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627" r:id="rId2"/>
    <p:sldId id="800" r:id="rId3"/>
    <p:sldId id="817" r:id="rId4"/>
    <p:sldId id="807" r:id="rId5"/>
    <p:sldId id="808" r:id="rId6"/>
    <p:sldId id="809" r:id="rId7"/>
    <p:sldId id="810" r:id="rId8"/>
    <p:sldId id="811" r:id="rId9"/>
    <p:sldId id="820" r:id="rId10"/>
    <p:sldId id="812" r:id="rId11"/>
    <p:sldId id="719" r:id="rId12"/>
    <p:sldId id="823" r:id="rId13"/>
    <p:sldId id="848" r:id="rId14"/>
    <p:sldId id="849" r:id="rId15"/>
    <p:sldId id="834" r:id="rId16"/>
    <p:sldId id="760" r:id="rId17"/>
    <p:sldId id="844" r:id="rId18"/>
    <p:sldId id="847" r:id="rId19"/>
    <p:sldId id="701" r:id="rId20"/>
    <p:sldId id="846" r:id="rId21"/>
    <p:sldId id="698" r:id="rId22"/>
    <p:sldId id="765" r:id="rId23"/>
    <p:sldId id="841" r:id="rId24"/>
    <p:sldId id="815" r:id="rId25"/>
    <p:sldId id="804" r:id="rId26"/>
    <p:sldId id="805" r:id="rId27"/>
    <p:sldId id="806" r:id="rId28"/>
    <p:sldId id="655" r:id="rId29"/>
    <p:sldId id="813" r:id="rId30"/>
    <p:sldId id="761" r:id="rId31"/>
    <p:sldId id="721" r:id="rId32"/>
    <p:sldId id="709" r:id="rId33"/>
    <p:sldId id="695" r:id="rId34"/>
    <p:sldId id="676" r:id="rId35"/>
    <p:sldId id="744" r:id="rId36"/>
    <p:sldId id="825" r:id="rId37"/>
    <p:sldId id="826" r:id="rId38"/>
    <p:sldId id="827" r:id="rId39"/>
    <p:sldId id="828" r:id="rId40"/>
    <p:sldId id="829" r:id="rId41"/>
    <p:sldId id="830" r:id="rId42"/>
    <p:sldId id="831" r:id="rId43"/>
    <p:sldId id="763" r:id="rId44"/>
    <p:sldId id="790" r:id="rId45"/>
    <p:sldId id="662" r:id="rId46"/>
    <p:sldId id="739" r:id="rId47"/>
    <p:sldId id="752" r:id="rId48"/>
    <p:sldId id="681" r:id="rId49"/>
    <p:sldId id="680" r:id="rId50"/>
    <p:sldId id="268" r:id="rId5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D8B2"/>
    <a:srgbClr val="B2B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A0CC07-ACC4-49B4-9FC6-FC926A268FD9}" v="2707" dt="2025-09-07T20:01:54.0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27" autoAdjust="0"/>
    <p:restoredTop sz="94660"/>
  </p:normalViewPr>
  <p:slideViewPr>
    <p:cSldViewPr snapToGrid="0">
      <p:cViewPr>
        <p:scale>
          <a:sx n="66" d="100"/>
          <a:sy n="66" d="100"/>
        </p:scale>
        <p:origin x="106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microsoft.com/office/2015/10/relationships/revisionInfo" Target="revisionInfo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D48518-CD59-4BA0-9DD7-9E94BA58F977}" type="datetimeFigureOut">
              <a:rPr lang="fr-CH" smtClean="0"/>
              <a:t>05.09.2025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2E992-52D9-49E6-A7EF-047E3CD29FD8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63259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2E992-52D9-49E6-A7EF-047E3CD29FD8}" type="slidenum">
              <a:rPr lang="fr-CH" smtClean="0"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65715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6BDA2B-8769-BF6F-384D-2405ACBB94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2DBE882-F410-DAF6-B9AD-7BBEC4DA0A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5EE717-ACC1-2EE0-0641-B1D7190DB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DD64-97B1-48A7-BD64-0E7C44F8CE60}" type="datetimeFigureOut">
              <a:rPr lang="fr-CH" smtClean="0"/>
              <a:t>03.09.2025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16B1F7-3769-8575-EB45-50C308B6C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A305BBB-054E-5371-10AE-1BC445F11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1859E-7573-461D-AA90-37F2F31F3AB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52089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1B9891-8DA2-DE14-414C-4ED3AFDAE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BE2281F-02BF-AEA7-72B3-FB3A73735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A683D81-AB8A-F04D-DD91-446381C94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DD64-97B1-48A7-BD64-0E7C44F8CE60}" type="datetimeFigureOut">
              <a:rPr lang="fr-CH" smtClean="0"/>
              <a:t>03.09.2025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305E3A0-BA60-6B62-254F-563905AC4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7E0FD44-A5B5-0CB2-A0A1-C0EADD926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1859E-7573-461D-AA90-37F2F31F3AB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89156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BFFCEA6-D6AB-FF97-BABE-13695443D5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9C2949B-1CC2-34D2-1CAC-FB2B8DD6DD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B7785F-CD33-EE5E-0123-4C9FD3544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DD64-97B1-48A7-BD64-0E7C44F8CE60}" type="datetimeFigureOut">
              <a:rPr lang="fr-CH" smtClean="0"/>
              <a:t>03.09.2025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4C80EDF-7F93-05A2-FCDE-A0424D036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4F53BBE-FBD0-0374-F6EF-D5757B606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1859E-7573-461D-AA90-37F2F31F3AB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3714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F1583C-82A3-F6EC-BC31-97A0D4AFA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EF2CC02-44EA-8645-90B3-3646F8C23A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66740AA-FFAB-9B88-8DD3-5AA44577A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DD64-97B1-48A7-BD64-0E7C44F8CE60}" type="datetimeFigureOut">
              <a:rPr lang="fr-CH" smtClean="0"/>
              <a:t>03.09.2025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C1AB8E9-75B3-23DE-14DB-5D9FC1E3F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96560EA-4639-F7EB-A743-F04116F59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1859E-7573-461D-AA90-37F2F31F3AB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93496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09559-A540-E485-4AA2-7488F3AC7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FE3FD3B-E809-15DC-5272-959D22FC95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F631659-A454-D6A4-6AB5-D06B5A983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DD64-97B1-48A7-BD64-0E7C44F8CE60}" type="datetimeFigureOut">
              <a:rPr lang="fr-CH" smtClean="0"/>
              <a:t>03.09.2025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A63C7D-7502-BD8B-1466-AE72C2427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E968725-F94E-1BEF-6843-FCAE9A1AA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1859E-7573-461D-AA90-37F2F31F3AB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57030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51CF9F-A89F-3F48-081F-1FC0D5150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77115B9-201C-2701-0694-053121729D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C1077B2-8E12-873B-D412-AE05520FF5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040360E-732F-61FE-3021-EF422EBD4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DD64-97B1-48A7-BD64-0E7C44F8CE60}" type="datetimeFigureOut">
              <a:rPr lang="fr-CH" smtClean="0"/>
              <a:t>03.09.2025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CD85AA5-6B68-2089-6D54-633BC44DB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316B3FC-7DE8-3D09-E2E2-EC55E38DC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1859E-7573-461D-AA90-37F2F31F3AB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EC4797-5031-4004-351C-3DAD2F3D0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39CE5B9-D491-3A0D-9C22-71B49E3954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50E5140-73A7-68F9-5AFF-3E0F0E9139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C3B0357-8C73-943B-2340-8C0D96DA57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FD937A-1491-3B83-EFD2-26B2A85CDD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EF339EC-B8C3-C560-629D-4D2FE0FFD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DD64-97B1-48A7-BD64-0E7C44F8CE60}" type="datetimeFigureOut">
              <a:rPr lang="fr-CH" smtClean="0"/>
              <a:t>03.09.2025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B0D773A-C585-0B62-DA0E-9D591574D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CD49D9F-69E2-3236-5FDB-CCC63C0AC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1859E-7573-461D-AA90-37F2F31F3AB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81972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414CAE-3DB6-5DA9-6349-2FC1B3AEC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47E0EBC-94F3-9C53-76F0-903AC24B7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DD64-97B1-48A7-BD64-0E7C44F8CE60}" type="datetimeFigureOut">
              <a:rPr lang="fr-CH" smtClean="0"/>
              <a:t>03.09.2025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9A3BB28-8CA3-0E71-DB2D-F572DE5F3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89A0AA6-F6F8-17BF-81AB-4F83C1689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1859E-7573-461D-AA90-37F2F31F3AB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40088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D00A701-F7F2-337C-2205-51C726868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DD64-97B1-48A7-BD64-0E7C44F8CE60}" type="datetimeFigureOut">
              <a:rPr lang="fr-CH" smtClean="0"/>
              <a:t>03.09.2025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D58AF60-858E-EE93-2816-E26742C22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D22886D-886D-C520-B7EA-68123B018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1859E-7573-461D-AA90-37F2F31F3AB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06505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FE6450-529E-8DF0-48F5-9809874BA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9FDC4F2-DF1B-FBAA-2898-A3CE0F33EC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C393C82-E0DC-ADF6-23CD-27505390F8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3006FEE-A25C-FADD-F444-095E1D84B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DD64-97B1-48A7-BD64-0E7C44F8CE60}" type="datetimeFigureOut">
              <a:rPr lang="fr-CH" smtClean="0"/>
              <a:t>03.09.2025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32EFD2D-1D8B-6A73-BA33-41F78904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55A9DF4-936A-E7B7-C395-8C2A825B4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1859E-7573-461D-AA90-37F2F31F3AB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84925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714E85-574C-ECA0-AA13-6F536A814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D3E0588-346B-DEC9-CA23-4EF5228799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69A1BA4-AD0E-11ED-E986-F062449B47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BF06A6A-4A8E-5AF9-676E-426AEF006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DD64-97B1-48A7-BD64-0E7C44F8CE60}" type="datetimeFigureOut">
              <a:rPr lang="fr-CH" smtClean="0"/>
              <a:t>03.09.2025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E22A9EE-02A6-830B-A2E9-48F5A5102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D942EC7-AEB4-4ED0-283E-E597C4CF5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1859E-7573-461D-AA90-37F2F31F3AB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61322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65467F8-C745-E845-9B6D-48ED3D119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CC35101-55BA-19FD-6B50-ECADF242BF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C73EF63-4A5C-B877-8DE8-9F8E3A9FCA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0A4DD64-97B1-48A7-BD64-0E7C44F8CE60}" type="datetimeFigureOut">
              <a:rPr lang="fr-CH" smtClean="0"/>
              <a:t>03.09.2025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F7DE6A6-B420-D435-1A45-45CEC9C2E1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E2F55A1-F6B7-4569-91DD-5EDDFD4FAE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61859E-7573-461D-AA90-37F2F31F3AB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67153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15.png"/><Relationship Id="rId3" Type="http://schemas.openxmlformats.org/officeDocument/2006/relationships/image" Target="../media/image3.jpg"/><Relationship Id="rId12" Type="http://schemas.openxmlformats.org/officeDocument/2006/relationships/image" Target="../media/image24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2.gif"/><Relationship Id="rId10" Type="http://schemas.openxmlformats.org/officeDocument/2006/relationships/image" Target="../media/image21.png"/><Relationship Id="rId9" Type="http://schemas.openxmlformats.org/officeDocument/2006/relationships/image" Target="../media/image17.png"/><Relationship Id="rId1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3.jp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microsoft.com/office/2007/relationships/hdphoto" Target="../media/hdphoto1.wdp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jpg"/><Relationship Id="rId7" Type="http://schemas.openxmlformats.org/officeDocument/2006/relationships/image" Target="../media/image34.png"/><Relationship Id="rId12" Type="http://schemas.openxmlformats.org/officeDocument/2006/relationships/image" Target="../media/image39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jp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30.jpg"/><Relationship Id="rId7" Type="http://schemas.openxmlformats.org/officeDocument/2006/relationships/image" Target="../media/image4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1.jpg"/><Relationship Id="rId9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0.jp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.jp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g"/><Relationship Id="rId5" Type="http://schemas.openxmlformats.org/officeDocument/2006/relationships/image" Target="../media/image53.jpg"/><Relationship Id="rId4" Type="http://schemas.openxmlformats.org/officeDocument/2006/relationships/image" Target="../media/image52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1" Type="http://schemas.openxmlformats.org/officeDocument/2006/relationships/image" Target="../media/image30.jpg"/><Relationship Id="rId5" Type="http://schemas.openxmlformats.org/officeDocument/2006/relationships/image" Target="../media/image56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30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30.jp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3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30.jp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77.jpg"/><Relationship Id="rId7" Type="http://schemas.openxmlformats.org/officeDocument/2006/relationships/image" Target="../media/image39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jpeg"/><Relationship Id="rId9" Type="http://schemas.openxmlformats.org/officeDocument/2006/relationships/image" Target="../media/image81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7" Type="http://schemas.openxmlformats.org/officeDocument/2006/relationships/image" Target="../media/image8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1310.png"/><Relationship Id="rId4" Type="http://schemas.openxmlformats.org/officeDocument/2006/relationships/image" Target="../media/image8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0.png"/><Relationship Id="rId3" Type="http://schemas.openxmlformats.org/officeDocument/2006/relationships/image" Target="../media/image87.png"/><Relationship Id="rId7" Type="http://schemas.openxmlformats.org/officeDocument/2006/relationships/image" Target="../media/image290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0.png"/><Relationship Id="rId5" Type="http://schemas.openxmlformats.org/officeDocument/2006/relationships/image" Target="../media/image3.jpg"/><Relationship Id="rId4" Type="http://schemas.openxmlformats.org/officeDocument/2006/relationships/image" Target="../media/image88.png"/><Relationship Id="rId9" Type="http://schemas.openxmlformats.org/officeDocument/2006/relationships/image" Target="../media/image31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png"/><Relationship Id="rId3" Type="http://schemas.openxmlformats.org/officeDocument/2006/relationships/image" Target="../media/image22.gif"/><Relationship Id="rId7" Type="http://schemas.openxmlformats.org/officeDocument/2006/relationships/image" Target="../media/image15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0.png"/><Relationship Id="rId5" Type="http://schemas.openxmlformats.org/officeDocument/2006/relationships/image" Target="../media/image330.png"/><Relationship Id="rId4" Type="http://schemas.openxmlformats.org/officeDocument/2006/relationships/image" Target="../media/image28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0.png"/><Relationship Id="rId3" Type="http://schemas.openxmlformats.org/officeDocument/2006/relationships/image" Target="../media/image3.jpg"/><Relationship Id="rId7" Type="http://schemas.openxmlformats.org/officeDocument/2006/relationships/image" Target="../media/image230.png"/><Relationship Id="rId12" Type="http://schemas.openxmlformats.org/officeDocument/2006/relationships/image" Target="../media/image24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11" Type="http://schemas.openxmlformats.org/officeDocument/2006/relationships/image" Target="../media/image360.png"/><Relationship Id="rId5" Type="http://schemas.openxmlformats.org/officeDocument/2006/relationships/image" Target="../media/image87.png"/><Relationship Id="rId10" Type="http://schemas.openxmlformats.org/officeDocument/2006/relationships/image" Target="../media/image381.png"/><Relationship Id="rId4" Type="http://schemas.openxmlformats.org/officeDocument/2006/relationships/image" Target="../media/image86.png"/><Relationship Id="rId9" Type="http://schemas.openxmlformats.org/officeDocument/2006/relationships/image" Target="../media/image35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0.png"/><Relationship Id="rId13" Type="http://schemas.openxmlformats.org/officeDocument/2006/relationships/image" Target="../media/image560.png"/><Relationship Id="rId18" Type="http://schemas.openxmlformats.org/officeDocument/2006/relationships/image" Target="../media/image32.png"/><Relationship Id="rId3" Type="http://schemas.openxmlformats.org/officeDocument/2006/relationships/image" Target="../media/image22.gif"/><Relationship Id="rId7" Type="http://schemas.openxmlformats.org/officeDocument/2006/relationships/image" Target="../media/image16.gif"/><Relationship Id="rId12" Type="http://schemas.openxmlformats.org/officeDocument/2006/relationships/image" Target="../media/image550.png"/><Relationship Id="rId17" Type="http://schemas.openxmlformats.org/officeDocument/2006/relationships/image" Target="../media/image300.png"/><Relationship Id="rId2" Type="http://schemas.openxmlformats.org/officeDocument/2006/relationships/image" Target="../media/image3.jpg"/><Relationship Id="rId16" Type="http://schemas.openxmlformats.org/officeDocument/2006/relationships/image" Target="../media/image590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540.png"/><Relationship Id="rId5" Type="http://schemas.openxmlformats.org/officeDocument/2006/relationships/image" Target="../media/image15.png"/><Relationship Id="rId15" Type="http://schemas.openxmlformats.org/officeDocument/2006/relationships/image" Target="../media/image580.png"/><Relationship Id="rId10" Type="http://schemas.openxmlformats.org/officeDocument/2006/relationships/image" Target="../media/image530.png"/><Relationship Id="rId4" Type="http://schemas.openxmlformats.org/officeDocument/2006/relationships/image" Target="../media/image24.png"/><Relationship Id="rId9" Type="http://schemas.openxmlformats.org/officeDocument/2006/relationships/image" Target="../media/image520.png"/><Relationship Id="rId14" Type="http://schemas.openxmlformats.org/officeDocument/2006/relationships/image" Target="../media/image57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openxmlformats.org/officeDocument/2006/relationships/image" Target="../media/image101.png"/><Relationship Id="rId7" Type="http://schemas.openxmlformats.org/officeDocument/2006/relationships/image" Target="../media/image105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4.png"/><Relationship Id="rId11" Type="http://schemas.openxmlformats.org/officeDocument/2006/relationships/image" Target="../media/image30.jpg"/><Relationship Id="rId5" Type="http://schemas.openxmlformats.org/officeDocument/2006/relationships/image" Target="../media/image103.png"/><Relationship Id="rId10" Type="http://schemas.openxmlformats.org/officeDocument/2006/relationships/image" Target="../media/image90.png"/><Relationship Id="rId4" Type="http://schemas.openxmlformats.org/officeDocument/2006/relationships/image" Target="../media/image102.png"/><Relationship Id="rId9" Type="http://schemas.openxmlformats.org/officeDocument/2006/relationships/image" Target="../media/image40.jp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png"/><Relationship Id="rId13" Type="http://schemas.openxmlformats.org/officeDocument/2006/relationships/image" Target="../media/image134.png"/><Relationship Id="rId3" Type="http://schemas.openxmlformats.org/officeDocument/2006/relationships/image" Target="../media/image124.png"/><Relationship Id="rId7" Type="http://schemas.openxmlformats.org/officeDocument/2006/relationships/image" Target="../media/image128.png"/><Relationship Id="rId12" Type="http://schemas.openxmlformats.org/officeDocument/2006/relationships/image" Target="../media/image13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7.png"/><Relationship Id="rId11" Type="http://schemas.openxmlformats.org/officeDocument/2006/relationships/image" Target="../media/image132.png"/><Relationship Id="rId5" Type="http://schemas.openxmlformats.org/officeDocument/2006/relationships/image" Target="../media/image126.png"/><Relationship Id="rId10" Type="http://schemas.openxmlformats.org/officeDocument/2006/relationships/image" Target="../media/image131.png"/><Relationship Id="rId4" Type="http://schemas.openxmlformats.org/officeDocument/2006/relationships/image" Target="../media/image125.png"/><Relationship Id="rId9" Type="http://schemas.openxmlformats.org/officeDocument/2006/relationships/image" Target="../media/image130.png"/><Relationship Id="rId14" Type="http://schemas.openxmlformats.org/officeDocument/2006/relationships/image" Target="../media/image135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115.png"/><Relationship Id="rId7" Type="http://schemas.openxmlformats.org/officeDocument/2006/relationships/image" Target="../media/image3.jp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Relationship Id="rId9" Type="http://schemas.openxmlformats.org/officeDocument/2006/relationships/image" Target="../media/image120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1.png"/><Relationship Id="rId3" Type="http://schemas.openxmlformats.org/officeDocument/2006/relationships/image" Target="../media/image30.jpg"/><Relationship Id="rId7" Type="http://schemas.openxmlformats.org/officeDocument/2006/relationships/image" Target="../media/image132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jpg"/><Relationship Id="rId5" Type="http://schemas.openxmlformats.org/officeDocument/2006/relationships/image" Target="../media/image93.tif"/><Relationship Id="rId10" Type="http://schemas.openxmlformats.org/officeDocument/2006/relationships/image" Target="../media/image163.png"/><Relationship Id="rId4" Type="http://schemas.openxmlformats.org/officeDocument/2006/relationships/image" Target="../media/image41.jpg"/><Relationship Id="rId9" Type="http://schemas.openxmlformats.org/officeDocument/2006/relationships/image" Target="../media/image162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0.png"/><Relationship Id="rId3" Type="http://schemas.openxmlformats.org/officeDocument/2006/relationships/image" Target="../media/image860.png"/><Relationship Id="rId7" Type="http://schemas.openxmlformats.org/officeDocument/2006/relationships/image" Target="../media/image90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0.png"/><Relationship Id="rId11" Type="http://schemas.openxmlformats.org/officeDocument/2006/relationships/image" Target="../media/image39.jpg"/><Relationship Id="rId5" Type="http://schemas.openxmlformats.org/officeDocument/2006/relationships/image" Target="../media/image880.png"/><Relationship Id="rId10" Type="http://schemas.openxmlformats.org/officeDocument/2006/relationships/image" Target="../media/image93.png"/><Relationship Id="rId4" Type="http://schemas.openxmlformats.org/officeDocument/2006/relationships/image" Target="../media/image32.jpg"/><Relationship Id="rId9" Type="http://schemas.openxmlformats.org/officeDocument/2006/relationships/image" Target="../media/image920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30.jpg"/><Relationship Id="rId7" Type="http://schemas.openxmlformats.org/officeDocument/2006/relationships/image" Target="../media/image9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jpeg"/><Relationship Id="rId9" Type="http://schemas.microsoft.com/office/2007/relationships/hdphoto" Target="../media/hdphoto2.wdp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0.png"/><Relationship Id="rId13" Type="http://schemas.openxmlformats.org/officeDocument/2006/relationships/image" Target="../media/image107.png"/><Relationship Id="rId3" Type="http://schemas.openxmlformats.org/officeDocument/2006/relationships/image" Target="../media/image30.jpg"/><Relationship Id="rId7" Type="http://schemas.openxmlformats.org/officeDocument/2006/relationships/image" Target="../media/image1010.png"/><Relationship Id="rId12" Type="http://schemas.openxmlformats.org/officeDocument/2006/relationships/image" Target="../media/image100.jpg"/><Relationship Id="rId17" Type="http://schemas.openxmlformats.org/officeDocument/2006/relationships/image" Target="../media/image10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11" Type="http://schemas.openxmlformats.org/officeDocument/2006/relationships/image" Target="../media/image99.jpg"/><Relationship Id="rId5" Type="http://schemas.openxmlformats.org/officeDocument/2006/relationships/image" Target="../media/image980.png"/><Relationship Id="rId15" Type="http://schemas.microsoft.com/office/2007/relationships/hdphoto" Target="../media/hdphoto2.wdp"/><Relationship Id="rId10" Type="http://schemas.openxmlformats.org/officeDocument/2006/relationships/image" Target="../media/image1040.png"/><Relationship Id="rId4" Type="http://schemas.openxmlformats.org/officeDocument/2006/relationships/image" Target="../media/image32.jpg"/><Relationship Id="rId9" Type="http://schemas.openxmlformats.org/officeDocument/2006/relationships/image" Target="../media/image1030.png"/><Relationship Id="rId14" Type="http://schemas.openxmlformats.org/officeDocument/2006/relationships/image" Target="../media/image95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13" Type="http://schemas.openxmlformats.org/officeDocument/2006/relationships/image" Target="../media/image1150.png"/><Relationship Id="rId3" Type="http://schemas.openxmlformats.org/officeDocument/2006/relationships/image" Target="../media/image30.jpg"/><Relationship Id="rId7" Type="http://schemas.openxmlformats.org/officeDocument/2006/relationships/image" Target="../media/image112.png"/><Relationship Id="rId12" Type="http://schemas.openxmlformats.org/officeDocument/2006/relationships/image" Target="../media/image79.png"/><Relationship Id="rId2" Type="http://schemas.openxmlformats.org/officeDocument/2006/relationships/image" Target="../media/image3.jpg"/><Relationship Id="rId16" Type="http://schemas.openxmlformats.org/officeDocument/2006/relationships/image" Target="../media/image8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11" Type="http://schemas.openxmlformats.org/officeDocument/2006/relationships/image" Target="../media/image114.png"/><Relationship Id="rId5" Type="http://schemas.openxmlformats.org/officeDocument/2006/relationships/image" Target="../media/image110.png"/><Relationship Id="rId15" Type="http://schemas.openxmlformats.org/officeDocument/2006/relationships/image" Target="../media/image81.png"/><Relationship Id="rId10" Type="http://schemas.openxmlformats.org/officeDocument/2006/relationships/image" Target="../media/image78.png"/><Relationship Id="rId4" Type="http://schemas.openxmlformats.org/officeDocument/2006/relationships/image" Target="../media/image32.jpg"/><Relationship Id="rId9" Type="http://schemas.openxmlformats.org/officeDocument/2006/relationships/image" Target="../media/image108.png"/><Relationship Id="rId14" Type="http://schemas.openxmlformats.org/officeDocument/2006/relationships/image" Target="../media/image109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0.png"/><Relationship Id="rId7" Type="http://schemas.openxmlformats.org/officeDocument/2006/relationships/image" Target="../media/image1200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g"/><Relationship Id="rId5" Type="http://schemas.openxmlformats.org/officeDocument/2006/relationships/image" Target="../media/image3.jpg"/><Relationship Id="rId4" Type="http://schemas.openxmlformats.org/officeDocument/2006/relationships/image" Target="../media/image119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0.png"/><Relationship Id="rId3" Type="http://schemas.openxmlformats.org/officeDocument/2006/relationships/image" Target="../media/image121.png"/><Relationship Id="rId7" Type="http://schemas.openxmlformats.org/officeDocument/2006/relationships/image" Target="../media/image1250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0.png"/><Relationship Id="rId11" Type="http://schemas.openxmlformats.org/officeDocument/2006/relationships/image" Target="../media/image30.jpg"/><Relationship Id="rId5" Type="http://schemas.openxmlformats.org/officeDocument/2006/relationships/image" Target="../media/image123.png"/><Relationship Id="rId10" Type="http://schemas.openxmlformats.org/officeDocument/2006/relationships/image" Target="../media/image90.png"/><Relationship Id="rId4" Type="http://schemas.openxmlformats.org/officeDocument/2006/relationships/image" Target="../media/image122.png"/><Relationship Id="rId9" Type="http://schemas.openxmlformats.org/officeDocument/2006/relationships/image" Target="../media/image4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0.png"/><Relationship Id="rId3" Type="http://schemas.openxmlformats.org/officeDocument/2006/relationships/image" Target="../media/image30.jpg"/><Relationship Id="rId7" Type="http://schemas.openxmlformats.org/officeDocument/2006/relationships/image" Target="../media/image132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jpg"/><Relationship Id="rId5" Type="http://schemas.openxmlformats.org/officeDocument/2006/relationships/image" Target="../media/image93.tif"/><Relationship Id="rId10" Type="http://schemas.openxmlformats.org/officeDocument/2006/relationships/image" Target="../media/image1350.png"/><Relationship Id="rId4" Type="http://schemas.openxmlformats.org/officeDocument/2006/relationships/image" Target="../media/image41.jpg"/><Relationship Id="rId9" Type="http://schemas.openxmlformats.org/officeDocument/2006/relationships/image" Target="../media/image134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7" Type="http://schemas.openxmlformats.org/officeDocument/2006/relationships/image" Target="../media/image30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9.png"/><Relationship Id="rId5" Type="http://schemas.openxmlformats.org/officeDocument/2006/relationships/image" Target="../media/image138.png"/><Relationship Id="rId4" Type="http://schemas.openxmlformats.org/officeDocument/2006/relationships/image" Target="../media/image137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g"/><Relationship Id="rId3" Type="http://schemas.openxmlformats.org/officeDocument/2006/relationships/image" Target="../media/image3.jpg"/><Relationship Id="rId7" Type="http://schemas.openxmlformats.org/officeDocument/2006/relationships/image" Target="../media/image136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6.png"/><Relationship Id="rId4" Type="http://schemas.openxmlformats.org/officeDocument/2006/relationships/image" Target="../media/image145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9.jpg"/><Relationship Id="rId3" Type="http://schemas.openxmlformats.org/officeDocument/2006/relationships/image" Target="../media/image147.png"/><Relationship Id="rId7" Type="http://schemas.openxmlformats.org/officeDocument/2006/relationships/image" Target="../media/image148.jpeg"/><Relationship Id="rId12" Type="http://schemas.openxmlformats.org/officeDocument/2006/relationships/image" Target="../media/image127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30.png"/><Relationship Id="rId11" Type="http://schemas.openxmlformats.org/officeDocument/2006/relationships/image" Target="../media/image1170.png"/><Relationship Id="rId5" Type="http://schemas.openxmlformats.org/officeDocument/2006/relationships/image" Target="../media/image1080.png"/><Relationship Id="rId10" Type="http://schemas.openxmlformats.org/officeDocument/2006/relationships/image" Target="../media/image30.jpg"/><Relationship Id="rId4" Type="http://schemas.openxmlformats.org/officeDocument/2006/relationships/image" Target="../media/image1060.png"/><Relationship Id="rId9" Type="http://schemas.openxmlformats.org/officeDocument/2006/relationships/image" Target="../media/image150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7.png"/><Relationship Id="rId13" Type="http://schemas.openxmlformats.org/officeDocument/2006/relationships/image" Target="../media/image171.png"/><Relationship Id="rId3" Type="http://schemas.openxmlformats.org/officeDocument/2006/relationships/image" Target="../media/image1290.png"/><Relationship Id="rId7" Type="http://schemas.openxmlformats.org/officeDocument/2006/relationships/image" Target="../media/image166.png"/><Relationship Id="rId12" Type="http://schemas.openxmlformats.org/officeDocument/2006/relationships/image" Target="../media/image152.png"/><Relationship Id="rId2" Type="http://schemas.openxmlformats.org/officeDocument/2006/relationships/image" Target="../media/image12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60.png"/><Relationship Id="rId11" Type="http://schemas.openxmlformats.org/officeDocument/2006/relationships/image" Target="../media/image1400.png"/><Relationship Id="rId5" Type="http://schemas.openxmlformats.org/officeDocument/2006/relationships/image" Target="../media/image1311.png"/><Relationship Id="rId15" Type="http://schemas.openxmlformats.org/officeDocument/2006/relationships/image" Target="../media/image153.jpg"/><Relationship Id="rId10" Type="http://schemas.openxmlformats.org/officeDocument/2006/relationships/image" Target="../media/image3.jpg"/><Relationship Id="rId4" Type="http://schemas.openxmlformats.org/officeDocument/2006/relationships/image" Target="../media/image1300.png"/><Relationship Id="rId9" Type="http://schemas.openxmlformats.org/officeDocument/2006/relationships/image" Target="../media/image168.png"/><Relationship Id="rId14" Type="http://schemas.openxmlformats.org/officeDocument/2006/relationships/image" Target="../media/image172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9.png"/><Relationship Id="rId13" Type="http://schemas.openxmlformats.org/officeDocument/2006/relationships/image" Target="../media/image184.png"/><Relationship Id="rId3" Type="http://schemas.openxmlformats.org/officeDocument/2006/relationships/image" Target="../media/image174.png"/><Relationship Id="rId12" Type="http://schemas.openxmlformats.org/officeDocument/2006/relationships/image" Target="../media/image18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4.png"/><Relationship Id="rId11" Type="http://schemas.openxmlformats.org/officeDocument/2006/relationships/image" Target="../media/image182.png"/><Relationship Id="rId5" Type="http://schemas.openxmlformats.org/officeDocument/2006/relationships/image" Target="../media/image176.png"/><Relationship Id="rId10" Type="http://schemas.openxmlformats.org/officeDocument/2006/relationships/image" Target="../media/image181.png"/><Relationship Id="rId4" Type="http://schemas.openxmlformats.org/officeDocument/2006/relationships/image" Target="../media/image1470.png"/><Relationship Id="rId9" Type="http://schemas.openxmlformats.org/officeDocument/2006/relationships/image" Target="../media/image180.png"/><Relationship Id="rId14" Type="http://schemas.openxmlformats.org/officeDocument/2006/relationships/image" Target="../media/image155.jp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40.png"/><Relationship Id="rId3" Type="http://schemas.openxmlformats.org/officeDocument/2006/relationships/image" Target="../media/image3.jpg"/><Relationship Id="rId7" Type="http://schemas.openxmlformats.org/officeDocument/2006/relationships/image" Target="../media/image189.png"/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9.png"/><Relationship Id="rId11" Type="http://schemas.openxmlformats.org/officeDocument/2006/relationships/image" Target="../media/image193.png"/><Relationship Id="rId5" Type="http://schemas.openxmlformats.org/officeDocument/2006/relationships/image" Target="../media/image158.png"/><Relationship Id="rId10" Type="http://schemas.openxmlformats.org/officeDocument/2006/relationships/image" Target="../media/image1560.png"/><Relationship Id="rId4" Type="http://schemas.openxmlformats.org/officeDocument/2006/relationships/image" Target="../media/image157.png"/><Relationship Id="rId9" Type="http://schemas.openxmlformats.org/officeDocument/2006/relationships/image" Target="../media/image155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3.png"/><Relationship Id="rId13" Type="http://schemas.openxmlformats.org/officeDocument/2006/relationships/image" Target="../media/image186.png"/><Relationship Id="rId3" Type="http://schemas.openxmlformats.org/officeDocument/2006/relationships/image" Target="../media/image165.png"/><Relationship Id="rId7" Type="http://schemas.openxmlformats.org/officeDocument/2006/relationships/image" Target="../media/image159.png"/><Relationship Id="rId12" Type="http://schemas.openxmlformats.org/officeDocument/2006/relationships/image" Target="../media/image185.png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8.png"/><Relationship Id="rId11" Type="http://schemas.openxmlformats.org/officeDocument/2006/relationships/image" Target="../media/image178.png"/><Relationship Id="rId5" Type="http://schemas.openxmlformats.org/officeDocument/2006/relationships/image" Target="../media/image170.png"/><Relationship Id="rId10" Type="http://schemas.openxmlformats.org/officeDocument/2006/relationships/image" Target="../media/image177.png"/><Relationship Id="rId4" Type="http://schemas.openxmlformats.org/officeDocument/2006/relationships/image" Target="../media/image169.png"/><Relationship Id="rId9" Type="http://schemas.openxmlformats.org/officeDocument/2006/relationships/image" Target="../media/image175.png"/><Relationship Id="rId1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42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1.png"/><Relationship Id="rId3" Type="http://schemas.openxmlformats.org/officeDocument/2006/relationships/image" Target="../media/image205.png"/><Relationship Id="rId7" Type="http://schemas.openxmlformats.org/officeDocument/2006/relationships/image" Target="../media/image3.jpg"/><Relationship Id="rId2" Type="http://schemas.openxmlformats.org/officeDocument/2006/relationships/image" Target="../media/image1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8.png"/><Relationship Id="rId5" Type="http://schemas.openxmlformats.org/officeDocument/2006/relationships/image" Target="../media/image190.png"/><Relationship Id="rId4" Type="http://schemas.openxmlformats.org/officeDocument/2006/relationships/image" Target="../media/image18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plante&#10;&#10;Description générée automatiquement">
            <a:extLst>
              <a:ext uri="{FF2B5EF4-FFF2-40B4-BE49-F238E27FC236}">
                <a16:creationId xmlns:a16="http://schemas.microsoft.com/office/drawing/2014/main" id="{3815C60E-A051-D7C6-0734-0870C32451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6" t="9091" r="35365"/>
          <a:stretch/>
        </p:blipFill>
        <p:spPr>
          <a:xfrm>
            <a:off x="3905250" y="10"/>
            <a:ext cx="8286751" cy="685799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957E92E-A2B0-6443-B4B3-1BB351C4BE6F}"/>
              </a:ext>
            </a:extLst>
          </p:cNvPr>
          <p:cNvSpPr/>
          <p:nvPr/>
        </p:nvSpPr>
        <p:spPr>
          <a:xfrm>
            <a:off x="320511" y="480767"/>
            <a:ext cx="1102936" cy="333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86425C-7F21-1957-6743-94FE81C6D0C6}"/>
              </a:ext>
            </a:extLst>
          </p:cNvPr>
          <p:cNvSpPr/>
          <p:nvPr/>
        </p:nvSpPr>
        <p:spPr>
          <a:xfrm>
            <a:off x="3905249" y="0"/>
            <a:ext cx="5626678" cy="6858000"/>
          </a:xfrm>
          <a:prstGeom prst="rect">
            <a:avLst/>
          </a:prstGeom>
          <a:gradFill flip="none" rotWithShape="1">
            <a:gsLst>
              <a:gs pos="18409">
                <a:schemeClr val="bg1">
                  <a:alpha val="87000"/>
                </a:schemeClr>
              </a:gs>
              <a:gs pos="41000">
                <a:schemeClr val="bg1">
                  <a:alpha val="70000"/>
                </a:schemeClr>
              </a:gs>
              <a:gs pos="0">
                <a:schemeClr val="bg1">
                  <a:lumMod val="97000"/>
                  <a:lumOff val="3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48B40E5-6DD0-7DE1-6D6B-3E9CAB2E0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1</a:t>
            </a:fld>
            <a:endParaRPr lang="fr-CH">
              <a:latin typeface="+mj-lt"/>
            </a:endParaRPr>
          </a:p>
        </p:txBody>
      </p:sp>
      <p:sp>
        <p:nvSpPr>
          <p:cNvPr id="17" name="Sous-titre 2">
            <a:extLst>
              <a:ext uri="{FF2B5EF4-FFF2-40B4-BE49-F238E27FC236}">
                <a16:creationId xmlns:a16="http://schemas.microsoft.com/office/drawing/2014/main" id="{8C86C7A9-2B8F-96E8-36D8-51571F7BC9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2" y="4324969"/>
            <a:ext cx="4023359" cy="1208141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</a:pPr>
            <a:r>
              <a:rPr lang="fr-CH" sz="1600" b="1" dirty="0">
                <a:latin typeface="+mj-lt"/>
                <a:ea typeface="Artifakt Element Light" panose="020B0303050000020004" pitchFamily="34" charset="0"/>
              </a:rPr>
              <a:t>Marc Persoz</a:t>
            </a:r>
            <a:br>
              <a:rPr lang="fr-CH" sz="1600" dirty="0">
                <a:latin typeface="+mj-lt"/>
                <a:ea typeface="Artifakt Element Light" panose="020B0303050000020004" pitchFamily="34" charset="0"/>
              </a:rPr>
            </a:br>
            <a:r>
              <a:rPr lang="fr-CH" sz="1600" dirty="0" err="1">
                <a:latin typeface="+mj-lt"/>
                <a:ea typeface="Artifakt Element Light" panose="020B0303050000020004" pitchFamily="34" charset="0"/>
              </a:rPr>
              <a:t>University</a:t>
            </a:r>
            <a:r>
              <a:rPr lang="fr-CH" sz="1600" dirty="0">
                <a:latin typeface="+mj-lt"/>
                <a:ea typeface="Artifakt Element Light" panose="020B0303050000020004" pitchFamily="34" charset="0"/>
              </a:rPr>
              <a:t> of Bern</a:t>
            </a:r>
            <a:br>
              <a:rPr lang="fr-CH" sz="1400" dirty="0">
                <a:latin typeface="+mj-lt"/>
                <a:ea typeface="Artifakt Element Light" panose="020B0303050000020004" pitchFamily="34" charset="0"/>
              </a:rPr>
            </a:br>
            <a:br>
              <a:rPr lang="fr-CH" sz="1400" dirty="0">
                <a:latin typeface="+mj-lt"/>
                <a:ea typeface="Artifakt Element Light" panose="020B0303050000020004" pitchFamily="34" charset="0"/>
              </a:rPr>
            </a:br>
            <a:r>
              <a:rPr lang="fr-CH" sz="1400" dirty="0">
                <a:latin typeface="+mj-lt"/>
                <a:ea typeface="Artifakt Element Light" panose="020B0303050000020004" pitchFamily="34" charset="0"/>
              </a:rPr>
              <a:t>PSI2025</a:t>
            </a:r>
            <a:br>
              <a:rPr lang="fr-CH" sz="1400" dirty="0">
                <a:latin typeface="+mj-lt"/>
                <a:ea typeface="Artifakt Element Light" panose="020B0303050000020004" pitchFamily="34" charset="0"/>
              </a:rPr>
            </a:br>
            <a:r>
              <a:rPr lang="fr-CH" sz="1400" dirty="0">
                <a:latin typeface="+mj-lt"/>
                <a:ea typeface="Artifakt Element Light" panose="020B0303050000020004" pitchFamily="34" charset="0"/>
              </a:rPr>
              <a:t>8 sept. 2025</a:t>
            </a:r>
          </a:p>
        </p:txBody>
      </p:sp>
      <p:pic>
        <p:nvPicPr>
          <p:cNvPr id="19" name="Image 18" descr="Une image contenant ciel nocturne, sombre, étoile, silhouette&#10;&#10;Description générée automatiquement">
            <a:extLst>
              <a:ext uri="{FF2B5EF4-FFF2-40B4-BE49-F238E27FC236}">
                <a16:creationId xmlns:a16="http://schemas.microsoft.com/office/drawing/2014/main" id="{6FA72AC8-16CB-308A-0CD6-A8F9AB83FA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186" y="5999834"/>
            <a:ext cx="1359064" cy="542011"/>
          </a:xfrm>
          <a:prstGeom prst="rect">
            <a:avLst/>
          </a:prstGeom>
        </p:spPr>
      </p:pic>
      <p:pic>
        <p:nvPicPr>
          <p:cNvPr id="20" name="Image 19" descr="Une image contenant texte&#10;&#10;Description générée automatiquement">
            <a:extLst>
              <a:ext uri="{FF2B5EF4-FFF2-40B4-BE49-F238E27FC236}">
                <a16:creationId xmlns:a16="http://schemas.microsoft.com/office/drawing/2014/main" id="{686423BD-657A-DBFE-B33F-9CECC0540D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90" y="267403"/>
            <a:ext cx="1324293" cy="1380422"/>
          </a:xfrm>
          <a:prstGeom prst="rect">
            <a:avLst/>
          </a:prstGeom>
        </p:spPr>
      </p:pic>
      <p:sp>
        <p:nvSpPr>
          <p:cNvPr id="21" name="Titre 1">
            <a:extLst>
              <a:ext uri="{FF2B5EF4-FFF2-40B4-BE49-F238E27FC236}">
                <a16:creationId xmlns:a16="http://schemas.microsoft.com/office/drawing/2014/main" id="{E08D702D-8513-7F22-D99A-59CD67AADF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622033"/>
            <a:ext cx="5472876" cy="3204134"/>
          </a:xfrm>
        </p:spPr>
        <p:txBody>
          <a:bodyPr anchor="b">
            <a:normAutofit/>
          </a:bodyPr>
          <a:lstStyle/>
          <a:p>
            <a:pPr algn="l"/>
            <a:r>
              <a:rPr lang="fr-CH" sz="3600" b="1" dirty="0" err="1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QNeutron</a:t>
            </a:r>
            <a:br>
              <a:rPr lang="fr-CH" sz="3200" b="1" dirty="0"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2400" dirty="0"/>
              <a:t>Measurement of the Neutron Electric Charge using Grating Interferometry</a:t>
            </a:r>
            <a:br>
              <a:rPr lang="fr-CH" sz="2000" dirty="0">
                <a:ea typeface="Tahoma" panose="020B0604030504040204" pitchFamily="34" charset="0"/>
                <a:cs typeface="Tahoma" panose="020B0604030504040204" pitchFamily="34" charset="0"/>
              </a:rPr>
            </a:br>
            <a:endParaRPr lang="fr-CH" sz="32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921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Image 184" descr="Une image contenant texte, capture d’écran, diagramme, ligne&#10;&#10;Description générée automatiquement">
            <a:extLst>
              <a:ext uri="{FF2B5EF4-FFF2-40B4-BE49-F238E27FC236}">
                <a16:creationId xmlns:a16="http://schemas.microsoft.com/office/drawing/2014/main" id="{731900A7-DB3C-1A4D-1FDE-C1CCE875BD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15" t="38359" r="27689" b="34383"/>
          <a:stretch/>
        </p:blipFill>
        <p:spPr>
          <a:xfrm>
            <a:off x="6498213" y="2051490"/>
            <a:ext cx="2424860" cy="3193283"/>
          </a:xfrm>
          <a:prstGeom prst="rect">
            <a:avLst/>
          </a:prstGeom>
        </p:spPr>
      </p:pic>
      <p:sp>
        <p:nvSpPr>
          <p:cNvPr id="199" name="Rectangle 198">
            <a:extLst>
              <a:ext uri="{FF2B5EF4-FFF2-40B4-BE49-F238E27FC236}">
                <a16:creationId xmlns:a16="http://schemas.microsoft.com/office/drawing/2014/main" id="{D4673E7B-AF8F-F684-0144-436A77C3E616}"/>
              </a:ext>
            </a:extLst>
          </p:cNvPr>
          <p:cNvSpPr/>
          <p:nvPr/>
        </p:nvSpPr>
        <p:spPr>
          <a:xfrm>
            <a:off x="2322707" y="5220441"/>
            <a:ext cx="3480137" cy="7238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6D0CBE-1D53-D505-D388-97385C9D992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Ballistic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Regime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Working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Principle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10</a:t>
            </a:fld>
            <a:endParaRPr lang="fr-CH" dirty="0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54844D94-B58A-3735-43D7-8FE09330A336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00444950-60A7-FE12-1446-CE504DB708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B6A7F56-099C-E34A-5012-F0802B38AD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2859226-F237-5B63-03C9-9414935440CE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922A6137-0BD5-364D-C743-8247F6EE3506}"/>
                  </a:ext>
                </a:extLst>
              </p:cNvPr>
              <p:cNvSpPr txBox="1"/>
              <p:nvPr/>
            </p:nvSpPr>
            <p:spPr>
              <a:xfrm>
                <a:off x="199872" y="829434"/>
                <a:ext cx="4143528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Grating </a:t>
                </a:r>
                <a:r>
                  <a:rPr lang="fr-CH" altLang="fr-FR" sz="28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period</a:t>
                </a:r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CH" altLang="fr-FR" sz="28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fr-CH" altLang="fr-FR" sz="28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=250</m:t>
                    </m:r>
                    <m:r>
                      <a:rPr lang="fr-CH" altLang="fr-FR" sz="28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altLang="fr-FR" sz="28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μm</m:t>
                    </m:r>
                  </m:oMath>
                </a14:m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endParaRPr lang="fr-CH" sz="28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922A6137-0BD5-364D-C743-8247F6EE35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872" y="829434"/>
                <a:ext cx="4143528" cy="523220"/>
              </a:xfrm>
              <a:prstGeom prst="rect">
                <a:avLst/>
              </a:prstGeom>
              <a:blipFill>
                <a:blip r:embed="rId8"/>
                <a:stretch>
                  <a:fillRect l="-3088" t="-11628" b="-3139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5" name="ZoneTexte 174">
                <a:extLst>
                  <a:ext uri="{FF2B5EF4-FFF2-40B4-BE49-F238E27FC236}">
                    <a16:creationId xmlns:a16="http://schemas.microsoft.com/office/drawing/2014/main" id="{750B2AB5-E285-7FB0-883C-1237B9B591A1}"/>
                  </a:ext>
                </a:extLst>
              </p:cNvPr>
              <p:cNvSpPr txBox="1"/>
              <p:nvPr/>
            </p:nvSpPr>
            <p:spPr>
              <a:xfrm>
                <a:off x="6648608" y="870670"/>
                <a:ext cx="4835194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Transverse scan </a:t>
                </a:r>
                <a:r>
                  <a:rPr lang="fr-CH" altLang="fr-FR" sz="28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with</a:t>
                </a:r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altLang="fr-FR" sz="28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CH" altLang="fr-FR" sz="28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𝐺</m:t>
                        </m:r>
                      </m:e>
                      <m:sub>
                        <m:r>
                          <a:rPr lang="fr-CH" altLang="fr-FR" sz="28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fr-CH" sz="28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75" name="ZoneTexte 174">
                <a:extLst>
                  <a:ext uri="{FF2B5EF4-FFF2-40B4-BE49-F238E27FC236}">
                    <a16:creationId xmlns:a16="http://schemas.microsoft.com/office/drawing/2014/main" id="{750B2AB5-E285-7FB0-883C-1237B9B591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8608" y="870670"/>
                <a:ext cx="4835194" cy="523220"/>
              </a:xfrm>
              <a:prstGeom prst="rect">
                <a:avLst/>
              </a:prstGeom>
              <a:blipFill>
                <a:blip r:embed="rId9"/>
                <a:stretch>
                  <a:fillRect l="-2648" t="-12791" b="-31395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4" name="ZoneTexte 233">
                <a:extLst>
                  <a:ext uri="{FF2B5EF4-FFF2-40B4-BE49-F238E27FC236}">
                    <a16:creationId xmlns:a16="http://schemas.microsoft.com/office/drawing/2014/main" id="{1CB1023B-10ED-3DDA-3320-F34B2838D284}"/>
                  </a:ext>
                </a:extLst>
              </p:cNvPr>
              <p:cNvSpPr txBox="1"/>
              <p:nvPr/>
            </p:nvSpPr>
            <p:spPr>
              <a:xfrm>
                <a:off x="5416952" y="5466733"/>
                <a:ext cx="6413221" cy="9512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fr-CH" sz="32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fringes</a:t>
                </a:r>
                <a:r>
                  <a:rPr lang="fr-CH" sz="32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fr-CH" sz="32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visibility</a:t>
                </a:r>
                <a:r>
                  <a:rPr lang="fr-CH" sz="32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:</a:t>
                </a:r>
                <a:r>
                  <a:rPr lang="fr-CH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fr-CH" sz="36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    </m:t>
                    </m:r>
                    <m:r>
                      <a:rPr lang="fr-CH" sz="36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𝜂</m:t>
                    </m:r>
                    <m:r>
                      <a:rPr lang="fr-CH" sz="36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fr-CH" sz="36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CH" sz="36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fr-CH" sz="36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fr-CH" sz="36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fr-CH" sz="36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CH" sz="36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fr-CH" sz="36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fr-CH" sz="36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  <m:t>𝑚𝑖𝑛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CH" sz="36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fr-CH" sz="36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fr-CH" sz="36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fr-CH" sz="36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CH" sz="36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fr-CH" sz="36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fr-CH" sz="36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  <m:t>𝑚𝑖𝑛</m:t>
                            </m:r>
                          </m:sub>
                        </m:sSub>
                      </m:den>
                    </m:f>
                  </m:oMath>
                </a14:m>
                <a:endParaRPr lang="fr-CH" sz="28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34" name="ZoneTexte 233">
                <a:extLst>
                  <a:ext uri="{FF2B5EF4-FFF2-40B4-BE49-F238E27FC236}">
                    <a16:creationId xmlns:a16="http://schemas.microsoft.com/office/drawing/2014/main" id="{1CB1023B-10ED-3DDA-3320-F34B2838D2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6952" y="5466733"/>
                <a:ext cx="6413221" cy="951286"/>
              </a:xfrm>
              <a:prstGeom prst="rect">
                <a:avLst/>
              </a:prstGeom>
              <a:blipFill>
                <a:blip r:embed="rId10"/>
                <a:stretch>
                  <a:fillRect l="-1426" b="-6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6" name="Flèche : bas 175">
            <a:extLst>
              <a:ext uri="{FF2B5EF4-FFF2-40B4-BE49-F238E27FC236}">
                <a16:creationId xmlns:a16="http://schemas.microsoft.com/office/drawing/2014/main" id="{7C071EFE-1DAA-AE4C-619E-9579651EDB47}"/>
              </a:ext>
            </a:extLst>
          </p:cNvPr>
          <p:cNvSpPr/>
          <p:nvPr/>
        </p:nvSpPr>
        <p:spPr>
          <a:xfrm>
            <a:off x="6265722" y="985640"/>
            <a:ext cx="174820" cy="300811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210" name="Image 209" descr="Une image contenant texte, diagramme, ligne, capture d’écran&#10;&#10;Description générée automatiquement">
            <a:extLst>
              <a:ext uri="{FF2B5EF4-FFF2-40B4-BE49-F238E27FC236}">
                <a16:creationId xmlns:a16="http://schemas.microsoft.com/office/drawing/2014/main" id="{EA5E9357-4BD4-A6BC-BC6D-672331A379D5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86" t="21927" r="2500" b="24148"/>
          <a:stretch/>
        </p:blipFill>
        <p:spPr>
          <a:xfrm>
            <a:off x="8138750" y="1665429"/>
            <a:ext cx="3691525" cy="3633800"/>
          </a:xfrm>
          <a:prstGeom prst="rect">
            <a:avLst/>
          </a:prstGeom>
        </p:spPr>
      </p:pic>
      <p:cxnSp>
        <p:nvCxnSpPr>
          <p:cNvPr id="231" name="Connecteur droit 230">
            <a:extLst>
              <a:ext uri="{FF2B5EF4-FFF2-40B4-BE49-F238E27FC236}">
                <a16:creationId xmlns:a16="http://schemas.microsoft.com/office/drawing/2014/main" id="{72CF7367-A24C-A8A3-5447-C1B8FF4768D8}"/>
              </a:ext>
            </a:extLst>
          </p:cNvPr>
          <p:cNvCxnSpPr/>
          <p:nvPr/>
        </p:nvCxnSpPr>
        <p:spPr>
          <a:xfrm>
            <a:off x="8404970" y="2511703"/>
            <a:ext cx="10525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3" name="Connecteur droit 232">
            <a:extLst>
              <a:ext uri="{FF2B5EF4-FFF2-40B4-BE49-F238E27FC236}">
                <a16:creationId xmlns:a16="http://schemas.microsoft.com/office/drawing/2014/main" id="{C1D8A3E0-E752-2BC4-70C2-E1DADB1FBE43}"/>
              </a:ext>
            </a:extLst>
          </p:cNvPr>
          <p:cNvCxnSpPr/>
          <p:nvPr/>
        </p:nvCxnSpPr>
        <p:spPr>
          <a:xfrm>
            <a:off x="8404970" y="4734236"/>
            <a:ext cx="10525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0987BFBF-EE55-5A7C-7AF6-769693DD3F5E}"/>
              </a:ext>
            </a:extLst>
          </p:cNvPr>
          <p:cNvGrpSpPr/>
          <p:nvPr/>
        </p:nvGrpSpPr>
        <p:grpSpPr>
          <a:xfrm>
            <a:off x="595935" y="1354432"/>
            <a:ext cx="7633666" cy="4139615"/>
            <a:chOff x="567212" y="1236890"/>
            <a:chExt cx="7850421" cy="4257158"/>
          </a:xfrm>
        </p:grpSpPr>
        <p:pic>
          <p:nvPicPr>
            <p:cNvPr id="181" name="Image 180">
              <a:extLst>
                <a:ext uri="{FF2B5EF4-FFF2-40B4-BE49-F238E27FC236}">
                  <a16:creationId xmlns:a16="http://schemas.microsoft.com/office/drawing/2014/main" id="{50963566-7264-0253-80BB-024D9A3342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98645" t="3827" b="6527"/>
            <a:stretch/>
          </p:blipFill>
          <p:spPr>
            <a:xfrm>
              <a:off x="6545489" y="2138755"/>
              <a:ext cx="112740" cy="3022972"/>
            </a:xfrm>
            <a:prstGeom prst="rect">
              <a:avLst/>
            </a:prstGeom>
          </p:spPr>
        </p:pic>
        <p:grpSp>
          <p:nvGrpSpPr>
            <p:cNvPr id="182" name="Groupe 181">
              <a:extLst>
                <a:ext uri="{FF2B5EF4-FFF2-40B4-BE49-F238E27FC236}">
                  <a16:creationId xmlns:a16="http://schemas.microsoft.com/office/drawing/2014/main" id="{73857B23-6729-42C2-6714-D03A948940F0}"/>
                </a:ext>
              </a:extLst>
            </p:cNvPr>
            <p:cNvGrpSpPr/>
            <p:nvPr/>
          </p:nvGrpSpPr>
          <p:grpSpPr>
            <a:xfrm>
              <a:off x="6417123" y="2118533"/>
              <a:ext cx="128366" cy="3071299"/>
              <a:chOff x="9229118" y="1924502"/>
              <a:chExt cx="171450" cy="4102132"/>
            </a:xfrm>
          </p:grpSpPr>
          <p:pic>
            <p:nvPicPr>
              <p:cNvPr id="227" name="Image 226">
                <a:extLst>
                  <a:ext uri="{FF2B5EF4-FFF2-40B4-BE49-F238E27FC236}">
                    <a16:creationId xmlns:a16="http://schemas.microsoft.com/office/drawing/2014/main" id="{3B9EA515-9CDA-7F79-1EE7-50E9EDB5EFC2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12"/>
              <a:srcRect l="38910" t="3827" r="59548" b="6527"/>
              <a:stretch/>
            </p:blipFill>
            <p:spPr>
              <a:xfrm>
                <a:off x="9229118" y="1924502"/>
                <a:ext cx="171450" cy="2019600"/>
              </a:xfrm>
              <a:prstGeom prst="rect">
                <a:avLst/>
              </a:prstGeom>
            </p:spPr>
          </p:pic>
          <p:pic>
            <p:nvPicPr>
              <p:cNvPr id="228" name="Image 227">
                <a:extLst>
                  <a:ext uri="{FF2B5EF4-FFF2-40B4-BE49-F238E27FC236}">
                    <a16:creationId xmlns:a16="http://schemas.microsoft.com/office/drawing/2014/main" id="{D3AE0292-07BE-D468-E9DB-739C72838BFC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12"/>
              <a:srcRect l="38910" t="3827" r="59548" b="6527"/>
              <a:stretch/>
            </p:blipFill>
            <p:spPr>
              <a:xfrm>
                <a:off x="9229118" y="4007034"/>
                <a:ext cx="171450" cy="2019600"/>
              </a:xfrm>
              <a:prstGeom prst="rect">
                <a:avLst/>
              </a:prstGeom>
            </p:spPr>
          </p:pic>
        </p:grpSp>
        <p:pic>
          <p:nvPicPr>
            <p:cNvPr id="183" name="Image 182">
              <a:extLst>
                <a:ext uri="{FF2B5EF4-FFF2-40B4-BE49-F238E27FC236}">
                  <a16:creationId xmlns:a16="http://schemas.microsoft.com/office/drawing/2014/main" id="{26FC7D24-437B-8DC9-0F88-607BA33304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l="68239" r="2235"/>
            <a:stretch>
              <a:fillRect/>
            </a:stretch>
          </p:blipFill>
          <p:spPr>
            <a:xfrm>
              <a:off x="4068202" y="2113726"/>
              <a:ext cx="2417491" cy="1595910"/>
            </a:xfrm>
            <a:prstGeom prst="rect">
              <a:avLst/>
            </a:prstGeom>
          </p:spPr>
        </p:pic>
        <p:pic>
          <p:nvPicPr>
            <p:cNvPr id="184" name="Image 183">
              <a:extLst>
                <a:ext uri="{FF2B5EF4-FFF2-40B4-BE49-F238E27FC236}">
                  <a16:creationId xmlns:a16="http://schemas.microsoft.com/office/drawing/2014/main" id="{461EF18E-9644-700F-79A5-88B0919554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l="68050" t="1019" r="2235"/>
            <a:stretch>
              <a:fillRect/>
            </a:stretch>
          </p:blipFill>
          <p:spPr>
            <a:xfrm>
              <a:off x="4052740" y="3647716"/>
              <a:ext cx="2432954" cy="1579655"/>
            </a:xfrm>
            <a:prstGeom prst="rect">
              <a:avLst/>
            </a:prstGeom>
          </p:spPr>
        </p:pic>
        <p:sp>
          <p:nvSpPr>
            <p:cNvPr id="191" name="Flèche : droite 190">
              <a:extLst>
                <a:ext uri="{FF2B5EF4-FFF2-40B4-BE49-F238E27FC236}">
                  <a16:creationId xmlns:a16="http://schemas.microsoft.com/office/drawing/2014/main" id="{06C6E9FB-7513-E40A-6C56-2C4E4E738A63}"/>
                </a:ext>
              </a:extLst>
            </p:cNvPr>
            <p:cNvSpPr/>
            <p:nvPr/>
          </p:nvSpPr>
          <p:spPr>
            <a:xfrm>
              <a:off x="567212" y="2709794"/>
              <a:ext cx="889691" cy="1885911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sp>
          <p:nvSpPr>
            <p:cNvPr id="194" name="Rectangle 193">
              <a:extLst>
                <a:ext uri="{FF2B5EF4-FFF2-40B4-BE49-F238E27FC236}">
                  <a16:creationId xmlns:a16="http://schemas.microsoft.com/office/drawing/2014/main" id="{5DAD7270-D8A1-76AE-A301-5CD4D20B8260}"/>
                </a:ext>
              </a:extLst>
            </p:cNvPr>
            <p:cNvSpPr/>
            <p:nvPr/>
          </p:nvSpPr>
          <p:spPr>
            <a:xfrm>
              <a:off x="6606335" y="1689631"/>
              <a:ext cx="1244516" cy="3380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95" name="ZoneTexte 194">
              <a:extLst>
                <a:ext uri="{FF2B5EF4-FFF2-40B4-BE49-F238E27FC236}">
                  <a16:creationId xmlns:a16="http://schemas.microsoft.com/office/drawing/2014/main" id="{759E130E-E2AA-84AA-9072-7C6B0B622EAE}"/>
                </a:ext>
              </a:extLst>
            </p:cNvPr>
            <p:cNvSpPr txBox="1"/>
            <p:nvPr/>
          </p:nvSpPr>
          <p:spPr>
            <a:xfrm>
              <a:off x="6518207" y="1617979"/>
              <a:ext cx="1391421" cy="46166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24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Detector</a:t>
              </a:r>
              <a:endParaRPr lang="fr-CH" sz="2400" dirty="0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98" name="Rectangle 197">
              <a:extLst>
                <a:ext uri="{FF2B5EF4-FFF2-40B4-BE49-F238E27FC236}">
                  <a16:creationId xmlns:a16="http://schemas.microsoft.com/office/drawing/2014/main" id="{A341EFF3-50C8-1403-78B0-DABF03C4EC1A}"/>
                </a:ext>
              </a:extLst>
            </p:cNvPr>
            <p:cNvSpPr/>
            <p:nvPr/>
          </p:nvSpPr>
          <p:spPr>
            <a:xfrm>
              <a:off x="1045446" y="1373502"/>
              <a:ext cx="3480137" cy="7238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grpSp>
          <p:nvGrpSpPr>
            <p:cNvPr id="202" name="Groupe 201">
              <a:extLst>
                <a:ext uri="{FF2B5EF4-FFF2-40B4-BE49-F238E27FC236}">
                  <a16:creationId xmlns:a16="http://schemas.microsoft.com/office/drawing/2014/main" id="{BE551B68-365F-4F5B-42CB-317C5DC49F79}"/>
                </a:ext>
              </a:extLst>
            </p:cNvPr>
            <p:cNvGrpSpPr/>
            <p:nvPr/>
          </p:nvGrpSpPr>
          <p:grpSpPr>
            <a:xfrm>
              <a:off x="1562000" y="2216864"/>
              <a:ext cx="64200" cy="2879623"/>
              <a:chOff x="5259967" y="194946"/>
              <a:chExt cx="45719" cy="2205354"/>
            </a:xfrm>
            <a:solidFill>
              <a:srgbClr val="FF0000"/>
            </a:solidFill>
          </p:grpSpPr>
          <p:sp>
            <p:nvSpPr>
              <p:cNvPr id="219" name="Rectangle 218">
                <a:extLst>
                  <a:ext uri="{FF2B5EF4-FFF2-40B4-BE49-F238E27FC236}">
                    <a16:creationId xmlns:a16="http://schemas.microsoft.com/office/drawing/2014/main" id="{88DAF8BF-864C-6C3C-86A9-F8540E64B78F}"/>
                  </a:ext>
                </a:extLst>
              </p:cNvPr>
              <p:cNvSpPr/>
              <p:nvPr/>
            </p:nvSpPr>
            <p:spPr>
              <a:xfrm>
                <a:off x="5259967" y="1360170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220" name="Rectangle 219">
                <a:extLst>
                  <a:ext uri="{FF2B5EF4-FFF2-40B4-BE49-F238E27FC236}">
                    <a16:creationId xmlns:a16="http://schemas.microsoft.com/office/drawing/2014/main" id="{AFC665FD-253C-4903-B1B7-44C344AD8E61}"/>
                  </a:ext>
                </a:extLst>
              </p:cNvPr>
              <p:cNvSpPr/>
              <p:nvPr/>
            </p:nvSpPr>
            <p:spPr>
              <a:xfrm>
                <a:off x="5259967" y="1651635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221" name="Rectangle 220">
                <a:extLst>
                  <a:ext uri="{FF2B5EF4-FFF2-40B4-BE49-F238E27FC236}">
                    <a16:creationId xmlns:a16="http://schemas.microsoft.com/office/drawing/2014/main" id="{8C718083-E83F-31DC-A560-61ECD3AB206C}"/>
                  </a:ext>
                </a:extLst>
              </p:cNvPr>
              <p:cNvSpPr/>
              <p:nvPr/>
            </p:nvSpPr>
            <p:spPr>
              <a:xfrm>
                <a:off x="5259967" y="1068705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222" name="Rectangle 221">
                <a:extLst>
                  <a:ext uri="{FF2B5EF4-FFF2-40B4-BE49-F238E27FC236}">
                    <a16:creationId xmlns:a16="http://schemas.microsoft.com/office/drawing/2014/main" id="{CFAA19A5-CA10-CD44-72F9-A7BBF46BFB5D}"/>
                  </a:ext>
                </a:extLst>
              </p:cNvPr>
              <p:cNvSpPr/>
              <p:nvPr/>
            </p:nvSpPr>
            <p:spPr>
              <a:xfrm>
                <a:off x="5259967" y="1943100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223" name="Rectangle 222">
                <a:extLst>
                  <a:ext uri="{FF2B5EF4-FFF2-40B4-BE49-F238E27FC236}">
                    <a16:creationId xmlns:a16="http://schemas.microsoft.com/office/drawing/2014/main" id="{0C90589B-D471-201D-22EF-2CD2636A54C7}"/>
                  </a:ext>
                </a:extLst>
              </p:cNvPr>
              <p:cNvSpPr/>
              <p:nvPr/>
            </p:nvSpPr>
            <p:spPr>
              <a:xfrm>
                <a:off x="5259967" y="2234565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D4CB2E9C-64FF-BC5E-B478-80F343D227ED}"/>
                  </a:ext>
                </a:extLst>
              </p:cNvPr>
              <p:cNvSpPr/>
              <p:nvPr/>
            </p:nvSpPr>
            <p:spPr>
              <a:xfrm>
                <a:off x="5259967" y="486411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904E78FA-F036-78F6-79DA-24FA6426EF61}"/>
                  </a:ext>
                </a:extLst>
              </p:cNvPr>
              <p:cNvSpPr/>
              <p:nvPr/>
            </p:nvSpPr>
            <p:spPr>
              <a:xfrm>
                <a:off x="5259967" y="777876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6ABB4316-6D07-BE63-C4CE-0640BDB8FE80}"/>
                  </a:ext>
                </a:extLst>
              </p:cNvPr>
              <p:cNvSpPr/>
              <p:nvPr/>
            </p:nvSpPr>
            <p:spPr>
              <a:xfrm>
                <a:off x="5259967" y="194946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</p:grpSp>
        <p:sp>
          <p:nvSpPr>
            <p:cNvPr id="2" name="Triangle isocèle 1">
              <a:extLst>
                <a:ext uri="{FF2B5EF4-FFF2-40B4-BE49-F238E27FC236}">
                  <a16:creationId xmlns:a16="http://schemas.microsoft.com/office/drawing/2014/main" id="{452E61D4-C12A-145D-916E-2600431A5AF7}"/>
                </a:ext>
              </a:extLst>
            </p:cNvPr>
            <p:cNvSpPr/>
            <p:nvPr/>
          </p:nvSpPr>
          <p:spPr>
            <a:xfrm rot="16200000">
              <a:off x="1919123" y="2457952"/>
              <a:ext cx="1960761" cy="2398986"/>
            </a:xfrm>
            <a:prstGeom prst="triangle">
              <a:avLst/>
            </a:prstGeom>
            <a:solidFill>
              <a:srgbClr val="000000">
                <a:alpha val="81176"/>
              </a:srgbClr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" name="Triangle isocèle 2">
              <a:extLst>
                <a:ext uri="{FF2B5EF4-FFF2-40B4-BE49-F238E27FC236}">
                  <a16:creationId xmlns:a16="http://schemas.microsoft.com/office/drawing/2014/main" id="{D145441A-30DF-A490-1F07-03DF9C0E45EF}"/>
                </a:ext>
              </a:extLst>
            </p:cNvPr>
            <p:cNvSpPr/>
            <p:nvPr/>
          </p:nvSpPr>
          <p:spPr>
            <a:xfrm rot="16200000">
              <a:off x="1884469" y="2839082"/>
              <a:ext cx="1960761" cy="2398986"/>
            </a:xfrm>
            <a:prstGeom prst="triangle">
              <a:avLst/>
            </a:prstGeom>
            <a:solidFill>
              <a:srgbClr val="000000">
                <a:alpha val="81176"/>
              </a:srgbClr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7" name="Triangle isocèle 6">
              <a:extLst>
                <a:ext uri="{FF2B5EF4-FFF2-40B4-BE49-F238E27FC236}">
                  <a16:creationId xmlns:a16="http://schemas.microsoft.com/office/drawing/2014/main" id="{EF2EF576-15D1-5407-ED6A-731C93112FF4}"/>
                </a:ext>
              </a:extLst>
            </p:cNvPr>
            <p:cNvSpPr/>
            <p:nvPr/>
          </p:nvSpPr>
          <p:spPr>
            <a:xfrm rot="16200000">
              <a:off x="1874309" y="2077082"/>
              <a:ext cx="1960761" cy="2398986"/>
            </a:xfrm>
            <a:prstGeom prst="triangle">
              <a:avLst/>
            </a:prstGeom>
            <a:solidFill>
              <a:srgbClr val="000000">
                <a:alpha val="81176"/>
              </a:srgbClr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9" name="Triangle isocèle 8">
              <a:extLst>
                <a:ext uri="{FF2B5EF4-FFF2-40B4-BE49-F238E27FC236}">
                  <a16:creationId xmlns:a16="http://schemas.microsoft.com/office/drawing/2014/main" id="{76DF006B-FF4F-25F4-8D6D-9AF9ED361331}"/>
                </a:ext>
              </a:extLst>
            </p:cNvPr>
            <p:cNvSpPr/>
            <p:nvPr/>
          </p:nvSpPr>
          <p:spPr>
            <a:xfrm rot="16200000">
              <a:off x="1874309" y="1691002"/>
              <a:ext cx="1960761" cy="2398986"/>
            </a:xfrm>
            <a:prstGeom prst="triangle">
              <a:avLst/>
            </a:prstGeom>
            <a:solidFill>
              <a:srgbClr val="000000">
                <a:alpha val="81176"/>
              </a:srgbClr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" name="Triangle isocèle 12">
              <a:extLst>
                <a:ext uri="{FF2B5EF4-FFF2-40B4-BE49-F238E27FC236}">
                  <a16:creationId xmlns:a16="http://schemas.microsoft.com/office/drawing/2014/main" id="{6C7FC3FA-0BA6-AC3B-7C56-200A13673AC0}"/>
                </a:ext>
              </a:extLst>
            </p:cNvPr>
            <p:cNvSpPr/>
            <p:nvPr/>
          </p:nvSpPr>
          <p:spPr>
            <a:xfrm rot="16200000">
              <a:off x="1884469" y="3224960"/>
              <a:ext cx="1960761" cy="2398986"/>
            </a:xfrm>
            <a:prstGeom prst="triangle">
              <a:avLst/>
            </a:prstGeom>
            <a:solidFill>
              <a:srgbClr val="000000">
                <a:alpha val="81176"/>
              </a:srgbClr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86" name="Rectangle 185">
              <a:extLst>
                <a:ext uri="{FF2B5EF4-FFF2-40B4-BE49-F238E27FC236}">
                  <a16:creationId xmlns:a16="http://schemas.microsoft.com/office/drawing/2014/main" id="{CA9C4A31-1DF2-AA69-AE08-5EB5EF89F8CF}"/>
                </a:ext>
              </a:extLst>
            </p:cNvPr>
            <p:cNvSpPr/>
            <p:nvPr/>
          </p:nvSpPr>
          <p:spPr>
            <a:xfrm rot="5400000">
              <a:off x="3932908" y="9664"/>
              <a:ext cx="794752" cy="32492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pic>
          <p:nvPicPr>
            <p:cNvPr id="193" name="Image 192" descr="Une image contenant texte, diagramme, ligne, capture d’écran&#10;&#10;Description générée automatiquement">
              <a:extLst>
                <a:ext uri="{FF2B5EF4-FFF2-40B4-BE49-F238E27FC236}">
                  <a16:creationId xmlns:a16="http://schemas.microsoft.com/office/drawing/2014/main" id="{B2991B1A-3F97-584A-F640-A585751EC79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966" t="21927" r="33954" b="24148"/>
            <a:stretch/>
          </p:blipFill>
          <p:spPr>
            <a:xfrm>
              <a:off x="6453593" y="1262829"/>
              <a:ext cx="1964040" cy="4231219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8E90297-6E54-BF41-7A47-FCBF535445C8}"/>
                </a:ext>
              </a:extLst>
            </p:cNvPr>
            <p:cNvSpPr/>
            <p:nvPr/>
          </p:nvSpPr>
          <p:spPr>
            <a:xfrm flipV="1">
              <a:off x="1646983" y="3847453"/>
              <a:ext cx="4819076" cy="1600028"/>
            </a:xfrm>
            <a:prstGeom prst="rect">
              <a:avLst/>
            </a:prstGeom>
            <a:gradFill>
              <a:gsLst>
                <a:gs pos="30000">
                  <a:srgbClr val="F8FAFD">
                    <a:alpha val="81000"/>
                  </a:srgbClr>
                </a:gs>
                <a:gs pos="9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5B3AABA-1557-A7F6-E86A-9A1315FBC910}"/>
                </a:ext>
              </a:extLst>
            </p:cNvPr>
            <p:cNvSpPr/>
            <p:nvPr/>
          </p:nvSpPr>
          <p:spPr>
            <a:xfrm>
              <a:off x="1625907" y="1916061"/>
              <a:ext cx="4839340" cy="1600028"/>
            </a:xfrm>
            <a:prstGeom prst="rect">
              <a:avLst/>
            </a:prstGeom>
            <a:gradFill>
              <a:gsLst>
                <a:gs pos="30000">
                  <a:srgbClr val="F8FAFD">
                    <a:alpha val="81000"/>
                  </a:srgbClr>
                </a:gs>
                <a:gs pos="9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sp>
          <p:nvSpPr>
            <p:cNvPr id="208" name="ZoneTexte 207">
              <a:extLst>
                <a:ext uri="{FF2B5EF4-FFF2-40B4-BE49-F238E27FC236}">
                  <a16:creationId xmlns:a16="http://schemas.microsoft.com/office/drawing/2014/main" id="{C54AFB2F-EE5D-5C2B-A603-0771BFD685DB}"/>
                </a:ext>
              </a:extLst>
            </p:cNvPr>
            <p:cNvSpPr txBox="1"/>
            <p:nvPr/>
          </p:nvSpPr>
          <p:spPr>
            <a:xfrm>
              <a:off x="3675173" y="1666313"/>
              <a:ext cx="75460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fr-FR" sz="2400" dirty="0">
                  <a:latin typeface="Times New Roman" panose="02020603050405020304" pitchFamily="18" charset="0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G</a:t>
              </a:r>
              <a:r>
                <a:rPr lang="fr-CH" altLang="fr-FR" sz="2400" baseline="-25000" dirty="0">
                  <a:latin typeface="Times New Roman" panose="02020603050405020304" pitchFamily="18" charset="0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1</a:t>
              </a:r>
              <a:endParaRPr lang="fr-CH" sz="2400" dirty="0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07" name="ZoneTexte 206">
              <a:extLst>
                <a:ext uri="{FF2B5EF4-FFF2-40B4-BE49-F238E27FC236}">
                  <a16:creationId xmlns:a16="http://schemas.microsoft.com/office/drawing/2014/main" id="{9DC31890-2B31-BB2D-77EC-7829CDA1DF28}"/>
                </a:ext>
              </a:extLst>
            </p:cNvPr>
            <p:cNvSpPr txBox="1"/>
            <p:nvPr/>
          </p:nvSpPr>
          <p:spPr>
            <a:xfrm>
              <a:off x="5895685" y="1666987"/>
              <a:ext cx="682771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fr-FR" sz="2400" dirty="0">
                  <a:latin typeface="Times New Roman" panose="02020603050405020304" pitchFamily="18" charset="0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G</a:t>
              </a:r>
              <a:r>
                <a:rPr lang="fr-CH" altLang="fr-FR" sz="2400" baseline="-25000" dirty="0">
                  <a:latin typeface="Times New Roman" panose="02020603050405020304" pitchFamily="18" charset="0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2</a:t>
              </a:r>
              <a:endParaRPr lang="fr-CH" sz="2400" dirty="0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09" name="ZoneTexte 208">
              <a:extLst>
                <a:ext uri="{FF2B5EF4-FFF2-40B4-BE49-F238E27FC236}">
                  <a16:creationId xmlns:a16="http://schemas.microsoft.com/office/drawing/2014/main" id="{F3157D1F-643D-671E-4351-07B12623C355}"/>
                </a:ext>
              </a:extLst>
            </p:cNvPr>
            <p:cNvSpPr txBox="1"/>
            <p:nvPr/>
          </p:nvSpPr>
          <p:spPr>
            <a:xfrm>
              <a:off x="1225276" y="1647381"/>
              <a:ext cx="75460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fr-FR" sz="2400" dirty="0">
                  <a:latin typeface="Times New Roman" panose="02020603050405020304" pitchFamily="18" charset="0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G</a:t>
              </a:r>
              <a:r>
                <a:rPr lang="fr-CH" altLang="fr-FR" sz="2400" baseline="-25000" dirty="0">
                  <a:latin typeface="Times New Roman" panose="02020603050405020304" pitchFamily="18" charset="0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0</a:t>
              </a:r>
              <a:endParaRPr lang="fr-CH" sz="2400" dirty="0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06" name="Groupe 205">
              <a:extLst>
                <a:ext uri="{FF2B5EF4-FFF2-40B4-BE49-F238E27FC236}">
                  <a16:creationId xmlns:a16="http://schemas.microsoft.com/office/drawing/2014/main" id="{B6B9862C-0B5B-5F0A-3837-48175E544096}"/>
                </a:ext>
              </a:extLst>
            </p:cNvPr>
            <p:cNvGrpSpPr/>
            <p:nvPr/>
          </p:nvGrpSpPr>
          <p:grpSpPr>
            <a:xfrm>
              <a:off x="4034110" y="2206796"/>
              <a:ext cx="64200" cy="2879623"/>
              <a:chOff x="5259967" y="194946"/>
              <a:chExt cx="45719" cy="2205354"/>
            </a:xfrm>
            <a:solidFill>
              <a:srgbClr val="FF0000"/>
            </a:solidFill>
          </p:grpSpPr>
          <p:sp>
            <p:nvSpPr>
              <p:cNvPr id="211" name="Rectangle 210">
                <a:extLst>
                  <a:ext uri="{FF2B5EF4-FFF2-40B4-BE49-F238E27FC236}">
                    <a16:creationId xmlns:a16="http://schemas.microsoft.com/office/drawing/2014/main" id="{46A890E8-685A-934A-0DAD-3DC1D7F0992B}"/>
                  </a:ext>
                </a:extLst>
              </p:cNvPr>
              <p:cNvSpPr/>
              <p:nvPr/>
            </p:nvSpPr>
            <p:spPr>
              <a:xfrm>
                <a:off x="5259967" y="1360170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212" name="Rectangle 211">
                <a:extLst>
                  <a:ext uri="{FF2B5EF4-FFF2-40B4-BE49-F238E27FC236}">
                    <a16:creationId xmlns:a16="http://schemas.microsoft.com/office/drawing/2014/main" id="{0FE9F6A6-72FD-2357-DEAD-FDAAFE1738D3}"/>
                  </a:ext>
                </a:extLst>
              </p:cNvPr>
              <p:cNvSpPr/>
              <p:nvPr/>
            </p:nvSpPr>
            <p:spPr>
              <a:xfrm>
                <a:off x="5259967" y="1651635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213" name="Rectangle 212">
                <a:extLst>
                  <a:ext uri="{FF2B5EF4-FFF2-40B4-BE49-F238E27FC236}">
                    <a16:creationId xmlns:a16="http://schemas.microsoft.com/office/drawing/2014/main" id="{0FAD1BAA-F981-EA87-A057-720BE747206E}"/>
                  </a:ext>
                </a:extLst>
              </p:cNvPr>
              <p:cNvSpPr/>
              <p:nvPr/>
            </p:nvSpPr>
            <p:spPr>
              <a:xfrm>
                <a:off x="5259967" y="1068705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214" name="Rectangle 213">
                <a:extLst>
                  <a:ext uri="{FF2B5EF4-FFF2-40B4-BE49-F238E27FC236}">
                    <a16:creationId xmlns:a16="http://schemas.microsoft.com/office/drawing/2014/main" id="{6B032043-34A5-30EF-6BC9-A006DC5F0A58}"/>
                  </a:ext>
                </a:extLst>
              </p:cNvPr>
              <p:cNvSpPr/>
              <p:nvPr/>
            </p:nvSpPr>
            <p:spPr>
              <a:xfrm>
                <a:off x="5259967" y="1943100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215" name="Rectangle 214">
                <a:extLst>
                  <a:ext uri="{FF2B5EF4-FFF2-40B4-BE49-F238E27FC236}">
                    <a16:creationId xmlns:a16="http://schemas.microsoft.com/office/drawing/2014/main" id="{F60843D9-F09D-6557-70EF-A4EF1D3F34B8}"/>
                  </a:ext>
                </a:extLst>
              </p:cNvPr>
              <p:cNvSpPr/>
              <p:nvPr/>
            </p:nvSpPr>
            <p:spPr>
              <a:xfrm>
                <a:off x="5259967" y="2234565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216" name="Rectangle 215">
                <a:extLst>
                  <a:ext uri="{FF2B5EF4-FFF2-40B4-BE49-F238E27FC236}">
                    <a16:creationId xmlns:a16="http://schemas.microsoft.com/office/drawing/2014/main" id="{7B0A425E-0F55-4F9B-2328-0EDC1D73FA9F}"/>
                  </a:ext>
                </a:extLst>
              </p:cNvPr>
              <p:cNvSpPr/>
              <p:nvPr/>
            </p:nvSpPr>
            <p:spPr>
              <a:xfrm>
                <a:off x="5259967" y="486411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217" name="Rectangle 216">
                <a:extLst>
                  <a:ext uri="{FF2B5EF4-FFF2-40B4-BE49-F238E27FC236}">
                    <a16:creationId xmlns:a16="http://schemas.microsoft.com/office/drawing/2014/main" id="{D2948201-B85C-F5D5-90FF-2BFA564F4A89}"/>
                  </a:ext>
                </a:extLst>
              </p:cNvPr>
              <p:cNvSpPr/>
              <p:nvPr/>
            </p:nvSpPr>
            <p:spPr>
              <a:xfrm>
                <a:off x="5259967" y="777876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218" name="Rectangle 217">
                <a:extLst>
                  <a:ext uri="{FF2B5EF4-FFF2-40B4-BE49-F238E27FC236}">
                    <a16:creationId xmlns:a16="http://schemas.microsoft.com/office/drawing/2014/main" id="{BFD1BCF7-ED34-A4A5-8BAA-3A33A7212236}"/>
                  </a:ext>
                </a:extLst>
              </p:cNvPr>
              <p:cNvSpPr/>
              <p:nvPr/>
            </p:nvSpPr>
            <p:spPr>
              <a:xfrm>
                <a:off x="5259967" y="194946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</p:grpSp>
      </p:grpSp>
      <p:sp>
        <p:nvSpPr>
          <p:cNvPr id="229" name="ZoneTexte 228">
            <a:extLst>
              <a:ext uri="{FF2B5EF4-FFF2-40B4-BE49-F238E27FC236}">
                <a16:creationId xmlns:a16="http://schemas.microsoft.com/office/drawing/2014/main" id="{BBB64EC2-8179-FF5B-A97D-2CCB59AEBF5F}"/>
              </a:ext>
            </a:extLst>
          </p:cNvPr>
          <p:cNvSpPr txBox="1"/>
          <p:nvPr/>
        </p:nvSpPr>
        <p:spPr>
          <a:xfrm>
            <a:off x="7636422" y="2166572"/>
            <a:ext cx="8694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i="1" dirty="0" err="1"/>
              <a:t>N</a:t>
            </a:r>
            <a:r>
              <a:rPr lang="fr-CH" sz="2400" i="1" baseline="-25000" dirty="0" err="1"/>
              <a:t>max</a:t>
            </a:r>
            <a:endParaRPr lang="fr-CH" sz="2400" i="1" dirty="0"/>
          </a:p>
        </p:txBody>
      </p:sp>
      <p:sp>
        <p:nvSpPr>
          <p:cNvPr id="232" name="ZoneTexte 231">
            <a:extLst>
              <a:ext uri="{FF2B5EF4-FFF2-40B4-BE49-F238E27FC236}">
                <a16:creationId xmlns:a16="http://schemas.microsoft.com/office/drawing/2014/main" id="{14420D14-2FC1-7ECE-674B-F0FEE5B6BBDB}"/>
              </a:ext>
            </a:extLst>
          </p:cNvPr>
          <p:cNvSpPr txBox="1"/>
          <p:nvPr/>
        </p:nvSpPr>
        <p:spPr>
          <a:xfrm>
            <a:off x="7636422" y="4389105"/>
            <a:ext cx="8694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i="1" dirty="0" err="1"/>
              <a:t>N</a:t>
            </a:r>
            <a:r>
              <a:rPr lang="fr-CH" sz="2400" i="1" baseline="-25000" dirty="0" err="1"/>
              <a:t>min</a:t>
            </a:r>
            <a:endParaRPr lang="fr-CH" sz="2400" i="1" dirty="0"/>
          </a:p>
        </p:txBody>
      </p:sp>
    </p:spTree>
    <p:extLst>
      <p:ext uri="{BB962C8B-B14F-4D97-AF65-F5344CB8AC3E}">
        <p14:creationId xmlns:p14="http://schemas.microsoft.com/office/powerpoint/2010/main" val="3618042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" grpId="0"/>
      <p:bldP spid="234" grpId="0"/>
      <p:bldP spid="176" grpId="0" animBg="1"/>
      <p:bldP spid="2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" name="Image 312">
            <a:extLst>
              <a:ext uri="{FF2B5EF4-FFF2-40B4-BE49-F238E27FC236}">
                <a16:creationId xmlns:a16="http://schemas.microsoft.com/office/drawing/2014/main" id="{344443A3-64ED-9547-C446-423C0DD315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68289" t="35799" r="27137" b="38306"/>
          <a:stretch>
            <a:fillRect/>
          </a:stretch>
        </p:blipFill>
        <p:spPr>
          <a:xfrm>
            <a:off x="5775393" y="3371031"/>
            <a:ext cx="688969" cy="55972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16D0CBE-1D53-D505-D388-97385C9D992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Ballistic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Regime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FR" altLang="fr-FR" sz="28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Measurement</a:t>
            </a:r>
            <a:r>
              <a:rPr lang="fr-FR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FR" altLang="fr-FR" sz="28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Principle</a:t>
            </a:r>
            <a:endParaRPr lang="fr-FR" altLang="fr-FR" sz="24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11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54844D94-B58A-3735-43D7-8FE09330A336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00444950-60A7-FE12-1446-CE504DB708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B6A7F56-099C-E34A-5012-F0802B38AD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2859226-F237-5B63-03C9-9414935440CE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55BC0861-906F-416A-6874-6694B54F62D1}"/>
              </a:ext>
            </a:extLst>
          </p:cNvPr>
          <p:cNvSpPr/>
          <p:nvPr/>
        </p:nvSpPr>
        <p:spPr>
          <a:xfrm>
            <a:off x="151389" y="1136676"/>
            <a:ext cx="3535029" cy="7352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78" name="ZoneTexte 377">
            <a:extLst>
              <a:ext uri="{FF2B5EF4-FFF2-40B4-BE49-F238E27FC236}">
                <a16:creationId xmlns:a16="http://schemas.microsoft.com/office/drawing/2014/main" id="{8A69F52F-E7DB-FFC5-FA2B-02ED29C62C7F}"/>
              </a:ext>
            </a:extLst>
          </p:cNvPr>
          <p:cNvSpPr txBox="1"/>
          <p:nvPr/>
        </p:nvSpPr>
        <p:spPr>
          <a:xfrm>
            <a:off x="256444" y="865553"/>
            <a:ext cx="6054353" cy="5232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800" dirty="0">
                <a:latin typeface="+mj-lt"/>
                <a:ea typeface="Artifakt Element Light" panose="020B0303050000020004" pitchFamily="34" charset="0"/>
              </a:rPr>
              <a:t>Transverse E-</a:t>
            </a:r>
            <a:r>
              <a:rPr lang="fr-CH" sz="2800" dirty="0" err="1">
                <a:latin typeface="+mj-lt"/>
                <a:ea typeface="Artifakt Element Light" panose="020B0303050000020004" pitchFamily="34" charset="0"/>
              </a:rPr>
              <a:t>field</a:t>
            </a:r>
            <a:r>
              <a:rPr lang="fr-CH" sz="2800" dirty="0">
                <a:latin typeface="+mj-lt"/>
                <a:ea typeface="Artifakt Element Light" panose="020B0303050000020004" pitchFamily="34" charset="0"/>
              </a:rPr>
              <a:t> </a:t>
            </a:r>
            <a:r>
              <a:rPr lang="fr-CH" sz="2800" dirty="0" err="1">
                <a:latin typeface="+mj-lt"/>
                <a:ea typeface="Artifakt Element Light" panose="020B0303050000020004" pitchFamily="34" charset="0"/>
              </a:rPr>
              <a:t>between</a:t>
            </a:r>
            <a:r>
              <a:rPr lang="fr-CH" sz="2800" dirty="0">
                <a:latin typeface="+mj-lt"/>
                <a:ea typeface="Artifakt Element Light" panose="020B0303050000020004" pitchFamily="34" charset="0"/>
              </a:rPr>
              <a:t> </a:t>
            </a:r>
            <a:r>
              <a:rPr lang="fr-CH" sz="2800" i="1" dirty="0">
                <a:latin typeface="+mj-lt"/>
                <a:ea typeface="Artifakt Element Light" panose="020B0303050000020004" pitchFamily="34" charset="0"/>
              </a:rPr>
              <a:t>G</a:t>
            </a:r>
            <a:r>
              <a:rPr lang="fr-CH" sz="2800" i="1" baseline="-25000" dirty="0">
                <a:latin typeface="+mj-lt"/>
                <a:ea typeface="Artifakt Element Light" panose="020B0303050000020004" pitchFamily="34" charset="0"/>
              </a:rPr>
              <a:t>1</a:t>
            </a:r>
            <a:r>
              <a:rPr lang="fr-CH" sz="2800" dirty="0">
                <a:latin typeface="+mj-lt"/>
                <a:ea typeface="Artifakt Element Light" panose="020B0303050000020004" pitchFamily="34" charset="0"/>
              </a:rPr>
              <a:t> and </a:t>
            </a:r>
            <a:r>
              <a:rPr lang="fr-CH" sz="2800" i="1" dirty="0">
                <a:ea typeface="Artifakt Element Light" panose="020B0303050000020004" pitchFamily="34" charset="0"/>
              </a:rPr>
              <a:t>G</a:t>
            </a:r>
            <a:r>
              <a:rPr lang="fr-CH" sz="2800" i="1" baseline="-25000" dirty="0">
                <a:ea typeface="Artifakt Element Light" panose="020B0303050000020004" pitchFamily="34" charset="0"/>
              </a:rPr>
              <a:t>2</a:t>
            </a:r>
            <a:r>
              <a:rPr lang="fr-CH" sz="2800" dirty="0">
                <a:latin typeface="+mj-lt"/>
                <a:ea typeface="Artifakt Element Light" panose="020B0303050000020004" pitchFamily="34" charset="0"/>
              </a:rPr>
              <a:t> 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3A5CFEF-70EC-9978-2E92-E85DCD41F762}"/>
              </a:ext>
            </a:extLst>
          </p:cNvPr>
          <p:cNvSpPr/>
          <p:nvPr/>
        </p:nvSpPr>
        <p:spPr>
          <a:xfrm>
            <a:off x="695103" y="2121456"/>
            <a:ext cx="380605" cy="30974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85" name="Flèche : droite 84">
            <a:extLst>
              <a:ext uri="{FF2B5EF4-FFF2-40B4-BE49-F238E27FC236}">
                <a16:creationId xmlns:a16="http://schemas.microsoft.com/office/drawing/2014/main" id="{06E65C14-6AB3-21BA-E000-712D88D08CE8}"/>
              </a:ext>
            </a:extLst>
          </p:cNvPr>
          <p:cNvSpPr/>
          <p:nvPr/>
        </p:nvSpPr>
        <p:spPr>
          <a:xfrm>
            <a:off x="522183" y="2768385"/>
            <a:ext cx="499846" cy="1797842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4EA6FEE8-910E-BA43-00AD-3CF5A7B88242}"/>
              </a:ext>
            </a:extLst>
          </p:cNvPr>
          <p:cNvSpPr/>
          <p:nvPr/>
        </p:nvSpPr>
        <p:spPr>
          <a:xfrm>
            <a:off x="5898206" y="1776498"/>
            <a:ext cx="1186398" cy="3222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7" name="ZoneTexte 86">
            <a:extLst>
              <a:ext uri="{FF2B5EF4-FFF2-40B4-BE49-F238E27FC236}">
                <a16:creationId xmlns:a16="http://schemas.microsoft.com/office/drawing/2014/main" id="{1E1F8B1F-7EC2-D3E7-F587-F9C7995107E4}"/>
              </a:ext>
            </a:extLst>
          </p:cNvPr>
          <p:cNvSpPr txBox="1"/>
          <p:nvPr/>
        </p:nvSpPr>
        <p:spPr>
          <a:xfrm>
            <a:off x="5923833" y="5217262"/>
            <a:ext cx="1173522" cy="346617"/>
          </a:xfrm>
          <a:prstGeom prst="rect">
            <a:avLst/>
          </a:prstGeom>
          <a:solidFill>
            <a:schemeClr val="bg1"/>
          </a:solidFill>
          <a:ln w="19050">
            <a:solidFill>
              <a:srgbClr val="06E806"/>
            </a:solidFill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</a:rPr>
              <a:t>Detector</a:t>
            </a:r>
            <a:endParaRPr lang="fr-CH" dirty="0"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88" name="Groupe 87">
            <a:extLst>
              <a:ext uri="{FF2B5EF4-FFF2-40B4-BE49-F238E27FC236}">
                <a16:creationId xmlns:a16="http://schemas.microsoft.com/office/drawing/2014/main" id="{AD7AED11-706F-2064-220D-9E1E05B4F1AE}"/>
              </a:ext>
            </a:extLst>
          </p:cNvPr>
          <p:cNvGrpSpPr/>
          <p:nvPr/>
        </p:nvGrpSpPr>
        <p:grpSpPr>
          <a:xfrm>
            <a:off x="1089438" y="2279108"/>
            <a:ext cx="61202" cy="2745148"/>
            <a:chOff x="5259967" y="194946"/>
            <a:chExt cx="45719" cy="2205354"/>
          </a:xfrm>
          <a:solidFill>
            <a:srgbClr val="FF0000"/>
          </a:solidFill>
        </p:grpSpPr>
        <p:sp>
          <p:nvSpPr>
            <p:cNvPr id="260" name="Rectangle 259">
              <a:extLst>
                <a:ext uri="{FF2B5EF4-FFF2-40B4-BE49-F238E27FC236}">
                  <a16:creationId xmlns:a16="http://schemas.microsoft.com/office/drawing/2014/main" id="{79857C9D-447F-32B5-564A-66953A6398BF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61" name="Rectangle 260">
              <a:extLst>
                <a:ext uri="{FF2B5EF4-FFF2-40B4-BE49-F238E27FC236}">
                  <a16:creationId xmlns:a16="http://schemas.microsoft.com/office/drawing/2014/main" id="{D8919BAE-D50F-E4A8-D3CF-5E610D260458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62" name="Rectangle 261">
              <a:extLst>
                <a:ext uri="{FF2B5EF4-FFF2-40B4-BE49-F238E27FC236}">
                  <a16:creationId xmlns:a16="http://schemas.microsoft.com/office/drawing/2014/main" id="{8A5A73F8-5DD4-925F-38FB-CC19EDDD58BE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63" name="Rectangle 262">
              <a:extLst>
                <a:ext uri="{FF2B5EF4-FFF2-40B4-BE49-F238E27FC236}">
                  <a16:creationId xmlns:a16="http://schemas.microsoft.com/office/drawing/2014/main" id="{F03B9274-111C-5175-5D2B-23286C577791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64" name="Rectangle 263">
              <a:extLst>
                <a:ext uri="{FF2B5EF4-FFF2-40B4-BE49-F238E27FC236}">
                  <a16:creationId xmlns:a16="http://schemas.microsoft.com/office/drawing/2014/main" id="{D1CAE948-0921-7090-010A-72A18F3E8B3B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65" name="Rectangle 264">
              <a:extLst>
                <a:ext uri="{FF2B5EF4-FFF2-40B4-BE49-F238E27FC236}">
                  <a16:creationId xmlns:a16="http://schemas.microsoft.com/office/drawing/2014/main" id="{3EE4CA9A-9FEF-0C2A-0AAA-B249615850D7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66" name="Rectangle 265">
              <a:extLst>
                <a:ext uri="{FF2B5EF4-FFF2-40B4-BE49-F238E27FC236}">
                  <a16:creationId xmlns:a16="http://schemas.microsoft.com/office/drawing/2014/main" id="{A11C1C7A-B3B7-3823-28ED-0163DA42A535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67" name="Rectangle 266">
              <a:extLst>
                <a:ext uri="{FF2B5EF4-FFF2-40B4-BE49-F238E27FC236}">
                  <a16:creationId xmlns:a16="http://schemas.microsoft.com/office/drawing/2014/main" id="{499BF523-6C87-38D3-7B8E-271C2638D208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sp>
        <p:nvSpPr>
          <p:cNvPr id="89" name="Triangle isocèle 88">
            <a:extLst>
              <a:ext uri="{FF2B5EF4-FFF2-40B4-BE49-F238E27FC236}">
                <a16:creationId xmlns:a16="http://schemas.microsoft.com/office/drawing/2014/main" id="{79805B00-A066-0DC2-10A4-039C12609CD4}"/>
              </a:ext>
            </a:extLst>
          </p:cNvPr>
          <p:cNvSpPr/>
          <p:nvPr/>
        </p:nvSpPr>
        <p:spPr>
          <a:xfrm rot="16200000">
            <a:off x="5769727" y="2139598"/>
            <a:ext cx="427339" cy="828015"/>
          </a:xfrm>
          <a:prstGeom prst="triangle">
            <a:avLst/>
          </a:prstGeom>
          <a:solidFill>
            <a:srgbClr val="B5B6B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90" name="Triangle isocèle 89">
            <a:extLst>
              <a:ext uri="{FF2B5EF4-FFF2-40B4-BE49-F238E27FC236}">
                <a16:creationId xmlns:a16="http://schemas.microsoft.com/office/drawing/2014/main" id="{0F6A874C-E581-B43A-CB76-459E6A719B5E}"/>
              </a:ext>
            </a:extLst>
          </p:cNvPr>
          <p:cNvSpPr/>
          <p:nvPr/>
        </p:nvSpPr>
        <p:spPr>
          <a:xfrm rot="16200000">
            <a:off x="5770314" y="2504986"/>
            <a:ext cx="427339" cy="828016"/>
          </a:xfrm>
          <a:prstGeom prst="triangle">
            <a:avLst/>
          </a:prstGeom>
          <a:solidFill>
            <a:srgbClr val="696A6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91" name="Triangle isocèle 90">
            <a:extLst>
              <a:ext uri="{FF2B5EF4-FFF2-40B4-BE49-F238E27FC236}">
                <a16:creationId xmlns:a16="http://schemas.microsoft.com/office/drawing/2014/main" id="{AADD64CC-9B46-CAD2-FCAF-FAEC1044414B}"/>
              </a:ext>
            </a:extLst>
          </p:cNvPr>
          <p:cNvSpPr/>
          <p:nvPr/>
        </p:nvSpPr>
        <p:spPr>
          <a:xfrm rot="16200000">
            <a:off x="5769730" y="3952718"/>
            <a:ext cx="427339" cy="828016"/>
          </a:xfrm>
          <a:prstGeom prst="triangle">
            <a:avLst/>
          </a:prstGeom>
          <a:solidFill>
            <a:srgbClr val="696A6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92" name="Triangle isocèle 91">
            <a:extLst>
              <a:ext uri="{FF2B5EF4-FFF2-40B4-BE49-F238E27FC236}">
                <a16:creationId xmlns:a16="http://schemas.microsoft.com/office/drawing/2014/main" id="{106D62DB-DB88-21B2-2B24-BEF4184D6155}"/>
              </a:ext>
            </a:extLst>
          </p:cNvPr>
          <p:cNvSpPr/>
          <p:nvPr/>
        </p:nvSpPr>
        <p:spPr>
          <a:xfrm rot="16200000">
            <a:off x="5769730" y="3589423"/>
            <a:ext cx="427339" cy="828016"/>
          </a:xfrm>
          <a:prstGeom prst="triangl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93" name="Triangle isocèle 92">
            <a:extLst>
              <a:ext uri="{FF2B5EF4-FFF2-40B4-BE49-F238E27FC236}">
                <a16:creationId xmlns:a16="http://schemas.microsoft.com/office/drawing/2014/main" id="{18C6B56F-1C9E-514E-03DE-42A083D49D71}"/>
              </a:ext>
            </a:extLst>
          </p:cNvPr>
          <p:cNvSpPr/>
          <p:nvPr/>
        </p:nvSpPr>
        <p:spPr>
          <a:xfrm rot="16200000">
            <a:off x="5769730" y="2872961"/>
            <a:ext cx="427339" cy="828016"/>
          </a:xfrm>
          <a:prstGeom prst="triangl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94" name="Triangle isocèle 93">
            <a:extLst>
              <a:ext uri="{FF2B5EF4-FFF2-40B4-BE49-F238E27FC236}">
                <a16:creationId xmlns:a16="http://schemas.microsoft.com/office/drawing/2014/main" id="{DE4FF385-FFB0-BBA2-8A41-643C1C14D9FD}"/>
              </a:ext>
            </a:extLst>
          </p:cNvPr>
          <p:cNvSpPr/>
          <p:nvPr/>
        </p:nvSpPr>
        <p:spPr>
          <a:xfrm rot="16200000">
            <a:off x="5769730" y="4313004"/>
            <a:ext cx="427339" cy="828016"/>
          </a:xfrm>
          <a:prstGeom prst="triangle">
            <a:avLst/>
          </a:prstGeom>
          <a:solidFill>
            <a:srgbClr val="B5B6B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95" name="Organigramme : Délai 94">
            <a:extLst>
              <a:ext uri="{FF2B5EF4-FFF2-40B4-BE49-F238E27FC236}">
                <a16:creationId xmlns:a16="http://schemas.microsoft.com/office/drawing/2014/main" id="{F8735AD6-7E5B-708F-0900-BD155606F016}"/>
              </a:ext>
            </a:extLst>
          </p:cNvPr>
          <p:cNvSpPr/>
          <p:nvPr/>
        </p:nvSpPr>
        <p:spPr>
          <a:xfrm>
            <a:off x="6371255" y="2226760"/>
            <a:ext cx="435438" cy="2920200"/>
          </a:xfrm>
          <a:prstGeom prst="flowChartDelay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96" name="Triangle isocèle 95">
            <a:extLst>
              <a:ext uri="{FF2B5EF4-FFF2-40B4-BE49-F238E27FC236}">
                <a16:creationId xmlns:a16="http://schemas.microsoft.com/office/drawing/2014/main" id="{3871E232-D7C0-9A9B-F262-B4E44B763628}"/>
              </a:ext>
            </a:extLst>
          </p:cNvPr>
          <p:cNvSpPr/>
          <p:nvPr/>
        </p:nvSpPr>
        <p:spPr>
          <a:xfrm rot="16200000">
            <a:off x="1402647" y="2876381"/>
            <a:ext cx="1840170" cy="2251443"/>
          </a:xfrm>
          <a:prstGeom prst="triangle">
            <a:avLst/>
          </a:prstGeom>
          <a:solidFill>
            <a:srgbClr val="000000">
              <a:alpha val="81176"/>
            </a:srgb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7" name="Triangle isocèle 96">
            <a:extLst>
              <a:ext uri="{FF2B5EF4-FFF2-40B4-BE49-F238E27FC236}">
                <a16:creationId xmlns:a16="http://schemas.microsoft.com/office/drawing/2014/main" id="{E7CDF6B3-97D7-E62B-DD20-6E70022D2672}"/>
              </a:ext>
            </a:extLst>
          </p:cNvPr>
          <p:cNvSpPr/>
          <p:nvPr/>
        </p:nvSpPr>
        <p:spPr>
          <a:xfrm rot="16200000">
            <a:off x="1393112" y="2161246"/>
            <a:ext cx="1840170" cy="2251443"/>
          </a:xfrm>
          <a:prstGeom prst="triangle">
            <a:avLst/>
          </a:prstGeom>
          <a:solidFill>
            <a:srgbClr val="000000">
              <a:alpha val="81176"/>
            </a:srgb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8" name="Triangle isocèle 97">
            <a:extLst>
              <a:ext uri="{FF2B5EF4-FFF2-40B4-BE49-F238E27FC236}">
                <a16:creationId xmlns:a16="http://schemas.microsoft.com/office/drawing/2014/main" id="{C9D7FA45-823A-CF97-A302-BFE28E854513}"/>
              </a:ext>
            </a:extLst>
          </p:cNvPr>
          <p:cNvSpPr/>
          <p:nvPr/>
        </p:nvSpPr>
        <p:spPr>
          <a:xfrm rot="16200000">
            <a:off x="1393112" y="1798910"/>
            <a:ext cx="1840170" cy="2251443"/>
          </a:xfrm>
          <a:prstGeom prst="triangle">
            <a:avLst/>
          </a:prstGeom>
          <a:solidFill>
            <a:srgbClr val="000000">
              <a:alpha val="81176"/>
            </a:srgb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9" name="Triangle isocèle 98">
            <a:extLst>
              <a:ext uri="{FF2B5EF4-FFF2-40B4-BE49-F238E27FC236}">
                <a16:creationId xmlns:a16="http://schemas.microsoft.com/office/drawing/2014/main" id="{65947F12-AEFD-DF1E-0332-0892095B7D77}"/>
              </a:ext>
            </a:extLst>
          </p:cNvPr>
          <p:cNvSpPr/>
          <p:nvPr/>
        </p:nvSpPr>
        <p:spPr>
          <a:xfrm rot="16200000">
            <a:off x="1402647" y="3238527"/>
            <a:ext cx="1840170" cy="2251443"/>
          </a:xfrm>
          <a:prstGeom prst="triangle">
            <a:avLst/>
          </a:prstGeom>
          <a:solidFill>
            <a:srgbClr val="000000">
              <a:alpha val="81176"/>
            </a:srgb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00" name="Image 99">
            <a:extLst>
              <a:ext uri="{FF2B5EF4-FFF2-40B4-BE49-F238E27FC236}">
                <a16:creationId xmlns:a16="http://schemas.microsoft.com/office/drawing/2014/main" id="{D9685F1A-7D5F-8FC3-DCEC-F1620BFC8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68086" r="2282"/>
          <a:stretch>
            <a:fillRect/>
          </a:stretch>
        </p:blipFill>
        <p:spPr>
          <a:xfrm>
            <a:off x="3466637" y="2180788"/>
            <a:ext cx="2312900" cy="1521383"/>
          </a:xfrm>
          <a:prstGeom prst="rect">
            <a:avLst/>
          </a:prstGeom>
        </p:spPr>
      </p:pic>
      <p:pic>
        <p:nvPicPr>
          <p:cNvPr id="101" name="Image 100">
            <a:extLst>
              <a:ext uri="{FF2B5EF4-FFF2-40B4-BE49-F238E27FC236}">
                <a16:creationId xmlns:a16="http://schemas.microsoft.com/office/drawing/2014/main" id="{BD7ADDC6-349C-2FEB-8D0F-8C7D6223BC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68177" t="1019" r="2280" b="-1"/>
          <a:stretch>
            <a:fillRect/>
          </a:stretch>
        </p:blipFill>
        <p:spPr>
          <a:xfrm>
            <a:off x="3473600" y="3643141"/>
            <a:ext cx="2305935" cy="1505888"/>
          </a:xfrm>
          <a:prstGeom prst="rect">
            <a:avLst/>
          </a:prstGeom>
        </p:spPr>
      </p:pic>
      <p:sp>
        <p:nvSpPr>
          <p:cNvPr id="102" name="Triangle isocèle 101">
            <a:extLst>
              <a:ext uri="{FF2B5EF4-FFF2-40B4-BE49-F238E27FC236}">
                <a16:creationId xmlns:a16="http://schemas.microsoft.com/office/drawing/2014/main" id="{8D5A209D-175A-BD56-ADE4-5BAB3ED52833}"/>
              </a:ext>
            </a:extLst>
          </p:cNvPr>
          <p:cNvSpPr/>
          <p:nvPr/>
        </p:nvSpPr>
        <p:spPr>
          <a:xfrm rot="16200000">
            <a:off x="1435170" y="2518691"/>
            <a:ext cx="1840170" cy="2251443"/>
          </a:xfrm>
          <a:prstGeom prst="triangle">
            <a:avLst/>
          </a:prstGeom>
          <a:solidFill>
            <a:srgbClr val="000000">
              <a:alpha val="81176"/>
            </a:srgb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5CCAE5EF-6BEF-253E-CA02-1AE24770A27B}"/>
              </a:ext>
            </a:extLst>
          </p:cNvPr>
          <p:cNvSpPr/>
          <p:nvPr/>
        </p:nvSpPr>
        <p:spPr>
          <a:xfrm flipV="1">
            <a:off x="1194898" y="3801304"/>
            <a:ext cx="4584647" cy="1501623"/>
          </a:xfrm>
          <a:prstGeom prst="rect">
            <a:avLst/>
          </a:prstGeom>
          <a:gradFill>
            <a:gsLst>
              <a:gs pos="30000">
                <a:srgbClr val="F8FAFD">
                  <a:alpha val="81000"/>
                </a:srgbClr>
              </a:gs>
              <a:gs pos="9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latin typeface="+mj-lt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C8EDC806-E0B6-39CC-EAF2-F096541B53DA}"/>
              </a:ext>
            </a:extLst>
          </p:cNvPr>
          <p:cNvSpPr/>
          <p:nvPr/>
        </p:nvSpPr>
        <p:spPr>
          <a:xfrm>
            <a:off x="1189421" y="1988696"/>
            <a:ext cx="4590114" cy="1501623"/>
          </a:xfrm>
          <a:prstGeom prst="rect">
            <a:avLst/>
          </a:prstGeom>
          <a:gradFill>
            <a:gsLst>
              <a:gs pos="30000">
                <a:srgbClr val="F8FAFD">
                  <a:alpha val="81000"/>
                </a:srgbClr>
              </a:gs>
              <a:gs pos="9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latin typeface="+mj-lt"/>
              </a:rPr>
              <a:t>&lt;</a:t>
            </a:r>
          </a:p>
        </p:txBody>
      </p:sp>
      <p:grpSp>
        <p:nvGrpSpPr>
          <p:cNvPr id="110" name="Groupe 109">
            <a:extLst>
              <a:ext uri="{FF2B5EF4-FFF2-40B4-BE49-F238E27FC236}">
                <a16:creationId xmlns:a16="http://schemas.microsoft.com/office/drawing/2014/main" id="{2B49FA66-155A-2647-DC05-A8A81FCA04A3}"/>
              </a:ext>
            </a:extLst>
          </p:cNvPr>
          <p:cNvGrpSpPr/>
          <p:nvPr/>
        </p:nvGrpSpPr>
        <p:grpSpPr>
          <a:xfrm>
            <a:off x="5757487" y="2250439"/>
            <a:ext cx="61202" cy="2745148"/>
            <a:chOff x="5259967" y="194946"/>
            <a:chExt cx="45719" cy="2205354"/>
          </a:xfrm>
          <a:solidFill>
            <a:srgbClr val="FF0000"/>
          </a:solidFill>
        </p:grpSpPr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C7E4D9D4-3AB5-6B0B-9F69-AD851A25EC1E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1C65662E-43B9-1A87-DCCF-F66D22A713DB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9C818302-11C7-969B-103B-5667A7AA728F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1C637928-F94A-81AC-80A6-B3C2B843AF7C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56" name="Rectangle 255">
              <a:extLst>
                <a:ext uri="{FF2B5EF4-FFF2-40B4-BE49-F238E27FC236}">
                  <a16:creationId xmlns:a16="http://schemas.microsoft.com/office/drawing/2014/main" id="{BCC2AF58-A504-0ACA-A44D-1A347E984B5D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57" name="Rectangle 256">
              <a:extLst>
                <a:ext uri="{FF2B5EF4-FFF2-40B4-BE49-F238E27FC236}">
                  <a16:creationId xmlns:a16="http://schemas.microsoft.com/office/drawing/2014/main" id="{2BE20810-BC80-E282-3784-451051231429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58" name="Rectangle 257">
              <a:extLst>
                <a:ext uri="{FF2B5EF4-FFF2-40B4-BE49-F238E27FC236}">
                  <a16:creationId xmlns:a16="http://schemas.microsoft.com/office/drawing/2014/main" id="{AB8FBB4E-AA62-BAE3-C4FC-1286A588411E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59" name="Rectangle 258">
              <a:extLst>
                <a:ext uri="{FF2B5EF4-FFF2-40B4-BE49-F238E27FC236}">
                  <a16:creationId xmlns:a16="http://schemas.microsoft.com/office/drawing/2014/main" id="{C2E344A3-033F-9FE0-0DCD-5C9D326BB500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111" name="Groupe 110">
            <a:extLst>
              <a:ext uri="{FF2B5EF4-FFF2-40B4-BE49-F238E27FC236}">
                <a16:creationId xmlns:a16="http://schemas.microsoft.com/office/drawing/2014/main" id="{1D21C18C-0913-9E88-F7CD-1EB5ED58D497}"/>
              </a:ext>
            </a:extLst>
          </p:cNvPr>
          <p:cNvGrpSpPr/>
          <p:nvPr/>
        </p:nvGrpSpPr>
        <p:grpSpPr>
          <a:xfrm>
            <a:off x="3435069" y="2269510"/>
            <a:ext cx="61202" cy="2745148"/>
            <a:chOff x="5259967" y="194946"/>
            <a:chExt cx="45719" cy="2205354"/>
          </a:xfrm>
          <a:solidFill>
            <a:srgbClr val="FF0000"/>
          </a:solidFill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8FF2E636-CF6B-56B8-549F-7BD33C7993BC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CB9FF846-B90B-5A02-5938-2D29E3EC8F29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329E4E4E-6D05-7EA5-EB0F-4B7C998075DE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739F5370-1885-B467-883F-507996454E9A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F68C81EA-9CB6-3EAA-10FE-7FCAF65B9103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27134235-040D-F6CC-58E1-A7DB8A453F10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A4E70F61-A4F5-E718-EDBE-7745D5821284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2546F11F-ED24-3224-C64A-EAC7E31EF15B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sp>
        <p:nvSpPr>
          <p:cNvPr id="268" name="ZoneTexte 267">
            <a:extLst>
              <a:ext uri="{FF2B5EF4-FFF2-40B4-BE49-F238E27FC236}">
                <a16:creationId xmlns:a16="http://schemas.microsoft.com/office/drawing/2014/main" id="{6A5A6C25-0E27-467D-4B3C-FF4F9CD8A2B2}"/>
              </a:ext>
            </a:extLst>
          </p:cNvPr>
          <p:cNvSpPr txBox="1"/>
          <p:nvPr/>
        </p:nvSpPr>
        <p:spPr>
          <a:xfrm>
            <a:off x="5466475" y="1624963"/>
            <a:ext cx="6709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400" dirty="0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sz="2400" baseline="-25000" dirty="0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rPr>
              <a:t>2</a:t>
            </a:r>
            <a:endParaRPr lang="fr-CH" sz="2400" dirty="0">
              <a:latin typeface="Times New Roman" panose="02020603050405020304" pitchFamily="18" charset="0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269" name="ZoneTexte 268">
            <a:extLst>
              <a:ext uri="{FF2B5EF4-FFF2-40B4-BE49-F238E27FC236}">
                <a16:creationId xmlns:a16="http://schemas.microsoft.com/office/drawing/2014/main" id="{7ED502E8-91F1-00BA-486B-47EBEEAD2217}"/>
              </a:ext>
            </a:extLst>
          </p:cNvPr>
          <p:cNvSpPr txBox="1"/>
          <p:nvPr/>
        </p:nvSpPr>
        <p:spPr>
          <a:xfrm>
            <a:off x="3087495" y="1594003"/>
            <a:ext cx="7415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400" dirty="0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sz="2400" baseline="-25000" dirty="0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rPr>
              <a:t>1</a:t>
            </a:r>
            <a:endParaRPr lang="fr-CH" sz="2400" dirty="0">
              <a:latin typeface="Times New Roman" panose="02020603050405020304" pitchFamily="18" charset="0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270" name="ZoneTexte 269">
            <a:extLst>
              <a:ext uri="{FF2B5EF4-FFF2-40B4-BE49-F238E27FC236}">
                <a16:creationId xmlns:a16="http://schemas.microsoft.com/office/drawing/2014/main" id="{4DCFF21B-7A89-E550-E613-2A360428E2A9}"/>
              </a:ext>
            </a:extLst>
          </p:cNvPr>
          <p:cNvSpPr txBox="1"/>
          <p:nvPr/>
        </p:nvSpPr>
        <p:spPr>
          <a:xfrm>
            <a:off x="760817" y="1641481"/>
            <a:ext cx="7415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400" dirty="0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sz="2400" baseline="-25000" dirty="0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rPr>
              <a:t>0</a:t>
            </a:r>
            <a:endParaRPr lang="fr-CH" sz="2400" dirty="0">
              <a:latin typeface="Times New Roman" panose="02020603050405020304" pitchFamily="18" charset="0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283" name="Rectangle 282">
            <a:extLst>
              <a:ext uri="{FF2B5EF4-FFF2-40B4-BE49-F238E27FC236}">
                <a16:creationId xmlns:a16="http://schemas.microsoft.com/office/drawing/2014/main" id="{7995FCFE-D767-8109-682C-0D3C458A76CC}"/>
              </a:ext>
            </a:extLst>
          </p:cNvPr>
          <p:cNvSpPr/>
          <p:nvPr/>
        </p:nvSpPr>
        <p:spPr>
          <a:xfrm>
            <a:off x="7694097" y="2270028"/>
            <a:ext cx="1193171" cy="25284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84" name="Rectangle 283">
            <a:extLst>
              <a:ext uri="{FF2B5EF4-FFF2-40B4-BE49-F238E27FC236}">
                <a16:creationId xmlns:a16="http://schemas.microsoft.com/office/drawing/2014/main" id="{90FB3B0C-A7D1-08E5-DB04-6739570C532D}"/>
              </a:ext>
            </a:extLst>
          </p:cNvPr>
          <p:cNvSpPr/>
          <p:nvPr/>
        </p:nvSpPr>
        <p:spPr>
          <a:xfrm>
            <a:off x="10689228" y="2363044"/>
            <a:ext cx="1222066" cy="25284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85" name="Connecteur droit avec flèche 284">
            <a:extLst>
              <a:ext uri="{FF2B5EF4-FFF2-40B4-BE49-F238E27FC236}">
                <a16:creationId xmlns:a16="http://schemas.microsoft.com/office/drawing/2014/main" id="{1B6F35D5-103B-E5A5-77EF-FAC1798689FE}"/>
              </a:ext>
            </a:extLst>
          </p:cNvPr>
          <p:cNvCxnSpPr>
            <a:cxnSpLocks/>
          </p:cNvCxnSpPr>
          <p:nvPr/>
        </p:nvCxnSpPr>
        <p:spPr>
          <a:xfrm flipV="1">
            <a:off x="7905021" y="2182936"/>
            <a:ext cx="0" cy="3092530"/>
          </a:xfrm>
          <a:prstGeom prst="straightConnector1">
            <a:avLst/>
          </a:prstGeom>
          <a:ln w="38100">
            <a:headEnd type="none" w="lg" len="lg"/>
            <a:tailEnd type="stealth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6" name="Connecteur droit avec flèche 285">
            <a:extLst>
              <a:ext uri="{FF2B5EF4-FFF2-40B4-BE49-F238E27FC236}">
                <a16:creationId xmlns:a16="http://schemas.microsoft.com/office/drawing/2014/main" id="{B2045C08-00E8-74E4-05AE-160F22D116F2}"/>
              </a:ext>
            </a:extLst>
          </p:cNvPr>
          <p:cNvCxnSpPr>
            <a:cxnSpLocks/>
          </p:cNvCxnSpPr>
          <p:nvPr/>
        </p:nvCxnSpPr>
        <p:spPr>
          <a:xfrm>
            <a:off x="7905028" y="5251182"/>
            <a:ext cx="3844365" cy="0"/>
          </a:xfrm>
          <a:prstGeom prst="straightConnector1">
            <a:avLst/>
          </a:prstGeom>
          <a:ln w="38100">
            <a:headEnd type="none" w="lg" len="lg"/>
            <a:tailEnd type="stealth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7" name="ZoneTexte 286">
            <a:extLst>
              <a:ext uri="{FF2B5EF4-FFF2-40B4-BE49-F238E27FC236}">
                <a16:creationId xmlns:a16="http://schemas.microsoft.com/office/drawing/2014/main" id="{1207439A-8485-2B19-0A31-C0EE38E96D70}"/>
              </a:ext>
            </a:extLst>
          </p:cNvPr>
          <p:cNvSpPr txBox="1"/>
          <p:nvPr/>
        </p:nvSpPr>
        <p:spPr>
          <a:xfrm>
            <a:off x="7317381" y="1767309"/>
            <a:ext cx="117178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000" dirty="0" err="1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rPr>
              <a:t>Intensity</a:t>
            </a:r>
            <a:endParaRPr lang="fr-CH" sz="2000" dirty="0">
              <a:latin typeface="Times New Roman" panose="02020603050405020304" pitchFamily="18" charset="0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88" name="Connecteur droit 287">
            <a:extLst>
              <a:ext uri="{FF2B5EF4-FFF2-40B4-BE49-F238E27FC236}">
                <a16:creationId xmlns:a16="http://schemas.microsoft.com/office/drawing/2014/main" id="{3A05B9F4-994C-D8F7-5FB6-784A618479F5}"/>
              </a:ext>
            </a:extLst>
          </p:cNvPr>
          <p:cNvCxnSpPr/>
          <p:nvPr/>
        </p:nvCxnSpPr>
        <p:spPr>
          <a:xfrm>
            <a:off x="8007840" y="5171250"/>
            <a:ext cx="0" cy="161122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9" name="Connecteur droit 288">
            <a:extLst>
              <a:ext uri="{FF2B5EF4-FFF2-40B4-BE49-F238E27FC236}">
                <a16:creationId xmlns:a16="http://schemas.microsoft.com/office/drawing/2014/main" id="{F23FAC36-20C7-89E3-460D-AAB8BEC6D731}"/>
              </a:ext>
            </a:extLst>
          </p:cNvPr>
          <p:cNvCxnSpPr/>
          <p:nvPr/>
        </p:nvCxnSpPr>
        <p:spPr>
          <a:xfrm>
            <a:off x="9775105" y="5171250"/>
            <a:ext cx="0" cy="161122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0" name="Connecteur droit 289">
            <a:extLst>
              <a:ext uri="{FF2B5EF4-FFF2-40B4-BE49-F238E27FC236}">
                <a16:creationId xmlns:a16="http://schemas.microsoft.com/office/drawing/2014/main" id="{38916E19-F6EF-837C-098F-E80C217CD6DC}"/>
              </a:ext>
            </a:extLst>
          </p:cNvPr>
          <p:cNvCxnSpPr/>
          <p:nvPr/>
        </p:nvCxnSpPr>
        <p:spPr>
          <a:xfrm>
            <a:off x="11527825" y="5160122"/>
            <a:ext cx="0" cy="161122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3" name="Forme libre : forme 292">
            <a:extLst>
              <a:ext uri="{FF2B5EF4-FFF2-40B4-BE49-F238E27FC236}">
                <a16:creationId xmlns:a16="http://schemas.microsoft.com/office/drawing/2014/main" id="{DF9A75E5-AC5F-4706-B07D-FF7AE02EC7D3}"/>
              </a:ext>
            </a:extLst>
          </p:cNvPr>
          <p:cNvSpPr/>
          <p:nvPr/>
        </p:nvSpPr>
        <p:spPr>
          <a:xfrm>
            <a:off x="8010356" y="2435652"/>
            <a:ext cx="3541718" cy="2671370"/>
          </a:xfrm>
          <a:custGeom>
            <a:avLst/>
            <a:gdLst>
              <a:gd name="connsiteX0" fmla="*/ 0 w 3914775"/>
              <a:gd name="connsiteY0" fmla="*/ 4762 h 2952750"/>
              <a:gd name="connsiteX1" fmla="*/ 47625 w 3914775"/>
              <a:gd name="connsiteY1" fmla="*/ 23812 h 2952750"/>
              <a:gd name="connsiteX2" fmla="*/ 90488 w 3914775"/>
              <a:gd name="connsiteY2" fmla="*/ 109537 h 2952750"/>
              <a:gd name="connsiteX3" fmla="*/ 138113 w 3914775"/>
              <a:gd name="connsiteY3" fmla="*/ 280987 h 2952750"/>
              <a:gd name="connsiteX4" fmla="*/ 223838 w 3914775"/>
              <a:gd name="connsiteY4" fmla="*/ 738187 h 2952750"/>
              <a:gd name="connsiteX5" fmla="*/ 338138 w 3914775"/>
              <a:gd name="connsiteY5" fmla="*/ 1414462 h 2952750"/>
              <a:gd name="connsiteX6" fmla="*/ 442913 w 3914775"/>
              <a:gd name="connsiteY6" fmla="*/ 2038350 h 2952750"/>
              <a:gd name="connsiteX7" fmla="*/ 500063 w 3914775"/>
              <a:gd name="connsiteY7" fmla="*/ 2319337 h 2952750"/>
              <a:gd name="connsiteX8" fmla="*/ 571500 w 3914775"/>
              <a:gd name="connsiteY8" fmla="*/ 2557462 h 2952750"/>
              <a:gd name="connsiteX9" fmla="*/ 671513 w 3914775"/>
              <a:gd name="connsiteY9" fmla="*/ 2776537 h 2952750"/>
              <a:gd name="connsiteX10" fmla="*/ 766763 w 3914775"/>
              <a:gd name="connsiteY10" fmla="*/ 2876550 h 2952750"/>
              <a:gd name="connsiteX11" fmla="*/ 833438 w 3914775"/>
              <a:gd name="connsiteY11" fmla="*/ 2905125 h 2952750"/>
              <a:gd name="connsiteX12" fmla="*/ 914400 w 3914775"/>
              <a:gd name="connsiteY12" fmla="*/ 2928937 h 2952750"/>
              <a:gd name="connsiteX13" fmla="*/ 1014413 w 3914775"/>
              <a:gd name="connsiteY13" fmla="*/ 2943225 h 2952750"/>
              <a:gd name="connsiteX14" fmla="*/ 1109663 w 3914775"/>
              <a:gd name="connsiteY14" fmla="*/ 2933700 h 2952750"/>
              <a:gd name="connsiteX15" fmla="*/ 1200150 w 3914775"/>
              <a:gd name="connsiteY15" fmla="*/ 2895600 h 2952750"/>
              <a:gd name="connsiteX16" fmla="*/ 1281113 w 3914775"/>
              <a:gd name="connsiteY16" fmla="*/ 2843212 h 2952750"/>
              <a:gd name="connsiteX17" fmla="*/ 1376363 w 3914775"/>
              <a:gd name="connsiteY17" fmla="*/ 2705100 h 2952750"/>
              <a:gd name="connsiteX18" fmla="*/ 1462088 w 3914775"/>
              <a:gd name="connsiteY18" fmla="*/ 2462212 h 2952750"/>
              <a:gd name="connsiteX19" fmla="*/ 1562100 w 3914775"/>
              <a:gd name="connsiteY19" fmla="*/ 2038350 h 2952750"/>
              <a:gd name="connsiteX20" fmla="*/ 1724025 w 3914775"/>
              <a:gd name="connsiteY20" fmla="*/ 1085850 h 2952750"/>
              <a:gd name="connsiteX21" fmla="*/ 1819275 w 3914775"/>
              <a:gd name="connsiteY21" fmla="*/ 509587 h 2952750"/>
              <a:gd name="connsiteX22" fmla="*/ 1857375 w 3914775"/>
              <a:gd name="connsiteY22" fmla="*/ 285750 h 2952750"/>
              <a:gd name="connsiteX23" fmla="*/ 1885950 w 3914775"/>
              <a:gd name="connsiteY23" fmla="*/ 176212 h 2952750"/>
              <a:gd name="connsiteX24" fmla="*/ 1924050 w 3914775"/>
              <a:gd name="connsiteY24" fmla="*/ 76200 h 2952750"/>
              <a:gd name="connsiteX25" fmla="*/ 1952625 w 3914775"/>
              <a:gd name="connsiteY25" fmla="*/ 23812 h 2952750"/>
              <a:gd name="connsiteX26" fmla="*/ 1985963 w 3914775"/>
              <a:gd name="connsiteY26" fmla="*/ 0 h 2952750"/>
              <a:gd name="connsiteX27" fmla="*/ 2009775 w 3914775"/>
              <a:gd name="connsiteY27" fmla="*/ 9525 h 2952750"/>
              <a:gd name="connsiteX28" fmla="*/ 2047875 w 3914775"/>
              <a:gd name="connsiteY28" fmla="*/ 76200 h 2952750"/>
              <a:gd name="connsiteX29" fmla="*/ 2081213 w 3914775"/>
              <a:gd name="connsiteY29" fmla="*/ 176212 h 2952750"/>
              <a:gd name="connsiteX30" fmla="*/ 2128838 w 3914775"/>
              <a:gd name="connsiteY30" fmla="*/ 371475 h 2952750"/>
              <a:gd name="connsiteX31" fmla="*/ 2195513 w 3914775"/>
              <a:gd name="connsiteY31" fmla="*/ 733425 h 2952750"/>
              <a:gd name="connsiteX32" fmla="*/ 2266950 w 3914775"/>
              <a:gd name="connsiteY32" fmla="*/ 1166812 h 2952750"/>
              <a:gd name="connsiteX33" fmla="*/ 2338388 w 3914775"/>
              <a:gd name="connsiteY33" fmla="*/ 1624012 h 2952750"/>
              <a:gd name="connsiteX34" fmla="*/ 2414588 w 3914775"/>
              <a:gd name="connsiteY34" fmla="*/ 2038350 h 2952750"/>
              <a:gd name="connsiteX35" fmla="*/ 2500313 w 3914775"/>
              <a:gd name="connsiteY35" fmla="*/ 2438400 h 2952750"/>
              <a:gd name="connsiteX36" fmla="*/ 2605088 w 3914775"/>
              <a:gd name="connsiteY36" fmla="*/ 2705100 h 2952750"/>
              <a:gd name="connsiteX37" fmla="*/ 2667000 w 3914775"/>
              <a:gd name="connsiteY37" fmla="*/ 2819400 h 2952750"/>
              <a:gd name="connsiteX38" fmla="*/ 2747963 w 3914775"/>
              <a:gd name="connsiteY38" fmla="*/ 2890837 h 2952750"/>
              <a:gd name="connsiteX39" fmla="*/ 2824163 w 3914775"/>
              <a:gd name="connsiteY39" fmla="*/ 2924175 h 2952750"/>
              <a:gd name="connsiteX40" fmla="*/ 2924175 w 3914775"/>
              <a:gd name="connsiteY40" fmla="*/ 2947987 h 2952750"/>
              <a:gd name="connsiteX41" fmla="*/ 3000375 w 3914775"/>
              <a:gd name="connsiteY41" fmla="*/ 2952750 h 2952750"/>
              <a:gd name="connsiteX42" fmla="*/ 3095625 w 3914775"/>
              <a:gd name="connsiteY42" fmla="*/ 2933700 h 2952750"/>
              <a:gd name="connsiteX43" fmla="*/ 3171825 w 3914775"/>
              <a:gd name="connsiteY43" fmla="*/ 2895600 h 2952750"/>
              <a:gd name="connsiteX44" fmla="*/ 3243263 w 3914775"/>
              <a:gd name="connsiteY44" fmla="*/ 2857500 h 2952750"/>
              <a:gd name="connsiteX45" fmla="*/ 3319463 w 3914775"/>
              <a:gd name="connsiteY45" fmla="*/ 2762250 h 2952750"/>
              <a:gd name="connsiteX46" fmla="*/ 3386138 w 3914775"/>
              <a:gd name="connsiteY46" fmla="*/ 2619375 h 2952750"/>
              <a:gd name="connsiteX47" fmla="*/ 3443288 w 3914775"/>
              <a:gd name="connsiteY47" fmla="*/ 2447925 h 2952750"/>
              <a:gd name="connsiteX48" fmla="*/ 3509963 w 3914775"/>
              <a:gd name="connsiteY48" fmla="*/ 2185987 h 2952750"/>
              <a:gd name="connsiteX49" fmla="*/ 3576638 w 3914775"/>
              <a:gd name="connsiteY49" fmla="*/ 1838325 h 2952750"/>
              <a:gd name="connsiteX50" fmla="*/ 3681413 w 3914775"/>
              <a:gd name="connsiteY50" fmla="*/ 1138237 h 2952750"/>
              <a:gd name="connsiteX51" fmla="*/ 3771900 w 3914775"/>
              <a:gd name="connsiteY51" fmla="*/ 576262 h 2952750"/>
              <a:gd name="connsiteX52" fmla="*/ 3814763 w 3914775"/>
              <a:gd name="connsiteY52" fmla="*/ 338137 h 2952750"/>
              <a:gd name="connsiteX53" fmla="*/ 3871913 w 3914775"/>
              <a:gd name="connsiteY53" fmla="*/ 161925 h 2952750"/>
              <a:gd name="connsiteX54" fmla="*/ 3914775 w 3914775"/>
              <a:gd name="connsiteY54" fmla="*/ 38100 h 295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914775" h="2952750">
                <a:moveTo>
                  <a:pt x="0" y="4762"/>
                </a:moveTo>
                <a:lnTo>
                  <a:pt x="47625" y="23812"/>
                </a:lnTo>
                <a:lnTo>
                  <a:pt x="90488" y="109537"/>
                </a:lnTo>
                <a:lnTo>
                  <a:pt x="138113" y="280987"/>
                </a:lnTo>
                <a:lnTo>
                  <a:pt x="223838" y="738187"/>
                </a:lnTo>
                <a:lnTo>
                  <a:pt x="338138" y="1414462"/>
                </a:lnTo>
                <a:lnTo>
                  <a:pt x="442913" y="2038350"/>
                </a:lnTo>
                <a:lnTo>
                  <a:pt x="500063" y="2319337"/>
                </a:lnTo>
                <a:lnTo>
                  <a:pt x="571500" y="2557462"/>
                </a:lnTo>
                <a:lnTo>
                  <a:pt x="671513" y="2776537"/>
                </a:lnTo>
                <a:lnTo>
                  <a:pt x="766763" y="2876550"/>
                </a:lnTo>
                <a:lnTo>
                  <a:pt x="833438" y="2905125"/>
                </a:lnTo>
                <a:lnTo>
                  <a:pt x="914400" y="2928937"/>
                </a:lnTo>
                <a:lnTo>
                  <a:pt x="1014413" y="2943225"/>
                </a:lnTo>
                <a:lnTo>
                  <a:pt x="1109663" y="2933700"/>
                </a:lnTo>
                <a:lnTo>
                  <a:pt x="1200150" y="2895600"/>
                </a:lnTo>
                <a:lnTo>
                  <a:pt x="1281113" y="2843212"/>
                </a:lnTo>
                <a:lnTo>
                  <a:pt x="1376363" y="2705100"/>
                </a:lnTo>
                <a:lnTo>
                  <a:pt x="1462088" y="2462212"/>
                </a:lnTo>
                <a:lnTo>
                  <a:pt x="1562100" y="2038350"/>
                </a:lnTo>
                <a:lnTo>
                  <a:pt x="1724025" y="1085850"/>
                </a:lnTo>
                <a:lnTo>
                  <a:pt x="1819275" y="509587"/>
                </a:lnTo>
                <a:lnTo>
                  <a:pt x="1857375" y="285750"/>
                </a:lnTo>
                <a:lnTo>
                  <a:pt x="1885950" y="176212"/>
                </a:lnTo>
                <a:lnTo>
                  <a:pt x="1924050" y="76200"/>
                </a:lnTo>
                <a:lnTo>
                  <a:pt x="1952625" y="23812"/>
                </a:lnTo>
                <a:lnTo>
                  <a:pt x="1985963" y="0"/>
                </a:lnTo>
                <a:lnTo>
                  <a:pt x="2009775" y="9525"/>
                </a:lnTo>
                <a:lnTo>
                  <a:pt x="2047875" y="76200"/>
                </a:lnTo>
                <a:lnTo>
                  <a:pt x="2081213" y="176212"/>
                </a:lnTo>
                <a:lnTo>
                  <a:pt x="2128838" y="371475"/>
                </a:lnTo>
                <a:lnTo>
                  <a:pt x="2195513" y="733425"/>
                </a:lnTo>
                <a:lnTo>
                  <a:pt x="2266950" y="1166812"/>
                </a:lnTo>
                <a:lnTo>
                  <a:pt x="2338388" y="1624012"/>
                </a:lnTo>
                <a:lnTo>
                  <a:pt x="2414588" y="2038350"/>
                </a:lnTo>
                <a:lnTo>
                  <a:pt x="2500313" y="2438400"/>
                </a:lnTo>
                <a:lnTo>
                  <a:pt x="2605088" y="2705100"/>
                </a:lnTo>
                <a:lnTo>
                  <a:pt x="2667000" y="2819400"/>
                </a:lnTo>
                <a:lnTo>
                  <a:pt x="2747963" y="2890837"/>
                </a:lnTo>
                <a:lnTo>
                  <a:pt x="2824163" y="2924175"/>
                </a:lnTo>
                <a:lnTo>
                  <a:pt x="2924175" y="2947987"/>
                </a:lnTo>
                <a:lnTo>
                  <a:pt x="3000375" y="2952750"/>
                </a:lnTo>
                <a:lnTo>
                  <a:pt x="3095625" y="2933700"/>
                </a:lnTo>
                <a:lnTo>
                  <a:pt x="3171825" y="2895600"/>
                </a:lnTo>
                <a:lnTo>
                  <a:pt x="3243263" y="2857500"/>
                </a:lnTo>
                <a:lnTo>
                  <a:pt x="3319463" y="2762250"/>
                </a:lnTo>
                <a:lnTo>
                  <a:pt x="3386138" y="2619375"/>
                </a:lnTo>
                <a:lnTo>
                  <a:pt x="3443288" y="2447925"/>
                </a:lnTo>
                <a:lnTo>
                  <a:pt x="3509963" y="2185987"/>
                </a:lnTo>
                <a:lnTo>
                  <a:pt x="3576638" y="1838325"/>
                </a:lnTo>
                <a:lnTo>
                  <a:pt x="3681413" y="1138237"/>
                </a:lnTo>
                <a:lnTo>
                  <a:pt x="3771900" y="576262"/>
                </a:lnTo>
                <a:lnTo>
                  <a:pt x="3814763" y="338137"/>
                </a:lnTo>
                <a:lnTo>
                  <a:pt x="3871913" y="161925"/>
                </a:lnTo>
                <a:lnTo>
                  <a:pt x="3914775" y="38100"/>
                </a:lnTo>
              </a:path>
            </a:pathLst>
          </a:custGeom>
          <a:noFill/>
          <a:ln w="28575"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94" name="ZoneTexte 293">
            <a:extLst>
              <a:ext uri="{FF2B5EF4-FFF2-40B4-BE49-F238E27FC236}">
                <a16:creationId xmlns:a16="http://schemas.microsoft.com/office/drawing/2014/main" id="{1ECDAB98-A222-F8A7-2A3A-563767A5EA97}"/>
              </a:ext>
            </a:extLst>
          </p:cNvPr>
          <p:cNvSpPr txBox="1"/>
          <p:nvPr/>
        </p:nvSpPr>
        <p:spPr>
          <a:xfrm>
            <a:off x="9601601" y="5266824"/>
            <a:ext cx="359229" cy="35076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000" dirty="0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rPr>
              <a:t>p</a:t>
            </a:r>
            <a:endParaRPr lang="fr-CH" sz="2000" dirty="0">
              <a:latin typeface="Times New Roman" panose="02020603050405020304" pitchFamily="18" charset="0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295" name="ZoneTexte 294">
            <a:extLst>
              <a:ext uri="{FF2B5EF4-FFF2-40B4-BE49-F238E27FC236}">
                <a16:creationId xmlns:a16="http://schemas.microsoft.com/office/drawing/2014/main" id="{EC45E62E-E6D0-3357-4612-2A4DF31F0E84}"/>
              </a:ext>
            </a:extLst>
          </p:cNvPr>
          <p:cNvSpPr txBox="1"/>
          <p:nvPr/>
        </p:nvSpPr>
        <p:spPr>
          <a:xfrm>
            <a:off x="11139895" y="5266831"/>
            <a:ext cx="779136" cy="35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000" dirty="0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rPr>
              <a:t>2p</a:t>
            </a:r>
            <a:endParaRPr lang="fr-CH" sz="2000" dirty="0">
              <a:latin typeface="Times New Roman" panose="02020603050405020304" pitchFamily="18" charset="0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301" name="Ellipse 300">
            <a:extLst>
              <a:ext uri="{FF2B5EF4-FFF2-40B4-BE49-F238E27FC236}">
                <a16:creationId xmlns:a16="http://schemas.microsoft.com/office/drawing/2014/main" id="{2599D8AE-8721-478D-84A3-08E869A72D8A}"/>
              </a:ext>
            </a:extLst>
          </p:cNvPr>
          <p:cNvSpPr/>
          <p:nvPr/>
        </p:nvSpPr>
        <p:spPr>
          <a:xfrm>
            <a:off x="9450554" y="3447468"/>
            <a:ext cx="215856" cy="21585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303" name="Connecteur droit 302">
            <a:extLst>
              <a:ext uri="{FF2B5EF4-FFF2-40B4-BE49-F238E27FC236}">
                <a16:creationId xmlns:a16="http://schemas.microsoft.com/office/drawing/2014/main" id="{2F3910C2-F7F7-65A6-3FCE-27AD09B42C31}"/>
              </a:ext>
            </a:extLst>
          </p:cNvPr>
          <p:cNvCxnSpPr>
            <a:cxnSpLocks/>
            <a:endCxn id="301" idx="2"/>
          </p:cNvCxnSpPr>
          <p:nvPr/>
        </p:nvCxnSpPr>
        <p:spPr>
          <a:xfrm>
            <a:off x="7845712" y="3553009"/>
            <a:ext cx="1604842" cy="2388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7" name="ZoneTexte 306">
                <a:extLst>
                  <a:ext uri="{FF2B5EF4-FFF2-40B4-BE49-F238E27FC236}">
                    <a16:creationId xmlns:a16="http://schemas.microsoft.com/office/drawing/2014/main" id="{0893C24D-C4E0-9DD2-14BD-472BF4C2C311}"/>
                  </a:ext>
                </a:extLst>
              </p:cNvPr>
              <p:cNvSpPr txBox="1"/>
              <p:nvPr/>
            </p:nvSpPr>
            <p:spPr>
              <a:xfrm>
                <a:off x="7380792" y="3344360"/>
                <a:ext cx="46335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0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H" sz="2000" i="1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</m:oMath>
                  </m:oMathPara>
                </a14:m>
                <a:endParaRPr lang="fr-CH" sz="2000" dirty="0"/>
              </a:p>
            </p:txBody>
          </p:sp>
        </mc:Choice>
        <mc:Fallback>
          <p:sp>
            <p:nvSpPr>
              <p:cNvPr id="307" name="ZoneTexte 306">
                <a:extLst>
                  <a:ext uri="{FF2B5EF4-FFF2-40B4-BE49-F238E27FC236}">
                    <a16:creationId xmlns:a16="http://schemas.microsoft.com/office/drawing/2014/main" id="{0893C24D-C4E0-9DD2-14BD-472BF4C2C3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0792" y="3344360"/>
                <a:ext cx="463351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1" name="ZoneTexte 310">
            <a:extLst>
              <a:ext uri="{FF2B5EF4-FFF2-40B4-BE49-F238E27FC236}">
                <a16:creationId xmlns:a16="http://schemas.microsoft.com/office/drawing/2014/main" id="{F1D281E9-19C3-A415-F6D9-DEE6429F41F2}"/>
              </a:ext>
            </a:extLst>
          </p:cNvPr>
          <p:cNvSpPr txBox="1"/>
          <p:nvPr/>
        </p:nvSpPr>
        <p:spPr>
          <a:xfrm>
            <a:off x="8737940" y="1474348"/>
            <a:ext cx="214342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i="1" dirty="0" err="1">
                <a:latin typeface="+mj-lt"/>
                <a:ea typeface="Artifakt Element Light" panose="020B0303050000020004" pitchFamily="34" charset="0"/>
              </a:rPr>
              <a:t>working</a:t>
            </a:r>
            <a:r>
              <a:rPr lang="fr-CH" b="1" i="1" dirty="0">
                <a:latin typeface="+mj-lt"/>
                <a:ea typeface="Artifakt Element Light" panose="020B0303050000020004" pitchFamily="34" charset="0"/>
              </a:rPr>
              <a:t> point :</a:t>
            </a:r>
            <a:r>
              <a:rPr lang="fr-CH" i="1" dirty="0">
                <a:latin typeface="+mj-lt"/>
                <a:ea typeface="Artifakt Element Light" panose="020B0303050000020004" pitchFamily="34" charset="0"/>
              </a:rPr>
              <a:t> </a:t>
            </a:r>
            <a:r>
              <a:rPr lang="fr-CH" i="1" dirty="0" err="1">
                <a:latin typeface="+mj-lt"/>
                <a:ea typeface="Artifakt Element Light" panose="020B0303050000020004" pitchFamily="34" charset="0"/>
              </a:rPr>
              <a:t>steepest</a:t>
            </a:r>
            <a:r>
              <a:rPr lang="fr-CH" i="1" dirty="0">
                <a:latin typeface="+mj-lt"/>
                <a:ea typeface="Artifakt Element Light" panose="020B0303050000020004" pitchFamily="34" charset="0"/>
              </a:rPr>
              <a:t> </a:t>
            </a:r>
            <a:r>
              <a:rPr lang="fr-CH" i="1" dirty="0" err="1">
                <a:latin typeface="+mj-lt"/>
                <a:ea typeface="Artifakt Element Light" panose="020B0303050000020004" pitchFamily="34" charset="0"/>
              </a:rPr>
              <a:t>slope</a:t>
            </a:r>
            <a:endParaRPr lang="fr-CH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325" name="ZoneTexte 324">
            <a:extLst>
              <a:ext uri="{FF2B5EF4-FFF2-40B4-BE49-F238E27FC236}">
                <a16:creationId xmlns:a16="http://schemas.microsoft.com/office/drawing/2014/main" id="{081BEA6B-E217-944B-4D29-7431625BCC61}"/>
              </a:ext>
            </a:extLst>
          </p:cNvPr>
          <p:cNvSpPr txBox="1"/>
          <p:nvPr/>
        </p:nvSpPr>
        <p:spPr>
          <a:xfrm>
            <a:off x="257462" y="854919"/>
            <a:ext cx="9456278" cy="5232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800" dirty="0">
                <a:latin typeface="+mj-lt"/>
                <a:ea typeface="Artifakt Element Light" panose="020B0303050000020004" pitchFamily="34" charset="0"/>
              </a:rPr>
              <a:t>Identification of the </a:t>
            </a:r>
            <a:r>
              <a:rPr lang="fr-CH" sz="2800" dirty="0" err="1">
                <a:latin typeface="+mj-lt"/>
                <a:ea typeface="Artifakt Element Light" panose="020B0303050000020004" pitchFamily="34" charset="0"/>
              </a:rPr>
              <a:t>working</a:t>
            </a:r>
            <a:r>
              <a:rPr lang="fr-CH" sz="2800" dirty="0">
                <a:latin typeface="+mj-lt"/>
                <a:ea typeface="Artifakt Element Light" panose="020B0303050000020004" pitchFamily="34" charset="0"/>
              </a:rPr>
              <a:t> point (</a:t>
            </a:r>
            <a:r>
              <a:rPr lang="fr-CH" sz="2800" dirty="0" err="1">
                <a:latin typeface="+mj-lt"/>
                <a:ea typeface="Artifakt Element Light" panose="020B0303050000020004" pitchFamily="34" charset="0"/>
              </a:rPr>
              <a:t>most</a:t>
            </a:r>
            <a:r>
              <a:rPr lang="fr-CH" sz="2800" dirty="0">
                <a:latin typeface="+mj-lt"/>
                <a:ea typeface="Artifakt Element Light" panose="020B0303050000020004" pitchFamily="34" charset="0"/>
              </a:rPr>
              <a:t> sensitive position of </a:t>
            </a:r>
            <a:r>
              <a:rPr lang="fr-CH" sz="2800" i="1" dirty="0">
                <a:latin typeface="+mj-lt"/>
                <a:ea typeface="Artifakt Element Light" panose="020B0303050000020004" pitchFamily="34" charset="0"/>
              </a:rPr>
              <a:t>G</a:t>
            </a:r>
            <a:r>
              <a:rPr lang="fr-CH" sz="2800" i="1" baseline="-25000" dirty="0">
                <a:latin typeface="+mj-lt"/>
                <a:ea typeface="Artifakt Element Light" panose="020B0303050000020004" pitchFamily="34" charset="0"/>
              </a:rPr>
              <a:t>2</a:t>
            </a:r>
            <a:r>
              <a:rPr lang="fr-CH" sz="2800" dirty="0">
                <a:latin typeface="+mj-lt"/>
                <a:ea typeface="Artifakt Element Light" panose="020B0303050000020004" pitchFamily="34" charset="0"/>
              </a:rPr>
              <a:t>)</a:t>
            </a:r>
          </a:p>
        </p:txBody>
      </p:sp>
      <p:sp>
        <p:nvSpPr>
          <p:cNvPr id="327" name="ZoneTexte 326">
            <a:extLst>
              <a:ext uri="{FF2B5EF4-FFF2-40B4-BE49-F238E27FC236}">
                <a16:creationId xmlns:a16="http://schemas.microsoft.com/office/drawing/2014/main" id="{8DD65E48-5085-9645-7077-BA7BEC1B70EE}"/>
              </a:ext>
            </a:extLst>
          </p:cNvPr>
          <p:cNvSpPr txBox="1"/>
          <p:nvPr/>
        </p:nvSpPr>
        <p:spPr>
          <a:xfrm>
            <a:off x="256442" y="5754056"/>
            <a:ext cx="11657738" cy="58477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200" dirty="0">
                <a:latin typeface="+mj-lt"/>
                <a:ea typeface="Artifakt Element Light" panose="020B0303050000020004" pitchFamily="34" charset="0"/>
              </a:rPr>
              <a:t>Shift </a:t>
            </a:r>
            <a:r>
              <a:rPr lang="fr-CH" sz="3200" dirty="0" err="1">
                <a:latin typeface="+mj-lt"/>
                <a:ea typeface="Artifakt Element Light" panose="020B0303050000020004" pitchFamily="34" charset="0"/>
              </a:rPr>
              <a:t>might</a:t>
            </a:r>
            <a:r>
              <a:rPr lang="fr-CH" sz="3200" dirty="0">
                <a:latin typeface="+mj-lt"/>
                <a:ea typeface="Artifakt Element Light" panose="020B0303050000020004" pitchFamily="34" charset="0"/>
              </a:rPr>
              <a:t> </a:t>
            </a:r>
            <a:r>
              <a:rPr lang="fr-CH" sz="3200" dirty="0" err="1">
                <a:latin typeface="+mj-lt"/>
                <a:ea typeface="Artifakt Element Light" panose="020B0303050000020004" pitchFamily="34" charset="0"/>
              </a:rPr>
              <a:t>be</a:t>
            </a:r>
            <a:r>
              <a:rPr lang="fr-CH" sz="3200" dirty="0">
                <a:latin typeface="+mj-lt"/>
                <a:ea typeface="Artifakt Element Light" panose="020B0303050000020004" pitchFamily="34" charset="0"/>
              </a:rPr>
              <a:t> </a:t>
            </a:r>
            <a:r>
              <a:rPr lang="fr-CH" sz="3200" dirty="0" err="1">
                <a:latin typeface="+mj-lt"/>
                <a:ea typeface="Artifakt Element Light" panose="020B0303050000020004" pitchFamily="34" charset="0"/>
              </a:rPr>
              <a:t>caused</a:t>
            </a:r>
            <a:r>
              <a:rPr lang="fr-CH" sz="3200" dirty="0">
                <a:latin typeface="+mj-lt"/>
                <a:ea typeface="Artifakt Element Light" panose="020B0303050000020004" pitchFamily="34" charset="0"/>
              </a:rPr>
              <a:t> by </a:t>
            </a:r>
            <a:r>
              <a:rPr lang="fr-CH" sz="3200" dirty="0" err="1">
                <a:latin typeface="+mj-lt"/>
                <a:ea typeface="Artifakt Element Light" panose="020B0303050000020004" pitchFamily="34" charset="0"/>
              </a:rPr>
              <a:t>external</a:t>
            </a:r>
            <a:r>
              <a:rPr lang="fr-CH" sz="3200" dirty="0">
                <a:latin typeface="+mj-lt"/>
                <a:ea typeface="Artifakt Element Light" panose="020B0303050000020004" pitchFamily="34" charset="0"/>
              </a:rPr>
              <a:t> sources (</a:t>
            </a:r>
            <a:r>
              <a:rPr lang="fr-CH" sz="3200" dirty="0" err="1">
                <a:latin typeface="+mj-lt"/>
                <a:ea typeface="Artifakt Element Light" panose="020B0303050000020004" pitchFamily="34" charset="0"/>
              </a:rPr>
              <a:t>temperature</a:t>
            </a:r>
            <a:r>
              <a:rPr lang="fr-CH" sz="3200" dirty="0">
                <a:latin typeface="+mj-lt"/>
                <a:ea typeface="Artifakt Element Light" panose="020B0303050000020004" pitchFamily="34" charset="0"/>
              </a:rPr>
              <a:t>, drifts, …)</a:t>
            </a:r>
          </a:p>
        </p:txBody>
      </p:sp>
      <p:sp>
        <p:nvSpPr>
          <p:cNvPr id="328" name="Flèche : haut 327">
            <a:extLst>
              <a:ext uri="{FF2B5EF4-FFF2-40B4-BE49-F238E27FC236}">
                <a16:creationId xmlns:a16="http://schemas.microsoft.com/office/drawing/2014/main" id="{993CAA00-99A2-507C-4877-04F86FE53C4D}"/>
              </a:ext>
            </a:extLst>
          </p:cNvPr>
          <p:cNvSpPr/>
          <p:nvPr/>
        </p:nvSpPr>
        <p:spPr>
          <a:xfrm rot="10800000">
            <a:off x="4317219" y="2548763"/>
            <a:ext cx="641369" cy="2118339"/>
          </a:xfrm>
          <a:prstGeom prst="up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9" name="Rectangle 328">
            <a:extLst>
              <a:ext uri="{FF2B5EF4-FFF2-40B4-BE49-F238E27FC236}">
                <a16:creationId xmlns:a16="http://schemas.microsoft.com/office/drawing/2014/main" id="{A547A61E-9BDC-C681-D88D-CE073EE77B5C}"/>
              </a:ext>
            </a:extLst>
          </p:cNvPr>
          <p:cNvSpPr/>
          <p:nvPr/>
        </p:nvSpPr>
        <p:spPr>
          <a:xfrm>
            <a:off x="4064473" y="3412244"/>
            <a:ext cx="1181662" cy="3483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" dirty="0">
                <a:solidFill>
                  <a:schemeClr val="tx1"/>
                </a:solidFill>
              </a:rPr>
              <a:t>E-</a:t>
            </a:r>
            <a:r>
              <a:rPr lang="fr-CH" sz="2000" dirty="0" err="1">
                <a:solidFill>
                  <a:schemeClr val="tx1"/>
                </a:solidFill>
              </a:rPr>
              <a:t>field</a:t>
            </a:r>
            <a:endParaRPr lang="fr-CH" sz="2000" dirty="0">
              <a:solidFill>
                <a:schemeClr val="tx1"/>
              </a:solidFill>
            </a:endParaRPr>
          </a:p>
        </p:txBody>
      </p:sp>
      <p:sp>
        <p:nvSpPr>
          <p:cNvPr id="330" name="Flèche : haut 329">
            <a:extLst>
              <a:ext uri="{FF2B5EF4-FFF2-40B4-BE49-F238E27FC236}">
                <a16:creationId xmlns:a16="http://schemas.microsoft.com/office/drawing/2014/main" id="{70A2A212-4B56-9D54-F340-FB5E36ED7E4F}"/>
              </a:ext>
            </a:extLst>
          </p:cNvPr>
          <p:cNvSpPr/>
          <p:nvPr/>
        </p:nvSpPr>
        <p:spPr>
          <a:xfrm rot="16200000">
            <a:off x="9549288" y="2209166"/>
            <a:ext cx="171255" cy="157648"/>
          </a:xfrm>
          <a:prstGeom prst="up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331" name="Flèche : haut 330">
            <a:extLst>
              <a:ext uri="{FF2B5EF4-FFF2-40B4-BE49-F238E27FC236}">
                <a16:creationId xmlns:a16="http://schemas.microsoft.com/office/drawing/2014/main" id="{4D2671FA-9D42-CC6D-9D3E-9D677D47CEAB}"/>
              </a:ext>
            </a:extLst>
          </p:cNvPr>
          <p:cNvSpPr/>
          <p:nvPr/>
        </p:nvSpPr>
        <p:spPr>
          <a:xfrm rot="5400000" flipH="1">
            <a:off x="9879103" y="2208901"/>
            <a:ext cx="171255" cy="157648"/>
          </a:xfrm>
          <a:prstGeom prst="up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332" name="ZoneTexte 331">
            <a:extLst>
              <a:ext uri="{FF2B5EF4-FFF2-40B4-BE49-F238E27FC236}">
                <a16:creationId xmlns:a16="http://schemas.microsoft.com/office/drawing/2014/main" id="{83FDFB3A-AEB2-C149-29CF-26C78C7DA0EE}"/>
              </a:ext>
            </a:extLst>
          </p:cNvPr>
          <p:cNvSpPr txBox="1"/>
          <p:nvPr/>
        </p:nvSpPr>
        <p:spPr>
          <a:xfrm>
            <a:off x="8729130" y="1474349"/>
            <a:ext cx="214342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i="1" dirty="0">
                <a:latin typeface="+mj-lt"/>
                <a:ea typeface="Artifakt Element Light" panose="020B0303050000020004" pitchFamily="34" charset="0"/>
              </a:rPr>
              <a:t>Shift of the </a:t>
            </a:r>
            <a:r>
              <a:rPr lang="fr-CH" i="1" dirty="0" err="1">
                <a:latin typeface="+mj-lt"/>
                <a:ea typeface="Artifakt Element Light" panose="020B0303050000020004" pitchFamily="34" charset="0"/>
              </a:rPr>
              <a:t>intensity</a:t>
            </a:r>
            <a:r>
              <a:rPr lang="fr-CH" i="1" dirty="0">
                <a:latin typeface="+mj-lt"/>
                <a:ea typeface="Artifakt Element Light" panose="020B0303050000020004" pitchFamily="34" charset="0"/>
              </a:rPr>
              <a:t> modulation</a:t>
            </a:r>
            <a:endParaRPr lang="fr-CH" b="1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333" name="ZoneTexte 332">
            <a:extLst>
              <a:ext uri="{FF2B5EF4-FFF2-40B4-BE49-F238E27FC236}">
                <a16:creationId xmlns:a16="http://schemas.microsoft.com/office/drawing/2014/main" id="{99EBF156-ECC8-FC67-D843-B1D3F628B3E7}"/>
              </a:ext>
            </a:extLst>
          </p:cNvPr>
          <p:cNvSpPr txBox="1"/>
          <p:nvPr/>
        </p:nvSpPr>
        <p:spPr>
          <a:xfrm>
            <a:off x="305687" y="845274"/>
            <a:ext cx="9456278" cy="5232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800" dirty="0">
                <a:latin typeface="+mj-lt"/>
                <a:ea typeface="Artifakt Element Light" panose="020B0303050000020004" pitchFamily="34" charset="0"/>
              </a:rPr>
              <a:t>Application of a transverse E-</a:t>
            </a:r>
            <a:r>
              <a:rPr lang="fr-CH" sz="2800" dirty="0" err="1">
                <a:latin typeface="+mj-lt"/>
                <a:ea typeface="Artifakt Element Light" panose="020B0303050000020004" pitchFamily="34" charset="0"/>
              </a:rPr>
              <a:t>field</a:t>
            </a:r>
            <a:endParaRPr lang="fr-CH" sz="2800" dirty="0">
              <a:latin typeface="+mj-lt"/>
              <a:ea typeface="Artifakt Element Light" panose="020B03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904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" grpId="0" animBg="1"/>
      <p:bldP spid="328" grpId="0" animBg="1"/>
      <p:bldP spid="329" grpId="0" animBg="1"/>
      <p:bldP spid="330" grpId="0" animBg="1"/>
      <p:bldP spid="331" grpId="0" animBg="1"/>
      <p:bldP spid="332" grpId="0" animBg="1"/>
      <p:bldP spid="33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CE37E9-584F-A0BD-E2AE-8973C25AA6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8602293-C359-B729-3368-6E861FEFDA66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Ballistic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Regime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FR" altLang="fr-FR" sz="28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Two-beam</a:t>
            </a:r>
            <a:r>
              <a:rPr lang="fr-FR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FR" altLang="fr-FR" sz="28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method</a:t>
            </a:r>
            <a:endParaRPr lang="fr-FR" altLang="fr-FR" sz="24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53E1DF7-212B-97A8-8677-23C5FD5C8CDC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EC262A1A-1329-D286-2483-829BD9E9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12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1EA5150-E975-1214-52F2-AD6AE40F719B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AA885A00-299C-2878-ED65-9BF02E0FBF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CBD076A3-9A7A-3D77-0434-6397B258A1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91E261A-A7E4-C472-D3E5-90E96748E8D6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E1405D7A-9988-EE0D-3516-E322E095864B}"/>
              </a:ext>
            </a:extLst>
          </p:cNvPr>
          <p:cNvSpPr txBox="1"/>
          <p:nvPr/>
        </p:nvSpPr>
        <p:spPr>
          <a:xfrm>
            <a:off x="-92233" y="5578042"/>
            <a:ext cx="27743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latin typeface="+mj-lt"/>
                <a:ea typeface="Artifakt Element Light" panose="020B0303050000020004" pitchFamily="34" charset="0"/>
              </a:rPr>
              <a:t>Beam exit</a:t>
            </a:r>
            <a:endParaRPr lang="fr-CH" sz="16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B52D2A7C-8046-1A17-EDA3-8368F9355D94}"/>
              </a:ext>
            </a:extLst>
          </p:cNvPr>
          <p:cNvSpPr txBox="1"/>
          <p:nvPr/>
        </p:nvSpPr>
        <p:spPr>
          <a:xfrm>
            <a:off x="300020" y="5764911"/>
            <a:ext cx="11657738" cy="58477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200" dirty="0" err="1">
                <a:latin typeface="+mj-lt"/>
                <a:ea typeface="Artifakt Element Light" panose="020B0303050000020004" pitchFamily="34" charset="0"/>
              </a:rPr>
              <a:t>Comparisons</a:t>
            </a:r>
            <a:r>
              <a:rPr lang="fr-CH" sz="3200" dirty="0">
                <a:latin typeface="+mj-lt"/>
                <a:ea typeface="Artifakt Element Light" panose="020B0303050000020004" pitchFamily="34" charset="0"/>
              </a:rPr>
              <a:t> </a:t>
            </a:r>
            <a:r>
              <a:rPr lang="fr-CH" sz="3200" dirty="0" err="1">
                <a:latin typeface="+mj-lt"/>
                <a:ea typeface="Artifakt Element Light" panose="020B0303050000020004" pitchFamily="34" charset="0"/>
              </a:rPr>
              <a:t>between</a:t>
            </a:r>
            <a:r>
              <a:rPr lang="fr-CH" sz="3200" dirty="0">
                <a:latin typeface="+mj-lt"/>
                <a:ea typeface="Artifakt Element Light" panose="020B0303050000020004" pitchFamily="34" charset="0"/>
              </a:rPr>
              <a:t> </a:t>
            </a:r>
            <a:r>
              <a:rPr lang="fr-CH" sz="3200" b="1" dirty="0">
                <a:latin typeface="+mj-lt"/>
                <a:ea typeface="Artifakt Element Light" panose="020B0303050000020004" pitchFamily="34" charset="0"/>
              </a:rPr>
              <a:t>LEFT</a:t>
            </a:r>
            <a:r>
              <a:rPr lang="fr-CH" sz="3200" dirty="0">
                <a:latin typeface="+mj-lt"/>
                <a:ea typeface="Artifakt Element Light" panose="020B0303050000020004" pitchFamily="34" charset="0"/>
              </a:rPr>
              <a:t> and </a:t>
            </a:r>
            <a:r>
              <a:rPr lang="fr-CH" sz="3200" b="1" dirty="0">
                <a:latin typeface="+mj-lt"/>
                <a:ea typeface="Artifakt Element Light" panose="020B0303050000020004" pitchFamily="34" charset="0"/>
              </a:rPr>
              <a:t>RIGHT</a:t>
            </a:r>
            <a:r>
              <a:rPr lang="fr-CH" sz="3200" dirty="0">
                <a:latin typeface="+mj-lt"/>
                <a:ea typeface="Artifakt Element Light" panose="020B0303050000020004" pitchFamily="34" charset="0"/>
              </a:rPr>
              <a:t> </a:t>
            </a:r>
            <a:r>
              <a:rPr lang="fr-CH" sz="3200" dirty="0" err="1">
                <a:latin typeface="+mj-lt"/>
                <a:ea typeface="Artifakt Element Light" panose="020B0303050000020004" pitchFamily="34" charset="0"/>
              </a:rPr>
              <a:t>beam</a:t>
            </a:r>
            <a:r>
              <a:rPr lang="fr-CH" sz="3200" dirty="0">
                <a:latin typeface="+mj-lt"/>
                <a:ea typeface="Artifakt Element Light" panose="020B0303050000020004" pitchFamily="34" charset="0"/>
              </a:rPr>
              <a:t> spot </a:t>
            </a:r>
            <a:r>
              <a:rPr lang="fr-CH" sz="3200" dirty="0" err="1">
                <a:latin typeface="+mj-lt"/>
                <a:ea typeface="Artifakt Element Light" panose="020B0303050000020004" pitchFamily="34" charset="0"/>
              </a:rPr>
              <a:t>with</a:t>
            </a:r>
            <a:r>
              <a:rPr lang="fr-CH" sz="3200" dirty="0">
                <a:latin typeface="+mj-lt"/>
                <a:ea typeface="Artifakt Element Light" panose="020B0303050000020004" pitchFamily="34" charset="0"/>
              </a:rPr>
              <a:t> </a:t>
            </a:r>
            <a:r>
              <a:rPr lang="fr-CH" sz="3200" b="1" dirty="0">
                <a:latin typeface="+mj-lt"/>
                <a:ea typeface="Artifakt Element Light" panose="020B0303050000020004" pitchFamily="34" charset="0"/>
              </a:rPr>
              <a:t>+/- </a:t>
            </a:r>
            <a:r>
              <a:rPr lang="fr-CH" sz="3200" dirty="0" err="1">
                <a:latin typeface="+mj-lt"/>
                <a:ea typeface="Artifakt Element Light" panose="020B0303050000020004" pitchFamily="34" charset="0"/>
              </a:rPr>
              <a:t>polarities</a:t>
            </a:r>
            <a:endParaRPr lang="fr-CH" sz="32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9" name="Forme libre : forme 8">
            <a:extLst>
              <a:ext uri="{FF2B5EF4-FFF2-40B4-BE49-F238E27FC236}">
                <a16:creationId xmlns:a16="http://schemas.microsoft.com/office/drawing/2014/main" id="{61753666-7EC0-DC58-A2F2-8BB0A5278CA0}"/>
              </a:ext>
            </a:extLst>
          </p:cNvPr>
          <p:cNvSpPr/>
          <p:nvPr/>
        </p:nvSpPr>
        <p:spPr>
          <a:xfrm>
            <a:off x="7790823" y="2433295"/>
            <a:ext cx="3541718" cy="2671369"/>
          </a:xfrm>
          <a:custGeom>
            <a:avLst/>
            <a:gdLst>
              <a:gd name="connsiteX0" fmla="*/ 0 w 3914775"/>
              <a:gd name="connsiteY0" fmla="*/ 4762 h 2952750"/>
              <a:gd name="connsiteX1" fmla="*/ 47625 w 3914775"/>
              <a:gd name="connsiteY1" fmla="*/ 23812 h 2952750"/>
              <a:gd name="connsiteX2" fmla="*/ 90488 w 3914775"/>
              <a:gd name="connsiteY2" fmla="*/ 109537 h 2952750"/>
              <a:gd name="connsiteX3" fmla="*/ 138113 w 3914775"/>
              <a:gd name="connsiteY3" fmla="*/ 280987 h 2952750"/>
              <a:gd name="connsiteX4" fmla="*/ 223838 w 3914775"/>
              <a:gd name="connsiteY4" fmla="*/ 738187 h 2952750"/>
              <a:gd name="connsiteX5" fmla="*/ 338138 w 3914775"/>
              <a:gd name="connsiteY5" fmla="*/ 1414462 h 2952750"/>
              <a:gd name="connsiteX6" fmla="*/ 442913 w 3914775"/>
              <a:gd name="connsiteY6" fmla="*/ 2038350 h 2952750"/>
              <a:gd name="connsiteX7" fmla="*/ 500063 w 3914775"/>
              <a:gd name="connsiteY7" fmla="*/ 2319337 h 2952750"/>
              <a:gd name="connsiteX8" fmla="*/ 571500 w 3914775"/>
              <a:gd name="connsiteY8" fmla="*/ 2557462 h 2952750"/>
              <a:gd name="connsiteX9" fmla="*/ 671513 w 3914775"/>
              <a:gd name="connsiteY9" fmla="*/ 2776537 h 2952750"/>
              <a:gd name="connsiteX10" fmla="*/ 766763 w 3914775"/>
              <a:gd name="connsiteY10" fmla="*/ 2876550 h 2952750"/>
              <a:gd name="connsiteX11" fmla="*/ 833438 w 3914775"/>
              <a:gd name="connsiteY11" fmla="*/ 2905125 h 2952750"/>
              <a:gd name="connsiteX12" fmla="*/ 914400 w 3914775"/>
              <a:gd name="connsiteY12" fmla="*/ 2928937 h 2952750"/>
              <a:gd name="connsiteX13" fmla="*/ 1014413 w 3914775"/>
              <a:gd name="connsiteY13" fmla="*/ 2943225 h 2952750"/>
              <a:gd name="connsiteX14" fmla="*/ 1109663 w 3914775"/>
              <a:gd name="connsiteY14" fmla="*/ 2933700 h 2952750"/>
              <a:gd name="connsiteX15" fmla="*/ 1200150 w 3914775"/>
              <a:gd name="connsiteY15" fmla="*/ 2895600 h 2952750"/>
              <a:gd name="connsiteX16" fmla="*/ 1281113 w 3914775"/>
              <a:gd name="connsiteY16" fmla="*/ 2843212 h 2952750"/>
              <a:gd name="connsiteX17" fmla="*/ 1376363 w 3914775"/>
              <a:gd name="connsiteY17" fmla="*/ 2705100 h 2952750"/>
              <a:gd name="connsiteX18" fmla="*/ 1462088 w 3914775"/>
              <a:gd name="connsiteY18" fmla="*/ 2462212 h 2952750"/>
              <a:gd name="connsiteX19" fmla="*/ 1562100 w 3914775"/>
              <a:gd name="connsiteY19" fmla="*/ 2038350 h 2952750"/>
              <a:gd name="connsiteX20" fmla="*/ 1724025 w 3914775"/>
              <a:gd name="connsiteY20" fmla="*/ 1085850 h 2952750"/>
              <a:gd name="connsiteX21" fmla="*/ 1819275 w 3914775"/>
              <a:gd name="connsiteY21" fmla="*/ 509587 h 2952750"/>
              <a:gd name="connsiteX22" fmla="*/ 1857375 w 3914775"/>
              <a:gd name="connsiteY22" fmla="*/ 285750 h 2952750"/>
              <a:gd name="connsiteX23" fmla="*/ 1885950 w 3914775"/>
              <a:gd name="connsiteY23" fmla="*/ 176212 h 2952750"/>
              <a:gd name="connsiteX24" fmla="*/ 1924050 w 3914775"/>
              <a:gd name="connsiteY24" fmla="*/ 76200 h 2952750"/>
              <a:gd name="connsiteX25" fmla="*/ 1952625 w 3914775"/>
              <a:gd name="connsiteY25" fmla="*/ 23812 h 2952750"/>
              <a:gd name="connsiteX26" fmla="*/ 1985963 w 3914775"/>
              <a:gd name="connsiteY26" fmla="*/ 0 h 2952750"/>
              <a:gd name="connsiteX27" fmla="*/ 2009775 w 3914775"/>
              <a:gd name="connsiteY27" fmla="*/ 9525 h 2952750"/>
              <a:gd name="connsiteX28" fmla="*/ 2047875 w 3914775"/>
              <a:gd name="connsiteY28" fmla="*/ 76200 h 2952750"/>
              <a:gd name="connsiteX29" fmla="*/ 2081213 w 3914775"/>
              <a:gd name="connsiteY29" fmla="*/ 176212 h 2952750"/>
              <a:gd name="connsiteX30" fmla="*/ 2128838 w 3914775"/>
              <a:gd name="connsiteY30" fmla="*/ 371475 h 2952750"/>
              <a:gd name="connsiteX31" fmla="*/ 2195513 w 3914775"/>
              <a:gd name="connsiteY31" fmla="*/ 733425 h 2952750"/>
              <a:gd name="connsiteX32" fmla="*/ 2266950 w 3914775"/>
              <a:gd name="connsiteY32" fmla="*/ 1166812 h 2952750"/>
              <a:gd name="connsiteX33" fmla="*/ 2338388 w 3914775"/>
              <a:gd name="connsiteY33" fmla="*/ 1624012 h 2952750"/>
              <a:gd name="connsiteX34" fmla="*/ 2414588 w 3914775"/>
              <a:gd name="connsiteY34" fmla="*/ 2038350 h 2952750"/>
              <a:gd name="connsiteX35" fmla="*/ 2500313 w 3914775"/>
              <a:gd name="connsiteY35" fmla="*/ 2438400 h 2952750"/>
              <a:gd name="connsiteX36" fmla="*/ 2605088 w 3914775"/>
              <a:gd name="connsiteY36" fmla="*/ 2705100 h 2952750"/>
              <a:gd name="connsiteX37" fmla="*/ 2667000 w 3914775"/>
              <a:gd name="connsiteY37" fmla="*/ 2819400 h 2952750"/>
              <a:gd name="connsiteX38" fmla="*/ 2747963 w 3914775"/>
              <a:gd name="connsiteY38" fmla="*/ 2890837 h 2952750"/>
              <a:gd name="connsiteX39" fmla="*/ 2824163 w 3914775"/>
              <a:gd name="connsiteY39" fmla="*/ 2924175 h 2952750"/>
              <a:gd name="connsiteX40" fmla="*/ 2924175 w 3914775"/>
              <a:gd name="connsiteY40" fmla="*/ 2947987 h 2952750"/>
              <a:gd name="connsiteX41" fmla="*/ 3000375 w 3914775"/>
              <a:gd name="connsiteY41" fmla="*/ 2952750 h 2952750"/>
              <a:gd name="connsiteX42" fmla="*/ 3095625 w 3914775"/>
              <a:gd name="connsiteY42" fmla="*/ 2933700 h 2952750"/>
              <a:gd name="connsiteX43" fmla="*/ 3171825 w 3914775"/>
              <a:gd name="connsiteY43" fmla="*/ 2895600 h 2952750"/>
              <a:gd name="connsiteX44" fmla="*/ 3243263 w 3914775"/>
              <a:gd name="connsiteY44" fmla="*/ 2857500 h 2952750"/>
              <a:gd name="connsiteX45" fmla="*/ 3319463 w 3914775"/>
              <a:gd name="connsiteY45" fmla="*/ 2762250 h 2952750"/>
              <a:gd name="connsiteX46" fmla="*/ 3386138 w 3914775"/>
              <a:gd name="connsiteY46" fmla="*/ 2619375 h 2952750"/>
              <a:gd name="connsiteX47" fmla="*/ 3443288 w 3914775"/>
              <a:gd name="connsiteY47" fmla="*/ 2447925 h 2952750"/>
              <a:gd name="connsiteX48" fmla="*/ 3509963 w 3914775"/>
              <a:gd name="connsiteY48" fmla="*/ 2185987 h 2952750"/>
              <a:gd name="connsiteX49" fmla="*/ 3576638 w 3914775"/>
              <a:gd name="connsiteY49" fmla="*/ 1838325 h 2952750"/>
              <a:gd name="connsiteX50" fmla="*/ 3681413 w 3914775"/>
              <a:gd name="connsiteY50" fmla="*/ 1138237 h 2952750"/>
              <a:gd name="connsiteX51" fmla="*/ 3771900 w 3914775"/>
              <a:gd name="connsiteY51" fmla="*/ 576262 h 2952750"/>
              <a:gd name="connsiteX52" fmla="*/ 3814763 w 3914775"/>
              <a:gd name="connsiteY52" fmla="*/ 338137 h 2952750"/>
              <a:gd name="connsiteX53" fmla="*/ 3871913 w 3914775"/>
              <a:gd name="connsiteY53" fmla="*/ 161925 h 2952750"/>
              <a:gd name="connsiteX54" fmla="*/ 3914775 w 3914775"/>
              <a:gd name="connsiteY54" fmla="*/ 38100 h 295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914775" h="2952750">
                <a:moveTo>
                  <a:pt x="0" y="4762"/>
                </a:moveTo>
                <a:lnTo>
                  <a:pt x="47625" y="23812"/>
                </a:lnTo>
                <a:lnTo>
                  <a:pt x="90488" y="109537"/>
                </a:lnTo>
                <a:lnTo>
                  <a:pt x="138113" y="280987"/>
                </a:lnTo>
                <a:lnTo>
                  <a:pt x="223838" y="738187"/>
                </a:lnTo>
                <a:lnTo>
                  <a:pt x="338138" y="1414462"/>
                </a:lnTo>
                <a:lnTo>
                  <a:pt x="442913" y="2038350"/>
                </a:lnTo>
                <a:lnTo>
                  <a:pt x="500063" y="2319337"/>
                </a:lnTo>
                <a:lnTo>
                  <a:pt x="571500" y="2557462"/>
                </a:lnTo>
                <a:lnTo>
                  <a:pt x="671513" y="2776537"/>
                </a:lnTo>
                <a:lnTo>
                  <a:pt x="766763" y="2876550"/>
                </a:lnTo>
                <a:lnTo>
                  <a:pt x="833438" y="2905125"/>
                </a:lnTo>
                <a:lnTo>
                  <a:pt x="914400" y="2928937"/>
                </a:lnTo>
                <a:lnTo>
                  <a:pt x="1014413" y="2943225"/>
                </a:lnTo>
                <a:lnTo>
                  <a:pt x="1109663" y="2933700"/>
                </a:lnTo>
                <a:lnTo>
                  <a:pt x="1200150" y="2895600"/>
                </a:lnTo>
                <a:lnTo>
                  <a:pt x="1281113" y="2843212"/>
                </a:lnTo>
                <a:lnTo>
                  <a:pt x="1376363" y="2705100"/>
                </a:lnTo>
                <a:lnTo>
                  <a:pt x="1462088" y="2462212"/>
                </a:lnTo>
                <a:lnTo>
                  <a:pt x="1562100" y="2038350"/>
                </a:lnTo>
                <a:lnTo>
                  <a:pt x="1724025" y="1085850"/>
                </a:lnTo>
                <a:lnTo>
                  <a:pt x="1819275" y="509587"/>
                </a:lnTo>
                <a:lnTo>
                  <a:pt x="1857375" y="285750"/>
                </a:lnTo>
                <a:lnTo>
                  <a:pt x="1885950" y="176212"/>
                </a:lnTo>
                <a:lnTo>
                  <a:pt x="1924050" y="76200"/>
                </a:lnTo>
                <a:lnTo>
                  <a:pt x="1952625" y="23812"/>
                </a:lnTo>
                <a:lnTo>
                  <a:pt x="1985963" y="0"/>
                </a:lnTo>
                <a:lnTo>
                  <a:pt x="2009775" y="9525"/>
                </a:lnTo>
                <a:lnTo>
                  <a:pt x="2047875" y="76200"/>
                </a:lnTo>
                <a:lnTo>
                  <a:pt x="2081213" y="176212"/>
                </a:lnTo>
                <a:lnTo>
                  <a:pt x="2128838" y="371475"/>
                </a:lnTo>
                <a:lnTo>
                  <a:pt x="2195513" y="733425"/>
                </a:lnTo>
                <a:lnTo>
                  <a:pt x="2266950" y="1166812"/>
                </a:lnTo>
                <a:lnTo>
                  <a:pt x="2338388" y="1624012"/>
                </a:lnTo>
                <a:lnTo>
                  <a:pt x="2414588" y="2038350"/>
                </a:lnTo>
                <a:lnTo>
                  <a:pt x="2500313" y="2438400"/>
                </a:lnTo>
                <a:lnTo>
                  <a:pt x="2605088" y="2705100"/>
                </a:lnTo>
                <a:lnTo>
                  <a:pt x="2667000" y="2819400"/>
                </a:lnTo>
                <a:lnTo>
                  <a:pt x="2747963" y="2890837"/>
                </a:lnTo>
                <a:lnTo>
                  <a:pt x="2824163" y="2924175"/>
                </a:lnTo>
                <a:lnTo>
                  <a:pt x="2924175" y="2947987"/>
                </a:lnTo>
                <a:lnTo>
                  <a:pt x="3000375" y="2952750"/>
                </a:lnTo>
                <a:lnTo>
                  <a:pt x="3095625" y="2933700"/>
                </a:lnTo>
                <a:lnTo>
                  <a:pt x="3171825" y="2895600"/>
                </a:lnTo>
                <a:lnTo>
                  <a:pt x="3243263" y="2857500"/>
                </a:lnTo>
                <a:lnTo>
                  <a:pt x="3319463" y="2762250"/>
                </a:lnTo>
                <a:lnTo>
                  <a:pt x="3386138" y="2619375"/>
                </a:lnTo>
                <a:lnTo>
                  <a:pt x="3443288" y="2447925"/>
                </a:lnTo>
                <a:lnTo>
                  <a:pt x="3509963" y="2185987"/>
                </a:lnTo>
                <a:lnTo>
                  <a:pt x="3576638" y="1838325"/>
                </a:lnTo>
                <a:lnTo>
                  <a:pt x="3681413" y="1138237"/>
                </a:lnTo>
                <a:lnTo>
                  <a:pt x="3771900" y="576262"/>
                </a:lnTo>
                <a:lnTo>
                  <a:pt x="3814763" y="338137"/>
                </a:lnTo>
                <a:lnTo>
                  <a:pt x="3871913" y="161925"/>
                </a:lnTo>
                <a:lnTo>
                  <a:pt x="3914775" y="38100"/>
                </a:lnTo>
              </a:path>
            </a:pathLst>
          </a:cu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5" name="Forme libre : forme 14">
            <a:extLst>
              <a:ext uri="{FF2B5EF4-FFF2-40B4-BE49-F238E27FC236}">
                <a16:creationId xmlns:a16="http://schemas.microsoft.com/office/drawing/2014/main" id="{430238C8-9DEC-7EC9-D0C0-4D492D409D9A}"/>
              </a:ext>
            </a:extLst>
          </p:cNvPr>
          <p:cNvSpPr/>
          <p:nvPr/>
        </p:nvSpPr>
        <p:spPr>
          <a:xfrm>
            <a:off x="8220561" y="2439467"/>
            <a:ext cx="3541718" cy="2671369"/>
          </a:xfrm>
          <a:custGeom>
            <a:avLst/>
            <a:gdLst>
              <a:gd name="connsiteX0" fmla="*/ 0 w 3914775"/>
              <a:gd name="connsiteY0" fmla="*/ 4762 h 2952750"/>
              <a:gd name="connsiteX1" fmla="*/ 47625 w 3914775"/>
              <a:gd name="connsiteY1" fmla="*/ 23812 h 2952750"/>
              <a:gd name="connsiteX2" fmla="*/ 90488 w 3914775"/>
              <a:gd name="connsiteY2" fmla="*/ 109537 h 2952750"/>
              <a:gd name="connsiteX3" fmla="*/ 138113 w 3914775"/>
              <a:gd name="connsiteY3" fmla="*/ 280987 h 2952750"/>
              <a:gd name="connsiteX4" fmla="*/ 223838 w 3914775"/>
              <a:gd name="connsiteY4" fmla="*/ 738187 h 2952750"/>
              <a:gd name="connsiteX5" fmla="*/ 338138 w 3914775"/>
              <a:gd name="connsiteY5" fmla="*/ 1414462 h 2952750"/>
              <a:gd name="connsiteX6" fmla="*/ 442913 w 3914775"/>
              <a:gd name="connsiteY6" fmla="*/ 2038350 h 2952750"/>
              <a:gd name="connsiteX7" fmla="*/ 500063 w 3914775"/>
              <a:gd name="connsiteY7" fmla="*/ 2319337 h 2952750"/>
              <a:gd name="connsiteX8" fmla="*/ 571500 w 3914775"/>
              <a:gd name="connsiteY8" fmla="*/ 2557462 h 2952750"/>
              <a:gd name="connsiteX9" fmla="*/ 671513 w 3914775"/>
              <a:gd name="connsiteY9" fmla="*/ 2776537 h 2952750"/>
              <a:gd name="connsiteX10" fmla="*/ 766763 w 3914775"/>
              <a:gd name="connsiteY10" fmla="*/ 2876550 h 2952750"/>
              <a:gd name="connsiteX11" fmla="*/ 833438 w 3914775"/>
              <a:gd name="connsiteY11" fmla="*/ 2905125 h 2952750"/>
              <a:gd name="connsiteX12" fmla="*/ 914400 w 3914775"/>
              <a:gd name="connsiteY12" fmla="*/ 2928937 h 2952750"/>
              <a:gd name="connsiteX13" fmla="*/ 1014413 w 3914775"/>
              <a:gd name="connsiteY13" fmla="*/ 2943225 h 2952750"/>
              <a:gd name="connsiteX14" fmla="*/ 1109663 w 3914775"/>
              <a:gd name="connsiteY14" fmla="*/ 2933700 h 2952750"/>
              <a:gd name="connsiteX15" fmla="*/ 1200150 w 3914775"/>
              <a:gd name="connsiteY15" fmla="*/ 2895600 h 2952750"/>
              <a:gd name="connsiteX16" fmla="*/ 1281113 w 3914775"/>
              <a:gd name="connsiteY16" fmla="*/ 2843212 h 2952750"/>
              <a:gd name="connsiteX17" fmla="*/ 1376363 w 3914775"/>
              <a:gd name="connsiteY17" fmla="*/ 2705100 h 2952750"/>
              <a:gd name="connsiteX18" fmla="*/ 1462088 w 3914775"/>
              <a:gd name="connsiteY18" fmla="*/ 2462212 h 2952750"/>
              <a:gd name="connsiteX19" fmla="*/ 1562100 w 3914775"/>
              <a:gd name="connsiteY19" fmla="*/ 2038350 h 2952750"/>
              <a:gd name="connsiteX20" fmla="*/ 1724025 w 3914775"/>
              <a:gd name="connsiteY20" fmla="*/ 1085850 h 2952750"/>
              <a:gd name="connsiteX21" fmla="*/ 1819275 w 3914775"/>
              <a:gd name="connsiteY21" fmla="*/ 509587 h 2952750"/>
              <a:gd name="connsiteX22" fmla="*/ 1857375 w 3914775"/>
              <a:gd name="connsiteY22" fmla="*/ 285750 h 2952750"/>
              <a:gd name="connsiteX23" fmla="*/ 1885950 w 3914775"/>
              <a:gd name="connsiteY23" fmla="*/ 176212 h 2952750"/>
              <a:gd name="connsiteX24" fmla="*/ 1924050 w 3914775"/>
              <a:gd name="connsiteY24" fmla="*/ 76200 h 2952750"/>
              <a:gd name="connsiteX25" fmla="*/ 1952625 w 3914775"/>
              <a:gd name="connsiteY25" fmla="*/ 23812 h 2952750"/>
              <a:gd name="connsiteX26" fmla="*/ 1985963 w 3914775"/>
              <a:gd name="connsiteY26" fmla="*/ 0 h 2952750"/>
              <a:gd name="connsiteX27" fmla="*/ 2009775 w 3914775"/>
              <a:gd name="connsiteY27" fmla="*/ 9525 h 2952750"/>
              <a:gd name="connsiteX28" fmla="*/ 2047875 w 3914775"/>
              <a:gd name="connsiteY28" fmla="*/ 76200 h 2952750"/>
              <a:gd name="connsiteX29" fmla="*/ 2081213 w 3914775"/>
              <a:gd name="connsiteY29" fmla="*/ 176212 h 2952750"/>
              <a:gd name="connsiteX30" fmla="*/ 2128838 w 3914775"/>
              <a:gd name="connsiteY30" fmla="*/ 371475 h 2952750"/>
              <a:gd name="connsiteX31" fmla="*/ 2195513 w 3914775"/>
              <a:gd name="connsiteY31" fmla="*/ 733425 h 2952750"/>
              <a:gd name="connsiteX32" fmla="*/ 2266950 w 3914775"/>
              <a:gd name="connsiteY32" fmla="*/ 1166812 h 2952750"/>
              <a:gd name="connsiteX33" fmla="*/ 2338388 w 3914775"/>
              <a:gd name="connsiteY33" fmla="*/ 1624012 h 2952750"/>
              <a:gd name="connsiteX34" fmla="*/ 2414588 w 3914775"/>
              <a:gd name="connsiteY34" fmla="*/ 2038350 h 2952750"/>
              <a:gd name="connsiteX35" fmla="*/ 2500313 w 3914775"/>
              <a:gd name="connsiteY35" fmla="*/ 2438400 h 2952750"/>
              <a:gd name="connsiteX36" fmla="*/ 2605088 w 3914775"/>
              <a:gd name="connsiteY36" fmla="*/ 2705100 h 2952750"/>
              <a:gd name="connsiteX37" fmla="*/ 2667000 w 3914775"/>
              <a:gd name="connsiteY37" fmla="*/ 2819400 h 2952750"/>
              <a:gd name="connsiteX38" fmla="*/ 2747963 w 3914775"/>
              <a:gd name="connsiteY38" fmla="*/ 2890837 h 2952750"/>
              <a:gd name="connsiteX39" fmla="*/ 2824163 w 3914775"/>
              <a:gd name="connsiteY39" fmla="*/ 2924175 h 2952750"/>
              <a:gd name="connsiteX40" fmla="*/ 2924175 w 3914775"/>
              <a:gd name="connsiteY40" fmla="*/ 2947987 h 2952750"/>
              <a:gd name="connsiteX41" fmla="*/ 3000375 w 3914775"/>
              <a:gd name="connsiteY41" fmla="*/ 2952750 h 2952750"/>
              <a:gd name="connsiteX42" fmla="*/ 3095625 w 3914775"/>
              <a:gd name="connsiteY42" fmla="*/ 2933700 h 2952750"/>
              <a:gd name="connsiteX43" fmla="*/ 3171825 w 3914775"/>
              <a:gd name="connsiteY43" fmla="*/ 2895600 h 2952750"/>
              <a:gd name="connsiteX44" fmla="*/ 3243263 w 3914775"/>
              <a:gd name="connsiteY44" fmla="*/ 2857500 h 2952750"/>
              <a:gd name="connsiteX45" fmla="*/ 3319463 w 3914775"/>
              <a:gd name="connsiteY45" fmla="*/ 2762250 h 2952750"/>
              <a:gd name="connsiteX46" fmla="*/ 3386138 w 3914775"/>
              <a:gd name="connsiteY46" fmla="*/ 2619375 h 2952750"/>
              <a:gd name="connsiteX47" fmla="*/ 3443288 w 3914775"/>
              <a:gd name="connsiteY47" fmla="*/ 2447925 h 2952750"/>
              <a:gd name="connsiteX48" fmla="*/ 3509963 w 3914775"/>
              <a:gd name="connsiteY48" fmla="*/ 2185987 h 2952750"/>
              <a:gd name="connsiteX49" fmla="*/ 3576638 w 3914775"/>
              <a:gd name="connsiteY49" fmla="*/ 1838325 h 2952750"/>
              <a:gd name="connsiteX50" fmla="*/ 3681413 w 3914775"/>
              <a:gd name="connsiteY50" fmla="*/ 1138237 h 2952750"/>
              <a:gd name="connsiteX51" fmla="*/ 3771900 w 3914775"/>
              <a:gd name="connsiteY51" fmla="*/ 576262 h 2952750"/>
              <a:gd name="connsiteX52" fmla="*/ 3814763 w 3914775"/>
              <a:gd name="connsiteY52" fmla="*/ 338137 h 2952750"/>
              <a:gd name="connsiteX53" fmla="*/ 3871913 w 3914775"/>
              <a:gd name="connsiteY53" fmla="*/ 161925 h 2952750"/>
              <a:gd name="connsiteX54" fmla="*/ 3914775 w 3914775"/>
              <a:gd name="connsiteY54" fmla="*/ 38100 h 295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914775" h="2952750">
                <a:moveTo>
                  <a:pt x="0" y="4762"/>
                </a:moveTo>
                <a:lnTo>
                  <a:pt x="47625" y="23812"/>
                </a:lnTo>
                <a:lnTo>
                  <a:pt x="90488" y="109537"/>
                </a:lnTo>
                <a:lnTo>
                  <a:pt x="138113" y="280987"/>
                </a:lnTo>
                <a:lnTo>
                  <a:pt x="223838" y="738187"/>
                </a:lnTo>
                <a:lnTo>
                  <a:pt x="338138" y="1414462"/>
                </a:lnTo>
                <a:lnTo>
                  <a:pt x="442913" y="2038350"/>
                </a:lnTo>
                <a:lnTo>
                  <a:pt x="500063" y="2319337"/>
                </a:lnTo>
                <a:lnTo>
                  <a:pt x="571500" y="2557462"/>
                </a:lnTo>
                <a:lnTo>
                  <a:pt x="671513" y="2776537"/>
                </a:lnTo>
                <a:lnTo>
                  <a:pt x="766763" y="2876550"/>
                </a:lnTo>
                <a:lnTo>
                  <a:pt x="833438" y="2905125"/>
                </a:lnTo>
                <a:lnTo>
                  <a:pt x="914400" y="2928937"/>
                </a:lnTo>
                <a:lnTo>
                  <a:pt x="1014413" y="2943225"/>
                </a:lnTo>
                <a:lnTo>
                  <a:pt x="1109663" y="2933700"/>
                </a:lnTo>
                <a:lnTo>
                  <a:pt x="1200150" y="2895600"/>
                </a:lnTo>
                <a:lnTo>
                  <a:pt x="1281113" y="2843212"/>
                </a:lnTo>
                <a:lnTo>
                  <a:pt x="1376363" y="2705100"/>
                </a:lnTo>
                <a:lnTo>
                  <a:pt x="1462088" y="2462212"/>
                </a:lnTo>
                <a:lnTo>
                  <a:pt x="1562100" y="2038350"/>
                </a:lnTo>
                <a:lnTo>
                  <a:pt x="1724025" y="1085850"/>
                </a:lnTo>
                <a:lnTo>
                  <a:pt x="1819275" y="509587"/>
                </a:lnTo>
                <a:lnTo>
                  <a:pt x="1857375" y="285750"/>
                </a:lnTo>
                <a:lnTo>
                  <a:pt x="1885950" y="176212"/>
                </a:lnTo>
                <a:lnTo>
                  <a:pt x="1924050" y="76200"/>
                </a:lnTo>
                <a:lnTo>
                  <a:pt x="1952625" y="23812"/>
                </a:lnTo>
                <a:lnTo>
                  <a:pt x="1985963" y="0"/>
                </a:lnTo>
                <a:lnTo>
                  <a:pt x="2009775" y="9525"/>
                </a:lnTo>
                <a:lnTo>
                  <a:pt x="2047875" y="76200"/>
                </a:lnTo>
                <a:lnTo>
                  <a:pt x="2081213" y="176212"/>
                </a:lnTo>
                <a:lnTo>
                  <a:pt x="2128838" y="371475"/>
                </a:lnTo>
                <a:lnTo>
                  <a:pt x="2195513" y="733425"/>
                </a:lnTo>
                <a:lnTo>
                  <a:pt x="2266950" y="1166812"/>
                </a:lnTo>
                <a:lnTo>
                  <a:pt x="2338388" y="1624012"/>
                </a:lnTo>
                <a:lnTo>
                  <a:pt x="2414588" y="2038350"/>
                </a:lnTo>
                <a:lnTo>
                  <a:pt x="2500313" y="2438400"/>
                </a:lnTo>
                <a:lnTo>
                  <a:pt x="2605088" y="2705100"/>
                </a:lnTo>
                <a:lnTo>
                  <a:pt x="2667000" y="2819400"/>
                </a:lnTo>
                <a:lnTo>
                  <a:pt x="2747963" y="2890837"/>
                </a:lnTo>
                <a:lnTo>
                  <a:pt x="2824163" y="2924175"/>
                </a:lnTo>
                <a:lnTo>
                  <a:pt x="2924175" y="2947987"/>
                </a:lnTo>
                <a:lnTo>
                  <a:pt x="3000375" y="2952750"/>
                </a:lnTo>
                <a:lnTo>
                  <a:pt x="3095625" y="2933700"/>
                </a:lnTo>
                <a:lnTo>
                  <a:pt x="3171825" y="2895600"/>
                </a:lnTo>
                <a:lnTo>
                  <a:pt x="3243263" y="2857500"/>
                </a:lnTo>
                <a:lnTo>
                  <a:pt x="3319463" y="2762250"/>
                </a:lnTo>
                <a:lnTo>
                  <a:pt x="3386138" y="2619375"/>
                </a:lnTo>
                <a:lnTo>
                  <a:pt x="3443288" y="2447925"/>
                </a:lnTo>
                <a:lnTo>
                  <a:pt x="3509963" y="2185987"/>
                </a:lnTo>
                <a:lnTo>
                  <a:pt x="3576638" y="1838325"/>
                </a:lnTo>
                <a:lnTo>
                  <a:pt x="3681413" y="1138237"/>
                </a:lnTo>
                <a:lnTo>
                  <a:pt x="3771900" y="576262"/>
                </a:lnTo>
                <a:lnTo>
                  <a:pt x="3814763" y="338137"/>
                </a:lnTo>
                <a:lnTo>
                  <a:pt x="3871913" y="161925"/>
                </a:lnTo>
                <a:lnTo>
                  <a:pt x="3914775" y="3810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216CD960-54A4-C589-90D9-DCE4AF6F3808}"/>
              </a:ext>
            </a:extLst>
          </p:cNvPr>
          <p:cNvSpPr/>
          <p:nvPr/>
        </p:nvSpPr>
        <p:spPr>
          <a:xfrm>
            <a:off x="7694097" y="2270028"/>
            <a:ext cx="1193171" cy="25284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28C5DAA5-8011-AC89-14D2-997A2B9CDE02}"/>
              </a:ext>
            </a:extLst>
          </p:cNvPr>
          <p:cNvSpPr/>
          <p:nvPr/>
        </p:nvSpPr>
        <p:spPr>
          <a:xfrm>
            <a:off x="10689228" y="2363044"/>
            <a:ext cx="1222066" cy="25284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22" name="Connecteur droit avec flèche 121">
            <a:extLst>
              <a:ext uri="{FF2B5EF4-FFF2-40B4-BE49-F238E27FC236}">
                <a16:creationId xmlns:a16="http://schemas.microsoft.com/office/drawing/2014/main" id="{C73D887F-C286-2A8E-3ADB-56A2C7BEE849}"/>
              </a:ext>
            </a:extLst>
          </p:cNvPr>
          <p:cNvCxnSpPr>
            <a:cxnSpLocks/>
          </p:cNvCxnSpPr>
          <p:nvPr/>
        </p:nvCxnSpPr>
        <p:spPr>
          <a:xfrm flipV="1">
            <a:off x="7905021" y="2182936"/>
            <a:ext cx="0" cy="3092529"/>
          </a:xfrm>
          <a:prstGeom prst="straightConnector1">
            <a:avLst/>
          </a:prstGeom>
          <a:ln w="38100">
            <a:headEnd type="none" w="lg" len="lg"/>
            <a:tailEnd type="stealth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3" name="Connecteur droit avec flèche 122">
            <a:extLst>
              <a:ext uri="{FF2B5EF4-FFF2-40B4-BE49-F238E27FC236}">
                <a16:creationId xmlns:a16="http://schemas.microsoft.com/office/drawing/2014/main" id="{CF44B931-E2EF-98DC-017F-743A009F7A09}"/>
              </a:ext>
            </a:extLst>
          </p:cNvPr>
          <p:cNvCxnSpPr>
            <a:cxnSpLocks/>
          </p:cNvCxnSpPr>
          <p:nvPr/>
        </p:nvCxnSpPr>
        <p:spPr>
          <a:xfrm>
            <a:off x="7905028" y="5251181"/>
            <a:ext cx="3844365" cy="0"/>
          </a:xfrm>
          <a:prstGeom prst="straightConnector1">
            <a:avLst/>
          </a:prstGeom>
          <a:ln w="38100">
            <a:headEnd type="none" w="lg" len="lg"/>
            <a:tailEnd type="stealth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4" name="ZoneTexte 123">
            <a:extLst>
              <a:ext uri="{FF2B5EF4-FFF2-40B4-BE49-F238E27FC236}">
                <a16:creationId xmlns:a16="http://schemas.microsoft.com/office/drawing/2014/main" id="{08FD0F0F-87F8-1A6C-03AA-DC5886CCFD91}"/>
              </a:ext>
            </a:extLst>
          </p:cNvPr>
          <p:cNvSpPr txBox="1"/>
          <p:nvPr/>
        </p:nvSpPr>
        <p:spPr>
          <a:xfrm>
            <a:off x="7317381" y="1767309"/>
            <a:ext cx="117178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000" dirty="0" err="1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rPr>
              <a:t>Intensity</a:t>
            </a:r>
            <a:endParaRPr lang="fr-CH" sz="2000" dirty="0">
              <a:latin typeface="Times New Roman" panose="02020603050405020304" pitchFamily="18" charset="0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25" name="Connecteur droit 124">
            <a:extLst>
              <a:ext uri="{FF2B5EF4-FFF2-40B4-BE49-F238E27FC236}">
                <a16:creationId xmlns:a16="http://schemas.microsoft.com/office/drawing/2014/main" id="{5193F36A-9AFA-F71D-564B-95F5113D324F}"/>
              </a:ext>
            </a:extLst>
          </p:cNvPr>
          <p:cNvCxnSpPr/>
          <p:nvPr/>
        </p:nvCxnSpPr>
        <p:spPr>
          <a:xfrm>
            <a:off x="8007840" y="5171249"/>
            <a:ext cx="0" cy="161122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3" name="Connecteur droit 272">
            <a:extLst>
              <a:ext uri="{FF2B5EF4-FFF2-40B4-BE49-F238E27FC236}">
                <a16:creationId xmlns:a16="http://schemas.microsoft.com/office/drawing/2014/main" id="{0EF1D733-DBE3-F785-7E00-2ADC4C14E65D}"/>
              </a:ext>
            </a:extLst>
          </p:cNvPr>
          <p:cNvCxnSpPr/>
          <p:nvPr/>
        </p:nvCxnSpPr>
        <p:spPr>
          <a:xfrm>
            <a:off x="9775105" y="5171249"/>
            <a:ext cx="0" cy="161122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7" name="Connecteur droit 296">
            <a:extLst>
              <a:ext uri="{FF2B5EF4-FFF2-40B4-BE49-F238E27FC236}">
                <a16:creationId xmlns:a16="http://schemas.microsoft.com/office/drawing/2014/main" id="{86D78646-5819-FA38-D2C8-174E1DF1881A}"/>
              </a:ext>
            </a:extLst>
          </p:cNvPr>
          <p:cNvCxnSpPr/>
          <p:nvPr/>
        </p:nvCxnSpPr>
        <p:spPr>
          <a:xfrm>
            <a:off x="11527825" y="5160121"/>
            <a:ext cx="0" cy="161122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2" name="Flèche : haut 371">
            <a:extLst>
              <a:ext uri="{FF2B5EF4-FFF2-40B4-BE49-F238E27FC236}">
                <a16:creationId xmlns:a16="http://schemas.microsoft.com/office/drawing/2014/main" id="{A8A3713D-2C55-F8AB-67FD-984F93CFF915}"/>
              </a:ext>
            </a:extLst>
          </p:cNvPr>
          <p:cNvSpPr/>
          <p:nvPr/>
        </p:nvSpPr>
        <p:spPr>
          <a:xfrm rot="16200000">
            <a:off x="9549288" y="2209166"/>
            <a:ext cx="171255" cy="157648"/>
          </a:xfrm>
          <a:prstGeom prst="up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373" name="Flèche : haut 372">
            <a:extLst>
              <a:ext uri="{FF2B5EF4-FFF2-40B4-BE49-F238E27FC236}">
                <a16:creationId xmlns:a16="http://schemas.microsoft.com/office/drawing/2014/main" id="{B9D6F5A4-0ACE-831C-2B99-2FAD9F0CC45E}"/>
              </a:ext>
            </a:extLst>
          </p:cNvPr>
          <p:cNvSpPr/>
          <p:nvPr/>
        </p:nvSpPr>
        <p:spPr>
          <a:xfrm rot="5400000" flipH="1">
            <a:off x="9855953" y="2208900"/>
            <a:ext cx="171255" cy="157648"/>
          </a:xfrm>
          <a:prstGeom prst="up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C82A0D63-69E2-C411-7E44-ED4D9DE1DE77}"/>
              </a:ext>
            </a:extLst>
          </p:cNvPr>
          <p:cNvSpPr/>
          <p:nvPr/>
        </p:nvSpPr>
        <p:spPr>
          <a:xfrm>
            <a:off x="8010356" y="2435652"/>
            <a:ext cx="3541718" cy="2671369"/>
          </a:xfrm>
          <a:custGeom>
            <a:avLst/>
            <a:gdLst>
              <a:gd name="connsiteX0" fmla="*/ 0 w 3914775"/>
              <a:gd name="connsiteY0" fmla="*/ 4762 h 2952750"/>
              <a:gd name="connsiteX1" fmla="*/ 47625 w 3914775"/>
              <a:gd name="connsiteY1" fmla="*/ 23812 h 2952750"/>
              <a:gd name="connsiteX2" fmla="*/ 90488 w 3914775"/>
              <a:gd name="connsiteY2" fmla="*/ 109537 h 2952750"/>
              <a:gd name="connsiteX3" fmla="*/ 138113 w 3914775"/>
              <a:gd name="connsiteY3" fmla="*/ 280987 h 2952750"/>
              <a:gd name="connsiteX4" fmla="*/ 223838 w 3914775"/>
              <a:gd name="connsiteY4" fmla="*/ 738187 h 2952750"/>
              <a:gd name="connsiteX5" fmla="*/ 338138 w 3914775"/>
              <a:gd name="connsiteY5" fmla="*/ 1414462 h 2952750"/>
              <a:gd name="connsiteX6" fmla="*/ 442913 w 3914775"/>
              <a:gd name="connsiteY6" fmla="*/ 2038350 h 2952750"/>
              <a:gd name="connsiteX7" fmla="*/ 500063 w 3914775"/>
              <a:gd name="connsiteY7" fmla="*/ 2319337 h 2952750"/>
              <a:gd name="connsiteX8" fmla="*/ 571500 w 3914775"/>
              <a:gd name="connsiteY8" fmla="*/ 2557462 h 2952750"/>
              <a:gd name="connsiteX9" fmla="*/ 671513 w 3914775"/>
              <a:gd name="connsiteY9" fmla="*/ 2776537 h 2952750"/>
              <a:gd name="connsiteX10" fmla="*/ 766763 w 3914775"/>
              <a:gd name="connsiteY10" fmla="*/ 2876550 h 2952750"/>
              <a:gd name="connsiteX11" fmla="*/ 833438 w 3914775"/>
              <a:gd name="connsiteY11" fmla="*/ 2905125 h 2952750"/>
              <a:gd name="connsiteX12" fmla="*/ 914400 w 3914775"/>
              <a:gd name="connsiteY12" fmla="*/ 2928937 h 2952750"/>
              <a:gd name="connsiteX13" fmla="*/ 1014413 w 3914775"/>
              <a:gd name="connsiteY13" fmla="*/ 2943225 h 2952750"/>
              <a:gd name="connsiteX14" fmla="*/ 1109663 w 3914775"/>
              <a:gd name="connsiteY14" fmla="*/ 2933700 h 2952750"/>
              <a:gd name="connsiteX15" fmla="*/ 1200150 w 3914775"/>
              <a:gd name="connsiteY15" fmla="*/ 2895600 h 2952750"/>
              <a:gd name="connsiteX16" fmla="*/ 1281113 w 3914775"/>
              <a:gd name="connsiteY16" fmla="*/ 2843212 h 2952750"/>
              <a:gd name="connsiteX17" fmla="*/ 1376363 w 3914775"/>
              <a:gd name="connsiteY17" fmla="*/ 2705100 h 2952750"/>
              <a:gd name="connsiteX18" fmla="*/ 1462088 w 3914775"/>
              <a:gd name="connsiteY18" fmla="*/ 2462212 h 2952750"/>
              <a:gd name="connsiteX19" fmla="*/ 1562100 w 3914775"/>
              <a:gd name="connsiteY19" fmla="*/ 2038350 h 2952750"/>
              <a:gd name="connsiteX20" fmla="*/ 1724025 w 3914775"/>
              <a:gd name="connsiteY20" fmla="*/ 1085850 h 2952750"/>
              <a:gd name="connsiteX21" fmla="*/ 1819275 w 3914775"/>
              <a:gd name="connsiteY21" fmla="*/ 509587 h 2952750"/>
              <a:gd name="connsiteX22" fmla="*/ 1857375 w 3914775"/>
              <a:gd name="connsiteY22" fmla="*/ 285750 h 2952750"/>
              <a:gd name="connsiteX23" fmla="*/ 1885950 w 3914775"/>
              <a:gd name="connsiteY23" fmla="*/ 176212 h 2952750"/>
              <a:gd name="connsiteX24" fmla="*/ 1924050 w 3914775"/>
              <a:gd name="connsiteY24" fmla="*/ 76200 h 2952750"/>
              <a:gd name="connsiteX25" fmla="*/ 1952625 w 3914775"/>
              <a:gd name="connsiteY25" fmla="*/ 23812 h 2952750"/>
              <a:gd name="connsiteX26" fmla="*/ 1985963 w 3914775"/>
              <a:gd name="connsiteY26" fmla="*/ 0 h 2952750"/>
              <a:gd name="connsiteX27" fmla="*/ 2009775 w 3914775"/>
              <a:gd name="connsiteY27" fmla="*/ 9525 h 2952750"/>
              <a:gd name="connsiteX28" fmla="*/ 2047875 w 3914775"/>
              <a:gd name="connsiteY28" fmla="*/ 76200 h 2952750"/>
              <a:gd name="connsiteX29" fmla="*/ 2081213 w 3914775"/>
              <a:gd name="connsiteY29" fmla="*/ 176212 h 2952750"/>
              <a:gd name="connsiteX30" fmla="*/ 2128838 w 3914775"/>
              <a:gd name="connsiteY30" fmla="*/ 371475 h 2952750"/>
              <a:gd name="connsiteX31" fmla="*/ 2195513 w 3914775"/>
              <a:gd name="connsiteY31" fmla="*/ 733425 h 2952750"/>
              <a:gd name="connsiteX32" fmla="*/ 2266950 w 3914775"/>
              <a:gd name="connsiteY32" fmla="*/ 1166812 h 2952750"/>
              <a:gd name="connsiteX33" fmla="*/ 2338388 w 3914775"/>
              <a:gd name="connsiteY33" fmla="*/ 1624012 h 2952750"/>
              <a:gd name="connsiteX34" fmla="*/ 2414588 w 3914775"/>
              <a:gd name="connsiteY34" fmla="*/ 2038350 h 2952750"/>
              <a:gd name="connsiteX35" fmla="*/ 2500313 w 3914775"/>
              <a:gd name="connsiteY35" fmla="*/ 2438400 h 2952750"/>
              <a:gd name="connsiteX36" fmla="*/ 2605088 w 3914775"/>
              <a:gd name="connsiteY36" fmla="*/ 2705100 h 2952750"/>
              <a:gd name="connsiteX37" fmla="*/ 2667000 w 3914775"/>
              <a:gd name="connsiteY37" fmla="*/ 2819400 h 2952750"/>
              <a:gd name="connsiteX38" fmla="*/ 2747963 w 3914775"/>
              <a:gd name="connsiteY38" fmla="*/ 2890837 h 2952750"/>
              <a:gd name="connsiteX39" fmla="*/ 2824163 w 3914775"/>
              <a:gd name="connsiteY39" fmla="*/ 2924175 h 2952750"/>
              <a:gd name="connsiteX40" fmla="*/ 2924175 w 3914775"/>
              <a:gd name="connsiteY40" fmla="*/ 2947987 h 2952750"/>
              <a:gd name="connsiteX41" fmla="*/ 3000375 w 3914775"/>
              <a:gd name="connsiteY41" fmla="*/ 2952750 h 2952750"/>
              <a:gd name="connsiteX42" fmla="*/ 3095625 w 3914775"/>
              <a:gd name="connsiteY42" fmla="*/ 2933700 h 2952750"/>
              <a:gd name="connsiteX43" fmla="*/ 3171825 w 3914775"/>
              <a:gd name="connsiteY43" fmla="*/ 2895600 h 2952750"/>
              <a:gd name="connsiteX44" fmla="*/ 3243263 w 3914775"/>
              <a:gd name="connsiteY44" fmla="*/ 2857500 h 2952750"/>
              <a:gd name="connsiteX45" fmla="*/ 3319463 w 3914775"/>
              <a:gd name="connsiteY45" fmla="*/ 2762250 h 2952750"/>
              <a:gd name="connsiteX46" fmla="*/ 3386138 w 3914775"/>
              <a:gd name="connsiteY46" fmla="*/ 2619375 h 2952750"/>
              <a:gd name="connsiteX47" fmla="*/ 3443288 w 3914775"/>
              <a:gd name="connsiteY47" fmla="*/ 2447925 h 2952750"/>
              <a:gd name="connsiteX48" fmla="*/ 3509963 w 3914775"/>
              <a:gd name="connsiteY48" fmla="*/ 2185987 h 2952750"/>
              <a:gd name="connsiteX49" fmla="*/ 3576638 w 3914775"/>
              <a:gd name="connsiteY49" fmla="*/ 1838325 h 2952750"/>
              <a:gd name="connsiteX50" fmla="*/ 3681413 w 3914775"/>
              <a:gd name="connsiteY50" fmla="*/ 1138237 h 2952750"/>
              <a:gd name="connsiteX51" fmla="*/ 3771900 w 3914775"/>
              <a:gd name="connsiteY51" fmla="*/ 576262 h 2952750"/>
              <a:gd name="connsiteX52" fmla="*/ 3814763 w 3914775"/>
              <a:gd name="connsiteY52" fmla="*/ 338137 h 2952750"/>
              <a:gd name="connsiteX53" fmla="*/ 3871913 w 3914775"/>
              <a:gd name="connsiteY53" fmla="*/ 161925 h 2952750"/>
              <a:gd name="connsiteX54" fmla="*/ 3914775 w 3914775"/>
              <a:gd name="connsiteY54" fmla="*/ 38100 h 295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914775" h="2952750">
                <a:moveTo>
                  <a:pt x="0" y="4762"/>
                </a:moveTo>
                <a:lnTo>
                  <a:pt x="47625" y="23812"/>
                </a:lnTo>
                <a:lnTo>
                  <a:pt x="90488" y="109537"/>
                </a:lnTo>
                <a:lnTo>
                  <a:pt x="138113" y="280987"/>
                </a:lnTo>
                <a:lnTo>
                  <a:pt x="223838" y="738187"/>
                </a:lnTo>
                <a:lnTo>
                  <a:pt x="338138" y="1414462"/>
                </a:lnTo>
                <a:lnTo>
                  <a:pt x="442913" y="2038350"/>
                </a:lnTo>
                <a:lnTo>
                  <a:pt x="500063" y="2319337"/>
                </a:lnTo>
                <a:lnTo>
                  <a:pt x="571500" y="2557462"/>
                </a:lnTo>
                <a:lnTo>
                  <a:pt x="671513" y="2776537"/>
                </a:lnTo>
                <a:lnTo>
                  <a:pt x="766763" y="2876550"/>
                </a:lnTo>
                <a:lnTo>
                  <a:pt x="833438" y="2905125"/>
                </a:lnTo>
                <a:lnTo>
                  <a:pt x="914400" y="2928937"/>
                </a:lnTo>
                <a:lnTo>
                  <a:pt x="1014413" y="2943225"/>
                </a:lnTo>
                <a:lnTo>
                  <a:pt x="1109663" y="2933700"/>
                </a:lnTo>
                <a:lnTo>
                  <a:pt x="1200150" y="2895600"/>
                </a:lnTo>
                <a:lnTo>
                  <a:pt x="1281113" y="2843212"/>
                </a:lnTo>
                <a:lnTo>
                  <a:pt x="1376363" y="2705100"/>
                </a:lnTo>
                <a:lnTo>
                  <a:pt x="1462088" y="2462212"/>
                </a:lnTo>
                <a:lnTo>
                  <a:pt x="1562100" y="2038350"/>
                </a:lnTo>
                <a:lnTo>
                  <a:pt x="1724025" y="1085850"/>
                </a:lnTo>
                <a:lnTo>
                  <a:pt x="1819275" y="509587"/>
                </a:lnTo>
                <a:lnTo>
                  <a:pt x="1857375" y="285750"/>
                </a:lnTo>
                <a:lnTo>
                  <a:pt x="1885950" y="176212"/>
                </a:lnTo>
                <a:lnTo>
                  <a:pt x="1924050" y="76200"/>
                </a:lnTo>
                <a:lnTo>
                  <a:pt x="1952625" y="23812"/>
                </a:lnTo>
                <a:lnTo>
                  <a:pt x="1985963" y="0"/>
                </a:lnTo>
                <a:lnTo>
                  <a:pt x="2009775" y="9525"/>
                </a:lnTo>
                <a:lnTo>
                  <a:pt x="2047875" y="76200"/>
                </a:lnTo>
                <a:lnTo>
                  <a:pt x="2081213" y="176212"/>
                </a:lnTo>
                <a:lnTo>
                  <a:pt x="2128838" y="371475"/>
                </a:lnTo>
                <a:lnTo>
                  <a:pt x="2195513" y="733425"/>
                </a:lnTo>
                <a:lnTo>
                  <a:pt x="2266950" y="1166812"/>
                </a:lnTo>
                <a:lnTo>
                  <a:pt x="2338388" y="1624012"/>
                </a:lnTo>
                <a:lnTo>
                  <a:pt x="2414588" y="2038350"/>
                </a:lnTo>
                <a:lnTo>
                  <a:pt x="2500313" y="2438400"/>
                </a:lnTo>
                <a:lnTo>
                  <a:pt x="2605088" y="2705100"/>
                </a:lnTo>
                <a:lnTo>
                  <a:pt x="2667000" y="2819400"/>
                </a:lnTo>
                <a:lnTo>
                  <a:pt x="2747963" y="2890837"/>
                </a:lnTo>
                <a:lnTo>
                  <a:pt x="2824163" y="2924175"/>
                </a:lnTo>
                <a:lnTo>
                  <a:pt x="2924175" y="2947987"/>
                </a:lnTo>
                <a:lnTo>
                  <a:pt x="3000375" y="2952750"/>
                </a:lnTo>
                <a:lnTo>
                  <a:pt x="3095625" y="2933700"/>
                </a:lnTo>
                <a:lnTo>
                  <a:pt x="3171825" y="2895600"/>
                </a:lnTo>
                <a:lnTo>
                  <a:pt x="3243263" y="2857500"/>
                </a:lnTo>
                <a:lnTo>
                  <a:pt x="3319463" y="2762250"/>
                </a:lnTo>
                <a:lnTo>
                  <a:pt x="3386138" y="2619375"/>
                </a:lnTo>
                <a:lnTo>
                  <a:pt x="3443288" y="2447925"/>
                </a:lnTo>
                <a:lnTo>
                  <a:pt x="3509963" y="2185987"/>
                </a:lnTo>
                <a:lnTo>
                  <a:pt x="3576638" y="1838325"/>
                </a:lnTo>
                <a:lnTo>
                  <a:pt x="3681413" y="1138237"/>
                </a:lnTo>
                <a:lnTo>
                  <a:pt x="3771900" y="576262"/>
                </a:lnTo>
                <a:lnTo>
                  <a:pt x="3814763" y="338137"/>
                </a:lnTo>
                <a:lnTo>
                  <a:pt x="3871913" y="161925"/>
                </a:lnTo>
                <a:lnTo>
                  <a:pt x="3914775" y="38100"/>
                </a:lnTo>
              </a:path>
            </a:pathLst>
          </a:custGeom>
          <a:noFill/>
          <a:ln w="28575"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3B95448B-8E69-0AD4-A4A2-53AB51161353}"/>
              </a:ext>
            </a:extLst>
          </p:cNvPr>
          <p:cNvSpPr txBox="1"/>
          <p:nvPr/>
        </p:nvSpPr>
        <p:spPr>
          <a:xfrm>
            <a:off x="9601601" y="5266823"/>
            <a:ext cx="359229" cy="35076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000" dirty="0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rPr>
              <a:t>p</a:t>
            </a:r>
            <a:endParaRPr lang="fr-CH" sz="2000" dirty="0">
              <a:latin typeface="Times New Roman" panose="02020603050405020304" pitchFamily="18" charset="0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9E5E7EF7-AA65-E809-61E0-F1B867810C12}"/>
              </a:ext>
            </a:extLst>
          </p:cNvPr>
          <p:cNvSpPr txBox="1"/>
          <p:nvPr/>
        </p:nvSpPr>
        <p:spPr>
          <a:xfrm>
            <a:off x="11139895" y="5266830"/>
            <a:ext cx="779136" cy="35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000" dirty="0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rPr>
              <a:t>2p</a:t>
            </a:r>
            <a:endParaRPr lang="fr-CH" sz="2000" dirty="0">
              <a:latin typeface="Times New Roman" panose="02020603050405020304" pitchFamily="18" charset="0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CF12CCAF-00B4-8236-3BE2-0FB59C43424A}"/>
              </a:ext>
            </a:extLst>
          </p:cNvPr>
          <p:cNvSpPr/>
          <p:nvPr/>
        </p:nvSpPr>
        <p:spPr>
          <a:xfrm>
            <a:off x="9412165" y="2503879"/>
            <a:ext cx="215856" cy="2158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7806A967-D095-ED84-AECA-B8F695429281}"/>
              </a:ext>
            </a:extLst>
          </p:cNvPr>
          <p:cNvSpPr/>
          <p:nvPr/>
        </p:nvSpPr>
        <p:spPr>
          <a:xfrm>
            <a:off x="9423739" y="4582668"/>
            <a:ext cx="215856" cy="21585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D167243B-4940-6A73-0621-A518425337B1}"/>
              </a:ext>
            </a:extLst>
          </p:cNvPr>
          <p:cNvSpPr/>
          <p:nvPr/>
        </p:nvSpPr>
        <p:spPr>
          <a:xfrm>
            <a:off x="9446889" y="3443225"/>
            <a:ext cx="215856" cy="21585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289A843C-9DD8-3979-1B10-4864AC80F3B4}"/>
              </a:ext>
            </a:extLst>
          </p:cNvPr>
          <p:cNvCxnSpPr>
            <a:cxnSpLocks/>
            <a:endCxn id="17" idx="2"/>
          </p:cNvCxnSpPr>
          <p:nvPr/>
        </p:nvCxnSpPr>
        <p:spPr>
          <a:xfrm>
            <a:off x="7807322" y="2608565"/>
            <a:ext cx="1604843" cy="3242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F2FB75A2-49AC-E829-2778-055A9DBD59DC}"/>
              </a:ext>
            </a:extLst>
          </p:cNvPr>
          <p:cNvCxnSpPr>
            <a:cxnSpLocks/>
            <a:endCxn id="29" idx="2"/>
          </p:cNvCxnSpPr>
          <p:nvPr/>
        </p:nvCxnSpPr>
        <p:spPr>
          <a:xfrm>
            <a:off x="7842047" y="3548765"/>
            <a:ext cx="1604842" cy="2388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Connecteur droit 66">
            <a:extLst>
              <a:ext uri="{FF2B5EF4-FFF2-40B4-BE49-F238E27FC236}">
                <a16:creationId xmlns:a16="http://schemas.microsoft.com/office/drawing/2014/main" id="{CA6CE462-8E7F-0B99-07F8-B64381C65020}"/>
              </a:ext>
            </a:extLst>
          </p:cNvPr>
          <p:cNvCxnSpPr>
            <a:cxnSpLocks/>
            <a:endCxn id="28" idx="2"/>
          </p:cNvCxnSpPr>
          <p:nvPr/>
        </p:nvCxnSpPr>
        <p:spPr>
          <a:xfrm>
            <a:off x="7818897" y="4687353"/>
            <a:ext cx="1604842" cy="3243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2" name="ZoneTexte 71">
                <a:extLst>
                  <a:ext uri="{FF2B5EF4-FFF2-40B4-BE49-F238E27FC236}">
                    <a16:creationId xmlns:a16="http://schemas.microsoft.com/office/drawing/2014/main" id="{6E8508DA-7F6B-B757-5098-CBB598E14656}"/>
                  </a:ext>
                </a:extLst>
              </p:cNvPr>
              <p:cNvSpPr txBox="1"/>
              <p:nvPr/>
            </p:nvSpPr>
            <p:spPr>
              <a:xfrm>
                <a:off x="7380792" y="2440679"/>
                <a:ext cx="46335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0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H" sz="200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fr-CH" sz="2000" dirty="0"/>
              </a:p>
            </p:txBody>
          </p:sp>
        </mc:Choice>
        <mc:Fallback>
          <p:sp>
            <p:nvSpPr>
              <p:cNvPr id="72" name="ZoneTexte 71">
                <a:extLst>
                  <a:ext uri="{FF2B5EF4-FFF2-40B4-BE49-F238E27FC236}">
                    <a16:creationId xmlns:a16="http://schemas.microsoft.com/office/drawing/2014/main" id="{6E8508DA-7F6B-B757-5098-CBB598E146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0792" y="2440679"/>
                <a:ext cx="463351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3" name="ZoneTexte 72">
                <a:extLst>
                  <a:ext uri="{FF2B5EF4-FFF2-40B4-BE49-F238E27FC236}">
                    <a16:creationId xmlns:a16="http://schemas.microsoft.com/office/drawing/2014/main" id="{0B69F3E0-0ECA-FC30-2A72-63A9CEEFED65}"/>
                  </a:ext>
                </a:extLst>
              </p:cNvPr>
              <p:cNvSpPr txBox="1"/>
              <p:nvPr/>
            </p:nvSpPr>
            <p:spPr>
              <a:xfrm>
                <a:off x="7336537" y="4492449"/>
                <a:ext cx="46335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0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H" sz="2000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fr-CH" sz="2000" dirty="0"/>
              </a:p>
            </p:txBody>
          </p:sp>
        </mc:Choice>
        <mc:Fallback>
          <p:sp>
            <p:nvSpPr>
              <p:cNvPr id="73" name="ZoneTexte 72">
                <a:extLst>
                  <a:ext uri="{FF2B5EF4-FFF2-40B4-BE49-F238E27FC236}">
                    <a16:creationId xmlns:a16="http://schemas.microsoft.com/office/drawing/2014/main" id="{0B69F3E0-0ECA-FC30-2A72-63A9CEEFED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6537" y="4492449"/>
                <a:ext cx="463351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4" name="ZoneTexte 73">
                <a:extLst>
                  <a:ext uri="{FF2B5EF4-FFF2-40B4-BE49-F238E27FC236}">
                    <a16:creationId xmlns:a16="http://schemas.microsoft.com/office/drawing/2014/main" id="{F5529CC2-EA3B-8DAD-1F85-91EBF0AFC7EE}"/>
                  </a:ext>
                </a:extLst>
              </p:cNvPr>
              <p:cNvSpPr txBox="1"/>
              <p:nvPr/>
            </p:nvSpPr>
            <p:spPr>
              <a:xfrm>
                <a:off x="7380792" y="3338765"/>
                <a:ext cx="46335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0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H" sz="2000" i="1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</m:oMath>
                  </m:oMathPara>
                </a14:m>
                <a:endParaRPr lang="fr-CH" sz="2000" dirty="0"/>
              </a:p>
            </p:txBody>
          </p:sp>
        </mc:Choice>
        <mc:Fallback>
          <p:sp>
            <p:nvSpPr>
              <p:cNvPr id="74" name="ZoneTexte 73">
                <a:extLst>
                  <a:ext uri="{FF2B5EF4-FFF2-40B4-BE49-F238E27FC236}">
                    <a16:creationId xmlns:a16="http://schemas.microsoft.com/office/drawing/2014/main" id="{F5529CC2-EA3B-8DAD-1F85-91EBF0AFC7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0792" y="3338765"/>
                <a:ext cx="463351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Flèche : haut 84">
            <a:extLst>
              <a:ext uri="{FF2B5EF4-FFF2-40B4-BE49-F238E27FC236}">
                <a16:creationId xmlns:a16="http://schemas.microsoft.com/office/drawing/2014/main" id="{1CB3D95D-8D4C-0093-26AD-B8D77F4ADF1A}"/>
              </a:ext>
            </a:extLst>
          </p:cNvPr>
          <p:cNvSpPr/>
          <p:nvPr/>
        </p:nvSpPr>
        <p:spPr>
          <a:xfrm>
            <a:off x="7522841" y="2870475"/>
            <a:ext cx="171255" cy="447650"/>
          </a:xfrm>
          <a:prstGeom prst="up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86" name="Flèche : haut 85">
            <a:extLst>
              <a:ext uri="{FF2B5EF4-FFF2-40B4-BE49-F238E27FC236}">
                <a16:creationId xmlns:a16="http://schemas.microsoft.com/office/drawing/2014/main" id="{FFFB12C2-F265-64C9-F4C6-266C882DA1E7}"/>
              </a:ext>
            </a:extLst>
          </p:cNvPr>
          <p:cNvSpPr/>
          <p:nvPr/>
        </p:nvSpPr>
        <p:spPr>
          <a:xfrm rot="10800000" flipH="1">
            <a:off x="7525352" y="3800861"/>
            <a:ext cx="171255" cy="664535"/>
          </a:xfrm>
          <a:prstGeom prst="up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87" name="ZoneTexte 86">
            <a:extLst>
              <a:ext uri="{FF2B5EF4-FFF2-40B4-BE49-F238E27FC236}">
                <a16:creationId xmlns:a16="http://schemas.microsoft.com/office/drawing/2014/main" id="{117FCF59-4E53-06F2-8D9F-641A8ED67EDF}"/>
              </a:ext>
            </a:extLst>
          </p:cNvPr>
          <p:cNvSpPr txBox="1"/>
          <p:nvPr/>
        </p:nvSpPr>
        <p:spPr>
          <a:xfrm>
            <a:off x="8783659" y="1292609"/>
            <a:ext cx="2021495" cy="6595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i="1" dirty="0">
                <a:latin typeface="+mj-lt"/>
                <a:ea typeface="Artifakt Element Light" panose="020B0303050000020004" pitchFamily="34" charset="0"/>
              </a:rPr>
              <a:t>Shifts in opposite directions</a:t>
            </a:r>
            <a:endParaRPr lang="fr-CH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267D3C2F-5A47-8F07-2435-4E78A0BFAB81}"/>
              </a:ext>
            </a:extLst>
          </p:cNvPr>
          <p:cNvSpPr/>
          <p:nvPr/>
        </p:nvSpPr>
        <p:spPr>
          <a:xfrm>
            <a:off x="151389" y="1166544"/>
            <a:ext cx="3535029" cy="7352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A205750-E0F3-C574-7789-C4BA4179E7E0}"/>
              </a:ext>
            </a:extLst>
          </p:cNvPr>
          <p:cNvSpPr/>
          <p:nvPr/>
        </p:nvSpPr>
        <p:spPr>
          <a:xfrm>
            <a:off x="342004" y="5078999"/>
            <a:ext cx="3535029" cy="7352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26CE318-A605-5188-2263-80741560646E}"/>
              </a:ext>
            </a:extLst>
          </p:cNvPr>
          <p:cNvSpPr/>
          <p:nvPr/>
        </p:nvSpPr>
        <p:spPr>
          <a:xfrm>
            <a:off x="695103" y="2121456"/>
            <a:ext cx="380605" cy="30974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38" name="Flèche : droite 37">
            <a:extLst>
              <a:ext uri="{FF2B5EF4-FFF2-40B4-BE49-F238E27FC236}">
                <a16:creationId xmlns:a16="http://schemas.microsoft.com/office/drawing/2014/main" id="{C49C71FC-54FE-B3A3-1A87-69CBE39DC81C}"/>
              </a:ext>
            </a:extLst>
          </p:cNvPr>
          <p:cNvSpPr/>
          <p:nvPr/>
        </p:nvSpPr>
        <p:spPr>
          <a:xfrm>
            <a:off x="522183" y="2768385"/>
            <a:ext cx="499846" cy="1797842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6E9C607-2941-924D-A9CA-0F76A7E6F7DE}"/>
              </a:ext>
            </a:extLst>
          </p:cNvPr>
          <p:cNvSpPr/>
          <p:nvPr/>
        </p:nvSpPr>
        <p:spPr>
          <a:xfrm>
            <a:off x="5898206" y="1776498"/>
            <a:ext cx="1186398" cy="3222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31AD6BA-95A3-1684-7842-6771A51BD56F}"/>
              </a:ext>
            </a:extLst>
          </p:cNvPr>
          <p:cNvSpPr txBox="1"/>
          <p:nvPr/>
        </p:nvSpPr>
        <p:spPr>
          <a:xfrm>
            <a:off x="5923833" y="5217262"/>
            <a:ext cx="1173522" cy="346617"/>
          </a:xfrm>
          <a:prstGeom prst="rect">
            <a:avLst/>
          </a:prstGeom>
          <a:solidFill>
            <a:schemeClr val="bg1"/>
          </a:solidFill>
          <a:ln w="19050">
            <a:solidFill>
              <a:srgbClr val="06E806"/>
            </a:solidFill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</a:rPr>
              <a:t>Detector</a:t>
            </a:r>
            <a:endParaRPr lang="fr-CH" dirty="0"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407250E3-C8C6-1157-CF01-D441BE5E451C}"/>
              </a:ext>
            </a:extLst>
          </p:cNvPr>
          <p:cNvGrpSpPr/>
          <p:nvPr/>
        </p:nvGrpSpPr>
        <p:grpSpPr>
          <a:xfrm>
            <a:off x="1089438" y="2279108"/>
            <a:ext cx="61202" cy="2745148"/>
            <a:chOff x="5259967" y="194946"/>
            <a:chExt cx="45719" cy="2205354"/>
          </a:xfrm>
          <a:solidFill>
            <a:srgbClr val="FF0000"/>
          </a:solidFill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21A43829-14D6-38E6-0AC5-7AA3F00E9264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3BCD820D-92BF-21A3-0062-51AABBB010CF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B24C4AAF-7B57-17E8-4F4F-5795134C5FED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44AA5126-17CD-09AE-A03A-05550036AB3A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E21B48F-6B03-ECA0-9B62-64D5D5E39A82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7037B69E-6980-BF67-54E6-E675994C6519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E3CD07E-A1E3-C1F4-2DDD-C37AEE5CE389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29086F51-29EE-D7C1-7128-982267436792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sp>
        <p:nvSpPr>
          <p:cNvPr id="276" name="Triangle isocèle 275">
            <a:extLst>
              <a:ext uri="{FF2B5EF4-FFF2-40B4-BE49-F238E27FC236}">
                <a16:creationId xmlns:a16="http://schemas.microsoft.com/office/drawing/2014/main" id="{ECEBFA23-A439-DDA2-E875-D878E185D76F}"/>
              </a:ext>
            </a:extLst>
          </p:cNvPr>
          <p:cNvSpPr/>
          <p:nvPr/>
        </p:nvSpPr>
        <p:spPr>
          <a:xfrm rot="16200000">
            <a:off x="5769727" y="2139598"/>
            <a:ext cx="427339" cy="828015"/>
          </a:xfrm>
          <a:prstGeom prst="triangle">
            <a:avLst/>
          </a:prstGeom>
          <a:solidFill>
            <a:srgbClr val="B5B6B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277" name="Triangle isocèle 276">
            <a:extLst>
              <a:ext uri="{FF2B5EF4-FFF2-40B4-BE49-F238E27FC236}">
                <a16:creationId xmlns:a16="http://schemas.microsoft.com/office/drawing/2014/main" id="{748DBE64-CA0D-4CFB-E31B-2D2219FE1676}"/>
              </a:ext>
            </a:extLst>
          </p:cNvPr>
          <p:cNvSpPr/>
          <p:nvPr/>
        </p:nvSpPr>
        <p:spPr>
          <a:xfrm rot="16200000">
            <a:off x="5770314" y="2504986"/>
            <a:ext cx="427339" cy="828016"/>
          </a:xfrm>
          <a:prstGeom prst="triangle">
            <a:avLst/>
          </a:prstGeom>
          <a:solidFill>
            <a:srgbClr val="696A6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278" name="Triangle isocèle 277">
            <a:extLst>
              <a:ext uri="{FF2B5EF4-FFF2-40B4-BE49-F238E27FC236}">
                <a16:creationId xmlns:a16="http://schemas.microsoft.com/office/drawing/2014/main" id="{A81BEEDF-D833-C2DE-7D88-D8DE16334716}"/>
              </a:ext>
            </a:extLst>
          </p:cNvPr>
          <p:cNvSpPr/>
          <p:nvPr/>
        </p:nvSpPr>
        <p:spPr>
          <a:xfrm rot="16200000">
            <a:off x="5769730" y="3952718"/>
            <a:ext cx="427339" cy="828016"/>
          </a:xfrm>
          <a:prstGeom prst="triangle">
            <a:avLst/>
          </a:prstGeom>
          <a:solidFill>
            <a:srgbClr val="696A6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279" name="Triangle isocèle 278">
            <a:extLst>
              <a:ext uri="{FF2B5EF4-FFF2-40B4-BE49-F238E27FC236}">
                <a16:creationId xmlns:a16="http://schemas.microsoft.com/office/drawing/2014/main" id="{05CF10EC-8955-C887-7C20-045DDDB65085}"/>
              </a:ext>
            </a:extLst>
          </p:cNvPr>
          <p:cNvSpPr/>
          <p:nvPr/>
        </p:nvSpPr>
        <p:spPr>
          <a:xfrm rot="16200000">
            <a:off x="5769730" y="3589423"/>
            <a:ext cx="427339" cy="828016"/>
          </a:xfrm>
          <a:prstGeom prst="triangl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280" name="Triangle isocèle 279">
            <a:extLst>
              <a:ext uri="{FF2B5EF4-FFF2-40B4-BE49-F238E27FC236}">
                <a16:creationId xmlns:a16="http://schemas.microsoft.com/office/drawing/2014/main" id="{DB5FE4F7-5914-0E09-39E9-DB56B6FCD779}"/>
              </a:ext>
            </a:extLst>
          </p:cNvPr>
          <p:cNvSpPr/>
          <p:nvPr/>
        </p:nvSpPr>
        <p:spPr>
          <a:xfrm rot="16200000">
            <a:off x="5769730" y="2872961"/>
            <a:ext cx="427339" cy="828016"/>
          </a:xfrm>
          <a:prstGeom prst="triangl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282" name="Triangle isocèle 281">
            <a:extLst>
              <a:ext uri="{FF2B5EF4-FFF2-40B4-BE49-F238E27FC236}">
                <a16:creationId xmlns:a16="http://schemas.microsoft.com/office/drawing/2014/main" id="{7B6A295E-3160-88B6-2455-EFBEDAA17134}"/>
              </a:ext>
            </a:extLst>
          </p:cNvPr>
          <p:cNvSpPr/>
          <p:nvPr/>
        </p:nvSpPr>
        <p:spPr>
          <a:xfrm rot="16200000">
            <a:off x="5769730" y="4313004"/>
            <a:ext cx="427339" cy="828016"/>
          </a:xfrm>
          <a:prstGeom prst="triangle">
            <a:avLst/>
          </a:prstGeom>
          <a:solidFill>
            <a:srgbClr val="B5B6B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382" name="Organigramme : Délai 381">
            <a:extLst>
              <a:ext uri="{FF2B5EF4-FFF2-40B4-BE49-F238E27FC236}">
                <a16:creationId xmlns:a16="http://schemas.microsoft.com/office/drawing/2014/main" id="{41FD1938-C31E-026C-2CF8-CF27813B6F00}"/>
              </a:ext>
            </a:extLst>
          </p:cNvPr>
          <p:cNvSpPr/>
          <p:nvPr/>
        </p:nvSpPr>
        <p:spPr>
          <a:xfrm>
            <a:off x="6371255" y="2226760"/>
            <a:ext cx="435438" cy="2920200"/>
          </a:xfrm>
          <a:prstGeom prst="flowChartDelay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81" name="Triangle isocèle 80">
            <a:extLst>
              <a:ext uri="{FF2B5EF4-FFF2-40B4-BE49-F238E27FC236}">
                <a16:creationId xmlns:a16="http://schemas.microsoft.com/office/drawing/2014/main" id="{C2A9346E-60BA-62FA-24B4-AF35B91CF5EC}"/>
              </a:ext>
            </a:extLst>
          </p:cNvPr>
          <p:cNvSpPr/>
          <p:nvPr/>
        </p:nvSpPr>
        <p:spPr>
          <a:xfrm rot="16200000">
            <a:off x="1402647" y="2876381"/>
            <a:ext cx="1840170" cy="2251443"/>
          </a:xfrm>
          <a:prstGeom prst="triangle">
            <a:avLst/>
          </a:prstGeom>
          <a:solidFill>
            <a:srgbClr val="000000">
              <a:alpha val="81176"/>
            </a:srgb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2" name="Triangle isocèle 81">
            <a:extLst>
              <a:ext uri="{FF2B5EF4-FFF2-40B4-BE49-F238E27FC236}">
                <a16:creationId xmlns:a16="http://schemas.microsoft.com/office/drawing/2014/main" id="{256DFDCF-0B6D-A9B7-8D55-A015012C5E7C}"/>
              </a:ext>
            </a:extLst>
          </p:cNvPr>
          <p:cNvSpPr/>
          <p:nvPr/>
        </p:nvSpPr>
        <p:spPr>
          <a:xfrm rot="16200000">
            <a:off x="1393112" y="2161246"/>
            <a:ext cx="1840170" cy="2251443"/>
          </a:xfrm>
          <a:prstGeom prst="triangle">
            <a:avLst/>
          </a:prstGeom>
          <a:solidFill>
            <a:srgbClr val="000000">
              <a:alpha val="81176"/>
            </a:srgb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3" name="Triangle isocèle 82">
            <a:extLst>
              <a:ext uri="{FF2B5EF4-FFF2-40B4-BE49-F238E27FC236}">
                <a16:creationId xmlns:a16="http://schemas.microsoft.com/office/drawing/2014/main" id="{0B9E0A91-385F-3D60-219A-A9B7A122D975}"/>
              </a:ext>
            </a:extLst>
          </p:cNvPr>
          <p:cNvSpPr/>
          <p:nvPr/>
        </p:nvSpPr>
        <p:spPr>
          <a:xfrm rot="16200000">
            <a:off x="1393112" y="1798910"/>
            <a:ext cx="1840170" cy="2251443"/>
          </a:xfrm>
          <a:prstGeom prst="triangle">
            <a:avLst/>
          </a:prstGeom>
          <a:solidFill>
            <a:srgbClr val="000000">
              <a:alpha val="81176"/>
            </a:srgb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4" name="Triangle isocèle 83">
            <a:extLst>
              <a:ext uri="{FF2B5EF4-FFF2-40B4-BE49-F238E27FC236}">
                <a16:creationId xmlns:a16="http://schemas.microsoft.com/office/drawing/2014/main" id="{308D9BEC-51DE-DFAA-C92D-8795BD4A32EF}"/>
              </a:ext>
            </a:extLst>
          </p:cNvPr>
          <p:cNvSpPr/>
          <p:nvPr/>
        </p:nvSpPr>
        <p:spPr>
          <a:xfrm rot="16200000">
            <a:off x="1402647" y="3238527"/>
            <a:ext cx="1840170" cy="2251443"/>
          </a:xfrm>
          <a:prstGeom prst="triangle">
            <a:avLst/>
          </a:prstGeom>
          <a:solidFill>
            <a:srgbClr val="000000">
              <a:alpha val="81176"/>
            </a:srgb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6D70DE3-FB2F-15AA-07B8-A769FCE5E76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68086" r="2282"/>
          <a:stretch>
            <a:fillRect/>
          </a:stretch>
        </p:blipFill>
        <p:spPr>
          <a:xfrm>
            <a:off x="3466637" y="2180788"/>
            <a:ext cx="2312900" cy="1521383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D16780BB-B461-1223-0C88-FE168777695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68177" t="1019" r="2280" b="-1"/>
          <a:stretch>
            <a:fillRect/>
          </a:stretch>
        </p:blipFill>
        <p:spPr>
          <a:xfrm>
            <a:off x="3473600" y="3643141"/>
            <a:ext cx="2305935" cy="1505888"/>
          </a:xfrm>
          <a:prstGeom prst="rect">
            <a:avLst/>
          </a:prstGeom>
        </p:spPr>
      </p:pic>
      <p:sp>
        <p:nvSpPr>
          <p:cNvPr id="101" name="Triangle isocèle 100">
            <a:extLst>
              <a:ext uri="{FF2B5EF4-FFF2-40B4-BE49-F238E27FC236}">
                <a16:creationId xmlns:a16="http://schemas.microsoft.com/office/drawing/2014/main" id="{B935185E-B63D-2E86-0D53-553DB90FE572}"/>
              </a:ext>
            </a:extLst>
          </p:cNvPr>
          <p:cNvSpPr/>
          <p:nvPr/>
        </p:nvSpPr>
        <p:spPr>
          <a:xfrm rot="16200000">
            <a:off x="1435170" y="2518691"/>
            <a:ext cx="1840170" cy="2251443"/>
          </a:xfrm>
          <a:prstGeom prst="triangle">
            <a:avLst/>
          </a:prstGeom>
          <a:solidFill>
            <a:srgbClr val="000000">
              <a:alpha val="81176"/>
            </a:srgb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06FF0BC0-8726-E1FD-4BA1-51C71DB80DD9}"/>
              </a:ext>
            </a:extLst>
          </p:cNvPr>
          <p:cNvSpPr/>
          <p:nvPr/>
        </p:nvSpPr>
        <p:spPr>
          <a:xfrm flipV="1">
            <a:off x="1194898" y="3801304"/>
            <a:ext cx="4584647" cy="1501623"/>
          </a:xfrm>
          <a:prstGeom prst="rect">
            <a:avLst/>
          </a:prstGeom>
          <a:gradFill>
            <a:gsLst>
              <a:gs pos="30000">
                <a:srgbClr val="F8FAFD">
                  <a:alpha val="81000"/>
                </a:srgbClr>
              </a:gs>
              <a:gs pos="9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latin typeface="+mj-lt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3A561973-1DB9-1054-6C6A-F99F80A6EE0A}"/>
              </a:ext>
            </a:extLst>
          </p:cNvPr>
          <p:cNvSpPr/>
          <p:nvPr/>
        </p:nvSpPr>
        <p:spPr>
          <a:xfrm>
            <a:off x="1189421" y="1988696"/>
            <a:ext cx="4590114" cy="1501623"/>
          </a:xfrm>
          <a:prstGeom prst="rect">
            <a:avLst/>
          </a:prstGeom>
          <a:gradFill>
            <a:gsLst>
              <a:gs pos="30000">
                <a:srgbClr val="F8FAFD">
                  <a:alpha val="81000"/>
                </a:srgbClr>
              </a:gs>
              <a:gs pos="9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latin typeface="+mj-lt"/>
              </a:rPr>
              <a:t>&lt;</a:t>
            </a:r>
          </a:p>
        </p:txBody>
      </p:sp>
      <p:sp>
        <p:nvSpPr>
          <p:cNvPr id="374" name="Flèche : haut 373">
            <a:extLst>
              <a:ext uri="{FF2B5EF4-FFF2-40B4-BE49-F238E27FC236}">
                <a16:creationId xmlns:a16="http://schemas.microsoft.com/office/drawing/2014/main" id="{F8599215-CC25-76A7-2242-EFF76DABBDD1}"/>
              </a:ext>
            </a:extLst>
          </p:cNvPr>
          <p:cNvSpPr/>
          <p:nvPr/>
        </p:nvSpPr>
        <p:spPr>
          <a:xfrm>
            <a:off x="4316393" y="2444210"/>
            <a:ext cx="641369" cy="1010570"/>
          </a:xfrm>
          <a:prstGeom prst="up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75" name="Flèche : haut 374">
            <a:extLst>
              <a:ext uri="{FF2B5EF4-FFF2-40B4-BE49-F238E27FC236}">
                <a16:creationId xmlns:a16="http://schemas.microsoft.com/office/drawing/2014/main" id="{DFB38ED6-3744-A365-9063-D8471439C7A9}"/>
              </a:ext>
            </a:extLst>
          </p:cNvPr>
          <p:cNvSpPr/>
          <p:nvPr/>
        </p:nvSpPr>
        <p:spPr>
          <a:xfrm rot="10800000">
            <a:off x="4316393" y="3830364"/>
            <a:ext cx="641369" cy="1055250"/>
          </a:xfrm>
          <a:prstGeom prst="up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7DE61CC-7C05-E812-DDF3-295C95CA92CC}"/>
              </a:ext>
            </a:extLst>
          </p:cNvPr>
          <p:cNvSpPr/>
          <p:nvPr/>
        </p:nvSpPr>
        <p:spPr>
          <a:xfrm>
            <a:off x="3532028" y="3495328"/>
            <a:ext cx="2196403" cy="2960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solidFill>
                  <a:schemeClr val="tx1"/>
                </a:solidFill>
              </a:rPr>
              <a:t>HV </a:t>
            </a:r>
            <a:r>
              <a:rPr lang="fr-CH" dirty="0" err="1">
                <a:solidFill>
                  <a:schemeClr val="tx1"/>
                </a:solidFill>
              </a:rPr>
              <a:t>electrode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E760949-1D53-C6D6-9819-6EFF68EF3F3D}"/>
              </a:ext>
            </a:extLst>
          </p:cNvPr>
          <p:cNvSpPr/>
          <p:nvPr/>
        </p:nvSpPr>
        <p:spPr>
          <a:xfrm>
            <a:off x="3534341" y="4884727"/>
            <a:ext cx="2196403" cy="3483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solidFill>
                  <a:schemeClr val="tx1"/>
                </a:solidFill>
              </a:rPr>
              <a:t>Ground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3BF42BC-A806-1DDE-7BC5-974065D05179}"/>
              </a:ext>
            </a:extLst>
          </p:cNvPr>
          <p:cNvSpPr/>
          <p:nvPr/>
        </p:nvSpPr>
        <p:spPr>
          <a:xfrm>
            <a:off x="3534340" y="2095832"/>
            <a:ext cx="2196403" cy="3483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solidFill>
                  <a:schemeClr val="tx1"/>
                </a:solidFill>
              </a:rPr>
              <a:t>Ground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8021DD68-495F-ECAD-FBAF-2C04070EACC9}"/>
              </a:ext>
            </a:extLst>
          </p:cNvPr>
          <p:cNvGrpSpPr/>
          <p:nvPr/>
        </p:nvGrpSpPr>
        <p:grpSpPr>
          <a:xfrm>
            <a:off x="5757487" y="2250439"/>
            <a:ext cx="61202" cy="2745148"/>
            <a:chOff x="5259967" y="194946"/>
            <a:chExt cx="45719" cy="2205354"/>
          </a:xfrm>
          <a:solidFill>
            <a:srgbClr val="FF0000"/>
          </a:solidFill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FF0A9FD-B841-73FF-687D-D7D16B8CD114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9250BE3-92E6-1111-7D76-ED83A69F5B77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1ADEE5C-EA81-2320-85CF-0D5DBBF2800F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7EFC593-02EB-E167-D70A-F1DA75C08EF9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EB8ABBD-5FBA-100F-75C2-CAA6DAAE5DC0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576751-2042-F5E3-9866-EA32EB05FC48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5A8E927-C1B7-FBB2-713E-9E84CC5574EF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DC380D3-4FC6-2123-C5C5-3960CDC415D3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26EF7E55-72D7-2E84-8DD2-7E980C68C9CB}"/>
              </a:ext>
            </a:extLst>
          </p:cNvPr>
          <p:cNvGrpSpPr/>
          <p:nvPr/>
        </p:nvGrpSpPr>
        <p:grpSpPr>
          <a:xfrm>
            <a:off x="3435069" y="2269510"/>
            <a:ext cx="61202" cy="2745148"/>
            <a:chOff x="5259967" y="194946"/>
            <a:chExt cx="45719" cy="2205354"/>
          </a:xfrm>
          <a:solidFill>
            <a:srgbClr val="FF0000"/>
          </a:solidFill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71F2C58-B5F7-478D-3848-82A28D19ECFE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45EE4249-9848-3A4F-FAFF-EBBFD7B734D9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033EC701-6DF5-0960-9FF2-248B07D9D5CF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E4BFFD5B-FC86-40EC-7A1A-DD193071DBA4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C598D25B-B6F2-7865-86A1-3889A551DA06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CD064396-F1CE-F106-EA36-C7EC09A83EEE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A07C0981-E81C-DF48-269C-02CCAEE6BAFE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E8471FAC-19D9-C9E2-139B-2DF5A3A9BBBE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sp>
        <p:nvSpPr>
          <p:cNvPr id="41" name="ZoneTexte 40">
            <a:extLst>
              <a:ext uri="{FF2B5EF4-FFF2-40B4-BE49-F238E27FC236}">
                <a16:creationId xmlns:a16="http://schemas.microsoft.com/office/drawing/2014/main" id="{E09322FE-6108-93AA-6B0F-2796B0CC9C87}"/>
              </a:ext>
            </a:extLst>
          </p:cNvPr>
          <p:cNvSpPr txBox="1"/>
          <p:nvPr/>
        </p:nvSpPr>
        <p:spPr>
          <a:xfrm>
            <a:off x="5466475" y="1624963"/>
            <a:ext cx="6709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400" dirty="0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sz="2400" baseline="-25000" dirty="0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rPr>
              <a:t>2</a:t>
            </a:r>
            <a:endParaRPr lang="fr-CH" sz="2400" dirty="0">
              <a:latin typeface="Times New Roman" panose="02020603050405020304" pitchFamily="18" charset="0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BDB7560D-BE04-96D0-106C-AFD6D8B9336E}"/>
              </a:ext>
            </a:extLst>
          </p:cNvPr>
          <p:cNvSpPr txBox="1"/>
          <p:nvPr/>
        </p:nvSpPr>
        <p:spPr>
          <a:xfrm>
            <a:off x="3087495" y="1594003"/>
            <a:ext cx="7415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400" dirty="0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sz="2400" baseline="-25000" dirty="0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rPr>
              <a:t>1</a:t>
            </a:r>
            <a:endParaRPr lang="fr-CH" sz="2400" dirty="0">
              <a:latin typeface="Times New Roman" panose="02020603050405020304" pitchFamily="18" charset="0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AAC86C6A-ABA8-9098-2B91-61D8CB0439B9}"/>
              </a:ext>
            </a:extLst>
          </p:cNvPr>
          <p:cNvSpPr txBox="1"/>
          <p:nvPr/>
        </p:nvSpPr>
        <p:spPr>
          <a:xfrm>
            <a:off x="760817" y="1641481"/>
            <a:ext cx="7415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400" dirty="0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sz="2400" baseline="-25000" dirty="0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rPr>
              <a:t>0</a:t>
            </a:r>
            <a:endParaRPr lang="fr-CH" sz="2400" dirty="0">
              <a:latin typeface="Times New Roman" panose="02020603050405020304" pitchFamily="18" charset="0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A5D780F2-E624-F6CA-1CAD-DE45115F7CD4}"/>
              </a:ext>
            </a:extLst>
          </p:cNvPr>
          <p:cNvSpPr txBox="1"/>
          <p:nvPr/>
        </p:nvSpPr>
        <p:spPr>
          <a:xfrm>
            <a:off x="360619" y="842408"/>
            <a:ext cx="6054353" cy="5232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800" dirty="0">
                <a:latin typeface="+mj-lt"/>
                <a:ea typeface="Artifakt Element Light" panose="020B0303050000020004" pitchFamily="34" charset="0"/>
              </a:rPr>
              <a:t>2 </a:t>
            </a:r>
            <a:r>
              <a:rPr lang="fr-CH" sz="2800" dirty="0" err="1">
                <a:latin typeface="+mj-lt"/>
                <a:ea typeface="Artifakt Element Light" panose="020B0303050000020004" pitchFamily="34" charset="0"/>
              </a:rPr>
              <a:t>beam</a:t>
            </a:r>
            <a:r>
              <a:rPr lang="fr-CH" sz="2800" dirty="0">
                <a:latin typeface="+mj-lt"/>
                <a:ea typeface="Artifakt Element Light" panose="020B0303050000020004" pitchFamily="34" charset="0"/>
              </a:rPr>
              <a:t> spots </a:t>
            </a:r>
            <a:r>
              <a:rPr lang="fr-CH" sz="2800" dirty="0" err="1">
                <a:latin typeface="+mj-lt"/>
                <a:ea typeface="Artifakt Element Light" panose="020B0303050000020004" pitchFamily="34" charset="0"/>
              </a:rPr>
              <a:t>with</a:t>
            </a:r>
            <a:r>
              <a:rPr lang="fr-CH" sz="2800" dirty="0">
                <a:latin typeface="+mj-lt"/>
                <a:ea typeface="Artifakt Element Light" panose="020B0303050000020004" pitchFamily="34" charset="0"/>
              </a:rPr>
              <a:t> </a:t>
            </a:r>
            <a:r>
              <a:rPr lang="fr-CH" sz="2800" b="1" dirty="0">
                <a:latin typeface="+mj-lt"/>
                <a:ea typeface="Artifakt Element Light" panose="020B0303050000020004" pitchFamily="34" charset="0"/>
              </a:rPr>
              <a:t>anti-</a:t>
            </a:r>
            <a:r>
              <a:rPr lang="fr-CH" sz="2800" b="1" dirty="0" err="1">
                <a:latin typeface="+mj-lt"/>
                <a:ea typeface="Artifakt Element Light" panose="020B0303050000020004" pitchFamily="34" charset="0"/>
              </a:rPr>
              <a:t>parallel</a:t>
            </a:r>
            <a:r>
              <a:rPr lang="fr-CH" sz="2800" b="1" dirty="0">
                <a:latin typeface="+mj-lt"/>
                <a:ea typeface="Artifakt Element Light" panose="020B0303050000020004" pitchFamily="34" charset="0"/>
              </a:rPr>
              <a:t> E-</a:t>
            </a:r>
            <a:r>
              <a:rPr lang="fr-CH" sz="2800" b="1" dirty="0" err="1">
                <a:latin typeface="+mj-lt"/>
                <a:ea typeface="Artifakt Element Light" panose="020B0303050000020004" pitchFamily="34" charset="0"/>
              </a:rPr>
              <a:t>field</a:t>
            </a:r>
            <a:endParaRPr lang="fr-CH" sz="2800" b="1" dirty="0">
              <a:latin typeface="+mj-lt"/>
              <a:ea typeface="Artifakt Element Light" panose="020B03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362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372" grpId="0" animBg="1"/>
      <p:bldP spid="373" grpId="0" animBg="1"/>
      <p:bldP spid="17" grpId="0" animBg="1"/>
      <p:bldP spid="28" grpId="0" animBg="1"/>
      <p:bldP spid="72" grpId="0"/>
      <p:bldP spid="73" grpId="0"/>
      <p:bldP spid="85" grpId="0" animBg="1"/>
      <p:bldP spid="86" grpId="0" animBg="1"/>
      <p:bldP spid="87" grpId="0" animBg="1"/>
      <p:bldP spid="374" grpId="0" animBg="1"/>
      <p:bldP spid="37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64EE36-706E-29DC-5A2E-FD84098642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75C4283-BE93-F32D-B0AE-A93C426D2598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calendar</a:t>
            </a:r>
            <a:endParaRPr lang="fr-FR" altLang="fr-FR" sz="24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A9C6FAC-D932-D031-6D79-22FF6F0EA95E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DC256C1C-6C07-11DE-46F6-2DCCAEF17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13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C4BC97A7-9D2B-B290-0B58-EF3E8928AE99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60943C31-27FC-5670-D183-0F13931D52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D437251A-11EB-C291-4E07-C8D0605A9A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35966F32-1B7C-B13D-151F-0CF5CF8FCAF7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Image 6" descr="Une image contenant texte, Police, Graphique, conception&#10;&#10;Description générée automatiquement">
            <a:extLst>
              <a:ext uri="{FF2B5EF4-FFF2-40B4-BE49-F238E27FC236}">
                <a16:creationId xmlns:a16="http://schemas.microsoft.com/office/drawing/2014/main" id="{42593D6C-C530-937D-0858-FA05DE38D39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034" y="43118"/>
            <a:ext cx="576534" cy="57653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81842D4-FA93-14A5-2162-02B278D2CB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53857" y="750220"/>
                <a:ext cx="11284285" cy="2255041"/>
              </a:xfrm>
              <a:prstGeom prst="rect">
                <a:avLst/>
              </a:prstGeom>
              <a:noFill/>
              <a:ln w="19050">
                <a:noFill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indent="-342900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Char char="-"/>
                </a:pPr>
                <a:r>
                  <a:rPr lang="fr-CH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QNeutron</a:t>
                </a: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fr-CH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started</a:t>
                </a: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in Sept 2020</a:t>
                </a:r>
              </a:p>
              <a:p>
                <a:pPr marL="342900" indent="-342900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Char char="-"/>
                </a:pP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8 </a:t>
                </a:r>
                <a:r>
                  <a:rPr lang="fr-CH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Characterization</a:t>
                </a: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fr-CH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beam</a:t>
                </a: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times at PSI-BOA (80 </a:t>
                </a:r>
                <a:r>
                  <a:rPr lang="fr-CH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days</a:t>
                </a: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)  -  From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0.5</m:t>
                    </m:r>
                    <m:r>
                      <a:rPr lang="fr-CH" sz="240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sz="240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m</m:t>
                    </m:r>
                  </m:oMath>
                </a14:m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to </a:t>
                </a:r>
                <a14:m>
                  <m:oMath xmlns:m="http://schemas.openxmlformats.org/officeDocument/2006/math">
                    <m:r>
                      <a:rPr lang="fr-CH" sz="2400" i="1" dirty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6</m:t>
                    </m:r>
                    <m:r>
                      <a:rPr lang="fr-CH" sz="240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sz="240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m</m:t>
                    </m:r>
                  </m:oMath>
                </a14:m>
                <a:endParaRPr lang="fr-CH" sz="24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  <a:p>
                <a:pPr marL="342900" indent="-342900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Char char="-"/>
                </a:pP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1 </a:t>
                </a:r>
                <a:r>
                  <a:rPr lang="fr-CH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Characterization</a:t>
                </a: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fr-CH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beam</a:t>
                </a: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time at ILL-PF1B in 2023 (30 </a:t>
                </a:r>
                <a:r>
                  <a:rPr lang="fr-CH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days</a:t>
                </a: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) </a:t>
                </a:r>
              </a:p>
              <a:p>
                <a:pPr marL="342900" indent="-342900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Char char="-"/>
                </a:pP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Neutron </a:t>
                </a:r>
                <a:r>
                  <a:rPr lang="fr-CH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electric</a:t>
                </a: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charge </a:t>
                </a:r>
                <a:r>
                  <a:rPr lang="fr-CH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measurement</a:t>
                </a: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at ILL-PF1B in 2024 (20 </a:t>
                </a:r>
                <a:r>
                  <a:rPr lang="fr-CH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days</a:t>
                </a: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)</a:t>
                </a:r>
                <a:endParaRPr lang="fr-FR" sz="16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81842D4-FA93-14A5-2162-02B278D2CB7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0800000" flipV="1">
                <a:off x="453857" y="750220"/>
                <a:ext cx="11284285" cy="2255041"/>
              </a:xfrm>
              <a:prstGeom prst="rect">
                <a:avLst/>
              </a:prstGeom>
              <a:blipFill>
                <a:blip r:embed="rId4"/>
                <a:stretch>
                  <a:fillRect l="-864" b="-5946"/>
                </a:stretch>
              </a:blipFill>
              <a:ln w="19050">
                <a:noFill/>
              </a:ln>
              <a:effectLst/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e 24">
            <a:extLst>
              <a:ext uri="{FF2B5EF4-FFF2-40B4-BE49-F238E27FC236}">
                <a16:creationId xmlns:a16="http://schemas.microsoft.com/office/drawing/2014/main" id="{D01787E1-3FB3-96ED-C745-881FF25D6004}"/>
              </a:ext>
            </a:extLst>
          </p:cNvPr>
          <p:cNvGrpSpPr/>
          <p:nvPr/>
        </p:nvGrpSpPr>
        <p:grpSpPr>
          <a:xfrm>
            <a:off x="3517985" y="3235883"/>
            <a:ext cx="8509481" cy="3131489"/>
            <a:chOff x="531878" y="2031527"/>
            <a:chExt cx="11128243" cy="4095193"/>
          </a:xfrm>
        </p:grpSpPr>
        <p:grpSp>
          <p:nvGrpSpPr>
            <p:cNvPr id="27" name="Groupe 26">
              <a:extLst>
                <a:ext uri="{FF2B5EF4-FFF2-40B4-BE49-F238E27FC236}">
                  <a16:creationId xmlns:a16="http://schemas.microsoft.com/office/drawing/2014/main" id="{F24F5ACF-CF2D-6EE4-467A-3D7CB4C77E71}"/>
                </a:ext>
              </a:extLst>
            </p:cNvPr>
            <p:cNvGrpSpPr/>
            <p:nvPr/>
          </p:nvGrpSpPr>
          <p:grpSpPr>
            <a:xfrm>
              <a:off x="531878" y="2031527"/>
              <a:ext cx="11128243" cy="4095193"/>
              <a:chOff x="531878" y="2031527"/>
              <a:chExt cx="11128243" cy="4095193"/>
            </a:xfrm>
          </p:grpSpPr>
          <p:pic>
            <p:nvPicPr>
              <p:cNvPr id="63" name="Image 62" descr="Une image contenant texte, ligne, Rectangle, diagramme&#10;&#10;Description générée automatiquement">
                <a:extLst>
                  <a:ext uri="{FF2B5EF4-FFF2-40B4-BE49-F238E27FC236}">
                    <a16:creationId xmlns:a16="http://schemas.microsoft.com/office/drawing/2014/main" id="{389CDD1F-0973-E088-F88A-24313492A5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1878" y="2031527"/>
                <a:ext cx="11128243" cy="4095193"/>
              </a:xfrm>
              <a:prstGeom prst="rect">
                <a:avLst/>
              </a:prstGeom>
            </p:spPr>
          </p:pic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B50FEBAC-F628-5E41-7A77-5098EF1E3BED}"/>
                  </a:ext>
                </a:extLst>
              </p:cNvPr>
              <p:cNvSpPr/>
              <p:nvPr/>
            </p:nvSpPr>
            <p:spPr>
              <a:xfrm>
                <a:off x="723900" y="4926978"/>
                <a:ext cx="1422400" cy="109282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dirty="0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0267B1D-D200-797F-F5EE-D529B8092D36}"/>
                </a:ext>
              </a:extLst>
            </p:cNvPr>
            <p:cNvSpPr/>
            <p:nvPr/>
          </p:nvSpPr>
          <p:spPr>
            <a:xfrm rot="120000">
              <a:off x="5610704" y="3761407"/>
              <a:ext cx="3462595" cy="7366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5AD9C956-6F46-4CE3-3829-04E5BAFC7382}"/>
                </a:ext>
              </a:extLst>
            </p:cNvPr>
            <p:cNvCxnSpPr>
              <a:cxnSpLocks/>
              <a:endCxn id="41" idx="1"/>
            </p:cNvCxnSpPr>
            <p:nvPr/>
          </p:nvCxnSpPr>
          <p:spPr>
            <a:xfrm>
              <a:off x="1231901" y="3962400"/>
              <a:ext cx="7368793" cy="217092"/>
            </a:xfrm>
            <a:prstGeom prst="line">
              <a:avLst/>
            </a:prstGeom>
            <a:ln w="38100">
              <a:solidFill>
                <a:srgbClr val="F91C2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8DC89B6-D7E7-3B34-4B69-7C360AC2AFAC}"/>
                </a:ext>
              </a:extLst>
            </p:cNvPr>
            <p:cNvSpPr/>
            <p:nvPr/>
          </p:nvSpPr>
          <p:spPr>
            <a:xfrm rot="60000">
              <a:off x="5702300" y="3886200"/>
              <a:ext cx="76200" cy="4064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9C85854-4B75-BBAF-86B4-97715BFFE9C5}"/>
                </a:ext>
              </a:extLst>
            </p:cNvPr>
            <p:cNvSpPr/>
            <p:nvPr/>
          </p:nvSpPr>
          <p:spPr>
            <a:xfrm rot="60000">
              <a:off x="8343899" y="3965363"/>
              <a:ext cx="76200" cy="4064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1630636-065D-81D7-90D5-D1F6F8AA590E}"/>
                </a:ext>
              </a:extLst>
            </p:cNvPr>
            <p:cNvSpPr/>
            <p:nvPr/>
          </p:nvSpPr>
          <p:spPr>
            <a:xfrm rot="60000">
              <a:off x="7013209" y="3924301"/>
              <a:ext cx="76200" cy="4064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5EEBBBE1-0E01-5E27-B0BC-802DD399BC06}"/>
                </a:ext>
              </a:extLst>
            </p:cNvPr>
            <p:cNvSpPr/>
            <p:nvPr/>
          </p:nvSpPr>
          <p:spPr>
            <a:xfrm rot="60000">
              <a:off x="8600659" y="3902114"/>
              <a:ext cx="445758" cy="562538"/>
            </a:xfrm>
            <a:prstGeom prst="rect">
              <a:avLst/>
            </a:prstGeom>
            <a:solidFill>
              <a:srgbClr val="06E80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6" name="ZoneTexte 45">
                  <a:extLst>
                    <a:ext uri="{FF2B5EF4-FFF2-40B4-BE49-F238E27FC236}">
                      <a16:creationId xmlns:a16="http://schemas.microsoft.com/office/drawing/2014/main" id="{724248F3-5C1F-9DE6-10AE-A6B965F09B72}"/>
                    </a:ext>
                  </a:extLst>
                </p:cNvPr>
                <p:cNvSpPr txBox="1"/>
                <p:nvPr/>
              </p:nvSpPr>
              <p:spPr>
                <a:xfrm rot="60000">
                  <a:off x="5547565" y="3312532"/>
                  <a:ext cx="392752" cy="3711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fr-CH" sz="1600" dirty="0"/>
                </a:p>
              </p:txBody>
            </p:sp>
          </mc:Choice>
          <mc:Fallback>
            <p:sp>
              <p:nvSpPr>
                <p:cNvPr id="46" name="ZoneTexte 45">
                  <a:extLst>
                    <a:ext uri="{FF2B5EF4-FFF2-40B4-BE49-F238E27FC236}">
                      <a16:creationId xmlns:a16="http://schemas.microsoft.com/office/drawing/2014/main" id="{724248F3-5C1F-9DE6-10AE-A6B965F09B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60000">
                  <a:off x="5547565" y="3312532"/>
                  <a:ext cx="392752" cy="371104"/>
                </a:xfrm>
                <a:prstGeom prst="rect">
                  <a:avLst/>
                </a:prstGeom>
                <a:blipFill>
                  <a:blip r:embed="rId6"/>
                  <a:stretch>
                    <a:fillRect l="-7843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7" name="ZoneTexte 46">
                  <a:extLst>
                    <a:ext uri="{FF2B5EF4-FFF2-40B4-BE49-F238E27FC236}">
                      <a16:creationId xmlns:a16="http://schemas.microsoft.com/office/drawing/2014/main" id="{48112E31-C96F-F82D-4DC3-4E64721B4EA9}"/>
                    </a:ext>
                  </a:extLst>
                </p:cNvPr>
                <p:cNvSpPr txBox="1"/>
                <p:nvPr/>
              </p:nvSpPr>
              <p:spPr>
                <a:xfrm rot="60000">
                  <a:off x="6874750" y="3353016"/>
                  <a:ext cx="385600" cy="3711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fr-CH" sz="1600" dirty="0"/>
                </a:p>
              </p:txBody>
            </p:sp>
          </mc:Choice>
          <mc:Fallback>
            <p:sp>
              <p:nvSpPr>
                <p:cNvPr id="47" name="ZoneTexte 46">
                  <a:extLst>
                    <a:ext uri="{FF2B5EF4-FFF2-40B4-BE49-F238E27FC236}">
                      <a16:creationId xmlns:a16="http://schemas.microsoft.com/office/drawing/2014/main" id="{48112E31-C96F-F82D-4DC3-4E64721B4EA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60000">
                  <a:off x="6874750" y="3353016"/>
                  <a:ext cx="385600" cy="371104"/>
                </a:xfrm>
                <a:prstGeom prst="rect">
                  <a:avLst/>
                </a:prstGeom>
                <a:blipFill>
                  <a:blip r:embed="rId7"/>
                  <a:stretch>
                    <a:fillRect l="-8000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0" name="ZoneTexte 49">
                  <a:extLst>
                    <a:ext uri="{FF2B5EF4-FFF2-40B4-BE49-F238E27FC236}">
                      <a16:creationId xmlns:a16="http://schemas.microsoft.com/office/drawing/2014/main" id="{83E4EA66-511A-E852-104C-C8940608E40F}"/>
                    </a:ext>
                  </a:extLst>
                </p:cNvPr>
                <p:cNvSpPr txBox="1"/>
                <p:nvPr/>
              </p:nvSpPr>
              <p:spPr>
                <a:xfrm rot="60000">
                  <a:off x="8189164" y="3392785"/>
                  <a:ext cx="392752" cy="3711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fr-CH" sz="1600" dirty="0"/>
                </a:p>
              </p:txBody>
            </p:sp>
          </mc:Choice>
          <mc:Fallback>
            <p:sp>
              <p:nvSpPr>
                <p:cNvPr id="50" name="ZoneTexte 49">
                  <a:extLst>
                    <a:ext uri="{FF2B5EF4-FFF2-40B4-BE49-F238E27FC236}">
                      <a16:creationId xmlns:a16="http://schemas.microsoft.com/office/drawing/2014/main" id="{83E4EA66-511A-E852-104C-C8940608E40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60000">
                  <a:off x="8189164" y="3392785"/>
                  <a:ext cx="392752" cy="371104"/>
                </a:xfrm>
                <a:prstGeom prst="rect">
                  <a:avLst/>
                </a:prstGeom>
                <a:blipFill>
                  <a:blip r:embed="rId8"/>
                  <a:stretch>
                    <a:fillRect l="-7843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2" name="ZoneTexte 51">
                  <a:extLst>
                    <a:ext uri="{FF2B5EF4-FFF2-40B4-BE49-F238E27FC236}">
                      <a16:creationId xmlns:a16="http://schemas.microsoft.com/office/drawing/2014/main" id="{F19C97AC-FF03-E52A-0854-90EFED1DD3D5}"/>
                    </a:ext>
                  </a:extLst>
                </p:cNvPr>
                <p:cNvSpPr txBox="1"/>
                <p:nvPr/>
              </p:nvSpPr>
              <p:spPr>
                <a:xfrm rot="120000">
                  <a:off x="8284377" y="4567943"/>
                  <a:ext cx="1055812" cy="32471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CH" sz="1400">
                            <a:latin typeface="Cambria Math" panose="02040503050406030204" pitchFamily="18" charset="0"/>
                          </a:rPr>
                          <m:t>Detector</m:t>
                        </m:r>
                      </m:oMath>
                    </m:oMathPara>
                  </a14:m>
                  <a:endParaRPr lang="fr-CH" sz="1400" dirty="0"/>
                </a:p>
              </p:txBody>
            </p:sp>
          </mc:Choice>
          <mc:Fallback>
            <p:sp>
              <p:nvSpPr>
                <p:cNvPr id="52" name="ZoneTexte 51">
                  <a:extLst>
                    <a:ext uri="{FF2B5EF4-FFF2-40B4-BE49-F238E27FC236}">
                      <a16:creationId xmlns:a16="http://schemas.microsoft.com/office/drawing/2014/main" id="{F19C97AC-FF03-E52A-0854-90EFED1DD3D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20000">
                  <a:off x="8284377" y="4567943"/>
                  <a:ext cx="1055812" cy="32471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E45B9231-4AC9-6B43-19E9-4FF8F4BB4359}"/>
                </a:ext>
              </a:extLst>
            </p:cNvPr>
            <p:cNvSpPr/>
            <p:nvPr/>
          </p:nvSpPr>
          <p:spPr>
            <a:xfrm rot="60000">
              <a:off x="4366465" y="3786049"/>
              <a:ext cx="445758" cy="562538"/>
            </a:xfrm>
            <a:prstGeom prst="rect">
              <a:avLst/>
            </a:prstGeom>
            <a:solidFill>
              <a:srgbClr val="06E80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7" name="ZoneTexte 56">
                  <a:extLst>
                    <a:ext uri="{FF2B5EF4-FFF2-40B4-BE49-F238E27FC236}">
                      <a16:creationId xmlns:a16="http://schemas.microsoft.com/office/drawing/2014/main" id="{A306E609-0016-4BB9-7D12-BF29D0A814AC}"/>
                    </a:ext>
                  </a:extLst>
                </p:cNvPr>
                <p:cNvSpPr txBox="1"/>
                <p:nvPr/>
              </p:nvSpPr>
              <p:spPr>
                <a:xfrm rot="120000">
                  <a:off x="4028852" y="3406562"/>
                  <a:ext cx="1098473" cy="28174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CH" sz="1400" b="0" i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fr-CH" sz="1400">
                            <a:latin typeface="Cambria Math" panose="02040503050406030204" pitchFamily="18" charset="0"/>
                          </a:rPr>
                          <m:t>Chopper</m:t>
                        </m:r>
                        <m:r>
                          <a:rPr lang="fr-CH" sz="1400" b="0" i="0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fr-CH" sz="1400" dirty="0"/>
                </a:p>
              </p:txBody>
            </p:sp>
          </mc:Choice>
          <mc:Fallback>
            <p:sp>
              <p:nvSpPr>
                <p:cNvPr id="57" name="ZoneTexte 56">
                  <a:extLst>
                    <a:ext uri="{FF2B5EF4-FFF2-40B4-BE49-F238E27FC236}">
                      <a16:creationId xmlns:a16="http://schemas.microsoft.com/office/drawing/2014/main" id="{A306E609-0016-4BB9-7D12-BF29D0A814A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20000">
                  <a:off x="4028852" y="3406562"/>
                  <a:ext cx="1098473" cy="281746"/>
                </a:xfrm>
                <a:prstGeom prst="rect">
                  <a:avLst/>
                </a:prstGeom>
                <a:blipFill>
                  <a:blip r:embed="rId10"/>
                  <a:stretch>
                    <a:fillRect l="-7143" r="-6429" b="-26190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A7EB76EF-D21B-D878-B801-97F26C1D36BA}"/>
                </a:ext>
              </a:extLst>
            </p:cNvPr>
            <p:cNvCxnSpPr>
              <a:cxnSpLocks/>
            </p:cNvCxnSpPr>
            <p:nvPr/>
          </p:nvCxnSpPr>
          <p:spPr>
            <a:xfrm rot="120000" flipV="1">
              <a:off x="5698759" y="2463800"/>
              <a:ext cx="0" cy="7112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BA428225-3994-44D1-7CB6-E4332BAE0830}"/>
                </a:ext>
              </a:extLst>
            </p:cNvPr>
            <p:cNvCxnSpPr>
              <a:cxnSpLocks/>
            </p:cNvCxnSpPr>
            <p:nvPr/>
          </p:nvCxnSpPr>
          <p:spPr>
            <a:xfrm rot="120000" flipV="1">
              <a:off x="9084809" y="2594749"/>
              <a:ext cx="0" cy="7112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Connecteur droit avec flèche 60">
              <a:extLst>
                <a:ext uri="{FF2B5EF4-FFF2-40B4-BE49-F238E27FC236}">
                  <a16:creationId xmlns:a16="http://schemas.microsoft.com/office/drawing/2014/main" id="{95A0D0F8-9674-15FB-230F-2A7FD234BBD2}"/>
                </a:ext>
              </a:extLst>
            </p:cNvPr>
            <p:cNvCxnSpPr>
              <a:cxnSpLocks/>
            </p:cNvCxnSpPr>
            <p:nvPr/>
          </p:nvCxnSpPr>
          <p:spPr>
            <a:xfrm>
              <a:off x="5732247" y="2495278"/>
              <a:ext cx="3350628" cy="11700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2" name="ZoneTexte 61">
                  <a:extLst>
                    <a:ext uri="{FF2B5EF4-FFF2-40B4-BE49-F238E27FC236}">
                      <a16:creationId xmlns:a16="http://schemas.microsoft.com/office/drawing/2014/main" id="{F1F4885E-7673-2269-0AAC-850DB6B18532}"/>
                    </a:ext>
                  </a:extLst>
                </p:cNvPr>
                <p:cNvSpPr txBox="1"/>
                <p:nvPr/>
              </p:nvSpPr>
              <p:spPr>
                <a:xfrm rot="120000">
                  <a:off x="7127299" y="2119083"/>
                  <a:ext cx="560523" cy="3711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CH" sz="1600">
                            <a:latin typeface="Cambria Math" panose="02040503050406030204" pitchFamily="18" charset="0"/>
                          </a:rPr>
                          <m:t>6 </m:t>
                        </m:r>
                        <m:r>
                          <m:rPr>
                            <m:sty m:val="p"/>
                          </m:rPr>
                          <a:rPr lang="fr-CH" sz="1600">
                            <a:latin typeface="Cambria Math" panose="02040503050406030204" pitchFamily="18" charset="0"/>
                          </a:rPr>
                          <m:t>m</m:t>
                        </m:r>
                      </m:oMath>
                    </m:oMathPara>
                  </a14:m>
                  <a:endParaRPr lang="fr-CH" sz="1600" dirty="0"/>
                </a:p>
              </p:txBody>
            </p:sp>
          </mc:Choice>
          <mc:Fallback>
            <p:sp>
              <p:nvSpPr>
                <p:cNvPr id="62" name="ZoneTexte 61">
                  <a:extLst>
                    <a:ext uri="{FF2B5EF4-FFF2-40B4-BE49-F238E27FC236}">
                      <a16:creationId xmlns:a16="http://schemas.microsoft.com/office/drawing/2014/main" id="{F1F4885E-7673-2269-0AAC-850DB6B1853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20000">
                  <a:off x="7127299" y="2119083"/>
                  <a:ext cx="560523" cy="371104"/>
                </a:xfrm>
                <a:prstGeom prst="rect">
                  <a:avLst/>
                </a:prstGeom>
                <a:blipFill>
                  <a:blip r:embed="rId11"/>
                  <a:stretch>
                    <a:fillRect l="-4110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CAEB2E52-CF6F-DBAA-7115-378A267FBA72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433608" y="3712909"/>
            <a:ext cx="2895654" cy="954107"/>
          </a:xfrm>
          <a:prstGeom prst="rect">
            <a:avLst/>
          </a:prstGeom>
          <a:noFill/>
          <a:ln w="19050"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800" b="1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Installation at ILL</a:t>
            </a:r>
            <a:br>
              <a:rPr lang="fr-CH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</a:br>
            <a:r>
              <a:rPr lang="fr-CH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PF1B </a:t>
            </a:r>
            <a:r>
              <a:rPr lang="fr-CH" altLang="fr-FR" sz="28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beam</a:t>
            </a:r>
            <a:r>
              <a:rPr lang="fr-CH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line:</a:t>
            </a:r>
          </a:p>
        </p:txBody>
      </p:sp>
      <p:pic>
        <p:nvPicPr>
          <p:cNvPr id="72" name="Image 71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AC136AC1-B67B-3C9A-1FCD-146315F53FF3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62" y="5025887"/>
            <a:ext cx="1296756" cy="113121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55280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31A77A-52EB-D692-48F5-91C52B5331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FFFE794-8C9A-BD85-7B47-AD9268D0B58F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at ILL |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PF1B </a:t>
            </a:r>
            <a:r>
              <a:rPr lang="fr-CH" sz="36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beamline</a:t>
            </a:r>
            <a:endParaRPr lang="fr-FR" altLang="fr-FR" sz="24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B9D8D5B-E271-994A-B901-7AB815ACA333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8CFFEF62-A7AC-0172-4B06-2465B4539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14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938E8EBC-6F1A-49F8-2CFA-C08ECA55A0BC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715E1F8D-5053-9376-3D8F-2362FF1CBC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6154C836-CFCA-DE83-0EDD-375962061B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54B8597-CD03-0A31-958D-361FA0FBF485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Image 6" descr="Une image contenant texte, Police, Graphique, conception&#10;&#10;Description générée automatiquement">
            <a:extLst>
              <a:ext uri="{FF2B5EF4-FFF2-40B4-BE49-F238E27FC236}">
                <a16:creationId xmlns:a16="http://schemas.microsoft.com/office/drawing/2014/main" id="{FCBE4D46-3329-8D5D-13E0-CCF4E092FDD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034" y="43118"/>
            <a:ext cx="576534" cy="576534"/>
          </a:xfrm>
          <a:prstGeom prst="rect">
            <a:avLst/>
          </a:prstGeom>
        </p:spPr>
      </p:pic>
      <p:grpSp>
        <p:nvGrpSpPr>
          <p:cNvPr id="60" name="Groupe 59">
            <a:extLst>
              <a:ext uri="{FF2B5EF4-FFF2-40B4-BE49-F238E27FC236}">
                <a16:creationId xmlns:a16="http://schemas.microsoft.com/office/drawing/2014/main" id="{6BBBBDC8-DC53-6C16-A497-41CBC4B13002}"/>
              </a:ext>
            </a:extLst>
          </p:cNvPr>
          <p:cNvGrpSpPr/>
          <p:nvPr/>
        </p:nvGrpSpPr>
        <p:grpSpPr>
          <a:xfrm>
            <a:off x="403054" y="785327"/>
            <a:ext cx="11356827" cy="5695972"/>
            <a:chOff x="674668" y="1182153"/>
            <a:chExt cx="10842664" cy="5438096"/>
          </a:xfrm>
        </p:grpSpPr>
        <p:pic>
          <p:nvPicPr>
            <p:cNvPr id="34" name="Image 33" descr="Une image contenant acier, ingénierie, tuyau, industrie&#10;&#10;Description générée automatiquement">
              <a:extLst>
                <a:ext uri="{FF2B5EF4-FFF2-40B4-BE49-F238E27FC236}">
                  <a16:creationId xmlns:a16="http://schemas.microsoft.com/office/drawing/2014/main" id="{E18CC9E2-6C5E-BB1F-7796-F9ECB59A58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67" b="2152"/>
            <a:stretch>
              <a:fillRect/>
            </a:stretch>
          </p:blipFill>
          <p:spPr>
            <a:xfrm flipH="1">
              <a:off x="674668" y="1182153"/>
              <a:ext cx="10842664" cy="5438096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48AA66D-52A0-DCF6-8195-2476C5C86CC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133539" y="2775164"/>
              <a:ext cx="485007" cy="44076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fr-FR" sz="2400" i="1" dirty="0">
                  <a:solidFill>
                    <a:srgbClr val="000000"/>
                  </a:solidFill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G</a:t>
              </a:r>
              <a:r>
                <a:rPr lang="fr-CH" altLang="fr-FR" sz="2400" i="1" baseline="-25000" dirty="0">
                  <a:solidFill>
                    <a:srgbClr val="000000"/>
                  </a:solidFill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0</a:t>
              </a:r>
              <a:endParaRPr lang="fr-CH" altLang="fr-FR" sz="2400" i="1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F6B0345-0E34-D26C-6EAB-8B1030FBD9F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762889" y="2746745"/>
              <a:ext cx="485007" cy="44076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fr-FR" sz="2400" i="1" dirty="0">
                  <a:solidFill>
                    <a:srgbClr val="000000"/>
                  </a:solidFill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G</a:t>
              </a:r>
              <a:r>
                <a:rPr lang="fr-CH" altLang="fr-FR" sz="2400" i="1" baseline="-25000" dirty="0">
                  <a:solidFill>
                    <a:srgbClr val="000000"/>
                  </a:solidFill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1</a:t>
              </a:r>
              <a:endParaRPr lang="fr-CH" altLang="fr-FR" sz="2400" i="1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A2078C0-B5C0-FE15-7CDC-5E53D948F4D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9622318" y="2785481"/>
              <a:ext cx="485007" cy="44076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fr-FR" sz="2400" i="1" dirty="0">
                  <a:solidFill>
                    <a:srgbClr val="000000"/>
                  </a:solidFill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G</a:t>
              </a:r>
              <a:r>
                <a:rPr lang="fr-CH" altLang="fr-FR" sz="2400" i="1" baseline="-25000" dirty="0">
                  <a:solidFill>
                    <a:srgbClr val="000000"/>
                  </a:solidFill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2</a:t>
              </a:r>
              <a:endParaRPr lang="fr-CH" altLang="fr-FR" sz="2400" i="1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98686374-3C46-4154-DCCF-0BD0DA99CB0A}"/>
                </a:ext>
              </a:extLst>
            </p:cNvPr>
            <p:cNvCxnSpPr>
              <a:cxnSpLocks/>
              <a:stCxn id="36" idx="2"/>
            </p:cNvCxnSpPr>
            <p:nvPr/>
          </p:nvCxnSpPr>
          <p:spPr>
            <a:xfrm flipH="1">
              <a:off x="3003752" y="3187508"/>
              <a:ext cx="1640" cy="162773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FA452050-E687-C707-69E1-1190A1AA2B6A}"/>
                </a:ext>
              </a:extLst>
            </p:cNvPr>
            <p:cNvCxnSpPr>
              <a:cxnSpLocks/>
              <a:stCxn id="35" idx="2"/>
            </p:cNvCxnSpPr>
            <p:nvPr/>
          </p:nvCxnSpPr>
          <p:spPr>
            <a:xfrm>
              <a:off x="1376043" y="3215928"/>
              <a:ext cx="0" cy="8489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0415E06-8EE4-0A40-CF63-1F09DFEF17B7}"/>
                </a:ext>
              </a:extLst>
            </p:cNvPr>
            <p:cNvCxnSpPr>
              <a:cxnSpLocks/>
              <a:stCxn id="37" idx="2"/>
            </p:cNvCxnSpPr>
            <p:nvPr/>
          </p:nvCxnSpPr>
          <p:spPr>
            <a:xfrm flipH="1">
              <a:off x="9864821" y="3226245"/>
              <a:ext cx="1" cy="172251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avec flèche 46">
              <a:extLst>
                <a:ext uri="{FF2B5EF4-FFF2-40B4-BE49-F238E27FC236}">
                  <a16:creationId xmlns:a16="http://schemas.microsoft.com/office/drawing/2014/main" id="{915F2936-E834-03F3-8795-68AA955BDC6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50696" y="3420674"/>
              <a:ext cx="253597" cy="2255174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avec flèche 47">
              <a:extLst>
                <a:ext uri="{FF2B5EF4-FFF2-40B4-BE49-F238E27FC236}">
                  <a16:creationId xmlns:a16="http://schemas.microsoft.com/office/drawing/2014/main" id="{84AE4344-F08F-F35C-F923-22D153B5E0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40076" y="4453414"/>
              <a:ext cx="0" cy="1259341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B0FC1B9-7F72-10F5-DA92-F093C36F8D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838938" y="5425068"/>
              <a:ext cx="2488213" cy="38199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fr-FR" sz="2000" dirty="0">
                  <a:solidFill>
                    <a:srgbClr val="000000"/>
                  </a:solidFill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Chopper in casemate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C7B25BC-8A5F-012D-DCA4-45343E705A1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8496080" y="5427949"/>
              <a:ext cx="2885136" cy="38199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fr-FR" sz="2000" dirty="0">
                  <a:solidFill>
                    <a:srgbClr val="000000"/>
                  </a:solidFill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Neutron Cascade detector</a:t>
              </a:r>
            </a:p>
          </p:txBody>
        </p:sp>
        <p:sp>
          <p:nvSpPr>
            <p:cNvPr id="52" name="Flèche : droite 51">
              <a:extLst>
                <a:ext uri="{FF2B5EF4-FFF2-40B4-BE49-F238E27FC236}">
                  <a16:creationId xmlns:a16="http://schemas.microsoft.com/office/drawing/2014/main" id="{7A43669F-B151-3121-2718-17DAEAA700E0}"/>
                </a:ext>
              </a:extLst>
            </p:cNvPr>
            <p:cNvSpPr/>
            <p:nvPr/>
          </p:nvSpPr>
          <p:spPr>
            <a:xfrm rot="120000">
              <a:off x="5064412" y="3428521"/>
              <a:ext cx="700143" cy="22878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472EC88D-BD45-F94E-0325-0BFC7C233E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760148" y="2923488"/>
              <a:ext cx="1406477" cy="33855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fr-FR" sz="1600" dirty="0">
                  <a:solidFill>
                    <a:srgbClr val="000000"/>
                  </a:solidFill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Neutron </a:t>
              </a:r>
              <a:r>
                <a:rPr lang="fr-CH" altLang="fr-FR" sz="1600" dirty="0" err="1">
                  <a:solidFill>
                    <a:srgbClr val="000000"/>
                  </a:solidFill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beam</a:t>
              </a:r>
              <a:endPara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285BC45E-1C96-3E00-45A8-461E7F39806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0198728" y="2785481"/>
              <a:ext cx="485007" cy="44076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fr-FR" sz="2400" i="1" dirty="0">
                  <a:solidFill>
                    <a:srgbClr val="000000"/>
                  </a:solidFill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A</a:t>
              </a:r>
              <a:r>
                <a:rPr lang="fr-CH" altLang="fr-FR" sz="2400" i="1" baseline="-25000" dirty="0">
                  <a:solidFill>
                    <a:srgbClr val="000000"/>
                  </a:solidFill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2</a:t>
              </a:r>
              <a:endParaRPr lang="fr-CH" altLang="fr-FR" sz="2400" i="1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A813230A-FEF9-4D51-8679-B8E67BF6F3E9}"/>
                </a:ext>
              </a:extLst>
            </p:cNvPr>
            <p:cNvCxnSpPr>
              <a:cxnSpLocks/>
              <a:stCxn id="54" idx="2"/>
            </p:cNvCxnSpPr>
            <p:nvPr/>
          </p:nvCxnSpPr>
          <p:spPr>
            <a:xfrm>
              <a:off x="10441231" y="3226245"/>
              <a:ext cx="0" cy="23252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9FECF237-551E-D8CA-0A21-91F15CC5C22A}"/>
                </a:ext>
              </a:extLst>
            </p:cNvPr>
            <p:cNvCxnSpPr>
              <a:cxnSpLocks/>
            </p:cNvCxnSpPr>
            <p:nvPr/>
          </p:nvCxnSpPr>
          <p:spPr>
            <a:xfrm>
              <a:off x="1262417" y="3499946"/>
              <a:ext cx="0" cy="45508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avec flèche 57">
              <a:extLst>
                <a:ext uri="{FF2B5EF4-FFF2-40B4-BE49-F238E27FC236}">
                  <a16:creationId xmlns:a16="http://schemas.microsoft.com/office/drawing/2014/main" id="{C9DA05C5-3F1B-E1B9-EB09-B76E8268C2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87226" y="4730069"/>
              <a:ext cx="0" cy="885995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6457669F-9D77-6A4B-D449-6CCFB8030A4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651548" y="5425066"/>
              <a:ext cx="2423343" cy="38199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fr-FR" sz="2000" dirty="0">
                  <a:solidFill>
                    <a:srgbClr val="000000"/>
                  </a:solidFill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6-meters Al profile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9F03AAF9-C55C-0C30-E302-15BAF9ACA80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037817" y="3644662"/>
              <a:ext cx="485007" cy="44076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fr-FR" sz="24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A</a:t>
              </a:r>
              <a:r>
                <a:rPr lang="fr-CH" altLang="fr-FR" sz="2400" i="1" baseline="-25000" dirty="0">
                  <a:solidFill>
                    <a:srgbClr val="000000"/>
                  </a:solidFill>
                  <a:latin typeface="Times New Roman" panose="02020603050405020304" pitchFamily="18" charset="0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0</a:t>
              </a:r>
              <a:endParaRPr lang="fr-CH" altLang="fr-FR" sz="2400" i="1" dirty="0">
                <a:solidFill>
                  <a:srgbClr val="000000"/>
                </a:solidFill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id="{C0D3BC8E-710F-1C01-A40D-F759A289BC11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432117" y="841907"/>
            <a:ext cx="6489543" cy="52322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Time-of-Flight </a:t>
            </a:r>
            <a:r>
              <a:rPr lang="fr-CH" altLang="fr-FR" sz="28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characterization</a:t>
            </a:r>
            <a:r>
              <a:rPr lang="fr-CH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in </a:t>
            </a:r>
            <a:r>
              <a:rPr lang="fr-CH" altLang="fr-FR" sz="28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Dec</a:t>
            </a:r>
            <a:r>
              <a:rPr lang="fr-CH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2023</a:t>
            </a:r>
          </a:p>
        </p:txBody>
      </p:sp>
    </p:spTree>
    <p:extLst>
      <p:ext uri="{BB962C8B-B14F-4D97-AF65-F5344CB8AC3E}">
        <p14:creationId xmlns:p14="http://schemas.microsoft.com/office/powerpoint/2010/main" val="28203927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54CF01-C98D-64C7-F876-A84DC4BA56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57ADA5A-FBFF-87FD-3138-5E4E4FF95F3A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Grating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characterization</a:t>
            </a:r>
            <a:endParaRPr lang="fr-FR" altLang="fr-FR" sz="24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B5219E7-CA2C-72D1-98C6-0C8F3D7F4B4C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F986F738-79A9-6480-E7AE-BEB63A59C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15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4EF4E881-E8BF-7EB1-1C72-DDD910EDC7CA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20DAF0D4-B7B5-C567-F617-4017BC7654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0C50AF0B-E932-1B95-20CA-5212A8446D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556AFC1E-A416-A883-BC68-94A98DEE09A6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Image 6" descr="Une image contenant texte, Police, Graphique, conception&#10;&#10;Description générée automatiquement">
            <a:extLst>
              <a:ext uri="{FF2B5EF4-FFF2-40B4-BE49-F238E27FC236}">
                <a16:creationId xmlns:a16="http://schemas.microsoft.com/office/drawing/2014/main" id="{6230272A-22F7-36D3-5365-EAC65A3B11A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034" y="43118"/>
            <a:ext cx="576534" cy="576534"/>
          </a:xfrm>
          <a:prstGeom prst="rect">
            <a:avLst/>
          </a:prstGeom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6C43009D-2538-AED8-C02D-AB053F557D57}"/>
              </a:ext>
            </a:extLst>
          </p:cNvPr>
          <p:cNvGrpSpPr/>
          <p:nvPr/>
        </p:nvGrpSpPr>
        <p:grpSpPr>
          <a:xfrm>
            <a:off x="681794" y="1065968"/>
            <a:ext cx="3850225" cy="3733206"/>
            <a:chOff x="4166485" y="2225875"/>
            <a:chExt cx="3859027" cy="3544010"/>
          </a:xfrm>
        </p:grpSpPr>
        <p:pic>
          <p:nvPicPr>
            <p:cNvPr id="3" name="Image 2" descr="Une image contenant personne, cercle, tenue, main&#10;&#10;Description générée automatiquement">
              <a:extLst>
                <a:ext uri="{FF2B5EF4-FFF2-40B4-BE49-F238E27FC236}">
                  <a16:creationId xmlns:a16="http://schemas.microsoft.com/office/drawing/2014/main" id="{FB0F7995-B3F2-2023-CCA5-BFACB95D6A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995" b="14327"/>
            <a:stretch>
              <a:fillRect/>
            </a:stretch>
          </p:blipFill>
          <p:spPr>
            <a:xfrm>
              <a:off x="4166485" y="2225875"/>
              <a:ext cx="3859027" cy="354401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4" name="Connecteur droit avec flèche 3">
              <a:extLst>
                <a:ext uri="{FF2B5EF4-FFF2-40B4-BE49-F238E27FC236}">
                  <a16:creationId xmlns:a16="http://schemas.microsoft.com/office/drawing/2014/main" id="{869077FF-5F1B-BF71-672C-918A75AE9D8D}"/>
                </a:ext>
              </a:extLst>
            </p:cNvPr>
            <p:cNvCxnSpPr/>
            <p:nvPr/>
          </p:nvCxnSpPr>
          <p:spPr>
            <a:xfrm flipH="1">
              <a:off x="4846320" y="3159760"/>
              <a:ext cx="2011680" cy="1264920"/>
            </a:xfrm>
            <a:prstGeom prst="straightConnector1">
              <a:avLst/>
            </a:prstGeom>
            <a:ln>
              <a:solidFill>
                <a:schemeClr val="bg1"/>
              </a:solidFill>
              <a:headEnd type="arrow" w="med" len="lg"/>
              <a:tailEnd type="arrow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2CAA42A0-4BF7-20D7-90AB-A1E5E53AC16D}"/>
                </a:ext>
              </a:extLst>
            </p:cNvPr>
            <p:cNvSpPr txBox="1"/>
            <p:nvPr/>
          </p:nvSpPr>
          <p:spPr>
            <a:xfrm rot="19673138">
              <a:off x="4910540" y="3410516"/>
              <a:ext cx="1685704" cy="4622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0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10 cm</a:t>
              </a:r>
            </a:p>
          </p:txBody>
        </p:sp>
        <p:cxnSp>
          <p:nvCxnSpPr>
            <p:cNvPr id="8" name="Connecteur droit avec flèche 7">
              <a:extLst>
                <a:ext uri="{FF2B5EF4-FFF2-40B4-BE49-F238E27FC236}">
                  <a16:creationId xmlns:a16="http://schemas.microsoft.com/office/drawing/2014/main" id="{6BE86018-9345-FCD9-2602-0E881FE0A49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14621" y="4520090"/>
              <a:ext cx="1481455" cy="107474"/>
            </a:xfrm>
            <a:prstGeom prst="straightConnector1">
              <a:avLst/>
            </a:prstGeom>
            <a:ln>
              <a:solidFill>
                <a:schemeClr val="bg1"/>
              </a:solidFill>
              <a:headEnd type="arrow" w="med" len="lg"/>
              <a:tailEnd type="arrow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9DC0EFC4-C8DF-0C32-84AC-E6A0843EB916}"/>
                </a:ext>
              </a:extLst>
            </p:cNvPr>
            <p:cNvSpPr txBox="1"/>
            <p:nvPr/>
          </p:nvSpPr>
          <p:spPr>
            <a:xfrm rot="21347187">
              <a:off x="5390599" y="4527629"/>
              <a:ext cx="1118477" cy="4622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0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60 mm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E6F7FC55-1740-74F1-6B2D-42DACADC931E}"/>
                </a:ext>
              </a:extLst>
            </p:cNvPr>
            <p:cNvSpPr txBox="1"/>
            <p:nvPr/>
          </p:nvSpPr>
          <p:spPr>
            <a:xfrm>
              <a:off x="4257292" y="5293665"/>
              <a:ext cx="3677416" cy="4622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fr-CH" sz="2000" dirty="0">
                  <a:latin typeface="+mj-lt"/>
                  <a:cs typeface="Times New Roman" panose="02020603050405020304" pitchFamily="18" charset="0"/>
                </a:rPr>
                <a:t>Gadolinium on </a:t>
              </a:r>
              <a:r>
                <a:rPr lang="fr-CH" sz="2000" dirty="0" err="1">
                  <a:latin typeface="+mj-lt"/>
                  <a:cs typeface="Times New Roman" panose="02020603050405020304" pitchFamily="18" charset="0"/>
                </a:rPr>
                <a:t>sapphire</a:t>
              </a:r>
              <a:endParaRPr lang="fr-CH" sz="2000" dirty="0">
                <a:latin typeface="+mj-lt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CE8AB798-48D5-CFF3-DBD8-A960714606C1}"/>
                  </a:ext>
                </a:extLst>
              </p:cNvPr>
              <p:cNvSpPr txBox="1"/>
              <p:nvPr/>
            </p:nvSpPr>
            <p:spPr>
              <a:xfrm>
                <a:off x="637875" y="4796330"/>
                <a:ext cx="4433082" cy="15696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 anchorCtr="0">
                <a:spAutoFit/>
              </a:bodyPr>
              <a:lstStyle/>
              <a:p>
                <a:pPr>
                  <a:lnSpc>
                    <a:spcPct val="250000"/>
                  </a:lnSpc>
                </a:pPr>
                <a:r>
                  <a:rPr lang="fr-CH" sz="2400" u="sng" dirty="0" err="1">
                    <a:latin typeface="+mj-lt"/>
                    <a:cs typeface="Times New Roman" panose="02020603050405020304" pitchFamily="18" charset="0"/>
                  </a:rPr>
                  <a:t>Grating</a:t>
                </a:r>
                <a:r>
                  <a:rPr lang="fr-CH" sz="2400" u="sng" dirty="0">
                    <a:latin typeface="+mj-lt"/>
                    <a:cs typeface="Times New Roman" panose="02020603050405020304" pitchFamily="18" charset="0"/>
                  </a:rPr>
                  <a:t> </a:t>
                </a:r>
                <a:r>
                  <a:rPr lang="fr-CH" sz="2400" u="sng" dirty="0" err="1">
                    <a:latin typeface="+mj-lt"/>
                    <a:cs typeface="Times New Roman" panose="02020603050405020304" pitchFamily="18" charset="0"/>
                  </a:rPr>
                  <a:t>parameter</a:t>
                </a:r>
                <a:r>
                  <a:rPr lang="fr-CH" sz="2400" u="sng" dirty="0">
                    <a:latin typeface="+mj-lt"/>
                    <a:cs typeface="Times New Roman" panose="02020603050405020304" pitchFamily="18" charset="0"/>
                  </a:rPr>
                  <a:t>:</a:t>
                </a:r>
                <a:r>
                  <a:rPr lang="fr-CH" dirty="0">
                    <a:latin typeface="+mj-lt"/>
                    <a:cs typeface="Times New Roman" panose="02020603050405020304" pitchFamily="18" charset="0"/>
                  </a:rPr>
                  <a:t> </a:t>
                </a:r>
                <a:endParaRPr lang="fr-CH" sz="2000" dirty="0">
                  <a:latin typeface="+mj-lt"/>
                  <a:cs typeface="Times New Roman" panose="02020603050405020304" pitchFamily="18" charset="0"/>
                </a:endParaRPr>
              </a:p>
              <a:p>
                <a:pPr marL="285750" indent="-285750">
                  <a:buFontTx/>
                  <a:buChar char="-"/>
                </a:pPr>
                <a:r>
                  <a:rPr lang="fr-CH" sz="2000" b="1" dirty="0">
                    <a:latin typeface="+mj-lt"/>
                    <a:cs typeface="Times New Roman" panose="02020603050405020304" pitchFamily="18" charset="0"/>
                  </a:rPr>
                  <a:t>Absorber </a:t>
                </a:r>
                <a:r>
                  <a:rPr lang="fr-CH" sz="2000" b="1" dirty="0" err="1">
                    <a:latin typeface="+mj-lt"/>
                    <a:cs typeface="Times New Roman" panose="02020603050405020304" pitchFamily="18" charset="0"/>
                  </a:rPr>
                  <a:t>thickness</a:t>
                </a:r>
                <a:r>
                  <a:rPr lang="fr-CH" sz="2000" b="1" dirty="0">
                    <a:latin typeface="+mj-lt"/>
                    <a:cs typeface="Times New Roman" panose="02020603050405020304" pitchFamily="18" charset="0"/>
                  </a:rPr>
                  <a:t> </a:t>
                </a:r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|</a:t>
                </a:r>
                <a14:m>
                  <m:oMath xmlns:m="http://schemas.openxmlformats.org/officeDocument/2006/math">
                    <m:r>
                      <a:rPr lang="fr-CH" sz="2000" b="1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d>
                      <m:dPr>
                        <m:ctrlPr>
                          <a:rPr lang="fr-CH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fr-CH" sz="20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20 </m:t>
                        </m:r>
                        <m:r>
                          <m:rPr>
                            <m:sty m:val="p"/>
                          </m:rPr>
                          <a:rPr lang="fr-CH" sz="20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μm</m:t>
                        </m:r>
                        <m:r>
                          <a:rPr lang="fr-CH" sz="20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30 </m:t>
                        </m:r>
                        <m:r>
                          <m:rPr>
                            <m:sty m:val="p"/>
                          </m:rPr>
                          <a:rPr lang="fr-CH" sz="20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μm</m:t>
                        </m:r>
                      </m:e>
                    </m:d>
                  </m:oMath>
                </a14:m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 </a:t>
                </a:r>
                <a:endParaRPr lang="fr-CH" sz="1600" dirty="0">
                  <a:latin typeface="+mj-lt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endParaRPr lang="fr-CH" sz="1600" dirty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CE8AB798-48D5-CFF3-DBD8-A960714606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875" y="4796330"/>
                <a:ext cx="4433082" cy="1569660"/>
              </a:xfrm>
              <a:prstGeom prst="rect">
                <a:avLst/>
              </a:prstGeom>
              <a:blipFill>
                <a:blip r:embed="rId5"/>
                <a:stretch>
                  <a:fillRect l="-220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e 14">
            <a:extLst>
              <a:ext uri="{FF2B5EF4-FFF2-40B4-BE49-F238E27FC236}">
                <a16:creationId xmlns:a16="http://schemas.microsoft.com/office/drawing/2014/main" id="{4B300C10-7051-B5B7-1F15-B295E430FBB0}"/>
              </a:ext>
            </a:extLst>
          </p:cNvPr>
          <p:cNvGrpSpPr/>
          <p:nvPr/>
        </p:nvGrpSpPr>
        <p:grpSpPr>
          <a:xfrm>
            <a:off x="1661233" y="1847954"/>
            <a:ext cx="1543797" cy="1627638"/>
            <a:chOff x="1090016" y="1981093"/>
            <a:chExt cx="1469724" cy="1625886"/>
          </a:xfrm>
        </p:grpSpPr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028B2F65-0D52-338C-4524-09C1B723982D}"/>
                </a:ext>
              </a:extLst>
            </p:cNvPr>
            <p:cNvCxnSpPr>
              <a:cxnSpLocks/>
            </p:cNvCxnSpPr>
            <p:nvPr/>
          </p:nvCxnSpPr>
          <p:spPr>
            <a:xfrm>
              <a:off x="1095841" y="1981093"/>
              <a:ext cx="52379" cy="1625886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AB11D1A6-C704-5D8D-0CF7-C51879DB5D92}"/>
                </a:ext>
              </a:extLst>
            </p:cNvPr>
            <p:cNvCxnSpPr>
              <a:cxnSpLocks/>
            </p:cNvCxnSpPr>
            <p:nvPr/>
          </p:nvCxnSpPr>
          <p:spPr>
            <a:xfrm>
              <a:off x="2411864" y="2020499"/>
              <a:ext cx="146843" cy="1453633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AFFF7B00-C1CD-AC6D-4729-0F8DBE3D73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69171" y="3479649"/>
              <a:ext cx="1390569" cy="116719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97A49DD0-C251-47A9-885E-0F4A60481C44}"/>
                </a:ext>
              </a:extLst>
            </p:cNvPr>
            <p:cNvCxnSpPr>
              <a:cxnSpLocks/>
            </p:cNvCxnSpPr>
            <p:nvPr/>
          </p:nvCxnSpPr>
          <p:spPr>
            <a:xfrm>
              <a:off x="1090016" y="1995607"/>
              <a:ext cx="1321848" cy="3018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9" name="Image 38" descr="Une image contenant texte, Tracé, diagramme, ligne&#10;&#10;Le contenu généré par l’IA peut être incorrect.">
            <a:extLst>
              <a:ext uri="{FF2B5EF4-FFF2-40B4-BE49-F238E27FC236}">
                <a16:creationId xmlns:a16="http://schemas.microsoft.com/office/drawing/2014/main" id="{082D675A-AE04-2FC4-3C2F-6834785DA295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297" y="1186094"/>
            <a:ext cx="6821630" cy="545730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0" name="ZoneTexte 39">
                <a:extLst>
                  <a:ext uri="{FF2B5EF4-FFF2-40B4-BE49-F238E27FC236}">
                    <a16:creationId xmlns:a16="http://schemas.microsoft.com/office/drawing/2014/main" id="{7AB16FC7-AA13-CE34-C6EB-D34EF2B0A703}"/>
                  </a:ext>
                </a:extLst>
              </p:cNvPr>
              <p:cNvSpPr txBox="1"/>
              <p:nvPr/>
            </p:nvSpPr>
            <p:spPr>
              <a:xfrm>
                <a:off x="5070957" y="384495"/>
                <a:ext cx="7176272" cy="12618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 anchorCtr="0">
                <a:spAutoFit/>
              </a:bodyPr>
              <a:lstStyle/>
              <a:p>
                <a:pPr>
                  <a:lnSpc>
                    <a:spcPct val="250000"/>
                  </a:lnSpc>
                </a:pPr>
                <a:r>
                  <a:rPr lang="fr-CH" sz="2400" u="sng" dirty="0">
                    <a:latin typeface="+mj-lt"/>
                    <a:cs typeface="Times New Roman" panose="02020603050405020304" pitchFamily="18" charset="0"/>
                  </a:rPr>
                  <a:t>Gadolinium </a:t>
                </a:r>
                <a:r>
                  <a:rPr lang="fr-CH" sz="2400" u="sng" dirty="0" err="1">
                    <a:latin typeface="+mj-lt"/>
                    <a:cs typeface="Times New Roman" panose="02020603050405020304" pitchFamily="18" charset="0"/>
                  </a:rPr>
                  <a:t>thickness</a:t>
                </a:r>
                <a:r>
                  <a:rPr lang="fr-CH" sz="2400" u="sng" dirty="0">
                    <a:latin typeface="+mj-lt"/>
                    <a:cs typeface="Times New Roman" panose="02020603050405020304" pitchFamily="18" charset="0"/>
                  </a:rPr>
                  <a:t>:</a:t>
                </a:r>
                <a:r>
                  <a:rPr lang="fr-CH" sz="2400" dirty="0">
                    <a:latin typeface="+mj-lt"/>
                    <a:cs typeface="Times New Roman" panose="02020603050405020304" pitchFamily="18" charset="0"/>
                  </a:rPr>
                  <a:t>		       </a:t>
                </a:r>
                <a14:m>
                  <m:oMath xmlns:m="http://schemas.openxmlformats.org/officeDocument/2006/math">
                    <m:r>
                      <a:rPr lang="fr-CH" sz="24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30 </m:t>
                    </m:r>
                    <m:r>
                      <m:rPr>
                        <m:sty m:val="p"/>
                      </m:rPr>
                      <a:rPr lang="fr-CH" sz="24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μm</m:t>
                    </m:r>
                    <m:r>
                      <a:rPr lang="fr-CH" sz="24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          20</m:t>
                    </m:r>
                    <m:r>
                      <a:rPr lang="fr-CH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sz="24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μm</m:t>
                    </m:r>
                  </m:oMath>
                </a14:m>
                <a:endParaRPr lang="fr-CH" sz="1400" dirty="0">
                  <a:latin typeface="+mj-lt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endParaRPr lang="fr-CH" sz="1600" dirty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0" name="ZoneTexte 39">
                <a:extLst>
                  <a:ext uri="{FF2B5EF4-FFF2-40B4-BE49-F238E27FC236}">
                    <a16:creationId xmlns:a16="http://schemas.microsoft.com/office/drawing/2014/main" id="{7AB16FC7-AA13-CE34-C6EB-D34EF2B0A7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0957" y="384495"/>
                <a:ext cx="7176272" cy="1261884"/>
              </a:xfrm>
              <a:prstGeom prst="rect">
                <a:avLst/>
              </a:prstGeom>
              <a:blipFill>
                <a:blip r:embed="rId7"/>
                <a:stretch>
                  <a:fillRect l="-135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Ellipse 41">
            <a:extLst>
              <a:ext uri="{FF2B5EF4-FFF2-40B4-BE49-F238E27FC236}">
                <a16:creationId xmlns:a16="http://schemas.microsoft.com/office/drawing/2014/main" id="{C13A1A89-C592-8B8C-5A07-11D400E98155}"/>
              </a:ext>
            </a:extLst>
          </p:cNvPr>
          <p:cNvSpPr/>
          <p:nvPr/>
        </p:nvSpPr>
        <p:spPr>
          <a:xfrm>
            <a:off x="8958803" y="949122"/>
            <a:ext cx="153646" cy="15364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E15FA399-C2B4-3D8A-220D-B19D117C7E12}"/>
              </a:ext>
            </a:extLst>
          </p:cNvPr>
          <p:cNvSpPr/>
          <p:nvPr/>
        </p:nvSpPr>
        <p:spPr>
          <a:xfrm>
            <a:off x="10511740" y="962624"/>
            <a:ext cx="153646" cy="153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DDC7D338-5048-E54E-D025-5343C1EE4BD2}"/>
                  </a:ext>
                </a:extLst>
              </p:cNvPr>
              <p:cNvSpPr txBox="1"/>
              <p:nvPr/>
            </p:nvSpPr>
            <p:spPr>
              <a:xfrm>
                <a:off x="5750757" y="1560560"/>
                <a:ext cx="4103301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 anchorCtr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𝜂</m:t>
                      </m:r>
                      <m:r>
                        <a:rPr lang="fr-CH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=92%</m:t>
                      </m:r>
                    </m:oMath>
                  </m:oMathPara>
                </a14:m>
                <a:endParaRPr lang="fr-CH" sz="2400" dirty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DDC7D338-5048-E54E-D025-5343C1EE4B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0757" y="1560560"/>
                <a:ext cx="4103301" cy="461665"/>
              </a:xfrm>
              <a:prstGeom prst="rect">
                <a:avLst/>
              </a:prstGeom>
              <a:blipFill>
                <a:blip r:embed="rId8"/>
                <a:stretch>
                  <a:fillRect b="-921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ZoneTexte 44">
                <a:extLst>
                  <a:ext uri="{FF2B5EF4-FFF2-40B4-BE49-F238E27FC236}">
                    <a16:creationId xmlns:a16="http://schemas.microsoft.com/office/drawing/2014/main" id="{6E6D1FF4-B7BF-19A3-2AD5-5DF8B317DAC1}"/>
                  </a:ext>
                </a:extLst>
              </p:cNvPr>
              <p:cNvSpPr txBox="1"/>
              <p:nvPr/>
            </p:nvSpPr>
            <p:spPr>
              <a:xfrm>
                <a:off x="6438384" y="4608393"/>
                <a:ext cx="4103301" cy="48000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 anchorCtr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fr-CH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fr-CH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=97%  @   </m:t>
                      </m:r>
                      <m:r>
                        <a:rPr lang="fr-CH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𝜆</m:t>
                      </m:r>
                      <m:r>
                        <a:rPr lang="fr-CH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=3.5Å</m:t>
                      </m:r>
                    </m:oMath>
                  </m:oMathPara>
                </a14:m>
                <a:endParaRPr lang="fr-CH" sz="2400" dirty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5" name="ZoneTexte 44">
                <a:extLst>
                  <a:ext uri="{FF2B5EF4-FFF2-40B4-BE49-F238E27FC236}">
                    <a16:creationId xmlns:a16="http://schemas.microsoft.com/office/drawing/2014/main" id="{6E6D1FF4-B7BF-19A3-2AD5-5DF8B317DA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8384" y="4608393"/>
                <a:ext cx="4103301" cy="480003"/>
              </a:xfrm>
              <a:prstGeom prst="rect">
                <a:avLst/>
              </a:prstGeom>
              <a:blipFill>
                <a:blip r:embed="rId9"/>
                <a:stretch>
                  <a:fillRect b="-101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F81A75DB-40CD-705E-80EE-3A27D070E59B}"/>
              </a:ext>
            </a:extLst>
          </p:cNvPr>
          <p:cNvCxnSpPr>
            <a:cxnSpLocks/>
          </p:cNvCxnSpPr>
          <p:nvPr/>
        </p:nvCxnSpPr>
        <p:spPr>
          <a:xfrm flipH="1" flipV="1">
            <a:off x="6982399" y="4164090"/>
            <a:ext cx="124463" cy="4906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52183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16</a:t>
            </a:fld>
            <a:endParaRPr lang="fr-CH">
              <a:latin typeface="+mj-lt"/>
            </a:endParaRPr>
          </a:p>
        </p:txBody>
      </p:sp>
      <p:pic>
        <p:nvPicPr>
          <p:cNvPr id="2" name="ILL">
            <a:hlinkClick r:id="" action="ppaction://media"/>
            <a:extLst>
              <a:ext uri="{FF2B5EF4-FFF2-40B4-BE49-F238E27FC236}">
                <a16:creationId xmlns:a16="http://schemas.microsoft.com/office/drawing/2014/main" id="{BB4834D2-7AE3-0830-3546-CB987CCF4A3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01897" y="861436"/>
            <a:ext cx="7397246" cy="554884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398B1D52-EFE2-D045-EAFC-4FD61C59C5EF}"/>
                  </a:ext>
                </a:extLst>
              </p:cNvPr>
              <p:cNvSpPr txBox="1"/>
              <p:nvPr/>
            </p:nvSpPr>
            <p:spPr>
              <a:xfrm>
                <a:off x="308019" y="1030540"/>
                <a:ext cx="5580899" cy="51433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2400" b="1" dirty="0">
                    <a:latin typeface="+mj-lt"/>
                    <a:cs typeface="Times New Roman" panose="02020603050405020304" pitchFamily="18" charset="0"/>
                  </a:rPr>
                  <a:t>Preparation for </a:t>
                </a:r>
                <a:r>
                  <a:rPr lang="fr-CH" sz="2400" b="1" dirty="0" err="1">
                    <a:latin typeface="+mj-lt"/>
                    <a:cs typeface="Times New Roman" panose="02020603050405020304" pitchFamily="18" charset="0"/>
                  </a:rPr>
                  <a:t>electric</a:t>
                </a:r>
                <a:r>
                  <a:rPr lang="fr-CH" sz="2400" b="1" dirty="0">
                    <a:latin typeface="+mj-lt"/>
                    <a:cs typeface="Times New Roman" panose="02020603050405020304" pitchFamily="18" charset="0"/>
                  </a:rPr>
                  <a:t> charge </a:t>
                </a:r>
                <a:r>
                  <a:rPr lang="fr-CH" sz="2400" b="1" dirty="0" err="1">
                    <a:latin typeface="+mj-lt"/>
                    <a:cs typeface="Times New Roman" panose="02020603050405020304" pitchFamily="18" charset="0"/>
                  </a:rPr>
                  <a:t>measurement</a:t>
                </a:r>
                <a:r>
                  <a:rPr lang="fr-CH" sz="2400" b="1" dirty="0">
                    <a:latin typeface="+mj-lt"/>
                    <a:cs typeface="Times New Roman" panose="02020603050405020304" pitchFamily="18" charset="0"/>
                  </a:rPr>
                  <a:t>:</a:t>
                </a:r>
                <a:br>
                  <a:rPr lang="fr-CH" sz="2400" b="1" dirty="0">
                    <a:latin typeface="+mj-lt"/>
                    <a:cs typeface="Times New Roman" panose="02020603050405020304" pitchFamily="18" charset="0"/>
                  </a:rPr>
                </a:br>
                <a:endParaRPr lang="fr-CH" sz="2400" b="1" dirty="0">
                  <a:latin typeface="+mj-lt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fr-CH" sz="2000" dirty="0" err="1">
                    <a:latin typeface="+mj-lt"/>
                    <a:cs typeface="Times New Roman" panose="02020603050405020304" pitchFamily="18" charset="0"/>
                  </a:rPr>
                  <a:t>Alignment</a:t>
                </a:r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 of best setup</a:t>
                </a:r>
              </a:p>
              <a:p>
                <a:endParaRPr lang="fr-CH" sz="2000" dirty="0">
                  <a:latin typeface="+mj-lt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fr-CH" sz="2000" dirty="0" err="1">
                    <a:latin typeface="+mj-lt"/>
                    <a:cs typeface="Times New Roman" panose="02020603050405020304" pitchFamily="18" charset="0"/>
                  </a:rPr>
                  <a:t>Remove</a:t>
                </a:r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 chopper</a:t>
                </a:r>
                <a:br>
                  <a:rPr lang="fr-CH" sz="2000" dirty="0">
                    <a:latin typeface="+mj-lt"/>
                    <a:cs typeface="Times New Roman" panose="02020603050405020304" pitchFamily="18" charset="0"/>
                  </a:rPr>
                </a:br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- </a:t>
                </a:r>
                <a:r>
                  <a:rPr lang="fr-CH" dirty="0" err="1">
                    <a:latin typeface="+mj-lt"/>
                    <a:cs typeface="Times New Roman" panose="02020603050405020304" pitchFamily="18" charset="0"/>
                  </a:rPr>
                  <a:t>Ballsitic</a:t>
                </a:r>
                <a:r>
                  <a:rPr lang="fr-CH" dirty="0">
                    <a:latin typeface="+mj-lt"/>
                    <a:cs typeface="Times New Roman" panose="02020603050405020304" pitchFamily="18" charset="0"/>
                  </a:rPr>
                  <a:t> </a:t>
                </a:r>
                <a:r>
                  <a:rPr lang="fr-CH" dirty="0" err="1">
                    <a:latin typeface="+mj-lt"/>
                    <a:cs typeface="Times New Roman" panose="02020603050405020304" pitchFamily="18" charset="0"/>
                  </a:rPr>
                  <a:t>regime</a:t>
                </a:r>
                <a:r>
                  <a:rPr lang="fr-CH" dirty="0">
                    <a:latin typeface="+mj-lt"/>
                    <a:cs typeface="Times New Roman" panose="02020603050405020304" pitchFamily="18" charset="0"/>
                  </a:rPr>
                  <a:t> </a:t>
                </a:r>
                <a:r>
                  <a:rPr lang="fr-CH" dirty="0" err="1">
                    <a:latin typeface="+mj-lt"/>
                    <a:cs typeface="Times New Roman" panose="02020603050405020304" pitchFamily="18" charset="0"/>
                  </a:rPr>
                  <a:t>with</a:t>
                </a:r>
                <a:r>
                  <a:rPr lang="fr-CH" dirty="0">
                    <a:latin typeface="+mj-lt"/>
                    <a:cs typeface="Times New Roman" panose="02020603050405020304" pitchFamily="18" charset="0"/>
                  </a:rPr>
                  <a:t> white </a:t>
                </a:r>
                <a:r>
                  <a:rPr lang="fr-CH" dirty="0" err="1">
                    <a:latin typeface="+mj-lt"/>
                    <a:cs typeface="Times New Roman" panose="02020603050405020304" pitchFamily="18" charset="0"/>
                  </a:rPr>
                  <a:t>beam</a:t>
                </a:r>
                <a:br>
                  <a:rPr lang="fr-CH" dirty="0">
                    <a:latin typeface="+mj-lt"/>
                    <a:cs typeface="Times New Roman" panose="02020603050405020304" pitchFamily="18" charset="0"/>
                  </a:rPr>
                </a:br>
                <a:r>
                  <a:rPr lang="fr-CH" dirty="0">
                    <a:latin typeface="+mj-lt"/>
                    <a:cs typeface="Times New Roman" panose="02020603050405020304" pitchFamily="18" charset="0"/>
                  </a:rPr>
                  <a:t>- Flux </a:t>
                </a:r>
                <a:r>
                  <a:rPr lang="fr-CH" dirty="0" err="1">
                    <a:latin typeface="+mj-lt"/>
                    <a:cs typeface="Times New Roman" panose="02020603050405020304" pitchFamily="18" charset="0"/>
                  </a:rPr>
                  <a:t>increased</a:t>
                </a:r>
                <a:r>
                  <a:rPr lang="fr-CH" dirty="0">
                    <a:latin typeface="+mj-lt"/>
                    <a:cs typeface="Times New Roman" panose="02020603050405020304" pitchFamily="18" charset="0"/>
                  </a:rPr>
                  <a:t> by 200</a:t>
                </a:r>
                <a:br>
                  <a:rPr lang="fr-CH" dirty="0">
                    <a:latin typeface="+mj-lt"/>
                    <a:cs typeface="Times New Roman" panose="02020603050405020304" pitchFamily="18" charset="0"/>
                  </a:rPr>
                </a:br>
                <a:endParaRPr lang="fr-CH" dirty="0">
                  <a:latin typeface="+mj-lt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fr-CH" sz="2000" dirty="0" err="1">
                    <a:latin typeface="+mj-lt"/>
                    <a:cs typeface="Times New Roman" panose="02020603050405020304" pitchFamily="18" charset="0"/>
                  </a:rPr>
                  <a:t>Pump</a:t>
                </a:r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 down pipes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fr-CH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fr-CH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 mbar)</a:t>
                </a:r>
                <a:br>
                  <a:rPr lang="fr-CH" sz="2000" dirty="0">
                    <a:latin typeface="+mj-lt"/>
                    <a:cs typeface="Times New Roman" panose="02020603050405020304" pitchFamily="18" charset="0"/>
                  </a:rPr>
                </a:br>
                <a:br>
                  <a:rPr lang="fr-CH" sz="2000" dirty="0">
                    <a:latin typeface="+mj-lt"/>
                    <a:cs typeface="Times New Roman" panose="02020603050405020304" pitchFamily="18" charset="0"/>
                  </a:rPr>
                </a:br>
                <a:endParaRPr lang="fr-CH" sz="2000" dirty="0">
                  <a:latin typeface="+mj-lt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fr-CH" sz="2000" dirty="0" err="1">
                    <a:latin typeface="+mj-lt"/>
                    <a:cs typeface="Times New Roman" panose="02020603050405020304" pitchFamily="18" charset="0"/>
                  </a:rPr>
                  <a:t>Add</a:t>
                </a:r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 radiation </a:t>
                </a:r>
                <a:r>
                  <a:rPr lang="fr-CH" sz="2000" dirty="0" err="1">
                    <a:latin typeface="+mj-lt"/>
                    <a:cs typeface="Times New Roman" panose="02020603050405020304" pitchFamily="18" charset="0"/>
                  </a:rPr>
                  <a:t>shielding</a:t>
                </a:r>
                <a:br>
                  <a:rPr lang="fr-CH" sz="2000" dirty="0">
                    <a:latin typeface="+mj-lt"/>
                    <a:cs typeface="Times New Roman" panose="02020603050405020304" pitchFamily="18" charset="0"/>
                  </a:rPr>
                </a:br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- </a:t>
                </a:r>
                <a:r>
                  <a:rPr lang="fr-CH" dirty="0">
                    <a:latin typeface="+mj-lt"/>
                    <a:cs typeface="Times New Roman" panose="02020603050405020304" pitchFamily="18" charset="0"/>
                  </a:rPr>
                  <a:t>Lead and </a:t>
                </a:r>
                <a:r>
                  <a:rPr lang="fr-CH" dirty="0" err="1">
                    <a:latin typeface="+mj-lt"/>
                    <a:cs typeface="Times New Roman" panose="02020603050405020304" pitchFamily="18" charset="0"/>
                  </a:rPr>
                  <a:t>concrete</a:t>
                </a:r>
                <a:r>
                  <a:rPr lang="fr-CH" dirty="0">
                    <a:latin typeface="+mj-lt"/>
                    <a:cs typeface="Times New Roman" panose="02020603050405020304" pitchFamily="18" charset="0"/>
                  </a:rPr>
                  <a:t> </a:t>
                </a:r>
                <a:r>
                  <a:rPr lang="fr-CH" dirty="0" err="1">
                    <a:latin typeface="+mj-lt"/>
                    <a:cs typeface="Times New Roman" panose="02020603050405020304" pitchFamily="18" charset="0"/>
                  </a:rPr>
                  <a:t>around</a:t>
                </a:r>
                <a:r>
                  <a:rPr lang="fr-CH" dirty="0">
                    <a:latin typeface="+mj-lt"/>
                    <a:cs typeface="Times New Roman" panose="02020603050405020304" pitchFamily="18" charset="0"/>
                  </a:rPr>
                  <a:t> the setup</a:t>
                </a:r>
                <a:br>
                  <a:rPr lang="fr-CH" dirty="0">
                    <a:latin typeface="+mj-lt"/>
                    <a:cs typeface="Times New Roman" panose="02020603050405020304" pitchFamily="18" charset="0"/>
                  </a:rPr>
                </a:br>
                <a:endParaRPr lang="fr-CH" sz="2000" dirty="0">
                  <a:latin typeface="+mj-lt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fr-CH" sz="2000" dirty="0" err="1">
                    <a:latin typeface="+mj-lt"/>
                    <a:cs typeface="Times New Roman" panose="02020603050405020304" pitchFamily="18" charset="0"/>
                  </a:rPr>
                  <a:t>Temperature</a:t>
                </a:r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 </a:t>
                </a:r>
                <a:r>
                  <a:rPr lang="fr-CH" sz="2000" dirty="0" err="1">
                    <a:latin typeface="+mj-lt"/>
                    <a:cs typeface="Times New Roman" panose="02020603050405020304" pitchFamily="18" charset="0"/>
                  </a:rPr>
                  <a:t>shield</a:t>
                </a:r>
                <a:endParaRPr lang="fr-CH" dirty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398B1D52-EFE2-D045-EAFC-4FD61C59C5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019" y="1030540"/>
                <a:ext cx="5580899" cy="5143396"/>
              </a:xfrm>
              <a:prstGeom prst="rect">
                <a:avLst/>
              </a:prstGeom>
              <a:blipFill>
                <a:blip r:embed="rId5"/>
                <a:stretch>
                  <a:fillRect l="-1749" t="-948" b="-1185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ED3E069B-F081-F984-A1C5-561BEF954344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FR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Setup for Electric Charge </a:t>
            </a:r>
            <a:r>
              <a:rPr lang="fr-FR" altLang="fr-FR" sz="28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Measurement</a:t>
            </a:r>
            <a:endParaRPr lang="fr-FR" altLang="fr-FR" sz="2400" dirty="0"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F28374AA-27AF-1769-AE53-6FC7D41B00A3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7" name="Image 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D4B2E8D8-92A5-78E4-B620-F360509E5D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8" name="Image 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85E80DF-C662-286C-5EBD-599809594B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C617B516-438C-9B22-AD2E-98BF73615689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" name="Image 5" descr="Une image contenant texte, Police, Graphique, conception&#10;&#10;Description générée automatiquement">
            <a:extLst>
              <a:ext uri="{FF2B5EF4-FFF2-40B4-BE49-F238E27FC236}">
                <a16:creationId xmlns:a16="http://schemas.microsoft.com/office/drawing/2014/main" id="{0ABE49AC-8E73-034E-D760-B44530C20CEA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034" y="43118"/>
            <a:ext cx="576534" cy="576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85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5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20000" mute="1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A6DAF5-D022-99D2-6FD8-14F2C52B4D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F181A385-185E-B166-70AF-EE7CC058A1D3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CBA9AEFE-328A-4EF1-8DBF-A52508789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17</a:t>
            </a:fld>
            <a:endParaRPr lang="fr-CH">
              <a:latin typeface="+mj-lt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6176D75-AA26-7D60-5AFE-9CD356DC82C6}"/>
              </a:ext>
            </a:extLst>
          </p:cNvPr>
          <p:cNvSpPr txBox="1"/>
          <p:nvPr/>
        </p:nvSpPr>
        <p:spPr>
          <a:xfrm>
            <a:off x="211153" y="855820"/>
            <a:ext cx="5580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>
                <a:latin typeface="+mj-lt"/>
                <a:cs typeface="Times New Roman" panose="02020603050405020304" pitchFamily="18" charset="0"/>
              </a:rPr>
              <a:t>Electrode stack in vacuum pipes</a:t>
            </a:r>
            <a:endParaRPr lang="fr-CH" sz="20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BE1B13D-CB8B-BBE8-C355-D92E65CD423A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Setup for Electric Charge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Measurement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86" name="Groupe 85">
            <a:extLst>
              <a:ext uri="{FF2B5EF4-FFF2-40B4-BE49-F238E27FC236}">
                <a16:creationId xmlns:a16="http://schemas.microsoft.com/office/drawing/2014/main" id="{3E6BF699-3AA2-1CD2-EBAB-F732B9490E07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87" name="Image 8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96B59A78-64BB-0F12-3744-F27750DB09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88" name="Image 8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3AEA99B3-B419-50FB-8F75-D191B32C09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89" name="Connecteur droit 88">
            <a:extLst>
              <a:ext uri="{FF2B5EF4-FFF2-40B4-BE49-F238E27FC236}">
                <a16:creationId xmlns:a16="http://schemas.microsoft.com/office/drawing/2014/main" id="{242F225F-D13D-7D60-A3C4-D53940AE5061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84" name="Groupe 83">
            <a:extLst>
              <a:ext uri="{FF2B5EF4-FFF2-40B4-BE49-F238E27FC236}">
                <a16:creationId xmlns:a16="http://schemas.microsoft.com/office/drawing/2014/main" id="{74461189-FEB8-5820-C10C-8CE17D45D276}"/>
              </a:ext>
            </a:extLst>
          </p:cNvPr>
          <p:cNvGrpSpPr/>
          <p:nvPr/>
        </p:nvGrpSpPr>
        <p:grpSpPr>
          <a:xfrm>
            <a:off x="365112" y="4412748"/>
            <a:ext cx="3877662" cy="1908072"/>
            <a:chOff x="588073" y="5056052"/>
            <a:chExt cx="3239750" cy="1253446"/>
          </a:xfrm>
        </p:grpSpPr>
        <p:pic>
          <p:nvPicPr>
            <p:cNvPr id="3" name="Image 2" descr="Une image contenant outil, métal, intérieur&#10;&#10;Description générée automatiquement">
              <a:extLst>
                <a:ext uri="{FF2B5EF4-FFF2-40B4-BE49-F238E27FC236}">
                  <a16:creationId xmlns:a16="http://schemas.microsoft.com/office/drawing/2014/main" id="{C5667CDD-68C4-B9F0-1480-2A5524C572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23" t="4110" r="22479" b="16704"/>
            <a:stretch/>
          </p:blipFill>
          <p:spPr>
            <a:xfrm rot="5400000">
              <a:off x="1581225" y="4062900"/>
              <a:ext cx="1253446" cy="32397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4B3CB799-F86A-5AAB-7184-819DE8CE49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3192" y="5084626"/>
              <a:ext cx="0" cy="36554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avec flèche 40">
              <a:extLst>
                <a:ext uri="{FF2B5EF4-FFF2-40B4-BE49-F238E27FC236}">
                  <a16:creationId xmlns:a16="http://schemas.microsoft.com/office/drawing/2014/main" id="{F4423E8A-3543-D7DD-CE93-4D66DF6A09A6}"/>
                </a:ext>
              </a:extLst>
            </p:cNvPr>
            <p:cNvCxnSpPr>
              <a:cxnSpLocks/>
            </p:cNvCxnSpPr>
            <p:nvPr/>
          </p:nvCxnSpPr>
          <p:spPr>
            <a:xfrm>
              <a:off x="701622" y="5158577"/>
              <a:ext cx="3092450" cy="0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ZoneTexte 20">
            <a:extLst>
              <a:ext uri="{FF2B5EF4-FFF2-40B4-BE49-F238E27FC236}">
                <a16:creationId xmlns:a16="http://schemas.microsoft.com/office/drawing/2014/main" id="{DECD0A1A-874E-2D07-7AA7-A3AED34950D8}"/>
              </a:ext>
            </a:extLst>
          </p:cNvPr>
          <p:cNvSpPr txBox="1"/>
          <p:nvPr/>
        </p:nvSpPr>
        <p:spPr>
          <a:xfrm>
            <a:off x="1605915" y="4708612"/>
            <a:ext cx="1334584" cy="40011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500 mm</a:t>
            </a:r>
          </a:p>
        </p:txBody>
      </p:sp>
      <p:grpSp>
        <p:nvGrpSpPr>
          <p:cNvPr id="83" name="Groupe 82">
            <a:extLst>
              <a:ext uri="{FF2B5EF4-FFF2-40B4-BE49-F238E27FC236}">
                <a16:creationId xmlns:a16="http://schemas.microsoft.com/office/drawing/2014/main" id="{1A2744A8-D995-2FF0-8876-D95B9D0D6733}"/>
              </a:ext>
            </a:extLst>
          </p:cNvPr>
          <p:cNvGrpSpPr/>
          <p:nvPr/>
        </p:nvGrpSpPr>
        <p:grpSpPr>
          <a:xfrm>
            <a:off x="353537" y="1352212"/>
            <a:ext cx="3929096" cy="3003747"/>
            <a:chOff x="220466" y="1789282"/>
            <a:chExt cx="3929096" cy="3003747"/>
          </a:xfrm>
        </p:grpSpPr>
        <p:pic>
          <p:nvPicPr>
            <p:cNvPr id="2" name="Image 1" descr="Une image contenant machine, ingénierie, acier, métal&#10;&#10;Description générée automatiquement">
              <a:extLst>
                <a:ext uri="{FF2B5EF4-FFF2-40B4-BE49-F238E27FC236}">
                  <a16:creationId xmlns:a16="http://schemas.microsoft.com/office/drawing/2014/main" id="{A8A2BE99-0E73-820B-597D-C0A1E882E2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584" t="25102" r="33218" b="24387"/>
            <a:stretch>
              <a:fillRect/>
            </a:stretch>
          </p:blipFill>
          <p:spPr>
            <a:xfrm>
              <a:off x="220466" y="2015422"/>
              <a:ext cx="3929096" cy="277760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F318DF7A-3DF2-4583-3367-31BCB89DADEA}"/>
                </a:ext>
              </a:extLst>
            </p:cNvPr>
            <p:cNvSpPr txBox="1"/>
            <p:nvPr/>
          </p:nvSpPr>
          <p:spPr>
            <a:xfrm>
              <a:off x="1729388" y="4375498"/>
              <a:ext cx="1117321" cy="40011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35 mm</a:t>
              </a:r>
            </a:p>
          </p:txBody>
        </p: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A24B52E6-EF53-D1C6-55C0-1EC24710FC7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78584" y="4106014"/>
              <a:ext cx="0" cy="360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9EF010DD-9A92-DF40-E3E1-EB2C7DF661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85207" y="4115539"/>
              <a:ext cx="0" cy="360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avec flèche 35">
              <a:extLst>
                <a:ext uri="{FF2B5EF4-FFF2-40B4-BE49-F238E27FC236}">
                  <a16:creationId xmlns:a16="http://schemas.microsoft.com/office/drawing/2014/main" id="{B1B17ABD-36CE-E5A2-0760-BB8FA3F39400}"/>
                </a:ext>
              </a:extLst>
            </p:cNvPr>
            <p:cNvCxnSpPr>
              <a:cxnSpLocks/>
            </p:cNvCxnSpPr>
            <p:nvPr/>
          </p:nvCxnSpPr>
          <p:spPr>
            <a:xfrm>
              <a:off x="1890616" y="4172328"/>
              <a:ext cx="794591" cy="0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8566C6CD-FADE-B6D4-9F22-099ED9810E8D}"/>
                </a:ext>
              </a:extLst>
            </p:cNvPr>
            <p:cNvSpPr txBox="1"/>
            <p:nvPr/>
          </p:nvSpPr>
          <p:spPr>
            <a:xfrm>
              <a:off x="1970104" y="2203528"/>
              <a:ext cx="607275" cy="38844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924" dirty="0">
                  <a:cs typeface="Times New Roman" panose="02020603050405020304" pitchFamily="18" charset="0"/>
                </a:rPr>
                <a:t>HV </a:t>
              </a:r>
            </a:p>
          </p:txBody>
        </p:sp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BD6EEEFD-E004-AE30-25EC-ECB290068A6C}"/>
                </a:ext>
              </a:extLst>
            </p:cNvPr>
            <p:cNvSpPr txBox="1"/>
            <p:nvPr/>
          </p:nvSpPr>
          <p:spPr>
            <a:xfrm>
              <a:off x="1758108" y="1789282"/>
              <a:ext cx="1057619" cy="38844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924" dirty="0" err="1">
                  <a:cs typeface="Times New Roman" panose="02020603050405020304" pitchFamily="18" charset="0"/>
                </a:rPr>
                <a:t>ground</a:t>
              </a:r>
              <a:r>
                <a:rPr lang="fr-CH" sz="1924" dirty="0">
                  <a:cs typeface="Times New Roman" panose="02020603050405020304" pitchFamily="18" charset="0"/>
                </a:rPr>
                <a:t> </a:t>
              </a:r>
            </a:p>
          </p:txBody>
        </p:sp>
        <p:cxnSp>
          <p:nvCxnSpPr>
            <p:cNvPr id="31" name="Connecteur droit avec flèche 30">
              <a:extLst>
                <a:ext uri="{FF2B5EF4-FFF2-40B4-BE49-F238E27FC236}">
                  <a16:creationId xmlns:a16="http://schemas.microsoft.com/office/drawing/2014/main" id="{00DF4B11-A8D0-D31E-D9C4-EA7EF9404134}"/>
                </a:ext>
              </a:extLst>
            </p:cNvPr>
            <p:cNvCxnSpPr/>
            <p:nvPr/>
          </p:nvCxnSpPr>
          <p:spPr>
            <a:xfrm>
              <a:off x="2673635" y="1867734"/>
              <a:ext cx="243717" cy="648132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avec flèche 31">
              <a:extLst>
                <a:ext uri="{FF2B5EF4-FFF2-40B4-BE49-F238E27FC236}">
                  <a16:creationId xmlns:a16="http://schemas.microsoft.com/office/drawing/2014/main" id="{B61096D8-FBE8-DDAD-A8A2-E3E4E60DED1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6990" y="1869661"/>
              <a:ext cx="243717" cy="648132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1" name="Image 80" descr="Une image contenant ingénierie, industrie, machine, acier&#10;&#10;Le contenu généré par l’IA peut être incorrect.">
            <a:extLst>
              <a:ext uri="{FF2B5EF4-FFF2-40B4-BE49-F238E27FC236}">
                <a16:creationId xmlns:a16="http://schemas.microsoft.com/office/drawing/2014/main" id="{FEA80F74-3AD5-5DDF-8EFC-71FD117F33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6" t="8200" r="22982" b="513"/>
          <a:stretch>
            <a:fillRect/>
          </a:stretch>
        </p:blipFill>
        <p:spPr>
          <a:xfrm>
            <a:off x="4849460" y="956796"/>
            <a:ext cx="7000578" cy="5352702"/>
          </a:xfrm>
          <a:prstGeom prst="rect">
            <a:avLst/>
          </a:prstGeom>
        </p:spPr>
      </p:pic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B4464D42-9382-CA47-D1EC-0FCF84748659}"/>
              </a:ext>
            </a:extLst>
          </p:cNvPr>
          <p:cNvCxnSpPr>
            <a:cxnSpLocks/>
          </p:cNvCxnSpPr>
          <p:nvPr/>
        </p:nvCxnSpPr>
        <p:spPr>
          <a:xfrm flipV="1">
            <a:off x="4209123" y="4469746"/>
            <a:ext cx="0" cy="55646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Connecteur droit 102">
            <a:extLst>
              <a:ext uri="{FF2B5EF4-FFF2-40B4-BE49-F238E27FC236}">
                <a16:creationId xmlns:a16="http://schemas.microsoft.com/office/drawing/2014/main" id="{08A30E98-6CB3-ABEE-ED79-9062DC84E952}"/>
              </a:ext>
            </a:extLst>
          </p:cNvPr>
          <p:cNvCxnSpPr>
            <a:cxnSpLocks/>
          </p:cNvCxnSpPr>
          <p:nvPr/>
        </p:nvCxnSpPr>
        <p:spPr>
          <a:xfrm flipH="1" flipV="1">
            <a:off x="5254906" y="2154898"/>
            <a:ext cx="377061" cy="243050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Connecteur droit avec flèche 103">
            <a:extLst>
              <a:ext uri="{FF2B5EF4-FFF2-40B4-BE49-F238E27FC236}">
                <a16:creationId xmlns:a16="http://schemas.microsoft.com/office/drawing/2014/main" id="{CCE49EE1-B62B-773E-2A59-B30620458DDF}"/>
              </a:ext>
            </a:extLst>
          </p:cNvPr>
          <p:cNvCxnSpPr>
            <a:cxnSpLocks/>
          </p:cNvCxnSpPr>
          <p:nvPr/>
        </p:nvCxnSpPr>
        <p:spPr>
          <a:xfrm flipV="1">
            <a:off x="5254906" y="1967696"/>
            <a:ext cx="6197441" cy="187202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ZoneTexte 104">
            <a:extLst>
              <a:ext uri="{FF2B5EF4-FFF2-40B4-BE49-F238E27FC236}">
                <a16:creationId xmlns:a16="http://schemas.microsoft.com/office/drawing/2014/main" id="{6473AE1A-55B7-279A-4D05-ED898F82FB8A}"/>
              </a:ext>
            </a:extLst>
          </p:cNvPr>
          <p:cNvSpPr txBox="1"/>
          <p:nvPr/>
        </p:nvSpPr>
        <p:spPr>
          <a:xfrm>
            <a:off x="7874865" y="1581407"/>
            <a:ext cx="1334584" cy="40011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2.5 m</a:t>
            </a:r>
          </a:p>
        </p:txBody>
      </p:sp>
      <p:cxnSp>
        <p:nvCxnSpPr>
          <p:cNvPr id="106" name="Connecteur droit 105">
            <a:extLst>
              <a:ext uri="{FF2B5EF4-FFF2-40B4-BE49-F238E27FC236}">
                <a16:creationId xmlns:a16="http://schemas.microsoft.com/office/drawing/2014/main" id="{9759FEB9-F530-2598-3761-174522C52485}"/>
              </a:ext>
            </a:extLst>
          </p:cNvPr>
          <p:cNvCxnSpPr>
            <a:cxnSpLocks/>
          </p:cNvCxnSpPr>
          <p:nvPr/>
        </p:nvCxnSpPr>
        <p:spPr>
          <a:xfrm flipV="1">
            <a:off x="11452347" y="1967696"/>
            <a:ext cx="67875" cy="106747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0" name="Image 109" descr="Une image contenant texte, Police, Graphique, conception&#10;&#10;Description générée automatiquement">
            <a:extLst>
              <a:ext uri="{FF2B5EF4-FFF2-40B4-BE49-F238E27FC236}">
                <a16:creationId xmlns:a16="http://schemas.microsoft.com/office/drawing/2014/main" id="{50974124-C5F2-D2F0-53C2-F655852E5A38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034" y="54693"/>
            <a:ext cx="576534" cy="576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9516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371D3B-7040-F982-8AD0-EB97B1822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24D50D2A-0028-06B2-06AA-5EED7DCDFDE2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DF12A19A-7AEB-B479-735C-5F4A76078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18</a:t>
            </a:fld>
            <a:endParaRPr lang="fr-CH">
              <a:latin typeface="+mj-lt"/>
            </a:endParaRPr>
          </a:p>
        </p:txBody>
      </p:sp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90325AE3-19F7-B25F-7749-49B7022AD412}"/>
              </a:ext>
            </a:extLst>
          </p:cNvPr>
          <p:cNvCxnSpPr/>
          <p:nvPr/>
        </p:nvCxnSpPr>
        <p:spPr>
          <a:xfrm>
            <a:off x="6319340" y="794197"/>
            <a:ext cx="0" cy="5542832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5" name="Rectangle 84">
            <a:extLst>
              <a:ext uri="{FF2B5EF4-FFF2-40B4-BE49-F238E27FC236}">
                <a16:creationId xmlns:a16="http://schemas.microsoft.com/office/drawing/2014/main" id="{E4BED325-9DF7-EC4F-2E63-3DB5A0B9B1D8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FR" altLang="fr-FR" sz="2800" dirty="0" err="1">
                <a:solidFill>
                  <a:srgbClr val="000000"/>
                </a:solidFill>
                <a:ea typeface="Artifakt Element Light" panose="020B0303050000020004" pitchFamily="34" charset="0"/>
                <a:cs typeface="Arial" panose="020B0604020202020204" pitchFamily="34" charset="0"/>
              </a:rPr>
              <a:t>Measurement</a:t>
            </a:r>
            <a:r>
              <a:rPr lang="fr-FR" altLang="fr-FR" sz="2800" dirty="0">
                <a:solidFill>
                  <a:srgbClr val="000000"/>
                </a:solidFill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FR" altLang="fr-FR" sz="2800" dirty="0" err="1">
                <a:solidFill>
                  <a:srgbClr val="000000"/>
                </a:solidFill>
                <a:ea typeface="Artifakt Element Light" panose="020B0303050000020004" pitchFamily="34" charset="0"/>
                <a:cs typeface="Arial" panose="020B0604020202020204" pitchFamily="34" charset="0"/>
              </a:rPr>
              <a:t>Procedure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86" name="Groupe 85">
            <a:extLst>
              <a:ext uri="{FF2B5EF4-FFF2-40B4-BE49-F238E27FC236}">
                <a16:creationId xmlns:a16="http://schemas.microsoft.com/office/drawing/2014/main" id="{476EF739-8C7F-DD35-FB83-582E8024C4B2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87" name="Image 8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C0EC1D13-5781-5FB1-732D-510397481C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88" name="Image 8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A3ACC8A6-7B91-A4B3-B1C1-119F242EDE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89" name="Connecteur droit 88">
            <a:extLst>
              <a:ext uri="{FF2B5EF4-FFF2-40B4-BE49-F238E27FC236}">
                <a16:creationId xmlns:a16="http://schemas.microsoft.com/office/drawing/2014/main" id="{6AAE18B8-D326-045D-850F-FBC1B44F3E77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42" name="Groupe 41">
            <a:extLst>
              <a:ext uri="{FF2B5EF4-FFF2-40B4-BE49-F238E27FC236}">
                <a16:creationId xmlns:a16="http://schemas.microsoft.com/office/drawing/2014/main" id="{2BA5D20A-8948-04E7-0DE9-F97166CF420E}"/>
              </a:ext>
            </a:extLst>
          </p:cNvPr>
          <p:cNvGrpSpPr/>
          <p:nvPr/>
        </p:nvGrpSpPr>
        <p:grpSpPr>
          <a:xfrm>
            <a:off x="76989" y="1514635"/>
            <a:ext cx="6021308" cy="2771255"/>
            <a:chOff x="88568" y="1313290"/>
            <a:chExt cx="5873549" cy="2703250"/>
          </a:xfrm>
        </p:grpSpPr>
        <p:pic>
          <p:nvPicPr>
            <p:cNvPr id="43" name="Image 42" descr="Une image contenant texte, capture d’écran, diagramme, ligne&#10;&#10;Description générée automatiquement">
              <a:extLst>
                <a:ext uri="{FF2B5EF4-FFF2-40B4-BE49-F238E27FC236}">
                  <a16:creationId xmlns:a16="http://schemas.microsoft.com/office/drawing/2014/main" id="{3CD2BBC9-BAE2-9EF9-0DCE-8982A0E374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68" y="1319383"/>
              <a:ext cx="3598160" cy="2697157"/>
            </a:xfrm>
            <a:prstGeom prst="rect">
              <a:avLst/>
            </a:prstGeom>
          </p:spPr>
        </p:pic>
        <p:pic>
          <p:nvPicPr>
            <p:cNvPr id="44" name="Image 43" descr="Une image contenant texte, ligne, Tracé, capture d’écran&#10;&#10;Description générée automatiquement">
              <a:extLst>
                <a:ext uri="{FF2B5EF4-FFF2-40B4-BE49-F238E27FC236}">
                  <a16:creationId xmlns:a16="http://schemas.microsoft.com/office/drawing/2014/main" id="{3D2F0E67-D55B-BB67-A014-33E89B1DF5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9888" y="1313290"/>
              <a:ext cx="2246657" cy="2697158"/>
            </a:xfrm>
            <a:prstGeom prst="rect">
              <a:avLst/>
            </a:prstGeom>
          </p:spPr>
        </p:pic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4715282A-A159-D479-45AB-6E85E5BB3252}"/>
                </a:ext>
              </a:extLst>
            </p:cNvPr>
            <p:cNvCxnSpPr/>
            <p:nvPr/>
          </p:nvCxnSpPr>
          <p:spPr>
            <a:xfrm>
              <a:off x="4765334" y="2520836"/>
              <a:ext cx="902357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C24AFBCE-E9A4-4706-708E-DE2A50EBE3A7}"/>
                </a:ext>
              </a:extLst>
            </p:cNvPr>
            <p:cNvCxnSpPr/>
            <p:nvPr/>
          </p:nvCxnSpPr>
          <p:spPr>
            <a:xfrm>
              <a:off x="4765334" y="2816946"/>
              <a:ext cx="902357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4" name="ZoneTexte 73">
                  <a:extLst>
                    <a:ext uri="{FF2B5EF4-FFF2-40B4-BE49-F238E27FC236}">
                      <a16:creationId xmlns:a16="http://schemas.microsoft.com/office/drawing/2014/main" id="{8EB15595-46B5-1A6C-B905-F78DC94E091F}"/>
                    </a:ext>
                  </a:extLst>
                </p:cNvPr>
                <p:cNvSpPr txBox="1"/>
                <p:nvPr/>
              </p:nvSpPr>
              <p:spPr>
                <a:xfrm>
                  <a:off x="5603230" y="2211176"/>
                  <a:ext cx="358887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fr-CH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fr-CH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fr-CH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𝑤</m:t>
                            </m:r>
                          </m:sub>
                          <m:sup>
                            <m:r>
                              <a:rPr lang="fr-CH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sup>
                        </m:sSubSup>
                      </m:oMath>
                    </m:oMathPara>
                  </a14:m>
                  <a:endParaRPr lang="fr-CH" sz="2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74" name="ZoneTexte 73">
                  <a:extLst>
                    <a:ext uri="{FF2B5EF4-FFF2-40B4-BE49-F238E27FC236}">
                      <a16:creationId xmlns:a16="http://schemas.microsoft.com/office/drawing/2014/main" id="{8EB15595-46B5-1A6C-B905-F78DC94E091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03230" y="2211176"/>
                  <a:ext cx="358887" cy="553998"/>
                </a:xfrm>
                <a:prstGeom prst="rect">
                  <a:avLst/>
                </a:prstGeom>
                <a:blipFill>
                  <a:blip r:embed="rId5"/>
                  <a:stretch>
                    <a:fillRect r="-11667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6" name="ZoneTexte 75">
                  <a:extLst>
                    <a:ext uri="{FF2B5EF4-FFF2-40B4-BE49-F238E27FC236}">
                      <a16:creationId xmlns:a16="http://schemas.microsoft.com/office/drawing/2014/main" id="{0C8AB725-754B-F6F1-D652-904CA77F899C}"/>
                    </a:ext>
                  </a:extLst>
                </p:cNvPr>
                <p:cNvSpPr txBox="1"/>
                <p:nvPr/>
              </p:nvSpPr>
              <p:spPr>
                <a:xfrm>
                  <a:off x="5603229" y="2503709"/>
                  <a:ext cx="358887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fr-CH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fr-CH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fr-CH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𝑤</m:t>
                            </m:r>
                          </m:sub>
                          <m:sup>
                            <m:r>
                              <a:rPr lang="fr-CH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sup>
                        </m:sSubSup>
                      </m:oMath>
                    </m:oMathPara>
                  </a14:m>
                  <a:endParaRPr lang="fr-CH" sz="2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76" name="ZoneTexte 75">
                  <a:extLst>
                    <a:ext uri="{FF2B5EF4-FFF2-40B4-BE49-F238E27FC236}">
                      <a16:creationId xmlns:a16="http://schemas.microsoft.com/office/drawing/2014/main" id="{0C8AB725-754B-F6F1-D652-904CA77F899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03229" y="2503709"/>
                  <a:ext cx="358887" cy="553998"/>
                </a:xfrm>
                <a:prstGeom prst="rect">
                  <a:avLst/>
                </a:prstGeom>
                <a:blipFill>
                  <a:blip r:embed="rId6"/>
                  <a:stretch>
                    <a:fillRect r="-11667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7" name="ZoneTexte 76">
            <a:extLst>
              <a:ext uri="{FF2B5EF4-FFF2-40B4-BE49-F238E27FC236}">
                <a16:creationId xmlns:a16="http://schemas.microsoft.com/office/drawing/2014/main" id="{CE25A0FD-AC8E-54CC-4DB1-2151A59B3645}"/>
              </a:ext>
            </a:extLst>
          </p:cNvPr>
          <p:cNvSpPr txBox="1"/>
          <p:nvPr/>
        </p:nvSpPr>
        <p:spPr>
          <a:xfrm>
            <a:off x="236736" y="4597095"/>
            <a:ext cx="620283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400" dirty="0">
                <a:latin typeface="+mj-lt"/>
                <a:cs typeface="Times New Roman" panose="02020603050405020304" pitchFamily="18" charset="0"/>
              </a:rPr>
              <a:t>G</a:t>
            </a:r>
            <a:r>
              <a:rPr lang="fr-CH" sz="24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fr-CH" sz="2400" dirty="0">
                <a:latin typeface="+mj-lt"/>
                <a:cs typeface="Times New Roman" panose="02020603050405020304" pitchFamily="18" charset="0"/>
              </a:rPr>
              <a:t> set at </a:t>
            </a:r>
            <a:r>
              <a:rPr lang="fr-CH" sz="2400" dirty="0" err="1">
                <a:latin typeface="+mj-lt"/>
                <a:cs typeface="Times New Roman" panose="02020603050405020304" pitchFamily="18" charset="0"/>
              </a:rPr>
              <a:t>working</a:t>
            </a:r>
            <a:r>
              <a:rPr lang="fr-CH" sz="2400" dirty="0">
                <a:latin typeface="+mj-lt"/>
                <a:cs typeface="Times New Roman" panose="02020603050405020304" pitchFamily="18" charset="0"/>
              </a:rPr>
              <a:t> point</a:t>
            </a:r>
          </a:p>
          <a:p>
            <a:pPr marL="342900" indent="-342900">
              <a:buFontTx/>
              <a:buChar char="-"/>
            </a:pPr>
            <a:r>
              <a:rPr lang="fr-CH" sz="2400" dirty="0">
                <a:latin typeface="+mj-lt"/>
                <a:cs typeface="Times New Roman" panose="02020603050405020304" pitchFamily="18" charset="0"/>
              </a:rPr>
              <a:t>Compare L and R </a:t>
            </a:r>
            <a:r>
              <a:rPr lang="fr-CH" sz="2400" dirty="0" err="1">
                <a:latin typeface="+mj-lt"/>
                <a:cs typeface="Times New Roman" panose="02020603050405020304" pitchFamily="18" charset="0"/>
              </a:rPr>
              <a:t>with</a:t>
            </a:r>
            <a:r>
              <a:rPr lang="fr-CH" sz="24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+mj-lt"/>
                <a:cs typeface="Times New Roman" panose="02020603050405020304" pitchFamily="18" charset="0"/>
              </a:rPr>
              <a:t>polarities</a:t>
            </a:r>
            <a:r>
              <a:rPr lang="fr-CH" sz="2400" dirty="0">
                <a:latin typeface="+mj-lt"/>
                <a:cs typeface="Times New Roman" panose="02020603050405020304" pitchFamily="18" charset="0"/>
              </a:rPr>
              <a:t> + and - </a:t>
            </a:r>
          </a:p>
          <a:p>
            <a:endParaRPr lang="fr-CH" sz="2400" dirty="0">
              <a:latin typeface="+mj-lt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fr-CH" sz="2400" dirty="0">
                <a:latin typeface="+mj-lt"/>
                <a:cs typeface="Times New Roman" panose="02020603050405020304" pitchFamily="18" charset="0"/>
              </a:rPr>
              <a:t>Evaluation of double ratio:   </a:t>
            </a:r>
            <a:br>
              <a:rPr lang="fr-CH" sz="2400" dirty="0">
                <a:latin typeface="+mj-lt"/>
                <a:cs typeface="Times New Roman" panose="02020603050405020304" pitchFamily="18" charset="0"/>
              </a:rPr>
            </a:br>
            <a:r>
              <a:rPr lang="fr-CH" sz="2400" dirty="0">
                <a:latin typeface="+mj-lt"/>
                <a:cs typeface="Times New Roman" panose="02020603050405020304" pitchFamily="18" charset="0"/>
              </a:rPr>
              <a:t>  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fr-CH" sz="2400" dirty="0">
              <a:latin typeface="+mj-lt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8" name="ZoneTexte 77">
                <a:extLst>
                  <a:ext uri="{FF2B5EF4-FFF2-40B4-BE49-F238E27FC236}">
                    <a16:creationId xmlns:a16="http://schemas.microsoft.com/office/drawing/2014/main" id="{3B832EF7-4297-0641-A6DA-B94C083D8411}"/>
                  </a:ext>
                </a:extLst>
              </p:cNvPr>
              <p:cNvSpPr txBox="1"/>
              <p:nvPr/>
            </p:nvSpPr>
            <p:spPr>
              <a:xfrm>
                <a:off x="3437047" y="5476400"/>
                <a:ext cx="3382287" cy="8821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ℛ</m:t>
                      </m:r>
                      <m:r>
                        <a:rPr lang="fr-CH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CH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CH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fr-CH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fr-CH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CH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  <m:sub>
                                          <m:r>
                                            <a:rPr lang="fr-CH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𝐿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fr-CH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CH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  <m:sub>
                                          <m:r>
                                            <a:rPr lang="fr-CH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𝑅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fr-CH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fr-CH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CH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fr-CH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fr-CH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CH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  <m:sub>
                                          <m:r>
                                            <a:rPr lang="fr-CH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𝐿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fr-CH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CH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  <m:sub>
                                          <m:r>
                                            <a:rPr lang="fr-CH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𝑅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fr-CH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fr-CH" sz="2400" dirty="0"/>
              </a:p>
            </p:txBody>
          </p:sp>
        </mc:Choice>
        <mc:Fallback>
          <p:sp>
            <p:nvSpPr>
              <p:cNvPr id="78" name="ZoneTexte 77">
                <a:extLst>
                  <a:ext uri="{FF2B5EF4-FFF2-40B4-BE49-F238E27FC236}">
                    <a16:creationId xmlns:a16="http://schemas.microsoft.com/office/drawing/2014/main" id="{3B832EF7-4297-0641-A6DA-B94C083D84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7047" y="5476400"/>
                <a:ext cx="3382287" cy="8821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9" name="ZoneTexte 78">
            <a:extLst>
              <a:ext uri="{FF2B5EF4-FFF2-40B4-BE49-F238E27FC236}">
                <a16:creationId xmlns:a16="http://schemas.microsoft.com/office/drawing/2014/main" id="{505DD623-4521-05C3-C75A-39DA2A15E274}"/>
              </a:ext>
            </a:extLst>
          </p:cNvPr>
          <p:cNvSpPr txBox="1"/>
          <p:nvPr/>
        </p:nvSpPr>
        <p:spPr>
          <a:xfrm>
            <a:off x="270955" y="904050"/>
            <a:ext cx="6088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 err="1">
                <a:latin typeface="+mj-lt"/>
                <a:cs typeface="Times New Roman" panose="02020603050405020304" pitchFamily="18" charset="0"/>
              </a:rPr>
              <a:t>Intensity</a:t>
            </a:r>
            <a:r>
              <a:rPr lang="fr-CH" sz="2400" b="1" dirty="0">
                <a:latin typeface="+mj-lt"/>
                <a:cs typeface="Times New Roman" panose="02020603050405020304" pitchFamily="18" charset="0"/>
              </a:rPr>
              <a:t> modulation for L and R </a:t>
            </a:r>
            <a:r>
              <a:rPr lang="fr-CH" sz="2400" b="1" dirty="0" err="1">
                <a:latin typeface="+mj-lt"/>
                <a:cs typeface="Times New Roman" panose="02020603050405020304" pitchFamily="18" charset="0"/>
              </a:rPr>
              <a:t>beamspots</a:t>
            </a:r>
            <a:endParaRPr lang="fr-CH" sz="20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47F53B75-55E3-D6F6-3FD4-1CF19D5059E3}"/>
              </a:ext>
            </a:extLst>
          </p:cNvPr>
          <p:cNvSpPr txBox="1"/>
          <p:nvPr/>
        </p:nvSpPr>
        <p:spPr>
          <a:xfrm>
            <a:off x="6657690" y="855819"/>
            <a:ext cx="5580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b="1" dirty="0" err="1">
                <a:latin typeface="+mj-lt"/>
                <a:cs typeface="Times New Roman" panose="02020603050405020304" pitchFamily="18" charset="0"/>
              </a:rPr>
              <a:t>Polarity</a:t>
            </a:r>
            <a:r>
              <a:rPr lang="fr-CH" sz="2800" b="1" dirty="0">
                <a:latin typeface="+mj-lt"/>
                <a:cs typeface="Times New Roman" panose="02020603050405020304" pitchFamily="18" charset="0"/>
              </a:rPr>
              <a:t> reversal</a:t>
            </a:r>
            <a:r>
              <a:rPr lang="fr-CH" sz="2800" dirty="0">
                <a:latin typeface="+mj-lt"/>
                <a:cs typeface="Times New Roman" panose="02020603050405020304" pitchFamily="18" charset="0"/>
              </a:rPr>
              <a:t> |</a:t>
            </a:r>
            <a:r>
              <a:rPr lang="fr-CH" sz="28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CH" sz="2800" dirty="0">
                <a:latin typeface="+mj-lt"/>
                <a:cs typeface="Times New Roman" panose="02020603050405020304" pitchFamily="18" charset="0"/>
              </a:rPr>
              <a:t>+/- 35 kV/cm</a:t>
            </a:r>
            <a:endParaRPr lang="fr-CH" sz="2400" dirty="0">
              <a:latin typeface="+mj-lt"/>
              <a:cs typeface="Times New Roman" panose="02020603050405020304" pitchFamily="18" charset="0"/>
            </a:endParaRPr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75AF37B8-4899-6EB1-5A7A-6EBB82CC7412}"/>
              </a:ext>
            </a:extLst>
          </p:cNvPr>
          <p:cNvGrpSpPr/>
          <p:nvPr/>
        </p:nvGrpSpPr>
        <p:grpSpPr>
          <a:xfrm>
            <a:off x="6522517" y="1327801"/>
            <a:ext cx="5297259" cy="2938936"/>
            <a:chOff x="7421507" y="1520685"/>
            <a:chExt cx="4675249" cy="2489547"/>
          </a:xfrm>
        </p:grpSpPr>
        <p:grpSp>
          <p:nvGrpSpPr>
            <p:cNvPr id="23" name="Groupe 22">
              <a:extLst>
                <a:ext uri="{FF2B5EF4-FFF2-40B4-BE49-F238E27FC236}">
                  <a16:creationId xmlns:a16="http://schemas.microsoft.com/office/drawing/2014/main" id="{DE0F1A94-38C5-18DA-B6D0-3D89A058447F}"/>
                </a:ext>
              </a:extLst>
            </p:cNvPr>
            <p:cNvGrpSpPr/>
            <p:nvPr/>
          </p:nvGrpSpPr>
          <p:grpSpPr>
            <a:xfrm>
              <a:off x="7421507" y="1810325"/>
              <a:ext cx="4675249" cy="2199907"/>
              <a:chOff x="7303660" y="835487"/>
              <a:chExt cx="4675249" cy="2199907"/>
            </a:xfrm>
          </p:grpSpPr>
          <p:pic>
            <p:nvPicPr>
              <p:cNvPr id="104" name="Image 103" descr="Une image contenant texte, diagramme, ligne&#10;&#10;Description générée automatiquement">
                <a:extLst>
                  <a:ext uri="{FF2B5EF4-FFF2-40B4-BE49-F238E27FC236}">
                    <a16:creationId xmlns:a16="http://schemas.microsoft.com/office/drawing/2014/main" id="{48E0BC63-5BBC-E76D-94F5-227DC9B817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03660" y="835487"/>
                <a:ext cx="4675249" cy="2199907"/>
              </a:xfrm>
              <a:prstGeom prst="rect">
                <a:avLst/>
              </a:prstGeom>
            </p:spPr>
          </p:pic>
          <p:pic>
            <p:nvPicPr>
              <p:cNvPr id="105" name="Image 104" descr="Une image contenant texte, diagramme, Police, ligne&#10;&#10;Description générée automatiquement">
                <a:extLst>
                  <a:ext uri="{FF2B5EF4-FFF2-40B4-BE49-F238E27FC236}">
                    <a16:creationId xmlns:a16="http://schemas.microsoft.com/office/drawing/2014/main" id="{30446240-472F-9F5C-E276-4E4835B854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436" t="7836" r="49928" b="16251"/>
              <a:stretch/>
            </p:blipFill>
            <p:spPr>
              <a:xfrm>
                <a:off x="8726983" y="1010082"/>
                <a:ext cx="867533" cy="1662825"/>
              </a:xfrm>
              <a:prstGeom prst="rect">
                <a:avLst/>
              </a:prstGeom>
            </p:spPr>
          </p:pic>
          <p:pic>
            <p:nvPicPr>
              <p:cNvPr id="106" name="Image 105" descr="Une image contenant texte, diagramme, Police, ligne&#10;&#10;Description générée automatiquement">
                <a:extLst>
                  <a:ext uri="{FF2B5EF4-FFF2-40B4-BE49-F238E27FC236}">
                    <a16:creationId xmlns:a16="http://schemas.microsoft.com/office/drawing/2014/main" id="{E202E311-940D-276A-1A5C-84F0B60260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6015" t="41497" r="3434" b="17011"/>
              <a:stretch/>
            </p:blipFill>
            <p:spPr>
              <a:xfrm>
                <a:off x="10374316" y="1342755"/>
                <a:ext cx="556499" cy="1029738"/>
              </a:xfrm>
              <a:prstGeom prst="rect">
                <a:avLst/>
              </a:prstGeom>
            </p:spPr>
          </p:pic>
          <p:pic>
            <p:nvPicPr>
              <p:cNvPr id="107" name="Image 106" descr="Une image contenant texte, diagramme, Police, ligne&#10;&#10;Description générée automatiquement">
                <a:extLst>
                  <a:ext uri="{FF2B5EF4-FFF2-40B4-BE49-F238E27FC236}">
                    <a16:creationId xmlns:a16="http://schemas.microsoft.com/office/drawing/2014/main" id="{D006A4ED-7B81-3795-14A5-93963458A3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281" t="6411" r="12969" b="16514"/>
              <a:stretch/>
            </p:blipFill>
            <p:spPr>
              <a:xfrm>
                <a:off x="7902415" y="985375"/>
                <a:ext cx="867533" cy="1678007"/>
              </a:xfrm>
              <a:prstGeom prst="rect">
                <a:avLst/>
              </a:prstGeom>
            </p:spPr>
          </p:pic>
          <p:pic>
            <p:nvPicPr>
              <p:cNvPr id="108" name="Image 107" descr="Une image contenant texte, diagramme, Police, ligne&#10;&#10;Description générée automatiquement">
                <a:extLst>
                  <a:ext uri="{FF2B5EF4-FFF2-40B4-BE49-F238E27FC236}">
                    <a16:creationId xmlns:a16="http://schemas.microsoft.com/office/drawing/2014/main" id="{B06FC452-2F82-9CA3-D3AA-476440EE14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281" t="6411" r="22694" b="16514"/>
              <a:stretch/>
            </p:blipFill>
            <p:spPr>
              <a:xfrm>
                <a:off x="10031994" y="985375"/>
                <a:ext cx="417570" cy="1678007"/>
              </a:xfrm>
              <a:prstGeom prst="rect">
                <a:avLst/>
              </a:prstGeom>
            </p:spPr>
          </p:pic>
          <p:pic>
            <p:nvPicPr>
              <p:cNvPr id="109" name="Image 108" descr="Une image contenant texte, diagramme, Police, ligne&#10;&#10;Description générée automatiquement">
                <a:extLst>
                  <a:ext uri="{FF2B5EF4-FFF2-40B4-BE49-F238E27FC236}">
                    <a16:creationId xmlns:a16="http://schemas.microsoft.com/office/drawing/2014/main" id="{74E07293-77F8-93E7-86F9-8589AB60FA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281" t="6411" r="12969" b="16514"/>
              <a:stretch/>
            </p:blipFill>
            <p:spPr>
              <a:xfrm>
                <a:off x="9160749" y="985375"/>
                <a:ext cx="867533" cy="1678007"/>
              </a:xfrm>
              <a:prstGeom prst="rect">
                <a:avLst/>
              </a:prstGeom>
            </p:spPr>
          </p:pic>
          <p:pic>
            <p:nvPicPr>
              <p:cNvPr id="110" name="Image 109" descr="Une image contenant texte, diagramme, Police, ligne&#10;&#10;Description générée automatiquement">
                <a:extLst>
                  <a:ext uri="{FF2B5EF4-FFF2-40B4-BE49-F238E27FC236}">
                    <a16:creationId xmlns:a16="http://schemas.microsoft.com/office/drawing/2014/main" id="{600A1FDA-DB33-38E5-1640-B69D805883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948" t="6411" r="4058" b="16514"/>
              <a:stretch/>
            </p:blipFill>
            <p:spPr>
              <a:xfrm>
                <a:off x="10853805" y="985375"/>
                <a:ext cx="832533" cy="1678007"/>
              </a:xfrm>
              <a:prstGeom prst="rect">
                <a:avLst/>
              </a:prstGeom>
            </p:spPr>
          </p:pic>
          <p:pic>
            <p:nvPicPr>
              <p:cNvPr id="111" name="Image 110" descr="Une image contenant texte, diagramme, Police, ligne&#10;&#10;Description générée automatiquement">
                <a:extLst>
                  <a:ext uri="{FF2B5EF4-FFF2-40B4-BE49-F238E27FC236}">
                    <a16:creationId xmlns:a16="http://schemas.microsoft.com/office/drawing/2014/main" id="{10657961-7395-0DB4-2801-CCDF9BA7B2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281" t="6411" r="12969" b="16514"/>
              <a:stretch/>
            </p:blipFill>
            <p:spPr>
              <a:xfrm>
                <a:off x="10435279" y="985375"/>
                <a:ext cx="867533" cy="1678007"/>
              </a:xfrm>
              <a:prstGeom prst="rect">
                <a:avLst/>
              </a:prstGeom>
            </p:spPr>
          </p:pic>
        </p:grp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C6459F19-512C-7BF7-A465-352E0110F0D6}"/>
                </a:ext>
              </a:extLst>
            </p:cNvPr>
            <p:cNvCxnSpPr/>
            <p:nvPr/>
          </p:nvCxnSpPr>
          <p:spPr>
            <a:xfrm>
              <a:off x="8100060" y="1771560"/>
              <a:ext cx="0" cy="1939380"/>
            </a:xfrm>
            <a:prstGeom prst="line">
              <a:avLst/>
            </a:prstGeom>
            <a:ln w="9525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E659CBEF-5167-AF5D-EDD2-A543C64D40A9}"/>
                </a:ext>
              </a:extLst>
            </p:cNvPr>
            <p:cNvCxnSpPr/>
            <p:nvPr/>
          </p:nvCxnSpPr>
          <p:spPr>
            <a:xfrm>
              <a:off x="8438788" y="1768566"/>
              <a:ext cx="0" cy="1939380"/>
            </a:xfrm>
            <a:prstGeom prst="line">
              <a:avLst/>
            </a:prstGeom>
            <a:ln w="9525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2575BF37-644D-2A84-C8B6-986D50B223E2}"/>
                </a:ext>
              </a:extLst>
            </p:cNvPr>
            <p:cNvCxnSpPr/>
            <p:nvPr/>
          </p:nvCxnSpPr>
          <p:spPr>
            <a:xfrm>
              <a:off x="8521342" y="1771560"/>
              <a:ext cx="0" cy="1939380"/>
            </a:xfrm>
            <a:prstGeom prst="line">
              <a:avLst/>
            </a:prstGeom>
            <a:ln w="9525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DD1A71A5-BCF0-64A3-6117-9A8B52568DFD}"/>
                </a:ext>
              </a:extLst>
            </p:cNvPr>
            <p:cNvCxnSpPr/>
            <p:nvPr/>
          </p:nvCxnSpPr>
          <p:spPr>
            <a:xfrm>
              <a:off x="8852450" y="1768566"/>
              <a:ext cx="0" cy="1939380"/>
            </a:xfrm>
            <a:prstGeom prst="line">
              <a:avLst/>
            </a:prstGeom>
            <a:ln w="9525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DDFCA711-FB1A-03D4-3FF8-3A9459791B2B}"/>
                </a:ext>
              </a:extLst>
            </p:cNvPr>
            <p:cNvCxnSpPr/>
            <p:nvPr/>
          </p:nvCxnSpPr>
          <p:spPr>
            <a:xfrm>
              <a:off x="8930258" y="1771560"/>
              <a:ext cx="0" cy="1939380"/>
            </a:xfrm>
            <a:prstGeom prst="line">
              <a:avLst/>
            </a:prstGeom>
            <a:ln w="9525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15782B59-7B56-5F37-ABE6-FE417E510E5D}"/>
                </a:ext>
              </a:extLst>
            </p:cNvPr>
            <p:cNvCxnSpPr/>
            <p:nvPr/>
          </p:nvCxnSpPr>
          <p:spPr>
            <a:xfrm>
              <a:off x="9268986" y="1768566"/>
              <a:ext cx="0" cy="1939380"/>
            </a:xfrm>
            <a:prstGeom prst="line">
              <a:avLst/>
            </a:prstGeom>
            <a:ln w="9525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D76E8AB2-BE45-1389-67C2-C99F5B74FCF3}"/>
                </a:ext>
              </a:extLst>
            </p:cNvPr>
            <p:cNvCxnSpPr/>
            <p:nvPr/>
          </p:nvCxnSpPr>
          <p:spPr>
            <a:xfrm>
              <a:off x="9353841" y="1771560"/>
              <a:ext cx="0" cy="1939380"/>
            </a:xfrm>
            <a:prstGeom prst="line">
              <a:avLst/>
            </a:prstGeom>
            <a:ln w="9525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E1F2ABD6-A520-CD28-77F2-5D36218FB9DB}"/>
                </a:ext>
              </a:extLst>
            </p:cNvPr>
            <p:cNvCxnSpPr/>
            <p:nvPr/>
          </p:nvCxnSpPr>
          <p:spPr>
            <a:xfrm>
              <a:off x="9707809" y="1768566"/>
              <a:ext cx="0" cy="1939380"/>
            </a:xfrm>
            <a:prstGeom prst="line">
              <a:avLst/>
            </a:prstGeom>
            <a:ln w="9525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41953CBA-460A-BF7F-4D79-9DC0CA0445D7}"/>
                </a:ext>
              </a:extLst>
            </p:cNvPr>
            <p:cNvCxnSpPr/>
            <p:nvPr/>
          </p:nvCxnSpPr>
          <p:spPr>
            <a:xfrm>
              <a:off x="9795802" y="1771560"/>
              <a:ext cx="0" cy="1939380"/>
            </a:xfrm>
            <a:prstGeom prst="line">
              <a:avLst/>
            </a:prstGeom>
            <a:ln w="9525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A9EF56B1-98F6-F984-A673-BE8EBC5FC78D}"/>
                </a:ext>
              </a:extLst>
            </p:cNvPr>
            <p:cNvCxnSpPr/>
            <p:nvPr/>
          </p:nvCxnSpPr>
          <p:spPr>
            <a:xfrm>
              <a:off x="10134530" y="1768566"/>
              <a:ext cx="0" cy="1939380"/>
            </a:xfrm>
            <a:prstGeom prst="line">
              <a:avLst/>
            </a:prstGeom>
            <a:ln w="9525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4A4DBE6F-53DE-C879-AE23-DE88B7072B0C}"/>
                </a:ext>
              </a:extLst>
            </p:cNvPr>
            <p:cNvCxnSpPr/>
            <p:nvPr/>
          </p:nvCxnSpPr>
          <p:spPr>
            <a:xfrm>
              <a:off x="10214328" y="1771560"/>
              <a:ext cx="0" cy="1939380"/>
            </a:xfrm>
            <a:prstGeom prst="line">
              <a:avLst/>
            </a:prstGeom>
            <a:ln w="9525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47A00771-ADE1-5F83-1F2A-0119DE972A91}"/>
                </a:ext>
              </a:extLst>
            </p:cNvPr>
            <p:cNvCxnSpPr/>
            <p:nvPr/>
          </p:nvCxnSpPr>
          <p:spPr>
            <a:xfrm>
              <a:off x="10553056" y="1768566"/>
              <a:ext cx="0" cy="1939380"/>
            </a:xfrm>
            <a:prstGeom prst="line">
              <a:avLst/>
            </a:prstGeom>
            <a:ln w="9525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6D3EE1B2-FB8B-4C0D-8DB2-FBE98534FA7B}"/>
                </a:ext>
              </a:extLst>
            </p:cNvPr>
            <p:cNvCxnSpPr/>
            <p:nvPr/>
          </p:nvCxnSpPr>
          <p:spPr>
            <a:xfrm>
              <a:off x="10632280" y="1771560"/>
              <a:ext cx="0" cy="1939380"/>
            </a:xfrm>
            <a:prstGeom prst="line">
              <a:avLst/>
            </a:prstGeom>
            <a:ln w="9525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0EE2EF1B-E7FB-DB2A-1B3D-9E808E36C6DE}"/>
                </a:ext>
              </a:extLst>
            </p:cNvPr>
            <p:cNvCxnSpPr/>
            <p:nvPr/>
          </p:nvCxnSpPr>
          <p:spPr>
            <a:xfrm>
              <a:off x="10971008" y="1768566"/>
              <a:ext cx="0" cy="1939380"/>
            </a:xfrm>
            <a:prstGeom prst="line">
              <a:avLst/>
            </a:prstGeom>
            <a:ln w="9525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B40E919B-AD64-F3E1-C2EA-F3D9466627E9}"/>
                </a:ext>
              </a:extLst>
            </p:cNvPr>
            <p:cNvCxnSpPr/>
            <p:nvPr/>
          </p:nvCxnSpPr>
          <p:spPr>
            <a:xfrm>
              <a:off x="11059071" y="1771560"/>
              <a:ext cx="0" cy="1939380"/>
            </a:xfrm>
            <a:prstGeom prst="line">
              <a:avLst/>
            </a:prstGeom>
            <a:ln w="9525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0128AA75-6001-0328-14F5-C7A1EFC0CC5B}"/>
                </a:ext>
              </a:extLst>
            </p:cNvPr>
            <p:cNvCxnSpPr/>
            <p:nvPr/>
          </p:nvCxnSpPr>
          <p:spPr>
            <a:xfrm>
              <a:off x="11397799" y="1768566"/>
              <a:ext cx="0" cy="1939380"/>
            </a:xfrm>
            <a:prstGeom prst="line">
              <a:avLst/>
            </a:prstGeom>
            <a:ln w="9525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E2EE5EBC-D544-93C2-0E0E-181DA152F865}"/>
                </a:ext>
              </a:extLst>
            </p:cNvPr>
            <p:cNvCxnSpPr/>
            <p:nvPr/>
          </p:nvCxnSpPr>
          <p:spPr>
            <a:xfrm>
              <a:off x="11756744" y="1768566"/>
              <a:ext cx="0" cy="1939380"/>
            </a:xfrm>
            <a:prstGeom prst="line">
              <a:avLst/>
            </a:prstGeom>
            <a:ln w="9525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ZoneTexte 59">
              <a:extLst>
                <a:ext uri="{FF2B5EF4-FFF2-40B4-BE49-F238E27FC236}">
                  <a16:creationId xmlns:a16="http://schemas.microsoft.com/office/drawing/2014/main" id="{48BED637-0B66-95A9-1F8D-7FC7204322E0}"/>
                </a:ext>
              </a:extLst>
            </p:cNvPr>
            <p:cNvSpPr txBox="1"/>
            <p:nvPr/>
          </p:nvSpPr>
          <p:spPr>
            <a:xfrm>
              <a:off x="8125891" y="1521988"/>
              <a:ext cx="320315" cy="33571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CH" sz="1924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61" name="ZoneTexte 60">
              <a:extLst>
                <a:ext uri="{FF2B5EF4-FFF2-40B4-BE49-F238E27FC236}">
                  <a16:creationId xmlns:a16="http://schemas.microsoft.com/office/drawing/2014/main" id="{75E00D28-8E65-FAEF-8E5B-EF14EDFE7D64}"/>
                </a:ext>
              </a:extLst>
            </p:cNvPr>
            <p:cNvSpPr txBox="1"/>
            <p:nvPr/>
          </p:nvSpPr>
          <p:spPr>
            <a:xfrm>
              <a:off x="9404697" y="1521966"/>
              <a:ext cx="320315" cy="33571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CH" sz="1924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63" name="ZoneTexte 62">
              <a:extLst>
                <a:ext uri="{FF2B5EF4-FFF2-40B4-BE49-F238E27FC236}">
                  <a16:creationId xmlns:a16="http://schemas.microsoft.com/office/drawing/2014/main" id="{4F83F90E-1E62-4D3D-8128-59763B3C0ADF}"/>
                </a:ext>
              </a:extLst>
            </p:cNvPr>
            <p:cNvSpPr txBox="1"/>
            <p:nvPr/>
          </p:nvSpPr>
          <p:spPr>
            <a:xfrm>
              <a:off x="10243369" y="1520685"/>
              <a:ext cx="320315" cy="33571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CH" sz="1924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64" name="ZoneTexte 63">
              <a:extLst>
                <a:ext uri="{FF2B5EF4-FFF2-40B4-BE49-F238E27FC236}">
                  <a16:creationId xmlns:a16="http://schemas.microsoft.com/office/drawing/2014/main" id="{93605EBA-B030-4A85-9DCB-6001B9836EB1}"/>
                </a:ext>
              </a:extLst>
            </p:cNvPr>
            <p:cNvSpPr txBox="1"/>
            <p:nvPr/>
          </p:nvSpPr>
          <p:spPr>
            <a:xfrm>
              <a:off x="10668454" y="1525734"/>
              <a:ext cx="320315" cy="33571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CH" sz="1924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65" name="ZoneTexte 64">
              <a:extLst>
                <a:ext uri="{FF2B5EF4-FFF2-40B4-BE49-F238E27FC236}">
                  <a16:creationId xmlns:a16="http://schemas.microsoft.com/office/drawing/2014/main" id="{3D64CD70-90D4-1079-3B01-2AE23386DAED}"/>
                </a:ext>
              </a:extLst>
            </p:cNvPr>
            <p:cNvSpPr txBox="1"/>
            <p:nvPr/>
          </p:nvSpPr>
          <p:spPr>
            <a:xfrm>
              <a:off x="8574369" y="1520876"/>
              <a:ext cx="320315" cy="33571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CH" sz="1924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66" name="ZoneTexte 65">
              <a:extLst>
                <a:ext uri="{FF2B5EF4-FFF2-40B4-BE49-F238E27FC236}">
                  <a16:creationId xmlns:a16="http://schemas.microsoft.com/office/drawing/2014/main" id="{080CCE3D-1636-1682-48F0-4AA64369B45A}"/>
                </a:ext>
              </a:extLst>
            </p:cNvPr>
            <p:cNvSpPr txBox="1"/>
            <p:nvPr/>
          </p:nvSpPr>
          <p:spPr>
            <a:xfrm>
              <a:off x="8991834" y="1525925"/>
              <a:ext cx="320315" cy="33571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CH" sz="1924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67" name="ZoneTexte 66">
              <a:extLst>
                <a:ext uri="{FF2B5EF4-FFF2-40B4-BE49-F238E27FC236}">
                  <a16:creationId xmlns:a16="http://schemas.microsoft.com/office/drawing/2014/main" id="{8E6EABAE-9CE1-F48E-0372-7B2D9BBDDE85}"/>
                </a:ext>
              </a:extLst>
            </p:cNvPr>
            <p:cNvSpPr txBox="1"/>
            <p:nvPr/>
          </p:nvSpPr>
          <p:spPr>
            <a:xfrm>
              <a:off x="9842273" y="1525628"/>
              <a:ext cx="320315" cy="33571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CH" sz="1924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68" name="ZoneTexte 67">
              <a:extLst>
                <a:ext uri="{FF2B5EF4-FFF2-40B4-BE49-F238E27FC236}">
                  <a16:creationId xmlns:a16="http://schemas.microsoft.com/office/drawing/2014/main" id="{1DB14451-B943-9D8C-569C-67CCE705C030}"/>
                </a:ext>
              </a:extLst>
            </p:cNvPr>
            <p:cNvSpPr txBox="1"/>
            <p:nvPr/>
          </p:nvSpPr>
          <p:spPr>
            <a:xfrm>
              <a:off x="11112704" y="1523579"/>
              <a:ext cx="320315" cy="33571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CH" sz="1924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103" name="ZoneTexte 102">
              <a:extLst>
                <a:ext uri="{FF2B5EF4-FFF2-40B4-BE49-F238E27FC236}">
                  <a16:creationId xmlns:a16="http://schemas.microsoft.com/office/drawing/2014/main" id="{84EDE251-E069-42A8-C99C-F7E9BA63A764}"/>
                </a:ext>
              </a:extLst>
            </p:cNvPr>
            <p:cNvSpPr txBox="1"/>
            <p:nvPr/>
          </p:nvSpPr>
          <p:spPr>
            <a:xfrm>
              <a:off x="11458143" y="1521988"/>
              <a:ext cx="320315" cy="33571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CH" sz="1924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12" name="ZoneTexte 111">
                <a:extLst>
                  <a:ext uri="{FF2B5EF4-FFF2-40B4-BE49-F238E27FC236}">
                    <a16:creationId xmlns:a16="http://schemas.microsoft.com/office/drawing/2014/main" id="{CC79EEE7-07CA-40BB-8FD6-5B9E57389B81}"/>
                  </a:ext>
                </a:extLst>
              </p:cNvPr>
              <p:cNvSpPr txBox="1"/>
              <p:nvPr/>
            </p:nvSpPr>
            <p:spPr>
              <a:xfrm>
                <a:off x="6705026" y="4072917"/>
                <a:ext cx="5580899" cy="22550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Tx/>
                  <a:buChar char="-"/>
                </a:pPr>
                <a:r>
                  <a:rPr lang="fr-CH" sz="2400" dirty="0">
                    <a:latin typeface="+mj-lt"/>
                    <a:cs typeface="Times New Roman" panose="02020603050405020304" pitchFamily="18" charset="0"/>
                  </a:rPr>
                  <a:t>10 x 20s at </a:t>
                </a:r>
                <a:r>
                  <a:rPr lang="fr-CH" sz="2400" dirty="0" err="1">
                    <a:latin typeface="+mj-lt"/>
                    <a:cs typeface="Times New Roman" panose="02020603050405020304" pitchFamily="18" charset="0"/>
                  </a:rPr>
                  <a:t>each</a:t>
                </a:r>
                <a:r>
                  <a:rPr lang="fr-CH" sz="2400" dirty="0">
                    <a:latin typeface="+mj-lt"/>
                    <a:cs typeface="Times New Roman" panose="02020603050405020304" pitchFamily="18" charset="0"/>
                  </a:rPr>
                  <a:t> </a:t>
                </a:r>
                <a:r>
                  <a:rPr lang="fr-CH" sz="2400" dirty="0" err="1">
                    <a:latin typeface="+mj-lt"/>
                    <a:cs typeface="Times New Roman" panose="02020603050405020304" pitchFamily="18" charset="0"/>
                  </a:rPr>
                  <a:t>polarity</a:t>
                </a:r>
                <a:endParaRPr lang="fr-CH" sz="2400" dirty="0">
                  <a:latin typeface="+mj-lt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Tx/>
                  <a:buChar char="-"/>
                </a:pPr>
                <a:r>
                  <a:rPr lang="fr-CH" sz="2400" dirty="0" err="1">
                    <a:latin typeface="+mj-lt"/>
                    <a:cs typeface="Times New Roman" panose="02020603050405020304" pitchFamily="18" charset="0"/>
                  </a:rPr>
                  <a:t>Measure</a:t>
                </a:r>
                <a:r>
                  <a:rPr lang="fr-CH" sz="2400" dirty="0">
                    <a:latin typeface="+mj-lt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CH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ℛ</m:t>
                    </m:r>
                  </m:oMath>
                </a14:m>
                <a:r>
                  <a:rPr lang="fr-CH" sz="2400" dirty="0">
                    <a:latin typeface="+mj-lt"/>
                    <a:cs typeface="Times New Roman" panose="02020603050405020304" pitchFamily="18" charset="0"/>
                  </a:rPr>
                  <a:t> for </a:t>
                </a:r>
                <a:r>
                  <a:rPr lang="fr-CH" sz="2400" dirty="0" err="1">
                    <a:latin typeface="+mj-lt"/>
                    <a:cs typeface="Times New Roman" panose="02020603050405020304" pitchFamily="18" charset="0"/>
                  </a:rPr>
                  <a:t>each</a:t>
                </a:r>
                <a:r>
                  <a:rPr lang="fr-CH" sz="2400" dirty="0">
                    <a:latin typeface="+mj-lt"/>
                    <a:cs typeface="Times New Roman" panose="02020603050405020304" pitchFamily="18" charset="0"/>
                  </a:rPr>
                  <a:t> pair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fr-CH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fr-CH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num>
                      <m:den>
                        <m:r>
                          <a:rPr lang="fr-CH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den>
                    </m:f>
                  </m:oMath>
                </a14:m>
                <a:endParaRPr lang="fr-CH" sz="2400" dirty="0">
                  <a:latin typeface="+mj-lt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Tx/>
                  <a:buChar char="-"/>
                </a:pPr>
                <a:r>
                  <a:rPr lang="fr-CH" sz="2400" dirty="0" err="1">
                    <a:latin typeface="+mj-lt"/>
                    <a:cs typeface="Times New Roman" panose="02020603050405020304" pitchFamily="18" charset="0"/>
                  </a:rPr>
                  <a:t>Repeat</a:t>
                </a:r>
                <a:r>
                  <a:rPr lang="fr-CH" sz="2400" dirty="0">
                    <a:latin typeface="+mj-lt"/>
                    <a:cs typeface="Times New Roman" panose="02020603050405020304" pitchFamily="18" charset="0"/>
                  </a:rPr>
                  <a:t> over ~24 </a:t>
                </a:r>
                <a:r>
                  <a:rPr lang="fr-CH" sz="2400" dirty="0" err="1">
                    <a:latin typeface="+mj-lt"/>
                    <a:cs typeface="Times New Roman" panose="02020603050405020304" pitchFamily="18" charset="0"/>
                  </a:rPr>
                  <a:t>hours</a:t>
                </a:r>
                <a:r>
                  <a:rPr lang="fr-CH" sz="2400" dirty="0">
                    <a:latin typeface="+mj-lt"/>
                    <a:cs typeface="Times New Roman" panose="02020603050405020304" pitchFamily="18" charset="0"/>
                  </a:rPr>
                  <a:t> </a:t>
                </a:r>
              </a:p>
              <a:p>
                <a:pPr marL="342900" indent="-342900">
                  <a:lnSpc>
                    <a:spcPct val="150000"/>
                  </a:lnSpc>
                  <a:buFontTx/>
                  <a:buChar char="-"/>
                </a:pPr>
                <a:r>
                  <a:rPr lang="fr-CH" sz="2400" dirty="0">
                    <a:latin typeface="+mj-lt"/>
                    <a:cs typeface="Times New Roman" panose="02020603050405020304" pitchFamily="18" charset="0"/>
                  </a:rPr>
                  <a:t>6 cycles </a:t>
                </a:r>
                <a:r>
                  <a:rPr lang="fr-CH" sz="2400" dirty="0" err="1">
                    <a:latin typeface="+mj-lt"/>
                    <a:cs typeface="Times New Roman" panose="02020603050405020304" pitchFamily="18" charset="0"/>
                  </a:rPr>
                  <a:t>combined</a:t>
                </a:r>
                <a:r>
                  <a:rPr lang="fr-CH" sz="2400" dirty="0">
                    <a:latin typeface="+mj-lt"/>
                    <a:cs typeface="Times New Roman" panose="02020603050405020304" pitchFamily="18" charset="0"/>
                  </a:rPr>
                  <a:t> (84 </a:t>
                </a:r>
                <a:r>
                  <a:rPr lang="fr-CH" sz="2400" dirty="0" err="1">
                    <a:latin typeface="+mj-lt"/>
                    <a:cs typeface="Times New Roman" panose="02020603050405020304" pitchFamily="18" charset="0"/>
                  </a:rPr>
                  <a:t>hours</a:t>
                </a:r>
                <a:r>
                  <a:rPr lang="fr-CH" sz="2400" dirty="0">
                    <a:latin typeface="+mj-lt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>
          <p:sp>
            <p:nvSpPr>
              <p:cNvPr id="112" name="ZoneTexte 111">
                <a:extLst>
                  <a:ext uri="{FF2B5EF4-FFF2-40B4-BE49-F238E27FC236}">
                    <a16:creationId xmlns:a16="http://schemas.microsoft.com/office/drawing/2014/main" id="{CC79EEE7-07CA-40BB-8FD6-5B9E57389B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5026" y="4072917"/>
                <a:ext cx="5580899" cy="2255041"/>
              </a:xfrm>
              <a:prstGeom prst="rect">
                <a:avLst/>
              </a:prstGeom>
              <a:blipFill>
                <a:blip r:embed="rId10"/>
                <a:stretch>
                  <a:fillRect l="-1749" b="-5676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3" name="Image 112" descr="Une image contenant texte, Police, Graphique, conception&#10;&#10;Description générée automatiquement">
            <a:extLst>
              <a:ext uri="{FF2B5EF4-FFF2-40B4-BE49-F238E27FC236}">
                <a16:creationId xmlns:a16="http://schemas.microsoft.com/office/drawing/2014/main" id="{663A9F56-D937-645B-5846-791E1E8D11DC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034" y="43118"/>
            <a:ext cx="576534" cy="576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9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19</a:t>
            </a:fld>
            <a:endParaRPr lang="fr-CH"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B7A04CD4-5A8D-D764-B4C5-4E424E6252B5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FR" altLang="fr-FR" sz="28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Measurement</a:t>
            </a:r>
            <a:r>
              <a:rPr lang="fr-FR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FR" altLang="fr-FR" sz="28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Procedure</a:t>
            </a:r>
            <a:endParaRPr lang="fr-FR" altLang="fr-FR" sz="2400" dirty="0"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65" name="Groupe 64">
            <a:extLst>
              <a:ext uri="{FF2B5EF4-FFF2-40B4-BE49-F238E27FC236}">
                <a16:creationId xmlns:a16="http://schemas.microsoft.com/office/drawing/2014/main" id="{CC7A53D5-19F9-F3E9-87BE-AC144F24A306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66" name="Image 6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456D2CFE-9CE0-DBFC-D14C-94E119B4D8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67" name="Image 6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51BB929E-8154-E28E-DB87-F397A574B3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68" name="Connecteur droit 67">
            <a:extLst>
              <a:ext uri="{FF2B5EF4-FFF2-40B4-BE49-F238E27FC236}">
                <a16:creationId xmlns:a16="http://schemas.microsoft.com/office/drawing/2014/main" id="{BE58947F-D45D-388F-F398-11A9308CB969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1C13ABEA-DACF-52CA-9A62-FC6DA92CBF88}"/>
              </a:ext>
            </a:extLst>
          </p:cNvPr>
          <p:cNvSpPr txBox="1"/>
          <p:nvPr/>
        </p:nvSpPr>
        <p:spPr>
          <a:xfrm>
            <a:off x="623382" y="815883"/>
            <a:ext cx="61013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b="1" dirty="0" err="1">
                <a:latin typeface="+mj-lt"/>
                <a:cs typeface="Times New Roman" panose="02020603050405020304" pitchFamily="18" charset="0"/>
              </a:rPr>
              <a:t>Result</a:t>
            </a:r>
            <a:r>
              <a:rPr lang="fr-CH" sz="28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CH" sz="2800" b="1" dirty="0" err="1">
                <a:latin typeface="+mj-lt"/>
                <a:cs typeface="Times New Roman" panose="02020603050405020304" pitchFamily="18" charset="0"/>
              </a:rPr>
              <a:t>from</a:t>
            </a:r>
            <a:r>
              <a:rPr lang="fr-CH" sz="2800" b="1" dirty="0">
                <a:latin typeface="+mj-lt"/>
                <a:cs typeface="Times New Roman" panose="02020603050405020304" pitchFamily="18" charset="0"/>
              </a:rPr>
              <a:t> cycle 1 </a:t>
            </a:r>
            <a:endParaRPr lang="fr-CH" sz="2800" dirty="0">
              <a:latin typeface="+mj-lt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D5396F3E-0AE0-D255-700F-DB10FE9B0828}"/>
                  </a:ext>
                </a:extLst>
              </p:cNvPr>
              <p:cNvSpPr txBox="1"/>
              <p:nvPr/>
            </p:nvSpPr>
            <p:spPr>
              <a:xfrm>
                <a:off x="669681" y="1316637"/>
                <a:ext cx="620553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CH" sz="2400" dirty="0">
                    <a:latin typeface="+mj-lt"/>
                    <a:cs typeface="Times New Roman" panose="02020603050405020304" pitchFamily="18" charset="0"/>
                  </a:rPr>
                  <a:t>1200 values of double ratio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ℛ</m:t>
                    </m:r>
                  </m:oMath>
                </a14:m>
                <a:r>
                  <a:rPr lang="fr-CH" sz="2400" dirty="0">
                    <a:latin typeface="+mj-lt"/>
                    <a:cs typeface="Times New Roman" panose="02020603050405020304" pitchFamily="18" charset="0"/>
                  </a:rPr>
                  <a:t> in 13h</a:t>
                </a:r>
              </a:p>
            </p:txBody>
          </p:sp>
        </mc:Choice>
        <mc:Fallback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D5396F3E-0AE0-D255-700F-DB10FE9B08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681" y="1316637"/>
                <a:ext cx="6205536" cy="461665"/>
              </a:xfrm>
              <a:prstGeom prst="rect">
                <a:avLst/>
              </a:prstGeom>
              <a:blipFill>
                <a:blip r:embed="rId3"/>
                <a:stretch>
                  <a:fillRect l="-1572" t="-10526" b="-28947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7D7B1D29-CA78-1B41-2507-7630922B4191}"/>
                  </a:ext>
                </a:extLst>
              </p:cNvPr>
              <p:cNvSpPr txBox="1"/>
              <p:nvPr/>
            </p:nvSpPr>
            <p:spPr>
              <a:xfrm>
                <a:off x="6422302" y="5816980"/>
                <a:ext cx="4700092" cy="523220"/>
              </a:xfrm>
              <a:prstGeom prst="rect">
                <a:avLst/>
              </a:prstGeom>
              <a:noFill/>
              <a:ln>
                <a:solidFill>
                  <a:srgbClr val="B2B2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CH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ℛ</m:t>
                      </m:r>
                      <m:r>
                        <a:rPr lang="fr-CH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=1.000008±0.000022</m:t>
                      </m:r>
                    </m:oMath>
                  </m:oMathPara>
                </a14:m>
                <a:endParaRPr lang="fr-CH" sz="2800" dirty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7D7B1D29-CA78-1B41-2507-7630922B41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2302" y="5816980"/>
                <a:ext cx="4700092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rgbClr val="B2B2FF"/>
                </a:solidFill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7D2CAF41-0B3E-5ECB-074D-45059DB24FF6}"/>
                  </a:ext>
                </a:extLst>
              </p:cNvPr>
              <p:cNvSpPr txBox="1"/>
              <p:nvPr/>
            </p:nvSpPr>
            <p:spPr>
              <a:xfrm>
                <a:off x="1209816" y="5796669"/>
                <a:ext cx="558089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2800" dirty="0">
                    <a:latin typeface="+mj-lt"/>
                    <a:cs typeface="Times New Roman" panose="02020603050405020304" pitchFamily="18" charset="0"/>
                  </a:rPr>
                  <a:t>weighted </a:t>
                </a:r>
                <a:r>
                  <a:rPr lang="fr-CH" sz="2800" dirty="0" err="1">
                    <a:latin typeface="+mj-lt"/>
                    <a:cs typeface="Times New Roman" panose="02020603050405020304" pitchFamily="18" charset="0"/>
                  </a:rPr>
                  <a:t>mean</a:t>
                </a:r>
                <a:r>
                  <a:rPr lang="fr-CH" sz="2800" dirty="0">
                    <a:latin typeface="+mj-lt"/>
                    <a:cs typeface="Times New Roman" panose="02020603050405020304" pitchFamily="18" charset="0"/>
                  </a:rPr>
                  <a:t> value </a:t>
                </a:r>
                <a:r>
                  <a:rPr lang="fr-CH" sz="2400" dirty="0">
                    <a:latin typeface="+mj-lt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CH" alt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CH" altLang="fr-FR" sz="2400" b="0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fr-CH" altLang="fr-FR" sz="2400" b="0" i="1">
                            <a:latin typeface="Cambria Math" panose="02040503050406030204" pitchFamily="18" charset="0"/>
                          </a:rPr>
                          <m:t>𝑟𝑒𝑑</m:t>
                        </m:r>
                      </m:sub>
                      <m:sup>
                        <m:r>
                          <a:rPr lang="fr-CH" altLang="fr-FR" sz="2400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CH" altLang="fr-FR" sz="2400" b="0" i="1" smtClean="0">
                        <a:latin typeface="Cambria Math" panose="02040503050406030204" pitchFamily="18" charset="0"/>
                      </a:rPr>
                      <m:t>=0.99</m:t>
                    </m:r>
                  </m:oMath>
                </a14:m>
                <a:r>
                  <a:rPr lang="fr-CH" sz="2400" dirty="0">
                    <a:cs typeface="Times New Roman" panose="02020603050405020304" pitchFamily="18" charset="0"/>
                  </a:rPr>
                  <a:t> ) :</a:t>
                </a:r>
                <a:endParaRPr lang="fr-CH" sz="2400" dirty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7D2CAF41-0B3E-5ECB-074D-45059DB24F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9816" y="5796669"/>
                <a:ext cx="5580899" cy="523220"/>
              </a:xfrm>
              <a:prstGeom prst="rect">
                <a:avLst/>
              </a:prstGeom>
              <a:blipFill>
                <a:blip r:embed="rId5"/>
                <a:stretch>
                  <a:fillRect l="-2183" t="-12791" b="-31395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0" name="Image 109">
            <a:extLst>
              <a:ext uri="{FF2B5EF4-FFF2-40B4-BE49-F238E27FC236}">
                <a16:creationId xmlns:a16="http://schemas.microsoft.com/office/drawing/2014/main" id="{689E461F-F3FC-7DFE-E79A-A5A1641BBF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8392" y="1779327"/>
            <a:ext cx="10472201" cy="3806757"/>
          </a:xfrm>
          <a:prstGeom prst="rect">
            <a:avLst/>
          </a:prstGeom>
        </p:spPr>
      </p:pic>
      <p:pic>
        <p:nvPicPr>
          <p:cNvPr id="111" name="Image 110" descr="Une image contenant texte, Police, Graphique, conception&#10;&#10;Description générée automatiquement">
            <a:extLst>
              <a:ext uri="{FF2B5EF4-FFF2-40B4-BE49-F238E27FC236}">
                <a16:creationId xmlns:a16="http://schemas.microsoft.com/office/drawing/2014/main" id="{B9EDB822-8424-482A-DD27-6DFAC6D8F2BD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034" y="43118"/>
            <a:ext cx="576534" cy="576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141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DDDF84-036B-C020-4E39-DA08B7A17B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D1DA7FF-305B-1F1A-51EB-0A65AF83E0E5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28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General </a:t>
            </a:r>
            <a:r>
              <a:rPr lang="fr-CH" sz="28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context</a:t>
            </a:r>
            <a:endParaRPr lang="fr-FR" altLang="fr-FR" sz="24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FBBEF15-C20A-A0EC-B2F2-B73F0C7D2D58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15465F2B-A5A6-7D38-798D-A7DED1926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2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BCCC6FCB-9C03-0B02-41BA-A81FC26897E8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AAA54C52-B40B-30FD-CFAD-4469864E54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D11D57FD-A988-7EFA-8A70-B9CD9A6290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18F709F2-D165-02E5-D938-A6B6E8796326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FAEAD467-2DAD-AE5F-62DD-ACCE5581A7BA}"/>
              </a:ext>
            </a:extLst>
          </p:cNvPr>
          <p:cNvSpPr txBox="1"/>
          <p:nvPr/>
        </p:nvSpPr>
        <p:spPr>
          <a:xfrm>
            <a:off x="508975" y="1376712"/>
            <a:ext cx="7813553" cy="1800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fr-CH" sz="24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Non-</a:t>
            </a:r>
            <a:r>
              <a:rPr lang="fr-CH" sz="24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zero</a:t>
            </a:r>
            <a:r>
              <a:rPr lang="fr-CH" sz="24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neutron </a:t>
            </a:r>
            <a:r>
              <a:rPr lang="fr-CH" sz="24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electric</a:t>
            </a:r>
            <a:r>
              <a:rPr lang="fr-CH" sz="24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charge</a:t>
            </a:r>
          </a:p>
          <a:p>
            <a:pPr marL="342900" indent="-342900">
              <a:spcBef>
                <a:spcPts val="600"/>
              </a:spcBef>
              <a:buFontTx/>
              <a:buChar char="-"/>
            </a:pPr>
            <a:r>
              <a:rPr lang="fr-CH" sz="2000" dirty="0">
                <a:ea typeface="Artifakt Element Light" panose="020B0303050000020004" pitchFamily="34" charset="0"/>
                <a:cs typeface="Arial" panose="020B0604020202020204" pitchFamily="34" charset="0"/>
              </a:rPr>
              <a:t>Charge </a:t>
            </a:r>
            <a:r>
              <a:rPr lang="fr-CH" sz="2000" dirty="0" err="1">
                <a:ea typeface="Artifakt Element Light" panose="020B0303050000020004" pitchFamily="34" charset="0"/>
                <a:cs typeface="Arial" panose="020B0604020202020204" pitchFamily="34" charset="0"/>
              </a:rPr>
              <a:t>quantization</a:t>
            </a:r>
            <a:r>
              <a:rPr lang="fr-CH" sz="2000" dirty="0">
                <a:ea typeface="Artifakt Element Light" panose="020B0303050000020004" pitchFamily="34" charset="0"/>
                <a:cs typeface="Arial" panose="020B0604020202020204" pitchFamily="34" charset="0"/>
              </a:rPr>
              <a:t> in the SM</a:t>
            </a:r>
            <a:endParaRPr lang="fr-CH" sz="2000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ts val="600"/>
              </a:spcBef>
              <a:buFontTx/>
              <a:buChar char="-"/>
            </a:pPr>
            <a:r>
              <a:rPr lang="fr-CH" sz="20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Neutrality</a:t>
            </a:r>
            <a:r>
              <a:rPr lang="fr-CH" sz="20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of </a:t>
            </a:r>
            <a:r>
              <a:rPr lang="fr-CH" sz="20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atom</a:t>
            </a:r>
            <a:r>
              <a:rPr lang="fr-CH" sz="20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and bulk </a:t>
            </a:r>
            <a:r>
              <a:rPr lang="fr-CH" sz="20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matter</a:t>
            </a:r>
            <a:endParaRPr lang="fr-CH" sz="2000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ts val="600"/>
              </a:spcBef>
              <a:buFontTx/>
              <a:buChar char="-"/>
            </a:pPr>
            <a:r>
              <a:rPr lang="fr-CH" sz="20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Baryonic</a:t>
            </a:r>
            <a:r>
              <a:rPr lang="fr-CH" sz="20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20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asymmetry</a:t>
            </a:r>
            <a:r>
              <a:rPr lang="fr-CH" sz="20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of the </a:t>
            </a:r>
            <a:r>
              <a:rPr lang="fr-CH" sz="20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universe</a:t>
            </a:r>
            <a:endParaRPr lang="fr-CH" sz="2000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7143A1C9-8D24-B812-EC21-365D9085F2D9}"/>
                  </a:ext>
                </a:extLst>
              </p:cNvPr>
              <p:cNvSpPr txBox="1"/>
              <p:nvPr/>
            </p:nvSpPr>
            <p:spPr>
              <a:xfrm>
                <a:off x="7807064" y="1693670"/>
                <a:ext cx="4618976" cy="10512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fr-CH" sz="2000" dirty="0" err="1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Current</a:t>
                </a:r>
                <a:r>
                  <a:rPr lang="fr-CH" sz="2000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 </a:t>
                </a:r>
                <a:r>
                  <a:rPr lang="fr-CH" sz="2000" dirty="0" err="1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experimental</a:t>
                </a:r>
                <a:r>
                  <a:rPr lang="fr-CH" sz="2000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 </a:t>
                </a:r>
                <a:r>
                  <a:rPr lang="fr-CH" sz="2000" dirty="0" err="1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upper</a:t>
                </a:r>
                <a:r>
                  <a:rPr lang="fr-CH" sz="2000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 </a:t>
                </a:r>
                <a:r>
                  <a:rPr lang="fr-CH" sz="2000" dirty="0" err="1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limit</a:t>
                </a:r>
                <a:r>
                  <a:rPr lang="fr-CH" sz="2000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:</a:t>
                </a:r>
                <a:endParaRPr lang="fr-CH" sz="2000" i="1" dirty="0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𝑄</m:t>
                        </m:r>
                      </m:e>
                      <m:sub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𝑛</m:t>
                        </m:r>
                      </m:sub>
                    </m:sSub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d>
                      <m:dPr>
                        <m:ctrlP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−0.4±1.1</m:t>
                        </m:r>
                      </m:e>
                    </m:d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×</m:t>
                    </m:r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10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−21</m:t>
                        </m:r>
                      </m:sup>
                    </m:sSup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𝑒</m:t>
                    </m:r>
                  </m:oMath>
                </a14:m>
                <a:r>
                  <a:rPr lang="en-US" sz="2400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 </a:t>
                </a:r>
                <a:endParaRPr lang="en-US" sz="2400" dirty="0">
                  <a:solidFill>
                    <a:srgbClr val="FF0000"/>
                  </a:solidFill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7143A1C9-8D24-B812-EC21-365D9085F2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7064" y="1693670"/>
                <a:ext cx="4618976" cy="1051250"/>
              </a:xfrm>
              <a:prstGeom prst="rect">
                <a:avLst/>
              </a:prstGeom>
              <a:blipFill>
                <a:blip r:embed="rId3"/>
                <a:stretch>
                  <a:fillRect l="-1453" b="-5233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3148DE8C-430B-6278-6638-C730A6D4A36F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7807065" y="2679458"/>
            <a:ext cx="366363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4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Baumann et al., </a:t>
            </a:r>
            <a:r>
              <a:rPr lang="fr-CH" sz="1400" dirty="0">
                <a:latin typeface="+mj-lt"/>
                <a:ea typeface="Artifakt Element Light" panose="020B0303050000020004" pitchFamily="34" charset="0"/>
              </a:rPr>
              <a:t>Phys. </a:t>
            </a:r>
            <a:r>
              <a:rPr lang="fr-CH" sz="1400" dirty="0" err="1">
                <a:latin typeface="+mj-lt"/>
                <a:ea typeface="Artifakt Element Light" panose="020B0303050000020004" pitchFamily="34" charset="0"/>
              </a:rPr>
              <a:t>Rev</a:t>
            </a:r>
            <a:r>
              <a:rPr lang="fr-CH" sz="1400" dirty="0">
                <a:latin typeface="+mj-lt"/>
                <a:ea typeface="Artifakt Element Light" panose="020B0303050000020004" pitchFamily="34" charset="0"/>
              </a:rPr>
              <a:t>. D 37, 3107 </a:t>
            </a:r>
            <a:r>
              <a:rPr lang="fr-CH" altLang="fr-FR" sz="14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(1988)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8F114414-1B41-3E9C-0920-B2C3582D79AC}"/>
                  </a:ext>
                </a:extLst>
              </p:cNvPr>
              <p:cNvSpPr txBox="1"/>
              <p:nvPr/>
            </p:nvSpPr>
            <p:spPr>
              <a:xfrm>
                <a:off x="7807063" y="3820253"/>
                <a:ext cx="4238284" cy="11360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fr-CH" sz="2000" u="sng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2 </a:t>
                </a:r>
                <a:r>
                  <a:rPr lang="fr-CH" sz="2000" u="sng" dirty="0" err="1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orders</a:t>
                </a:r>
                <a:r>
                  <a:rPr lang="fr-CH" sz="2000" u="sng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 of magnitude </a:t>
                </a:r>
                <a:r>
                  <a:rPr lang="fr-CH" sz="2000" u="sng" dirty="0" err="1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improvement</a:t>
                </a:r>
                <a:r>
                  <a:rPr lang="fr-CH" sz="2000" u="sng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: 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fr-CH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𝜎</m:t>
                    </m:r>
                    <m:r>
                      <a:rPr lang="fr-CH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m:rPr>
                        <m:sty m:val="p"/>
                      </m:rPr>
                      <a:rPr lang="fr-CH" sz="280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Δy</m:t>
                    </m:r>
                    <m:r>
                      <a:rPr lang="fr-CH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US" sz="2800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 in </a:t>
                </a:r>
                <a:r>
                  <a:rPr lang="en-US" sz="2800" b="1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picometer</a:t>
                </a:r>
                <a:r>
                  <a:rPr lang="en-US" sz="2800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 scale </a:t>
                </a:r>
                <a:endParaRPr lang="en-US" sz="2400" dirty="0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8F114414-1B41-3E9C-0920-B2C3582D79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7063" y="3820253"/>
                <a:ext cx="4238284" cy="1136017"/>
              </a:xfrm>
              <a:prstGeom prst="rect">
                <a:avLst/>
              </a:prstGeom>
              <a:blipFill>
                <a:blip r:embed="rId4"/>
                <a:stretch>
                  <a:fillRect l="-1583" b="-14516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ZoneTexte 14">
            <a:extLst>
              <a:ext uri="{FF2B5EF4-FFF2-40B4-BE49-F238E27FC236}">
                <a16:creationId xmlns:a16="http://schemas.microsoft.com/office/drawing/2014/main" id="{9E3A5A9E-ED10-973A-3793-329215A1E9D5}"/>
              </a:ext>
            </a:extLst>
          </p:cNvPr>
          <p:cNvSpPr txBox="1"/>
          <p:nvPr/>
        </p:nvSpPr>
        <p:spPr>
          <a:xfrm>
            <a:off x="7807062" y="4945997"/>
            <a:ext cx="30413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1400" dirty="0">
                <a:latin typeface="+mj-lt"/>
                <a:ea typeface="Artifakt Element Light" panose="020B0303050000020004" pitchFamily="34" charset="0"/>
              </a:rPr>
              <a:t>Piegsa, </a:t>
            </a:r>
            <a:r>
              <a:rPr lang="fr-CH" sz="1400" dirty="0">
                <a:latin typeface="+mj-lt"/>
                <a:ea typeface="Artifakt Element Light" panose="020B0303050000020004" pitchFamily="34" charset="0"/>
              </a:rPr>
              <a:t>Phys. </a:t>
            </a:r>
            <a:r>
              <a:rPr lang="fr-CH" sz="1400" dirty="0" err="1">
                <a:latin typeface="+mj-lt"/>
                <a:ea typeface="Artifakt Element Light" panose="020B0303050000020004" pitchFamily="34" charset="0"/>
              </a:rPr>
              <a:t>Rev</a:t>
            </a:r>
            <a:r>
              <a:rPr lang="fr-CH" sz="1400" dirty="0">
                <a:latin typeface="+mj-lt"/>
                <a:ea typeface="Artifakt Element Light" panose="020B0303050000020004" pitchFamily="34" charset="0"/>
              </a:rPr>
              <a:t>. C 98, 045503 (2018)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04511904-5543-571A-E965-95DBCED1B296}"/>
              </a:ext>
            </a:extLst>
          </p:cNvPr>
          <p:cNvGrpSpPr/>
          <p:nvPr/>
        </p:nvGrpSpPr>
        <p:grpSpPr>
          <a:xfrm>
            <a:off x="370912" y="3996234"/>
            <a:ext cx="7057254" cy="2568716"/>
            <a:chOff x="1058823" y="3408279"/>
            <a:chExt cx="6268301" cy="2281551"/>
          </a:xfrm>
        </p:grpSpPr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9634255D-1B2C-B50D-26F9-A9A834B10E0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324"/>
            <a:stretch/>
          </p:blipFill>
          <p:spPr>
            <a:xfrm>
              <a:off x="2407154" y="3408279"/>
              <a:ext cx="4919970" cy="2280489"/>
            </a:xfrm>
            <a:prstGeom prst="rect">
              <a:avLst/>
            </a:prstGeom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FD493592-EAFD-9CF6-AC69-77AF6488CC6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80651"/>
            <a:stretch/>
          </p:blipFill>
          <p:spPr>
            <a:xfrm>
              <a:off x="1058823" y="3409341"/>
              <a:ext cx="1386156" cy="2280489"/>
            </a:xfrm>
            <a:prstGeom prst="rect">
              <a:avLst/>
            </a:prstGeom>
          </p:spPr>
        </p:pic>
      </p:grpSp>
      <p:sp>
        <p:nvSpPr>
          <p:cNvPr id="23" name="ZoneTexte 22">
            <a:extLst>
              <a:ext uri="{FF2B5EF4-FFF2-40B4-BE49-F238E27FC236}">
                <a16:creationId xmlns:a16="http://schemas.microsoft.com/office/drawing/2014/main" id="{5A12073F-53D0-91A5-3F81-B4F18B784102}"/>
              </a:ext>
            </a:extLst>
          </p:cNvPr>
          <p:cNvSpPr txBox="1"/>
          <p:nvPr/>
        </p:nvSpPr>
        <p:spPr>
          <a:xfrm>
            <a:off x="508975" y="3488574"/>
            <a:ext cx="61758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fr-CH" sz="24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Interaction </a:t>
            </a:r>
            <a:r>
              <a:rPr lang="fr-CH" sz="24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with</a:t>
            </a:r>
            <a:r>
              <a:rPr lang="fr-CH" sz="24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an </a:t>
            </a:r>
            <a:r>
              <a:rPr lang="fr-CH" sz="24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external</a:t>
            </a:r>
            <a:r>
              <a:rPr lang="fr-CH" sz="24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2400" b="1" i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E</a:t>
            </a:r>
            <a:r>
              <a:rPr lang="fr-CH" sz="24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-Field</a:t>
            </a:r>
            <a:r>
              <a:rPr lang="fr-CH" sz="24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(top </a:t>
            </a:r>
            <a:r>
              <a:rPr lang="fr-CH" sz="24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view</a:t>
            </a:r>
            <a:r>
              <a:rPr lang="fr-CH" sz="24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)</a:t>
            </a:r>
            <a:endParaRPr lang="fr-CH" sz="2400" b="1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255A4839-BCC0-FE63-8C3B-841E9B273D45}"/>
              </a:ext>
            </a:extLst>
          </p:cNvPr>
          <p:cNvSpPr txBox="1"/>
          <p:nvPr/>
        </p:nvSpPr>
        <p:spPr>
          <a:xfrm>
            <a:off x="517311" y="806972"/>
            <a:ext cx="8848539" cy="5930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fr-CH" sz="24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Fundamental </a:t>
            </a:r>
            <a:r>
              <a:rPr lang="fr-CH" sz="24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Precision</a:t>
            </a:r>
            <a:r>
              <a:rPr lang="fr-CH" sz="24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24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Physics</a:t>
            </a:r>
            <a:r>
              <a:rPr lang="fr-CH" sz="24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24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with</a:t>
            </a:r>
            <a:r>
              <a:rPr lang="fr-CH" sz="24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Neutron at Uni Bern </a:t>
            </a:r>
            <a:endParaRPr lang="fr-CH" sz="2000" b="1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3BFF83EF-F84C-796A-69D3-A255D751CF83}"/>
                  </a:ext>
                </a:extLst>
              </p:cNvPr>
              <p:cNvSpPr txBox="1"/>
              <p:nvPr/>
            </p:nvSpPr>
            <p:spPr>
              <a:xfrm>
                <a:off x="7900179" y="5589366"/>
                <a:ext cx="428002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3200" b="0" i="1" smtClean="0">
                          <a:latin typeface="Cambria Math" panose="02040503050406030204" pitchFamily="18" charset="0"/>
                        </a:rPr>
                        <m:t>→</m:t>
                      </m:r>
                    </m:oMath>
                  </m:oMathPara>
                </a14:m>
                <a:endParaRPr lang="fr-CH" dirty="0"/>
              </a:p>
            </p:txBody>
          </p:sp>
        </mc:Choice>
        <mc:Fallback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3BFF83EF-F84C-796A-69D3-A255D751CF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0179" y="5589366"/>
                <a:ext cx="428002" cy="49244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>
            <a:extLst>
              <a:ext uri="{FF2B5EF4-FFF2-40B4-BE49-F238E27FC236}">
                <a16:creationId xmlns:a16="http://schemas.microsoft.com/office/drawing/2014/main" id="{53F8AD0E-FA2A-D439-E504-D56A7CC14819}"/>
              </a:ext>
            </a:extLst>
          </p:cNvPr>
          <p:cNvSpPr txBox="1"/>
          <p:nvPr/>
        </p:nvSpPr>
        <p:spPr>
          <a:xfrm>
            <a:off x="8325633" y="5421181"/>
            <a:ext cx="4238284" cy="676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8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Neutron </a:t>
            </a:r>
            <a:r>
              <a:rPr lang="fr-CH" sz="28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interferometry</a:t>
            </a:r>
            <a:endParaRPr lang="en-US" sz="3200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213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  <p:bldP spid="23" grpId="0"/>
      <p:bldP spid="2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AA1579-8A22-9902-A635-B60372163D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EA7F23FD-55F6-0172-F260-76EBFB196EB9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AACB320D-7876-4F36-827E-F7EA0B7C0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20</a:t>
            </a:fld>
            <a:endParaRPr lang="fr-CH">
              <a:latin typeface="+mj-lt"/>
            </a:endParaRPr>
          </a:p>
        </p:txBody>
      </p:sp>
      <p:pic>
        <p:nvPicPr>
          <p:cNvPr id="12" name="Image 11" descr="Une image contenant texte, capture d’écran, ligne, diagramme&#10;&#10;Description générée automatiquement">
            <a:extLst>
              <a:ext uri="{FF2B5EF4-FFF2-40B4-BE49-F238E27FC236}">
                <a16:creationId xmlns:a16="http://schemas.microsoft.com/office/drawing/2014/main" id="{DD742ACD-EE55-EAC7-1957-62EA46071F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557" y="1232201"/>
            <a:ext cx="6926648" cy="4999018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AB99FD7-A3DB-EB06-8F58-77F9707A4AA6}"/>
              </a:ext>
            </a:extLst>
          </p:cNvPr>
          <p:cNvSpPr txBox="1"/>
          <p:nvPr/>
        </p:nvSpPr>
        <p:spPr>
          <a:xfrm>
            <a:off x="409395" y="977696"/>
            <a:ext cx="5580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b="1" dirty="0">
                <a:latin typeface="+mj-lt"/>
                <a:cs typeface="Times New Roman" panose="02020603050405020304" pitchFamily="18" charset="0"/>
              </a:rPr>
              <a:t>Conversion to </a:t>
            </a:r>
            <a:r>
              <a:rPr lang="fr-CH" sz="2800" b="1" dirty="0" err="1">
                <a:latin typeface="+mj-lt"/>
                <a:cs typeface="Times New Roman" panose="02020603050405020304" pitchFamily="18" charset="0"/>
              </a:rPr>
              <a:t>beam</a:t>
            </a:r>
            <a:r>
              <a:rPr lang="fr-CH" sz="28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CH" sz="2800" b="1" dirty="0" err="1">
                <a:latin typeface="+mj-lt"/>
                <a:cs typeface="Times New Roman" panose="02020603050405020304" pitchFamily="18" charset="0"/>
              </a:rPr>
              <a:t>deflection</a:t>
            </a:r>
            <a:endParaRPr lang="fr-CH" sz="2000" b="1" dirty="0">
              <a:latin typeface="+mj-lt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E6BF6DAC-B834-71BD-C870-3044C0763396}"/>
                  </a:ext>
                </a:extLst>
              </p:cNvPr>
              <p:cNvSpPr txBox="1"/>
              <p:nvPr/>
            </p:nvSpPr>
            <p:spPr>
              <a:xfrm>
                <a:off x="463025" y="5457113"/>
                <a:ext cx="5008133" cy="623632"/>
              </a:xfrm>
              <a:prstGeom prst="rect">
                <a:avLst/>
              </a:prstGeom>
              <a:noFill/>
              <a:ln w="38100">
                <a:solidFill>
                  <a:srgbClr val="B2D8B2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CH" sz="32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Δ</m:t>
                      </m:r>
                      <m:sSub>
                        <m:sSubPr>
                          <m:ctrlPr>
                            <a:rPr lang="fr-CH" sz="3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CH" sz="3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y</m:t>
                          </m:r>
                        </m:e>
                        <m:sub>
                          <m:r>
                            <a:rPr lang="fr-CH" sz="3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𝑐𝑦𝑐𝑙𝑒</m:t>
                          </m:r>
                          <m:r>
                            <a:rPr lang="fr-CH" sz="3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1</m:t>
                          </m:r>
                        </m:sub>
                      </m:sSub>
                      <m:r>
                        <a:rPr lang="fr-CH" sz="32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fr-CH" sz="3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fr-CH" sz="3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93</m:t>
                          </m:r>
                          <m:r>
                            <a:rPr lang="fr-CH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±246</m:t>
                          </m:r>
                        </m:e>
                      </m:d>
                      <m:r>
                        <a:rPr lang="fr-CH" sz="3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sz="3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pm</m:t>
                      </m:r>
                    </m:oMath>
                  </m:oMathPara>
                </a14:m>
                <a:endParaRPr lang="fr-CH" sz="3200" dirty="0"/>
              </a:p>
            </p:txBody>
          </p:sp>
        </mc:Choice>
        <mc:Fallback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E6BF6DAC-B834-71BD-C870-3044C07633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025" y="5457113"/>
                <a:ext cx="5008133" cy="6236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solidFill>
                  <a:srgbClr val="B2D8B2"/>
                </a:solidFill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ZoneTexte 22">
            <a:extLst>
              <a:ext uri="{FF2B5EF4-FFF2-40B4-BE49-F238E27FC236}">
                <a16:creationId xmlns:a16="http://schemas.microsoft.com/office/drawing/2014/main" id="{31897FDB-63E6-45E5-6C56-E72D7FE47CA9}"/>
              </a:ext>
            </a:extLst>
          </p:cNvPr>
          <p:cNvSpPr txBox="1"/>
          <p:nvPr/>
        </p:nvSpPr>
        <p:spPr>
          <a:xfrm>
            <a:off x="393555" y="4850197"/>
            <a:ext cx="5580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b="1" dirty="0">
                <a:latin typeface="+mj-lt"/>
                <a:cs typeface="Times New Roman" panose="02020603050405020304" pitchFamily="18" charset="0"/>
              </a:rPr>
              <a:t>Final </a:t>
            </a:r>
            <a:r>
              <a:rPr lang="fr-CH" sz="2800" b="1" dirty="0" err="1">
                <a:latin typeface="+mj-lt"/>
                <a:cs typeface="Times New Roman" panose="02020603050405020304" pitchFamily="18" charset="0"/>
              </a:rPr>
              <a:t>result</a:t>
            </a:r>
            <a:r>
              <a:rPr lang="fr-CH" sz="2800" b="1" dirty="0">
                <a:latin typeface="+mj-lt"/>
                <a:cs typeface="Times New Roman" panose="02020603050405020304" pitchFamily="18" charset="0"/>
              </a:rPr>
              <a:t> for cycle 1 </a:t>
            </a:r>
            <a:r>
              <a:rPr lang="fr-CH" sz="2800" dirty="0">
                <a:latin typeface="+mj-lt"/>
                <a:cs typeface="Times New Roman" panose="02020603050405020304" pitchFamily="18" charset="0"/>
              </a:rPr>
              <a:t>(13h) </a:t>
            </a:r>
            <a:r>
              <a:rPr lang="fr-CH" sz="2800" b="1" dirty="0">
                <a:latin typeface="+mj-lt"/>
                <a:cs typeface="Times New Roman" panose="02020603050405020304" pitchFamily="18" charset="0"/>
              </a:rPr>
              <a:t>:</a:t>
            </a:r>
            <a:endParaRPr lang="fr-CH" sz="20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92013A0-E8E6-E2FA-D000-41106FA62BD9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FR" altLang="fr-FR" sz="28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Measurement</a:t>
            </a:r>
            <a:r>
              <a:rPr lang="fr-FR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FR" altLang="fr-FR" sz="28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Procedure</a:t>
            </a:r>
            <a:endParaRPr lang="fr-FR" altLang="fr-FR" sz="2400" dirty="0"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5E335C9F-19C6-12E0-AFBC-4570B8CFC1D1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26" name="Image 2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241D8678-A071-A80A-E969-C4FA1FA88F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27" name="Image 2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A3AE2C20-6348-DE5F-A5AA-F35CC7C01B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0425B2BB-0E59-BBCF-3037-19E679C29A70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C41A07F0-8BEC-1608-833A-2395D2D120B3}"/>
                  </a:ext>
                </a:extLst>
              </p:cNvPr>
              <p:cNvSpPr txBox="1"/>
              <p:nvPr/>
            </p:nvSpPr>
            <p:spPr>
              <a:xfrm>
                <a:off x="502581" y="3216858"/>
                <a:ext cx="3865345" cy="424283"/>
              </a:xfrm>
              <a:prstGeom prst="rect">
                <a:avLst/>
              </a:prstGeom>
              <a:noFill/>
              <a:ln w="38100">
                <a:solidFill>
                  <a:srgbClr val="B2B2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H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ℛ</m:t>
                          </m:r>
                        </m:e>
                        <m:sub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𝑐𝑦𝑐𝑙𝑒</m:t>
                          </m:r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1</m:t>
                          </m:r>
                        </m:sub>
                      </m:sSub>
                      <m:r>
                        <a:rPr lang="fr-CH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=1.000008±0.000022</m:t>
                      </m:r>
                    </m:oMath>
                  </m:oMathPara>
                </a14:m>
                <a:endParaRPr lang="fr-CH" sz="2000" dirty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C41A07F0-8BEC-1608-833A-2395D2D120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581" y="3216858"/>
                <a:ext cx="3865345" cy="424283"/>
              </a:xfrm>
              <a:prstGeom prst="rect">
                <a:avLst/>
              </a:prstGeom>
              <a:blipFill>
                <a:blip r:embed="rId5"/>
                <a:stretch>
                  <a:fillRect b="-5333"/>
                </a:stretch>
              </a:blipFill>
              <a:ln w="38100">
                <a:solidFill>
                  <a:srgbClr val="B2B2FF"/>
                </a:solidFill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A771C1AC-9EBC-A899-4571-A94605B25E05}"/>
              </a:ext>
            </a:extLst>
          </p:cNvPr>
          <p:cNvCxnSpPr>
            <a:cxnSpLocks/>
            <a:stCxn id="29" idx="3"/>
          </p:cNvCxnSpPr>
          <p:nvPr/>
        </p:nvCxnSpPr>
        <p:spPr>
          <a:xfrm>
            <a:off x="4367926" y="3429000"/>
            <a:ext cx="1622368" cy="116840"/>
          </a:xfrm>
          <a:prstGeom prst="straightConnector1">
            <a:avLst/>
          </a:prstGeom>
          <a:ln w="38100">
            <a:solidFill>
              <a:srgbClr val="B2B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 7" descr="Une image contenant texte, capture d’écran, ligne, diagramme&#10;&#10;Description générée automatiquement">
            <a:extLst>
              <a:ext uri="{FF2B5EF4-FFF2-40B4-BE49-F238E27FC236}">
                <a16:creationId xmlns:a16="http://schemas.microsoft.com/office/drawing/2014/main" id="{68A98062-C02D-01FF-465B-A220BD40D0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29" r="92353" b="27189"/>
          <a:stretch>
            <a:fillRect/>
          </a:stretch>
        </p:blipFill>
        <p:spPr>
          <a:xfrm>
            <a:off x="4861111" y="2780061"/>
            <a:ext cx="740649" cy="260113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80E9032C-98BA-7407-0544-8119DA362981}"/>
                  </a:ext>
                </a:extLst>
              </p:cNvPr>
              <p:cNvSpPr txBox="1"/>
              <p:nvPr/>
            </p:nvSpPr>
            <p:spPr>
              <a:xfrm>
                <a:off x="463025" y="1431045"/>
                <a:ext cx="6205536" cy="11451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Tx/>
                  <a:buChar char="-"/>
                </a:pPr>
                <a:r>
                  <a:rPr lang="fr-CH" sz="2400" dirty="0">
                    <a:latin typeface="+mj-lt"/>
                    <a:cs typeface="Times New Roman" panose="02020603050405020304" pitchFamily="18" charset="0"/>
                  </a:rPr>
                  <a:t>Apply shift </a:t>
                </a:r>
                <a14:m>
                  <m:oMath xmlns:m="http://schemas.openxmlformats.org/officeDocument/2006/math">
                    <m:r>
                      <a:rPr lang="fr-CH" sz="24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𝜟</m:t>
                    </m:r>
                    <m:r>
                      <a:rPr lang="fr-CH" sz="24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𝒚</m:t>
                    </m:r>
                  </m:oMath>
                </a14:m>
                <a:r>
                  <a:rPr lang="fr-CH" sz="2400" dirty="0">
                    <a:latin typeface="+mj-lt"/>
                    <a:cs typeface="Times New Roman" panose="02020603050405020304" pitchFamily="18" charset="0"/>
                  </a:rPr>
                  <a:t> in the </a:t>
                </a:r>
                <a:r>
                  <a:rPr lang="fr-CH" sz="2400" dirty="0" err="1">
                    <a:latin typeface="+mj-lt"/>
                    <a:cs typeface="Times New Roman" panose="02020603050405020304" pitchFamily="18" charset="0"/>
                  </a:rPr>
                  <a:t>preliminary</a:t>
                </a:r>
                <a:r>
                  <a:rPr lang="fr-CH" sz="2400" dirty="0">
                    <a:latin typeface="+mj-lt"/>
                    <a:cs typeface="Times New Roman" panose="02020603050405020304" pitchFamily="18" charset="0"/>
                  </a:rPr>
                  <a:t> scan</a:t>
                </a:r>
              </a:p>
              <a:p>
                <a:pPr marL="285750" indent="-285750">
                  <a:lnSpc>
                    <a:spcPct val="150000"/>
                  </a:lnSpc>
                  <a:buFontTx/>
                  <a:buChar char="-"/>
                </a:pPr>
                <a:r>
                  <a:rPr lang="fr-CH" sz="2400" dirty="0" err="1">
                    <a:latin typeface="+mj-lt"/>
                    <a:cs typeface="Times New Roman" panose="02020603050405020304" pitchFamily="18" charset="0"/>
                  </a:rPr>
                  <a:t>Corresponding</a:t>
                </a:r>
                <a:r>
                  <a:rPr lang="fr-CH" sz="2400" dirty="0">
                    <a:latin typeface="+mj-lt"/>
                    <a:cs typeface="Times New Roman" panose="02020603050405020304" pitchFamily="18" charset="0"/>
                  </a:rPr>
                  <a:t> change of </a:t>
                </a:r>
                <a14:m>
                  <m:oMath xmlns:m="http://schemas.openxmlformats.org/officeDocument/2006/math">
                    <m:r>
                      <a:rPr lang="fr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𝓡</m:t>
                    </m:r>
                  </m:oMath>
                </a14:m>
                <a:endParaRPr lang="fr-CH" sz="2400" b="1" dirty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80E9032C-98BA-7407-0544-8119DA3629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025" y="1431045"/>
                <a:ext cx="6205536" cy="1145185"/>
              </a:xfrm>
              <a:prstGeom prst="rect">
                <a:avLst/>
              </a:prstGeom>
              <a:blipFill>
                <a:blip r:embed="rId6"/>
                <a:stretch>
                  <a:fillRect l="-1572" b="-11702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34CD0EB3-CDD6-508E-E75F-936DB5287D87}"/>
              </a:ext>
            </a:extLst>
          </p:cNvPr>
          <p:cNvCxnSpPr>
            <a:cxnSpLocks/>
          </p:cNvCxnSpPr>
          <p:nvPr/>
        </p:nvCxnSpPr>
        <p:spPr>
          <a:xfrm flipH="1">
            <a:off x="5486398" y="5217134"/>
            <a:ext cx="3122436" cy="414635"/>
          </a:xfrm>
          <a:prstGeom prst="straightConnector1">
            <a:avLst/>
          </a:prstGeom>
          <a:ln w="38100">
            <a:solidFill>
              <a:srgbClr val="B2D8B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Image 31" descr="Une image contenant texte, Police, Graphique, conception&#10;&#10;Description générée automatiquement">
            <a:extLst>
              <a:ext uri="{FF2B5EF4-FFF2-40B4-BE49-F238E27FC236}">
                <a16:creationId xmlns:a16="http://schemas.microsoft.com/office/drawing/2014/main" id="{E81F7BD2-80B7-3756-5786-E9E30AD4A078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034" y="43118"/>
            <a:ext cx="576534" cy="576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4577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21</a:t>
            </a:fld>
            <a:endParaRPr lang="fr-CH">
              <a:latin typeface="+mj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3420A563-7D56-B029-D33D-7916B6D6FE0A}"/>
                  </a:ext>
                </a:extLst>
              </p:cNvPr>
              <p:cNvSpPr txBox="1"/>
              <p:nvPr/>
            </p:nvSpPr>
            <p:spPr>
              <a:xfrm>
                <a:off x="6624637" y="849790"/>
                <a:ext cx="5105400" cy="11580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2400" u="sng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Current upper limit : </a:t>
                </a:r>
                <a:endParaRPr lang="fr-CH" sz="2400" i="1" u="sng" dirty="0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𝑸</m:t>
                        </m:r>
                      </m:e>
                      <m:sub>
                        <m: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𝒏</m:t>
                        </m:r>
                      </m:sub>
                    </m:sSub>
                    <m:r>
                      <a:rPr lang="fr-CH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d>
                      <m:dPr>
                        <m:ctrlP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  <m: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.</m:t>
                        </m:r>
                        <m: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𝟒</m:t>
                        </m:r>
                        <m: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±</m:t>
                        </m:r>
                        <m: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  <m: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.</m:t>
                        </m:r>
                        <m: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</m:e>
                    </m:d>
                    <m:r>
                      <a:rPr lang="fr-CH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×</m:t>
                    </m:r>
                    <m:sSup>
                      <m:sSupPr>
                        <m:ctrlP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𝟏𝟎</m:t>
                        </m:r>
                      </m:e>
                      <m:sup>
                        <m: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𝟐𝟏</m:t>
                        </m:r>
                      </m:sup>
                    </m:sSup>
                    <m:r>
                      <a:rPr lang="fr-CH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fr-CH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𝒆</m:t>
                    </m:r>
                  </m:oMath>
                </a14:m>
                <a:r>
                  <a:rPr lang="en-US" sz="2400" b="1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 </a:t>
                </a:r>
                <a:endParaRPr lang="en-US" sz="2400" b="1" dirty="0">
                  <a:solidFill>
                    <a:srgbClr val="FF0000"/>
                  </a:solidFill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3420A563-7D56-B029-D33D-7916B6D6FE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4637" y="849790"/>
                <a:ext cx="5105400" cy="1158074"/>
              </a:xfrm>
              <a:prstGeom prst="rect">
                <a:avLst/>
              </a:prstGeom>
              <a:blipFill>
                <a:blip r:embed="rId2"/>
                <a:stretch>
                  <a:fillRect b="-4211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F1343047-1B46-BE30-D62A-F218753998A2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7127090" y="1938633"/>
            <a:ext cx="554445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2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Baumann et al., </a:t>
            </a:r>
            <a:r>
              <a:rPr lang="fr-CH" sz="1200" dirty="0">
                <a:latin typeface="+mj-lt"/>
                <a:ea typeface="Artifakt Element Light" panose="020B0303050000020004" pitchFamily="34" charset="0"/>
              </a:rPr>
              <a:t>Phys. </a:t>
            </a:r>
            <a:r>
              <a:rPr lang="fr-CH" sz="1200" dirty="0" err="1">
                <a:latin typeface="+mj-lt"/>
                <a:ea typeface="Artifakt Element Light" panose="020B0303050000020004" pitchFamily="34" charset="0"/>
              </a:rPr>
              <a:t>Rev</a:t>
            </a:r>
            <a:r>
              <a:rPr lang="fr-CH" sz="1200" dirty="0">
                <a:latin typeface="+mj-lt"/>
                <a:ea typeface="Artifakt Element Light" panose="020B0303050000020004" pitchFamily="34" charset="0"/>
              </a:rPr>
              <a:t>. D 37, 3107 </a:t>
            </a:r>
            <a:r>
              <a:rPr lang="fr-CH" altLang="fr-FR" sz="12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(1988)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FE1CA5AF-891E-2D36-6845-0F3E646CD2F2}"/>
                  </a:ext>
                </a:extLst>
              </p:cNvPr>
              <p:cNvSpPr txBox="1"/>
              <p:nvPr/>
            </p:nvSpPr>
            <p:spPr>
              <a:xfrm>
                <a:off x="5864224" y="1260525"/>
                <a:ext cx="274355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H" sz="2400" i="1"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Arial" panose="020B0604020202020204" pitchFamily="34" charset="0"/>
                        </a:rPr>
                        <m:t>𝑣𝑠</m:t>
                      </m:r>
                      <m:r>
                        <a:rPr lang="fr-CH" sz="2400" i="1"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Arial" panose="020B0604020202020204" pitchFamily="34" charset="0"/>
                        </a:rPr>
                        <m:t>.</m:t>
                      </m:r>
                    </m:oMath>
                  </m:oMathPara>
                </a14:m>
                <a:endParaRPr lang="en-US" sz="2400" dirty="0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FE1CA5AF-891E-2D36-6845-0F3E646CD2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4224" y="1260525"/>
                <a:ext cx="2743558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3AC32303-93BC-236C-F1EC-6655CECF3F2B}"/>
                  </a:ext>
                </a:extLst>
              </p:cNvPr>
              <p:cNvSpPr txBox="1"/>
              <p:nvPr/>
            </p:nvSpPr>
            <p:spPr>
              <a:xfrm>
                <a:off x="463502" y="851316"/>
                <a:ext cx="5105400" cy="11580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fr-CH" sz="2400" u="sng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1</a:t>
                </a:r>
                <a:r>
                  <a:rPr lang="fr-CH" sz="2400" u="sng" baseline="30000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st</a:t>
                </a:r>
                <a:r>
                  <a:rPr lang="fr-CH" sz="2400" u="sng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 </a:t>
                </a:r>
                <a:r>
                  <a:rPr lang="fr-CH" sz="2400" u="sng" dirty="0" err="1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QNeutron</a:t>
                </a:r>
                <a:r>
                  <a:rPr lang="fr-CH" sz="2400" u="sng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 </a:t>
                </a:r>
                <a:r>
                  <a:rPr lang="fr-CH" sz="2400" u="sng" dirty="0" err="1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result</a:t>
                </a:r>
                <a:r>
                  <a:rPr lang="fr-CH" sz="2400" u="sng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 (6 cycles = 84 h) : </a:t>
                </a:r>
                <a:endParaRPr lang="fr-CH" sz="2400" i="1" u="sng" dirty="0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𝑸</m:t>
                        </m:r>
                      </m:e>
                      <m:sub>
                        <m: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𝒏</m:t>
                        </m:r>
                      </m:sub>
                    </m:sSub>
                    <m:r>
                      <a:rPr lang="fr-CH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d>
                      <m:dPr>
                        <m:ctrlP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  <m: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.</m:t>
                        </m:r>
                        <m: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𝟏𝟏</m:t>
                        </m:r>
                        <m: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±</m:t>
                        </m:r>
                        <m: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  <m: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.</m:t>
                        </m:r>
                        <m: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𝟎𝟔</m:t>
                        </m:r>
                      </m:e>
                    </m:d>
                    <m:r>
                      <a:rPr lang="fr-CH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×</m:t>
                    </m:r>
                    <m:sSup>
                      <m:sSupPr>
                        <m:ctrlP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𝟏𝟎</m:t>
                        </m:r>
                      </m:e>
                      <m:sup>
                        <m: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fr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𝟏𝟗</m:t>
                        </m:r>
                      </m:sup>
                    </m:sSup>
                    <m:r>
                      <a:rPr lang="fr-CH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fr-CH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𝒆</m:t>
                    </m:r>
                  </m:oMath>
                </a14:m>
                <a:r>
                  <a:rPr lang="en-US" sz="2400" b="1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 </a:t>
                </a:r>
                <a:endParaRPr lang="en-US" sz="2400" b="1" dirty="0">
                  <a:solidFill>
                    <a:srgbClr val="FF0000"/>
                  </a:solidFill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3AC32303-93BC-236C-F1EC-6655CECF3F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502" y="851316"/>
                <a:ext cx="5105400" cy="1158074"/>
              </a:xfrm>
              <a:prstGeom prst="rect">
                <a:avLst/>
              </a:prstGeom>
              <a:blipFill>
                <a:blip r:embed="rId4"/>
                <a:stretch>
                  <a:fillRect b="-3684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66FC2CE8-9B8A-14F7-15E7-7476595BDCB5}"/>
                  </a:ext>
                </a:extLst>
              </p:cNvPr>
              <p:cNvSpPr txBox="1"/>
              <p:nvPr/>
            </p:nvSpPr>
            <p:spPr>
              <a:xfrm>
                <a:off x="763893" y="2391960"/>
                <a:ext cx="6338889" cy="23061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fr-CH" sz="2400" b="1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Possible </a:t>
                </a:r>
                <a:r>
                  <a:rPr lang="fr-CH" sz="2400" b="1" dirty="0" err="1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improvements</a:t>
                </a:r>
                <a:r>
                  <a:rPr lang="fr-CH" sz="2400" b="1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 (</a:t>
                </a:r>
                <a:r>
                  <a:rPr lang="fr-CH" sz="2400" b="1" dirty="0" err="1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ballistic</a:t>
                </a:r>
                <a:r>
                  <a:rPr lang="fr-CH" sz="2400" b="1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 </a:t>
                </a:r>
                <a:r>
                  <a:rPr lang="fr-CH" sz="2400" b="1" dirty="0" err="1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regime</a:t>
                </a:r>
                <a:r>
                  <a:rPr lang="fr-CH" sz="2400" b="1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):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fr-CH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Electric </a:t>
                </a:r>
                <a:r>
                  <a:rPr lang="fr-CH" dirty="0" err="1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field</a:t>
                </a:r>
                <a:r>
                  <a:rPr lang="fr-CH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CH" i="1" dirty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Arial" panose="020B0604020202020204" pitchFamily="34" charset="0"/>
                      </a:rPr>
                      <m:t>𝐸</m:t>
                    </m:r>
                  </m:oMath>
                </a14:m>
                <a:r>
                  <a:rPr lang="fr-CH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:		</a:t>
                </a:r>
                <a14:m>
                  <m:oMath xmlns:m="http://schemas.openxmlformats.org/officeDocument/2006/math">
                    <m:r>
                      <a:rPr lang="fr-CH" i="1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Arial" panose="020B0604020202020204" pitchFamily="34" charset="0"/>
                      </a:rPr>
                      <m:t>35   →   100</m:t>
                    </m:r>
                  </m:oMath>
                </a14:m>
                <a:r>
                  <a:rPr lang="en-US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	kV/cm	x 3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Detector efficiency:	</a:t>
                </a:r>
                <a14:m>
                  <m:oMath xmlns:m="http://schemas.openxmlformats.org/officeDocument/2006/math">
                    <m:r>
                      <a:rPr lang="fr-CH" i="1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Arial" panose="020B0604020202020204" pitchFamily="34" charset="0"/>
                      </a:rPr>
                      <m:t>30   →   90</m:t>
                    </m:r>
                  </m:oMath>
                </a14:m>
                <a:r>
                  <a:rPr lang="en-US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	%	x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fr-CH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3</m:t>
                        </m:r>
                      </m:e>
                    </m:rad>
                  </m:oMath>
                </a14:m>
                <a:endParaRPr lang="en-US" dirty="0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Eff. measurement time:	</a:t>
                </a:r>
                <a14:m>
                  <m:oMath xmlns:m="http://schemas.openxmlformats.org/officeDocument/2006/math">
                    <m:r>
                      <a:rPr lang="fr-CH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Arial" panose="020B0604020202020204" pitchFamily="34" charset="0"/>
                      </a:rPr>
                      <m:t>  </m:t>
                    </m:r>
                    <m:r>
                      <a:rPr lang="fr-CH" i="1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Arial" panose="020B0604020202020204" pitchFamily="34" charset="0"/>
                      </a:rPr>
                      <m:t>4   →   </m:t>
                    </m:r>
                    <m:r>
                      <a:rPr lang="fr-CH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Arial" panose="020B0604020202020204" pitchFamily="34" charset="0"/>
                      </a:rPr>
                      <m:t>100</m:t>
                    </m:r>
                  </m:oMath>
                </a14:m>
                <a:r>
                  <a:rPr lang="en-US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	days	x </a:t>
                </a:r>
                <a14:m>
                  <m:oMath xmlns:m="http://schemas.openxmlformats.org/officeDocument/2006/math">
                    <m:r>
                      <a:rPr lang="fr-CH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5</m:t>
                    </m:r>
                  </m:oMath>
                </a14:m>
                <a:endParaRPr lang="en-US" dirty="0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Interaction length: 	</a:t>
                </a:r>
                <a14:m>
                  <m:oMath xmlns:m="http://schemas.openxmlformats.org/officeDocument/2006/math">
                    <m:r>
                      <a:rPr lang="fr-CH" i="1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Arial" panose="020B0604020202020204" pitchFamily="34" charset="0"/>
                      </a:rPr>
                      <m:t>2.5  →  </m:t>
                    </m:r>
                    <m:r>
                      <a:rPr lang="fr-CH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Arial" panose="020B0604020202020204" pitchFamily="34" charset="0"/>
                      </a:rPr>
                      <m:t>5</m:t>
                    </m:r>
                  </m:oMath>
                </a14:m>
                <a:r>
                  <a:rPr lang="en-US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	m	x 4</a:t>
                </a:r>
              </a:p>
            </p:txBody>
          </p:sp>
        </mc:Choice>
        <mc:Fallback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66FC2CE8-9B8A-14F7-15E7-7476595BDC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893" y="2391960"/>
                <a:ext cx="6338889" cy="2306144"/>
              </a:xfrm>
              <a:prstGeom prst="rect">
                <a:avLst/>
              </a:prstGeom>
              <a:blipFill>
                <a:blip r:embed="rId5"/>
                <a:stretch>
                  <a:fillRect l="-1442" b="-3166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ZoneTexte 20">
            <a:extLst>
              <a:ext uri="{FF2B5EF4-FFF2-40B4-BE49-F238E27FC236}">
                <a16:creationId xmlns:a16="http://schemas.microsoft.com/office/drawing/2014/main" id="{22AD12E0-69E3-59BC-DB0C-0D4ABC8A871C}"/>
              </a:ext>
            </a:extLst>
          </p:cNvPr>
          <p:cNvSpPr txBox="1"/>
          <p:nvPr/>
        </p:nvSpPr>
        <p:spPr>
          <a:xfrm>
            <a:off x="6903575" y="3468623"/>
            <a:ext cx="5276850" cy="5930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24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factor 100 </a:t>
            </a:r>
            <a:r>
              <a:rPr lang="fr-CH" sz="24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improvement</a:t>
            </a:r>
            <a:r>
              <a:rPr lang="fr-CH" sz="24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endParaRPr lang="en-US" sz="2400" b="1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76AEA3B2-5F11-C1A9-3D28-515E83554F33}"/>
              </a:ext>
            </a:extLst>
          </p:cNvPr>
          <p:cNvSpPr txBox="1"/>
          <p:nvPr/>
        </p:nvSpPr>
        <p:spPr>
          <a:xfrm>
            <a:off x="757532" y="5377208"/>
            <a:ext cx="1103014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AutoNum type="arabicParenR"/>
            </a:pPr>
            <a:endParaRPr lang="fr-CH" sz="2800" b="1" dirty="0">
              <a:solidFill>
                <a:srgbClr val="FF0000"/>
              </a:solidFill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r>
              <a:rPr lang="fr-CH" sz="32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Need long, </a:t>
            </a:r>
            <a:r>
              <a:rPr lang="fr-CH" sz="32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pulsed</a:t>
            </a:r>
            <a:r>
              <a:rPr lang="fr-CH" sz="32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cold neutron </a:t>
            </a:r>
            <a:r>
              <a:rPr lang="fr-CH" sz="32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beam</a:t>
            </a:r>
            <a:r>
              <a:rPr lang="fr-CH" sz="32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line </a:t>
            </a:r>
            <a:r>
              <a:rPr lang="fr-CH" sz="32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with</a:t>
            </a:r>
            <a:r>
              <a:rPr lang="fr-CH" sz="32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high </a:t>
            </a:r>
            <a:r>
              <a:rPr lang="fr-CH" sz="32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intensity</a:t>
            </a:r>
            <a:endParaRPr lang="en-US" sz="3200" b="1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15D1C1A-D42F-0474-6BFF-F31D668F9AB1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FR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First </a:t>
            </a:r>
            <a:r>
              <a:rPr lang="fr-FR" altLang="fr-FR" sz="28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Result</a:t>
            </a:r>
            <a:endParaRPr lang="fr-FR" altLang="fr-FR" sz="2400" dirty="0"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4CEEA0A6-2349-5579-1B25-0DCAC4787E9C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29" name="Image 2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2FB8B6D2-C291-1A39-8157-3CB1F3C008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30" name="Image 29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9BF838BF-2B57-9A4F-C8A2-E80A94712B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4503E16A-593F-7FE1-B1F0-6EB4A0FF52C3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02B26FA4-D6DF-1E44-6EFF-5425785470E9}"/>
              </a:ext>
            </a:extLst>
          </p:cNvPr>
          <p:cNvSpPr txBox="1"/>
          <p:nvPr/>
        </p:nvSpPr>
        <p:spPr>
          <a:xfrm>
            <a:off x="769297" y="5218988"/>
            <a:ext cx="64181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24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Diffraction </a:t>
            </a:r>
            <a:r>
              <a:rPr lang="fr-CH" sz="24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regime</a:t>
            </a:r>
            <a:r>
              <a:rPr lang="fr-CH" sz="24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24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also</a:t>
            </a:r>
            <a:r>
              <a:rPr lang="fr-CH" sz="24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24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limited</a:t>
            </a:r>
            <a:r>
              <a:rPr lang="fr-CH" sz="24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at PF1B</a:t>
            </a:r>
          </a:p>
        </p:txBody>
      </p:sp>
      <p:sp>
        <p:nvSpPr>
          <p:cNvPr id="12" name="Accolade fermante 11">
            <a:extLst>
              <a:ext uri="{FF2B5EF4-FFF2-40B4-BE49-F238E27FC236}">
                <a16:creationId xmlns:a16="http://schemas.microsoft.com/office/drawing/2014/main" id="{8B996F88-99D6-47FD-32AC-E1508F138B46}"/>
              </a:ext>
            </a:extLst>
          </p:cNvPr>
          <p:cNvSpPr/>
          <p:nvPr/>
        </p:nvSpPr>
        <p:spPr>
          <a:xfrm>
            <a:off x="7287981" y="3125165"/>
            <a:ext cx="258713" cy="1446836"/>
          </a:xfrm>
          <a:prstGeom prst="rightBrac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4" name="Image 13" descr="Une image contenant texte, Police, Graphique, conception&#10;&#10;Description générée automatiquement">
            <a:extLst>
              <a:ext uri="{FF2B5EF4-FFF2-40B4-BE49-F238E27FC236}">
                <a16:creationId xmlns:a16="http://schemas.microsoft.com/office/drawing/2014/main" id="{87497B1A-A96F-3B07-270A-7414B4FF7D4C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034" y="43118"/>
            <a:ext cx="576534" cy="576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274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1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16D0CBE-1D53-D505-D388-97385C9D992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FR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Outlook</a:t>
            </a:r>
            <a:endParaRPr lang="fr-FR" altLang="fr-FR" sz="24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22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54844D94-B58A-3735-43D7-8FE09330A336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00444950-60A7-FE12-1446-CE504DB708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B6A7F56-099C-E34A-5012-F0802B38AD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2859226-F237-5B63-03C9-9414935440CE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52F74F91-89A6-6D4C-F010-66B30EF964C7}"/>
              </a:ext>
            </a:extLst>
          </p:cNvPr>
          <p:cNvSpPr txBox="1"/>
          <p:nvPr/>
        </p:nvSpPr>
        <p:spPr>
          <a:xfrm>
            <a:off x="1038279" y="589755"/>
            <a:ext cx="9570940" cy="13228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fr-CH" sz="28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Future </a:t>
            </a:r>
            <a:r>
              <a:rPr lang="fr-CH" sz="28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brightest</a:t>
            </a:r>
            <a:r>
              <a:rPr lang="fr-CH" sz="28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cold </a:t>
            </a:r>
            <a:r>
              <a:rPr lang="fr-CH" sz="28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pulsed</a:t>
            </a:r>
            <a:r>
              <a:rPr lang="fr-CH" sz="28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neutron source in the world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fr-CH" sz="28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Extended setup in the diffraction </a:t>
            </a:r>
            <a:r>
              <a:rPr lang="fr-CH" sz="28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regime</a:t>
            </a:r>
            <a:endParaRPr lang="en-US" sz="2000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8EB0F485-12F3-C9A7-F7B9-BEF21F5C6ECF}"/>
              </a:ext>
            </a:extLst>
          </p:cNvPr>
          <p:cNvGrpSpPr/>
          <p:nvPr/>
        </p:nvGrpSpPr>
        <p:grpSpPr>
          <a:xfrm>
            <a:off x="1149750" y="1884585"/>
            <a:ext cx="9846198" cy="3937486"/>
            <a:chOff x="-979745" y="1008416"/>
            <a:chExt cx="10332332" cy="4131890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B86AB5C6-BCA7-77D7-C735-782A3FC81D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3" t="10960" r="685" b="20848"/>
            <a:stretch>
              <a:fillRect/>
            </a:stretch>
          </p:blipFill>
          <p:spPr>
            <a:xfrm>
              <a:off x="-979745" y="1132874"/>
              <a:ext cx="10332332" cy="400743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7022F851-BD9E-A5F2-938E-44F6AC24CCAB}"/>
                </a:ext>
              </a:extLst>
            </p:cNvPr>
            <p:cNvSpPr txBox="1"/>
            <p:nvPr/>
          </p:nvSpPr>
          <p:spPr>
            <a:xfrm>
              <a:off x="7263447" y="1008416"/>
              <a:ext cx="2089140" cy="53478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fr-CH" sz="2000" dirty="0">
                  <a:solidFill>
                    <a:schemeClr val="bg1"/>
                  </a:solidFill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rPr>
                <a:t>ESS, Lund - 2021</a:t>
              </a:r>
              <a:endParaRPr lang="en-US" sz="1600" dirty="0">
                <a:solidFill>
                  <a:schemeClr val="bg1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A4A6D542-2B81-ED3D-0F5E-D1EE6ABF07F6}"/>
                  </a:ext>
                </a:extLst>
              </p:cNvPr>
              <p:cNvSpPr txBox="1"/>
              <p:nvPr/>
            </p:nvSpPr>
            <p:spPr>
              <a:xfrm>
                <a:off x="1041305" y="5914788"/>
                <a:ext cx="9225440" cy="5959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fr-CH" sz="3200" b="1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Arial" panose="020B0604020202020204" pitchFamily="34" charset="0"/>
                      </a:rPr>
                      <m:t>→   </m:t>
                    </m:r>
                  </m:oMath>
                </a14:m>
                <a:r>
                  <a:rPr lang="en-US" sz="3200" b="1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ANNI beam line @ ESS to reach </a:t>
                </a:r>
                <a14:m>
                  <m:oMath xmlns:m="http://schemas.openxmlformats.org/officeDocument/2006/math">
                    <m:r>
                      <a:rPr lang="fr-CH" sz="3200" b="1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Arial" panose="020B0604020202020204" pitchFamily="34" charset="0"/>
                      </a:rPr>
                      <m:t>𝝈</m:t>
                    </m:r>
                    <m:d>
                      <m:dPr>
                        <m:ctrlPr>
                          <a:rPr lang="fr-CH" sz="3200" b="1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CH" sz="3200" b="1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fr-CH" sz="3200" b="1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Arial" panose="020B0604020202020204" pitchFamily="34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fr-CH" sz="3200" b="1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Arial" panose="020B0604020202020204" pitchFamily="34" charset="0"/>
                              </a:rPr>
                              <m:t>𝒏</m:t>
                            </m:r>
                          </m:sub>
                        </m:sSub>
                      </m:e>
                    </m:d>
                    <m:r>
                      <a:rPr lang="fr-CH" sz="3200" b="1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Arial" panose="020B0604020202020204" pitchFamily="34" charset="0"/>
                      </a:rPr>
                      <m:t>=</m:t>
                    </m:r>
                    <m:r>
                      <a:rPr lang="fr-CH" sz="3200" b="1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Arial" panose="020B0604020202020204" pitchFamily="34" charset="0"/>
                      </a:rPr>
                      <m:t>𝟏</m:t>
                    </m:r>
                    <m:sSup>
                      <m:sSupPr>
                        <m:ctrlPr>
                          <a:rPr lang="fr-CH" sz="3200" b="1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fr-CH" sz="3200" b="1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Arial" panose="020B0604020202020204" pitchFamily="34" charset="0"/>
                          </a:rPr>
                          <m:t>𝟎</m:t>
                        </m:r>
                      </m:e>
                      <m:sup>
                        <m:r>
                          <a:rPr lang="fr-CH" sz="3200" b="1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fr-CH" sz="3200" b="1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Arial" panose="020B0604020202020204" pitchFamily="34" charset="0"/>
                          </a:rPr>
                          <m:t>𝟐𝟑</m:t>
                        </m:r>
                      </m:sup>
                    </m:sSup>
                  </m:oMath>
                </a14:m>
                <a:r>
                  <a:rPr lang="en-US" sz="3200" b="1" i="1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e</a:t>
                </a:r>
                <a:endParaRPr lang="fr-CH" sz="3200" dirty="0"/>
              </a:p>
            </p:txBody>
          </p:sp>
        </mc:Choice>
        <mc:Fallback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A4A6D542-2B81-ED3D-0F5E-D1EE6ABF07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1305" y="5914788"/>
                <a:ext cx="9225440" cy="595932"/>
              </a:xfrm>
              <a:prstGeom prst="rect">
                <a:avLst/>
              </a:prstGeom>
              <a:blipFill>
                <a:blip r:embed="rId4"/>
                <a:stretch>
                  <a:fillRect t="-10204" r="-1322" b="-33673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Image 15" descr="Une image contenant Police, Graphique, logo, texte&#10;&#10;Le contenu généré par l’IA peut être incorrect.">
            <a:extLst>
              <a:ext uri="{FF2B5EF4-FFF2-40B4-BE49-F238E27FC236}">
                <a16:creationId xmlns:a16="http://schemas.microsoft.com/office/drawing/2014/main" id="{5A7CF0ED-7F48-2A91-5D4A-F284970FAA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2437" y="32728"/>
            <a:ext cx="1043064" cy="557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8488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E4DD01-B840-B159-5CFD-8B65D899D5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766FD64-1091-0B7B-4FB1-2779C1F0370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FR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Outlook</a:t>
            </a:r>
            <a:endParaRPr lang="fr-FR" altLang="fr-FR" sz="24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200C5FD-01B0-6C68-CF3A-4B7065075FDE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633A053D-C1EE-17B4-EE5F-F54AE0A42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23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1B494BA4-949D-A165-5B9A-89A237F441D9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1997D914-371F-306A-1C59-6A10FAFCF7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46735EC0-9B98-648C-F143-57434AC823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C4A40CB-1079-58CD-2202-F53D7ECDA791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7AD5F314-D889-F6EF-5912-1AD13904FC9A}"/>
              </a:ext>
            </a:extLst>
          </p:cNvPr>
          <p:cNvSpPr txBox="1"/>
          <p:nvPr/>
        </p:nvSpPr>
        <p:spPr>
          <a:xfrm>
            <a:off x="4334086" y="1167292"/>
            <a:ext cx="2015914" cy="5096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000" dirty="0">
                <a:solidFill>
                  <a:schemeClr val="bg1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ESS, Lund - 2021</a:t>
            </a:r>
            <a:endParaRPr lang="en-US" sz="1600" dirty="0">
              <a:solidFill>
                <a:schemeClr val="bg1"/>
              </a:solidFill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pic>
        <p:nvPicPr>
          <p:cNvPr id="26" name="Image 25" descr="Une image contenant habits, personne, sourire, homme&#10;&#10;Description générée automatiquement">
            <a:extLst>
              <a:ext uri="{FF2B5EF4-FFF2-40B4-BE49-F238E27FC236}">
                <a16:creationId xmlns:a16="http://schemas.microsoft.com/office/drawing/2014/main" id="{50356252-CD80-7408-1B90-D89E828CAA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0"/>
          <a:stretch>
            <a:fillRect/>
          </a:stretch>
        </p:blipFill>
        <p:spPr>
          <a:xfrm>
            <a:off x="539866" y="3752002"/>
            <a:ext cx="5410256" cy="2766901"/>
          </a:xfrm>
          <a:prstGeom prst="rect">
            <a:avLst/>
          </a:prstGeom>
        </p:spPr>
      </p:pic>
      <p:pic>
        <p:nvPicPr>
          <p:cNvPr id="27" name="Picture 8">
            <a:extLst>
              <a:ext uri="{FF2B5EF4-FFF2-40B4-BE49-F238E27FC236}">
                <a16:creationId xmlns:a16="http://schemas.microsoft.com/office/drawing/2014/main" id="{17368A61-E42D-D0CA-C5C2-B49CDF44BE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006" y="5099569"/>
            <a:ext cx="579962" cy="80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4">
            <a:extLst>
              <a:ext uri="{FF2B5EF4-FFF2-40B4-BE49-F238E27FC236}">
                <a16:creationId xmlns:a16="http://schemas.microsoft.com/office/drawing/2014/main" id="{FA4A6DA8-AFD0-95A7-C696-9B7C961128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6610" y="4201107"/>
            <a:ext cx="579962" cy="80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20BEEAE4-C8A5-755E-C143-FC8787ECED71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7755556" y="941614"/>
            <a:ext cx="3340099" cy="769441"/>
          </a:xfrm>
          <a:prstGeom prst="rect">
            <a:avLst/>
          </a:prstGeom>
          <a:solidFill>
            <a:schemeClr val="bg1"/>
          </a:solidFill>
          <a:ln w="19050"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4400" b="1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Thank</a:t>
            </a:r>
            <a:r>
              <a:rPr lang="fr-CH" sz="4400" b="1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</a:t>
            </a:r>
            <a:r>
              <a:rPr lang="fr-CH" sz="4400" b="1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you</a:t>
            </a:r>
            <a:r>
              <a:rPr lang="fr-CH" sz="4400" b="1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!</a:t>
            </a:r>
            <a:endParaRPr lang="fr-FR" altLang="fr-FR" sz="32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BA798ED-9992-9BC3-5A48-C8476F28A190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533030" y="3779107"/>
            <a:ext cx="5405516" cy="338554"/>
          </a:xfrm>
          <a:prstGeom prst="rect">
            <a:avLst/>
          </a:prstGeom>
          <a:solidFill>
            <a:schemeClr val="bg1"/>
          </a:solidFill>
          <a:ln w="19050"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1600" b="1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Fundamental Neutron and </a:t>
            </a:r>
            <a:r>
              <a:rPr lang="fr-CH" sz="1600" b="1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Precision</a:t>
            </a:r>
            <a:r>
              <a:rPr lang="fr-CH" sz="1600" b="1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</a:t>
            </a:r>
            <a:r>
              <a:rPr lang="fr-CH" sz="1600" b="1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Physics</a:t>
            </a:r>
            <a:r>
              <a:rPr lang="fr-CH" sz="1600" b="1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group in 2024</a:t>
            </a:r>
            <a:endParaRPr lang="fr-FR" altLang="fr-FR" sz="1100" dirty="0">
              <a:latin typeface="+mj-lt"/>
              <a:ea typeface="Artifakt Element Light" panose="020B0303050000020004" pitchFamily="34" charset="0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DA2A9B3E-EB0D-3711-6972-ACFBF3F5E7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9967" y="5235586"/>
            <a:ext cx="1736087" cy="63656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D64A4578-DD88-F946-F253-DA254E565BD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7000" y="5143942"/>
            <a:ext cx="915125" cy="7983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Image 3" descr="Une image contenant ciel nocturne, sombre, étoile, silhouette&#10;&#10;Description générée automatiquement">
            <a:extLst>
              <a:ext uri="{FF2B5EF4-FFF2-40B4-BE49-F238E27FC236}">
                <a16:creationId xmlns:a16="http://schemas.microsoft.com/office/drawing/2014/main" id="{132C26D3-8090-692B-9BC1-2D50BE04D67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0" y="5289907"/>
            <a:ext cx="1359064" cy="542011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86C05C38-6543-3EA1-51B6-49AF69C1839E}"/>
              </a:ext>
            </a:extLst>
          </p:cNvPr>
          <p:cNvSpPr txBox="1"/>
          <p:nvPr/>
        </p:nvSpPr>
        <p:spPr>
          <a:xfrm>
            <a:off x="6312051" y="5958415"/>
            <a:ext cx="7860118" cy="467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i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Special Thanks :	        </a:t>
            </a:r>
            <a:r>
              <a:rPr lang="en-US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Uwe Filges               Torsten Soldner</a:t>
            </a:r>
          </a:p>
        </p:txBody>
      </p:sp>
      <p:pic>
        <p:nvPicPr>
          <p:cNvPr id="12" name="Image 11" descr="Une image contenant intérieur, ingénierie, machine, industrie&#10;&#10;Le contenu généré par l’IA peut être incorrect.">
            <a:extLst>
              <a:ext uri="{FF2B5EF4-FFF2-40B4-BE49-F238E27FC236}">
                <a16:creationId xmlns:a16="http://schemas.microsoft.com/office/drawing/2014/main" id="{26DB879C-A818-25A4-1DA2-09428F46249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33"/>
          <a:stretch>
            <a:fillRect/>
          </a:stretch>
        </p:blipFill>
        <p:spPr>
          <a:xfrm>
            <a:off x="539016" y="746136"/>
            <a:ext cx="11090817" cy="303381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0F3313D-9B23-FFB7-882E-27DD8D60CD75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534957" y="736894"/>
            <a:ext cx="5405516" cy="338554"/>
          </a:xfrm>
          <a:prstGeom prst="rect">
            <a:avLst/>
          </a:prstGeom>
          <a:solidFill>
            <a:schemeClr val="bg1"/>
          </a:solidFill>
          <a:ln w="19050"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1600" b="1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Setup </a:t>
            </a:r>
            <a:r>
              <a:rPr lang="fr-CH" sz="1600" b="1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currently</a:t>
            </a:r>
            <a:r>
              <a:rPr lang="fr-CH" sz="1600" b="1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</a:t>
            </a:r>
            <a:r>
              <a:rPr lang="fr-CH" sz="1600" b="1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installed</a:t>
            </a:r>
            <a:r>
              <a:rPr lang="fr-CH" sz="1600" b="1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at BOA – PSI | 17 </a:t>
            </a:r>
            <a:r>
              <a:rPr lang="fr-CH" sz="1600" b="1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days</a:t>
            </a:r>
            <a:r>
              <a:rPr lang="fr-CH" sz="1600" b="1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</a:t>
            </a:r>
            <a:r>
              <a:rPr lang="fr-CH" sz="1600" b="1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beamtime</a:t>
            </a:r>
            <a:endParaRPr lang="fr-FR" altLang="fr-FR" sz="11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98B371-C356-9403-5C6A-210646B35948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6206554" y="3995866"/>
            <a:ext cx="5405516" cy="646331"/>
          </a:xfrm>
          <a:prstGeom prst="rect">
            <a:avLst/>
          </a:prstGeom>
          <a:solidFill>
            <a:schemeClr val="bg1"/>
          </a:solidFill>
          <a:ln w="19050"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Thank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you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!</a:t>
            </a:r>
            <a:endParaRPr lang="fr-FR" altLang="fr-FR" sz="2400" dirty="0">
              <a:latin typeface="+mj-lt"/>
              <a:ea typeface="Artifakt Element Light" panose="020B0303050000020004" pitchFamily="34" charset="0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746FA918-EF8E-F94E-7370-DC334B545F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5818" y="82707"/>
            <a:ext cx="1276050" cy="46788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0219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769F96-AAFD-814B-E902-50347C503D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2085CEE-A1E3-4B17-9D7A-3FD8191F4AB9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Talbot-Lau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FR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2 operating modes</a:t>
            </a:r>
            <a:endParaRPr lang="fr-FR" altLang="fr-FR" sz="24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DAC057F-34C5-DF6F-B8DB-F588EAD15FC6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557FE0F9-0FB5-5635-4151-D7CAFB181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24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7C9F2F51-250D-C235-630D-9FC6D5924819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4E3B9FB-45E1-C3F2-C658-5DAC9A5333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1BB4DF66-CA7B-DA5E-BE5C-0F8A4CF871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98EA67C-90EC-143F-1974-507144C8E9AC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833EBA45-190C-6F9C-FAF6-5D5958BC8B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63325" y="3109214"/>
                <a:ext cx="5901781" cy="3363037"/>
              </a:xfrm>
              <a:prstGeom prst="rect">
                <a:avLst/>
              </a:prstGeom>
              <a:noFill/>
              <a:ln w="19050">
                <a:noFill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indent="-342900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§"/>
                </a:pPr>
                <a:r>
                  <a:rPr lang="fr-CH" altLang="fr-FR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Interferences</a:t>
                </a: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fr-CH" altLang="fr-FR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with</a:t>
                </a: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Talbot-Lau </a:t>
                </a:r>
                <a:r>
                  <a:rPr lang="fr-CH" altLang="fr-FR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formalism</a:t>
                </a: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342900" indent="-342900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§"/>
                </a:pPr>
                <a:endParaRPr lang="fr-CH" altLang="fr-FR" sz="24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  <a:p>
                <a:pPr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fr-CH" altLang="fr-FR" sz="24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  <a:p>
                <a:pPr marL="342900" indent="-342900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§"/>
                </a:pPr>
                <a:r>
                  <a:rPr lang="fr-CH" altLang="fr-FR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Wavelength</a:t>
                </a: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fr-CH" altLang="fr-FR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dependant</a:t>
                </a: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(</a:t>
                </a:r>
                <a:r>
                  <a:rPr lang="fr-CH" altLang="fr-FR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only</a:t>
                </a: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fr-CH" altLang="fr-FR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specific</a:t>
                </a: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CH" altLang="fr-FR" sz="24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𝜆</m:t>
                    </m:r>
                  </m:oMath>
                </a14:m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342900" indent="-342900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§"/>
                </a:pPr>
                <a:r>
                  <a:rPr lang="fr-CH" altLang="fr-FR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Needs</a:t>
                </a: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to know the neutron </a:t>
                </a:r>
                <a:r>
                  <a:rPr lang="fr-CH" altLang="fr-FR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spectrum</a:t>
                </a: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(TOF)</a:t>
                </a:r>
              </a:p>
              <a:p>
                <a:pPr marL="342900" indent="-342900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§"/>
                </a:pPr>
                <a:r>
                  <a:rPr lang="fr-CH" altLang="fr-FR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Reduced</a:t>
                </a: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fr-CH" altLang="fr-FR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statistics</a:t>
                </a: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in a </a:t>
                </a:r>
                <a:r>
                  <a:rPr lang="fr-CH" altLang="fr-FR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continuous</a:t>
                </a: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source</a:t>
                </a:r>
                <a:endParaRPr lang="fr-CH" altLang="fr-FR" sz="32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833EBA45-190C-6F9C-FAF6-5D5958BC8B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0800000" flipV="1">
                <a:off x="263325" y="3109214"/>
                <a:ext cx="5901781" cy="3363037"/>
              </a:xfrm>
              <a:prstGeom prst="rect">
                <a:avLst/>
              </a:prstGeom>
              <a:blipFill>
                <a:blip r:embed="rId3"/>
                <a:stretch>
                  <a:fillRect l="-1343" r="-207" b="-3804"/>
                </a:stretch>
              </a:blipFill>
              <a:ln w="19050">
                <a:noFill/>
              </a:ln>
              <a:effectLst/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929B2E51-A0ED-562B-3F71-3ECF003EBA27}"/>
                  </a:ext>
                </a:extLst>
              </p:cNvPr>
              <p:cNvSpPr txBox="1"/>
              <p:nvPr/>
            </p:nvSpPr>
            <p:spPr>
              <a:xfrm>
                <a:off x="1076447" y="3691476"/>
                <a:ext cx="3838903" cy="10804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altLang="fr-FR" sz="32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</a:rPr>
                          </m:ctrlPr>
                        </m:sSubPr>
                        <m:e>
                          <m:r>
                            <a:rPr lang="fr-CH" altLang="fr-FR" sz="32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</a:rPr>
                            <m:t>𝐿</m:t>
                          </m:r>
                        </m:e>
                        <m:sub>
                          <m:r>
                            <a:rPr lang="fr-CH" altLang="fr-FR" sz="32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</a:rPr>
                            <m:t>𝐺</m:t>
                          </m:r>
                        </m:sub>
                      </m:sSub>
                      <m:r>
                        <a:rPr lang="fr-CH" altLang="fr-FR" sz="3200" b="0" i="1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</a:rPr>
                        <m:t>=</m:t>
                      </m:r>
                      <m:sSub>
                        <m:sSubPr>
                          <m:ctrlPr>
                            <a:rPr lang="fr-CH" altLang="fr-FR" sz="32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</a:rPr>
                          </m:ctrlPr>
                        </m:sSubPr>
                        <m:e>
                          <m:r>
                            <a:rPr lang="fr-CH" altLang="fr-FR" sz="32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</a:rPr>
                            <m:t>𝐿</m:t>
                          </m:r>
                        </m:e>
                        <m:sub>
                          <m:r>
                            <a:rPr lang="fr-CH" altLang="fr-FR" sz="32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</a:rPr>
                            <m:t>𝑇</m:t>
                          </m:r>
                        </m:sub>
                      </m:sSub>
                      <m:r>
                        <a:rPr lang="fr-CH" altLang="fr-FR" sz="3200" b="0" i="1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</a:rPr>
                        <m:t>=</m:t>
                      </m:r>
                      <m:f>
                        <m:fPr>
                          <m:ctrlPr>
                            <a:rPr lang="fr-CH" alt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CH" alt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alt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fr-CH" alt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CH" alt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den>
                      </m:f>
                    </m:oMath>
                  </m:oMathPara>
                </a14:m>
                <a:endParaRPr lang="fr-CH" sz="3200" dirty="0"/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929B2E51-A0ED-562B-3F71-3ECF003EBA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6447" y="3691476"/>
                <a:ext cx="3838903" cy="108048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1AECFB3-2823-5DE3-A7FB-1780A6FDB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6318816" y="3109214"/>
                <a:ext cx="5901781" cy="3363037"/>
              </a:xfrm>
              <a:prstGeom prst="rect">
                <a:avLst/>
              </a:prstGeom>
              <a:noFill/>
              <a:ln w="19050">
                <a:noFill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indent="-342900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§"/>
                </a:pPr>
                <a:r>
                  <a:rPr lang="fr-CH" altLang="fr-FR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Bigger</a:t>
                </a: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fr-CH" altLang="fr-FR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gratings</a:t>
                </a: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fr-CH" altLang="fr-FR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period</a:t>
                </a: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fr-CH" altLang="fr-FR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such</a:t>
                </a: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as:</a:t>
                </a:r>
              </a:p>
              <a:p>
                <a:pPr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fr-CH" altLang="fr-FR" sz="24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  <a:p>
                <a:pPr marL="342900" indent="-342900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§"/>
                </a:pPr>
                <a:endParaRPr lang="fr-CH" altLang="fr-FR" sz="24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  <a:p>
                <a:pPr marL="342900" indent="-342900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§"/>
                </a:pP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NOT </a:t>
                </a:r>
                <a:r>
                  <a:rPr lang="fr-CH" altLang="fr-FR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Wavelength</a:t>
                </a: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fr-CH" altLang="fr-FR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dependant</a:t>
                </a: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(all </a:t>
                </a:r>
                <a14:m>
                  <m:oMath xmlns:m="http://schemas.openxmlformats.org/officeDocument/2006/math">
                    <m:r>
                      <a:rPr lang="fr-CH" altLang="fr-FR" sz="24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𝜆</m:t>
                    </m:r>
                  </m:oMath>
                </a14:m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342900" indent="-342900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§"/>
                </a:pPr>
                <a:r>
                  <a:rPr lang="fr-CH" altLang="fr-FR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Needs</a:t>
                </a: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to know the </a:t>
                </a:r>
                <a:r>
                  <a:rPr lang="fr-CH" altLang="fr-FR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mean</a:t>
                </a: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fr-CH" altLang="fr-FR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wavelength</a:t>
                </a:r>
                <a:endParaRPr lang="fr-CH" altLang="fr-FR" sz="24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  <a:p>
                <a:pPr marL="342900" indent="-342900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§"/>
                </a:pP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Ideal for a </a:t>
                </a:r>
                <a:r>
                  <a:rPr lang="fr-CH" altLang="fr-FR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continuous</a:t>
                </a: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neutron source</a:t>
                </a:r>
                <a:endParaRPr lang="fr-CH" altLang="fr-FR" sz="32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1AECFB3-2823-5DE3-A7FB-1780A6FDB8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0800000" flipV="1">
                <a:off x="6318816" y="3109214"/>
                <a:ext cx="5901781" cy="3363037"/>
              </a:xfrm>
              <a:prstGeom prst="rect">
                <a:avLst/>
              </a:prstGeom>
              <a:blipFill>
                <a:blip r:embed="rId5"/>
                <a:stretch>
                  <a:fillRect l="-1446" b="-3804"/>
                </a:stretch>
              </a:blipFill>
              <a:ln w="19050">
                <a:noFill/>
              </a:ln>
              <a:effectLst/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EB213C2-B6D2-02D9-A15F-B7B778D77AEC}"/>
                  </a:ext>
                </a:extLst>
              </p:cNvPr>
              <p:cNvSpPr txBox="1"/>
              <p:nvPr/>
            </p:nvSpPr>
            <p:spPr>
              <a:xfrm>
                <a:off x="7000630" y="3691476"/>
                <a:ext cx="4041618" cy="10804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altLang="fr-FR" sz="32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</a:rPr>
                          </m:ctrlPr>
                        </m:sSubPr>
                        <m:e>
                          <m:r>
                            <a:rPr lang="fr-CH" altLang="fr-FR" sz="32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</a:rPr>
                            <m:t>𝐿</m:t>
                          </m:r>
                        </m:e>
                        <m:sub>
                          <m:r>
                            <a:rPr lang="fr-CH" altLang="fr-FR" sz="32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</a:rPr>
                            <m:t>𝐺</m:t>
                          </m:r>
                        </m:sub>
                      </m:sSub>
                      <m:r>
                        <a:rPr lang="fr-CH" altLang="fr-FR" sz="3200" b="0" i="1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</a:rPr>
                        <m:t>≪</m:t>
                      </m:r>
                      <m:sSub>
                        <m:sSubPr>
                          <m:ctrlPr>
                            <a:rPr lang="fr-CH" altLang="fr-FR" sz="32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</a:rPr>
                          </m:ctrlPr>
                        </m:sSubPr>
                        <m:e>
                          <m:r>
                            <a:rPr lang="fr-CH" altLang="fr-FR" sz="32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</a:rPr>
                            <m:t>𝐿</m:t>
                          </m:r>
                        </m:e>
                        <m:sub>
                          <m:r>
                            <a:rPr lang="fr-CH" altLang="fr-FR" sz="32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</a:rPr>
                            <m:t>𝑇</m:t>
                          </m:r>
                        </m:sub>
                      </m:sSub>
                      <m:r>
                        <a:rPr lang="fr-CH" altLang="fr-FR" sz="3200" b="0" i="1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</a:rPr>
                        <m:t>=</m:t>
                      </m:r>
                      <m:f>
                        <m:fPr>
                          <m:ctrlPr>
                            <a:rPr lang="fr-CH" alt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CH" alt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alt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fr-CH" altLang="fr-FR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CH" alt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den>
                      </m:f>
                    </m:oMath>
                  </m:oMathPara>
                </a14:m>
                <a:endParaRPr lang="fr-CH" sz="3200" dirty="0"/>
              </a:p>
            </p:txBody>
          </p:sp>
        </mc:Choice>
        <mc:Fallback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EB213C2-B6D2-02D9-A15F-B7B778D77A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0630" y="3691476"/>
                <a:ext cx="4041618" cy="108048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e 7">
            <a:extLst>
              <a:ext uri="{FF2B5EF4-FFF2-40B4-BE49-F238E27FC236}">
                <a16:creationId xmlns:a16="http://schemas.microsoft.com/office/drawing/2014/main" id="{E7C7D93E-26B7-1B21-BED7-DA7FB35DCCE6}"/>
              </a:ext>
            </a:extLst>
          </p:cNvPr>
          <p:cNvGrpSpPr/>
          <p:nvPr/>
        </p:nvGrpSpPr>
        <p:grpSpPr>
          <a:xfrm>
            <a:off x="7181417" y="1663936"/>
            <a:ext cx="3974532" cy="1399154"/>
            <a:chOff x="862287" y="3811434"/>
            <a:chExt cx="4953696" cy="2416347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1723C9ED-3710-7BDB-6099-C422972B2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7536" r="799" b="69037"/>
            <a:stretch/>
          </p:blipFill>
          <p:spPr>
            <a:xfrm>
              <a:off x="862287" y="3811434"/>
              <a:ext cx="4953696" cy="2416347"/>
            </a:xfrm>
            <a:prstGeom prst="rect">
              <a:avLst/>
            </a:prstGeom>
          </p:spPr>
        </p:pic>
        <p:sp>
          <p:nvSpPr>
            <p:cNvPr id="12" name="Flèche : bas 11">
              <a:extLst>
                <a:ext uri="{FF2B5EF4-FFF2-40B4-BE49-F238E27FC236}">
                  <a16:creationId xmlns:a16="http://schemas.microsoft.com/office/drawing/2014/main" id="{EF85A9E3-41AA-7A2E-AF14-E4020A5D7D28}"/>
                </a:ext>
              </a:extLst>
            </p:cNvPr>
            <p:cNvSpPr/>
            <p:nvPr/>
          </p:nvSpPr>
          <p:spPr>
            <a:xfrm rot="16200000">
              <a:off x="1899130" y="4693082"/>
              <a:ext cx="279533" cy="619125"/>
            </a:xfrm>
            <a:prstGeom prst="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" name="Flèche : bas 12">
              <a:extLst>
                <a:ext uri="{FF2B5EF4-FFF2-40B4-BE49-F238E27FC236}">
                  <a16:creationId xmlns:a16="http://schemas.microsoft.com/office/drawing/2014/main" id="{E09164EF-8815-6104-D940-2BC6B0715666}"/>
                </a:ext>
              </a:extLst>
            </p:cNvPr>
            <p:cNvSpPr/>
            <p:nvPr/>
          </p:nvSpPr>
          <p:spPr>
            <a:xfrm rot="16200000">
              <a:off x="1899129" y="4075862"/>
              <a:ext cx="279533" cy="619125"/>
            </a:xfrm>
            <a:prstGeom prst="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4" name="Flèche : bas 13">
              <a:extLst>
                <a:ext uri="{FF2B5EF4-FFF2-40B4-BE49-F238E27FC236}">
                  <a16:creationId xmlns:a16="http://schemas.microsoft.com/office/drawing/2014/main" id="{39412DCD-A371-1AC3-6898-556D835773EF}"/>
                </a:ext>
              </a:extLst>
            </p:cNvPr>
            <p:cNvSpPr/>
            <p:nvPr/>
          </p:nvSpPr>
          <p:spPr>
            <a:xfrm rot="16200000">
              <a:off x="1899129" y="5310301"/>
              <a:ext cx="279533" cy="619125"/>
            </a:xfrm>
            <a:prstGeom prst="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5" name="Flèche : bas 14">
              <a:extLst>
                <a:ext uri="{FF2B5EF4-FFF2-40B4-BE49-F238E27FC236}">
                  <a16:creationId xmlns:a16="http://schemas.microsoft.com/office/drawing/2014/main" id="{5240FC39-71D9-EEF0-B130-F56A46E3DEA8}"/>
                </a:ext>
              </a:extLst>
            </p:cNvPr>
            <p:cNvSpPr/>
            <p:nvPr/>
          </p:nvSpPr>
          <p:spPr>
            <a:xfrm rot="16200000">
              <a:off x="3809209" y="4690985"/>
              <a:ext cx="279533" cy="619125"/>
            </a:xfrm>
            <a:prstGeom prst="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6" name="Flèche : bas 15">
              <a:extLst>
                <a:ext uri="{FF2B5EF4-FFF2-40B4-BE49-F238E27FC236}">
                  <a16:creationId xmlns:a16="http://schemas.microsoft.com/office/drawing/2014/main" id="{6C28F9BA-AB16-52A9-2CCA-CB2184015287}"/>
                </a:ext>
              </a:extLst>
            </p:cNvPr>
            <p:cNvSpPr/>
            <p:nvPr/>
          </p:nvSpPr>
          <p:spPr>
            <a:xfrm rot="16200000">
              <a:off x="3809208" y="4073765"/>
              <a:ext cx="279533" cy="619125"/>
            </a:xfrm>
            <a:prstGeom prst="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7" name="Flèche : bas 16">
              <a:extLst>
                <a:ext uri="{FF2B5EF4-FFF2-40B4-BE49-F238E27FC236}">
                  <a16:creationId xmlns:a16="http://schemas.microsoft.com/office/drawing/2014/main" id="{120270A0-0708-658F-3333-E4DEAA092089}"/>
                </a:ext>
              </a:extLst>
            </p:cNvPr>
            <p:cNvSpPr/>
            <p:nvPr/>
          </p:nvSpPr>
          <p:spPr>
            <a:xfrm rot="16200000">
              <a:off x="3809208" y="5308204"/>
              <a:ext cx="279533" cy="619125"/>
            </a:xfrm>
            <a:prstGeom prst="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F4C91BF3-714C-B07D-EB48-344ABE35CACA}"/>
              </a:ext>
            </a:extLst>
          </p:cNvPr>
          <p:cNvGrpSpPr/>
          <p:nvPr/>
        </p:nvGrpSpPr>
        <p:grpSpPr>
          <a:xfrm>
            <a:off x="1079717" y="1658068"/>
            <a:ext cx="3974530" cy="1365857"/>
            <a:chOff x="573605" y="639766"/>
            <a:chExt cx="4955903" cy="2359896"/>
          </a:xfrm>
        </p:grpSpPr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03D201F6-C4B4-C261-6F1F-1FE98E41B73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2195" t="35267" r="6099" b="40609"/>
            <a:stretch/>
          </p:blipFill>
          <p:spPr>
            <a:xfrm>
              <a:off x="573605" y="639766"/>
              <a:ext cx="4955903" cy="2359896"/>
            </a:xfrm>
            <a:prstGeom prst="rect">
              <a:avLst/>
            </a:prstGeom>
          </p:spPr>
        </p:pic>
        <p:sp>
          <p:nvSpPr>
            <p:cNvPr id="26" name="Flèche : bas 25">
              <a:extLst>
                <a:ext uri="{FF2B5EF4-FFF2-40B4-BE49-F238E27FC236}">
                  <a16:creationId xmlns:a16="http://schemas.microsoft.com/office/drawing/2014/main" id="{F6365B9C-D694-5FF6-6CF9-4D954D2FC103}"/>
                </a:ext>
              </a:extLst>
            </p:cNvPr>
            <p:cNvSpPr/>
            <p:nvPr/>
          </p:nvSpPr>
          <p:spPr>
            <a:xfrm rot="16200000">
              <a:off x="1899130" y="1539182"/>
              <a:ext cx="279533" cy="619125"/>
            </a:xfrm>
            <a:prstGeom prst="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7" name="Flèche : bas 26">
              <a:extLst>
                <a:ext uri="{FF2B5EF4-FFF2-40B4-BE49-F238E27FC236}">
                  <a16:creationId xmlns:a16="http://schemas.microsoft.com/office/drawing/2014/main" id="{17C0BC5F-128E-DEC3-2355-1F610DF0B5C5}"/>
                </a:ext>
              </a:extLst>
            </p:cNvPr>
            <p:cNvSpPr/>
            <p:nvPr/>
          </p:nvSpPr>
          <p:spPr>
            <a:xfrm rot="16200000">
              <a:off x="3820523" y="1545061"/>
              <a:ext cx="279533" cy="619125"/>
            </a:xfrm>
            <a:prstGeom prst="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8" name="Flèche : bas 27">
              <a:extLst>
                <a:ext uri="{FF2B5EF4-FFF2-40B4-BE49-F238E27FC236}">
                  <a16:creationId xmlns:a16="http://schemas.microsoft.com/office/drawing/2014/main" id="{2B5D7BFD-836B-4A0B-1623-5989FFF6792A}"/>
                </a:ext>
              </a:extLst>
            </p:cNvPr>
            <p:cNvSpPr/>
            <p:nvPr/>
          </p:nvSpPr>
          <p:spPr>
            <a:xfrm rot="14299172">
              <a:off x="3747855" y="779255"/>
              <a:ext cx="279533" cy="619125"/>
            </a:xfrm>
            <a:prstGeom prst="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9" name="Flèche : bas 28">
              <a:extLst>
                <a:ext uri="{FF2B5EF4-FFF2-40B4-BE49-F238E27FC236}">
                  <a16:creationId xmlns:a16="http://schemas.microsoft.com/office/drawing/2014/main" id="{19ECB0A8-90B8-FEE8-60B3-71CE9C250A43}"/>
                </a:ext>
              </a:extLst>
            </p:cNvPr>
            <p:cNvSpPr/>
            <p:nvPr/>
          </p:nvSpPr>
          <p:spPr>
            <a:xfrm rot="18100828" flipH="1">
              <a:off x="3747854" y="2296324"/>
              <a:ext cx="279533" cy="619125"/>
            </a:xfrm>
            <a:prstGeom prst="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0" name="Flèche : bas 29">
              <a:extLst>
                <a:ext uri="{FF2B5EF4-FFF2-40B4-BE49-F238E27FC236}">
                  <a16:creationId xmlns:a16="http://schemas.microsoft.com/office/drawing/2014/main" id="{FEE6F1BC-AF3F-C069-0214-42BB91FB5ABC}"/>
                </a:ext>
              </a:extLst>
            </p:cNvPr>
            <p:cNvSpPr/>
            <p:nvPr/>
          </p:nvSpPr>
          <p:spPr>
            <a:xfrm rot="16200000">
              <a:off x="1899129" y="921962"/>
              <a:ext cx="279533" cy="619125"/>
            </a:xfrm>
            <a:prstGeom prst="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1" name="Flèche : bas 30">
              <a:extLst>
                <a:ext uri="{FF2B5EF4-FFF2-40B4-BE49-F238E27FC236}">
                  <a16:creationId xmlns:a16="http://schemas.microsoft.com/office/drawing/2014/main" id="{65437A70-E42F-4765-8091-0B1CF1AD2E59}"/>
                </a:ext>
              </a:extLst>
            </p:cNvPr>
            <p:cNvSpPr/>
            <p:nvPr/>
          </p:nvSpPr>
          <p:spPr>
            <a:xfrm rot="16200000">
              <a:off x="1899129" y="2156401"/>
              <a:ext cx="279533" cy="619125"/>
            </a:xfrm>
            <a:prstGeom prst="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5EF8B77F-8106-946D-853B-AD0C996FA601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344349" y="655855"/>
            <a:ext cx="5901781" cy="843436"/>
          </a:xfrm>
          <a:prstGeom prst="rect">
            <a:avLst/>
          </a:prstGeom>
          <a:noFill/>
          <a:ln w="19050"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fr-CH" altLang="fr-FR" sz="3600" b="1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Diffraction mode</a:t>
            </a:r>
            <a:endParaRPr lang="fr-CH" altLang="fr-FR" sz="4400" b="1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F7B9D39-A9A2-F457-4CB7-4454BA2BCDCB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6469291" y="657784"/>
            <a:ext cx="5901781" cy="843436"/>
          </a:xfrm>
          <a:prstGeom prst="rect">
            <a:avLst/>
          </a:prstGeom>
          <a:noFill/>
          <a:ln w="19050"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fr-CH" altLang="fr-FR" sz="3600" b="1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Ballistic</a:t>
            </a:r>
            <a:r>
              <a:rPr lang="fr-CH" altLang="fr-FR" sz="3600" b="1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mode</a:t>
            </a:r>
            <a:endParaRPr lang="fr-CH" altLang="fr-FR" sz="4400" b="1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C5292C4D-EEDE-F5C5-2AF7-99D2B6EF521C}"/>
              </a:ext>
            </a:extLst>
          </p:cNvPr>
          <p:cNvCxnSpPr/>
          <p:nvPr/>
        </p:nvCxnSpPr>
        <p:spPr>
          <a:xfrm>
            <a:off x="6136212" y="794197"/>
            <a:ext cx="0" cy="567805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5207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3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25</a:t>
            </a:fld>
            <a:endParaRPr lang="fr-CH">
              <a:latin typeface="+mj-lt"/>
            </a:endParaRPr>
          </a:p>
        </p:txBody>
      </p:sp>
      <p:grpSp>
        <p:nvGrpSpPr>
          <p:cNvPr id="283" name="Groupe 282">
            <a:extLst>
              <a:ext uri="{FF2B5EF4-FFF2-40B4-BE49-F238E27FC236}">
                <a16:creationId xmlns:a16="http://schemas.microsoft.com/office/drawing/2014/main" id="{7694B6DB-439F-FA2E-1841-05C05664EFEA}"/>
              </a:ext>
            </a:extLst>
          </p:cNvPr>
          <p:cNvGrpSpPr/>
          <p:nvPr/>
        </p:nvGrpSpPr>
        <p:grpSpPr>
          <a:xfrm>
            <a:off x="4037195" y="2344058"/>
            <a:ext cx="2502627" cy="2658749"/>
            <a:chOff x="4359536" y="1097148"/>
            <a:chExt cx="2608610" cy="2771344"/>
          </a:xfrm>
        </p:grpSpPr>
        <p:pic>
          <p:nvPicPr>
            <p:cNvPr id="284" name="Image 283" descr="Une image contenant texte, capture d’écran, Rectangle, noir et blanc&#10;&#10;Description générée automatiquement">
              <a:extLst>
                <a:ext uri="{FF2B5EF4-FFF2-40B4-BE49-F238E27FC236}">
                  <a16:creationId xmlns:a16="http://schemas.microsoft.com/office/drawing/2014/main" id="{40E430D0-65B3-F954-570D-13DFB5978E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565" t="6704" r="31202" b="16383"/>
            <a:stretch/>
          </p:blipFill>
          <p:spPr>
            <a:xfrm>
              <a:off x="5661204" y="1097148"/>
              <a:ext cx="1306942" cy="2769210"/>
            </a:xfrm>
            <a:prstGeom prst="rect">
              <a:avLst/>
            </a:prstGeom>
          </p:spPr>
        </p:pic>
        <p:pic>
          <p:nvPicPr>
            <p:cNvPr id="285" name="Image 284" descr="Une image contenant texte, capture d’écran, Rectangle, noir et blanc&#10;&#10;Description générée automatiquement">
              <a:extLst>
                <a:ext uri="{FF2B5EF4-FFF2-40B4-BE49-F238E27FC236}">
                  <a16:creationId xmlns:a16="http://schemas.microsoft.com/office/drawing/2014/main" id="{0CB5CF41-6A59-02E4-F264-9D36D7955B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565" t="6704" r="31202" b="16383"/>
            <a:stretch/>
          </p:blipFill>
          <p:spPr>
            <a:xfrm flipH="1">
              <a:off x="4359536" y="1099282"/>
              <a:ext cx="1306942" cy="2769210"/>
            </a:xfrm>
            <a:prstGeom prst="rect">
              <a:avLst/>
            </a:prstGeom>
          </p:spPr>
        </p:pic>
      </p:grpSp>
      <p:sp>
        <p:nvSpPr>
          <p:cNvPr id="286" name="Flèche : droite 285">
            <a:extLst>
              <a:ext uri="{FF2B5EF4-FFF2-40B4-BE49-F238E27FC236}">
                <a16:creationId xmlns:a16="http://schemas.microsoft.com/office/drawing/2014/main" id="{B788D734-1C53-F62A-EABB-D3C49BC92FA6}"/>
              </a:ext>
            </a:extLst>
          </p:cNvPr>
          <p:cNvSpPr/>
          <p:nvPr/>
        </p:nvSpPr>
        <p:spPr>
          <a:xfrm>
            <a:off x="199872" y="2868884"/>
            <a:ext cx="1305647" cy="1631243"/>
          </a:xfrm>
          <a:prstGeom prst="righ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600">
              <a:latin typeface="+mj-lt"/>
            </a:endParaRPr>
          </a:p>
        </p:txBody>
      </p:sp>
      <p:grpSp>
        <p:nvGrpSpPr>
          <p:cNvPr id="287" name="Groupe 286">
            <a:extLst>
              <a:ext uri="{FF2B5EF4-FFF2-40B4-BE49-F238E27FC236}">
                <a16:creationId xmlns:a16="http://schemas.microsoft.com/office/drawing/2014/main" id="{B391D031-A0BE-A1B0-4F92-19FCD48FA1AD}"/>
              </a:ext>
            </a:extLst>
          </p:cNvPr>
          <p:cNvGrpSpPr/>
          <p:nvPr/>
        </p:nvGrpSpPr>
        <p:grpSpPr>
          <a:xfrm>
            <a:off x="6469838" y="2037950"/>
            <a:ext cx="54843" cy="2936325"/>
            <a:chOff x="5259967" y="-96837"/>
            <a:chExt cx="45723" cy="2497137"/>
          </a:xfrm>
          <a:solidFill>
            <a:srgbClr val="FF0000"/>
          </a:solidFill>
        </p:grpSpPr>
        <p:sp>
          <p:nvSpPr>
            <p:cNvPr id="288" name="Rectangle 287">
              <a:extLst>
                <a:ext uri="{FF2B5EF4-FFF2-40B4-BE49-F238E27FC236}">
                  <a16:creationId xmlns:a16="http://schemas.microsoft.com/office/drawing/2014/main" id="{D7CE84A6-F1C4-1890-4CF0-7950A1770425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89" name="Rectangle 288">
              <a:extLst>
                <a:ext uri="{FF2B5EF4-FFF2-40B4-BE49-F238E27FC236}">
                  <a16:creationId xmlns:a16="http://schemas.microsoft.com/office/drawing/2014/main" id="{4FF04DD6-76E1-67C8-F155-426D328C3AB2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90" name="Rectangle 289">
              <a:extLst>
                <a:ext uri="{FF2B5EF4-FFF2-40B4-BE49-F238E27FC236}">
                  <a16:creationId xmlns:a16="http://schemas.microsoft.com/office/drawing/2014/main" id="{2C66A8BD-DC0A-8CB3-1049-B1C241925B89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91" name="Rectangle 290">
              <a:extLst>
                <a:ext uri="{FF2B5EF4-FFF2-40B4-BE49-F238E27FC236}">
                  <a16:creationId xmlns:a16="http://schemas.microsoft.com/office/drawing/2014/main" id="{9962A1D6-1198-E5C4-30DC-C7DC0E9549DA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92" name="Rectangle 291">
              <a:extLst>
                <a:ext uri="{FF2B5EF4-FFF2-40B4-BE49-F238E27FC236}">
                  <a16:creationId xmlns:a16="http://schemas.microsoft.com/office/drawing/2014/main" id="{5AAC701A-7BA9-929E-E0EA-C0A043B1EE0E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93" name="Rectangle 292">
              <a:extLst>
                <a:ext uri="{FF2B5EF4-FFF2-40B4-BE49-F238E27FC236}">
                  <a16:creationId xmlns:a16="http://schemas.microsoft.com/office/drawing/2014/main" id="{0CCF8652-20AD-3BAF-4276-A2D3B7112E38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94" name="Rectangle 293">
              <a:extLst>
                <a:ext uri="{FF2B5EF4-FFF2-40B4-BE49-F238E27FC236}">
                  <a16:creationId xmlns:a16="http://schemas.microsoft.com/office/drawing/2014/main" id="{0A8A8702-3482-D0F2-3A6C-6376D8A997B2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95" name="Rectangle 294">
              <a:extLst>
                <a:ext uri="{FF2B5EF4-FFF2-40B4-BE49-F238E27FC236}">
                  <a16:creationId xmlns:a16="http://schemas.microsoft.com/office/drawing/2014/main" id="{79A8114E-4477-AE14-0943-58346CF09285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96" name="Rectangle 295">
              <a:extLst>
                <a:ext uri="{FF2B5EF4-FFF2-40B4-BE49-F238E27FC236}">
                  <a16:creationId xmlns:a16="http://schemas.microsoft.com/office/drawing/2014/main" id="{DA6A35C9-1436-D67B-10FC-E8410A03142E}"/>
                </a:ext>
              </a:extLst>
            </p:cNvPr>
            <p:cNvSpPr/>
            <p:nvPr/>
          </p:nvSpPr>
          <p:spPr>
            <a:xfrm>
              <a:off x="5259971" y="-96837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307" name="Groupe 306">
            <a:extLst>
              <a:ext uri="{FF2B5EF4-FFF2-40B4-BE49-F238E27FC236}">
                <a16:creationId xmlns:a16="http://schemas.microsoft.com/office/drawing/2014/main" id="{DA79131F-E8A0-0DEB-31C3-96B7DFEC1151}"/>
              </a:ext>
            </a:extLst>
          </p:cNvPr>
          <p:cNvGrpSpPr/>
          <p:nvPr/>
        </p:nvGrpSpPr>
        <p:grpSpPr>
          <a:xfrm>
            <a:off x="1574725" y="2026741"/>
            <a:ext cx="54843" cy="2936325"/>
            <a:chOff x="5259967" y="-96837"/>
            <a:chExt cx="45723" cy="2497137"/>
          </a:xfrm>
          <a:solidFill>
            <a:srgbClr val="FF0000"/>
          </a:solidFill>
        </p:grpSpPr>
        <p:sp>
          <p:nvSpPr>
            <p:cNvPr id="308" name="Rectangle 307">
              <a:extLst>
                <a:ext uri="{FF2B5EF4-FFF2-40B4-BE49-F238E27FC236}">
                  <a16:creationId xmlns:a16="http://schemas.microsoft.com/office/drawing/2014/main" id="{A257F8A9-DF42-0ACA-1831-CF30344AC600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09" name="Rectangle 308">
              <a:extLst>
                <a:ext uri="{FF2B5EF4-FFF2-40B4-BE49-F238E27FC236}">
                  <a16:creationId xmlns:a16="http://schemas.microsoft.com/office/drawing/2014/main" id="{DE35264E-FF11-0D3F-CF09-AC3806ACC89D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10" name="Rectangle 309">
              <a:extLst>
                <a:ext uri="{FF2B5EF4-FFF2-40B4-BE49-F238E27FC236}">
                  <a16:creationId xmlns:a16="http://schemas.microsoft.com/office/drawing/2014/main" id="{BCA543E4-0BE7-8CE8-F4EE-D8097F06A5F9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11" name="Rectangle 310">
              <a:extLst>
                <a:ext uri="{FF2B5EF4-FFF2-40B4-BE49-F238E27FC236}">
                  <a16:creationId xmlns:a16="http://schemas.microsoft.com/office/drawing/2014/main" id="{F2F64F7D-CCC9-7B48-22EC-1206472DCF2C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12" name="Rectangle 311">
              <a:extLst>
                <a:ext uri="{FF2B5EF4-FFF2-40B4-BE49-F238E27FC236}">
                  <a16:creationId xmlns:a16="http://schemas.microsoft.com/office/drawing/2014/main" id="{42FF1065-5786-530E-B138-A97C10EEFCE1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13" name="Rectangle 312">
              <a:extLst>
                <a:ext uri="{FF2B5EF4-FFF2-40B4-BE49-F238E27FC236}">
                  <a16:creationId xmlns:a16="http://schemas.microsoft.com/office/drawing/2014/main" id="{7169633B-E047-FB04-E206-B3D4C86D7EC2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14" name="Rectangle 313">
              <a:extLst>
                <a:ext uri="{FF2B5EF4-FFF2-40B4-BE49-F238E27FC236}">
                  <a16:creationId xmlns:a16="http://schemas.microsoft.com/office/drawing/2014/main" id="{5F809BB1-C4E0-CD3F-0871-B3E201663F8B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15" name="Rectangle 314">
              <a:extLst>
                <a:ext uri="{FF2B5EF4-FFF2-40B4-BE49-F238E27FC236}">
                  <a16:creationId xmlns:a16="http://schemas.microsoft.com/office/drawing/2014/main" id="{9CF9C100-35F3-5956-0063-60D0E13ED899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16" name="Rectangle 315">
              <a:extLst>
                <a:ext uri="{FF2B5EF4-FFF2-40B4-BE49-F238E27FC236}">
                  <a16:creationId xmlns:a16="http://schemas.microsoft.com/office/drawing/2014/main" id="{311F785F-6AB4-55E7-03B0-9825017C4895}"/>
                </a:ext>
              </a:extLst>
            </p:cNvPr>
            <p:cNvSpPr/>
            <p:nvPr/>
          </p:nvSpPr>
          <p:spPr>
            <a:xfrm>
              <a:off x="5259971" y="-96837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317" name="Groupe 316">
            <a:extLst>
              <a:ext uri="{FF2B5EF4-FFF2-40B4-BE49-F238E27FC236}">
                <a16:creationId xmlns:a16="http://schemas.microsoft.com/office/drawing/2014/main" id="{761858CF-E55A-ECB4-CE71-991439400A24}"/>
              </a:ext>
            </a:extLst>
          </p:cNvPr>
          <p:cNvGrpSpPr/>
          <p:nvPr/>
        </p:nvGrpSpPr>
        <p:grpSpPr>
          <a:xfrm>
            <a:off x="763050" y="2684516"/>
            <a:ext cx="502085" cy="446068"/>
            <a:chOff x="1196527" y="212761"/>
            <a:chExt cx="771628" cy="685537"/>
          </a:xfrm>
        </p:grpSpPr>
        <p:pic>
          <p:nvPicPr>
            <p:cNvPr id="318" name="Image 317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F3F895FC-8C4A-C16A-D46B-27C2F8FE45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319" name="Ellipse 318">
              <a:extLst>
                <a:ext uri="{FF2B5EF4-FFF2-40B4-BE49-F238E27FC236}">
                  <a16:creationId xmlns:a16="http://schemas.microsoft.com/office/drawing/2014/main" id="{FCDC027E-FD78-16ED-599D-6E6B27835BB9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320" name="Groupe 319">
            <a:extLst>
              <a:ext uri="{FF2B5EF4-FFF2-40B4-BE49-F238E27FC236}">
                <a16:creationId xmlns:a16="http://schemas.microsoft.com/office/drawing/2014/main" id="{11D137A7-6953-D28E-5069-AC9FB5D2B6B0}"/>
              </a:ext>
            </a:extLst>
          </p:cNvPr>
          <p:cNvGrpSpPr/>
          <p:nvPr/>
        </p:nvGrpSpPr>
        <p:grpSpPr>
          <a:xfrm>
            <a:off x="1189326" y="3464781"/>
            <a:ext cx="502085" cy="446068"/>
            <a:chOff x="1196527" y="212761"/>
            <a:chExt cx="771628" cy="685537"/>
          </a:xfrm>
        </p:grpSpPr>
        <p:pic>
          <p:nvPicPr>
            <p:cNvPr id="321" name="Image 320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6FA649F8-4A9B-BAEA-CF4C-50F407A49A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322" name="Ellipse 321">
              <a:extLst>
                <a:ext uri="{FF2B5EF4-FFF2-40B4-BE49-F238E27FC236}">
                  <a16:creationId xmlns:a16="http://schemas.microsoft.com/office/drawing/2014/main" id="{736F60E4-5C99-E039-D53A-9C770BA8AD97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323" name="Groupe 322">
            <a:extLst>
              <a:ext uri="{FF2B5EF4-FFF2-40B4-BE49-F238E27FC236}">
                <a16:creationId xmlns:a16="http://schemas.microsoft.com/office/drawing/2014/main" id="{CFF712E5-5325-E805-EEEB-C760CB4FCA6D}"/>
              </a:ext>
            </a:extLst>
          </p:cNvPr>
          <p:cNvGrpSpPr/>
          <p:nvPr/>
        </p:nvGrpSpPr>
        <p:grpSpPr>
          <a:xfrm>
            <a:off x="921385" y="4021388"/>
            <a:ext cx="502085" cy="446068"/>
            <a:chOff x="1196527" y="212761"/>
            <a:chExt cx="771628" cy="685537"/>
          </a:xfrm>
        </p:grpSpPr>
        <p:pic>
          <p:nvPicPr>
            <p:cNvPr id="324" name="Image 323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0E0B7550-8C66-7D3F-66D4-17475EC9BC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325" name="Ellipse 324">
              <a:extLst>
                <a:ext uri="{FF2B5EF4-FFF2-40B4-BE49-F238E27FC236}">
                  <a16:creationId xmlns:a16="http://schemas.microsoft.com/office/drawing/2014/main" id="{48D9C240-B525-4239-5ABA-FBF31F5B0749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326" name="Groupe 325">
            <a:extLst>
              <a:ext uri="{FF2B5EF4-FFF2-40B4-BE49-F238E27FC236}">
                <a16:creationId xmlns:a16="http://schemas.microsoft.com/office/drawing/2014/main" id="{726D96D0-4CD3-8FAB-C638-414DF45B3B73}"/>
              </a:ext>
            </a:extLst>
          </p:cNvPr>
          <p:cNvGrpSpPr/>
          <p:nvPr/>
        </p:nvGrpSpPr>
        <p:grpSpPr>
          <a:xfrm>
            <a:off x="693558" y="2213437"/>
            <a:ext cx="502085" cy="446068"/>
            <a:chOff x="1196527" y="212761"/>
            <a:chExt cx="771628" cy="685537"/>
          </a:xfrm>
        </p:grpSpPr>
        <p:pic>
          <p:nvPicPr>
            <p:cNvPr id="327" name="Image 326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AD1A331D-1518-0284-410D-9640DEB693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72C11523-C1F9-D828-F67A-9DF0D445AB9A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329" name="Groupe 328">
            <a:extLst>
              <a:ext uri="{FF2B5EF4-FFF2-40B4-BE49-F238E27FC236}">
                <a16:creationId xmlns:a16="http://schemas.microsoft.com/office/drawing/2014/main" id="{1A93ACFE-E5E3-6959-2E2E-CD31F9CA0229}"/>
              </a:ext>
            </a:extLst>
          </p:cNvPr>
          <p:cNvGrpSpPr/>
          <p:nvPr/>
        </p:nvGrpSpPr>
        <p:grpSpPr>
          <a:xfrm>
            <a:off x="469224" y="3038804"/>
            <a:ext cx="502085" cy="446068"/>
            <a:chOff x="1196527" y="212761"/>
            <a:chExt cx="771628" cy="685537"/>
          </a:xfrm>
        </p:grpSpPr>
        <p:pic>
          <p:nvPicPr>
            <p:cNvPr id="330" name="Image 329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9A0A179B-59BF-2A04-D53C-4D273DE467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0A7FF909-A713-E922-CED5-5A2EB1B80D3A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332" name="Groupe 331">
            <a:extLst>
              <a:ext uri="{FF2B5EF4-FFF2-40B4-BE49-F238E27FC236}">
                <a16:creationId xmlns:a16="http://schemas.microsoft.com/office/drawing/2014/main" id="{E42CF1CB-A98E-C52D-03AA-65A9ED418A43}"/>
              </a:ext>
            </a:extLst>
          </p:cNvPr>
          <p:cNvGrpSpPr/>
          <p:nvPr/>
        </p:nvGrpSpPr>
        <p:grpSpPr>
          <a:xfrm>
            <a:off x="269130" y="4171025"/>
            <a:ext cx="502085" cy="446068"/>
            <a:chOff x="1196527" y="212761"/>
            <a:chExt cx="771628" cy="685537"/>
          </a:xfrm>
        </p:grpSpPr>
        <p:pic>
          <p:nvPicPr>
            <p:cNvPr id="333" name="Image 332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B790DB8E-6CC7-F7E1-3162-F9E705F71B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3181F93F-060E-BF6C-BCDA-E3149DCEB1A9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335" name="Groupe 334">
            <a:extLst>
              <a:ext uri="{FF2B5EF4-FFF2-40B4-BE49-F238E27FC236}">
                <a16:creationId xmlns:a16="http://schemas.microsoft.com/office/drawing/2014/main" id="{E6ECA0CE-3844-2274-A9C4-38F5588DB6C9}"/>
              </a:ext>
            </a:extLst>
          </p:cNvPr>
          <p:cNvGrpSpPr/>
          <p:nvPr/>
        </p:nvGrpSpPr>
        <p:grpSpPr>
          <a:xfrm>
            <a:off x="1085391" y="4325425"/>
            <a:ext cx="502085" cy="446068"/>
            <a:chOff x="1196527" y="212761"/>
            <a:chExt cx="771628" cy="685537"/>
          </a:xfrm>
        </p:grpSpPr>
        <p:pic>
          <p:nvPicPr>
            <p:cNvPr id="336" name="Image 335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0D08C633-DC74-534B-C535-5DA99EF7EC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337" name="Ellipse 336">
              <a:extLst>
                <a:ext uri="{FF2B5EF4-FFF2-40B4-BE49-F238E27FC236}">
                  <a16:creationId xmlns:a16="http://schemas.microsoft.com/office/drawing/2014/main" id="{90AF28B9-77BA-C561-C0FA-3D4EBCDF41CD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338" name="Groupe 337">
            <a:extLst>
              <a:ext uri="{FF2B5EF4-FFF2-40B4-BE49-F238E27FC236}">
                <a16:creationId xmlns:a16="http://schemas.microsoft.com/office/drawing/2014/main" id="{39CCDE57-09EE-0D14-E957-2CD44313A430}"/>
              </a:ext>
            </a:extLst>
          </p:cNvPr>
          <p:cNvGrpSpPr/>
          <p:nvPr/>
        </p:nvGrpSpPr>
        <p:grpSpPr>
          <a:xfrm rot="10800000">
            <a:off x="230350" y="2818200"/>
            <a:ext cx="502085" cy="446068"/>
            <a:chOff x="1196527" y="212761"/>
            <a:chExt cx="771628" cy="685537"/>
          </a:xfrm>
        </p:grpSpPr>
        <p:pic>
          <p:nvPicPr>
            <p:cNvPr id="339" name="Image 338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918A27A8-C070-299D-21DE-855E8A1F43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340" name="Ellipse 339">
              <a:extLst>
                <a:ext uri="{FF2B5EF4-FFF2-40B4-BE49-F238E27FC236}">
                  <a16:creationId xmlns:a16="http://schemas.microsoft.com/office/drawing/2014/main" id="{D6068F48-B5FA-D788-5F57-5D1F61591E62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341" name="Groupe 340">
            <a:extLst>
              <a:ext uri="{FF2B5EF4-FFF2-40B4-BE49-F238E27FC236}">
                <a16:creationId xmlns:a16="http://schemas.microsoft.com/office/drawing/2014/main" id="{FE7A71F6-36D9-EA67-2E9B-96E1D2626579}"/>
              </a:ext>
            </a:extLst>
          </p:cNvPr>
          <p:cNvGrpSpPr/>
          <p:nvPr/>
        </p:nvGrpSpPr>
        <p:grpSpPr>
          <a:xfrm rot="10800000">
            <a:off x="524397" y="3318536"/>
            <a:ext cx="502085" cy="446068"/>
            <a:chOff x="1196527" y="212761"/>
            <a:chExt cx="771628" cy="685537"/>
          </a:xfrm>
        </p:grpSpPr>
        <p:pic>
          <p:nvPicPr>
            <p:cNvPr id="342" name="Image 341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E76CC3D2-5EC3-3057-B06E-0E63A88A0B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4B8F80D2-B5B2-3FBB-C1CD-881D2B2B447D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344" name="Groupe 343">
            <a:extLst>
              <a:ext uri="{FF2B5EF4-FFF2-40B4-BE49-F238E27FC236}">
                <a16:creationId xmlns:a16="http://schemas.microsoft.com/office/drawing/2014/main" id="{0D3D11C3-B591-4072-5FA5-C84937386324}"/>
              </a:ext>
            </a:extLst>
          </p:cNvPr>
          <p:cNvGrpSpPr/>
          <p:nvPr/>
        </p:nvGrpSpPr>
        <p:grpSpPr>
          <a:xfrm rot="10800000">
            <a:off x="841306" y="3647869"/>
            <a:ext cx="502085" cy="446068"/>
            <a:chOff x="1196527" y="212761"/>
            <a:chExt cx="771628" cy="685537"/>
          </a:xfrm>
        </p:grpSpPr>
        <p:pic>
          <p:nvPicPr>
            <p:cNvPr id="345" name="Image 344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C94E2B96-1525-D6EE-CB63-0A6E125ED3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429B6793-675B-49DD-797C-9A2553042B9B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347" name="Groupe 346">
            <a:extLst>
              <a:ext uri="{FF2B5EF4-FFF2-40B4-BE49-F238E27FC236}">
                <a16:creationId xmlns:a16="http://schemas.microsoft.com/office/drawing/2014/main" id="{CA8917AF-16E1-CFD7-5ABD-C219CEBF8FFB}"/>
              </a:ext>
            </a:extLst>
          </p:cNvPr>
          <p:cNvGrpSpPr/>
          <p:nvPr/>
        </p:nvGrpSpPr>
        <p:grpSpPr>
          <a:xfrm rot="10800000">
            <a:off x="248011" y="2354495"/>
            <a:ext cx="502085" cy="446068"/>
            <a:chOff x="1196527" y="212761"/>
            <a:chExt cx="771628" cy="685537"/>
          </a:xfrm>
        </p:grpSpPr>
        <p:pic>
          <p:nvPicPr>
            <p:cNvPr id="348" name="Image 347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54A2E681-8F5C-E2C9-6D7C-2220BB09AF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349" name="Ellipse 348">
              <a:extLst>
                <a:ext uri="{FF2B5EF4-FFF2-40B4-BE49-F238E27FC236}">
                  <a16:creationId xmlns:a16="http://schemas.microsoft.com/office/drawing/2014/main" id="{22EEF3B9-A325-CE29-03C4-2BA64E725E4F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350" name="Groupe 349">
            <a:extLst>
              <a:ext uri="{FF2B5EF4-FFF2-40B4-BE49-F238E27FC236}">
                <a16:creationId xmlns:a16="http://schemas.microsoft.com/office/drawing/2014/main" id="{446C24CA-EA8F-FFBD-5E9E-CF6077924EE0}"/>
              </a:ext>
            </a:extLst>
          </p:cNvPr>
          <p:cNvGrpSpPr/>
          <p:nvPr/>
        </p:nvGrpSpPr>
        <p:grpSpPr>
          <a:xfrm rot="10800000">
            <a:off x="1077621" y="2307316"/>
            <a:ext cx="502085" cy="446068"/>
            <a:chOff x="1196527" y="212761"/>
            <a:chExt cx="771628" cy="685537"/>
          </a:xfrm>
        </p:grpSpPr>
        <p:pic>
          <p:nvPicPr>
            <p:cNvPr id="351" name="Image 350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364EC2A1-1778-8465-29B4-3F494C7B63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352" name="Ellipse 351">
              <a:extLst>
                <a:ext uri="{FF2B5EF4-FFF2-40B4-BE49-F238E27FC236}">
                  <a16:creationId xmlns:a16="http://schemas.microsoft.com/office/drawing/2014/main" id="{8B2F5FDC-CDB0-82B4-D0ED-DA7162E3FFCD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353" name="Groupe 352">
            <a:extLst>
              <a:ext uri="{FF2B5EF4-FFF2-40B4-BE49-F238E27FC236}">
                <a16:creationId xmlns:a16="http://schemas.microsoft.com/office/drawing/2014/main" id="{A970B9C1-1DE5-D187-4298-4556ABD2E7DE}"/>
              </a:ext>
            </a:extLst>
          </p:cNvPr>
          <p:cNvGrpSpPr/>
          <p:nvPr/>
        </p:nvGrpSpPr>
        <p:grpSpPr>
          <a:xfrm rot="10800000">
            <a:off x="1034239" y="2946331"/>
            <a:ext cx="502085" cy="446068"/>
            <a:chOff x="1196527" y="212761"/>
            <a:chExt cx="771628" cy="685537"/>
          </a:xfrm>
        </p:grpSpPr>
        <p:pic>
          <p:nvPicPr>
            <p:cNvPr id="354" name="Image 353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59410989-5D27-36CB-DDB0-70B1ADB9D7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355" name="Ellipse 354">
              <a:extLst>
                <a:ext uri="{FF2B5EF4-FFF2-40B4-BE49-F238E27FC236}">
                  <a16:creationId xmlns:a16="http://schemas.microsoft.com/office/drawing/2014/main" id="{F1D2853F-4A3B-1101-2F30-FC6E9069396E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356" name="Groupe 355">
            <a:extLst>
              <a:ext uri="{FF2B5EF4-FFF2-40B4-BE49-F238E27FC236}">
                <a16:creationId xmlns:a16="http://schemas.microsoft.com/office/drawing/2014/main" id="{9128B98F-1409-8A42-8A98-F29C9D6E6B11}"/>
              </a:ext>
            </a:extLst>
          </p:cNvPr>
          <p:cNvGrpSpPr/>
          <p:nvPr/>
        </p:nvGrpSpPr>
        <p:grpSpPr>
          <a:xfrm rot="10800000">
            <a:off x="637074" y="4119407"/>
            <a:ext cx="502085" cy="446068"/>
            <a:chOff x="1196527" y="212761"/>
            <a:chExt cx="771628" cy="685537"/>
          </a:xfrm>
        </p:grpSpPr>
        <p:pic>
          <p:nvPicPr>
            <p:cNvPr id="357" name="Image 356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7CAE510F-4BF7-88DE-957F-479C101E05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358" name="Ellipse 357">
              <a:extLst>
                <a:ext uri="{FF2B5EF4-FFF2-40B4-BE49-F238E27FC236}">
                  <a16:creationId xmlns:a16="http://schemas.microsoft.com/office/drawing/2014/main" id="{F72DFA54-1EDF-CC63-5B9E-05573DBB2FA9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359" name="Groupe 358">
            <a:extLst>
              <a:ext uri="{FF2B5EF4-FFF2-40B4-BE49-F238E27FC236}">
                <a16:creationId xmlns:a16="http://schemas.microsoft.com/office/drawing/2014/main" id="{F94A453E-AE11-A8E5-537A-B37A49BBB105}"/>
              </a:ext>
            </a:extLst>
          </p:cNvPr>
          <p:cNvGrpSpPr/>
          <p:nvPr/>
        </p:nvGrpSpPr>
        <p:grpSpPr>
          <a:xfrm>
            <a:off x="552935" y="2480168"/>
            <a:ext cx="502085" cy="446068"/>
            <a:chOff x="1196527" y="212761"/>
            <a:chExt cx="771628" cy="685537"/>
          </a:xfrm>
        </p:grpSpPr>
        <p:pic>
          <p:nvPicPr>
            <p:cNvPr id="360" name="Image 359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ABBDE18E-CF9D-9BEA-49E0-F8DA2C89BB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361" name="Ellipse 360">
              <a:extLst>
                <a:ext uri="{FF2B5EF4-FFF2-40B4-BE49-F238E27FC236}">
                  <a16:creationId xmlns:a16="http://schemas.microsoft.com/office/drawing/2014/main" id="{C183E1A9-952E-8FF3-3EF0-814EF0A8DE16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362" name="Groupe 361">
            <a:extLst>
              <a:ext uri="{FF2B5EF4-FFF2-40B4-BE49-F238E27FC236}">
                <a16:creationId xmlns:a16="http://schemas.microsoft.com/office/drawing/2014/main" id="{132E913E-F8AB-1397-D59B-929A4FF67ADE}"/>
              </a:ext>
            </a:extLst>
          </p:cNvPr>
          <p:cNvGrpSpPr/>
          <p:nvPr/>
        </p:nvGrpSpPr>
        <p:grpSpPr>
          <a:xfrm>
            <a:off x="920612" y="4574578"/>
            <a:ext cx="502085" cy="446068"/>
            <a:chOff x="1196527" y="212761"/>
            <a:chExt cx="771628" cy="685537"/>
          </a:xfrm>
        </p:grpSpPr>
        <p:pic>
          <p:nvPicPr>
            <p:cNvPr id="363" name="Image 362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851E3741-A8E5-856E-7907-87495DEE9C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364" name="Ellipse 363">
              <a:extLst>
                <a:ext uri="{FF2B5EF4-FFF2-40B4-BE49-F238E27FC236}">
                  <a16:creationId xmlns:a16="http://schemas.microsoft.com/office/drawing/2014/main" id="{85DBF430-261C-7AC1-5915-F36D8E6969A4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365" name="Groupe 364">
            <a:extLst>
              <a:ext uri="{FF2B5EF4-FFF2-40B4-BE49-F238E27FC236}">
                <a16:creationId xmlns:a16="http://schemas.microsoft.com/office/drawing/2014/main" id="{D51045AC-EC1D-B211-1390-C88D7DD36408}"/>
              </a:ext>
            </a:extLst>
          </p:cNvPr>
          <p:cNvGrpSpPr/>
          <p:nvPr/>
        </p:nvGrpSpPr>
        <p:grpSpPr>
          <a:xfrm rot="10800000">
            <a:off x="884561" y="3263060"/>
            <a:ext cx="502085" cy="446068"/>
            <a:chOff x="1196527" y="212761"/>
            <a:chExt cx="771628" cy="685537"/>
          </a:xfrm>
        </p:grpSpPr>
        <p:pic>
          <p:nvPicPr>
            <p:cNvPr id="366" name="Image 365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E1FDD02D-FCBC-FA2E-52F5-2B4A190E21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367" name="Ellipse 366">
              <a:extLst>
                <a:ext uri="{FF2B5EF4-FFF2-40B4-BE49-F238E27FC236}">
                  <a16:creationId xmlns:a16="http://schemas.microsoft.com/office/drawing/2014/main" id="{B73B3072-5D3F-BF57-A107-DB099ACFC5FA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368" name="Groupe 367">
            <a:extLst>
              <a:ext uri="{FF2B5EF4-FFF2-40B4-BE49-F238E27FC236}">
                <a16:creationId xmlns:a16="http://schemas.microsoft.com/office/drawing/2014/main" id="{3E841734-AACB-6DFE-C6FC-33B30AD9F56D}"/>
              </a:ext>
            </a:extLst>
          </p:cNvPr>
          <p:cNvGrpSpPr/>
          <p:nvPr/>
        </p:nvGrpSpPr>
        <p:grpSpPr>
          <a:xfrm rot="10800000">
            <a:off x="448085" y="4516998"/>
            <a:ext cx="502085" cy="446068"/>
            <a:chOff x="1196527" y="212761"/>
            <a:chExt cx="771628" cy="685537"/>
          </a:xfrm>
        </p:grpSpPr>
        <p:pic>
          <p:nvPicPr>
            <p:cNvPr id="369" name="Image 368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552EA200-7728-0E59-015D-FF261FC667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370" name="Ellipse 369">
              <a:extLst>
                <a:ext uri="{FF2B5EF4-FFF2-40B4-BE49-F238E27FC236}">
                  <a16:creationId xmlns:a16="http://schemas.microsoft.com/office/drawing/2014/main" id="{8E05F3ED-DD24-5C76-0800-F6E1DAE9D777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371" name="Groupe 370">
            <a:extLst>
              <a:ext uri="{FF2B5EF4-FFF2-40B4-BE49-F238E27FC236}">
                <a16:creationId xmlns:a16="http://schemas.microsoft.com/office/drawing/2014/main" id="{ED78A152-057B-481E-615F-9793F08BA17C}"/>
              </a:ext>
            </a:extLst>
          </p:cNvPr>
          <p:cNvGrpSpPr/>
          <p:nvPr/>
        </p:nvGrpSpPr>
        <p:grpSpPr>
          <a:xfrm>
            <a:off x="204848" y="3449790"/>
            <a:ext cx="502085" cy="446068"/>
            <a:chOff x="1196527" y="212761"/>
            <a:chExt cx="771628" cy="685537"/>
          </a:xfrm>
        </p:grpSpPr>
        <p:pic>
          <p:nvPicPr>
            <p:cNvPr id="372" name="Image 371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400023C1-2728-9A9E-7A83-DD11EB157D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373" name="Ellipse 372">
              <a:extLst>
                <a:ext uri="{FF2B5EF4-FFF2-40B4-BE49-F238E27FC236}">
                  <a16:creationId xmlns:a16="http://schemas.microsoft.com/office/drawing/2014/main" id="{9B036A3E-6F8B-2F9E-DD95-3F44FC620C5B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374" name="Groupe 373">
            <a:extLst>
              <a:ext uri="{FF2B5EF4-FFF2-40B4-BE49-F238E27FC236}">
                <a16:creationId xmlns:a16="http://schemas.microsoft.com/office/drawing/2014/main" id="{A72D77BE-CD5F-5796-FDF5-C1E139EA71A5}"/>
              </a:ext>
            </a:extLst>
          </p:cNvPr>
          <p:cNvGrpSpPr/>
          <p:nvPr/>
        </p:nvGrpSpPr>
        <p:grpSpPr>
          <a:xfrm rot="10800000">
            <a:off x="583654" y="3583966"/>
            <a:ext cx="502085" cy="446068"/>
            <a:chOff x="1196527" y="212761"/>
            <a:chExt cx="771628" cy="685537"/>
          </a:xfrm>
        </p:grpSpPr>
        <p:pic>
          <p:nvPicPr>
            <p:cNvPr id="375" name="Image 374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6884CA35-9E74-A7F4-EAAB-BB85545504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376" name="Ellipse 375">
              <a:extLst>
                <a:ext uri="{FF2B5EF4-FFF2-40B4-BE49-F238E27FC236}">
                  <a16:creationId xmlns:a16="http://schemas.microsoft.com/office/drawing/2014/main" id="{0AAC5A0A-24E9-85E2-35FA-AA80F271D213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377" name="Groupe 376">
            <a:extLst>
              <a:ext uri="{FF2B5EF4-FFF2-40B4-BE49-F238E27FC236}">
                <a16:creationId xmlns:a16="http://schemas.microsoft.com/office/drawing/2014/main" id="{DE7BAEFE-EF83-C195-653B-1A20210FC138}"/>
              </a:ext>
            </a:extLst>
          </p:cNvPr>
          <p:cNvGrpSpPr/>
          <p:nvPr/>
        </p:nvGrpSpPr>
        <p:grpSpPr>
          <a:xfrm rot="10800000">
            <a:off x="348972" y="3739076"/>
            <a:ext cx="502085" cy="446068"/>
            <a:chOff x="1196527" y="212761"/>
            <a:chExt cx="771628" cy="685537"/>
          </a:xfrm>
        </p:grpSpPr>
        <p:pic>
          <p:nvPicPr>
            <p:cNvPr id="378" name="Image 377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AF4F1528-8B7D-EB86-3C52-F178D319CE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379" name="Ellipse 378">
              <a:extLst>
                <a:ext uri="{FF2B5EF4-FFF2-40B4-BE49-F238E27FC236}">
                  <a16:creationId xmlns:a16="http://schemas.microsoft.com/office/drawing/2014/main" id="{61F25471-B45C-2DD4-D45E-CBAEE09B7027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cxnSp>
        <p:nvCxnSpPr>
          <p:cNvPr id="380" name="Connecteur droit avec flèche 379">
            <a:extLst>
              <a:ext uri="{FF2B5EF4-FFF2-40B4-BE49-F238E27FC236}">
                <a16:creationId xmlns:a16="http://schemas.microsoft.com/office/drawing/2014/main" id="{92E58AD7-5F8C-E87B-343A-18C1600AFB03}"/>
              </a:ext>
            </a:extLst>
          </p:cNvPr>
          <p:cNvCxnSpPr>
            <a:cxnSpLocks/>
          </p:cNvCxnSpPr>
          <p:nvPr/>
        </p:nvCxnSpPr>
        <p:spPr>
          <a:xfrm flipV="1">
            <a:off x="8649428" y="2130300"/>
            <a:ext cx="0" cy="2734388"/>
          </a:xfrm>
          <a:prstGeom prst="straightConnector1">
            <a:avLst/>
          </a:prstGeom>
          <a:ln w="38100">
            <a:headEnd type="none" w="lg" len="lg"/>
            <a:tailEnd type="stealth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1" name="Connecteur droit avec flèche 380">
            <a:extLst>
              <a:ext uri="{FF2B5EF4-FFF2-40B4-BE49-F238E27FC236}">
                <a16:creationId xmlns:a16="http://schemas.microsoft.com/office/drawing/2014/main" id="{7C03415E-1E27-F8D6-87CF-D7B6D699359C}"/>
              </a:ext>
            </a:extLst>
          </p:cNvPr>
          <p:cNvCxnSpPr>
            <a:cxnSpLocks/>
          </p:cNvCxnSpPr>
          <p:nvPr/>
        </p:nvCxnSpPr>
        <p:spPr>
          <a:xfrm>
            <a:off x="8649430" y="4843216"/>
            <a:ext cx="3261978" cy="0"/>
          </a:xfrm>
          <a:prstGeom prst="straightConnector1">
            <a:avLst/>
          </a:prstGeom>
          <a:ln w="38100">
            <a:headEnd type="none" w="lg" len="lg"/>
            <a:tailEnd type="stealth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3" name="ZoneTexte 382">
            <a:extLst>
              <a:ext uri="{FF2B5EF4-FFF2-40B4-BE49-F238E27FC236}">
                <a16:creationId xmlns:a16="http://schemas.microsoft.com/office/drawing/2014/main" id="{5E411EC1-6C6D-C93B-FBA7-4B5F2356AFB0}"/>
              </a:ext>
            </a:extLst>
          </p:cNvPr>
          <p:cNvSpPr txBox="1"/>
          <p:nvPr/>
        </p:nvSpPr>
        <p:spPr>
          <a:xfrm>
            <a:off x="8708359" y="1863083"/>
            <a:ext cx="2348489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Intensity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384" name="ZoneTexte 383">
            <a:extLst>
              <a:ext uri="{FF2B5EF4-FFF2-40B4-BE49-F238E27FC236}">
                <a16:creationId xmlns:a16="http://schemas.microsoft.com/office/drawing/2014/main" id="{70CA5C28-FB15-E341-ED5E-39A42808E43D}"/>
              </a:ext>
            </a:extLst>
          </p:cNvPr>
          <p:cNvSpPr txBox="1"/>
          <p:nvPr/>
        </p:nvSpPr>
        <p:spPr>
          <a:xfrm>
            <a:off x="9400361" y="4910508"/>
            <a:ext cx="3555478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Transverse position of G</a:t>
            </a:r>
            <a:r>
              <a:rPr lang="fr-CH" altLang="fr-FR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2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385" name="ZoneTexte 384">
            <a:extLst>
              <a:ext uri="{FF2B5EF4-FFF2-40B4-BE49-F238E27FC236}">
                <a16:creationId xmlns:a16="http://schemas.microsoft.com/office/drawing/2014/main" id="{B2EF204A-0F01-FC4E-E649-8F6CEE8010D5}"/>
              </a:ext>
            </a:extLst>
          </p:cNvPr>
          <p:cNvSpPr txBox="1"/>
          <p:nvPr/>
        </p:nvSpPr>
        <p:spPr>
          <a:xfrm>
            <a:off x="5713916" y="1635467"/>
            <a:ext cx="1563683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2</a:t>
            </a: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: Analyzer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386" name="ZoneTexte 385">
            <a:extLst>
              <a:ext uri="{FF2B5EF4-FFF2-40B4-BE49-F238E27FC236}">
                <a16:creationId xmlns:a16="http://schemas.microsoft.com/office/drawing/2014/main" id="{17157C8E-BDE6-DC09-A861-479C744501D1}"/>
              </a:ext>
            </a:extLst>
          </p:cNvPr>
          <p:cNvSpPr txBox="1"/>
          <p:nvPr/>
        </p:nvSpPr>
        <p:spPr>
          <a:xfrm>
            <a:off x="3187654" y="1634987"/>
            <a:ext cx="1728199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1</a:t>
            </a: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: Diffraction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387" name="ZoneTexte 386">
            <a:extLst>
              <a:ext uri="{FF2B5EF4-FFF2-40B4-BE49-F238E27FC236}">
                <a16:creationId xmlns:a16="http://schemas.microsoft.com/office/drawing/2014/main" id="{D8586128-A95B-3803-849D-4F5DC2661E50}"/>
              </a:ext>
            </a:extLst>
          </p:cNvPr>
          <p:cNvSpPr txBox="1"/>
          <p:nvPr/>
        </p:nvSpPr>
        <p:spPr>
          <a:xfrm>
            <a:off x="746310" y="1621505"/>
            <a:ext cx="1728199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0</a:t>
            </a: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: source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388" name="ZoneTexte 387">
            <a:extLst>
              <a:ext uri="{FF2B5EF4-FFF2-40B4-BE49-F238E27FC236}">
                <a16:creationId xmlns:a16="http://schemas.microsoft.com/office/drawing/2014/main" id="{2E3F8737-0A9E-3081-B2D2-B02CEA2DDDAB}"/>
              </a:ext>
            </a:extLst>
          </p:cNvPr>
          <p:cNvSpPr txBox="1"/>
          <p:nvPr/>
        </p:nvSpPr>
        <p:spPr>
          <a:xfrm>
            <a:off x="34670" y="5186759"/>
            <a:ext cx="1773379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000" u="sng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Neutron </a:t>
            </a:r>
            <a:r>
              <a:rPr lang="fr-CH" altLang="fr-FR" sz="2000" u="sng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beam</a:t>
            </a:r>
            <a:b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</a:br>
            <a:r>
              <a:rPr lang="fr-CH" altLang="fr-FR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Incoherent</a:t>
            </a:r>
            <a:endParaRPr lang="fr-CH" sz="2000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389" name="ZoneTexte 388">
            <a:extLst>
              <a:ext uri="{FF2B5EF4-FFF2-40B4-BE49-F238E27FC236}">
                <a16:creationId xmlns:a16="http://schemas.microsoft.com/office/drawing/2014/main" id="{FC4F50FE-A93E-D321-FC29-59BE27088ADA}"/>
              </a:ext>
            </a:extLst>
          </p:cNvPr>
          <p:cNvSpPr txBox="1"/>
          <p:nvPr/>
        </p:nvSpPr>
        <p:spPr>
          <a:xfrm>
            <a:off x="1851345" y="5190946"/>
            <a:ext cx="191693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000" u="sng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Coherent</a:t>
            </a:r>
            <a:r>
              <a:rPr lang="fr-CH" altLang="fr-FR" sz="2000" u="sng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source</a:t>
            </a:r>
            <a:endParaRPr lang="fr-CH" sz="2000" u="sng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390" name="ZoneTexte 389">
            <a:extLst>
              <a:ext uri="{FF2B5EF4-FFF2-40B4-BE49-F238E27FC236}">
                <a16:creationId xmlns:a16="http://schemas.microsoft.com/office/drawing/2014/main" id="{C3993333-3BDC-D2E8-0719-52EB19520D2E}"/>
              </a:ext>
            </a:extLst>
          </p:cNvPr>
          <p:cNvSpPr txBox="1"/>
          <p:nvPr/>
        </p:nvSpPr>
        <p:spPr>
          <a:xfrm>
            <a:off x="4406735" y="5203646"/>
            <a:ext cx="182005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000" u="sng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Talbot </a:t>
            </a:r>
            <a:r>
              <a:rPr lang="fr-CH" altLang="fr-FR" sz="2000" u="sng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length</a:t>
            </a:r>
            <a:endParaRPr lang="fr-CH" altLang="fr-FR" sz="2000" u="sng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391" name="ZoneTexte 390">
            <a:extLst>
              <a:ext uri="{FF2B5EF4-FFF2-40B4-BE49-F238E27FC236}">
                <a16:creationId xmlns:a16="http://schemas.microsoft.com/office/drawing/2014/main" id="{58B08CBF-1F74-A6B2-7EBC-C4482B767D50}"/>
              </a:ext>
            </a:extLst>
          </p:cNvPr>
          <p:cNvSpPr txBox="1"/>
          <p:nvPr/>
        </p:nvSpPr>
        <p:spPr>
          <a:xfrm>
            <a:off x="6230463" y="1942624"/>
            <a:ext cx="1820053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Detector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92" name="Connecteur droit avec flèche 391">
            <a:extLst>
              <a:ext uri="{FF2B5EF4-FFF2-40B4-BE49-F238E27FC236}">
                <a16:creationId xmlns:a16="http://schemas.microsoft.com/office/drawing/2014/main" id="{4AD6EB22-E875-297C-8F7D-4E52AA9D7334}"/>
              </a:ext>
            </a:extLst>
          </p:cNvPr>
          <p:cNvCxnSpPr>
            <a:cxnSpLocks/>
          </p:cNvCxnSpPr>
          <p:nvPr/>
        </p:nvCxnSpPr>
        <p:spPr>
          <a:xfrm>
            <a:off x="4049703" y="5100061"/>
            <a:ext cx="244755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3" name="Connecteur droit 392">
            <a:extLst>
              <a:ext uri="{FF2B5EF4-FFF2-40B4-BE49-F238E27FC236}">
                <a16:creationId xmlns:a16="http://schemas.microsoft.com/office/drawing/2014/main" id="{9238237F-33EC-F9B8-7EEC-39D6F55080AA}"/>
              </a:ext>
            </a:extLst>
          </p:cNvPr>
          <p:cNvCxnSpPr>
            <a:cxnSpLocks/>
          </p:cNvCxnSpPr>
          <p:nvPr/>
        </p:nvCxnSpPr>
        <p:spPr>
          <a:xfrm>
            <a:off x="8740339" y="4772538"/>
            <a:ext cx="0" cy="142463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94" name="Groupe 393">
            <a:extLst>
              <a:ext uri="{FF2B5EF4-FFF2-40B4-BE49-F238E27FC236}">
                <a16:creationId xmlns:a16="http://schemas.microsoft.com/office/drawing/2014/main" id="{8D51FC31-691A-A28C-F6F9-4DFAFF9B5A5C}"/>
              </a:ext>
            </a:extLst>
          </p:cNvPr>
          <p:cNvGrpSpPr/>
          <p:nvPr/>
        </p:nvGrpSpPr>
        <p:grpSpPr>
          <a:xfrm>
            <a:off x="8708726" y="2434792"/>
            <a:ext cx="77847" cy="83246"/>
            <a:chOff x="9193734" y="3620837"/>
            <a:chExt cx="81144" cy="86771"/>
          </a:xfrm>
        </p:grpSpPr>
        <p:cxnSp>
          <p:nvCxnSpPr>
            <p:cNvPr id="395" name="Connecteur droit 394">
              <a:extLst>
                <a:ext uri="{FF2B5EF4-FFF2-40B4-BE49-F238E27FC236}">
                  <a16:creationId xmlns:a16="http://schemas.microsoft.com/office/drawing/2014/main" id="{7D9DB4B6-77C5-7690-4763-C8C128FB4BDF}"/>
                </a:ext>
              </a:extLst>
            </p:cNvPr>
            <p:cNvCxnSpPr>
              <a:cxnSpLocks/>
            </p:cNvCxnSpPr>
            <p:nvPr/>
          </p:nvCxnSpPr>
          <p:spPr>
            <a:xfrm>
              <a:off x="9234306" y="3620837"/>
              <a:ext cx="0" cy="8677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96" name="Connecteur droit 395">
              <a:extLst>
                <a:ext uri="{FF2B5EF4-FFF2-40B4-BE49-F238E27FC236}">
                  <a16:creationId xmlns:a16="http://schemas.microsoft.com/office/drawing/2014/main" id="{A17DDE2B-A442-48BD-7369-B4EE6825086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93734" y="3664653"/>
              <a:ext cx="8114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397" name="Image 396">
            <a:extLst>
              <a:ext uri="{FF2B5EF4-FFF2-40B4-BE49-F238E27FC236}">
                <a16:creationId xmlns:a16="http://schemas.microsoft.com/office/drawing/2014/main" id="{0DDC9E80-E66C-1649-4D93-38C7A815727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532" t="28382" b="32293"/>
          <a:stretch/>
        </p:blipFill>
        <p:spPr>
          <a:xfrm>
            <a:off x="1482945" y="2542213"/>
            <a:ext cx="2581570" cy="2147514"/>
          </a:xfrm>
          <a:prstGeom prst="rect">
            <a:avLst/>
          </a:prstGeom>
        </p:spPr>
      </p:pic>
      <p:pic>
        <p:nvPicPr>
          <p:cNvPr id="398" name="Image 397">
            <a:extLst>
              <a:ext uri="{FF2B5EF4-FFF2-40B4-BE49-F238E27FC236}">
                <a16:creationId xmlns:a16="http://schemas.microsoft.com/office/drawing/2014/main" id="{558CD7E3-B64F-604F-0B76-470DB370D2B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</a:blip>
          <a:srcRect l="50000" t="40202" r="30649" b="43257"/>
          <a:stretch/>
        </p:blipFill>
        <p:spPr>
          <a:xfrm>
            <a:off x="4045370" y="3307350"/>
            <a:ext cx="736545" cy="685455"/>
          </a:xfrm>
          <a:prstGeom prst="rect">
            <a:avLst/>
          </a:prstGeom>
        </p:spPr>
      </p:pic>
      <p:pic>
        <p:nvPicPr>
          <p:cNvPr id="399" name="Image 398">
            <a:extLst>
              <a:ext uri="{FF2B5EF4-FFF2-40B4-BE49-F238E27FC236}">
                <a16:creationId xmlns:a16="http://schemas.microsoft.com/office/drawing/2014/main" id="{0D90F9FD-3682-62E2-5105-922210D3FAB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70000"/>
            <a:biLevel thresh="75000"/>
          </a:blip>
          <a:srcRect l="50000" t="40202" r="30649" b="43257"/>
          <a:stretch/>
        </p:blipFill>
        <p:spPr>
          <a:xfrm>
            <a:off x="4041803" y="2966198"/>
            <a:ext cx="736545" cy="685455"/>
          </a:xfrm>
          <a:prstGeom prst="rect">
            <a:avLst/>
          </a:prstGeom>
        </p:spPr>
      </p:pic>
      <p:pic>
        <p:nvPicPr>
          <p:cNvPr id="400" name="Image 399">
            <a:extLst>
              <a:ext uri="{FF2B5EF4-FFF2-40B4-BE49-F238E27FC236}">
                <a16:creationId xmlns:a16="http://schemas.microsoft.com/office/drawing/2014/main" id="{EF14EE25-CF9F-2FC2-2893-66D5CCCEE84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70000"/>
            <a:biLevel thresh="75000"/>
          </a:blip>
          <a:srcRect l="50000" t="40202" r="30649" b="43257"/>
          <a:stretch/>
        </p:blipFill>
        <p:spPr>
          <a:xfrm>
            <a:off x="4053810" y="3647831"/>
            <a:ext cx="736545" cy="685455"/>
          </a:xfrm>
          <a:prstGeom prst="rect">
            <a:avLst/>
          </a:prstGeom>
        </p:spPr>
      </p:pic>
      <p:pic>
        <p:nvPicPr>
          <p:cNvPr id="401" name="Image 400">
            <a:extLst>
              <a:ext uri="{FF2B5EF4-FFF2-40B4-BE49-F238E27FC236}">
                <a16:creationId xmlns:a16="http://schemas.microsoft.com/office/drawing/2014/main" id="{CC55AA28-691C-4578-E315-5492A707C1E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35000"/>
            <a:duotone>
              <a:prstClr val="black"/>
              <a:schemeClr val="tx1">
                <a:lumMod val="50000"/>
                <a:lumOff val="50000"/>
                <a:tint val="45000"/>
                <a:satMod val="400000"/>
              </a:schemeClr>
            </a:duotone>
          </a:blip>
          <a:srcRect l="50000" t="40202" r="30649" b="43257"/>
          <a:stretch/>
        </p:blipFill>
        <p:spPr>
          <a:xfrm>
            <a:off x="4036232" y="2621973"/>
            <a:ext cx="736545" cy="685455"/>
          </a:xfrm>
          <a:prstGeom prst="rect">
            <a:avLst/>
          </a:prstGeom>
        </p:spPr>
      </p:pic>
      <p:pic>
        <p:nvPicPr>
          <p:cNvPr id="402" name="Image 401">
            <a:extLst>
              <a:ext uri="{FF2B5EF4-FFF2-40B4-BE49-F238E27FC236}">
                <a16:creationId xmlns:a16="http://schemas.microsoft.com/office/drawing/2014/main" id="{9E87E81A-4AE7-B1D3-3993-233AC3B083A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35000"/>
            <a:duotone>
              <a:prstClr val="black"/>
              <a:schemeClr val="tx1">
                <a:lumMod val="50000"/>
                <a:lumOff val="50000"/>
                <a:tint val="45000"/>
                <a:satMod val="400000"/>
              </a:schemeClr>
            </a:duotone>
          </a:blip>
          <a:srcRect l="50000" t="40202" r="30649" b="43257"/>
          <a:stretch/>
        </p:blipFill>
        <p:spPr>
          <a:xfrm>
            <a:off x="4057377" y="3995050"/>
            <a:ext cx="736545" cy="685455"/>
          </a:xfrm>
          <a:prstGeom prst="rect">
            <a:avLst/>
          </a:prstGeom>
        </p:spPr>
      </p:pic>
      <p:pic>
        <p:nvPicPr>
          <p:cNvPr id="403" name="Image 402">
            <a:extLst>
              <a:ext uri="{FF2B5EF4-FFF2-40B4-BE49-F238E27FC236}">
                <a16:creationId xmlns:a16="http://schemas.microsoft.com/office/drawing/2014/main" id="{421EDA82-5CF6-409B-ED41-7E7176B1127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20000"/>
            <a:duotone>
              <a:prstClr val="black"/>
              <a:schemeClr val="tx1">
                <a:lumMod val="50000"/>
                <a:lumOff val="50000"/>
                <a:tint val="45000"/>
                <a:satMod val="400000"/>
              </a:schemeClr>
            </a:duotone>
          </a:blip>
          <a:srcRect l="50000" t="40202" r="30649" b="43257"/>
          <a:stretch/>
        </p:blipFill>
        <p:spPr>
          <a:xfrm>
            <a:off x="4028031" y="2280795"/>
            <a:ext cx="736545" cy="685455"/>
          </a:xfrm>
          <a:prstGeom prst="rect">
            <a:avLst/>
          </a:prstGeom>
        </p:spPr>
      </p:pic>
      <p:pic>
        <p:nvPicPr>
          <p:cNvPr id="404" name="Image 403">
            <a:extLst>
              <a:ext uri="{FF2B5EF4-FFF2-40B4-BE49-F238E27FC236}">
                <a16:creationId xmlns:a16="http://schemas.microsoft.com/office/drawing/2014/main" id="{82A89848-C97D-30C7-C169-7C59F3D70E4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20000"/>
            <a:duotone>
              <a:prstClr val="black"/>
              <a:schemeClr val="tx1">
                <a:lumMod val="50000"/>
                <a:lumOff val="50000"/>
                <a:tint val="45000"/>
                <a:satMod val="400000"/>
              </a:schemeClr>
            </a:duotone>
          </a:blip>
          <a:srcRect l="50000" t="40202" r="30649" b="43257"/>
          <a:stretch/>
        </p:blipFill>
        <p:spPr>
          <a:xfrm>
            <a:off x="4061360" y="4333131"/>
            <a:ext cx="736545" cy="685455"/>
          </a:xfrm>
          <a:prstGeom prst="rect">
            <a:avLst/>
          </a:prstGeom>
        </p:spPr>
      </p:pic>
      <p:cxnSp>
        <p:nvCxnSpPr>
          <p:cNvPr id="405" name="Connecteur droit avec flèche 404">
            <a:extLst>
              <a:ext uri="{FF2B5EF4-FFF2-40B4-BE49-F238E27FC236}">
                <a16:creationId xmlns:a16="http://schemas.microsoft.com/office/drawing/2014/main" id="{1919D6B7-8E8D-AD14-51C5-C78BC739A37C}"/>
              </a:ext>
            </a:extLst>
          </p:cNvPr>
          <p:cNvCxnSpPr>
            <a:cxnSpLocks/>
          </p:cNvCxnSpPr>
          <p:nvPr/>
        </p:nvCxnSpPr>
        <p:spPr>
          <a:xfrm>
            <a:off x="6492698" y="1823034"/>
            <a:ext cx="0" cy="3843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6" name="ZoneTexte 405">
            <a:extLst>
              <a:ext uri="{FF2B5EF4-FFF2-40B4-BE49-F238E27FC236}">
                <a16:creationId xmlns:a16="http://schemas.microsoft.com/office/drawing/2014/main" id="{C3B473E4-4B03-5C7E-24D9-8B7DCE5E63CE}"/>
              </a:ext>
            </a:extLst>
          </p:cNvPr>
          <p:cNvSpPr txBox="1"/>
          <p:nvPr/>
        </p:nvSpPr>
        <p:spPr>
          <a:xfrm>
            <a:off x="6103354" y="1217656"/>
            <a:ext cx="23484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Image of G</a:t>
            </a:r>
            <a:r>
              <a:rPr lang="fr-CH" altLang="fr-FR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1</a:t>
            </a:r>
            <a:b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</a:br>
            <a:r>
              <a:rPr lang="fr-CH" altLang="fr-FR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Micrometer</a:t>
            </a: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range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434239A-80D4-5991-BDE7-C8432B43B587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Diffraction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Regime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Working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Principle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4763D116-40CD-0638-CCA5-0BE492BA7756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4" name="Image 3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A8581D02-5DE9-ADB5-CAB5-E420A0CF32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5" name="Image 4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73524ADE-3577-3A98-DF1B-924A99F384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B7D76655-928F-128E-2E76-DA1FB654B4CB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riangle isocèle 13">
            <a:extLst>
              <a:ext uri="{FF2B5EF4-FFF2-40B4-BE49-F238E27FC236}">
                <a16:creationId xmlns:a16="http://schemas.microsoft.com/office/drawing/2014/main" id="{7D2E2294-C667-0C24-ABED-068E7F8CB6D1}"/>
              </a:ext>
            </a:extLst>
          </p:cNvPr>
          <p:cNvSpPr/>
          <p:nvPr/>
        </p:nvSpPr>
        <p:spPr>
          <a:xfrm rot="16200000">
            <a:off x="6515653" y="2321450"/>
            <a:ext cx="314838" cy="658129"/>
          </a:xfrm>
          <a:prstGeom prst="triangle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15" name="Triangle isocèle 14">
            <a:extLst>
              <a:ext uri="{FF2B5EF4-FFF2-40B4-BE49-F238E27FC236}">
                <a16:creationId xmlns:a16="http://schemas.microsoft.com/office/drawing/2014/main" id="{1238FED4-37C8-A00A-5AE3-B4577D48E377}"/>
              </a:ext>
            </a:extLst>
          </p:cNvPr>
          <p:cNvSpPr/>
          <p:nvPr/>
        </p:nvSpPr>
        <p:spPr>
          <a:xfrm rot="16200000">
            <a:off x="6516276" y="2665062"/>
            <a:ext cx="314838" cy="658129"/>
          </a:xfrm>
          <a:prstGeom prst="triangle">
            <a:avLst/>
          </a:prstGeom>
          <a:solidFill>
            <a:srgbClr val="B4B4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16" name="Triangle isocèle 15">
            <a:extLst>
              <a:ext uri="{FF2B5EF4-FFF2-40B4-BE49-F238E27FC236}">
                <a16:creationId xmlns:a16="http://schemas.microsoft.com/office/drawing/2014/main" id="{F6B631D3-49A1-F37E-0395-D6F159B8581E}"/>
              </a:ext>
            </a:extLst>
          </p:cNvPr>
          <p:cNvSpPr/>
          <p:nvPr/>
        </p:nvSpPr>
        <p:spPr>
          <a:xfrm rot="16200000">
            <a:off x="6515653" y="4032408"/>
            <a:ext cx="314838" cy="658129"/>
          </a:xfrm>
          <a:prstGeom prst="triangle">
            <a:avLst/>
          </a:prstGeom>
          <a:solidFill>
            <a:srgbClr val="B4B4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17" name="Triangle isocèle 16">
            <a:extLst>
              <a:ext uri="{FF2B5EF4-FFF2-40B4-BE49-F238E27FC236}">
                <a16:creationId xmlns:a16="http://schemas.microsoft.com/office/drawing/2014/main" id="{50625783-E2BC-F4DD-6528-C565C8E7ADED}"/>
              </a:ext>
            </a:extLst>
          </p:cNvPr>
          <p:cNvSpPr/>
          <p:nvPr/>
        </p:nvSpPr>
        <p:spPr>
          <a:xfrm rot="16200000">
            <a:off x="6515653" y="3691025"/>
            <a:ext cx="314838" cy="658129"/>
          </a:xfrm>
          <a:prstGeom prst="triangle">
            <a:avLst/>
          </a:prstGeom>
          <a:solidFill>
            <a:srgbClr val="41414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18" name="Triangle isocèle 17">
            <a:extLst>
              <a:ext uri="{FF2B5EF4-FFF2-40B4-BE49-F238E27FC236}">
                <a16:creationId xmlns:a16="http://schemas.microsoft.com/office/drawing/2014/main" id="{4D2C475F-9869-7636-D849-6BB5C7C27E8B}"/>
              </a:ext>
            </a:extLst>
          </p:cNvPr>
          <p:cNvSpPr/>
          <p:nvPr/>
        </p:nvSpPr>
        <p:spPr>
          <a:xfrm rot="16200000">
            <a:off x="6515653" y="3003812"/>
            <a:ext cx="314838" cy="658129"/>
          </a:xfrm>
          <a:prstGeom prst="triangle">
            <a:avLst/>
          </a:prstGeom>
          <a:solidFill>
            <a:srgbClr val="41414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19" name="Triangle isocèle 18">
            <a:extLst>
              <a:ext uri="{FF2B5EF4-FFF2-40B4-BE49-F238E27FC236}">
                <a16:creationId xmlns:a16="http://schemas.microsoft.com/office/drawing/2014/main" id="{1FB307CD-AB40-B035-B75D-33F750ED0C7D}"/>
              </a:ext>
            </a:extLst>
          </p:cNvPr>
          <p:cNvSpPr/>
          <p:nvPr/>
        </p:nvSpPr>
        <p:spPr>
          <a:xfrm rot="16200000">
            <a:off x="6518161" y="3352278"/>
            <a:ext cx="314838" cy="658129"/>
          </a:xfrm>
          <a:prstGeom prst="triangle">
            <a:avLst/>
          </a:prstGeom>
          <a:solidFill>
            <a:srgbClr val="0E0E0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20" name="Triangle isocèle 19">
            <a:extLst>
              <a:ext uri="{FF2B5EF4-FFF2-40B4-BE49-F238E27FC236}">
                <a16:creationId xmlns:a16="http://schemas.microsoft.com/office/drawing/2014/main" id="{16E21D59-5AAB-7755-AEF7-82F9A6ADBD0C}"/>
              </a:ext>
            </a:extLst>
          </p:cNvPr>
          <p:cNvSpPr/>
          <p:nvPr/>
        </p:nvSpPr>
        <p:spPr>
          <a:xfrm rot="16200000">
            <a:off x="6515653" y="4378204"/>
            <a:ext cx="314838" cy="658129"/>
          </a:xfrm>
          <a:prstGeom prst="triangle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21" name="Organigramme : Délai 20">
            <a:extLst>
              <a:ext uri="{FF2B5EF4-FFF2-40B4-BE49-F238E27FC236}">
                <a16:creationId xmlns:a16="http://schemas.microsoft.com/office/drawing/2014/main" id="{8E496CD7-CD8B-5E86-AA22-7FD236B39C91}"/>
              </a:ext>
            </a:extLst>
          </p:cNvPr>
          <p:cNvSpPr/>
          <p:nvPr/>
        </p:nvSpPr>
        <p:spPr>
          <a:xfrm>
            <a:off x="7014092" y="2325009"/>
            <a:ext cx="376736" cy="2724252"/>
          </a:xfrm>
          <a:prstGeom prst="flowChartDelay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4DD72AEE-6485-C5A0-7713-5A34540B3B09}"/>
                  </a:ext>
                </a:extLst>
              </p:cNvPr>
              <p:cNvSpPr txBox="1"/>
              <p:nvPr/>
            </p:nvSpPr>
            <p:spPr>
              <a:xfrm>
                <a:off x="4930337" y="4630636"/>
                <a:ext cx="725357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altLang="fr-FR" sz="24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H" altLang="fr-FR" sz="24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altLang="fr-FR" sz="24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fr-CH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4DD72AEE-6485-C5A0-7713-5A34540B3B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0337" y="4630636"/>
                <a:ext cx="725357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BD908465-2476-F94F-9E80-02045BE40437}"/>
                  </a:ext>
                </a:extLst>
              </p:cNvPr>
              <p:cNvSpPr txBox="1"/>
              <p:nvPr/>
            </p:nvSpPr>
            <p:spPr>
              <a:xfrm>
                <a:off x="199872" y="829434"/>
                <a:ext cx="4016528" cy="52322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Grating </a:t>
                </a:r>
                <a:r>
                  <a:rPr lang="fr-CH" altLang="fr-FR" sz="28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period</a:t>
                </a:r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CH" altLang="fr-FR" sz="28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fr-CH" altLang="fr-FR" sz="28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=25</m:t>
                    </m:r>
                    <m:r>
                      <a:rPr lang="fr-CH" altLang="fr-FR" sz="28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altLang="fr-FR" sz="28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μm</m:t>
                    </m:r>
                  </m:oMath>
                </a14:m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endParaRPr lang="fr-CH" sz="28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BD908465-2476-F94F-9E80-02045BE404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872" y="829434"/>
                <a:ext cx="4016528" cy="523220"/>
              </a:xfrm>
              <a:prstGeom prst="rect">
                <a:avLst/>
              </a:prstGeom>
              <a:blipFill>
                <a:blip r:embed="rId7"/>
                <a:stretch>
                  <a:fillRect l="-3026" t="-10227" b="-2954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A8865226-808C-4C99-49CD-C3ABAEDAF866}"/>
                  </a:ext>
                </a:extLst>
              </p:cNvPr>
              <p:cNvSpPr txBox="1"/>
              <p:nvPr/>
            </p:nvSpPr>
            <p:spPr>
              <a:xfrm>
                <a:off x="199872" y="5876280"/>
                <a:ext cx="2700923" cy="52322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altLang="fr-FR" sz="28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H" altLang="fr-FR" sz="28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Times New Roman" panose="020206030504050203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fr-CH" altLang="fr-FR" sz="28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Times New Roman" panose="020206030504050203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fr-CH" altLang="fr-FR" sz="2800" b="0" i="1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Times New Roman" panose="02020603050405020304" pitchFamily="18" charset="0"/>
                        </a:rPr>
                        <m:t>=0.23</m:t>
                      </m:r>
                      <m:r>
                        <a:rPr lang="fr-CH" altLang="fr-FR" sz="2800" b="0" i="0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altLang="fr-FR" sz="2800" b="0" i="0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Times New Roman" panose="02020603050405020304" pitchFamily="18" charset="0"/>
                        </a:rPr>
                        <m:t>nm</m:t>
                      </m:r>
                    </m:oMath>
                  </m:oMathPara>
                </a14:m>
                <a:endParaRPr lang="fr-CH" sz="2800" dirty="0"/>
              </a:p>
            </p:txBody>
          </p:sp>
        </mc:Choice>
        <mc:Fallback xmlns="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A8865226-808C-4C99-49CD-C3ABAEDAF8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872" y="5876280"/>
                <a:ext cx="2700923" cy="5232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D950FF85-A206-08B4-6649-D6838690C1CF}"/>
                  </a:ext>
                </a:extLst>
              </p:cNvPr>
              <p:cNvSpPr txBox="1"/>
              <p:nvPr/>
            </p:nvSpPr>
            <p:spPr>
              <a:xfrm>
                <a:off x="2824595" y="5577539"/>
                <a:ext cx="5022171" cy="9563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altLang="fr-FR" sz="36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CH" altLang="fr-FR" sz="36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fr-CH" altLang="fr-FR" sz="36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𝑇</m:t>
                        </m:r>
                      </m:sub>
                    </m:sSub>
                    <m:r>
                      <a:rPr lang="fr-CH" altLang="fr-FR" sz="36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fr-CH" altLang="fr-FR" sz="36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fr-CH" altLang="fr-FR" sz="36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fr-CH" altLang="fr-FR" sz="36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fr-CH" altLang="fr-FR" sz="36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fr-CH" altLang="fr-FR" sz="36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𝜆</m:t>
                        </m:r>
                      </m:den>
                    </m:f>
                    <m:r>
                      <a:rPr lang="fr-CH" altLang="fr-FR" sz="36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=2.75</m:t>
                    </m:r>
                    <m:r>
                      <a:rPr lang="fr-CH" altLang="fr-FR" sz="36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altLang="fr-FR" sz="36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m</m:t>
                    </m:r>
                  </m:oMath>
                </a14:m>
                <a:endParaRPr lang="fr-CH" sz="3600" dirty="0"/>
              </a:p>
            </p:txBody>
          </p:sp>
        </mc:Choice>
        <mc:Fallback xmlns="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D950FF85-A206-08B4-6649-D6838690C1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4595" y="5577539"/>
                <a:ext cx="5022171" cy="95635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ectangle 30">
            <a:extLst>
              <a:ext uri="{FF2B5EF4-FFF2-40B4-BE49-F238E27FC236}">
                <a16:creationId xmlns:a16="http://schemas.microsoft.com/office/drawing/2014/main" id="{5319CF4C-F7FA-F8E0-F1F6-1C88EC196E16}"/>
              </a:ext>
            </a:extLst>
          </p:cNvPr>
          <p:cNvSpPr/>
          <p:nvPr/>
        </p:nvSpPr>
        <p:spPr>
          <a:xfrm>
            <a:off x="3450933" y="5629156"/>
            <a:ext cx="3759128" cy="9029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97" name="Groupe 296">
            <a:extLst>
              <a:ext uri="{FF2B5EF4-FFF2-40B4-BE49-F238E27FC236}">
                <a16:creationId xmlns:a16="http://schemas.microsoft.com/office/drawing/2014/main" id="{2BD46701-D9EB-97E7-D49F-2195A4B7D1F2}"/>
              </a:ext>
            </a:extLst>
          </p:cNvPr>
          <p:cNvGrpSpPr/>
          <p:nvPr/>
        </p:nvGrpSpPr>
        <p:grpSpPr>
          <a:xfrm>
            <a:off x="4022284" y="2029096"/>
            <a:ext cx="54843" cy="2936325"/>
            <a:chOff x="5259967" y="-96837"/>
            <a:chExt cx="45723" cy="2497137"/>
          </a:xfrm>
          <a:solidFill>
            <a:srgbClr val="FF0000"/>
          </a:solidFill>
        </p:grpSpPr>
        <p:sp>
          <p:nvSpPr>
            <p:cNvPr id="298" name="Rectangle 297">
              <a:extLst>
                <a:ext uri="{FF2B5EF4-FFF2-40B4-BE49-F238E27FC236}">
                  <a16:creationId xmlns:a16="http://schemas.microsoft.com/office/drawing/2014/main" id="{7A3E0E40-0A90-F344-868F-22411CD436E1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99" name="Rectangle 298">
              <a:extLst>
                <a:ext uri="{FF2B5EF4-FFF2-40B4-BE49-F238E27FC236}">
                  <a16:creationId xmlns:a16="http://schemas.microsoft.com/office/drawing/2014/main" id="{6774CC5B-0BD1-E068-6976-70989EA9E864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00" name="Rectangle 299">
              <a:extLst>
                <a:ext uri="{FF2B5EF4-FFF2-40B4-BE49-F238E27FC236}">
                  <a16:creationId xmlns:a16="http://schemas.microsoft.com/office/drawing/2014/main" id="{65ADAF3A-9A56-8246-E464-5CF667D9087C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01" name="Rectangle 300">
              <a:extLst>
                <a:ext uri="{FF2B5EF4-FFF2-40B4-BE49-F238E27FC236}">
                  <a16:creationId xmlns:a16="http://schemas.microsoft.com/office/drawing/2014/main" id="{FD7889F1-9F25-1536-AE52-9BC5FC369D1A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A3E4E271-3139-E4E6-9C3F-FEEE8D5B63B0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068C3CB9-DA8C-A8B0-146A-EEADF5BD2BEE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DDCE7FB4-65D1-219F-F354-D5C42C8665AC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05" name="Rectangle 304">
              <a:extLst>
                <a:ext uri="{FF2B5EF4-FFF2-40B4-BE49-F238E27FC236}">
                  <a16:creationId xmlns:a16="http://schemas.microsoft.com/office/drawing/2014/main" id="{36D9B00D-F9D3-E147-A062-9BFCCD7729CD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06" name="Rectangle 305">
              <a:extLst>
                <a:ext uri="{FF2B5EF4-FFF2-40B4-BE49-F238E27FC236}">
                  <a16:creationId xmlns:a16="http://schemas.microsoft.com/office/drawing/2014/main" id="{EA47B0E7-D3C0-9BDA-C1E9-F8F12C33401F}"/>
                </a:ext>
              </a:extLst>
            </p:cNvPr>
            <p:cNvSpPr/>
            <p:nvPr/>
          </p:nvSpPr>
          <p:spPr>
            <a:xfrm>
              <a:off x="5259971" y="-96837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1312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3" grpId="0"/>
      <p:bldP spid="384" grpId="0"/>
      <p:bldP spid="385" grpId="0"/>
      <p:bldP spid="386" grpId="0"/>
      <p:bldP spid="387" grpId="0"/>
      <p:bldP spid="389" grpId="0"/>
      <p:bldP spid="390" grpId="0"/>
      <p:bldP spid="391" grpId="0"/>
      <p:bldP spid="406" grpId="0"/>
      <p:bldP spid="406" grpId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5" grpId="0"/>
      <p:bldP spid="26" grpId="0" animBg="1"/>
      <p:bldP spid="30" grpId="0"/>
      <p:bldP spid="3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26</a:t>
            </a:fld>
            <a:endParaRPr lang="fr-CH"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D26AFE-13F0-A51E-D6AC-81D5A92E8227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Diffraction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Regime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Working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Principle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9887871E-26C5-90CA-A889-4D2857E0DFC7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4" name="Image 3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3F4154B6-646F-880C-BE78-9BF5D03600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5" name="Image 4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44139202-9ED8-7879-6258-46EF117411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E78552D8-B3F2-E532-F881-C7DFEEB09B50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2" name="Image 11" descr="Une image contenant texte, diagramme, ligne, capture d’écran&#10;&#10;Description générée automatiquement">
            <a:extLst>
              <a:ext uri="{FF2B5EF4-FFF2-40B4-BE49-F238E27FC236}">
                <a16:creationId xmlns:a16="http://schemas.microsoft.com/office/drawing/2014/main" id="{8F497AF8-46F3-2218-5A8C-5EB7688EA8A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27" r="2500" b="24148"/>
          <a:stretch/>
        </p:blipFill>
        <p:spPr>
          <a:xfrm>
            <a:off x="12699" y="1551205"/>
            <a:ext cx="12096758" cy="3763380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79971A71-86AC-3E36-11E3-3565536BC2AA}"/>
              </a:ext>
            </a:extLst>
          </p:cNvPr>
          <p:cNvSpPr txBox="1"/>
          <p:nvPr/>
        </p:nvSpPr>
        <p:spPr>
          <a:xfrm>
            <a:off x="34670" y="5186759"/>
            <a:ext cx="17733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000" u="sng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Neutron </a:t>
            </a:r>
            <a:r>
              <a:rPr lang="fr-CH" altLang="fr-FR" sz="2000" u="sng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beam</a:t>
            </a:r>
            <a:endParaRPr lang="fr-CH" sz="2000" u="sng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9518F49-25AD-063E-8684-E3E3B4C10943}"/>
              </a:ext>
            </a:extLst>
          </p:cNvPr>
          <p:cNvSpPr txBox="1"/>
          <p:nvPr/>
        </p:nvSpPr>
        <p:spPr>
          <a:xfrm>
            <a:off x="1851345" y="5190946"/>
            <a:ext cx="191693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000" u="sng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Coherent</a:t>
            </a:r>
            <a:r>
              <a:rPr lang="fr-CH" altLang="fr-FR" sz="2000" u="sng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source</a:t>
            </a:r>
            <a:endParaRPr lang="fr-CH" sz="2000" u="sng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7A26AF3-11C6-6D31-8128-96DD895226A0}"/>
              </a:ext>
            </a:extLst>
          </p:cNvPr>
          <p:cNvSpPr txBox="1"/>
          <p:nvPr/>
        </p:nvSpPr>
        <p:spPr>
          <a:xfrm>
            <a:off x="4406735" y="5203646"/>
            <a:ext cx="182005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000" u="sng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Talbot </a:t>
            </a:r>
            <a:r>
              <a:rPr lang="fr-CH" altLang="fr-FR" sz="2000" u="sng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length</a:t>
            </a:r>
            <a:endParaRPr lang="fr-CH" altLang="fr-FR" sz="2000" u="sng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30F005ED-AB65-7BC5-289F-389613EDBF2C}"/>
              </a:ext>
            </a:extLst>
          </p:cNvPr>
          <p:cNvCxnSpPr>
            <a:cxnSpLocks/>
          </p:cNvCxnSpPr>
          <p:nvPr/>
        </p:nvCxnSpPr>
        <p:spPr>
          <a:xfrm>
            <a:off x="4049703" y="5100061"/>
            <a:ext cx="244755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4352BED6-02B3-DA39-DFB4-9E2F72546144}"/>
                  </a:ext>
                </a:extLst>
              </p:cNvPr>
              <p:cNvSpPr txBox="1"/>
              <p:nvPr/>
            </p:nvSpPr>
            <p:spPr>
              <a:xfrm>
                <a:off x="4930337" y="4630636"/>
                <a:ext cx="725357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altLang="fr-FR" sz="24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H" altLang="fr-FR" sz="24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altLang="fr-FR" sz="24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fr-CH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4352BED6-02B3-DA39-DFB4-9E2F725461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0337" y="4630636"/>
                <a:ext cx="725357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2132FD77-C40F-8B0F-44C6-BEAC19D4D237}"/>
                  </a:ext>
                </a:extLst>
              </p:cNvPr>
              <p:cNvSpPr txBox="1"/>
              <p:nvPr/>
            </p:nvSpPr>
            <p:spPr>
              <a:xfrm>
                <a:off x="5873110" y="824370"/>
                <a:ext cx="4835194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Transverse scan </a:t>
                </a:r>
                <a:r>
                  <a:rPr lang="fr-CH" altLang="fr-FR" sz="28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with</a:t>
                </a:r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altLang="fr-FR" sz="28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CH" altLang="fr-FR" sz="28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𝐺</m:t>
                        </m:r>
                      </m:e>
                      <m:sub>
                        <m:r>
                          <a:rPr lang="fr-CH" altLang="fr-FR" sz="28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fr-CH" sz="28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2132FD77-C40F-8B0F-44C6-BEAC19D4D2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3110" y="824370"/>
                <a:ext cx="4835194" cy="523220"/>
              </a:xfrm>
              <a:prstGeom prst="rect">
                <a:avLst/>
              </a:prstGeom>
              <a:blipFill>
                <a:blip r:embed="rId5"/>
                <a:stretch>
                  <a:fillRect l="-2519" t="-11628" b="-31395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Flèche : bas 25">
            <a:extLst>
              <a:ext uri="{FF2B5EF4-FFF2-40B4-BE49-F238E27FC236}">
                <a16:creationId xmlns:a16="http://schemas.microsoft.com/office/drawing/2014/main" id="{F24069A6-0A8D-05DD-706E-C2E3CF75C560}"/>
              </a:ext>
            </a:extLst>
          </p:cNvPr>
          <p:cNvSpPr/>
          <p:nvPr/>
        </p:nvSpPr>
        <p:spPr>
          <a:xfrm>
            <a:off x="6416197" y="1309729"/>
            <a:ext cx="174820" cy="300811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26D912B8-BB03-7335-53A5-4730AE7DC61F}"/>
                  </a:ext>
                </a:extLst>
              </p:cNvPr>
              <p:cNvSpPr txBox="1"/>
              <p:nvPr/>
            </p:nvSpPr>
            <p:spPr>
              <a:xfrm>
                <a:off x="199872" y="829434"/>
                <a:ext cx="4003828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Grating </a:t>
                </a:r>
                <a:r>
                  <a:rPr lang="fr-CH" altLang="fr-FR" sz="28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period</a:t>
                </a:r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CH" altLang="fr-FR" sz="28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fr-CH" altLang="fr-FR" sz="28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=25</m:t>
                    </m:r>
                    <m:r>
                      <a:rPr lang="fr-CH" altLang="fr-FR" sz="28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altLang="fr-FR" sz="28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μm</m:t>
                    </m:r>
                  </m:oMath>
                </a14:m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endParaRPr lang="fr-CH" sz="28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26D912B8-BB03-7335-53A5-4730AE7DC6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872" y="829434"/>
                <a:ext cx="4003828" cy="523220"/>
              </a:xfrm>
              <a:prstGeom prst="rect">
                <a:avLst/>
              </a:prstGeom>
              <a:blipFill>
                <a:blip r:embed="rId6"/>
                <a:stretch>
                  <a:fillRect l="-3196" t="-11628" b="-3139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CFFAFF09-D36A-FD43-CDFB-9CFBE716E5BF}"/>
                  </a:ext>
                </a:extLst>
              </p:cNvPr>
              <p:cNvSpPr txBox="1"/>
              <p:nvPr/>
            </p:nvSpPr>
            <p:spPr>
              <a:xfrm>
                <a:off x="199872" y="5876280"/>
                <a:ext cx="2700923" cy="52322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altLang="fr-FR" sz="28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H" altLang="fr-FR" sz="28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Times New Roman" panose="020206030504050203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fr-CH" altLang="fr-FR" sz="28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Times New Roman" panose="020206030504050203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fr-CH" altLang="fr-FR" sz="2800" b="0" i="1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Times New Roman" panose="02020603050405020304" pitchFamily="18" charset="0"/>
                        </a:rPr>
                        <m:t>=0.23</m:t>
                      </m:r>
                      <m:r>
                        <a:rPr lang="fr-CH" altLang="fr-FR" sz="2800" b="0" i="0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altLang="fr-FR" sz="2800" b="0" i="0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Times New Roman" panose="02020603050405020304" pitchFamily="18" charset="0"/>
                        </a:rPr>
                        <m:t>nm</m:t>
                      </m:r>
                    </m:oMath>
                  </m:oMathPara>
                </a14:m>
                <a:endParaRPr lang="fr-CH" sz="2800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CFFAFF09-D36A-FD43-CDFB-9CFBE716E5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872" y="5876280"/>
                <a:ext cx="2700923" cy="5232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EE2C0D59-488E-3606-F79B-ACF625C912F1}"/>
                  </a:ext>
                </a:extLst>
              </p:cNvPr>
              <p:cNvSpPr txBox="1"/>
              <p:nvPr/>
            </p:nvSpPr>
            <p:spPr>
              <a:xfrm>
                <a:off x="2824595" y="5577539"/>
                <a:ext cx="5022171" cy="9563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altLang="fr-FR" sz="36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CH" altLang="fr-FR" sz="36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fr-CH" altLang="fr-FR" sz="36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𝑇</m:t>
                        </m:r>
                      </m:sub>
                    </m:sSub>
                    <m:r>
                      <a:rPr lang="fr-CH" altLang="fr-FR" sz="36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fr-CH" altLang="fr-FR" sz="36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fr-CH" altLang="fr-FR" sz="36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fr-CH" altLang="fr-FR" sz="36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fr-CH" altLang="fr-FR" sz="36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fr-CH" altLang="fr-FR" sz="36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𝜆</m:t>
                        </m:r>
                      </m:den>
                    </m:f>
                    <m:r>
                      <a:rPr lang="fr-CH" altLang="fr-FR" sz="36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=2.75</m:t>
                    </m:r>
                    <m:r>
                      <a:rPr lang="fr-CH" altLang="fr-FR" sz="36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altLang="fr-FR" sz="36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m</m:t>
                    </m:r>
                  </m:oMath>
                </a14:m>
                <a:endParaRPr lang="fr-CH" sz="3600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EE2C0D59-488E-3606-F79B-ACF625C912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4595" y="5577539"/>
                <a:ext cx="5022171" cy="95635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BEFB4040-21FC-E6A9-EA9D-2CC94A0BF0AB}"/>
              </a:ext>
            </a:extLst>
          </p:cNvPr>
          <p:cNvSpPr/>
          <p:nvPr/>
        </p:nvSpPr>
        <p:spPr>
          <a:xfrm>
            <a:off x="3450933" y="5629156"/>
            <a:ext cx="3759128" cy="9029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703584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0" name="Groupe 689">
            <a:extLst>
              <a:ext uri="{FF2B5EF4-FFF2-40B4-BE49-F238E27FC236}">
                <a16:creationId xmlns:a16="http://schemas.microsoft.com/office/drawing/2014/main" id="{FB9E301A-5D2F-E184-E378-24260E8C4CDB}"/>
              </a:ext>
            </a:extLst>
          </p:cNvPr>
          <p:cNvGrpSpPr/>
          <p:nvPr/>
        </p:nvGrpSpPr>
        <p:grpSpPr>
          <a:xfrm>
            <a:off x="8069208" y="2004727"/>
            <a:ext cx="4284702" cy="3167350"/>
            <a:chOff x="7926333" y="2087277"/>
            <a:chExt cx="4284702" cy="3167350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4520B913-2158-61DB-2AC0-C0AA5593FC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26333" y="2087277"/>
              <a:ext cx="4284702" cy="3167350"/>
            </a:xfrm>
            <a:prstGeom prst="rect">
              <a:avLst/>
            </a:prstGeom>
          </p:spPr>
        </p:pic>
        <p:cxnSp>
          <p:nvCxnSpPr>
            <p:cNvPr id="404" name="Connecteur droit avec flèche 403">
              <a:extLst>
                <a:ext uri="{FF2B5EF4-FFF2-40B4-BE49-F238E27FC236}">
                  <a16:creationId xmlns:a16="http://schemas.microsoft.com/office/drawing/2014/main" id="{FFAA871C-4A87-4A81-0FFF-72C0A02BCC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04753" y="2250179"/>
              <a:ext cx="0" cy="2681214"/>
            </a:xfrm>
            <a:prstGeom prst="straightConnector1">
              <a:avLst/>
            </a:prstGeom>
            <a:ln w="38100">
              <a:headEnd type="none" w="lg" len="lg"/>
              <a:tailEnd type="stealth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05" name="Connecteur droit avec flèche 404">
              <a:extLst>
                <a:ext uri="{FF2B5EF4-FFF2-40B4-BE49-F238E27FC236}">
                  <a16:creationId xmlns:a16="http://schemas.microsoft.com/office/drawing/2014/main" id="{D47FC9E5-7427-58F9-7807-9A6475B979E4}"/>
                </a:ext>
              </a:extLst>
            </p:cNvPr>
            <p:cNvCxnSpPr>
              <a:cxnSpLocks/>
            </p:cNvCxnSpPr>
            <p:nvPr/>
          </p:nvCxnSpPr>
          <p:spPr>
            <a:xfrm>
              <a:off x="8504758" y="4910339"/>
              <a:ext cx="3333053" cy="0"/>
            </a:xfrm>
            <a:prstGeom prst="straightConnector1">
              <a:avLst/>
            </a:prstGeom>
            <a:ln w="38100">
              <a:headEnd type="none" w="lg" len="lg"/>
              <a:tailEnd type="stealth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3" name="Connecteur droit 412">
              <a:extLst>
                <a:ext uri="{FF2B5EF4-FFF2-40B4-BE49-F238E27FC236}">
                  <a16:creationId xmlns:a16="http://schemas.microsoft.com/office/drawing/2014/main" id="{C3F69D9D-3506-79B6-CB9D-F4927199239F}"/>
                </a:ext>
              </a:extLst>
            </p:cNvPr>
            <p:cNvCxnSpPr/>
            <p:nvPr/>
          </p:nvCxnSpPr>
          <p:spPr>
            <a:xfrm>
              <a:off x="8593896" y="4841036"/>
              <a:ext cx="0" cy="139692"/>
            </a:xfrm>
            <a:prstGeom prst="line">
              <a:avLst/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415" name="Groupe 414">
              <a:extLst>
                <a:ext uri="{FF2B5EF4-FFF2-40B4-BE49-F238E27FC236}">
                  <a16:creationId xmlns:a16="http://schemas.microsoft.com/office/drawing/2014/main" id="{61588ABA-B4C7-1F9A-724F-03CF81F67E45}"/>
                </a:ext>
              </a:extLst>
            </p:cNvPr>
            <p:cNvGrpSpPr/>
            <p:nvPr/>
          </p:nvGrpSpPr>
          <p:grpSpPr>
            <a:xfrm>
              <a:off x="8562898" y="2548753"/>
              <a:ext cx="76333" cy="81627"/>
              <a:chOff x="9193734" y="3620837"/>
              <a:chExt cx="81144" cy="86771"/>
            </a:xfrm>
          </p:grpSpPr>
          <p:cxnSp>
            <p:nvCxnSpPr>
              <p:cNvPr id="416" name="Connecteur droit 415">
                <a:extLst>
                  <a:ext uri="{FF2B5EF4-FFF2-40B4-BE49-F238E27FC236}">
                    <a16:creationId xmlns:a16="http://schemas.microsoft.com/office/drawing/2014/main" id="{7D4922EA-C5D3-2686-D8DC-43A408CB21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7" name="Connecteur droit 416">
                <a:extLst>
                  <a:ext uri="{FF2B5EF4-FFF2-40B4-BE49-F238E27FC236}">
                    <a16:creationId xmlns:a16="http://schemas.microsoft.com/office/drawing/2014/main" id="{0068C23D-38FF-30BF-B722-7D433618607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18" name="Groupe 417">
              <a:extLst>
                <a:ext uri="{FF2B5EF4-FFF2-40B4-BE49-F238E27FC236}">
                  <a16:creationId xmlns:a16="http://schemas.microsoft.com/office/drawing/2014/main" id="{9F976CF9-CE80-AB8F-6D58-E1260FBAB90E}"/>
                </a:ext>
              </a:extLst>
            </p:cNvPr>
            <p:cNvGrpSpPr/>
            <p:nvPr/>
          </p:nvGrpSpPr>
          <p:grpSpPr>
            <a:xfrm>
              <a:off x="8562898" y="2548753"/>
              <a:ext cx="76333" cy="81627"/>
              <a:chOff x="9193734" y="3620837"/>
              <a:chExt cx="81144" cy="86771"/>
            </a:xfrm>
          </p:grpSpPr>
          <p:cxnSp>
            <p:nvCxnSpPr>
              <p:cNvPr id="419" name="Connecteur droit 418">
                <a:extLst>
                  <a:ext uri="{FF2B5EF4-FFF2-40B4-BE49-F238E27FC236}">
                    <a16:creationId xmlns:a16="http://schemas.microsoft.com/office/drawing/2014/main" id="{9AE7600C-E3B3-77D7-3E46-03CD79797A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0" name="Connecteur droit 419">
                <a:extLst>
                  <a:ext uri="{FF2B5EF4-FFF2-40B4-BE49-F238E27FC236}">
                    <a16:creationId xmlns:a16="http://schemas.microsoft.com/office/drawing/2014/main" id="{D2B48558-CB56-46E8-78FD-A59E51D8DFE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21" name="Groupe 420">
              <a:extLst>
                <a:ext uri="{FF2B5EF4-FFF2-40B4-BE49-F238E27FC236}">
                  <a16:creationId xmlns:a16="http://schemas.microsoft.com/office/drawing/2014/main" id="{2C525EDE-6CF1-858C-92B8-477B0A987D6B}"/>
                </a:ext>
              </a:extLst>
            </p:cNvPr>
            <p:cNvGrpSpPr/>
            <p:nvPr/>
          </p:nvGrpSpPr>
          <p:grpSpPr>
            <a:xfrm>
              <a:off x="8562898" y="2548753"/>
              <a:ext cx="76333" cy="81627"/>
              <a:chOff x="9193734" y="3620837"/>
              <a:chExt cx="81144" cy="86771"/>
            </a:xfrm>
          </p:grpSpPr>
          <p:cxnSp>
            <p:nvCxnSpPr>
              <p:cNvPr id="422" name="Connecteur droit 421">
                <a:extLst>
                  <a:ext uri="{FF2B5EF4-FFF2-40B4-BE49-F238E27FC236}">
                    <a16:creationId xmlns:a16="http://schemas.microsoft.com/office/drawing/2014/main" id="{13AB4416-7491-B393-3F8B-A099D4A04C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3" name="Connecteur droit 422">
                <a:extLst>
                  <a:ext uri="{FF2B5EF4-FFF2-40B4-BE49-F238E27FC236}">
                    <a16:creationId xmlns:a16="http://schemas.microsoft.com/office/drawing/2014/main" id="{9CDC1F14-8AAF-01C6-D4AF-E71F37E1BDF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24" name="Groupe 423">
              <a:extLst>
                <a:ext uri="{FF2B5EF4-FFF2-40B4-BE49-F238E27FC236}">
                  <a16:creationId xmlns:a16="http://schemas.microsoft.com/office/drawing/2014/main" id="{B4A895BD-4833-6490-D56E-24204B4C78E2}"/>
                </a:ext>
              </a:extLst>
            </p:cNvPr>
            <p:cNvGrpSpPr/>
            <p:nvPr/>
          </p:nvGrpSpPr>
          <p:grpSpPr>
            <a:xfrm>
              <a:off x="8562898" y="2548753"/>
              <a:ext cx="76333" cy="81627"/>
              <a:chOff x="9193734" y="3620837"/>
              <a:chExt cx="81144" cy="86771"/>
            </a:xfrm>
          </p:grpSpPr>
          <p:cxnSp>
            <p:nvCxnSpPr>
              <p:cNvPr id="425" name="Connecteur droit 424">
                <a:extLst>
                  <a:ext uri="{FF2B5EF4-FFF2-40B4-BE49-F238E27FC236}">
                    <a16:creationId xmlns:a16="http://schemas.microsoft.com/office/drawing/2014/main" id="{FFF9F7A0-4FB5-FA59-AFF7-CDE5572321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6" name="Connecteur droit 425">
                <a:extLst>
                  <a:ext uri="{FF2B5EF4-FFF2-40B4-BE49-F238E27FC236}">
                    <a16:creationId xmlns:a16="http://schemas.microsoft.com/office/drawing/2014/main" id="{FAEADA5C-60D3-8274-D6B0-87C64E52D52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27" name="Groupe 426">
              <a:extLst>
                <a:ext uri="{FF2B5EF4-FFF2-40B4-BE49-F238E27FC236}">
                  <a16:creationId xmlns:a16="http://schemas.microsoft.com/office/drawing/2014/main" id="{2C3A8613-19C2-5ABE-BAF7-ABF1477D9509}"/>
                </a:ext>
              </a:extLst>
            </p:cNvPr>
            <p:cNvGrpSpPr/>
            <p:nvPr/>
          </p:nvGrpSpPr>
          <p:grpSpPr>
            <a:xfrm>
              <a:off x="9174406" y="4718023"/>
              <a:ext cx="76333" cy="81627"/>
              <a:chOff x="9193734" y="3620837"/>
              <a:chExt cx="81144" cy="86771"/>
            </a:xfrm>
          </p:grpSpPr>
          <p:cxnSp>
            <p:nvCxnSpPr>
              <p:cNvPr id="428" name="Connecteur droit 427">
                <a:extLst>
                  <a:ext uri="{FF2B5EF4-FFF2-40B4-BE49-F238E27FC236}">
                    <a16:creationId xmlns:a16="http://schemas.microsoft.com/office/drawing/2014/main" id="{F2C58CC4-3FA8-349D-EB6A-0E93DCBFE0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9" name="Connecteur droit 428">
                <a:extLst>
                  <a:ext uri="{FF2B5EF4-FFF2-40B4-BE49-F238E27FC236}">
                    <a16:creationId xmlns:a16="http://schemas.microsoft.com/office/drawing/2014/main" id="{C11E175E-D916-6D0C-2E53-5E147CE41BC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30" name="Groupe 429">
              <a:extLst>
                <a:ext uri="{FF2B5EF4-FFF2-40B4-BE49-F238E27FC236}">
                  <a16:creationId xmlns:a16="http://schemas.microsoft.com/office/drawing/2014/main" id="{BED0C8B0-1C6D-6CE5-450E-31A0C79C88EA}"/>
                </a:ext>
              </a:extLst>
            </p:cNvPr>
            <p:cNvGrpSpPr/>
            <p:nvPr/>
          </p:nvGrpSpPr>
          <p:grpSpPr>
            <a:xfrm>
              <a:off x="9567894" y="4662150"/>
              <a:ext cx="76333" cy="81627"/>
              <a:chOff x="9193734" y="3620837"/>
              <a:chExt cx="81144" cy="86771"/>
            </a:xfrm>
          </p:grpSpPr>
          <p:cxnSp>
            <p:nvCxnSpPr>
              <p:cNvPr id="431" name="Connecteur droit 430">
                <a:extLst>
                  <a:ext uri="{FF2B5EF4-FFF2-40B4-BE49-F238E27FC236}">
                    <a16:creationId xmlns:a16="http://schemas.microsoft.com/office/drawing/2014/main" id="{032D4BC4-15B6-86C8-1097-E3EA5D7546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2" name="Connecteur droit 431">
                <a:extLst>
                  <a:ext uri="{FF2B5EF4-FFF2-40B4-BE49-F238E27FC236}">
                    <a16:creationId xmlns:a16="http://schemas.microsoft.com/office/drawing/2014/main" id="{D7731C3F-5ED0-AE89-FF6B-B62A353738E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33" name="Groupe 432">
              <a:extLst>
                <a:ext uri="{FF2B5EF4-FFF2-40B4-BE49-F238E27FC236}">
                  <a16:creationId xmlns:a16="http://schemas.microsoft.com/office/drawing/2014/main" id="{395AFD0F-18EC-7689-D4D0-808A071A33A6}"/>
                </a:ext>
              </a:extLst>
            </p:cNvPr>
            <p:cNvGrpSpPr/>
            <p:nvPr/>
          </p:nvGrpSpPr>
          <p:grpSpPr>
            <a:xfrm>
              <a:off x="8876923" y="3836916"/>
              <a:ext cx="76333" cy="81627"/>
              <a:chOff x="9193734" y="3620837"/>
              <a:chExt cx="81144" cy="86771"/>
            </a:xfrm>
          </p:grpSpPr>
          <p:cxnSp>
            <p:nvCxnSpPr>
              <p:cNvPr id="434" name="Connecteur droit 433">
                <a:extLst>
                  <a:ext uri="{FF2B5EF4-FFF2-40B4-BE49-F238E27FC236}">
                    <a16:creationId xmlns:a16="http://schemas.microsoft.com/office/drawing/2014/main" id="{E1F94C65-A462-59A7-8DC0-D2352FDCA0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5" name="Connecteur droit 434">
                <a:extLst>
                  <a:ext uri="{FF2B5EF4-FFF2-40B4-BE49-F238E27FC236}">
                    <a16:creationId xmlns:a16="http://schemas.microsoft.com/office/drawing/2014/main" id="{7EBB432D-C764-E3DF-DF58-5264EE4C149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36" name="Groupe 435">
              <a:extLst>
                <a:ext uri="{FF2B5EF4-FFF2-40B4-BE49-F238E27FC236}">
                  <a16:creationId xmlns:a16="http://schemas.microsoft.com/office/drawing/2014/main" id="{9FC1030F-B02F-6CE0-F859-6E596958EA74}"/>
                </a:ext>
              </a:extLst>
            </p:cNvPr>
            <p:cNvGrpSpPr/>
            <p:nvPr/>
          </p:nvGrpSpPr>
          <p:grpSpPr>
            <a:xfrm>
              <a:off x="8784940" y="3262279"/>
              <a:ext cx="76333" cy="81627"/>
              <a:chOff x="9193734" y="3620837"/>
              <a:chExt cx="81144" cy="86771"/>
            </a:xfrm>
          </p:grpSpPr>
          <p:cxnSp>
            <p:nvCxnSpPr>
              <p:cNvPr id="437" name="Connecteur droit 436">
                <a:extLst>
                  <a:ext uri="{FF2B5EF4-FFF2-40B4-BE49-F238E27FC236}">
                    <a16:creationId xmlns:a16="http://schemas.microsoft.com/office/drawing/2014/main" id="{58269809-C2BA-6BCB-24DA-35104A8288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8" name="Connecteur droit 437">
                <a:extLst>
                  <a:ext uri="{FF2B5EF4-FFF2-40B4-BE49-F238E27FC236}">
                    <a16:creationId xmlns:a16="http://schemas.microsoft.com/office/drawing/2014/main" id="{49DB187B-0004-F5D5-3B11-C9AAEB416A0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39" name="Groupe 438">
              <a:extLst>
                <a:ext uri="{FF2B5EF4-FFF2-40B4-BE49-F238E27FC236}">
                  <a16:creationId xmlns:a16="http://schemas.microsoft.com/office/drawing/2014/main" id="{AEBCEA50-712B-CDA5-18BA-0C1D14E950E0}"/>
                </a:ext>
              </a:extLst>
            </p:cNvPr>
            <p:cNvGrpSpPr/>
            <p:nvPr/>
          </p:nvGrpSpPr>
          <p:grpSpPr>
            <a:xfrm>
              <a:off x="8947661" y="4287351"/>
              <a:ext cx="76333" cy="81627"/>
              <a:chOff x="9193734" y="3620837"/>
              <a:chExt cx="81144" cy="86771"/>
            </a:xfrm>
          </p:grpSpPr>
          <p:cxnSp>
            <p:nvCxnSpPr>
              <p:cNvPr id="440" name="Connecteur droit 439">
                <a:extLst>
                  <a:ext uri="{FF2B5EF4-FFF2-40B4-BE49-F238E27FC236}">
                    <a16:creationId xmlns:a16="http://schemas.microsoft.com/office/drawing/2014/main" id="{9DD515DA-623E-140F-0655-471F233E5B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1" name="Connecteur droit 440">
                <a:extLst>
                  <a:ext uri="{FF2B5EF4-FFF2-40B4-BE49-F238E27FC236}">
                    <a16:creationId xmlns:a16="http://schemas.microsoft.com/office/drawing/2014/main" id="{DDCEC70B-DEB7-C63D-6152-947FF4C81FA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42" name="Groupe 441">
              <a:extLst>
                <a:ext uri="{FF2B5EF4-FFF2-40B4-BE49-F238E27FC236}">
                  <a16:creationId xmlns:a16="http://schemas.microsoft.com/office/drawing/2014/main" id="{FF12D4A7-D16E-57BA-50BC-ECAB9B8A93F5}"/>
                </a:ext>
              </a:extLst>
            </p:cNvPr>
            <p:cNvGrpSpPr/>
            <p:nvPr/>
          </p:nvGrpSpPr>
          <p:grpSpPr>
            <a:xfrm>
              <a:off x="9063539" y="4600022"/>
              <a:ext cx="76333" cy="81627"/>
              <a:chOff x="9193734" y="3620837"/>
              <a:chExt cx="81144" cy="86771"/>
            </a:xfrm>
          </p:grpSpPr>
          <p:cxnSp>
            <p:nvCxnSpPr>
              <p:cNvPr id="443" name="Connecteur droit 442">
                <a:extLst>
                  <a:ext uri="{FF2B5EF4-FFF2-40B4-BE49-F238E27FC236}">
                    <a16:creationId xmlns:a16="http://schemas.microsoft.com/office/drawing/2014/main" id="{A8A3842B-B7FF-3597-CB32-D2BE22156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4" name="Connecteur droit 443">
                <a:extLst>
                  <a:ext uri="{FF2B5EF4-FFF2-40B4-BE49-F238E27FC236}">
                    <a16:creationId xmlns:a16="http://schemas.microsoft.com/office/drawing/2014/main" id="{1E64D680-4CB3-1A19-07C2-6132CD720F4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45" name="Groupe 444">
              <a:extLst>
                <a:ext uri="{FF2B5EF4-FFF2-40B4-BE49-F238E27FC236}">
                  <a16:creationId xmlns:a16="http://schemas.microsoft.com/office/drawing/2014/main" id="{B64E76F4-D253-BB44-EA10-D8AA1BF0ECE9}"/>
                </a:ext>
              </a:extLst>
            </p:cNvPr>
            <p:cNvGrpSpPr/>
            <p:nvPr/>
          </p:nvGrpSpPr>
          <p:grpSpPr>
            <a:xfrm>
              <a:off x="9653189" y="4518496"/>
              <a:ext cx="76333" cy="81627"/>
              <a:chOff x="9193734" y="3620837"/>
              <a:chExt cx="81144" cy="86771"/>
            </a:xfrm>
          </p:grpSpPr>
          <p:cxnSp>
            <p:nvCxnSpPr>
              <p:cNvPr id="446" name="Connecteur droit 445">
                <a:extLst>
                  <a:ext uri="{FF2B5EF4-FFF2-40B4-BE49-F238E27FC236}">
                    <a16:creationId xmlns:a16="http://schemas.microsoft.com/office/drawing/2014/main" id="{98D1E75D-DF5D-AFCA-8C0D-F52C4AFAF6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7" name="Connecteur droit 446">
                <a:extLst>
                  <a:ext uri="{FF2B5EF4-FFF2-40B4-BE49-F238E27FC236}">
                    <a16:creationId xmlns:a16="http://schemas.microsoft.com/office/drawing/2014/main" id="{68FF8BA1-3AF6-DBCB-DEF0-D5AE23B4DB7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48" name="Groupe 447">
              <a:extLst>
                <a:ext uri="{FF2B5EF4-FFF2-40B4-BE49-F238E27FC236}">
                  <a16:creationId xmlns:a16="http://schemas.microsoft.com/office/drawing/2014/main" id="{F0EEECCD-7D71-1198-680E-7E9273AD0F40}"/>
                </a:ext>
              </a:extLst>
            </p:cNvPr>
            <p:cNvGrpSpPr/>
            <p:nvPr/>
          </p:nvGrpSpPr>
          <p:grpSpPr>
            <a:xfrm>
              <a:off x="9315790" y="4733586"/>
              <a:ext cx="76333" cy="81627"/>
              <a:chOff x="9193734" y="3620837"/>
              <a:chExt cx="81144" cy="86771"/>
            </a:xfrm>
          </p:grpSpPr>
          <p:cxnSp>
            <p:nvCxnSpPr>
              <p:cNvPr id="449" name="Connecteur droit 448">
                <a:extLst>
                  <a:ext uri="{FF2B5EF4-FFF2-40B4-BE49-F238E27FC236}">
                    <a16:creationId xmlns:a16="http://schemas.microsoft.com/office/drawing/2014/main" id="{CC2F583E-3DC6-11B7-7CFF-D74311F3B5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0" name="Connecteur droit 449">
                <a:extLst>
                  <a:ext uri="{FF2B5EF4-FFF2-40B4-BE49-F238E27FC236}">
                    <a16:creationId xmlns:a16="http://schemas.microsoft.com/office/drawing/2014/main" id="{8C37E48D-7043-5957-439F-F92D031D751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51" name="Groupe 450">
              <a:extLst>
                <a:ext uri="{FF2B5EF4-FFF2-40B4-BE49-F238E27FC236}">
                  <a16:creationId xmlns:a16="http://schemas.microsoft.com/office/drawing/2014/main" id="{7566246C-B2F5-1984-0B71-8DA2C2F7137B}"/>
                </a:ext>
              </a:extLst>
            </p:cNvPr>
            <p:cNvGrpSpPr/>
            <p:nvPr/>
          </p:nvGrpSpPr>
          <p:grpSpPr>
            <a:xfrm>
              <a:off x="9449807" y="4729913"/>
              <a:ext cx="76333" cy="81627"/>
              <a:chOff x="9193734" y="3620837"/>
              <a:chExt cx="81144" cy="86771"/>
            </a:xfrm>
          </p:grpSpPr>
          <p:cxnSp>
            <p:nvCxnSpPr>
              <p:cNvPr id="452" name="Connecteur droit 451">
                <a:extLst>
                  <a:ext uri="{FF2B5EF4-FFF2-40B4-BE49-F238E27FC236}">
                    <a16:creationId xmlns:a16="http://schemas.microsoft.com/office/drawing/2014/main" id="{715153E9-988F-A3E4-18A3-38A0E1697F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3" name="Connecteur droit 452">
                <a:extLst>
                  <a:ext uri="{FF2B5EF4-FFF2-40B4-BE49-F238E27FC236}">
                    <a16:creationId xmlns:a16="http://schemas.microsoft.com/office/drawing/2014/main" id="{E6AB1A2C-992D-D717-BC87-FCE1D6D445E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54" name="Groupe 453">
              <a:extLst>
                <a:ext uri="{FF2B5EF4-FFF2-40B4-BE49-F238E27FC236}">
                  <a16:creationId xmlns:a16="http://schemas.microsoft.com/office/drawing/2014/main" id="{D2204FDF-AA5F-ABF5-EFEE-5CED58C89340}"/>
                </a:ext>
              </a:extLst>
            </p:cNvPr>
            <p:cNvGrpSpPr/>
            <p:nvPr/>
          </p:nvGrpSpPr>
          <p:grpSpPr>
            <a:xfrm>
              <a:off x="9727595" y="4210321"/>
              <a:ext cx="76333" cy="81627"/>
              <a:chOff x="9193734" y="3620837"/>
              <a:chExt cx="81144" cy="86771"/>
            </a:xfrm>
          </p:grpSpPr>
          <p:cxnSp>
            <p:nvCxnSpPr>
              <p:cNvPr id="455" name="Connecteur droit 454">
                <a:extLst>
                  <a:ext uri="{FF2B5EF4-FFF2-40B4-BE49-F238E27FC236}">
                    <a16:creationId xmlns:a16="http://schemas.microsoft.com/office/drawing/2014/main" id="{77643FC0-D105-35E0-7736-2F49E24443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6" name="Connecteur droit 455">
                <a:extLst>
                  <a:ext uri="{FF2B5EF4-FFF2-40B4-BE49-F238E27FC236}">
                    <a16:creationId xmlns:a16="http://schemas.microsoft.com/office/drawing/2014/main" id="{38571631-649C-791A-C516-2293E12CB56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57" name="Groupe 456">
              <a:extLst>
                <a:ext uri="{FF2B5EF4-FFF2-40B4-BE49-F238E27FC236}">
                  <a16:creationId xmlns:a16="http://schemas.microsoft.com/office/drawing/2014/main" id="{B7580DAA-E1FA-9778-B6A7-92E0D0778179}"/>
                </a:ext>
              </a:extLst>
            </p:cNvPr>
            <p:cNvGrpSpPr/>
            <p:nvPr/>
          </p:nvGrpSpPr>
          <p:grpSpPr>
            <a:xfrm>
              <a:off x="9812887" y="3689436"/>
              <a:ext cx="76333" cy="81627"/>
              <a:chOff x="9193734" y="3620837"/>
              <a:chExt cx="81144" cy="86771"/>
            </a:xfrm>
          </p:grpSpPr>
          <p:cxnSp>
            <p:nvCxnSpPr>
              <p:cNvPr id="458" name="Connecteur droit 457">
                <a:extLst>
                  <a:ext uri="{FF2B5EF4-FFF2-40B4-BE49-F238E27FC236}">
                    <a16:creationId xmlns:a16="http://schemas.microsoft.com/office/drawing/2014/main" id="{3B1C6AAE-ECD5-0E21-DD39-C8F13DFE27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9" name="Connecteur droit 458">
                <a:extLst>
                  <a:ext uri="{FF2B5EF4-FFF2-40B4-BE49-F238E27FC236}">
                    <a16:creationId xmlns:a16="http://schemas.microsoft.com/office/drawing/2014/main" id="{BB08EBBD-93BB-6FBF-7519-FD986B8F9B9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60" name="Groupe 459">
              <a:extLst>
                <a:ext uri="{FF2B5EF4-FFF2-40B4-BE49-F238E27FC236}">
                  <a16:creationId xmlns:a16="http://schemas.microsoft.com/office/drawing/2014/main" id="{B0DC181F-67E2-04F7-5DDC-4B65B99EA5D6}"/>
                </a:ext>
              </a:extLst>
            </p:cNvPr>
            <p:cNvGrpSpPr/>
            <p:nvPr/>
          </p:nvGrpSpPr>
          <p:grpSpPr>
            <a:xfrm>
              <a:off x="9889222" y="3136621"/>
              <a:ext cx="76333" cy="81627"/>
              <a:chOff x="9193734" y="3620837"/>
              <a:chExt cx="81144" cy="86771"/>
            </a:xfrm>
          </p:grpSpPr>
          <p:cxnSp>
            <p:nvCxnSpPr>
              <p:cNvPr id="461" name="Connecteur droit 460">
                <a:extLst>
                  <a:ext uri="{FF2B5EF4-FFF2-40B4-BE49-F238E27FC236}">
                    <a16:creationId xmlns:a16="http://schemas.microsoft.com/office/drawing/2014/main" id="{B3FC869A-DCA2-6465-B1B7-BC2832F17D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2" name="Connecteur droit 461">
                <a:extLst>
                  <a:ext uri="{FF2B5EF4-FFF2-40B4-BE49-F238E27FC236}">
                    <a16:creationId xmlns:a16="http://schemas.microsoft.com/office/drawing/2014/main" id="{50B250ED-E674-B09B-62CC-F4BAA015E25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63" name="Groupe 462">
              <a:extLst>
                <a:ext uri="{FF2B5EF4-FFF2-40B4-BE49-F238E27FC236}">
                  <a16:creationId xmlns:a16="http://schemas.microsoft.com/office/drawing/2014/main" id="{2F06B1E9-6683-DB5F-0F37-CF66CCC02558}"/>
                </a:ext>
              </a:extLst>
            </p:cNvPr>
            <p:cNvGrpSpPr/>
            <p:nvPr/>
          </p:nvGrpSpPr>
          <p:grpSpPr>
            <a:xfrm>
              <a:off x="9983475" y="2695022"/>
              <a:ext cx="76333" cy="81627"/>
              <a:chOff x="9193734" y="3620837"/>
              <a:chExt cx="81144" cy="86771"/>
            </a:xfrm>
          </p:grpSpPr>
          <p:cxnSp>
            <p:nvCxnSpPr>
              <p:cNvPr id="464" name="Connecteur droit 463">
                <a:extLst>
                  <a:ext uri="{FF2B5EF4-FFF2-40B4-BE49-F238E27FC236}">
                    <a16:creationId xmlns:a16="http://schemas.microsoft.com/office/drawing/2014/main" id="{22F63546-33F7-D7E2-6167-81962622EC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5" name="Connecteur droit 464">
                <a:extLst>
                  <a:ext uri="{FF2B5EF4-FFF2-40B4-BE49-F238E27FC236}">
                    <a16:creationId xmlns:a16="http://schemas.microsoft.com/office/drawing/2014/main" id="{F66AC45E-2588-569E-289A-71613F42EFB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66" name="Groupe 465">
              <a:extLst>
                <a:ext uri="{FF2B5EF4-FFF2-40B4-BE49-F238E27FC236}">
                  <a16:creationId xmlns:a16="http://schemas.microsoft.com/office/drawing/2014/main" id="{565A5746-A834-6EAF-7E69-096EE8A554D3}"/>
                </a:ext>
              </a:extLst>
            </p:cNvPr>
            <p:cNvGrpSpPr/>
            <p:nvPr/>
          </p:nvGrpSpPr>
          <p:grpSpPr>
            <a:xfrm>
              <a:off x="10090415" y="2544669"/>
              <a:ext cx="76333" cy="81627"/>
              <a:chOff x="9193734" y="3620837"/>
              <a:chExt cx="81144" cy="86771"/>
            </a:xfrm>
          </p:grpSpPr>
          <p:cxnSp>
            <p:nvCxnSpPr>
              <p:cNvPr id="467" name="Connecteur droit 466">
                <a:extLst>
                  <a:ext uri="{FF2B5EF4-FFF2-40B4-BE49-F238E27FC236}">
                    <a16:creationId xmlns:a16="http://schemas.microsoft.com/office/drawing/2014/main" id="{35E9E9C4-043A-5992-C7D5-30A4192574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8" name="Connecteur droit 467">
                <a:extLst>
                  <a:ext uri="{FF2B5EF4-FFF2-40B4-BE49-F238E27FC236}">
                    <a16:creationId xmlns:a16="http://schemas.microsoft.com/office/drawing/2014/main" id="{EEB2772D-A8FD-6506-0051-4EF95439FA3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69" name="Groupe 468">
              <a:extLst>
                <a:ext uri="{FF2B5EF4-FFF2-40B4-BE49-F238E27FC236}">
                  <a16:creationId xmlns:a16="http://schemas.microsoft.com/office/drawing/2014/main" id="{3D896932-1060-630B-7407-A41D40C7189D}"/>
                </a:ext>
              </a:extLst>
            </p:cNvPr>
            <p:cNvGrpSpPr/>
            <p:nvPr/>
          </p:nvGrpSpPr>
          <p:grpSpPr>
            <a:xfrm>
              <a:off x="8680932" y="2724298"/>
              <a:ext cx="76333" cy="81627"/>
              <a:chOff x="9193734" y="3620837"/>
              <a:chExt cx="81144" cy="86771"/>
            </a:xfrm>
          </p:grpSpPr>
          <p:cxnSp>
            <p:nvCxnSpPr>
              <p:cNvPr id="470" name="Connecteur droit 469">
                <a:extLst>
                  <a:ext uri="{FF2B5EF4-FFF2-40B4-BE49-F238E27FC236}">
                    <a16:creationId xmlns:a16="http://schemas.microsoft.com/office/drawing/2014/main" id="{368CF478-2450-EE78-8E8F-19C79D49B8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1" name="Connecteur droit 470">
                <a:extLst>
                  <a:ext uri="{FF2B5EF4-FFF2-40B4-BE49-F238E27FC236}">
                    <a16:creationId xmlns:a16="http://schemas.microsoft.com/office/drawing/2014/main" id="{FF3C4054-0736-838E-CF83-6F10B4EFEAA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72" name="Connecteur droit 471">
              <a:extLst>
                <a:ext uri="{FF2B5EF4-FFF2-40B4-BE49-F238E27FC236}">
                  <a16:creationId xmlns:a16="http://schemas.microsoft.com/office/drawing/2014/main" id="{E4A5CA7D-0AE2-46AE-21EA-6605CAB1BAFF}"/>
                </a:ext>
              </a:extLst>
            </p:cNvPr>
            <p:cNvCxnSpPr/>
            <p:nvPr/>
          </p:nvCxnSpPr>
          <p:spPr>
            <a:xfrm>
              <a:off x="10126110" y="4841036"/>
              <a:ext cx="0" cy="139692"/>
            </a:xfrm>
            <a:prstGeom prst="line">
              <a:avLst/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73" name="ZoneTexte 472">
              <a:extLst>
                <a:ext uri="{FF2B5EF4-FFF2-40B4-BE49-F238E27FC236}">
                  <a16:creationId xmlns:a16="http://schemas.microsoft.com/office/drawing/2014/main" id="{B25E48AA-DE9F-5171-3726-2680373DBCB6}"/>
                </a:ext>
              </a:extLst>
            </p:cNvPr>
            <p:cNvSpPr txBox="1"/>
            <p:nvPr/>
          </p:nvSpPr>
          <p:spPr>
            <a:xfrm>
              <a:off x="9975681" y="4509652"/>
              <a:ext cx="311451" cy="3239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fr-FR" sz="1505" dirty="0">
                  <a:latin typeface="Times New Roman" panose="02020603050405020304" pitchFamily="18" charset="0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p</a:t>
              </a:r>
              <a:endParaRPr lang="fr-CH" sz="1505" dirty="0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74" name="Groupe 473">
              <a:extLst>
                <a:ext uri="{FF2B5EF4-FFF2-40B4-BE49-F238E27FC236}">
                  <a16:creationId xmlns:a16="http://schemas.microsoft.com/office/drawing/2014/main" id="{B8CCB137-33AA-07EF-1714-CBE44DF2A199}"/>
                </a:ext>
              </a:extLst>
            </p:cNvPr>
            <p:cNvGrpSpPr/>
            <p:nvPr/>
          </p:nvGrpSpPr>
          <p:grpSpPr>
            <a:xfrm>
              <a:off x="10696625" y="4708469"/>
              <a:ext cx="76333" cy="81627"/>
              <a:chOff x="9193734" y="3620837"/>
              <a:chExt cx="81144" cy="86771"/>
            </a:xfrm>
          </p:grpSpPr>
          <p:cxnSp>
            <p:nvCxnSpPr>
              <p:cNvPr id="475" name="Connecteur droit 474">
                <a:extLst>
                  <a:ext uri="{FF2B5EF4-FFF2-40B4-BE49-F238E27FC236}">
                    <a16:creationId xmlns:a16="http://schemas.microsoft.com/office/drawing/2014/main" id="{217E4A48-8722-ADE1-EC07-C6832A93AF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6" name="Connecteur droit 475">
                <a:extLst>
                  <a:ext uri="{FF2B5EF4-FFF2-40B4-BE49-F238E27FC236}">
                    <a16:creationId xmlns:a16="http://schemas.microsoft.com/office/drawing/2014/main" id="{CE09A8D4-0FB4-680C-B264-5E400D68CA3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77" name="Groupe 476">
              <a:extLst>
                <a:ext uri="{FF2B5EF4-FFF2-40B4-BE49-F238E27FC236}">
                  <a16:creationId xmlns:a16="http://schemas.microsoft.com/office/drawing/2014/main" id="{0FAEC79F-269B-5248-464F-9FFB1439738D}"/>
                </a:ext>
              </a:extLst>
            </p:cNvPr>
            <p:cNvGrpSpPr/>
            <p:nvPr/>
          </p:nvGrpSpPr>
          <p:grpSpPr>
            <a:xfrm>
              <a:off x="11090113" y="4652597"/>
              <a:ext cx="76333" cy="81627"/>
              <a:chOff x="9193734" y="3620837"/>
              <a:chExt cx="81144" cy="86771"/>
            </a:xfrm>
          </p:grpSpPr>
          <p:cxnSp>
            <p:nvCxnSpPr>
              <p:cNvPr id="478" name="Connecteur droit 477">
                <a:extLst>
                  <a:ext uri="{FF2B5EF4-FFF2-40B4-BE49-F238E27FC236}">
                    <a16:creationId xmlns:a16="http://schemas.microsoft.com/office/drawing/2014/main" id="{EB3DC4AC-908C-FC38-1E8C-994FE0EB29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9" name="Connecteur droit 478">
                <a:extLst>
                  <a:ext uri="{FF2B5EF4-FFF2-40B4-BE49-F238E27FC236}">
                    <a16:creationId xmlns:a16="http://schemas.microsoft.com/office/drawing/2014/main" id="{F436EC4B-D09F-D6FE-7C09-262C015CEFA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80" name="Groupe 479">
              <a:extLst>
                <a:ext uri="{FF2B5EF4-FFF2-40B4-BE49-F238E27FC236}">
                  <a16:creationId xmlns:a16="http://schemas.microsoft.com/office/drawing/2014/main" id="{8D54C067-4B2B-A842-C43D-9004E95D77FB}"/>
                </a:ext>
              </a:extLst>
            </p:cNvPr>
            <p:cNvGrpSpPr/>
            <p:nvPr/>
          </p:nvGrpSpPr>
          <p:grpSpPr>
            <a:xfrm>
              <a:off x="10399140" y="3827362"/>
              <a:ext cx="76333" cy="81627"/>
              <a:chOff x="9193734" y="3620837"/>
              <a:chExt cx="81144" cy="86771"/>
            </a:xfrm>
          </p:grpSpPr>
          <p:cxnSp>
            <p:nvCxnSpPr>
              <p:cNvPr id="481" name="Connecteur droit 480">
                <a:extLst>
                  <a:ext uri="{FF2B5EF4-FFF2-40B4-BE49-F238E27FC236}">
                    <a16:creationId xmlns:a16="http://schemas.microsoft.com/office/drawing/2014/main" id="{FF18F5D3-86FC-21A3-CDE7-91890259D7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2" name="Connecteur droit 481">
                <a:extLst>
                  <a:ext uri="{FF2B5EF4-FFF2-40B4-BE49-F238E27FC236}">
                    <a16:creationId xmlns:a16="http://schemas.microsoft.com/office/drawing/2014/main" id="{45FEE015-9265-0616-F573-95243818A8B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83" name="Groupe 482">
              <a:extLst>
                <a:ext uri="{FF2B5EF4-FFF2-40B4-BE49-F238E27FC236}">
                  <a16:creationId xmlns:a16="http://schemas.microsoft.com/office/drawing/2014/main" id="{90BFB8D3-431A-58AB-974B-E1E8889461DA}"/>
                </a:ext>
              </a:extLst>
            </p:cNvPr>
            <p:cNvGrpSpPr/>
            <p:nvPr/>
          </p:nvGrpSpPr>
          <p:grpSpPr>
            <a:xfrm>
              <a:off x="10307158" y="3252726"/>
              <a:ext cx="76333" cy="81627"/>
              <a:chOff x="9193734" y="3620837"/>
              <a:chExt cx="81144" cy="86771"/>
            </a:xfrm>
          </p:grpSpPr>
          <p:cxnSp>
            <p:nvCxnSpPr>
              <p:cNvPr id="484" name="Connecteur droit 483">
                <a:extLst>
                  <a:ext uri="{FF2B5EF4-FFF2-40B4-BE49-F238E27FC236}">
                    <a16:creationId xmlns:a16="http://schemas.microsoft.com/office/drawing/2014/main" id="{1D4E94F0-0579-EEDF-F244-E3CF35A333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5" name="Connecteur droit 484">
                <a:extLst>
                  <a:ext uri="{FF2B5EF4-FFF2-40B4-BE49-F238E27FC236}">
                    <a16:creationId xmlns:a16="http://schemas.microsoft.com/office/drawing/2014/main" id="{96EF3A89-720E-B707-8B98-EC00C8B2D19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86" name="Groupe 485">
              <a:extLst>
                <a:ext uri="{FF2B5EF4-FFF2-40B4-BE49-F238E27FC236}">
                  <a16:creationId xmlns:a16="http://schemas.microsoft.com/office/drawing/2014/main" id="{C4E2084E-AECE-DA11-487C-FAAEDAE6966B}"/>
                </a:ext>
              </a:extLst>
            </p:cNvPr>
            <p:cNvGrpSpPr/>
            <p:nvPr/>
          </p:nvGrpSpPr>
          <p:grpSpPr>
            <a:xfrm>
              <a:off x="10469879" y="4277797"/>
              <a:ext cx="76333" cy="81627"/>
              <a:chOff x="9193734" y="3620837"/>
              <a:chExt cx="81144" cy="86771"/>
            </a:xfrm>
          </p:grpSpPr>
          <p:cxnSp>
            <p:nvCxnSpPr>
              <p:cNvPr id="487" name="Connecteur droit 486">
                <a:extLst>
                  <a:ext uri="{FF2B5EF4-FFF2-40B4-BE49-F238E27FC236}">
                    <a16:creationId xmlns:a16="http://schemas.microsoft.com/office/drawing/2014/main" id="{6ACBF0F0-AA9E-34F0-9097-82A6596EB2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8" name="Connecteur droit 487">
                <a:extLst>
                  <a:ext uri="{FF2B5EF4-FFF2-40B4-BE49-F238E27FC236}">
                    <a16:creationId xmlns:a16="http://schemas.microsoft.com/office/drawing/2014/main" id="{7FBF1997-DF18-8C28-F575-45E91D2D2B8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89" name="Groupe 488">
              <a:extLst>
                <a:ext uri="{FF2B5EF4-FFF2-40B4-BE49-F238E27FC236}">
                  <a16:creationId xmlns:a16="http://schemas.microsoft.com/office/drawing/2014/main" id="{57DA318F-35A7-8606-A9C0-9D7A0EDEEE4D}"/>
                </a:ext>
              </a:extLst>
            </p:cNvPr>
            <p:cNvGrpSpPr/>
            <p:nvPr/>
          </p:nvGrpSpPr>
          <p:grpSpPr>
            <a:xfrm>
              <a:off x="10585758" y="4590468"/>
              <a:ext cx="76333" cy="81627"/>
              <a:chOff x="9193734" y="3620837"/>
              <a:chExt cx="81144" cy="86771"/>
            </a:xfrm>
          </p:grpSpPr>
          <p:cxnSp>
            <p:nvCxnSpPr>
              <p:cNvPr id="490" name="Connecteur droit 489">
                <a:extLst>
                  <a:ext uri="{FF2B5EF4-FFF2-40B4-BE49-F238E27FC236}">
                    <a16:creationId xmlns:a16="http://schemas.microsoft.com/office/drawing/2014/main" id="{25A24110-6D2C-CAA3-94AF-A46C96EBC6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1" name="Connecteur droit 490">
                <a:extLst>
                  <a:ext uri="{FF2B5EF4-FFF2-40B4-BE49-F238E27FC236}">
                    <a16:creationId xmlns:a16="http://schemas.microsoft.com/office/drawing/2014/main" id="{57BBFCB5-4242-5A58-AE4B-CE94D5739F1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92" name="Groupe 491">
              <a:extLst>
                <a:ext uri="{FF2B5EF4-FFF2-40B4-BE49-F238E27FC236}">
                  <a16:creationId xmlns:a16="http://schemas.microsoft.com/office/drawing/2014/main" id="{5C55819D-CA24-BD95-F22A-3E265642C6C3}"/>
                </a:ext>
              </a:extLst>
            </p:cNvPr>
            <p:cNvGrpSpPr/>
            <p:nvPr/>
          </p:nvGrpSpPr>
          <p:grpSpPr>
            <a:xfrm>
              <a:off x="11175405" y="4508942"/>
              <a:ext cx="76333" cy="81627"/>
              <a:chOff x="9193734" y="3620837"/>
              <a:chExt cx="81144" cy="86771"/>
            </a:xfrm>
          </p:grpSpPr>
          <p:cxnSp>
            <p:nvCxnSpPr>
              <p:cNvPr id="493" name="Connecteur droit 492">
                <a:extLst>
                  <a:ext uri="{FF2B5EF4-FFF2-40B4-BE49-F238E27FC236}">
                    <a16:creationId xmlns:a16="http://schemas.microsoft.com/office/drawing/2014/main" id="{F01F10B1-E243-A4D2-11DF-68B150AB23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4" name="Connecteur droit 493">
                <a:extLst>
                  <a:ext uri="{FF2B5EF4-FFF2-40B4-BE49-F238E27FC236}">
                    <a16:creationId xmlns:a16="http://schemas.microsoft.com/office/drawing/2014/main" id="{51450518-ED6E-1908-088C-46E2EEE4C47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95" name="Groupe 494">
              <a:extLst>
                <a:ext uri="{FF2B5EF4-FFF2-40B4-BE49-F238E27FC236}">
                  <a16:creationId xmlns:a16="http://schemas.microsoft.com/office/drawing/2014/main" id="{04B6DD03-7044-85F9-38FE-271255F7DABA}"/>
                </a:ext>
              </a:extLst>
            </p:cNvPr>
            <p:cNvGrpSpPr/>
            <p:nvPr/>
          </p:nvGrpSpPr>
          <p:grpSpPr>
            <a:xfrm>
              <a:off x="10838007" y="4724034"/>
              <a:ext cx="76333" cy="81627"/>
              <a:chOff x="9193734" y="3620837"/>
              <a:chExt cx="81144" cy="86771"/>
            </a:xfrm>
          </p:grpSpPr>
          <p:cxnSp>
            <p:nvCxnSpPr>
              <p:cNvPr id="496" name="Connecteur droit 495">
                <a:extLst>
                  <a:ext uri="{FF2B5EF4-FFF2-40B4-BE49-F238E27FC236}">
                    <a16:creationId xmlns:a16="http://schemas.microsoft.com/office/drawing/2014/main" id="{C8119C96-6385-6920-C2C3-B182B9EB0C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7" name="Connecteur droit 496">
                <a:extLst>
                  <a:ext uri="{FF2B5EF4-FFF2-40B4-BE49-F238E27FC236}">
                    <a16:creationId xmlns:a16="http://schemas.microsoft.com/office/drawing/2014/main" id="{5E3C9B9A-A815-3907-7766-6D8A6F399F9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98" name="Groupe 497">
              <a:extLst>
                <a:ext uri="{FF2B5EF4-FFF2-40B4-BE49-F238E27FC236}">
                  <a16:creationId xmlns:a16="http://schemas.microsoft.com/office/drawing/2014/main" id="{CBA4B1ED-297F-0F80-6EAF-C50294C29023}"/>
                </a:ext>
              </a:extLst>
            </p:cNvPr>
            <p:cNvGrpSpPr/>
            <p:nvPr/>
          </p:nvGrpSpPr>
          <p:grpSpPr>
            <a:xfrm>
              <a:off x="10972026" y="4720359"/>
              <a:ext cx="76333" cy="81627"/>
              <a:chOff x="9193734" y="3620837"/>
              <a:chExt cx="81144" cy="86771"/>
            </a:xfrm>
          </p:grpSpPr>
          <p:cxnSp>
            <p:nvCxnSpPr>
              <p:cNvPr id="499" name="Connecteur droit 498">
                <a:extLst>
                  <a:ext uri="{FF2B5EF4-FFF2-40B4-BE49-F238E27FC236}">
                    <a16:creationId xmlns:a16="http://schemas.microsoft.com/office/drawing/2014/main" id="{B68D5722-32C9-4CA4-B466-EF89768230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00" name="Connecteur droit 499">
                <a:extLst>
                  <a:ext uri="{FF2B5EF4-FFF2-40B4-BE49-F238E27FC236}">
                    <a16:creationId xmlns:a16="http://schemas.microsoft.com/office/drawing/2014/main" id="{762A4BBE-784D-B40B-7C44-0DCAC078267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01" name="Groupe 500">
              <a:extLst>
                <a:ext uri="{FF2B5EF4-FFF2-40B4-BE49-F238E27FC236}">
                  <a16:creationId xmlns:a16="http://schemas.microsoft.com/office/drawing/2014/main" id="{E74160DC-6C0C-8AFD-F6D2-0B6D91C7FFF7}"/>
                </a:ext>
              </a:extLst>
            </p:cNvPr>
            <p:cNvGrpSpPr/>
            <p:nvPr/>
          </p:nvGrpSpPr>
          <p:grpSpPr>
            <a:xfrm>
              <a:off x="11249812" y="4200767"/>
              <a:ext cx="76333" cy="81627"/>
              <a:chOff x="9193734" y="3620837"/>
              <a:chExt cx="81144" cy="86771"/>
            </a:xfrm>
          </p:grpSpPr>
          <p:cxnSp>
            <p:nvCxnSpPr>
              <p:cNvPr id="502" name="Connecteur droit 501">
                <a:extLst>
                  <a:ext uri="{FF2B5EF4-FFF2-40B4-BE49-F238E27FC236}">
                    <a16:creationId xmlns:a16="http://schemas.microsoft.com/office/drawing/2014/main" id="{674B96B6-35E2-CB95-56C3-CFC113C998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03" name="Connecteur droit 502">
                <a:extLst>
                  <a:ext uri="{FF2B5EF4-FFF2-40B4-BE49-F238E27FC236}">
                    <a16:creationId xmlns:a16="http://schemas.microsoft.com/office/drawing/2014/main" id="{8D80EB37-1C3A-6FC6-F7F6-690AE1E5E10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04" name="Groupe 503">
              <a:extLst>
                <a:ext uri="{FF2B5EF4-FFF2-40B4-BE49-F238E27FC236}">
                  <a16:creationId xmlns:a16="http://schemas.microsoft.com/office/drawing/2014/main" id="{D095DBAC-9A4C-6C7F-A056-D36E57451BE6}"/>
                </a:ext>
              </a:extLst>
            </p:cNvPr>
            <p:cNvGrpSpPr/>
            <p:nvPr/>
          </p:nvGrpSpPr>
          <p:grpSpPr>
            <a:xfrm>
              <a:off x="11335106" y="3679882"/>
              <a:ext cx="76333" cy="81627"/>
              <a:chOff x="9193734" y="3620837"/>
              <a:chExt cx="81144" cy="86771"/>
            </a:xfrm>
          </p:grpSpPr>
          <p:cxnSp>
            <p:nvCxnSpPr>
              <p:cNvPr id="505" name="Connecteur droit 504">
                <a:extLst>
                  <a:ext uri="{FF2B5EF4-FFF2-40B4-BE49-F238E27FC236}">
                    <a16:creationId xmlns:a16="http://schemas.microsoft.com/office/drawing/2014/main" id="{437FE88E-02E4-BD1B-8A5D-C1463EFDF4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06" name="Connecteur droit 505">
                <a:extLst>
                  <a:ext uri="{FF2B5EF4-FFF2-40B4-BE49-F238E27FC236}">
                    <a16:creationId xmlns:a16="http://schemas.microsoft.com/office/drawing/2014/main" id="{F9057E0A-3D95-D95D-4A89-46320C63431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07" name="Groupe 506">
              <a:extLst>
                <a:ext uri="{FF2B5EF4-FFF2-40B4-BE49-F238E27FC236}">
                  <a16:creationId xmlns:a16="http://schemas.microsoft.com/office/drawing/2014/main" id="{FC41858B-AB63-CF34-97B3-98578F74B4C2}"/>
                </a:ext>
              </a:extLst>
            </p:cNvPr>
            <p:cNvGrpSpPr/>
            <p:nvPr/>
          </p:nvGrpSpPr>
          <p:grpSpPr>
            <a:xfrm>
              <a:off x="11411439" y="3127067"/>
              <a:ext cx="76333" cy="81627"/>
              <a:chOff x="9193734" y="3620837"/>
              <a:chExt cx="81144" cy="86771"/>
            </a:xfrm>
          </p:grpSpPr>
          <p:cxnSp>
            <p:nvCxnSpPr>
              <p:cNvPr id="508" name="Connecteur droit 507">
                <a:extLst>
                  <a:ext uri="{FF2B5EF4-FFF2-40B4-BE49-F238E27FC236}">
                    <a16:creationId xmlns:a16="http://schemas.microsoft.com/office/drawing/2014/main" id="{E017205E-1B99-5411-6CCE-74BE22017A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09" name="Connecteur droit 508">
                <a:extLst>
                  <a:ext uri="{FF2B5EF4-FFF2-40B4-BE49-F238E27FC236}">
                    <a16:creationId xmlns:a16="http://schemas.microsoft.com/office/drawing/2014/main" id="{FBA3D6C7-1188-FA41-A1AC-6F31A4146D3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10" name="Groupe 509">
              <a:extLst>
                <a:ext uri="{FF2B5EF4-FFF2-40B4-BE49-F238E27FC236}">
                  <a16:creationId xmlns:a16="http://schemas.microsoft.com/office/drawing/2014/main" id="{3D9CD261-883C-EB54-26B8-5DEA9B5BDC07}"/>
                </a:ext>
              </a:extLst>
            </p:cNvPr>
            <p:cNvGrpSpPr/>
            <p:nvPr/>
          </p:nvGrpSpPr>
          <p:grpSpPr>
            <a:xfrm>
              <a:off x="11505693" y="2685469"/>
              <a:ext cx="76333" cy="81627"/>
              <a:chOff x="9193734" y="3620837"/>
              <a:chExt cx="81144" cy="86771"/>
            </a:xfrm>
          </p:grpSpPr>
          <p:cxnSp>
            <p:nvCxnSpPr>
              <p:cNvPr id="511" name="Connecteur droit 510">
                <a:extLst>
                  <a:ext uri="{FF2B5EF4-FFF2-40B4-BE49-F238E27FC236}">
                    <a16:creationId xmlns:a16="http://schemas.microsoft.com/office/drawing/2014/main" id="{3F267AE7-0BA7-724E-7ED0-38F3C4DD57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2" name="Connecteur droit 511">
                <a:extLst>
                  <a:ext uri="{FF2B5EF4-FFF2-40B4-BE49-F238E27FC236}">
                    <a16:creationId xmlns:a16="http://schemas.microsoft.com/office/drawing/2014/main" id="{67F61A99-3EE0-26F4-6667-7271805EAE0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13" name="Groupe 512">
              <a:extLst>
                <a:ext uri="{FF2B5EF4-FFF2-40B4-BE49-F238E27FC236}">
                  <a16:creationId xmlns:a16="http://schemas.microsoft.com/office/drawing/2014/main" id="{A54BEC4C-1884-8D48-0EE5-55DE28610354}"/>
                </a:ext>
              </a:extLst>
            </p:cNvPr>
            <p:cNvGrpSpPr/>
            <p:nvPr/>
          </p:nvGrpSpPr>
          <p:grpSpPr>
            <a:xfrm>
              <a:off x="11612633" y="2535113"/>
              <a:ext cx="76333" cy="81627"/>
              <a:chOff x="9193734" y="3620837"/>
              <a:chExt cx="81144" cy="86771"/>
            </a:xfrm>
          </p:grpSpPr>
          <p:cxnSp>
            <p:nvCxnSpPr>
              <p:cNvPr id="514" name="Connecteur droit 513">
                <a:extLst>
                  <a:ext uri="{FF2B5EF4-FFF2-40B4-BE49-F238E27FC236}">
                    <a16:creationId xmlns:a16="http://schemas.microsoft.com/office/drawing/2014/main" id="{DF6E09F6-78FF-D5CF-5769-6B1FAF9AEA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5" name="Connecteur droit 514">
                <a:extLst>
                  <a:ext uri="{FF2B5EF4-FFF2-40B4-BE49-F238E27FC236}">
                    <a16:creationId xmlns:a16="http://schemas.microsoft.com/office/drawing/2014/main" id="{FF86A2AC-A4CE-EF8B-66A0-13C91D62A35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16" name="Groupe 515">
              <a:extLst>
                <a:ext uri="{FF2B5EF4-FFF2-40B4-BE49-F238E27FC236}">
                  <a16:creationId xmlns:a16="http://schemas.microsoft.com/office/drawing/2014/main" id="{D94AB7FF-79D6-2C0E-9A39-9D818DA5D3C5}"/>
                </a:ext>
              </a:extLst>
            </p:cNvPr>
            <p:cNvGrpSpPr/>
            <p:nvPr/>
          </p:nvGrpSpPr>
          <p:grpSpPr>
            <a:xfrm>
              <a:off x="10203151" y="2714744"/>
              <a:ext cx="76333" cy="81627"/>
              <a:chOff x="9193734" y="3620837"/>
              <a:chExt cx="81144" cy="86771"/>
            </a:xfrm>
          </p:grpSpPr>
          <p:cxnSp>
            <p:nvCxnSpPr>
              <p:cNvPr id="517" name="Connecteur droit 516">
                <a:extLst>
                  <a:ext uri="{FF2B5EF4-FFF2-40B4-BE49-F238E27FC236}">
                    <a16:creationId xmlns:a16="http://schemas.microsoft.com/office/drawing/2014/main" id="{14C7A3B4-77E7-2554-B29D-851E5C6F3E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4306" y="3620837"/>
                <a:ext cx="0" cy="8677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8" name="Connecteur droit 517">
                <a:extLst>
                  <a:ext uri="{FF2B5EF4-FFF2-40B4-BE49-F238E27FC236}">
                    <a16:creationId xmlns:a16="http://schemas.microsoft.com/office/drawing/2014/main" id="{883084E4-0778-B0EE-8758-7A1CB4E5F68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3734" y="3664653"/>
                <a:ext cx="8114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19" name="Connecteur droit 518">
              <a:extLst>
                <a:ext uri="{FF2B5EF4-FFF2-40B4-BE49-F238E27FC236}">
                  <a16:creationId xmlns:a16="http://schemas.microsoft.com/office/drawing/2014/main" id="{D9C96A25-C73F-BB58-30C9-4E2290122F22}"/>
                </a:ext>
              </a:extLst>
            </p:cNvPr>
            <p:cNvCxnSpPr/>
            <p:nvPr/>
          </p:nvCxnSpPr>
          <p:spPr>
            <a:xfrm>
              <a:off x="11645713" y="4831388"/>
              <a:ext cx="0" cy="139692"/>
            </a:xfrm>
            <a:prstGeom prst="line">
              <a:avLst/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51" name="ZoneTexte 550">
              <a:extLst>
                <a:ext uri="{FF2B5EF4-FFF2-40B4-BE49-F238E27FC236}">
                  <a16:creationId xmlns:a16="http://schemas.microsoft.com/office/drawing/2014/main" id="{A6B50849-BCED-AE9A-ADE0-79C1373C5119}"/>
                </a:ext>
              </a:extLst>
            </p:cNvPr>
            <p:cNvSpPr txBox="1"/>
            <p:nvPr/>
          </p:nvSpPr>
          <p:spPr>
            <a:xfrm>
              <a:off x="11309377" y="4500005"/>
              <a:ext cx="675509" cy="3239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fr-FR" sz="1505" dirty="0">
                  <a:latin typeface="Times New Roman" panose="02020603050405020304" pitchFamily="18" charset="0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2p</a:t>
              </a:r>
              <a:endParaRPr lang="fr-CH" sz="1505" dirty="0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27</a:t>
            </a:fld>
            <a:endParaRPr lang="fr-CH"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1E120E2-3B4A-A795-BFDE-122CBE1F87DE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Diffraction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Regime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Working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Principle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C4E4E477-A3A6-2216-79FD-22D0288A5998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4" name="Image 3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A213F537-EB1C-B16F-A42C-C03CF79EF1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5" name="Image 4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438E34DF-367B-0B98-25A9-87E15D0319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6D0B3C5B-E73D-535C-BCAC-02085326E15B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2" name="Triangle isocèle 551">
            <a:extLst>
              <a:ext uri="{FF2B5EF4-FFF2-40B4-BE49-F238E27FC236}">
                <a16:creationId xmlns:a16="http://schemas.microsoft.com/office/drawing/2014/main" id="{3AD7440A-49DD-F3B0-3AEF-E4E303B8944B}"/>
              </a:ext>
            </a:extLst>
          </p:cNvPr>
          <p:cNvSpPr/>
          <p:nvPr/>
        </p:nvSpPr>
        <p:spPr>
          <a:xfrm rot="16200000">
            <a:off x="6515653" y="2308750"/>
            <a:ext cx="314838" cy="658129"/>
          </a:xfrm>
          <a:prstGeom prst="triangle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553" name="Triangle isocèle 552">
            <a:extLst>
              <a:ext uri="{FF2B5EF4-FFF2-40B4-BE49-F238E27FC236}">
                <a16:creationId xmlns:a16="http://schemas.microsoft.com/office/drawing/2014/main" id="{17B0087B-3CFC-6903-F7DB-F1318463B81C}"/>
              </a:ext>
            </a:extLst>
          </p:cNvPr>
          <p:cNvSpPr/>
          <p:nvPr/>
        </p:nvSpPr>
        <p:spPr>
          <a:xfrm rot="16200000">
            <a:off x="6516276" y="2652362"/>
            <a:ext cx="314838" cy="658129"/>
          </a:xfrm>
          <a:prstGeom prst="triangle">
            <a:avLst/>
          </a:prstGeom>
          <a:solidFill>
            <a:srgbClr val="B4B4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554" name="Triangle isocèle 553">
            <a:extLst>
              <a:ext uri="{FF2B5EF4-FFF2-40B4-BE49-F238E27FC236}">
                <a16:creationId xmlns:a16="http://schemas.microsoft.com/office/drawing/2014/main" id="{63507B45-9BD5-2055-7D4B-5C454C3B8505}"/>
              </a:ext>
            </a:extLst>
          </p:cNvPr>
          <p:cNvSpPr/>
          <p:nvPr/>
        </p:nvSpPr>
        <p:spPr>
          <a:xfrm rot="16200000">
            <a:off x="6515653" y="4019708"/>
            <a:ext cx="314838" cy="658129"/>
          </a:xfrm>
          <a:prstGeom prst="triangle">
            <a:avLst/>
          </a:prstGeom>
          <a:solidFill>
            <a:srgbClr val="B4B4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555" name="Triangle isocèle 554">
            <a:extLst>
              <a:ext uri="{FF2B5EF4-FFF2-40B4-BE49-F238E27FC236}">
                <a16:creationId xmlns:a16="http://schemas.microsoft.com/office/drawing/2014/main" id="{7DD6E91A-7A99-562A-F809-D3DA1D05D47C}"/>
              </a:ext>
            </a:extLst>
          </p:cNvPr>
          <p:cNvSpPr/>
          <p:nvPr/>
        </p:nvSpPr>
        <p:spPr>
          <a:xfrm rot="16200000">
            <a:off x="6515653" y="3678325"/>
            <a:ext cx="314838" cy="658129"/>
          </a:xfrm>
          <a:prstGeom prst="triangle">
            <a:avLst/>
          </a:prstGeom>
          <a:solidFill>
            <a:srgbClr val="41414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556" name="Triangle isocèle 555">
            <a:extLst>
              <a:ext uri="{FF2B5EF4-FFF2-40B4-BE49-F238E27FC236}">
                <a16:creationId xmlns:a16="http://schemas.microsoft.com/office/drawing/2014/main" id="{21220481-3C19-184C-5ABA-6FC4E344E5F1}"/>
              </a:ext>
            </a:extLst>
          </p:cNvPr>
          <p:cNvSpPr/>
          <p:nvPr/>
        </p:nvSpPr>
        <p:spPr>
          <a:xfrm rot="16200000">
            <a:off x="6515653" y="2991112"/>
            <a:ext cx="314838" cy="658129"/>
          </a:xfrm>
          <a:prstGeom prst="triangle">
            <a:avLst/>
          </a:prstGeom>
          <a:solidFill>
            <a:srgbClr val="41414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557" name="Triangle isocèle 556">
            <a:extLst>
              <a:ext uri="{FF2B5EF4-FFF2-40B4-BE49-F238E27FC236}">
                <a16:creationId xmlns:a16="http://schemas.microsoft.com/office/drawing/2014/main" id="{FC401770-81ED-0C84-920B-99B2C89D93EE}"/>
              </a:ext>
            </a:extLst>
          </p:cNvPr>
          <p:cNvSpPr/>
          <p:nvPr/>
        </p:nvSpPr>
        <p:spPr>
          <a:xfrm rot="16200000">
            <a:off x="6518161" y="3339578"/>
            <a:ext cx="314838" cy="658129"/>
          </a:xfrm>
          <a:prstGeom prst="triangle">
            <a:avLst/>
          </a:prstGeom>
          <a:solidFill>
            <a:srgbClr val="0E0E0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558" name="Triangle isocèle 557">
            <a:extLst>
              <a:ext uri="{FF2B5EF4-FFF2-40B4-BE49-F238E27FC236}">
                <a16:creationId xmlns:a16="http://schemas.microsoft.com/office/drawing/2014/main" id="{F142127C-820D-A3F5-5EEE-D485A2EBA8DC}"/>
              </a:ext>
            </a:extLst>
          </p:cNvPr>
          <p:cNvSpPr/>
          <p:nvPr/>
        </p:nvSpPr>
        <p:spPr>
          <a:xfrm rot="16200000">
            <a:off x="6515653" y="4365504"/>
            <a:ext cx="314838" cy="658129"/>
          </a:xfrm>
          <a:prstGeom prst="triangle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grpSp>
        <p:nvGrpSpPr>
          <p:cNvPr id="559" name="Groupe 558">
            <a:extLst>
              <a:ext uri="{FF2B5EF4-FFF2-40B4-BE49-F238E27FC236}">
                <a16:creationId xmlns:a16="http://schemas.microsoft.com/office/drawing/2014/main" id="{86E3F5E6-3227-1850-C52C-F57B9AC2E00A}"/>
              </a:ext>
            </a:extLst>
          </p:cNvPr>
          <p:cNvGrpSpPr/>
          <p:nvPr/>
        </p:nvGrpSpPr>
        <p:grpSpPr>
          <a:xfrm>
            <a:off x="4037195" y="2331358"/>
            <a:ext cx="2502627" cy="2658749"/>
            <a:chOff x="4359536" y="1097148"/>
            <a:chExt cx="2608610" cy="2771344"/>
          </a:xfrm>
        </p:grpSpPr>
        <p:pic>
          <p:nvPicPr>
            <p:cNvPr id="560" name="Image 559" descr="Une image contenant texte, capture d’écran, Rectangle, noir et blanc&#10;&#10;Description générée automatiquement">
              <a:extLst>
                <a:ext uri="{FF2B5EF4-FFF2-40B4-BE49-F238E27FC236}">
                  <a16:creationId xmlns:a16="http://schemas.microsoft.com/office/drawing/2014/main" id="{6E1D05AB-D084-7FEF-62A9-D9FA732D81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565" t="6704" r="31202" b="16383"/>
            <a:stretch/>
          </p:blipFill>
          <p:spPr>
            <a:xfrm>
              <a:off x="5661204" y="1097148"/>
              <a:ext cx="1306942" cy="2769210"/>
            </a:xfrm>
            <a:prstGeom prst="rect">
              <a:avLst/>
            </a:prstGeom>
          </p:spPr>
        </p:pic>
        <p:pic>
          <p:nvPicPr>
            <p:cNvPr id="561" name="Image 560" descr="Une image contenant texte, capture d’écran, Rectangle, noir et blanc&#10;&#10;Description générée automatiquement">
              <a:extLst>
                <a:ext uri="{FF2B5EF4-FFF2-40B4-BE49-F238E27FC236}">
                  <a16:creationId xmlns:a16="http://schemas.microsoft.com/office/drawing/2014/main" id="{8BBCE130-E95E-A335-8F80-9069B025A2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565" t="6704" r="31202" b="16383"/>
            <a:stretch/>
          </p:blipFill>
          <p:spPr>
            <a:xfrm flipH="1">
              <a:off x="4359536" y="1099282"/>
              <a:ext cx="1306942" cy="2769210"/>
            </a:xfrm>
            <a:prstGeom prst="rect">
              <a:avLst/>
            </a:prstGeom>
          </p:spPr>
        </p:pic>
      </p:grpSp>
      <p:sp>
        <p:nvSpPr>
          <p:cNvPr id="562" name="Flèche : droite 561">
            <a:extLst>
              <a:ext uri="{FF2B5EF4-FFF2-40B4-BE49-F238E27FC236}">
                <a16:creationId xmlns:a16="http://schemas.microsoft.com/office/drawing/2014/main" id="{FA57A1BB-4ACE-BE1D-6FE6-CDC5F6162AEE}"/>
              </a:ext>
            </a:extLst>
          </p:cNvPr>
          <p:cNvSpPr/>
          <p:nvPr/>
        </p:nvSpPr>
        <p:spPr>
          <a:xfrm>
            <a:off x="199872" y="2856184"/>
            <a:ext cx="1305647" cy="1631243"/>
          </a:xfrm>
          <a:prstGeom prst="righ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600">
              <a:latin typeface="+mj-lt"/>
            </a:endParaRPr>
          </a:p>
        </p:txBody>
      </p:sp>
      <p:grpSp>
        <p:nvGrpSpPr>
          <p:cNvPr id="563" name="Groupe 562">
            <a:extLst>
              <a:ext uri="{FF2B5EF4-FFF2-40B4-BE49-F238E27FC236}">
                <a16:creationId xmlns:a16="http://schemas.microsoft.com/office/drawing/2014/main" id="{3356F535-0568-DB14-DC7E-6E467E3DE14F}"/>
              </a:ext>
            </a:extLst>
          </p:cNvPr>
          <p:cNvGrpSpPr/>
          <p:nvPr/>
        </p:nvGrpSpPr>
        <p:grpSpPr>
          <a:xfrm>
            <a:off x="6469838" y="2025250"/>
            <a:ext cx="54843" cy="2936325"/>
            <a:chOff x="5259967" y="-96837"/>
            <a:chExt cx="45723" cy="2497137"/>
          </a:xfrm>
          <a:solidFill>
            <a:srgbClr val="FF0000"/>
          </a:solidFill>
        </p:grpSpPr>
        <p:sp>
          <p:nvSpPr>
            <p:cNvPr id="564" name="Rectangle 563">
              <a:extLst>
                <a:ext uri="{FF2B5EF4-FFF2-40B4-BE49-F238E27FC236}">
                  <a16:creationId xmlns:a16="http://schemas.microsoft.com/office/drawing/2014/main" id="{8D822358-B215-F064-26A9-BA457D2866A9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65" name="Rectangle 564">
              <a:extLst>
                <a:ext uri="{FF2B5EF4-FFF2-40B4-BE49-F238E27FC236}">
                  <a16:creationId xmlns:a16="http://schemas.microsoft.com/office/drawing/2014/main" id="{6FD362DD-319E-2A98-D1D7-A7F863F5B934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66" name="Rectangle 565">
              <a:extLst>
                <a:ext uri="{FF2B5EF4-FFF2-40B4-BE49-F238E27FC236}">
                  <a16:creationId xmlns:a16="http://schemas.microsoft.com/office/drawing/2014/main" id="{F1459212-69F6-7ECD-9FDF-8FB138A95764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67" name="Rectangle 566">
              <a:extLst>
                <a:ext uri="{FF2B5EF4-FFF2-40B4-BE49-F238E27FC236}">
                  <a16:creationId xmlns:a16="http://schemas.microsoft.com/office/drawing/2014/main" id="{07E0C33E-3EA0-12B6-E298-9E4C84837035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68" name="Rectangle 567">
              <a:extLst>
                <a:ext uri="{FF2B5EF4-FFF2-40B4-BE49-F238E27FC236}">
                  <a16:creationId xmlns:a16="http://schemas.microsoft.com/office/drawing/2014/main" id="{3C8FB74E-E4DE-F246-1FFD-E3C38529553E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69" name="Rectangle 568">
              <a:extLst>
                <a:ext uri="{FF2B5EF4-FFF2-40B4-BE49-F238E27FC236}">
                  <a16:creationId xmlns:a16="http://schemas.microsoft.com/office/drawing/2014/main" id="{E3DDE10D-9BA6-A32F-E804-B04A5462585E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70" name="Rectangle 569">
              <a:extLst>
                <a:ext uri="{FF2B5EF4-FFF2-40B4-BE49-F238E27FC236}">
                  <a16:creationId xmlns:a16="http://schemas.microsoft.com/office/drawing/2014/main" id="{C6BBE9F4-9EE4-9392-A021-53E549FD3209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71" name="Rectangle 570">
              <a:extLst>
                <a:ext uri="{FF2B5EF4-FFF2-40B4-BE49-F238E27FC236}">
                  <a16:creationId xmlns:a16="http://schemas.microsoft.com/office/drawing/2014/main" id="{785EC86E-DC88-8671-9AFC-C0B3F92897B3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72" name="Rectangle 571">
              <a:extLst>
                <a:ext uri="{FF2B5EF4-FFF2-40B4-BE49-F238E27FC236}">
                  <a16:creationId xmlns:a16="http://schemas.microsoft.com/office/drawing/2014/main" id="{D9D6A6FE-3019-A339-6C03-C80577EA79C6}"/>
                </a:ext>
              </a:extLst>
            </p:cNvPr>
            <p:cNvSpPr/>
            <p:nvPr/>
          </p:nvSpPr>
          <p:spPr>
            <a:xfrm>
              <a:off x="5259971" y="-96837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583" name="Groupe 582">
            <a:extLst>
              <a:ext uri="{FF2B5EF4-FFF2-40B4-BE49-F238E27FC236}">
                <a16:creationId xmlns:a16="http://schemas.microsoft.com/office/drawing/2014/main" id="{5E058690-2606-7C29-AB38-7756B0358729}"/>
              </a:ext>
            </a:extLst>
          </p:cNvPr>
          <p:cNvGrpSpPr/>
          <p:nvPr/>
        </p:nvGrpSpPr>
        <p:grpSpPr>
          <a:xfrm>
            <a:off x="1574725" y="2014041"/>
            <a:ext cx="54843" cy="2936325"/>
            <a:chOff x="5259967" y="-96837"/>
            <a:chExt cx="45723" cy="2497137"/>
          </a:xfrm>
          <a:solidFill>
            <a:srgbClr val="FF0000"/>
          </a:solidFill>
        </p:grpSpPr>
        <p:sp>
          <p:nvSpPr>
            <p:cNvPr id="584" name="Rectangle 583">
              <a:extLst>
                <a:ext uri="{FF2B5EF4-FFF2-40B4-BE49-F238E27FC236}">
                  <a16:creationId xmlns:a16="http://schemas.microsoft.com/office/drawing/2014/main" id="{EC3ADBC7-7ECC-299D-BB3E-96820BADB6F0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85" name="Rectangle 584">
              <a:extLst>
                <a:ext uri="{FF2B5EF4-FFF2-40B4-BE49-F238E27FC236}">
                  <a16:creationId xmlns:a16="http://schemas.microsoft.com/office/drawing/2014/main" id="{E15A5EDA-CAB9-4D9A-C148-91C3FE4A7E9F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86" name="Rectangle 585">
              <a:extLst>
                <a:ext uri="{FF2B5EF4-FFF2-40B4-BE49-F238E27FC236}">
                  <a16:creationId xmlns:a16="http://schemas.microsoft.com/office/drawing/2014/main" id="{F840F4D9-6435-E200-3A51-B8EF11A844C5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87" name="Rectangle 586">
              <a:extLst>
                <a:ext uri="{FF2B5EF4-FFF2-40B4-BE49-F238E27FC236}">
                  <a16:creationId xmlns:a16="http://schemas.microsoft.com/office/drawing/2014/main" id="{0433928B-BC2D-024D-41C2-37B11301F659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88" name="Rectangle 587">
              <a:extLst>
                <a:ext uri="{FF2B5EF4-FFF2-40B4-BE49-F238E27FC236}">
                  <a16:creationId xmlns:a16="http://schemas.microsoft.com/office/drawing/2014/main" id="{5EDA52F1-8D3A-CD07-386B-9FBDC5DE9CD9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89" name="Rectangle 588">
              <a:extLst>
                <a:ext uri="{FF2B5EF4-FFF2-40B4-BE49-F238E27FC236}">
                  <a16:creationId xmlns:a16="http://schemas.microsoft.com/office/drawing/2014/main" id="{AD87CDDD-7CBE-9307-5906-E45210F189E7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90" name="Rectangle 589">
              <a:extLst>
                <a:ext uri="{FF2B5EF4-FFF2-40B4-BE49-F238E27FC236}">
                  <a16:creationId xmlns:a16="http://schemas.microsoft.com/office/drawing/2014/main" id="{EFB56121-2D4A-91FD-7717-312CD9F3B227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91" name="Rectangle 590">
              <a:extLst>
                <a:ext uri="{FF2B5EF4-FFF2-40B4-BE49-F238E27FC236}">
                  <a16:creationId xmlns:a16="http://schemas.microsoft.com/office/drawing/2014/main" id="{47693021-D086-F225-9A9F-F5F1ACE54315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92" name="Rectangle 591">
              <a:extLst>
                <a:ext uri="{FF2B5EF4-FFF2-40B4-BE49-F238E27FC236}">
                  <a16:creationId xmlns:a16="http://schemas.microsoft.com/office/drawing/2014/main" id="{8EEB56FD-EAAB-2F74-0DA1-DD0161112CDC}"/>
                </a:ext>
              </a:extLst>
            </p:cNvPr>
            <p:cNvSpPr/>
            <p:nvPr/>
          </p:nvSpPr>
          <p:spPr>
            <a:xfrm>
              <a:off x="5259971" y="-96837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593" name="Groupe 592">
            <a:extLst>
              <a:ext uri="{FF2B5EF4-FFF2-40B4-BE49-F238E27FC236}">
                <a16:creationId xmlns:a16="http://schemas.microsoft.com/office/drawing/2014/main" id="{5B2DB48E-D35A-3361-4338-22B0F788B8A1}"/>
              </a:ext>
            </a:extLst>
          </p:cNvPr>
          <p:cNvGrpSpPr/>
          <p:nvPr/>
        </p:nvGrpSpPr>
        <p:grpSpPr>
          <a:xfrm>
            <a:off x="763050" y="2671816"/>
            <a:ext cx="502085" cy="446068"/>
            <a:chOff x="1196527" y="212761"/>
            <a:chExt cx="771628" cy="685537"/>
          </a:xfrm>
        </p:grpSpPr>
        <p:pic>
          <p:nvPicPr>
            <p:cNvPr id="594" name="Image 593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0B72D399-1A72-7206-F62D-DE6095FC14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595" name="Ellipse 594">
              <a:extLst>
                <a:ext uri="{FF2B5EF4-FFF2-40B4-BE49-F238E27FC236}">
                  <a16:creationId xmlns:a16="http://schemas.microsoft.com/office/drawing/2014/main" id="{E2A2DB43-07B8-655E-CB85-DF5016FE8E5E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596" name="Groupe 595">
            <a:extLst>
              <a:ext uri="{FF2B5EF4-FFF2-40B4-BE49-F238E27FC236}">
                <a16:creationId xmlns:a16="http://schemas.microsoft.com/office/drawing/2014/main" id="{C5F99C3E-3ABD-179D-A7F1-ED86EEC819D9}"/>
              </a:ext>
            </a:extLst>
          </p:cNvPr>
          <p:cNvGrpSpPr/>
          <p:nvPr/>
        </p:nvGrpSpPr>
        <p:grpSpPr>
          <a:xfrm>
            <a:off x="1189326" y="3452081"/>
            <a:ext cx="502085" cy="446068"/>
            <a:chOff x="1196527" y="212761"/>
            <a:chExt cx="771628" cy="685537"/>
          </a:xfrm>
        </p:grpSpPr>
        <p:pic>
          <p:nvPicPr>
            <p:cNvPr id="597" name="Image 596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6BB04A7E-CD41-66FD-D22D-64F0AB6259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598" name="Ellipse 597">
              <a:extLst>
                <a:ext uri="{FF2B5EF4-FFF2-40B4-BE49-F238E27FC236}">
                  <a16:creationId xmlns:a16="http://schemas.microsoft.com/office/drawing/2014/main" id="{C07C738C-1EFE-4AF2-671B-8E9003F40A8D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599" name="Groupe 598">
            <a:extLst>
              <a:ext uri="{FF2B5EF4-FFF2-40B4-BE49-F238E27FC236}">
                <a16:creationId xmlns:a16="http://schemas.microsoft.com/office/drawing/2014/main" id="{3D359741-8A82-2FB3-BC9B-884A7F785469}"/>
              </a:ext>
            </a:extLst>
          </p:cNvPr>
          <p:cNvGrpSpPr/>
          <p:nvPr/>
        </p:nvGrpSpPr>
        <p:grpSpPr>
          <a:xfrm>
            <a:off x="921385" y="4008688"/>
            <a:ext cx="502085" cy="446068"/>
            <a:chOff x="1196527" y="212761"/>
            <a:chExt cx="771628" cy="685537"/>
          </a:xfrm>
        </p:grpSpPr>
        <p:pic>
          <p:nvPicPr>
            <p:cNvPr id="600" name="Image 599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291BB9D9-257F-02CA-F908-50334530D4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601" name="Ellipse 600">
              <a:extLst>
                <a:ext uri="{FF2B5EF4-FFF2-40B4-BE49-F238E27FC236}">
                  <a16:creationId xmlns:a16="http://schemas.microsoft.com/office/drawing/2014/main" id="{8ECC029C-63D1-C532-715E-AF55106B005F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602" name="Groupe 601">
            <a:extLst>
              <a:ext uri="{FF2B5EF4-FFF2-40B4-BE49-F238E27FC236}">
                <a16:creationId xmlns:a16="http://schemas.microsoft.com/office/drawing/2014/main" id="{914DB20E-E477-EAA0-31DC-BFE4CA9BAF3C}"/>
              </a:ext>
            </a:extLst>
          </p:cNvPr>
          <p:cNvGrpSpPr/>
          <p:nvPr/>
        </p:nvGrpSpPr>
        <p:grpSpPr>
          <a:xfrm>
            <a:off x="693558" y="2200737"/>
            <a:ext cx="502085" cy="446068"/>
            <a:chOff x="1196527" y="212761"/>
            <a:chExt cx="771628" cy="685537"/>
          </a:xfrm>
        </p:grpSpPr>
        <p:pic>
          <p:nvPicPr>
            <p:cNvPr id="603" name="Image 602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D3103B40-A78C-0459-A257-F49DDC2989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604" name="Ellipse 603">
              <a:extLst>
                <a:ext uri="{FF2B5EF4-FFF2-40B4-BE49-F238E27FC236}">
                  <a16:creationId xmlns:a16="http://schemas.microsoft.com/office/drawing/2014/main" id="{33C25B8C-5B44-59BE-529C-09365C463BF7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605" name="Groupe 604">
            <a:extLst>
              <a:ext uri="{FF2B5EF4-FFF2-40B4-BE49-F238E27FC236}">
                <a16:creationId xmlns:a16="http://schemas.microsoft.com/office/drawing/2014/main" id="{92A45A35-AF38-1819-894A-1A6E12A92696}"/>
              </a:ext>
            </a:extLst>
          </p:cNvPr>
          <p:cNvGrpSpPr/>
          <p:nvPr/>
        </p:nvGrpSpPr>
        <p:grpSpPr>
          <a:xfrm>
            <a:off x="469224" y="3026104"/>
            <a:ext cx="502085" cy="446068"/>
            <a:chOff x="1196527" y="212761"/>
            <a:chExt cx="771628" cy="685537"/>
          </a:xfrm>
        </p:grpSpPr>
        <p:pic>
          <p:nvPicPr>
            <p:cNvPr id="606" name="Image 605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3F522C86-B0C7-995E-1B53-27EB31B4DC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607" name="Ellipse 606">
              <a:extLst>
                <a:ext uri="{FF2B5EF4-FFF2-40B4-BE49-F238E27FC236}">
                  <a16:creationId xmlns:a16="http://schemas.microsoft.com/office/drawing/2014/main" id="{1B1CC395-8F50-1AAF-7BA3-2DBFEC9FAA58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608" name="Groupe 607">
            <a:extLst>
              <a:ext uri="{FF2B5EF4-FFF2-40B4-BE49-F238E27FC236}">
                <a16:creationId xmlns:a16="http://schemas.microsoft.com/office/drawing/2014/main" id="{A1D73F5E-C417-AF83-9D18-57A7557E1FE3}"/>
              </a:ext>
            </a:extLst>
          </p:cNvPr>
          <p:cNvGrpSpPr/>
          <p:nvPr/>
        </p:nvGrpSpPr>
        <p:grpSpPr>
          <a:xfrm>
            <a:off x="269130" y="4158325"/>
            <a:ext cx="502085" cy="446068"/>
            <a:chOff x="1196527" y="212761"/>
            <a:chExt cx="771628" cy="685537"/>
          </a:xfrm>
        </p:grpSpPr>
        <p:pic>
          <p:nvPicPr>
            <p:cNvPr id="609" name="Image 608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0AFF1150-F836-0025-4FE8-607C3B414A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610" name="Ellipse 609">
              <a:extLst>
                <a:ext uri="{FF2B5EF4-FFF2-40B4-BE49-F238E27FC236}">
                  <a16:creationId xmlns:a16="http://schemas.microsoft.com/office/drawing/2014/main" id="{062F0D48-C9D9-9637-2A67-DAE42898E51E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611" name="Groupe 610">
            <a:extLst>
              <a:ext uri="{FF2B5EF4-FFF2-40B4-BE49-F238E27FC236}">
                <a16:creationId xmlns:a16="http://schemas.microsoft.com/office/drawing/2014/main" id="{0EB6FB19-A449-CD3D-DC1E-5536129D8948}"/>
              </a:ext>
            </a:extLst>
          </p:cNvPr>
          <p:cNvGrpSpPr/>
          <p:nvPr/>
        </p:nvGrpSpPr>
        <p:grpSpPr>
          <a:xfrm>
            <a:off x="1085391" y="4312725"/>
            <a:ext cx="502085" cy="446068"/>
            <a:chOff x="1196527" y="212761"/>
            <a:chExt cx="771628" cy="685537"/>
          </a:xfrm>
        </p:grpSpPr>
        <p:pic>
          <p:nvPicPr>
            <p:cNvPr id="612" name="Image 611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4B3368A0-FB56-C148-FFFB-6B15AECD99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613" name="Ellipse 612">
              <a:extLst>
                <a:ext uri="{FF2B5EF4-FFF2-40B4-BE49-F238E27FC236}">
                  <a16:creationId xmlns:a16="http://schemas.microsoft.com/office/drawing/2014/main" id="{EF1C13C7-E1B9-6920-56D3-74DE4D25FDE8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614" name="Groupe 613">
            <a:extLst>
              <a:ext uri="{FF2B5EF4-FFF2-40B4-BE49-F238E27FC236}">
                <a16:creationId xmlns:a16="http://schemas.microsoft.com/office/drawing/2014/main" id="{CC022144-EEAF-DF77-8316-FBB2651A0603}"/>
              </a:ext>
            </a:extLst>
          </p:cNvPr>
          <p:cNvGrpSpPr/>
          <p:nvPr/>
        </p:nvGrpSpPr>
        <p:grpSpPr>
          <a:xfrm rot="10800000">
            <a:off x="230350" y="2805500"/>
            <a:ext cx="502085" cy="446068"/>
            <a:chOff x="1196527" y="212761"/>
            <a:chExt cx="771628" cy="685537"/>
          </a:xfrm>
        </p:grpSpPr>
        <p:pic>
          <p:nvPicPr>
            <p:cNvPr id="615" name="Image 614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93BC721E-2E8E-FB32-165B-C6FF7F9507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616" name="Ellipse 615">
              <a:extLst>
                <a:ext uri="{FF2B5EF4-FFF2-40B4-BE49-F238E27FC236}">
                  <a16:creationId xmlns:a16="http://schemas.microsoft.com/office/drawing/2014/main" id="{89085B2B-7D79-D01D-790B-B9E882F5F6E6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617" name="Groupe 616">
            <a:extLst>
              <a:ext uri="{FF2B5EF4-FFF2-40B4-BE49-F238E27FC236}">
                <a16:creationId xmlns:a16="http://schemas.microsoft.com/office/drawing/2014/main" id="{9F806A8E-2736-36A3-801A-6C2A6FDDFFA5}"/>
              </a:ext>
            </a:extLst>
          </p:cNvPr>
          <p:cNvGrpSpPr/>
          <p:nvPr/>
        </p:nvGrpSpPr>
        <p:grpSpPr>
          <a:xfrm rot="10800000">
            <a:off x="524397" y="3305836"/>
            <a:ext cx="502085" cy="446068"/>
            <a:chOff x="1196527" y="212761"/>
            <a:chExt cx="771628" cy="685537"/>
          </a:xfrm>
        </p:grpSpPr>
        <p:pic>
          <p:nvPicPr>
            <p:cNvPr id="618" name="Image 617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C149BEF5-F4F8-FD97-8CCB-098F87E98D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619" name="Ellipse 618">
              <a:extLst>
                <a:ext uri="{FF2B5EF4-FFF2-40B4-BE49-F238E27FC236}">
                  <a16:creationId xmlns:a16="http://schemas.microsoft.com/office/drawing/2014/main" id="{ED97CE1F-1B8B-5249-AEAB-3ECC80598245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620" name="Groupe 619">
            <a:extLst>
              <a:ext uri="{FF2B5EF4-FFF2-40B4-BE49-F238E27FC236}">
                <a16:creationId xmlns:a16="http://schemas.microsoft.com/office/drawing/2014/main" id="{3D30D543-9EA1-5175-B246-189025950669}"/>
              </a:ext>
            </a:extLst>
          </p:cNvPr>
          <p:cNvGrpSpPr/>
          <p:nvPr/>
        </p:nvGrpSpPr>
        <p:grpSpPr>
          <a:xfrm rot="10800000">
            <a:off x="841306" y="3635169"/>
            <a:ext cx="502085" cy="446068"/>
            <a:chOff x="1196527" y="212761"/>
            <a:chExt cx="771628" cy="685537"/>
          </a:xfrm>
        </p:grpSpPr>
        <p:pic>
          <p:nvPicPr>
            <p:cNvPr id="621" name="Image 620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AE1C674D-4166-39A1-0A2A-C5D4FD3603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622" name="Ellipse 621">
              <a:extLst>
                <a:ext uri="{FF2B5EF4-FFF2-40B4-BE49-F238E27FC236}">
                  <a16:creationId xmlns:a16="http://schemas.microsoft.com/office/drawing/2014/main" id="{C2F506AC-280D-171C-F095-8DC199DCDC49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623" name="Groupe 622">
            <a:extLst>
              <a:ext uri="{FF2B5EF4-FFF2-40B4-BE49-F238E27FC236}">
                <a16:creationId xmlns:a16="http://schemas.microsoft.com/office/drawing/2014/main" id="{89747120-EA9A-4C80-2B4D-F1F1CB668164}"/>
              </a:ext>
            </a:extLst>
          </p:cNvPr>
          <p:cNvGrpSpPr/>
          <p:nvPr/>
        </p:nvGrpSpPr>
        <p:grpSpPr>
          <a:xfrm rot="10800000">
            <a:off x="248011" y="2341795"/>
            <a:ext cx="502085" cy="446068"/>
            <a:chOff x="1196527" y="212761"/>
            <a:chExt cx="771628" cy="685537"/>
          </a:xfrm>
        </p:grpSpPr>
        <p:pic>
          <p:nvPicPr>
            <p:cNvPr id="624" name="Image 623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717936DC-9733-D546-60C9-8A2591400E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625" name="Ellipse 624">
              <a:extLst>
                <a:ext uri="{FF2B5EF4-FFF2-40B4-BE49-F238E27FC236}">
                  <a16:creationId xmlns:a16="http://schemas.microsoft.com/office/drawing/2014/main" id="{FE1AC5B5-3205-6077-C825-908EE881FA68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626" name="Groupe 625">
            <a:extLst>
              <a:ext uri="{FF2B5EF4-FFF2-40B4-BE49-F238E27FC236}">
                <a16:creationId xmlns:a16="http://schemas.microsoft.com/office/drawing/2014/main" id="{00C1D957-4893-67DF-9D28-F74AD531034F}"/>
              </a:ext>
            </a:extLst>
          </p:cNvPr>
          <p:cNvGrpSpPr/>
          <p:nvPr/>
        </p:nvGrpSpPr>
        <p:grpSpPr>
          <a:xfrm rot="10800000">
            <a:off x="1077621" y="2294616"/>
            <a:ext cx="502085" cy="446068"/>
            <a:chOff x="1196527" y="212761"/>
            <a:chExt cx="771628" cy="685537"/>
          </a:xfrm>
        </p:grpSpPr>
        <p:pic>
          <p:nvPicPr>
            <p:cNvPr id="627" name="Image 626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DB5894C0-9E30-EB7B-7571-57655924CF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628" name="Ellipse 627">
              <a:extLst>
                <a:ext uri="{FF2B5EF4-FFF2-40B4-BE49-F238E27FC236}">
                  <a16:creationId xmlns:a16="http://schemas.microsoft.com/office/drawing/2014/main" id="{2F9E3281-E937-622C-AFC7-AD284B12CE84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629" name="Groupe 628">
            <a:extLst>
              <a:ext uri="{FF2B5EF4-FFF2-40B4-BE49-F238E27FC236}">
                <a16:creationId xmlns:a16="http://schemas.microsoft.com/office/drawing/2014/main" id="{A46C6F74-F285-52A4-B8E1-FD5DEA9B974F}"/>
              </a:ext>
            </a:extLst>
          </p:cNvPr>
          <p:cNvGrpSpPr/>
          <p:nvPr/>
        </p:nvGrpSpPr>
        <p:grpSpPr>
          <a:xfrm rot="10800000">
            <a:off x="1034239" y="2933631"/>
            <a:ext cx="502085" cy="446068"/>
            <a:chOff x="1196527" y="212761"/>
            <a:chExt cx="771628" cy="685537"/>
          </a:xfrm>
        </p:grpSpPr>
        <p:pic>
          <p:nvPicPr>
            <p:cNvPr id="630" name="Image 629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B9FDD8D4-2CA9-58E2-63D6-90E5660977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631" name="Ellipse 630">
              <a:extLst>
                <a:ext uri="{FF2B5EF4-FFF2-40B4-BE49-F238E27FC236}">
                  <a16:creationId xmlns:a16="http://schemas.microsoft.com/office/drawing/2014/main" id="{714E0130-B427-6AA2-8EC5-D813EDD569C0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632" name="Groupe 631">
            <a:extLst>
              <a:ext uri="{FF2B5EF4-FFF2-40B4-BE49-F238E27FC236}">
                <a16:creationId xmlns:a16="http://schemas.microsoft.com/office/drawing/2014/main" id="{DB6E9C3A-9A97-D1D6-0963-555EF9A3F63A}"/>
              </a:ext>
            </a:extLst>
          </p:cNvPr>
          <p:cNvGrpSpPr/>
          <p:nvPr/>
        </p:nvGrpSpPr>
        <p:grpSpPr>
          <a:xfrm rot="10800000">
            <a:off x="637074" y="4106707"/>
            <a:ext cx="502085" cy="446068"/>
            <a:chOff x="1196527" y="212761"/>
            <a:chExt cx="771628" cy="685537"/>
          </a:xfrm>
        </p:grpSpPr>
        <p:pic>
          <p:nvPicPr>
            <p:cNvPr id="633" name="Image 632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C0BE08B9-B313-D287-75D5-DE9A98A53C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634" name="Ellipse 633">
              <a:extLst>
                <a:ext uri="{FF2B5EF4-FFF2-40B4-BE49-F238E27FC236}">
                  <a16:creationId xmlns:a16="http://schemas.microsoft.com/office/drawing/2014/main" id="{4ED47BB4-CEDA-122C-A8E2-A59C003FCD64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635" name="Groupe 634">
            <a:extLst>
              <a:ext uri="{FF2B5EF4-FFF2-40B4-BE49-F238E27FC236}">
                <a16:creationId xmlns:a16="http://schemas.microsoft.com/office/drawing/2014/main" id="{E4581971-C3A8-4120-E8F3-ADAC1278C329}"/>
              </a:ext>
            </a:extLst>
          </p:cNvPr>
          <p:cNvGrpSpPr/>
          <p:nvPr/>
        </p:nvGrpSpPr>
        <p:grpSpPr>
          <a:xfrm>
            <a:off x="552935" y="2467468"/>
            <a:ext cx="502085" cy="446068"/>
            <a:chOff x="1196527" y="212761"/>
            <a:chExt cx="771628" cy="685537"/>
          </a:xfrm>
        </p:grpSpPr>
        <p:pic>
          <p:nvPicPr>
            <p:cNvPr id="636" name="Image 635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D010F792-9B82-9273-FA2C-7832186406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637" name="Ellipse 636">
              <a:extLst>
                <a:ext uri="{FF2B5EF4-FFF2-40B4-BE49-F238E27FC236}">
                  <a16:creationId xmlns:a16="http://schemas.microsoft.com/office/drawing/2014/main" id="{ACE8789B-CE1A-12F1-86AC-69A3C718FFF3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638" name="Groupe 637">
            <a:extLst>
              <a:ext uri="{FF2B5EF4-FFF2-40B4-BE49-F238E27FC236}">
                <a16:creationId xmlns:a16="http://schemas.microsoft.com/office/drawing/2014/main" id="{16B91846-D717-FF8E-4373-B63A3C9945CA}"/>
              </a:ext>
            </a:extLst>
          </p:cNvPr>
          <p:cNvGrpSpPr/>
          <p:nvPr/>
        </p:nvGrpSpPr>
        <p:grpSpPr>
          <a:xfrm>
            <a:off x="920612" y="4561878"/>
            <a:ext cx="502085" cy="446068"/>
            <a:chOff x="1196527" y="212761"/>
            <a:chExt cx="771628" cy="685537"/>
          </a:xfrm>
        </p:grpSpPr>
        <p:pic>
          <p:nvPicPr>
            <p:cNvPr id="639" name="Image 638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0947AF95-4A5A-75A9-72EA-2484C094C1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640" name="Ellipse 639">
              <a:extLst>
                <a:ext uri="{FF2B5EF4-FFF2-40B4-BE49-F238E27FC236}">
                  <a16:creationId xmlns:a16="http://schemas.microsoft.com/office/drawing/2014/main" id="{3FF89C6B-9E38-F677-10A0-05E99B7C1105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641" name="Groupe 640">
            <a:extLst>
              <a:ext uri="{FF2B5EF4-FFF2-40B4-BE49-F238E27FC236}">
                <a16:creationId xmlns:a16="http://schemas.microsoft.com/office/drawing/2014/main" id="{AD29DC39-9087-E799-421A-32AF5994BAE2}"/>
              </a:ext>
            </a:extLst>
          </p:cNvPr>
          <p:cNvGrpSpPr/>
          <p:nvPr/>
        </p:nvGrpSpPr>
        <p:grpSpPr>
          <a:xfrm rot="10800000">
            <a:off x="884561" y="3250360"/>
            <a:ext cx="502085" cy="446068"/>
            <a:chOff x="1196527" y="212761"/>
            <a:chExt cx="771628" cy="685537"/>
          </a:xfrm>
        </p:grpSpPr>
        <p:pic>
          <p:nvPicPr>
            <p:cNvPr id="642" name="Image 641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D82B0740-99D9-1A12-5E51-7033BBC398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643" name="Ellipse 642">
              <a:extLst>
                <a:ext uri="{FF2B5EF4-FFF2-40B4-BE49-F238E27FC236}">
                  <a16:creationId xmlns:a16="http://schemas.microsoft.com/office/drawing/2014/main" id="{BD9CF948-28CA-E482-EC07-DFD2B1C8EA0D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644" name="Groupe 643">
            <a:extLst>
              <a:ext uri="{FF2B5EF4-FFF2-40B4-BE49-F238E27FC236}">
                <a16:creationId xmlns:a16="http://schemas.microsoft.com/office/drawing/2014/main" id="{E8E22FD5-0910-D041-1717-E812004C645E}"/>
              </a:ext>
            </a:extLst>
          </p:cNvPr>
          <p:cNvGrpSpPr/>
          <p:nvPr/>
        </p:nvGrpSpPr>
        <p:grpSpPr>
          <a:xfrm rot="10800000">
            <a:off x="448085" y="4504298"/>
            <a:ext cx="502085" cy="446068"/>
            <a:chOff x="1196527" y="212761"/>
            <a:chExt cx="771628" cy="685537"/>
          </a:xfrm>
        </p:grpSpPr>
        <p:pic>
          <p:nvPicPr>
            <p:cNvPr id="645" name="Image 644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A8B2947C-32FD-3002-1461-0E371A9BA9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646" name="Ellipse 645">
              <a:extLst>
                <a:ext uri="{FF2B5EF4-FFF2-40B4-BE49-F238E27FC236}">
                  <a16:creationId xmlns:a16="http://schemas.microsoft.com/office/drawing/2014/main" id="{E95F6593-2F10-EFF0-EB5C-E8A5F9CC256C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647" name="Groupe 646">
            <a:extLst>
              <a:ext uri="{FF2B5EF4-FFF2-40B4-BE49-F238E27FC236}">
                <a16:creationId xmlns:a16="http://schemas.microsoft.com/office/drawing/2014/main" id="{3519D653-B6D0-642A-12FE-9ED8673BB88B}"/>
              </a:ext>
            </a:extLst>
          </p:cNvPr>
          <p:cNvGrpSpPr/>
          <p:nvPr/>
        </p:nvGrpSpPr>
        <p:grpSpPr>
          <a:xfrm>
            <a:off x="204848" y="3437090"/>
            <a:ext cx="502085" cy="446068"/>
            <a:chOff x="1196527" y="212761"/>
            <a:chExt cx="771628" cy="685537"/>
          </a:xfrm>
        </p:grpSpPr>
        <p:pic>
          <p:nvPicPr>
            <p:cNvPr id="648" name="Image 647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F56C310A-5EF5-C951-46CE-0C06B187CB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649" name="Ellipse 648">
              <a:extLst>
                <a:ext uri="{FF2B5EF4-FFF2-40B4-BE49-F238E27FC236}">
                  <a16:creationId xmlns:a16="http://schemas.microsoft.com/office/drawing/2014/main" id="{BEFB46D6-2954-CE67-631E-7B17F8737976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650" name="Groupe 649">
            <a:extLst>
              <a:ext uri="{FF2B5EF4-FFF2-40B4-BE49-F238E27FC236}">
                <a16:creationId xmlns:a16="http://schemas.microsoft.com/office/drawing/2014/main" id="{60B990D5-6C42-B47F-D61F-53809C51F57D}"/>
              </a:ext>
            </a:extLst>
          </p:cNvPr>
          <p:cNvGrpSpPr/>
          <p:nvPr/>
        </p:nvGrpSpPr>
        <p:grpSpPr>
          <a:xfrm rot="10800000">
            <a:off x="583654" y="3571266"/>
            <a:ext cx="502085" cy="446068"/>
            <a:chOff x="1196527" y="212761"/>
            <a:chExt cx="771628" cy="685537"/>
          </a:xfrm>
        </p:grpSpPr>
        <p:pic>
          <p:nvPicPr>
            <p:cNvPr id="651" name="Image 650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FEB469C9-64FB-9B93-C4A9-EC0FD4392B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652" name="Ellipse 651">
              <a:extLst>
                <a:ext uri="{FF2B5EF4-FFF2-40B4-BE49-F238E27FC236}">
                  <a16:creationId xmlns:a16="http://schemas.microsoft.com/office/drawing/2014/main" id="{77025A7A-F5F8-CC4B-F79C-76FAC5E24605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653" name="Groupe 652">
            <a:extLst>
              <a:ext uri="{FF2B5EF4-FFF2-40B4-BE49-F238E27FC236}">
                <a16:creationId xmlns:a16="http://schemas.microsoft.com/office/drawing/2014/main" id="{2EC6EF0B-E077-54DC-A08B-11CAD1D10B0F}"/>
              </a:ext>
            </a:extLst>
          </p:cNvPr>
          <p:cNvGrpSpPr/>
          <p:nvPr/>
        </p:nvGrpSpPr>
        <p:grpSpPr>
          <a:xfrm rot="10800000">
            <a:off x="348972" y="3726376"/>
            <a:ext cx="502085" cy="446068"/>
            <a:chOff x="1196527" y="212761"/>
            <a:chExt cx="771628" cy="685537"/>
          </a:xfrm>
        </p:grpSpPr>
        <p:pic>
          <p:nvPicPr>
            <p:cNvPr id="654" name="Image 653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A15FFCC3-5C7C-A5CA-CF06-6F0E005642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1196527" y="212761"/>
              <a:ext cx="771628" cy="685537"/>
            </a:xfrm>
            <a:prstGeom prst="rect">
              <a:avLst/>
            </a:prstGeom>
          </p:spPr>
        </p:pic>
        <p:sp>
          <p:nvSpPr>
            <p:cNvPr id="655" name="Ellipse 654">
              <a:extLst>
                <a:ext uri="{FF2B5EF4-FFF2-40B4-BE49-F238E27FC236}">
                  <a16:creationId xmlns:a16="http://schemas.microsoft.com/office/drawing/2014/main" id="{02E3A609-F959-AE99-64BB-99442AF9E383}"/>
                </a:ext>
              </a:extLst>
            </p:cNvPr>
            <p:cNvSpPr/>
            <p:nvPr/>
          </p:nvSpPr>
          <p:spPr>
            <a:xfrm>
              <a:off x="1438275" y="388912"/>
              <a:ext cx="297656" cy="297656"/>
            </a:xfrm>
            <a:prstGeom prst="ellipse">
              <a:avLst/>
            </a:prstGeom>
            <a:solidFill>
              <a:srgbClr val="A6A6A6">
                <a:alpha val="5607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sp>
        <p:nvSpPr>
          <p:cNvPr id="656" name="Organigramme : Délai 655">
            <a:extLst>
              <a:ext uri="{FF2B5EF4-FFF2-40B4-BE49-F238E27FC236}">
                <a16:creationId xmlns:a16="http://schemas.microsoft.com/office/drawing/2014/main" id="{A9556B9D-52A6-0F6A-1FAF-42246151BF04}"/>
              </a:ext>
            </a:extLst>
          </p:cNvPr>
          <p:cNvSpPr/>
          <p:nvPr/>
        </p:nvSpPr>
        <p:spPr>
          <a:xfrm>
            <a:off x="7014092" y="2312309"/>
            <a:ext cx="376736" cy="2724252"/>
          </a:xfrm>
          <a:prstGeom prst="flowChartDelay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pic>
        <p:nvPicPr>
          <p:cNvPr id="664" name="Image 663">
            <a:extLst>
              <a:ext uri="{FF2B5EF4-FFF2-40B4-BE49-F238E27FC236}">
                <a16:creationId xmlns:a16="http://schemas.microsoft.com/office/drawing/2014/main" id="{8A880D8C-525D-CA53-2C33-CC2BA25C83EA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532" t="28382" b="32293"/>
          <a:stretch/>
        </p:blipFill>
        <p:spPr>
          <a:xfrm>
            <a:off x="1482945" y="2529513"/>
            <a:ext cx="2581570" cy="2147514"/>
          </a:xfrm>
          <a:prstGeom prst="rect">
            <a:avLst/>
          </a:prstGeom>
        </p:spPr>
      </p:pic>
      <p:sp>
        <p:nvSpPr>
          <p:cNvPr id="699" name="ZoneTexte 698">
            <a:extLst>
              <a:ext uri="{FF2B5EF4-FFF2-40B4-BE49-F238E27FC236}">
                <a16:creationId xmlns:a16="http://schemas.microsoft.com/office/drawing/2014/main" id="{4F3D9133-0C8B-C04D-155D-C2BE746B3C5C}"/>
              </a:ext>
            </a:extLst>
          </p:cNvPr>
          <p:cNvSpPr txBox="1"/>
          <p:nvPr/>
        </p:nvSpPr>
        <p:spPr>
          <a:xfrm>
            <a:off x="8708359" y="1863083"/>
            <a:ext cx="2348489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Intensity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700" name="ZoneTexte 699">
            <a:extLst>
              <a:ext uri="{FF2B5EF4-FFF2-40B4-BE49-F238E27FC236}">
                <a16:creationId xmlns:a16="http://schemas.microsoft.com/office/drawing/2014/main" id="{D8DF8757-E728-E1DB-7C99-BC4343C011CA}"/>
              </a:ext>
            </a:extLst>
          </p:cNvPr>
          <p:cNvSpPr txBox="1"/>
          <p:nvPr/>
        </p:nvSpPr>
        <p:spPr>
          <a:xfrm>
            <a:off x="5713916" y="1635467"/>
            <a:ext cx="1563683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2</a:t>
            </a: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: Analyzer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701" name="ZoneTexte 700">
            <a:extLst>
              <a:ext uri="{FF2B5EF4-FFF2-40B4-BE49-F238E27FC236}">
                <a16:creationId xmlns:a16="http://schemas.microsoft.com/office/drawing/2014/main" id="{6167E07D-02E2-8149-85F1-F6AE76182973}"/>
              </a:ext>
            </a:extLst>
          </p:cNvPr>
          <p:cNvSpPr txBox="1"/>
          <p:nvPr/>
        </p:nvSpPr>
        <p:spPr>
          <a:xfrm>
            <a:off x="3187654" y="1634987"/>
            <a:ext cx="1728199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1</a:t>
            </a: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: Diffraction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702" name="ZoneTexte 701">
            <a:extLst>
              <a:ext uri="{FF2B5EF4-FFF2-40B4-BE49-F238E27FC236}">
                <a16:creationId xmlns:a16="http://schemas.microsoft.com/office/drawing/2014/main" id="{C2806CC3-8EF1-A07C-636E-27E76A27A0D1}"/>
              </a:ext>
            </a:extLst>
          </p:cNvPr>
          <p:cNvSpPr txBox="1"/>
          <p:nvPr/>
        </p:nvSpPr>
        <p:spPr>
          <a:xfrm>
            <a:off x="746310" y="1621505"/>
            <a:ext cx="1728199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0</a:t>
            </a: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: source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703" name="ZoneTexte 702">
            <a:extLst>
              <a:ext uri="{FF2B5EF4-FFF2-40B4-BE49-F238E27FC236}">
                <a16:creationId xmlns:a16="http://schemas.microsoft.com/office/drawing/2014/main" id="{C419AB9E-451E-56A2-2381-8B9A25B06F2E}"/>
              </a:ext>
            </a:extLst>
          </p:cNvPr>
          <p:cNvSpPr txBox="1"/>
          <p:nvPr/>
        </p:nvSpPr>
        <p:spPr>
          <a:xfrm>
            <a:off x="34670" y="5186759"/>
            <a:ext cx="17733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000" u="sng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Neutron </a:t>
            </a:r>
            <a:r>
              <a:rPr lang="fr-CH" altLang="fr-FR" sz="2000" u="sng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beam</a:t>
            </a:r>
            <a:endParaRPr lang="fr-CH" sz="2000" u="sng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704" name="ZoneTexte 703">
            <a:extLst>
              <a:ext uri="{FF2B5EF4-FFF2-40B4-BE49-F238E27FC236}">
                <a16:creationId xmlns:a16="http://schemas.microsoft.com/office/drawing/2014/main" id="{F90FAA18-6B9C-77CD-7914-418779EF4D5C}"/>
              </a:ext>
            </a:extLst>
          </p:cNvPr>
          <p:cNvSpPr txBox="1"/>
          <p:nvPr/>
        </p:nvSpPr>
        <p:spPr>
          <a:xfrm>
            <a:off x="1851345" y="5190946"/>
            <a:ext cx="191693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000" u="sng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Coherent</a:t>
            </a:r>
            <a:r>
              <a:rPr lang="fr-CH" altLang="fr-FR" sz="2000" u="sng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source</a:t>
            </a:r>
            <a:endParaRPr lang="fr-CH" sz="2000" u="sng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705" name="ZoneTexte 704">
            <a:extLst>
              <a:ext uri="{FF2B5EF4-FFF2-40B4-BE49-F238E27FC236}">
                <a16:creationId xmlns:a16="http://schemas.microsoft.com/office/drawing/2014/main" id="{A35D97EA-87A2-4492-E331-DEAFD6BE5781}"/>
              </a:ext>
            </a:extLst>
          </p:cNvPr>
          <p:cNvSpPr txBox="1"/>
          <p:nvPr/>
        </p:nvSpPr>
        <p:spPr>
          <a:xfrm>
            <a:off x="4406735" y="5203646"/>
            <a:ext cx="182005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000" u="sng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Talbot </a:t>
            </a:r>
            <a:r>
              <a:rPr lang="fr-CH" altLang="fr-FR" sz="2000" u="sng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length</a:t>
            </a:r>
            <a:endParaRPr lang="fr-CH" altLang="fr-FR" sz="2000" u="sng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706" name="ZoneTexte 705">
            <a:extLst>
              <a:ext uri="{FF2B5EF4-FFF2-40B4-BE49-F238E27FC236}">
                <a16:creationId xmlns:a16="http://schemas.microsoft.com/office/drawing/2014/main" id="{0DA87283-6DCB-038A-5BEF-E03607C20FCF}"/>
              </a:ext>
            </a:extLst>
          </p:cNvPr>
          <p:cNvSpPr txBox="1"/>
          <p:nvPr/>
        </p:nvSpPr>
        <p:spPr>
          <a:xfrm>
            <a:off x="6230463" y="1942624"/>
            <a:ext cx="1820053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Detector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707" name="Connecteur droit avec flèche 706">
            <a:extLst>
              <a:ext uri="{FF2B5EF4-FFF2-40B4-BE49-F238E27FC236}">
                <a16:creationId xmlns:a16="http://schemas.microsoft.com/office/drawing/2014/main" id="{8BE469A5-0BEF-2256-DD42-C8E60E9BA7CC}"/>
              </a:ext>
            </a:extLst>
          </p:cNvPr>
          <p:cNvCxnSpPr>
            <a:cxnSpLocks/>
          </p:cNvCxnSpPr>
          <p:nvPr/>
        </p:nvCxnSpPr>
        <p:spPr>
          <a:xfrm>
            <a:off x="4049703" y="5100061"/>
            <a:ext cx="244755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08" name="ZoneTexte 707">
                <a:extLst>
                  <a:ext uri="{FF2B5EF4-FFF2-40B4-BE49-F238E27FC236}">
                    <a16:creationId xmlns:a16="http://schemas.microsoft.com/office/drawing/2014/main" id="{5DBC8A9F-C896-AE82-CF90-5A8056A542E9}"/>
                  </a:ext>
                </a:extLst>
              </p:cNvPr>
              <p:cNvSpPr txBox="1"/>
              <p:nvPr/>
            </p:nvSpPr>
            <p:spPr>
              <a:xfrm>
                <a:off x="4562689" y="4630636"/>
                <a:ext cx="1369623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altLang="fr-FR" sz="24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H" altLang="fr-FR" sz="24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altLang="fr-FR" sz="24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Times New Roman" panose="02020603050405020304" pitchFamily="18" charset="0"/>
                            </a:rPr>
                            <m:t>𝐺</m:t>
                          </m:r>
                        </m:sub>
                      </m:sSub>
                      <m:r>
                        <a:rPr lang="fr-CH" altLang="fr-FR" sz="2400" b="0" i="1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CH" altLang="fr-FR" sz="24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H" altLang="fr-FR" sz="24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altLang="fr-FR" sz="24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fr-CH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08" name="ZoneTexte 707">
                <a:extLst>
                  <a:ext uri="{FF2B5EF4-FFF2-40B4-BE49-F238E27FC236}">
                    <a16:creationId xmlns:a16="http://schemas.microsoft.com/office/drawing/2014/main" id="{5DBC8A9F-C896-AE82-CF90-5A8056A542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2689" y="4630636"/>
                <a:ext cx="1369623" cy="461665"/>
              </a:xfrm>
              <a:prstGeom prst="rect">
                <a:avLst/>
              </a:prstGeom>
              <a:blipFill>
                <a:blip r:embed="rId7"/>
                <a:stretch>
                  <a:fillRect b="-1333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9" name="ZoneTexte 708">
                <a:extLst>
                  <a:ext uri="{FF2B5EF4-FFF2-40B4-BE49-F238E27FC236}">
                    <a16:creationId xmlns:a16="http://schemas.microsoft.com/office/drawing/2014/main" id="{7161D7A9-FD37-999C-26F9-B28F33AEF97A}"/>
                  </a:ext>
                </a:extLst>
              </p:cNvPr>
              <p:cNvSpPr txBox="1"/>
              <p:nvPr/>
            </p:nvSpPr>
            <p:spPr>
              <a:xfrm>
                <a:off x="199872" y="829434"/>
                <a:ext cx="4003828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Grating </a:t>
                </a:r>
                <a:r>
                  <a:rPr lang="fr-CH" altLang="fr-FR" sz="28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period</a:t>
                </a:r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CH" altLang="fr-FR" sz="28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fr-CH" altLang="fr-FR" sz="28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=25</m:t>
                    </m:r>
                    <m:r>
                      <a:rPr lang="fr-CH" altLang="fr-FR" sz="28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altLang="fr-FR" sz="28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μm</m:t>
                    </m:r>
                  </m:oMath>
                </a14:m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endParaRPr lang="fr-CH" sz="28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09" name="ZoneTexte 708">
                <a:extLst>
                  <a:ext uri="{FF2B5EF4-FFF2-40B4-BE49-F238E27FC236}">
                    <a16:creationId xmlns:a16="http://schemas.microsoft.com/office/drawing/2014/main" id="{7161D7A9-FD37-999C-26F9-B28F33AEF9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872" y="829434"/>
                <a:ext cx="4003828" cy="523220"/>
              </a:xfrm>
              <a:prstGeom prst="rect">
                <a:avLst/>
              </a:prstGeom>
              <a:blipFill>
                <a:blip r:embed="rId8"/>
                <a:stretch>
                  <a:fillRect l="-3196" t="-11628" b="-3139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0" name="ZoneTexte 709">
                <a:extLst>
                  <a:ext uri="{FF2B5EF4-FFF2-40B4-BE49-F238E27FC236}">
                    <a16:creationId xmlns:a16="http://schemas.microsoft.com/office/drawing/2014/main" id="{4A64F1F5-B018-F4AD-AAFF-C64B1D8E8F0D}"/>
                  </a:ext>
                </a:extLst>
              </p:cNvPr>
              <p:cNvSpPr txBox="1"/>
              <p:nvPr/>
            </p:nvSpPr>
            <p:spPr>
              <a:xfrm>
                <a:off x="123672" y="5828655"/>
                <a:ext cx="2700923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altLang="fr-FR" sz="28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H" altLang="fr-FR" sz="28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Times New Roman" panose="020206030504050203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fr-CH" altLang="fr-FR" sz="28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Times New Roman" panose="020206030504050203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fr-CH" altLang="fr-FR" sz="2800" b="0" i="1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Times New Roman" panose="02020603050405020304" pitchFamily="18" charset="0"/>
                        </a:rPr>
                        <m:t>=0.23</m:t>
                      </m:r>
                      <m:r>
                        <a:rPr lang="fr-CH" altLang="fr-FR" sz="2800" b="0" i="0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altLang="fr-FR" sz="2800" b="0" i="0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Times New Roman" panose="02020603050405020304" pitchFamily="18" charset="0"/>
                        </a:rPr>
                        <m:t>nm</m:t>
                      </m:r>
                    </m:oMath>
                  </m:oMathPara>
                </a14:m>
                <a:endParaRPr lang="fr-CH" sz="2800" dirty="0"/>
              </a:p>
            </p:txBody>
          </p:sp>
        </mc:Choice>
        <mc:Fallback xmlns="">
          <p:sp>
            <p:nvSpPr>
              <p:cNvPr id="710" name="ZoneTexte 709">
                <a:extLst>
                  <a:ext uri="{FF2B5EF4-FFF2-40B4-BE49-F238E27FC236}">
                    <a16:creationId xmlns:a16="http://schemas.microsoft.com/office/drawing/2014/main" id="{4A64F1F5-B018-F4AD-AAFF-C64B1D8E8F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672" y="5828655"/>
                <a:ext cx="2700923" cy="52322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16" name="Groupe 715">
            <a:extLst>
              <a:ext uri="{FF2B5EF4-FFF2-40B4-BE49-F238E27FC236}">
                <a16:creationId xmlns:a16="http://schemas.microsoft.com/office/drawing/2014/main" id="{9929B5DC-EC44-6EDF-C57A-7B3F18A07612}"/>
              </a:ext>
            </a:extLst>
          </p:cNvPr>
          <p:cNvGrpSpPr/>
          <p:nvPr/>
        </p:nvGrpSpPr>
        <p:grpSpPr>
          <a:xfrm>
            <a:off x="9034979" y="5326423"/>
            <a:ext cx="2549765" cy="980375"/>
            <a:chOff x="8719045" y="5355060"/>
            <a:chExt cx="2549765" cy="98037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3" name="ZoneTexte 712">
                  <a:extLst>
                    <a:ext uri="{FF2B5EF4-FFF2-40B4-BE49-F238E27FC236}">
                      <a16:creationId xmlns:a16="http://schemas.microsoft.com/office/drawing/2014/main" id="{858B83B6-8932-7CB6-FC31-AFC444E79A71}"/>
                    </a:ext>
                  </a:extLst>
                </p:cNvPr>
                <p:cNvSpPr txBox="1"/>
                <p:nvPr/>
              </p:nvSpPr>
              <p:spPr>
                <a:xfrm>
                  <a:off x="8719045" y="5418584"/>
                  <a:ext cx="2549765" cy="76944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altLang="fr-FR" sz="44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fr-CH" altLang="fr-FR" sz="4400" b="0" i="1" smtClean="0">
                                    <a:latin typeface="Cambria Math" panose="02040503050406030204" pitchFamily="18" charset="0"/>
                                    <a:ea typeface="Artifakt Element Light" panose="020B03030500000200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altLang="fr-FR" sz="4400" b="0" i="1" smtClean="0">
                                    <a:latin typeface="Cambria Math" panose="02040503050406030204" pitchFamily="18" charset="0"/>
                                    <a:ea typeface="Artifakt Element Light" panose="020B0303050000020004" pitchFamily="34" charset="0"/>
                                    <a:cs typeface="Times New Roman" panose="020206030504050203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fr-CH" altLang="fr-FR" sz="4400" b="0" i="1" smtClean="0">
                                    <a:latin typeface="Cambria Math" panose="02040503050406030204" pitchFamily="18" charset="0"/>
                                    <a:ea typeface="Artifakt Element Light" panose="020B0303050000020004" pitchFamily="34" charset="0"/>
                                    <a:cs typeface="Times New Roman" panose="02020603050405020304" pitchFamily="18" charset="0"/>
                                  </a:rPr>
                                  <m:t>𝐺</m:t>
                                </m:r>
                              </m:sub>
                            </m:sSub>
                            <m:r>
                              <a:rPr lang="fr-CH" altLang="fr-FR" sz="44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  <m:t>=</m:t>
                            </m:r>
                            <m:r>
                              <a:rPr lang="fr-CH" altLang="fr-FR" sz="44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fr-CH" altLang="fr-FR" sz="44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sub>
                        </m:sSub>
                      </m:oMath>
                    </m:oMathPara>
                  </a14:m>
                  <a:endParaRPr lang="fr-CH" sz="36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713" name="ZoneTexte 712">
                  <a:extLst>
                    <a:ext uri="{FF2B5EF4-FFF2-40B4-BE49-F238E27FC236}">
                      <a16:creationId xmlns:a16="http://schemas.microsoft.com/office/drawing/2014/main" id="{858B83B6-8932-7CB6-FC31-AFC444E79A7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19045" y="5418584"/>
                  <a:ext cx="2549765" cy="769441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14" name="Rectangle 713">
              <a:extLst>
                <a:ext uri="{FF2B5EF4-FFF2-40B4-BE49-F238E27FC236}">
                  <a16:creationId xmlns:a16="http://schemas.microsoft.com/office/drawing/2014/main" id="{8AEC528B-E4D6-E400-ECB4-A67776935FB9}"/>
                </a:ext>
              </a:extLst>
            </p:cNvPr>
            <p:cNvSpPr/>
            <p:nvPr/>
          </p:nvSpPr>
          <p:spPr>
            <a:xfrm>
              <a:off x="8861973" y="5433098"/>
              <a:ext cx="2157076" cy="83055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715" name="Rectangle 714">
              <a:extLst>
                <a:ext uri="{FF2B5EF4-FFF2-40B4-BE49-F238E27FC236}">
                  <a16:creationId xmlns:a16="http://schemas.microsoft.com/office/drawing/2014/main" id="{5F1014FF-CFEF-71D4-5773-63AE5BD113C9}"/>
                </a:ext>
              </a:extLst>
            </p:cNvPr>
            <p:cNvSpPr/>
            <p:nvPr/>
          </p:nvSpPr>
          <p:spPr>
            <a:xfrm>
              <a:off x="8772671" y="5355060"/>
              <a:ext cx="2338849" cy="980375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17" name="ZoneTexte 716">
                <a:extLst>
                  <a:ext uri="{FF2B5EF4-FFF2-40B4-BE49-F238E27FC236}">
                    <a16:creationId xmlns:a16="http://schemas.microsoft.com/office/drawing/2014/main" id="{11177E26-1FB3-0DE1-5F07-317355759DF0}"/>
                  </a:ext>
                </a:extLst>
              </p:cNvPr>
              <p:cNvSpPr txBox="1"/>
              <p:nvPr/>
            </p:nvSpPr>
            <p:spPr>
              <a:xfrm>
                <a:off x="3382608" y="5582958"/>
                <a:ext cx="3868305" cy="9563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altLang="fr-FR" sz="36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CH" altLang="fr-FR" sz="36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fr-CH" altLang="fr-FR" sz="36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𝑇</m:t>
                        </m:r>
                      </m:sub>
                    </m:sSub>
                    <m:r>
                      <a:rPr lang="fr-CH" altLang="fr-FR" sz="36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fr-CH" altLang="fr-FR" sz="36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fr-CH" altLang="fr-FR" sz="36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fr-CH" altLang="fr-FR" sz="36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fr-CH" altLang="fr-FR" sz="36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fr-CH" altLang="fr-FR" sz="36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𝜆</m:t>
                        </m:r>
                      </m:den>
                    </m:f>
                    <m:r>
                      <a:rPr lang="fr-CH" altLang="fr-FR" sz="36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=2.75</m:t>
                    </m:r>
                    <m:r>
                      <a:rPr lang="fr-CH" altLang="fr-FR" sz="36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altLang="fr-FR" sz="36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m</m:t>
                    </m:r>
                  </m:oMath>
                </a14:m>
                <a:endParaRPr lang="fr-CH" sz="3600" dirty="0"/>
              </a:p>
            </p:txBody>
          </p:sp>
        </mc:Choice>
        <mc:Fallback xmlns="">
          <p:sp>
            <p:nvSpPr>
              <p:cNvPr id="717" name="ZoneTexte 716">
                <a:extLst>
                  <a:ext uri="{FF2B5EF4-FFF2-40B4-BE49-F238E27FC236}">
                    <a16:creationId xmlns:a16="http://schemas.microsoft.com/office/drawing/2014/main" id="{11177E26-1FB3-0DE1-5F07-317355759D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2608" y="5582958"/>
                <a:ext cx="3868305" cy="95635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73" name="Groupe 572">
            <a:extLst>
              <a:ext uri="{FF2B5EF4-FFF2-40B4-BE49-F238E27FC236}">
                <a16:creationId xmlns:a16="http://schemas.microsoft.com/office/drawing/2014/main" id="{2ECE7263-D779-C59D-6797-DD4929C66978}"/>
              </a:ext>
            </a:extLst>
          </p:cNvPr>
          <p:cNvGrpSpPr/>
          <p:nvPr/>
        </p:nvGrpSpPr>
        <p:grpSpPr>
          <a:xfrm>
            <a:off x="4022284" y="2016396"/>
            <a:ext cx="54843" cy="2936325"/>
            <a:chOff x="5259967" y="-96837"/>
            <a:chExt cx="45723" cy="2497137"/>
          </a:xfrm>
          <a:solidFill>
            <a:srgbClr val="FF0000"/>
          </a:solidFill>
        </p:grpSpPr>
        <p:sp>
          <p:nvSpPr>
            <p:cNvPr id="574" name="Rectangle 573">
              <a:extLst>
                <a:ext uri="{FF2B5EF4-FFF2-40B4-BE49-F238E27FC236}">
                  <a16:creationId xmlns:a16="http://schemas.microsoft.com/office/drawing/2014/main" id="{9611E621-2A4B-EB52-B7AB-FD3D8AFA0A25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75" name="Rectangle 574">
              <a:extLst>
                <a:ext uri="{FF2B5EF4-FFF2-40B4-BE49-F238E27FC236}">
                  <a16:creationId xmlns:a16="http://schemas.microsoft.com/office/drawing/2014/main" id="{172095A0-D286-2919-DE20-B54DCA01D3FB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76" name="Rectangle 575">
              <a:extLst>
                <a:ext uri="{FF2B5EF4-FFF2-40B4-BE49-F238E27FC236}">
                  <a16:creationId xmlns:a16="http://schemas.microsoft.com/office/drawing/2014/main" id="{8E37384C-0B53-4190-A5B5-A10C18956240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77" name="Rectangle 576">
              <a:extLst>
                <a:ext uri="{FF2B5EF4-FFF2-40B4-BE49-F238E27FC236}">
                  <a16:creationId xmlns:a16="http://schemas.microsoft.com/office/drawing/2014/main" id="{1B3A509F-AEA0-6D6A-25FC-ECF61E137D12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78" name="Rectangle 577">
              <a:extLst>
                <a:ext uri="{FF2B5EF4-FFF2-40B4-BE49-F238E27FC236}">
                  <a16:creationId xmlns:a16="http://schemas.microsoft.com/office/drawing/2014/main" id="{F7D91A50-7A9E-2D3B-DEA3-552A148F2F28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79" name="Rectangle 578">
              <a:extLst>
                <a:ext uri="{FF2B5EF4-FFF2-40B4-BE49-F238E27FC236}">
                  <a16:creationId xmlns:a16="http://schemas.microsoft.com/office/drawing/2014/main" id="{8ACA7804-55B1-14C3-C66F-C1DBEFA1A6C7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80" name="Rectangle 579">
              <a:extLst>
                <a:ext uri="{FF2B5EF4-FFF2-40B4-BE49-F238E27FC236}">
                  <a16:creationId xmlns:a16="http://schemas.microsoft.com/office/drawing/2014/main" id="{707B9347-B31C-BA5E-542B-8DC7DED9FA61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81" name="Rectangle 580">
              <a:extLst>
                <a:ext uri="{FF2B5EF4-FFF2-40B4-BE49-F238E27FC236}">
                  <a16:creationId xmlns:a16="http://schemas.microsoft.com/office/drawing/2014/main" id="{604F2C40-26AA-BA37-55EC-37D97745E6D3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82" name="Rectangle 581">
              <a:extLst>
                <a:ext uri="{FF2B5EF4-FFF2-40B4-BE49-F238E27FC236}">
                  <a16:creationId xmlns:a16="http://schemas.microsoft.com/office/drawing/2014/main" id="{97095382-1278-3C9F-B940-4A46AA5461F9}"/>
                </a:ext>
              </a:extLst>
            </p:cNvPr>
            <p:cNvSpPr/>
            <p:nvPr/>
          </p:nvSpPr>
          <p:spPr>
            <a:xfrm>
              <a:off x="5259971" y="-96837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A6E5E9A9-AB48-3770-ADBD-7AE0FB669C63}"/>
              </a:ext>
            </a:extLst>
          </p:cNvPr>
          <p:cNvCxnSpPr>
            <a:cxnSpLocks/>
          </p:cNvCxnSpPr>
          <p:nvPr/>
        </p:nvCxnSpPr>
        <p:spPr>
          <a:xfrm>
            <a:off x="1591644" y="5101791"/>
            <a:ext cx="244755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79F38F70-B3C4-6AB3-44B8-6DAA4A98AD8C}"/>
                  </a:ext>
                </a:extLst>
              </p:cNvPr>
              <p:cNvSpPr txBox="1"/>
              <p:nvPr/>
            </p:nvSpPr>
            <p:spPr>
              <a:xfrm>
                <a:off x="2189473" y="4632366"/>
                <a:ext cx="1369623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altLang="fr-FR" sz="24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H" altLang="fr-FR" sz="24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altLang="fr-FR" sz="24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Times New Roman" panose="02020603050405020304" pitchFamily="18" charset="0"/>
                            </a:rPr>
                            <m:t>𝐺</m:t>
                          </m:r>
                        </m:sub>
                      </m:sSub>
                    </m:oMath>
                  </m:oMathPara>
                </a14:m>
                <a:endParaRPr lang="fr-CH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79F38F70-B3C4-6AB3-44B8-6DAA4A98AD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9473" y="4632366"/>
                <a:ext cx="1369623" cy="46166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9981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16D0CBE-1D53-D505-D388-97385C9D992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Operating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regimes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28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54844D94-B58A-3735-43D7-8FE09330A336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00444950-60A7-FE12-1446-CE504DB708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B6A7F56-099C-E34A-5012-F0802B38AD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2859226-F237-5B63-03C9-9414935440CE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1" name="Image 80" descr="Une image contenant texte, diagramme, ligne, capture d’écran&#10;&#10;Description générée automatiquement">
            <a:extLst>
              <a:ext uri="{FF2B5EF4-FFF2-40B4-BE49-F238E27FC236}">
                <a16:creationId xmlns:a16="http://schemas.microsoft.com/office/drawing/2014/main" id="{45DE3DD8-8E36-806F-9F43-32B2E649663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27" r="2500" b="24148"/>
          <a:stretch/>
        </p:blipFill>
        <p:spPr>
          <a:xfrm>
            <a:off x="3469040" y="694465"/>
            <a:ext cx="8558503" cy="2662606"/>
          </a:xfrm>
          <a:prstGeom prst="rect">
            <a:avLst/>
          </a:prstGeom>
        </p:spPr>
      </p:pic>
      <p:sp>
        <p:nvSpPr>
          <p:cNvPr id="82" name="Rectangle 81">
            <a:extLst>
              <a:ext uri="{FF2B5EF4-FFF2-40B4-BE49-F238E27FC236}">
                <a16:creationId xmlns:a16="http://schemas.microsoft.com/office/drawing/2014/main" id="{7917F4ED-5748-401D-F009-E2530011FBF5}"/>
              </a:ext>
            </a:extLst>
          </p:cNvPr>
          <p:cNvSpPr/>
          <p:nvPr/>
        </p:nvSpPr>
        <p:spPr>
          <a:xfrm>
            <a:off x="8166658" y="953441"/>
            <a:ext cx="700482" cy="264491"/>
          </a:xfrm>
          <a:prstGeom prst="rect">
            <a:avLst/>
          </a:prstGeom>
          <a:noFill/>
          <a:ln>
            <a:solidFill>
              <a:srgbClr val="06E80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85" name="Groupe 84">
            <a:extLst>
              <a:ext uri="{FF2B5EF4-FFF2-40B4-BE49-F238E27FC236}">
                <a16:creationId xmlns:a16="http://schemas.microsoft.com/office/drawing/2014/main" id="{08B1624E-7C31-C24D-893F-048F6F21B71A}"/>
              </a:ext>
            </a:extLst>
          </p:cNvPr>
          <p:cNvGrpSpPr/>
          <p:nvPr/>
        </p:nvGrpSpPr>
        <p:grpSpPr>
          <a:xfrm>
            <a:off x="2444831" y="3511114"/>
            <a:ext cx="9595412" cy="3333844"/>
            <a:chOff x="-971550" y="3284390"/>
            <a:chExt cx="9595412" cy="3333844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D9CB5690-D66B-FFD5-6285-2D3AC91EFB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8645" t="3827" b="6527"/>
            <a:stretch/>
          </p:blipFill>
          <p:spPr>
            <a:xfrm>
              <a:off x="4678852" y="3908168"/>
              <a:ext cx="80286" cy="2152765"/>
            </a:xfrm>
            <a:prstGeom prst="rect">
              <a:avLst/>
            </a:prstGeom>
          </p:spPr>
        </p:pic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07B74100-BC4E-A55C-B735-F9DB8204BB53}"/>
                </a:ext>
              </a:extLst>
            </p:cNvPr>
            <p:cNvGrpSpPr/>
            <p:nvPr/>
          </p:nvGrpSpPr>
          <p:grpSpPr>
            <a:xfrm>
              <a:off x="4587438" y="3893767"/>
              <a:ext cx="91414" cy="2187180"/>
              <a:chOff x="9229118" y="1924502"/>
              <a:chExt cx="171450" cy="4102132"/>
            </a:xfrm>
          </p:grpSpPr>
          <p:pic>
            <p:nvPicPr>
              <p:cNvPr id="30" name="Image 29">
                <a:extLst>
                  <a:ext uri="{FF2B5EF4-FFF2-40B4-BE49-F238E27FC236}">
                    <a16:creationId xmlns:a16="http://schemas.microsoft.com/office/drawing/2014/main" id="{54B319B1-94F3-315B-6D77-EE4BA66AC930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1924502"/>
                <a:ext cx="171450" cy="2019600"/>
              </a:xfrm>
              <a:prstGeom prst="rect">
                <a:avLst/>
              </a:prstGeom>
            </p:spPr>
          </p:pic>
          <p:pic>
            <p:nvPicPr>
              <p:cNvPr id="31" name="Image 30">
                <a:extLst>
                  <a:ext uri="{FF2B5EF4-FFF2-40B4-BE49-F238E27FC236}">
                    <a16:creationId xmlns:a16="http://schemas.microsoft.com/office/drawing/2014/main" id="{63D39FEC-6D10-CFBB-61D3-F2154902686E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4007034"/>
                <a:ext cx="171450" cy="2019600"/>
              </a:xfrm>
              <a:prstGeom prst="rect">
                <a:avLst/>
              </a:prstGeom>
            </p:spPr>
          </p:pic>
        </p:grp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14B2A1E0-7CD4-21A0-93C2-D66224B188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l="37900"/>
            <a:stretch/>
          </p:blipFill>
          <p:spPr>
            <a:xfrm>
              <a:off x="1145663" y="3890344"/>
              <a:ext cx="3620920" cy="1136504"/>
            </a:xfrm>
            <a:prstGeom prst="rect">
              <a:avLst/>
            </a:prstGeom>
          </p:spPr>
        </p:pic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E19C0695-A92C-7888-3BAA-6B710E4F9D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l="37630" t="1019"/>
            <a:stretch/>
          </p:blipFill>
          <p:spPr>
            <a:xfrm>
              <a:off x="1129933" y="4982752"/>
              <a:ext cx="3636649" cy="1124928"/>
            </a:xfrm>
            <a:prstGeom prst="rect">
              <a:avLst/>
            </a:prstGeom>
          </p:spPr>
        </p:pic>
        <p:pic>
          <p:nvPicPr>
            <p:cNvPr id="9" name="Image 8" descr="Une image contenant texte, capture d’écran, diagramme, ligne&#10;&#10;Description générée automatiquement">
              <a:extLst>
                <a:ext uri="{FF2B5EF4-FFF2-40B4-BE49-F238E27FC236}">
                  <a16:creationId xmlns:a16="http://schemas.microsoft.com/office/drawing/2014/main" id="{F373CE78-01A0-D203-5C32-B82165B699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215" t="38359" r="27689" b="34383"/>
            <a:stretch/>
          </p:blipFill>
          <p:spPr>
            <a:xfrm>
              <a:off x="4645185" y="3846023"/>
              <a:ext cx="1726828" cy="2274049"/>
            </a:xfrm>
            <a:prstGeom prst="rect">
              <a:avLst/>
            </a:prstGeom>
          </p:spPr>
        </p:pic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806D539-19F8-577E-DA46-6E3426F4E352}"/>
                </a:ext>
              </a:extLst>
            </p:cNvPr>
            <p:cNvSpPr/>
            <p:nvPr/>
          </p:nvSpPr>
          <p:spPr>
            <a:xfrm>
              <a:off x="-971550" y="3846023"/>
              <a:ext cx="565971" cy="23138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sp>
          <p:nvSpPr>
            <p:cNvPr id="68" name="Triangle isocèle 67">
              <a:extLst>
                <a:ext uri="{FF2B5EF4-FFF2-40B4-BE49-F238E27FC236}">
                  <a16:creationId xmlns:a16="http://schemas.microsoft.com/office/drawing/2014/main" id="{FA198480-CA8A-DDF9-81A9-A129FD789C5E}"/>
                </a:ext>
              </a:extLst>
            </p:cNvPr>
            <p:cNvSpPr/>
            <p:nvPr/>
          </p:nvSpPr>
          <p:spPr>
            <a:xfrm rot="16200000">
              <a:off x="1250854" y="4119932"/>
              <a:ext cx="1523722" cy="1723314"/>
            </a:xfrm>
            <a:prstGeom prst="triangle">
              <a:avLst/>
            </a:prstGeom>
            <a:solidFill>
              <a:srgbClr val="000000">
                <a:alpha val="81176"/>
              </a:srgbClr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69" name="Triangle isocèle 68">
              <a:extLst>
                <a:ext uri="{FF2B5EF4-FFF2-40B4-BE49-F238E27FC236}">
                  <a16:creationId xmlns:a16="http://schemas.microsoft.com/office/drawing/2014/main" id="{2D79CDAB-F16E-B1E5-4858-EE02E2A600BC}"/>
                </a:ext>
              </a:extLst>
            </p:cNvPr>
            <p:cNvSpPr/>
            <p:nvPr/>
          </p:nvSpPr>
          <p:spPr>
            <a:xfrm rot="16200000">
              <a:off x="1253134" y="3842785"/>
              <a:ext cx="1523722" cy="1723314"/>
            </a:xfrm>
            <a:prstGeom prst="triangle">
              <a:avLst/>
            </a:prstGeom>
            <a:solidFill>
              <a:srgbClr val="000000">
                <a:alpha val="81176"/>
              </a:srgbClr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70" name="Triangle isocèle 69">
              <a:extLst>
                <a:ext uri="{FF2B5EF4-FFF2-40B4-BE49-F238E27FC236}">
                  <a16:creationId xmlns:a16="http://schemas.microsoft.com/office/drawing/2014/main" id="{8AA51F82-89B4-9DE2-6D2A-13551308C3A1}"/>
                </a:ext>
              </a:extLst>
            </p:cNvPr>
            <p:cNvSpPr/>
            <p:nvPr/>
          </p:nvSpPr>
          <p:spPr>
            <a:xfrm rot="16200000">
              <a:off x="1248574" y="4651852"/>
              <a:ext cx="1523722" cy="1723314"/>
            </a:xfrm>
            <a:prstGeom prst="triangle">
              <a:avLst/>
            </a:prstGeom>
            <a:solidFill>
              <a:srgbClr val="000000">
                <a:alpha val="81176"/>
              </a:srgbClr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71" name="Triangle isocèle 70">
              <a:extLst>
                <a:ext uri="{FF2B5EF4-FFF2-40B4-BE49-F238E27FC236}">
                  <a16:creationId xmlns:a16="http://schemas.microsoft.com/office/drawing/2014/main" id="{823BB106-AB00-CD8C-DB33-F5BE69E4AD44}"/>
                </a:ext>
              </a:extLst>
            </p:cNvPr>
            <p:cNvSpPr/>
            <p:nvPr/>
          </p:nvSpPr>
          <p:spPr>
            <a:xfrm rot="16200000">
              <a:off x="1250854" y="4374705"/>
              <a:ext cx="1523722" cy="1723314"/>
            </a:xfrm>
            <a:prstGeom prst="triangle">
              <a:avLst/>
            </a:prstGeom>
            <a:solidFill>
              <a:srgbClr val="000000">
                <a:alpha val="81176"/>
              </a:srgbClr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8" name="Flèche : droite 37">
              <a:extLst>
                <a:ext uri="{FF2B5EF4-FFF2-40B4-BE49-F238E27FC236}">
                  <a16:creationId xmlns:a16="http://schemas.microsoft.com/office/drawing/2014/main" id="{6C0F05B1-7070-84D5-AA6D-66400260B288}"/>
                </a:ext>
              </a:extLst>
            </p:cNvPr>
            <p:cNvSpPr/>
            <p:nvPr/>
          </p:nvSpPr>
          <p:spPr>
            <a:xfrm>
              <a:off x="266700" y="4314825"/>
              <a:ext cx="788391" cy="1343024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sp>
          <p:nvSpPr>
            <p:cNvPr id="76" name="Triangle isocèle 75">
              <a:extLst>
                <a:ext uri="{FF2B5EF4-FFF2-40B4-BE49-F238E27FC236}">
                  <a16:creationId xmlns:a16="http://schemas.microsoft.com/office/drawing/2014/main" id="{28D72486-8425-B451-2F76-4CEB7BC88AA4}"/>
                </a:ext>
              </a:extLst>
            </p:cNvPr>
            <p:cNvSpPr/>
            <p:nvPr/>
          </p:nvSpPr>
          <p:spPr>
            <a:xfrm rot="16200000">
              <a:off x="1248509" y="3579154"/>
              <a:ext cx="1523722" cy="1723314"/>
            </a:xfrm>
            <a:prstGeom prst="triangle">
              <a:avLst/>
            </a:prstGeom>
            <a:solidFill>
              <a:srgbClr val="000000">
                <a:alpha val="81176"/>
              </a:srgbClr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pic>
          <p:nvPicPr>
            <p:cNvPr id="41" name="Image 40" descr="Une image contenant texte, diagramme, ligne, capture d’écran&#10;&#10;Description générée automatiquement">
              <a:extLst>
                <a:ext uri="{FF2B5EF4-FFF2-40B4-BE49-F238E27FC236}">
                  <a16:creationId xmlns:a16="http://schemas.microsoft.com/office/drawing/2014/main" id="{277C9311-ED76-738B-C494-57A5690D48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966" t="21927" r="33954" b="24148"/>
            <a:stretch/>
          </p:blipFill>
          <p:spPr>
            <a:xfrm>
              <a:off x="4613410" y="3284390"/>
              <a:ext cx="1398662" cy="3013200"/>
            </a:xfrm>
            <a:prstGeom prst="rect">
              <a:avLst/>
            </a:prstGeom>
          </p:spPr>
        </p:pic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C858CBB-FB8D-8F4F-8302-8ADBE9C3751F}"/>
                </a:ext>
              </a:extLst>
            </p:cNvPr>
            <p:cNvSpPr/>
            <p:nvPr/>
          </p:nvSpPr>
          <p:spPr>
            <a:xfrm>
              <a:off x="4722183" y="3588331"/>
              <a:ext cx="886264" cy="2407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E0F12A5C-9BDF-9DBE-1CE3-B79D71794631}"/>
                </a:ext>
              </a:extLst>
            </p:cNvPr>
            <p:cNvSpPr txBox="1"/>
            <p:nvPr/>
          </p:nvSpPr>
          <p:spPr>
            <a:xfrm>
              <a:off x="4733610" y="3578520"/>
              <a:ext cx="833462" cy="307777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4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Detector</a:t>
              </a:r>
              <a:endParaRPr lang="fr-CH" sz="1400" dirty="0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Triangle isocèle 74">
              <a:extLst>
                <a:ext uri="{FF2B5EF4-FFF2-40B4-BE49-F238E27FC236}">
                  <a16:creationId xmlns:a16="http://schemas.microsoft.com/office/drawing/2014/main" id="{81FD759F-699D-0DE3-7931-00840619BCD4}"/>
                </a:ext>
              </a:extLst>
            </p:cNvPr>
            <p:cNvSpPr/>
            <p:nvPr/>
          </p:nvSpPr>
          <p:spPr>
            <a:xfrm rot="16200000">
              <a:off x="1245459" y="4933682"/>
              <a:ext cx="1523722" cy="1723314"/>
            </a:xfrm>
            <a:prstGeom prst="triangle">
              <a:avLst/>
            </a:prstGeom>
            <a:solidFill>
              <a:srgbClr val="000000">
                <a:alpha val="81176"/>
              </a:srgbClr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77" name="Triangle isocèle 76">
              <a:extLst>
                <a:ext uri="{FF2B5EF4-FFF2-40B4-BE49-F238E27FC236}">
                  <a16:creationId xmlns:a16="http://schemas.microsoft.com/office/drawing/2014/main" id="{4523133B-B786-EE24-5F37-B960B96AACA0}"/>
                </a:ext>
              </a:extLst>
            </p:cNvPr>
            <p:cNvSpPr/>
            <p:nvPr/>
          </p:nvSpPr>
          <p:spPr>
            <a:xfrm rot="16200000">
              <a:off x="1250789" y="3302007"/>
              <a:ext cx="1523722" cy="1723314"/>
            </a:xfrm>
            <a:prstGeom prst="triangle">
              <a:avLst/>
            </a:prstGeom>
            <a:solidFill>
              <a:srgbClr val="000000">
                <a:alpha val="81176"/>
              </a:srgbClr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55BC0861-906F-416A-6874-6694B54F62D1}"/>
                </a:ext>
              </a:extLst>
            </p:cNvPr>
            <p:cNvSpPr/>
            <p:nvPr/>
          </p:nvSpPr>
          <p:spPr>
            <a:xfrm>
              <a:off x="762078" y="3363204"/>
              <a:ext cx="2478328" cy="515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0A5FB1B6-B565-22DB-1421-8C986FD96011}"/>
                </a:ext>
              </a:extLst>
            </p:cNvPr>
            <p:cNvSpPr/>
            <p:nvPr/>
          </p:nvSpPr>
          <p:spPr>
            <a:xfrm>
              <a:off x="1671660" y="6102745"/>
              <a:ext cx="2478328" cy="515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76FF7A2-42E9-B7F0-0786-5C98F7EB934C}"/>
                </a:ext>
              </a:extLst>
            </p:cNvPr>
            <p:cNvSpPr/>
            <p:nvPr/>
          </p:nvSpPr>
          <p:spPr>
            <a:xfrm>
              <a:off x="-656765" y="3746849"/>
              <a:ext cx="5270300" cy="1121743"/>
            </a:xfrm>
            <a:prstGeom prst="rect">
              <a:avLst/>
            </a:prstGeom>
            <a:gradFill>
              <a:gsLst>
                <a:gs pos="30000">
                  <a:srgbClr val="F8FAFD">
                    <a:alpha val="81000"/>
                  </a:srgbClr>
                </a:gs>
                <a:gs pos="9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4BF5EB7-86B6-73B7-7EE4-E673FC1695D6}"/>
                </a:ext>
              </a:extLst>
            </p:cNvPr>
            <p:cNvSpPr/>
            <p:nvPr/>
          </p:nvSpPr>
          <p:spPr>
            <a:xfrm flipV="1">
              <a:off x="-656765" y="5100903"/>
              <a:ext cx="5270300" cy="1121743"/>
            </a:xfrm>
            <a:prstGeom prst="rect">
              <a:avLst/>
            </a:prstGeom>
            <a:gradFill>
              <a:gsLst>
                <a:gs pos="30000">
                  <a:srgbClr val="F8FAFD">
                    <a:alpha val="81000"/>
                  </a:srgbClr>
                </a:gs>
                <a:gs pos="9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grpSp>
          <p:nvGrpSpPr>
            <p:cNvPr id="58" name="Groupe 57">
              <a:extLst>
                <a:ext uri="{FF2B5EF4-FFF2-40B4-BE49-F238E27FC236}">
                  <a16:creationId xmlns:a16="http://schemas.microsoft.com/office/drawing/2014/main" id="{21128819-CE23-104F-B6E1-76957A2A6CEA}"/>
                </a:ext>
              </a:extLst>
            </p:cNvPr>
            <p:cNvGrpSpPr/>
            <p:nvPr/>
          </p:nvGrpSpPr>
          <p:grpSpPr>
            <a:xfrm>
              <a:off x="1129934" y="3963792"/>
              <a:ext cx="45719" cy="2050681"/>
              <a:chOff x="5259967" y="194946"/>
              <a:chExt cx="45719" cy="2205354"/>
            </a:xfrm>
            <a:solidFill>
              <a:srgbClr val="FF0000"/>
            </a:solidFill>
          </p:grpSpPr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9481A402-B8A5-30CC-531A-0F8E3C28222A}"/>
                  </a:ext>
                </a:extLst>
              </p:cNvPr>
              <p:cNvSpPr/>
              <p:nvPr/>
            </p:nvSpPr>
            <p:spPr>
              <a:xfrm>
                <a:off x="5259967" y="1360170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120F1E79-DCB5-15A8-C532-A44855555F37}"/>
                  </a:ext>
                </a:extLst>
              </p:cNvPr>
              <p:cNvSpPr/>
              <p:nvPr/>
            </p:nvSpPr>
            <p:spPr>
              <a:xfrm>
                <a:off x="5259967" y="1651635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9ACEB426-2E46-C1C5-716E-276B7128C03E}"/>
                  </a:ext>
                </a:extLst>
              </p:cNvPr>
              <p:cNvSpPr/>
              <p:nvPr/>
            </p:nvSpPr>
            <p:spPr>
              <a:xfrm>
                <a:off x="5259967" y="1068705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7129B8F5-31D3-10C1-FE95-C533FE937B64}"/>
                  </a:ext>
                </a:extLst>
              </p:cNvPr>
              <p:cNvSpPr/>
              <p:nvPr/>
            </p:nvSpPr>
            <p:spPr>
              <a:xfrm>
                <a:off x="5259967" y="1943100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40C5A366-CBC8-26B3-EA05-DA0306778BAA}"/>
                  </a:ext>
                </a:extLst>
              </p:cNvPr>
              <p:cNvSpPr/>
              <p:nvPr/>
            </p:nvSpPr>
            <p:spPr>
              <a:xfrm>
                <a:off x="5259967" y="2234565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74065C49-4154-C034-429D-AA6B6A7229A8}"/>
                  </a:ext>
                </a:extLst>
              </p:cNvPr>
              <p:cNvSpPr/>
              <p:nvPr/>
            </p:nvSpPr>
            <p:spPr>
              <a:xfrm>
                <a:off x="5259967" y="486411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FACCCCC6-4EC5-B339-3279-76D3586AEAFB}"/>
                  </a:ext>
                </a:extLst>
              </p:cNvPr>
              <p:cNvSpPr/>
              <p:nvPr/>
            </p:nvSpPr>
            <p:spPr>
              <a:xfrm>
                <a:off x="5259967" y="777876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1252EAFC-42C0-27EE-55A3-4F90FF3CB225}"/>
                  </a:ext>
                </a:extLst>
              </p:cNvPr>
              <p:cNvSpPr/>
              <p:nvPr/>
            </p:nvSpPr>
            <p:spPr>
              <a:xfrm>
                <a:off x="5259967" y="194946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</p:grpSp>
        <p:grpSp>
          <p:nvGrpSpPr>
            <p:cNvPr id="48" name="Groupe 47">
              <a:extLst>
                <a:ext uri="{FF2B5EF4-FFF2-40B4-BE49-F238E27FC236}">
                  <a16:creationId xmlns:a16="http://schemas.microsoft.com/office/drawing/2014/main" id="{30BE2AEB-3B51-F907-75A9-C610E0643CED}"/>
                </a:ext>
              </a:extLst>
            </p:cNvPr>
            <p:cNvGrpSpPr/>
            <p:nvPr/>
          </p:nvGrpSpPr>
          <p:grpSpPr>
            <a:xfrm>
              <a:off x="2882168" y="3956622"/>
              <a:ext cx="45719" cy="2050681"/>
              <a:chOff x="5259967" y="194946"/>
              <a:chExt cx="45719" cy="2205354"/>
            </a:xfrm>
            <a:solidFill>
              <a:srgbClr val="FF0000"/>
            </a:solidFill>
          </p:grpSpPr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881E40E8-BEED-AD88-F467-7FCFB7C6BBC1}"/>
                  </a:ext>
                </a:extLst>
              </p:cNvPr>
              <p:cNvSpPr/>
              <p:nvPr/>
            </p:nvSpPr>
            <p:spPr>
              <a:xfrm>
                <a:off x="5259967" y="1360170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65BA9653-4955-E5F9-47B0-C2B367D94CD5}"/>
                  </a:ext>
                </a:extLst>
              </p:cNvPr>
              <p:cNvSpPr/>
              <p:nvPr/>
            </p:nvSpPr>
            <p:spPr>
              <a:xfrm>
                <a:off x="5259967" y="1651635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B065FC6E-C9DA-D515-BFEA-22642296F8B9}"/>
                  </a:ext>
                </a:extLst>
              </p:cNvPr>
              <p:cNvSpPr/>
              <p:nvPr/>
            </p:nvSpPr>
            <p:spPr>
              <a:xfrm>
                <a:off x="5259967" y="1068705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CE6A7AF8-1DCF-6CCA-98E8-3D037200A95C}"/>
                  </a:ext>
                </a:extLst>
              </p:cNvPr>
              <p:cNvSpPr/>
              <p:nvPr/>
            </p:nvSpPr>
            <p:spPr>
              <a:xfrm>
                <a:off x="5259967" y="1943100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881227DF-F0BC-0DF0-157D-3E94CB7078E5}"/>
                  </a:ext>
                </a:extLst>
              </p:cNvPr>
              <p:cNvSpPr/>
              <p:nvPr/>
            </p:nvSpPr>
            <p:spPr>
              <a:xfrm>
                <a:off x="5259967" y="2234565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933B2475-1973-8FB4-CC81-EE4B6E867190}"/>
                  </a:ext>
                </a:extLst>
              </p:cNvPr>
              <p:cNvSpPr/>
              <p:nvPr/>
            </p:nvSpPr>
            <p:spPr>
              <a:xfrm>
                <a:off x="5259967" y="486411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6A65381D-8B23-F635-091D-1A5AE3FAE158}"/>
                  </a:ext>
                </a:extLst>
              </p:cNvPr>
              <p:cNvSpPr/>
              <p:nvPr/>
            </p:nvSpPr>
            <p:spPr>
              <a:xfrm>
                <a:off x="5259967" y="777876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E3458CF8-BC2D-983E-C775-E698ABCFA1FC}"/>
                  </a:ext>
                </a:extLst>
              </p:cNvPr>
              <p:cNvSpPr/>
              <p:nvPr/>
            </p:nvSpPr>
            <p:spPr>
              <a:xfrm>
                <a:off x="5259967" y="194946"/>
                <a:ext cx="45719" cy="16573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</p:grp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54F4E23A-ABBB-45E9-8DD2-1B0DFBCD7879}"/>
                </a:ext>
              </a:extLst>
            </p:cNvPr>
            <p:cNvSpPr txBox="1"/>
            <p:nvPr/>
          </p:nvSpPr>
          <p:spPr>
            <a:xfrm>
              <a:off x="4232587" y="3613420"/>
              <a:ext cx="48622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fr-FR" sz="1400" dirty="0">
                  <a:latin typeface="Times New Roman" panose="02020603050405020304" pitchFamily="18" charset="0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G</a:t>
              </a:r>
              <a:r>
                <a:rPr lang="fr-CH" altLang="fr-FR" sz="1400" baseline="-25000" dirty="0">
                  <a:latin typeface="Times New Roman" panose="02020603050405020304" pitchFamily="18" charset="0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2</a:t>
              </a:r>
              <a:endParaRPr lang="fr-CH" sz="1400" dirty="0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EA158257-AEB7-1B54-7E9E-A40B1859CBCD}"/>
                </a:ext>
              </a:extLst>
            </p:cNvPr>
            <p:cNvSpPr txBox="1"/>
            <p:nvPr/>
          </p:nvSpPr>
          <p:spPr>
            <a:xfrm>
              <a:off x="2486429" y="3612940"/>
              <a:ext cx="53738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fr-FR" sz="1400" dirty="0">
                  <a:latin typeface="Times New Roman" panose="02020603050405020304" pitchFamily="18" charset="0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G</a:t>
              </a:r>
              <a:r>
                <a:rPr lang="fr-CH" altLang="fr-FR" sz="1400" baseline="-25000" dirty="0">
                  <a:latin typeface="Times New Roman" panose="02020603050405020304" pitchFamily="18" charset="0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1</a:t>
              </a:r>
              <a:endParaRPr lang="fr-CH" sz="1400" dirty="0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047D7CFB-3C35-8BFD-ADAE-FFFECB528CDD}"/>
                </a:ext>
              </a:extLst>
            </p:cNvPr>
            <p:cNvSpPr txBox="1"/>
            <p:nvPr/>
          </p:nvSpPr>
          <p:spPr>
            <a:xfrm>
              <a:off x="741771" y="3599458"/>
              <a:ext cx="53738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fr-FR" sz="1400" dirty="0">
                  <a:latin typeface="Times New Roman" panose="02020603050405020304" pitchFamily="18" charset="0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G</a:t>
              </a:r>
              <a:r>
                <a:rPr lang="fr-CH" altLang="fr-FR" sz="1400" baseline="-25000" dirty="0">
                  <a:latin typeface="Times New Roman" panose="02020603050405020304" pitchFamily="18" charset="0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0</a:t>
              </a:r>
              <a:endParaRPr lang="fr-CH" sz="1400" dirty="0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83" name="Image 82" descr="Une image contenant texte, diagramme, ligne, capture d’écran&#10;&#10;Description générée automatiquement">
              <a:extLst>
                <a:ext uri="{FF2B5EF4-FFF2-40B4-BE49-F238E27FC236}">
                  <a16:creationId xmlns:a16="http://schemas.microsoft.com/office/drawing/2014/main" id="{63DD3710-1707-F1C8-9D7F-C02C600E67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686" t="21927" r="2500" b="24148"/>
            <a:stretch/>
          </p:blipFill>
          <p:spPr>
            <a:xfrm>
              <a:off x="5937114" y="3645282"/>
              <a:ext cx="2686748" cy="2644735"/>
            </a:xfrm>
            <a:prstGeom prst="rect">
              <a:avLst/>
            </a:prstGeom>
          </p:spPr>
        </p:pic>
      </p:grp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073B955D-D8E7-CA1F-FD12-E9612607598B}"/>
              </a:ext>
            </a:extLst>
          </p:cNvPr>
          <p:cNvCxnSpPr>
            <a:cxnSpLocks/>
          </p:cNvCxnSpPr>
          <p:nvPr/>
        </p:nvCxnSpPr>
        <p:spPr>
          <a:xfrm>
            <a:off x="152400" y="3605065"/>
            <a:ext cx="118967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F5800372-0668-FFAB-200D-4F6C3E1DD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30833" y="554556"/>
                <a:ext cx="4483612" cy="1246752"/>
              </a:xfrm>
              <a:prstGeom prst="rect">
                <a:avLst/>
              </a:prstGeom>
              <a:noFill/>
              <a:ln w="19050">
                <a:noFill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3200" b="1" u="sng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Diffraction</a:t>
                </a:r>
                <a:r>
                  <a:rPr lang="fr-CH" sz="2400" dirty="0"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</a:p>
              <a:p>
                <a:pPr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20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fr-CH" sz="20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fr-CH" sz="20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=25</m:t>
                    </m:r>
                    <m:r>
                      <a:rPr lang="fr-CH" sz="20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sz="20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μm</m:t>
                    </m:r>
                    <m:r>
                      <a:rPr lang="fr-CH" sz="20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, </m:t>
                    </m:r>
                    <m:r>
                      <a:rPr lang="fr-CH" sz="20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𝜆</m:t>
                    </m:r>
                    <m:r>
                      <a:rPr lang="fr-CH" sz="20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=0.23</m:t>
                    </m:r>
                    <m:r>
                      <a:rPr lang="fr-CH" sz="20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sz="20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nm</m:t>
                    </m:r>
                  </m:oMath>
                </a14:m>
                <a:r>
                  <a:rPr lang="fr-CH" sz="20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)</a:t>
                </a:r>
                <a:endParaRPr lang="fr-CH" sz="2800" b="0" dirty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F5800372-0668-FFAB-200D-4F6C3E1DDBA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0800000" flipV="1">
                <a:off x="130833" y="554556"/>
                <a:ext cx="4483612" cy="1246752"/>
              </a:xfrm>
              <a:prstGeom prst="rect">
                <a:avLst/>
              </a:prstGeom>
              <a:blipFill>
                <a:blip r:embed="rId8"/>
                <a:stretch>
                  <a:fillRect l="-3397" b="-8824"/>
                </a:stretch>
              </a:blipFill>
              <a:ln w="19050">
                <a:noFill/>
              </a:ln>
              <a:effectLst/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074B97BB-988B-29F8-329F-CDCA376D3D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30833" y="3521650"/>
                <a:ext cx="3983213" cy="1246752"/>
              </a:xfrm>
              <a:prstGeom prst="rect">
                <a:avLst/>
              </a:prstGeom>
              <a:noFill/>
              <a:ln w="19050">
                <a:noFill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3200" b="1" u="sng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Ballistic</a:t>
                </a:r>
                <a:endParaRPr lang="fr-CH" sz="3200" b="1" u="sng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  <a:p>
                <a:pPr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20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fr-CH" sz="20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fr-CH" sz="20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=250</m:t>
                    </m:r>
                    <m:r>
                      <a:rPr lang="fr-CH" sz="20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sz="20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μm</m:t>
                    </m:r>
                    <m:r>
                      <a:rPr lang="fr-CH" sz="20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, </m:t>
                    </m:r>
                    <m:r>
                      <a:rPr lang="fr-CH" sz="20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𝜆</m:t>
                    </m:r>
                    <m:r>
                      <a:rPr lang="fr-CH" sz="20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=0.23</m:t>
                    </m:r>
                    <m:r>
                      <a:rPr lang="fr-CH" sz="20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sz="20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nm</m:t>
                    </m:r>
                  </m:oMath>
                </a14:m>
                <a:r>
                  <a:rPr lang="fr-CH" sz="20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)</a:t>
                </a:r>
                <a:endParaRPr lang="fr-CH" sz="28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074B97BB-988B-29F8-329F-CDCA376D3D0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0800000" flipV="1">
                <a:off x="130833" y="3521650"/>
                <a:ext cx="3983213" cy="1246752"/>
              </a:xfrm>
              <a:prstGeom prst="rect">
                <a:avLst/>
              </a:prstGeom>
              <a:blipFill>
                <a:blip r:embed="rId9"/>
                <a:stretch>
                  <a:fillRect l="-3823" b="-8824"/>
                </a:stretch>
              </a:blipFill>
              <a:ln w="19050">
                <a:noFill/>
              </a:ln>
              <a:effectLst/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0" name="Connecteur droit avec flèche 89">
            <a:extLst>
              <a:ext uri="{FF2B5EF4-FFF2-40B4-BE49-F238E27FC236}">
                <a16:creationId xmlns:a16="http://schemas.microsoft.com/office/drawing/2014/main" id="{D0D448ED-0D8E-BF04-74B2-60A4010435EC}"/>
              </a:ext>
            </a:extLst>
          </p:cNvPr>
          <p:cNvCxnSpPr/>
          <p:nvPr/>
        </p:nvCxnSpPr>
        <p:spPr>
          <a:xfrm>
            <a:off x="4592034" y="3289300"/>
            <a:ext cx="175223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ZoneTexte 90">
                <a:extLst>
                  <a:ext uri="{FF2B5EF4-FFF2-40B4-BE49-F238E27FC236}">
                    <a16:creationId xmlns:a16="http://schemas.microsoft.com/office/drawing/2014/main" id="{0A3D7453-B351-35A2-DF04-62AB0060D5E5}"/>
                  </a:ext>
                </a:extLst>
              </p:cNvPr>
              <p:cNvSpPr txBox="1"/>
              <p:nvPr/>
            </p:nvSpPr>
            <p:spPr>
              <a:xfrm>
                <a:off x="4640367" y="2921417"/>
                <a:ext cx="16275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=2.75</m:t>
                      </m:r>
                      <m:r>
                        <a:rPr lang="fr-CH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fr-CH" dirty="0"/>
              </a:p>
            </p:txBody>
          </p:sp>
        </mc:Choice>
        <mc:Fallback xmlns="">
          <p:sp>
            <p:nvSpPr>
              <p:cNvPr id="91" name="ZoneTexte 90">
                <a:extLst>
                  <a:ext uri="{FF2B5EF4-FFF2-40B4-BE49-F238E27FC236}">
                    <a16:creationId xmlns:a16="http://schemas.microsoft.com/office/drawing/2014/main" id="{0A3D7453-B351-35A2-DF04-62AB0060D5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0367" y="2921417"/>
                <a:ext cx="1627524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2" name="Connecteur droit avec flèche 91">
            <a:extLst>
              <a:ext uri="{FF2B5EF4-FFF2-40B4-BE49-F238E27FC236}">
                <a16:creationId xmlns:a16="http://schemas.microsoft.com/office/drawing/2014/main" id="{005F4AD6-EC6F-5B56-C73D-BBE6D9BCBE8C}"/>
              </a:ext>
            </a:extLst>
          </p:cNvPr>
          <p:cNvCxnSpPr/>
          <p:nvPr/>
        </p:nvCxnSpPr>
        <p:spPr>
          <a:xfrm>
            <a:off x="4567519" y="6433671"/>
            <a:ext cx="175223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ZoneTexte 92">
                <a:extLst>
                  <a:ext uri="{FF2B5EF4-FFF2-40B4-BE49-F238E27FC236}">
                    <a16:creationId xmlns:a16="http://schemas.microsoft.com/office/drawing/2014/main" id="{8526182F-1A5A-9305-15BC-02ADA518F6E8}"/>
                  </a:ext>
                </a:extLst>
              </p:cNvPr>
              <p:cNvSpPr txBox="1"/>
              <p:nvPr/>
            </p:nvSpPr>
            <p:spPr>
              <a:xfrm>
                <a:off x="4653952" y="6053088"/>
                <a:ext cx="15985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=2.75</m:t>
                      </m:r>
                      <m:r>
                        <a:rPr lang="fr-CH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fr-CH" dirty="0"/>
              </a:p>
            </p:txBody>
          </p:sp>
        </mc:Choice>
        <mc:Fallback xmlns="">
          <p:sp>
            <p:nvSpPr>
              <p:cNvPr id="93" name="ZoneTexte 92">
                <a:extLst>
                  <a:ext uri="{FF2B5EF4-FFF2-40B4-BE49-F238E27FC236}">
                    <a16:creationId xmlns:a16="http://schemas.microsoft.com/office/drawing/2014/main" id="{8526182F-1A5A-9305-15BC-02ADA518F6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3952" y="6053088"/>
                <a:ext cx="1598524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5" name="Connecteur droit avec flèche 94">
            <a:extLst>
              <a:ext uri="{FF2B5EF4-FFF2-40B4-BE49-F238E27FC236}">
                <a16:creationId xmlns:a16="http://schemas.microsoft.com/office/drawing/2014/main" id="{2F3F6E28-1667-C5A4-6C64-5E313C4D78B2}"/>
              </a:ext>
            </a:extLst>
          </p:cNvPr>
          <p:cNvCxnSpPr>
            <a:cxnSpLocks/>
          </p:cNvCxnSpPr>
          <p:nvPr/>
        </p:nvCxnSpPr>
        <p:spPr>
          <a:xfrm>
            <a:off x="4680293" y="1018222"/>
            <a:ext cx="0" cy="24098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ZoneTexte 95">
                <a:extLst>
                  <a:ext uri="{FF2B5EF4-FFF2-40B4-BE49-F238E27FC236}">
                    <a16:creationId xmlns:a16="http://schemas.microsoft.com/office/drawing/2014/main" id="{F5224374-D045-948F-573E-1C0FD6F8D8C8}"/>
                  </a:ext>
                </a:extLst>
              </p:cNvPr>
              <p:cNvSpPr txBox="1"/>
              <p:nvPr/>
            </p:nvSpPr>
            <p:spPr>
              <a:xfrm>
                <a:off x="4441433" y="919842"/>
                <a:ext cx="75723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fr-CH" dirty="0"/>
              </a:p>
            </p:txBody>
          </p:sp>
        </mc:Choice>
        <mc:Fallback xmlns="">
          <p:sp>
            <p:nvSpPr>
              <p:cNvPr id="96" name="ZoneTexte 95">
                <a:extLst>
                  <a:ext uri="{FF2B5EF4-FFF2-40B4-BE49-F238E27FC236}">
                    <a16:creationId xmlns:a16="http://schemas.microsoft.com/office/drawing/2014/main" id="{F5224374-D045-948F-573E-1C0FD6F8D8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1433" y="919842"/>
                <a:ext cx="757237" cy="369332"/>
              </a:xfrm>
              <a:prstGeom prst="rect">
                <a:avLst/>
              </a:prstGeom>
              <a:blipFill>
                <a:blip r:embed="rId12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0" name="Connecteur droit avec flèche 99">
            <a:extLst>
              <a:ext uri="{FF2B5EF4-FFF2-40B4-BE49-F238E27FC236}">
                <a16:creationId xmlns:a16="http://schemas.microsoft.com/office/drawing/2014/main" id="{016E92F3-5CCA-3EDA-AF83-3B08EC735971}"/>
              </a:ext>
            </a:extLst>
          </p:cNvPr>
          <p:cNvCxnSpPr/>
          <p:nvPr/>
        </p:nvCxnSpPr>
        <p:spPr>
          <a:xfrm flipV="1">
            <a:off x="5255419" y="1714500"/>
            <a:ext cx="196251" cy="904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1" name="Connecteur droit avec flèche 100">
            <a:extLst>
              <a:ext uri="{FF2B5EF4-FFF2-40B4-BE49-F238E27FC236}">
                <a16:creationId xmlns:a16="http://schemas.microsoft.com/office/drawing/2014/main" id="{7AB3F692-7C14-0C77-2DA8-4384B82CC896}"/>
              </a:ext>
            </a:extLst>
          </p:cNvPr>
          <p:cNvCxnSpPr>
            <a:cxnSpLocks/>
          </p:cNvCxnSpPr>
          <p:nvPr/>
        </p:nvCxnSpPr>
        <p:spPr>
          <a:xfrm rot="10800000" flipV="1">
            <a:off x="5579269" y="1568984"/>
            <a:ext cx="196251" cy="904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ZoneTexte 101">
                <a:extLst>
                  <a:ext uri="{FF2B5EF4-FFF2-40B4-BE49-F238E27FC236}">
                    <a16:creationId xmlns:a16="http://schemas.microsoft.com/office/drawing/2014/main" id="{BB3B6BAF-CAF9-8328-F0D0-624135C09453}"/>
                  </a:ext>
                </a:extLst>
              </p:cNvPr>
              <p:cNvSpPr txBox="1"/>
              <p:nvPr/>
            </p:nvSpPr>
            <p:spPr>
              <a:xfrm>
                <a:off x="5294013" y="1235571"/>
                <a:ext cx="75723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 lang="fr-CH" dirty="0"/>
              </a:p>
            </p:txBody>
          </p:sp>
        </mc:Choice>
        <mc:Fallback xmlns="">
          <p:sp>
            <p:nvSpPr>
              <p:cNvPr id="102" name="ZoneTexte 101">
                <a:extLst>
                  <a:ext uri="{FF2B5EF4-FFF2-40B4-BE49-F238E27FC236}">
                    <a16:creationId xmlns:a16="http://schemas.microsoft.com/office/drawing/2014/main" id="{BB3B6BAF-CAF9-8328-F0D0-624135C094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4013" y="1235571"/>
                <a:ext cx="757237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5" name="Connecteur droit avec flèche 104">
            <a:extLst>
              <a:ext uri="{FF2B5EF4-FFF2-40B4-BE49-F238E27FC236}">
                <a16:creationId xmlns:a16="http://schemas.microsoft.com/office/drawing/2014/main" id="{C9A9C256-D2D2-010D-1C73-B4869B40B068}"/>
              </a:ext>
            </a:extLst>
          </p:cNvPr>
          <p:cNvCxnSpPr>
            <a:cxnSpLocks/>
          </p:cNvCxnSpPr>
          <p:nvPr/>
        </p:nvCxnSpPr>
        <p:spPr>
          <a:xfrm>
            <a:off x="4463071" y="4182391"/>
            <a:ext cx="0" cy="2791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ZoneTexte 105">
                <a:extLst>
                  <a:ext uri="{FF2B5EF4-FFF2-40B4-BE49-F238E27FC236}">
                    <a16:creationId xmlns:a16="http://schemas.microsoft.com/office/drawing/2014/main" id="{9FF325AC-D4F7-7624-5111-ED3F205B018E}"/>
                  </a:ext>
                </a:extLst>
              </p:cNvPr>
              <p:cNvSpPr txBox="1"/>
              <p:nvPr/>
            </p:nvSpPr>
            <p:spPr>
              <a:xfrm>
                <a:off x="3945601" y="4092581"/>
                <a:ext cx="75723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fr-CH" dirty="0"/>
              </a:p>
            </p:txBody>
          </p:sp>
        </mc:Choice>
        <mc:Fallback xmlns="">
          <p:sp>
            <p:nvSpPr>
              <p:cNvPr id="106" name="ZoneTexte 105">
                <a:extLst>
                  <a:ext uri="{FF2B5EF4-FFF2-40B4-BE49-F238E27FC236}">
                    <a16:creationId xmlns:a16="http://schemas.microsoft.com/office/drawing/2014/main" id="{9FF325AC-D4F7-7624-5111-ED3F205B01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5601" y="4092581"/>
                <a:ext cx="757237" cy="369332"/>
              </a:xfrm>
              <a:prstGeom prst="rect">
                <a:avLst/>
              </a:prstGeom>
              <a:blipFill>
                <a:blip r:embed="rId14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0" name="Rectangle 109">
            <a:extLst>
              <a:ext uri="{FF2B5EF4-FFF2-40B4-BE49-F238E27FC236}">
                <a16:creationId xmlns:a16="http://schemas.microsoft.com/office/drawing/2014/main" id="{501A2BDA-BD62-3050-0749-E120BE8C08AA}"/>
              </a:ext>
            </a:extLst>
          </p:cNvPr>
          <p:cNvSpPr/>
          <p:nvPr/>
        </p:nvSpPr>
        <p:spPr>
          <a:xfrm>
            <a:off x="8218755" y="3825176"/>
            <a:ext cx="700482" cy="264491"/>
          </a:xfrm>
          <a:prstGeom prst="rect">
            <a:avLst/>
          </a:prstGeom>
          <a:noFill/>
          <a:ln>
            <a:solidFill>
              <a:srgbClr val="06E80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ZoneTexte 111">
                <a:extLst>
                  <a:ext uri="{FF2B5EF4-FFF2-40B4-BE49-F238E27FC236}">
                    <a16:creationId xmlns:a16="http://schemas.microsoft.com/office/drawing/2014/main" id="{B9CC5661-D43C-B21E-ABCA-4C10C5C47E9F}"/>
                  </a:ext>
                </a:extLst>
              </p:cNvPr>
              <p:cNvSpPr txBox="1"/>
              <p:nvPr/>
            </p:nvSpPr>
            <p:spPr>
              <a:xfrm>
                <a:off x="503290" y="1766519"/>
                <a:ext cx="2638914" cy="8604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CH" sz="3200" b="0" i="1" dirty="0">
                    <a:latin typeface="Cambria Math" panose="02040503050406030204" pitchFamily="18" charset="0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32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CH" sz="32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fr-CH" sz="32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𝑇</m:t>
                        </m:r>
                      </m:sub>
                    </m:sSub>
                    <m:r>
                      <a:rPr lang="fr-CH" sz="32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fr-CH" sz="32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fr-CH" sz="32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fr-CH" sz="32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fr-CH" sz="32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fr-CH" sz="32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𝜆</m:t>
                        </m:r>
                      </m:den>
                    </m:f>
                    <m:r>
                      <a:rPr lang="fr-CH" sz="3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fr-CH" sz="3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CH" sz="3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fr-CH" sz="3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𝐺</m:t>
                        </m:r>
                      </m:sub>
                    </m:sSub>
                  </m:oMath>
                </a14:m>
                <a:endParaRPr lang="fr-CH" sz="3200" dirty="0"/>
              </a:p>
            </p:txBody>
          </p:sp>
        </mc:Choice>
        <mc:Fallback xmlns="">
          <p:sp>
            <p:nvSpPr>
              <p:cNvPr id="112" name="ZoneTexte 111">
                <a:extLst>
                  <a:ext uri="{FF2B5EF4-FFF2-40B4-BE49-F238E27FC236}">
                    <a16:creationId xmlns:a16="http://schemas.microsoft.com/office/drawing/2014/main" id="{B9CC5661-D43C-B21E-ABCA-4C10C5C47E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290" y="1766519"/>
                <a:ext cx="2638914" cy="86049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4" name="ZoneTexte 113">
            <a:extLst>
              <a:ext uri="{FF2B5EF4-FFF2-40B4-BE49-F238E27FC236}">
                <a16:creationId xmlns:a16="http://schemas.microsoft.com/office/drawing/2014/main" id="{D68A5B83-FE09-24A1-65EC-5A524395AE53}"/>
              </a:ext>
            </a:extLst>
          </p:cNvPr>
          <p:cNvSpPr txBox="1"/>
          <p:nvPr/>
        </p:nvSpPr>
        <p:spPr>
          <a:xfrm>
            <a:off x="152400" y="2805269"/>
            <a:ext cx="347089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- </a:t>
            </a:r>
            <a:r>
              <a:rPr lang="fr-CH" sz="2000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Only</a:t>
            </a:r>
            <a:r>
              <a:rPr lang="fr-CH" sz="2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specific</a:t>
            </a:r>
            <a:r>
              <a:rPr lang="fr-CH" sz="2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wavelength</a:t>
            </a:r>
            <a:r>
              <a:rPr lang="fr-CH" sz="2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,</a:t>
            </a:r>
            <a:br>
              <a:rPr lang="fr-CH" sz="2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</a:br>
            <a:r>
              <a:rPr lang="fr-CH" sz="2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- Need to know the </a:t>
            </a:r>
            <a:r>
              <a:rPr lang="fr-CH" sz="2000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spectrum</a:t>
            </a:r>
            <a:endParaRPr lang="fr-CH" sz="2000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116" name="ZoneTexte 115">
            <a:extLst>
              <a:ext uri="{FF2B5EF4-FFF2-40B4-BE49-F238E27FC236}">
                <a16:creationId xmlns:a16="http://schemas.microsoft.com/office/drawing/2014/main" id="{CBF5D584-8A04-3740-656D-161DE6DA734B}"/>
              </a:ext>
            </a:extLst>
          </p:cNvPr>
          <p:cNvSpPr txBox="1"/>
          <p:nvPr/>
        </p:nvSpPr>
        <p:spPr>
          <a:xfrm>
            <a:off x="152400" y="5812668"/>
            <a:ext cx="359577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- NOT </a:t>
            </a:r>
            <a:r>
              <a:rPr lang="fr-CH" sz="2000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wavelength</a:t>
            </a:r>
            <a:r>
              <a:rPr lang="fr-CH" sz="2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dependent</a:t>
            </a:r>
            <a:endParaRPr lang="fr-CH" sz="2000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- Ideal </a:t>
            </a:r>
            <a:r>
              <a:rPr lang="fr-CH" sz="2000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with</a:t>
            </a:r>
            <a:r>
              <a:rPr lang="fr-CH" sz="2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a white </a:t>
            </a:r>
            <a:r>
              <a:rPr lang="fr-CH" sz="2000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beam</a:t>
            </a:r>
            <a:endParaRPr lang="fr-CH" sz="2000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8" name="ZoneTexte 117">
                <a:extLst>
                  <a:ext uri="{FF2B5EF4-FFF2-40B4-BE49-F238E27FC236}">
                    <a16:creationId xmlns:a16="http://schemas.microsoft.com/office/drawing/2014/main" id="{50671D10-1AC4-F769-BB6D-95F8D92A8C04}"/>
                  </a:ext>
                </a:extLst>
              </p:cNvPr>
              <p:cNvSpPr txBox="1"/>
              <p:nvPr/>
            </p:nvSpPr>
            <p:spPr>
              <a:xfrm>
                <a:off x="447747" y="4746853"/>
                <a:ext cx="2743923" cy="8604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CH" sz="3200" b="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32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CH" sz="32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fr-CH" sz="32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𝑇</m:t>
                        </m:r>
                      </m:sub>
                    </m:sSub>
                    <m:r>
                      <a:rPr lang="fr-CH" sz="32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fr-CH" sz="32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fr-CH" sz="32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fr-CH" sz="32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fr-CH" sz="32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fr-CH" sz="32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𝜆</m:t>
                        </m:r>
                      </m:den>
                    </m:f>
                    <m:r>
                      <a:rPr lang="fr-CH" sz="3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≫</m:t>
                    </m:r>
                    <m:sSub>
                      <m:sSubPr>
                        <m:ctrlPr>
                          <a:rPr lang="fr-CH" sz="3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CH" sz="3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fr-CH" sz="3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𝐺</m:t>
                        </m:r>
                      </m:sub>
                    </m:sSub>
                  </m:oMath>
                </a14:m>
                <a:endParaRPr lang="fr-CH" sz="3200" dirty="0"/>
              </a:p>
            </p:txBody>
          </p:sp>
        </mc:Choice>
        <mc:Fallback xmlns="">
          <p:sp>
            <p:nvSpPr>
              <p:cNvPr id="118" name="ZoneTexte 117">
                <a:extLst>
                  <a:ext uri="{FF2B5EF4-FFF2-40B4-BE49-F238E27FC236}">
                    <a16:creationId xmlns:a16="http://schemas.microsoft.com/office/drawing/2014/main" id="{50671D10-1AC4-F769-BB6D-95F8D92A8C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747" y="4746853"/>
                <a:ext cx="2743923" cy="86049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Espace réservé du numéro de diapositive 208">
            <a:extLst>
              <a:ext uri="{FF2B5EF4-FFF2-40B4-BE49-F238E27FC236}">
                <a16:creationId xmlns:a16="http://schemas.microsoft.com/office/drawing/2014/main" id="{235FD419-241B-7FD3-9E67-B7AA9F2341EE}"/>
              </a:ext>
            </a:extLst>
          </p:cNvPr>
          <p:cNvSpPr txBox="1">
            <a:spLocks/>
          </p:cNvSpPr>
          <p:nvPr/>
        </p:nvSpPr>
        <p:spPr>
          <a:xfrm>
            <a:off x="9481484" y="65626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44B3188-B190-4F34-877B-F8252183C112}" type="slidenum">
              <a:rPr lang="fr-CH" smtClean="0">
                <a:latin typeface="+mj-lt"/>
              </a:rPr>
              <a:pPr/>
              <a:t>28</a:t>
            </a:fld>
            <a:endParaRPr lang="fr-CH" dirty="0">
              <a:latin typeface="+mj-lt"/>
            </a:endParaRP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BE2D5347-4BD7-67FC-9E88-F4265D830209}"/>
              </a:ext>
            </a:extLst>
          </p:cNvPr>
          <p:cNvCxnSpPr/>
          <p:nvPr/>
        </p:nvCxnSpPr>
        <p:spPr>
          <a:xfrm>
            <a:off x="6341396" y="3289922"/>
            <a:ext cx="175223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41263B30-B569-E27E-9067-F6D37D45BFF7}"/>
                  </a:ext>
                </a:extLst>
              </p:cNvPr>
              <p:cNvSpPr txBox="1"/>
              <p:nvPr/>
            </p:nvSpPr>
            <p:spPr>
              <a:xfrm>
                <a:off x="6389729" y="2922039"/>
                <a:ext cx="16275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=2.75</m:t>
                      </m:r>
                      <m:r>
                        <a:rPr lang="fr-CH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fr-CH" dirty="0"/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41263B30-B569-E27E-9067-F6D37D45BF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9729" y="2922039"/>
                <a:ext cx="1627524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626F5D26-6FCC-FD84-C4C3-4179570DFD2A}"/>
              </a:ext>
            </a:extLst>
          </p:cNvPr>
          <p:cNvCxnSpPr/>
          <p:nvPr/>
        </p:nvCxnSpPr>
        <p:spPr>
          <a:xfrm>
            <a:off x="6314982" y="6429338"/>
            <a:ext cx="175223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894975A9-66EB-0ECD-7056-89CA1D1C58AF}"/>
                  </a:ext>
                </a:extLst>
              </p:cNvPr>
              <p:cNvSpPr txBox="1"/>
              <p:nvPr/>
            </p:nvSpPr>
            <p:spPr>
              <a:xfrm>
                <a:off x="6363315" y="6061455"/>
                <a:ext cx="16275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=2.75</m:t>
                      </m:r>
                      <m:r>
                        <a:rPr lang="fr-CH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fr-CH" dirty="0"/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894975A9-66EB-0ECD-7056-89CA1D1C58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3315" y="6061455"/>
                <a:ext cx="1627524" cy="369332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02649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0CFA8D-ED78-7741-C74B-31C79CEFAF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72A31BC9-C2A8-D72B-2E40-18B86E01C68E}"/>
              </a:ext>
            </a:extLst>
          </p:cNvPr>
          <p:cNvSpPr txBox="1"/>
          <p:nvPr/>
        </p:nvSpPr>
        <p:spPr>
          <a:xfrm>
            <a:off x="1030147" y="682906"/>
            <a:ext cx="936391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Baumann		us</a:t>
            </a:r>
          </a:p>
          <a:p>
            <a:r>
              <a:rPr lang="fr-CH" dirty="0"/>
              <a:t>60kV/cm			35kV/cm</a:t>
            </a:r>
          </a:p>
          <a:p>
            <a:r>
              <a:rPr lang="fr-CH" dirty="0"/>
              <a:t>1.74 nm			0.23 nm</a:t>
            </a:r>
          </a:p>
          <a:p>
            <a:r>
              <a:rPr lang="fr-CH" dirty="0"/>
              <a:t>30kHz			300 kHz</a:t>
            </a:r>
          </a:p>
          <a:p>
            <a:r>
              <a:rPr lang="fr-CH" dirty="0"/>
              <a:t>10 m			2.5 m</a:t>
            </a:r>
          </a:p>
          <a:p>
            <a:r>
              <a:rPr lang="fr-CH" dirty="0"/>
              <a:t>60um 			250 um</a:t>
            </a: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50271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267161-01B3-4E75-583D-C03F6EA104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2CC6AB1-AF84-BBCB-9A19-B91CEDF501FD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FR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Talbot-Lau </a:t>
            </a:r>
            <a:r>
              <a:rPr lang="fr-FR" altLang="fr-FR" sz="28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Interferometer</a:t>
            </a:r>
            <a:endParaRPr lang="fr-FR" altLang="fr-FR" sz="24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BC1CB56-B1CA-D9E3-1BCA-DF2CC2CD8C22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5FB22A70-C261-8031-F3B2-16FDE8511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3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59840CD3-0A40-CEC1-157E-6324545D9A93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7BD15945-377A-5A48-FE02-6A78B77EFA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EB3ECB0F-6221-7421-EB92-2F08122B12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C5A64BB-53D4-6480-D5CF-145774221113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ZoneTexte 35">
            <a:extLst>
              <a:ext uri="{FF2B5EF4-FFF2-40B4-BE49-F238E27FC236}">
                <a16:creationId xmlns:a16="http://schemas.microsoft.com/office/drawing/2014/main" id="{9836015E-0486-C8AC-EF4F-C03DF763D817}"/>
              </a:ext>
            </a:extLst>
          </p:cNvPr>
          <p:cNvSpPr txBox="1"/>
          <p:nvPr/>
        </p:nvSpPr>
        <p:spPr>
          <a:xfrm>
            <a:off x="2534959" y="2764051"/>
            <a:ext cx="26145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400" i="1" dirty="0">
                <a:latin typeface="+mj-lt"/>
                <a:ea typeface="Artifakt Element Light" panose="020B0303050000020004" pitchFamily="34" charset="0"/>
              </a:rPr>
              <a:t>G</a:t>
            </a:r>
            <a:r>
              <a:rPr lang="fr-CH" altLang="fr-FR" sz="2400" i="1" baseline="-25000" dirty="0">
                <a:latin typeface="+mj-lt"/>
                <a:ea typeface="Artifakt Element Light" panose="020B0303050000020004" pitchFamily="34" charset="0"/>
              </a:rPr>
              <a:t>0</a:t>
            </a:r>
            <a:r>
              <a:rPr lang="fr-CH" altLang="fr-FR" sz="2400" dirty="0">
                <a:latin typeface="+mj-lt"/>
                <a:ea typeface="Artifakt Element Light" panose="020B0303050000020004" pitchFamily="34" charset="0"/>
              </a:rPr>
              <a:t> : Source </a:t>
            </a:r>
            <a:r>
              <a:rPr lang="fr-CH" altLang="fr-FR" sz="2400" dirty="0" err="1">
                <a:latin typeface="+mj-lt"/>
                <a:ea typeface="Artifakt Element Light" panose="020B0303050000020004" pitchFamily="34" charset="0"/>
              </a:rPr>
              <a:t>grating</a:t>
            </a:r>
            <a:endParaRPr lang="fr-CH" sz="24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4114FFB4-1F88-3371-28A9-35480AB61C98}"/>
              </a:ext>
            </a:extLst>
          </p:cNvPr>
          <p:cNvSpPr txBox="1"/>
          <p:nvPr/>
        </p:nvSpPr>
        <p:spPr>
          <a:xfrm>
            <a:off x="5571890" y="2764051"/>
            <a:ext cx="30116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400" i="1" dirty="0">
                <a:latin typeface="+mj-lt"/>
                <a:ea typeface="Artifakt Element Light" panose="020B0303050000020004" pitchFamily="34" charset="0"/>
              </a:rPr>
              <a:t>G</a:t>
            </a:r>
            <a:r>
              <a:rPr lang="fr-CH" altLang="fr-FR" sz="2400" i="1" baseline="-25000" dirty="0">
                <a:latin typeface="+mj-lt"/>
                <a:ea typeface="Artifakt Element Light" panose="020B0303050000020004" pitchFamily="34" charset="0"/>
              </a:rPr>
              <a:t>1</a:t>
            </a:r>
            <a:r>
              <a:rPr lang="fr-CH" altLang="fr-FR" sz="2400" dirty="0">
                <a:latin typeface="+mj-lt"/>
                <a:ea typeface="Artifakt Element Light" panose="020B0303050000020004" pitchFamily="34" charset="0"/>
              </a:rPr>
              <a:t> : Diffraction </a:t>
            </a:r>
            <a:r>
              <a:rPr lang="fr-CH" altLang="fr-FR" sz="2400" dirty="0" err="1">
                <a:latin typeface="+mj-lt"/>
                <a:ea typeface="Artifakt Element Light" panose="020B0303050000020004" pitchFamily="34" charset="0"/>
              </a:rPr>
              <a:t>grating</a:t>
            </a:r>
            <a:endParaRPr lang="fr-CH" sz="24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274B6CD7-2C1D-627B-B971-3EA3906D4729}"/>
              </a:ext>
            </a:extLst>
          </p:cNvPr>
          <p:cNvSpPr txBox="1"/>
          <p:nvPr/>
        </p:nvSpPr>
        <p:spPr>
          <a:xfrm>
            <a:off x="8839842" y="2766524"/>
            <a:ext cx="30116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400" i="1" dirty="0">
                <a:latin typeface="+mj-lt"/>
                <a:ea typeface="Artifakt Element Light" panose="020B0303050000020004" pitchFamily="34" charset="0"/>
              </a:rPr>
              <a:t>G</a:t>
            </a:r>
            <a:r>
              <a:rPr lang="fr-CH" altLang="fr-FR" sz="2400" i="1" baseline="-25000" dirty="0">
                <a:latin typeface="+mj-lt"/>
                <a:ea typeface="Artifakt Element Light" panose="020B0303050000020004" pitchFamily="34" charset="0"/>
              </a:rPr>
              <a:t>2</a:t>
            </a:r>
            <a:r>
              <a:rPr lang="fr-CH" altLang="fr-FR" sz="2400" dirty="0">
                <a:latin typeface="+mj-lt"/>
                <a:ea typeface="Artifakt Element Light" panose="020B0303050000020004" pitchFamily="34" charset="0"/>
              </a:rPr>
              <a:t> : Analyzer </a:t>
            </a:r>
            <a:r>
              <a:rPr lang="fr-CH" altLang="fr-FR" sz="2400" dirty="0" err="1">
                <a:latin typeface="+mj-lt"/>
                <a:ea typeface="Artifakt Element Light" panose="020B0303050000020004" pitchFamily="34" charset="0"/>
              </a:rPr>
              <a:t>grating</a:t>
            </a:r>
            <a:endParaRPr lang="fr-CH" sz="24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A72F5B42-358B-FD1B-723E-73CE3BD2C0D9}"/>
              </a:ext>
            </a:extLst>
          </p:cNvPr>
          <p:cNvSpPr txBox="1"/>
          <p:nvPr/>
        </p:nvSpPr>
        <p:spPr>
          <a:xfrm>
            <a:off x="10563011" y="4610907"/>
            <a:ext cx="1232393" cy="400110"/>
          </a:xfrm>
          <a:prstGeom prst="rect">
            <a:avLst/>
          </a:prstGeom>
          <a:noFill/>
          <a:ln w="19050">
            <a:solidFill>
              <a:srgbClr val="06E806"/>
            </a:solidFill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000" dirty="0">
                <a:latin typeface="+mj-lt"/>
                <a:ea typeface="Artifakt Element Light" panose="020B0303050000020004" pitchFamily="34" charset="0"/>
              </a:rPr>
              <a:t>Detector</a:t>
            </a:r>
            <a:endParaRPr lang="fr-CH" sz="20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67" name="Flèche : droite 66">
            <a:extLst>
              <a:ext uri="{FF2B5EF4-FFF2-40B4-BE49-F238E27FC236}">
                <a16:creationId xmlns:a16="http://schemas.microsoft.com/office/drawing/2014/main" id="{699E7B4D-09A1-35E9-125B-308268344A08}"/>
              </a:ext>
            </a:extLst>
          </p:cNvPr>
          <p:cNvSpPr/>
          <p:nvPr/>
        </p:nvSpPr>
        <p:spPr>
          <a:xfrm>
            <a:off x="1235795" y="3838458"/>
            <a:ext cx="643891" cy="1544899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grpSp>
        <p:nvGrpSpPr>
          <p:cNvPr id="68" name="Groupe 67">
            <a:extLst>
              <a:ext uri="{FF2B5EF4-FFF2-40B4-BE49-F238E27FC236}">
                <a16:creationId xmlns:a16="http://schemas.microsoft.com/office/drawing/2014/main" id="{BBF5042D-53DF-4003-3101-36B0B1E91099}"/>
              </a:ext>
            </a:extLst>
          </p:cNvPr>
          <p:cNvGrpSpPr/>
          <p:nvPr/>
        </p:nvGrpSpPr>
        <p:grpSpPr>
          <a:xfrm>
            <a:off x="10296425" y="3204901"/>
            <a:ext cx="95567" cy="3043619"/>
            <a:chOff x="4323243" y="1694073"/>
            <a:chExt cx="126013" cy="4013258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621AF054-617B-0878-D6FF-EA971B6991F4}"/>
                </a:ext>
              </a:extLst>
            </p:cNvPr>
            <p:cNvSpPr/>
            <p:nvPr/>
          </p:nvSpPr>
          <p:spPr>
            <a:xfrm>
              <a:off x="4323243" y="4298688"/>
              <a:ext cx="126000" cy="36657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F6B23161-E259-14C1-BE3E-26F2C347EE8D}"/>
                </a:ext>
              </a:extLst>
            </p:cNvPr>
            <p:cNvSpPr/>
            <p:nvPr/>
          </p:nvSpPr>
          <p:spPr>
            <a:xfrm>
              <a:off x="4323243" y="4819724"/>
              <a:ext cx="126000" cy="36657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2331BAA-D9CA-A919-5A6A-7A71487FF5E5}"/>
                </a:ext>
              </a:extLst>
            </p:cNvPr>
            <p:cNvSpPr/>
            <p:nvPr/>
          </p:nvSpPr>
          <p:spPr>
            <a:xfrm>
              <a:off x="4323243" y="3777651"/>
              <a:ext cx="126000" cy="36657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24D75B30-0C7C-13B0-D628-28356BE10511}"/>
                </a:ext>
              </a:extLst>
            </p:cNvPr>
            <p:cNvSpPr/>
            <p:nvPr/>
          </p:nvSpPr>
          <p:spPr>
            <a:xfrm>
              <a:off x="4323243" y="5340761"/>
              <a:ext cx="126000" cy="36657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C61FCB97-6D55-A012-86A9-E984CD3FA76B}"/>
                </a:ext>
              </a:extLst>
            </p:cNvPr>
            <p:cNvSpPr/>
            <p:nvPr/>
          </p:nvSpPr>
          <p:spPr>
            <a:xfrm>
              <a:off x="4323243" y="2736715"/>
              <a:ext cx="126000" cy="36657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910672D9-B59C-BBAA-70DA-7C77AAEB9CC5}"/>
                </a:ext>
              </a:extLst>
            </p:cNvPr>
            <p:cNvSpPr/>
            <p:nvPr/>
          </p:nvSpPr>
          <p:spPr>
            <a:xfrm>
              <a:off x="4323243" y="3257751"/>
              <a:ext cx="126000" cy="36657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0419F25D-FC73-35C1-0AA7-3699A12567EF}"/>
                </a:ext>
              </a:extLst>
            </p:cNvPr>
            <p:cNvSpPr/>
            <p:nvPr/>
          </p:nvSpPr>
          <p:spPr>
            <a:xfrm>
              <a:off x="4323243" y="2215678"/>
              <a:ext cx="126000" cy="36657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E43C3966-C328-78E2-95EC-A5DA880C3DF7}"/>
                </a:ext>
              </a:extLst>
            </p:cNvPr>
            <p:cNvSpPr/>
            <p:nvPr/>
          </p:nvSpPr>
          <p:spPr>
            <a:xfrm>
              <a:off x="4323256" y="1694073"/>
              <a:ext cx="126000" cy="36657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cxnSp>
        <p:nvCxnSpPr>
          <p:cNvPr id="77" name="Connecteur droit 76">
            <a:extLst>
              <a:ext uri="{FF2B5EF4-FFF2-40B4-BE49-F238E27FC236}">
                <a16:creationId xmlns:a16="http://schemas.microsoft.com/office/drawing/2014/main" id="{55465052-4BD6-6900-10E1-9C783684F580}"/>
              </a:ext>
            </a:extLst>
          </p:cNvPr>
          <p:cNvCxnSpPr>
            <a:cxnSpLocks/>
          </p:cNvCxnSpPr>
          <p:nvPr/>
        </p:nvCxnSpPr>
        <p:spPr>
          <a:xfrm>
            <a:off x="10489581" y="3198021"/>
            <a:ext cx="0" cy="3049585"/>
          </a:xfrm>
          <a:prstGeom prst="line">
            <a:avLst/>
          </a:prstGeom>
          <a:ln w="57150">
            <a:solidFill>
              <a:srgbClr val="06E80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42DEB1B2-5DCF-4E51-C977-4D34EE0790B3}"/>
              </a:ext>
            </a:extLst>
          </p:cNvPr>
          <p:cNvCxnSpPr>
            <a:cxnSpLocks/>
          </p:cNvCxnSpPr>
          <p:nvPr/>
        </p:nvCxnSpPr>
        <p:spPr>
          <a:xfrm flipH="1" flipV="1">
            <a:off x="1010653" y="3493986"/>
            <a:ext cx="1267988" cy="923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9" name="ZoneTexte 78">
                <a:extLst>
                  <a:ext uri="{FF2B5EF4-FFF2-40B4-BE49-F238E27FC236}">
                    <a16:creationId xmlns:a16="http://schemas.microsoft.com/office/drawing/2014/main" id="{1577DE8B-D404-2851-B56E-74BC9437C604}"/>
                  </a:ext>
                </a:extLst>
              </p:cNvPr>
              <p:cNvSpPr txBox="1"/>
              <p:nvPr/>
            </p:nvSpPr>
            <p:spPr>
              <a:xfrm>
                <a:off x="431006" y="5399350"/>
                <a:ext cx="2714873" cy="8493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</a:rPr>
                  <a:t>Cold neutron </a:t>
                </a:r>
                <a:r>
                  <a:rPr lang="fr-CH" altLang="fr-FR" sz="2400" dirty="0" err="1">
                    <a:latin typeface="+mj-lt"/>
                    <a:ea typeface="Artifakt Element Light" panose="020B0303050000020004" pitchFamily="34" charset="0"/>
                  </a:rPr>
                  <a:t>beam</a:t>
                </a:r>
                <a:endParaRPr lang="fr-CH" altLang="fr-FR" sz="2400" dirty="0">
                  <a:latin typeface="+mj-lt"/>
                  <a:ea typeface="Artifakt Element Light" panose="020B0303050000020004" pitchFamily="34" charset="0"/>
                </a:endParaRP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400" i="1">
                          <a:latin typeface="Cambria Math" panose="02040503050406030204" pitchFamily="18" charset="0"/>
                          <a:ea typeface="Artifakt Element Light" panose="020B0303050000020004" pitchFamily="34" charset="0"/>
                        </a:rPr>
                        <m:t>𝜆</m:t>
                      </m:r>
                      <m:r>
                        <a:rPr lang="fr-CH" sz="2400" i="1">
                          <a:latin typeface="Cambria Math" panose="02040503050406030204" pitchFamily="18" charset="0"/>
                          <a:ea typeface="Artifakt Element Light" panose="020B0303050000020004" pitchFamily="34" charset="0"/>
                        </a:rPr>
                        <m:t>=1−20 Å</m:t>
                      </m:r>
                    </m:oMath>
                  </m:oMathPara>
                </a14:m>
                <a:endParaRPr lang="fr-CH" sz="2000" dirty="0">
                  <a:latin typeface="+mj-lt"/>
                  <a:ea typeface="Artifakt Element Light" panose="020B0303050000020004" pitchFamily="34" charset="0"/>
                </a:endParaRPr>
              </a:p>
            </p:txBody>
          </p:sp>
        </mc:Choice>
        <mc:Fallback>
          <p:sp>
            <p:nvSpPr>
              <p:cNvPr id="79" name="ZoneTexte 78">
                <a:extLst>
                  <a:ext uri="{FF2B5EF4-FFF2-40B4-BE49-F238E27FC236}">
                    <a16:creationId xmlns:a16="http://schemas.microsoft.com/office/drawing/2014/main" id="{1577DE8B-D404-2851-B56E-74BC9437C6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006" y="5399350"/>
                <a:ext cx="2714873" cy="849335"/>
              </a:xfrm>
              <a:prstGeom prst="rect">
                <a:avLst/>
              </a:prstGeom>
              <a:blipFill>
                <a:blip r:embed="rId3"/>
                <a:stretch>
                  <a:fillRect l="-449" t="-5755" r="-225" b="-719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C2E4A6C6-1C47-CFCA-4890-75E2AB1C70F7}"/>
              </a:ext>
            </a:extLst>
          </p:cNvPr>
          <p:cNvCxnSpPr/>
          <p:nvPr/>
        </p:nvCxnSpPr>
        <p:spPr>
          <a:xfrm>
            <a:off x="3485082" y="3482902"/>
            <a:ext cx="29527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A60B3BE2-426D-D11A-970F-924D5E7E5728}"/>
              </a:ext>
            </a:extLst>
          </p:cNvPr>
          <p:cNvCxnSpPr/>
          <p:nvPr/>
        </p:nvCxnSpPr>
        <p:spPr>
          <a:xfrm>
            <a:off x="3485081" y="3876602"/>
            <a:ext cx="29527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avec flèche 81">
            <a:extLst>
              <a:ext uri="{FF2B5EF4-FFF2-40B4-BE49-F238E27FC236}">
                <a16:creationId xmlns:a16="http://schemas.microsoft.com/office/drawing/2014/main" id="{16AC5F32-FE41-E754-FEEB-B33277DAF7DC}"/>
              </a:ext>
            </a:extLst>
          </p:cNvPr>
          <p:cNvCxnSpPr>
            <a:cxnSpLocks/>
          </p:cNvCxnSpPr>
          <p:nvPr/>
        </p:nvCxnSpPr>
        <p:spPr>
          <a:xfrm>
            <a:off x="3485079" y="3482902"/>
            <a:ext cx="0" cy="3937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3" name="ZoneTexte 82">
                <a:extLst>
                  <a:ext uri="{FF2B5EF4-FFF2-40B4-BE49-F238E27FC236}">
                    <a16:creationId xmlns:a16="http://schemas.microsoft.com/office/drawing/2014/main" id="{663A4900-4CA8-BDA1-EDE1-9C447C4B395F}"/>
                  </a:ext>
                </a:extLst>
              </p:cNvPr>
              <p:cNvSpPr txBox="1"/>
              <p:nvPr/>
            </p:nvSpPr>
            <p:spPr>
              <a:xfrm>
                <a:off x="3206669" y="3467112"/>
                <a:ext cx="23782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400" i="1"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fr-CH" sz="2400" dirty="0"/>
              </a:p>
            </p:txBody>
          </p:sp>
        </mc:Choice>
        <mc:Fallback>
          <p:sp>
            <p:nvSpPr>
              <p:cNvPr id="83" name="ZoneTexte 82">
                <a:extLst>
                  <a:ext uri="{FF2B5EF4-FFF2-40B4-BE49-F238E27FC236}">
                    <a16:creationId xmlns:a16="http://schemas.microsoft.com/office/drawing/2014/main" id="{663A4900-4CA8-BDA1-EDE1-9C447C4B39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6669" y="3467112"/>
                <a:ext cx="237821" cy="369332"/>
              </a:xfrm>
              <a:prstGeom prst="rect">
                <a:avLst/>
              </a:prstGeom>
              <a:blipFill>
                <a:blip r:embed="rId4"/>
                <a:stretch>
                  <a:fillRect l="-33333" r="-30769" b="-25000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4" name="Connecteur droit 83">
            <a:extLst>
              <a:ext uri="{FF2B5EF4-FFF2-40B4-BE49-F238E27FC236}">
                <a16:creationId xmlns:a16="http://schemas.microsoft.com/office/drawing/2014/main" id="{B45AF37C-7B94-D3A9-905A-1FA333401A8D}"/>
              </a:ext>
            </a:extLst>
          </p:cNvPr>
          <p:cNvCxnSpPr>
            <a:cxnSpLocks/>
          </p:cNvCxnSpPr>
          <p:nvPr/>
        </p:nvCxnSpPr>
        <p:spPr>
          <a:xfrm rot="5400000">
            <a:off x="3676741" y="6241882"/>
            <a:ext cx="29527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0F8E61D9-3463-7031-F173-E70825548A1F}"/>
              </a:ext>
            </a:extLst>
          </p:cNvPr>
          <p:cNvCxnSpPr>
            <a:cxnSpLocks/>
          </p:cNvCxnSpPr>
          <p:nvPr/>
        </p:nvCxnSpPr>
        <p:spPr>
          <a:xfrm rot="5400000">
            <a:off x="6931760" y="6239619"/>
            <a:ext cx="29527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avec flèche 85">
            <a:extLst>
              <a:ext uri="{FF2B5EF4-FFF2-40B4-BE49-F238E27FC236}">
                <a16:creationId xmlns:a16="http://schemas.microsoft.com/office/drawing/2014/main" id="{7F35E84A-DEF2-CA7A-D33D-E92B685691EB}"/>
              </a:ext>
            </a:extLst>
          </p:cNvPr>
          <p:cNvCxnSpPr>
            <a:cxnSpLocks/>
          </p:cNvCxnSpPr>
          <p:nvPr/>
        </p:nvCxnSpPr>
        <p:spPr>
          <a:xfrm flipH="1">
            <a:off x="3824376" y="6387258"/>
            <a:ext cx="325501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7" name="ZoneTexte 86">
                <a:extLst>
                  <a:ext uri="{FF2B5EF4-FFF2-40B4-BE49-F238E27FC236}">
                    <a16:creationId xmlns:a16="http://schemas.microsoft.com/office/drawing/2014/main" id="{7DB327B1-6BA8-E7A1-0ECA-AA2A875A9A67}"/>
                  </a:ext>
                </a:extLst>
              </p:cNvPr>
              <p:cNvSpPr txBox="1"/>
              <p:nvPr/>
            </p:nvSpPr>
            <p:spPr>
              <a:xfrm>
                <a:off x="5270072" y="5956823"/>
                <a:ext cx="39613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</m:oMath>
                  </m:oMathPara>
                </a14:m>
                <a:endParaRPr lang="fr-CH" sz="2400" dirty="0"/>
              </a:p>
            </p:txBody>
          </p:sp>
        </mc:Choice>
        <mc:Fallback>
          <p:sp>
            <p:nvSpPr>
              <p:cNvPr id="87" name="ZoneTexte 86">
                <a:extLst>
                  <a:ext uri="{FF2B5EF4-FFF2-40B4-BE49-F238E27FC236}">
                    <a16:creationId xmlns:a16="http://schemas.microsoft.com/office/drawing/2014/main" id="{7DB327B1-6BA8-E7A1-0ECA-AA2A875A9A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0072" y="5956823"/>
                <a:ext cx="396134" cy="369332"/>
              </a:xfrm>
              <a:prstGeom prst="rect">
                <a:avLst/>
              </a:prstGeom>
              <a:blipFill>
                <a:blip r:embed="rId5"/>
                <a:stretch>
                  <a:fillRect l="-20313" r="-6250" b="-13115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8" name="Groupe 87">
            <a:extLst>
              <a:ext uri="{FF2B5EF4-FFF2-40B4-BE49-F238E27FC236}">
                <a16:creationId xmlns:a16="http://schemas.microsoft.com/office/drawing/2014/main" id="{AAAC6073-FF72-6177-F4DD-DDE35146B7E9}"/>
              </a:ext>
            </a:extLst>
          </p:cNvPr>
          <p:cNvGrpSpPr/>
          <p:nvPr/>
        </p:nvGrpSpPr>
        <p:grpSpPr>
          <a:xfrm>
            <a:off x="3780357" y="3204901"/>
            <a:ext cx="95567" cy="3043619"/>
            <a:chOff x="4323243" y="1694073"/>
            <a:chExt cx="126013" cy="4013258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C7B2D912-605A-7B73-09D0-727ED3D2F9FD}"/>
                </a:ext>
              </a:extLst>
            </p:cNvPr>
            <p:cNvSpPr/>
            <p:nvPr/>
          </p:nvSpPr>
          <p:spPr>
            <a:xfrm>
              <a:off x="4323243" y="4298688"/>
              <a:ext cx="126000" cy="36657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A8429080-CB1A-E412-6DF7-F379D0186EB1}"/>
                </a:ext>
              </a:extLst>
            </p:cNvPr>
            <p:cNvSpPr/>
            <p:nvPr/>
          </p:nvSpPr>
          <p:spPr>
            <a:xfrm>
              <a:off x="4323243" y="4819724"/>
              <a:ext cx="126000" cy="36657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4C63564A-40A7-E58E-571D-628E150D0C0A}"/>
                </a:ext>
              </a:extLst>
            </p:cNvPr>
            <p:cNvSpPr/>
            <p:nvPr/>
          </p:nvSpPr>
          <p:spPr>
            <a:xfrm>
              <a:off x="4323243" y="3777651"/>
              <a:ext cx="126000" cy="36657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91AD0A7A-756E-A9BC-D91A-043568987C63}"/>
                </a:ext>
              </a:extLst>
            </p:cNvPr>
            <p:cNvSpPr/>
            <p:nvPr/>
          </p:nvSpPr>
          <p:spPr>
            <a:xfrm>
              <a:off x="4323243" y="5340761"/>
              <a:ext cx="126000" cy="36657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3DF1A744-63B8-BE6F-E584-3514A1606D21}"/>
                </a:ext>
              </a:extLst>
            </p:cNvPr>
            <p:cNvSpPr/>
            <p:nvPr/>
          </p:nvSpPr>
          <p:spPr>
            <a:xfrm>
              <a:off x="4323243" y="2736715"/>
              <a:ext cx="126000" cy="36657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4080E8A0-06B7-D09D-FBD4-E5931AD436B9}"/>
                </a:ext>
              </a:extLst>
            </p:cNvPr>
            <p:cNvSpPr/>
            <p:nvPr/>
          </p:nvSpPr>
          <p:spPr>
            <a:xfrm>
              <a:off x="4323243" y="3257751"/>
              <a:ext cx="126000" cy="36657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DBB37B28-7615-0112-1C77-BEF71157BB3C}"/>
                </a:ext>
              </a:extLst>
            </p:cNvPr>
            <p:cNvSpPr/>
            <p:nvPr/>
          </p:nvSpPr>
          <p:spPr>
            <a:xfrm>
              <a:off x="4323243" y="2215678"/>
              <a:ext cx="126000" cy="36657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F5B6A601-53DE-0B0A-A261-A5000CF933BB}"/>
                </a:ext>
              </a:extLst>
            </p:cNvPr>
            <p:cNvSpPr/>
            <p:nvPr/>
          </p:nvSpPr>
          <p:spPr>
            <a:xfrm>
              <a:off x="4323256" y="1694073"/>
              <a:ext cx="126000" cy="36657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97" name="Groupe 96">
            <a:extLst>
              <a:ext uri="{FF2B5EF4-FFF2-40B4-BE49-F238E27FC236}">
                <a16:creationId xmlns:a16="http://schemas.microsoft.com/office/drawing/2014/main" id="{CB95786B-94D9-3208-FC20-FA55B599043F}"/>
              </a:ext>
            </a:extLst>
          </p:cNvPr>
          <p:cNvGrpSpPr/>
          <p:nvPr/>
        </p:nvGrpSpPr>
        <p:grpSpPr>
          <a:xfrm>
            <a:off x="7031134" y="3204901"/>
            <a:ext cx="95567" cy="3043619"/>
            <a:chOff x="4323243" y="1694073"/>
            <a:chExt cx="126013" cy="4013258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5CB1A6D0-5B42-64B1-C5C0-4ACE9BAA09BD}"/>
                </a:ext>
              </a:extLst>
            </p:cNvPr>
            <p:cNvSpPr/>
            <p:nvPr/>
          </p:nvSpPr>
          <p:spPr>
            <a:xfrm>
              <a:off x="4323243" y="4298688"/>
              <a:ext cx="126000" cy="36657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A02761AD-5EAC-848B-7BA8-99B147CBA550}"/>
                </a:ext>
              </a:extLst>
            </p:cNvPr>
            <p:cNvSpPr/>
            <p:nvPr/>
          </p:nvSpPr>
          <p:spPr>
            <a:xfrm>
              <a:off x="4323243" y="4819724"/>
              <a:ext cx="126000" cy="36657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A008F975-6F20-DE0A-FD28-533F42344E17}"/>
                </a:ext>
              </a:extLst>
            </p:cNvPr>
            <p:cNvSpPr/>
            <p:nvPr/>
          </p:nvSpPr>
          <p:spPr>
            <a:xfrm>
              <a:off x="4323243" y="3777651"/>
              <a:ext cx="126000" cy="36657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889C5E84-CC6A-393B-C98F-580FB8FBDFBF}"/>
                </a:ext>
              </a:extLst>
            </p:cNvPr>
            <p:cNvSpPr/>
            <p:nvPr/>
          </p:nvSpPr>
          <p:spPr>
            <a:xfrm>
              <a:off x="4323243" y="5340761"/>
              <a:ext cx="126000" cy="36657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0054410D-3858-3304-A3C2-906EA7D3D280}"/>
                </a:ext>
              </a:extLst>
            </p:cNvPr>
            <p:cNvSpPr/>
            <p:nvPr/>
          </p:nvSpPr>
          <p:spPr>
            <a:xfrm>
              <a:off x="4323243" y="2736715"/>
              <a:ext cx="126000" cy="36657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6227E79E-0756-9EE2-4C8B-2ACFA8DD2B38}"/>
                </a:ext>
              </a:extLst>
            </p:cNvPr>
            <p:cNvSpPr/>
            <p:nvPr/>
          </p:nvSpPr>
          <p:spPr>
            <a:xfrm>
              <a:off x="4323243" y="3257751"/>
              <a:ext cx="126000" cy="36657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4DDAC6BC-0659-6E26-8C81-9F90F56E5381}"/>
                </a:ext>
              </a:extLst>
            </p:cNvPr>
            <p:cNvSpPr/>
            <p:nvPr/>
          </p:nvSpPr>
          <p:spPr>
            <a:xfrm>
              <a:off x="4323243" y="2215678"/>
              <a:ext cx="126000" cy="36657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7FBA53DF-4761-FD37-3A7B-656AC3171636}"/>
                </a:ext>
              </a:extLst>
            </p:cNvPr>
            <p:cNvSpPr/>
            <p:nvPr/>
          </p:nvSpPr>
          <p:spPr>
            <a:xfrm>
              <a:off x="4323256" y="1694073"/>
              <a:ext cx="126000" cy="36657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06" name="ZoneTexte 105">
                <a:extLst>
                  <a:ext uri="{FF2B5EF4-FFF2-40B4-BE49-F238E27FC236}">
                    <a16:creationId xmlns:a16="http://schemas.microsoft.com/office/drawing/2014/main" id="{515CF3B7-439E-EA50-34EC-FDF4A5D2C6E5}"/>
                  </a:ext>
                </a:extLst>
              </p:cNvPr>
              <p:cNvSpPr txBox="1"/>
              <p:nvPr/>
            </p:nvSpPr>
            <p:spPr>
              <a:xfrm>
                <a:off x="6936408" y="1920394"/>
                <a:ext cx="3955370" cy="461665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altLang="fr-FR" sz="2000" b="1" dirty="0">
                    <a:ea typeface="Artifakt Element Light" panose="020B0303050000020004" pitchFamily="34" charset="0"/>
                  </a:rPr>
                  <a:t>Talbot-Lau condition 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altLang="fr-FR" sz="2400" b="1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</a:rPr>
                        </m:ctrlPr>
                      </m:sSubPr>
                      <m:e>
                        <m:r>
                          <a:rPr lang="fr-CH" altLang="fr-FR" sz="2400" b="1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</a:rPr>
                          <m:t>𝑳</m:t>
                        </m:r>
                      </m:e>
                      <m:sub>
                        <m:r>
                          <a:rPr lang="fr-CH" altLang="fr-FR" sz="2400" b="1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</a:rPr>
                          <m:t>𝑮</m:t>
                        </m:r>
                      </m:sub>
                    </m:sSub>
                    <m:r>
                      <a:rPr lang="fr-CH" altLang="fr-FR" sz="2400" b="1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</a:rPr>
                      <m:t>=</m:t>
                    </m:r>
                    <m:sSub>
                      <m:sSubPr>
                        <m:ctrlPr>
                          <a:rPr lang="fr-CH" altLang="fr-FR" sz="2400" b="1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</a:rPr>
                        </m:ctrlPr>
                      </m:sSubPr>
                      <m:e>
                        <m:r>
                          <a:rPr lang="fr-CH" altLang="fr-FR" sz="2400" b="1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</a:rPr>
                          <m:t>𝑳</m:t>
                        </m:r>
                      </m:e>
                      <m:sub>
                        <m:r>
                          <a:rPr lang="fr-CH" altLang="fr-FR" sz="2400" b="1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</a:rPr>
                          <m:t>𝑻</m:t>
                        </m:r>
                      </m:sub>
                    </m:sSub>
                  </m:oMath>
                </a14:m>
                <a:endParaRPr lang="fr-CH" altLang="fr-FR" sz="1600" dirty="0">
                  <a:ea typeface="Artifakt Element Light" panose="020B0303050000020004" pitchFamily="34" charset="0"/>
                </a:endParaRPr>
              </a:p>
            </p:txBody>
          </p:sp>
        </mc:Choice>
        <mc:Fallback>
          <p:sp>
            <p:nvSpPr>
              <p:cNvPr id="106" name="ZoneTexte 105">
                <a:extLst>
                  <a:ext uri="{FF2B5EF4-FFF2-40B4-BE49-F238E27FC236}">
                    <a16:creationId xmlns:a16="http://schemas.microsoft.com/office/drawing/2014/main" id="{515CF3B7-439E-EA50-34EC-FDF4A5D2C6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6408" y="1920394"/>
                <a:ext cx="3955370" cy="461665"/>
              </a:xfrm>
              <a:prstGeom prst="rect">
                <a:avLst/>
              </a:prstGeom>
              <a:blipFill>
                <a:blip r:embed="rId6"/>
                <a:stretch>
                  <a:fillRect l="-1221" b="-14634"/>
                </a:stretch>
              </a:blipFill>
              <a:ln w="381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7" name="Rectangle 106">
            <a:extLst>
              <a:ext uri="{FF2B5EF4-FFF2-40B4-BE49-F238E27FC236}">
                <a16:creationId xmlns:a16="http://schemas.microsoft.com/office/drawing/2014/main" id="{D75F7109-FF4B-B459-4BFA-2704542D1CAD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658663" y="793443"/>
            <a:ext cx="5901781" cy="1701043"/>
          </a:xfrm>
          <a:prstGeom prst="rect">
            <a:avLst/>
          </a:prstGeom>
          <a:noFill/>
          <a:ln w="19050"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fr-CH" altLang="fr-FR" sz="2400" dirty="0">
                <a:ea typeface="Artifakt Element Light" panose="020B0303050000020004" pitchFamily="34" charset="0"/>
                <a:cs typeface="Times New Roman" panose="02020603050405020304" pitchFamily="18" charset="0"/>
              </a:rPr>
              <a:t>3 absorption </a:t>
            </a:r>
            <a:r>
              <a:rPr lang="fr-CH" altLang="fr-FR" sz="2400" dirty="0" err="1">
                <a:ea typeface="Artifakt Element Light" panose="020B0303050000020004" pitchFamily="34" charset="0"/>
                <a:cs typeface="Times New Roman" panose="02020603050405020304" pitchFamily="18" charset="0"/>
              </a:rPr>
              <a:t>gratings</a:t>
            </a:r>
            <a:r>
              <a:rPr lang="fr-CH" altLang="fr-FR" sz="2400" dirty="0">
                <a:ea typeface="Artifakt Element Light" panose="020B0303050000020004" pitchFamily="34" charset="0"/>
                <a:cs typeface="Times New Roman" panose="02020603050405020304" pitchFamily="18" charset="0"/>
              </a:rPr>
              <a:t> </a:t>
            </a:r>
            <a:r>
              <a:rPr lang="fr-CH" altLang="fr-FR" sz="2400" dirty="0" err="1">
                <a:ea typeface="Artifakt Element Light" panose="020B0303050000020004" pitchFamily="34" charset="0"/>
                <a:cs typeface="Times New Roman" panose="02020603050405020304" pitchFamily="18" charset="0"/>
              </a:rPr>
              <a:t>with</a:t>
            </a:r>
            <a:r>
              <a:rPr lang="fr-CH" altLang="fr-FR" sz="2400" dirty="0">
                <a:ea typeface="Artifakt Element Light" panose="020B0303050000020004" pitchFamily="34" charset="0"/>
                <a:cs typeface="Times New Roman" panose="02020603050405020304" pitchFamily="18" charset="0"/>
              </a:rPr>
              <a:t> </a:t>
            </a:r>
            <a:r>
              <a:rPr lang="fr-CH" altLang="fr-FR" sz="2400" dirty="0" err="1">
                <a:ea typeface="Artifakt Element Light" panose="020B0303050000020004" pitchFamily="34" charset="0"/>
                <a:cs typeface="Times New Roman" panose="02020603050405020304" pitchFamily="18" charset="0"/>
              </a:rPr>
              <a:t>period</a:t>
            </a:r>
            <a:r>
              <a:rPr lang="fr-CH" altLang="fr-FR" sz="2400" dirty="0">
                <a:ea typeface="Artifakt Element Light" panose="020B0303050000020004" pitchFamily="34" charset="0"/>
                <a:cs typeface="Times New Roman" panose="02020603050405020304" pitchFamily="18" charset="0"/>
              </a:rPr>
              <a:t> </a:t>
            </a:r>
            <a:r>
              <a:rPr lang="fr-CH" altLang="fr-FR" sz="2400" b="1" i="1" dirty="0">
                <a:ea typeface="Artifakt Element Light" panose="020B0303050000020004" pitchFamily="34" charset="0"/>
                <a:cs typeface="Times New Roman" panose="02020603050405020304" pitchFamily="18" charset="0"/>
              </a:rPr>
              <a:t>p</a:t>
            </a:r>
            <a:endParaRPr lang="fr-CH" altLang="fr-FR" sz="2400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fr-CH" altLang="fr-FR" sz="24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Cold neutron </a:t>
            </a:r>
            <a:r>
              <a:rPr lang="fr-CH" altLang="fr-FR" sz="2400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beam</a:t>
            </a:r>
            <a:r>
              <a:rPr lang="fr-CH" altLang="fr-FR" sz="24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</a:t>
            </a:r>
            <a:r>
              <a:rPr lang="fr-CH" altLang="fr-FR" sz="2400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with</a:t>
            </a:r>
            <a:r>
              <a:rPr lang="fr-CH" altLang="fr-FR" sz="24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</a:t>
            </a:r>
            <a:r>
              <a:rPr lang="fr-CH" altLang="fr-FR" sz="2400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wavelength</a:t>
            </a:r>
            <a:r>
              <a:rPr lang="fr-CH" altLang="fr-FR" sz="24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</a:t>
            </a:r>
            <a:r>
              <a:rPr lang="el-GR" altLang="fr-FR" sz="2400" b="1" i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λ</a:t>
            </a:r>
            <a:r>
              <a:rPr lang="fr-CH" altLang="fr-FR" sz="2400" b="1" i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342900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fr-CH" altLang="fr-FR" sz="24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Distance </a:t>
            </a:r>
            <a:r>
              <a:rPr lang="fr-CH" altLang="fr-FR" sz="2400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between</a:t>
            </a:r>
            <a:r>
              <a:rPr lang="fr-CH" altLang="fr-FR" sz="24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the </a:t>
            </a:r>
            <a:r>
              <a:rPr lang="fr-CH" altLang="fr-FR" sz="2400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gratings</a:t>
            </a:r>
            <a:r>
              <a:rPr lang="fr-CH" altLang="fr-FR" sz="2400" b="1" i="1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L</a:t>
            </a:r>
            <a:r>
              <a:rPr lang="fr-CH" altLang="fr-FR" sz="2400" b="1" i="1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endParaRPr lang="fr-CH" altLang="fr-FR" sz="2400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37F438A9-27C4-2FB5-8B64-D174E9C2482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869631" y="2977736"/>
            <a:ext cx="1812547" cy="523220"/>
          </a:xfrm>
          <a:prstGeom prst="rect">
            <a:avLst/>
          </a:prstGeom>
          <a:noFill/>
          <a:ln w="19050"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8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TOP </a:t>
            </a:r>
            <a:r>
              <a:rPr lang="fr-CH" altLang="fr-FR" sz="2800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view</a:t>
            </a:r>
            <a:endParaRPr lang="fr-FR" altLang="fr-FR" dirty="0">
              <a:latin typeface="+mj-lt"/>
              <a:ea typeface="Artifakt Element Light" panose="020B0303050000020004" pitchFamily="34" charset="0"/>
            </a:endParaRP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ED7DBFF8-BE55-95A5-1373-455C95EA494C}"/>
              </a:ext>
            </a:extLst>
          </p:cNvPr>
          <p:cNvCxnSpPr>
            <a:cxnSpLocks/>
          </p:cNvCxnSpPr>
          <p:nvPr/>
        </p:nvCxnSpPr>
        <p:spPr>
          <a:xfrm flipH="1" flipV="1">
            <a:off x="1006640" y="6269269"/>
            <a:ext cx="1267988" cy="923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3631C0A5-5843-4BD4-9A30-1F39EB4C87A8}"/>
                  </a:ext>
                </a:extLst>
              </p:cNvPr>
              <p:cNvSpPr txBox="1"/>
              <p:nvPr/>
            </p:nvSpPr>
            <p:spPr>
              <a:xfrm>
                <a:off x="6918343" y="1020087"/>
                <a:ext cx="4323599" cy="681084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</a:ln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altLang="fr-FR" sz="2000" b="1" dirty="0">
                    <a:ea typeface="Artifakt Element Light" panose="020B0303050000020004" pitchFamily="34" charset="0"/>
                  </a:rPr>
                  <a:t>Talbot </a:t>
                </a:r>
                <a:r>
                  <a:rPr lang="fr-CH" altLang="fr-FR" sz="2000" b="1" dirty="0" err="1">
                    <a:ea typeface="Artifakt Element Light" panose="020B0303050000020004" pitchFamily="34" charset="0"/>
                  </a:rPr>
                  <a:t>length</a:t>
                </a:r>
                <a:r>
                  <a:rPr lang="fr-CH" altLang="fr-FR" sz="2000" b="1" dirty="0">
                    <a:ea typeface="Artifakt Element Light" panose="020B0303050000020004" pitchFamily="34" charset="0"/>
                  </a:rPr>
                  <a:t>  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altLang="fr-FR" sz="2400" b="1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</a:rPr>
                        </m:ctrlPr>
                      </m:sSubPr>
                      <m:e>
                        <m:r>
                          <a:rPr lang="fr-CH" altLang="fr-FR" sz="2400" b="1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</a:rPr>
                          <m:t>𝑳</m:t>
                        </m:r>
                      </m:e>
                      <m:sub>
                        <m:r>
                          <a:rPr lang="fr-CH" altLang="fr-FR" sz="2400" b="1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</a:rPr>
                          <m:t>𝑻</m:t>
                        </m:r>
                      </m:sub>
                    </m:sSub>
                    <m:r>
                      <a:rPr lang="fr-CH" altLang="fr-FR" sz="2400" b="1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</a:rPr>
                      <m:t>=</m:t>
                    </m:r>
                    <m:f>
                      <m:fPr>
                        <m:ctrlPr>
                          <a:rPr lang="fr-CH" altLang="fr-FR" sz="2400" b="1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fr-CH" altLang="fr-FR" sz="2400" b="1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</a:rPr>
                            </m:ctrlPr>
                          </m:sSupPr>
                          <m:e>
                            <m:r>
                              <a:rPr lang="fr-CH" altLang="fr-FR" sz="2400" b="1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</a:rPr>
                              <m:t>𝒑</m:t>
                            </m:r>
                          </m:e>
                          <m:sup>
                            <m:r>
                              <a:rPr lang="fr-CH" altLang="fr-FR" sz="2400" b="1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fr-CH" altLang="fr-FR" sz="2400" b="1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</a:rPr>
                          <m:t>𝝀</m:t>
                        </m:r>
                      </m:den>
                    </m:f>
                  </m:oMath>
                </a14:m>
                <a:endParaRPr lang="fr-CH" altLang="fr-FR" sz="1600" dirty="0">
                  <a:ea typeface="Artifakt Element Light" panose="020B0303050000020004" pitchFamily="34" charset="0"/>
                </a:endParaRPr>
              </a:p>
            </p:txBody>
          </p:sp>
        </mc:Choice>
        <mc:Fallback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3631C0A5-5843-4BD4-9A30-1F39EB4C87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8343" y="1020087"/>
                <a:ext cx="4323599" cy="681084"/>
              </a:xfrm>
              <a:prstGeom prst="rect">
                <a:avLst/>
              </a:prstGeom>
              <a:blipFill>
                <a:blip r:embed="rId7"/>
                <a:stretch>
                  <a:fillRect l="-1551" b="-2679"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39259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30</a:t>
            </a:fld>
            <a:endParaRPr lang="fr-CH">
              <a:latin typeface="+mj-lt"/>
            </a:endParaRP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D067AEDA-8521-B320-2717-0E680A4E16C6}"/>
              </a:ext>
            </a:extLst>
          </p:cNvPr>
          <p:cNvGrpSpPr/>
          <p:nvPr/>
        </p:nvGrpSpPr>
        <p:grpSpPr>
          <a:xfrm>
            <a:off x="75215" y="760616"/>
            <a:ext cx="5794449" cy="2169798"/>
            <a:chOff x="4385760" y="794197"/>
            <a:chExt cx="7255993" cy="2717090"/>
          </a:xfrm>
        </p:grpSpPr>
        <p:pic>
          <p:nvPicPr>
            <p:cNvPr id="4" name="Image 3" descr="Une image contenant texte, ligne, Rectangle, diagramme&#10;&#10;Description générée automatiquement">
              <a:extLst>
                <a:ext uri="{FF2B5EF4-FFF2-40B4-BE49-F238E27FC236}">
                  <a16:creationId xmlns:a16="http://schemas.microsoft.com/office/drawing/2014/main" id="{5887AA2F-54B5-0E1D-5C93-FB5267E354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820"/>
            <a:stretch/>
          </p:blipFill>
          <p:spPr>
            <a:xfrm>
              <a:off x="5278718" y="794197"/>
              <a:ext cx="6363035" cy="2717090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17E9656-C0E8-2E15-7792-85A7FAF1B750}"/>
                </a:ext>
              </a:extLst>
            </p:cNvPr>
            <p:cNvSpPr/>
            <p:nvPr/>
          </p:nvSpPr>
          <p:spPr>
            <a:xfrm rot="120000">
              <a:off x="7628070" y="1941943"/>
              <a:ext cx="2297372" cy="48872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89017676-801D-C7DE-6386-4DE088B520CA}"/>
                </a:ext>
              </a:extLst>
            </p:cNvPr>
            <p:cNvCxnSpPr>
              <a:cxnSpLocks/>
              <a:endCxn id="36" idx="1"/>
            </p:cNvCxnSpPr>
            <p:nvPr/>
          </p:nvCxnSpPr>
          <p:spPr>
            <a:xfrm>
              <a:off x="5536036" y="2102563"/>
              <a:ext cx="4075839" cy="116773"/>
            </a:xfrm>
            <a:prstGeom prst="line">
              <a:avLst/>
            </a:prstGeom>
            <a:ln w="38100">
              <a:solidFill>
                <a:srgbClr val="F91C2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27E730A-1090-2357-1048-78D911CD558D}"/>
                </a:ext>
              </a:extLst>
            </p:cNvPr>
            <p:cNvSpPr/>
            <p:nvPr/>
          </p:nvSpPr>
          <p:spPr>
            <a:xfrm rot="60000">
              <a:off x="7688843" y="2024741"/>
              <a:ext cx="50557" cy="269639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FD1F426-11EA-7444-2525-A823926444A1}"/>
                </a:ext>
              </a:extLst>
            </p:cNvPr>
            <p:cNvSpPr/>
            <p:nvPr/>
          </p:nvSpPr>
          <p:spPr>
            <a:xfrm rot="60000">
              <a:off x="9441498" y="2077264"/>
              <a:ext cx="50557" cy="269639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1DADE9F-C1F9-342A-E608-5FBCCCE02A96}"/>
                </a:ext>
              </a:extLst>
            </p:cNvPr>
            <p:cNvSpPr/>
            <p:nvPr/>
          </p:nvSpPr>
          <p:spPr>
            <a:xfrm rot="60000">
              <a:off x="8558608" y="2050020"/>
              <a:ext cx="50557" cy="269639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BBB5CD2-CCF1-4053-300E-77B92FBB32EF}"/>
                </a:ext>
              </a:extLst>
            </p:cNvPr>
            <p:cNvSpPr/>
            <p:nvPr/>
          </p:nvSpPr>
          <p:spPr>
            <a:xfrm rot="60000">
              <a:off x="9611854" y="2035299"/>
              <a:ext cx="295753" cy="373234"/>
            </a:xfrm>
            <a:prstGeom prst="rect">
              <a:avLst/>
            </a:prstGeom>
            <a:solidFill>
              <a:srgbClr val="06E80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ZoneTexte 37">
                  <a:extLst>
                    <a:ext uri="{FF2B5EF4-FFF2-40B4-BE49-F238E27FC236}">
                      <a16:creationId xmlns:a16="http://schemas.microsoft.com/office/drawing/2014/main" id="{40AA9C90-B9F7-25A6-8DFE-C12B00C26531}"/>
                    </a:ext>
                  </a:extLst>
                </p:cNvPr>
                <p:cNvSpPr txBox="1"/>
                <p:nvPr/>
              </p:nvSpPr>
              <p:spPr>
                <a:xfrm rot="60000">
                  <a:off x="7593822" y="1651609"/>
                  <a:ext cx="245295" cy="23124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200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fr-CH" sz="12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fr-CH" sz="1200" dirty="0"/>
                </a:p>
              </p:txBody>
            </p:sp>
          </mc:Choice>
          <mc:Fallback xmlns="">
            <p:sp>
              <p:nvSpPr>
                <p:cNvPr id="38" name="ZoneTexte 37">
                  <a:extLst>
                    <a:ext uri="{FF2B5EF4-FFF2-40B4-BE49-F238E27FC236}">
                      <a16:creationId xmlns:a16="http://schemas.microsoft.com/office/drawing/2014/main" id="{40AA9C90-B9F7-25A6-8DFE-C12B00C2653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60000">
                  <a:off x="7593822" y="1651609"/>
                  <a:ext cx="245295" cy="231245"/>
                </a:xfrm>
                <a:prstGeom prst="rect">
                  <a:avLst/>
                </a:prstGeom>
                <a:blipFill>
                  <a:blip r:embed="rId3"/>
                  <a:stretch>
                    <a:fillRect l="-18182" r="-6061" b="-9375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id="{F46AFAE8-4EAA-CF61-B4CA-55F1E719910E}"/>
                    </a:ext>
                  </a:extLst>
                </p:cNvPr>
                <p:cNvSpPr txBox="1"/>
                <p:nvPr/>
              </p:nvSpPr>
              <p:spPr>
                <a:xfrm rot="60000">
                  <a:off x="8474262" y="1678469"/>
                  <a:ext cx="240800" cy="23124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200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fr-CH" sz="12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fr-CH" sz="1200" dirty="0"/>
                </a:p>
              </p:txBody>
            </p:sp>
          </mc:Choice>
          <mc:Fallback xmlns=""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id="{F46AFAE8-4EAA-CF61-B4CA-55F1E719910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60000">
                  <a:off x="8474262" y="1678469"/>
                  <a:ext cx="240800" cy="231245"/>
                </a:xfrm>
                <a:prstGeom prst="rect">
                  <a:avLst/>
                </a:prstGeom>
                <a:blipFill>
                  <a:blip r:embed="rId4"/>
                  <a:stretch>
                    <a:fillRect l="-15152" r="-3030" b="-9375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ZoneTexte 39">
                  <a:extLst>
                    <a:ext uri="{FF2B5EF4-FFF2-40B4-BE49-F238E27FC236}">
                      <a16:creationId xmlns:a16="http://schemas.microsoft.com/office/drawing/2014/main" id="{F36B124C-1881-6313-9E3F-474AA7F366C7}"/>
                    </a:ext>
                  </a:extLst>
                </p:cNvPr>
                <p:cNvSpPr txBox="1"/>
                <p:nvPr/>
              </p:nvSpPr>
              <p:spPr>
                <a:xfrm rot="60000">
                  <a:off x="9346477" y="1704855"/>
                  <a:ext cx="245295" cy="23124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200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fr-CH" sz="1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fr-CH" sz="1200" dirty="0"/>
                </a:p>
              </p:txBody>
            </p:sp>
          </mc:Choice>
          <mc:Fallback xmlns="">
            <p:sp>
              <p:nvSpPr>
                <p:cNvPr id="40" name="ZoneTexte 39">
                  <a:extLst>
                    <a:ext uri="{FF2B5EF4-FFF2-40B4-BE49-F238E27FC236}">
                      <a16:creationId xmlns:a16="http://schemas.microsoft.com/office/drawing/2014/main" id="{F36B124C-1881-6313-9E3F-474AA7F366C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60000">
                  <a:off x="9346477" y="1704855"/>
                  <a:ext cx="245295" cy="231245"/>
                </a:xfrm>
                <a:prstGeom prst="rect">
                  <a:avLst/>
                </a:prstGeom>
                <a:blipFill>
                  <a:blip r:embed="rId5"/>
                  <a:stretch>
                    <a:fillRect l="-14706" r="-2941" b="-9375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ZoneTexte 41">
                  <a:extLst>
                    <a:ext uri="{FF2B5EF4-FFF2-40B4-BE49-F238E27FC236}">
                      <a16:creationId xmlns:a16="http://schemas.microsoft.com/office/drawing/2014/main" id="{7155EA7B-95C1-FA90-B7EE-427BD58406AF}"/>
                    </a:ext>
                  </a:extLst>
                </p:cNvPr>
                <p:cNvSpPr txBox="1"/>
                <p:nvPr/>
              </p:nvSpPr>
              <p:spPr>
                <a:xfrm rot="120000">
                  <a:off x="9407003" y="2478801"/>
                  <a:ext cx="690522" cy="21197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CH" sz="1100">
                            <a:latin typeface="Cambria Math" panose="02040503050406030204" pitchFamily="18" charset="0"/>
                          </a:rPr>
                          <m:t>Detector</m:t>
                        </m:r>
                      </m:oMath>
                    </m:oMathPara>
                  </a14:m>
                  <a:endParaRPr lang="fr-CH" sz="1100" dirty="0"/>
                </a:p>
              </p:txBody>
            </p:sp>
          </mc:Choice>
          <mc:Fallback xmlns="">
            <p:sp>
              <p:nvSpPr>
                <p:cNvPr id="42" name="ZoneTexte 41">
                  <a:extLst>
                    <a:ext uri="{FF2B5EF4-FFF2-40B4-BE49-F238E27FC236}">
                      <a16:creationId xmlns:a16="http://schemas.microsoft.com/office/drawing/2014/main" id="{7155EA7B-95C1-FA90-B7EE-427BD58406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20000">
                  <a:off x="9407003" y="2478801"/>
                  <a:ext cx="690522" cy="211974"/>
                </a:xfrm>
                <a:prstGeom prst="rect">
                  <a:avLst/>
                </a:prstGeom>
                <a:blipFill>
                  <a:blip r:embed="rId6"/>
                  <a:stretch>
                    <a:fillRect l="-4301" r="-4301" b="-3125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147256F-94F5-F9AB-3FFC-80CD757D8C24}"/>
                </a:ext>
              </a:extLst>
            </p:cNvPr>
            <p:cNvSpPr/>
            <p:nvPr/>
          </p:nvSpPr>
          <p:spPr>
            <a:xfrm rot="60000">
              <a:off x="6802539" y="1958292"/>
              <a:ext cx="295753" cy="373234"/>
            </a:xfrm>
            <a:prstGeom prst="rect">
              <a:avLst/>
            </a:prstGeom>
            <a:solidFill>
              <a:srgbClr val="06E80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ZoneTexte 43">
                  <a:extLst>
                    <a:ext uri="{FF2B5EF4-FFF2-40B4-BE49-F238E27FC236}">
                      <a16:creationId xmlns:a16="http://schemas.microsoft.com/office/drawing/2014/main" id="{E4FD9266-0DF3-D322-A128-43035365E217}"/>
                    </a:ext>
                  </a:extLst>
                </p:cNvPr>
                <p:cNvSpPr txBox="1"/>
                <p:nvPr/>
              </p:nvSpPr>
              <p:spPr>
                <a:xfrm rot="120000">
                  <a:off x="6574915" y="1693988"/>
                  <a:ext cx="684501" cy="21197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CH" sz="1100">
                            <a:latin typeface="Cambria Math" panose="02040503050406030204" pitchFamily="18" charset="0"/>
                          </a:rPr>
                          <m:t>Chopper</m:t>
                        </m:r>
                      </m:oMath>
                    </m:oMathPara>
                  </a14:m>
                  <a:endParaRPr lang="fr-CH" sz="1100" dirty="0"/>
                </a:p>
              </p:txBody>
            </p:sp>
          </mc:Choice>
          <mc:Fallback xmlns="">
            <p:sp>
              <p:nvSpPr>
                <p:cNvPr id="44" name="ZoneTexte 43">
                  <a:extLst>
                    <a:ext uri="{FF2B5EF4-FFF2-40B4-BE49-F238E27FC236}">
                      <a16:creationId xmlns:a16="http://schemas.microsoft.com/office/drawing/2014/main" id="{E4FD9266-0DF3-D322-A128-43035365E2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20000">
                  <a:off x="6574915" y="1693988"/>
                  <a:ext cx="684501" cy="211974"/>
                </a:xfrm>
                <a:prstGeom prst="rect">
                  <a:avLst/>
                </a:prstGeom>
                <a:blipFill>
                  <a:blip r:embed="rId7"/>
                  <a:stretch>
                    <a:fillRect l="-8696" t="-3226" r="-9783" b="-32258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25AFB45E-3BC5-7B88-940D-163FD40A49BD}"/>
                </a:ext>
              </a:extLst>
            </p:cNvPr>
            <p:cNvCxnSpPr>
              <a:cxnSpLocks/>
            </p:cNvCxnSpPr>
            <p:nvPr/>
          </p:nvCxnSpPr>
          <p:spPr>
            <a:xfrm rot="120000" flipV="1">
              <a:off x="7686493" y="1081003"/>
              <a:ext cx="0" cy="47186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50F4DBC8-260A-F4EB-1EEF-D7E0D41FEE03}"/>
                </a:ext>
              </a:extLst>
            </p:cNvPr>
            <p:cNvCxnSpPr>
              <a:cxnSpLocks/>
            </p:cNvCxnSpPr>
            <p:nvPr/>
          </p:nvCxnSpPr>
          <p:spPr>
            <a:xfrm rot="120000" flipV="1">
              <a:off x="9933079" y="1167885"/>
              <a:ext cx="0" cy="47186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Connecteur droit avec flèche 50">
              <a:extLst>
                <a:ext uri="{FF2B5EF4-FFF2-40B4-BE49-F238E27FC236}">
                  <a16:creationId xmlns:a16="http://schemas.microsoft.com/office/drawing/2014/main" id="{F38A5A20-7C1B-DF0C-5DD8-EA630540A8D3}"/>
                </a:ext>
              </a:extLst>
            </p:cNvPr>
            <p:cNvCxnSpPr>
              <a:cxnSpLocks/>
            </p:cNvCxnSpPr>
            <p:nvPr/>
          </p:nvCxnSpPr>
          <p:spPr>
            <a:xfrm>
              <a:off x="7708712" y="1101888"/>
              <a:ext cx="2223084" cy="7763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ZoneTexte 53">
                  <a:extLst>
                    <a:ext uri="{FF2B5EF4-FFF2-40B4-BE49-F238E27FC236}">
                      <a16:creationId xmlns:a16="http://schemas.microsoft.com/office/drawing/2014/main" id="{18A8A684-9102-6DB9-1FF8-E48716DCD580}"/>
                    </a:ext>
                  </a:extLst>
                </p:cNvPr>
                <p:cNvSpPr txBox="1"/>
                <p:nvPr/>
              </p:nvSpPr>
              <p:spPr>
                <a:xfrm rot="120000">
                  <a:off x="8645616" y="859776"/>
                  <a:ext cx="349276" cy="23124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CH" sz="1200">
                            <a:latin typeface="Cambria Math" panose="02040503050406030204" pitchFamily="18" charset="0"/>
                          </a:rPr>
                          <m:t>6 </m:t>
                        </m:r>
                        <m:r>
                          <m:rPr>
                            <m:sty m:val="p"/>
                          </m:rPr>
                          <a:rPr lang="fr-CH" sz="1200">
                            <a:latin typeface="Cambria Math" panose="02040503050406030204" pitchFamily="18" charset="0"/>
                          </a:rPr>
                          <m:t>m</m:t>
                        </m:r>
                      </m:oMath>
                    </m:oMathPara>
                  </a14:m>
                  <a:endParaRPr lang="fr-CH" sz="1200" dirty="0"/>
                </a:p>
              </p:txBody>
            </p:sp>
          </mc:Choice>
          <mc:Fallback xmlns="">
            <p:sp>
              <p:nvSpPr>
                <p:cNvPr id="54" name="ZoneTexte 53">
                  <a:extLst>
                    <a:ext uri="{FF2B5EF4-FFF2-40B4-BE49-F238E27FC236}">
                      <a16:creationId xmlns:a16="http://schemas.microsoft.com/office/drawing/2014/main" id="{18A8A684-9102-6DB9-1FF8-E48716DCD58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20000">
                  <a:off x="8645616" y="859776"/>
                  <a:ext cx="349276" cy="231245"/>
                </a:xfrm>
                <a:prstGeom prst="rect">
                  <a:avLst/>
                </a:prstGeom>
                <a:blipFill>
                  <a:blip r:embed="rId8"/>
                  <a:stretch>
                    <a:fillRect l="-10417" r="-8333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1D27B53-1C2B-5519-DD8D-4942422B6C52}"/>
                </a:ext>
              </a:extLst>
            </p:cNvPr>
            <p:cNvSpPr/>
            <p:nvPr/>
          </p:nvSpPr>
          <p:spPr>
            <a:xfrm>
              <a:off x="4385760" y="2715279"/>
              <a:ext cx="943738" cy="7250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cxnSp>
        <p:nvCxnSpPr>
          <p:cNvPr id="64" name="Connecteur droit avec flèche 63">
            <a:extLst>
              <a:ext uri="{FF2B5EF4-FFF2-40B4-BE49-F238E27FC236}">
                <a16:creationId xmlns:a16="http://schemas.microsoft.com/office/drawing/2014/main" id="{6ACC3738-1EB2-313B-20AC-8643FFA6825C}"/>
              </a:ext>
            </a:extLst>
          </p:cNvPr>
          <p:cNvCxnSpPr>
            <a:cxnSpLocks/>
          </p:cNvCxnSpPr>
          <p:nvPr/>
        </p:nvCxnSpPr>
        <p:spPr>
          <a:xfrm flipV="1">
            <a:off x="2901982" y="2104303"/>
            <a:ext cx="101770" cy="1648209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Image 6" descr="Une image contenant acier, ingénierie, tuyau, industrie&#10;&#10;Description générée automatiquement">
            <a:extLst>
              <a:ext uri="{FF2B5EF4-FFF2-40B4-BE49-F238E27FC236}">
                <a16:creationId xmlns:a16="http://schemas.microsoft.com/office/drawing/2014/main" id="{5809E36A-22FC-BF22-4537-08ED6B5E593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95" b="15395"/>
          <a:stretch/>
        </p:blipFill>
        <p:spPr>
          <a:xfrm flipH="1">
            <a:off x="674668" y="3061028"/>
            <a:ext cx="10842664" cy="336425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4F241EE-0DA0-019E-A5A4-C51A388C07E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133541" y="3507624"/>
            <a:ext cx="485007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sz="1600" baseline="-25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0</a:t>
            </a:r>
            <a:endParaRPr lang="fr-CH" altLang="fr-FR" sz="1600" dirty="0">
              <a:solidFill>
                <a:srgbClr val="000000"/>
              </a:solidFill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D103D8A-C7D8-633B-270F-FDDCF3A893C0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2762891" y="3411304"/>
            <a:ext cx="485007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sz="1600" baseline="-25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1</a:t>
            </a:r>
            <a:endParaRPr lang="fr-CH" altLang="fr-FR" sz="1600" dirty="0">
              <a:solidFill>
                <a:srgbClr val="000000"/>
              </a:solidFill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0F8F5F-B6CD-158B-9E6A-E5A9FB1D9F79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9622320" y="3450040"/>
            <a:ext cx="485007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sz="1600" baseline="-25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2</a:t>
            </a:r>
            <a:endParaRPr lang="fr-CH" altLang="fr-FR" sz="1600" dirty="0">
              <a:solidFill>
                <a:srgbClr val="000000"/>
              </a:solidFill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A3ABBD89-2FBF-270F-8E50-BA6D6F1833AE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3003752" y="3749858"/>
            <a:ext cx="1640" cy="21388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29C4DA67-0A0F-1B13-8C78-99E91B61E9ED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1376044" y="3846178"/>
            <a:ext cx="1" cy="1360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D1557FD7-CEDA-4E65-DC9B-208443D245D1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9864821" y="3788596"/>
            <a:ext cx="0" cy="22335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63F195D6-E6A1-7824-AC69-C6E3634182C9}"/>
              </a:ext>
            </a:extLst>
          </p:cNvPr>
          <p:cNvCxnSpPr>
            <a:cxnSpLocks/>
          </p:cNvCxnSpPr>
          <p:nvPr/>
        </p:nvCxnSpPr>
        <p:spPr>
          <a:xfrm flipH="1" flipV="1">
            <a:off x="850698" y="4034130"/>
            <a:ext cx="253597" cy="2255174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avec flèche 49">
            <a:extLst>
              <a:ext uri="{FF2B5EF4-FFF2-40B4-BE49-F238E27FC236}">
                <a16:creationId xmlns:a16="http://schemas.microsoft.com/office/drawing/2014/main" id="{B9D48DEB-049C-46D7-3EF9-F6096D8F6313}"/>
              </a:ext>
            </a:extLst>
          </p:cNvPr>
          <p:cNvCxnSpPr>
            <a:cxnSpLocks/>
          </p:cNvCxnSpPr>
          <p:nvPr/>
        </p:nvCxnSpPr>
        <p:spPr>
          <a:xfrm flipV="1">
            <a:off x="11140076" y="5066872"/>
            <a:ext cx="0" cy="1259341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407B1825-AD6D-1AD7-BE60-ACBE2BC7CC74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838941" y="6060243"/>
            <a:ext cx="1972081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Chopper in casemate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3AB47A0-C9FA-AF48-F43B-07D5B72C938F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9746143" y="6063125"/>
            <a:ext cx="1635072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Neutron detector</a:t>
            </a:r>
          </a:p>
        </p:txBody>
      </p:sp>
      <p:sp>
        <p:nvSpPr>
          <p:cNvPr id="62" name="Flèche : droite 61">
            <a:extLst>
              <a:ext uri="{FF2B5EF4-FFF2-40B4-BE49-F238E27FC236}">
                <a16:creationId xmlns:a16="http://schemas.microsoft.com/office/drawing/2014/main" id="{341654AE-2134-96DB-3B38-1CA17897608A}"/>
              </a:ext>
            </a:extLst>
          </p:cNvPr>
          <p:cNvSpPr/>
          <p:nvPr/>
        </p:nvSpPr>
        <p:spPr>
          <a:xfrm rot="120000">
            <a:off x="3804762" y="4049279"/>
            <a:ext cx="3308789" cy="228789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630AE09-B5B0-5A42-9972-EA3850B8DAD4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4760150" y="3624244"/>
            <a:ext cx="1406477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Neutron </a:t>
            </a:r>
            <a:r>
              <a:rPr lang="fr-CH" altLang="fr-FR" sz="16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beam</a:t>
            </a:r>
            <a:endParaRPr lang="fr-CH" altLang="fr-FR" sz="1600" dirty="0">
              <a:solidFill>
                <a:srgbClr val="000000"/>
              </a:solidFill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1" name="Image 30" descr="Une image contenant Modèle réduit, fusée, avion, intérieur&#10;&#10;Description générée automatiquement">
            <a:extLst>
              <a:ext uri="{FF2B5EF4-FFF2-40B4-BE49-F238E27FC236}">
                <a16:creationId xmlns:a16="http://schemas.microsoft.com/office/drawing/2014/main" id="{567E83F1-570D-EDC3-F40B-0D6F41CFD9E3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1" t="24800" r="1535" b="2900"/>
          <a:stretch/>
        </p:blipFill>
        <p:spPr>
          <a:xfrm flipH="1">
            <a:off x="6612424" y="930842"/>
            <a:ext cx="4904908" cy="193691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92C5FD42-E838-B8DE-BD9C-D19BCFFBD687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at ILL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FR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Setup Components</a:t>
            </a:r>
            <a:endParaRPr lang="fr-FR" altLang="fr-FR" sz="2400" dirty="0">
              <a:latin typeface="+mj-lt"/>
              <a:ea typeface="Artifakt Element Light" panose="020B0303050000020004" pitchFamily="34" charset="0"/>
            </a:endParaRPr>
          </a:p>
        </p:txBody>
      </p: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83DE3942-D352-902F-79DE-C2134C6A3401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6" name="Image 55" descr="Une image contenant texte, Police, Graphique, conception&#10;&#10;Description générée automatiquement">
            <a:extLst>
              <a:ext uri="{FF2B5EF4-FFF2-40B4-BE49-F238E27FC236}">
                <a16:creationId xmlns:a16="http://schemas.microsoft.com/office/drawing/2014/main" id="{D1E1D154-D9C6-B7BF-5CFC-17849EF80E4A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034" y="43118"/>
            <a:ext cx="576534" cy="576534"/>
          </a:xfrm>
          <a:prstGeom prst="rect">
            <a:avLst/>
          </a:prstGeom>
        </p:spPr>
      </p:pic>
      <p:sp>
        <p:nvSpPr>
          <p:cNvPr id="61" name="Rectangle 60">
            <a:extLst>
              <a:ext uri="{FF2B5EF4-FFF2-40B4-BE49-F238E27FC236}">
                <a16:creationId xmlns:a16="http://schemas.microsoft.com/office/drawing/2014/main" id="{8BF83C45-C90E-2B2C-CB69-E2A2BD69B568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0198730" y="3450040"/>
            <a:ext cx="485007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A</a:t>
            </a:r>
            <a:r>
              <a:rPr lang="fr-CH" altLang="fr-FR" sz="1600" baseline="-25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2</a:t>
            </a:r>
            <a:endParaRPr lang="fr-CH" altLang="fr-FR" sz="1600" dirty="0">
              <a:solidFill>
                <a:srgbClr val="000000"/>
              </a:solidFill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5" name="Connecteur droit 64">
            <a:extLst>
              <a:ext uri="{FF2B5EF4-FFF2-40B4-BE49-F238E27FC236}">
                <a16:creationId xmlns:a16="http://schemas.microsoft.com/office/drawing/2014/main" id="{B01110F8-5F27-58D1-10AA-0529648613F3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10441231" y="3788594"/>
            <a:ext cx="0" cy="2836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FC740FFF-7884-0F7E-DA28-129DD5191ACB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019916" y="4403498"/>
            <a:ext cx="485007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rPr>
              <a:t>A</a:t>
            </a:r>
            <a:r>
              <a:rPr lang="fr-CH" altLang="fr-FR" sz="16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rPr>
              <a:t>0</a:t>
            </a:r>
            <a:endParaRPr lang="fr-CH" altLang="fr-FR" sz="1600" dirty="0">
              <a:solidFill>
                <a:srgbClr val="000000"/>
              </a:solidFill>
              <a:latin typeface="Times New Roman" panose="02020603050405020304" pitchFamily="18" charset="0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8" name="Connecteur droit 67">
            <a:extLst>
              <a:ext uri="{FF2B5EF4-FFF2-40B4-BE49-F238E27FC236}">
                <a16:creationId xmlns:a16="http://schemas.microsoft.com/office/drawing/2014/main" id="{07235F63-78C6-DC3D-8075-D78771ECCECC}"/>
              </a:ext>
            </a:extLst>
          </p:cNvPr>
          <p:cNvCxnSpPr>
            <a:cxnSpLocks/>
          </p:cNvCxnSpPr>
          <p:nvPr/>
        </p:nvCxnSpPr>
        <p:spPr>
          <a:xfrm>
            <a:off x="1262417" y="4113402"/>
            <a:ext cx="0" cy="45508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avec flèche 70">
            <a:extLst>
              <a:ext uri="{FF2B5EF4-FFF2-40B4-BE49-F238E27FC236}">
                <a16:creationId xmlns:a16="http://schemas.microsoft.com/office/drawing/2014/main" id="{1093310C-B95A-C81F-8DCC-C761B2E8E605}"/>
              </a:ext>
            </a:extLst>
          </p:cNvPr>
          <p:cNvCxnSpPr>
            <a:cxnSpLocks/>
          </p:cNvCxnSpPr>
          <p:nvPr/>
        </p:nvCxnSpPr>
        <p:spPr>
          <a:xfrm flipV="1">
            <a:off x="7387226" y="5343527"/>
            <a:ext cx="0" cy="885995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8D7D283C-CB66-042C-08F0-5B028A93AADF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4760149" y="6060243"/>
            <a:ext cx="3314745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6-meters Alu profile</a:t>
            </a:r>
          </a:p>
        </p:txBody>
      </p:sp>
    </p:spTree>
    <p:extLst>
      <p:ext uri="{BB962C8B-B14F-4D97-AF65-F5344CB8AC3E}">
        <p14:creationId xmlns:p14="http://schemas.microsoft.com/office/powerpoint/2010/main" val="6887878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16D0CBE-1D53-D505-D388-97385C9D992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Ballistic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Regime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FR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Signal </a:t>
            </a:r>
            <a:r>
              <a:rPr lang="fr-FR" altLang="fr-FR" sz="28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Analysis</a:t>
            </a:r>
            <a:endParaRPr lang="fr-FR" altLang="fr-FR" sz="24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31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54844D94-B58A-3735-43D7-8FE09330A336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00444950-60A7-FE12-1446-CE504DB708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B6A7F56-099C-E34A-5012-F0802B38AD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2859226-F237-5B63-03C9-9414935440CE}"/>
              </a:ext>
            </a:extLst>
          </p:cNvPr>
          <p:cNvCxnSpPr/>
          <p:nvPr/>
        </p:nvCxnSpPr>
        <p:spPr>
          <a:xfrm>
            <a:off x="10315575" y="691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2" name="Connecteur droit avec flèche 121">
            <a:extLst>
              <a:ext uri="{FF2B5EF4-FFF2-40B4-BE49-F238E27FC236}">
                <a16:creationId xmlns:a16="http://schemas.microsoft.com/office/drawing/2014/main" id="{8BE88882-200B-D4B5-CD49-3E05EAB3F038}"/>
              </a:ext>
            </a:extLst>
          </p:cNvPr>
          <p:cNvCxnSpPr>
            <a:cxnSpLocks/>
          </p:cNvCxnSpPr>
          <p:nvPr/>
        </p:nvCxnSpPr>
        <p:spPr>
          <a:xfrm flipV="1">
            <a:off x="1020560" y="1435923"/>
            <a:ext cx="0" cy="4425861"/>
          </a:xfrm>
          <a:prstGeom prst="straightConnector1">
            <a:avLst/>
          </a:prstGeom>
          <a:ln w="38100">
            <a:headEnd type="none" w="lg" len="lg"/>
            <a:tailEnd type="stealth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3" name="Connecteur droit avec flèche 122">
            <a:extLst>
              <a:ext uri="{FF2B5EF4-FFF2-40B4-BE49-F238E27FC236}">
                <a16:creationId xmlns:a16="http://schemas.microsoft.com/office/drawing/2014/main" id="{715E1C20-34A8-9145-F719-1FAB0E4E48BA}"/>
              </a:ext>
            </a:extLst>
          </p:cNvPr>
          <p:cNvCxnSpPr>
            <a:cxnSpLocks/>
          </p:cNvCxnSpPr>
          <p:nvPr/>
        </p:nvCxnSpPr>
        <p:spPr>
          <a:xfrm>
            <a:off x="1020568" y="5827028"/>
            <a:ext cx="5246360" cy="0"/>
          </a:xfrm>
          <a:prstGeom prst="straightConnector1">
            <a:avLst/>
          </a:prstGeom>
          <a:ln w="38100">
            <a:headEnd type="none" w="lg" len="lg"/>
            <a:tailEnd type="stealth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4" name="ZoneTexte 123">
            <a:extLst>
              <a:ext uri="{FF2B5EF4-FFF2-40B4-BE49-F238E27FC236}">
                <a16:creationId xmlns:a16="http://schemas.microsoft.com/office/drawing/2014/main" id="{230D3A20-6F07-FCE8-1D76-FF3A0133E5AE}"/>
              </a:ext>
            </a:extLst>
          </p:cNvPr>
          <p:cNvSpPr txBox="1"/>
          <p:nvPr/>
        </p:nvSpPr>
        <p:spPr>
          <a:xfrm>
            <a:off x="279400" y="959759"/>
            <a:ext cx="14819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400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Intensity</a:t>
            </a:r>
            <a:endParaRPr lang="fr-CH" sz="2400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25" name="Connecteur droit 124">
            <a:extLst>
              <a:ext uri="{FF2B5EF4-FFF2-40B4-BE49-F238E27FC236}">
                <a16:creationId xmlns:a16="http://schemas.microsoft.com/office/drawing/2014/main" id="{02D1C6F7-CAE6-A4C3-B965-D9286F67758E}"/>
              </a:ext>
            </a:extLst>
          </p:cNvPr>
          <p:cNvCxnSpPr/>
          <p:nvPr/>
        </p:nvCxnSpPr>
        <p:spPr>
          <a:xfrm>
            <a:off x="1160875" y="5712633"/>
            <a:ext cx="0" cy="230589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3" name="Connecteur droit 272">
            <a:extLst>
              <a:ext uri="{FF2B5EF4-FFF2-40B4-BE49-F238E27FC236}">
                <a16:creationId xmlns:a16="http://schemas.microsoft.com/office/drawing/2014/main" id="{8AFBB019-052F-C9F2-9ABF-B97E44AC9D71}"/>
              </a:ext>
            </a:extLst>
          </p:cNvPr>
          <p:cNvCxnSpPr/>
          <p:nvPr/>
        </p:nvCxnSpPr>
        <p:spPr>
          <a:xfrm>
            <a:off x="2894778" y="5712633"/>
            <a:ext cx="0" cy="230589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4" name="ZoneTexte 273">
                <a:extLst>
                  <a:ext uri="{FF2B5EF4-FFF2-40B4-BE49-F238E27FC236}">
                    <a16:creationId xmlns:a16="http://schemas.microsoft.com/office/drawing/2014/main" id="{AED1052D-9B3B-3CB4-9DE6-2001F63E35E5}"/>
                  </a:ext>
                </a:extLst>
              </p:cNvPr>
              <p:cNvSpPr txBox="1"/>
              <p:nvPr/>
            </p:nvSpPr>
            <p:spPr>
              <a:xfrm>
                <a:off x="1532461" y="5860193"/>
                <a:ext cx="2733677" cy="490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Working point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altLang="fr-FR" sz="2400" i="1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CH" altLang="fr-FR" sz="2400" i="1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𝑤</m:t>
                        </m:r>
                      </m:e>
                      <m:sub>
                        <m:r>
                          <a:rPr lang="fr-CH" altLang="fr-FR" sz="2400" i="1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fr-CH" sz="24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74" name="ZoneTexte 273">
                <a:extLst>
                  <a:ext uri="{FF2B5EF4-FFF2-40B4-BE49-F238E27FC236}">
                    <a16:creationId xmlns:a16="http://schemas.microsoft.com/office/drawing/2014/main" id="{AED1052D-9B3B-3CB4-9DE6-2001F63E35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461" y="5860193"/>
                <a:ext cx="2733677" cy="490199"/>
              </a:xfrm>
              <a:prstGeom prst="rect">
                <a:avLst/>
              </a:prstGeom>
              <a:blipFill>
                <a:blip r:embed="rId3"/>
                <a:stretch>
                  <a:fillRect t="-7407" b="-2345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7" name="Connecteur droit 296">
            <a:extLst>
              <a:ext uri="{FF2B5EF4-FFF2-40B4-BE49-F238E27FC236}">
                <a16:creationId xmlns:a16="http://schemas.microsoft.com/office/drawing/2014/main" id="{CD2B50CD-E18D-E74F-D0CC-9B5AD3D5EB0A}"/>
              </a:ext>
            </a:extLst>
          </p:cNvPr>
          <p:cNvCxnSpPr/>
          <p:nvPr/>
        </p:nvCxnSpPr>
        <p:spPr>
          <a:xfrm>
            <a:off x="5964557" y="5696707"/>
            <a:ext cx="0" cy="230589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8" name="ZoneTexte 297">
            <a:extLst>
              <a:ext uri="{FF2B5EF4-FFF2-40B4-BE49-F238E27FC236}">
                <a16:creationId xmlns:a16="http://schemas.microsoft.com/office/drawing/2014/main" id="{91FFC3FE-2F9D-39FF-232F-1CB830F3BFE2}"/>
              </a:ext>
            </a:extLst>
          </p:cNvPr>
          <p:cNvSpPr txBox="1"/>
          <p:nvPr/>
        </p:nvSpPr>
        <p:spPr>
          <a:xfrm>
            <a:off x="5447851" y="5818927"/>
            <a:ext cx="10632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400" dirty="0"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rPr>
              <a:t>p</a:t>
            </a:r>
            <a:endParaRPr lang="fr-CH" sz="2400" dirty="0">
              <a:latin typeface="Times New Roman" panose="02020603050405020304" pitchFamily="18" charset="0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379" name="ZoneTexte 378">
            <a:extLst>
              <a:ext uri="{FF2B5EF4-FFF2-40B4-BE49-F238E27FC236}">
                <a16:creationId xmlns:a16="http://schemas.microsoft.com/office/drawing/2014/main" id="{8DD65E48-5085-9645-7077-BA7BEC1B70EE}"/>
              </a:ext>
            </a:extLst>
          </p:cNvPr>
          <p:cNvSpPr txBox="1"/>
          <p:nvPr/>
        </p:nvSpPr>
        <p:spPr>
          <a:xfrm>
            <a:off x="6791120" y="2698175"/>
            <a:ext cx="5080329" cy="40011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- </a:t>
            </a:r>
            <a:r>
              <a:rPr lang="fr-CH" sz="2000" b="1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Two-beam</a:t>
            </a:r>
            <a:r>
              <a:rPr lang="fr-CH" sz="2000" b="1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</a:t>
            </a:r>
            <a:r>
              <a:rPr lang="fr-CH" sz="2000" b="1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method</a:t>
            </a:r>
            <a:r>
              <a:rPr lang="fr-CH" sz="2000" b="1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44" name="Forme libre : forme 43">
            <a:extLst>
              <a:ext uri="{FF2B5EF4-FFF2-40B4-BE49-F238E27FC236}">
                <a16:creationId xmlns:a16="http://schemas.microsoft.com/office/drawing/2014/main" id="{29443E10-B6D4-6C11-28C4-D29EE06C45D0}"/>
              </a:ext>
            </a:extLst>
          </p:cNvPr>
          <p:cNvSpPr/>
          <p:nvPr/>
        </p:nvSpPr>
        <p:spPr>
          <a:xfrm>
            <a:off x="903809" y="1996440"/>
            <a:ext cx="4747260" cy="3200400"/>
          </a:xfrm>
          <a:custGeom>
            <a:avLst/>
            <a:gdLst>
              <a:gd name="connsiteX0" fmla="*/ 0 w 4747260"/>
              <a:gd name="connsiteY0" fmla="*/ 3185160 h 3200400"/>
              <a:gd name="connsiteX1" fmla="*/ 274320 w 4747260"/>
              <a:gd name="connsiteY1" fmla="*/ 3169920 h 3200400"/>
              <a:gd name="connsiteX2" fmla="*/ 518160 w 4747260"/>
              <a:gd name="connsiteY2" fmla="*/ 3108960 h 3200400"/>
              <a:gd name="connsiteX3" fmla="*/ 716280 w 4747260"/>
              <a:gd name="connsiteY3" fmla="*/ 3040380 h 3200400"/>
              <a:gd name="connsiteX4" fmla="*/ 861060 w 4747260"/>
              <a:gd name="connsiteY4" fmla="*/ 2926080 h 3200400"/>
              <a:gd name="connsiteX5" fmla="*/ 1043940 w 4747260"/>
              <a:gd name="connsiteY5" fmla="*/ 2720340 h 3200400"/>
              <a:gd name="connsiteX6" fmla="*/ 1303020 w 4747260"/>
              <a:gd name="connsiteY6" fmla="*/ 2263140 h 3200400"/>
              <a:gd name="connsiteX7" fmla="*/ 1607820 w 4747260"/>
              <a:gd name="connsiteY7" fmla="*/ 1424940 h 3200400"/>
              <a:gd name="connsiteX8" fmla="*/ 1973580 w 4747260"/>
              <a:gd name="connsiteY8" fmla="*/ 487680 h 3200400"/>
              <a:gd name="connsiteX9" fmla="*/ 2087880 w 4747260"/>
              <a:gd name="connsiteY9" fmla="*/ 236220 h 3200400"/>
              <a:gd name="connsiteX10" fmla="*/ 2164080 w 4747260"/>
              <a:gd name="connsiteY10" fmla="*/ 121920 h 3200400"/>
              <a:gd name="connsiteX11" fmla="*/ 2240280 w 4747260"/>
              <a:gd name="connsiteY11" fmla="*/ 45720 h 3200400"/>
              <a:gd name="connsiteX12" fmla="*/ 2324100 w 4747260"/>
              <a:gd name="connsiteY12" fmla="*/ 7620 h 3200400"/>
              <a:gd name="connsiteX13" fmla="*/ 2392680 w 4747260"/>
              <a:gd name="connsiteY13" fmla="*/ 0 h 3200400"/>
              <a:gd name="connsiteX14" fmla="*/ 2461260 w 4747260"/>
              <a:gd name="connsiteY14" fmla="*/ 38100 h 3200400"/>
              <a:gd name="connsiteX15" fmla="*/ 2560320 w 4747260"/>
              <a:gd name="connsiteY15" fmla="*/ 129540 h 3200400"/>
              <a:gd name="connsiteX16" fmla="*/ 2674620 w 4747260"/>
              <a:gd name="connsiteY16" fmla="*/ 312420 h 3200400"/>
              <a:gd name="connsiteX17" fmla="*/ 2819400 w 4747260"/>
              <a:gd name="connsiteY17" fmla="*/ 640080 h 3200400"/>
              <a:gd name="connsiteX18" fmla="*/ 3025140 w 4747260"/>
              <a:gd name="connsiteY18" fmla="*/ 1181100 h 3200400"/>
              <a:gd name="connsiteX19" fmla="*/ 3268980 w 4747260"/>
              <a:gd name="connsiteY19" fmla="*/ 1897380 h 3200400"/>
              <a:gd name="connsiteX20" fmla="*/ 3604260 w 4747260"/>
              <a:gd name="connsiteY20" fmla="*/ 2613660 h 3200400"/>
              <a:gd name="connsiteX21" fmla="*/ 3710940 w 4747260"/>
              <a:gd name="connsiteY21" fmla="*/ 2758440 h 3200400"/>
              <a:gd name="connsiteX22" fmla="*/ 3848100 w 4747260"/>
              <a:gd name="connsiteY22" fmla="*/ 2903220 h 3200400"/>
              <a:gd name="connsiteX23" fmla="*/ 3977640 w 4747260"/>
              <a:gd name="connsiteY23" fmla="*/ 3025140 h 3200400"/>
              <a:gd name="connsiteX24" fmla="*/ 4152900 w 4747260"/>
              <a:gd name="connsiteY24" fmla="*/ 3108960 h 3200400"/>
              <a:gd name="connsiteX25" fmla="*/ 4305300 w 4747260"/>
              <a:gd name="connsiteY25" fmla="*/ 3162300 h 3200400"/>
              <a:gd name="connsiteX26" fmla="*/ 4480560 w 4747260"/>
              <a:gd name="connsiteY26" fmla="*/ 3185160 h 3200400"/>
              <a:gd name="connsiteX27" fmla="*/ 4678680 w 4747260"/>
              <a:gd name="connsiteY27" fmla="*/ 3200400 h 3200400"/>
              <a:gd name="connsiteX28" fmla="*/ 4747260 w 4747260"/>
              <a:gd name="connsiteY28" fmla="*/ 319278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747260" h="3200400">
                <a:moveTo>
                  <a:pt x="0" y="3185160"/>
                </a:moveTo>
                <a:lnTo>
                  <a:pt x="274320" y="3169920"/>
                </a:lnTo>
                <a:lnTo>
                  <a:pt x="518160" y="3108960"/>
                </a:lnTo>
                <a:lnTo>
                  <a:pt x="716280" y="3040380"/>
                </a:lnTo>
                <a:lnTo>
                  <a:pt x="861060" y="2926080"/>
                </a:lnTo>
                <a:lnTo>
                  <a:pt x="1043940" y="2720340"/>
                </a:lnTo>
                <a:lnTo>
                  <a:pt x="1303020" y="2263140"/>
                </a:lnTo>
                <a:lnTo>
                  <a:pt x="1607820" y="1424940"/>
                </a:lnTo>
                <a:lnTo>
                  <a:pt x="1973580" y="487680"/>
                </a:lnTo>
                <a:lnTo>
                  <a:pt x="2087880" y="236220"/>
                </a:lnTo>
                <a:lnTo>
                  <a:pt x="2164080" y="121920"/>
                </a:lnTo>
                <a:lnTo>
                  <a:pt x="2240280" y="45720"/>
                </a:lnTo>
                <a:lnTo>
                  <a:pt x="2324100" y="7620"/>
                </a:lnTo>
                <a:lnTo>
                  <a:pt x="2392680" y="0"/>
                </a:lnTo>
                <a:lnTo>
                  <a:pt x="2461260" y="38100"/>
                </a:lnTo>
                <a:lnTo>
                  <a:pt x="2560320" y="129540"/>
                </a:lnTo>
                <a:lnTo>
                  <a:pt x="2674620" y="312420"/>
                </a:lnTo>
                <a:lnTo>
                  <a:pt x="2819400" y="640080"/>
                </a:lnTo>
                <a:lnTo>
                  <a:pt x="3025140" y="1181100"/>
                </a:lnTo>
                <a:lnTo>
                  <a:pt x="3268980" y="1897380"/>
                </a:lnTo>
                <a:lnTo>
                  <a:pt x="3604260" y="2613660"/>
                </a:lnTo>
                <a:lnTo>
                  <a:pt x="3710940" y="2758440"/>
                </a:lnTo>
                <a:lnTo>
                  <a:pt x="3848100" y="2903220"/>
                </a:lnTo>
                <a:lnTo>
                  <a:pt x="3977640" y="3025140"/>
                </a:lnTo>
                <a:lnTo>
                  <a:pt x="4152900" y="3108960"/>
                </a:lnTo>
                <a:lnTo>
                  <a:pt x="4305300" y="3162300"/>
                </a:lnTo>
                <a:lnTo>
                  <a:pt x="4480560" y="3185160"/>
                </a:lnTo>
                <a:lnTo>
                  <a:pt x="4678680" y="3200400"/>
                </a:lnTo>
                <a:lnTo>
                  <a:pt x="4747260" y="3192780"/>
                </a:lnTo>
              </a:path>
            </a:pathLst>
          </a:cu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5" name="Forme libre : forme 44">
            <a:extLst>
              <a:ext uri="{FF2B5EF4-FFF2-40B4-BE49-F238E27FC236}">
                <a16:creationId xmlns:a16="http://schemas.microsoft.com/office/drawing/2014/main" id="{46859AE3-B756-AFD2-ABE0-12E6204FD5BF}"/>
              </a:ext>
            </a:extLst>
          </p:cNvPr>
          <p:cNvSpPr/>
          <p:nvPr/>
        </p:nvSpPr>
        <p:spPr>
          <a:xfrm>
            <a:off x="1500709" y="1997181"/>
            <a:ext cx="4747260" cy="3200400"/>
          </a:xfrm>
          <a:custGeom>
            <a:avLst/>
            <a:gdLst>
              <a:gd name="connsiteX0" fmla="*/ 0 w 4747260"/>
              <a:gd name="connsiteY0" fmla="*/ 3185160 h 3200400"/>
              <a:gd name="connsiteX1" fmla="*/ 274320 w 4747260"/>
              <a:gd name="connsiteY1" fmla="*/ 3169920 h 3200400"/>
              <a:gd name="connsiteX2" fmla="*/ 518160 w 4747260"/>
              <a:gd name="connsiteY2" fmla="*/ 3108960 h 3200400"/>
              <a:gd name="connsiteX3" fmla="*/ 716280 w 4747260"/>
              <a:gd name="connsiteY3" fmla="*/ 3040380 h 3200400"/>
              <a:gd name="connsiteX4" fmla="*/ 861060 w 4747260"/>
              <a:gd name="connsiteY4" fmla="*/ 2926080 h 3200400"/>
              <a:gd name="connsiteX5" fmla="*/ 1043940 w 4747260"/>
              <a:gd name="connsiteY5" fmla="*/ 2720340 h 3200400"/>
              <a:gd name="connsiteX6" fmla="*/ 1303020 w 4747260"/>
              <a:gd name="connsiteY6" fmla="*/ 2263140 h 3200400"/>
              <a:gd name="connsiteX7" fmla="*/ 1607820 w 4747260"/>
              <a:gd name="connsiteY7" fmla="*/ 1424940 h 3200400"/>
              <a:gd name="connsiteX8" fmla="*/ 1973580 w 4747260"/>
              <a:gd name="connsiteY8" fmla="*/ 487680 h 3200400"/>
              <a:gd name="connsiteX9" fmla="*/ 2087880 w 4747260"/>
              <a:gd name="connsiteY9" fmla="*/ 236220 h 3200400"/>
              <a:gd name="connsiteX10" fmla="*/ 2164080 w 4747260"/>
              <a:gd name="connsiteY10" fmla="*/ 121920 h 3200400"/>
              <a:gd name="connsiteX11" fmla="*/ 2240280 w 4747260"/>
              <a:gd name="connsiteY11" fmla="*/ 45720 h 3200400"/>
              <a:gd name="connsiteX12" fmla="*/ 2324100 w 4747260"/>
              <a:gd name="connsiteY12" fmla="*/ 7620 h 3200400"/>
              <a:gd name="connsiteX13" fmla="*/ 2392680 w 4747260"/>
              <a:gd name="connsiteY13" fmla="*/ 0 h 3200400"/>
              <a:gd name="connsiteX14" fmla="*/ 2461260 w 4747260"/>
              <a:gd name="connsiteY14" fmla="*/ 38100 h 3200400"/>
              <a:gd name="connsiteX15" fmla="*/ 2560320 w 4747260"/>
              <a:gd name="connsiteY15" fmla="*/ 129540 h 3200400"/>
              <a:gd name="connsiteX16" fmla="*/ 2674620 w 4747260"/>
              <a:gd name="connsiteY16" fmla="*/ 312420 h 3200400"/>
              <a:gd name="connsiteX17" fmla="*/ 2819400 w 4747260"/>
              <a:gd name="connsiteY17" fmla="*/ 640080 h 3200400"/>
              <a:gd name="connsiteX18" fmla="*/ 3025140 w 4747260"/>
              <a:gd name="connsiteY18" fmla="*/ 1181100 h 3200400"/>
              <a:gd name="connsiteX19" fmla="*/ 3268980 w 4747260"/>
              <a:gd name="connsiteY19" fmla="*/ 1897380 h 3200400"/>
              <a:gd name="connsiteX20" fmla="*/ 3604260 w 4747260"/>
              <a:gd name="connsiteY20" fmla="*/ 2613660 h 3200400"/>
              <a:gd name="connsiteX21" fmla="*/ 3710940 w 4747260"/>
              <a:gd name="connsiteY21" fmla="*/ 2758440 h 3200400"/>
              <a:gd name="connsiteX22" fmla="*/ 3848100 w 4747260"/>
              <a:gd name="connsiteY22" fmla="*/ 2903220 h 3200400"/>
              <a:gd name="connsiteX23" fmla="*/ 3977640 w 4747260"/>
              <a:gd name="connsiteY23" fmla="*/ 3025140 h 3200400"/>
              <a:gd name="connsiteX24" fmla="*/ 4152900 w 4747260"/>
              <a:gd name="connsiteY24" fmla="*/ 3108960 h 3200400"/>
              <a:gd name="connsiteX25" fmla="*/ 4305300 w 4747260"/>
              <a:gd name="connsiteY25" fmla="*/ 3162300 h 3200400"/>
              <a:gd name="connsiteX26" fmla="*/ 4480560 w 4747260"/>
              <a:gd name="connsiteY26" fmla="*/ 3185160 h 3200400"/>
              <a:gd name="connsiteX27" fmla="*/ 4678680 w 4747260"/>
              <a:gd name="connsiteY27" fmla="*/ 3200400 h 3200400"/>
              <a:gd name="connsiteX28" fmla="*/ 4747260 w 4747260"/>
              <a:gd name="connsiteY28" fmla="*/ 319278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747260" h="3200400">
                <a:moveTo>
                  <a:pt x="0" y="3185160"/>
                </a:moveTo>
                <a:lnTo>
                  <a:pt x="274320" y="3169920"/>
                </a:lnTo>
                <a:lnTo>
                  <a:pt x="518160" y="3108960"/>
                </a:lnTo>
                <a:lnTo>
                  <a:pt x="716280" y="3040380"/>
                </a:lnTo>
                <a:lnTo>
                  <a:pt x="861060" y="2926080"/>
                </a:lnTo>
                <a:lnTo>
                  <a:pt x="1043940" y="2720340"/>
                </a:lnTo>
                <a:lnTo>
                  <a:pt x="1303020" y="2263140"/>
                </a:lnTo>
                <a:lnTo>
                  <a:pt x="1607820" y="1424940"/>
                </a:lnTo>
                <a:lnTo>
                  <a:pt x="1973580" y="487680"/>
                </a:lnTo>
                <a:lnTo>
                  <a:pt x="2087880" y="236220"/>
                </a:lnTo>
                <a:lnTo>
                  <a:pt x="2164080" y="121920"/>
                </a:lnTo>
                <a:lnTo>
                  <a:pt x="2240280" y="45720"/>
                </a:lnTo>
                <a:lnTo>
                  <a:pt x="2324100" y="7620"/>
                </a:lnTo>
                <a:lnTo>
                  <a:pt x="2392680" y="0"/>
                </a:lnTo>
                <a:lnTo>
                  <a:pt x="2461260" y="38100"/>
                </a:lnTo>
                <a:lnTo>
                  <a:pt x="2560320" y="129540"/>
                </a:lnTo>
                <a:lnTo>
                  <a:pt x="2674620" y="312420"/>
                </a:lnTo>
                <a:lnTo>
                  <a:pt x="2819400" y="640080"/>
                </a:lnTo>
                <a:lnTo>
                  <a:pt x="3025140" y="1181100"/>
                </a:lnTo>
                <a:lnTo>
                  <a:pt x="3268980" y="1897380"/>
                </a:lnTo>
                <a:lnTo>
                  <a:pt x="3604260" y="2613660"/>
                </a:lnTo>
                <a:lnTo>
                  <a:pt x="3710940" y="2758440"/>
                </a:lnTo>
                <a:lnTo>
                  <a:pt x="3848100" y="2903220"/>
                </a:lnTo>
                <a:lnTo>
                  <a:pt x="3977640" y="3025140"/>
                </a:lnTo>
                <a:lnTo>
                  <a:pt x="4152900" y="3108960"/>
                </a:lnTo>
                <a:lnTo>
                  <a:pt x="4305300" y="3162300"/>
                </a:lnTo>
                <a:lnTo>
                  <a:pt x="4480560" y="3185160"/>
                </a:lnTo>
                <a:lnTo>
                  <a:pt x="4678680" y="3200400"/>
                </a:lnTo>
                <a:lnTo>
                  <a:pt x="4747260" y="319278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67" name="Connecteur droit 66">
            <a:extLst>
              <a:ext uri="{FF2B5EF4-FFF2-40B4-BE49-F238E27FC236}">
                <a16:creationId xmlns:a16="http://schemas.microsoft.com/office/drawing/2014/main" id="{62789A49-CB59-2F34-DA29-5AE177080882}"/>
              </a:ext>
            </a:extLst>
          </p:cNvPr>
          <p:cNvCxnSpPr/>
          <p:nvPr/>
        </p:nvCxnSpPr>
        <p:spPr>
          <a:xfrm>
            <a:off x="2895600" y="1574800"/>
            <a:ext cx="0" cy="4264928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2" name="Connecteur droit 71">
            <a:extLst>
              <a:ext uri="{FF2B5EF4-FFF2-40B4-BE49-F238E27FC236}">
                <a16:creationId xmlns:a16="http://schemas.microsoft.com/office/drawing/2014/main" id="{E6DC1685-75AE-3FE2-C1DE-AEF77DC90985}"/>
              </a:ext>
            </a:extLst>
          </p:cNvPr>
          <p:cNvCxnSpPr>
            <a:cxnSpLocks/>
          </p:cNvCxnSpPr>
          <p:nvPr/>
        </p:nvCxnSpPr>
        <p:spPr>
          <a:xfrm>
            <a:off x="840309" y="2448828"/>
            <a:ext cx="2108490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2E1700B8-4A1C-8720-D10E-FBFD9D9035AB}"/>
              </a:ext>
            </a:extLst>
          </p:cNvPr>
          <p:cNvCxnSpPr>
            <a:cxnSpLocks/>
          </p:cNvCxnSpPr>
          <p:nvPr/>
        </p:nvCxnSpPr>
        <p:spPr>
          <a:xfrm>
            <a:off x="840309" y="3236228"/>
            <a:ext cx="2108490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4" name="Connecteur droit 83">
            <a:extLst>
              <a:ext uri="{FF2B5EF4-FFF2-40B4-BE49-F238E27FC236}">
                <a16:creationId xmlns:a16="http://schemas.microsoft.com/office/drawing/2014/main" id="{C0542C5D-589D-B3DC-07D7-003C3A6FD198}"/>
              </a:ext>
            </a:extLst>
          </p:cNvPr>
          <p:cNvCxnSpPr>
            <a:cxnSpLocks/>
          </p:cNvCxnSpPr>
          <p:nvPr/>
        </p:nvCxnSpPr>
        <p:spPr>
          <a:xfrm>
            <a:off x="840309" y="4032140"/>
            <a:ext cx="2108490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4" name="Ellipse 73">
            <a:extLst>
              <a:ext uri="{FF2B5EF4-FFF2-40B4-BE49-F238E27FC236}">
                <a16:creationId xmlns:a16="http://schemas.microsoft.com/office/drawing/2014/main" id="{963345F5-B540-46A5-D322-ACAB789B60DD}"/>
              </a:ext>
            </a:extLst>
          </p:cNvPr>
          <p:cNvSpPr/>
          <p:nvPr/>
        </p:nvSpPr>
        <p:spPr>
          <a:xfrm>
            <a:off x="2771685" y="2325719"/>
            <a:ext cx="246221" cy="246221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EE9D8834-CFE7-75D6-1098-C16DDDA025A3}"/>
              </a:ext>
            </a:extLst>
          </p:cNvPr>
          <p:cNvSpPr/>
          <p:nvPr/>
        </p:nvSpPr>
        <p:spPr>
          <a:xfrm>
            <a:off x="2771684" y="3909032"/>
            <a:ext cx="246221" cy="246221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ZoneTexte 84">
                <a:extLst>
                  <a:ext uri="{FF2B5EF4-FFF2-40B4-BE49-F238E27FC236}">
                    <a16:creationId xmlns:a16="http://schemas.microsoft.com/office/drawing/2014/main" id="{57299CA8-B821-1B55-CE25-E3E955CBA387}"/>
                  </a:ext>
                </a:extLst>
              </p:cNvPr>
              <p:cNvSpPr txBox="1"/>
              <p:nvPr/>
            </p:nvSpPr>
            <p:spPr>
              <a:xfrm>
                <a:off x="331884" y="2200661"/>
                <a:ext cx="52853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8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H" sz="280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fr-CH" sz="2800" dirty="0"/>
              </a:p>
            </p:txBody>
          </p:sp>
        </mc:Choice>
        <mc:Fallback xmlns="">
          <p:sp>
            <p:nvSpPr>
              <p:cNvPr id="85" name="ZoneTexte 84">
                <a:extLst>
                  <a:ext uri="{FF2B5EF4-FFF2-40B4-BE49-F238E27FC236}">
                    <a16:creationId xmlns:a16="http://schemas.microsoft.com/office/drawing/2014/main" id="{57299CA8-B821-1B55-CE25-E3E955CBA3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884" y="2200661"/>
                <a:ext cx="528531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ZoneTexte 85">
                <a:extLst>
                  <a:ext uri="{FF2B5EF4-FFF2-40B4-BE49-F238E27FC236}">
                    <a16:creationId xmlns:a16="http://schemas.microsoft.com/office/drawing/2014/main" id="{750D3C1E-164A-89F8-473C-CA54F9C58562}"/>
                  </a:ext>
                </a:extLst>
              </p:cNvPr>
              <p:cNvSpPr txBox="1"/>
              <p:nvPr/>
            </p:nvSpPr>
            <p:spPr>
              <a:xfrm>
                <a:off x="281403" y="3766359"/>
                <a:ext cx="52853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8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H" sz="2800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fr-CH" sz="2800" dirty="0"/>
              </a:p>
            </p:txBody>
          </p:sp>
        </mc:Choice>
        <mc:Fallback xmlns="">
          <p:sp>
            <p:nvSpPr>
              <p:cNvPr id="86" name="ZoneTexte 85">
                <a:extLst>
                  <a:ext uri="{FF2B5EF4-FFF2-40B4-BE49-F238E27FC236}">
                    <a16:creationId xmlns:a16="http://schemas.microsoft.com/office/drawing/2014/main" id="{750D3C1E-164A-89F8-473C-CA54F9C585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403" y="3766359"/>
                <a:ext cx="528531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ZoneTexte 86">
                <a:extLst>
                  <a:ext uri="{FF2B5EF4-FFF2-40B4-BE49-F238E27FC236}">
                    <a16:creationId xmlns:a16="http://schemas.microsoft.com/office/drawing/2014/main" id="{5C40C55D-C071-A8C5-3372-A70C18BB01EB}"/>
                  </a:ext>
                </a:extLst>
              </p:cNvPr>
              <p:cNvSpPr txBox="1"/>
              <p:nvPr/>
            </p:nvSpPr>
            <p:spPr>
              <a:xfrm>
                <a:off x="331884" y="2981173"/>
                <a:ext cx="52853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8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H" sz="2800" i="1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</m:oMath>
                  </m:oMathPara>
                </a14:m>
                <a:endParaRPr lang="fr-CH" sz="2800" dirty="0"/>
              </a:p>
            </p:txBody>
          </p:sp>
        </mc:Choice>
        <mc:Fallback xmlns="">
          <p:sp>
            <p:nvSpPr>
              <p:cNvPr id="87" name="ZoneTexte 86">
                <a:extLst>
                  <a:ext uri="{FF2B5EF4-FFF2-40B4-BE49-F238E27FC236}">
                    <a16:creationId xmlns:a16="http://schemas.microsoft.com/office/drawing/2014/main" id="{5C40C55D-C071-A8C5-3372-A70C18BB01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884" y="2981173"/>
                <a:ext cx="528531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Forme libre : forme 42">
            <a:extLst>
              <a:ext uri="{FF2B5EF4-FFF2-40B4-BE49-F238E27FC236}">
                <a16:creationId xmlns:a16="http://schemas.microsoft.com/office/drawing/2014/main" id="{A4570DF6-BE40-29BA-E826-E1D153FE707E}"/>
              </a:ext>
            </a:extLst>
          </p:cNvPr>
          <p:cNvSpPr/>
          <p:nvPr/>
        </p:nvSpPr>
        <p:spPr>
          <a:xfrm>
            <a:off x="1201420" y="1996440"/>
            <a:ext cx="4747260" cy="3200400"/>
          </a:xfrm>
          <a:custGeom>
            <a:avLst/>
            <a:gdLst>
              <a:gd name="connsiteX0" fmla="*/ 0 w 4747260"/>
              <a:gd name="connsiteY0" fmla="*/ 3185160 h 3200400"/>
              <a:gd name="connsiteX1" fmla="*/ 274320 w 4747260"/>
              <a:gd name="connsiteY1" fmla="*/ 3169920 h 3200400"/>
              <a:gd name="connsiteX2" fmla="*/ 518160 w 4747260"/>
              <a:gd name="connsiteY2" fmla="*/ 3108960 h 3200400"/>
              <a:gd name="connsiteX3" fmla="*/ 716280 w 4747260"/>
              <a:gd name="connsiteY3" fmla="*/ 3040380 h 3200400"/>
              <a:gd name="connsiteX4" fmla="*/ 861060 w 4747260"/>
              <a:gd name="connsiteY4" fmla="*/ 2926080 h 3200400"/>
              <a:gd name="connsiteX5" fmla="*/ 1043940 w 4747260"/>
              <a:gd name="connsiteY5" fmla="*/ 2720340 h 3200400"/>
              <a:gd name="connsiteX6" fmla="*/ 1303020 w 4747260"/>
              <a:gd name="connsiteY6" fmla="*/ 2263140 h 3200400"/>
              <a:gd name="connsiteX7" fmla="*/ 1607820 w 4747260"/>
              <a:gd name="connsiteY7" fmla="*/ 1424940 h 3200400"/>
              <a:gd name="connsiteX8" fmla="*/ 1973580 w 4747260"/>
              <a:gd name="connsiteY8" fmla="*/ 487680 h 3200400"/>
              <a:gd name="connsiteX9" fmla="*/ 2087880 w 4747260"/>
              <a:gd name="connsiteY9" fmla="*/ 236220 h 3200400"/>
              <a:gd name="connsiteX10" fmla="*/ 2164080 w 4747260"/>
              <a:gd name="connsiteY10" fmla="*/ 121920 h 3200400"/>
              <a:gd name="connsiteX11" fmla="*/ 2240280 w 4747260"/>
              <a:gd name="connsiteY11" fmla="*/ 45720 h 3200400"/>
              <a:gd name="connsiteX12" fmla="*/ 2324100 w 4747260"/>
              <a:gd name="connsiteY12" fmla="*/ 7620 h 3200400"/>
              <a:gd name="connsiteX13" fmla="*/ 2392680 w 4747260"/>
              <a:gd name="connsiteY13" fmla="*/ 0 h 3200400"/>
              <a:gd name="connsiteX14" fmla="*/ 2461260 w 4747260"/>
              <a:gd name="connsiteY14" fmla="*/ 38100 h 3200400"/>
              <a:gd name="connsiteX15" fmla="*/ 2560320 w 4747260"/>
              <a:gd name="connsiteY15" fmla="*/ 129540 h 3200400"/>
              <a:gd name="connsiteX16" fmla="*/ 2674620 w 4747260"/>
              <a:gd name="connsiteY16" fmla="*/ 312420 h 3200400"/>
              <a:gd name="connsiteX17" fmla="*/ 2819400 w 4747260"/>
              <a:gd name="connsiteY17" fmla="*/ 640080 h 3200400"/>
              <a:gd name="connsiteX18" fmla="*/ 3025140 w 4747260"/>
              <a:gd name="connsiteY18" fmla="*/ 1181100 h 3200400"/>
              <a:gd name="connsiteX19" fmla="*/ 3268980 w 4747260"/>
              <a:gd name="connsiteY19" fmla="*/ 1897380 h 3200400"/>
              <a:gd name="connsiteX20" fmla="*/ 3604260 w 4747260"/>
              <a:gd name="connsiteY20" fmla="*/ 2613660 h 3200400"/>
              <a:gd name="connsiteX21" fmla="*/ 3710940 w 4747260"/>
              <a:gd name="connsiteY21" fmla="*/ 2758440 h 3200400"/>
              <a:gd name="connsiteX22" fmla="*/ 3848100 w 4747260"/>
              <a:gd name="connsiteY22" fmla="*/ 2903220 h 3200400"/>
              <a:gd name="connsiteX23" fmla="*/ 3977640 w 4747260"/>
              <a:gd name="connsiteY23" fmla="*/ 3025140 h 3200400"/>
              <a:gd name="connsiteX24" fmla="*/ 4152900 w 4747260"/>
              <a:gd name="connsiteY24" fmla="*/ 3108960 h 3200400"/>
              <a:gd name="connsiteX25" fmla="*/ 4305300 w 4747260"/>
              <a:gd name="connsiteY25" fmla="*/ 3162300 h 3200400"/>
              <a:gd name="connsiteX26" fmla="*/ 4480560 w 4747260"/>
              <a:gd name="connsiteY26" fmla="*/ 3185160 h 3200400"/>
              <a:gd name="connsiteX27" fmla="*/ 4678680 w 4747260"/>
              <a:gd name="connsiteY27" fmla="*/ 3200400 h 3200400"/>
              <a:gd name="connsiteX28" fmla="*/ 4747260 w 4747260"/>
              <a:gd name="connsiteY28" fmla="*/ 319278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747260" h="3200400">
                <a:moveTo>
                  <a:pt x="0" y="3185160"/>
                </a:moveTo>
                <a:lnTo>
                  <a:pt x="274320" y="3169920"/>
                </a:lnTo>
                <a:lnTo>
                  <a:pt x="518160" y="3108960"/>
                </a:lnTo>
                <a:lnTo>
                  <a:pt x="716280" y="3040380"/>
                </a:lnTo>
                <a:lnTo>
                  <a:pt x="861060" y="2926080"/>
                </a:lnTo>
                <a:lnTo>
                  <a:pt x="1043940" y="2720340"/>
                </a:lnTo>
                <a:lnTo>
                  <a:pt x="1303020" y="2263140"/>
                </a:lnTo>
                <a:lnTo>
                  <a:pt x="1607820" y="1424940"/>
                </a:lnTo>
                <a:lnTo>
                  <a:pt x="1973580" y="487680"/>
                </a:lnTo>
                <a:lnTo>
                  <a:pt x="2087880" y="236220"/>
                </a:lnTo>
                <a:lnTo>
                  <a:pt x="2164080" y="121920"/>
                </a:lnTo>
                <a:lnTo>
                  <a:pt x="2240280" y="45720"/>
                </a:lnTo>
                <a:lnTo>
                  <a:pt x="2324100" y="7620"/>
                </a:lnTo>
                <a:lnTo>
                  <a:pt x="2392680" y="0"/>
                </a:lnTo>
                <a:lnTo>
                  <a:pt x="2461260" y="38100"/>
                </a:lnTo>
                <a:lnTo>
                  <a:pt x="2560320" y="129540"/>
                </a:lnTo>
                <a:lnTo>
                  <a:pt x="2674620" y="312420"/>
                </a:lnTo>
                <a:lnTo>
                  <a:pt x="2819400" y="640080"/>
                </a:lnTo>
                <a:lnTo>
                  <a:pt x="3025140" y="1181100"/>
                </a:lnTo>
                <a:lnTo>
                  <a:pt x="3268980" y="1897380"/>
                </a:lnTo>
                <a:lnTo>
                  <a:pt x="3604260" y="2613660"/>
                </a:lnTo>
                <a:lnTo>
                  <a:pt x="3710940" y="2758440"/>
                </a:lnTo>
                <a:lnTo>
                  <a:pt x="3848100" y="2903220"/>
                </a:lnTo>
                <a:lnTo>
                  <a:pt x="3977640" y="3025140"/>
                </a:lnTo>
                <a:lnTo>
                  <a:pt x="4152900" y="3108960"/>
                </a:lnTo>
                <a:lnTo>
                  <a:pt x="4305300" y="3162300"/>
                </a:lnTo>
                <a:lnTo>
                  <a:pt x="4480560" y="3185160"/>
                </a:lnTo>
                <a:lnTo>
                  <a:pt x="4678680" y="3200400"/>
                </a:lnTo>
                <a:lnTo>
                  <a:pt x="4747260" y="3192780"/>
                </a:lnTo>
              </a:path>
            </a:pathLst>
          </a:custGeom>
          <a:noFill/>
          <a:ln w="28575"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849D48F2-6684-6618-C1DA-BB2439F9BCB4}"/>
              </a:ext>
            </a:extLst>
          </p:cNvPr>
          <p:cNvSpPr/>
          <p:nvPr/>
        </p:nvSpPr>
        <p:spPr>
          <a:xfrm>
            <a:off x="2771684" y="3112145"/>
            <a:ext cx="246221" cy="246221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ZoneTexte 87">
                <a:extLst>
                  <a:ext uri="{FF2B5EF4-FFF2-40B4-BE49-F238E27FC236}">
                    <a16:creationId xmlns:a16="http://schemas.microsoft.com/office/drawing/2014/main" id="{334FB457-698F-D6D7-1C24-9AA8F647BA60}"/>
                  </a:ext>
                </a:extLst>
              </p:cNvPr>
              <p:cNvSpPr txBox="1"/>
              <p:nvPr/>
            </p:nvSpPr>
            <p:spPr>
              <a:xfrm>
                <a:off x="9771541" y="2672420"/>
                <a:ext cx="196169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400" i="1"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fr-CH" sz="24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fr-CH" sz="2400" i="1" dirty="0"/>
              </a:p>
            </p:txBody>
          </p:sp>
        </mc:Choice>
        <mc:Fallback xmlns="">
          <p:sp>
            <p:nvSpPr>
              <p:cNvPr id="88" name="ZoneTexte 87">
                <a:extLst>
                  <a:ext uri="{FF2B5EF4-FFF2-40B4-BE49-F238E27FC236}">
                    <a16:creationId xmlns:a16="http://schemas.microsoft.com/office/drawing/2014/main" id="{334FB457-698F-D6D7-1C24-9AA8F647BA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71541" y="2672420"/>
                <a:ext cx="1961691" cy="369332"/>
              </a:xfrm>
              <a:prstGeom prst="rect">
                <a:avLst/>
              </a:prstGeom>
              <a:blipFill>
                <a:blip r:embed="rId7"/>
                <a:stretch>
                  <a:fillRect l="-3416" r="-621" b="-11475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9" name="ZoneTexte 88">
            <a:extLst>
              <a:ext uri="{FF2B5EF4-FFF2-40B4-BE49-F238E27FC236}">
                <a16:creationId xmlns:a16="http://schemas.microsoft.com/office/drawing/2014/main" id="{1E9C6598-FB55-B55D-910D-14D1FC24E579}"/>
              </a:ext>
            </a:extLst>
          </p:cNvPr>
          <p:cNvSpPr txBox="1"/>
          <p:nvPr/>
        </p:nvSpPr>
        <p:spPr>
          <a:xfrm>
            <a:off x="6777294" y="3571625"/>
            <a:ext cx="5080329" cy="40011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- </a:t>
            </a:r>
            <a:r>
              <a:rPr lang="fr-CH" sz="2000" b="1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Slope</a:t>
            </a:r>
            <a:r>
              <a:rPr lang="fr-CH" sz="2000" b="1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at </a:t>
            </a:r>
            <a:r>
              <a:rPr lang="fr-CH" sz="2000" b="1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working</a:t>
            </a:r>
            <a:r>
              <a:rPr lang="fr-CH" sz="2000" b="1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point: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ZoneTexte 89">
                <a:extLst>
                  <a:ext uri="{FF2B5EF4-FFF2-40B4-BE49-F238E27FC236}">
                    <a16:creationId xmlns:a16="http://schemas.microsoft.com/office/drawing/2014/main" id="{68DE5DA5-4C2B-1030-1987-0B8D8410AD1C}"/>
                  </a:ext>
                </a:extLst>
              </p:cNvPr>
              <p:cNvSpPr txBox="1"/>
              <p:nvPr/>
            </p:nvSpPr>
            <p:spPr>
              <a:xfrm>
                <a:off x="10052083" y="3346299"/>
                <a:ext cx="1238159" cy="7570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fr-CH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𝛥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fr-CH" sz="240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</m:oMath>
                  </m:oMathPara>
                </a14:m>
                <a:endParaRPr lang="fr-CH" sz="2400" i="1" dirty="0"/>
              </a:p>
            </p:txBody>
          </p:sp>
        </mc:Choice>
        <mc:Fallback xmlns="">
          <p:sp>
            <p:nvSpPr>
              <p:cNvPr id="90" name="ZoneTexte 89">
                <a:extLst>
                  <a:ext uri="{FF2B5EF4-FFF2-40B4-BE49-F238E27FC236}">
                    <a16:creationId xmlns:a16="http://schemas.microsoft.com/office/drawing/2014/main" id="{68DE5DA5-4C2B-1030-1987-0B8D8410AD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2083" y="3346299"/>
                <a:ext cx="1238159" cy="75700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ZoneTexte 90">
            <a:extLst>
              <a:ext uri="{FF2B5EF4-FFF2-40B4-BE49-F238E27FC236}">
                <a16:creationId xmlns:a16="http://schemas.microsoft.com/office/drawing/2014/main" id="{7B126F56-46D3-1087-BFB4-C8931E6DA481}"/>
              </a:ext>
            </a:extLst>
          </p:cNvPr>
          <p:cNvSpPr txBox="1"/>
          <p:nvPr/>
        </p:nvSpPr>
        <p:spPr>
          <a:xfrm>
            <a:off x="5130803" y="5310425"/>
            <a:ext cx="15509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400" i="1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y</a:t>
            </a:r>
            <a:r>
              <a:rPr lang="fr-CH" sz="24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-position</a:t>
            </a:r>
            <a:endParaRPr lang="fr-CH" sz="2400" i="1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92" name="ZoneTexte 91">
            <a:extLst>
              <a:ext uri="{FF2B5EF4-FFF2-40B4-BE49-F238E27FC236}">
                <a16:creationId xmlns:a16="http://schemas.microsoft.com/office/drawing/2014/main" id="{0F12B008-8F94-D09B-3429-D3A55AFC7474}"/>
              </a:ext>
            </a:extLst>
          </p:cNvPr>
          <p:cNvSpPr txBox="1"/>
          <p:nvPr/>
        </p:nvSpPr>
        <p:spPr>
          <a:xfrm>
            <a:off x="6791120" y="1040906"/>
            <a:ext cx="5080329" cy="40011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- </a:t>
            </a:r>
            <a:r>
              <a:rPr lang="fr-CH" sz="2000" b="1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Visibility</a:t>
            </a:r>
            <a:r>
              <a:rPr lang="fr-CH" sz="2000" b="1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:</a:t>
            </a:r>
            <a:endParaRPr lang="fr-CH" sz="2000" u="sng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ZoneTexte 92">
                <a:extLst>
                  <a:ext uri="{FF2B5EF4-FFF2-40B4-BE49-F238E27FC236}">
                    <a16:creationId xmlns:a16="http://schemas.microsoft.com/office/drawing/2014/main" id="{C53AF9E6-81FC-4BF8-1797-3F39B567E977}"/>
                  </a:ext>
                </a:extLst>
              </p:cNvPr>
              <p:cNvSpPr txBox="1"/>
              <p:nvPr/>
            </p:nvSpPr>
            <p:spPr>
              <a:xfrm>
                <a:off x="8599206" y="838484"/>
                <a:ext cx="2354619" cy="7538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400" i="1"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H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CH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CH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CH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CH" sz="2400" i="1" dirty="0"/>
              </a:p>
            </p:txBody>
          </p:sp>
        </mc:Choice>
        <mc:Fallback xmlns="">
          <p:sp>
            <p:nvSpPr>
              <p:cNvPr id="93" name="ZoneTexte 92">
                <a:extLst>
                  <a:ext uri="{FF2B5EF4-FFF2-40B4-BE49-F238E27FC236}">
                    <a16:creationId xmlns:a16="http://schemas.microsoft.com/office/drawing/2014/main" id="{C53AF9E6-81FC-4BF8-1797-3F39B567E9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9206" y="838484"/>
                <a:ext cx="2354619" cy="75386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4" name="Connecteur droit 93">
            <a:extLst>
              <a:ext uri="{FF2B5EF4-FFF2-40B4-BE49-F238E27FC236}">
                <a16:creationId xmlns:a16="http://schemas.microsoft.com/office/drawing/2014/main" id="{7C37D6B8-6DEF-09F7-82F9-6D65113F22E9}"/>
              </a:ext>
            </a:extLst>
          </p:cNvPr>
          <p:cNvCxnSpPr>
            <a:cxnSpLocks/>
          </p:cNvCxnSpPr>
          <p:nvPr/>
        </p:nvCxnSpPr>
        <p:spPr>
          <a:xfrm flipV="1">
            <a:off x="840311" y="1965830"/>
            <a:ext cx="3425827" cy="450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ZoneTexte 94">
                <a:extLst>
                  <a:ext uri="{FF2B5EF4-FFF2-40B4-BE49-F238E27FC236}">
                    <a16:creationId xmlns:a16="http://schemas.microsoft.com/office/drawing/2014/main" id="{A507FDF7-99AD-6029-BFFC-C9F4BE6F4115}"/>
                  </a:ext>
                </a:extLst>
              </p:cNvPr>
              <p:cNvSpPr txBox="1"/>
              <p:nvPr/>
            </p:nvSpPr>
            <p:spPr>
              <a:xfrm>
                <a:off x="90584" y="1722163"/>
                <a:ext cx="52853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8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H" sz="28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lang="fr-CH" sz="2800" dirty="0"/>
              </a:p>
            </p:txBody>
          </p:sp>
        </mc:Choice>
        <mc:Fallback xmlns="">
          <p:sp>
            <p:nvSpPr>
              <p:cNvPr id="95" name="ZoneTexte 94">
                <a:extLst>
                  <a:ext uri="{FF2B5EF4-FFF2-40B4-BE49-F238E27FC236}">
                    <a16:creationId xmlns:a16="http://schemas.microsoft.com/office/drawing/2014/main" id="{A507FDF7-99AD-6029-BFFC-C9F4BE6F41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84" y="1722163"/>
                <a:ext cx="528531" cy="523220"/>
              </a:xfrm>
              <a:prstGeom prst="rect">
                <a:avLst/>
              </a:prstGeom>
              <a:blipFill>
                <a:blip r:embed="rId10"/>
                <a:stretch>
                  <a:fillRect r="-65517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7" name="Connecteur droit 96">
            <a:extLst>
              <a:ext uri="{FF2B5EF4-FFF2-40B4-BE49-F238E27FC236}">
                <a16:creationId xmlns:a16="http://schemas.microsoft.com/office/drawing/2014/main" id="{5BFC9776-F3DF-B294-51D2-84D53A4A7DEF}"/>
              </a:ext>
            </a:extLst>
          </p:cNvPr>
          <p:cNvCxnSpPr>
            <a:cxnSpLocks/>
          </p:cNvCxnSpPr>
          <p:nvPr/>
        </p:nvCxnSpPr>
        <p:spPr>
          <a:xfrm flipV="1">
            <a:off x="840311" y="5191903"/>
            <a:ext cx="3425827" cy="450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ZoneTexte 97">
                <a:extLst>
                  <a:ext uri="{FF2B5EF4-FFF2-40B4-BE49-F238E27FC236}">
                    <a16:creationId xmlns:a16="http://schemas.microsoft.com/office/drawing/2014/main" id="{8D720404-B9A5-1F46-38B2-BD67F1C37110}"/>
                  </a:ext>
                </a:extLst>
              </p:cNvPr>
              <p:cNvSpPr txBox="1"/>
              <p:nvPr/>
            </p:nvSpPr>
            <p:spPr>
              <a:xfrm>
                <a:off x="90584" y="4948236"/>
                <a:ext cx="52853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8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H" sz="2800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</m:oMath>
                  </m:oMathPara>
                </a14:m>
                <a:endParaRPr lang="fr-CH" sz="2800" dirty="0"/>
              </a:p>
            </p:txBody>
          </p:sp>
        </mc:Choice>
        <mc:Fallback xmlns="">
          <p:sp>
            <p:nvSpPr>
              <p:cNvPr id="98" name="ZoneTexte 97">
                <a:extLst>
                  <a:ext uri="{FF2B5EF4-FFF2-40B4-BE49-F238E27FC236}">
                    <a16:creationId xmlns:a16="http://schemas.microsoft.com/office/drawing/2014/main" id="{8D720404-B9A5-1F46-38B2-BD67F1C371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84" y="4948236"/>
                <a:ext cx="528531" cy="523220"/>
              </a:xfrm>
              <a:prstGeom prst="rect">
                <a:avLst/>
              </a:prstGeom>
              <a:blipFill>
                <a:blip r:embed="rId11"/>
                <a:stretch>
                  <a:fillRect r="-55172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0" name="Connecteur droit avec flèche 99">
            <a:extLst>
              <a:ext uri="{FF2B5EF4-FFF2-40B4-BE49-F238E27FC236}">
                <a16:creationId xmlns:a16="http://schemas.microsoft.com/office/drawing/2014/main" id="{C483EEF7-92AE-E164-9A0F-C737F72C2A3E}"/>
              </a:ext>
            </a:extLst>
          </p:cNvPr>
          <p:cNvCxnSpPr/>
          <p:nvPr/>
        </p:nvCxnSpPr>
        <p:spPr>
          <a:xfrm>
            <a:off x="3225800" y="1722163"/>
            <a:ext cx="6604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ZoneTexte 100">
                <a:extLst>
                  <a:ext uri="{FF2B5EF4-FFF2-40B4-BE49-F238E27FC236}">
                    <a16:creationId xmlns:a16="http://schemas.microsoft.com/office/drawing/2014/main" id="{C3A9060C-6B65-C91D-681A-90DF517B150A}"/>
                  </a:ext>
                </a:extLst>
              </p:cNvPr>
              <p:cNvSpPr txBox="1"/>
              <p:nvPr/>
            </p:nvSpPr>
            <p:spPr>
              <a:xfrm>
                <a:off x="3313179" y="1245636"/>
                <a:ext cx="49988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800" i="1"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fr-CH" sz="2800" i="1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fr-CH" sz="2800" i="1" dirty="0"/>
              </a:p>
            </p:txBody>
          </p:sp>
        </mc:Choice>
        <mc:Fallback xmlns="">
          <p:sp>
            <p:nvSpPr>
              <p:cNvPr id="101" name="ZoneTexte 100">
                <a:extLst>
                  <a:ext uri="{FF2B5EF4-FFF2-40B4-BE49-F238E27FC236}">
                    <a16:creationId xmlns:a16="http://schemas.microsoft.com/office/drawing/2014/main" id="{C3A9060C-6B65-C91D-681A-90DF517B15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3179" y="1245636"/>
                <a:ext cx="499880" cy="43088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ZoneTexte 101">
                <a:extLst>
                  <a:ext uri="{FF2B5EF4-FFF2-40B4-BE49-F238E27FC236}">
                    <a16:creationId xmlns:a16="http://schemas.microsoft.com/office/drawing/2014/main" id="{1B6BBBE0-30FA-272C-F59F-385093E15D50}"/>
                  </a:ext>
                </a:extLst>
              </p:cNvPr>
              <p:cNvSpPr txBox="1"/>
              <p:nvPr/>
            </p:nvSpPr>
            <p:spPr>
              <a:xfrm>
                <a:off x="6791120" y="1884353"/>
                <a:ext cx="5080329" cy="427618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20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- </a:t>
                </a:r>
                <a:r>
                  <a:rPr lang="fr-CH" sz="2000" b="1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Working</a:t>
                </a:r>
                <a:r>
                  <a:rPr lang="fr-CH" sz="2000" b="1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point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2000" b="1" i="1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CH" sz="2000" b="1" i="1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𝒘</m:t>
                        </m:r>
                      </m:e>
                      <m:sub>
                        <m:r>
                          <a:rPr lang="fr-CH" sz="2000" b="1" i="1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fr-CH" sz="2000" b="1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:  </a:t>
                </a:r>
                <a:r>
                  <a:rPr lang="fr-CH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Point </a:t>
                </a:r>
                <a:r>
                  <a:rPr lang="fr-CH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with</a:t>
                </a:r>
                <a:r>
                  <a:rPr lang="fr-CH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fr-CH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steepest</a:t>
                </a:r>
                <a:r>
                  <a:rPr lang="fr-CH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fr-CH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slope</a:t>
                </a:r>
                <a:endParaRPr lang="fr-CH" sz="20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2" name="ZoneTexte 101">
                <a:extLst>
                  <a:ext uri="{FF2B5EF4-FFF2-40B4-BE49-F238E27FC236}">
                    <a16:creationId xmlns:a16="http://schemas.microsoft.com/office/drawing/2014/main" id="{1B6BBBE0-30FA-272C-F59F-385093E15D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1120" y="1884353"/>
                <a:ext cx="5080329" cy="427618"/>
              </a:xfrm>
              <a:prstGeom prst="rect">
                <a:avLst/>
              </a:prstGeom>
              <a:blipFill>
                <a:blip r:embed="rId13"/>
                <a:stretch>
                  <a:fillRect l="-1200" t="-4286" b="-21429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" name="ZoneTexte 102">
            <a:extLst>
              <a:ext uri="{FF2B5EF4-FFF2-40B4-BE49-F238E27FC236}">
                <a16:creationId xmlns:a16="http://schemas.microsoft.com/office/drawing/2014/main" id="{E01C86F6-7E6D-BE84-E799-DD2D11E5FD8B}"/>
              </a:ext>
            </a:extLst>
          </p:cNvPr>
          <p:cNvSpPr txBox="1"/>
          <p:nvPr/>
        </p:nvSpPr>
        <p:spPr>
          <a:xfrm>
            <a:off x="6847339" y="4744515"/>
            <a:ext cx="5185916" cy="46166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400" b="1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Sensitivity</a:t>
            </a:r>
            <a:r>
              <a:rPr lang="fr-CH" sz="2400" b="1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to neutron </a:t>
            </a:r>
            <a:r>
              <a:rPr lang="fr-CH" sz="2400" b="1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electric</a:t>
            </a:r>
            <a:r>
              <a:rPr lang="fr-CH" sz="2400" b="1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charge 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ZoneTexte 104">
                <a:extLst>
                  <a:ext uri="{FF2B5EF4-FFF2-40B4-BE49-F238E27FC236}">
                    <a16:creationId xmlns:a16="http://schemas.microsoft.com/office/drawing/2014/main" id="{A609A1E3-4B64-EECD-97C4-A801A797F9E9}"/>
                  </a:ext>
                </a:extLst>
              </p:cNvPr>
              <p:cNvSpPr txBox="1"/>
              <p:nvPr/>
            </p:nvSpPr>
            <p:spPr>
              <a:xfrm>
                <a:off x="7323830" y="5494571"/>
                <a:ext cx="432060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800" i="1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fr-CH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CH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8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fr-CH" sz="28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fr-CH" sz="2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H" sz="28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fr-CH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CH" sz="2800">
                              <a:latin typeface="Cambria Math" panose="02040503050406030204" pitchFamily="18" charset="0"/>
                            </a:rPr>
                            <m:t>grating</m:t>
                          </m:r>
                          <m:r>
                            <a:rPr lang="fr-CH" sz="28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fr-CH" sz="2800">
                              <a:latin typeface="Cambria Math" panose="02040503050406030204" pitchFamily="18" charset="0"/>
                            </a:rPr>
                            <m:t>design</m:t>
                          </m:r>
                        </m:e>
                      </m:d>
                    </m:oMath>
                  </m:oMathPara>
                </a14:m>
                <a:endParaRPr lang="fr-CH" sz="2800" i="1" dirty="0"/>
              </a:p>
            </p:txBody>
          </p:sp>
        </mc:Choice>
        <mc:Fallback xmlns="">
          <p:sp>
            <p:nvSpPr>
              <p:cNvPr id="105" name="ZoneTexte 104">
                <a:extLst>
                  <a:ext uri="{FF2B5EF4-FFF2-40B4-BE49-F238E27FC236}">
                    <a16:creationId xmlns:a16="http://schemas.microsoft.com/office/drawing/2014/main" id="{A609A1E3-4B64-EECD-97C4-A801A797F9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3830" y="5494571"/>
                <a:ext cx="4320605" cy="430887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7" name="Connecteur droit 106">
            <a:extLst>
              <a:ext uri="{FF2B5EF4-FFF2-40B4-BE49-F238E27FC236}">
                <a16:creationId xmlns:a16="http://schemas.microsoft.com/office/drawing/2014/main" id="{7040D51C-B309-9C17-E9BA-2646EA7BA6F6}"/>
              </a:ext>
            </a:extLst>
          </p:cNvPr>
          <p:cNvCxnSpPr/>
          <p:nvPr/>
        </p:nvCxnSpPr>
        <p:spPr>
          <a:xfrm flipV="1">
            <a:off x="6681758" y="959759"/>
            <a:ext cx="0" cy="5390633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9" name="Rectangle 108">
            <a:extLst>
              <a:ext uri="{FF2B5EF4-FFF2-40B4-BE49-F238E27FC236}">
                <a16:creationId xmlns:a16="http://schemas.microsoft.com/office/drawing/2014/main" id="{1F4F4586-685C-2704-865B-464086BA4132}"/>
              </a:ext>
            </a:extLst>
          </p:cNvPr>
          <p:cNvSpPr/>
          <p:nvPr/>
        </p:nvSpPr>
        <p:spPr>
          <a:xfrm>
            <a:off x="7294579" y="5424164"/>
            <a:ext cx="4365474" cy="5958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15328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" grpId="0" animBg="1"/>
      <p:bldP spid="44" grpId="0" animBg="1"/>
      <p:bldP spid="45" grpId="0" animBg="1"/>
      <p:bldP spid="74" grpId="0" animBg="1"/>
      <p:bldP spid="80" grpId="0" animBg="1"/>
      <p:bldP spid="85" grpId="0"/>
      <p:bldP spid="86" grpId="0"/>
      <p:bldP spid="88" grpId="0"/>
      <p:bldP spid="89" grpId="0" animBg="1"/>
      <p:bldP spid="90" grpId="0"/>
      <p:bldP spid="101" grpId="0"/>
      <p:bldP spid="103" grpId="0" animBg="1"/>
      <p:bldP spid="105" grpId="0"/>
      <p:bldP spid="10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32</a:t>
            </a:fld>
            <a:endParaRPr lang="fr-CH">
              <a:latin typeface="+mj-lt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13E928A5-0C8D-DDF6-2EFA-202D745F75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6365" y="789524"/>
            <a:ext cx="5886601" cy="2379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7C3E5F83-511D-8603-49D7-A90CD7923033}"/>
                  </a:ext>
                </a:extLst>
              </p:cNvPr>
              <p:cNvSpPr txBox="1"/>
              <p:nvPr/>
            </p:nvSpPr>
            <p:spPr>
              <a:xfrm>
                <a:off x="6473343" y="4427309"/>
                <a:ext cx="46063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8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CH" sz="28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fr-CH" sz="28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fr-CH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H" sz="2800" i="1">
                              <a:latin typeface="Cambria Math" panose="02040503050406030204" pitchFamily="18" charset="0"/>
                            </a:rPr>
                            <m:t>0.11</m:t>
                          </m:r>
                          <m:r>
                            <a:rPr lang="fr-CH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±1.06</m:t>
                          </m:r>
                        </m:e>
                      </m:d>
                      <m:r>
                        <a:rPr lang="fr-CH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fr-CH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CH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−19</m:t>
                          </m:r>
                        </m:sup>
                      </m:sSup>
                      <m:r>
                        <a:rPr lang="fr-CH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CH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fr-CH" sz="2800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7C3E5F83-511D-8603-49D7-A90CD79230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3343" y="4427309"/>
                <a:ext cx="4606389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588C9DE2-D5DF-7AC3-F8E3-F133CBA32794}"/>
                  </a:ext>
                </a:extLst>
              </p:cNvPr>
              <p:cNvSpPr txBox="1"/>
              <p:nvPr/>
            </p:nvSpPr>
            <p:spPr>
              <a:xfrm>
                <a:off x="6536840" y="3688667"/>
                <a:ext cx="306750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CH" sz="2800">
                        <a:latin typeface="Cambria Math" panose="02040503050406030204" pitchFamily="18" charset="0"/>
                      </a:rPr>
                      <m:t>Δ</m:t>
                    </m:r>
                    <m:r>
                      <a:rPr lang="fr-CH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fr-CH" sz="28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fr-CH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800" i="1"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fr-CH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±95</m:t>
                        </m:r>
                      </m:e>
                    </m:d>
                    <m:r>
                      <a:rPr lang="fr-CH" sz="2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sz="2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pm</m:t>
                    </m:r>
                  </m:oMath>
                </a14:m>
                <a:r>
                  <a:rPr lang="fr-CH" sz="2800" dirty="0"/>
                  <a:t> </a:t>
                </a:r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588C9DE2-D5DF-7AC3-F8E3-F133CBA327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6840" y="3688667"/>
                <a:ext cx="3067506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A132323F-C4A6-81F3-0CB2-4CBF5BCEF4E2}"/>
                  </a:ext>
                </a:extLst>
              </p:cNvPr>
              <p:cNvSpPr txBox="1"/>
              <p:nvPr/>
            </p:nvSpPr>
            <p:spPr>
              <a:xfrm>
                <a:off x="9541737" y="5064448"/>
                <a:ext cx="18434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CH" sz="2400"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fr-CH" sz="2400">
                          <a:latin typeface="Cambria Math" panose="02040503050406030204" pitchFamily="18" charset="0"/>
                        </a:rPr>
                        <m:t> ~ 84 </m:t>
                      </m:r>
                      <m:r>
                        <m:rPr>
                          <m:sty m:val="p"/>
                        </m:rPr>
                        <a:rPr lang="fr-CH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hours</m:t>
                      </m:r>
                    </m:oMath>
                  </m:oMathPara>
                </a14:m>
                <a:endParaRPr lang="fr-CH" sz="2400" dirty="0"/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A132323F-C4A6-81F3-0CB2-4CBF5BCEF4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41737" y="5064448"/>
                <a:ext cx="1843453" cy="369332"/>
              </a:xfrm>
              <a:prstGeom prst="rect">
                <a:avLst/>
              </a:prstGeom>
              <a:blipFill>
                <a:blip r:embed="rId5"/>
                <a:stretch>
                  <a:fillRect l="-3300" r="-3630" b="-6667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FDE15AA3-675C-F0CB-83FF-0B1FF5FE9DB4}"/>
              </a:ext>
            </a:extLst>
          </p:cNvPr>
          <p:cNvSpPr/>
          <p:nvPr/>
        </p:nvSpPr>
        <p:spPr>
          <a:xfrm>
            <a:off x="6359041" y="3561542"/>
            <a:ext cx="5232400" cy="2006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F89AC34-AD3F-35F7-4718-2C90CD507151}"/>
              </a:ext>
            </a:extLst>
          </p:cNvPr>
          <p:cNvSpPr/>
          <p:nvPr/>
        </p:nvSpPr>
        <p:spPr>
          <a:xfrm>
            <a:off x="6272681" y="3487563"/>
            <a:ext cx="5422900" cy="215678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9C4FD8CC-24C9-F11A-B585-EEF2C418DCE6}"/>
                  </a:ext>
                </a:extLst>
              </p:cNvPr>
              <p:cNvSpPr txBox="1"/>
              <p:nvPr/>
            </p:nvSpPr>
            <p:spPr>
              <a:xfrm>
                <a:off x="515103" y="797600"/>
                <a:ext cx="5580899" cy="2299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2400" b="1" u="sng" dirty="0">
                    <a:latin typeface="+mj-lt"/>
                    <a:cs typeface="Times New Roman" panose="02020603050405020304" pitchFamily="18" charset="0"/>
                  </a:rPr>
                  <a:t>Results </a:t>
                </a:r>
                <a:r>
                  <a:rPr lang="fr-CH" sz="2400" b="1" u="sng" dirty="0" err="1">
                    <a:latin typeface="+mj-lt"/>
                    <a:cs typeface="Times New Roman" panose="02020603050405020304" pitchFamily="18" charset="0"/>
                  </a:rPr>
                  <a:t>from</a:t>
                </a:r>
                <a:r>
                  <a:rPr lang="fr-CH" sz="2400" b="1" u="sng" dirty="0">
                    <a:latin typeface="+mj-lt"/>
                    <a:cs typeface="Times New Roman" panose="02020603050405020304" pitchFamily="18" charset="0"/>
                  </a:rPr>
                  <a:t> cycle 1-6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7536 values of </a:t>
                </a:r>
                <a14:m>
                  <m:oMath xmlns:m="http://schemas.openxmlformats.org/officeDocument/2006/math">
                    <m:r>
                      <a:rPr lang="fr-CH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ℛ</m:t>
                    </m:r>
                  </m:oMath>
                </a14:m>
                <a:endParaRPr lang="fr-CH" sz="2000" dirty="0">
                  <a:latin typeface="+mj-lt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84 </a:t>
                </a:r>
                <a:r>
                  <a:rPr lang="fr-CH" sz="2000" dirty="0" err="1">
                    <a:latin typeface="+mj-lt"/>
                    <a:cs typeface="Times New Roman" panose="02020603050405020304" pitchFamily="18" charset="0"/>
                  </a:rPr>
                  <a:t>hours</a:t>
                </a:r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 of data acquisition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182 </a:t>
                </a:r>
                <a:r>
                  <a:rPr lang="fr-CH" sz="2000" dirty="0" err="1">
                    <a:latin typeface="+mj-lt"/>
                    <a:cs typeface="Times New Roman" panose="02020603050405020304" pitchFamily="18" charset="0"/>
                  </a:rPr>
                  <a:t>hours</a:t>
                </a:r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 in total (7.5 </a:t>
                </a:r>
                <a:r>
                  <a:rPr lang="fr-CH" sz="2000" dirty="0" err="1">
                    <a:latin typeface="+mj-lt"/>
                    <a:cs typeface="Times New Roman" panose="02020603050405020304" pitchFamily="18" charset="0"/>
                  </a:rPr>
                  <a:t>days</a:t>
                </a:r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)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fr-CH" sz="2000" dirty="0" err="1">
                    <a:latin typeface="+mj-lt"/>
                    <a:cs typeface="Times New Roman" panose="02020603050405020304" pitchFamily="18" charset="0"/>
                  </a:rPr>
                  <a:t>Weighted</a:t>
                </a:r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 </a:t>
                </a:r>
                <a:r>
                  <a:rPr lang="fr-CH" sz="2000" dirty="0" err="1">
                    <a:latin typeface="+mj-lt"/>
                    <a:cs typeface="Times New Roman" panose="02020603050405020304" pitchFamily="18" charset="0"/>
                  </a:rPr>
                  <a:t>mean</a:t>
                </a:r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 value: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fr-CH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fr-CH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fr-CH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𝜒</m:t>
                            </m:r>
                          </m:e>
                          <m:sup>
                            <m:r>
                              <a:rPr lang="fr-CH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fr-CH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𝐷𝑂𝐹</m:t>
                        </m:r>
                      </m:den>
                    </m:f>
                    <m:r>
                      <a:rPr lang="fr-CH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=1.32</m:t>
                    </m:r>
                  </m:oMath>
                </a14:m>
                <a:endParaRPr lang="fr-CH" sz="2000" dirty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9C4FD8CC-24C9-F11A-B585-EEF2C418DC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103" y="797600"/>
                <a:ext cx="5580899" cy="2299219"/>
              </a:xfrm>
              <a:prstGeom prst="rect">
                <a:avLst/>
              </a:prstGeom>
              <a:blipFill>
                <a:blip r:embed="rId6"/>
                <a:stretch>
                  <a:fillRect l="-1638" t="-2122" b="-28647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528DA1F6-8F14-3DA0-CB9C-71907D46D459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FR" altLang="fr-FR" sz="28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Results</a:t>
            </a:r>
            <a:r>
              <a:rPr lang="fr-FR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of the Neutron Electric Charge</a:t>
            </a:r>
            <a:endParaRPr lang="fr-FR" altLang="fr-FR" sz="2400" dirty="0"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00432D0-3797-3EF3-C4C7-4D972AF26B74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5" name="Image 4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A2B434B1-8E06-4128-42B9-4625DF89E2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7" name="Image 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301ECB91-F751-CE36-10FC-22CA2E7F51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CB42171A-FA89-7741-9C7E-C048BA5C5D1B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8" name="Image 27" descr="Une image contenant texte, ligne, diagramme, capture d’écran&#10;&#10;Description générée automatiquement">
            <a:extLst>
              <a:ext uri="{FF2B5EF4-FFF2-40B4-BE49-F238E27FC236}">
                <a16:creationId xmlns:a16="http://schemas.microsoft.com/office/drawing/2014/main" id="{ADB56BA4-4C77-1F34-3C96-92F1E0382104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67" y="3168351"/>
            <a:ext cx="5698696" cy="34180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1EA72652-040D-BEAE-3510-06B90A2C1397}"/>
                  </a:ext>
                </a:extLst>
              </p:cNvPr>
              <p:cNvSpPr txBox="1"/>
              <p:nvPr/>
            </p:nvSpPr>
            <p:spPr>
              <a:xfrm>
                <a:off x="8221475" y="5934655"/>
                <a:ext cx="3642023" cy="4053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𝑒𝑥𝑝</m:t>
                          </m:r>
                        </m:sub>
                      </m:sSub>
                      <m:sSub>
                        <m:sSub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fr-CH" sz="2400" i="1">
                          <a:latin typeface="Cambria Math" panose="02040503050406030204" pitchFamily="18" charset="0"/>
                        </a:rPr>
                        <m:t>)⁡ =1.09</m:t>
                      </m:r>
                      <m:r>
                        <a:rPr lang="fr-CH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fr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−19</m:t>
                          </m:r>
                        </m:sup>
                      </m:sSup>
                      <m:r>
                        <a:rPr lang="fr-CH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CH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fr-CH" sz="2400" dirty="0"/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1EA72652-040D-BEAE-3510-06B90A2C13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1475" y="5934655"/>
                <a:ext cx="3642023" cy="405304"/>
              </a:xfrm>
              <a:prstGeom prst="rect">
                <a:avLst/>
              </a:prstGeom>
              <a:blipFill>
                <a:blip r:embed="rId9"/>
                <a:stretch>
                  <a:fillRect l="-838" r="-670" b="-25758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ZoneTexte 17">
            <a:extLst>
              <a:ext uri="{FF2B5EF4-FFF2-40B4-BE49-F238E27FC236}">
                <a16:creationId xmlns:a16="http://schemas.microsoft.com/office/drawing/2014/main" id="{7E25F6CE-111B-5B8A-303C-8E6C4E5EDF0B}"/>
              </a:ext>
            </a:extLst>
          </p:cNvPr>
          <p:cNvSpPr txBox="1"/>
          <p:nvPr/>
        </p:nvSpPr>
        <p:spPr>
          <a:xfrm>
            <a:off x="6157913" y="5926313"/>
            <a:ext cx="2249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u="sng" dirty="0" err="1">
                <a:latin typeface="+mj-lt"/>
                <a:cs typeface="Times New Roman" panose="02020603050405020304" pitchFamily="18" charset="0"/>
              </a:rPr>
              <a:t>Predicitions</a:t>
            </a:r>
            <a:r>
              <a:rPr lang="fr-CH" sz="2400" b="1" u="sng" dirty="0">
                <a:latin typeface="+mj-lt"/>
                <a:cs typeface="Times New Roman" panose="02020603050405020304" pitchFamily="18" charset="0"/>
              </a:rPr>
              <a:t>:</a:t>
            </a:r>
            <a:endParaRPr lang="fr-CH" sz="20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4783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16D0CBE-1D53-D505-D388-97385C9D992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at ILL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FR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Absorption </a:t>
            </a:r>
            <a:r>
              <a:rPr lang="fr-FR" altLang="fr-FR" sz="28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Gratings</a:t>
            </a:r>
            <a:endParaRPr lang="fr-FR" altLang="fr-FR" sz="24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33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54844D94-B58A-3735-43D7-8FE09330A336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00444950-60A7-FE12-1446-CE504DB708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B6A7F56-099C-E34A-5012-F0802B38AD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2859226-F237-5B63-03C9-9414935440CE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Image 6" descr="Une image contenant texte, Police, Graphique, conception&#10;&#10;Description générée automatiquement">
            <a:extLst>
              <a:ext uri="{FF2B5EF4-FFF2-40B4-BE49-F238E27FC236}">
                <a16:creationId xmlns:a16="http://schemas.microsoft.com/office/drawing/2014/main" id="{D9C87613-911D-3664-EFC1-1CECBD9E8F4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034" y="43118"/>
            <a:ext cx="576534" cy="576534"/>
          </a:xfrm>
          <a:prstGeom prst="rect">
            <a:avLst/>
          </a:prstGeom>
        </p:spPr>
      </p:pic>
      <p:cxnSp>
        <p:nvCxnSpPr>
          <p:cNvPr id="257" name="Connecteur droit avec flèche 256">
            <a:extLst>
              <a:ext uri="{FF2B5EF4-FFF2-40B4-BE49-F238E27FC236}">
                <a16:creationId xmlns:a16="http://schemas.microsoft.com/office/drawing/2014/main" id="{7426BAC8-399D-4382-E9B7-829424F77D4A}"/>
              </a:ext>
            </a:extLst>
          </p:cNvPr>
          <p:cNvCxnSpPr>
            <a:cxnSpLocks/>
          </p:cNvCxnSpPr>
          <p:nvPr/>
        </p:nvCxnSpPr>
        <p:spPr>
          <a:xfrm>
            <a:off x="7908934" y="5599969"/>
            <a:ext cx="2741240" cy="0"/>
          </a:xfrm>
          <a:prstGeom prst="straightConnector1">
            <a:avLst/>
          </a:prstGeom>
          <a:ln w="38100">
            <a:solidFill>
              <a:schemeClr val="bg1"/>
            </a:solidFill>
            <a:headEnd type="arrow" w="med" len="lg"/>
            <a:tailEnd type="arrow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61" name="Groupe 260">
            <a:extLst>
              <a:ext uri="{FF2B5EF4-FFF2-40B4-BE49-F238E27FC236}">
                <a16:creationId xmlns:a16="http://schemas.microsoft.com/office/drawing/2014/main" id="{E8172F13-75C2-37F2-D508-15FDEB8449B9}"/>
              </a:ext>
            </a:extLst>
          </p:cNvPr>
          <p:cNvGrpSpPr/>
          <p:nvPr/>
        </p:nvGrpSpPr>
        <p:grpSpPr>
          <a:xfrm>
            <a:off x="366788" y="1321595"/>
            <a:ext cx="2963662" cy="3129013"/>
            <a:chOff x="4166485" y="1910858"/>
            <a:chExt cx="3859027" cy="3859027"/>
          </a:xfrm>
        </p:grpSpPr>
        <p:pic>
          <p:nvPicPr>
            <p:cNvPr id="262" name="Image 261" descr="Une image contenant personne, cercle, tenue, main&#10;&#10;Description générée automatiquement">
              <a:extLst>
                <a:ext uri="{FF2B5EF4-FFF2-40B4-BE49-F238E27FC236}">
                  <a16:creationId xmlns:a16="http://schemas.microsoft.com/office/drawing/2014/main" id="{8EF5FEE7-6201-2B1C-9CC6-107DAAA612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402" b="14327"/>
            <a:stretch/>
          </p:blipFill>
          <p:spPr>
            <a:xfrm>
              <a:off x="4166485" y="1910858"/>
              <a:ext cx="3859027" cy="385902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263" name="Connecteur droit avec flèche 262">
              <a:extLst>
                <a:ext uri="{FF2B5EF4-FFF2-40B4-BE49-F238E27FC236}">
                  <a16:creationId xmlns:a16="http://schemas.microsoft.com/office/drawing/2014/main" id="{3B91AE24-7F73-5830-BD7C-1AE3725EAD12}"/>
                </a:ext>
              </a:extLst>
            </p:cNvPr>
            <p:cNvCxnSpPr/>
            <p:nvPr/>
          </p:nvCxnSpPr>
          <p:spPr>
            <a:xfrm flipH="1">
              <a:off x="4846320" y="3159760"/>
              <a:ext cx="2011680" cy="1264920"/>
            </a:xfrm>
            <a:prstGeom prst="straightConnector1">
              <a:avLst/>
            </a:prstGeom>
            <a:ln>
              <a:solidFill>
                <a:schemeClr val="bg1"/>
              </a:solidFill>
              <a:headEnd type="arrow" w="med" len="lg"/>
              <a:tailEnd type="arrow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4" name="ZoneTexte 263">
              <a:extLst>
                <a:ext uri="{FF2B5EF4-FFF2-40B4-BE49-F238E27FC236}">
                  <a16:creationId xmlns:a16="http://schemas.microsoft.com/office/drawing/2014/main" id="{17D45D68-D0C8-DA79-23C0-1E787E52A1B6}"/>
                </a:ext>
              </a:extLst>
            </p:cNvPr>
            <p:cNvSpPr txBox="1"/>
            <p:nvPr/>
          </p:nvSpPr>
          <p:spPr>
            <a:xfrm rot="19673138">
              <a:off x="4910541" y="3432889"/>
              <a:ext cx="1685704" cy="417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4" (10 cm)</a:t>
              </a:r>
            </a:p>
          </p:txBody>
        </p:sp>
        <p:cxnSp>
          <p:nvCxnSpPr>
            <p:cNvPr id="265" name="Connecteur droit avec flèche 264">
              <a:extLst>
                <a:ext uri="{FF2B5EF4-FFF2-40B4-BE49-F238E27FC236}">
                  <a16:creationId xmlns:a16="http://schemas.microsoft.com/office/drawing/2014/main" id="{8B40B5C1-DA26-6703-8BF7-A70013AC6A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14620" y="4329920"/>
              <a:ext cx="1481455" cy="107474"/>
            </a:xfrm>
            <a:prstGeom prst="straightConnector1">
              <a:avLst/>
            </a:prstGeom>
            <a:ln>
              <a:solidFill>
                <a:schemeClr val="bg1"/>
              </a:solidFill>
              <a:headEnd type="arrow" w="med" len="lg"/>
              <a:tailEnd type="arrow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ZoneTexte 265">
              <a:extLst>
                <a:ext uri="{FF2B5EF4-FFF2-40B4-BE49-F238E27FC236}">
                  <a16:creationId xmlns:a16="http://schemas.microsoft.com/office/drawing/2014/main" id="{0D0B5CC2-CA89-C1CB-759A-9F55A29C023C}"/>
                </a:ext>
              </a:extLst>
            </p:cNvPr>
            <p:cNvSpPr txBox="1"/>
            <p:nvPr/>
          </p:nvSpPr>
          <p:spPr>
            <a:xfrm rot="21347187">
              <a:off x="5368290" y="4035840"/>
              <a:ext cx="1118476" cy="417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60 mm</a:t>
              </a:r>
            </a:p>
          </p:txBody>
        </p:sp>
        <p:sp>
          <p:nvSpPr>
            <p:cNvPr id="267" name="ZoneTexte 266">
              <a:extLst>
                <a:ext uri="{FF2B5EF4-FFF2-40B4-BE49-F238E27FC236}">
                  <a16:creationId xmlns:a16="http://schemas.microsoft.com/office/drawing/2014/main" id="{91441476-6536-B786-DF61-974988340A3B}"/>
                </a:ext>
              </a:extLst>
            </p:cNvPr>
            <p:cNvSpPr txBox="1"/>
            <p:nvPr/>
          </p:nvSpPr>
          <p:spPr>
            <a:xfrm>
              <a:off x="4257291" y="5316038"/>
              <a:ext cx="3677416" cy="4175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fr-CH" sz="1600" dirty="0">
                  <a:latin typeface="+mj-lt"/>
                  <a:cs typeface="Times New Roman" panose="02020603050405020304" pitchFamily="18" charset="0"/>
                </a:rPr>
                <a:t>2 mm thick sapphire, 30 µm Gd</a:t>
              </a:r>
            </a:p>
          </p:txBody>
        </p:sp>
        <p:sp>
          <p:nvSpPr>
            <p:cNvPr id="268" name="ZoneTexte 267">
              <a:extLst>
                <a:ext uri="{FF2B5EF4-FFF2-40B4-BE49-F238E27FC236}">
                  <a16:creationId xmlns:a16="http://schemas.microsoft.com/office/drawing/2014/main" id="{A7FE646A-249E-590D-5541-58FF5AC9AB71}"/>
                </a:ext>
              </a:extLst>
            </p:cNvPr>
            <p:cNvSpPr txBox="1"/>
            <p:nvPr/>
          </p:nvSpPr>
          <p:spPr>
            <a:xfrm>
              <a:off x="4697646" y="1934060"/>
              <a:ext cx="2744106" cy="4175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fr-CH" sz="1600" dirty="0">
                  <a:latin typeface="+mj-lt"/>
                  <a:cs typeface="Times New Roman" panose="02020603050405020304" pitchFamily="18" charset="0"/>
                </a:rPr>
                <a:t>p = 250 µm / R = 20%</a:t>
              </a:r>
            </a:p>
          </p:txBody>
        </p:sp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8F9182F2-4A1F-DF09-0C2A-FFEB4A3126B4}"/>
              </a:ext>
            </a:extLst>
          </p:cNvPr>
          <p:cNvGrpSpPr/>
          <p:nvPr/>
        </p:nvGrpSpPr>
        <p:grpSpPr>
          <a:xfrm>
            <a:off x="366788" y="4681629"/>
            <a:ext cx="2802858" cy="1733406"/>
            <a:chOff x="5230668" y="2138348"/>
            <a:chExt cx="6534947" cy="4041489"/>
          </a:xfrm>
        </p:grpSpPr>
        <p:pic>
          <p:nvPicPr>
            <p:cNvPr id="280" name="Image 279" descr="Une image contenant Bleu électrique, Bleu Majorelle, bleu, capture d’écran&#10;&#10;Description générée automatiquement">
              <a:extLst>
                <a:ext uri="{FF2B5EF4-FFF2-40B4-BE49-F238E27FC236}">
                  <a16:creationId xmlns:a16="http://schemas.microsoft.com/office/drawing/2014/main" id="{30AEAEDE-808F-BA26-7BA8-3819B42E71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78" t="31853" r="16916" b="29081"/>
            <a:stretch/>
          </p:blipFill>
          <p:spPr>
            <a:xfrm>
              <a:off x="5600856" y="2607547"/>
              <a:ext cx="4384398" cy="19461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54" name="Image 253" descr="Une image contenant Bleu électrique, Bleu Majorelle, bleu, capture d’écran&#10;&#10;Description générée automatiquement">
              <a:extLst>
                <a:ext uri="{FF2B5EF4-FFF2-40B4-BE49-F238E27FC236}">
                  <a16:creationId xmlns:a16="http://schemas.microsoft.com/office/drawing/2014/main" id="{AAD3F94F-E132-D721-3E5D-A881889350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2917" b="73704"/>
            <a:stretch/>
          </p:blipFill>
          <p:spPr>
            <a:xfrm>
              <a:off x="10380248" y="2138348"/>
              <a:ext cx="1385367" cy="3857314"/>
            </a:xfrm>
            <a:prstGeom prst="rect">
              <a:avLst/>
            </a:prstGeom>
          </p:spPr>
        </p:pic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F117E66-34C7-D754-F83C-3FA989CE4F36}"/>
                </a:ext>
              </a:extLst>
            </p:cNvPr>
            <p:cNvCxnSpPr/>
            <p:nvPr/>
          </p:nvCxnSpPr>
          <p:spPr>
            <a:xfrm>
              <a:off x="5230668" y="4655233"/>
              <a:ext cx="0" cy="1667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72281E08-26A6-8CF3-DD9F-0ECEEEC19D95}"/>
                </a:ext>
              </a:extLst>
            </p:cNvPr>
            <p:cNvCxnSpPr/>
            <p:nvPr/>
          </p:nvCxnSpPr>
          <p:spPr>
            <a:xfrm>
              <a:off x="7207267" y="4655233"/>
              <a:ext cx="0" cy="1667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0" name="ZoneTexte 259">
              <a:extLst>
                <a:ext uri="{FF2B5EF4-FFF2-40B4-BE49-F238E27FC236}">
                  <a16:creationId xmlns:a16="http://schemas.microsoft.com/office/drawing/2014/main" id="{B92D1CEA-6EA2-DF5B-E171-9CF59FEAE933}"/>
                </a:ext>
              </a:extLst>
            </p:cNvPr>
            <p:cNvSpPr txBox="1"/>
            <p:nvPr/>
          </p:nvSpPr>
          <p:spPr>
            <a:xfrm>
              <a:off x="5566793" y="4786216"/>
              <a:ext cx="1304391" cy="13936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642" dirty="0">
                  <a:solidFill>
                    <a:schemeClr val="bg1"/>
                  </a:solidFill>
                  <a:latin typeface="+mj-lt"/>
                </a:rPr>
                <a:t>1 mm</a:t>
              </a:r>
            </a:p>
          </p:txBody>
        </p:sp>
        <p:grpSp>
          <p:nvGrpSpPr>
            <p:cNvPr id="281" name="Groupe 280">
              <a:extLst>
                <a:ext uri="{FF2B5EF4-FFF2-40B4-BE49-F238E27FC236}">
                  <a16:creationId xmlns:a16="http://schemas.microsoft.com/office/drawing/2014/main" id="{D2505A2E-E41D-31C6-3B2B-039ABF80B997}"/>
                </a:ext>
              </a:extLst>
            </p:cNvPr>
            <p:cNvGrpSpPr/>
            <p:nvPr/>
          </p:nvGrpSpPr>
          <p:grpSpPr>
            <a:xfrm>
              <a:off x="6029631" y="4622457"/>
              <a:ext cx="3486862" cy="881212"/>
              <a:chOff x="4907797" y="4302424"/>
              <a:chExt cx="3486862" cy="881212"/>
            </a:xfrm>
          </p:grpSpPr>
          <p:cxnSp>
            <p:nvCxnSpPr>
              <p:cNvPr id="255" name="Connecteur droit 254">
                <a:extLst>
                  <a:ext uri="{FF2B5EF4-FFF2-40B4-BE49-F238E27FC236}">
                    <a16:creationId xmlns:a16="http://schemas.microsoft.com/office/drawing/2014/main" id="{D4460E9B-B59E-1F75-2304-617073689C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07804" y="4559662"/>
                <a:ext cx="0" cy="623974"/>
              </a:xfrm>
              <a:prstGeom prst="line">
                <a:avLst/>
              </a:prstGeom>
              <a:ln w="1905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6" name="Connecteur droit 255">
                <a:extLst>
                  <a:ext uri="{FF2B5EF4-FFF2-40B4-BE49-F238E27FC236}">
                    <a16:creationId xmlns:a16="http://schemas.microsoft.com/office/drawing/2014/main" id="{53C9DBD2-7130-451A-D6ED-10B0C26242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94659" y="4559650"/>
                <a:ext cx="0" cy="623973"/>
              </a:xfrm>
              <a:prstGeom prst="line">
                <a:avLst/>
              </a:prstGeom>
              <a:ln w="1905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69" name="ZoneTexte 268">
                <a:extLst>
                  <a:ext uri="{FF2B5EF4-FFF2-40B4-BE49-F238E27FC236}">
                    <a16:creationId xmlns:a16="http://schemas.microsoft.com/office/drawing/2014/main" id="{DF7779E6-71D5-3127-DC1A-29852DBDC0BC}"/>
                  </a:ext>
                </a:extLst>
              </p:cNvPr>
              <p:cNvSpPr txBox="1"/>
              <p:nvPr/>
            </p:nvSpPr>
            <p:spPr>
              <a:xfrm>
                <a:off x="5185949" y="4302424"/>
                <a:ext cx="2852042" cy="8611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 anchor="ctr" anchorCtr="0">
                <a:spAutoFit/>
              </a:bodyPr>
              <a:lstStyle/>
              <a:p>
                <a:pPr algn="ctr"/>
                <a:r>
                  <a:rPr lang="fr-CH" dirty="0">
                    <a:latin typeface="+mj-lt"/>
                    <a:cs typeface="Times New Roman" panose="02020603050405020304" pitchFamily="18" charset="0"/>
                  </a:rPr>
                  <a:t>1 mm</a:t>
                </a:r>
              </a:p>
            </p:txBody>
          </p:sp>
          <p:cxnSp>
            <p:nvCxnSpPr>
              <p:cNvPr id="270" name="Connecteur droit avec flèche 269">
                <a:extLst>
                  <a:ext uri="{FF2B5EF4-FFF2-40B4-BE49-F238E27FC236}">
                    <a16:creationId xmlns:a16="http://schemas.microsoft.com/office/drawing/2014/main" id="{6A929F84-BFC7-B14B-200F-62F4D1674D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07797" y="5046803"/>
                <a:ext cx="3483896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6200FACD-05F1-8D14-4B00-AD2051BDA063}"/>
              </a:ext>
            </a:extLst>
          </p:cNvPr>
          <p:cNvGrpSpPr/>
          <p:nvPr/>
        </p:nvGrpSpPr>
        <p:grpSpPr>
          <a:xfrm>
            <a:off x="1104382" y="2182891"/>
            <a:ext cx="1200793" cy="1266006"/>
            <a:chOff x="1090016" y="1981093"/>
            <a:chExt cx="1469724" cy="1625886"/>
          </a:xfrm>
        </p:grpSpPr>
        <p:cxnSp>
          <p:nvCxnSpPr>
            <p:cNvPr id="271" name="Connecteur droit 270">
              <a:extLst>
                <a:ext uri="{FF2B5EF4-FFF2-40B4-BE49-F238E27FC236}">
                  <a16:creationId xmlns:a16="http://schemas.microsoft.com/office/drawing/2014/main" id="{129E5A0F-85E9-AB6C-D220-35271DC40744}"/>
                </a:ext>
              </a:extLst>
            </p:cNvPr>
            <p:cNvCxnSpPr>
              <a:cxnSpLocks/>
            </p:cNvCxnSpPr>
            <p:nvPr/>
          </p:nvCxnSpPr>
          <p:spPr>
            <a:xfrm>
              <a:off x="1095841" y="1981093"/>
              <a:ext cx="52379" cy="1625886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Connecteur droit 271">
              <a:extLst>
                <a:ext uri="{FF2B5EF4-FFF2-40B4-BE49-F238E27FC236}">
                  <a16:creationId xmlns:a16="http://schemas.microsoft.com/office/drawing/2014/main" id="{6D881E5C-7833-EDB7-7049-69D182743225}"/>
                </a:ext>
              </a:extLst>
            </p:cNvPr>
            <p:cNvCxnSpPr>
              <a:cxnSpLocks/>
            </p:cNvCxnSpPr>
            <p:nvPr/>
          </p:nvCxnSpPr>
          <p:spPr>
            <a:xfrm>
              <a:off x="2411864" y="2020499"/>
              <a:ext cx="146843" cy="1453633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2E23F094-8993-51E6-9E65-7BD22E5EDC7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69171" y="3479649"/>
              <a:ext cx="1390569" cy="116719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2D1A7216-5B7B-BE2C-BE78-0F307ED2AB10}"/>
                </a:ext>
              </a:extLst>
            </p:cNvPr>
            <p:cNvCxnSpPr>
              <a:cxnSpLocks/>
            </p:cNvCxnSpPr>
            <p:nvPr/>
          </p:nvCxnSpPr>
          <p:spPr>
            <a:xfrm>
              <a:off x="1090016" y="1995607"/>
              <a:ext cx="1321848" cy="3018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Image 2" descr="Une image contenant métal, acier, intérieur, léger&#10;&#10;Description générée automatiquement">
            <a:extLst>
              <a:ext uri="{FF2B5EF4-FFF2-40B4-BE49-F238E27FC236}">
                <a16:creationId xmlns:a16="http://schemas.microsoft.com/office/drawing/2014/main" id="{4656E1FD-74F6-E680-4BB1-7B94D705D1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51" t="29167" r="26888" b="18814"/>
          <a:stretch/>
        </p:blipFill>
        <p:spPr>
          <a:xfrm>
            <a:off x="7001874" y="1309026"/>
            <a:ext cx="4838235" cy="5012211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F4590409-3FE4-E43D-95CD-5B728467881A}"/>
              </a:ext>
            </a:extLst>
          </p:cNvPr>
          <p:cNvCxnSpPr>
            <a:cxnSpLocks/>
          </p:cNvCxnSpPr>
          <p:nvPr/>
        </p:nvCxnSpPr>
        <p:spPr>
          <a:xfrm flipH="1">
            <a:off x="7754198" y="3098830"/>
            <a:ext cx="1183184" cy="96349"/>
          </a:xfrm>
          <a:prstGeom prst="straightConnector1">
            <a:avLst/>
          </a:prstGeom>
          <a:ln w="38100">
            <a:solidFill>
              <a:srgbClr val="ED1C24"/>
            </a:solidFill>
            <a:headEnd type="none" w="lg" len="lg"/>
            <a:tailEnd type="stealth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7E77F21B-A8E5-271B-849A-99CF28D009C9}"/>
              </a:ext>
            </a:extLst>
          </p:cNvPr>
          <p:cNvCxnSpPr>
            <a:cxnSpLocks/>
          </p:cNvCxnSpPr>
          <p:nvPr/>
        </p:nvCxnSpPr>
        <p:spPr>
          <a:xfrm>
            <a:off x="8907251" y="3094623"/>
            <a:ext cx="612399" cy="296752"/>
          </a:xfrm>
          <a:prstGeom prst="straightConnector1">
            <a:avLst/>
          </a:prstGeom>
          <a:ln w="38100">
            <a:solidFill>
              <a:srgbClr val="ED1C24"/>
            </a:solidFill>
            <a:headEnd type="none" w="lg" len="lg"/>
            <a:tailEnd type="stealth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A26ABF0B-E873-E856-32DF-F430B4EF56E9}"/>
              </a:ext>
            </a:extLst>
          </p:cNvPr>
          <p:cNvCxnSpPr>
            <a:cxnSpLocks/>
          </p:cNvCxnSpPr>
          <p:nvPr/>
        </p:nvCxnSpPr>
        <p:spPr>
          <a:xfrm flipV="1">
            <a:off x="8902892" y="1718918"/>
            <a:ext cx="0" cy="1382933"/>
          </a:xfrm>
          <a:prstGeom prst="straightConnector1">
            <a:avLst/>
          </a:prstGeom>
          <a:ln w="38100">
            <a:solidFill>
              <a:srgbClr val="ED1C24"/>
            </a:solidFill>
            <a:headEnd type="none" w="lg" len="lg"/>
            <a:tailEnd type="stealth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9" name="Flèche : gauche 8">
            <a:extLst>
              <a:ext uri="{FF2B5EF4-FFF2-40B4-BE49-F238E27FC236}">
                <a16:creationId xmlns:a16="http://schemas.microsoft.com/office/drawing/2014/main" id="{2E058EFE-EB9E-C45D-B566-0C75B0F8EC26}"/>
              </a:ext>
            </a:extLst>
          </p:cNvPr>
          <p:cNvSpPr/>
          <p:nvPr/>
        </p:nvSpPr>
        <p:spPr>
          <a:xfrm rot="21350096">
            <a:off x="9560162" y="2639617"/>
            <a:ext cx="1844807" cy="602109"/>
          </a:xfrm>
          <a:prstGeom prst="lef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34">
              <a:latin typeface="+mj-lt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7262874-35F7-0126-8841-527707271F30}"/>
              </a:ext>
            </a:extLst>
          </p:cNvPr>
          <p:cNvSpPr txBox="1"/>
          <p:nvPr/>
        </p:nvSpPr>
        <p:spPr>
          <a:xfrm rot="21323053">
            <a:off x="9674563" y="2763457"/>
            <a:ext cx="1692643" cy="33855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600" dirty="0">
                <a:latin typeface="+mj-lt"/>
                <a:cs typeface="Times New Roman" panose="02020603050405020304" pitchFamily="18" charset="0"/>
              </a:rPr>
              <a:t>Neutron </a:t>
            </a:r>
            <a:r>
              <a:rPr lang="fr-CH" sz="1600" dirty="0" err="1">
                <a:latin typeface="+mj-lt"/>
                <a:cs typeface="Times New Roman" panose="02020603050405020304" pitchFamily="18" charset="0"/>
              </a:rPr>
              <a:t>beam</a:t>
            </a:r>
            <a:endParaRPr lang="fr-CH" sz="1600" dirty="0">
              <a:latin typeface="+mj-lt"/>
              <a:cs typeface="Times New Roman" panose="02020603050405020304" pitchFamily="18" charset="0"/>
            </a:endParaRP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2C6ABD6A-D1F2-C21D-3196-475A5FFDE788}"/>
              </a:ext>
            </a:extLst>
          </p:cNvPr>
          <p:cNvGrpSpPr/>
          <p:nvPr/>
        </p:nvGrpSpPr>
        <p:grpSpPr>
          <a:xfrm>
            <a:off x="7512349" y="2584285"/>
            <a:ext cx="756392" cy="369332"/>
            <a:chOff x="4147311" y="-540733"/>
            <a:chExt cx="591980" cy="289053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278B1DD-E91B-0079-397B-0C63617646F3}"/>
                </a:ext>
              </a:extLst>
            </p:cNvPr>
            <p:cNvSpPr/>
            <p:nvPr/>
          </p:nvSpPr>
          <p:spPr>
            <a:xfrm>
              <a:off x="4211068" y="-509276"/>
              <a:ext cx="438928" cy="22767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ZoneTexte 27">
                  <a:extLst>
                    <a:ext uri="{FF2B5EF4-FFF2-40B4-BE49-F238E27FC236}">
                      <a16:creationId xmlns:a16="http://schemas.microsoft.com/office/drawing/2014/main" id="{B32B25D0-5AE2-5F96-F9A2-68577FD7266E}"/>
                    </a:ext>
                  </a:extLst>
                </p:cNvPr>
                <p:cNvSpPr txBox="1"/>
                <p:nvPr/>
              </p:nvSpPr>
              <p:spPr>
                <a:xfrm>
                  <a:off x="4147311" y="-540733"/>
                  <a:ext cx="591980" cy="289053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fr-CH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fr-CH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a:rPr lang="fr-CH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oMath>
                    </m:oMathPara>
                  </a14:m>
                  <a:endParaRPr lang="fr-CH" dirty="0">
                    <a:latin typeface="+mj-lt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8" name="ZoneTexte 27">
                  <a:extLst>
                    <a:ext uri="{FF2B5EF4-FFF2-40B4-BE49-F238E27FC236}">
                      <a16:creationId xmlns:a16="http://schemas.microsoft.com/office/drawing/2014/main" id="{B32B25D0-5AE2-5F96-F9A2-68577FD726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47311" y="-540733"/>
                  <a:ext cx="591980" cy="289053"/>
                </a:xfrm>
                <a:prstGeom prst="rect">
                  <a:avLst/>
                </a:prstGeom>
                <a:blipFill>
                  <a:blip r:embed="rId7"/>
                  <a:stretch>
                    <a:fillRect l="-519355" t="-2811475" r="-542742" b="-1159016"/>
                  </a:stretch>
                </a:blipFill>
                <a:ln w="28575">
                  <a:noFill/>
                </a:ln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4A88A56F-2639-F6DA-5AEE-42DA915A10C1}"/>
              </a:ext>
            </a:extLst>
          </p:cNvPr>
          <p:cNvGrpSpPr/>
          <p:nvPr/>
        </p:nvGrpSpPr>
        <p:grpSpPr>
          <a:xfrm>
            <a:off x="9046095" y="1594226"/>
            <a:ext cx="634904" cy="369332"/>
            <a:chOff x="7197951" y="-888773"/>
            <a:chExt cx="496898" cy="579441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FC91A4C-245A-0DD9-2BF5-B66F8871D8FA}"/>
                </a:ext>
              </a:extLst>
            </p:cNvPr>
            <p:cNvSpPr/>
            <p:nvPr/>
          </p:nvSpPr>
          <p:spPr>
            <a:xfrm>
              <a:off x="7197951" y="-790129"/>
              <a:ext cx="476787" cy="43484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ZoneTexte 30">
                  <a:extLst>
                    <a:ext uri="{FF2B5EF4-FFF2-40B4-BE49-F238E27FC236}">
                      <a16:creationId xmlns:a16="http://schemas.microsoft.com/office/drawing/2014/main" id="{0BA16D1A-5D21-3ECF-1B65-DA764B4752D2}"/>
                    </a:ext>
                  </a:extLst>
                </p:cNvPr>
                <p:cNvSpPr txBox="1"/>
                <p:nvPr/>
              </p:nvSpPr>
              <p:spPr>
                <a:xfrm>
                  <a:off x="7218059" y="-888773"/>
                  <a:ext cx="476790" cy="579441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fr-CH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  <m:r>
                          <a:rPr lang="fr-CH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a:rPr lang="fr-CH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𝜓</m:t>
                        </m:r>
                      </m:oMath>
                    </m:oMathPara>
                  </a14:m>
                  <a:endParaRPr lang="fr-CH" dirty="0">
                    <a:latin typeface="+mj-lt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1" name="ZoneTexte 30">
                  <a:extLst>
                    <a:ext uri="{FF2B5EF4-FFF2-40B4-BE49-F238E27FC236}">
                      <a16:creationId xmlns:a16="http://schemas.microsoft.com/office/drawing/2014/main" id="{0BA16D1A-5D21-3ECF-1B65-DA764B4752D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18059" y="-888773"/>
                  <a:ext cx="476790" cy="579441"/>
                </a:xfrm>
                <a:prstGeom prst="rect">
                  <a:avLst/>
                </a:prstGeom>
                <a:blipFill>
                  <a:blip r:embed="rId8"/>
                  <a:stretch>
                    <a:fillRect b="-13333"/>
                  </a:stretch>
                </a:blipFill>
                <a:ln w="28575">
                  <a:noFill/>
                </a:ln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A238A530-E519-A137-D9D2-BAFD826F1040}"/>
              </a:ext>
            </a:extLst>
          </p:cNvPr>
          <p:cNvGrpSpPr/>
          <p:nvPr/>
        </p:nvGrpSpPr>
        <p:grpSpPr>
          <a:xfrm>
            <a:off x="9350362" y="3472743"/>
            <a:ext cx="728326" cy="385418"/>
            <a:chOff x="6718808" y="3471557"/>
            <a:chExt cx="752905" cy="424818"/>
          </a:xfrm>
        </p:grpSpPr>
        <p:grpSp>
          <p:nvGrpSpPr>
            <p:cNvPr id="33" name="Groupe 32">
              <a:extLst>
                <a:ext uri="{FF2B5EF4-FFF2-40B4-BE49-F238E27FC236}">
                  <a16:creationId xmlns:a16="http://schemas.microsoft.com/office/drawing/2014/main" id="{0BACDE41-38DA-21B8-595B-2E1CCEF7BD7B}"/>
                </a:ext>
              </a:extLst>
            </p:cNvPr>
            <p:cNvGrpSpPr/>
            <p:nvPr/>
          </p:nvGrpSpPr>
          <p:grpSpPr>
            <a:xfrm>
              <a:off x="6718808" y="3471557"/>
              <a:ext cx="752905" cy="407088"/>
              <a:chOff x="5825287" y="-1030050"/>
              <a:chExt cx="752905" cy="407087"/>
            </a:xfrm>
          </p:grpSpPr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D9F112F0-A86B-44B3-37EC-62CF9F80CACA}"/>
                  </a:ext>
                </a:extLst>
              </p:cNvPr>
              <p:cNvSpPr/>
              <p:nvPr/>
            </p:nvSpPr>
            <p:spPr>
              <a:xfrm>
                <a:off x="5825287" y="-964312"/>
                <a:ext cx="633065" cy="32708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6B03835F-2138-BE5A-80FE-8ED7AA6C032E}"/>
                  </a:ext>
                </a:extLst>
              </p:cNvPr>
              <p:cNvSpPr txBox="1"/>
              <p:nvPr/>
            </p:nvSpPr>
            <p:spPr>
              <a:xfrm>
                <a:off x="5924830" y="-1030050"/>
                <a:ext cx="653362" cy="4070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i="1" dirty="0"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φ</a:t>
                </a:r>
                <a:endParaRPr lang="fr-CH" i="1" dirty="0">
                  <a:latin typeface="+mj-lt"/>
                  <a:cs typeface="Times New Roman" panose="02020603050405020304" pitchFamily="18" charset="0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ZoneTexte 33">
                  <a:extLst>
                    <a:ext uri="{FF2B5EF4-FFF2-40B4-BE49-F238E27FC236}">
                      <a16:creationId xmlns:a16="http://schemas.microsoft.com/office/drawing/2014/main" id="{CCD7B095-6A93-EDEC-8ED9-9DA524727AD0}"/>
                    </a:ext>
                  </a:extLst>
                </p:cNvPr>
                <p:cNvSpPr txBox="1"/>
                <p:nvPr/>
              </p:nvSpPr>
              <p:spPr>
                <a:xfrm>
                  <a:off x="6740587" y="3489287"/>
                  <a:ext cx="452319" cy="407088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CH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  <m:r>
                          <a:rPr lang="fr-CH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</m:oMath>
                    </m:oMathPara>
                  </a14:m>
                  <a:endParaRPr lang="fr-CH" dirty="0">
                    <a:latin typeface="+mj-lt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4" name="ZoneTexte 33">
                  <a:extLst>
                    <a:ext uri="{FF2B5EF4-FFF2-40B4-BE49-F238E27FC236}">
                      <a16:creationId xmlns:a16="http://schemas.microsoft.com/office/drawing/2014/main" id="{CCD7B095-6A93-EDEC-8ED9-9DA524727A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0587" y="3489287"/>
                  <a:ext cx="452319" cy="407088"/>
                </a:xfrm>
                <a:prstGeom prst="rect">
                  <a:avLst/>
                </a:prstGeom>
                <a:blipFill>
                  <a:blip r:embed="rId9"/>
                  <a:stretch>
                    <a:fillRect b="-6557"/>
                  </a:stretch>
                </a:blipFill>
                <a:ln w="28575">
                  <a:noFill/>
                </a:ln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7" name="ZoneTexte 36">
            <a:extLst>
              <a:ext uri="{FF2B5EF4-FFF2-40B4-BE49-F238E27FC236}">
                <a16:creationId xmlns:a16="http://schemas.microsoft.com/office/drawing/2014/main" id="{3A76B8D9-8A99-73BE-1E2D-A8E290D83120}"/>
              </a:ext>
            </a:extLst>
          </p:cNvPr>
          <p:cNvSpPr txBox="1"/>
          <p:nvPr/>
        </p:nvSpPr>
        <p:spPr>
          <a:xfrm>
            <a:off x="7037272" y="5047309"/>
            <a:ext cx="1900110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600" dirty="0" err="1">
                <a:latin typeface="+mj-lt"/>
                <a:cs typeface="Times New Roman" panose="02020603050405020304" pitchFamily="18" charset="0"/>
              </a:rPr>
              <a:t>Goniometer</a:t>
            </a:r>
            <a:r>
              <a:rPr lang="fr-CH" sz="1600" dirty="0">
                <a:latin typeface="+mj-lt"/>
                <a:cs typeface="Times New Roman" panose="02020603050405020304" pitchFamily="18" charset="0"/>
              </a:rPr>
              <a:t> stage</a:t>
            </a:r>
            <a:br>
              <a:rPr lang="fr-CH" sz="1600" dirty="0">
                <a:latin typeface="+mj-lt"/>
                <a:cs typeface="Times New Roman" panose="02020603050405020304" pitchFamily="18" charset="0"/>
              </a:rPr>
            </a:br>
            <a:r>
              <a:rPr lang="fr-CH" sz="1200" u="sng" dirty="0" err="1">
                <a:latin typeface="+mj-lt"/>
                <a:cs typeface="Times New Roman" panose="02020603050405020304" pitchFamily="18" charset="0"/>
              </a:rPr>
              <a:t>Rés</a:t>
            </a:r>
            <a:r>
              <a:rPr lang="fr-CH" sz="1200" u="sng" dirty="0">
                <a:latin typeface="+mj-lt"/>
                <a:cs typeface="Times New Roman" panose="02020603050405020304" pitchFamily="18" charset="0"/>
              </a:rPr>
              <a:t>.:</a:t>
            </a:r>
            <a:r>
              <a:rPr lang="fr-CH" sz="1200" dirty="0">
                <a:latin typeface="+mj-lt"/>
                <a:cs typeface="Times New Roman" panose="02020603050405020304" pitchFamily="18" charset="0"/>
              </a:rPr>
              <a:t> 0.003°</a:t>
            </a:r>
            <a:r>
              <a:rPr lang="fr-CH" sz="16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CH" sz="1200" dirty="0" err="1">
                <a:latin typeface="+mj-lt"/>
                <a:cs typeface="Times New Roman" panose="02020603050405020304" pitchFamily="18" charset="0"/>
              </a:rPr>
              <a:t>around</a:t>
            </a:r>
            <a:r>
              <a:rPr lang="fr-CH" sz="12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CH" sz="1200" i="1" dirty="0">
                <a:latin typeface="+mj-lt"/>
                <a:cs typeface="Times New Roman" panose="02020603050405020304" pitchFamily="18" charset="0"/>
              </a:rPr>
              <a:t>x</a:t>
            </a:r>
            <a:r>
              <a:rPr lang="fr-CH" sz="1200" dirty="0">
                <a:latin typeface="+mj-lt"/>
                <a:cs typeface="Times New Roman" panose="02020603050405020304" pitchFamily="18" charset="0"/>
              </a:rPr>
              <a:t>-axis</a:t>
            </a:r>
            <a:endParaRPr lang="fr-CH" sz="16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75CEE513-34FD-E620-4C46-A0684F3BB466}"/>
              </a:ext>
            </a:extLst>
          </p:cNvPr>
          <p:cNvSpPr txBox="1"/>
          <p:nvPr/>
        </p:nvSpPr>
        <p:spPr>
          <a:xfrm>
            <a:off x="9446655" y="5788712"/>
            <a:ext cx="1900110" cy="52322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600" dirty="0">
                <a:latin typeface="+mj-lt"/>
                <a:cs typeface="Times New Roman" panose="02020603050405020304" pitchFamily="18" charset="0"/>
              </a:rPr>
              <a:t>Translation stage</a:t>
            </a:r>
            <a:br>
              <a:rPr lang="fr-CH" sz="1600" dirty="0">
                <a:latin typeface="+mj-lt"/>
                <a:cs typeface="Times New Roman" panose="02020603050405020304" pitchFamily="18" charset="0"/>
              </a:rPr>
            </a:br>
            <a:r>
              <a:rPr lang="fr-CH" sz="1200" u="sng" dirty="0" err="1">
                <a:latin typeface="+mj-lt"/>
                <a:cs typeface="Times New Roman" panose="02020603050405020304" pitchFamily="18" charset="0"/>
              </a:rPr>
              <a:t>Rés</a:t>
            </a:r>
            <a:r>
              <a:rPr lang="fr-CH" sz="1200" u="sng" dirty="0">
                <a:latin typeface="+mj-lt"/>
                <a:cs typeface="Times New Roman" panose="02020603050405020304" pitchFamily="18" charset="0"/>
              </a:rPr>
              <a:t>.:</a:t>
            </a:r>
            <a:r>
              <a:rPr lang="fr-CH" sz="1200" dirty="0">
                <a:latin typeface="+mj-lt"/>
                <a:cs typeface="Times New Roman" panose="02020603050405020304" pitchFamily="18" charset="0"/>
              </a:rPr>
              <a:t> 1.25 µm </a:t>
            </a:r>
            <a:r>
              <a:rPr lang="fr-CH" sz="1200" dirty="0" err="1">
                <a:latin typeface="+mj-lt"/>
                <a:cs typeface="Times New Roman" panose="02020603050405020304" pitchFamily="18" charset="0"/>
              </a:rPr>
              <a:t>along</a:t>
            </a:r>
            <a:r>
              <a:rPr lang="fr-CH" sz="12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CH" sz="1200" i="1" dirty="0">
                <a:latin typeface="+mj-lt"/>
                <a:cs typeface="Times New Roman" panose="02020603050405020304" pitchFamily="18" charset="0"/>
              </a:rPr>
              <a:t>y</a:t>
            </a:r>
            <a:r>
              <a:rPr lang="fr-CH" sz="1200" dirty="0">
                <a:latin typeface="+mj-lt"/>
                <a:cs typeface="Times New Roman" panose="02020603050405020304" pitchFamily="18" charset="0"/>
              </a:rPr>
              <a:t>-axis</a:t>
            </a:r>
            <a:endParaRPr lang="fr-CH" sz="16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74555F4E-C5E3-6EE4-F388-B61A683BF4E1}"/>
              </a:ext>
            </a:extLst>
          </p:cNvPr>
          <p:cNvSpPr txBox="1"/>
          <p:nvPr/>
        </p:nvSpPr>
        <p:spPr>
          <a:xfrm>
            <a:off x="9962710" y="4909802"/>
            <a:ext cx="1729994" cy="52322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600" dirty="0">
                <a:latin typeface="+mj-lt"/>
                <a:cs typeface="Times New Roman" panose="02020603050405020304" pitchFamily="18" charset="0"/>
              </a:rPr>
              <a:t>Rotation stage</a:t>
            </a:r>
            <a:br>
              <a:rPr lang="fr-CH" sz="1600" dirty="0">
                <a:latin typeface="+mj-lt"/>
                <a:cs typeface="Times New Roman" panose="02020603050405020304" pitchFamily="18" charset="0"/>
              </a:rPr>
            </a:br>
            <a:r>
              <a:rPr lang="fr-CH" sz="1200" u="sng" dirty="0" err="1">
                <a:latin typeface="+mj-lt"/>
                <a:cs typeface="Times New Roman" panose="02020603050405020304" pitchFamily="18" charset="0"/>
              </a:rPr>
              <a:t>Rés</a:t>
            </a:r>
            <a:r>
              <a:rPr lang="fr-CH" sz="1200" u="sng" dirty="0">
                <a:latin typeface="+mj-lt"/>
                <a:cs typeface="Times New Roman" panose="02020603050405020304" pitchFamily="18" charset="0"/>
              </a:rPr>
              <a:t>.:</a:t>
            </a:r>
            <a:r>
              <a:rPr lang="fr-CH" sz="1200" dirty="0">
                <a:latin typeface="+mj-lt"/>
                <a:cs typeface="Times New Roman" panose="02020603050405020304" pitchFamily="18" charset="0"/>
              </a:rPr>
              <a:t> 0.01° </a:t>
            </a:r>
            <a:r>
              <a:rPr lang="fr-CH" sz="1200" dirty="0" err="1">
                <a:latin typeface="+mj-lt"/>
                <a:cs typeface="Times New Roman" panose="02020603050405020304" pitchFamily="18" charset="0"/>
              </a:rPr>
              <a:t>around</a:t>
            </a:r>
            <a:r>
              <a:rPr lang="fr-CH" sz="12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CH" sz="1200" i="1" dirty="0">
                <a:latin typeface="+mj-lt"/>
                <a:cs typeface="Times New Roman" panose="02020603050405020304" pitchFamily="18" charset="0"/>
              </a:rPr>
              <a:t>z</a:t>
            </a:r>
            <a:r>
              <a:rPr lang="fr-CH" sz="1200" dirty="0">
                <a:latin typeface="+mj-lt"/>
                <a:cs typeface="Times New Roman" panose="02020603050405020304" pitchFamily="18" charset="0"/>
              </a:rPr>
              <a:t>-axis</a:t>
            </a:r>
            <a:endParaRPr lang="fr-CH" sz="16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85779B85-F0E6-837C-07FC-FB437C9FFBF8}"/>
              </a:ext>
            </a:extLst>
          </p:cNvPr>
          <p:cNvSpPr txBox="1"/>
          <p:nvPr/>
        </p:nvSpPr>
        <p:spPr>
          <a:xfrm>
            <a:off x="274501" y="794197"/>
            <a:ext cx="289514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0">
            <a:spAutoFit/>
          </a:bodyPr>
          <a:lstStyle/>
          <a:p>
            <a:r>
              <a:rPr lang="fr-CH" sz="2000" b="1" u="sng" dirty="0">
                <a:latin typeface="+mj-lt"/>
                <a:cs typeface="Times New Roman" panose="02020603050405020304" pitchFamily="18" charset="0"/>
              </a:rPr>
              <a:t>Grating for </a:t>
            </a:r>
            <a:r>
              <a:rPr lang="fr-CH" sz="2000" b="1" u="sng" dirty="0" err="1">
                <a:latin typeface="+mj-lt"/>
                <a:cs typeface="Times New Roman" panose="02020603050405020304" pitchFamily="18" charset="0"/>
              </a:rPr>
              <a:t>ballistic</a:t>
            </a:r>
            <a:r>
              <a:rPr lang="fr-CH" sz="2000" b="1" u="sng" dirty="0">
                <a:latin typeface="+mj-lt"/>
                <a:cs typeface="Times New Roman" panose="02020603050405020304" pitchFamily="18" charset="0"/>
              </a:rPr>
              <a:t> setup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69CE76F6-C151-4A99-778D-3EDDA91EEC23}"/>
              </a:ext>
            </a:extLst>
          </p:cNvPr>
          <p:cNvSpPr txBox="1"/>
          <p:nvPr/>
        </p:nvSpPr>
        <p:spPr>
          <a:xfrm>
            <a:off x="3547518" y="1236216"/>
            <a:ext cx="3630587" cy="212365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0">
            <a:spAutoFit/>
          </a:bodyPr>
          <a:lstStyle/>
          <a:p>
            <a:r>
              <a:rPr lang="fr-CH" sz="2000" u="sng" dirty="0" err="1">
                <a:latin typeface="+mj-lt"/>
                <a:cs typeface="Times New Roman" panose="02020603050405020304" pitchFamily="18" charset="0"/>
              </a:rPr>
              <a:t>Grating</a:t>
            </a:r>
            <a:r>
              <a:rPr lang="fr-CH" sz="2000" u="sng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CH" sz="2000" u="sng" dirty="0" err="1">
                <a:latin typeface="+mj-lt"/>
                <a:cs typeface="Times New Roman" panose="02020603050405020304" pitchFamily="18" charset="0"/>
              </a:rPr>
              <a:t>manufacturing</a:t>
            </a:r>
            <a:r>
              <a:rPr lang="fr-CH" sz="2000" u="sng" dirty="0">
                <a:latin typeface="+mj-lt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H" sz="1600" dirty="0">
                <a:latin typeface="+mj-lt"/>
                <a:cs typeface="Times New Roman" panose="02020603050405020304" pitchFamily="18" charset="0"/>
              </a:rPr>
              <a:t>4’’ Ø </a:t>
            </a:r>
            <a:r>
              <a:rPr lang="fr-CH" sz="1600" dirty="0" err="1">
                <a:latin typeface="+mj-lt"/>
                <a:cs typeface="Times New Roman" panose="02020603050405020304" pitchFamily="18" charset="0"/>
              </a:rPr>
              <a:t>sapphire</a:t>
            </a:r>
            <a:r>
              <a:rPr lang="fr-CH" sz="1600" dirty="0">
                <a:latin typeface="+mj-lt"/>
                <a:cs typeface="Times New Roman" panose="02020603050405020304" pitchFamily="18" charset="0"/>
              </a:rPr>
              <a:t> wafers </a:t>
            </a:r>
            <a:br>
              <a:rPr lang="fr-CH" dirty="0">
                <a:latin typeface="+mj-lt"/>
                <a:cs typeface="Times New Roman" panose="02020603050405020304" pitchFamily="18" charset="0"/>
              </a:rPr>
            </a:br>
            <a:r>
              <a:rPr lang="fr-CH" sz="1400" dirty="0">
                <a:latin typeface="+mj-lt"/>
                <a:cs typeface="Times New Roman" panose="02020603050405020304" pitchFamily="18" charset="0"/>
              </a:rPr>
              <a:t>(</a:t>
            </a:r>
            <a:r>
              <a:rPr lang="fr-CH" sz="1400" dirty="0" err="1">
                <a:latin typeface="+mj-lt"/>
                <a:cs typeface="Times New Roman" panose="02020603050405020304" pitchFamily="18" charset="0"/>
              </a:rPr>
              <a:t>thickness</a:t>
            </a:r>
            <a:r>
              <a:rPr lang="fr-CH" sz="1400" dirty="0">
                <a:latin typeface="+mj-lt"/>
                <a:cs typeface="Times New Roman" panose="02020603050405020304" pitchFamily="18" charset="0"/>
              </a:rPr>
              <a:t> = 1 or 2 mm)</a:t>
            </a:r>
            <a:br>
              <a:rPr lang="fr-CH" sz="1400" dirty="0">
                <a:latin typeface="+mj-lt"/>
                <a:cs typeface="Times New Roman" panose="02020603050405020304" pitchFamily="18" charset="0"/>
              </a:rPr>
            </a:br>
            <a:endParaRPr lang="fr-CH" sz="1600" dirty="0">
              <a:latin typeface="+mj-lt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H" sz="1600" dirty="0">
                <a:latin typeface="+mj-lt"/>
                <a:cs typeface="Times New Roman" panose="02020603050405020304" pitchFamily="18" charset="0"/>
              </a:rPr>
              <a:t>Gadolinium layer as absorber</a:t>
            </a:r>
            <a:br>
              <a:rPr lang="fr-CH" sz="1600" dirty="0">
                <a:latin typeface="+mj-lt"/>
                <a:cs typeface="Times New Roman" panose="02020603050405020304" pitchFamily="18" charset="0"/>
              </a:rPr>
            </a:br>
            <a:r>
              <a:rPr lang="fr-CH" sz="1400" dirty="0">
                <a:latin typeface="+mj-lt"/>
                <a:cs typeface="Times New Roman" panose="02020603050405020304" pitchFamily="18" charset="0"/>
              </a:rPr>
              <a:t>(</a:t>
            </a:r>
            <a:r>
              <a:rPr lang="fr-CH" sz="1400" dirty="0" err="1">
                <a:latin typeface="+mj-lt"/>
                <a:cs typeface="Times New Roman" panose="02020603050405020304" pitchFamily="18" charset="0"/>
              </a:rPr>
              <a:t>thickness</a:t>
            </a:r>
            <a:r>
              <a:rPr lang="fr-CH" sz="1400" dirty="0">
                <a:latin typeface="+mj-lt"/>
                <a:cs typeface="Times New Roman" panose="02020603050405020304" pitchFamily="18" charset="0"/>
              </a:rPr>
              <a:t> = 20 or 30 µm)</a:t>
            </a:r>
            <a:br>
              <a:rPr lang="fr-CH" dirty="0">
                <a:latin typeface="+mj-lt"/>
                <a:cs typeface="Times New Roman" panose="02020603050405020304" pitchFamily="18" charset="0"/>
              </a:rPr>
            </a:br>
            <a:endParaRPr lang="fr-CH" dirty="0">
              <a:latin typeface="+mj-lt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H" sz="1600" dirty="0">
                <a:latin typeface="+mj-lt"/>
                <a:cs typeface="Times New Roman" panose="02020603050405020304" pitchFamily="18" charset="0"/>
              </a:rPr>
              <a:t>6 x 6 cm</a:t>
            </a:r>
            <a:r>
              <a:rPr lang="fr-CH" sz="1600" baseline="30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fr-CH" sz="1600" dirty="0">
                <a:latin typeface="+mj-lt"/>
                <a:cs typeface="Times New Roman" panose="02020603050405020304" pitchFamily="18" charset="0"/>
              </a:rPr>
              <a:t> laser- </a:t>
            </a:r>
            <a:r>
              <a:rPr lang="fr-CH" sz="1600" dirty="0" err="1">
                <a:latin typeface="+mj-lt"/>
                <a:cs typeface="Times New Roman" panose="02020603050405020304" pitchFamily="18" charset="0"/>
              </a:rPr>
              <a:t>engraved</a:t>
            </a:r>
            <a:r>
              <a:rPr lang="fr-CH" sz="16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latin typeface="+mj-lt"/>
                <a:cs typeface="Times New Roman" panose="02020603050405020304" pitchFamily="18" charset="0"/>
              </a:rPr>
              <a:t>lines</a:t>
            </a:r>
            <a:endParaRPr lang="fr-CH" sz="16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CE15B3DB-961D-DC51-B3F7-85443607AA45}"/>
              </a:ext>
            </a:extLst>
          </p:cNvPr>
          <p:cNvSpPr txBox="1"/>
          <p:nvPr/>
        </p:nvSpPr>
        <p:spPr>
          <a:xfrm>
            <a:off x="6911261" y="782004"/>
            <a:ext cx="436355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0">
            <a:spAutoFit/>
          </a:bodyPr>
          <a:lstStyle/>
          <a:p>
            <a:r>
              <a:rPr lang="fr-CH" sz="2000" b="1" u="sng" dirty="0" err="1">
                <a:latin typeface="+mj-lt"/>
                <a:cs typeface="Times New Roman" panose="02020603050405020304" pitchFamily="18" charset="0"/>
              </a:rPr>
              <a:t>Grating</a:t>
            </a:r>
            <a:r>
              <a:rPr lang="fr-CH" sz="2000" b="1" u="sng" dirty="0">
                <a:latin typeface="+mj-lt"/>
                <a:cs typeface="Times New Roman" panose="02020603050405020304" pitchFamily="18" charset="0"/>
              </a:rPr>
              <a:t> in </a:t>
            </a:r>
            <a:r>
              <a:rPr lang="fr-CH" sz="2000" b="1" u="sng" dirty="0" err="1">
                <a:latin typeface="+mj-lt"/>
                <a:cs typeface="Times New Roman" panose="02020603050405020304" pitchFamily="18" charset="0"/>
              </a:rPr>
              <a:t>holder</a:t>
            </a:r>
            <a:r>
              <a:rPr lang="fr-CH" sz="2000" b="1" u="sng" dirty="0">
                <a:latin typeface="+mj-lt"/>
                <a:cs typeface="Times New Roman" panose="02020603050405020304" pitchFamily="18" charset="0"/>
              </a:rPr>
              <a:t> on </a:t>
            </a:r>
            <a:r>
              <a:rPr lang="fr-CH" sz="2000" b="1" u="sng" dirty="0" err="1">
                <a:latin typeface="+mj-lt"/>
                <a:cs typeface="Times New Roman" panose="02020603050405020304" pitchFamily="18" charset="0"/>
              </a:rPr>
              <a:t>motorized</a:t>
            </a:r>
            <a:r>
              <a:rPr lang="fr-CH" sz="2000" b="1" u="sng" dirty="0">
                <a:latin typeface="+mj-lt"/>
                <a:cs typeface="Times New Roman" panose="02020603050405020304" pitchFamily="18" charset="0"/>
              </a:rPr>
              <a:t> stages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9EDCC7AD-57B0-55C8-3892-CA319E753054}"/>
                  </a:ext>
                </a:extLst>
              </p:cNvPr>
              <p:cNvSpPr txBox="1"/>
              <p:nvPr/>
            </p:nvSpPr>
            <p:spPr>
              <a:xfrm>
                <a:off x="3547518" y="3885507"/>
                <a:ext cx="3630587" cy="28315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 anchorCtr="0">
                <a:spAutoFit/>
              </a:bodyPr>
              <a:lstStyle/>
              <a:p>
                <a:r>
                  <a:rPr lang="fr-CH" sz="2000" u="sng" dirty="0">
                    <a:latin typeface="+mj-lt"/>
                    <a:cs typeface="Times New Roman" panose="02020603050405020304" pitchFamily="18" charset="0"/>
                  </a:rPr>
                  <a:t>Grating </a:t>
                </a:r>
                <a:r>
                  <a:rPr lang="fr-CH" sz="2000" u="sng" dirty="0" err="1">
                    <a:latin typeface="+mj-lt"/>
                    <a:cs typeface="Times New Roman" panose="02020603050405020304" pitchFamily="18" charset="0"/>
                  </a:rPr>
                  <a:t>parameters</a:t>
                </a:r>
                <a:r>
                  <a:rPr lang="fr-CH" sz="2000" u="sng" dirty="0">
                    <a:latin typeface="+mj-lt"/>
                    <a:cs typeface="Times New Roman" panose="02020603050405020304" pitchFamily="18" charset="0"/>
                  </a:rPr>
                  <a:t>:</a:t>
                </a: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fr-CH" sz="1600" b="1" dirty="0" err="1">
                    <a:latin typeface="+mj-lt"/>
                    <a:cs typeface="Times New Roman" panose="02020603050405020304" pitchFamily="18" charset="0"/>
                  </a:rPr>
                  <a:t>Period</a:t>
                </a:r>
                <a:r>
                  <a:rPr lang="fr-CH" sz="1600" b="1" dirty="0">
                    <a:latin typeface="+mj-lt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CH" sz="16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𝒑</m:t>
                    </m:r>
                    <m:r>
                      <a:rPr lang="fr-CH" sz="1600" b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br>
                  <a:rPr lang="fr-CH" sz="1600" dirty="0">
                    <a:latin typeface="+mj-lt"/>
                    <a:cs typeface="Times New Roman" panose="02020603050405020304" pitchFamily="18" charset="0"/>
                  </a:rPr>
                </a:br>
                <a14:m>
                  <m:oMath xmlns:m="http://schemas.openxmlformats.org/officeDocument/2006/math">
                    <m:d>
                      <m:dPr>
                        <m:ctrlPr>
                          <a:rPr lang="fr-CH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fr-CH" sz="16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250 </m:t>
                        </m:r>
                        <m:r>
                          <m:rPr>
                            <m:sty m:val="p"/>
                          </m:rPr>
                          <a:rPr lang="fr-CH" sz="16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μm</m:t>
                        </m:r>
                        <m:r>
                          <a:rPr lang="fr-CH" sz="16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25 </m:t>
                        </m:r>
                        <m:r>
                          <m:rPr>
                            <m:sty m:val="p"/>
                          </m:rPr>
                          <a:rPr lang="fr-CH" sz="16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μm</m:t>
                        </m:r>
                        <m:r>
                          <a:rPr lang="fr-CH" sz="16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125 </m:t>
                        </m:r>
                        <m:r>
                          <m:rPr>
                            <m:sty m:val="p"/>
                          </m:rPr>
                          <a:rPr lang="fr-CH" sz="16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μm</m:t>
                        </m:r>
                      </m:e>
                    </m:d>
                  </m:oMath>
                </a14:m>
                <a:r>
                  <a:rPr lang="fr-CH" sz="1600" dirty="0">
                    <a:latin typeface="+mj-lt"/>
                    <a:cs typeface="Times New Roman" panose="02020603050405020304" pitchFamily="18" charset="0"/>
                  </a:rPr>
                  <a:t> </a:t>
                </a:r>
                <a:br>
                  <a:rPr lang="fr-CH" sz="1600" dirty="0">
                    <a:latin typeface="+mj-lt"/>
                    <a:cs typeface="Times New Roman" panose="02020603050405020304" pitchFamily="18" charset="0"/>
                  </a:rPr>
                </a:br>
                <a:r>
                  <a:rPr lang="fr-CH" sz="1600" dirty="0">
                    <a:latin typeface="+mj-lt"/>
                    <a:cs typeface="Times New Roman" panose="02020603050405020304" pitchFamily="18" charset="0"/>
                  </a:rPr>
                  <a:t> </a:t>
                </a: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fr-CH" sz="1600" b="1" dirty="0">
                    <a:latin typeface="+mj-lt"/>
                    <a:cs typeface="Times New Roman" panose="02020603050405020304" pitchFamily="18" charset="0"/>
                  </a:rPr>
                  <a:t>Duty Cycle </a:t>
                </a:r>
                <a14:m>
                  <m:oMath xmlns:m="http://schemas.openxmlformats.org/officeDocument/2006/math">
                    <m:r>
                      <a:rPr lang="fr-CH" sz="16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𝑹</m:t>
                    </m:r>
                  </m:oMath>
                </a14:m>
                <a:r>
                  <a:rPr lang="fr-CH" sz="1600" b="1" dirty="0">
                    <a:latin typeface="+mj-lt"/>
                    <a:cs typeface="Times New Roman" panose="02020603050405020304" pitchFamily="18" charset="0"/>
                  </a:rPr>
                  <a:t> </a:t>
                </a:r>
                <a:r>
                  <a:rPr lang="fr-CH" sz="1600" dirty="0">
                    <a:latin typeface="+mj-lt"/>
                    <a:cs typeface="Times New Roman" panose="02020603050405020304" pitchFamily="18" charset="0"/>
                  </a:rPr>
                  <a:t>(</a:t>
                </a:r>
                <a:r>
                  <a:rPr lang="fr-CH" sz="1600" dirty="0" err="1">
                    <a:latin typeface="+mj-lt"/>
                    <a:cs typeface="Times New Roman" panose="02020603050405020304" pitchFamily="18" charset="0"/>
                  </a:rPr>
                  <a:t>opening</a:t>
                </a:r>
                <a:r>
                  <a:rPr lang="fr-CH" sz="1600" dirty="0">
                    <a:latin typeface="+mj-lt"/>
                    <a:cs typeface="Times New Roman" panose="02020603050405020304" pitchFamily="18" charset="0"/>
                  </a:rPr>
                  <a:t> fraction)</a:t>
                </a:r>
                <a:br>
                  <a:rPr lang="fr-CH" sz="1600" dirty="0">
                    <a:latin typeface="+mj-lt"/>
                    <a:cs typeface="Times New Roman" panose="02020603050405020304" pitchFamily="18" charset="0"/>
                  </a:rPr>
                </a:br>
                <a14:m>
                  <m:oMath xmlns:m="http://schemas.openxmlformats.org/officeDocument/2006/math">
                    <m:d>
                      <m:dPr>
                        <m:ctrlPr>
                          <a:rPr lang="fr-CH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fr-CH" sz="16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10%, 20%, 40%</m:t>
                        </m:r>
                      </m:e>
                    </m:d>
                  </m:oMath>
                </a14:m>
                <a:r>
                  <a:rPr lang="fr-CH" sz="1600" dirty="0">
                    <a:latin typeface="+mj-lt"/>
                    <a:cs typeface="Times New Roman" panose="02020603050405020304" pitchFamily="18" charset="0"/>
                  </a:rPr>
                  <a:t> </a:t>
                </a:r>
                <a:br>
                  <a:rPr lang="fr-CH" sz="1600" dirty="0">
                    <a:latin typeface="+mj-lt"/>
                    <a:cs typeface="Times New Roman" panose="02020603050405020304" pitchFamily="18" charset="0"/>
                  </a:rPr>
                </a:br>
                <a:r>
                  <a:rPr lang="fr-CH" sz="1600" dirty="0">
                    <a:latin typeface="+mj-lt"/>
                    <a:cs typeface="Times New Roman" panose="02020603050405020304" pitchFamily="18" charset="0"/>
                  </a:rPr>
                  <a:t> </a:t>
                </a: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fr-CH" sz="1600" b="1" dirty="0">
                    <a:latin typeface="+mj-lt"/>
                    <a:cs typeface="Times New Roman" panose="02020603050405020304" pitchFamily="18" charset="0"/>
                  </a:rPr>
                  <a:t>Absorber </a:t>
                </a:r>
                <a:r>
                  <a:rPr lang="fr-CH" sz="1600" b="1" dirty="0" err="1">
                    <a:latin typeface="+mj-lt"/>
                    <a:cs typeface="Times New Roman" panose="02020603050405020304" pitchFamily="18" charset="0"/>
                  </a:rPr>
                  <a:t>thickness</a:t>
                </a:r>
                <a:r>
                  <a:rPr lang="fr-CH" sz="1600" b="1" dirty="0">
                    <a:latin typeface="+mj-lt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6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CH" sz="16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𝒕</m:t>
                        </m:r>
                      </m:e>
                      <m:sub>
                        <m:r>
                          <a:rPr lang="fr-CH" sz="16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𝑮𝒅</m:t>
                        </m:r>
                      </m:sub>
                    </m:sSub>
                  </m:oMath>
                </a14:m>
                <a:r>
                  <a:rPr lang="fr-CH" sz="1600" b="1" dirty="0">
                    <a:latin typeface="+mj-lt"/>
                    <a:cs typeface="Times New Roman" panose="02020603050405020304" pitchFamily="18" charset="0"/>
                  </a:rPr>
                  <a:t> </a:t>
                </a:r>
                <a:br>
                  <a:rPr lang="fr-CH" sz="1600" dirty="0">
                    <a:latin typeface="+mj-lt"/>
                    <a:cs typeface="Times New Roman" panose="02020603050405020304" pitchFamily="18" charset="0"/>
                  </a:rPr>
                </a:br>
                <a14:m>
                  <m:oMath xmlns:m="http://schemas.openxmlformats.org/officeDocument/2006/math">
                    <m:d>
                      <m:dPr>
                        <m:ctrlPr>
                          <a:rPr lang="fr-CH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fr-CH" sz="16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20 </m:t>
                        </m:r>
                        <m:r>
                          <m:rPr>
                            <m:sty m:val="p"/>
                          </m:rPr>
                          <a:rPr lang="fr-CH" sz="16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μm</m:t>
                        </m:r>
                        <m:r>
                          <a:rPr lang="fr-CH" sz="16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30 </m:t>
                        </m:r>
                        <m:r>
                          <m:rPr>
                            <m:sty m:val="p"/>
                          </m:rPr>
                          <a:rPr lang="fr-CH" sz="16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μm</m:t>
                        </m:r>
                      </m:e>
                    </m:d>
                  </m:oMath>
                </a14:m>
                <a:r>
                  <a:rPr lang="fr-CH" sz="1600" dirty="0">
                    <a:latin typeface="+mj-lt"/>
                    <a:cs typeface="Times New Roman" panose="02020603050405020304" pitchFamily="18" charset="0"/>
                  </a:rPr>
                  <a:t> </a:t>
                </a:r>
                <a:br>
                  <a:rPr lang="fr-CH" sz="1200" dirty="0">
                    <a:latin typeface="+mj-lt"/>
                    <a:cs typeface="Times New Roman" panose="02020603050405020304" pitchFamily="18" charset="0"/>
                  </a:rPr>
                </a:br>
                <a:r>
                  <a:rPr lang="fr-CH" sz="1200" dirty="0">
                    <a:latin typeface="+mj-lt"/>
                    <a:cs typeface="Times New Roman" panose="02020603050405020304" pitchFamily="18" charset="0"/>
                  </a:rPr>
                  <a:t> </a:t>
                </a: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endParaRPr lang="fr-CH" sz="1400" dirty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9EDCC7AD-57B0-55C8-3892-CA319E7530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7518" y="3885507"/>
                <a:ext cx="3630587" cy="2831544"/>
              </a:xfrm>
              <a:prstGeom prst="rect">
                <a:avLst/>
              </a:prstGeom>
              <a:blipFill>
                <a:blip r:embed="rId10"/>
                <a:stretch>
                  <a:fillRect l="-184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2135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/>
      <p:bldP spid="37" grpId="0" animBg="1"/>
      <p:bldP spid="38" grpId="0" animBg="1"/>
      <p:bldP spid="39" grpId="0" animBg="1"/>
      <p:bldP spid="52" grpId="0"/>
      <p:bldP spid="5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F1F0A54-95D5-93DC-9C48-5625DF80A986}"/>
              </a:ext>
            </a:extLst>
          </p:cNvPr>
          <p:cNvSpPr/>
          <p:nvPr/>
        </p:nvSpPr>
        <p:spPr>
          <a:xfrm>
            <a:off x="-38102" y="0"/>
            <a:ext cx="12277725" cy="6927750"/>
          </a:xfrm>
          <a:prstGeom prst="rect">
            <a:avLst/>
          </a:prstGeom>
          <a:solidFill>
            <a:srgbClr val="D9D9D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34</a:t>
            </a:fld>
            <a:endParaRPr lang="fr-CH">
              <a:latin typeface="+mj-lt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F85B117C-62AD-B54B-71BC-C9C21AC194DA}"/>
              </a:ext>
            </a:extLst>
          </p:cNvPr>
          <p:cNvGrpSpPr/>
          <p:nvPr/>
        </p:nvGrpSpPr>
        <p:grpSpPr>
          <a:xfrm>
            <a:off x="-123825" y="-9525"/>
            <a:ext cx="12449175" cy="1343025"/>
            <a:chOff x="-123825" y="1266825"/>
            <a:chExt cx="12449175" cy="134302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554AF78-0191-2FC3-3593-BC8383349E2D}"/>
                </a:ext>
              </a:extLst>
            </p:cNvPr>
            <p:cNvSpPr/>
            <p:nvPr/>
          </p:nvSpPr>
          <p:spPr>
            <a:xfrm>
              <a:off x="-123825" y="1266825"/>
              <a:ext cx="12449175" cy="134302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16D0CBE-1D53-D505-D388-97385C9D992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09548" y="1572267"/>
              <a:ext cx="9848851" cy="769441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4400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Ballistic</a:t>
              </a:r>
              <a:r>
                <a:rPr kumimoji="0" lang="fr-CH" altLang="fr-FR" sz="4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fr-CH" altLang="fr-FR" sz="4400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Regime</a:t>
              </a:r>
              <a:r>
                <a:rPr kumimoji="0" lang="fr-CH" altLang="fr-FR" sz="4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 - </a:t>
              </a:r>
              <a:r>
                <a:rPr kumimoji="0" lang="fr-CH" altLang="fr-FR" sz="4400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Experimental</a:t>
              </a:r>
              <a:r>
                <a:rPr kumimoji="0" lang="fr-CH" altLang="fr-FR" sz="4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 Setup</a:t>
              </a:r>
              <a:endPara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endParaRPr>
            </a:p>
          </p:txBody>
        </p:sp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54844D94-B58A-3735-43D7-8FE09330A336}"/>
                </a:ext>
              </a:extLst>
            </p:cNvPr>
            <p:cNvGrpSpPr/>
            <p:nvPr/>
          </p:nvGrpSpPr>
          <p:grpSpPr>
            <a:xfrm>
              <a:off x="10409283" y="1647142"/>
              <a:ext cx="1687473" cy="545854"/>
              <a:chOff x="11058282" y="872671"/>
              <a:chExt cx="1313382" cy="424845"/>
            </a:xfrm>
            <a:solidFill>
              <a:schemeClr val="bg1"/>
            </a:solidFill>
          </p:grpSpPr>
          <p:pic>
            <p:nvPicPr>
              <p:cNvPr id="19" name="Image 18" descr="Une image contenant texte&#10;&#10;Description générée automatiquement">
                <a:extLst>
                  <a:ext uri="{FF2B5EF4-FFF2-40B4-BE49-F238E27FC236}">
                    <a16:creationId xmlns:a16="http://schemas.microsoft.com/office/drawing/2014/main" id="{FB6A7F56-099C-E34A-5012-F0802B38AD4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4853" b="68077"/>
              <a:stretch/>
            </p:blipFill>
            <p:spPr>
              <a:xfrm>
                <a:off x="11922940" y="872671"/>
                <a:ext cx="448724" cy="424845"/>
              </a:xfrm>
              <a:prstGeom prst="rect">
                <a:avLst/>
              </a:prstGeom>
              <a:grpFill/>
            </p:spPr>
          </p:pic>
          <p:pic>
            <p:nvPicPr>
              <p:cNvPr id="18" name="Image 17" descr="Une image contenant texte&#10;&#10;Description générée automatiquement">
                <a:extLst>
                  <a:ext uri="{FF2B5EF4-FFF2-40B4-BE49-F238E27FC236}">
                    <a16:creationId xmlns:a16="http://schemas.microsoft.com/office/drawing/2014/main" id="{00444950-60A7-FE12-1446-CE504DB7082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1744"/>
              <a:stretch/>
            </p:blipFill>
            <p:spPr>
              <a:xfrm>
                <a:off x="11058282" y="874331"/>
                <a:ext cx="811830" cy="408357"/>
              </a:xfrm>
              <a:prstGeom prst="rect">
                <a:avLst/>
              </a:prstGeom>
              <a:grpFill/>
            </p:spPr>
          </p:pic>
        </p:grp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22859226-F237-5B63-03C9-9414935440CE}"/>
                </a:ext>
              </a:extLst>
            </p:cNvPr>
            <p:cNvCxnSpPr/>
            <p:nvPr/>
          </p:nvCxnSpPr>
          <p:spPr>
            <a:xfrm>
              <a:off x="10315575" y="1666191"/>
              <a:ext cx="0" cy="52680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A9EADD4-F81F-1C34-9A0C-02F9891CDA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907715" y="1453059"/>
                <a:ext cx="11284285" cy="2255041"/>
              </a:xfrm>
              <a:prstGeom prst="rect">
                <a:avLst/>
              </a:prstGeom>
              <a:noFill/>
              <a:ln w="19050">
                <a:noFill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571500" indent="-571500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Char char="-"/>
                </a:pP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QNeutron </a:t>
                </a:r>
                <a:r>
                  <a:rPr lang="fr-CH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started</a:t>
                </a: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in Sept 2020</a:t>
                </a:r>
              </a:p>
              <a:p>
                <a:pPr marL="571500" indent="-571500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Char char="-"/>
                </a:pP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8 </a:t>
                </a:r>
                <a:r>
                  <a:rPr lang="fr-CH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Characterization</a:t>
                </a: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fr-CH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beam</a:t>
                </a: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times at PSI (80 </a:t>
                </a:r>
                <a:r>
                  <a:rPr lang="fr-CH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days</a:t>
                </a: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) - From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fr-CH" sz="24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.5</m:t>
                    </m:r>
                    <m:r>
                      <a:rPr lang="fr-CH" sz="24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sz="24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m</m:t>
                    </m:r>
                  </m:oMath>
                </a14:m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to </a:t>
                </a:r>
                <a14:m>
                  <m:oMath xmlns:m="http://schemas.openxmlformats.org/officeDocument/2006/math">
                    <m:r>
                      <a:rPr lang="fr-CH" sz="2400" i="1" dirty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6</m:t>
                    </m:r>
                    <m:r>
                      <a:rPr lang="fr-CH" sz="240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sz="240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m</m:t>
                    </m:r>
                  </m:oMath>
                </a14:m>
                <a:r>
                  <a:rPr lang="fr-CH" sz="2400" dirty="0"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endParaRPr lang="fr-CH" sz="24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  <a:p>
                <a:pPr marL="571500" indent="-571500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Char char="-"/>
                </a:pP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1 </a:t>
                </a:r>
                <a:r>
                  <a:rPr lang="fr-CH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Characterization</a:t>
                </a: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fr-CH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beam</a:t>
                </a: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time at ILL (30 </a:t>
                </a:r>
                <a:r>
                  <a:rPr lang="fr-CH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days</a:t>
                </a: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571500" indent="-571500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Char char="-"/>
                </a:pP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Neutron </a:t>
                </a:r>
                <a:r>
                  <a:rPr lang="fr-CH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electric</a:t>
                </a: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charge </a:t>
                </a:r>
                <a:r>
                  <a:rPr lang="fr-CH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measurement</a:t>
                </a: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at ILL (20 </a:t>
                </a:r>
                <a:r>
                  <a:rPr lang="fr-CH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days</a:t>
                </a: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)</a:t>
                </a:r>
                <a:endParaRPr lang="fr-FR" sz="16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A9EADD4-F81F-1C34-9A0C-02F9891CDA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0800000" flipV="1">
                <a:off x="907715" y="1453059"/>
                <a:ext cx="11284285" cy="2255041"/>
              </a:xfrm>
              <a:prstGeom prst="rect">
                <a:avLst/>
              </a:prstGeom>
              <a:blipFill>
                <a:blip r:embed="rId3"/>
                <a:stretch>
                  <a:fillRect l="-864" t="-541622" r="-26094" b="-186757"/>
                </a:stretch>
              </a:blipFill>
              <a:ln w="19050">
                <a:noFill/>
              </a:ln>
              <a:effectLst/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e 2">
            <a:extLst>
              <a:ext uri="{FF2B5EF4-FFF2-40B4-BE49-F238E27FC236}">
                <a16:creationId xmlns:a16="http://schemas.microsoft.com/office/drawing/2014/main" id="{7F70EBD6-39D5-4F62-6695-A2B4A01C349E}"/>
              </a:ext>
            </a:extLst>
          </p:cNvPr>
          <p:cNvGrpSpPr/>
          <p:nvPr/>
        </p:nvGrpSpPr>
        <p:grpSpPr>
          <a:xfrm>
            <a:off x="3971843" y="3802400"/>
            <a:ext cx="7383397" cy="2717090"/>
            <a:chOff x="531878" y="2031527"/>
            <a:chExt cx="11128243" cy="4095193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D92E29DC-354C-5C48-8C01-4E960115AC39}"/>
                </a:ext>
              </a:extLst>
            </p:cNvPr>
            <p:cNvGrpSpPr/>
            <p:nvPr/>
          </p:nvGrpSpPr>
          <p:grpSpPr>
            <a:xfrm>
              <a:off x="531878" y="2031527"/>
              <a:ext cx="11128243" cy="4095193"/>
              <a:chOff x="531878" y="2031527"/>
              <a:chExt cx="11128243" cy="4095193"/>
            </a:xfrm>
          </p:grpSpPr>
          <p:pic>
            <p:nvPicPr>
              <p:cNvPr id="31" name="Image 30" descr="Une image contenant texte, ligne, Rectangle, diagramme&#10;&#10;Description générée automatiquement">
                <a:extLst>
                  <a:ext uri="{FF2B5EF4-FFF2-40B4-BE49-F238E27FC236}">
                    <a16:creationId xmlns:a16="http://schemas.microsoft.com/office/drawing/2014/main" id="{49A2A6BD-15B2-25A3-F5D5-3D5084FBD6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1878" y="2031527"/>
                <a:ext cx="11128243" cy="4095193"/>
              </a:xfrm>
              <a:prstGeom prst="rect">
                <a:avLst/>
              </a:prstGeom>
            </p:spPr>
          </p:pic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8B2C1128-5115-EB5F-CD55-2B72E0CA38E7}"/>
                  </a:ext>
                </a:extLst>
              </p:cNvPr>
              <p:cNvSpPr/>
              <p:nvPr/>
            </p:nvSpPr>
            <p:spPr>
              <a:xfrm>
                <a:off x="723900" y="4926978"/>
                <a:ext cx="1422400" cy="1092822"/>
              </a:xfrm>
              <a:prstGeom prst="rect">
                <a:avLst/>
              </a:prstGeom>
              <a:solidFill>
                <a:srgbClr val="D9D9D9"/>
              </a:solidFill>
              <a:ln>
                <a:solidFill>
                  <a:srgbClr val="D9D9D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dirty="0"/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2168F7A-C48D-5895-CF5C-1BB203747F46}"/>
                </a:ext>
              </a:extLst>
            </p:cNvPr>
            <p:cNvSpPr/>
            <p:nvPr/>
          </p:nvSpPr>
          <p:spPr>
            <a:xfrm rot="120000">
              <a:off x="5610704" y="3761407"/>
              <a:ext cx="3462595" cy="7366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6A145DB8-0E1B-C698-7B6A-6F849F04B3DC}"/>
                </a:ext>
              </a:extLst>
            </p:cNvPr>
            <p:cNvCxnSpPr>
              <a:cxnSpLocks/>
              <a:endCxn id="16" idx="1"/>
            </p:cNvCxnSpPr>
            <p:nvPr/>
          </p:nvCxnSpPr>
          <p:spPr>
            <a:xfrm>
              <a:off x="1231901" y="3962400"/>
              <a:ext cx="7368793" cy="217092"/>
            </a:xfrm>
            <a:prstGeom prst="line">
              <a:avLst/>
            </a:prstGeom>
            <a:ln w="38100">
              <a:solidFill>
                <a:srgbClr val="F91C2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6AB47C8-ED21-F7E8-593A-38CF54DE7ADD}"/>
                </a:ext>
              </a:extLst>
            </p:cNvPr>
            <p:cNvSpPr/>
            <p:nvPr/>
          </p:nvSpPr>
          <p:spPr>
            <a:xfrm rot="60000">
              <a:off x="5702300" y="3886200"/>
              <a:ext cx="76200" cy="4064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B58ABA8-0365-6823-0449-230E2FBCFD9C}"/>
                </a:ext>
              </a:extLst>
            </p:cNvPr>
            <p:cNvSpPr/>
            <p:nvPr/>
          </p:nvSpPr>
          <p:spPr>
            <a:xfrm rot="60000">
              <a:off x="8343899" y="3965363"/>
              <a:ext cx="76200" cy="4064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FFA2329-139A-58E5-6B0D-D85F6F18063E}"/>
                </a:ext>
              </a:extLst>
            </p:cNvPr>
            <p:cNvSpPr/>
            <p:nvPr/>
          </p:nvSpPr>
          <p:spPr>
            <a:xfrm rot="60000">
              <a:off x="7013209" y="3924301"/>
              <a:ext cx="76200" cy="4064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C1A0605-4A2A-26EE-BD59-AB4CACF9F394}"/>
                </a:ext>
              </a:extLst>
            </p:cNvPr>
            <p:cNvSpPr/>
            <p:nvPr/>
          </p:nvSpPr>
          <p:spPr>
            <a:xfrm rot="60000">
              <a:off x="8600659" y="3902114"/>
              <a:ext cx="445758" cy="562538"/>
            </a:xfrm>
            <a:prstGeom prst="rect">
              <a:avLst/>
            </a:prstGeom>
            <a:solidFill>
              <a:srgbClr val="06E80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B56C2701-732F-C37A-9011-BC05A633E5E9}"/>
                    </a:ext>
                  </a:extLst>
                </p:cNvPr>
                <p:cNvSpPr txBox="1"/>
                <p:nvPr/>
              </p:nvSpPr>
              <p:spPr>
                <a:xfrm rot="60000">
                  <a:off x="5547565" y="3312532"/>
                  <a:ext cx="392752" cy="3711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6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fr-CH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fr-CH" sz="1600" dirty="0"/>
                </a:p>
              </p:txBody>
            </p:sp>
          </mc:Choice>
          <mc:Fallback xmlns=""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B56C2701-732F-C37A-9011-BC05A633E5E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60000">
                  <a:off x="5547565" y="3312532"/>
                  <a:ext cx="392752" cy="371104"/>
                </a:xfrm>
                <a:prstGeom prst="rect">
                  <a:avLst/>
                </a:prstGeom>
                <a:blipFill>
                  <a:blip r:embed="rId5"/>
                  <a:stretch>
                    <a:fillRect l="-1609091" t="-4071429" r="-1615909" b="-1714286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36219EC6-E975-55AE-F920-5778E6B558AF}"/>
                    </a:ext>
                  </a:extLst>
                </p:cNvPr>
                <p:cNvSpPr txBox="1"/>
                <p:nvPr/>
              </p:nvSpPr>
              <p:spPr>
                <a:xfrm rot="60000">
                  <a:off x="6874750" y="3353016"/>
                  <a:ext cx="385600" cy="3711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6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fr-CH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fr-CH" sz="1600" dirty="0"/>
                </a:p>
              </p:txBody>
            </p:sp>
          </mc:Choice>
          <mc:Fallback xmlns="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36219EC6-E975-55AE-F920-5778E6B558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60000">
                  <a:off x="6874750" y="3353016"/>
                  <a:ext cx="385600" cy="371104"/>
                </a:xfrm>
                <a:prstGeom prst="rect">
                  <a:avLst/>
                </a:prstGeom>
                <a:blipFill>
                  <a:blip r:embed="rId6"/>
                  <a:stretch>
                    <a:fillRect l="-1606818" t="-4073810" r="-1615909" b="-1711905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ZoneTexte 22">
                  <a:extLst>
                    <a:ext uri="{FF2B5EF4-FFF2-40B4-BE49-F238E27FC236}">
                      <a16:creationId xmlns:a16="http://schemas.microsoft.com/office/drawing/2014/main" id="{B5B9079E-84A1-8B9F-372A-034F6F62C96B}"/>
                    </a:ext>
                  </a:extLst>
                </p:cNvPr>
                <p:cNvSpPr txBox="1"/>
                <p:nvPr/>
              </p:nvSpPr>
              <p:spPr>
                <a:xfrm rot="60000">
                  <a:off x="8189164" y="3392785"/>
                  <a:ext cx="392752" cy="3711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6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fr-CH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fr-CH" sz="1600" dirty="0"/>
                </a:p>
              </p:txBody>
            </p:sp>
          </mc:Choice>
          <mc:Fallback xmlns="">
            <p:sp>
              <p:nvSpPr>
                <p:cNvPr id="23" name="ZoneTexte 22">
                  <a:extLst>
                    <a:ext uri="{FF2B5EF4-FFF2-40B4-BE49-F238E27FC236}">
                      <a16:creationId xmlns:a16="http://schemas.microsoft.com/office/drawing/2014/main" id="{B5B9079E-84A1-8B9F-372A-034F6F62C9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60000">
                  <a:off x="8189164" y="3392785"/>
                  <a:ext cx="392752" cy="371104"/>
                </a:xfrm>
                <a:prstGeom prst="rect">
                  <a:avLst/>
                </a:prstGeom>
                <a:blipFill>
                  <a:blip r:embed="rId7"/>
                  <a:stretch>
                    <a:fillRect l="-1571111" t="-4071429" r="-1577778" b="-1714286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ZoneTexte 23">
                  <a:extLst>
                    <a:ext uri="{FF2B5EF4-FFF2-40B4-BE49-F238E27FC236}">
                      <a16:creationId xmlns:a16="http://schemas.microsoft.com/office/drawing/2014/main" id="{D315D52D-57E2-CF31-49C2-6A0F8DE54849}"/>
                    </a:ext>
                  </a:extLst>
                </p:cNvPr>
                <p:cNvSpPr txBox="1"/>
                <p:nvPr/>
              </p:nvSpPr>
              <p:spPr>
                <a:xfrm rot="120000">
                  <a:off x="8284377" y="4567943"/>
                  <a:ext cx="1055812" cy="32471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CH" sz="1400" b="0" i="0" smtClean="0">
                            <a:latin typeface="Cambria Math" panose="02040503050406030204" pitchFamily="18" charset="0"/>
                          </a:rPr>
                          <m:t>Detector</m:t>
                        </m:r>
                      </m:oMath>
                    </m:oMathPara>
                  </a14:m>
                  <a:endParaRPr lang="fr-CH" sz="1400" dirty="0"/>
                </a:p>
              </p:txBody>
            </p:sp>
          </mc:Choice>
          <mc:Fallback xmlns="">
            <p:sp>
              <p:nvSpPr>
                <p:cNvPr id="24" name="ZoneTexte 23">
                  <a:extLst>
                    <a:ext uri="{FF2B5EF4-FFF2-40B4-BE49-F238E27FC236}">
                      <a16:creationId xmlns:a16="http://schemas.microsoft.com/office/drawing/2014/main" id="{D315D52D-57E2-CF31-49C2-6A0F8DE5484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20000">
                  <a:off x="8284377" y="4567943"/>
                  <a:ext cx="1055812" cy="324717"/>
                </a:xfrm>
                <a:prstGeom prst="rect">
                  <a:avLst/>
                </a:prstGeom>
                <a:blipFill>
                  <a:blip r:embed="rId8"/>
                  <a:stretch>
                    <a:fillRect l="-606838" t="-4158537" r="-636752" b="-1760976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EB4EDA3-CA26-A1AB-CC5F-B5E3FDA3D4D9}"/>
                </a:ext>
              </a:extLst>
            </p:cNvPr>
            <p:cNvSpPr/>
            <p:nvPr/>
          </p:nvSpPr>
          <p:spPr>
            <a:xfrm rot="60000">
              <a:off x="4366465" y="3786049"/>
              <a:ext cx="445758" cy="562538"/>
            </a:xfrm>
            <a:prstGeom prst="rect">
              <a:avLst/>
            </a:prstGeom>
            <a:solidFill>
              <a:srgbClr val="06E80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ZoneTexte 25">
                  <a:extLst>
                    <a:ext uri="{FF2B5EF4-FFF2-40B4-BE49-F238E27FC236}">
                      <a16:creationId xmlns:a16="http://schemas.microsoft.com/office/drawing/2014/main" id="{D9B38994-2796-A58B-16D1-CCF297F4B0F7}"/>
                    </a:ext>
                  </a:extLst>
                </p:cNvPr>
                <p:cNvSpPr txBox="1"/>
                <p:nvPr/>
              </p:nvSpPr>
              <p:spPr>
                <a:xfrm rot="120000">
                  <a:off x="4056223" y="3385077"/>
                  <a:ext cx="1043730" cy="32471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CH" sz="1400" b="0" i="0" smtClean="0">
                            <a:latin typeface="Cambria Math" panose="02040503050406030204" pitchFamily="18" charset="0"/>
                          </a:rPr>
                          <m:t>Chopper</m:t>
                        </m:r>
                      </m:oMath>
                    </m:oMathPara>
                  </a14:m>
                  <a:endParaRPr lang="fr-CH" sz="1400" dirty="0"/>
                </a:p>
              </p:txBody>
            </p:sp>
          </mc:Choice>
          <mc:Fallback xmlns="">
            <p:sp>
              <p:nvSpPr>
                <p:cNvPr id="26" name="ZoneTexte 25">
                  <a:extLst>
                    <a:ext uri="{FF2B5EF4-FFF2-40B4-BE49-F238E27FC236}">
                      <a16:creationId xmlns:a16="http://schemas.microsoft.com/office/drawing/2014/main" id="{D9B38994-2796-A58B-16D1-CCF297F4B0F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20000">
                  <a:off x="4056223" y="3385077"/>
                  <a:ext cx="1043730" cy="324717"/>
                </a:xfrm>
                <a:prstGeom prst="rect">
                  <a:avLst/>
                </a:prstGeom>
                <a:blipFill>
                  <a:blip r:embed="rId9"/>
                  <a:stretch>
                    <a:fillRect l="-838793" t="-4750000" r="-853448" b="-3462500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F4A047F5-6089-6A0C-0C04-0BC988AF919E}"/>
                </a:ext>
              </a:extLst>
            </p:cNvPr>
            <p:cNvCxnSpPr>
              <a:cxnSpLocks/>
            </p:cNvCxnSpPr>
            <p:nvPr/>
          </p:nvCxnSpPr>
          <p:spPr>
            <a:xfrm rot="120000" flipV="1">
              <a:off x="5698759" y="2463800"/>
              <a:ext cx="0" cy="7112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C92113A6-416F-9F39-6C2B-FFFA7ACF1849}"/>
                </a:ext>
              </a:extLst>
            </p:cNvPr>
            <p:cNvCxnSpPr>
              <a:cxnSpLocks/>
            </p:cNvCxnSpPr>
            <p:nvPr/>
          </p:nvCxnSpPr>
          <p:spPr>
            <a:xfrm rot="120000" flipV="1">
              <a:off x="9084809" y="2594749"/>
              <a:ext cx="0" cy="7112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Connecteur droit avec flèche 28">
              <a:extLst>
                <a:ext uri="{FF2B5EF4-FFF2-40B4-BE49-F238E27FC236}">
                  <a16:creationId xmlns:a16="http://schemas.microsoft.com/office/drawing/2014/main" id="{B6E0F4B5-A9C8-F3F7-DD93-D0483D995D32}"/>
                </a:ext>
              </a:extLst>
            </p:cNvPr>
            <p:cNvCxnSpPr>
              <a:cxnSpLocks/>
            </p:cNvCxnSpPr>
            <p:nvPr/>
          </p:nvCxnSpPr>
          <p:spPr>
            <a:xfrm>
              <a:off x="5732247" y="2495278"/>
              <a:ext cx="3350628" cy="11700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ZoneTexte 29">
                  <a:extLst>
                    <a:ext uri="{FF2B5EF4-FFF2-40B4-BE49-F238E27FC236}">
                      <a16:creationId xmlns:a16="http://schemas.microsoft.com/office/drawing/2014/main" id="{5F2DAAE9-D8AC-3E54-2C07-AD2172591B3A}"/>
                    </a:ext>
                  </a:extLst>
                </p:cNvPr>
                <p:cNvSpPr txBox="1"/>
                <p:nvPr/>
              </p:nvSpPr>
              <p:spPr>
                <a:xfrm rot="120000">
                  <a:off x="7127299" y="2119083"/>
                  <a:ext cx="560523" cy="3711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CH" sz="1600" b="0" i="0" smtClean="0">
                            <a:latin typeface="Cambria Math" panose="02040503050406030204" pitchFamily="18" charset="0"/>
                          </a:rPr>
                          <m:t>6 </m:t>
                        </m:r>
                        <m:r>
                          <m:rPr>
                            <m:sty m:val="p"/>
                          </m:rPr>
                          <a:rPr lang="fr-CH" sz="16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oMath>
                    </m:oMathPara>
                  </a14:m>
                  <a:endParaRPr lang="fr-CH" sz="1600" dirty="0"/>
                </a:p>
              </p:txBody>
            </p:sp>
          </mc:Choice>
          <mc:Fallback xmlns="">
            <p:sp>
              <p:nvSpPr>
                <p:cNvPr id="30" name="ZoneTexte 29">
                  <a:extLst>
                    <a:ext uri="{FF2B5EF4-FFF2-40B4-BE49-F238E27FC236}">
                      <a16:creationId xmlns:a16="http://schemas.microsoft.com/office/drawing/2014/main" id="{5F2DAAE9-D8AC-3E54-2C07-AD2172591B3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20000">
                  <a:off x="7127299" y="2119083"/>
                  <a:ext cx="560523" cy="371104"/>
                </a:xfrm>
                <a:prstGeom prst="rect">
                  <a:avLst/>
                </a:prstGeom>
                <a:blipFill>
                  <a:blip r:embed="rId10"/>
                  <a:stretch>
                    <a:fillRect l="-1123438" t="-4004651" r="-1121875" b="-1695349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D771C9DC-4C3C-49B7-14D2-F65418A15C2F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741586" y="4379509"/>
            <a:ext cx="2895654" cy="954107"/>
          </a:xfrm>
          <a:prstGeom prst="rect">
            <a:avLst/>
          </a:prstGeom>
          <a:noFill/>
          <a:ln w="19050"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800" b="1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Installation at ILL</a:t>
            </a:r>
            <a:br>
              <a:rPr lang="fr-CH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</a:br>
            <a:r>
              <a:rPr lang="fr-CH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PF1B </a:t>
            </a:r>
            <a:r>
              <a:rPr lang="fr-CH" altLang="fr-FR" sz="28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beam</a:t>
            </a:r>
            <a:r>
              <a:rPr lang="fr-CH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line</a:t>
            </a:r>
          </a:p>
        </p:txBody>
      </p:sp>
      <p:pic>
        <p:nvPicPr>
          <p:cNvPr id="34" name="Image 33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093960CC-F3F5-D4E4-ED50-B1F5D1E80055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60" y="5476210"/>
            <a:ext cx="721838" cy="62968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72504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D6DB5B6D-545C-7943-D399-7CE104A0C53F}"/>
              </a:ext>
            </a:extLst>
          </p:cNvPr>
          <p:cNvSpPr/>
          <p:nvPr/>
        </p:nvSpPr>
        <p:spPr>
          <a:xfrm>
            <a:off x="2698096" y="2660476"/>
            <a:ext cx="844733" cy="10526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0C8F229-8C82-A3B9-CA82-6C8BCABA967D}"/>
              </a:ext>
            </a:extLst>
          </p:cNvPr>
          <p:cNvSpPr/>
          <p:nvPr/>
        </p:nvSpPr>
        <p:spPr>
          <a:xfrm>
            <a:off x="10672157" y="2861185"/>
            <a:ext cx="948736" cy="64633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5" name="Flèche : droite 144">
            <a:extLst>
              <a:ext uri="{FF2B5EF4-FFF2-40B4-BE49-F238E27FC236}">
                <a16:creationId xmlns:a16="http://schemas.microsoft.com/office/drawing/2014/main" id="{D9D0C99E-DE10-1EBA-9D24-7FE4E9A24AA0}"/>
              </a:ext>
            </a:extLst>
          </p:cNvPr>
          <p:cNvSpPr/>
          <p:nvPr/>
        </p:nvSpPr>
        <p:spPr>
          <a:xfrm>
            <a:off x="621593" y="2041215"/>
            <a:ext cx="1735096" cy="2295512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6D0CBE-1D53-D505-D388-97385C9D992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Time-of-Flight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General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principle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(top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view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)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35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54844D94-B58A-3735-43D7-8FE09330A336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00444950-60A7-FE12-1446-CE504DB708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B6A7F56-099C-E34A-5012-F0802B38AD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2859226-F237-5B63-03C9-9414935440CE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Image 6" descr="Une image contenant texte, Police, Graphique, conception&#10;&#10;Description générée automatiquement">
            <a:extLst>
              <a:ext uri="{FF2B5EF4-FFF2-40B4-BE49-F238E27FC236}">
                <a16:creationId xmlns:a16="http://schemas.microsoft.com/office/drawing/2014/main" id="{D9C87613-911D-3664-EFC1-1CECBD9E8F4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034" y="43118"/>
            <a:ext cx="576534" cy="576534"/>
          </a:xfrm>
          <a:prstGeom prst="rect">
            <a:avLst/>
          </a:prstGeom>
        </p:spPr>
      </p:pic>
      <p:cxnSp>
        <p:nvCxnSpPr>
          <p:cNvPr id="56" name="Connecteur droit 55">
            <a:extLst>
              <a:ext uri="{FF2B5EF4-FFF2-40B4-BE49-F238E27FC236}">
                <a16:creationId xmlns:a16="http://schemas.microsoft.com/office/drawing/2014/main" id="{B3B87094-6E2A-732F-F16A-6C0C5B468552}"/>
              </a:ext>
            </a:extLst>
          </p:cNvPr>
          <p:cNvCxnSpPr>
            <a:cxnSpLocks/>
          </p:cNvCxnSpPr>
          <p:nvPr/>
        </p:nvCxnSpPr>
        <p:spPr>
          <a:xfrm>
            <a:off x="296689" y="3182233"/>
            <a:ext cx="10702737" cy="0"/>
          </a:xfrm>
          <a:prstGeom prst="line">
            <a:avLst/>
          </a:prstGeom>
          <a:ln w="9525"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Ellipse 1">
            <a:extLst>
              <a:ext uri="{FF2B5EF4-FFF2-40B4-BE49-F238E27FC236}">
                <a16:creationId xmlns:a16="http://schemas.microsoft.com/office/drawing/2014/main" id="{A6078CD0-41CD-ED06-E5E2-C437A517DAAF}"/>
              </a:ext>
            </a:extLst>
          </p:cNvPr>
          <p:cNvSpPr/>
          <p:nvPr/>
        </p:nvSpPr>
        <p:spPr>
          <a:xfrm>
            <a:off x="3918735" y="2979020"/>
            <a:ext cx="129631" cy="129631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6988634C-996E-06E5-EACB-9F6C16920366}"/>
              </a:ext>
            </a:extLst>
          </p:cNvPr>
          <p:cNvSpPr/>
          <p:nvPr/>
        </p:nvSpPr>
        <p:spPr>
          <a:xfrm>
            <a:off x="4051225" y="3111509"/>
            <a:ext cx="129631" cy="129631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0E82D10A-A2BA-6AA4-59C2-5BBA6BB86DA4}"/>
              </a:ext>
            </a:extLst>
          </p:cNvPr>
          <p:cNvSpPr/>
          <p:nvPr/>
        </p:nvSpPr>
        <p:spPr>
          <a:xfrm>
            <a:off x="4116040" y="2914204"/>
            <a:ext cx="129631" cy="129631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91FA9432-2F1A-683F-BCC1-EC030F33F0EA}"/>
              </a:ext>
            </a:extLst>
          </p:cNvPr>
          <p:cNvSpPr/>
          <p:nvPr/>
        </p:nvSpPr>
        <p:spPr>
          <a:xfrm>
            <a:off x="4223047" y="3111509"/>
            <a:ext cx="129631" cy="129631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C8C93576-AAF8-9089-44E7-CC71836C94A1}"/>
              </a:ext>
            </a:extLst>
          </p:cNvPr>
          <p:cNvSpPr/>
          <p:nvPr/>
        </p:nvSpPr>
        <p:spPr>
          <a:xfrm>
            <a:off x="4275393" y="2956831"/>
            <a:ext cx="129631" cy="129631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5BCE798F-17E2-F814-3DA4-BE2EE55F362B}"/>
              </a:ext>
            </a:extLst>
          </p:cNvPr>
          <p:cNvSpPr/>
          <p:nvPr/>
        </p:nvSpPr>
        <p:spPr>
          <a:xfrm>
            <a:off x="3879402" y="3158745"/>
            <a:ext cx="129631" cy="129631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13BEE677-905F-9245-7264-7E12E01E3F7F}"/>
              </a:ext>
            </a:extLst>
          </p:cNvPr>
          <p:cNvSpPr/>
          <p:nvPr/>
        </p:nvSpPr>
        <p:spPr>
          <a:xfrm>
            <a:off x="4103670" y="3263477"/>
            <a:ext cx="129631" cy="129631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AE407BBB-8BC8-5CEB-BA4E-E59193F2C471}"/>
              </a:ext>
            </a:extLst>
          </p:cNvPr>
          <p:cNvSpPr/>
          <p:nvPr/>
        </p:nvSpPr>
        <p:spPr>
          <a:xfrm>
            <a:off x="4327938" y="3243998"/>
            <a:ext cx="129631" cy="129631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B5D488BA-F2C6-BB64-0F16-CE9B7F8FA95D}"/>
              </a:ext>
            </a:extLst>
          </p:cNvPr>
          <p:cNvSpPr/>
          <p:nvPr/>
        </p:nvSpPr>
        <p:spPr>
          <a:xfrm>
            <a:off x="4405024" y="3098277"/>
            <a:ext cx="129631" cy="129631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D9260CEA-F876-96DA-3FA7-D2450D13D62D}"/>
              </a:ext>
            </a:extLst>
          </p:cNvPr>
          <p:cNvSpPr/>
          <p:nvPr/>
        </p:nvSpPr>
        <p:spPr>
          <a:xfrm>
            <a:off x="3746621" y="2968646"/>
            <a:ext cx="129631" cy="129631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FE8D592F-AE27-C1D3-582C-E7CBFB8C8638}"/>
              </a:ext>
            </a:extLst>
          </p:cNvPr>
          <p:cNvSpPr/>
          <p:nvPr/>
        </p:nvSpPr>
        <p:spPr>
          <a:xfrm>
            <a:off x="3952552" y="3301608"/>
            <a:ext cx="129631" cy="129631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98F29FC-A53A-1731-352C-2306573A1A24}"/>
              </a:ext>
            </a:extLst>
          </p:cNvPr>
          <p:cNvSpPr/>
          <p:nvPr/>
        </p:nvSpPr>
        <p:spPr>
          <a:xfrm>
            <a:off x="3780730" y="3284029"/>
            <a:ext cx="129631" cy="129631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F246E05D-3037-A76C-A054-AD64DDD593DB}"/>
              </a:ext>
            </a:extLst>
          </p:cNvPr>
          <p:cNvSpPr/>
          <p:nvPr/>
        </p:nvSpPr>
        <p:spPr>
          <a:xfrm>
            <a:off x="3702503" y="3117417"/>
            <a:ext cx="129631" cy="129631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7AE89661-207A-FF93-BF47-8AD77608A9C0}"/>
              </a:ext>
            </a:extLst>
          </p:cNvPr>
          <p:cNvSpPr/>
          <p:nvPr/>
        </p:nvSpPr>
        <p:spPr>
          <a:xfrm>
            <a:off x="4026583" y="2979020"/>
            <a:ext cx="129631" cy="129631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1980D079-B796-2821-CDD2-17C85A70B2A9}"/>
              </a:ext>
            </a:extLst>
          </p:cNvPr>
          <p:cNvSpPr/>
          <p:nvPr/>
        </p:nvSpPr>
        <p:spPr>
          <a:xfrm>
            <a:off x="4210578" y="3210202"/>
            <a:ext cx="129631" cy="129631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26792E3A-7B29-0B70-5EB4-A040C50F68B7}"/>
              </a:ext>
            </a:extLst>
          </p:cNvPr>
          <p:cNvSpPr/>
          <p:nvPr/>
        </p:nvSpPr>
        <p:spPr>
          <a:xfrm>
            <a:off x="3783460" y="3182233"/>
            <a:ext cx="129631" cy="129631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144" name="Groupe 143">
            <a:extLst>
              <a:ext uri="{FF2B5EF4-FFF2-40B4-BE49-F238E27FC236}">
                <a16:creationId xmlns:a16="http://schemas.microsoft.com/office/drawing/2014/main" id="{B3BDE2B1-0643-CA26-7791-92722A2304EE}"/>
              </a:ext>
            </a:extLst>
          </p:cNvPr>
          <p:cNvGrpSpPr/>
          <p:nvPr/>
        </p:nvGrpSpPr>
        <p:grpSpPr>
          <a:xfrm>
            <a:off x="441922" y="2927410"/>
            <a:ext cx="2059501" cy="539120"/>
            <a:chOff x="2728576" y="3814948"/>
            <a:chExt cx="2059501" cy="539120"/>
          </a:xfrm>
        </p:grpSpPr>
        <p:sp>
          <p:nvSpPr>
            <p:cNvPr id="93" name="Ellipse 92">
              <a:extLst>
                <a:ext uri="{FF2B5EF4-FFF2-40B4-BE49-F238E27FC236}">
                  <a16:creationId xmlns:a16="http://schemas.microsoft.com/office/drawing/2014/main" id="{ED71B1B7-6302-7398-3560-A3B96F21E77B}"/>
                </a:ext>
              </a:extLst>
            </p:cNvPr>
            <p:cNvSpPr/>
            <p:nvPr/>
          </p:nvSpPr>
          <p:spPr>
            <a:xfrm>
              <a:off x="2944808" y="3901849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94" name="Ellipse 93">
              <a:extLst>
                <a:ext uri="{FF2B5EF4-FFF2-40B4-BE49-F238E27FC236}">
                  <a16:creationId xmlns:a16="http://schemas.microsoft.com/office/drawing/2014/main" id="{259105F7-7821-9F16-E560-B54DAF6A0465}"/>
                </a:ext>
              </a:extLst>
            </p:cNvPr>
            <p:cNvSpPr/>
            <p:nvPr/>
          </p:nvSpPr>
          <p:spPr>
            <a:xfrm>
              <a:off x="3077298" y="4034338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95" name="Ellipse 94">
              <a:extLst>
                <a:ext uri="{FF2B5EF4-FFF2-40B4-BE49-F238E27FC236}">
                  <a16:creationId xmlns:a16="http://schemas.microsoft.com/office/drawing/2014/main" id="{4817A9D0-6D6B-8253-CE0B-60375BAF5EA4}"/>
                </a:ext>
              </a:extLst>
            </p:cNvPr>
            <p:cNvSpPr/>
            <p:nvPr/>
          </p:nvSpPr>
          <p:spPr>
            <a:xfrm>
              <a:off x="3142113" y="3837034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96" name="Ellipse 95">
              <a:extLst>
                <a:ext uri="{FF2B5EF4-FFF2-40B4-BE49-F238E27FC236}">
                  <a16:creationId xmlns:a16="http://schemas.microsoft.com/office/drawing/2014/main" id="{A363C082-B24B-65FA-2E5A-F8590674D09B}"/>
                </a:ext>
              </a:extLst>
            </p:cNvPr>
            <p:cNvSpPr/>
            <p:nvPr/>
          </p:nvSpPr>
          <p:spPr>
            <a:xfrm>
              <a:off x="3249120" y="4034338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97" name="Ellipse 96">
              <a:extLst>
                <a:ext uri="{FF2B5EF4-FFF2-40B4-BE49-F238E27FC236}">
                  <a16:creationId xmlns:a16="http://schemas.microsoft.com/office/drawing/2014/main" id="{D05B4713-FF03-0DB6-7855-C21F0F719946}"/>
                </a:ext>
              </a:extLst>
            </p:cNvPr>
            <p:cNvSpPr/>
            <p:nvPr/>
          </p:nvSpPr>
          <p:spPr>
            <a:xfrm>
              <a:off x="3301467" y="3879661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98" name="Ellipse 97">
              <a:extLst>
                <a:ext uri="{FF2B5EF4-FFF2-40B4-BE49-F238E27FC236}">
                  <a16:creationId xmlns:a16="http://schemas.microsoft.com/office/drawing/2014/main" id="{7450D828-8DC1-49D8-F476-837627C0C0B7}"/>
                </a:ext>
              </a:extLst>
            </p:cNvPr>
            <p:cNvSpPr/>
            <p:nvPr/>
          </p:nvSpPr>
          <p:spPr>
            <a:xfrm>
              <a:off x="2905475" y="4081575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99" name="Ellipse 98">
              <a:extLst>
                <a:ext uri="{FF2B5EF4-FFF2-40B4-BE49-F238E27FC236}">
                  <a16:creationId xmlns:a16="http://schemas.microsoft.com/office/drawing/2014/main" id="{912A893C-82F3-1736-46F1-35883F2E50C5}"/>
                </a:ext>
              </a:extLst>
            </p:cNvPr>
            <p:cNvSpPr/>
            <p:nvPr/>
          </p:nvSpPr>
          <p:spPr>
            <a:xfrm>
              <a:off x="3129743" y="4186307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00" name="Ellipse 99">
              <a:extLst>
                <a:ext uri="{FF2B5EF4-FFF2-40B4-BE49-F238E27FC236}">
                  <a16:creationId xmlns:a16="http://schemas.microsoft.com/office/drawing/2014/main" id="{63279D5C-4D40-899E-69D3-08A235E92104}"/>
                </a:ext>
              </a:extLst>
            </p:cNvPr>
            <p:cNvSpPr/>
            <p:nvPr/>
          </p:nvSpPr>
          <p:spPr>
            <a:xfrm>
              <a:off x="3354011" y="4166828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01" name="Ellipse 100">
              <a:extLst>
                <a:ext uri="{FF2B5EF4-FFF2-40B4-BE49-F238E27FC236}">
                  <a16:creationId xmlns:a16="http://schemas.microsoft.com/office/drawing/2014/main" id="{1EAE9669-7CE4-D470-4D32-F8E06CDFC34A}"/>
                </a:ext>
              </a:extLst>
            </p:cNvPr>
            <p:cNvSpPr/>
            <p:nvPr/>
          </p:nvSpPr>
          <p:spPr>
            <a:xfrm>
              <a:off x="3431098" y="4021107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02" name="Ellipse 101">
              <a:extLst>
                <a:ext uri="{FF2B5EF4-FFF2-40B4-BE49-F238E27FC236}">
                  <a16:creationId xmlns:a16="http://schemas.microsoft.com/office/drawing/2014/main" id="{7E0B3B78-D588-71F3-B537-2FBE41754A87}"/>
                </a:ext>
              </a:extLst>
            </p:cNvPr>
            <p:cNvSpPr/>
            <p:nvPr/>
          </p:nvSpPr>
          <p:spPr>
            <a:xfrm>
              <a:off x="2772694" y="3891476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5301A0AF-9820-6D31-FF5A-44783A1BCD77}"/>
                </a:ext>
              </a:extLst>
            </p:cNvPr>
            <p:cNvSpPr/>
            <p:nvPr/>
          </p:nvSpPr>
          <p:spPr>
            <a:xfrm>
              <a:off x="2978625" y="4224437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D36594C5-63AD-2CDC-7C61-50969E6FF393}"/>
                </a:ext>
              </a:extLst>
            </p:cNvPr>
            <p:cNvSpPr/>
            <p:nvPr/>
          </p:nvSpPr>
          <p:spPr>
            <a:xfrm>
              <a:off x="2806803" y="4206858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360AB0DE-2D30-0BD5-6BE7-1DDD171D53E0}"/>
                </a:ext>
              </a:extLst>
            </p:cNvPr>
            <p:cNvSpPr/>
            <p:nvPr/>
          </p:nvSpPr>
          <p:spPr>
            <a:xfrm>
              <a:off x="2728576" y="4040247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8E4EEB-72BE-BFAA-8A72-E7E85C4A192E}"/>
                </a:ext>
              </a:extLst>
            </p:cNvPr>
            <p:cNvSpPr/>
            <p:nvPr/>
          </p:nvSpPr>
          <p:spPr>
            <a:xfrm>
              <a:off x="3052656" y="3901849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2D5A076C-CB38-DCFA-AB60-4A92899763B4}"/>
                </a:ext>
              </a:extLst>
            </p:cNvPr>
            <p:cNvSpPr/>
            <p:nvPr/>
          </p:nvSpPr>
          <p:spPr>
            <a:xfrm>
              <a:off x="3236651" y="4133032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21C75A8E-69E6-25FC-974D-B82EA637F810}"/>
                </a:ext>
              </a:extLst>
            </p:cNvPr>
            <p:cNvSpPr/>
            <p:nvPr/>
          </p:nvSpPr>
          <p:spPr>
            <a:xfrm>
              <a:off x="2809534" y="4105062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11" name="Ellipse 110">
              <a:extLst>
                <a:ext uri="{FF2B5EF4-FFF2-40B4-BE49-F238E27FC236}">
                  <a16:creationId xmlns:a16="http://schemas.microsoft.com/office/drawing/2014/main" id="{23CA2AE2-7F98-EE28-3C61-6C8AD0918D29}"/>
                </a:ext>
              </a:extLst>
            </p:cNvPr>
            <p:cNvSpPr/>
            <p:nvPr/>
          </p:nvSpPr>
          <p:spPr>
            <a:xfrm>
              <a:off x="3648659" y="3886623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12" name="Ellipse 111">
              <a:extLst>
                <a:ext uri="{FF2B5EF4-FFF2-40B4-BE49-F238E27FC236}">
                  <a16:creationId xmlns:a16="http://schemas.microsoft.com/office/drawing/2014/main" id="{DA06EB92-7D70-5DD2-2882-BEAB3F709B1C}"/>
                </a:ext>
              </a:extLst>
            </p:cNvPr>
            <p:cNvSpPr/>
            <p:nvPr/>
          </p:nvSpPr>
          <p:spPr>
            <a:xfrm>
              <a:off x="3781148" y="4019113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13" name="Ellipse 112">
              <a:extLst>
                <a:ext uri="{FF2B5EF4-FFF2-40B4-BE49-F238E27FC236}">
                  <a16:creationId xmlns:a16="http://schemas.microsoft.com/office/drawing/2014/main" id="{AA961873-CC75-5DA1-78DF-866849B8B472}"/>
                </a:ext>
              </a:extLst>
            </p:cNvPr>
            <p:cNvSpPr/>
            <p:nvPr/>
          </p:nvSpPr>
          <p:spPr>
            <a:xfrm>
              <a:off x="3845964" y="3821808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14" name="Ellipse 113">
              <a:extLst>
                <a:ext uri="{FF2B5EF4-FFF2-40B4-BE49-F238E27FC236}">
                  <a16:creationId xmlns:a16="http://schemas.microsoft.com/office/drawing/2014/main" id="{39FFEEE1-F42B-A76E-0FE3-2DEF2EC026B0}"/>
                </a:ext>
              </a:extLst>
            </p:cNvPr>
            <p:cNvSpPr/>
            <p:nvPr/>
          </p:nvSpPr>
          <p:spPr>
            <a:xfrm>
              <a:off x="3952970" y="4019113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15" name="Ellipse 114">
              <a:extLst>
                <a:ext uri="{FF2B5EF4-FFF2-40B4-BE49-F238E27FC236}">
                  <a16:creationId xmlns:a16="http://schemas.microsoft.com/office/drawing/2014/main" id="{89B30DD5-6421-308D-9E2F-DACCB0492A70}"/>
                </a:ext>
              </a:extLst>
            </p:cNvPr>
            <p:cNvSpPr/>
            <p:nvPr/>
          </p:nvSpPr>
          <p:spPr>
            <a:xfrm>
              <a:off x="4005317" y="3864435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16" name="Ellipse 115">
              <a:extLst>
                <a:ext uri="{FF2B5EF4-FFF2-40B4-BE49-F238E27FC236}">
                  <a16:creationId xmlns:a16="http://schemas.microsoft.com/office/drawing/2014/main" id="{0CDA34BC-34E1-653B-E6EF-858A69020583}"/>
                </a:ext>
              </a:extLst>
            </p:cNvPr>
            <p:cNvSpPr/>
            <p:nvPr/>
          </p:nvSpPr>
          <p:spPr>
            <a:xfrm>
              <a:off x="3609326" y="4066349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17" name="Ellipse 116">
              <a:extLst>
                <a:ext uri="{FF2B5EF4-FFF2-40B4-BE49-F238E27FC236}">
                  <a16:creationId xmlns:a16="http://schemas.microsoft.com/office/drawing/2014/main" id="{AC77AF5E-DCD2-92C3-D920-45D9DCFB239F}"/>
                </a:ext>
              </a:extLst>
            </p:cNvPr>
            <p:cNvSpPr/>
            <p:nvPr/>
          </p:nvSpPr>
          <p:spPr>
            <a:xfrm>
              <a:off x="3833594" y="4171081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18" name="Ellipse 117">
              <a:extLst>
                <a:ext uri="{FF2B5EF4-FFF2-40B4-BE49-F238E27FC236}">
                  <a16:creationId xmlns:a16="http://schemas.microsoft.com/office/drawing/2014/main" id="{7E3F1CA7-35A3-E41F-E2B7-5CB8D7FA964B}"/>
                </a:ext>
              </a:extLst>
            </p:cNvPr>
            <p:cNvSpPr/>
            <p:nvPr/>
          </p:nvSpPr>
          <p:spPr>
            <a:xfrm>
              <a:off x="4057861" y="4151602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19" name="Ellipse 118">
              <a:extLst>
                <a:ext uri="{FF2B5EF4-FFF2-40B4-BE49-F238E27FC236}">
                  <a16:creationId xmlns:a16="http://schemas.microsoft.com/office/drawing/2014/main" id="{48F326EF-E16E-5A2B-F112-99D2CCBFF118}"/>
                </a:ext>
              </a:extLst>
            </p:cNvPr>
            <p:cNvSpPr/>
            <p:nvPr/>
          </p:nvSpPr>
          <p:spPr>
            <a:xfrm>
              <a:off x="4134948" y="4005881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20" name="Ellipse 119">
              <a:extLst>
                <a:ext uri="{FF2B5EF4-FFF2-40B4-BE49-F238E27FC236}">
                  <a16:creationId xmlns:a16="http://schemas.microsoft.com/office/drawing/2014/main" id="{901EEFF9-00A9-0200-76FB-3124BC614BF5}"/>
                </a:ext>
              </a:extLst>
            </p:cNvPr>
            <p:cNvSpPr/>
            <p:nvPr/>
          </p:nvSpPr>
          <p:spPr>
            <a:xfrm>
              <a:off x="3476544" y="3876250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21" name="Ellipse 120">
              <a:extLst>
                <a:ext uri="{FF2B5EF4-FFF2-40B4-BE49-F238E27FC236}">
                  <a16:creationId xmlns:a16="http://schemas.microsoft.com/office/drawing/2014/main" id="{CB1C3B30-5183-D49C-265E-754FDE5BE158}"/>
                </a:ext>
              </a:extLst>
            </p:cNvPr>
            <p:cNvSpPr/>
            <p:nvPr/>
          </p:nvSpPr>
          <p:spPr>
            <a:xfrm>
              <a:off x="3682476" y="4209212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22" name="Ellipse 121">
              <a:extLst>
                <a:ext uri="{FF2B5EF4-FFF2-40B4-BE49-F238E27FC236}">
                  <a16:creationId xmlns:a16="http://schemas.microsoft.com/office/drawing/2014/main" id="{C407DAB1-4198-74C4-E3C6-D2973B8848B5}"/>
                </a:ext>
              </a:extLst>
            </p:cNvPr>
            <p:cNvSpPr/>
            <p:nvPr/>
          </p:nvSpPr>
          <p:spPr>
            <a:xfrm>
              <a:off x="3510653" y="4191632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23" name="Ellipse 122">
              <a:extLst>
                <a:ext uri="{FF2B5EF4-FFF2-40B4-BE49-F238E27FC236}">
                  <a16:creationId xmlns:a16="http://schemas.microsoft.com/office/drawing/2014/main" id="{388D79C7-DEAE-F13A-AEAA-A41D51D6CFBE}"/>
                </a:ext>
              </a:extLst>
            </p:cNvPr>
            <p:cNvSpPr/>
            <p:nvPr/>
          </p:nvSpPr>
          <p:spPr>
            <a:xfrm>
              <a:off x="3432426" y="4025021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6D44A06D-5ECA-BD8F-0AFD-F28E36ECA07C}"/>
                </a:ext>
              </a:extLst>
            </p:cNvPr>
            <p:cNvSpPr/>
            <p:nvPr/>
          </p:nvSpPr>
          <p:spPr>
            <a:xfrm>
              <a:off x="3756506" y="3886623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DD549822-1E7A-6C18-744D-30612893884F}"/>
                </a:ext>
              </a:extLst>
            </p:cNvPr>
            <p:cNvSpPr/>
            <p:nvPr/>
          </p:nvSpPr>
          <p:spPr>
            <a:xfrm>
              <a:off x="3940501" y="4117806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AED77F1B-2528-E189-1D4D-AF83D23CFE09}"/>
                </a:ext>
              </a:extLst>
            </p:cNvPr>
            <p:cNvSpPr/>
            <p:nvPr/>
          </p:nvSpPr>
          <p:spPr>
            <a:xfrm>
              <a:off x="3513384" y="4089836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7BF9EC8A-4ADE-E27C-B136-4C47FE3791C2}"/>
                </a:ext>
              </a:extLst>
            </p:cNvPr>
            <p:cNvSpPr/>
            <p:nvPr/>
          </p:nvSpPr>
          <p:spPr>
            <a:xfrm>
              <a:off x="4172157" y="3879763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E932B5E9-FBB9-2A3F-54E1-C02546FF3B04}"/>
                </a:ext>
              </a:extLst>
            </p:cNvPr>
            <p:cNvSpPr/>
            <p:nvPr/>
          </p:nvSpPr>
          <p:spPr>
            <a:xfrm>
              <a:off x="4304646" y="4012253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EA276093-3D28-D9A8-52A7-2D5ADDF851B0}"/>
                </a:ext>
              </a:extLst>
            </p:cNvPr>
            <p:cNvSpPr/>
            <p:nvPr/>
          </p:nvSpPr>
          <p:spPr>
            <a:xfrm>
              <a:off x="4369462" y="3814948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1DF543BE-8D57-D746-8E86-13A2E6A257A6}"/>
                </a:ext>
              </a:extLst>
            </p:cNvPr>
            <p:cNvSpPr/>
            <p:nvPr/>
          </p:nvSpPr>
          <p:spPr>
            <a:xfrm>
              <a:off x="4476469" y="4012253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EE41361E-7D56-9A76-FC16-577601ABBFC2}"/>
                </a:ext>
              </a:extLst>
            </p:cNvPr>
            <p:cNvSpPr/>
            <p:nvPr/>
          </p:nvSpPr>
          <p:spPr>
            <a:xfrm>
              <a:off x="4528815" y="3857575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2" name="Ellipse 131">
              <a:extLst>
                <a:ext uri="{FF2B5EF4-FFF2-40B4-BE49-F238E27FC236}">
                  <a16:creationId xmlns:a16="http://schemas.microsoft.com/office/drawing/2014/main" id="{D2424A9C-C2D1-D5CD-030D-7D95F5DC1549}"/>
                </a:ext>
              </a:extLst>
            </p:cNvPr>
            <p:cNvSpPr/>
            <p:nvPr/>
          </p:nvSpPr>
          <p:spPr>
            <a:xfrm>
              <a:off x="4132824" y="4059489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3" name="Ellipse 132">
              <a:extLst>
                <a:ext uri="{FF2B5EF4-FFF2-40B4-BE49-F238E27FC236}">
                  <a16:creationId xmlns:a16="http://schemas.microsoft.com/office/drawing/2014/main" id="{8C2CC585-EC35-DFC7-BD7F-BECF75D5E8F9}"/>
                </a:ext>
              </a:extLst>
            </p:cNvPr>
            <p:cNvSpPr/>
            <p:nvPr/>
          </p:nvSpPr>
          <p:spPr>
            <a:xfrm>
              <a:off x="4357092" y="4164221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4" name="Ellipse 133">
              <a:extLst>
                <a:ext uri="{FF2B5EF4-FFF2-40B4-BE49-F238E27FC236}">
                  <a16:creationId xmlns:a16="http://schemas.microsoft.com/office/drawing/2014/main" id="{5B259B39-32CF-232E-F4EB-916AB6B62F5C}"/>
                </a:ext>
              </a:extLst>
            </p:cNvPr>
            <p:cNvSpPr/>
            <p:nvPr/>
          </p:nvSpPr>
          <p:spPr>
            <a:xfrm>
              <a:off x="4581360" y="4144742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5" name="Ellipse 134">
              <a:extLst>
                <a:ext uri="{FF2B5EF4-FFF2-40B4-BE49-F238E27FC236}">
                  <a16:creationId xmlns:a16="http://schemas.microsoft.com/office/drawing/2014/main" id="{BE40DE50-BD50-E344-4D0D-0BD0CBECEE40}"/>
                </a:ext>
              </a:extLst>
            </p:cNvPr>
            <p:cNvSpPr/>
            <p:nvPr/>
          </p:nvSpPr>
          <p:spPr>
            <a:xfrm>
              <a:off x="4658446" y="3999021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7" name="Ellipse 136">
              <a:extLst>
                <a:ext uri="{FF2B5EF4-FFF2-40B4-BE49-F238E27FC236}">
                  <a16:creationId xmlns:a16="http://schemas.microsoft.com/office/drawing/2014/main" id="{684587F2-036C-1D5D-433C-935AB140D7BC}"/>
                </a:ext>
              </a:extLst>
            </p:cNvPr>
            <p:cNvSpPr/>
            <p:nvPr/>
          </p:nvSpPr>
          <p:spPr>
            <a:xfrm>
              <a:off x="4205974" y="4202351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9" name="Ellipse 138">
              <a:extLst>
                <a:ext uri="{FF2B5EF4-FFF2-40B4-BE49-F238E27FC236}">
                  <a16:creationId xmlns:a16="http://schemas.microsoft.com/office/drawing/2014/main" id="{8208980D-1185-793E-5F4F-0EFB32DAE711}"/>
                </a:ext>
              </a:extLst>
            </p:cNvPr>
            <p:cNvSpPr/>
            <p:nvPr/>
          </p:nvSpPr>
          <p:spPr>
            <a:xfrm>
              <a:off x="3955925" y="4018161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40" name="Ellipse 139">
              <a:extLst>
                <a:ext uri="{FF2B5EF4-FFF2-40B4-BE49-F238E27FC236}">
                  <a16:creationId xmlns:a16="http://schemas.microsoft.com/office/drawing/2014/main" id="{2FDEAC54-FE78-3D69-2BD4-BFF12B7E96FB}"/>
                </a:ext>
              </a:extLst>
            </p:cNvPr>
            <p:cNvSpPr/>
            <p:nvPr/>
          </p:nvSpPr>
          <p:spPr>
            <a:xfrm>
              <a:off x="4280005" y="3879763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41" name="Ellipse 140">
              <a:extLst>
                <a:ext uri="{FF2B5EF4-FFF2-40B4-BE49-F238E27FC236}">
                  <a16:creationId xmlns:a16="http://schemas.microsoft.com/office/drawing/2014/main" id="{D86E92A8-33AA-0825-19B7-510AD5BBEE25}"/>
                </a:ext>
              </a:extLst>
            </p:cNvPr>
            <p:cNvSpPr/>
            <p:nvPr/>
          </p:nvSpPr>
          <p:spPr>
            <a:xfrm>
              <a:off x="4464000" y="4110946"/>
              <a:ext cx="129631" cy="129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146" name="Rectangle 145">
            <a:extLst>
              <a:ext uri="{FF2B5EF4-FFF2-40B4-BE49-F238E27FC236}">
                <a16:creationId xmlns:a16="http://schemas.microsoft.com/office/drawing/2014/main" id="{F2E690C5-C883-4F43-43B5-AD38C9B07EC7}"/>
              </a:ext>
            </a:extLst>
          </p:cNvPr>
          <p:cNvSpPr/>
          <p:nvPr/>
        </p:nvSpPr>
        <p:spPr>
          <a:xfrm>
            <a:off x="2698096" y="3421780"/>
            <a:ext cx="845636" cy="29264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3196CDA-F6B5-4604-FD26-9F711E745A31}"/>
              </a:ext>
            </a:extLst>
          </p:cNvPr>
          <p:cNvSpPr/>
          <p:nvPr/>
        </p:nvSpPr>
        <p:spPr>
          <a:xfrm>
            <a:off x="10775895" y="2569307"/>
            <a:ext cx="845636" cy="122704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357C14C5-959A-8E98-CA3D-8A9CC3B02FF4}"/>
              </a:ext>
            </a:extLst>
          </p:cNvPr>
          <p:cNvSpPr/>
          <p:nvPr/>
        </p:nvSpPr>
        <p:spPr>
          <a:xfrm>
            <a:off x="2698902" y="2660476"/>
            <a:ext cx="845636" cy="29264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50" name="Image 149" descr="Une image contenant machine, ingénierie, train, intérieur&#10;&#10;Description générée automatiquement">
            <a:extLst>
              <a:ext uri="{FF2B5EF4-FFF2-40B4-BE49-F238E27FC236}">
                <a16:creationId xmlns:a16="http://schemas.microsoft.com/office/drawing/2014/main" id="{88D247FD-7241-8F46-57FE-C1BC3034CC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49" t="29414" r="18233" b="34852"/>
          <a:stretch/>
        </p:blipFill>
        <p:spPr>
          <a:xfrm flipH="1">
            <a:off x="2532906" y="777358"/>
            <a:ext cx="1196173" cy="118147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1" name="Image 150">
            <a:extLst>
              <a:ext uri="{FF2B5EF4-FFF2-40B4-BE49-F238E27FC236}">
                <a16:creationId xmlns:a16="http://schemas.microsoft.com/office/drawing/2014/main" id="{68AD4FB6-F342-C77B-F486-07249907106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4444" b="9444"/>
          <a:stretch/>
        </p:blipFill>
        <p:spPr>
          <a:xfrm>
            <a:off x="10571086" y="768756"/>
            <a:ext cx="1196173" cy="119278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52" name="Connecteur droit 151">
            <a:extLst>
              <a:ext uri="{FF2B5EF4-FFF2-40B4-BE49-F238E27FC236}">
                <a16:creationId xmlns:a16="http://schemas.microsoft.com/office/drawing/2014/main" id="{D63AAE2C-17BF-32EA-4178-978EBEF2DFCA}"/>
              </a:ext>
            </a:extLst>
          </p:cNvPr>
          <p:cNvCxnSpPr>
            <a:cxnSpLocks/>
          </p:cNvCxnSpPr>
          <p:nvPr/>
        </p:nvCxnSpPr>
        <p:spPr>
          <a:xfrm>
            <a:off x="3133543" y="3796352"/>
            <a:ext cx="0" cy="432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5" name="Connecteur droit 154">
            <a:extLst>
              <a:ext uri="{FF2B5EF4-FFF2-40B4-BE49-F238E27FC236}">
                <a16:creationId xmlns:a16="http://schemas.microsoft.com/office/drawing/2014/main" id="{7000439D-4510-3020-BB17-E345BD1F8D8A}"/>
              </a:ext>
            </a:extLst>
          </p:cNvPr>
          <p:cNvCxnSpPr>
            <a:cxnSpLocks/>
          </p:cNvCxnSpPr>
          <p:nvPr/>
        </p:nvCxnSpPr>
        <p:spPr>
          <a:xfrm>
            <a:off x="11200583" y="3790575"/>
            <a:ext cx="0" cy="432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7" name="Connecteur droit avec flèche 156">
            <a:extLst>
              <a:ext uri="{FF2B5EF4-FFF2-40B4-BE49-F238E27FC236}">
                <a16:creationId xmlns:a16="http://schemas.microsoft.com/office/drawing/2014/main" id="{EBC48AA8-9444-6688-C2B9-31D3EE4DB2C1}"/>
              </a:ext>
            </a:extLst>
          </p:cNvPr>
          <p:cNvCxnSpPr/>
          <p:nvPr/>
        </p:nvCxnSpPr>
        <p:spPr>
          <a:xfrm>
            <a:off x="3133543" y="4190303"/>
            <a:ext cx="806704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4" name="ZoneTexte 163">
            <a:extLst>
              <a:ext uri="{FF2B5EF4-FFF2-40B4-BE49-F238E27FC236}">
                <a16:creationId xmlns:a16="http://schemas.microsoft.com/office/drawing/2014/main" id="{87F06842-7397-806E-8983-25C09D2060B1}"/>
              </a:ext>
            </a:extLst>
          </p:cNvPr>
          <p:cNvSpPr txBox="1"/>
          <p:nvPr/>
        </p:nvSpPr>
        <p:spPr>
          <a:xfrm>
            <a:off x="296689" y="4532083"/>
            <a:ext cx="7285135" cy="2255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fr-CH" sz="2400" dirty="0"/>
              <a:t>Chopper and detector are </a:t>
            </a:r>
            <a:r>
              <a:rPr lang="fr-CH" sz="2400" dirty="0" err="1"/>
              <a:t>synchronized</a:t>
            </a:r>
            <a:endParaRPr lang="fr-CH" sz="2400" dirty="0"/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fr-CH" sz="2400" u="sng" dirty="0"/>
              <a:t>START time:</a:t>
            </a:r>
            <a:r>
              <a:rPr lang="fr-CH" sz="2400" dirty="0"/>
              <a:t> Chopper </a:t>
            </a:r>
            <a:r>
              <a:rPr lang="fr-CH" sz="2400" dirty="0" err="1"/>
              <a:t>send</a:t>
            </a:r>
            <a:r>
              <a:rPr lang="fr-CH" sz="2400" dirty="0"/>
              <a:t> a pulse to the detector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fr-CH" sz="2400" u="sng" dirty="0"/>
              <a:t>STOP time:</a:t>
            </a:r>
            <a:r>
              <a:rPr lang="fr-CH" sz="2400" dirty="0"/>
              <a:t> Detector stores neutrons in time </a:t>
            </a:r>
            <a:r>
              <a:rPr lang="fr-CH" sz="2400" dirty="0" err="1"/>
              <a:t>bins</a:t>
            </a:r>
            <a:endParaRPr lang="fr-CH" sz="2400" dirty="0"/>
          </a:p>
          <a:p>
            <a:pPr marL="342900" indent="-342900">
              <a:lnSpc>
                <a:spcPct val="150000"/>
              </a:lnSpc>
              <a:buFontTx/>
              <a:buChar char="-"/>
            </a:pPr>
            <a:endParaRPr lang="fr-CH" sz="2400" dirty="0"/>
          </a:p>
        </p:txBody>
      </p:sp>
      <p:sp>
        <p:nvSpPr>
          <p:cNvPr id="165" name="Accolade fermante 164">
            <a:extLst>
              <a:ext uri="{FF2B5EF4-FFF2-40B4-BE49-F238E27FC236}">
                <a16:creationId xmlns:a16="http://schemas.microsoft.com/office/drawing/2014/main" id="{C00C9C64-8EFD-D14B-7BC1-63415BDCAE4A}"/>
              </a:ext>
            </a:extLst>
          </p:cNvPr>
          <p:cNvSpPr/>
          <p:nvPr/>
        </p:nvSpPr>
        <p:spPr>
          <a:xfrm>
            <a:off x="7472516" y="5303520"/>
            <a:ext cx="136458" cy="881002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6" name="ZoneTexte 165">
                <a:extLst>
                  <a:ext uri="{FF2B5EF4-FFF2-40B4-BE49-F238E27FC236}">
                    <a16:creationId xmlns:a16="http://schemas.microsoft.com/office/drawing/2014/main" id="{E7B5D3B1-A3F1-00F5-F0D9-3CBF18F00A02}"/>
                  </a:ext>
                </a:extLst>
              </p:cNvPr>
              <p:cNvSpPr txBox="1"/>
              <p:nvPr/>
            </p:nvSpPr>
            <p:spPr>
              <a:xfrm>
                <a:off x="7680960" y="5219441"/>
                <a:ext cx="4052904" cy="10177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CH" sz="32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fr-CH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3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fr-CH" sz="3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fr-CH" sz="3200" b="0" i="1" smtClean="0">
                          <a:latin typeface="Cambria Math" panose="02040503050406030204" pitchFamily="18" charset="0"/>
                        </a:rPr>
                        <m:t>→  </m:t>
                      </m:r>
                      <m:sSub>
                        <m:sSubPr>
                          <m:ctrlPr>
                            <a:rPr lang="fr-CH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32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fr-CH" sz="3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fr-CH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H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32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fr-CH" sz="3200" b="0" i="1" smtClean="0">
                                  <a:latin typeface="Cambria Math" panose="02040503050406030204" pitchFamily="18" charset="0"/>
                                </a:rPr>
                                <m:t>𝑐h𝑜𝑝</m:t>
                              </m:r>
                              <m:r>
                                <a:rPr lang="fr-CH" sz="32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CH" sz="3200" b="0" i="1" smtClean="0">
                                  <a:latin typeface="Cambria Math" panose="02040503050406030204" pitchFamily="18" charset="0"/>
                                </a:rPr>
                                <m:t>𝑑𝑒𝑡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fr-CH" sz="32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fr-CH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32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fr-CH" sz="3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CH" sz="3200" dirty="0"/>
              </a:p>
            </p:txBody>
          </p:sp>
        </mc:Choice>
        <mc:Fallback xmlns="">
          <p:sp>
            <p:nvSpPr>
              <p:cNvPr id="166" name="ZoneTexte 165">
                <a:extLst>
                  <a:ext uri="{FF2B5EF4-FFF2-40B4-BE49-F238E27FC236}">
                    <a16:creationId xmlns:a16="http://schemas.microsoft.com/office/drawing/2014/main" id="{E7B5D3B1-A3F1-00F5-F0D9-3CBF18F00A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0960" y="5219441"/>
                <a:ext cx="4052904" cy="101771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9" name="Flèche : droite 168">
            <a:extLst>
              <a:ext uri="{FF2B5EF4-FFF2-40B4-BE49-F238E27FC236}">
                <a16:creationId xmlns:a16="http://schemas.microsoft.com/office/drawing/2014/main" id="{8A77F3C6-D51B-9A1B-B4D8-82912BF0B8FA}"/>
              </a:ext>
            </a:extLst>
          </p:cNvPr>
          <p:cNvSpPr/>
          <p:nvPr/>
        </p:nvSpPr>
        <p:spPr>
          <a:xfrm>
            <a:off x="776162" y="1365149"/>
            <a:ext cx="1735096" cy="268036"/>
          </a:xfrm>
          <a:prstGeom prst="rightArrow">
            <a:avLst/>
          </a:prstGeom>
          <a:solidFill>
            <a:srgbClr val="F2F2F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0" name="ZoneTexte 169">
            <a:extLst>
              <a:ext uri="{FF2B5EF4-FFF2-40B4-BE49-F238E27FC236}">
                <a16:creationId xmlns:a16="http://schemas.microsoft.com/office/drawing/2014/main" id="{D9FA7B3B-7669-4B00-ADE2-F40DD3202D59}"/>
              </a:ext>
            </a:extLst>
          </p:cNvPr>
          <p:cNvSpPr txBox="1"/>
          <p:nvPr/>
        </p:nvSpPr>
        <p:spPr>
          <a:xfrm>
            <a:off x="276972" y="822888"/>
            <a:ext cx="2734652" cy="509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000" dirty="0" err="1"/>
              <a:t>Continuous</a:t>
            </a:r>
            <a:r>
              <a:rPr lang="fr-CH" sz="2000" dirty="0"/>
              <a:t> </a:t>
            </a:r>
            <a:r>
              <a:rPr lang="fr-CH" sz="2000" dirty="0" err="1"/>
              <a:t>beam</a:t>
            </a:r>
            <a:endParaRPr lang="fr-CH" sz="2000" dirty="0"/>
          </a:p>
        </p:txBody>
      </p:sp>
      <p:sp>
        <p:nvSpPr>
          <p:cNvPr id="171" name="Flèche : droite 170">
            <a:extLst>
              <a:ext uri="{FF2B5EF4-FFF2-40B4-BE49-F238E27FC236}">
                <a16:creationId xmlns:a16="http://schemas.microsoft.com/office/drawing/2014/main" id="{145972E0-91CC-3663-BEBE-EA9CDE878ABD}"/>
              </a:ext>
            </a:extLst>
          </p:cNvPr>
          <p:cNvSpPr/>
          <p:nvPr/>
        </p:nvSpPr>
        <p:spPr>
          <a:xfrm>
            <a:off x="5067299" y="1365023"/>
            <a:ext cx="297473" cy="268036"/>
          </a:xfrm>
          <a:prstGeom prst="rightArrow">
            <a:avLst/>
          </a:prstGeom>
          <a:solidFill>
            <a:srgbClr val="F2F2F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32372226-3291-F2C4-26FB-43B85362DBBB}"/>
              </a:ext>
            </a:extLst>
          </p:cNvPr>
          <p:cNvSpPr/>
          <p:nvPr/>
        </p:nvSpPr>
        <p:spPr>
          <a:xfrm>
            <a:off x="4850130" y="1432560"/>
            <a:ext cx="133350" cy="133200"/>
          </a:xfrm>
          <a:prstGeom prst="rect">
            <a:avLst/>
          </a:prstGeom>
          <a:solidFill>
            <a:srgbClr val="F2F2F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37E524B0-5B95-7943-FBB7-A2181BC21A8E}"/>
              </a:ext>
            </a:extLst>
          </p:cNvPr>
          <p:cNvSpPr/>
          <p:nvPr/>
        </p:nvSpPr>
        <p:spPr>
          <a:xfrm>
            <a:off x="4632961" y="1432560"/>
            <a:ext cx="133350" cy="133200"/>
          </a:xfrm>
          <a:prstGeom prst="rect">
            <a:avLst/>
          </a:prstGeom>
          <a:solidFill>
            <a:srgbClr val="F2F2F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1BF121D8-1093-CA38-51D7-8465579E379C}"/>
              </a:ext>
            </a:extLst>
          </p:cNvPr>
          <p:cNvSpPr/>
          <p:nvPr/>
        </p:nvSpPr>
        <p:spPr>
          <a:xfrm>
            <a:off x="4411981" y="1435073"/>
            <a:ext cx="133350" cy="133200"/>
          </a:xfrm>
          <a:prstGeom prst="rect">
            <a:avLst/>
          </a:prstGeom>
          <a:solidFill>
            <a:srgbClr val="F2F2F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F0B19C10-F48A-52C6-4EA0-96A7E24874F0}"/>
              </a:ext>
            </a:extLst>
          </p:cNvPr>
          <p:cNvSpPr/>
          <p:nvPr/>
        </p:nvSpPr>
        <p:spPr>
          <a:xfrm>
            <a:off x="4194812" y="1435073"/>
            <a:ext cx="133350" cy="133200"/>
          </a:xfrm>
          <a:prstGeom prst="rect">
            <a:avLst/>
          </a:prstGeom>
          <a:solidFill>
            <a:srgbClr val="F2F2F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365D02BB-752F-58AF-6A0E-6CE77FB9DB1B}"/>
              </a:ext>
            </a:extLst>
          </p:cNvPr>
          <p:cNvSpPr/>
          <p:nvPr/>
        </p:nvSpPr>
        <p:spPr>
          <a:xfrm>
            <a:off x="3966738" y="1435073"/>
            <a:ext cx="133350" cy="133200"/>
          </a:xfrm>
          <a:prstGeom prst="rect">
            <a:avLst/>
          </a:prstGeom>
          <a:solidFill>
            <a:srgbClr val="F2F2F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C6EBE0D0-4FCD-EC3D-044E-91D272866BCB}"/>
              </a:ext>
            </a:extLst>
          </p:cNvPr>
          <p:cNvSpPr/>
          <p:nvPr/>
        </p:nvSpPr>
        <p:spPr>
          <a:xfrm>
            <a:off x="3749569" y="1435073"/>
            <a:ext cx="133350" cy="133200"/>
          </a:xfrm>
          <a:prstGeom prst="rect">
            <a:avLst/>
          </a:prstGeom>
          <a:solidFill>
            <a:srgbClr val="F2F2F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8" name="ZoneTexte 177">
            <a:extLst>
              <a:ext uri="{FF2B5EF4-FFF2-40B4-BE49-F238E27FC236}">
                <a16:creationId xmlns:a16="http://schemas.microsoft.com/office/drawing/2014/main" id="{2E1BAD9F-F82D-E14C-E1B1-6E3CFCB750D7}"/>
              </a:ext>
            </a:extLst>
          </p:cNvPr>
          <p:cNvSpPr txBox="1"/>
          <p:nvPr/>
        </p:nvSpPr>
        <p:spPr>
          <a:xfrm>
            <a:off x="3805032" y="822888"/>
            <a:ext cx="2734652" cy="509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000" dirty="0" err="1"/>
              <a:t>Pulsed</a:t>
            </a:r>
            <a:r>
              <a:rPr lang="fr-CH" sz="2000" dirty="0"/>
              <a:t> </a:t>
            </a:r>
            <a:r>
              <a:rPr lang="fr-CH" sz="2000" dirty="0" err="1"/>
              <a:t>beam</a:t>
            </a:r>
            <a:endParaRPr lang="fr-CH" sz="2000" dirty="0"/>
          </a:p>
        </p:txBody>
      </p:sp>
      <p:sp>
        <p:nvSpPr>
          <p:cNvPr id="179" name="ZoneTexte 178">
            <a:extLst>
              <a:ext uri="{FF2B5EF4-FFF2-40B4-BE49-F238E27FC236}">
                <a16:creationId xmlns:a16="http://schemas.microsoft.com/office/drawing/2014/main" id="{A2F08C59-5CFC-CEBE-0D30-4A9342163C09}"/>
              </a:ext>
            </a:extLst>
          </p:cNvPr>
          <p:cNvSpPr txBox="1"/>
          <p:nvPr/>
        </p:nvSpPr>
        <p:spPr>
          <a:xfrm>
            <a:off x="1753249" y="1912563"/>
            <a:ext cx="2734652" cy="509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2000" dirty="0"/>
              <a:t>Chopper</a:t>
            </a:r>
          </a:p>
        </p:txBody>
      </p:sp>
      <p:sp>
        <p:nvSpPr>
          <p:cNvPr id="180" name="ZoneTexte 179">
            <a:extLst>
              <a:ext uri="{FF2B5EF4-FFF2-40B4-BE49-F238E27FC236}">
                <a16:creationId xmlns:a16="http://schemas.microsoft.com/office/drawing/2014/main" id="{7A91F804-B3DC-631D-14FB-BAEB16D18837}"/>
              </a:ext>
            </a:extLst>
          </p:cNvPr>
          <p:cNvSpPr txBox="1"/>
          <p:nvPr/>
        </p:nvSpPr>
        <p:spPr>
          <a:xfrm>
            <a:off x="10253359" y="1912563"/>
            <a:ext cx="1855214" cy="509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2000" dirty="0"/>
              <a:t>Detector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1" name="ZoneTexte 180">
                <a:extLst>
                  <a:ext uri="{FF2B5EF4-FFF2-40B4-BE49-F238E27FC236}">
                    <a16:creationId xmlns:a16="http://schemas.microsoft.com/office/drawing/2014/main" id="{25E05BFA-F847-B466-8058-1AD82E7F92A6}"/>
                  </a:ext>
                </a:extLst>
              </p:cNvPr>
              <p:cNvSpPr txBox="1"/>
              <p:nvPr/>
            </p:nvSpPr>
            <p:spPr>
              <a:xfrm>
                <a:off x="6244021" y="3614743"/>
                <a:ext cx="1734321" cy="5304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3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sz="3200" b="0" i="1" smtClean="0">
                              <a:latin typeface="Cambria Math" panose="02040503050406030204" pitchFamily="18" charset="0"/>
                            </a:rPr>
                            <m:t>𝑐h𝑜𝑝</m:t>
                          </m:r>
                          <m:r>
                            <a:rPr lang="fr-CH" sz="3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CH" sz="3200" b="0" i="1" smtClean="0">
                              <a:latin typeface="Cambria Math" panose="02040503050406030204" pitchFamily="18" charset="0"/>
                            </a:rPr>
                            <m:t>𝑑𝑒𝑡</m:t>
                          </m:r>
                        </m:sub>
                      </m:sSub>
                    </m:oMath>
                  </m:oMathPara>
                </a14:m>
                <a:endParaRPr lang="fr-CH" sz="3200" i="1" dirty="0"/>
              </a:p>
            </p:txBody>
          </p:sp>
        </mc:Choice>
        <mc:Fallback xmlns="">
          <p:sp>
            <p:nvSpPr>
              <p:cNvPr id="181" name="ZoneTexte 180">
                <a:extLst>
                  <a:ext uri="{FF2B5EF4-FFF2-40B4-BE49-F238E27FC236}">
                    <a16:creationId xmlns:a16="http://schemas.microsoft.com/office/drawing/2014/main" id="{25E05BFA-F847-B466-8058-1AD82E7F92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021" y="3614743"/>
                <a:ext cx="1734321" cy="53040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2" name="Rectangle 181">
            <a:extLst>
              <a:ext uri="{FF2B5EF4-FFF2-40B4-BE49-F238E27FC236}">
                <a16:creationId xmlns:a16="http://schemas.microsoft.com/office/drawing/2014/main" id="{CD499942-BC1B-3D66-0618-369BD9F72933}"/>
              </a:ext>
            </a:extLst>
          </p:cNvPr>
          <p:cNvSpPr/>
          <p:nvPr/>
        </p:nvSpPr>
        <p:spPr>
          <a:xfrm>
            <a:off x="8986520" y="5120640"/>
            <a:ext cx="2827634" cy="1195772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206A7A6-CEF7-DFF4-EE5C-718033DC9838}"/>
              </a:ext>
            </a:extLst>
          </p:cNvPr>
          <p:cNvSpPr txBox="1"/>
          <p:nvPr/>
        </p:nvSpPr>
        <p:spPr>
          <a:xfrm>
            <a:off x="7704101" y="1861421"/>
            <a:ext cx="2734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000" dirty="0"/>
              <a:t>The neutron pulse spreads </a:t>
            </a:r>
            <a:r>
              <a:rPr lang="fr-CH" sz="2000" dirty="0" err="1"/>
              <a:t>during</a:t>
            </a:r>
            <a:r>
              <a:rPr lang="fr-CH" sz="2000" dirty="0"/>
              <a:t> </a:t>
            </a:r>
            <a:r>
              <a:rPr lang="fr-CH" sz="2000" dirty="0" err="1"/>
              <a:t>travel</a:t>
            </a:r>
            <a:endParaRPr lang="fr-CH" sz="2000" dirty="0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7CD321AF-C9BC-C0D8-6653-BB780353769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344" b="99658" l="7373" r="93311">
                        <a14:foregroundMark x1="38867" y1="15674" x2="38867" y2="15674"/>
                        <a14:foregroundMark x1="49463" y1="5957" x2="49463" y2="5957"/>
                        <a14:foregroundMark x1="50293" y1="2344" x2="50293" y2="2344"/>
                        <a14:foregroundMark x1="89990" y1="44580" x2="89990" y2="44580"/>
                        <a14:foregroundMark x1="93457" y1="53906" x2="93457" y2="53906"/>
                        <a14:foregroundMark x1="70117" y1="91113" x2="70117" y2="91113"/>
                        <a14:foregroundMark x1="64307" y1="93213" x2="64307" y2="93213"/>
                        <a14:foregroundMark x1="57520" y1="95703" x2="57520" y2="95703"/>
                        <a14:foregroundMark x1="51270" y1="99707" x2="51270" y2="99707"/>
                        <a14:foregroundMark x1="7373" y1="49854" x2="7373" y2="4985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94638" y="2713317"/>
            <a:ext cx="860660" cy="860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134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0 L 0.47149 0.00532 " pathEditMode="fixed" rAng="0" ptsTypes="AA">
                                      <p:cBhvr>
                                        <p:cTn id="9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68" y="255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4.44444E-6 L 0.48281 0.00186 " pathEditMode="fixed" rAng="0" ptsTypes="AA">
                                      <p:cBhvr>
                                        <p:cTn id="9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41" y="93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9179 0.00232 " pathEditMode="relative" ptsTypes="AA">
                                      <p:cBhvr>
                                        <p:cTn id="10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4.44444E-6 L 0.49076 -0.00231 " pathEditMode="fixed" rAng="0" ptsTypes="AA">
                                      <p:cBhvr>
                                        <p:cTn id="10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31" y="-116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7.40741E-7 L 0.50195 0.00116 " pathEditMode="fixed" rAng="0" ptsTypes="AA">
                                      <p:cBhvr>
                                        <p:cTn id="10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91" y="46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59259E-6 L 0.48203 -0.00255 " pathEditMode="fixed" rAng="0" ptsTypes="AA">
                                      <p:cBhvr>
                                        <p:cTn id="10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02" y="-139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9179 0.00232 " pathEditMode="relative" ptsTypes="AA">
                                      <p:cBhvr>
                                        <p:cTn id="10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2.59259E-6 L 0.50091 0.00324 " pathEditMode="fixed" rAng="0" ptsTypes="AA">
                                      <p:cBhvr>
                                        <p:cTn id="1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39" y="162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1.11111E-6 L 0.49648 0.00347 " pathEditMode="fixed" rAng="0" ptsTypes="AA">
                                      <p:cBhvr>
                                        <p:cTn id="1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18" y="162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1.11111E-6 L 0.47122 0.0044 " pathEditMode="fixed" rAng="0" ptsTypes="AA">
                                      <p:cBhvr>
                                        <p:cTn id="1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55" y="208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9179 0.00232 " pathEditMode="relative" ptsTypes="AA">
                                      <p:cBhvr>
                                        <p:cTn id="1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9179 0.00232 " pathEditMode="relative" ptsTypes="AA">
                                      <p:cBhvr>
                                        <p:cTn id="1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1.11111E-6 L 0.46394 0.00255 " pathEditMode="fixed" rAng="0" ptsTypes="AA">
                                      <p:cBhvr>
                                        <p:cTn id="12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90" y="116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9179 0.00232 " pathEditMode="fixed" ptsTypes="AA">
                                      <p:cBhvr>
                                        <p:cTn id="12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3.7037E-6 L 0.49792 0.00069 " pathEditMode="fixed" rAng="0" ptsTypes="AA">
                                      <p:cBhvr>
                                        <p:cTn id="12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96" y="23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7 L 0.47422 0.00347 " pathEditMode="fixed" rAng="0" ptsTypes="AA">
                                      <p:cBhvr>
                                        <p:cTn id="12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11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8" grpId="0" animBg="1"/>
      <p:bldP spid="8" grpId="1" animBg="1"/>
      <p:bldP spid="9" grpId="0" animBg="1"/>
      <p:bldP spid="9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21" grpId="0" animBg="1"/>
      <p:bldP spid="21" grpId="1" animBg="1"/>
      <p:bldP spid="24" grpId="0" animBg="1"/>
      <p:bldP spid="24" grpId="1" animBg="1"/>
      <p:bldP spid="45" grpId="0" animBg="1"/>
      <p:bldP spid="45" grpId="1" animBg="1"/>
      <p:bldP spid="47" grpId="0" animBg="1"/>
      <p:bldP spid="47" grpId="1" animBg="1"/>
      <p:bldP spid="48" grpId="0" animBg="1"/>
      <p:bldP spid="48" grpId="1" animBg="1"/>
      <p:bldP spid="165" grpId="0" animBg="1"/>
      <p:bldP spid="166" grpId="0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/>
      <p:bldP spid="182" grpId="0" animBg="1"/>
      <p:bldP spid="1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16D0CBE-1D53-D505-D388-97385C9D992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at ILL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TOF Components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36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54844D94-B58A-3735-43D7-8FE09330A336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00444950-60A7-FE12-1446-CE504DB708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B6A7F56-099C-E34A-5012-F0802B38AD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2859226-F237-5B63-03C9-9414935440CE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Image 6" descr="Une image contenant texte, Police, Graphique, conception&#10;&#10;Description générée automatiquement">
            <a:extLst>
              <a:ext uri="{FF2B5EF4-FFF2-40B4-BE49-F238E27FC236}">
                <a16:creationId xmlns:a16="http://schemas.microsoft.com/office/drawing/2014/main" id="{D9C87613-911D-3664-EFC1-1CECBD9E8F4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034" y="43118"/>
            <a:ext cx="576534" cy="576534"/>
          </a:xfrm>
          <a:prstGeom prst="rect">
            <a:avLst/>
          </a:prstGeom>
        </p:spPr>
      </p:pic>
      <p:grpSp>
        <p:nvGrpSpPr>
          <p:cNvPr id="55" name="Groupe 54">
            <a:extLst>
              <a:ext uri="{FF2B5EF4-FFF2-40B4-BE49-F238E27FC236}">
                <a16:creationId xmlns:a16="http://schemas.microsoft.com/office/drawing/2014/main" id="{5D1A5AB0-10DA-8C5F-5A46-A4F5C027B8BE}"/>
              </a:ext>
            </a:extLst>
          </p:cNvPr>
          <p:cNvGrpSpPr/>
          <p:nvPr/>
        </p:nvGrpSpPr>
        <p:grpSpPr>
          <a:xfrm>
            <a:off x="5281615" y="709070"/>
            <a:ext cx="6416900" cy="2361419"/>
            <a:chOff x="531878" y="2031527"/>
            <a:chExt cx="11128243" cy="4095193"/>
          </a:xfrm>
        </p:grpSpPr>
        <p:grpSp>
          <p:nvGrpSpPr>
            <p:cNvPr id="2" name="Groupe 1">
              <a:extLst>
                <a:ext uri="{FF2B5EF4-FFF2-40B4-BE49-F238E27FC236}">
                  <a16:creationId xmlns:a16="http://schemas.microsoft.com/office/drawing/2014/main" id="{CEFEC51C-905F-E560-D3AD-3F10A70D7D6D}"/>
                </a:ext>
              </a:extLst>
            </p:cNvPr>
            <p:cNvGrpSpPr/>
            <p:nvPr/>
          </p:nvGrpSpPr>
          <p:grpSpPr>
            <a:xfrm>
              <a:off x="531878" y="2031527"/>
              <a:ext cx="11128243" cy="4095193"/>
              <a:chOff x="531878" y="2031527"/>
              <a:chExt cx="11128243" cy="4095193"/>
            </a:xfrm>
          </p:grpSpPr>
          <p:pic>
            <p:nvPicPr>
              <p:cNvPr id="4" name="Image 3" descr="Une image contenant texte, ligne, Rectangle, diagramme&#10;&#10;Description générée automatiquement">
                <a:extLst>
                  <a:ext uri="{FF2B5EF4-FFF2-40B4-BE49-F238E27FC236}">
                    <a16:creationId xmlns:a16="http://schemas.microsoft.com/office/drawing/2014/main" id="{5887AA2F-54B5-0E1D-5C93-FB5267E354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1878" y="2031527"/>
                <a:ext cx="11128243" cy="4095193"/>
              </a:xfrm>
              <a:prstGeom prst="rect">
                <a:avLst/>
              </a:prstGeom>
            </p:spPr>
          </p:pic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21D27B53-1C2B-5519-DD8D-4942422B6C52}"/>
                  </a:ext>
                </a:extLst>
              </p:cNvPr>
              <p:cNvSpPr/>
              <p:nvPr/>
            </p:nvSpPr>
            <p:spPr>
              <a:xfrm>
                <a:off x="723900" y="4926978"/>
                <a:ext cx="1422400" cy="109282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17E9656-C0E8-2E15-7792-85A7FAF1B750}"/>
                </a:ext>
              </a:extLst>
            </p:cNvPr>
            <p:cNvSpPr/>
            <p:nvPr/>
          </p:nvSpPr>
          <p:spPr>
            <a:xfrm rot="120000">
              <a:off x="5610704" y="3761407"/>
              <a:ext cx="3462595" cy="7366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89017676-801D-C7DE-6386-4DE088B520CA}"/>
                </a:ext>
              </a:extLst>
            </p:cNvPr>
            <p:cNvCxnSpPr>
              <a:cxnSpLocks/>
              <a:endCxn id="36" idx="1"/>
            </p:cNvCxnSpPr>
            <p:nvPr/>
          </p:nvCxnSpPr>
          <p:spPr>
            <a:xfrm>
              <a:off x="1231901" y="3962400"/>
              <a:ext cx="7368793" cy="217092"/>
            </a:xfrm>
            <a:prstGeom prst="line">
              <a:avLst/>
            </a:prstGeom>
            <a:ln w="38100">
              <a:solidFill>
                <a:srgbClr val="F91C2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27E730A-1090-2357-1048-78D911CD558D}"/>
                </a:ext>
              </a:extLst>
            </p:cNvPr>
            <p:cNvSpPr/>
            <p:nvPr/>
          </p:nvSpPr>
          <p:spPr>
            <a:xfrm rot="60000">
              <a:off x="5702300" y="3886200"/>
              <a:ext cx="76200" cy="4064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FD1F426-11EA-7444-2525-A823926444A1}"/>
                </a:ext>
              </a:extLst>
            </p:cNvPr>
            <p:cNvSpPr/>
            <p:nvPr/>
          </p:nvSpPr>
          <p:spPr>
            <a:xfrm rot="60000">
              <a:off x="8343899" y="3965363"/>
              <a:ext cx="76200" cy="4064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1DADE9F-C1F9-342A-E608-5FBCCCE02A96}"/>
                </a:ext>
              </a:extLst>
            </p:cNvPr>
            <p:cNvSpPr/>
            <p:nvPr/>
          </p:nvSpPr>
          <p:spPr>
            <a:xfrm rot="60000">
              <a:off x="7013209" y="3924301"/>
              <a:ext cx="76200" cy="4064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BBB5CD2-CCF1-4053-300E-77B92FBB32EF}"/>
                </a:ext>
              </a:extLst>
            </p:cNvPr>
            <p:cNvSpPr/>
            <p:nvPr/>
          </p:nvSpPr>
          <p:spPr>
            <a:xfrm rot="60000">
              <a:off x="8600659" y="3902114"/>
              <a:ext cx="445758" cy="562538"/>
            </a:xfrm>
            <a:prstGeom prst="rect">
              <a:avLst/>
            </a:prstGeom>
            <a:solidFill>
              <a:srgbClr val="06E80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ZoneTexte 37">
                  <a:extLst>
                    <a:ext uri="{FF2B5EF4-FFF2-40B4-BE49-F238E27FC236}">
                      <a16:creationId xmlns:a16="http://schemas.microsoft.com/office/drawing/2014/main" id="{40AA9C90-B9F7-25A6-8DFE-C12B00C26531}"/>
                    </a:ext>
                  </a:extLst>
                </p:cNvPr>
                <p:cNvSpPr txBox="1"/>
                <p:nvPr/>
              </p:nvSpPr>
              <p:spPr>
                <a:xfrm rot="60000">
                  <a:off x="5547565" y="3312532"/>
                  <a:ext cx="392752" cy="3711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4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fr-CH" sz="1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fr-CH" sz="1400" dirty="0"/>
                </a:p>
              </p:txBody>
            </p:sp>
          </mc:Choice>
          <mc:Fallback xmlns="">
            <p:sp>
              <p:nvSpPr>
                <p:cNvPr id="38" name="ZoneTexte 37">
                  <a:extLst>
                    <a:ext uri="{FF2B5EF4-FFF2-40B4-BE49-F238E27FC236}">
                      <a16:creationId xmlns:a16="http://schemas.microsoft.com/office/drawing/2014/main" id="{40AA9C90-B9F7-25A6-8DFE-C12B00C2653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60000">
                  <a:off x="5547565" y="3312532"/>
                  <a:ext cx="392752" cy="371104"/>
                </a:xfrm>
                <a:prstGeom prst="rect">
                  <a:avLst/>
                </a:prstGeom>
                <a:blipFill>
                  <a:blip r:embed="rId5"/>
                  <a:stretch>
                    <a:fillRect l="-1815385" t="-4763889" r="-1825641" b="-2002778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id="{F46AFAE8-4EAA-CF61-B4CA-55F1E719910E}"/>
                    </a:ext>
                  </a:extLst>
                </p:cNvPr>
                <p:cNvSpPr txBox="1"/>
                <p:nvPr/>
              </p:nvSpPr>
              <p:spPr>
                <a:xfrm rot="60000">
                  <a:off x="6874750" y="3353016"/>
                  <a:ext cx="385600" cy="3711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4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fr-CH" sz="1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fr-CH" sz="1400" dirty="0"/>
                </a:p>
              </p:txBody>
            </p:sp>
          </mc:Choice>
          <mc:Fallback xmlns=""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id="{F46AFAE8-4EAA-CF61-B4CA-55F1E719910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60000">
                  <a:off x="6874750" y="3353016"/>
                  <a:ext cx="385600" cy="371104"/>
                </a:xfrm>
                <a:prstGeom prst="rect">
                  <a:avLst/>
                </a:prstGeom>
                <a:blipFill>
                  <a:blip r:embed="rId6"/>
                  <a:stretch>
                    <a:fillRect l="-1865789" t="-4763889" r="-1876316" b="-2002778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ZoneTexte 39">
                  <a:extLst>
                    <a:ext uri="{FF2B5EF4-FFF2-40B4-BE49-F238E27FC236}">
                      <a16:creationId xmlns:a16="http://schemas.microsoft.com/office/drawing/2014/main" id="{F36B124C-1881-6313-9E3F-474AA7F366C7}"/>
                    </a:ext>
                  </a:extLst>
                </p:cNvPr>
                <p:cNvSpPr txBox="1"/>
                <p:nvPr/>
              </p:nvSpPr>
              <p:spPr>
                <a:xfrm rot="60000">
                  <a:off x="8189164" y="3392785"/>
                  <a:ext cx="392752" cy="3711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4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fr-CH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fr-CH" sz="1400" dirty="0"/>
                </a:p>
              </p:txBody>
            </p:sp>
          </mc:Choice>
          <mc:Fallback xmlns="">
            <p:sp>
              <p:nvSpPr>
                <p:cNvPr id="40" name="ZoneTexte 39">
                  <a:extLst>
                    <a:ext uri="{FF2B5EF4-FFF2-40B4-BE49-F238E27FC236}">
                      <a16:creationId xmlns:a16="http://schemas.microsoft.com/office/drawing/2014/main" id="{F36B124C-1881-6313-9E3F-474AA7F366C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60000">
                  <a:off x="8189164" y="3392785"/>
                  <a:ext cx="392752" cy="371104"/>
                </a:xfrm>
                <a:prstGeom prst="rect">
                  <a:avLst/>
                </a:prstGeom>
                <a:blipFill>
                  <a:blip r:embed="rId7"/>
                  <a:stretch>
                    <a:fillRect l="-1815385" t="-4632432" r="-1825641" b="-1948649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ZoneTexte 41">
                  <a:extLst>
                    <a:ext uri="{FF2B5EF4-FFF2-40B4-BE49-F238E27FC236}">
                      <a16:creationId xmlns:a16="http://schemas.microsoft.com/office/drawing/2014/main" id="{7155EA7B-95C1-FA90-B7EE-427BD58406AF}"/>
                    </a:ext>
                  </a:extLst>
                </p:cNvPr>
                <p:cNvSpPr txBox="1"/>
                <p:nvPr/>
              </p:nvSpPr>
              <p:spPr>
                <a:xfrm rot="120000">
                  <a:off x="8284377" y="4567943"/>
                  <a:ext cx="1055812" cy="32471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CH" sz="1200" b="0" i="0" smtClean="0">
                            <a:latin typeface="Cambria Math" panose="02040503050406030204" pitchFamily="18" charset="0"/>
                          </a:rPr>
                          <m:t>Detector</m:t>
                        </m:r>
                      </m:oMath>
                    </m:oMathPara>
                  </a14:m>
                  <a:endParaRPr lang="fr-CH" sz="1200" dirty="0"/>
                </a:p>
              </p:txBody>
            </p:sp>
          </mc:Choice>
          <mc:Fallback xmlns="">
            <p:sp>
              <p:nvSpPr>
                <p:cNvPr id="42" name="ZoneTexte 41">
                  <a:extLst>
                    <a:ext uri="{FF2B5EF4-FFF2-40B4-BE49-F238E27FC236}">
                      <a16:creationId xmlns:a16="http://schemas.microsoft.com/office/drawing/2014/main" id="{7155EA7B-95C1-FA90-B7EE-427BD58406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20000">
                  <a:off x="8284377" y="4567943"/>
                  <a:ext cx="1055812" cy="324717"/>
                </a:xfrm>
                <a:prstGeom prst="rect">
                  <a:avLst/>
                </a:prstGeom>
                <a:blipFill>
                  <a:blip r:embed="rId8"/>
                  <a:stretch>
                    <a:fillRect l="-697059" t="-4882857" r="-729412" b="-2065714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147256F-94F5-F9AB-3FFC-80CD757D8C24}"/>
                </a:ext>
              </a:extLst>
            </p:cNvPr>
            <p:cNvSpPr/>
            <p:nvPr/>
          </p:nvSpPr>
          <p:spPr>
            <a:xfrm rot="60000">
              <a:off x="4366465" y="3786049"/>
              <a:ext cx="445758" cy="562538"/>
            </a:xfrm>
            <a:prstGeom prst="rect">
              <a:avLst/>
            </a:prstGeom>
            <a:solidFill>
              <a:srgbClr val="06E80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ZoneTexte 43">
                  <a:extLst>
                    <a:ext uri="{FF2B5EF4-FFF2-40B4-BE49-F238E27FC236}">
                      <a16:creationId xmlns:a16="http://schemas.microsoft.com/office/drawing/2014/main" id="{E4FD9266-0DF3-D322-A128-43035365E217}"/>
                    </a:ext>
                  </a:extLst>
                </p:cNvPr>
                <p:cNvSpPr txBox="1"/>
                <p:nvPr/>
              </p:nvSpPr>
              <p:spPr>
                <a:xfrm rot="120000">
                  <a:off x="4056223" y="3385077"/>
                  <a:ext cx="1043730" cy="32471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CH" sz="1200" b="0" i="0" smtClean="0">
                            <a:latin typeface="Cambria Math" panose="02040503050406030204" pitchFamily="18" charset="0"/>
                          </a:rPr>
                          <m:t>Chopper</m:t>
                        </m:r>
                      </m:oMath>
                    </m:oMathPara>
                  </a14:m>
                  <a:endParaRPr lang="fr-CH" sz="1200" dirty="0"/>
                </a:p>
              </p:txBody>
            </p:sp>
          </mc:Choice>
          <mc:Fallback xmlns="">
            <p:sp>
              <p:nvSpPr>
                <p:cNvPr id="44" name="ZoneTexte 43">
                  <a:extLst>
                    <a:ext uri="{FF2B5EF4-FFF2-40B4-BE49-F238E27FC236}">
                      <a16:creationId xmlns:a16="http://schemas.microsoft.com/office/drawing/2014/main" id="{E4FD9266-0DF3-D322-A128-43035365E2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20000">
                  <a:off x="4056223" y="3385077"/>
                  <a:ext cx="1043730" cy="324717"/>
                </a:xfrm>
                <a:prstGeom prst="rect">
                  <a:avLst/>
                </a:prstGeom>
                <a:blipFill>
                  <a:blip r:embed="rId9"/>
                  <a:stretch>
                    <a:fillRect l="-963366" t="-5437143" r="-981188" b="-3960000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25AFB45E-3BC5-7B88-940D-163FD40A49BD}"/>
                </a:ext>
              </a:extLst>
            </p:cNvPr>
            <p:cNvCxnSpPr>
              <a:cxnSpLocks/>
            </p:cNvCxnSpPr>
            <p:nvPr/>
          </p:nvCxnSpPr>
          <p:spPr>
            <a:xfrm rot="120000" flipV="1">
              <a:off x="5698759" y="2463800"/>
              <a:ext cx="0" cy="7112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50F4DBC8-260A-F4EB-1EEF-D7E0D41FEE03}"/>
                </a:ext>
              </a:extLst>
            </p:cNvPr>
            <p:cNvCxnSpPr>
              <a:cxnSpLocks/>
            </p:cNvCxnSpPr>
            <p:nvPr/>
          </p:nvCxnSpPr>
          <p:spPr>
            <a:xfrm rot="120000" flipV="1">
              <a:off x="9084809" y="2594749"/>
              <a:ext cx="0" cy="7112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Connecteur droit avec flèche 50">
              <a:extLst>
                <a:ext uri="{FF2B5EF4-FFF2-40B4-BE49-F238E27FC236}">
                  <a16:creationId xmlns:a16="http://schemas.microsoft.com/office/drawing/2014/main" id="{F38A5A20-7C1B-DF0C-5DD8-EA630540A8D3}"/>
                </a:ext>
              </a:extLst>
            </p:cNvPr>
            <p:cNvCxnSpPr>
              <a:cxnSpLocks/>
            </p:cNvCxnSpPr>
            <p:nvPr/>
          </p:nvCxnSpPr>
          <p:spPr>
            <a:xfrm>
              <a:off x="5732247" y="2495278"/>
              <a:ext cx="3350628" cy="11700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ZoneTexte 53">
                  <a:extLst>
                    <a:ext uri="{FF2B5EF4-FFF2-40B4-BE49-F238E27FC236}">
                      <a16:creationId xmlns:a16="http://schemas.microsoft.com/office/drawing/2014/main" id="{18A8A684-9102-6DB9-1FF8-E48716DCD580}"/>
                    </a:ext>
                  </a:extLst>
                </p:cNvPr>
                <p:cNvSpPr txBox="1"/>
                <p:nvPr/>
              </p:nvSpPr>
              <p:spPr>
                <a:xfrm rot="120000">
                  <a:off x="7127299" y="2119083"/>
                  <a:ext cx="560523" cy="3711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CH" sz="1600" b="0" i="0" smtClean="0">
                            <a:latin typeface="Cambria Math" panose="02040503050406030204" pitchFamily="18" charset="0"/>
                          </a:rPr>
                          <m:t>6 </m:t>
                        </m:r>
                        <m:r>
                          <m:rPr>
                            <m:sty m:val="p"/>
                          </m:rPr>
                          <a:rPr lang="fr-CH" sz="16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oMath>
                    </m:oMathPara>
                  </a14:m>
                  <a:endParaRPr lang="fr-CH" sz="1600" dirty="0"/>
                </a:p>
              </p:txBody>
            </p:sp>
          </mc:Choice>
          <mc:Fallback xmlns="">
            <p:sp>
              <p:nvSpPr>
                <p:cNvPr id="54" name="ZoneTexte 53">
                  <a:extLst>
                    <a:ext uri="{FF2B5EF4-FFF2-40B4-BE49-F238E27FC236}">
                      <a16:creationId xmlns:a16="http://schemas.microsoft.com/office/drawing/2014/main" id="{18A8A684-9102-6DB9-1FF8-E48716DCD58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20000">
                  <a:off x="7127299" y="2119083"/>
                  <a:ext cx="560523" cy="371104"/>
                </a:xfrm>
                <a:prstGeom prst="rect">
                  <a:avLst/>
                </a:prstGeom>
                <a:blipFill>
                  <a:blip r:embed="rId10"/>
                  <a:stretch>
                    <a:fillRect l="-1314545" t="-4528947" r="-1314545" b="-1931579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0DCD9AAC-5D3B-F703-E531-615C3A3FE0BF}"/>
              </a:ext>
            </a:extLst>
          </p:cNvPr>
          <p:cNvCxnSpPr>
            <a:cxnSpLocks/>
          </p:cNvCxnSpPr>
          <p:nvPr/>
        </p:nvCxnSpPr>
        <p:spPr>
          <a:xfrm flipV="1">
            <a:off x="3224275" y="2082870"/>
            <a:ext cx="4086505" cy="1003293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6" name="Image 25" descr="Une image contenant intérieur, machine, Appareils électroniques, ingénierie&#10;&#10;Description générée automatiquement">
            <a:extLst>
              <a:ext uri="{FF2B5EF4-FFF2-40B4-BE49-F238E27FC236}">
                <a16:creationId xmlns:a16="http://schemas.microsoft.com/office/drawing/2014/main" id="{DDE76863-8BCC-DCA4-CC02-B1E9EA7B32A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10" b="20705"/>
          <a:stretch/>
        </p:blipFill>
        <p:spPr>
          <a:xfrm flipH="1">
            <a:off x="613741" y="2859314"/>
            <a:ext cx="3080023" cy="35802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DD9ABF25-35E6-14FA-DA10-E032B140BDC6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623266" y="6093131"/>
            <a:ext cx="1972081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Chopper in casemate</a:t>
            </a:r>
          </a:p>
        </p:txBody>
      </p:sp>
      <p:sp>
        <p:nvSpPr>
          <p:cNvPr id="65" name="Flèche : droite 64">
            <a:extLst>
              <a:ext uri="{FF2B5EF4-FFF2-40B4-BE49-F238E27FC236}">
                <a16:creationId xmlns:a16="http://schemas.microsoft.com/office/drawing/2014/main" id="{AD95E69B-120F-F0CE-03FD-9904E96AF488}"/>
              </a:ext>
            </a:extLst>
          </p:cNvPr>
          <p:cNvSpPr/>
          <p:nvPr/>
        </p:nvSpPr>
        <p:spPr>
          <a:xfrm>
            <a:off x="630632" y="4550487"/>
            <a:ext cx="693388" cy="400110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6" name="Flèche : droite 65">
            <a:extLst>
              <a:ext uri="{FF2B5EF4-FFF2-40B4-BE49-F238E27FC236}">
                <a16:creationId xmlns:a16="http://schemas.microsoft.com/office/drawing/2014/main" id="{F54DA313-2025-D705-22B4-AF3A1574ADA4}"/>
              </a:ext>
            </a:extLst>
          </p:cNvPr>
          <p:cNvSpPr/>
          <p:nvPr/>
        </p:nvSpPr>
        <p:spPr>
          <a:xfrm>
            <a:off x="3391994" y="4562601"/>
            <a:ext cx="298834" cy="368490"/>
          </a:xfrm>
          <a:prstGeom prst="rightArrow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912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E897573-50FF-4C2E-FE9C-468944AE27E2}"/>
              </a:ext>
            </a:extLst>
          </p:cNvPr>
          <p:cNvSpPr/>
          <p:nvPr/>
        </p:nvSpPr>
        <p:spPr>
          <a:xfrm>
            <a:off x="3251108" y="4659706"/>
            <a:ext cx="92356" cy="18508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912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878A92-37AB-B074-4125-839B9E2AE9D7}"/>
              </a:ext>
            </a:extLst>
          </p:cNvPr>
          <p:cNvSpPr/>
          <p:nvPr/>
        </p:nvSpPr>
        <p:spPr>
          <a:xfrm>
            <a:off x="3106214" y="4659706"/>
            <a:ext cx="92356" cy="18508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912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5BE53C0-EC9F-EAF4-C084-421520117FCB}"/>
              </a:ext>
            </a:extLst>
          </p:cNvPr>
          <p:cNvSpPr/>
          <p:nvPr/>
        </p:nvSpPr>
        <p:spPr>
          <a:xfrm>
            <a:off x="2961324" y="4659707"/>
            <a:ext cx="92356" cy="18508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912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E0C9441D-A640-3D02-3194-2050C624093D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595903" y="1059136"/>
            <a:ext cx="2895654" cy="954107"/>
          </a:xfrm>
          <a:prstGeom prst="rect">
            <a:avLst/>
          </a:prstGeom>
          <a:noFill/>
          <a:ln w="19050"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800" b="1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Installation at ILL</a:t>
            </a:r>
            <a:br>
              <a:rPr lang="fr-CH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</a:br>
            <a:r>
              <a:rPr lang="fr-CH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PF1B </a:t>
            </a:r>
            <a:r>
              <a:rPr lang="fr-CH" altLang="fr-FR" sz="28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beam</a:t>
            </a:r>
            <a:r>
              <a:rPr lang="fr-CH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line</a:t>
            </a:r>
          </a:p>
        </p:txBody>
      </p:sp>
      <p:pic>
        <p:nvPicPr>
          <p:cNvPr id="5" name="Image 4" descr="Une image contenant Électroménager, gaz, four, électroménager&#10;&#10;Description générée automatiquement">
            <a:extLst>
              <a:ext uri="{FF2B5EF4-FFF2-40B4-BE49-F238E27FC236}">
                <a16:creationId xmlns:a16="http://schemas.microsoft.com/office/drawing/2014/main" id="{8104F9B3-D94C-AAA7-71C3-1B4950A014B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203" y="3111390"/>
            <a:ext cx="2522218" cy="25942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BD81B6E7-BC03-603A-178D-AC7403330D2A}"/>
                  </a:ext>
                </a:extLst>
              </p:cNvPr>
              <p:cNvSpPr txBox="1"/>
              <p:nvPr/>
            </p:nvSpPr>
            <p:spPr>
              <a:xfrm>
                <a:off x="8577726" y="5669558"/>
                <a:ext cx="3366011" cy="887679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fr-CH" dirty="0">
                    <a:latin typeface="+mj-lt"/>
                    <a:cs typeface="Times New Roman" panose="02020603050405020304" pitchFamily="18" charset="0"/>
                  </a:rPr>
                  <a:t>32 Si wafers </a:t>
                </a:r>
                <a:r>
                  <a:rPr lang="fr-CH" dirty="0" err="1">
                    <a:latin typeface="+mj-lt"/>
                    <a:cs typeface="Times New Roman" panose="02020603050405020304" pitchFamily="18" charset="0"/>
                  </a:rPr>
                  <a:t>coated</a:t>
                </a:r>
                <a:r>
                  <a:rPr lang="fr-CH" dirty="0">
                    <a:latin typeface="+mj-lt"/>
                    <a:cs typeface="Times New Roman" panose="02020603050405020304" pitchFamily="18" charset="0"/>
                  </a:rPr>
                  <a:t> </a:t>
                </a:r>
                <a:r>
                  <a:rPr lang="fr-CH" dirty="0" err="1">
                    <a:latin typeface="+mj-lt"/>
                    <a:cs typeface="Times New Roman" panose="02020603050405020304" pitchFamily="18" charset="0"/>
                  </a:rPr>
                  <a:t>with</a:t>
                </a:r>
                <a:r>
                  <a:rPr lang="fr-CH" dirty="0">
                    <a:latin typeface="+mj-lt"/>
                    <a:cs typeface="Times New Roman" panose="02020603050405020304" pitchFamily="18" charset="0"/>
                  </a:rPr>
                  <a:t> Ti-Gd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fr-CH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80×80 </m:t>
                    </m:r>
                    <m:sSup>
                      <m:sSupPr>
                        <m:ctrlPr>
                          <a:rPr lang="fr-CH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CH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mm</m:t>
                        </m:r>
                      </m:e>
                      <m:sup>
                        <m:r>
                          <a:rPr lang="fr-CH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CH" dirty="0">
                    <a:latin typeface="+mj-lt"/>
                    <a:cs typeface="Times New Roman" panose="02020603050405020304" pitchFamily="18" charset="0"/>
                  </a:rPr>
                  <a:t> acceptance</a:t>
                </a:r>
                <a:endParaRPr lang="fr-CH" sz="1400" dirty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BD81B6E7-BC03-603A-178D-AC7403330D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7726" y="5669558"/>
                <a:ext cx="3366011" cy="887679"/>
              </a:xfrm>
              <a:prstGeom prst="rect">
                <a:avLst/>
              </a:prstGeom>
              <a:blipFill>
                <a:blip r:embed="rId13"/>
                <a:stretch>
                  <a:fillRect l="-115399" t="-1105479" r="-75181" b="-476712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e 8">
            <a:extLst>
              <a:ext uri="{FF2B5EF4-FFF2-40B4-BE49-F238E27FC236}">
                <a16:creationId xmlns:a16="http://schemas.microsoft.com/office/drawing/2014/main" id="{9A9454BF-B50D-01BB-0DF0-9E69EB2C1CD4}"/>
              </a:ext>
            </a:extLst>
          </p:cNvPr>
          <p:cNvGrpSpPr/>
          <p:nvPr/>
        </p:nvGrpSpPr>
        <p:grpSpPr>
          <a:xfrm>
            <a:off x="4678464" y="3132813"/>
            <a:ext cx="3043379" cy="2926324"/>
            <a:chOff x="4681321" y="1541342"/>
            <a:chExt cx="3502486" cy="3367773"/>
          </a:xfrm>
        </p:grpSpPr>
        <p:pic>
          <p:nvPicPr>
            <p:cNvPr id="12" name="Image 11" descr="Une image contenant machine, ingénierie, train, intérieur&#10;&#10;Description générée automatiquement">
              <a:extLst>
                <a:ext uri="{FF2B5EF4-FFF2-40B4-BE49-F238E27FC236}">
                  <a16:creationId xmlns:a16="http://schemas.microsoft.com/office/drawing/2014/main" id="{F8E2AE01-E70D-661B-12D1-26794DEA46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231" b="25683"/>
            <a:stretch/>
          </p:blipFill>
          <p:spPr>
            <a:xfrm flipH="1">
              <a:off x="4681321" y="1541342"/>
              <a:ext cx="3502486" cy="336777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2D8AA54E-A824-0821-753B-7513C7FD46E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25000"/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2344" b="99658" l="7373" r="93311">
                          <a14:foregroundMark x1="38867" y1="15674" x2="38867" y2="15674"/>
                          <a14:foregroundMark x1="49463" y1="5957" x2="49463" y2="5957"/>
                          <a14:foregroundMark x1="50293" y1="2344" x2="50293" y2="2344"/>
                          <a14:foregroundMark x1="89990" y1="44580" x2="89990" y2="44580"/>
                          <a14:foregroundMark x1="93457" y1="53906" x2="93457" y2="53906"/>
                          <a14:foregroundMark x1="70117" y1="91113" x2="70117" y2="91113"/>
                          <a14:foregroundMark x1="64307" y1="93213" x2="64307" y2="93213"/>
                          <a14:foregroundMark x1="57520" y1="95703" x2="57520" y2="95703"/>
                          <a14:foregroundMark x1="51270" y1="99707" x2="51270" y2="99707"/>
                          <a14:foregroundMark x1="7373" y1="49854" x2="7373" y2="49854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676151" y="2335677"/>
              <a:ext cx="1570964" cy="1570964"/>
            </a:xfrm>
            <a:prstGeom prst="rect">
              <a:avLst/>
            </a:prstGeom>
          </p:spPr>
        </p:pic>
        <p:sp>
          <p:nvSpPr>
            <p:cNvPr id="14" name="Flèche : droite 13">
              <a:extLst>
                <a:ext uri="{FF2B5EF4-FFF2-40B4-BE49-F238E27FC236}">
                  <a16:creationId xmlns:a16="http://schemas.microsoft.com/office/drawing/2014/main" id="{FEA0D12F-FB11-A978-595F-5670E7CFD4CF}"/>
                </a:ext>
              </a:extLst>
            </p:cNvPr>
            <p:cNvSpPr/>
            <p:nvPr/>
          </p:nvSpPr>
          <p:spPr>
            <a:xfrm>
              <a:off x="4719421" y="2982856"/>
              <a:ext cx="693388" cy="400110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5" name="Flèche : droite 14">
              <a:extLst>
                <a:ext uri="{FF2B5EF4-FFF2-40B4-BE49-F238E27FC236}">
                  <a16:creationId xmlns:a16="http://schemas.microsoft.com/office/drawing/2014/main" id="{778AF199-E017-9A59-538E-9E9C1660D8AD}"/>
                </a:ext>
              </a:extLst>
            </p:cNvPr>
            <p:cNvSpPr/>
            <p:nvPr/>
          </p:nvSpPr>
          <p:spPr>
            <a:xfrm>
              <a:off x="7771067" y="3024002"/>
              <a:ext cx="298834" cy="368490"/>
            </a:xfrm>
            <a:prstGeom prst="rightArrow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912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D475052-3891-EA12-6911-22BDE77B015A}"/>
                </a:ext>
              </a:extLst>
            </p:cNvPr>
            <p:cNvSpPr/>
            <p:nvPr/>
          </p:nvSpPr>
          <p:spPr>
            <a:xfrm>
              <a:off x="7630181" y="3121107"/>
              <a:ext cx="92356" cy="18508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912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97FF9E0-E340-B3DA-1D16-F92E5B7FF3DA}"/>
                </a:ext>
              </a:extLst>
            </p:cNvPr>
            <p:cNvSpPr/>
            <p:nvPr/>
          </p:nvSpPr>
          <p:spPr>
            <a:xfrm>
              <a:off x="7485287" y="3121107"/>
              <a:ext cx="92356" cy="18508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912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38B2C26-C0A5-EDB3-7412-6500618B6616}"/>
                </a:ext>
              </a:extLst>
            </p:cNvPr>
            <p:cNvSpPr/>
            <p:nvPr/>
          </p:nvSpPr>
          <p:spPr>
            <a:xfrm>
              <a:off x="7340397" y="3121108"/>
              <a:ext cx="92356" cy="18508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912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BC6394C6-23E6-C0EA-30CA-C7E577D4CE29}"/>
                  </a:ext>
                </a:extLst>
              </p:cNvPr>
              <p:cNvSpPr txBox="1"/>
              <p:nvPr/>
            </p:nvSpPr>
            <p:spPr>
              <a:xfrm>
                <a:off x="4547838" y="6078241"/>
                <a:ext cx="3225819" cy="466474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fr-CH" dirty="0">
                    <a:latin typeface="+mj-lt"/>
                    <a:cs typeface="Times New Roman" panose="02020603050405020304" pitchFamily="18" charset="0"/>
                  </a:rPr>
                  <a:t>Pulse </a:t>
                </a:r>
                <a:r>
                  <a:rPr lang="fr-CH" dirty="0" err="1">
                    <a:latin typeface="+mj-lt"/>
                    <a:cs typeface="Times New Roman" panose="02020603050405020304" pitchFamily="18" charset="0"/>
                  </a:rPr>
                  <a:t>frequency</a:t>
                </a:r>
                <a:r>
                  <a:rPr lang="fr-CH" dirty="0">
                    <a:latin typeface="+mj-lt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CH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fr-CH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𝑐h</m:t>
                        </m:r>
                      </m:sub>
                    </m:sSub>
                    <m:r>
                      <a:rPr lang="fr-CH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=25</m:t>
                    </m:r>
                    <m:r>
                      <a:rPr lang="fr-CH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Hz</m:t>
                    </m:r>
                  </m:oMath>
                </a14:m>
                <a:endParaRPr lang="fr-CH" sz="1400" dirty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BC6394C6-23E6-C0EA-30CA-C7E577D4CE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7838" y="6078241"/>
                <a:ext cx="3225819" cy="466474"/>
              </a:xfrm>
              <a:prstGeom prst="rect">
                <a:avLst/>
              </a:prstGeom>
              <a:blipFill>
                <a:blip r:embed="rId17"/>
                <a:stretch>
                  <a:fillRect l="-119282" t="-2401299" r="-141021" b="-1780519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159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16D0CBE-1D53-D505-D388-97385C9D992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at ILL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TOF Components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37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54844D94-B58A-3735-43D7-8FE09330A336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00444950-60A7-FE12-1446-CE504DB708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B6A7F56-099C-E34A-5012-F0802B38AD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2859226-F237-5B63-03C9-9414935440CE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Image 6" descr="Une image contenant texte, Police, Graphique, conception&#10;&#10;Description générée automatiquement">
            <a:extLst>
              <a:ext uri="{FF2B5EF4-FFF2-40B4-BE49-F238E27FC236}">
                <a16:creationId xmlns:a16="http://schemas.microsoft.com/office/drawing/2014/main" id="{D9C87613-911D-3664-EFC1-1CECBD9E8F4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034" y="43118"/>
            <a:ext cx="576534" cy="576534"/>
          </a:xfrm>
          <a:prstGeom prst="rect">
            <a:avLst/>
          </a:prstGeom>
        </p:spPr>
      </p:pic>
      <p:grpSp>
        <p:nvGrpSpPr>
          <p:cNvPr id="79" name="Groupe 78">
            <a:extLst>
              <a:ext uri="{FF2B5EF4-FFF2-40B4-BE49-F238E27FC236}">
                <a16:creationId xmlns:a16="http://schemas.microsoft.com/office/drawing/2014/main" id="{89539534-F678-8B9A-2FD5-5DBF60A81D02}"/>
              </a:ext>
            </a:extLst>
          </p:cNvPr>
          <p:cNvGrpSpPr/>
          <p:nvPr/>
        </p:nvGrpSpPr>
        <p:grpSpPr>
          <a:xfrm>
            <a:off x="5513844" y="709070"/>
            <a:ext cx="6184672" cy="2275959"/>
            <a:chOff x="531878" y="2031527"/>
            <a:chExt cx="11128243" cy="4095193"/>
          </a:xfrm>
        </p:grpSpPr>
        <p:grpSp>
          <p:nvGrpSpPr>
            <p:cNvPr id="80" name="Groupe 79">
              <a:extLst>
                <a:ext uri="{FF2B5EF4-FFF2-40B4-BE49-F238E27FC236}">
                  <a16:creationId xmlns:a16="http://schemas.microsoft.com/office/drawing/2014/main" id="{36A0A127-298E-14AF-A675-23A7A8E89C3F}"/>
                </a:ext>
              </a:extLst>
            </p:cNvPr>
            <p:cNvGrpSpPr/>
            <p:nvPr/>
          </p:nvGrpSpPr>
          <p:grpSpPr>
            <a:xfrm>
              <a:off x="531878" y="2031527"/>
              <a:ext cx="11128243" cy="4095193"/>
              <a:chOff x="531878" y="2031527"/>
              <a:chExt cx="11128243" cy="4095193"/>
            </a:xfrm>
          </p:grpSpPr>
          <p:pic>
            <p:nvPicPr>
              <p:cNvPr id="97" name="Image 96" descr="Une image contenant texte, ligne, Rectangle, diagramme&#10;&#10;Description générée automatiquement">
                <a:extLst>
                  <a:ext uri="{FF2B5EF4-FFF2-40B4-BE49-F238E27FC236}">
                    <a16:creationId xmlns:a16="http://schemas.microsoft.com/office/drawing/2014/main" id="{AB5204E7-3C8A-4FF1-CD42-FF5662ACCE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1878" y="2031527"/>
                <a:ext cx="11128243" cy="4095193"/>
              </a:xfrm>
              <a:prstGeom prst="rect">
                <a:avLst/>
              </a:prstGeom>
            </p:spPr>
          </p:pic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4F5BC87F-6DB2-2A22-C0E3-33ECDA647741}"/>
                  </a:ext>
                </a:extLst>
              </p:cNvPr>
              <p:cNvSpPr/>
              <p:nvPr/>
            </p:nvSpPr>
            <p:spPr>
              <a:xfrm>
                <a:off x="723900" y="4926978"/>
                <a:ext cx="1422400" cy="109282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52677E61-6D82-AB58-1E0B-0F3AE5D2B545}"/>
                </a:ext>
              </a:extLst>
            </p:cNvPr>
            <p:cNvSpPr/>
            <p:nvPr/>
          </p:nvSpPr>
          <p:spPr>
            <a:xfrm rot="120000">
              <a:off x="5610704" y="3761407"/>
              <a:ext cx="3462595" cy="7366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2D35704F-EB27-2284-2F08-EBD322C94F25}"/>
                </a:ext>
              </a:extLst>
            </p:cNvPr>
            <p:cNvCxnSpPr>
              <a:cxnSpLocks/>
              <a:endCxn id="86" idx="1"/>
            </p:cNvCxnSpPr>
            <p:nvPr/>
          </p:nvCxnSpPr>
          <p:spPr>
            <a:xfrm>
              <a:off x="1231901" y="3962400"/>
              <a:ext cx="7368793" cy="217092"/>
            </a:xfrm>
            <a:prstGeom prst="line">
              <a:avLst/>
            </a:prstGeom>
            <a:ln w="38100">
              <a:solidFill>
                <a:srgbClr val="F91C2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A6216DF2-7267-F258-BFF8-382CD60C6179}"/>
                </a:ext>
              </a:extLst>
            </p:cNvPr>
            <p:cNvSpPr/>
            <p:nvPr/>
          </p:nvSpPr>
          <p:spPr>
            <a:xfrm rot="60000">
              <a:off x="8343899" y="3965363"/>
              <a:ext cx="76200" cy="4064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EE45A77F-DAA4-3D8B-968F-3169419A897F}"/>
                </a:ext>
              </a:extLst>
            </p:cNvPr>
            <p:cNvSpPr/>
            <p:nvPr/>
          </p:nvSpPr>
          <p:spPr>
            <a:xfrm rot="60000">
              <a:off x="8600659" y="3902114"/>
              <a:ext cx="445758" cy="562538"/>
            </a:xfrm>
            <a:prstGeom prst="rect">
              <a:avLst/>
            </a:prstGeom>
            <a:solidFill>
              <a:srgbClr val="06E80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89" name="ZoneTexte 88">
              <a:extLst>
                <a:ext uri="{FF2B5EF4-FFF2-40B4-BE49-F238E27FC236}">
                  <a16:creationId xmlns:a16="http://schemas.microsoft.com/office/drawing/2014/main" id="{7193F324-03FB-D75A-2B5B-D03D2724857F}"/>
                </a:ext>
              </a:extLst>
            </p:cNvPr>
            <p:cNvSpPr txBox="1"/>
            <p:nvPr/>
          </p:nvSpPr>
          <p:spPr>
            <a:xfrm rot="60000">
              <a:off x="7782031" y="3384511"/>
              <a:ext cx="1207033" cy="38765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fr-CH" sz="1400" dirty="0"/>
                <a:t>Aperture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ZoneTexte 89">
                  <a:extLst>
                    <a:ext uri="{FF2B5EF4-FFF2-40B4-BE49-F238E27FC236}">
                      <a16:creationId xmlns:a16="http://schemas.microsoft.com/office/drawing/2014/main" id="{0CDF12B3-600C-DA85-1A2F-466BED0081E3}"/>
                    </a:ext>
                  </a:extLst>
                </p:cNvPr>
                <p:cNvSpPr txBox="1"/>
                <p:nvPr/>
              </p:nvSpPr>
              <p:spPr>
                <a:xfrm rot="120000">
                  <a:off x="8271471" y="4564165"/>
                  <a:ext cx="1081622" cy="33227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CH" sz="1200" b="0" i="0" smtClean="0">
                            <a:latin typeface="Cambria Math" panose="02040503050406030204" pitchFamily="18" charset="0"/>
                          </a:rPr>
                          <m:t>Detector</m:t>
                        </m:r>
                      </m:oMath>
                    </m:oMathPara>
                  </a14:m>
                  <a:endParaRPr lang="fr-CH" sz="1200" dirty="0"/>
                </a:p>
              </p:txBody>
            </p:sp>
          </mc:Choice>
          <mc:Fallback xmlns="">
            <p:sp>
              <p:nvSpPr>
                <p:cNvPr id="90" name="ZoneTexte 89">
                  <a:extLst>
                    <a:ext uri="{FF2B5EF4-FFF2-40B4-BE49-F238E27FC236}">
                      <a16:creationId xmlns:a16="http://schemas.microsoft.com/office/drawing/2014/main" id="{0CDF12B3-600C-DA85-1A2F-466BED0081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20000">
                  <a:off x="8271471" y="4564165"/>
                  <a:ext cx="1081622" cy="332274"/>
                </a:xfrm>
                <a:prstGeom prst="rect">
                  <a:avLst/>
                </a:prstGeom>
                <a:blipFill>
                  <a:blip r:embed="rId5"/>
                  <a:stretch>
                    <a:fillRect l="-703960" t="-4882857" r="-736634" b="-2065714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EADE0AEA-F91B-4A1B-0FCD-E95DCCC3603F}"/>
                </a:ext>
              </a:extLst>
            </p:cNvPr>
            <p:cNvSpPr/>
            <p:nvPr/>
          </p:nvSpPr>
          <p:spPr>
            <a:xfrm rot="60000">
              <a:off x="4366465" y="3786049"/>
              <a:ext cx="445758" cy="562538"/>
            </a:xfrm>
            <a:prstGeom prst="rect">
              <a:avLst/>
            </a:prstGeom>
            <a:solidFill>
              <a:srgbClr val="06E80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2" name="ZoneTexte 91">
                  <a:extLst>
                    <a:ext uri="{FF2B5EF4-FFF2-40B4-BE49-F238E27FC236}">
                      <a16:creationId xmlns:a16="http://schemas.microsoft.com/office/drawing/2014/main" id="{71CC35A9-9EE0-DC81-F8FD-AE56B2D51D97}"/>
                    </a:ext>
                  </a:extLst>
                </p:cNvPr>
                <p:cNvSpPr txBox="1"/>
                <p:nvPr/>
              </p:nvSpPr>
              <p:spPr>
                <a:xfrm rot="120000">
                  <a:off x="4043047" y="3381299"/>
                  <a:ext cx="1070085" cy="33227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CH" sz="1200" b="0" i="0" smtClean="0">
                            <a:latin typeface="Cambria Math" panose="02040503050406030204" pitchFamily="18" charset="0"/>
                          </a:rPr>
                          <m:t>Chopper</m:t>
                        </m:r>
                      </m:oMath>
                    </m:oMathPara>
                  </a14:m>
                  <a:endParaRPr lang="fr-CH" sz="1200" dirty="0"/>
                </a:p>
              </p:txBody>
            </p:sp>
          </mc:Choice>
          <mc:Fallback xmlns="">
            <p:sp>
              <p:nvSpPr>
                <p:cNvPr id="92" name="ZoneTexte 91">
                  <a:extLst>
                    <a:ext uri="{FF2B5EF4-FFF2-40B4-BE49-F238E27FC236}">
                      <a16:creationId xmlns:a16="http://schemas.microsoft.com/office/drawing/2014/main" id="{71CC35A9-9EE0-DC81-F8FD-AE56B2D51D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20000">
                  <a:off x="4043047" y="3381299"/>
                  <a:ext cx="1070085" cy="332274"/>
                </a:xfrm>
                <a:prstGeom prst="rect">
                  <a:avLst/>
                </a:prstGeom>
                <a:blipFill>
                  <a:blip r:embed="rId6"/>
                  <a:stretch>
                    <a:fillRect l="-984848" t="-5437143" r="-1002020" b="-3960000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B37B0B7B-CBD9-098B-508C-C366F994C7B6}"/>
                </a:ext>
              </a:extLst>
            </p:cNvPr>
            <p:cNvCxnSpPr>
              <a:cxnSpLocks/>
            </p:cNvCxnSpPr>
            <p:nvPr/>
          </p:nvCxnSpPr>
          <p:spPr>
            <a:xfrm rot="120000" flipV="1">
              <a:off x="5698759" y="2463800"/>
              <a:ext cx="0" cy="7112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0F95A69A-C1D2-56D6-D0CF-59B93E3A84C9}"/>
                </a:ext>
              </a:extLst>
            </p:cNvPr>
            <p:cNvCxnSpPr>
              <a:cxnSpLocks/>
            </p:cNvCxnSpPr>
            <p:nvPr/>
          </p:nvCxnSpPr>
          <p:spPr>
            <a:xfrm rot="120000" flipV="1">
              <a:off x="9084809" y="2594749"/>
              <a:ext cx="0" cy="7112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Connecteur droit avec flèche 94">
              <a:extLst>
                <a:ext uri="{FF2B5EF4-FFF2-40B4-BE49-F238E27FC236}">
                  <a16:creationId xmlns:a16="http://schemas.microsoft.com/office/drawing/2014/main" id="{64C6674F-9A52-DD71-CF6C-8E7DDAB6DFE8}"/>
                </a:ext>
              </a:extLst>
            </p:cNvPr>
            <p:cNvCxnSpPr>
              <a:cxnSpLocks/>
            </p:cNvCxnSpPr>
            <p:nvPr/>
          </p:nvCxnSpPr>
          <p:spPr>
            <a:xfrm>
              <a:off x="5732247" y="2495278"/>
              <a:ext cx="3350628" cy="11700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6" name="ZoneTexte 95">
                  <a:extLst>
                    <a:ext uri="{FF2B5EF4-FFF2-40B4-BE49-F238E27FC236}">
                      <a16:creationId xmlns:a16="http://schemas.microsoft.com/office/drawing/2014/main" id="{920F879D-6D1F-5CAE-65A3-8436D8504082}"/>
                    </a:ext>
                  </a:extLst>
                </p:cNvPr>
                <p:cNvSpPr txBox="1"/>
                <p:nvPr/>
              </p:nvSpPr>
              <p:spPr>
                <a:xfrm rot="120000">
                  <a:off x="7127299" y="2119083"/>
                  <a:ext cx="560523" cy="3711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CH" sz="1600" b="0" i="0" smtClean="0">
                            <a:latin typeface="Cambria Math" panose="02040503050406030204" pitchFamily="18" charset="0"/>
                          </a:rPr>
                          <m:t>6 </m:t>
                        </m:r>
                        <m:r>
                          <m:rPr>
                            <m:sty m:val="p"/>
                          </m:rPr>
                          <a:rPr lang="fr-CH" sz="16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oMath>
                    </m:oMathPara>
                  </a14:m>
                  <a:endParaRPr lang="fr-CH" sz="1600" dirty="0"/>
                </a:p>
              </p:txBody>
            </p:sp>
          </mc:Choice>
          <mc:Fallback xmlns="">
            <p:sp>
              <p:nvSpPr>
                <p:cNvPr id="96" name="ZoneTexte 95">
                  <a:extLst>
                    <a:ext uri="{FF2B5EF4-FFF2-40B4-BE49-F238E27FC236}">
                      <a16:creationId xmlns:a16="http://schemas.microsoft.com/office/drawing/2014/main" id="{920F879D-6D1F-5CAE-65A3-8436D85040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20000">
                  <a:off x="7127299" y="2119083"/>
                  <a:ext cx="560523" cy="371104"/>
                </a:xfrm>
                <a:prstGeom prst="rect">
                  <a:avLst/>
                </a:prstGeom>
                <a:blipFill>
                  <a:blip r:embed="rId7"/>
                  <a:stretch>
                    <a:fillRect l="-1364151" t="-4654054" r="-1366038" b="-1986486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99" name="Connecteur droit avec flèche 98">
            <a:extLst>
              <a:ext uri="{FF2B5EF4-FFF2-40B4-BE49-F238E27FC236}">
                <a16:creationId xmlns:a16="http://schemas.microsoft.com/office/drawing/2014/main" id="{97C8B8A8-8FCD-4601-E8C6-F947A04B526D}"/>
              </a:ext>
            </a:extLst>
          </p:cNvPr>
          <p:cNvCxnSpPr>
            <a:cxnSpLocks/>
          </p:cNvCxnSpPr>
          <p:nvPr/>
        </p:nvCxnSpPr>
        <p:spPr>
          <a:xfrm>
            <a:off x="1131877" y="5489765"/>
            <a:ext cx="2741240" cy="0"/>
          </a:xfrm>
          <a:prstGeom prst="straightConnector1">
            <a:avLst/>
          </a:prstGeom>
          <a:ln w="38100">
            <a:solidFill>
              <a:schemeClr val="bg1"/>
            </a:solidFill>
            <a:headEnd type="arrow" w="med" len="lg"/>
            <a:tailEnd type="arrow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99">
            <a:extLst>
              <a:ext uri="{FF2B5EF4-FFF2-40B4-BE49-F238E27FC236}">
                <a16:creationId xmlns:a16="http://schemas.microsoft.com/office/drawing/2014/main" id="{CE1376A1-CD6D-7CE0-6184-E5377AEDEFA9}"/>
              </a:ext>
            </a:extLst>
          </p:cNvPr>
          <p:cNvCxnSpPr>
            <a:cxnSpLocks/>
          </p:cNvCxnSpPr>
          <p:nvPr/>
        </p:nvCxnSpPr>
        <p:spPr>
          <a:xfrm flipH="1">
            <a:off x="3737327" y="5533394"/>
            <a:ext cx="1" cy="11361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1" name="Image 100">
            <a:extLst>
              <a:ext uri="{FF2B5EF4-FFF2-40B4-BE49-F238E27FC236}">
                <a16:creationId xmlns:a16="http://schemas.microsoft.com/office/drawing/2014/main" id="{27C51A08-0591-822E-D827-AE144A034ED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34444" b="9444"/>
          <a:stretch/>
        </p:blipFill>
        <p:spPr>
          <a:xfrm>
            <a:off x="363236" y="2887062"/>
            <a:ext cx="3570619" cy="3560508"/>
          </a:xfrm>
          <a:prstGeom prst="rect">
            <a:avLst/>
          </a:prstGeom>
        </p:spPr>
      </p:pic>
      <p:cxnSp>
        <p:nvCxnSpPr>
          <p:cNvPr id="102" name="Connecteur droit avec flèche 101">
            <a:extLst>
              <a:ext uri="{FF2B5EF4-FFF2-40B4-BE49-F238E27FC236}">
                <a16:creationId xmlns:a16="http://schemas.microsoft.com/office/drawing/2014/main" id="{8454BD3D-2CA8-C7EB-7DD2-61F073DF23AA}"/>
              </a:ext>
            </a:extLst>
          </p:cNvPr>
          <p:cNvCxnSpPr>
            <a:cxnSpLocks/>
          </p:cNvCxnSpPr>
          <p:nvPr/>
        </p:nvCxnSpPr>
        <p:spPr>
          <a:xfrm flipH="1">
            <a:off x="2929603" y="3277690"/>
            <a:ext cx="59172" cy="2726235"/>
          </a:xfrm>
          <a:prstGeom prst="straightConnector1">
            <a:avLst/>
          </a:prstGeom>
          <a:ln w="28575">
            <a:solidFill>
              <a:schemeClr val="bg1"/>
            </a:solidFill>
            <a:headEnd type="stealth" w="lg" len="lg"/>
            <a:tailEnd type="stealth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3" name="ZoneTexte 102">
            <a:extLst>
              <a:ext uri="{FF2B5EF4-FFF2-40B4-BE49-F238E27FC236}">
                <a16:creationId xmlns:a16="http://schemas.microsoft.com/office/drawing/2014/main" id="{68255E6E-9CC0-E02C-6B63-CD150E05D1D4}"/>
              </a:ext>
            </a:extLst>
          </p:cNvPr>
          <p:cNvSpPr txBox="1"/>
          <p:nvPr/>
        </p:nvSpPr>
        <p:spPr>
          <a:xfrm rot="16260000">
            <a:off x="2730079" y="4502876"/>
            <a:ext cx="951853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 cm</a:t>
            </a:r>
            <a:endParaRPr lang="fr-CH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Forme libre : forme 103">
            <a:extLst>
              <a:ext uri="{FF2B5EF4-FFF2-40B4-BE49-F238E27FC236}">
                <a16:creationId xmlns:a16="http://schemas.microsoft.com/office/drawing/2014/main" id="{C2D6DB7B-43E3-F5DC-E498-46C00B826879}"/>
              </a:ext>
            </a:extLst>
          </p:cNvPr>
          <p:cNvSpPr/>
          <p:nvPr/>
        </p:nvSpPr>
        <p:spPr>
          <a:xfrm>
            <a:off x="1109968" y="3998964"/>
            <a:ext cx="788051" cy="1258832"/>
          </a:xfrm>
          <a:custGeom>
            <a:avLst/>
            <a:gdLst>
              <a:gd name="connsiteX0" fmla="*/ 0 w 1117600"/>
              <a:gd name="connsiteY0" fmla="*/ 0 h 1785258"/>
              <a:gd name="connsiteX1" fmla="*/ 0 w 1117600"/>
              <a:gd name="connsiteY1" fmla="*/ 1422400 h 1785258"/>
              <a:gd name="connsiteX2" fmla="*/ 1117600 w 1117600"/>
              <a:gd name="connsiteY2" fmla="*/ 1785258 h 1785258"/>
              <a:gd name="connsiteX3" fmla="*/ 1117600 w 1117600"/>
              <a:gd name="connsiteY3" fmla="*/ 159658 h 1785258"/>
              <a:gd name="connsiteX4" fmla="*/ 0 w 1117600"/>
              <a:gd name="connsiteY4" fmla="*/ 0 h 1785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7600" h="1785258">
                <a:moveTo>
                  <a:pt x="0" y="0"/>
                </a:moveTo>
                <a:lnTo>
                  <a:pt x="0" y="1422400"/>
                </a:lnTo>
                <a:lnTo>
                  <a:pt x="1117600" y="1785258"/>
                </a:lnTo>
                <a:lnTo>
                  <a:pt x="1117600" y="159658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912"/>
          </a:p>
        </p:txBody>
      </p:sp>
      <p:pic>
        <p:nvPicPr>
          <p:cNvPr id="105" name="Image 104" descr="Une image contenant texte, capture d’écran, ligne, Rectangle&#10;&#10;Description générée automatiquement">
            <a:extLst>
              <a:ext uri="{FF2B5EF4-FFF2-40B4-BE49-F238E27FC236}">
                <a16:creationId xmlns:a16="http://schemas.microsoft.com/office/drawing/2014/main" id="{CF72FC51-41BB-0FB1-FC32-C5071EC75345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351" y="3242764"/>
            <a:ext cx="4503311" cy="3377483"/>
          </a:xfrm>
          <a:prstGeom prst="rect">
            <a:avLst/>
          </a:prstGeom>
        </p:spPr>
      </p:pic>
      <p:sp>
        <p:nvSpPr>
          <p:cNvPr id="106" name="Rectangle 105">
            <a:extLst>
              <a:ext uri="{FF2B5EF4-FFF2-40B4-BE49-F238E27FC236}">
                <a16:creationId xmlns:a16="http://schemas.microsoft.com/office/drawing/2014/main" id="{7FFE2F41-81CE-0151-E712-CE1F24EB8845}"/>
              </a:ext>
            </a:extLst>
          </p:cNvPr>
          <p:cNvSpPr/>
          <p:nvPr/>
        </p:nvSpPr>
        <p:spPr>
          <a:xfrm>
            <a:off x="4463422" y="3298577"/>
            <a:ext cx="2904179" cy="2904179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912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55C5FEDD-BA01-1D6F-72FE-7C4BA91D8693}"/>
              </a:ext>
            </a:extLst>
          </p:cNvPr>
          <p:cNvSpPr/>
          <p:nvPr/>
        </p:nvSpPr>
        <p:spPr>
          <a:xfrm>
            <a:off x="5207773" y="4031006"/>
            <a:ext cx="1439371" cy="1439320"/>
          </a:xfrm>
          <a:prstGeom prst="rect">
            <a:avLst/>
          </a:prstGeom>
          <a:noFill/>
          <a:ln w="38100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912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ZoneTexte 107">
                <a:extLst>
                  <a:ext uri="{FF2B5EF4-FFF2-40B4-BE49-F238E27FC236}">
                    <a16:creationId xmlns:a16="http://schemas.microsoft.com/office/drawing/2014/main" id="{678AE6E2-13B8-1534-2A58-79610218837F}"/>
                  </a:ext>
                </a:extLst>
              </p:cNvPr>
              <p:cNvSpPr txBox="1"/>
              <p:nvPr/>
            </p:nvSpPr>
            <p:spPr>
              <a:xfrm>
                <a:off x="8982076" y="5423311"/>
                <a:ext cx="3135609" cy="767326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5</a:t>
                </a:r>
                <a14:m>
                  <m:oMath xmlns:m="http://schemas.openxmlformats.org/officeDocument/2006/math">
                    <m:r>
                      <a:rPr lang="fr-CH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fr-CH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 5 cm</a:t>
                </a:r>
                <a:r>
                  <a:rPr lang="fr-CH" sz="2000" baseline="30000" dirty="0">
                    <a:latin typeface="+mj-lt"/>
                    <a:cs typeface="Times New Roman" panose="02020603050405020304" pitchFamily="18" charset="0"/>
                  </a:rPr>
                  <a:t>2</a:t>
                </a:r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 </a:t>
                </a:r>
                <a:r>
                  <a:rPr lang="fr-CH" sz="2000" dirty="0" err="1">
                    <a:latin typeface="+mj-lt"/>
                    <a:cs typeface="Times New Roman" panose="02020603050405020304" pitchFamily="18" charset="0"/>
                  </a:rPr>
                  <a:t>beam</a:t>
                </a:r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 spot</a:t>
                </a:r>
              </a:p>
              <a:p>
                <a:pPr algn="ctr">
                  <a:lnSpc>
                    <a:spcPct val="150000"/>
                  </a:lnSpc>
                </a:pPr>
                <a:endParaRPr lang="fr-CH" sz="10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8" name="ZoneTexte 107">
                <a:extLst>
                  <a:ext uri="{FF2B5EF4-FFF2-40B4-BE49-F238E27FC236}">
                    <a16:creationId xmlns:a16="http://schemas.microsoft.com/office/drawing/2014/main" id="{678AE6E2-13B8-1534-2A58-7961021883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2076" y="5423311"/>
                <a:ext cx="3135609" cy="767326"/>
              </a:xfrm>
              <a:prstGeom prst="rect">
                <a:avLst/>
              </a:prstGeom>
              <a:blipFill>
                <a:blip r:embed="rId10"/>
                <a:stretch>
                  <a:fillRect l="-1942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9" name="Connecteur droit 108">
            <a:extLst>
              <a:ext uri="{FF2B5EF4-FFF2-40B4-BE49-F238E27FC236}">
                <a16:creationId xmlns:a16="http://schemas.microsoft.com/office/drawing/2014/main" id="{0D5E562B-9113-3596-549F-F9C71251905D}"/>
              </a:ext>
            </a:extLst>
          </p:cNvPr>
          <p:cNvCxnSpPr/>
          <p:nvPr/>
        </p:nvCxnSpPr>
        <p:spPr>
          <a:xfrm>
            <a:off x="8572502" y="3810000"/>
            <a:ext cx="333374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Connecteur droit 109">
            <a:extLst>
              <a:ext uri="{FF2B5EF4-FFF2-40B4-BE49-F238E27FC236}">
                <a16:creationId xmlns:a16="http://schemas.microsoft.com/office/drawing/2014/main" id="{7150BA4E-3163-F978-3064-DFD4FCACBB20}"/>
              </a:ext>
            </a:extLst>
          </p:cNvPr>
          <p:cNvCxnSpPr/>
          <p:nvPr/>
        </p:nvCxnSpPr>
        <p:spPr>
          <a:xfrm>
            <a:off x="8572502" y="5727700"/>
            <a:ext cx="333374" cy="0"/>
          </a:xfrm>
          <a:prstGeom prst="line">
            <a:avLst/>
          </a:prstGeom>
          <a:ln w="38100">
            <a:solidFill>
              <a:srgbClr val="FFC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ZoneTexte 110">
                <a:extLst>
                  <a:ext uri="{FF2B5EF4-FFF2-40B4-BE49-F238E27FC236}">
                    <a16:creationId xmlns:a16="http://schemas.microsoft.com/office/drawing/2014/main" id="{A136D196-4528-A784-8520-67201C03A89B}"/>
                  </a:ext>
                </a:extLst>
              </p:cNvPr>
              <p:cNvSpPr txBox="1"/>
              <p:nvPr/>
            </p:nvSpPr>
            <p:spPr>
              <a:xfrm>
                <a:off x="8620302" y="3999737"/>
                <a:ext cx="3326669" cy="1690656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Tx/>
                  <a:buChar char="-"/>
                </a:pPr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16</a:t>
                </a:r>
                <a14:m>
                  <m:oMath xmlns:m="http://schemas.openxmlformats.org/officeDocument/2006/math">
                    <m:r>
                      <a:rPr lang="fr-CH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fr-CH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 16 pixels</a:t>
                </a:r>
              </a:p>
              <a:p>
                <a:pPr marL="342900" indent="-342900">
                  <a:lnSpc>
                    <a:spcPct val="150000"/>
                  </a:lnSpc>
                  <a:buFontTx/>
                  <a:buChar char="-"/>
                </a:pPr>
                <a:r>
                  <a:rPr lang="fr-CH" sz="2000" dirty="0" err="1">
                    <a:latin typeface="+mj-lt"/>
                    <a:cs typeface="Times New Roman" panose="02020603050405020304" pitchFamily="18" charset="0"/>
                  </a:rPr>
                  <a:t>Efficiency</a:t>
                </a:r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 of 35% at 0.5 nm</a:t>
                </a:r>
              </a:p>
              <a:p>
                <a:pPr marL="342900" indent="-342900">
                  <a:lnSpc>
                    <a:spcPct val="150000"/>
                  </a:lnSpc>
                  <a:buFontTx/>
                  <a:buChar char="-"/>
                </a:pPr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Max rate = 20 MHz</a:t>
                </a:r>
              </a:p>
              <a:p>
                <a:pPr algn="ctr">
                  <a:lnSpc>
                    <a:spcPct val="150000"/>
                  </a:lnSpc>
                </a:pPr>
                <a:endParaRPr lang="fr-CH" sz="10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1" name="ZoneTexte 110">
                <a:extLst>
                  <a:ext uri="{FF2B5EF4-FFF2-40B4-BE49-F238E27FC236}">
                    <a16:creationId xmlns:a16="http://schemas.microsoft.com/office/drawing/2014/main" id="{A136D196-4528-A784-8520-67201C03A8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0302" y="3999737"/>
                <a:ext cx="3326669" cy="1690656"/>
              </a:xfrm>
              <a:prstGeom prst="rect">
                <a:avLst/>
              </a:prstGeom>
              <a:blipFill>
                <a:blip r:embed="rId11"/>
                <a:stretch>
                  <a:fillRect l="-137546" t="-758123" r="-81319" b="-236101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ZoneTexte 111">
                <a:extLst>
                  <a:ext uri="{FF2B5EF4-FFF2-40B4-BE49-F238E27FC236}">
                    <a16:creationId xmlns:a16="http://schemas.microsoft.com/office/drawing/2014/main" id="{FE09F0D8-1A76-039D-45AE-6B31F14AC502}"/>
                  </a:ext>
                </a:extLst>
              </p:cNvPr>
              <p:cNvSpPr txBox="1"/>
              <p:nvPr/>
            </p:nvSpPr>
            <p:spPr>
              <a:xfrm>
                <a:off x="8982076" y="3512933"/>
                <a:ext cx="3135609" cy="767326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10</a:t>
                </a:r>
                <a14:m>
                  <m:oMath xmlns:m="http://schemas.openxmlformats.org/officeDocument/2006/math">
                    <m:r>
                      <a:rPr lang="fr-CH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fr-CH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r>
                      <a:rPr lang="fr-CH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10 cm</a:t>
                </a:r>
                <a:r>
                  <a:rPr lang="fr-CH" sz="2000" baseline="30000" dirty="0">
                    <a:latin typeface="+mj-lt"/>
                    <a:cs typeface="Times New Roman" panose="02020603050405020304" pitchFamily="18" charset="0"/>
                  </a:rPr>
                  <a:t>2</a:t>
                </a:r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 active area</a:t>
                </a:r>
              </a:p>
              <a:p>
                <a:pPr algn="ctr">
                  <a:lnSpc>
                    <a:spcPct val="150000"/>
                  </a:lnSpc>
                </a:pPr>
                <a:endParaRPr lang="fr-CH" sz="10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2" name="ZoneTexte 111">
                <a:extLst>
                  <a:ext uri="{FF2B5EF4-FFF2-40B4-BE49-F238E27FC236}">
                    <a16:creationId xmlns:a16="http://schemas.microsoft.com/office/drawing/2014/main" id="{FE09F0D8-1A76-039D-45AE-6B31F14AC5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2076" y="3512933"/>
                <a:ext cx="3135609" cy="767326"/>
              </a:xfrm>
              <a:prstGeom prst="rect">
                <a:avLst/>
              </a:prstGeom>
              <a:blipFill>
                <a:blip r:embed="rId12"/>
                <a:stretch>
                  <a:fillRect l="-1942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ZoneTexte 112">
                <a:extLst>
                  <a:ext uri="{FF2B5EF4-FFF2-40B4-BE49-F238E27FC236}">
                    <a16:creationId xmlns:a16="http://schemas.microsoft.com/office/drawing/2014/main" id="{CF4E87C5-655E-F16E-9C3C-8649C502404F}"/>
                  </a:ext>
                </a:extLst>
              </p:cNvPr>
              <p:cNvSpPr txBox="1"/>
              <p:nvPr/>
            </p:nvSpPr>
            <p:spPr>
              <a:xfrm>
                <a:off x="4489639" y="2781053"/>
                <a:ext cx="2950931" cy="646331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CH" sz="24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Δ</m:t>
                      </m:r>
                      <m:r>
                        <a:rPr lang="fr-CH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fr-CH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=30</m:t>
                      </m:r>
                      <m:r>
                        <a:rPr lang="fr-CH" sz="24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sz="24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s</m:t>
                      </m:r>
                    </m:oMath>
                  </m:oMathPara>
                </a14:m>
                <a:endParaRPr lang="fr-CH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3" name="ZoneTexte 112">
                <a:extLst>
                  <a:ext uri="{FF2B5EF4-FFF2-40B4-BE49-F238E27FC236}">
                    <a16:creationId xmlns:a16="http://schemas.microsoft.com/office/drawing/2014/main" id="{CF4E87C5-655E-F16E-9C3C-8649C50240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9639" y="2781053"/>
                <a:ext cx="2950931" cy="646331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4" name="Image 113" descr="Une image contenant ingénierie, Technicien, machine, industrie&#10;&#10;Description générée automatiquement">
            <a:extLst>
              <a:ext uri="{FF2B5EF4-FFF2-40B4-BE49-F238E27FC236}">
                <a16:creationId xmlns:a16="http://schemas.microsoft.com/office/drawing/2014/main" id="{156806EA-23E1-44A8-46F1-ACD95F06BDBB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14" t="19126" r="43341" b="24396"/>
          <a:stretch/>
        </p:blipFill>
        <p:spPr>
          <a:xfrm flipH="1">
            <a:off x="452915" y="2880490"/>
            <a:ext cx="3366080" cy="3560509"/>
          </a:xfrm>
          <a:prstGeom prst="rect">
            <a:avLst/>
          </a:prstGeom>
        </p:spPr>
      </p:pic>
      <p:sp>
        <p:nvSpPr>
          <p:cNvPr id="115" name="Forme libre : forme 114">
            <a:extLst>
              <a:ext uri="{FF2B5EF4-FFF2-40B4-BE49-F238E27FC236}">
                <a16:creationId xmlns:a16="http://schemas.microsoft.com/office/drawing/2014/main" id="{DF1BF934-448F-0ED6-ECC9-52FEDF8C7BD9}"/>
              </a:ext>
            </a:extLst>
          </p:cNvPr>
          <p:cNvSpPr/>
          <p:nvPr/>
        </p:nvSpPr>
        <p:spPr>
          <a:xfrm>
            <a:off x="1046714" y="4223652"/>
            <a:ext cx="278606" cy="419100"/>
          </a:xfrm>
          <a:custGeom>
            <a:avLst/>
            <a:gdLst>
              <a:gd name="connsiteX0" fmla="*/ 4763 w 278606"/>
              <a:gd name="connsiteY0" fmla="*/ 0 h 419100"/>
              <a:gd name="connsiteX1" fmla="*/ 278606 w 278606"/>
              <a:gd name="connsiteY1" fmla="*/ 30956 h 419100"/>
              <a:gd name="connsiteX2" fmla="*/ 269081 w 278606"/>
              <a:gd name="connsiteY2" fmla="*/ 419100 h 419100"/>
              <a:gd name="connsiteX3" fmla="*/ 0 w 278606"/>
              <a:gd name="connsiteY3" fmla="*/ 381000 h 419100"/>
              <a:gd name="connsiteX4" fmla="*/ 4763 w 278606"/>
              <a:gd name="connsiteY4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606" h="419100">
                <a:moveTo>
                  <a:pt x="4763" y="0"/>
                </a:moveTo>
                <a:lnTo>
                  <a:pt x="278606" y="30956"/>
                </a:lnTo>
                <a:lnTo>
                  <a:pt x="269081" y="419100"/>
                </a:lnTo>
                <a:lnTo>
                  <a:pt x="0" y="381000"/>
                </a:lnTo>
                <a:cubicBezTo>
                  <a:pt x="1588" y="254000"/>
                  <a:pt x="3175" y="127000"/>
                  <a:pt x="4763" y="0"/>
                </a:cubicBezTo>
                <a:close/>
              </a:path>
            </a:pathLst>
          </a:cu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16" name="Connecteur droit avec flèche 115">
            <a:extLst>
              <a:ext uri="{FF2B5EF4-FFF2-40B4-BE49-F238E27FC236}">
                <a16:creationId xmlns:a16="http://schemas.microsoft.com/office/drawing/2014/main" id="{8A76A88D-54DB-5CDE-2481-5DE09E36606B}"/>
              </a:ext>
            </a:extLst>
          </p:cNvPr>
          <p:cNvCxnSpPr>
            <a:cxnSpLocks/>
          </p:cNvCxnSpPr>
          <p:nvPr/>
        </p:nvCxnSpPr>
        <p:spPr>
          <a:xfrm flipH="1" flipV="1">
            <a:off x="1336048" y="4642752"/>
            <a:ext cx="864266" cy="1193162"/>
          </a:xfrm>
          <a:prstGeom prst="straightConnector1">
            <a:avLst/>
          </a:prstGeom>
          <a:ln w="28575">
            <a:solidFill>
              <a:schemeClr val="bg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ZoneTexte 116">
                <a:extLst>
                  <a:ext uri="{FF2B5EF4-FFF2-40B4-BE49-F238E27FC236}">
                    <a16:creationId xmlns:a16="http://schemas.microsoft.com/office/drawing/2014/main" id="{48D3FB03-164A-6BEE-1256-8FC6974F223C}"/>
                  </a:ext>
                </a:extLst>
              </p:cNvPr>
              <p:cNvSpPr txBox="1"/>
              <p:nvPr/>
            </p:nvSpPr>
            <p:spPr>
              <a:xfrm>
                <a:off x="1386804" y="5757614"/>
                <a:ext cx="2231385" cy="33855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14:m>
                  <m:oMath xmlns:m="http://schemas.openxmlformats.org/officeDocument/2006/math">
                    <m:r>
                      <a:rPr lang="fr-CH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fr-CH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 cm</a:t>
                </a:r>
                <a:r>
                  <a:rPr lang="fr-CH" sz="16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CH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CH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BorAl</a:t>
                </a:r>
                <a:r>
                  <a:rPr lang="fr-CH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aperture</a:t>
                </a:r>
                <a:endParaRPr lang="fr-CH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7" name="ZoneTexte 116">
                <a:extLst>
                  <a:ext uri="{FF2B5EF4-FFF2-40B4-BE49-F238E27FC236}">
                    <a16:creationId xmlns:a16="http://schemas.microsoft.com/office/drawing/2014/main" id="{48D3FB03-164A-6BEE-1256-8FC6974F22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6804" y="5757614"/>
                <a:ext cx="2231385" cy="338554"/>
              </a:xfrm>
              <a:prstGeom prst="rect">
                <a:avLst/>
              </a:prstGeom>
              <a:blipFill>
                <a:blip r:embed="rId15"/>
                <a:stretch>
                  <a:fillRect t="-3390" b="-16949"/>
                </a:stretch>
              </a:blipFill>
              <a:ln w="19050"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0" name="ZoneTexte 119">
                <a:extLst>
                  <a:ext uri="{FF2B5EF4-FFF2-40B4-BE49-F238E27FC236}">
                    <a16:creationId xmlns:a16="http://schemas.microsoft.com/office/drawing/2014/main" id="{DCAC87DA-FB00-D041-415A-D5D157DE2308}"/>
                  </a:ext>
                </a:extLst>
              </p:cNvPr>
              <p:cNvSpPr txBox="1"/>
              <p:nvPr/>
            </p:nvSpPr>
            <p:spPr>
              <a:xfrm>
                <a:off x="402115" y="893199"/>
                <a:ext cx="6089930" cy="15380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2000" b="1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Gas Electron Multiplier (GEM) foils</a:t>
                </a:r>
              </a:p>
              <a:p>
                <a:pPr marL="342900" indent="-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§"/>
                </a:pPr>
                <a:r>
                  <a:rPr lang="fr-CH" baseline="30000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10</a:t>
                </a:r>
                <a:r>
                  <a:rPr lang="fr-CH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Boron </a:t>
                </a:r>
                <a:r>
                  <a:rPr lang="fr-CH" dirty="0" err="1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layers</a:t>
                </a:r>
                <a:r>
                  <a:rPr lang="fr-CH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: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CH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PrePr>
                      <m:sub/>
                      <m:sup>
                        <m:r>
                          <a:rPr lang="fr-CH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  <m:e>
                        <m:r>
                          <a:rPr lang="fr-CH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fr-CH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fr-CH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fr-CH" b="0" i="1" smtClean="0">
                            <a:latin typeface="Cambria Math" panose="02040503050406030204" pitchFamily="18" charset="0"/>
                          </a:rPr>
                          <m:t>→</m:t>
                        </m:r>
                        <m:sPre>
                          <m:sPrePr>
                            <m:ctrlPr>
                              <a:rPr lang="fr-CH" b="0" i="1" smtClean="0">
                                <a:latin typeface="Cambria Math" panose="02040503050406030204" pitchFamily="18" charset="0"/>
                              </a:rPr>
                            </m:ctrlPr>
                          </m:sPrePr>
                          <m:sub/>
                          <m:sup>
                            <m:r>
                              <a:rPr lang="fr-CH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sup>
                          <m:e>
                            <m:r>
                              <a:rPr lang="fr-CH" b="0" i="1" smtClean="0">
                                <a:latin typeface="Cambria Math" panose="02040503050406030204" pitchFamily="18" charset="0"/>
                              </a:rPr>
                              <m:t>𝐿𝑖</m:t>
                            </m:r>
                            <m:r>
                              <a:rPr lang="fr-CH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fr-CH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sPre>
                      </m:e>
                    </m:sPre>
                    <m:r>
                      <a:rPr lang="fr-CH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endParaRPr lang="fr-CH" dirty="0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endParaRPr>
              </a:p>
              <a:p>
                <a:pPr marL="342900" indent="-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§"/>
                </a:pPr>
                <a:r>
                  <a:rPr lang="fr-CH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ARCAL (82% CO</a:t>
                </a:r>
                <a:r>
                  <a:rPr lang="fr-CH" baseline="-25000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2</a:t>
                </a:r>
                <a:r>
                  <a:rPr lang="fr-CH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/ 18% Argon) </a:t>
                </a:r>
                <a:r>
                  <a:rPr lang="fr-CH" dirty="0" err="1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gas</a:t>
                </a:r>
                <a:r>
                  <a:rPr lang="fr-CH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 </a:t>
                </a:r>
                <a:r>
                  <a:rPr lang="fr-CH" dirty="0" err="1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is</a:t>
                </a:r>
                <a:r>
                  <a:rPr lang="fr-CH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 </a:t>
                </a:r>
                <a:r>
                  <a:rPr lang="fr-CH" dirty="0" err="1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ionized</a:t>
                </a:r>
                <a:endParaRPr lang="fr-CH" dirty="0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endParaRPr>
              </a:p>
              <a:p>
                <a:pPr marL="342900" indent="-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§"/>
                </a:pPr>
                <a:r>
                  <a:rPr lang="fr-CH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Electron cloud </a:t>
                </a:r>
                <a:r>
                  <a:rPr lang="fr-CH" dirty="0" err="1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generated</a:t>
                </a:r>
                <a:r>
                  <a:rPr lang="fr-CH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 by high-voltage</a:t>
                </a:r>
              </a:p>
              <a:p>
                <a:pPr marL="342900" indent="-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§"/>
                </a:pPr>
                <a:r>
                  <a:rPr lang="fr-CH" dirty="0" err="1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Electronic</a:t>
                </a:r>
                <a:r>
                  <a:rPr lang="fr-CH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 </a:t>
                </a:r>
                <a:r>
                  <a:rPr lang="fr-CH" dirty="0" err="1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read</a:t>
                </a:r>
                <a:r>
                  <a:rPr lang="fr-CH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-out</a:t>
                </a:r>
              </a:p>
            </p:txBody>
          </p:sp>
        </mc:Choice>
        <mc:Fallback xmlns="">
          <p:sp>
            <p:nvSpPr>
              <p:cNvPr id="120" name="ZoneTexte 119">
                <a:extLst>
                  <a:ext uri="{FF2B5EF4-FFF2-40B4-BE49-F238E27FC236}">
                    <a16:creationId xmlns:a16="http://schemas.microsoft.com/office/drawing/2014/main" id="{DCAC87DA-FB00-D041-415A-D5D157DE23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115" y="893199"/>
                <a:ext cx="6089930" cy="1538050"/>
              </a:xfrm>
              <a:prstGeom prst="rect">
                <a:avLst/>
              </a:prstGeom>
              <a:blipFill>
                <a:blip r:embed="rId16"/>
                <a:stretch>
                  <a:fillRect l="-1101" t="-2381" b="-5556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F80E94C1-810F-CDBF-DE7D-D59C235C886E}"/>
              </a:ext>
            </a:extLst>
          </p:cNvPr>
          <p:cNvSpPr/>
          <p:nvPr/>
        </p:nvSpPr>
        <p:spPr>
          <a:xfrm rot="60000">
            <a:off x="8416747" y="1741593"/>
            <a:ext cx="42349" cy="22586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9DDA3A5-F04E-6208-2A1E-3CF66EBBB633}"/>
              </a:ext>
            </a:extLst>
          </p:cNvPr>
          <p:cNvSpPr txBox="1"/>
          <p:nvPr/>
        </p:nvSpPr>
        <p:spPr>
          <a:xfrm rot="60000">
            <a:off x="8348321" y="1418776"/>
            <a:ext cx="67082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1400" dirty="0"/>
              <a:t>Aperture</a:t>
            </a:r>
          </a:p>
        </p:txBody>
      </p:sp>
    </p:spTree>
    <p:extLst>
      <p:ext uri="{BB962C8B-B14F-4D97-AF65-F5344CB8AC3E}">
        <p14:creationId xmlns:p14="http://schemas.microsoft.com/office/powerpoint/2010/main" val="1347228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6" grpId="0" animBg="1"/>
      <p:bldP spid="107" grpId="0" animBg="1"/>
      <p:bldP spid="108" grpId="0"/>
      <p:bldP spid="111" grpId="0"/>
      <p:bldP spid="112" grpId="0"/>
      <p:bldP spid="113" grpId="0"/>
      <p:bldP spid="115" grpId="0" animBg="1"/>
      <p:bldP spid="11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 40" descr="Une image contenant texte, ligne, Tracé, diagramme&#10;&#10;Description générée automatiquement">
            <a:extLst>
              <a:ext uri="{FF2B5EF4-FFF2-40B4-BE49-F238E27FC236}">
                <a16:creationId xmlns:a16="http://schemas.microsoft.com/office/drawing/2014/main" id="{1E56C43F-9C68-5161-1448-3667B26DBC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986"/>
          <a:stretch/>
        </p:blipFill>
        <p:spPr>
          <a:xfrm>
            <a:off x="0" y="710390"/>
            <a:ext cx="12192000" cy="444840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38</a:t>
            </a:fld>
            <a:endParaRPr lang="fr-CH">
              <a:latin typeface="+mj-lt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0D243BB-0AD9-0AB8-48DE-A08EF7232B14}"/>
              </a:ext>
            </a:extLst>
          </p:cNvPr>
          <p:cNvSpPr txBox="1"/>
          <p:nvPr/>
        </p:nvSpPr>
        <p:spPr>
          <a:xfrm>
            <a:off x="736600" y="5819615"/>
            <a:ext cx="1384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~4000 m/s</a:t>
            </a:r>
            <a:br>
              <a:rPr lang="fr-CH" dirty="0"/>
            </a:br>
            <a:r>
              <a:rPr lang="fr-CH" dirty="0"/>
              <a:t>~83 </a:t>
            </a:r>
            <a:r>
              <a:rPr lang="fr-CH" dirty="0" err="1"/>
              <a:t>meV</a:t>
            </a:r>
            <a:endParaRPr lang="fr-CH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11CFA79C-DAD0-4615-C589-07A9D224CC45}"/>
              </a:ext>
            </a:extLst>
          </p:cNvPr>
          <p:cNvSpPr txBox="1"/>
          <p:nvPr/>
        </p:nvSpPr>
        <p:spPr>
          <a:xfrm>
            <a:off x="10547350" y="5819615"/>
            <a:ext cx="1384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~200 m/s</a:t>
            </a:r>
            <a:br>
              <a:rPr lang="fr-CH" dirty="0"/>
            </a:br>
            <a:r>
              <a:rPr lang="fr-CH" dirty="0"/>
              <a:t>~0.23 </a:t>
            </a:r>
            <a:r>
              <a:rPr lang="fr-CH" dirty="0" err="1"/>
              <a:t>meV</a:t>
            </a:r>
            <a:endParaRPr lang="fr-CH" dirty="0"/>
          </a:p>
        </p:txBody>
      </p:sp>
      <p:sp>
        <p:nvSpPr>
          <p:cNvPr id="26" name="Flèche : haut 25">
            <a:extLst>
              <a:ext uri="{FF2B5EF4-FFF2-40B4-BE49-F238E27FC236}">
                <a16:creationId xmlns:a16="http://schemas.microsoft.com/office/drawing/2014/main" id="{A84A0762-BA76-96D0-B13F-D5B9CBAEDD81}"/>
              </a:ext>
            </a:extLst>
          </p:cNvPr>
          <p:cNvSpPr/>
          <p:nvPr/>
        </p:nvSpPr>
        <p:spPr>
          <a:xfrm>
            <a:off x="2336800" y="4800601"/>
            <a:ext cx="368300" cy="368245"/>
          </a:xfrm>
          <a:prstGeom prst="up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BAF3FEA6-045C-6E8D-9100-7E5CBECBE82B}"/>
              </a:ext>
            </a:extLst>
          </p:cNvPr>
          <p:cNvSpPr txBox="1"/>
          <p:nvPr/>
        </p:nvSpPr>
        <p:spPr>
          <a:xfrm>
            <a:off x="1828800" y="5171915"/>
            <a:ext cx="1384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~1300 m/s</a:t>
            </a:r>
            <a:br>
              <a:rPr lang="fr-CH" dirty="0"/>
            </a:br>
            <a:r>
              <a:rPr lang="fr-CH" dirty="0"/>
              <a:t>~9 </a:t>
            </a:r>
            <a:r>
              <a:rPr lang="fr-CH" dirty="0" err="1"/>
              <a:t>meV</a:t>
            </a:r>
            <a:endParaRPr lang="fr-CH" dirty="0"/>
          </a:p>
        </p:txBody>
      </p:sp>
      <p:sp>
        <p:nvSpPr>
          <p:cNvPr id="28" name="Flèche : haut 27">
            <a:extLst>
              <a:ext uri="{FF2B5EF4-FFF2-40B4-BE49-F238E27FC236}">
                <a16:creationId xmlns:a16="http://schemas.microsoft.com/office/drawing/2014/main" id="{B9C13E14-563A-0BF4-F698-E826A0C6F0D3}"/>
              </a:ext>
            </a:extLst>
          </p:cNvPr>
          <p:cNvSpPr/>
          <p:nvPr/>
        </p:nvSpPr>
        <p:spPr>
          <a:xfrm>
            <a:off x="3270250" y="4900897"/>
            <a:ext cx="368300" cy="906933"/>
          </a:xfrm>
          <a:prstGeom prst="up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6730B7DE-CC2C-23EF-6358-4297CC7836BF}"/>
              </a:ext>
            </a:extLst>
          </p:cNvPr>
          <p:cNvSpPr txBox="1"/>
          <p:nvPr/>
        </p:nvSpPr>
        <p:spPr>
          <a:xfrm>
            <a:off x="2762250" y="5818312"/>
            <a:ext cx="1384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~840 m/s</a:t>
            </a:r>
            <a:br>
              <a:rPr lang="fr-CH" dirty="0"/>
            </a:br>
            <a:r>
              <a:rPr lang="fr-CH" dirty="0"/>
              <a:t>~3.7 </a:t>
            </a:r>
            <a:r>
              <a:rPr lang="fr-CH" dirty="0" err="1"/>
              <a:t>meV</a:t>
            </a:r>
            <a:endParaRPr lang="fr-CH" dirty="0"/>
          </a:p>
        </p:txBody>
      </p:sp>
      <p:sp>
        <p:nvSpPr>
          <p:cNvPr id="30" name="Flèche : haut 29">
            <a:extLst>
              <a:ext uri="{FF2B5EF4-FFF2-40B4-BE49-F238E27FC236}">
                <a16:creationId xmlns:a16="http://schemas.microsoft.com/office/drawing/2014/main" id="{BB366C23-9BFE-E6E3-A0C9-643AD476EAA6}"/>
              </a:ext>
            </a:extLst>
          </p:cNvPr>
          <p:cNvSpPr/>
          <p:nvPr/>
        </p:nvSpPr>
        <p:spPr>
          <a:xfrm>
            <a:off x="1244600" y="4897728"/>
            <a:ext cx="368300" cy="906933"/>
          </a:xfrm>
          <a:prstGeom prst="up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1" name="Flèche : haut 30">
            <a:extLst>
              <a:ext uri="{FF2B5EF4-FFF2-40B4-BE49-F238E27FC236}">
                <a16:creationId xmlns:a16="http://schemas.microsoft.com/office/drawing/2014/main" id="{39114A87-45B9-B591-D03E-28C77398741F}"/>
              </a:ext>
            </a:extLst>
          </p:cNvPr>
          <p:cNvSpPr/>
          <p:nvPr/>
        </p:nvSpPr>
        <p:spPr>
          <a:xfrm>
            <a:off x="11061700" y="4897728"/>
            <a:ext cx="368300" cy="906933"/>
          </a:xfrm>
          <a:prstGeom prst="up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46" name="Image 45" descr="Une image contenant texte, ligne, Tracé, diagramme&#10;&#10;Description générée automatiquement">
            <a:extLst>
              <a:ext uri="{FF2B5EF4-FFF2-40B4-BE49-F238E27FC236}">
                <a16:creationId xmlns:a16="http://schemas.microsoft.com/office/drawing/2014/main" id="{BAFF8ADA-1703-3F62-816B-599EEEBA8A0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59" t="71606" r="28870" b="2675"/>
          <a:stretch/>
        </p:blipFill>
        <p:spPr>
          <a:xfrm>
            <a:off x="7231882" y="919904"/>
            <a:ext cx="4678136" cy="15669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2895CCF6-2D3D-07F6-399A-E58A1BF96AE4}"/>
                  </a:ext>
                </a:extLst>
              </p:cNvPr>
              <p:cNvSpPr txBox="1"/>
              <p:nvPr/>
            </p:nvSpPr>
            <p:spPr>
              <a:xfrm>
                <a:off x="5984822" y="5220916"/>
                <a:ext cx="4378378" cy="11037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H" sz="2800" b="0" i="1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Arial" panose="020B0604020202020204" pitchFamily="34" charset="0"/>
                        </a:rPr>
                        <m:t>𝜎</m:t>
                      </m:r>
                      <m:d>
                        <m:dPr>
                          <m:ctrlPr>
                            <a:rPr lang="fr-CH" sz="28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CH" sz="28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fr-CH" sz="2800" b="0" i="1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fr-CH" sz="28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fr-CH" sz="28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4</m:t>
                          </m:r>
                          <m:r>
                            <a:rPr lang="fr-CH" sz="28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𝜋</m:t>
                          </m:r>
                          <m:r>
                            <a:rPr lang="fr-CH" sz="28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fr-CH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CH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𝑝</m:t>
                          </m:r>
                        </m:num>
                        <m:den>
                          <m:r>
                            <a:rPr lang="fr-CH" sz="28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𝜂</m:t>
                          </m:r>
                          <m:r>
                            <a:rPr lang="fr-CH" sz="28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fr-CH" sz="28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fr-CH" sz="28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𝐸</m:t>
                          </m:r>
                          <m:r>
                            <a:rPr lang="fr-CH" sz="28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fr-CH" sz="28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fr-CH" sz="2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fr-CH" sz="2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fr-CH" sz="2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𝑅𝑀𝑆</m:t>
                              </m:r>
                            </m:sub>
                            <m:sup>
                              <m:r>
                                <a:rPr lang="fr-CH" sz="2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bSup>
                          <m:rad>
                            <m:radPr>
                              <m:degHide m:val="on"/>
                              <m:ctrlPr>
                                <a:rPr lang="fr-CH" sz="28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𝑁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sz="2800" dirty="0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2895CCF6-2D3D-07F6-399A-E58A1BF96A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4822" y="5220916"/>
                <a:ext cx="4378378" cy="1103700"/>
              </a:xfrm>
              <a:prstGeom prst="rect">
                <a:avLst/>
              </a:prstGeom>
              <a:blipFill>
                <a:blip r:embed="rId3"/>
                <a:stretch>
                  <a:fillRect t="-469231" r="-176462" b="-469231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0EDAA011-B4E4-5215-350E-FA90A1125DF5}"/>
                  </a:ext>
                </a:extLst>
              </p:cNvPr>
              <p:cNvSpPr txBox="1"/>
              <p:nvPr/>
            </p:nvSpPr>
            <p:spPr>
              <a:xfrm>
                <a:off x="3561490" y="5190283"/>
                <a:ext cx="437837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𝜆</m:t>
                          </m:r>
                        </m:e>
                        <m:sub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𝑅𝑀𝑆</m:t>
                          </m:r>
                        </m:sub>
                      </m:sSub>
                      <m:r>
                        <a:rPr lang="fr-CH" sz="2400" b="0" i="1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Arial" panose="020B0604020202020204" pitchFamily="34" charset="0"/>
                        </a:rPr>
                        <m:t>=0.47</m:t>
                      </m:r>
                      <m:r>
                        <a:rPr lang="fr-CH" sz="2400" b="0" i="0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sz="2400" b="0" i="0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Arial" panose="020B0604020202020204" pitchFamily="34" charset="0"/>
                        </a:rPr>
                        <m:t>nm</m:t>
                      </m:r>
                    </m:oMath>
                  </m:oMathPara>
                </a14:m>
                <a:endParaRPr lang="en-US" sz="2400" dirty="0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0EDAA011-B4E4-5215-350E-FA90A1125D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1490" y="5190283"/>
                <a:ext cx="4378378" cy="461665"/>
              </a:xfrm>
              <a:prstGeom prst="rect">
                <a:avLst/>
              </a:prstGeom>
              <a:blipFill>
                <a:blip r:embed="rId4"/>
                <a:stretch>
                  <a:fillRect l="-98747" t="-2288158" r="-34958" b="-944737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C5FBFB07-9F57-3E39-F38B-33DCB2D13E9F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Time-of-Flight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PF1B </a:t>
            </a:r>
            <a:r>
              <a:rPr lang="fr-FR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eam </a:t>
            </a:r>
            <a:r>
              <a:rPr lang="fr-FR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L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ine at ILL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430E91C7-00B9-71C6-3A19-E2CC949BB633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6" name="Image 1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9BC9A4F8-9411-5715-D3EB-44DEB389CF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21" name="Image 20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AAB9AA5F-09BE-80C3-00CD-6F77C1C956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56B64AFF-FC22-AD55-97FB-5DD5C055C900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5" name="Image 24" descr="Une image contenant texte, Police, Graphique, conception&#10;&#10;Description générée automatiquement">
            <a:extLst>
              <a:ext uri="{FF2B5EF4-FFF2-40B4-BE49-F238E27FC236}">
                <a16:creationId xmlns:a16="http://schemas.microsoft.com/office/drawing/2014/main" id="{0F9881F7-B290-6DC4-0348-F257E909B440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034" y="43118"/>
            <a:ext cx="576534" cy="5765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2F3A0249-384F-D2BB-9AFF-2F666658AD30}"/>
                  </a:ext>
                </a:extLst>
              </p:cNvPr>
              <p:cNvSpPr txBox="1"/>
              <p:nvPr/>
            </p:nvSpPr>
            <p:spPr>
              <a:xfrm>
                <a:off x="9580475" y="2295056"/>
                <a:ext cx="4378378" cy="4901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𝑓</m:t>
                          </m:r>
                        </m:e>
                        <m:sub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𝑝𝑢𝑙𝑠𝑒</m:t>
                          </m:r>
                        </m:sub>
                      </m:sSub>
                      <m:r>
                        <a:rPr lang="fr-CH" sz="2400" b="0" i="1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fr-CH" sz="2400" b="0" i="0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Arial" panose="020B0604020202020204" pitchFamily="34" charset="0"/>
                        </a:rPr>
                        <m:t>25 </m:t>
                      </m:r>
                      <m:r>
                        <m:rPr>
                          <m:sty m:val="p"/>
                        </m:rPr>
                        <a:rPr lang="fr-CH" sz="2400" b="0" i="0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Arial" panose="020B0604020202020204" pitchFamily="34" charset="0"/>
                        </a:rPr>
                        <m:t>Hz</m:t>
                      </m:r>
                    </m:oMath>
                  </m:oMathPara>
                </a14:m>
                <a:endParaRPr lang="en-US" sz="2400" dirty="0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2F3A0249-384F-D2BB-9AFF-2F666658AD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0475" y="2295056"/>
                <a:ext cx="4378378" cy="490199"/>
              </a:xfrm>
              <a:prstGeom prst="rect">
                <a:avLst/>
              </a:prstGeom>
              <a:blipFill>
                <a:blip r:embed="rId7"/>
                <a:stretch>
                  <a:fillRect l="-129109" t="-2285185" r="-40529" b="-1683951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3881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6" grpId="0" animBg="1"/>
      <p:bldP spid="27" grpId="0"/>
      <p:bldP spid="28" grpId="0" animBg="1"/>
      <p:bldP spid="29" grpId="0"/>
      <p:bldP spid="2" grpId="0"/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39</a:t>
            </a:fld>
            <a:endParaRPr lang="fr-CH">
              <a:latin typeface="+mj-lt"/>
            </a:endParaRP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D067AEDA-8521-B320-2717-0E680A4E16C6}"/>
              </a:ext>
            </a:extLst>
          </p:cNvPr>
          <p:cNvGrpSpPr/>
          <p:nvPr/>
        </p:nvGrpSpPr>
        <p:grpSpPr>
          <a:xfrm>
            <a:off x="75213" y="760616"/>
            <a:ext cx="5794449" cy="2169798"/>
            <a:chOff x="4385760" y="794197"/>
            <a:chExt cx="7255993" cy="2717090"/>
          </a:xfrm>
        </p:grpSpPr>
        <p:pic>
          <p:nvPicPr>
            <p:cNvPr id="4" name="Image 3" descr="Une image contenant texte, ligne, Rectangle, diagramme&#10;&#10;Description générée automatiquement">
              <a:extLst>
                <a:ext uri="{FF2B5EF4-FFF2-40B4-BE49-F238E27FC236}">
                  <a16:creationId xmlns:a16="http://schemas.microsoft.com/office/drawing/2014/main" id="{5887AA2F-54B5-0E1D-5C93-FB5267E354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820"/>
            <a:stretch/>
          </p:blipFill>
          <p:spPr>
            <a:xfrm>
              <a:off x="5278718" y="794197"/>
              <a:ext cx="6363035" cy="2717090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17E9656-C0E8-2E15-7792-85A7FAF1B750}"/>
                </a:ext>
              </a:extLst>
            </p:cNvPr>
            <p:cNvSpPr/>
            <p:nvPr/>
          </p:nvSpPr>
          <p:spPr>
            <a:xfrm rot="120000">
              <a:off x="7628070" y="1941943"/>
              <a:ext cx="2297372" cy="48872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89017676-801D-C7DE-6386-4DE088B520CA}"/>
                </a:ext>
              </a:extLst>
            </p:cNvPr>
            <p:cNvCxnSpPr>
              <a:cxnSpLocks/>
              <a:endCxn id="36" idx="1"/>
            </p:cNvCxnSpPr>
            <p:nvPr/>
          </p:nvCxnSpPr>
          <p:spPr>
            <a:xfrm>
              <a:off x="5536036" y="2102563"/>
              <a:ext cx="4075839" cy="116773"/>
            </a:xfrm>
            <a:prstGeom prst="line">
              <a:avLst/>
            </a:prstGeom>
            <a:ln w="38100">
              <a:solidFill>
                <a:srgbClr val="F91C2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27E730A-1090-2357-1048-78D911CD558D}"/>
                </a:ext>
              </a:extLst>
            </p:cNvPr>
            <p:cNvSpPr/>
            <p:nvPr/>
          </p:nvSpPr>
          <p:spPr>
            <a:xfrm rot="60000">
              <a:off x="7688843" y="2024741"/>
              <a:ext cx="50557" cy="269639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FD1F426-11EA-7444-2525-A823926444A1}"/>
                </a:ext>
              </a:extLst>
            </p:cNvPr>
            <p:cNvSpPr/>
            <p:nvPr/>
          </p:nvSpPr>
          <p:spPr>
            <a:xfrm rot="60000">
              <a:off x="9441498" y="2077264"/>
              <a:ext cx="50557" cy="269639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1DADE9F-C1F9-342A-E608-5FBCCCE02A96}"/>
                </a:ext>
              </a:extLst>
            </p:cNvPr>
            <p:cNvSpPr/>
            <p:nvPr/>
          </p:nvSpPr>
          <p:spPr>
            <a:xfrm rot="60000">
              <a:off x="8558608" y="2050020"/>
              <a:ext cx="50557" cy="269639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BBB5CD2-CCF1-4053-300E-77B92FBB32EF}"/>
                </a:ext>
              </a:extLst>
            </p:cNvPr>
            <p:cNvSpPr/>
            <p:nvPr/>
          </p:nvSpPr>
          <p:spPr>
            <a:xfrm rot="60000">
              <a:off x="9611854" y="2035299"/>
              <a:ext cx="295753" cy="373234"/>
            </a:xfrm>
            <a:prstGeom prst="rect">
              <a:avLst/>
            </a:prstGeom>
            <a:solidFill>
              <a:srgbClr val="06E80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ZoneTexte 37">
                  <a:extLst>
                    <a:ext uri="{FF2B5EF4-FFF2-40B4-BE49-F238E27FC236}">
                      <a16:creationId xmlns:a16="http://schemas.microsoft.com/office/drawing/2014/main" id="{40AA9C90-B9F7-25A6-8DFE-C12B00C26531}"/>
                    </a:ext>
                  </a:extLst>
                </p:cNvPr>
                <p:cNvSpPr txBox="1"/>
                <p:nvPr/>
              </p:nvSpPr>
              <p:spPr>
                <a:xfrm rot="60000">
                  <a:off x="7582545" y="1640978"/>
                  <a:ext cx="267851" cy="25250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2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fr-CH" sz="12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fr-CH" sz="1200" dirty="0"/>
                </a:p>
              </p:txBody>
            </p:sp>
          </mc:Choice>
          <mc:Fallback xmlns="">
            <p:sp>
              <p:nvSpPr>
                <p:cNvPr id="38" name="ZoneTexte 37">
                  <a:extLst>
                    <a:ext uri="{FF2B5EF4-FFF2-40B4-BE49-F238E27FC236}">
                      <a16:creationId xmlns:a16="http://schemas.microsoft.com/office/drawing/2014/main" id="{40AA9C90-B9F7-25A6-8DFE-C12B00C2653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60000">
                  <a:off x="7582545" y="1640978"/>
                  <a:ext cx="267851" cy="252508"/>
                </a:xfrm>
                <a:prstGeom prst="rect">
                  <a:avLst/>
                </a:prstGeom>
                <a:blipFill>
                  <a:blip r:embed="rId3"/>
                  <a:stretch>
                    <a:fillRect l="-1910811" t="-4908571" r="-1929730" b="-2051429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id="{F46AFAE8-4EAA-CF61-B4CA-55F1E719910E}"/>
                    </a:ext>
                  </a:extLst>
                </p:cNvPr>
                <p:cNvSpPr txBox="1"/>
                <p:nvPr/>
              </p:nvSpPr>
              <p:spPr>
                <a:xfrm rot="60000">
                  <a:off x="8463192" y="1667838"/>
                  <a:ext cx="262941" cy="25250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2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fr-CH" sz="1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fr-CH" sz="1200" dirty="0"/>
                </a:p>
              </p:txBody>
            </p:sp>
          </mc:Choice>
          <mc:Fallback xmlns=""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id="{F46AFAE8-4EAA-CF61-B4CA-55F1E719910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60000">
                  <a:off x="8463192" y="1667838"/>
                  <a:ext cx="262941" cy="252508"/>
                </a:xfrm>
                <a:prstGeom prst="rect">
                  <a:avLst/>
                </a:prstGeom>
                <a:blipFill>
                  <a:blip r:embed="rId4"/>
                  <a:stretch>
                    <a:fillRect l="-1966667" t="-4908571" r="-1983333" b="-2054286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ZoneTexte 39">
                  <a:extLst>
                    <a:ext uri="{FF2B5EF4-FFF2-40B4-BE49-F238E27FC236}">
                      <a16:creationId xmlns:a16="http://schemas.microsoft.com/office/drawing/2014/main" id="{F36B124C-1881-6313-9E3F-474AA7F366C7}"/>
                    </a:ext>
                  </a:extLst>
                </p:cNvPr>
                <p:cNvSpPr txBox="1"/>
                <p:nvPr/>
              </p:nvSpPr>
              <p:spPr>
                <a:xfrm rot="60000">
                  <a:off x="9335200" y="1694224"/>
                  <a:ext cx="267851" cy="25250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2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fr-CH" sz="1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fr-CH" sz="1200" dirty="0"/>
                </a:p>
              </p:txBody>
            </p:sp>
          </mc:Choice>
          <mc:Fallback xmlns="">
            <p:sp>
              <p:nvSpPr>
                <p:cNvPr id="40" name="ZoneTexte 39">
                  <a:extLst>
                    <a:ext uri="{FF2B5EF4-FFF2-40B4-BE49-F238E27FC236}">
                      <a16:creationId xmlns:a16="http://schemas.microsoft.com/office/drawing/2014/main" id="{F36B124C-1881-6313-9E3F-474AA7F366C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60000">
                  <a:off x="9335200" y="1694224"/>
                  <a:ext cx="267851" cy="252508"/>
                </a:xfrm>
                <a:prstGeom prst="rect">
                  <a:avLst/>
                </a:prstGeom>
                <a:blipFill>
                  <a:blip r:embed="rId5"/>
                  <a:stretch>
                    <a:fillRect l="-1910811" t="-4908571" r="-1927027" b="-2051429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ZoneTexte 41">
                  <a:extLst>
                    <a:ext uri="{FF2B5EF4-FFF2-40B4-BE49-F238E27FC236}">
                      <a16:creationId xmlns:a16="http://schemas.microsoft.com/office/drawing/2014/main" id="{7155EA7B-95C1-FA90-B7EE-427BD58406AF}"/>
                    </a:ext>
                  </a:extLst>
                </p:cNvPr>
                <p:cNvSpPr txBox="1"/>
                <p:nvPr/>
              </p:nvSpPr>
              <p:spPr>
                <a:xfrm rot="120000">
                  <a:off x="9375255" y="2469054"/>
                  <a:ext cx="754017" cy="2314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CH" sz="1100" b="0" i="0" smtClean="0">
                            <a:latin typeface="Cambria Math" panose="02040503050406030204" pitchFamily="18" charset="0"/>
                          </a:rPr>
                          <m:t>Detector</m:t>
                        </m:r>
                      </m:oMath>
                    </m:oMathPara>
                  </a14:m>
                  <a:endParaRPr lang="fr-CH" sz="1100" dirty="0"/>
                </a:p>
              </p:txBody>
            </p:sp>
          </mc:Choice>
          <mc:Fallback xmlns="">
            <p:sp>
              <p:nvSpPr>
                <p:cNvPr id="42" name="ZoneTexte 41">
                  <a:extLst>
                    <a:ext uri="{FF2B5EF4-FFF2-40B4-BE49-F238E27FC236}">
                      <a16:creationId xmlns:a16="http://schemas.microsoft.com/office/drawing/2014/main" id="{7155EA7B-95C1-FA90-B7EE-427BD58406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20000">
                  <a:off x="9375255" y="2469054"/>
                  <a:ext cx="754017" cy="231466"/>
                </a:xfrm>
                <a:prstGeom prst="rect">
                  <a:avLst/>
                </a:prstGeom>
                <a:blipFill>
                  <a:blip r:embed="rId6"/>
                  <a:stretch>
                    <a:fillRect l="-700000" t="-4888571" r="-734653" b="-2060000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147256F-94F5-F9AB-3FFC-80CD757D8C24}"/>
                </a:ext>
              </a:extLst>
            </p:cNvPr>
            <p:cNvSpPr/>
            <p:nvPr/>
          </p:nvSpPr>
          <p:spPr>
            <a:xfrm rot="60000">
              <a:off x="6802539" y="1958292"/>
              <a:ext cx="295753" cy="373234"/>
            </a:xfrm>
            <a:prstGeom prst="rect">
              <a:avLst/>
            </a:prstGeom>
            <a:solidFill>
              <a:srgbClr val="06E80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ZoneTexte 43">
                  <a:extLst>
                    <a:ext uri="{FF2B5EF4-FFF2-40B4-BE49-F238E27FC236}">
                      <a16:creationId xmlns:a16="http://schemas.microsoft.com/office/drawing/2014/main" id="{E4FD9266-0DF3-D322-A128-43035365E217}"/>
                    </a:ext>
                  </a:extLst>
                </p:cNvPr>
                <p:cNvSpPr txBox="1"/>
                <p:nvPr/>
              </p:nvSpPr>
              <p:spPr>
                <a:xfrm rot="120000">
                  <a:off x="6543447" y="1684242"/>
                  <a:ext cx="747440" cy="2314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CH" sz="1100" b="0" i="0" smtClean="0">
                            <a:latin typeface="Cambria Math" panose="02040503050406030204" pitchFamily="18" charset="0"/>
                          </a:rPr>
                          <m:t>Chopper</m:t>
                        </m:r>
                      </m:oMath>
                    </m:oMathPara>
                  </a14:m>
                  <a:endParaRPr lang="fr-CH" sz="1100" dirty="0"/>
                </a:p>
              </p:txBody>
            </p:sp>
          </mc:Choice>
          <mc:Fallback xmlns="">
            <p:sp>
              <p:nvSpPr>
                <p:cNvPr id="44" name="ZoneTexte 43">
                  <a:extLst>
                    <a:ext uri="{FF2B5EF4-FFF2-40B4-BE49-F238E27FC236}">
                      <a16:creationId xmlns:a16="http://schemas.microsoft.com/office/drawing/2014/main" id="{E4FD9266-0DF3-D322-A128-43035365E2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20000">
                  <a:off x="6543447" y="1684242"/>
                  <a:ext cx="747440" cy="231466"/>
                </a:xfrm>
                <a:prstGeom prst="rect">
                  <a:avLst/>
                </a:prstGeom>
                <a:blipFill>
                  <a:blip r:embed="rId7"/>
                  <a:stretch>
                    <a:fillRect l="-970000" t="-5442857" r="-989000" b="-3954286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25AFB45E-3BC5-7B88-940D-163FD40A49BD}"/>
                </a:ext>
              </a:extLst>
            </p:cNvPr>
            <p:cNvCxnSpPr>
              <a:cxnSpLocks/>
            </p:cNvCxnSpPr>
            <p:nvPr/>
          </p:nvCxnSpPr>
          <p:spPr>
            <a:xfrm rot="120000" flipV="1">
              <a:off x="7686493" y="1081003"/>
              <a:ext cx="0" cy="47186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50F4DBC8-260A-F4EB-1EEF-D7E0D41FEE03}"/>
                </a:ext>
              </a:extLst>
            </p:cNvPr>
            <p:cNvCxnSpPr>
              <a:cxnSpLocks/>
            </p:cNvCxnSpPr>
            <p:nvPr/>
          </p:nvCxnSpPr>
          <p:spPr>
            <a:xfrm rot="120000" flipV="1">
              <a:off x="9933079" y="1167885"/>
              <a:ext cx="0" cy="47186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Connecteur droit avec flèche 50">
              <a:extLst>
                <a:ext uri="{FF2B5EF4-FFF2-40B4-BE49-F238E27FC236}">
                  <a16:creationId xmlns:a16="http://schemas.microsoft.com/office/drawing/2014/main" id="{F38A5A20-7C1B-DF0C-5DD8-EA630540A8D3}"/>
                </a:ext>
              </a:extLst>
            </p:cNvPr>
            <p:cNvCxnSpPr>
              <a:cxnSpLocks/>
            </p:cNvCxnSpPr>
            <p:nvPr/>
          </p:nvCxnSpPr>
          <p:spPr>
            <a:xfrm>
              <a:off x="7708712" y="1101888"/>
              <a:ext cx="2223084" cy="7763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ZoneTexte 53">
                  <a:extLst>
                    <a:ext uri="{FF2B5EF4-FFF2-40B4-BE49-F238E27FC236}">
                      <a16:creationId xmlns:a16="http://schemas.microsoft.com/office/drawing/2014/main" id="{18A8A684-9102-6DB9-1FF8-E48716DCD580}"/>
                    </a:ext>
                  </a:extLst>
                </p:cNvPr>
                <p:cNvSpPr txBox="1"/>
                <p:nvPr/>
              </p:nvSpPr>
              <p:spPr>
                <a:xfrm rot="120000">
                  <a:off x="8629557" y="849145"/>
                  <a:ext cx="381393" cy="25250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CH" sz="1200" b="0" i="0" smtClean="0">
                            <a:latin typeface="Cambria Math" panose="02040503050406030204" pitchFamily="18" charset="0"/>
                          </a:rPr>
                          <m:t>6 </m:t>
                        </m:r>
                        <m:r>
                          <m:rPr>
                            <m:sty m:val="p"/>
                          </m:rPr>
                          <a:rPr lang="fr-CH" sz="12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oMath>
                    </m:oMathPara>
                  </a14:m>
                  <a:endParaRPr lang="fr-CH" sz="1200" dirty="0"/>
                </a:p>
              </p:txBody>
            </p:sp>
          </mc:Choice>
          <mc:Fallback xmlns="">
            <p:sp>
              <p:nvSpPr>
                <p:cNvPr id="54" name="ZoneTexte 53">
                  <a:extLst>
                    <a:ext uri="{FF2B5EF4-FFF2-40B4-BE49-F238E27FC236}">
                      <a16:creationId xmlns:a16="http://schemas.microsoft.com/office/drawing/2014/main" id="{18A8A684-9102-6DB9-1FF8-E48716DCD58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20000">
                  <a:off x="8629557" y="849145"/>
                  <a:ext cx="381393" cy="252508"/>
                </a:xfrm>
                <a:prstGeom prst="rect">
                  <a:avLst/>
                </a:prstGeom>
                <a:blipFill>
                  <a:blip r:embed="rId8"/>
                  <a:stretch>
                    <a:fillRect l="-1378846" t="-4942857" r="-1398077" b="-2082857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1D27B53-1C2B-5519-DD8D-4942422B6C52}"/>
                </a:ext>
              </a:extLst>
            </p:cNvPr>
            <p:cNvSpPr/>
            <p:nvPr/>
          </p:nvSpPr>
          <p:spPr>
            <a:xfrm>
              <a:off x="4385760" y="2715279"/>
              <a:ext cx="943738" cy="7250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cxnSp>
        <p:nvCxnSpPr>
          <p:cNvPr id="64" name="Connecteur droit avec flèche 63">
            <a:extLst>
              <a:ext uri="{FF2B5EF4-FFF2-40B4-BE49-F238E27FC236}">
                <a16:creationId xmlns:a16="http://schemas.microsoft.com/office/drawing/2014/main" id="{6ACC3738-1EB2-313B-20AC-8643FFA6825C}"/>
              </a:ext>
            </a:extLst>
          </p:cNvPr>
          <p:cNvCxnSpPr>
            <a:cxnSpLocks/>
          </p:cNvCxnSpPr>
          <p:nvPr/>
        </p:nvCxnSpPr>
        <p:spPr>
          <a:xfrm flipV="1">
            <a:off x="2901982" y="2104301"/>
            <a:ext cx="101770" cy="1648209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Image 6" descr="Une image contenant acier, ingénierie, tuyau, industrie&#10;&#10;Description générée automatiquement">
            <a:extLst>
              <a:ext uri="{FF2B5EF4-FFF2-40B4-BE49-F238E27FC236}">
                <a16:creationId xmlns:a16="http://schemas.microsoft.com/office/drawing/2014/main" id="{5809E36A-22FC-BF22-4537-08ED6B5E593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95" b="15395"/>
          <a:stretch/>
        </p:blipFill>
        <p:spPr>
          <a:xfrm flipH="1">
            <a:off x="674668" y="3061026"/>
            <a:ext cx="10842664" cy="336425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4F241EE-0DA0-019E-A5A4-C51A388C07E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133539" y="3507624"/>
            <a:ext cx="485007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sz="1600" baseline="-25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0</a:t>
            </a:r>
            <a:endParaRPr lang="fr-CH" altLang="fr-FR" sz="1600" dirty="0">
              <a:solidFill>
                <a:srgbClr val="000000"/>
              </a:solidFill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D103D8A-C7D8-633B-270F-FDDCF3A893C0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2762889" y="3411304"/>
            <a:ext cx="485007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sz="1600" baseline="-25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1</a:t>
            </a:r>
            <a:endParaRPr lang="fr-CH" altLang="fr-FR" sz="1600" dirty="0">
              <a:solidFill>
                <a:srgbClr val="000000"/>
              </a:solidFill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0F8F5F-B6CD-158B-9E6A-E5A9FB1D9F79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9622318" y="3450040"/>
            <a:ext cx="485007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sz="1600" baseline="-25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2</a:t>
            </a:r>
            <a:endParaRPr lang="fr-CH" altLang="fr-FR" sz="1600" dirty="0">
              <a:solidFill>
                <a:srgbClr val="000000"/>
              </a:solidFill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A3ABBD89-2FBF-270F-8E50-BA6D6F1833AE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3003752" y="3749858"/>
            <a:ext cx="1640" cy="21388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29C4DA67-0A0F-1B13-8C78-99E91B61E9ED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1376042" y="3846178"/>
            <a:ext cx="1" cy="1360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D1557FD7-CEDA-4E65-DC9B-208443D245D1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9864821" y="3788594"/>
            <a:ext cx="0" cy="22335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63F195D6-E6A1-7824-AC69-C6E3634182C9}"/>
              </a:ext>
            </a:extLst>
          </p:cNvPr>
          <p:cNvCxnSpPr>
            <a:cxnSpLocks/>
          </p:cNvCxnSpPr>
          <p:nvPr/>
        </p:nvCxnSpPr>
        <p:spPr>
          <a:xfrm flipH="1" flipV="1">
            <a:off x="850696" y="4034130"/>
            <a:ext cx="253597" cy="2255174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avec flèche 49">
            <a:extLst>
              <a:ext uri="{FF2B5EF4-FFF2-40B4-BE49-F238E27FC236}">
                <a16:creationId xmlns:a16="http://schemas.microsoft.com/office/drawing/2014/main" id="{B9D48DEB-049C-46D7-3EF9-F6096D8F6313}"/>
              </a:ext>
            </a:extLst>
          </p:cNvPr>
          <p:cNvCxnSpPr>
            <a:cxnSpLocks/>
          </p:cNvCxnSpPr>
          <p:nvPr/>
        </p:nvCxnSpPr>
        <p:spPr>
          <a:xfrm flipV="1">
            <a:off x="11140076" y="5066870"/>
            <a:ext cx="0" cy="1259341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407B1825-AD6D-1AD7-BE60-ACBE2BC7CC74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838939" y="6060243"/>
            <a:ext cx="1972081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Chopper in casemate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3AB47A0-C9FA-AF48-F43B-07D5B72C938F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9746143" y="6063125"/>
            <a:ext cx="1635072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Neutron detector</a:t>
            </a:r>
          </a:p>
        </p:txBody>
      </p:sp>
      <p:sp>
        <p:nvSpPr>
          <p:cNvPr id="62" name="Flèche : droite 61">
            <a:extLst>
              <a:ext uri="{FF2B5EF4-FFF2-40B4-BE49-F238E27FC236}">
                <a16:creationId xmlns:a16="http://schemas.microsoft.com/office/drawing/2014/main" id="{341654AE-2134-96DB-3B38-1CA17897608A}"/>
              </a:ext>
            </a:extLst>
          </p:cNvPr>
          <p:cNvSpPr/>
          <p:nvPr/>
        </p:nvSpPr>
        <p:spPr>
          <a:xfrm rot="120000">
            <a:off x="3804760" y="4049277"/>
            <a:ext cx="3308789" cy="228789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630AE09-B5B0-5A42-9972-EA3850B8DAD4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4760148" y="3624244"/>
            <a:ext cx="1406477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Neutron </a:t>
            </a:r>
            <a:r>
              <a:rPr lang="fr-CH" altLang="fr-FR" sz="16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beam</a:t>
            </a:r>
            <a:endParaRPr lang="fr-CH" altLang="fr-FR" sz="1600" dirty="0">
              <a:solidFill>
                <a:srgbClr val="000000"/>
              </a:solidFill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1" name="Image 30" descr="Une image contenant Modèle réduit, fusée, avion, intérieur&#10;&#10;Description générée automatiquement">
            <a:extLst>
              <a:ext uri="{FF2B5EF4-FFF2-40B4-BE49-F238E27FC236}">
                <a16:creationId xmlns:a16="http://schemas.microsoft.com/office/drawing/2014/main" id="{567E83F1-570D-EDC3-F40B-0D6F41CFD9E3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1" t="24800" r="1535" b="2900"/>
          <a:stretch/>
        </p:blipFill>
        <p:spPr>
          <a:xfrm flipH="1">
            <a:off x="6612424" y="930840"/>
            <a:ext cx="4904908" cy="193691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92C5FD42-E838-B8DE-BD9C-D19BCFFBD687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at ILL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Setup </a:t>
            </a:r>
            <a:r>
              <a:rPr lang="fr-FR" altLang="fr-FR" sz="28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C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omponents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83DE3942-D352-902F-79DE-C2134C6A3401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6" name="Image 55" descr="Une image contenant texte, Police, Graphique, conception&#10;&#10;Description générée automatiquement">
            <a:extLst>
              <a:ext uri="{FF2B5EF4-FFF2-40B4-BE49-F238E27FC236}">
                <a16:creationId xmlns:a16="http://schemas.microsoft.com/office/drawing/2014/main" id="{D1E1D154-D9C6-B7BF-5CFC-17849EF80E4A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034" y="43118"/>
            <a:ext cx="576534" cy="576534"/>
          </a:xfrm>
          <a:prstGeom prst="rect">
            <a:avLst/>
          </a:prstGeom>
        </p:spPr>
      </p:pic>
      <p:sp>
        <p:nvSpPr>
          <p:cNvPr id="61" name="Rectangle 60">
            <a:extLst>
              <a:ext uri="{FF2B5EF4-FFF2-40B4-BE49-F238E27FC236}">
                <a16:creationId xmlns:a16="http://schemas.microsoft.com/office/drawing/2014/main" id="{8BF83C45-C90E-2B2C-CB69-E2A2BD69B568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0198728" y="3450040"/>
            <a:ext cx="485007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A</a:t>
            </a:r>
            <a:r>
              <a:rPr lang="fr-CH" altLang="fr-FR" sz="1600" baseline="-25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2</a:t>
            </a:r>
            <a:endParaRPr lang="fr-CH" altLang="fr-FR" sz="1600" dirty="0">
              <a:solidFill>
                <a:srgbClr val="000000"/>
              </a:solidFill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5" name="Connecteur droit 64">
            <a:extLst>
              <a:ext uri="{FF2B5EF4-FFF2-40B4-BE49-F238E27FC236}">
                <a16:creationId xmlns:a16="http://schemas.microsoft.com/office/drawing/2014/main" id="{B01110F8-5F27-58D1-10AA-0529648613F3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10441231" y="3788594"/>
            <a:ext cx="0" cy="2836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FC740FFF-7884-0F7E-DA28-129DD5191ACB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019914" y="4403498"/>
            <a:ext cx="485007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rPr>
              <a:t>A</a:t>
            </a:r>
            <a:r>
              <a:rPr lang="fr-CH" altLang="fr-FR" sz="16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Artifakt Element Light" panose="020B0303050000020004" pitchFamily="34" charset="0"/>
                <a:cs typeface="Times New Roman" panose="02020603050405020304" pitchFamily="18" charset="0"/>
              </a:rPr>
              <a:t>0</a:t>
            </a:r>
            <a:endParaRPr lang="fr-CH" altLang="fr-FR" sz="1600" dirty="0">
              <a:solidFill>
                <a:srgbClr val="000000"/>
              </a:solidFill>
              <a:latin typeface="Times New Roman" panose="02020603050405020304" pitchFamily="18" charset="0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8" name="Connecteur droit 67">
            <a:extLst>
              <a:ext uri="{FF2B5EF4-FFF2-40B4-BE49-F238E27FC236}">
                <a16:creationId xmlns:a16="http://schemas.microsoft.com/office/drawing/2014/main" id="{07235F63-78C6-DC3D-8075-D78771ECCECC}"/>
              </a:ext>
            </a:extLst>
          </p:cNvPr>
          <p:cNvCxnSpPr>
            <a:cxnSpLocks/>
          </p:cNvCxnSpPr>
          <p:nvPr/>
        </p:nvCxnSpPr>
        <p:spPr>
          <a:xfrm>
            <a:off x="1262417" y="4113402"/>
            <a:ext cx="0" cy="45508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avec flèche 70">
            <a:extLst>
              <a:ext uri="{FF2B5EF4-FFF2-40B4-BE49-F238E27FC236}">
                <a16:creationId xmlns:a16="http://schemas.microsoft.com/office/drawing/2014/main" id="{1093310C-B95A-C81F-8DCC-C761B2E8E605}"/>
              </a:ext>
            </a:extLst>
          </p:cNvPr>
          <p:cNvCxnSpPr>
            <a:cxnSpLocks/>
          </p:cNvCxnSpPr>
          <p:nvPr/>
        </p:nvCxnSpPr>
        <p:spPr>
          <a:xfrm flipV="1">
            <a:off x="7387226" y="5343525"/>
            <a:ext cx="0" cy="885995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8D7D283C-CB66-042C-08F0-5B028A93AADF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4760147" y="6060243"/>
            <a:ext cx="3314745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6-meters single </a:t>
            </a:r>
            <a:r>
              <a:rPr lang="fr-CH" altLang="fr-FR" sz="16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extruded</a:t>
            </a: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Al profile</a:t>
            </a:r>
          </a:p>
        </p:txBody>
      </p:sp>
    </p:spTree>
    <p:extLst>
      <p:ext uri="{BB962C8B-B14F-4D97-AF65-F5344CB8AC3E}">
        <p14:creationId xmlns:p14="http://schemas.microsoft.com/office/powerpoint/2010/main" val="3764918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16D0CBE-1D53-D505-D388-97385C9D992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Ballistic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Regime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Working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Principle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4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54844D94-B58A-3735-43D7-8FE09330A336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00444950-60A7-FE12-1446-CE504DB708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B6A7F56-099C-E34A-5012-F0802B38AD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2859226-F237-5B63-03C9-9414935440CE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922A6137-0BD5-364D-C743-8247F6EE3506}"/>
                  </a:ext>
                </a:extLst>
              </p:cNvPr>
              <p:cNvSpPr txBox="1"/>
              <p:nvPr/>
            </p:nvSpPr>
            <p:spPr>
              <a:xfrm>
                <a:off x="689210" y="845576"/>
                <a:ext cx="6571318" cy="1229567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txBody>
              <a:bodyPr wrap="square">
                <a:spAutoFit/>
              </a:bodyPr>
              <a:lstStyle/>
              <a:p>
                <a:pPr marL="457200" indent="-457200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Char char="-"/>
                </a:pPr>
                <a:r>
                  <a:rPr lang="fr-CH" altLang="fr-FR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Grating</a:t>
                </a: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fr-CH" altLang="fr-FR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period</a:t>
                </a: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:	</a:t>
                </a:r>
                <a14:m>
                  <m:oMath xmlns:m="http://schemas.openxmlformats.org/officeDocument/2006/math">
                    <m:r>
                      <a:rPr lang="fr-CH" altLang="fr-FR" sz="24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fr-CH" altLang="fr-FR" sz="24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=250</m:t>
                    </m:r>
                    <m:r>
                      <a:rPr lang="fr-CH" altLang="fr-FR" sz="24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altLang="fr-FR" sz="24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μm</m:t>
                    </m:r>
                  </m:oMath>
                </a14:m>
                <a:endParaRPr lang="fr-CH" altLang="fr-FR" sz="24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  <a:p>
                <a:pPr marL="457200" indent="-457200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Char char="-"/>
                </a:pP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Peak </a:t>
                </a:r>
                <a:r>
                  <a:rPr lang="fr-CH" altLang="fr-FR" sz="24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wavelength</a:t>
                </a:r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altLang="fr-FR" sz="24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CH" altLang="fr-FR" sz="24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𝜆</m:t>
                        </m:r>
                      </m:e>
                      <m:sub>
                        <m:r>
                          <a:rPr lang="fr-CH" altLang="fr-FR" sz="24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𝑝𝑒𝑎𝑘</m:t>
                        </m:r>
                      </m:sub>
                    </m:sSub>
                    <m:r>
                      <a:rPr lang="fr-CH" altLang="fr-FR" sz="24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=3 </m:t>
                    </m:r>
                    <m:r>
                      <a:rPr lang="fr-CH" altLang="fr-F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Å</m:t>
                    </m:r>
                  </m:oMath>
                </a14:m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endParaRPr lang="fr-CH" sz="24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922A6137-0BD5-364D-C743-8247F6EE35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210" y="845576"/>
                <a:ext cx="6571318" cy="1229567"/>
              </a:xfrm>
              <a:prstGeom prst="rect">
                <a:avLst/>
              </a:prstGeom>
              <a:blipFill>
                <a:blip r:embed="rId3"/>
                <a:stretch>
                  <a:fillRect l="-1389" b="-8867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2A0CD360-2B03-6147-4697-66DEB127F846}"/>
                  </a:ext>
                </a:extLst>
              </p:cNvPr>
              <p:cNvSpPr txBox="1"/>
              <p:nvPr/>
            </p:nvSpPr>
            <p:spPr>
              <a:xfrm>
                <a:off x="6654239" y="986981"/>
                <a:ext cx="5022171" cy="8604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CH" altLang="fr-FR" sz="24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altLang="fr-FR" sz="32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CH" altLang="fr-FR" sz="32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fr-CH" altLang="fr-FR" sz="32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𝑇</m:t>
                        </m:r>
                      </m:sub>
                    </m:sSub>
                    <m:r>
                      <a:rPr lang="fr-CH" altLang="fr-FR" sz="32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fr-CH" altLang="fr-FR" sz="32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fr-CH" altLang="fr-FR" sz="32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fr-CH" altLang="fr-FR" sz="32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fr-CH" altLang="fr-FR" sz="3200" b="0" i="1" smtClean="0">
                                <a:latin typeface="Cambria Math" panose="02040503050406030204" pitchFamily="18" charset="0"/>
                                <a:ea typeface="Artifakt Element Light" panose="020B03030500000200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fr-CH" altLang="fr-FR" sz="32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𝜆</m:t>
                        </m:r>
                      </m:den>
                    </m:f>
                    <m:r>
                      <a:rPr lang="fr-CH" altLang="fr-FR" sz="32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≈2</m:t>
                    </m:r>
                    <m:r>
                      <a:rPr lang="fr-CH" altLang="fr-FR" sz="32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00 </m:t>
                    </m:r>
                    <m:r>
                      <m:rPr>
                        <m:sty m:val="p"/>
                      </m:rPr>
                      <a:rPr lang="fr-CH" altLang="fr-FR" sz="32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m</m:t>
                    </m:r>
                    <m:r>
                      <a:rPr lang="fr-CH" altLang="fr-FR" sz="32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≫</m:t>
                    </m:r>
                    <m:sSub>
                      <m:sSubPr>
                        <m:ctrlPr>
                          <a:rPr lang="fr-CH" altLang="fr-FR" sz="32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CH" altLang="fr-FR" sz="32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fr-CH" altLang="fr-FR" sz="3200" b="0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Times New Roman" panose="02020603050405020304" pitchFamily="18" charset="0"/>
                          </a:rPr>
                          <m:t>𝐺</m:t>
                        </m:r>
                      </m:sub>
                    </m:sSub>
                  </m:oMath>
                </a14:m>
                <a:endParaRPr lang="fr-CH" sz="3200" i="1" dirty="0"/>
              </a:p>
            </p:txBody>
          </p:sp>
        </mc:Choice>
        <mc:Fallback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2A0CD360-2B03-6147-4697-66DEB127F8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4239" y="986981"/>
                <a:ext cx="5022171" cy="86049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e 11">
            <a:extLst>
              <a:ext uri="{FF2B5EF4-FFF2-40B4-BE49-F238E27FC236}">
                <a16:creationId xmlns:a16="http://schemas.microsoft.com/office/drawing/2014/main" id="{70503FC4-B685-9141-E58A-8FBDF43A548F}"/>
              </a:ext>
            </a:extLst>
          </p:cNvPr>
          <p:cNvGrpSpPr/>
          <p:nvPr/>
        </p:nvGrpSpPr>
        <p:grpSpPr>
          <a:xfrm>
            <a:off x="163147" y="2489156"/>
            <a:ext cx="7887369" cy="3543372"/>
            <a:chOff x="163147" y="1840973"/>
            <a:chExt cx="7887369" cy="3543372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B31915BE-BD48-1639-A819-2630065B949B}"/>
                </a:ext>
              </a:extLst>
            </p:cNvPr>
            <p:cNvGrpSpPr/>
            <p:nvPr/>
          </p:nvGrpSpPr>
          <p:grpSpPr>
            <a:xfrm>
              <a:off x="1574725" y="2245541"/>
              <a:ext cx="54843" cy="2936325"/>
              <a:chOff x="5259967" y="-96837"/>
              <a:chExt cx="45723" cy="2497137"/>
            </a:xfrm>
            <a:solidFill>
              <a:srgbClr val="FF0000"/>
            </a:solidFill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15675108-4351-16F7-E292-E639F52B6F37}"/>
                  </a:ext>
                </a:extLst>
              </p:cNvPr>
              <p:cNvSpPr/>
              <p:nvPr/>
            </p:nvSpPr>
            <p:spPr>
              <a:xfrm>
                <a:off x="5259967" y="1360170"/>
                <a:ext cx="45719" cy="16573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4E3119CC-128A-B384-ADC7-C3896E050D26}"/>
                  </a:ext>
                </a:extLst>
              </p:cNvPr>
              <p:cNvSpPr/>
              <p:nvPr/>
            </p:nvSpPr>
            <p:spPr>
              <a:xfrm>
                <a:off x="5259967" y="1651635"/>
                <a:ext cx="45719" cy="16573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57C47AFD-AA16-0263-3350-7E09B1782E89}"/>
                  </a:ext>
                </a:extLst>
              </p:cNvPr>
              <p:cNvSpPr/>
              <p:nvPr/>
            </p:nvSpPr>
            <p:spPr>
              <a:xfrm>
                <a:off x="5259967" y="1068705"/>
                <a:ext cx="45719" cy="16573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518DFFE8-4285-7C92-9189-78C85DA4D8B9}"/>
                  </a:ext>
                </a:extLst>
              </p:cNvPr>
              <p:cNvSpPr/>
              <p:nvPr/>
            </p:nvSpPr>
            <p:spPr>
              <a:xfrm>
                <a:off x="5259967" y="1943100"/>
                <a:ext cx="45719" cy="16573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5F414C79-0222-6050-67F5-634236AC3D41}"/>
                  </a:ext>
                </a:extLst>
              </p:cNvPr>
              <p:cNvSpPr/>
              <p:nvPr/>
            </p:nvSpPr>
            <p:spPr>
              <a:xfrm>
                <a:off x="5259967" y="2234565"/>
                <a:ext cx="45719" cy="16573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0142BA6E-00C1-F347-E5CF-A5D2C59B9937}"/>
                  </a:ext>
                </a:extLst>
              </p:cNvPr>
              <p:cNvSpPr/>
              <p:nvPr/>
            </p:nvSpPr>
            <p:spPr>
              <a:xfrm>
                <a:off x="5259967" y="486411"/>
                <a:ext cx="45719" cy="16573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42EF16F2-57B2-5051-E7B3-0E92806EA5D2}"/>
                  </a:ext>
                </a:extLst>
              </p:cNvPr>
              <p:cNvSpPr/>
              <p:nvPr/>
            </p:nvSpPr>
            <p:spPr>
              <a:xfrm>
                <a:off x="5259967" y="777876"/>
                <a:ext cx="45719" cy="16573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99AE1BD2-D5A7-064B-D18B-B15131658CE4}"/>
                  </a:ext>
                </a:extLst>
              </p:cNvPr>
              <p:cNvSpPr/>
              <p:nvPr/>
            </p:nvSpPr>
            <p:spPr>
              <a:xfrm>
                <a:off x="5259967" y="194946"/>
                <a:ext cx="45719" cy="16573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FBB24144-CA82-27C9-93A5-E93D5C7F1839}"/>
                  </a:ext>
                </a:extLst>
              </p:cNvPr>
              <p:cNvSpPr/>
              <p:nvPr/>
            </p:nvSpPr>
            <p:spPr>
              <a:xfrm>
                <a:off x="5259971" y="-96837"/>
                <a:ext cx="45719" cy="16573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</p:grpSp>
        <p:sp>
          <p:nvSpPr>
            <p:cNvPr id="41" name="Organigramme : Délai 40">
              <a:extLst>
                <a:ext uri="{FF2B5EF4-FFF2-40B4-BE49-F238E27FC236}">
                  <a16:creationId xmlns:a16="http://schemas.microsoft.com/office/drawing/2014/main" id="{CC43689E-8C60-EDCB-05F6-25746B181BCC}"/>
                </a:ext>
              </a:extLst>
            </p:cNvPr>
            <p:cNvSpPr/>
            <p:nvPr/>
          </p:nvSpPr>
          <p:spPr>
            <a:xfrm>
              <a:off x="7014092" y="2543809"/>
              <a:ext cx="376736" cy="2724252"/>
            </a:xfrm>
            <a:prstGeom prst="flowChartDelay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1E1BF673-BD2B-8660-3473-D942AD8584AE}"/>
                </a:ext>
              </a:extLst>
            </p:cNvPr>
            <p:cNvSpPr txBox="1"/>
            <p:nvPr/>
          </p:nvSpPr>
          <p:spPr>
            <a:xfrm>
              <a:off x="5713916" y="1854935"/>
              <a:ext cx="1563683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fr-FR" sz="2000" i="1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G</a:t>
              </a:r>
              <a:r>
                <a:rPr lang="fr-CH" altLang="fr-FR" sz="2000" i="1" baseline="-250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2</a:t>
              </a:r>
              <a:r>
                <a:rPr lang="fr-CH" altLang="fr-FR" sz="20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: Analyzer</a:t>
              </a:r>
              <a:endParaRPr lang="fr-CH" sz="2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0753FE16-CF83-7D4E-8336-9ED1BBD96207}"/>
                </a:ext>
              </a:extLst>
            </p:cNvPr>
            <p:cNvSpPr txBox="1"/>
            <p:nvPr/>
          </p:nvSpPr>
          <p:spPr>
            <a:xfrm>
              <a:off x="3187654" y="1854455"/>
              <a:ext cx="1728199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fr-FR" sz="2000" i="1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G</a:t>
              </a:r>
              <a:r>
                <a:rPr lang="fr-CH" altLang="fr-FR" sz="2000" i="1" baseline="-250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1</a:t>
              </a:r>
              <a:r>
                <a:rPr lang="fr-CH" altLang="fr-FR" sz="20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: Diffraction</a:t>
              </a:r>
              <a:endParaRPr lang="fr-CH" sz="2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45129D3A-ECD4-4D0B-998E-D8D0A7BC0983}"/>
                </a:ext>
              </a:extLst>
            </p:cNvPr>
            <p:cNvSpPr txBox="1"/>
            <p:nvPr/>
          </p:nvSpPr>
          <p:spPr>
            <a:xfrm>
              <a:off x="746310" y="1840973"/>
              <a:ext cx="1728199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fr-FR" sz="2000" i="1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G</a:t>
              </a:r>
              <a:r>
                <a:rPr lang="fr-CH" altLang="fr-FR" sz="2000" i="1" baseline="-250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0</a:t>
              </a:r>
              <a:r>
                <a:rPr lang="fr-CH" altLang="fr-FR" sz="20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: Source</a:t>
              </a:r>
              <a:endParaRPr lang="fr-CH" sz="2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5E77EAF4-C033-8F77-DC3F-F5705F611922}"/>
                </a:ext>
              </a:extLst>
            </p:cNvPr>
            <p:cNvSpPr txBox="1"/>
            <p:nvPr/>
          </p:nvSpPr>
          <p:spPr>
            <a:xfrm>
              <a:off x="163147" y="4572583"/>
              <a:ext cx="1328089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fr-FR" sz="2000" u="sng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Neutron </a:t>
              </a:r>
              <a:r>
                <a:rPr lang="fr-CH" altLang="fr-FR" sz="2000" u="sng" dirty="0" err="1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beam</a:t>
              </a:r>
              <a:endParaRPr lang="fr-CH" sz="2000" u="sng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56D54CB0-8D9D-E11C-52EA-234E868BD04C}"/>
                </a:ext>
              </a:extLst>
            </p:cNvPr>
            <p:cNvSpPr txBox="1"/>
            <p:nvPr/>
          </p:nvSpPr>
          <p:spPr>
            <a:xfrm>
              <a:off x="6230463" y="2162092"/>
              <a:ext cx="1820053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fr-FR" sz="20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Detector</a:t>
              </a:r>
              <a:endParaRPr lang="fr-CH" sz="2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9" name="Groupe 48">
              <a:extLst>
                <a:ext uri="{FF2B5EF4-FFF2-40B4-BE49-F238E27FC236}">
                  <a16:creationId xmlns:a16="http://schemas.microsoft.com/office/drawing/2014/main" id="{7CD9C412-1639-AA75-864C-62F2C8F27F1C}"/>
                </a:ext>
              </a:extLst>
            </p:cNvPr>
            <p:cNvGrpSpPr/>
            <p:nvPr/>
          </p:nvGrpSpPr>
          <p:grpSpPr>
            <a:xfrm>
              <a:off x="4022284" y="2247896"/>
              <a:ext cx="54843" cy="2936325"/>
              <a:chOff x="5259967" y="-96837"/>
              <a:chExt cx="45723" cy="2497137"/>
            </a:xfrm>
            <a:solidFill>
              <a:srgbClr val="FF0000"/>
            </a:solidFill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BA9140B2-1F40-2014-8019-733E9968E820}"/>
                  </a:ext>
                </a:extLst>
              </p:cNvPr>
              <p:cNvSpPr/>
              <p:nvPr/>
            </p:nvSpPr>
            <p:spPr>
              <a:xfrm>
                <a:off x="5259967" y="1360170"/>
                <a:ext cx="45719" cy="16573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E23FED87-89AA-9789-C5A9-3D8C71244A3B}"/>
                  </a:ext>
                </a:extLst>
              </p:cNvPr>
              <p:cNvSpPr/>
              <p:nvPr/>
            </p:nvSpPr>
            <p:spPr>
              <a:xfrm>
                <a:off x="5259967" y="1651635"/>
                <a:ext cx="45719" cy="16573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E44A71BA-3261-8C78-9682-D0981C5A9FD5}"/>
                  </a:ext>
                </a:extLst>
              </p:cNvPr>
              <p:cNvSpPr/>
              <p:nvPr/>
            </p:nvSpPr>
            <p:spPr>
              <a:xfrm>
                <a:off x="5259967" y="1068705"/>
                <a:ext cx="45719" cy="16573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41E6369D-DD67-706F-BC75-670F9AE78D8D}"/>
                  </a:ext>
                </a:extLst>
              </p:cNvPr>
              <p:cNvSpPr/>
              <p:nvPr/>
            </p:nvSpPr>
            <p:spPr>
              <a:xfrm>
                <a:off x="5259967" y="1943100"/>
                <a:ext cx="45719" cy="16573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47A254E4-123D-5526-4211-8A00312DC384}"/>
                  </a:ext>
                </a:extLst>
              </p:cNvPr>
              <p:cNvSpPr/>
              <p:nvPr/>
            </p:nvSpPr>
            <p:spPr>
              <a:xfrm>
                <a:off x="5259967" y="2234565"/>
                <a:ext cx="45719" cy="16573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53596ED3-ADEC-CD5B-FE36-00D0482001FD}"/>
                  </a:ext>
                </a:extLst>
              </p:cNvPr>
              <p:cNvSpPr/>
              <p:nvPr/>
            </p:nvSpPr>
            <p:spPr>
              <a:xfrm>
                <a:off x="5259967" y="486411"/>
                <a:ext cx="45719" cy="16573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0F42993A-C83E-E3B3-1E00-5958793B82C4}"/>
                  </a:ext>
                </a:extLst>
              </p:cNvPr>
              <p:cNvSpPr/>
              <p:nvPr/>
            </p:nvSpPr>
            <p:spPr>
              <a:xfrm>
                <a:off x="5259967" y="777876"/>
                <a:ext cx="45719" cy="16573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F99B77E1-68E6-4DA5-EABC-249CE9701AD2}"/>
                  </a:ext>
                </a:extLst>
              </p:cNvPr>
              <p:cNvSpPr/>
              <p:nvPr/>
            </p:nvSpPr>
            <p:spPr>
              <a:xfrm>
                <a:off x="5259967" y="194946"/>
                <a:ext cx="45719" cy="16573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4C131B99-9FE7-BB23-458B-3D15359BB040}"/>
                  </a:ext>
                </a:extLst>
              </p:cNvPr>
              <p:cNvSpPr/>
              <p:nvPr/>
            </p:nvSpPr>
            <p:spPr>
              <a:xfrm>
                <a:off x="5259971" y="-96837"/>
                <a:ext cx="45719" cy="16573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</p:grpSp>
        <p:grpSp>
          <p:nvGrpSpPr>
            <p:cNvPr id="59" name="Groupe 58">
              <a:extLst>
                <a:ext uri="{FF2B5EF4-FFF2-40B4-BE49-F238E27FC236}">
                  <a16:creationId xmlns:a16="http://schemas.microsoft.com/office/drawing/2014/main" id="{9156296D-57B0-EE4B-72AD-4A10E573440B}"/>
                </a:ext>
              </a:extLst>
            </p:cNvPr>
            <p:cNvGrpSpPr/>
            <p:nvPr/>
          </p:nvGrpSpPr>
          <p:grpSpPr>
            <a:xfrm>
              <a:off x="6469838" y="2256750"/>
              <a:ext cx="54843" cy="2936325"/>
              <a:chOff x="5259967" y="-96837"/>
              <a:chExt cx="45723" cy="2497137"/>
            </a:xfrm>
            <a:solidFill>
              <a:srgbClr val="FF0000"/>
            </a:solidFill>
          </p:grpSpPr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EAE9FB2B-FB8C-EDA5-37C5-1E15DA73E15E}"/>
                  </a:ext>
                </a:extLst>
              </p:cNvPr>
              <p:cNvSpPr/>
              <p:nvPr/>
            </p:nvSpPr>
            <p:spPr>
              <a:xfrm>
                <a:off x="5259967" y="1360170"/>
                <a:ext cx="45719" cy="16573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7A085152-3158-2729-B296-B7FE21532BC1}"/>
                  </a:ext>
                </a:extLst>
              </p:cNvPr>
              <p:cNvSpPr/>
              <p:nvPr/>
            </p:nvSpPr>
            <p:spPr>
              <a:xfrm>
                <a:off x="5259967" y="1651635"/>
                <a:ext cx="45719" cy="16573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7D8B3FE2-1D82-395D-E185-7264B6D73B16}"/>
                  </a:ext>
                </a:extLst>
              </p:cNvPr>
              <p:cNvSpPr/>
              <p:nvPr/>
            </p:nvSpPr>
            <p:spPr>
              <a:xfrm>
                <a:off x="5259967" y="1068705"/>
                <a:ext cx="45719" cy="16573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19FB4E35-D3EB-3096-F31C-34D4C415E85C}"/>
                  </a:ext>
                </a:extLst>
              </p:cNvPr>
              <p:cNvSpPr/>
              <p:nvPr/>
            </p:nvSpPr>
            <p:spPr>
              <a:xfrm>
                <a:off x="5259967" y="1943100"/>
                <a:ext cx="45719" cy="16573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C1F5F286-D578-EBC6-4F66-34AC5B03F48F}"/>
                  </a:ext>
                </a:extLst>
              </p:cNvPr>
              <p:cNvSpPr/>
              <p:nvPr/>
            </p:nvSpPr>
            <p:spPr>
              <a:xfrm>
                <a:off x="5259967" y="2234565"/>
                <a:ext cx="45719" cy="16573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5329CD07-C911-70C1-A865-DE734CB068CC}"/>
                  </a:ext>
                </a:extLst>
              </p:cNvPr>
              <p:cNvSpPr/>
              <p:nvPr/>
            </p:nvSpPr>
            <p:spPr>
              <a:xfrm>
                <a:off x="5259967" y="486411"/>
                <a:ext cx="45719" cy="16573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756B238A-D913-0579-9B09-FA1F4AAB643C}"/>
                  </a:ext>
                </a:extLst>
              </p:cNvPr>
              <p:cNvSpPr/>
              <p:nvPr/>
            </p:nvSpPr>
            <p:spPr>
              <a:xfrm>
                <a:off x="5259967" y="777876"/>
                <a:ext cx="45719" cy="16573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43C67A14-59A4-07AA-C723-948AF2F16A49}"/>
                  </a:ext>
                </a:extLst>
              </p:cNvPr>
              <p:cNvSpPr/>
              <p:nvPr/>
            </p:nvSpPr>
            <p:spPr>
              <a:xfrm>
                <a:off x="5259967" y="194946"/>
                <a:ext cx="45719" cy="16573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49DC4E07-8E60-243E-CECF-F11B408539CE}"/>
                  </a:ext>
                </a:extLst>
              </p:cNvPr>
              <p:cNvSpPr/>
              <p:nvPr/>
            </p:nvSpPr>
            <p:spPr>
              <a:xfrm>
                <a:off x="5259971" y="-96837"/>
                <a:ext cx="45719" cy="16573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</p:grpSp>
        <p:cxnSp>
          <p:nvCxnSpPr>
            <p:cNvPr id="72" name="Connecteur droit avec flèche 71">
              <a:extLst>
                <a:ext uri="{FF2B5EF4-FFF2-40B4-BE49-F238E27FC236}">
                  <a16:creationId xmlns:a16="http://schemas.microsoft.com/office/drawing/2014/main" id="{781C9DBF-668C-9644-1A02-DF6FFB4BAB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57242" y="5384345"/>
              <a:ext cx="247139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ZoneTexte 72">
                  <a:extLst>
                    <a:ext uri="{FF2B5EF4-FFF2-40B4-BE49-F238E27FC236}">
                      <a16:creationId xmlns:a16="http://schemas.microsoft.com/office/drawing/2014/main" id="{F1321A18-9CD3-24B7-1FDE-59A8C6C4ABFB}"/>
                    </a:ext>
                  </a:extLst>
                </p:cNvPr>
                <p:cNvSpPr txBox="1"/>
                <p:nvPr/>
              </p:nvSpPr>
              <p:spPr>
                <a:xfrm>
                  <a:off x="4331161" y="4980758"/>
                  <a:ext cx="2000254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24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fr-CH" sz="24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sub>
                        </m:sSub>
                        <m:r>
                          <a:rPr lang="fr-CH" sz="2400" b="0" i="1" smtClean="0">
                            <a:latin typeface="Cambria Math" panose="02040503050406030204" pitchFamily="18" charset="0"/>
                          </a:rPr>
                          <m:t>=2.75</m:t>
                        </m:r>
                        <m:r>
                          <a:rPr lang="fr-CH" sz="2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fr-CH" sz="24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oMath>
                    </m:oMathPara>
                  </a14:m>
                  <a:endParaRPr lang="fr-CH" sz="2400" dirty="0"/>
                </a:p>
              </p:txBody>
            </p:sp>
          </mc:Choice>
          <mc:Fallback xmlns="">
            <p:sp>
              <p:nvSpPr>
                <p:cNvPr id="73" name="ZoneTexte 72">
                  <a:extLst>
                    <a:ext uri="{FF2B5EF4-FFF2-40B4-BE49-F238E27FC236}">
                      <a16:creationId xmlns:a16="http://schemas.microsoft.com/office/drawing/2014/main" id="{F1321A18-9CD3-24B7-1FDE-59A8C6C4ABF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31161" y="4980758"/>
                  <a:ext cx="2000254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" name="Connecteur droit avec flèche 1">
              <a:extLst>
                <a:ext uri="{FF2B5EF4-FFF2-40B4-BE49-F238E27FC236}">
                  <a16:creationId xmlns:a16="http://schemas.microsoft.com/office/drawing/2014/main" id="{EEE0C8B0-0FC4-11BE-BC83-84F56F0108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81582" y="5384345"/>
              <a:ext cx="247139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ZoneTexte 6">
                  <a:extLst>
                    <a:ext uri="{FF2B5EF4-FFF2-40B4-BE49-F238E27FC236}">
                      <a16:creationId xmlns:a16="http://schemas.microsoft.com/office/drawing/2014/main" id="{4139A6AF-84A2-DC75-52A5-020DAD7CAC20}"/>
                    </a:ext>
                  </a:extLst>
                </p:cNvPr>
                <p:cNvSpPr txBox="1"/>
                <p:nvPr/>
              </p:nvSpPr>
              <p:spPr>
                <a:xfrm>
                  <a:off x="1855501" y="4980758"/>
                  <a:ext cx="2000254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24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fr-CH" sz="24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sub>
                        </m:sSub>
                        <m:r>
                          <a:rPr lang="fr-CH" sz="2400" b="0" i="1" smtClean="0">
                            <a:latin typeface="Cambria Math" panose="02040503050406030204" pitchFamily="18" charset="0"/>
                          </a:rPr>
                          <m:t>=2.75</m:t>
                        </m:r>
                        <m:r>
                          <a:rPr lang="fr-CH" sz="2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fr-CH" sz="24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oMath>
                    </m:oMathPara>
                  </a14:m>
                  <a:endParaRPr lang="fr-CH" sz="2400" dirty="0"/>
                </a:p>
              </p:txBody>
            </p:sp>
          </mc:Choice>
          <mc:Fallback xmlns="">
            <p:sp>
              <p:nvSpPr>
                <p:cNvPr id="7" name="ZoneTexte 6">
                  <a:extLst>
                    <a:ext uri="{FF2B5EF4-FFF2-40B4-BE49-F238E27FC236}">
                      <a16:creationId xmlns:a16="http://schemas.microsoft.com/office/drawing/2014/main" id="{4139A6AF-84A2-DC75-52A5-020DAD7CAC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55501" y="4980758"/>
                  <a:ext cx="2000254" cy="369332"/>
                </a:xfrm>
                <a:prstGeom prst="rect">
                  <a:avLst/>
                </a:prstGeom>
                <a:blipFill>
                  <a:blip r:embed="rId6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Flèche : droite 8">
              <a:extLst>
                <a:ext uri="{FF2B5EF4-FFF2-40B4-BE49-F238E27FC236}">
                  <a16:creationId xmlns:a16="http://schemas.microsoft.com/office/drawing/2014/main" id="{DA18880F-D0CD-DE3E-625B-00963DE77B7C}"/>
                </a:ext>
              </a:extLst>
            </p:cNvPr>
            <p:cNvSpPr/>
            <p:nvPr/>
          </p:nvSpPr>
          <p:spPr>
            <a:xfrm>
              <a:off x="507279" y="3055946"/>
              <a:ext cx="788391" cy="1343024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</p:grpSp>
      <p:sp>
        <p:nvSpPr>
          <p:cNvPr id="13" name="Accolade fermante 12">
            <a:extLst>
              <a:ext uri="{FF2B5EF4-FFF2-40B4-BE49-F238E27FC236}">
                <a16:creationId xmlns:a16="http://schemas.microsoft.com/office/drawing/2014/main" id="{28315555-8C0E-5D0A-0004-05E543C108BB}"/>
              </a:ext>
            </a:extLst>
          </p:cNvPr>
          <p:cNvSpPr/>
          <p:nvPr/>
        </p:nvSpPr>
        <p:spPr>
          <a:xfrm>
            <a:off x="6241238" y="960699"/>
            <a:ext cx="268625" cy="101580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00202E8-7DFA-957D-15A5-397F27E37012}"/>
              </a:ext>
            </a:extLst>
          </p:cNvPr>
          <p:cNvSpPr txBox="1"/>
          <p:nvPr/>
        </p:nvSpPr>
        <p:spPr>
          <a:xfrm>
            <a:off x="7729377" y="3210385"/>
            <a:ext cx="4299476" cy="428521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457200" indent="-45720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fr-CH" altLang="fr-FR" sz="28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Diffraction </a:t>
            </a:r>
            <a:r>
              <a:rPr lang="fr-CH" altLang="fr-FR" sz="2800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is</a:t>
            </a:r>
            <a:r>
              <a:rPr lang="fr-CH" altLang="fr-FR" sz="28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</a:t>
            </a:r>
            <a:r>
              <a:rPr lang="fr-CH" altLang="fr-FR" sz="2800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negligible</a:t>
            </a:r>
            <a:endParaRPr lang="fr-CH" altLang="fr-FR" sz="2800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  <a:p>
            <a:pPr marL="457200" indent="-45720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fr-CH" sz="28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Straight line </a:t>
            </a:r>
            <a:r>
              <a:rPr lang="fr-CH" sz="2800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trajectories</a:t>
            </a:r>
            <a:endParaRPr lang="fr-CH" sz="2800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  <a:p>
            <a:pPr marL="457200" indent="-45720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fr-CH" sz="28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Monte-Carlo simulation</a:t>
            </a:r>
          </a:p>
          <a:p>
            <a:pPr marL="457200" indent="-45720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fr-CH" sz="2800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  <a:p>
            <a:pPr marL="457200" indent="-45720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fr-CH" sz="2800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33109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16D0CBE-1D53-D505-D388-97385C9D992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at ILL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Absorption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Gratings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40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54844D94-B58A-3735-43D7-8FE09330A336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00444950-60A7-FE12-1446-CE504DB708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B6A7F56-099C-E34A-5012-F0802B38AD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2859226-F237-5B63-03C9-9414935440CE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Image 6" descr="Une image contenant texte, Police, Graphique, conception&#10;&#10;Description générée automatiquement">
            <a:extLst>
              <a:ext uri="{FF2B5EF4-FFF2-40B4-BE49-F238E27FC236}">
                <a16:creationId xmlns:a16="http://schemas.microsoft.com/office/drawing/2014/main" id="{D9C87613-911D-3664-EFC1-1CECBD9E8F4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034" y="43118"/>
            <a:ext cx="576534" cy="576534"/>
          </a:xfrm>
          <a:prstGeom prst="rect">
            <a:avLst/>
          </a:prstGeom>
        </p:spPr>
      </p:pic>
      <p:cxnSp>
        <p:nvCxnSpPr>
          <p:cNvPr id="257" name="Connecteur droit avec flèche 256">
            <a:extLst>
              <a:ext uri="{FF2B5EF4-FFF2-40B4-BE49-F238E27FC236}">
                <a16:creationId xmlns:a16="http://schemas.microsoft.com/office/drawing/2014/main" id="{7426BAC8-399D-4382-E9B7-829424F77D4A}"/>
              </a:ext>
            </a:extLst>
          </p:cNvPr>
          <p:cNvCxnSpPr>
            <a:cxnSpLocks/>
          </p:cNvCxnSpPr>
          <p:nvPr/>
        </p:nvCxnSpPr>
        <p:spPr>
          <a:xfrm>
            <a:off x="7908934" y="5599969"/>
            <a:ext cx="2741240" cy="0"/>
          </a:xfrm>
          <a:prstGeom prst="straightConnector1">
            <a:avLst/>
          </a:prstGeom>
          <a:ln w="38100">
            <a:solidFill>
              <a:schemeClr val="bg1"/>
            </a:solidFill>
            <a:headEnd type="arrow" w="med" len="lg"/>
            <a:tailEnd type="arrow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61" name="Groupe 260">
            <a:extLst>
              <a:ext uri="{FF2B5EF4-FFF2-40B4-BE49-F238E27FC236}">
                <a16:creationId xmlns:a16="http://schemas.microsoft.com/office/drawing/2014/main" id="{E8172F13-75C2-37F2-D508-15FDEB8449B9}"/>
              </a:ext>
            </a:extLst>
          </p:cNvPr>
          <p:cNvGrpSpPr/>
          <p:nvPr/>
        </p:nvGrpSpPr>
        <p:grpSpPr>
          <a:xfrm>
            <a:off x="366788" y="1321593"/>
            <a:ext cx="2963662" cy="3129013"/>
            <a:chOff x="4166485" y="1910858"/>
            <a:chExt cx="3859027" cy="3859027"/>
          </a:xfrm>
        </p:grpSpPr>
        <p:pic>
          <p:nvPicPr>
            <p:cNvPr id="262" name="Image 261" descr="Une image contenant personne, cercle, tenue, main&#10;&#10;Description générée automatiquement">
              <a:extLst>
                <a:ext uri="{FF2B5EF4-FFF2-40B4-BE49-F238E27FC236}">
                  <a16:creationId xmlns:a16="http://schemas.microsoft.com/office/drawing/2014/main" id="{8EF5FEE7-6201-2B1C-9CC6-107DAAA612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402" b="14327"/>
            <a:stretch/>
          </p:blipFill>
          <p:spPr>
            <a:xfrm>
              <a:off x="4166485" y="1910858"/>
              <a:ext cx="3859027" cy="385902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263" name="Connecteur droit avec flèche 262">
              <a:extLst>
                <a:ext uri="{FF2B5EF4-FFF2-40B4-BE49-F238E27FC236}">
                  <a16:creationId xmlns:a16="http://schemas.microsoft.com/office/drawing/2014/main" id="{3B91AE24-7F73-5830-BD7C-1AE3725EAD12}"/>
                </a:ext>
              </a:extLst>
            </p:cNvPr>
            <p:cNvCxnSpPr/>
            <p:nvPr/>
          </p:nvCxnSpPr>
          <p:spPr>
            <a:xfrm flipH="1">
              <a:off x="4846320" y="3159760"/>
              <a:ext cx="2011680" cy="1264920"/>
            </a:xfrm>
            <a:prstGeom prst="straightConnector1">
              <a:avLst/>
            </a:prstGeom>
            <a:ln>
              <a:solidFill>
                <a:schemeClr val="bg1"/>
              </a:solidFill>
              <a:headEnd type="arrow" w="med" len="lg"/>
              <a:tailEnd type="arrow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4" name="ZoneTexte 263">
              <a:extLst>
                <a:ext uri="{FF2B5EF4-FFF2-40B4-BE49-F238E27FC236}">
                  <a16:creationId xmlns:a16="http://schemas.microsoft.com/office/drawing/2014/main" id="{17D45D68-D0C8-DA79-23C0-1E787E52A1B6}"/>
                </a:ext>
              </a:extLst>
            </p:cNvPr>
            <p:cNvSpPr txBox="1"/>
            <p:nvPr/>
          </p:nvSpPr>
          <p:spPr>
            <a:xfrm rot="19673138">
              <a:off x="4910541" y="3432889"/>
              <a:ext cx="1685704" cy="417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4" (10 cm)</a:t>
              </a:r>
            </a:p>
          </p:txBody>
        </p:sp>
        <p:cxnSp>
          <p:nvCxnSpPr>
            <p:cNvPr id="265" name="Connecteur droit avec flèche 264">
              <a:extLst>
                <a:ext uri="{FF2B5EF4-FFF2-40B4-BE49-F238E27FC236}">
                  <a16:creationId xmlns:a16="http://schemas.microsoft.com/office/drawing/2014/main" id="{8B40B5C1-DA26-6703-8BF7-A70013AC6A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14620" y="4329920"/>
              <a:ext cx="1481455" cy="107474"/>
            </a:xfrm>
            <a:prstGeom prst="straightConnector1">
              <a:avLst/>
            </a:prstGeom>
            <a:ln>
              <a:solidFill>
                <a:schemeClr val="bg1"/>
              </a:solidFill>
              <a:headEnd type="arrow" w="med" len="lg"/>
              <a:tailEnd type="arrow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ZoneTexte 265">
              <a:extLst>
                <a:ext uri="{FF2B5EF4-FFF2-40B4-BE49-F238E27FC236}">
                  <a16:creationId xmlns:a16="http://schemas.microsoft.com/office/drawing/2014/main" id="{0D0B5CC2-CA89-C1CB-759A-9F55A29C023C}"/>
                </a:ext>
              </a:extLst>
            </p:cNvPr>
            <p:cNvSpPr txBox="1"/>
            <p:nvPr/>
          </p:nvSpPr>
          <p:spPr>
            <a:xfrm rot="21347187">
              <a:off x="5368290" y="4035840"/>
              <a:ext cx="1118476" cy="417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60 mm</a:t>
              </a:r>
            </a:p>
          </p:txBody>
        </p:sp>
        <p:sp>
          <p:nvSpPr>
            <p:cNvPr id="267" name="ZoneTexte 266">
              <a:extLst>
                <a:ext uri="{FF2B5EF4-FFF2-40B4-BE49-F238E27FC236}">
                  <a16:creationId xmlns:a16="http://schemas.microsoft.com/office/drawing/2014/main" id="{91441476-6536-B786-DF61-974988340A3B}"/>
                </a:ext>
              </a:extLst>
            </p:cNvPr>
            <p:cNvSpPr txBox="1"/>
            <p:nvPr/>
          </p:nvSpPr>
          <p:spPr>
            <a:xfrm>
              <a:off x="4257291" y="5316038"/>
              <a:ext cx="3677416" cy="4175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fr-CH" sz="1600" dirty="0">
                  <a:latin typeface="+mj-lt"/>
                  <a:cs typeface="Times New Roman" panose="02020603050405020304" pitchFamily="18" charset="0"/>
                </a:rPr>
                <a:t>2 mm thick sapphire, 30 µm Gd</a:t>
              </a:r>
            </a:p>
          </p:txBody>
        </p:sp>
        <p:sp>
          <p:nvSpPr>
            <p:cNvPr id="268" name="ZoneTexte 267">
              <a:extLst>
                <a:ext uri="{FF2B5EF4-FFF2-40B4-BE49-F238E27FC236}">
                  <a16:creationId xmlns:a16="http://schemas.microsoft.com/office/drawing/2014/main" id="{A7FE646A-249E-590D-5541-58FF5AC9AB71}"/>
                </a:ext>
              </a:extLst>
            </p:cNvPr>
            <p:cNvSpPr txBox="1"/>
            <p:nvPr/>
          </p:nvSpPr>
          <p:spPr>
            <a:xfrm>
              <a:off x="4697646" y="1934060"/>
              <a:ext cx="2744106" cy="4175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fr-CH" sz="1600" dirty="0">
                  <a:latin typeface="+mj-lt"/>
                  <a:cs typeface="Times New Roman" panose="02020603050405020304" pitchFamily="18" charset="0"/>
                </a:rPr>
                <a:t>p = 250 µm / R = 20%</a:t>
              </a:r>
            </a:p>
          </p:txBody>
        </p:sp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8F9182F2-4A1F-DF09-0C2A-FFEB4A3126B4}"/>
              </a:ext>
            </a:extLst>
          </p:cNvPr>
          <p:cNvGrpSpPr/>
          <p:nvPr/>
        </p:nvGrpSpPr>
        <p:grpSpPr>
          <a:xfrm>
            <a:off x="366788" y="4681629"/>
            <a:ext cx="2802858" cy="1654413"/>
            <a:chOff x="5230668" y="2138348"/>
            <a:chExt cx="6534947" cy="3857314"/>
          </a:xfrm>
        </p:grpSpPr>
        <p:pic>
          <p:nvPicPr>
            <p:cNvPr id="280" name="Image 279" descr="Une image contenant Bleu électrique, Bleu Majorelle, bleu, capture d’écran&#10;&#10;Description générée automatiquement">
              <a:extLst>
                <a:ext uri="{FF2B5EF4-FFF2-40B4-BE49-F238E27FC236}">
                  <a16:creationId xmlns:a16="http://schemas.microsoft.com/office/drawing/2014/main" id="{30AEAEDE-808F-BA26-7BA8-3819B42E71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78" t="31853" r="16916" b="29081"/>
            <a:stretch/>
          </p:blipFill>
          <p:spPr>
            <a:xfrm>
              <a:off x="5600856" y="2607547"/>
              <a:ext cx="4384398" cy="19461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54" name="Image 253" descr="Une image contenant Bleu électrique, Bleu Majorelle, bleu, capture d’écran&#10;&#10;Description générée automatiquement">
              <a:extLst>
                <a:ext uri="{FF2B5EF4-FFF2-40B4-BE49-F238E27FC236}">
                  <a16:creationId xmlns:a16="http://schemas.microsoft.com/office/drawing/2014/main" id="{AAD3F94F-E132-D721-3E5D-A881889350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2917" b="73704"/>
            <a:stretch/>
          </p:blipFill>
          <p:spPr>
            <a:xfrm>
              <a:off x="10380248" y="2138348"/>
              <a:ext cx="1385367" cy="3857314"/>
            </a:xfrm>
            <a:prstGeom prst="rect">
              <a:avLst/>
            </a:prstGeom>
          </p:spPr>
        </p:pic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F117E66-34C7-D754-F83C-3FA989CE4F36}"/>
                </a:ext>
              </a:extLst>
            </p:cNvPr>
            <p:cNvCxnSpPr/>
            <p:nvPr/>
          </p:nvCxnSpPr>
          <p:spPr>
            <a:xfrm>
              <a:off x="5230668" y="4655233"/>
              <a:ext cx="0" cy="1667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72281E08-26A6-8CF3-DD9F-0ECEEEC19D95}"/>
                </a:ext>
              </a:extLst>
            </p:cNvPr>
            <p:cNvCxnSpPr/>
            <p:nvPr/>
          </p:nvCxnSpPr>
          <p:spPr>
            <a:xfrm>
              <a:off x="7207267" y="4655233"/>
              <a:ext cx="0" cy="1667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0" name="ZoneTexte 259">
              <a:extLst>
                <a:ext uri="{FF2B5EF4-FFF2-40B4-BE49-F238E27FC236}">
                  <a16:creationId xmlns:a16="http://schemas.microsoft.com/office/drawing/2014/main" id="{B92D1CEA-6EA2-DF5B-E171-9CF59FEAE933}"/>
                </a:ext>
              </a:extLst>
            </p:cNvPr>
            <p:cNvSpPr txBox="1"/>
            <p:nvPr/>
          </p:nvSpPr>
          <p:spPr>
            <a:xfrm>
              <a:off x="5566792" y="4786216"/>
              <a:ext cx="1304390" cy="6362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642" dirty="0">
                  <a:solidFill>
                    <a:schemeClr val="bg1"/>
                  </a:solidFill>
                  <a:latin typeface="+mj-lt"/>
                </a:rPr>
                <a:t>1 mm</a:t>
              </a:r>
            </a:p>
          </p:txBody>
        </p:sp>
        <p:grpSp>
          <p:nvGrpSpPr>
            <p:cNvPr id="281" name="Groupe 280">
              <a:extLst>
                <a:ext uri="{FF2B5EF4-FFF2-40B4-BE49-F238E27FC236}">
                  <a16:creationId xmlns:a16="http://schemas.microsoft.com/office/drawing/2014/main" id="{D2505A2E-E41D-31C6-3B2B-039ABF80B997}"/>
                </a:ext>
              </a:extLst>
            </p:cNvPr>
            <p:cNvGrpSpPr/>
            <p:nvPr/>
          </p:nvGrpSpPr>
          <p:grpSpPr>
            <a:xfrm>
              <a:off x="6029631" y="4622457"/>
              <a:ext cx="3486862" cy="881212"/>
              <a:chOff x="4907797" y="4302424"/>
              <a:chExt cx="3486862" cy="881212"/>
            </a:xfrm>
          </p:grpSpPr>
          <p:cxnSp>
            <p:nvCxnSpPr>
              <p:cNvPr id="255" name="Connecteur droit 254">
                <a:extLst>
                  <a:ext uri="{FF2B5EF4-FFF2-40B4-BE49-F238E27FC236}">
                    <a16:creationId xmlns:a16="http://schemas.microsoft.com/office/drawing/2014/main" id="{D4460E9B-B59E-1F75-2304-617073689C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07804" y="4559662"/>
                <a:ext cx="0" cy="623974"/>
              </a:xfrm>
              <a:prstGeom prst="line">
                <a:avLst/>
              </a:prstGeom>
              <a:ln w="1905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6" name="Connecteur droit 255">
                <a:extLst>
                  <a:ext uri="{FF2B5EF4-FFF2-40B4-BE49-F238E27FC236}">
                    <a16:creationId xmlns:a16="http://schemas.microsoft.com/office/drawing/2014/main" id="{53C9DBD2-7130-451A-D6ED-10B0C26242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94659" y="4559650"/>
                <a:ext cx="0" cy="623973"/>
              </a:xfrm>
              <a:prstGeom prst="line">
                <a:avLst/>
              </a:prstGeom>
              <a:ln w="1905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69" name="ZoneTexte 268">
                <a:extLst>
                  <a:ext uri="{FF2B5EF4-FFF2-40B4-BE49-F238E27FC236}">
                    <a16:creationId xmlns:a16="http://schemas.microsoft.com/office/drawing/2014/main" id="{DF7779E6-71D5-3127-DC1A-29852DBDC0BC}"/>
                  </a:ext>
                </a:extLst>
              </p:cNvPr>
              <p:cNvSpPr txBox="1"/>
              <p:nvPr/>
            </p:nvSpPr>
            <p:spPr>
              <a:xfrm>
                <a:off x="5185949" y="4302424"/>
                <a:ext cx="2852042" cy="8611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 anchor="ctr" anchorCtr="0">
                <a:spAutoFit/>
              </a:bodyPr>
              <a:lstStyle/>
              <a:p>
                <a:pPr algn="ctr"/>
                <a:r>
                  <a:rPr lang="fr-CH" dirty="0">
                    <a:latin typeface="+mj-lt"/>
                    <a:cs typeface="Times New Roman" panose="02020603050405020304" pitchFamily="18" charset="0"/>
                  </a:rPr>
                  <a:t>1 mm</a:t>
                </a:r>
              </a:p>
            </p:txBody>
          </p:sp>
          <p:cxnSp>
            <p:nvCxnSpPr>
              <p:cNvPr id="270" name="Connecteur droit avec flèche 269">
                <a:extLst>
                  <a:ext uri="{FF2B5EF4-FFF2-40B4-BE49-F238E27FC236}">
                    <a16:creationId xmlns:a16="http://schemas.microsoft.com/office/drawing/2014/main" id="{6A929F84-BFC7-B14B-200F-62F4D1674D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07797" y="5046803"/>
                <a:ext cx="3483896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6200FACD-05F1-8D14-4B00-AD2051BDA063}"/>
              </a:ext>
            </a:extLst>
          </p:cNvPr>
          <p:cNvGrpSpPr/>
          <p:nvPr/>
        </p:nvGrpSpPr>
        <p:grpSpPr>
          <a:xfrm>
            <a:off x="1104380" y="2182891"/>
            <a:ext cx="1200793" cy="1266006"/>
            <a:chOff x="1090016" y="1981093"/>
            <a:chExt cx="1469724" cy="1625886"/>
          </a:xfrm>
        </p:grpSpPr>
        <p:cxnSp>
          <p:nvCxnSpPr>
            <p:cNvPr id="271" name="Connecteur droit 270">
              <a:extLst>
                <a:ext uri="{FF2B5EF4-FFF2-40B4-BE49-F238E27FC236}">
                  <a16:creationId xmlns:a16="http://schemas.microsoft.com/office/drawing/2014/main" id="{129E5A0F-85E9-AB6C-D220-35271DC40744}"/>
                </a:ext>
              </a:extLst>
            </p:cNvPr>
            <p:cNvCxnSpPr>
              <a:cxnSpLocks/>
            </p:cNvCxnSpPr>
            <p:nvPr/>
          </p:nvCxnSpPr>
          <p:spPr>
            <a:xfrm>
              <a:off x="1095841" y="1981093"/>
              <a:ext cx="52379" cy="1625886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Connecteur droit 271">
              <a:extLst>
                <a:ext uri="{FF2B5EF4-FFF2-40B4-BE49-F238E27FC236}">
                  <a16:creationId xmlns:a16="http://schemas.microsoft.com/office/drawing/2014/main" id="{6D881E5C-7833-EDB7-7049-69D182743225}"/>
                </a:ext>
              </a:extLst>
            </p:cNvPr>
            <p:cNvCxnSpPr>
              <a:cxnSpLocks/>
            </p:cNvCxnSpPr>
            <p:nvPr/>
          </p:nvCxnSpPr>
          <p:spPr>
            <a:xfrm>
              <a:off x="2411864" y="2020499"/>
              <a:ext cx="146843" cy="1453633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2E23F094-8993-51E6-9E65-7BD22E5EDC7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69171" y="3479649"/>
              <a:ext cx="1390569" cy="116719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2D1A7216-5B7B-BE2C-BE78-0F307ED2AB10}"/>
                </a:ext>
              </a:extLst>
            </p:cNvPr>
            <p:cNvCxnSpPr>
              <a:cxnSpLocks/>
            </p:cNvCxnSpPr>
            <p:nvPr/>
          </p:nvCxnSpPr>
          <p:spPr>
            <a:xfrm>
              <a:off x="1090016" y="1995607"/>
              <a:ext cx="1321848" cy="3018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Image 2" descr="Une image contenant métal, acier, intérieur, léger&#10;&#10;Description générée automatiquement">
            <a:extLst>
              <a:ext uri="{FF2B5EF4-FFF2-40B4-BE49-F238E27FC236}">
                <a16:creationId xmlns:a16="http://schemas.microsoft.com/office/drawing/2014/main" id="{4656E1FD-74F6-E680-4BB1-7B94D705D1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51" t="29167" r="26888" b="18814"/>
          <a:stretch/>
        </p:blipFill>
        <p:spPr>
          <a:xfrm>
            <a:off x="7001872" y="1309024"/>
            <a:ext cx="4838235" cy="5012211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F4590409-3FE4-E43D-95CD-5B728467881A}"/>
              </a:ext>
            </a:extLst>
          </p:cNvPr>
          <p:cNvCxnSpPr>
            <a:cxnSpLocks/>
          </p:cNvCxnSpPr>
          <p:nvPr/>
        </p:nvCxnSpPr>
        <p:spPr>
          <a:xfrm flipH="1">
            <a:off x="7754198" y="3098828"/>
            <a:ext cx="1183184" cy="96349"/>
          </a:xfrm>
          <a:prstGeom prst="straightConnector1">
            <a:avLst/>
          </a:prstGeom>
          <a:ln w="38100">
            <a:solidFill>
              <a:srgbClr val="ED1C24"/>
            </a:solidFill>
            <a:headEnd type="none" w="lg" len="lg"/>
            <a:tailEnd type="stealth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7E77F21B-A8E5-271B-849A-99CF28D009C9}"/>
              </a:ext>
            </a:extLst>
          </p:cNvPr>
          <p:cNvCxnSpPr>
            <a:cxnSpLocks/>
          </p:cNvCxnSpPr>
          <p:nvPr/>
        </p:nvCxnSpPr>
        <p:spPr>
          <a:xfrm>
            <a:off x="8907249" y="3094623"/>
            <a:ext cx="612399" cy="296752"/>
          </a:xfrm>
          <a:prstGeom prst="straightConnector1">
            <a:avLst/>
          </a:prstGeom>
          <a:ln w="38100">
            <a:solidFill>
              <a:srgbClr val="ED1C24"/>
            </a:solidFill>
            <a:headEnd type="none" w="lg" len="lg"/>
            <a:tailEnd type="stealth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A26ABF0B-E873-E856-32DF-F430B4EF56E9}"/>
              </a:ext>
            </a:extLst>
          </p:cNvPr>
          <p:cNvCxnSpPr>
            <a:cxnSpLocks/>
          </p:cNvCxnSpPr>
          <p:nvPr/>
        </p:nvCxnSpPr>
        <p:spPr>
          <a:xfrm flipV="1">
            <a:off x="8902892" y="1718916"/>
            <a:ext cx="0" cy="1382933"/>
          </a:xfrm>
          <a:prstGeom prst="straightConnector1">
            <a:avLst/>
          </a:prstGeom>
          <a:ln w="38100">
            <a:solidFill>
              <a:srgbClr val="ED1C24"/>
            </a:solidFill>
            <a:headEnd type="none" w="lg" len="lg"/>
            <a:tailEnd type="stealth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9" name="Flèche : gauche 8">
            <a:extLst>
              <a:ext uri="{FF2B5EF4-FFF2-40B4-BE49-F238E27FC236}">
                <a16:creationId xmlns:a16="http://schemas.microsoft.com/office/drawing/2014/main" id="{2E058EFE-EB9E-C45D-B566-0C75B0F8EC26}"/>
              </a:ext>
            </a:extLst>
          </p:cNvPr>
          <p:cNvSpPr/>
          <p:nvPr/>
        </p:nvSpPr>
        <p:spPr>
          <a:xfrm rot="21350096">
            <a:off x="9560160" y="2639615"/>
            <a:ext cx="1844807" cy="602109"/>
          </a:xfrm>
          <a:prstGeom prst="lef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34">
              <a:latin typeface="+mj-lt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7262874-35F7-0126-8841-527707271F30}"/>
              </a:ext>
            </a:extLst>
          </p:cNvPr>
          <p:cNvSpPr txBox="1"/>
          <p:nvPr/>
        </p:nvSpPr>
        <p:spPr>
          <a:xfrm rot="21323053">
            <a:off x="9674561" y="2763457"/>
            <a:ext cx="1692643" cy="33855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600" dirty="0">
                <a:latin typeface="+mj-lt"/>
                <a:cs typeface="Times New Roman" panose="02020603050405020304" pitchFamily="18" charset="0"/>
              </a:rPr>
              <a:t>Neutron </a:t>
            </a:r>
            <a:r>
              <a:rPr lang="fr-CH" sz="1600" dirty="0" err="1">
                <a:latin typeface="+mj-lt"/>
                <a:cs typeface="Times New Roman" panose="02020603050405020304" pitchFamily="18" charset="0"/>
              </a:rPr>
              <a:t>beam</a:t>
            </a:r>
            <a:endParaRPr lang="fr-CH" sz="1600" dirty="0">
              <a:latin typeface="+mj-lt"/>
              <a:cs typeface="Times New Roman" panose="02020603050405020304" pitchFamily="18" charset="0"/>
            </a:endParaRP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2C6ABD6A-D1F2-C21D-3196-475A5FFDE788}"/>
              </a:ext>
            </a:extLst>
          </p:cNvPr>
          <p:cNvGrpSpPr/>
          <p:nvPr/>
        </p:nvGrpSpPr>
        <p:grpSpPr>
          <a:xfrm>
            <a:off x="7512349" y="2584285"/>
            <a:ext cx="756392" cy="369332"/>
            <a:chOff x="4147311" y="-540733"/>
            <a:chExt cx="591980" cy="289053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278B1DD-E91B-0079-397B-0C63617646F3}"/>
                </a:ext>
              </a:extLst>
            </p:cNvPr>
            <p:cNvSpPr/>
            <p:nvPr/>
          </p:nvSpPr>
          <p:spPr>
            <a:xfrm>
              <a:off x="4211068" y="-509276"/>
              <a:ext cx="438928" cy="22767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ZoneTexte 27">
                  <a:extLst>
                    <a:ext uri="{FF2B5EF4-FFF2-40B4-BE49-F238E27FC236}">
                      <a16:creationId xmlns:a16="http://schemas.microsoft.com/office/drawing/2014/main" id="{B32B25D0-5AE2-5F96-F9A2-68577FD7266E}"/>
                    </a:ext>
                  </a:extLst>
                </p:cNvPr>
                <p:cNvSpPr txBox="1"/>
                <p:nvPr/>
              </p:nvSpPr>
              <p:spPr>
                <a:xfrm>
                  <a:off x="4147311" y="-540733"/>
                  <a:ext cx="591980" cy="289053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fr-CH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fr-CH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a:rPr lang="fr-CH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oMath>
                    </m:oMathPara>
                  </a14:m>
                  <a:endParaRPr lang="fr-CH" dirty="0">
                    <a:latin typeface="+mj-lt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8" name="ZoneTexte 27">
                  <a:extLst>
                    <a:ext uri="{FF2B5EF4-FFF2-40B4-BE49-F238E27FC236}">
                      <a16:creationId xmlns:a16="http://schemas.microsoft.com/office/drawing/2014/main" id="{B32B25D0-5AE2-5F96-F9A2-68577FD726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47311" y="-540733"/>
                  <a:ext cx="591980" cy="289053"/>
                </a:xfrm>
                <a:prstGeom prst="rect">
                  <a:avLst/>
                </a:prstGeom>
                <a:blipFill>
                  <a:blip r:embed="rId7"/>
                  <a:stretch>
                    <a:fillRect l="-519355" t="-2811475" r="-542742" b="-1159016"/>
                  </a:stretch>
                </a:blipFill>
                <a:ln w="28575">
                  <a:noFill/>
                </a:ln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4A88A56F-2639-F6DA-5AEE-42DA915A10C1}"/>
              </a:ext>
            </a:extLst>
          </p:cNvPr>
          <p:cNvGrpSpPr/>
          <p:nvPr/>
        </p:nvGrpSpPr>
        <p:grpSpPr>
          <a:xfrm>
            <a:off x="9046095" y="1594226"/>
            <a:ext cx="634904" cy="340043"/>
            <a:chOff x="7197951" y="-888773"/>
            <a:chExt cx="496898" cy="533490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FC91A4C-245A-0DD9-2BF5-B66F8871D8FA}"/>
                </a:ext>
              </a:extLst>
            </p:cNvPr>
            <p:cNvSpPr/>
            <p:nvPr/>
          </p:nvSpPr>
          <p:spPr>
            <a:xfrm>
              <a:off x="7197951" y="-790129"/>
              <a:ext cx="476787" cy="43484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ZoneTexte 30">
                  <a:extLst>
                    <a:ext uri="{FF2B5EF4-FFF2-40B4-BE49-F238E27FC236}">
                      <a16:creationId xmlns:a16="http://schemas.microsoft.com/office/drawing/2014/main" id="{0BA16D1A-5D21-3ECF-1B65-DA764B4752D2}"/>
                    </a:ext>
                  </a:extLst>
                </p:cNvPr>
                <p:cNvSpPr txBox="1"/>
                <p:nvPr/>
              </p:nvSpPr>
              <p:spPr>
                <a:xfrm>
                  <a:off x="7218059" y="-888773"/>
                  <a:ext cx="476790" cy="347877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fr-CH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  <m:r>
                          <a:rPr lang="fr-CH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a:rPr lang="fr-CH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𝜓</m:t>
                        </m:r>
                      </m:oMath>
                    </m:oMathPara>
                  </a14:m>
                  <a:endParaRPr lang="fr-CH" dirty="0">
                    <a:latin typeface="+mj-lt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1" name="ZoneTexte 30">
                  <a:extLst>
                    <a:ext uri="{FF2B5EF4-FFF2-40B4-BE49-F238E27FC236}">
                      <a16:creationId xmlns:a16="http://schemas.microsoft.com/office/drawing/2014/main" id="{0BA16D1A-5D21-3ECF-1B65-DA764B4752D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18059" y="-888773"/>
                  <a:ext cx="476790" cy="347877"/>
                </a:xfrm>
                <a:prstGeom prst="rect">
                  <a:avLst/>
                </a:prstGeom>
                <a:blipFill>
                  <a:blip r:embed="rId8"/>
                  <a:stretch>
                    <a:fillRect l="-867000" t="-5050000" r="-893000" b="-3758333"/>
                  </a:stretch>
                </a:blipFill>
                <a:ln w="28575">
                  <a:noFill/>
                </a:ln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A238A530-E519-A137-D9D2-BAFD826F1040}"/>
              </a:ext>
            </a:extLst>
          </p:cNvPr>
          <p:cNvGrpSpPr/>
          <p:nvPr/>
        </p:nvGrpSpPr>
        <p:grpSpPr>
          <a:xfrm>
            <a:off x="9350362" y="3472742"/>
            <a:ext cx="728326" cy="356393"/>
            <a:chOff x="6718808" y="3471557"/>
            <a:chExt cx="752905" cy="392826"/>
          </a:xfrm>
        </p:grpSpPr>
        <p:grpSp>
          <p:nvGrpSpPr>
            <p:cNvPr id="33" name="Groupe 32">
              <a:extLst>
                <a:ext uri="{FF2B5EF4-FFF2-40B4-BE49-F238E27FC236}">
                  <a16:creationId xmlns:a16="http://schemas.microsoft.com/office/drawing/2014/main" id="{0BACDE41-38DA-21B8-595B-2E1CCEF7BD7B}"/>
                </a:ext>
              </a:extLst>
            </p:cNvPr>
            <p:cNvGrpSpPr/>
            <p:nvPr/>
          </p:nvGrpSpPr>
          <p:grpSpPr>
            <a:xfrm>
              <a:off x="6718808" y="3471557"/>
              <a:ext cx="752905" cy="392826"/>
              <a:chOff x="5825287" y="-1030050"/>
              <a:chExt cx="752905" cy="392825"/>
            </a:xfrm>
          </p:grpSpPr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D9F112F0-A86B-44B3-37EC-62CF9F80CACA}"/>
                  </a:ext>
                </a:extLst>
              </p:cNvPr>
              <p:cNvSpPr/>
              <p:nvPr/>
            </p:nvSpPr>
            <p:spPr>
              <a:xfrm>
                <a:off x="5825287" y="-964312"/>
                <a:ext cx="633065" cy="32708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2000">
                  <a:latin typeface="+mj-lt"/>
                </a:endParaRPr>
              </a:p>
            </p:txBody>
          </p:sp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6B03835F-2138-BE5A-80FE-8ED7AA6C032E}"/>
                  </a:ext>
                </a:extLst>
              </p:cNvPr>
              <p:cNvSpPr txBox="1"/>
              <p:nvPr/>
            </p:nvSpPr>
            <p:spPr>
              <a:xfrm>
                <a:off x="5924830" y="-1030050"/>
                <a:ext cx="653362" cy="2890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i="1" dirty="0"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φ</a:t>
                </a:r>
                <a:endParaRPr lang="fr-CH" i="1" dirty="0">
                  <a:latin typeface="+mj-lt"/>
                  <a:cs typeface="Times New Roman" panose="02020603050405020304" pitchFamily="18" charset="0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ZoneTexte 33">
                  <a:extLst>
                    <a:ext uri="{FF2B5EF4-FFF2-40B4-BE49-F238E27FC236}">
                      <a16:creationId xmlns:a16="http://schemas.microsoft.com/office/drawing/2014/main" id="{CCD7B095-6A93-EDEC-8ED9-9DA524727AD0}"/>
                    </a:ext>
                  </a:extLst>
                </p:cNvPr>
                <p:cNvSpPr txBox="1"/>
                <p:nvPr/>
              </p:nvSpPr>
              <p:spPr>
                <a:xfrm>
                  <a:off x="6740587" y="3489287"/>
                  <a:ext cx="452319" cy="289053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CH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  <m:r>
                          <a:rPr lang="fr-CH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</m:oMath>
                    </m:oMathPara>
                  </a14:m>
                  <a:endParaRPr lang="fr-CH" dirty="0">
                    <a:latin typeface="+mj-lt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4" name="ZoneTexte 33">
                  <a:extLst>
                    <a:ext uri="{FF2B5EF4-FFF2-40B4-BE49-F238E27FC236}">
                      <a16:creationId xmlns:a16="http://schemas.microsoft.com/office/drawing/2014/main" id="{CCD7B095-6A93-EDEC-8ED9-9DA524727A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0587" y="3489287"/>
                  <a:ext cx="452319" cy="289053"/>
                </a:xfrm>
                <a:prstGeom prst="rect">
                  <a:avLst/>
                </a:prstGeom>
                <a:blipFill>
                  <a:blip r:embed="rId9"/>
                  <a:stretch>
                    <a:fillRect l="-954167" t="-2981395" r="-933333" b="-2651163"/>
                  </a:stretch>
                </a:blipFill>
                <a:ln w="28575">
                  <a:noFill/>
                </a:ln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7" name="ZoneTexte 36">
            <a:extLst>
              <a:ext uri="{FF2B5EF4-FFF2-40B4-BE49-F238E27FC236}">
                <a16:creationId xmlns:a16="http://schemas.microsoft.com/office/drawing/2014/main" id="{3A76B8D9-8A99-73BE-1E2D-A8E290D83120}"/>
              </a:ext>
            </a:extLst>
          </p:cNvPr>
          <p:cNvSpPr txBox="1"/>
          <p:nvPr/>
        </p:nvSpPr>
        <p:spPr>
          <a:xfrm>
            <a:off x="7037272" y="5047307"/>
            <a:ext cx="1900110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600" dirty="0" err="1">
                <a:latin typeface="+mj-lt"/>
                <a:cs typeface="Times New Roman" panose="02020603050405020304" pitchFamily="18" charset="0"/>
              </a:rPr>
              <a:t>Goniometer</a:t>
            </a:r>
            <a:r>
              <a:rPr lang="fr-CH" sz="1600" dirty="0">
                <a:latin typeface="+mj-lt"/>
                <a:cs typeface="Times New Roman" panose="02020603050405020304" pitchFamily="18" charset="0"/>
              </a:rPr>
              <a:t> stage</a:t>
            </a:r>
            <a:br>
              <a:rPr lang="fr-CH" sz="1600" dirty="0">
                <a:latin typeface="+mj-lt"/>
                <a:cs typeface="Times New Roman" panose="02020603050405020304" pitchFamily="18" charset="0"/>
              </a:rPr>
            </a:br>
            <a:r>
              <a:rPr lang="fr-CH" sz="1200" u="sng" dirty="0" err="1">
                <a:latin typeface="+mj-lt"/>
                <a:cs typeface="Times New Roman" panose="02020603050405020304" pitchFamily="18" charset="0"/>
              </a:rPr>
              <a:t>Rés</a:t>
            </a:r>
            <a:r>
              <a:rPr lang="fr-CH" sz="1200" u="sng" dirty="0">
                <a:latin typeface="+mj-lt"/>
                <a:cs typeface="Times New Roman" panose="02020603050405020304" pitchFamily="18" charset="0"/>
              </a:rPr>
              <a:t>.:</a:t>
            </a:r>
            <a:r>
              <a:rPr lang="fr-CH" sz="1200" dirty="0">
                <a:latin typeface="+mj-lt"/>
                <a:cs typeface="Times New Roman" panose="02020603050405020304" pitchFamily="18" charset="0"/>
              </a:rPr>
              <a:t> 0.003°</a:t>
            </a:r>
            <a:r>
              <a:rPr lang="fr-CH" sz="16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CH" sz="1200" dirty="0" err="1">
                <a:latin typeface="+mj-lt"/>
                <a:cs typeface="Times New Roman" panose="02020603050405020304" pitchFamily="18" charset="0"/>
              </a:rPr>
              <a:t>around</a:t>
            </a:r>
            <a:r>
              <a:rPr lang="fr-CH" sz="12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CH" sz="1200" i="1" dirty="0">
                <a:latin typeface="+mj-lt"/>
                <a:cs typeface="Times New Roman" panose="02020603050405020304" pitchFamily="18" charset="0"/>
              </a:rPr>
              <a:t>x</a:t>
            </a:r>
            <a:r>
              <a:rPr lang="fr-CH" sz="1200" dirty="0">
                <a:latin typeface="+mj-lt"/>
                <a:cs typeface="Times New Roman" panose="02020603050405020304" pitchFamily="18" charset="0"/>
              </a:rPr>
              <a:t>-axis</a:t>
            </a:r>
            <a:endParaRPr lang="fr-CH" sz="16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75CEE513-34FD-E620-4C46-A0684F3BB466}"/>
              </a:ext>
            </a:extLst>
          </p:cNvPr>
          <p:cNvSpPr txBox="1"/>
          <p:nvPr/>
        </p:nvSpPr>
        <p:spPr>
          <a:xfrm>
            <a:off x="9446655" y="5788712"/>
            <a:ext cx="1900110" cy="52322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600" dirty="0">
                <a:latin typeface="+mj-lt"/>
                <a:cs typeface="Times New Roman" panose="02020603050405020304" pitchFamily="18" charset="0"/>
              </a:rPr>
              <a:t>Translation stage</a:t>
            </a:r>
            <a:br>
              <a:rPr lang="fr-CH" sz="1600" dirty="0">
                <a:latin typeface="+mj-lt"/>
                <a:cs typeface="Times New Roman" panose="02020603050405020304" pitchFamily="18" charset="0"/>
              </a:rPr>
            </a:br>
            <a:r>
              <a:rPr lang="fr-CH" sz="1200" u="sng" dirty="0" err="1">
                <a:latin typeface="+mj-lt"/>
                <a:cs typeface="Times New Roman" panose="02020603050405020304" pitchFamily="18" charset="0"/>
              </a:rPr>
              <a:t>Rés</a:t>
            </a:r>
            <a:r>
              <a:rPr lang="fr-CH" sz="1200" u="sng" dirty="0">
                <a:latin typeface="+mj-lt"/>
                <a:cs typeface="Times New Roman" panose="02020603050405020304" pitchFamily="18" charset="0"/>
              </a:rPr>
              <a:t>.:</a:t>
            </a:r>
            <a:r>
              <a:rPr lang="fr-CH" sz="1200" dirty="0">
                <a:latin typeface="+mj-lt"/>
                <a:cs typeface="Times New Roman" panose="02020603050405020304" pitchFamily="18" charset="0"/>
              </a:rPr>
              <a:t> 1.25 µm </a:t>
            </a:r>
            <a:r>
              <a:rPr lang="fr-CH" sz="1200" dirty="0" err="1">
                <a:latin typeface="+mj-lt"/>
                <a:cs typeface="Times New Roman" panose="02020603050405020304" pitchFamily="18" charset="0"/>
              </a:rPr>
              <a:t>along</a:t>
            </a:r>
            <a:r>
              <a:rPr lang="fr-CH" sz="12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CH" sz="1200" i="1" dirty="0">
                <a:latin typeface="+mj-lt"/>
                <a:cs typeface="Times New Roman" panose="02020603050405020304" pitchFamily="18" charset="0"/>
              </a:rPr>
              <a:t>y</a:t>
            </a:r>
            <a:r>
              <a:rPr lang="fr-CH" sz="1200" dirty="0">
                <a:latin typeface="+mj-lt"/>
                <a:cs typeface="Times New Roman" panose="02020603050405020304" pitchFamily="18" charset="0"/>
              </a:rPr>
              <a:t>-axis</a:t>
            </a:r>
            <a:endParaRPr lang="fr-CH" sz="16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74555F4E-C5E3-6EE4-F388-B61A683BF4E1}"/>
              </a:ext>
            </a:extLst>
          </p:cNvPr>
          <p:cNvSpPr txBox="1"/>
          <p:nvPr/>
        </p:nvSpPr>
        <p:spPr>
          <a:xfrm>
            <a:off x="9962710" y="4909802"/>
            <a:ext cx="1729994" cy="52322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600" dirty="0">
                <a:latin typeface="+mj-lt"/>
                <a:cs typeface="Times New Roman" panose="02020603050405020304" pitchFamily="18" charset="0"/>
              </a:rPr>
              <a:t>Rotation stage</a:t>
            </a:r>
            <a:br>
              <a:rPr lang="fr-CH" sz="1600" dirty="0">
                <a:latin typeface="+mj-lt"/>
                <a:cs typeface="Times New Roman" panose="02020603050405020304" pitchFamily="18" charset="0"/>
              </a:rPr>
            </a:br>
            <a:r>
              <a:rPr lang="fr-CH" sz="1200" u="sng" dirty="0" err="1">
                <a:latin typeface="+mj-lt"/>
                <a:cs typeface="Times New Roman" panose="02020603050405020304" pitchFamily="18" charset="0"/>
              </a:rPr>
              <a:t>Rés</a:t>
            </a:r>
            <a:r>
              <a:rPr lang="fr-CH" sz="1200" u="sng" dirty="0">
                <a:latin typeface="+mj-lt"/>
                <a:cs typeface="Times New Roman" panose="02020603050405020304" pitchFamily="18" charset="0"/>
              </a:rPr>
              <a:t>.:</a:t>
            </a:r>
            <a:r>
              <a:rPr lang="fr-CH" sz="1200" dirty="0">
                <a:latin typeface="+mj-lt"/>
                <a:cs typeface="Times New Roman" panose="02020603050405020304" pitchFamily="18" charset="0"/>
              </a:rPr>
              <a:t> 0.01° </a:t>
            </a:r>
            <a:r>
              <a:rPr lang="fr-CH" sz="1200" dirty="0" err="1">
                <a:latin typeface="+mj-lt"/>
                <a:cs typeface="Times New Roman" panose="02020603050405020304" pitchFamily="18" charset="0"/>
              </a:rPr>
              <a:t>around</a:t>
            </a:r>
            <a:r>
              <a:rPr lang="fr-CH" sz="12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CH" sz="1200" i="1" dirty="0">
                <a:latin typeface="+mj-lt"/>
                <a:cs typeface="Times New Roman" panose="02020603050405020304" pitchFamily="18" charset="0"/>
              </a:rPr>
              <a:t>z</a:t>
            </a:r>
            <a:r>
              <a:rPr lang="fr-CH" sz="1200" dirty="0">
                <a:latin typeface="+mj-lt"/>
                <a:cs typeface="Times New Roman" panose="02020603050405020304" pitchFamily="18" charset="0"/>
              </a:rPr>
              <a:t>-axis</a:t>
            </a:r>
            <a:endParaRPr lang="fr-CH" sz="16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85779B85-F0E6-837C-07FC-FB437C9FFBF8}"/>
              </a:ext>
            </a:extLst>
          </p:cNvPr>
          <p:cNvSpPr txBox="1"/>
          <p:nvPr/>
        </p:nvSpPr>
        <p:spPr>
          <a:xfrm>
            <a:off x="274499" y="794197"/>
            <a:ext cx="289514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0">
            <a:spAutoFit/>
          </a:bodyPr>
          <a:lstStyle/>
          <a:p>
            <a:r>
              <a:rPr lang="fr-CH" sz="2000" b="1" u="sng" dirty="0">
                <a:latin typeface="+mj-lt"/>
                <a:cs typeface="Times New Roman" panose="02020603050405020304" pitchFamily="18" charset="0"/>
              </a:rPr>
              <a:t>Grating for </a:t>
            </a:r>
            <a:r>
              <a:rPr lang="fr-CH" sz="2000" b="1" u="sng" dirty="0" err="1">
                <a:latin typeface="+mj-lt"/>
                <a:cs typeface="Times New Roman" panose="02020603050405020304" pitchFamily="18" charset="0"/>
              </a:rPr>
              <a:t>ballistic</a:t>
            </a:r>
            <a:r>
              <a:rPr lang="fr-CH" sz="2000" b="1" u="sng" dirty="0">
                <a:latin typeface="+mj-lt"/>
                <a:cs typeface="Times New Roman" panose="02020603050405020304" pitchFamily="18" charset="0"/>
              </a:rPr>
              <a:t> setup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69CE76F6-C151-4A99-778D-3EDDA91EEC23}"/>
              </a:ext>
            </a:extLst>
          </p:cNvPr>
          <p:cNvSpPr txBox="1"/>
          <p:nvPr/>
        </p:nvSpPr>
        <p:spPr>
          <a:xfrm>
            <a:off x="3547516" y="1236216"/>
            <a:ext cx="3630587" cy="212365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0">
            <a:spAutoFit/>
          </a:bodyPr>
          <a:lstStyle/>
          <a:p>
            <a:r>
              <a:rPr lang="fr-CH" sz="2000" u="sng" dirty="0" err="1">
                <a:latin typeface="+mj-lt"/>
                <a:cs typeface="Times New Roman" panose="02020603050405020304" pitchFamily="18" charset="0"/>
              </a:rPr>
              <a:t>Grating</a:t>
            </a:r>
            <a:r>
              <a:rPr lang="fr-CH" sz="2000" u="sng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CH" sz="2000" u="sng" dirty="0" err="1">
                <a:latin typeface="+mj-lt"/>
                <a:cs typeface="Times New Roman" panose="02020603050405020304" pitchFamily="18" charset="0"/>
              </a:rPr>
              <a:t>manufacturing</a:t>
            </a:r>
            <a:r>
              <a:rPr lang="fr-CH" sz="2000" u="sng" dirty="0">
                <a:latin typeface="+mj-lt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H" sz="1600" dirty="0">
                <a:latin typeface="+mj-lt"/>
                <a:cs typeface="Times New Roman" panose="02020603050405020304" pitchFamily="18" charset="0"/>
              </a:rPr>
              <a:t>4’’ Ø </a:t>
            </a:r>
            <a:r>
              <a:rPr lang="fr-CH" sz="1600" dirty="0" err="1">
                <a:latin typeface="+mj-lt"/>
                <a:cs typeface="Times New Roman" panose="02020603050405020304" pitchFamily="18" charset="0"/>
              </a:rPr>
              <a:t>sapphire</a:t>
            </a:r>
            <a:r>
              <a:rPr lang="fr-CH" sz="1600" dirty="0">
                <a:latin typeface="+mj-lt"/>
                <a:cs typeface="Times New Roman" panose="02020603050405020304" pitchFamily="18" charset="0"/>
              </a:rPr>
              <a:t> wafers </a:t>
            </a:r>
            <a:br>
              <a:rPr lang="fr-CH" dirty="0">
                <a:latin typeface="+mj-lt"/>
                <a:cs typeface="Times New Roman" panose="02020603050405020304" pitchFamily="18" charset="0"/>
              </a:rPr>
            </a:br>
            <a:r>
              <a:rPr lang="fr-CH" sz="1400" dirty="0">
                <a:latin typeface="+mj-lt"/>
                <a:cs typeface="Times New Roman" panose="02020603050405020304" pitchFamily="18" charset="0"/>
              </a:rPr>
              <a:t>(</a:t>
            </a:r>
            <a:r>
              <a:rPr lang="fr-CH" sz="1400" dirty="0" err="1">
                <a:latin typeface="+mj-lt"/>
                <a:cs typeface="Times New Roman" panose="02020603050405020304" pitchFamily="18" charset="0"/>
              </a:rPr>
              <a:t>thickness</a:t>
            </a:r>
            <a:r>
              <a:rPr lang="fr-CH" sz="1400" dirty="0">
                <a:latin typeface="+mj-lt"/>
                <a:cs typeface="Times New Roman" panose="02020603050405020304" pitchFamily="18" charset="0"/>
              </a:rPr>
              <a:t> = 1 or 2 mm)</a:t>
            </a:r>
            <a:br>
              <a:rPr lang="fr-CH" sz="1400" dirty="0">
                <a:latin typeface="+mj-lt"/>
                <a:cs typeface="Times New Roman" panose="02020603050405020304" pitchFamily="18" charset="0"/>
              </a:rPr>
            </a:br>
            <a:endParaRPr lang="fr-CH" sz="1600" dirty="0">
              <a:latin typeface="+mj-lt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H" sz="1600" dirty="0">
                <a:latin typeface="+mj-lt"/>
                <a:cs typeface="Times New Roman" panose="02020603050405020304" pitchFamily="18" charset="0"/>
              </a:rPr>
              <a:t>Gadolinium layer as absorber</a:t>
            </a:r>
            <a:br>
              <a:rPr lang="fr-CH" sz="1600" dirty="0">
                <a:latin typeface="+mj-lt"/>
                <a:cs typeface="Times New Roman" panose="02020603050405020304" pitchFamily="18" charset="0"/>
              </a:rPr>
            </a:br>
            <a:r>
              <a:rPr lang="fr-CH" sz="1400" dirty="0">
                <a:latin typeface="+mj-lt"/>
                <a:cs typeface="Times New Roman" panose="02020603050405020304" pitchFamily="18" charset="0"/>
              </a:rPr>
              <a:t>(</a:t>
            </a:r>
            <a:r>
              <a:rPr lang="fr-CH" sz="1400" dirty="0" err="1">
                <a:latin typeface="+mj-lt"/>
                <a:cs typeface="Times New Roman" panose="02020603050405020304" pitchFamily="18" charset="0"/>
              </a:rPr>
              <a:t>thickness</a:t>
            </a:r>
            <a:r>
              <a:rPr lang="fr-CH" sz="1400" dirty="0">
                <a:latin typeface="+mj-lt"/>
                <a:cs typeface="Times New Roman" panose="02020603050405020304" pitchFamily="18" charset="0"/>
              </a:rPr>
              <a:t> = 20 or 30 µm)</a:t>
            </a:r>
            <a:br>
              <a:rPr lang="fr-CH" dirty="0">
                <a:latin typeface="+mj-lt"/>
                <a:cs typeface="Times New Roman" panose="02020603050405020304" pitchFamily="18" charset="0"/>
              </a:rPr>
            </a:br>
            <a:endParaRPr lang="fr-CH" dirty="0">
              <a:latin typeface="+mj-lt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H" sz="1600" dirty="0">
                <a:latin typeface="+mj-lt"/>
                <a:cs typeface="Times New Roman" panose="02020603050405020304" pitchFamily="18" charset="0"/>
              </a:rPr>
              <a:t>6 x 6 cm</a:t>
            </a:r>
            <a:r>
              <a:rPr lang="fr-CH" sz="1600" baseline="30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fr-CH" sz="1600" dirty="0">
                <a:latin typeface="+mj-lt"/>
                <a:cs typeface="Times New Roman" panose="02020603050405020304" pitchFamily="18" charset="0"/>
              </a:rPr>
              <a:t> laser- </a:t>
            </a:r>
            <a:r>
              <a:rPr lang="fr-CH" sz="1600" dirty="0" err="1">
                <a:latin typeface="+mj-lt"/>
                <a:cs typeface="Times New Roman" panose="02020603050405020304" pitchFamily="18" charset="0"/>
              </a:rPr>
              <a:t>engraved</a:t>
            </a:r>
            <a:r>
              <a:rPr lang="fr-CH" sz="16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latin typeface="+mj-lt"/>
                <a:cs typeface="Times New Roman" panose="02020603050405020304" pitchFamily="18" charset="0"/>
              </a:rPr>
              <a:t>lines</a:t>
            </a:r>
            <a:endParaRPr lang="fr-CH" sz="16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CE15B3DB-961D-DC51-B3F7-85443607AA45}"/>
              </a:ext>
            </a:extLst>
          </p:cNvPr>
          <p:cNvSpPr txBox="1"/>
          <p:nvPr/>
        </p:nvSpPr>
        <p:spPr>
          <a:xfrm>
            <a:off x="6911261" y="782004"/>
            <a:ext cx="436355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0">
            <a:spAutoFit/>
          </a:bodyPr>
          <a:lstStyle/>
          <a:p>
            <a:r>
              <a:rPr lang="fr-CH" sz="2000" b="1" u="sng" dirty="0" err="1">
                <a:latin typeface="+mj-lt"/>
                <a:cs typeface="Times New Roman" panose="02020603050405020304" pitchFamily="18" charset="0"/>
              </a:rPr>
              <a:t>Grating</a:t>
            </a:r>
            <a:r>
              <a:rPr lang="fr-CH" sz="2000" b="1" u="sng" dirty="0">
                <a:latin typeface="+mj-lt"/>
                <a:cs typeface="Times New Roman" panose="02020603050405020304" pitchFamily="18" charset="0"/>
              </a:rPr>
              <a:t> in </a:t>
            </a:r>
            <a:r>
              <a:rPr lang="fr-CH" sz="2000" b="1" u="sng" dirty="0" err="1">
                <a:latin typeface="+mj-lt"/>
                <a:cs typeface="Times New Roman" panose="02020603050405020304" pitchFamily="18" charset="0"/>
              </a:rPr>
              <a:t>holder</a:t>
            </a:r>
            <a:r>
              <a:rPr lang="fr-CH" sz="2000" b="1" u="sng" dirty="0">
                <a:latin typeface="+mj-lt"/>
                <a:cs typeface="Times New Roman" panose="02020603050405020304" pitchFamily="18" charset="0"/>
              </a:rPr>
              <a:t> on </a:t>
            </a:r>
            <a:r>
              <a:rPr lang="fr-CH" sz="2000" b="1" u="sng" dirty="0" err="1">
                <a:latin typeface="+mj-lt"/>
                <a:cs typeface="Times New Roman" panose="02020603050405020304" pitchFamily="18" charset="0"/>
              </a:rPr>
              <a:t>motorized</a:t>
            </a:r>
            <a:r>
              <a:rPr lang="fr-CH" sz="2000" b="1" u="sng" dirty="0">
                <a:latin typeface="+mj-lt"/>
                <a:cs typeface="Times New Roman" panose="02020603050405020304" pitchFamily="18" charset="0"/>
              </a:rPr>
              <a:t> stages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9EDCC7AD-57B0-55C8-3892-CA319E753054}"/>
                  </a:ext>
                </a:extLst>
              </p:cNvPr>
              <p:cNvSpPr txBox="1"/>
              <p:nvPr/>
            </p:nvSpPr>
            <p:spPr>
              <a:xfrm>
                <a:off x="3547516" y="3885507"/>
                <a:ext cx="3630587" cy="28315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 anchorCtr="0">
                <a:spAutoFit/>
              </a:bodyPr>
              <a:lstStyle/>
              <a:p>
                <a:r>
                  <a:rPr lang="fr-CH" sz="2000" u="sng" dirty="0">
                    <a:latin typeface="+mj-lt"/>
                    <a:cs typeface="Times New Roman" panose="02020603050405020304" pitchFamily="18" charset="0"/>
                  </a:rPr>
                  <a:t>Grating </a:t>
                </a:r>
                <a:r>
                  <a:rPr lang="fr-CH" sz="2000" u="sng" dirty="0" err="1">
                    <a:latin typeface="+mj-lt"/>
                    <a:cs typeface="Times New Roman" panose="02020603050405020304" pitchFamily="18" charset="0"/>
                  </a:rPr>
                  <a:t>parameters</a:t>
                </a:r>
                <a:r>
                  <a:rPr lang="fr-CH" sz="2000" u="sng" dirty="0">
                    <a:latin typeface="+mj-lt"/>
                    <a:cs typeface="Times New Roman" panose="02020603050405020304" pitchFamily="18" charset="0"/>
                  </a:rPr>
                  <a:t>:</a:t>
                </a: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fr-CH" sz="1600" b="1" dirty="0" err="1">
                    <a:latin typeface="+mj-lt"/>
                    <a:cs typeface="Times New Roman" panose="02020603050405020304" pitchFamily="18" charset="0"/>
                  </a:rPr>
                  <a:t>Period</a:t>
                </a:r>
                <a:r>
                  <a:rPr lang="fr-CH" sz="1600" b="1" dirty="0">
                    <a:latin typeface="+mj-lt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CH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𝒑</m:t>
                    </m:r>
                    <m:r>
                      <a:rPr lang="fr-CH" sz="1600" b="1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br>
                  <a:rPr lang="fr-CH" sz="1600" dirty="0">
                    <a:latin typeface="+mj-lt"/>
                    <a:cs typeface="Times New Roman" panose="02020603050405020304" pitchFamily="18" charset="0"/>
                  </a:rPr>
                </a:br>
                <a14:m>
                  <m:oMath xmlns:m="http://schemas.openxmlformats.org/officeDocument/2006/math">
                    <m:d>
                      <m:dPr>
                        <m:ctrlPr>
                          <a:rPr lang="fr-CH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fr-CH" sz="1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250 </m:t>
                        </m:r>
                        <m:r>
                          <m:rPr>
                            <m:sty m:val="p"/>
                          </m:rPr>
                          <a:rPr lang="fr-CH" sz="1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μm</m:t>
                        </m:r>
                        <m:r>
                          <a:rPr lang="fr-CH" sz="1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25 </m:t>
                        </m:r>
                        <m:r>
                          <m:rPr>
                            <m:sty m:val="p"/>
                          </m:rPr>
                          <a:rPr lang="fr-CH" sz="1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μm</m:t>
                        </m:r>
                        <m:r>
                          <a:rPr lang="fr-CH" sz="1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125 </m:t>
                        </m:r>
                        <m:r>
                          <m:rPr>
                            <m:sty m:val="p"/>
                          </m:rPr>
                          <a:rPr lang="fr-CH" sz="1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μm</m:t>
                        </m:r>
                      </m:e>
                    </m:d>
                  </m:oMath>
                </a14:m>
                <a:r>
                  <a:rPr lang="fr-CH" sz="1600" dirty="0">
                    <a:latin typeface="+mj-lt"/>
                    <a:cs typeface="Times New Roman" panose="02020603050405020304" pitchFamily="18" charset="0"/>
                  </a:rPr>
                  <a:t> </a:t>
                </a:r>
                <a:br>
                  <a:rPr lang="fr-CH" sz="1600" dirty="0">
                    <a:latin typeface="+mj-lt"/>
                    <a:cs typeface="Times New Roman" panose="02020603050405020304" pitchFamily="18" charset="0"/>
                  </a:rPr>
                </a:br>
                <a:r>
                  <a:rPr lang="fr-CH" sz="1600" dirty="0">
                    <a:latin typeface="+mj-lt"/>
                    <a:cs typeface="Times New Roman" panose="02020603050405020304" pitchFamily="18" charset="0"/>
                  </a:rPr>
                  <a:t> </a:t>
                </a: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fr-CH" sz="1600" b="1" dirty="0">
                    <a:latin typeface="+mj-lt"/>
                    <a:cs typeface="Times New Roman" panose="02020603050405020304" pitchFamily="18" charset="0"/>
                  </a:rPr>
                  <a:t>Duty Cycle </a:t>
                </a:r>
                <a14:m>
                  <m:oMath xmlns:m="http://schemas.openxmlformats.org/officeDocument/2006/math">
                    <m:r>
                      <a:rPr lang="fr-CH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𝑹</m:t>
                    </m:r>
                  </m:oMath>
                </a14:m>
                <a:r>
                  <a:rPr lang="fr-CH" sz="1600" b="1" dirty="0">
                    <a:latin typeface="+mj-lt"/>
                    <a:cs typeface="Times New Roman" panose="02020603050405020304" pitchFamily="18" charset="0"/>
                  </a:rPr>
                  <a:t> </a:t>
                </a:r>
                <a:r>
                  <a:rPr lang="fr-CH" sz="1600" dirty="0">
                    <a:latin typeface="+mj-lt"/>
                    <a:cs typeface="Times New Roman" panose="02020603050405020304" pitchFamily="18" charset="0"/>
                  </a:rPr>
                  <a:t>(</a:t>
                </a:r>
                <a:r>
                  <a:rPr lang="fr-CH" sz="1600" dirty="0" err="1">
                    <a:latin typeface="+mj-lt"/>
                    <a:cs typeface="Times New Roman" panose="02020603050405020304" pitchFamily="18" charset="0"/>
                  </a:rPr>
                  <a:t>opening</a:t>
                </a:r>
                <a:r>
                  <a:rPr lang="fr-CH" sz="1600" dirty="0">
                    <a:latin typeface="+mj-lt"/>
                    <a:cs typeface="Times New Roman" panose="02020603050405020304" pitchFamily="18" charset="0"/>
                  </a:rPr>
                  <a:t> fraction)</a:t>
                </a:r>
                <a:br>
                  <a:rPr lang="fr-CH" sz="1600" dirty="0">
                    <a:latin typeface="+mj-lt"/>
                    <a:cs typeface="Times New Roman" panose="02020603050405020304" pitchFamily="18" charset="0"/>
                  </a:rPr>
                </a:br>
                <a14:m>
                  <m:oMath xmlns:m="http://schemas.openxmlformats.org/officeDocument/2006/math">
                    <m:d>
                      <m:dPr>
                        <m:ctrlPr>
                          <a:rPr lang="fr-CH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fr-CH" sz="1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10%, 20%, 40%</m:t>
                        </m:r>
                      </m:e>
                    </m:d>
                  </m:oMath>
                </a14:m>
                <a:r>
                  <a:rPr lang="fr-CH" sz="1600" dirty="0">
                    <a:latin typeface="+mj-lt"/>
                    <a:cs typeface="Times New Roman" panose="02020603050405020304" pitchFamily="18" charset="0"/>
                  </a:rPr>
                  <a:t> </a:t>
                </a:r>
                <a:br>
                  <a:rPr lang="fr-CH" sz="1600" dirty="0">
                    <a:latin typeface="+mj-lt"/>
                    <a:cs typeface="Times New Roman" panose="02020603050405020304" pitchFamily="18" charset="0"/>
                  </a:rPr>
                </a:br>
                <a:r>
                  <a:rPr lang="fr-CH" sz="1600" dirty="0">
                    <a:latin typeface="+mj-lt"/>
                    <a:cs typeface="Times New Roman" panose="02020603050405020304" pitchFamily="18" charset="0"/>
                  </a:rPr>
                  <a:t> </a:t>
                </a: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fr-CH" sz="1600" b="1" dirty="0">
                    <a:latin typeface="+mj-lt"/>
                    <a:cs typeface="Times New Roman" panose="02020603050405020304" pitchFamily="18" charset="0"/>
                  </a:rPr>
                  <a:t>Absorber </a:t>
                </a:r>
                <a:r>
                  <a:rPr lang="fr-CH" sz="1600" b="1" dirty="0" err="1">
                    <a:latin typeface="+mj-lt"/>
                    <a:cs typeface="Times New Roman" panose="02020603050405020304" pitchFamily="18" charset="0"/>
                  </a:rPr>
                  <a:t>thickness</a:t>
                </a:r>
                <a:r>
                  <a:rPr lang="fr-CH" sz="1600" b="1" dirty="0">
                    <a:latin typeface="+mj-lt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CH" sz="1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𝒕</m:t>
                        </m:r>
                      </m:e>
                      <m:sub>
                        <m:r>
                          <a:rPr lang="fr-CH" sz="1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𝑮𝒅</m:t>
                        </m:r>
                      </m:sub>
                    </m:sSub>
                  </m:oMath>
                </a14:m>
                <a:r>
                  <a:rPr lang="fr-CH" sz="1600" b="1" dirty="0">
                    <a:latin typeface="+mj-lt"/>
                    <a:cs typeface="Times New Roman" panose="02020603050405020304" pitchFamily="18" charset="0"/>
                  </a:rPr>
                  <a:t> </a:t>
                </a:r>
                <a:br>
                  <a:rPr lang="fr-CH" sz="1600" dirty="0">
                    <a:latin typeface="+mj-lt"/>
                    <a:cs typeface="Times New Roman" panose="02020603050405020304" pitchFamily="18" charset="0"/>
                  </a:rPr>
                </a:br>
                <a14:m>
                  <m:oMath xmlns:m="http://schemas.openxmlformats.org/officeDocument/2006/math">
                    <m:d>
                      <m:dPr>
                        <m:ctrlPr>
                          <a:rPr lang="fr-CH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fr-CH" sz="1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20 </m:t>
                        </m:r>
                        <m:r>
                          <m:rPr>
                            <m:sty m:val="p"/>
                          </m:rPr>
                          <a:rPr lang="fr-CH" sz="1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μm</m:t>
                        </m:r>
                        <m:r>
                          <a:rPr lang="fr-CH" sz="1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30 </m:t>
                        </m:r>
                        <m:r>
                          <m:rPr>
                            <m:sty m:val="p"/>
                          </m:rPr>
                          <a:rPr lang="fr-CH" sz="1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μm</m:t>
                        </m:r>
                      </m:e>
                    </m:d>
                  </m:oMath>
                </a14:m>
                <a:r>
                  <a:rPr lang="fr-CH" sz="1600" dirty="0">
                    <a:latin typeface="+mj-lt"/>
                    <a:cs typeface="Times New Roman" panose="02020603050405020304" pitchFamily="18" charset="0"/>
                  </a:rPr>
                  <a:t> </a:t>
                </a:r>
                <a:br>
                  <a:rPr lang="fr-CH" sz="1200" dirty="0">
                    <a:latin typeface="+mj-lt"/>
                    <a:cs typeface="Times New Roman" panose="02020603050405020304" pitchFamily="18" charset="0"/>
                  </a:rPr>
                </a:br>
                <a:r>
                  <a:rPr lang="fr-CH" sz="1200" dirty="0">
                    <a:latin typeface="+mj-lt"/>
                    <a:cs typeface="Times New Roman" panose="02020603050405020304" pitchFamily="18" charset="0"/>
                  </a:rPr>
                  <a:t> </a:t>
                </a: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endParaRPr lang="fr-CH" sz="1400" dirty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9EDCC7AD-57B0-55C8-3892-CA319E7530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7516" y="3885507"/>
                <a:ext cx="3630587" cy="2831544"/>
              </a:xfrm>
              <a:prstGeom prst="rect">
                <a:avLst/>
              </a:prstGeom>
              <a:blipFill>
                <a:blip r:embed="rId10"/>
                <a:stretch>
                  <a:fillRect l="-110906" t="-356344" r="-88087" b="-2148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1399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/>
      <p:bldP spid="37" grpId="0" animBg="1"/>
      <p:bldP spid="38" grpId="0" animBg="1"/>
      <p:bldP spid="39" grpId="0" animBg="1"/>
      <p:bldP spid="52" grpId="0"/>
      <p:bldP spid="5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16D0CBE-1D53-D505-D388-97385C9D992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Grating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design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Duty Cycle (R)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41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54844D94-B58A-3735-43D7-8FE09330A336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00444950-60A7-FE12-1446-CE504DB708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B6A7F56-099C-E34A-5012-F0802B38AD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2859226-F237-5B63-03C9-9414935440CE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1" name="Image 30" descr="Une image contenant texte, diagramme, Tracé, ligne&#10;&#10;Description générée automatiquement">
            <a:extLst>
              <a:ext uri="{FF2B5EF4-FFF2-40B4-BE49-F238E27FC236}">
                <a16:creationId xmlns:a16="http://schemas.microsoft.com/office/drawing/2014/main" id="{B364B7A7-705D-2882-F145-49F628799AC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22496"/>
          <a:stretch/>
        </p:blipFill>
        <p:spPr>
          <a:xfrm>
            <a:off x="369529" y="2877998"/>
            <a:ext cx="5155197" cy="37600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BE26A8F3-8F1A-FE00-5424-D5B1AA3D806F}"/>
                  </a:ext>
                </a:extLst>
              </p:cNvPr>
              <p:cNvSpPr txBox="1"/>
              <p:nvPr/>
            </p:nvSpPr>
            <p:spPr>
              <a:xfrm>
                <a:off x="280334" y="813675"/>
                <a:ext cx="5580899" cy="12311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2000" b="1" dirty="0">
                    <a:latin typeface="+mj-lt"/>
                    <a:cs typeface="Times New Roman" panose="02020603050405020304" pitchFamily="18" charset="0"/>
                  </a:rPr>
                  <a:t>Intensity modulation for </a:t>
                </a:r>
                <a14:m>
                  <m:oMath xmlns:m="http://schemas.openxmlformats.org/officeDocument/2006/math">
                    <m:r>
                      <a:rPr lang="fr-CH" sz="20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𝑹</m:t>
                    </m:r>
                    <m:r>
                      <a:rPr lang="fr-CH" sz="20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fr-CH" sz="20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𝟏𝟎</m:t>
                    </m:r>
                    <m:r>
                      <a:rPr lang="fr-CH" sz="20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%, </m:t>
                    </m:r>
                    <m:r>
                      <a:rPr lang="fr-CH" sz="20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𝟐𝟎</m:t>
                    </m:r>
                    <m:r>
                      <a:rPr lang="fr-CH" sz="20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%</m:t>
                    </m:r>
                  </m:oMath>
                </a14:m>
                <a:r>
                  <a:rPr lang="fr-CH" sz="2000" b="1" dirty="0">
                    <a:latin typeface="+mj-lt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fr-CH" sz="20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𝟒𝟎</m:t>
                    </m:r>
                    <m:r>
                      <a:rPr lang="fr-CH" sz="20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%</m:t>
                    </m:r>
                  </m:oMath>
                </a14:m>
                <a:endParaRPr lang="fr-CH" sz="2000" b="1" u="sng" dirty="0">
                  <a:latin typeface="+mj-lt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fr-CH" dirty="0">
                    <a:latin typeface="+mj-lt"/>
                    <a:cs typeface="Times New Roman" panose="02020603050405020304" pitchFamily="18" charset="0"/>
                  </a:rPr>
                  <a:t>3 </a:t>
                </a:r>
                <a:r>
                  <a:rPr lang="fr-CH" dirty="0" err="1">
                    <a:latin typeface="+mj-lt"/>
                    <a:cs typeface="Times New Roman" panose="02020603050405020304" pitchFamily="18" charset="0"/>
                  </a:rPr>
                  <a:t>periods</a:t>
                </a:r>
                <a:r>
                  <a:rPr lang="fr-CH" dirty="0">
                    <a:latin typeface="+mj-lt"/>
                    <a:cs typeface="Times New Roman" panose="02020603050405020304" pitchFamily="18" charset="0"/>
                  </a:rPr>
                  <a:t> of </a:t>
                </a:r>
                <a14:m>
                  <m:oMath xmlns:m="http://schemas.openxmlformats.org/officeDocument/2006/math">
                    <m:r>
                      <a:rPr lang="fr-CH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fr-CH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=250 </m:t>
                    </m:r>
                    <m:r>
                      <m:rPr>
                        <m:sty m:val="p"/>
                      </m:rPr>
                      <a:rPr lang="fr-CH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μm</m:t>
                    </m:r>
                    <m:r>
                      <a:rPr lang="fr-CH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/ </m:t>
                    </m:r>
                    <m:sSub>
                      <m:sSubPr>
                        <m:ctrlPr>
                          <a:rPr lang="fr-CH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CH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  <m:sub>
                        <m:r>
                          <a:rPr lang="fr-CH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𝐺𝑑</m:t>
                        </m:r>
                      </m:sub>
                    </m:sSub>
                    <m:r>
                      <a:rPr lang="fr-CH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=20 </m:t>
                    </m:r>
                    <m:r>
                      <m:rPr>
                        <m:sty m:val="p"/>
                      </m:rPr>
                      <a:rPr lang="fr-CH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μm</m:t>
                    </m:r>
                  </m:oMath>
                </a14:m>
                <a:endParaRPr lang="fr-CH" dirty="0"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CH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Δ</m:t>
                    </m:r>
                    <m:r>
                      <a:rPr lang="fr-CH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fr-CH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=30</m:t>
                    </m:r>
                    <m:r>
                      <a:rPr lang="fr-CH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s</m:t>
                    </m:r>
                  </m:oMath>
                </a14:m>
                <a:r>
                  <a:rPr lang="fr-CH" dirty="0"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 / datapoint, </a:t>
                </a: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fr-CH" dirty="0" err="1"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Gaussian</a:t>
                </a:r>
                <a:r>
                  <a:rPr lang="fr-CH" dirty="0"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 fit to </a:t>
                </a:r>
                <a:r>
                  <a:rPr lang="fr-CH" dirty="0" err="1"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extract</a:t>
                </a:r>
                <a:r>
                  <a:rPr lang="fr-CH" dirty="0"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CH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𝜂</m:t>
                    </m:r>
                  </m:oMath>
                </a14:m>
                <a:endParaRPr lang="fr-CH" dirty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BE26A8F3-8F1A-FE00-5424-D5B1AA3D80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334" y="813675"/>
                <a:ext cx="5580899" cy="1231106"/>
              </a:xfrm>
              <a:prstGeom prst="rect">
                <a:avLst/>
              </a:prstGeom>
              <a:blipFill>
                <a:blip r:embed="rId4"/>
                <a:stretch>
                  <a:fillRect l="-67760" t="-893069" r="-78689" b="-619802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>
            <a:extLst>
              <a:ext uri="{FF2B5EF4-FFF2-40B4-BE49-F238E27FC236}">
                <a16:creationId xmlns:a16="http://schemas.microsoft.com/office/drawing/2014/main" id="{0FAFF7A6-4CBF-A855-3A61-A28B5BB543CB}"/>
              </a:ext>
            </a:extLst>
          </p:cNvPr>
          <p:cNvSpPr txBox="1"/>
          <p:nvPr/>
        </p:nvSpPr>
        <p:spPr>
          <a:xfrm>
            <a:off x="6297956" y="813675"/>
            <a:ext cx="5494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 err="1">
                <a:latin typeface="+mj-lt"/>
                <a:cs typeface="Times New Roman" panose="02020603050405020304" pitchFamily="18" charset="0"/>
              </a:rPr>
              <a:t>Visibility</a:t>
            </a:r>
            <a:r>
              <a:rPr lang="fr-CH" sz="2000" b="1" dirty="0">
                <a:latin typeface="+mj-lt"/>
                <a:cs typeface="Times New Roman" panose="02020603050405020304" pitchFamily="18" charset="0"/>
              </a:rPr>
              <a:t> vs. neutron </a:t>
            </a:r>
            <a:r>
              <a:rPr lang="fr-CH" sz="2000" b="1" dirty="0" err="1">
                <a:latin typeface="+mj-lt"/>
                <a:cs typeface="Times New Roman" panose="02020603050405020304" pitchFamily="18" charset="0"/>
              </a:rPr>
              <a:t>wavelength</a:t>
            </a:r>
            <a:endParaRPr lang="fr-CH" sz="2000" b="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4" name="Image 3" descr="Une image contenant texte, diagramme, Tracé, ligne&#10;&#10;Description générée automatiquement">
            <a:extLst>
              <a:ext uri="{FF2B5EF4-FFF2-40B4-BE49-F238E27FC236}">
                <a16:creationId xmlns:a16="http://schemas.microsoft.com/office/drawing/2014/main" id="{1173DF88-9F62-FFAC-22B1-2EA390F9213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24219"/>
          <a:stretch/>
        </p:blipFill>
        <p:spPr>
          <a:xfrm>
            <a:off x="6143627" y="1188107"/>
            <a:ext cx="5863436" cy="4181557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442B814-D881-543B-494D-A6B47C06D0F7}"/>
              </a:ext>
            </a:extLst>
          </p:cNvPr>
          <p:cNvCxnSpPr/>
          <p:nvPr/>
        </p:nvCxnSpPr>
        <p:spPr>
          <a:xfrm>
            <a:off x="6048374" y="797522"/>
            <a:ext cx="0" cy="5650903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" name="Image 4" descr="Une image contenant texte, diagramme, Tracé, ligne&#10;&#10;Description générée automatiquement">
            <a:extLst>
              <a:ext uri="{FF2B5EF4-FFF2-40B4-BE49-F238E27FC236}">
                <a16:creationId xmlns:a16="http://schemas.microsoft.com/office/drawing/2014/main" id="{BA0F197F-E041-F621-9835-3EE6CD8DF11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3" r="50000"/>
          <a:stretch/>
        </p:blipFill>
        <p:spPr>
          <a:xfrm>
            <a:off x="206213" y="2156811"/>
            <a:ext cx="5405438" cy="1131686"/>
          </a:xfrm>
          <a:prstGeom prst="rect">
            <a:avLst/>
          </a:prstGeom>
        </p:spPr>
      </p:pic>
      <p:pic>
        <p:nvPicPr>
          <p:cNvPr id="8" name="Image 7" descr="Une image contenant texte, diagramme, Tracé, ligne&#10;&#10;Description générée automatiquement">
            <a:extLst>
              <a:ext uri="{FF2B5EF4-FFF2-40B4-BE49-F238E27FC236}">
                <a16:creationId xmlns:a16="http://schemas.microsoft.com/office/drawing/2014/main" id="{65EB902F-5329-EE6C-5429-6101C387988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76006"/>
          <a:stretch/>
        </p:blipFill>
        <p:spPr>
          <a:xfrm>
            <a:off x="6019282" y="2571994"/>
            <a:ext cx="5863436" cy="13239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125805F6-B0A7-2B53-36F9-54EF9A4F66E2}"/>
                  </a:ext>
                </a:extLst>
              </p:cNvPr>
              <p:cNvSpPr txBox="1"/>
              <p:nvPr/>
            </p:nvSpPr>
            <p:spPr>
              <a:xfrm>
                <a:off x="6250331" y="5564002"/>
                <a:ext cx="60747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Best compromise </a:t>
                </a:r>
                <a:r>
                  <a:rPr lang="fr-CH" sz="2000" dirty="0" err="1">
                    <a:latin typeface="+mj-lt"/>
                    <a:cs typeface="Times New Roman" panose="02020603050405020304" pitchFamily="18" charset="0"/>
                  </a:rPr>
                  <a:t>between</a:t>
                </a:r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CH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𝜂</m:t>
                    </m:r>
                  </m:oMath>
                </a14:m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fr-CH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𝑁</m:t>
                    </m:r>
                    <m:r>
                      <a:rPr lang="fr-CH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   </m:t>
                    </m:r>
                  </m:oMath>
                </a14:m>
                <a:r>
                  <a:rPr lang="fr-CH" sz="2000" b="1" dirty="0">
                    <a:latin typeface="+mj-lt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CH" sz="32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𝑹</m:t>
                    </m:r>
                    <m:r>
                      <a:rPr lang="fr-CH" sz="32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fr-CH" sz="32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𝟐𝟎</m:t>
                    </m:r>
                    <m:r>
                      <a:rPr lang="fr-CH" sz="32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%</m:t>
                    </m:r>
                  </m:oMath>
                </a14:m>
                <a:endParaRPr lang="fr-CH" sz="2000" b="1" dirty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125805F6-B0A7-2B53-36F9-54EF9A4F66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0331" y="5564002"/>
                <a:ext cx="6074759" cy="584775"/>
              </a:xfrm>
              <a:prstGeom prst="rect">
                <a:avLst/>
              </a:prstGeom>
              <a:blipFill>
                <a:blip r:embed="rId5"/>
                <a:stretch>
                  <a:fillRect l="-1003" b="-11458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201B55D7-BDAA-7978-B5F3-0013E573B222}"/>
                  </a:ext>
                </a:extLst>
              </p:cNvPr>
              <p:cNvSpPr txBox="1"/>
              <p:nvPr/>
            </p:nvSpPr>
            <p:spPr>
              <a:xfrm rot="16200000">
                <a:off x="101091" y="3686289"/>
                <a:ext cx="86113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18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𝑁</m:t>
                      </m:r>
                    </m:oMath>
                  </m:oMathPara>
                </a14:m>
                <a:endParaRPr lang="fr-CH" dirty="0"/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201B55D7-BDAA-7978-B5F3-0013E573B2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01091" y="3686289"/>
                <a:ext cx="861131" cy="369332"/>
              </a:xfrm>
              <a:prstGeom prst="rect">
                <a:avLst/>
              </a:prstGeom>
              <a:blipFill>
                <a:blip r:embed="rId6"/>
                <a:stretch>
                  <a:fillRect l="-2726230" t="-440141" r="-1090164" b="-441549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9722F338-060D-4A32-C602-88B3B3F9BA32}"/>
              </a:ext>
            </a:extLst>
          </p:cNvPr>
          <p:cNvSpPr/>
          <p:nvPr/>
        </p:nvSpPr>
        <p:spPr>
          <a:xfrm>
            <a:off x="10163175" y="5564002"/>
            <a:ext cx="1824838" cy="58477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46B94374-1242-9140-5514-E9D733A01F3E}"/>
              </a:ext>
            </a:extLst>
          </p:cNvPr>
          <p:cNvSpPr txBox="1"/>
          <p:nvPr/>
        </p:nvSpPr>
        <p:spPr>
          <a:xfrm>
            <a:off x="3367314" y="2097314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fr-CH" dirty="0"/>
          </a:p>
        </p:txBody>
      </p:sp>
      <p:pic>
        <p:nvPicPr>
          <p:cNvPr id="12" name="Image 11" descr="Une image contenant texte, Police, Graphique, conception&#10;&#10;Description générée automatiquement">
            <a:extLst>
              <a:ext uri="{FF2B5EF4-FFF2-40B4-BE49-F238E27FC236}">
                <a16:creationId xmlns:a16="http://schemas.microsoft.com/office/drawing/2014/main" id="{397B0DC4-C189-7E9C-B4CE-277E850452BD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034" y="43118"/>
            <a:ext cx="576534" cy="576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093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8" descr="Une image contenant texte, Tracé, ligne, diagramme&#10;&#10;Description générée automatiquement">
            <a:extLst>
              <a:ext uri="{FF2B5EF4-FFF2-40B4-BE49-F238E27FC236}">
                <a16:creationId xmlns:a16="http://schemas.microsoft.com/office/drawing/2014/main" id="{44C2D064-2911-7142-12B5-A4E0434E2CA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105" b="16461"/>
          <a:stretch/>
        </p:blipFill>
        <p:spPr>
          <a:xfrm>
            <a:off x="353500" y="2811926"/>
            <a:ext cx="5174468" cy="378893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16D0CBE-1D53-D505-D388-97385C9D992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Grating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design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Absorber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thickness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t</a:t>
            </a:r>
            <a:r>
              <a:rPr kumimoji="0" lang="fr-FR" altLang="fr-FR" sz="2800" i="0" u="none" strike="noStrike" cap="none" normalizeH="0" baseline="-2500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Gd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42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54844D94-B58A-3735-43D7-8FE09330A336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00444950-60A7-FE12-1446-CE504DB708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B6A7F56-099C-E34A-5012-F0802B38AD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2859226-F237-5B63-03C9-9414935440CE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442B814-D881-543B-494D-A6B47C06D0F7}"/>
              </a:ext>
            </a:extLst>
          </p:cNvPr>
          <p:cNvCxnSpPr/>
          <p:nvPr/>
        </p:nvCxnSpPr>
        <p:spPr>
          <a:xfrm>
            <a:off x="6048374" y="797522"/>
            <a:ext cx="0" cy="5650903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EF4121E2-06D2-3E8F-9CC8-22972C299CF0}"/>
              </a:ext>
            </a:extLst>
          </p:cNvPr>
          <p:cNvSpPr/>
          <p:nvPr/>
        </p:nvSpPr>
        <p:spPr>
          <a:xfrm>
            <a:off x="758826" y="2855255"/>
            <a:ext cx="685800" cy="1808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59AA850-67D8-21BB-4C0E-8A968C6C0AF8}"/>
              </a:ext>
            </a:extLst>
          </p:cNvPr>
          <p:cNvSpPr txBox="1"/>
          <p:nvPr/>
        </p:nvSpPr>
        <p:spPr>
          <a:xfrm>
            <a:off x="760416" y="2766081"/>
            <a:ext cx="507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1e6</a:t>
            </a:r>
          </a:p>
        </p:txBody>
      </p:sp>
      <p:pic>
        <p:nvPicPr>
          <p:cNvPr id="17" name="Image 16" descr="Une image contenant texte, Tracé, diagramme, ligne&#10;&#10;Description générée automatiquement">
            <a:extLst>
              <a:ext uri="{FF2B5EF4-FFF2-40B4-BE49-F238E27FC236}">
                <a16:creationId xmlns:a16="http://schemas.microsoft.com/office/drawing/2014/main" id="{FD1B8FF0-5E35-16A5-B555-DA41FE8A141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82" t="82358" r="55983"/>
          <a:stretch/>
        </p:blipFill>
        <p:spPr>
          <a:xfrm>
            <a:off x="2007909" y="2341156"/>
            <a:ext cx="3536087" cy="8309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4B679566-F98B-A68E-51BD-B0DC16F520A9}"/>
                  </a:ext>
                </a:extLst>
              </p:cNvPr>
              <p:cNvSpPr txBox="1"/>
              <p:nvPr/>
            </p:nvSpPr>
            <p:spPr>
              <a:xfrm>
                <a:off x="280334" y="813675"/>
                <a:ext cx="5580899" cy="12311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2000" b="1" dirty="0">
                    <a:latin typeface="+mj-lt"/>
                    <a:cs typeface="Times New Roman" panose="02020603050405020304" pitchFamily="18" charset="0"/>
                  </a:rPr>
                  <a:t>Intensity modulation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CH" sz="2000" b="1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𝐭</m:t>
                        </m:r>
                      </m:e>
                      <m:sub>
                        <m:r>
                          <a:rPr lang="fr-CH" sz="2000" b="1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𝐆𝐝</m:t>
                        </m:r>
                      </m:sub>
                    </m:sSub>
                    <m:r>
                      <a:rPr lang="fr-CH" sz="20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fr-CH" sz="20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𝟐𝟎</m:t>
                    </m:r>
                    <m:r>
                      <a:rPr lang="fr-CH" sz="2000" b="1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fr-CH" sz="2000" b="1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𝛍</m:t>
                    </m:r>
                    <m:r>
                      <a:rPr lang="fr-CH" sz="2000" b="1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𝐦</m:t>
                    </m:r>
                  </m:oMath>
                </a14:m>
                <a:r>
                  <a:rPr lang="fr-CH" sz="2000" b="1" dirty="0">
                    <a:latin typeface="+mj-lt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fr-CH" sz="20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𝟑𝟎</m:t>
                    </m:r>
                    <m:r>
                      <a:rPr lang="fr-CH" sz="2000" b="1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fr-CH" sz="2000" b="1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𝛍</m:t>
                    </m:r>
                    <m:r>
                      <a:rPr lang="fr-CH" sz="2000" b="1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𝐦</m:t>
                    </m:r>
                  </m:oMath>
                </a14:m>
                <a:endParaRPr lang="fr-CH" sz="2000" b="1" u="sng" dirty="0">
                  <a:latin typeface="+mj-lt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fr-CH" dirty="0">
                    <a:latin typeface="+mj-lt"/>
                    <a:cs typeface="Times New Roman" panose="02020603050405020304" pitchFamily="18" charset="0"/>
                  </a:rPr>
                  <a:t>3 </a:t>
                </a:r>
                <a:r>
                  <a:rPr lang="fr-CH" dirty="0" err="1">
                    <a:latin typeface="+mj-lt"/>
                    <a:cs typeface="Times New Roman" panose="02020603050405020304" pitchFamily="18" charset="0"/>
                  </a:rPr>
                  <a:t>periods</a:t>
                </a:r>
                <a:r>
                  <a:rPr lang="fr-CH" dirty="0">
                    <a:latin typeface="+mj-lt"/>
                    <a:cs typeface="Times New Roman" panose="02020603050405020304" pitchFamily="18" charset="0"/>
                  </a:rPr>
                  <a:t> of </a:t>
                </a:r>
                <a14:m>
                  <m:oMath xmlns:m="http://schemas.openxmlformats.org/officeDocument/2006/math">
                    <m:r>
                      <a:rPr lang="fr-CH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fr-CH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=250 </m:t>
                    </m:r>
                    <m:r>
                      <m:rPr>
                        <m:sty m:val="p"/>
                      </m:rPr>
                      <a:rPr lang="fr-CH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μm</m:t>
                    </m:r>
                    <m:r>
                      <a:rPr lang="fr-CH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/ </m:t>
                    </m:r>
                    <m:r>
                      <a:rPr lang="fr-CH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fr-CH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=20% </m:t>
                    </m:r>
                  </m:oMath>
                </a14:m>
                <a:endParaRPr lang="fr-CH" dirty="0"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CH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Δ</m:t>
                    </m:r>
                    <m:r>
                      <a:rPr lang="fr-CH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fr-CH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=30</m:t>
                    </m:r>
                    <m:r>
                      <a:rPr lang="fr-CH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s</m:t>
                    </m:r>
                  </m:oMath>
                </a14:m>
                <a:r>
                  <a:rPr lang="fr-CH" dirty="0"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 / datapoint, </a:t>
                </a: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fr-CH" dirty="0" err="1"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Gaussian</a:t>
                </a:r>
                <a:r>
                  <a:rPr lang="fr-CH" dirty="0"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 fit to </a:t>
                </a:r>
                <a:r>
                  <a:rPr lang="fr-CH" dirty="0" err="1"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extract</a:t>
                </a:r>
                <a:r>
                  <a:rPr lang="fr-CH" dirty="0"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CH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𝜂</m:t>
                    </m:r>
                  </m:oMath>
                </a14:m>
                <a:endParaRPr lang="fr-CH" dirty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4B679566-F98B-A68E-51BD-B0DC16F520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334" y="813675"/>
                <a:ext cx="5580899" cy="1231106"/>
              </a:xfrm>
              <a:prstGeom prst="rect">
                <a:avLst/>
              </a:prstGeom>
              <a:blipFill>
                <a:blip r:embed="rId5"/>
                <a:stretch>
                  <a:fillRect l="-67760" t="-893069" r="-73770" b="-619802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Image 23" descr="Une image contenant texte, Tracé, diagramme, ligne&#10;&#10;Description générée automatiquement">
            <a:extLst>
              <a:ext uri="{FF2B5EF4-FFF2-40B4-BE49-F238E27FC236}">
                <a16:creationId xmlns:a16="http://schemas.microsoft.com/office/drawing/2014/main" id="{1716E104-AEF8-98BE-A387-F0B7A19A58A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90" t="82514"/>
          <a:stretch/>
        </p:blipFill>
        <p:spPr>
          <a:xfrm>
            <a:off x="7027058" y="4044262"/>
            <a:ext cx="5407200" cy="823657"/>
          </a:xfrm>
          <a:prstGeom prst="rect">
            <a:avLst/>
          </a:prstGeom>
        </p:spPr>
      </p:pic>
      <p:pic>
        <p:nvPicPr>
          <p:cNvPr id="25" name="Image 24" descr="Une image contenant texte, Tracé, diagramme, ligne&#10;&#10;Description générée automatiquement">
            <a:extLst>
              <a:ext uri="{FF2B5EF4-FFF2-40B4-BE49-F238E27FC236}">
                <a16:creationId xmlns:a16="http://schemas.microsoft.com/office/drawing/2014/main" id="{5AE1F793-098D-04CC-2916-14136999753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90" b="15552"/>
          <a:stretch/>
        </p:blipFill>
        <p:spPr>
          <a:xfrm>
            <a:off x="6106207" y="1055700"/>
            <a:ext cx="5909715" cy="4347561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124BF69D-A063-F9C0-146A-2A73225EA8C6}"/>
              </a:ext>
            </a:extLst>
          </p:cNvPr>
          <p:cNvSpPr txBox="1"/>
          <p:nvPr/>
        </p:nvSpPr>
        <p:spPr>
          <a:xfrm>
            <a:off x="6297956" y="813675"/>
            <a:ext cx="5494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 err="1">
                <a:latin typeface="+mj-lt"/>
                <a:cs typeface="Times New Roman" panose="02020603050405020304" pitchFamily="18" charset="0"/>
              </a:rPr>
              <a:t>Visibility</a:t>
            </a:r>
            <a:r>
              <a:rPr lang="fr-CH" sz="2000" b="1" dirty="0">
                <a:latin typeface="+mj-lt"/>
                <a:cs typeface="Times New Roman" panose="02020603050405020304" pitchFamily="18" charset="0"/>
              </a:rPr>
              <a:t> vs. neutron </a:t>
            </a:r>
            <a:r>
              <a:rPr lang="fr-CH" sz="2000" b="1" dirty="0" err="1">
                <a:latin typeface="+mj-lt"/>
                <a:cs typeface="Times New Roman" panose="02020603050405020304" pitchFamily="18" charset="0"/>
              </a:rPr>
              <a:t>wavelength</a:t>
            </a:r>
            <a:endParaRPr lang="fr-CH" sz="2000" b="1" dirty="0">
              <a:latin typeface="+mj-lt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89942CF8-8F44-8EF9-62DC-2267155A74A5}"/>
                  </a:ext>
                </a:extLst>
              </p:cNvPr>
              <p:cNvSpPr txBox="1"/>
              <p:nvPr/>
            </p:nvSpPr>
            <p:spPr>
              <a:xfrm>
                <a:off x="6250331" y="5564002"/>
                <a:ext cx="607475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Best compromise </a:t>
                </a:r>
                <a:r>
                  <a:rPr lang="fr-CH" sz="2000" dirty="0" err="1">
                    <a:latin typeface="+mj-lt"/>
                    <a:cs typeface="Times New Roman" panose="02020603050405020304" pitchFamily="18" charset="0"/>
                  </a:rPr>
                  <a:t>between</a:t>
                </a:r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CH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𝜂</m:t>
                    </m:r>
                  </m:oMath>
                </a14:m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fr-CH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𝑁</m:t>
                    </m:r>
                    <m:r>
                      <a:rPr lang="fr-CH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   </m:t>
                    </m:r>
                  </m:oMath>
                </a14:m>
                <a:r>
                  <a:rPr lang="fr-CH" sz="2000" b="1" dirty="0">
                    <a:latin typeface="+mj-lt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2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CH" sz="2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𝒕</m:t>
                        </m:r>
                      </m:e>
                      <m:sub>
                        <m:r>
                          <a:rPr lang="fr-CH" sz="2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𝑮𝒅</m:t>
                        </m:r>
                      </m:sub>
                    </m:sSub>
                    <m:r>
                      <a:rPr lang="fr-CH" sz="24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fr-CH" sz="24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𝟑</m:t>
                    </m:r>
                    <m:r>
                      <a:rPr lang="fr-CH" sz="24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𝟎</m:t>
                    </m:r>
                    <m:r>
                      <a:rPr lang="fr-CH" sz="2400" b="1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fr-CH" sz="2400" b="1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𝛍</m:t>
                    </m:r>
                    <m:r>
                      <a:rPr lang="fr-CH" sz="2400" b="1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𝐦</m:t>
                    </m:r>
                  </m:oMath>
                </a14:m>
                <a:endParaRPr lang="fr-CH" sz="2000" b="1" dirty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89942CF8-8F44-8EF9-62DC-2267155A74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0331" y="5564002"/>
                <a:ext cx="6074759" cy="461665"/>
              </a:xfrm>
              <a:prstGeom prst="rect">
                <a:avLst/>
              </a:prstGeom>
              <a:blipFill>
                <a:blip r:embed="rId6"/>
                <a:stretch>
                  <a:fillRect l="-22768" t="-2308000" r="-64895" b="-1484000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angle 27">
            <a:extLst>
              <a:ext uri="{FF2B5EF4-FFF2-40B4-BE49-F238E27FC236}">
                <a16:creationId xmlns:a16="http://schemas.microsoft.com/office/drawing/2014/main" id="{1423B653-A95F-98A5-2C7B-C0EE32845A51}"/>
              </a:ext>
            </a:extLst>
          </p:cNvPr>
          <p:cNvSpPr/>
          <p:nvPr/>
        </p:nvSpPr>
        <p:spPr>
          <a:xfrm>
            <a:off x="10200883" y="5507440"/>
            <a:ext cx="1824838" cy="58477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30" name="Image 29" descr="Une image contenant texte, diagramme, Tracé, ligne&#10;&#10;Description générée automatiquement">
            <a:extLst>
              <a:ext uri="{FF2B5EF4-FFF2-40B4-BE49-F238E27FC236}">
                <a16:creationId xmlns:a16="http://schemas.microsoft.com/office/drawing/2014/main" id="{2E80B45D-0CFD-A498-DE33-E8AC68635F9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78" t="71065" r="9937" b="24267"/>
          <a:stretch/>
        </p:blipFill>
        <p:spPr>
          <a:xfrm>
            <a:off x="7172203" y="5037030"/>
            <a:ext cx="3742542" cy="301299"/>
          </a:xfrm>
          <a:prstGeom prst="rect">
            <a:avLst/>
          </a:prstGeom>
        </p:spPr>
      </p:pic>
      <p:pic>
        <p:nvPicPr>
          <p:cNvPr id="2" name="Image 1" descr="Une image contenant texte, Police, Graphique, conception&#10;&#10;Description générée automatiquement">
            <a:extLst>
              <a:ext uri="{FF2B5EF4-FFF2-40B4-BE49-F238E27FC236}">
                <a16:creationId xmlns:a16="http://schemas.microsoft.com/office/drawing/2014/main" id="{EFB8A1D3-D9AE-E060-2DEC-3D8ED2C61E83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034" y="43118"/>
            <a:ext cx="576534" cy="576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10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4D3B028B-B133-0680-20CE-2C4FAF047FCE}"/>
              </a:ext>
            </a:extLst>
          </p:cNvPr>
          <p:cNvSpPr/>
          <p:nvPr/>
        </p:nvSpPr>
        <p:spPr>
          <a:xfrm>
            <a:off x="-38102" y="0"/>
            <a:ext cx="12277725" cy="6927750"/>
          </a:xfrm>
          <a:prstGeom prst="rect">
            <a:avLst/>
          </a:prstGeom>
          <a:solidFill>
            <a:srgbClr val="D9D9D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43</a:t>
            </a:fld>
            <a:endParaRPr lang="fr-CH">
              <a:latin typeface="+mj-lt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F85B117C-62AD-B54B-71BC-C9C21AC194DA}"/>
              </a:ext>
            </a:extLst>
          </p:cNvPr>
          <p:cNvGrpSpPr/>
          <p:nvPr/>
        </p:nvGrpSpPr>
        <p:grpSpPr>
          <a:xfrm>
            <a:off x="-123825" y="1209675"/>
            <a:ext cx="12449175" cy="1343025"/>
            <a:chOff x="-123825" y="1266825"/>
            <a:chExt cx="12449175" cy="134302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554AF78-0191-2FC3-3593-BC8383349E2D}"/>
                </a:ext>
              </a:extLst>
            </p:cNvPr>
            <p:cNvSpPr/>
            <p:nvPr/>
          </p:nvSpPr>
          <p:spPr>
            <a:xfrm>
              <a:off x="-123825" y="1266825"/>
              <a:ext cx="12449175" cy="134302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16D0CBE-1D53-D505-D388-97385C9D992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09548" y="1572267"/>
              <a:ext cx="9848851" cy="769441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sz="4400" b="1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Beam </a:t>
              </a:r>
              <a:r>
                <a:rPr lang="fr-CH" sz="4400" b="1" dirty="0" err="1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Deflection</a:t>
              </a:r>
              <a:r>
                <a:rPr lang="fr-CH" sz="4400" b="1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 </a:t>
              </a:r>
              <a:r>
                <a:rPr lang="fr-CH" sz="4400" b="1" dirty="0" err="1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Measurement</a:t>
              </a:r>
              <a:endPara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endParaRPr>
            </a:p>
          </p:txBody>
        </p:sp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54844D94-B58A-3735-43D7-8FE09330A336}"/>
                </a:ext>
              </a:extLst>
            </p:cNvPr>
            <p:cNvGrpSpPr/>
            <p:nvPr/>
          </p:nvGrpSpPr>
          <p:grpSpPr>
            <a:xfrm>
              <a:off x="10409283" y="1647142"/>
              <a:ext cx="1687473" cy="545854"/>
              <a:chOff x="11058282" y="872671"/>
              <a:chExt cx="1313382" cy="424845"/>
            </a:xfrm>
            <a:solidFill>
              <a:schemeClr val="bg1"/>
            </a:solidFill>
          </p:grpSpPr>
          <p:pic>
            <p:nvPicPr>
              <p:cNvPr id="19" name="Image 18" descr="Une image contenant texte&#10;&#10;Description générée automatiquement">
                <a:extLst>
                  <a:ext uri="{FF2B5EF4-FFF2-40B4-BE49-F238E27FC236}">
                    <a16:creationId xmlns:a16="http://schemas.microsoft.com/office/drawing/2014/main" id="{FB6A7F56-099C-E34A-5012-F0802B38AD4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4853" b="68077"/>
              <a:stretch/>
            </p:blipFill>
            <p:spPr>
              <a:xfrm>
                <a:off x="11922940" y="872671"/>
                <a:ext cx="448724" cy="424845"/>
              </a:xfrm>
              <a:prstGeom prst="rect">
                <a:avLst/>
              </a:prstGeom>
              <a:grpFill/>
            </p:spPr>
          </p:pic>
          <p:pic>
            <p:nvPicPr>
              <p:cNvPr id="18" name="Image 17" descr="Une image contenant texte&#10;&#10;Description générée automatiquement">
                <a:extLst>
                  <a:ext uri="{FF2B5EF4-FFF2-40B4-BE49-F238E27FC236}">
                    <a16:creationId xmlns:a16="http://schemas.microsoft.com/office/drawing/2014/main" id="{00444950-60A7-FE12-1446-CE504DB7082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1744"/>
              <a:stretch/>
            </p:blipFill>
            <p:spPr>
              <a:xfrm>
                <a:off x="11058282" y="874331"/>
                <a:ext cx="811830" cy="408357"/>
              </a:xfrm>
              <a:prstGeom prst="rect">
                <a:avLst/>
              </a:prstGeom>
              <a:grpFill/>
            </p:spPr>
          </p:pic>
        </p:grp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22859226-F237-5B63-03C9-9414935440CE}"/>
                </a:ext>
              </a:extLst>
            </p:cNvPr>
            <p:cNvCxnSpPr/>
            <p:nvPr/>
          </p:nvCxnSpPr>
          <p:spPr>
            <a:xfrm>
              <a:off x="10315575" y="1666191"/>
              <a:ext cx="0" cy="52680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447E67FA-93B2-538B-E5CD-91A6C34231FA}"/>
                  </a:ext>
                </a:extLst>
              </p:cNvPr>
              <p:cNvSpPr txBox="1"/>
              <p:nvPr/>
            </p:nvSpPr>
            <p:spPr>
              <a:xfrm>
                <a:off x="8525358" y="3755288"/>
                <a:ext cx="4669025" cy="18733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fr-CH" sz="2800" b="1" dirty="0">
                    <a:latin typeface="+mj-lt"/>
                    <a:ea typeface="Cambria Math" panose="02040503050406030204" pitchFamily="18" charset="0"/>
                  </a:rPr>
                  <a:t>Snell-Descartes </a:t>
                </a:r>
                <a:r>
                  <a:rPr lang="fr-CH" sz="2800" b="1" dirty="0" err="1">
                    <a:latin typeface="+mj-lt"/>
                    <a:ea typeface="Cambria Math" panose="02040503050406030204" pitchFamily="18" charset="0"/>
                  </a:rPr>
                  <a:t>law</a:t>
                </a:r>
                <a:r>
                  <a:rPr lang="fr-CH" sz="2800" b="1" dirty="0">
                    <a:latin typeface="+mj-lt"/>
                    <a:ea typeface="Cambria Math" panose="02040503050406030204" pitchFamily="18" charset="0"/>
                  </a:rPr>
                  <a:t>: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H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fr-CH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H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</m:d>
                      <m:r>
                        <a:rPr lang="fr-CH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fr-CH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fr-CH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fr-CH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sSup>
                        <m:sSupPr>
                          <m:ctrlPr>
                            <a:rPr lang="fr-CH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fr-CH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  <m:r>
                            <a:rPr lang="fr-CH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fr-CH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CH" sz="2800" b="0" i="1" dirty="0">
                  <a:latin typeface="+mj-lt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447E67FA-93B2-538B-E5CD-91A6C34231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5358" y="3755288"/>
                <a:ext cx="4669025" cy="1873398"/>
              </a:xfrm>
              <a:prstGeom prst="rect">
                <a:avLst/>
              </a:prstGeom>
              <a:blipFill>
                <a:blip r:embed="rId3"/>
                <a:stretch>
                  <a:fillRect l="-4706" b="-141368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e 3">
            <a:extLst>
              <a:ext uri="{FF2B5EF4-FFF2-40B4-BE49-F238E27FC236}">
                <a16:creationId xmlns:a16="http://schemas.microsoft.com/office/drawing/2014/main" id="{D327B45A-86D3-4946-919C-0033E4639FDE}"/>
              </a:ext>
            </a:extLst>
          </p:cNvPr>
          <p:cNvGrpSpPr/>
          <p:nvPr/>
        </p:nvGrpSpPr>
        <p:grpSpPr>
          <a:xfrm>
            <a:off x="2215611" y="3550600"/>
            <a:ext cx="65426" cy="2276168"/>
            <a:chOff x="5259967" y="-96837"/>
            <a:chExt cx="45723" cy="2497137"/>
          </a:xfrm>
          <a:solidFill>
            <a:srgbClr val="FF0000"/>
          </a:solidFill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23072EC-F105-6E66-A6EE-7FFC359E683A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54BA8B0-F6BE-5066-CCCC-94C30116520E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172A6D0-7B70-B748-00EB-15708C6BCD72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1AE8EF5-DCCF-4D14-12DB-DB6C2762D41C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97DE6D3-69B2-3655-2743-676B23F0582D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FE05D95-0349-3361-5905-1987DD519FA6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23B0CA9-5AC8-37AB-5D3A-3B1C8358F171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6D0A015-290A-8D36-A059-20CAE2A81483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3F814C7-8F67-BE37-D6F7-7F234C7939EA}"/>
                </a:ext>
              </a:extLst>
            </p:cNvPr>
            <p:cNvSpPr/>
            <p:nvPr/>
          </p:nvSpPr>
          <p:spPr>
            <a:xfrm>
              <a:off x="5259971" y="-96837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sp>
        <p:nvSpPr>
          <p:cNvPr id="30" name="Organigramme : Délai 29">
            <a:extLst>
              <a:ext uri="{FF2B5EF4-FFF2-40B4-BE49-F238E27FC236}">
                <a16:creationId xmlns:a16="http://schemas.microsoft.com/office/drawing/2014/main" id="{CDE354B3-DC8A-DED5-7CFF-FD0B5665A947}"/>
              </a:ext>
            </a:extLst>
          </p:cNvPr>
          <p:cNvSpPr/>
          <p:nvPr/>
        </p:nvSpPr>
        <p:spPr>
          <a:xfrm>
            <a:off x="7591508" y="3594368"/>
            <a:ext cx="449431" cy="2213133"/>
          </a:xfrm>
          <a:prstGeom prst="flowChartDelay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4FB9F46B-B24A-E842-5860-8F4EF2D69DF2}"/>
              </a:ext>
            </a:extLst>
          </p:cNvPr>
          <p:cNvSpPr txBox="1"/>
          <p:nvPr/>
        </p:nvSpPr>
        <p:spPr>
          <a:xfrm>
            <a:off x="6446661" y="3109486"/>
            <a:ext cx="1865411" cy="4579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2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59A1B7CB-C662-1354-90C1-22E6D8F1A1C1}"/>
              </a:ext>
            </a:extLst>
          </p:cNvPr>
          <p:cNvSpPr txBox="1"/>
          <p:nvPr/>
        </p:nvSpPr>
        <p:spPr>
          <a:xfrm>
            <a:off x="3808979" y="3098403"/>
            <a:ext cx="2061673" cy="4579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1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7C772A59-67FC-3A08-1CE5-80F2AE3397C3}"/>
              </a:ext>
            </a:extLst>
          </p:cNvPr>
          <p:cNvSpPr txBox="1"/>
          <p:nvPr/>
        </p:nvSpPr>
        <p:spPr>
          <a:xfrm>
            <a:off x="1227344" y="3082320"/>
            <a:ext cx="2061673" cy="4579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0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75A4BFA8-DA40-F8DA-DBCD-A6DB3AC1D76A}"/>
              </a:ext>
            </a:extLst>
          </p:cNvPr>
          <p:cNvSpPr txBox="1"/>
          <p:nvPr/>
        </p:nvSpPr>
        <p:spPr>
          <a:xfrm rot="5400000">
            <a:off x="6703825" y="4520695"/>
            <a:ext cx="21712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solidFill>
                  <a:schemeClr val="bg1"/>
                </a:solidFill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Detector</a:t>
            </a:r>
            <a:endParaRPr lang="fr-CH" dirty="0">
              <a:solidFill>
                <a:schemeClr val="bg1"/>
              </a:solidFill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32E64C68-F70C-7463-4F28-E5C64203A6F9}"/>
              </a:ext>
            </a:extLst>
          </p:cNvPr>
          <p:cNvGrpSpPr/>
          <p:nvPr/>
        </p:nvGrpSpPr>
        <p:grpSpPr>
          <a:xfrm>
            <a:off x="4815175" y="3553409"/>
            <a:ext cx="65426" cy="2276168"/>
            <a:chOff x="5259967" y="-96837"/>
            <a:chExt cx="45723" cy="2497137"/>
          </a:xfrm>
          <a:solidFill>
            <a:srgbClr val="FF0000"/>
          </a:solidFill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F7D7D66-7523-52F7-6B57-2EDA84656C78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AA5F8BB-9BE7-3D44-CCD0-CFDFA0EC6C76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CBDD46F0-6C24-77A7-3413-04647806527F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329022CA-B874-9F53-096C-8B96CAB3EE0F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3FBD2C4-9D4F-17CE-7DDF-4AC09A55F9C8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0F39387-1B82-6D95-4C47-A5C4787D9F11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3B5001A-A841-6143-A9FD-165926FAC6FD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7C38602B-177F-C410-290F-B3DDA0328A35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CD272F70-842C-2E3E-33CF-518220AB8E7A}"/>
                </a:ext>
              </a:extLst>
            </p:cNvPr>
            <p:cNvSpPr/>
            <p:nvPr/>
          </p:nvSpPr>
          <p:spPr>
            <a:xfrm>
              <a:off x="5259971" y="-96837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sp>
        <p:nvSpPr>
          <p:cNvPr id="45" name="Flèche : droite 44">
            <a:extLst>
              <a:ext uri="{FF2B5EF4-FFF2-40B4-BE49-F238E27FC236}">
                <a16:creationId xmlns:a16="http://schemas.microsoft.com/office/drawing/2014/main" id="{9058675F-3ED1-BBFC-21E5-35C6E55BA966}"/>
              </a:ext>
            </a:extLst>
          </p:cNvPr>
          <p:cNvSpPr/>
          <p:nvPr/>
        </p:nvSpPr>
        <p:spPr>
          <a:xfrm>
            <a:off x="971952" y="3994228"/>
            <a:ext cx="940519" cy="357552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103761CF-A1A1-58FA-26EF-5B94C8DB033F}"/>
              </a:ext>
            </a:extLst>
          </p:cNvPr>
          <p:cNvGrpSpPr/>
          <p:nvPr/>
        </p:nvGrpSpPr>
        <p:grpSpPr>
          <a:xfrm>
            <a:off x="7337933" y="3563972"/>
            <a:ext cx="65426" cy="2276168"/>
            <a:chOff x="5259967" y="-96837"/>
            <a:chExt cx="45723" cy="2497137"/>
          </a:xfrm>
          <a:solidFill>
            <a:srgbClr val="FF0000"/>
          </a:solidFill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82A817A9-E21E-5C10-5760-A99523C6B1A3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AA91532E-F2D5-94FB-98F7-4A4155EB24B6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63A3173D-5E15-3431-7205-F03D5D4A7853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FE5E7B9D-906B-5BFD-4D22-F9750B0BF9AE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44A3613-E9B2-AB3F-71BF-F4D3921A6DFE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48E180CC-EB24-FAE3-CEA8-825FA2D3E572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CDE2679-2805-1F14-4998-20EEAD9D5D61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472D92F-DC37-2D65-BD19-D67D60DACC86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CA686EBC-EA08-9F14-1857-08F048DCA71E}"/>
                </a:ext>
              </a:extLst>
            </p:cNvPr>
            <p:cNvSpPr/>
            <p:nvPr/>
          </p:nvSpPr>
          <p:spPr>
            <a:xfrm>
              <a:off x="5259971" y="-96837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sp>
        <p:nvSpPr>
          <p:cNvPr id="56" name="Flèche : droite 55">
            <a:extLst>
              <a:ext uri="{FF2B5EF4-FFF2-40B4-BE49-F238E27FC236}">
                <a16:creationId xmlns:a16="http://schemas.microsoft.com/office/drawing/2014/main" id="{5017A172-3870-6FF9-6C6E-32B18CC6FBF3}"/>
              </a:ext>
            </a:extLst>
          </p:cNvPr>
          <p:cNvSpPr/>
          <p:nvPr/>
        </p:nvSpPr>
        <p:spPr>
          <a:xfrm>
            <a:off x="3121624" y="3994228"/>
            <a:ext cx="940519" cy="357552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58" name="Flèche : droite 57">
            <a:extLst>
              <a:ext uri="{FF2B5EF4-FFF2-40B4-BE49-F238E27FC236}">
                <a16:creationId xmlns:a16="http://schemas.microsoft.com/office/drawing/2014/main" id="{A4088667-EF43-9596-2CC1-6326BBBA83DF}"/>
              </a:ext>
            </a:extLst>
          </p:cNvPr>
          <p:cNvSpPr/>
          <p:nvPr/>
        </p:nvSpPr>
        <p:spPr>
          <a:xfrm>
            <a:off x="5201755" y="4001226"/>
            <a:ext cx="492307" cy="357552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59" name="Flèche : droite 58">
            <a:extLst>
              <a:ext uri="{FF2B5EF4-FFF2-40B4-BE49-F238E27FC236}">
                <a16:creationId xmlns:a16="http://schemas.microsoft.com/office/drawing/2014/main" id="{49DA7BF9-A995-295A-9A48-5350C8C8117B}"/>
              </a:ext>
            </a:extLst>
          </p:cNvPr>
          <p:cNvSpPr/>
          <p:nvPr/>
        </p:nvSpPr>
        <p:spPr>
          <a:xfrm rot="20150232">
            <a:off x="6619398" y="3906724"/>
            <a:ext cx="492307" cy="357552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9CBEDE5-63F0-3A35-F615-F12F7871DB36}"/>
              </a:ext>
            </a:extLst>
          </p:cNvPr>
          <p:cNvSpPr/>
          <p:nvPr/>
        </p:nvSpPr>
        <p:spPr>
          <a:xfrm rot="2700000">
            <a:off x="5664035" y="4233984"/>
            <a:ext cx="989263" cy="9892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1" name="Flèche : droite 60">
            <a:extLst>
              <a:ext uri="{FF2B5EF4-FFF2-40B4-BE49-F238E27FC236}">
                <a16:creationId xmlns:a16="http://schemas.microsoft.com/office/drawing/2014/main" id="{9ED594A9-181B-72A2-BB14-0799838255E8}"/>
              </a:ext>
            </a:extLst>
          </p:cNvPr>
          <p:cNvSpPr/>
          <p:nvPr/>
        </p:nvSpPr>
        <p:spPr>
          <a:xfrm>
            <a:off x="971952" y="5098265"/>
            <a:ext cx="940519" cy="357552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62" name="Flèche : droite 61">
            <a:extLst>
              <a:ext uri="{FF2B5EF4-FFF2-40B4-BE49-F238E27FC236}">
                <a16:creationId xmlns:a16="http://schemas.microsoft.com/office/drawing/2014/main" id="{B2BDAEB9-7F66-6424-71F8-EE989ABA1E7A}"/>
              </a:ext>
            </a:extLst>
          </p:cNvPr>
          <p:cNvSpPr/>
          <p:nvPr/>
        </p:nvSpPr>
        <p:spPr>
          <a:xfrm>
            <a:off x="3121624" y="5098265"/>
            <a:ext cx="940519" cy="357552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63" name="Flèche : droite 62">
            <a:extLst>
              <a:ext uri="{FF2B5EF4-FFF2-40B4-BE49-F238E27FC236}">
                <a16:creationId xmlns:a16="http://schemas.microsoft.com/office/drawing/2014/main" id="{D183E68A-493F-73F2-7BAE-63F939D4F461}"/>
              </a:ext>
            </a:extLst>
          </p:cNvPr>
          <p:cNvSpPr/>
          <p:nvPr/>
        </p:nvSpPr>
        <p:spPr>
          <a:xfrm>
            <a:off x="5201755" y="5105263"/>
            <a:ext cx="492307" cy="357552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64" name="Flèche : droite 63">
            <a:extLst>
              <a:ext uri="{FF2B5EF4-FFF2-40B4-BE49-F238E27FC236}">
                <a16:creationId xmlns:a16="http://schemas.microsoft.com/office/drawing/2014/main" id="{2F2CDB06-C691-B47D-C868-6658E2585776}"/>
              </a:ext>
            </a:extLst>
          </p:cNvPr>
          <p:cNvSpPr/>
          <p:nvPr/>
        </p:nvSpPr>
        <p:spPr>
          <a:xfrm rot="1449768" flipV="1">
            <a:off x="6619398" y="5186039"/>
            <a:ext cx="492307" cy="357552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50EBDEDE-D787-F4D3-1255-6D0DAA9E638D}"/>
              </a:ext>
            </a:extLst>
          </p:cNvPr>
          <p:cNvSpPr txBox="1"/>
          <p:nvPr/>
        </p:nvSpPr>
        <p:spPr>
          <a:xfrm>
            <a:off x="5305753" y="5470290"/>
            <a:ext cx="16956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Aluminium cube</a:t>
            </a:r>
            <a:endParaRPr lang="fr-CH" sz="2000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7188295D-288D-16FA-0381-A63094370534}"/>
                  </a:ext>
                </a:extLst>
              </p:cNvPr>
              <p:cNvSpPr txBox="1"/>
              <p:nvPr/>
            </p:nvSpPr>
            <p:spPr>
              <a:xfrm>
                <a:off x="6437503" y="4848419"/>
                <a:ext cx="121498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fr-CH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H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</m:d>
                    </m:oMath>
                  </m:oMathPara>
                </a14:m>
                <a:endParaRPr lang="fr-CH" dirty="0"/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7188295D-288D-16FA-0381-A630943705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7503" y="4848419"/>
                <a:ext cx="1214987" cy="369332"/>
              </a:xfrm>
              <a:prstGeom prst="rect">
                <a:avLst/>
              </a:prstGeom>
              <a:blipFill>
                <a:blip r:embed="rId4"/>
                <a:stretch>
                  <a:fillRect l="-333166" t="-2878689" r="-324623" b="-1188525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238613E1-EAA7-6CCB-C41D-6B45E2E2BF64}"/>
              </a:ext>
            </a:extLst>
          </p:cNvPr>
          <p:cNvCxnSpPr>
            <a:cxnSpLocks/>
            <a:endCxn id="55" idx="1"/>
          </p:cNvCxnSpPr>
          <p:nvPr/>
        </p:nvCxnSpPr>
        <p:spPr>
          <a:xfrm>
            <a:off x="6158666" y="3639506"/>
            <a:ext cx="1179273" cy="1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8" name="Connecteur droit 67">
            <a:extLst>
              <a:ext uri="{FF2B5EF4-FFF2-40B4-BE49-F238E27FC236}">
                <a16:creationId xmlns:a16="http://schemas.microsoft.com/office/drawing/2014/main" id="{55C3B988-2CFD-724C-92F4-D1B8BE8DA209}"/>
              </a:ext>
            </a:extLst>
          </p:cNvPr>
          <p:cNvCxnSpPr/>
          <p:nvPr/>
        </p:nvCxnSpPr>
        <p:spPr>
          <a:xfrm flipV="1">
            <a:off x="6154856" y="3588122"/>
            <a:ext cx="0" cy="428344"/>
          </a:xfrm>
          <a:prstGeom prst="line">
            <a:avLst/>
          </a:prstGeom>
          <a:ln w="95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ZoneTexte 68">
                <a:extLst>
                  <a:ext uri="{FF2B5EF4-FFF2-40B4-BE49-F238E27FC236}">
                    <a16:creationId xmlns:a16="http://schemas.microsoft.com/office/drawing/2014/main" id="{535F49FF-5502-5099-306E-C62EA3961A14}"/>
                  </a:ext>
                </a:extLst>
              </p:cNvPr>
              <p:cNvSpPr txBox="1"/>
              <p:nvPr/>
            </p:nvSpPr>
            <p:spPr>
              <a:xfrm>
                <a:off x="6153268" y="3258899"/>
                <a:ext cx="121498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</m:oMath>
                  </m:oMathPara>
                </a14:m>
                <a:endParaRPr lang="fr-CH" dirty="0"/>
              </a:p>
            </p:txBody>
          </p:sp>
        </mc:Choice>
        <mc:Fallback xmlns="">
          <p:sp>
            <p:nvSpPr>
              <p:cNvPr id="69" name="ZoneTexte 68">
                <a:extLst>
                  <a:ext uri="{FF2B5EF4-FFF2-40B4-BE49-F238E27FC236}">
                    <a16:creationId xmlns:a16="http://schemas.microsoft.com/office/drawing/2014/main" id="{535F49FF-5502-5099-306E-C62EA3961A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3268" y="3258899"/>
                <a:ext cx="1214987" cy="369332"/>
              </a:xfrm>
              <a:prstGeom prst="rect">
                <a:avLst/>
              </a:prstGeom>
              <a:blipFill>
                <a:blip r:embed="rId5"/>
                <a:stretch>
                  <a:fillRect l="-301500" t="-2773333" r="-293500" b="-1138333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ZoneTexte 69">
            <a:extLst>
              <a:ext uri="{FF2B5EF4-FFF2-40B4-BE49-F238E27FC236}">
                <a16:creationId xmlns:a16="http://schemas.microsoft.com/office/drawing/2014/main" id="{C85406B9-F578-2BD8-48CB-35044D42C079}"/>
              </a:ext>
            </a:extLst>
          </p:cNvPr>
          <p:cNvSpPr txBox="1"/>
          <p:nvPr/>
        </p:nvSpPr>
        <p:spPr>
          <a:xfrm>
            <a:off x="379508" y="2958098"/>
            <a:ext cx="16956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000" u="sng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Top </a:t>
            </a:r>
            <a:r>
              <a:rPr lang="fr-CH" altLang="fr-FR" sz="2000" u="sng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view</a:t>
            </a:r>
            <a:endParaRPr lang="fr-CH" sz="2000" u="sng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15690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16D0CBE-1D53-D505-D388-97385C9D992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Beam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Deflection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Measurement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44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54844D94-B58A-3735-43D7-8FE09330A336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00444950-60A7-FE12-1446-CE504DB708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B6A7F56-099C-E34A-5012-F0802B38AD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2859226-F237-5B63-03C9-9414935440CE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1" name="Image 70" descr="Une image contenant capture d’écran, texte, Rectangle, carré&#10;&#10;Description générée automatiquement">
            <a:extLst>
              <a:ext uri="{FF2B5EF4-FFF2-40B4-BE49-F238E27FC236}">
                <a16:creationId xmlns:a16="http://schemas.microsoft.com/office/drawing/2014/main" id="{2DEC3B55-D937-6CE9-B85B-B4DB7FD641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7121" y="1224627"/>
            <a:ext cx="3204225" cy="2427947"/>
          </a:xfrm>
          <a:prstGeom prst="rect">
            <a:avLst/>
          </a:prstGeom>
        </p:spPr>
      </p:pic>
      <p:sp>
        <p:nvSpPr>
          <p:cNvPr id="72" name="Rectangle 71">
            <a:extLst>
              <a:ext uri="{FF2B5EF4-FFF2-40B4-BE49-F238E27FC236}">
                <a16:creationId xmlns:a16="http://schemas.microsoft.com/office/drawing/2014/main" id="{1BC5B1AF-BBB7-ECE5-45A7-4A84305490FB}"/>
              </a:ext>
            </a:extLst>
          </p:cNvPr>
          <p:cNvSpPr/>
          <p:nvPr/>
        </p:nvSpPr>
        <p:spPr>
          <a:xfrm>
            <a:off x="9717301" y="2315912"/>
            <a:ext cx="395248" cy="53209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57E65781-EDAE-897B-59EE-6820F7834F06}"/>
              </a:ext>
            </a:extLst>
          </p:cNvPr>
          <p:cNvSpPr/>
          <p:nvPr/>
        </p:nvSpPr>
        <p:spPr>
          <a:xfrm>
            <a:off x="10392074" y="2307832"/>
            <a:ext cx="395248" cy="53209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4FFBCE29-4E2E-EC0C-7150-5C8E4E3E503D}"/>
              </a:ext>
            </a:extLst>
          </p:cNvPr>
          <p:cNvSpPr/>
          <p:nvPr/>
        </p:nvSpPr>
        <p:spPr>
          <a:xfrm>
            <a:off x="9839839" y="1641825"/>
            <a:ext cx="798014" cy="31653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ZoneTexte 78">
                <a:extLst>
                  <a:ext uri="{FF2B5EF4-FFF2-40B4-BE49-F238E27FC236}">
                    <a16:creationId xmlns:a16="http://schemas.microsoft.com/office/drawing/2014/main" id="{1B4B28A8-FDEF-EFA5-CEFA-A73B62E167EB}"/>
                  </a:ext>
                </a:extLst>
              </p:cNvPr>
              <p:cNvSpPr txBox="1"/>
              <p:nvPr/>
            </p:nvSpPr>
            <p:spPr>
              <a:xfrm>
                <a:off x="9840349" y="2417995"/>
                <a:ext cx="161883" cy="3165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400" b="0" i="1" smtClean="0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fr-CH" sz="2400" dirty="0"/>
              </a:p>
            </p:txBody>
          </p:sp>
        </mc:Choice>
        <mc:Fallback xmlns="">
          <p:sp>
            <p:nvSpPr>
              <p:cNvPr id="79" name="ZoneTexte 78">
                <a:extLst>
                  <a:ext uri="{FF2B5EF4-FFF2-40B4-BE49-F238E27FC236}">
                    <a16:creationId xmlns:a16="http://schemas.microsoft.com/office/drawing/2014/main" id="{1B4B28A8-FDEF-EFA5-CEFA-A73B62E167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0349" y="2417995"/>
                <a:ext cx="161883" cy="316534"/>
              </a:xfrm>
              <a:prstGeom prst="rect">
                <a:avLst/>
              </a:prstGeom>
              <a:blipFill>
                <a:blip r:embed="rId4"/>
                <a:stretch>
                  <a:fillRect l="-62963" r="-66667" b="-21154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ZoneTexte 79">
                <a:extLst>
                  <a:ext uri="{FF2B5EF4-FFF2-40B4-BE49-F238E27FC236}">
                    <a16:creationId xmlns:a16="http://schemas.microsoft.com/office/drawing/2014/main" id="{E4DF81AF-A7F3-B8BE-3B94-52C75F5A5353}"/>
                  </a:ext>
                </a:extLst>
              </p:cNvPr>
              <p:cNvSpPr txBox="1"/>
              <p:nvPr/>
            </p:nvSpPr>
            <p:spPr>
              <a:xfrm>
                <a:off x="10498730" y="2413056"/>
                <a:ext cx="186144" cy="3165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fr-CH" sz="2400" dirty="0"/>
              </a:p>
            </p:txBody>
          </p:sp>
        </mc:Choice>
        <mc:Fallback xmlns="">
          <p:sp>
            <p:nvSpPr>
              <p:cNvPr id="80" name="ZoneTexte 79">
                <a:extLst>
                  <a:ext uri="{FF2B5EF4-FFF2-40B4-BE49-F238E27FC236}">
                    <a16:creationId xmlns:a16="http://schemas.microsoft.com/office/drawing/2014/main" id="{E4DF81AF-A7F3-B8BE-3B94-52C75F5A53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98730" y="2413056"/>
                <a:ext cx="186144" cy="316534"/>
              </a:xfrm>
              <a:prstGeom prst="rect">
                <a:avLst/>
              </a:prstGeom>
              <a:blipFill>
                <a:blip r:embed="rId5"/>
                <a:stretch>
                  <a:fillRect l="-54839" r="-61290" b="-21154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ZoneTexte 80">
                <a:extLst>
                  <a:ext uri="{FF2B5EF4-FFF2-40B4-BE49-F238E27FC236}">
                    <a16:creationId xmlns:a16="http://schemas.microsoft.com/office/drawing/2014/main" id="{47F0922E-4CA7-3840-9744-D6A2265D6CF6}"/>
                  </a:ext>
                </a:extLst>
              </p:cNvPr>
              <p:cNvSpPr txBox="1"/>
              <p:nvPr/>
            </p:nvSpPr>
            <p:spPr>
              <a:xfrm>
                <a:off x="10171623" y="1620941"/>
                <a:ext cx="175599" cy="3165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400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fr-CH" sz="2400" dirty="0"/>
              </a:p>
            </p:txBody>
          </p:sp>
        </mc:Choice>
        <mc:Fallback xmlns="">
          <p:sp>
            <p:nvSpPr>
              <p:cNvPr id="81" name="ZoneTexte 80">
                <a:extLst>
                  <a:ext uri="{FF2B5EF4-FFF2-40B4-BE49-F238E27FC236}">
                    <a16:creationId xmlns:a16="http://schemas.microsoft.com/office/drawing/2014/main" id="{47F0922E-4CA7-3840-9744-D6A2265D6C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71623" y="1620941"/>
                <a:ext cx="175599" cy="316534"/>
              </a:xfrm>
              <a:prstGeom prst="rect">
                <a:avLst/>
              </a:prstGeom>
              <a:blipFill>
                <a:blip r:embed="rId6"/>
                <a:stretch>
                  <a:fillRect l="-64286" r="-67857" b="-21154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2" name="ZoneTexte 81">
            <a:extLst>
              <a:ext uri="{FF2B5EF4-FFF2-40B4-BE49-F238E27FC236}">
                <a16:creationId xmlns:a16="http://schemas.microsoft.com/office/drawing/2014/main" id="{E78D39ED-5503-EE05-0FD9-9BD6C0AB8243}"/>
              </a:ext>
            </a:extLst>
          </p:cNvPr>
          <p:cNvSpPr txBox="1"/>
          <p:nvPr/>
        </p:nvSpPr>
        <p:spPr>
          <a:xfrm>
            <a:off x="6590967" y="734823"/>
            <a:ext cx="4372308" cy="46166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400" u="sng" dirty="0">
                <a:latin typeface="+mj-lt"/>
                <a:ea typeface="Artifakt Element Light" panose="020B0303050000020004" pitchFamily="34" charset="0"/>
              </a:rPr>
              <a:t>Focus on 3 distinct zones:</a:t>
            </a:r>
            <a:endParaRPr lang="fr-CH" b="1" dirty="0">
              <a:latin typeface="+mj-lt"/>
              <a:ea typeface="Artifakt Element Light" panose="020B0303050000020004" pitchFamily="34" charset="0"/>
            </a:endParaRPr>
          </a:p>
        </p:txBody>
      </p:sp>
      <p:pic>
        <p:nvPicPr>
          <p:cNvPr id="12" name="Image 11" descr="Une image contenant machine, ingénierie, Outil-machine, acier&#10;&#10;Description générée automatiquement">
            <a:extLst>
              <a:ext uri="{FF2B5EF4-FFF2-40B4-BE49-F238E27FC236}">
                <a16:creationId xmlns:a16="http://schemas.microsoft.com/office/drawing/2014/main" id="{EAF91539-F71B-B207-3230-DF1F1F70FCC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0" t="12874" r="4403" b="20341"/>
          <a:stretch/>
        </p:blipFill>
        <p:spPr>
          <a:xfrm flipH="1">
            <a:off x="209809" y="729825"/>
            <a:ext cx="5992269" cy="285750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Flèche : droite 14">
            <a:extLst>
              <a:ext uri="{FF2B5EF4-FFF2-40B4-BE49-F238E27FC236}">
                <a16:creationId xmlns:a16="http://schemas.microsoft.com/office/drawing/2014/main" id="{10FBDD93-8181-690B-52BC-25B77A31D178}"/>
              </a:ext>
            </a:extLst>
          </p:cNvPr>
          <p:cNvSpPr/>
          <p:nvPr/>
        </p:nvSpPr>
        <p:spPr>
          <a:xfrm>
            <a:off x="239846" y="1707498"/>
            <a:ext cx="2158664" cy="873951"/>
          </a:xfrm>
          <a:prstGeom prst="rightArrow">
            <a:avLst/>
          </a:prstGeom>
          <a:solidFill>
            <a:srgbClr val="000000">
              <a:alpha val="61176"/>
            </a:srgb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1" name="Flèche : droite 20">
            <a:extLst>
              <a:ext uri="{FF2B5EF4-FFF2-40B4-BE49-F238E27FC236}">
                <a16:creationId xmlns:a16="http://schemas.microsoft.com/office/drawing/2014/main" id="{9CD10FCA-AC4D-E2C9-84C6-E6013181D203}"/>
              </a:ext>
            </a:extLst>
          </p:cNvPr>
          <p:cNvSpPr/>
          <p:nvPr/>
        </p:nvSpPr>
        <p:spPr>
          <a:xfrm rot="21153593">
            <a:off x="3282196" y="1600326"/>
            <a:ext cx="1412226" cy="287791"/>
          </a:xfrm>
          <a:prstGeom prst="rightArrow">
            <a:avLst/>
          </a:prstGeom>
          <a:solidFill>
            <a:schemeClr val="tx2">
              <a:lumMod val="50000"/>
              <a:lumOff val="50000"/>
              <a:alpha val="54902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912"/>
          </a:p>
        </p:txBody>
      </p:sp>
      <p:sp>
        <p:nvSpPr>
          <p:cNvPr id="23" name="Flèche : droite 22">
            <a:extLst>
              <a:ext uri="{FF2B5EF4-FFF2-40B4-BE49-F238E27FC236}">
                <a16:creationId xmlns:a16="http://schemas.microsoft.com/office/drawing/2014/main" id="{72CCE7AC-E0C9-FB2B-12D9-FAD9CE87AF63}"/>
              </a:ext>
            </a:extLst>
          </p:cNvPr>
          <p:cNvSpPr/>
          <p:nvPr/>
        </p:nvSpPr>
        <p:spPr>
          <a:xfrm rot="446407" flipV="1">
            <a:off x="3298123" y="2391944"/>
            <a:ext cx="1393990" cy="287791"/>
          </a:xfrm>
          <a:prstGeom prst="rightArrow">
            <a:avLst/>
          </a:prstGeom>
          <a:solidFill>
            <a:srgbClr val="FF0000">
              <a:alpha val="54902"/>
            </a:srgb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912"/>
          </a:p>
        </p:txBody>
      </p:sp>
      <p:sp>
        <p:nvSpPr>
          <p:cNvPr id="24" name="Flèche : droite 23">
            <a:extLst>
              <a:ext uri="{FF2B5EF4-FFF2-40B4-BE49-F238E27FC236}">
                <a16:creationId xmlns:a16="http://schemas.microsoft.com/office/drawing/2014/main" id="{2CF97A98-8E0B-03DA-D6C0-3BD74C1E92DF}"/>
              </a:ext>
            </a:extLst>
          </p:cNvPr>
          <p:cNvSpPr/>
          <p:nvPr/>
        </p:nvSpPr>
        <p:spPr>
          <a:xfrm flipV="1">
            <a:off x="2748251" y="1998605"/>
            <a:ext cx="2288084" cy="287791"/>
          </a:xfrm>
          <a:prstGeom prst="rightArrow">
            <a:avLst/>
          </a:prstGeom>
          <a:solidFill>
            <a:srgbClr val="000000">
              <a:alpha val="54902"/>
            </a:srgb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912"/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id="{C01D0EA5-F02C-622C-1E72-98921EE5FA58}"/>
              </a:ext>
            </a:extLst>
          </p:cNvPr>
          <p:cNvSpPr txBox="1"/>
          <p:nvPr/>
        </p:nvSpPr>
        <p:spPr>
          <a:xfrm>
            <a:off x="220844" y="744239"/>
            <a:ext cx="1168461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2000" b="1" dirty="0">
                <a:latin typeface="+mj-lt"/>
                <a:cs typeface="Times New Roman" panose="02020603050405020304" pitchFamily="18" charset="0"/>
              </a:rPr>
              <a:t>Top </a:t>
            </a:r>
            <a:r>
              <a:rPr lang="fr-CH" sz="2000" b="1" dirty="0" err="1">
                <a:latin typeface="+mj-lt"/>
                <a:cs typeface="Times New Roman" panose="02020603050405020304" pitchFamily="18" charset="0"/>
              </a:rPr>
              <a:t>view</a:t>
            </a:r>
            <a:endParaRPr lang="fr-CH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6" name="Forme libre : forme 85">
            <a:extLst>
              <a:ext uri="{FF2B5EF4-FFF2-40B4-BE49-F238E27FC236}">
                <a16:creationId xmlns:a16="http://schemas.microsoft.com/office/drawing/2014/main" id="{2373AD9C-E409-376C-3743-00C3BCB96F7F}"/>
              </a:ext>
            </a:extLst>
          </p:cNvPr>
          <p:cNvSpPr/>
          <p:nvPr/>
        </p:nvSpPr>
        <p:spPr>
          <a:xfrm>
            <a:off x="4877060" y="2854960"/>
            <a:ext cx="323850" cy="407194"/>
          </a:xfrm>
          <a:custGeom>
            <a:avLst/>
            <a:gdLst>
              <a:gd name="connsiteX0" fmla="*/ 235744 w 323850"/>
              <a:gd name="connsiteY0" fmla="*/ 11906 h 407194"/>
              <a:gd name="connsiteX1" fmla="*/ 319088 w 323850"/>
              <a:gd name="connsiteY1" fmla="*/ 221456 h 407194"/>
              <a:gd name="connsiteX2" fmla="*/ 323850 w 323850"/>
              <a:gd name="connsiteY2" fmla="*/ 404813 h 407194"/>
              <a:gd name="connsiteX3" fmla="*/ 0 w 323850"/>
              <a:gd name="connsiteY3" fmla="*/ 407194 h 407194"/>
              <a:gd name="connsiteX4" fmla="*/ 16669 w 323850"/>
              <a:gd name="connsiteY4" fmla="*/ 0 h 407194"/>
              <a:gd name="connsiteX5" fmla="*/ 235744 w 323850"/>
              <a:gd name="connsiteY5" fmla="*/ 11906 h 407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850" h="407194">
                <a:moveTo>
                  <a:pt x="235744" y="11906"/>
                </a:moveTo>
                <a:lnTo>
                  <a:pt x="319088" y="221456"/>
                </a:lnTo>
                <a:lnTo>
                  <a:pt x="323850" y="404813"/>
                </a:lnTo>
                <a:lnTo>
                  <a:pt x="0" y="407194"/>
                </a:lnTo>
                <a:lnTo>
                  <a:pt x="16669" y="0"/>
                </a:lnTo>
                <a:lnTo>
                  <a:pt x="235744" y="11906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8" name="ZoneTexte 87">
            <a:extLst>
              <a:ext uri="{FF2B5EF4-FFF2-40B4-BE49-F238E27FC236}">
                <a16:creationId xmlns:a16="http://schemas.microsoft.com/office/drawing/2014/main" id="{574B2717-813E-4C93-2140-021A7858DFB8}"/>
              </a:ext>
            </a:extLst>
          </p:cNvPr>
          <p:cNvSpPr txBox="1"/>
          <p:nvPr/>
        </p:nvSpPr>
        <p:spPr>
          <a:xfrm>
            <a:off x="2434013" y="2912110"/>
            <a:ext cx="1175786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00" b="1" dirty="0">
                <a:latin typeface="+mj-lt"/>
                <a:cs typeface="Times New Roman" panose="02020603050405020304" pitchFamily="18" charset="0"/>
              </a:rPr>
              <a:t>Aluminium cube</a:t>
            </a:r>
          </a:p>
        </p:txBody>
      </p:sp>
      <p:sp>
        <p:nvSpPr>
          <p:cNvPr id="90" name="ZoneTexte 89">
            <a:extLst>
              <a:ext uri="{FF2B5EF4-FFF2-40B4-BE49-F238E27FC236}">
                <a16:creationId xmlns:a16="http://schemas.microsoft.com/office/drawing/2014/main" id="{5D8C4CCC-D062-A4F6-090A-444993519063}"/>
              </a:ext>
            </a:extLst>
          </p:cNvPr>
          <p:cNvSpPr txBox="1"/>
          <p:nvPr/>
        </p:nvSpPr>
        <p:spPr>
          <a:xfrm>
            <a:off x="5140872" y="763289"/>
            <a:ext cx="46797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00" b="1" dirty="0">
                <a:latin typeface="+mj-lt"/>
                <a:cs typeface="Times New Roman" panose="02020603050405020304" pitchFamily="18" charset="0"/>
              </a:rPr>
              <a:t>G</a:t>
            </a:r>
            <a:r>
              <a:rPr lang="fr-CH" sz="1400" b="1" baseline="-25000" dirty="0">
                <a:latin typeface="+mj-lt"/>
                <a:cs typeface="Times New Roman" panose="02020603050405020304" pitchFamily="18" charset="0"/>
              </a:rPr>
              <a:t>2</a:t>
            </a:r>
            <a:endParaRPr lang="fr-CH" sz="1400" b="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8" name="Image 7" descr="Une image contenant ingénierie, machine, acier, métal&#10;&#10;Description générée automatiquement">
            <a:extLst>
              <a:ext uri="{FF2B5EF4-FFF2-40B4-BE49-F238E27FC236}">
                <a16:creationId xmlns:a16="http://schemas.microsoft.com/office/drawing/2014/main" id="{74B1835C-AFC7-7BC7-2AEC-474932780982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8" t="23699" r="5607" b="10655"/>
          <a:stretch/>
        </p:blipFill>
        <p:spPr>
          <a:xfrm>
            <a:off x="209810" y="3693584"/>
            <a:ext cx="5992268" cy="285750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Flèche : droite 12">
            <a:extLst>
              <a:ext uri="{FF2B5EF4-FFF2-40B4-BE49-F238E27FC236}">
                <a16:creationId xmlns:a16="http://schemas.microsoft.com/office/drawing/2014/main" id="{2B6C2E80-5D01-83D9-E10E-55B4B36DF69A}"/>
              </a:ext>
            </a:extLst>
          </p:cNvPr>
          <p:cNvSpPr/>
          <p:nvPr/>
        </p:nvSpPr>
        <p:spPr>
          <a:xfrm rot="21401039">
            <a:off x="294828" y="4123933"/>
            <a:ext cx="498073" cy="1409700"/>
          </a:xfrm>
          <a:prstGeom prst="rightArrow">
            <a:avLst/>
          </a:prstGeom>
          <a:solidFill>
            <a:srgbClr val="000000">
              <a:alpha val="61176"/>
            </a:srgb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Flèche : droite 13">
            <a:extLst>
              <a:ext uri="{FF2B5EF4-FFF2-40B4-BE49-F238E27FC236}">
                <a16:creationId xmlns:a16="http://schemas.microsoft.com/office/drawing/2014/main" id="{A1470C76-45E7-D000-4839-952C47B69B53}"/>
              </a:ext>
            </a:extLst>
          </p:cNvPr>
          <p:cNvSpPr/>
          <p:nvPr/>
        </p:nvSpPr>
        <p:spPr>
          <a:xfrm rot="21401039">
            <a:off x="849740" y="4322893"/>
            <a:ext cx="4205592" cy="444599"/>
          </a:xfrm>
          <a:prstGeom prst="rightArrow">
            <a:avLst/>
          </a:prstGeom>
          <a:solidFill>
            <a:srgbClr val="000000">
              <a:alpha val="61176"/>
            </a:srgb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6" name="Flèche : droite 15">
            <a:extLst>
              <a:ext uri="{FF2B5EF4-FFF2-40B4-BE49-F238E27FC236}">
                <a16:creationId xmlns:a16="http://schemas.microsoft.com/office/drawing/2014/main" id="{AEBB521D-D251-D32C-27C6-CB7745B121EF}"/>
              </a:ext>
            </a:extLst>
          </p:cNvPr>
          <p:cNvSpPr/>
          <p:nvPr/>
        </p:nvSpPr>
        <p:spPr>
          <a:xfrm rot="21420000">
            <a:off x="1497072" y="4668435"/>
            <a:ext cx="3307047" cy="332839"/>
          </a:xfrm>
          <a:prstGeom prst="rightArrow">
            <a:avLst/>
          </a:prstGeom>
          <a:solidFill>
            <a:schemeClr val="tx2">
              <a:lumMod val="50000"/>
              <a:lumOff val="50000"/>
              <a:alpha val="54902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912"/>
          </a:p>
        </p:txBody>
      </p:sp>
      <p:sp>
        <p:nvSpPr>
          <p:cNvPr id="17" name="Flèche : droite 16">
            <a:extLst>
              <a:ext uri="{FF2B5EF4-FFF2-40B4-BE49-F238E27FC236}">
                <a16:creationId xmlns:a16="http://schemas.microsoft.com/office/drawing/2014/main" id="{42DC75FC-5382-95CE-C2B1-915337A9FA1A}"/>
              </a:ext>
            </a:extLst>
          </p:cNvPr>
          <p:cNvSpPr/>
          <p:nvPr/>
        </p:nvSpPr>
        <p:spPr>
          <a:xfrm rot="21480000">
            <a:off x="1374921" y="4776509"/>
            <a:ext cx="3751760" cy="332839"/>
          </a:xfrm>
          <a:prstGeom prst="rightArrow">
            <a:avLst/>
          </a:prstGeom>
          <a:solidFill>
            <a:srgbClr val="FF0000">
              <a:alpha val="54902"/>
            </a:srgb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912"/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7B8B41BB-415C-07AA-65DE-0E89C9204712}"/>
              </a:ext>
            </a:extLst>
          </p:cNvPr>
          <p:cNvSpPr txBox="1"/>
          <p:nvPr/>
        </p:nvSpPr>
        <p:spPr>
          <a:xfrm>
            <a:off x="220844" y="3702918"/>
            <a:ext cx="126978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2000" b="1" dirty="0" err="1">
                <a:latin typeface="+mj-lt"/>
                <a:cs typeface="Times New Roman" panose="02020603050405020304" pitchFamily="18" charset="0"/>
              </a:rPr>
              <a:t>Side</a:t>
            </a:r>
            <a:r>
              <a:rPr lang="fr-CH" sz="20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CH" sz="2000" b="1" dirty="0" err="1">
                <a:latin typeface="+mj-lt"/>
                <a:cs typeface="Times New Roman" panose="02020603050405020304" pitchFamily="18" charset="0"/>
              </a:rPr>
              <a:t>view</a:t>
            </a:r>
            <a:endParaRPr lang="fr-CH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7" name="ZoneTexte 86">
            <a:extLst>
              <a:ext uri="{FF2B5EF4-FFF2-40B4-BE49-F238E27FC236}">
                <a16:creationId xmlns:a16="http://schemas.microsoft.com/office/drawing/2014/main" id="{D2B1927E-7E1A-0125-E6A8-2EA8C08960DF}"/>
              </a:ext>
            </a:extLst>
          </p:cNvPr>
          <p:cNvSpPr txBox="1"/>
          <p:nvPr/>
        </p:nvSpPr>
        <p:spPr>
          <a:xfrm>
            <a:off x="586600" y="5683947"/>
            <a:ext cx="1175786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00" b="1" dirty="0">
                <a:latin typeface="+mj-lt"/>
                <a:cs typeface="Times New Roman" panose="02020603050405020304" pitchFamily="18" charset="0"/>
              </a:rPr>
              <a:t>Aluminium cube</a:t>
            </a:r>
          </a:p>
        </p:txBody>
      </p:sp>
      <p:sp>
        <p:nvSpPr>
          <p:cNvPr id="89" name="ZoneTexte 88">
            <a:extLst>
              <a:ext uri="{FF2B5EF4-FFF2-40B4-BE49-F238E27FC236}">
                <a16:creationId xmlns:a16="http://schemas.microsoft.com/office/drawing/2014/main" id="{D581F44B-F471-6EC0-2C64-F7A547412246}"/>
              </a:ext>
            </a:extLst>
          </p:cNvPr>
          <p:cNvSpPr txBox="1"/>
          <p:nvPr/>
        </p:nvSpPr>
        <p:spPr>
          <a:xfrm>
            <a:off x="4897362" y="3710109"/>
            <a:ext cx="46797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00" b="1" dirty="0">
                <a:latin typeface="+mj-lt"/>
                <a:cs typeface="Times New Roman" panose="02020603050405020304" pitchFamily="18" charset="0"/>
              </a:rPr>
              <a:t>G</a:t>
            </a:r>
            <a:r>
              <a:rPr lang="fr-CH" sz="1400" b="1" baseline="-25000" dirty="0">
                <a:latin typeface="+mj-lt"/>
                <a:cs typeface="Times New Roman" panose="02020603050405020304" pitchFamily="18" charset="0"/>
              </a:rPr>
              <a:t>2</a:t>
            </a:r>
            <a:endParaRPr lang="fr-CH" sz="14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1" name="ZoneTexte 90">
            <a:extLst>
              <a:ext uri="{FF2B5EF4-FFF2-40B4-BE49-F238E27FC236}">
                <a16:creationId xmlns:a16="http://schemas.microsoft.com/office/drawing/2014/main" id="{A66B9EAB-AF9A-36CB-EFC6-EA82E132F1E8}"/>
              </a:ext>
            </a:extLst>
          </p:cNvPr>
          <p:cNvSpPr txBox="1"/>
          <p:nvPr/>
        </p:nvSpPr>
        <p:spPr>
          <a:xfrm>
            <a:off x="5231750" y="5766106"/>
            <a:ext cx="859747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00" b="1" dirty="0">
                <a:latin typeface="+mj-lt"/>
                <a:cs typeface="Times New Roman" panose="02020603050405020304" pitchFamily="18" charset="0"/>
              </a:rPr>
              <a:t>Detector</a:t>
            </a:r>
          </a:p>
        </p:txBody>
      </p:sp>
      <p:cxnSp>
        <p:nvCxnSpPr>
          <p:cNvPr id="93" name="Connecteur droit avec flèche 92">
            <a:extLst>
              <a:ext uri="{FF2B5EF4-FFF2-40B4-BE49-F238E27FC236}">
                <a16:creationId xmlns:a16="http://schemas.microsoft.com/office/drawing/2014/main" id="{808D67AC-7CD6-0762-AE18-1F46539E99BC}"/>
              </a:ext>
            </a:extLst>
          </p:cNvPr>
          <p:cNvCxnSpPr/>
          <p:nvPr/>
        </p:nvCxnSpPr>
        <p:spPr>
          <a:xfrm flipV="1">
            <a:off x="5863585" y="5309283"/>
            <a:ext cx="246962" cy="51844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Image 1" descr="Une image contenant texte, diagramme, ligne, Tracé&#10;&#10;Description générée automatiquement">
            <a:extLst>
              <a:ext uri="{FF2B5EF4-FFF2-40B4-BE49-F238E27FC236}">
                <a16:creationId xmlns:a16="http://schemas.microsoft.com/office/drawing/2014/main" id="{3BD2720A-0002-3927-3193-BBBC660629E3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527" y="4034979"/>
            <a:ext cx="5102745" cy="2548607"/>
          </a:xfrm>
          <a:prstGeom prst="rect">
            <a:avLst/>
          </a:prstGeom>
        </p:spPr>
      </p:pic>
      <p:pic>
        <p:nvPicPr>
          <p:cNvPr id="3" name="Image 2" descr="Une image contenant texte, Police, Graphique, conception&#10;&#10;Description générée automatiquement">
            <a:extLst>
              <a:ext uri="{FF2B5EF4-FFF2-40B4-BE49-F238E27FC236}">
                <a16:creationId xmlns:a16="http://schemas.microsoft.com/office/drawing/2014/main" id="{3F34BC0B-9A01-2ED2-DD70-B8745B238BCC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034" y="43118"/>
            <a:ext cx="576534" cy="576534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94971169-E5DE-9BAD-2111-DE4828BD586E}"/>
              </a:ext>
            </a:extLst>
          </p:cNvPr>
          <p:cNvSpPr txBox="1"/>
          <p:nvPr/>
        </p:nvSpPr>
        <p:spPr>
          <a:xfrm>
            <a:off x="6633296" y="1575971"/>
            <a:ext cx="1608759" cy="64633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latin typeface="+mj-lt"/>
                <a:ea typeface="Artifakt Element Light" panose="020B0303050000020004" pitchFamily="34" charset="0"/>
              </a:rPr>
              <a:t>Top zone: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u="sng" dirty="0">
                <a:latin typeface="+mj-lt"/>
                <a:ea typeface="Artifakt Element Light" panose="020B0303050000020004" pitchFamily="34" charset="0"/>
              </a:rPr>
              <a:t>Not </a:t>
            </a:r>
            <a:r>
              <a:rPr lang="fr-CH" u="sng" dirty="0" err="1">
                <a:latin typeface="+mj-lt"/>
                <a:ea typeface="Artifakt Element Light" panose="020B0303050000020004" pitchFamily="34" charset="0"/>
              </a:rPr>
              <a:t>affected</a:t>
            </a:r>
            <a:endParaRPr lang="fr-CH" sz="14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066526A-35C3-4971-B72F-24C39C0542C4}"/>
              </a:ext>
            </a:extLst>
          </p:cNvPr>
          <p:cNvSpPr txBox="1"/>
          <p:nvPr/>
        </p:nvSpPr>
        <p:spPr>
          <a:xfrm>
            <a:off x="6644216" y="2489075"/>
            <a:ext cx="2132905" cy="64633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err="1">
                <a:latin typeface="+mj-lt"/>
                <a:ea typeface="Artifakt Element Light" panose="020B0303050000020004" pitchFamily="34" charset="0"/>
              </a:rPr>
              <a:t>Left</a:t>
            </a:r>
            <a:r>
              <a:rPr lang="fr-CH" b="1" dirty="0">
                <a:latin typeface="+mj-lt"/>
                <a:ea typeface="Artifakt Element Light" panose="020B0303050000020004" pitchFamily="34" charset="0"/>
              </a:rPr>
              <a:t> and right zone: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u="sng" dirty="0">
                <a:latin typeface="+mj-lt"/>
                <a:ea typeface="Artifakt Element Light" panose="020B0303050000020004" pitchFamily="34" charset="0"/>
              </a:rPr>
              <a:t>Not </a:t>
            </a:r>
            <a:r>
              <a:rPr lang="fr-CH" u="sng" dirty="0" err="1">
                <a:latin typeface="+mj-lt"/>
                <a:ea typeface="Artifakt Element Light" panose="020B0303050000020004" pitchFamily="34" charset="0"/>
              </a:rPr>
              <a:t>affected</a:t>
            </a:r>
            <a:endParaRPr lang="fr-CH" sz="1400" dirty="0">
              <a:latin typeface="+mj-lt"/>
              <a:ea typeface="Artifakt Element Light" panose="020B03030500000200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D70697E6-9C98-2419-B6CA-6F7F9E159F95}"/>
                  </a:ext>
                </a:extLst>
              </p:cNvPr>
              <p:cNvSpPr txBox="1"/>
              <p:nvPr/>
            </p:nvSpPr>
            <p:spPr>
              <a:xfrm>
                <a:off x="7212350" y="4733157"/>
                <a:ext cx="128144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4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fr-CH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d>
                        <m:dPr>
                          <m:ctrlPr>
                            <a:rPr lang="fr-CH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H" sz="14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d>
                      <m:r>
                        <a:rPr lang="fr-CH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CH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fr-CH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fr-CH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fr-CH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fr-CH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fr-CH" sz="1200" dirty="0"/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D70697E6-9C98-2419-B6CA-6F7F9E159F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2350" y="4733157"/>
                <a:ext cx="1281440" cy="215444"/>
              </a:xfrm>
              <a:prstGeom prst="rect">
                <a:avLst/>
              </a:prstGeom>
              <a:blipFill>
                <a:blip r:embed="rId11"/>
                <a:stretch>
                  <a:fillRect l="-2857" r="-476" b="-22222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746AECB7-B6DC-AD67-0670-C1C980BC64B4}"/>
                  </a:ext>
                </a:extLst>
              </p:cNvPr>
              <p:cNvSpPr txBox="1"/>
              <p:nvPr/>
            </p:nvSpPr>
            <p:spPr>
              <a:xfrm>
                <a:off x="7212349" y="4995136"/>
                <a:ext cx="1311193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4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fr-CH" sz="1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d>
                        <m:dPr>
                          <m:ctrlPr>
                            <a:rPr lang="fr-CH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H" sz="14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d>
                      <m:r>
                        <a:rPr lang="fr-CH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CH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fr-CH" sz="1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fr-CH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fr-CH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fr-CH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fr-CH" sz="1400" dirty="0"/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746AECB7-B6DC-AD67-0670-C1C980BC64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2349" y="4995136"/>
                <a:ext cx="1311193" cy="215444"/>
              </a:xfrm>
              <a:prstGeom prst="rect">
                <a:avLst/>
              </a:prstGeom>
              <a:blipFill>
                <a:blip r:embed="rId12"/>
                <a:stretch>
                  <a:fillRect l="-2791" r="-465" b="-22222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ZoneTexte 25">
            <a:extLst>
              <a:ext uri="{FF2B5EF4-FFF2-40B4-BE49-F238E27FC236}">
                <a16:creationId xmlns:a16="http://schemas.microsoft.com/office/drawing/2014/main" id="{D2DDB713-30A5-3B28-50A1-4D34B470B5C6}"/>
              </a:ext>
            </a:extLst>
          </p:cNvPr>
          <p:cNvSpPr txBox="1"/>
          <p:nvPr/>
        </p:nvSpPr>
        <p:spPr>
          <a:xfrm>
            <a:off x="6661350" y="3746362"/>
            <a:ext cx="4575401" cy="307777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1400" b="1" dirty="0" err="1">
                <a:latin typeface="+mj-lt"/>
                <a:ea typeface="Artifakt Element Light" panose="020B0303050000020004" pitchFamily="34" charset="0"/>
              </a:rPr>
              <a:t>Intensity</a:t>
            </a:r>
            <a:r>
              <a:rPr lang="fr-CH" sz="1400" b="1" dirty="0">
                <a:latin typeface="+mj-lt"/>
                <a:ea typeface="Artifakt Element Light" panose="020B0303050000020004" pitchFamily="34" charset="0"/>
              </a:rPr>
              <a:t> modulation </a:t>
            </a:r>
            <a:r>
              <a:rPr lang="fr-CH" sz="1400" b="1" dirty="0" err="1">
                <a:latin typeface="+mj-lt"/>
                <a:ea typeface="Artifakt Element Light" panose="020B0303050000020004" pitchFamily="34" charset="0"/>
              </a:rPr>
              <a:t>with</a:t>
            </a:r>
            <a:r>
              <a:rPr lang="fr-CH" sz="1400" b="1" dirty="0">
                <a:latin typeface="+mj-lt"/>
                <a:ea typeface="Artifakt Element Light" panose="020B0303050000020004" pitchFamily="34" charset="0"/>
              </a:rPr>
              <a:t> best setup – </a:t>
            </a:r>
            <a:r>
              <a:rPr lang="fr-CH" sz="1400" dirty="0">
                <a:latin typeface="+mj-lt"/>
                <a:ea typeface="Artifakt Element Light" panose="020B0303050000020004" pitchFamily="34" charset="0"/>
              </a:rPr>
              <a:t>30 s per </a:t>
            </a:r>
            <a:r>
              <a:rPr lang="fr-CH" sz="1400" dirty="0" err="1">
                <a:latin typeface="+mj-lt"/>
                <a:ea typeface="Artifakt Element Light" panose="020B0303050000020004" pitchFamily="34" charset="0"/>
              </a:rPr>
              <a:t>datapoint</a:t>
            </a:r>
            <a:endParaRPr lang="fr-CH" sz="1100" dirty="0">
              <a:latin typeface="+mj-lt"/>
              <a:ea typeface="Artifakt Element Light" panose="020B03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582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 animBg="1"/>
      <p:bldP spid="74" grpId="0" animBg="1"/>
      <p:bldP spid="79" grpId="0"/>
      <p:bldP spid="80" grpId="0"/>
      <p:bldP spid="81" grpId="0"/>
      <p:bldP spid="21" grpId="0" animBg="1"/>
      <p:bldP spid="23" grpId="0" animBg="1"/>
      <p:bldP spid="24" grpId="0" animBg="1"/>
      <p:bldP spid="14" grpId="0" animBg="1"/>
      <p:bldP spid="16" grpId="0" animBg="1"/>
      <p:bldP spid="17" grpId="0" animBg="1"/>
      <p:bldP spid="4" grpId="0" animBg="1"/>
      <p:bldP spid="5" grpId="0" animBg="1"/>
      <p:bldP spid="9" grpId="0"/>
      <p:bldP spid="25" grpId="0"/>
      <p:bldP spid="2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45</a:t>
            </a:fld>
            <a:endParaRPr lang="fr-CH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2823440A-2592-90EE-9281-F418AAF5165E}"/>
                  </a:ext>
                </a:extLst>
              </p:cNvPr>
              <p:cNvSpPr txBox="1"/>
              <p:nvPr/>
            </p:nvSpPr>
            <p:spPr>
              <a:xfrm>
                <a:off x="8366560" y="4361196"/>
                <a:ext cx="353059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2000" u="sng" dirty="0">
                    <a:latin typeface="+mj-lt"/>
                    <a:cs typeface="Times New Roman" panose="02020603050405020304" pitchFamily="18" charset="0"/>
                  </a:rPr>
                  <a:t>4 </a:t>
                </a:r>
                <a:r>
                  <a:rPr lang="fr-CH" sz="2000" u="sng" dirty="0" err="1">
                    <a:latin typeface="+mj-lt"/>
                    <a:cs typeface="Times New Roman" panose="02020603050405020304" pitchFamily="18" charset="0"/>
                  </a:rPr>
                  <a:t>measurements</a:t>
                </a:r>
                <a:r>
                  <a:rPr lang="fr-CH" sz="2000" u="sng" dirty="0">
                    <a:latin typeface="+mj-lt"/>
                    <a:cs typeface="Times New Roman" panose="02020603050405020304" pitchFamily="18" charset="0"/>
                  </a:rPr>
                  <a:t> at </a:t>
                </a:r>
                <a:r>
                  <a:rPr lang="fr-CH" sz="2000" u="sng" dirty="0" err="1">
                    <a:latin typeface="+mj-lt"/>
                    <a:cs typeface="Times New Roman" panose="02020603050405020304" pitchFamily="18" charset="0"/>
                  </a:rPr>
                  <a:t>different</a:t>
                </a:r>
                <a:r>
                  <a:rPr lang="fr-CH" sz="2000" u="sng" dirty="0">
                    <a:latin typeface="+mj-lt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CH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fr-CH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sub>
                    </m:sSub>
                  </m:oMath>
                </a14:m>
                <a:endParaRPr lang="fr-CH" sz="2000" dirty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2823440A-2592-90EE-9281-F418AAF516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6560" y="4361196"/>
                <a:ext cx="3530590" cy="400110"/>
              </a:xfrm>
              <a:prstGeom prst="rect">
                <a:avLst/>
              </a:prstGeom>
              <a:blipFill>
                <a:blip r:embed="rId2"/>
                <a:stretch>
                  <a:fillRect l="-1724" t="-6061" b="-27273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7EA59C59-D0F5-EB51-5B07-D4EA98EBC853}"/>
                  </a:ext>
                </a:extLst>
              </p:cNvPr>
              <p:cNvSpPr txBox="1"/>
              <p:nvPr/>
            </p:nvSpPr>
            <p:spPr>
              <a:xfrm>
                <a:off x="8366560" y="4875546"/>
                <a:ext cx="3675062" cy="423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2000" u="sng" dirty="0">
                    <a:latin typeface="+mj-lt"/>
                    <a:cs typeface="Times New Roman" panose="02020603050405020304" pitchFamily="18" charset="0"/>
                  </a:rPr>
                  <a:t>Quadratic fit to </a:t>
                </a:r>
                <a:r>
                  <a:rPr lang="fr-CH" sz="2000" u="sng" dirty="0" err="1">
                    <a:latin typeface="+mj-lt"/>
                    <a:cs typeface="Times New Roman" panose="02020603050405020304" pitchFamily="18" charset="0"/>
                  </a:rPr>
                  <a:t>extract</a:t>
                </a:r>
                <a:r>
                  <a:rPr lang="fr-CH" sz="2000" dirty="0">
                    <a:latin typeface="+mj-lt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r-CH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fr-CH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𝑒𝑥𝑝</m:t>
                        </m:r>
                      </m:sub>
                    </m:sSub>
                  </m:oMath>
                </a14:m>
                <a:endParaRPr lang="fr-CH" sz="2000" dirty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7EA59C59-D0F5-EB51-5B07-D4EA98EBC8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6560" y="4875546"/>
                <a:ext cx="3675062" cy="423770"/>
              </a:xfrm>
              <a:prstGeom prst="rect">
                <a:avLst/>
              </a:prstGeom>
              <a:blipFill>
                <a:blip r:embed="rId3"/>
                <a:stretch>
                  <a:fillRect l="-1658" t="-5797" b="-23188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2C673466-9D3F-327C-DE25-5870B9762FA4}"/>
                  </a:ext>
                </a:extLst>
              </p:cNvPr>
              <p:cNvSpPr txBox="1"/>
              <p:nvPr/>
            </p:nvSpPr>
            <p:spPr>
              <a:xfrm>
                <a:off x="8292357" y="5264004"/>
                <a:ext cx="3350290" cy="700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𝛿</m:t>
                      </m:r>
                      <m:d>
                        <m:d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𝜆</m:t>
                          </m:r>
                        </m:e>
                      </m:d>
                      <m:r>
                        <a:rPr lang="fr-CH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fr-CH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𝑒𝑥𝑝</m:t>
                          </m:r>
                        </m:sub>
                      </m:sSub>
                      <m:r>
                        <a:rPr lang="fr-CH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sSub>
                        <m:sSub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𝑐</m:t>
                          </m:r>
                        </m:sub>
                      </m:sSub>
                      <m:r>
                        <a:rPr lang="fr-CH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sSup>
                        <m:sSup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CH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2C673466-9D3F-327C-DE25-5870B9762F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2357" y="5264004"/>
                <a:ext cx="3350290" cy="7003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90A35D4C-0980-2C76-5273-B5BBD3978974}"/>
                  </a:ext>
                </a:extLst>
              </p:cNvPr>
              <p:cNvSpPr txBox="1"/>
              <p:nvPr/>
            </p:nvSpPr>
            <p:spPr>
              <a:xfrm>
                <a:off x="8447106" y="1249945"/>
                <a:ext cx="4669025" cy="22166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H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</m:d>
                      <m:r>
                        <a:rPr lang="fr-CH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fr-CH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sSup>
                        <m:sSup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fr-CH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CH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fr-CH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CH" sz="2400" b="0" i="1" dirty="0">
                  <a:latin typeface="+mj-lt"/>
                  <a:ea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fr-CH" sz="2000" u="sng" dirty="0">
                    <a:latin typeface="+mj-lt"/>
                    <a:ea typeface="Artifakt Element Light" panose="020B0303050000020004" pitchFamily="34" charset="0"/>
                  </a:rPr>
                  <a:t>For Aluminium :</a:t>
                </a:r>
              </a:p>
              <a:p>
                <a:pPr>
                  <a:lnSpc>
                    <a:spcPct val="150000"/>
                  </a:lnSpc>
                </a:pPr>
                <a:r>
                  <a:rPr lang="fr-CH" sz="1600" b="0" dirty="0" err="1">
                    <a:latin typeface="+mj-lt"/>
                    <a:ea typeface="Artifakt Element Light" panose="020B0303050000020004" pitchFamily="34" charset="0"/>
                  </a:rPr>
                  <a:t>b</a:t>
                </a:r>
                <a:r>
                  <a:rPr lang="fr-CH" sz="1600" b="0" baseline="-25000" dirty="0" err="1">
                    <a:latin typeface="+mj-lt"/>
                    <a:ea typeface="Artifakt Element Light" panose="020B0303050000020004" pitchFamily="34" charset="0"/>
                  </a:rPr>
                  <a:t>c</a:t>
                </a:r>
                <a:r>
                  <a:rPr lang="fr-CH" sz="1600" b="0" baseline="-25000" dirty="0">
                    <a:latin typeface="+mj-lt"/>
                    <a:ea typeface="Artifakt Element Light" panose="020B0303050000020004" pitchFamily="34" charset="0"/>
                  </a:rPr>
                  <a:t> </a:t>
                </a:r>
                <a:r>
                  <a:rPr lang="fr-CH" sz="1600" b="0" dirty="0">
                    <a:latin typeface="+mj-lt"/>
                    <a:ea typeface="Artifakt Element Light" panose="020B0303050000020004" pitchFamily="34" charset="0"/>
                  </a:rPr>
                  <a:t>= 3.449 </a:t>
                </a:r>
                <a:r>
                  <a:rPr lang="fr-CH" sz="1600" b="0" dirty="0" err="1">
                    <a:latin typeface="+mj-lt"/>
                    <a:ea typeface="Artifakt Element Light" panose="020B0303050000020004" pitchFamily="34" charset="0"/>
                  </a:rPr>
                  <a:t>fm</a:t>
                </a:r>
                <a:endParaRPr lang="fr-CH" sz="1600" b="0" dirty="0">
                  <a:latin typeface="+mj-lt"/>
                  <a:ea typeface="Artifakt Element Light" panose="020B03030500000200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fr-CH" sz="1600" dirty="0">
                    <a:latin typeface="+mj-lt"/>
                    <a:ea typeface="Artifakt Element Light" panose="020B0303050000020004" pitchFamily="34" charset="0"/>
                    <a:cs typeface="Calibri" panose="020F0502020204030204" pitchFamily="34" charset="0"/>
                  </a:rPr>
                  <a:t>ρ = 6.02 x 10</a:t>
                </a:r>
                <a:r>
                  <a:rPr lang="fr-CH" sz="1600" baseline="30000" dirty="0">
                    <a:latin typeface="+mj-lt"/>
                    <a:ea typeface="Artifakt Element Light" panose="020B0303050000020004" pitchFamily="34" charset="0"/>
                    <a:cs typeface="Calibri" panose="020F0502020204030204" pitchFamily="34" charset="0"/>
                  </a:rPr>
                  <a:t>28</a:t>
                </a:r>
                <a:r>
                  <a:rPr lang="fr-CH" sz="1600" dirty="0">
                    <a:latin typeface="+mj-lt"/>
                    <a:ea typeface="Artifakt Element Light" panose="020B0303050000020004" pitchFamily="34" charset="0"/>
                    <a:cs typeface="Calibri" panose="020F0502020204030204" pitchFamily="34" charset="0"/>
                  </a:rPr>
                  <a:t>  m</a:t>
                </a:r>
                <a:r>
                  <a:rPr lang="fr-CH" sz="1600" baseline="30000" dirty="0">
                    <a:latin typeface="+mj-lt"/>
                    <a:ea typeface="Artifakt Element Light" panose="020B0303050000020004" pitchFamily="34" charset="0"/>
                    <a:cs typeface="Calibri" panose="020F0502020204030204" pitchFamily="34" charset="0"/>
                  </a:rPr>
                  <a:t>-3</a:t>
                </a:r>
                <a:endParaRPr lang="fr-CH" sz="2800" b="0" dirty="0">
                  <a:latin typeface="+mj-lt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90A35D4C-0980-2C76-5273-B5BBD39789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7106" y="1249945"/>
                <a:ext cx="4669025" cy="2216697"/>
              </a:xfrm>
              <a:prstGeom prst="rect">
                <a:avLst/>
              </a:prstGeom>
              <a:blipFill>
                <a:blip r:embed="rId5"/>
                <a:stretch>
                  <a:fillRect l="-3394" b="-4670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ZoneTexte 29">
            <a:extLst>
              <a:ext uri="{FF2B5EF4-FFF2-40B4-BE49-F238E27FC236}">
                <a16:creationId xmlns:a16="http://schemas.microsoft.com/office/drawing/2014/main" id="{7F8AD765-7FCD-A14D-BCA2-8C90CE6BC729}"/>
              </a:ext>
            </a:extLst>
          </p:cNvPr>
          <p:cNvSpPr txBox="1"/>
          <p:nvPr/>
        </p:nvSpPr>
        <p:spPr>
          <a:xfrm>
            <a:off x="8361380" y="1007270"/>
            <a:ext cx="3976687" cy="5096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000" b="0" u="sng" dirty="0">
                <a:latin typeface="+mj-lt"/>
                <a:ea typeface="Artifakt Element Light" panose="020B0303050000020004" pitchFamily="34" charset="0"/>
              </a:rPr>
              <a:t>Snell-Descartes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F51BC9CA-094F-DBBD-8CF4-13649E391CE0}"/>
                  </a:ext>
                </a:extLst>
              </p:cNvPr>
              <p:cNvSpPr txBox="1"/>
              <p:nvPr/>
            </p:nvSpPr>
            <p:spPr>
              <a:xfrm>
                <a:off x="8361380" y="3601307"/>
                <a:ext cx="353059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r>
                        <a:rPr lang="fr-CH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=66.12×</m:t>
                      </m:r>
                      <m:sSup>
                        <m:sSup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12</m:t>
                          </m:r>
                        </m:sup>
                      </m:sSup>
                      <m:r>
                        <a:rPr lang="fr-CH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sSup>
                        <m:sSup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fr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fr-CH" sz="2400" dirty="0">
                  <a:latin typeface="+mj-lt"/>
                </a:endParaRPr>
              </a:p>
            </p:txBody>
          </p:sp>
        </mc:Choice>
        <mc:Fallback xmlns="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F51BC9CA-094F-DBBD-8CF4-13649E391C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1380" y="3601307"/>
                <a:ext cx="3530590" cy="461665"/>
              </a:xfrm>
              <a:prstGeom prst="rect">
                <a:avLst/>
              </a:prstGeom>
              <a:blipFill>
                <a:blip r:embed="rId6"/>
                <a:stretch>
                  <a:fillRect l="-518" b="-2667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31">
            <a:extLst>
              <a:ext uri="{FF2B5EF4-FFF2-40B4-BE49-F238E27FC236}">
                <a16:creationId xmlns:a16="http://schemas.microsoft.com/office/drawing/2014/main" id="{FF7ABFBE-30CB-2578-4752-99F56D6F4763}"/>
              </a:ext>
            </a:extLst>
          </p:cNvPr>
          <p:cNvSpPr/>
          <p:nvPr/>
        </p:nvSpPr>
        <p:spPr>
          <a:xfrm>
            <a:off x="8368557" y="3540645"/>
            <a:ext cx="3449153" cy="5662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" name="Accolade fermante 7">
            <a:extLst>
              <a:ext uri="{FF2B5EF4-FFF2-40B4-BE49-F238E27FC236}">
                <a16:creationId xmlns:a16="http://schemas.microsoft.com/office/drawing/2014/main" id="{6AE0D258-5519-A830-9828-2A4D2FF28937}"/>
              </a:ext>
            </a:extLst>
          </p:cNvPr>
          <p:cNvSpPr/>
          <p:nvPr/>
        </p:nvSpPr>
        <p:spPr>
          <a:xfrm>
            <a:off x="7734495" y="1517150"/>
            <a:ext cx="121314" cy="1514475"/>
          </a:xfrm>
          <a:prstGeom prst="rightBrac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3402A9B1-71DC-DC3F-7A30-2C6498A4031B}"/>
                  </a:ext>
                </a:extLst>
              </p:cNvPr>
              <p:cNvSpPr txBox="1"/>
              <p:nvPr/>
            </p:nvSpPr>
            <p:spPr>
              <a:xfrm>
                <a:off x="7738259" y="1942552"/>
                <a:ext cx="584275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H" sz="2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fr-CH" sz="2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fr-CH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3402A9B1-71DC-DC3F-7A30-2C6498A403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8259" y="1942552"/>
                <a:ext cx="584275" cy="55399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Accolade fermante 11">
            <a:extLst>
              <a:ext uri="{FF2B5EF4-FFF2-40B4-BE49-F238E27FC236}">
                <a16:creationId xmlns:a16="http://schemas.microsoft.com/office/drawing/2014/main" id="{2E40C12F-D745-777B-221B-6F23B50E6641}"/>
              </a:ext>
            </a:extLst>
          </p:cNvPr>
          <p:cNvSpPr/>
          <p:nvPr/>
        </p:nvSpPr>
        <p:spPr>
          <a:xfrm>
            <a:off x="7734495" y="4059134"/>
            <a:ext cx="121314" cy="1514475"/>
          </a:xfrm>
          <a:prstGeom prst="rightBrac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443FA5BD-19C3-F03B-2AC1-67F594BEAE4E}"/>
                  </a:ext>
                </a:extLst>
              </p:cNvPr>
              <p:cNvSpPr txBox="1"/>
              <p:nvPr/>
            </p:nvSpPr>
            <p:spPr>
              <a:xfrm>
                <a:off x="7738259" y="4484536"/>
                <a:ext cx="584275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H" sz="2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fr-CH" sz="2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fr-CH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443FA5BD-19C3-F03B-2AC1-67F594BEAE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8259" y="4484536"/>
                <a:ext cx="584275" cy="55399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ccolade fermante 13">
            <a:extLst>
              <a:ext uri="{FF2B5EF4-FFF2-40B4-BE49-F238E27FC236}">
                <a16:creationId xmlns:a16="http://schemas.microsoft.com/office/drawing/2014/main" id="{E16FAD8E-3ACD-D4AE-7407-737ACC3F5739}"/>
              </a:ext>
            </a:extLst>
          </p:cNvPr>
          <p:cNvSpPr/>
          <p:nvPr/>
        </p:nvSpPr>
        <p:spPr>
          <a:xfrm>
            <a:off x="7734495" y="3270710"/>
            <a:ext cx="121314" cy="553998"/>
          </a:xfrm>
          <a:prstGeom prst="rightBrac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B7041623-07B9-62A5-7285-6DAA1B349B40}"/>
                  </a:ext>
                </a:extLst>
              </p:cNvPr>
              <p:cNvSpPr txBox="1"/>
              <p:nvPr/>
            </p:nvSpPr>
            <p:spPr>
              <a:xfrm>
                <a:off x="7729732" y="3209380"/>
                <a:ext cx="584275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H" sz="2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fr-CH" sz="2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fr-CH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B7041623-07B9-62A5-7285-6DAA1B349B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9732" y="3209380"/>
                <a:ext cx="584275" cy="55399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4AD5E925-06F6-D81C-D785-5415BF824839}"/>
              </a:ext>
            </a:extLst>
          </p:cNvPr>
          <p:cNvCxnSpPr/>
          <p:nvPr/>
        </p:nvCxnSpPr>
        <p:spPr>
          <a:xfrm>
            <a:off x="8228857" y="1007270"/>
            <a:ext cx="0" cy="5280418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480042A6-9ED7-C860-C71E-C5AC847B79A9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Beam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Deflection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Measurement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C7CFF41-9D4C-DCD0-5ED9-09708D795884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7" name="Image 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58C16648-5C06-1798-B3EF-28D95753D9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6" name="Image 1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17A19D9D-B327-F549-40E8-AD23A2F842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9F8ABB06-21CF-D41F-EAAF-A4C30AEB4D9F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Accolade fermante 25">
            <a:extLst>
              <a:ext uri="{FF2B5EF4-FFF2-40B4-BE49-F238E27FC236}">
                <a16:creationId xmlns:a16="http://schemas.microsoft.com/office/drawing/2014/main" id="{F2F9C2A7-D998-B343-2D5E-BC7160B2B181}"/>
              </a:ext>
            </a:extLst>
          </p:cNvPr>
          <p:cNvSpPr/>
          <p:nvPr/>
        </p:nvSpPr>
        <p:spPr>
          <a:xfrm rot="5400000">
            <a:off x="10248019" y="5737329"/>
            <a:ext cx="161925" cy="534392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17A7AF0A-0ECE-58F8-F092-1B15E6001201}"/>
                  </a:ext>
                </a:extLst>
              </p:cNvPr>
              <p:cNvSpPr txBox="1"/>
              <p:nvPr/>
            </p:nvSpPr>
            <p:spPr>
              <a:xfrm>
                <a:off x="10226814" y="5964324"/>
                <a:ext cx="281895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H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fr-CH" sz="2800" b="0" dirty="0">
                  <a:latin typeface="+mj-lt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17A7AF0A-0ECE-58F8-F092-1B15E60012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6814" y="5964324"/>
                <a:ext cx="281895" cy="55399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7" name="Image 36" descr="Une image contenant texte, capture d’écran, ligne, Tracé&#10;&#10;Description générée automatiquement">
            <a:extLst>
              <a:ext uri="{FF2B5EF4-FFF2-40B4-BE49-F238E27FC236}">
                <a16:creationId xmlns:a16="http://schemas.microsoft.com/office/drawing/2014/main" id="{E77A3F50-7D31-2DD6-21D7-E01FEF91B4D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8"/>
          <a:stretch/>
        </p:blipFill>
        <p:spPr>
          <a:xfrm>
            <a:off x="246392" y="1138498"/>
            <a:ext cx="7479751" cy="52077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AFF0490C-5E3D-3F6E-E67E-32DEF57E1E79}"/>
                  </a:ext>
                </a:extLst>
              </p:cNvPr>
              <p:cNvSpPr txBox="1"/>
              <p:nvPr/>
            </p:nvSpPr>
            <p:spPr>
              <a:xfrm>
                <a:off x="2651978" y="5925987"/>
                <a:ext cx="67735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𝜆</m:t>
                      </m:r>
                      <m:r>
                        <a:rPr lang="fr-CH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:</m:t>
                      </m:r>
                    </m:oMath>
                  </m:oMathPara>
                </a14:m>
                <a:endParaRPr lang="fr-CH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AFF0490C-5E3D-3F6E-E67E-32DEF57E1E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1978" y="5925987"/>
                <a:ext cx="677350" cy="46166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07FD7BA0-642D-8B68-0EC3-F0925CD39EB9}"/>
                  </a:ext>
                </a:extLst>
              </p:cNvPr>
              <p:cNvSpPr txBox="1"/>
              <p:nvPr/>
            </p:nvSpPr>
            <p:spPr>
              <a:xfrm>
                <a:off x="768890" y="5292462"/>
                <a:ext cx="4562788" cy="4976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𝑒𝑥𝑝</m:t>
                          </m:r>
                        </m:sub>
                      </m:sSub>
                      <m:r>
                        <a:rPr lang="fr-CH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=(66.5±0.6)×</m:t>
                      </m:r>
                      <m:sSup>
                        <m:sSup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12</m:t>
                          </m:r>
                        </m:sup>
                      </m:sSup>
                      <m:r>
                        <a:rPr lang="fr-CH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sSup>
                        <m:sSup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fr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fr-CH" sz="2400" dirty="0">
                  <a:latin typeface="+mj-lt"/>
                </a:endParaRPr>
              </a:p>
            </p:txBody>
          </p:sp>
        </mc:Choice>
        <mc:Fallback xmlns="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07FD7BA0-642D-8B68-0EC3-F0925CD39E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890" y="5292462"/>
                <a:ext cx="4562788" cy="497637"/>
              </a:xfrm>
              <a:prstGeom prst="rect">
                <a:avLst/>
              </a:prstGeom>
              <a:blipFill>
                <a:blip r:embed="rId14"/>
                <a:stretch>
                  <a:fillRect l="-101335" t="-2271951" r="-86782" b="-1678049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Rectangle 33">
            <a:extLst>
              <a:ext uri="{FF2B5EF4-FFF2-40B4-BE49-F238E27FC236}">
                <a16:creationId xmlns:a16="http://schemas.microsoft.com/office/drawing/2014/main" id="{84BD97F4-2609-0DCF-2A51-52161923E958}"/>
              </a:ext>
            </a:extLst>
          </p:cNvPr>
          <p:cNvSpPr/>
          <p:nvPr/>
        </p:nvSpPr>
        <p:spPr>
          <a:xfrm>
            <a:off x="787324" y="5236214"/>
            <a:ext cx="4417354" cy="5662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33" name="Image 32" descr="Une image contenant texte, capture d’écran, ligne, Tracé&#10;&#10;Description générée automatiquement">
            <a:extLst>
              <a:ext uri="{FF2B5EF4-FFF2-40B4-BE49-F238E27FC236}">
                <a16:creationId xmlns:a16="http://schemas.microsoft.com/office/drawing/2014/main" id="{5F218A54-BF2A-E311-345F-9E7AF8159B45}"/>
              </a:ext>
            </a:extLst>
          </p:cNvPr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192"/>
          <a:stretch/>
        </p:blipFill>
        <p:spPr>
          <a:xfrm>
            <a:off x="15884" y="991788"/>
            <a:ext cx="302478" cy="529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448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6" grpId="0" animBg="1"/>
      <p:bldP spid="27" grpId="0"/>
      <p:bldP spid="29" grpId="0"/>
      <p:bldP spid="34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16D0CBE-1D53-D505-D388-97385C9D992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Regime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Transition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46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54844D94-B58A-3735-43D7-8FE09330A336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00444950-60A7-FE12-1446-CE504DB708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B6A7F56-099C-E34A-5012-F0802B38AD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2859226-F237-5B63-03C9-9414935440CE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90A35D4C-0980-2C76-5273-B5BBD3978974}"/>
                  </a:ext>
                </a:extLst>
              </p:cNvPr>
              <p:cNvSpPr txBox="1"/>
              <p:nvPr/>
            </p:nvSpPr>
            <p:spPr>
              <a:xfrm>
                <a:off x="389182" y="1179649"/>
                <a:ext cx="3233822" cy="4154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fr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CH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125 </m:t>
                      </m:r>
                      <m:r>
                        <m:rPr>
                          <m:sty m:val="p"/>
                        </m:rPr>
                        <a:rPr lang="fr-CH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fr-CH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| </m:t>
                      </m:r>
                      <m:r>
                        <a:rPr lang="fr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fr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CH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20%</m:t>
                      </m:r>
                    </m:oMath>
                  </m:oMathPara>
                </a14:m>
                <a:endParaRPr lang="fr-CH" sz="1600" u="sng" dirty="0">
                  <a:latin typeface="+mj-lt"/>
                  <a:ea typeface="Artifakt Element Light" panose="020B0303050000020004" pitchFamily="34" charset="0"/>
                </a:endParaRPr>
              </a:p>
            </p:txBody>
          </p:sp>
        </mc:Choice>
        <mc:Fallback xmlns="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90A35D4C-0980-2C76-5273-B5BBD39789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182" y="1179649"/>
                <a:ext cx="3233822" cy="4154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7F8AD765-7FCD-A14D-BCA2-8C90CE6BC729}"/>
                  </a:ext>
                </a:extLst>
              </p:cNvPr>
              <p:cNvSpPr txBox="1"/>
              <p:nvPr/>
            </p:nvSpPr>
            <p:spPr>
              <a:xfrm>
                <a:off x="214225" y="3499224"/>
                <a:ext cx="33033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CH" b="1" dirty="0">
                    <a:latin typeface="+mj-lt"/>
                    <a:ea typeface="Artifakt Element Light" panose="020B0303050000020004" pitchFamily="34" charset="0"/>
                  </a:rPr>
                  <a:t>3 </a:t>
                </a:r>
                <a:r>
                  <a:rPr lang="fr-CH" b="1" dirty="0" err="1">
                    <a:latin typeface="+mj-lt"/>
                    <a:ea typeface="Artifakt Element Light" panose="020B0303050000020004" pitchFamily="34" charset="0"/>
                  </a:rPr>
                  <a:t>different</a:t>
                </a:r>
                <a:r>
                  <a:rPr lang="fr-CH" b="1" dirty="0">
                    <a:latin typeface="+mj-lt"/>
                    <a:ea typeface="Artifakt Element Light" panose="020B0303050000020004" pitchFamily="34" charset="0"/>
                  </a:rPr>
                  <a:t> distances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b="1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</a:rPr>
                        </m:ctrlPr>
                      </m:sSubPr>
                      <m:e>
                        <m:r>
                          <a:rPr lang="fr-CH" b="1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</a:rPr>
                          <m:t>𝑳</m:t>
                        </m:r>
                      </m:e>
                      <m:sub>
                        <m:r>
                          <a:rPr lang="fr-CH" b="1" i="1" smtClean="0">
                            <a:latin typeface="Cambria Math" panose="02040503050406030204" pitchFamily="18" charset="0"/>
                            <a:ea typeface="Artifakt Element Light" panose="020B0303050000020004" pitchFamily="34" charset="0"/>
                          </a:rPr>
                          <m:t>𝑮</m:t>
                        </m:r>
                      </m:sub>
                    </m:sSub>
                  </m:oMath>
                </a14:m>
                <a:r>
                  <a:rPr lang="fr-CH" b="1" dirty="0">
                    <a:latin typeface="+mj-lt"/>
                    <a:ea typeface="Artifakt Element Light" panose="020B0303050000020004" pitchFamily="34" charset="0"/>
                  </a:rPr>
                  <a:t>:</a:t>
                </a:r>
              </a:p>
            </p:txBody>
          </p:sp>
        </mc:Choice>
        <mc:Fallback xmlns="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7F8AD765-7FCD-A14D-BCA2-8C90CE6BC7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225" y="3499224"/>
                <a:ext cx="3303300" cy="369332"/>
              </a:xfrm>
              <a:prstGeom prst="rect">
                <a:avLst/>
              </a:prstGeom>
              <a:blipFill>
                <a:blip r:embed="rId4"/>
                <a:stretch>
                  <a:fillRect l="-1476" t="-6557" b="-26230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F51BC9CA-094F-DBBD-8CF4-13649E391CE0}"/>
                  </a:ext>
                </a:extLst>
              </p:cNvPr>
              <p:cNvSpPr txBox="1"/>
              <p:nvPr/>
            </p:nvSpPr>
            <p:spPr>
              <a:xfrm>
                <a:off x="365416" y="3912351"/>
                <a:ext cx="3303299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fr-CH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=0.69</m:t>
                      </m:r>
                      <m:r>
                        <a:rPr lang="fr-CH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</m:t>
                      </m:r>
                      <m:r>
                        <a:rPr lang="fr-CH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→   </m:t>
                      </m:r>
                      <m:r>
                        <a:rPr lang="fr-CH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2.0 % </m:t>
                      </m:r>
                      <m:r>
                        <m:rPr>
                          <m:sty m:val="p"/>
                        </m:rPr>
                        <a:rPr lang="fr-CH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of</m:t>
                      </m:r>
                      <m:r>
                        <a:rPr lang="fr-CH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fr-CH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fr-CH" sz="1600" dirty="0">
                  <a:latin typeface="+mj-lt"/>
                </a:endParaRPr>
              </a:p>
            </p:txBody>
          </p:sp>
        </mc:Choice>
        <mc:Fallback xmlns="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F51BC9CA-094F-DBBD-8CF4-13649E391C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416" y="3912351"/>
                <a:ext cx="3303299" cy="338554"/>
              </a:xfrm>
              <a:prstGeom prst="rect">
                <a:avLst/>
              </a:prstGeom>
              <a:blipFill>
                <a:blip r:embed="rId5"/>
                <a:stretch>
                  <a:fillRect l="-123247" t="-3200000" r="-107380" b="-1532727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4AD5E925-06F6-D81C-D785-5415BF824839}"/>
              </a:ext>
            </a:extLst>
          </p:cNvPr>
          <p:cNvCxnSpPr>
            <a:cxnSpLocks/>
          </p:cNvCxnSpPr>
          <p:nvPr/>
        </p:nvCxnSpPr>
        <p:spPr>
          <a:xfrm>
            <a:off x="3567416" y="3464267"/>
            <a:ext cx="0" cy="3040423"/>
          </a:xfrm>
          <a:prstGeom prst="line">
            <a:avLst/>
          </a:prstGeom>
          <a:ln w="12700"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" name="Image 3" descr="Une image contenant texte, diagramme, ligne, Tracé&#10;&#10;Description générée automatiquement">
            <a:extLst>
              <a:ext uri="{FF2B5EF4-FFF2-40B4-BE49-F238E27FC236}">
                <a16:creationId xmlns:a16="http://schemas.microsoft.com/office/drawing/2014/main" id="{9896AF2A-4A70-A578-CA73-E78ABC6B2403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79"/>
          <a:stretch/>
        </p:blipFill>
        <p:spPr>
          <a:xfrm>
            <a:off x="3577518" y="3460408"/>
            <a:ext cx="4225253" cy="315960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E4AEA1C2-2C2B-A412-7FF6-FF652E6E480E}"/>
              </a:ext>
            </a:extLst>
          </p:cNvPr>
          <p:cNvSpPr txBox="1"/>
          <p:nvPr/>
        </p:nvSpPr>
        <p:spPr>
          <a:xfrm>
            <a:off x="193905" y="616425"/>
            <a:ext cx="6202016" cy="5096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000" b="1" dirty="0" err="1">
                <a:latin typeface="+mj-lt"/>
                <a:ea typeface="Artifakt Element Light" panose="020B0303050000020004" pitchFamily="34" charset="0"/>
              </a:rPr>
              <a:t>Intermediate</a:t>
            </a:r>
            <a:r>
              <a:rPr lang="fr-CH" sz="2000" b="1" dirty="0">
                <a:latin typeface="+mj-lt"/>
                <a:ea typeface="Artifakt Element Light" panose="020B0303050000020004" pitchFamily="34" charset="0"/>
              </a:rPr>
              <a:t> setup </a:t>
            </a:r>
            <a:r>
              <a:rPr lang="fr-CH" sz="2000" dirty="0">
                <a:latin typeface="+mj-lt"/>
                <a:ea typeface="Artifakt Element Light" panose="020B0303050000020004" pitchFamily="34" charset="0"/>
              </a:rPr>
              <a:t>(transition </a:t>
            </a:r>
            <a:r>
              <a:rPr lang="fr-CH" sz="2000" dirty="0" err="1">
                <a:latin typeface="+mj-lt"/>
                <a:ea typeface="Artifakt Element Light" panose="020B0303050000020004" pitchFamily="34" charset="0"/>
              </a:rPr>
              <a:t>ballistic</a:t>
            </a:r>
            <a:r>
              <a:rPr lang="fr-CH" sz="2000" dirty="0">
                <a:latin typeface="+mj-lt"/>
                <a:ea typeface="Artifakt Element Light" panose="020B0303050000020004" pitchFamily="34" charset="0"/>
              </a:rPr>
              <a:t>-diffraction)</a:t>
            </a:r>
            <a:endParaRPr lang="fr-CH" sz="3600" b="0" dirty="0">
              <a:latin typeface="+mj-lt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5392F900-2247-CC8F-FF06-B049F4DDA5A9}"/>
                  </a:ext>
                </a:extLst>
              </p:cNvPr>
              <p:cNvSpPr txBox="1"/>
              <p:nvPr/>
            </p:nvSpPr>
            <p:spPr>
              <a:xfrm>
                <a:off x="391899" y="1605945"/>
                <a:ext cx="3233822" cy="4154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fr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=0.47</m:t>
                      </m:r>
                      <m:r>
                        <a:rPr lang="fr-CH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nm</m:t>
                      </m:r>
                    </m:oMath>
                  </m:oMathPara>
                </a14:m>
                <a:endParaRPr lang="fr-CH" sz="1600" u="sng" dirty="0">
                  <a:latin typeface="+mj-lt"/>
                  <a:ea typeface="Artifakt Element Light" panose="020B0303050000020004" pitchFamily="34" charset="0"/>
                </a:endParaRPr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5392F900-2247-CC8F-FF06-B049F4DDA5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899" y="1605945"/>
                <a:ext cx="3233822" cy="41549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Accolade fermante 11">
            <a:extLst>
              <a:ext uri="{FF2B5EF4-FFF2-40B4-BE49-F238E27FC236}">
                <a16:creationId xmlns:a16="http://schemas.microsoft.com/office/drawing/2014/main" id="{F69109AB-1501-6698-B3B4-9D910170F15E}"/>
              </a:ext>
            </a:extLst>
          </p:cNvPr>
          <p:cNvSpPr/>
          <p:nvPr/>
        </p:nvSpPr>
        <p:spPr>
          <a:xfrm>
            <a:off x="3120888" y="1315617"/>
            <a:ext cx="238538" cy="751724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BC68B052-C0D6-2AEC-3D2C-AC6D134BD96D}"/>
                  </a:ext>
                </a:extLst>
              </p:cNvPr>
              <p:cNvSpPr txBox="1"/>
              <p:nvPr/>
            </p:nvSpPr>
            <p:spPr>
              <a:xfrm>
                <a:off x="3567416" y="1459539"/>
                <a:ext cx="1461784" cy="46166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fr-CH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=33.2</m:t>
                      </m:r>
                      <m:r>
                        <a:rPr lang="fr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fr-CH" u="sng" dirty="0">
                  <a:latin typeface="+mj-lt"/>
                  <a:ea typeface="Artifakt Element Light" panose="020B0303050000020004" pitchFamily="34" charset="0"/>
                </a:endParaRPr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BC68B052-C0D6-2AEC-3D2C-AC6D134BD9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7416" y="1459539"/>
                <a:ext cx="1461784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32244C8D-3B82-9378-5D95-8E4B4C2EB2D0}"/>
                  </a:ext>
                </a:extLst>
              </p:cNvPr>
              <p:cNvSpPr txBox="1"/>
              <p:nvPr/>
            </p:nvSpPr>
            <p:spPr>
              <a:xfrm>
                <a:off x="365416" y="4241974"/>
                <a:ext cx="3810763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fr-CH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CH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1.72 </m:t>
                      </m:r>
                      <m:r>
                        <m:rPr>
                          <m:sty m:val="p"/>
                        </m:rPr>
                        <a:rPr lang="fr-CH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</m:t>
                      </m:r>
                      <m:r>
                        <a:rPr lang="fr-CH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→   </m:t>
                      </m:r>
                      <m:r>
                        <a:rPr lang="fr-CH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5.2 % </m:t>
                      </m:r>
                      <m:r>
                        <m:rPr>
                          <m:sty m:val="p"/>
                        </m:rPr>
                        <a:rPr lang="fr-CH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of</m:t>
                      </m:r>
                      <m:r>
                        <a:rPr lang="fr-CH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fr-CH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fr-CH" sz="1600" dirty="0">
                  <a:latin typeface="+mj-lt"/>
                </a:endParaRPr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32244C8D-3B82-9378-5D95-8E4B4C2EB2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416" y="4241974"/>
                <a:ext cx="3810763" cy="338554"/>
              </a:xfrm>
              <a:prstGeom prst="rect">
                <a:avLst/>
              </a:prstGeom>
              <a:blipFill>
                <a:blip r:embed="rId10"/>
                <a:stretch>
                  <a:fillRect l="-106880" t="-3200000" r="-79840" b="-1532727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32C128E8-A92A-F72C-679F-C0DC19DA6376}"/>
                  </a:ext>
                </a:extLst>
              </p:cNvPr>
              <p:cNvSpPr txBox="1"/>
              <p:nvPr/>
            </p:nvSpPr>
            <p:spPr>
              <a:xfrm>
                <a:off x="365416" y="4571599"/>
                <a:ext cx="3810763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fr-CH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CH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2.75 </m:t>
                      </m:r>
                      <m:r>
                        <m:rPr>
                          <m:sty m:val="p"/>
                        </m:rPr>
                        <a:rPr lang="fr-CH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</m:t>
                      </m:r>
                      <m:r>
                        <a:rPr lang="fr-CH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→   </m:t>
                      </m:r>
                      <m:r>
                        <a:rPr lang="fr-CH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8.3 % </m:t>
                      </m:r>
                      <m:r>
                        <m:rPr>
                          <m:sty m:val="p"/>
                        </m:rPr>
                        <a:rPr lang="fr-CH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of</m:t>
                      </m:r>
                      <m:r>
                        <a:rPr lang="fr-CH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fr-CH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fr-CH" sz="1600" dirty="0">
                  <a:latin typeface="+mj-lt"/>
                </a:endParaRPr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32C128E8-A92A-F72C-679F-C0DC19DA63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416" y="4571599"/>
                <a:ext cx="3810763" cy="338554"/>
              </a:xfrm>
              <a:prstGeom prst="rect">
                <a:avLst/>
              </a:prstGeom>
              <a:blipFill>
                <a:blip r:embed="rId11"/>
                <a:stretch>
                  <a:fillRect l="-106880" t="-3200000" r="-79840" b="-1532727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ZoneTexte 16">
            <a:extLst>
              <a:ext uri="{FF2B5EF4-FFF2-40B4-BE49-F238E27FC236}">
                <a16:creationId xmlns:a16="http://schemas.microsoft.com/office/drawing/2014/main" id="{7202D37E-B003-703E-AA58-B11BF16ECDDD}"/>
              </a:ext>
            </a:extLst>
          </p:cNvPr>
          <p:cNvSpPr txBox="1"/>
          <p:nvPr/>
        </p:nvSpPr>
        <p:spPr>
          <a:xfrm>
            <a:off x="6571308" y="616742"/>
            <a:ext cx="4394565" cy="5096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000" b="1" dirty="0">
                <a:latin typeface="+mj-lt"/>
                <a:ea typeface="Artifakt Element Light" panose="020B0303050000020004" pitchFamily="34" charset="0"/>
              </a:rPr>
              <a:t>Single-</a:t>
            </a:r>
            <a:r>
              <a:rPr lang="fr-CH" sz="2000" b="1" dirty="0" err="1">
                <a:latin typeface="+mj-lt"/>
                <a:ea typeface="Artifakt Element Light" panose="020B0303050000020004" pitchFamily="34" charset="0"/>
              </a:rPr>
              <a:t>slit</a:t>
            </a:r>
            <a:r>
              <a:rPr lang="fr-CH" sz="2000" b="1" dirty="0">
                <a:latin typeface="+mj-lt"/>
                <a:ea typeface="Artifakt Element Light" panose="020B0303050000020004" pitchFamily="34" charset="0"/>
              </a:rPr>
              <a:t> diffraction </a:t>
            </a:r>
            <a:r>
              <a:rPr lang="fr-CH" sz="2000" b="1" dirty="0" err="1">
                <a:latin typeface="+mj-lt"/>
                <a:ea typeface="Artifakt Element Light" panose="020B0303050000020004" pitchFamily="34" charset="0"/>
              </a:rPr>
              <a:t>formalism</a:t>
            </a:r>
            <a:endParaRPr lang="fr-CH" sz="3600" b="1" dirty="0">
              <a:latin typeface="+mj-lt"/>
              <a:ea typeface="Cambria Math" panose="02040503050406030204" pitchFamily="18" charset="0"/>
            </a:endParaRP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4064554A-AE4F-1163-8773-21CB5157CE8C}"/>
              </a:ext>
            </a:extLst>
          </p:cNvPr>
          <p:cNvCxnSpPr/>
          <p:nvPr/>
        </p:nvCxnSpPr>
        <p:spPr>
          <a:xfrm>
            <a:off x="6241774" y="756097"/>
            <a:ext cx="0" cy="254535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ZoneTexte 26">
            <a:extLst>
              <a:ext uri="{FF2B5EF4-FFF2-40B4-BE49-F238E27FC236}">
                <a16:creationId xmlns:a16="http://schemas.microsoft.com/office/drawing/2014/main" id="{4444B7AD-B7D5-78C0-D03F-6504B9D5A8DF}"/>
              </a:ext>
            </a:extLst>
          </p:cNvPr>
          <p:cNvSpPr txBox="1"/>
          <p:nvPr/>
        </p:nvSpPr>
        <p:spPr>
          <a:xfrm>
            <a:off x="158638" y="5118373"/>
            <a:ext cx="33033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u="sng" dirty="0">
                <a:latin typeface="+mj-lt"/>
                <a:ea typeface="Artifakt Element Light" panose="020B0303050000020004" pitchFamily="34" charset="0"/>
              </a:rPr>
              <a:t>TOF for </a:t>
            </a:r>
            <a:r>
              <a:rPr lang="fr-CH" u="sng" dirty="0" err="1">
                <a:latin typeface="+mj-lt"/>
                <a:ea typeface="Artifakt Element Light" panose="020B0303050000020004" pitchFamily="34" charset="0"/>
              </a:rPr>
              <a:t>wider</a:t>
            </a:r>
            <a:r>
              <a:rPr lang="fr-CH" u="sng" dirty="0">
                <a:latin typeface="+mj-lt"/>
                <a:ea typeface="Artifakt Element Light" panose="020B0303050000020004" pitchFamily="34" charset="0"/>
              </a:rPr>
              <a:t> range investigation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7ADC755D-05C7-F803-407D-507BA7010C1B}"/>
                  </a:ext>
                </a:extLst>
              </p:cNvPr>
              <p:cNvSpPr txBox="1"/>
              <p:nvPr/>
            </p:nvSpPr>
            <p:spPr>
              <a:xfrm>
                <a:off x="3567416" y="2217236"/>
                <a:ext cx="1461784" cy="861326"/>
              </a:xfrm>
              <a:prstGeom prst="rect">
                <a:avLst/>
              </a:prstGeom>
              <a:noFill/>
              <a:ln w="19050">
                <a:solidFill>
                  <a:srgbClr val="F91C2F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fr-CH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sSub>
                        <m:sSubPr>
                          <m:ctrlP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fr-CH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CH" u="sng" dirty="0">
                  <a:latin typeface="+mj-lt"/>
                  <a:ea typeface="Artifakt Element Light" panose="020B0303050000020004" pitchFamily="34" charset="0"/>
                </a:endParaRPr>
              </a:p>
            </p:txBody>
          </p:sp>
        </mc:Choice>
        <mc:Fallback xmlns="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7ADC755D-05C7-F803-407D-507BA7010C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7416" y="2217236"/>
                <a:ext cx="1461784" cy="861326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19050">
                <a:solidFill>
                  <a:srgbClr val="F91C2F"/>
                </a:solidFill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ZoneTexte 32">
            <a:extLst>
              <a:ext uri="{FF2B5EF4-FFF2-40B4-BE49-F238E27FC236}">
                <a16:creationId xmlns:a16="http://schemas.microsoft.com/office/drawing/2014/main" id="{FB83BD97-400A-0164-7796-AB902920AB4D}"/>
              </a:ext>
            </a:extLst>
          </p:cNvPr>
          <p:cNvSpPr txBox="1"/>
          <p:nvPr/>
        </p:nvSpPr>
        <p:spPr>
          <a:xfrm>
            <a:off x="214583" y="2554164"/>
            <a:ext cx="33033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>
                <a:latin typeface="+mj-lt"/>
                <a:ea typeface="Artifakt Element Light" panose="020B0303050000020004" pitchFamily="34" charset="0"/>
              </a:rPr>
              <a:t>Condition for </a:t>
            </a:r>
            <a:r>
              <a:rPr lang="fr-CH" b="1" dirty="0" err="1">
                <a:latin typeface="+mj-lt"/>
                <a:ea typeface="Artifakt Element Light" panose="020B0303050000020004" pitchFamily="34" charset="0"/>
              </a:rPr>
              <a:t>purely</a:t>
            </a:r>
            <a:r>
              <a:rPr lang="fr-CH" b="1" dirty="0">
                <a:latin typeface="+mj-lt"/>
                <a:ea typeface="Artifakt Element Light" panose="020B0303050000020004" pitchFamily="34" charset="0"/>
              </a:rPr>
              <a:t> </a:t>
            </a:r>
            <a:r>
              <a:rPr lang="fr-CH" b="1" dirty="0" err="1">
                <a:latin typeface="+mj-lt"/>
                <a:ea typeface="Artifakt Element Light" panose="020B0303050000020004" pitchFamily="34" charset="0"/>
              </a:rPr>
              <a:t>ballistic</a:t>
            </a:r>
            <a:r>
              <a:rPr lang="fr-CH" b="1" dirty="0">
                <a:latin typeface="+mj-lt"/>
                <a:ea typeface="Artifakt Element Light" panose="020B0303050000020004" pitchFamily="34" charset="0"/>
              </a:rPr>
              <a:t>:</a:t>
            </a:r>
          </a:p>
        </p:txBody>
      </p: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25DDF858-89FF-F4D5-B9A8-8DC9F3C5968D}"/>
              </a:ext>
            </a:extLst>
          </p:cNvPr>
          <p:cNvCxnSpPr/>
          <p:nvPr/>
        </p:nvCxnSpPr>
        <p:spPr>
          <a:xfrm>
            <a:off x="193905" y="3400767"/>
            <a:ext cx="1181379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22FFE9C3-020F-FC91-C112-FE036C230643}"/>
                  </a:ext>
                </a:extLst>
              </p:cNvPr>
              <p:cNvSpPr txBox="1"/>
              <p:nvPr/>
            </p:nvSpPr>
            <p:spPr>
              <a:xfrm>
                <a:off x="406219" y="5465372"/>
                <a:ext cx="2444042" cy="954492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CH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fr-CH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f>
                        <m:fPr>
                          <m:ctrlP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</m:den>
                      </m:f>
                      <m:r>
                        <a:rPr lang="fr-CH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</m:sub>
                          </m:sSub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sSup>
                            <m:sSupPr>
                              <m:ctrlPr>
                                <a:rPr lang="fr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fr-CH" u="sng" dirty="0">
                  <a:latin typeface="+mj-lt"/>
                  <a:ea typeface="Artifakt Element Light" panose="020B0303050000020004" pitchFamily="34" charset="0"/>
                </a:endParaRPr>
              </a:p>
            </p:txBody>
          </p:sp>
        </mc:Choice>
        <mc:Fallback xmlns="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22FFE9C3-020F-FC91-C112-FE036C2306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219" y="5465372"/>
                <a:ext cx="2444042" cy="95449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9" name="Image 38" descr="Une image contenant texte, diagramme, ligne, Tracé&#10;&#10;Description générée automatiquement">
            <a:extLst>
              <a:ext uri="{FF2B5EF4-FFF2-40B4-BE49-F238E27FC236}">
                <a16:creationId xmlns:a16="http://schemas.microsoft.com/office/drawing/2014/main" id="{DB2A8EC6-D85F-5C27-12FD-A7B4DACDE586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79"/>
          <a:stretch/>
        </p:blipFill>
        <p:spPr>
          <a:xfrm>
            <a:off x="7772841" y="3454742"/>
            <a:ext cx="4225254" cy="3159603"/>
          </a:xfrm>
          <a:prstGeom prst="rect">
            <a:avLst/>
          </a:prstGeom>
        </p:spPr>
      </p:pic>
      <p:grpSp>
        <p:nvGrpSpPr>
          <p:cNvPr id="3" name="Groupe 2">
            <a:extLst>
              <a:ext uri="{FF2B5EF4-FFF2-40B4-BE49-F238E27FC236}">
                <a16:creationId xmlns:a16="http://schemas.microsoft.com/office/drawing/2014/main" id="{D6755D1B-BDEA-1168-BA2A-C3A669CB7937}"/>
              </a:ext>
            </a:extLst>
          </p:cNvPr>
          <p:cNvGrpSpPr/>
          <p:nvPr/>
        </p:nvGrpSpPr>
        <p:grpSpPr>
          <a:xfrm>
            <a:off x="6202797" y="857642"/>
            <a:ext cx="5704100" cy="2792501"/>
            <a:chOff x="-38102" y="1899570"/>
            <a:chExt cx="9489106" cy="4645490"/>
          </a:xfrm>
        </p:grpSpPr>
        <p:pic>
          <p:nvPicPr>
            <p:cNvPr id="5" name="Image 4" descr="Une image contenant texte, ligne, diagramme, Police&#10;&#10;Description générée automatiquement">
              <a:extLst>
                <a:ext uri="{FF2B5EF4-FFF2-40B4-BE49-F238E27FC236}">
                  <a16:creationId xmlns:a16="http://schemas.microsoft.com/office/drawing/2014/main" id="{2B45AC81-BD1F-B9DC-C903-A889E8089D0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7125"/>
            <a:stretch/>
          </p:blipFill>
          <p:spPr>
            <a:xfrm>
              <a:off x="-38102" y="1899570"/>
              <a:ext cx="8086889" cy="4645490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942142B-899B-BCFF-69F7-8947F515101D}"/>
                </a:ext>
              </a:extLst>
            </p:cNvPr>
            <p:cNvSpPr/>
            <p:nvPr/>
          </p:nvSpPr>
          <p:spPr>
            <a:xfrm>
              <a:off x="1143000" y="2676525"/>
              <a:ext cx="3200401" cy="1200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B668DCC-DD76-3347-5108-E1AFBECF400A}"/>
                </a:ext>
              </a:extLst>
            </p:cNvPr>
            <p:cNvSpPr/>
            <p:nvPr/>
          </p:nvSpPr>
          <p:spPr>
            <a:xfrm>
              <a:off x="1143000" y="4781549"/>
              <a:ext cx="5772150" cy="7769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pic>
          <p:nvPicPr>
            <p:cNvPr id="23" name="Image 22" descr="Une image contenant texte, ligne, diagramme, Police&#10;&#10;Description générée automatiquement">
              <a:extLst>
                <a:ext uri="{FF2B5EF4-FFF2-40B4-BE49-F238E27FC236}">
                  <a16:creationId xmlns:a16="http://schemas.microsoft.com/office/drawing/2014/main" id="{5AFC21E6-04DA-BDAA-64F2-5CF3D2E1F99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73" t="18381" r="56030" b="59065"/>
            <a:stretch/>
          </p:blipFill>
          <p:spPr>
            <a:xfrm>
              <a:off x="1143000" y="2376404"/>
              <a:ext cx="3665914" cy="1200150"/>
            </a:xfrm>
            <a:prstGeom prst="rect">
              <a:avLst/>
            </a:prstGeom>
          </p:spPr>
        </p:pic>
        <p:pic>
          <p:nvPicPr>
            <p:cNvPr id="24" name="Image 23" descr="Une image contenant texte, ligne, diagramme, Police&#10;&#10;Description générée automatiquement">
              <a:extLst>
                <a:ext uri="{FF2B5EF4-FFF2-40B4-BE49-F238E27FC236}">
                  <a16:creationId xmlns:a16="http://schemas.microsoft.com/office/drawing/2014/main" id="{ADDD6FF7-040C-12C6-5427-B791DDDEEE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59" t="63489" r="28503" b="21338"/>
            <a:stretch/>
          </p:blipFill>
          <p:spPr>
            <a:xfrm>
              <a:off x="902577" y="4805838"/>
              <a:ext cx="6224756" cy="752666"/>
            </a:xfrm>
            <a:prstGeom prst="rect">
              <a:avLst/>
            </a:prstGeom>
          </p:spPr>
        </p:pic>
        <p:grpSp>
          <p:nvGrpSpPr>
            <p:cNvPr id="25" name="Groupe 24">
              <a:extLst>
                <a:ext uri="{FF2B5EF4-FFF2-40B4-BE49-F238E27FC236}">
                  <a16:creationId xmlns:a16="http://schemas.microsoft.com/office/drawing/2014/main" id="{FF19A46B-84B7-1C13-B97B-B38799C634F5}"/>
                </a:ext>
              </a:extLst>
            </p:cNvPr>
            <p:cNvGrpSpPr/>
            <p:nvPr/>
          </p:nvGrpSpPr>
          <p:grpSpPr>
            <a:xfrm rot="5400000">
              <a:off x="7247409" y="3582203"/>
              <a:ext cx="3113093" cy="1294097"/>
              <a:chOff x="2750298" y="2209800"/>
              <a:chExt cx="6756400" cy="3116262"/>
            </a:xfrm>
          </p:grpSpPr>
          <p:sp>
            <p:nvSpPr>
              <p:cNvPr id="34" name="Forme libre : forme 33">
                <a:extLst>
                  <a:ext uri="{FF2B5EF4-FFF2-40B4-BE49-F238E27FC236}">
                    <a16:creationId xmlns:a16="http://schemas.microsoft.com/office/drawing/2014/main" id="{F8928E90-2286-B760-73C0-2EAF9839F7B7}"/>
                  </a:ext>
                </a:extLst>
              </p:cNvPr>
              <p:cNvSpPr/>
              <p:nvPr/>
            </p:nvSpPr>
            <p:spPr>
              <a:xfrm>
                <a:off x="3238500" y="2495550"/>
                <a:ext cx="2962275" cy="2805113"/>
              </a:xfrm>
              <a:custGeom>
                <a:avLst/>
                <a:gdLst>
                  <a:gd name="connsiteX0" fmla="*/ 0 w 2962275"/>
                  <a:gd name="connsiteY0" fmla="*/ 2781300 h 2805113"/>
                  <a:gd name="connsiteX1" fmla="*/ 166688 w 2962275"/>
                  <a:gd name="connsiteY1" fmla="*/ 2752725 h 2805113"/>
                  <a:gd name="connsiteX2" fmla="*/ 285750 w 2962275"/>
                  <a:gd name="connsiteY2" fmla="*/ 2738438 h 2805113"/>
                  <a:gd name="connsiteX3" fmla="*/ 419100 w 2962275"/>
                  <a:gd name="connsiteY3" fmla="*/ 2738438 h 2805113"/>
                  <a:gd name="connsiteX4" fmla="*/ 533400 w 2962275"/>
                  <a:gd name="connsiteY4" fmla="*/ 2743200 h 2805113"/>
                  <a:gd name="connsiteX5" fmla="*/ 619125 w 2962275"/>
                  <a:gd name="connsiteY5" fmla="*/ 2771775 h 2805113"/>
                  <a:gd name="connsiteX6" fmla="*/ 709613 w 2962275"/>
                  <a:gd name="connsiteY6" fmla="*/ 2790825 h 2805113"/>
                  <a:gd name="connsiteX7" fmla="*/ 857250 w 2962275"/>
                  <a:gd name="connsiteY7" fmla="*/ 2800350 h 2805113"/>
                  <a:gd name="connsiteX8" fmla="*/ 981075 w 2962275"/>
                  <a:gd name="connsiteY8" fmla="*/ 2805113 h 2805113"/>
                  <a:gd name="connsiteX9" fmla="*/ 1104900 w 2962275"/>
                  <a:gd name="connsiteY9" fmla="*/ 2776538 h 2805113"/>
                  <a:gd name="connsiteX10" fmla="*/ 1200150 w 2962275"/>
                  <a:gd name="connsiteY10" fmla="*/ 2724150 h 2805113"/>
                  <a:gd name="connsiteX11" fmla="*/ 1304925 w 2962275"/>
                  <a:gd name="connsiteY11" fmla="*/ 2695575 h 2805113"/>
                  <a:gd name="connsiteX12" fmla="*/ 1433513 w 2962275"/>
                  <a:gd name="connsiteY12" fmla="*/ 2667000 h 2805113"/>
                  <a:gd name="connsiteX13" fmla="*/ 1547813 w 2962275"/>
                  <a:gd name="connsiteY13" fmla="*/ 2662238 h 2805113"/>
                  <a:gd name="connsiteX14" fmla="*/ 1619250 w 2962275"/>
                  <a:gd name="connsiteY14" fmla="*/ 2667000 h 2805113"/>
                  <a:gd name="connsiteX15" fmla="*/ 1724025 w 2962275"/>
                  <a:gd name="connsiteY15" fmla="*/ 2700338 h 2805113"/>
                  <a:gd name="connsiteX16" fmla="*/ 1809750 w 2962275"/>
                  <a:gd name="connsiteY16" fmla="*/ 2743200 h 2805113"/>
                  <a:gd name="connsiteX17" fmla="*/ 1862138 w 2962275"/>
                  <a:gd name="connsiteY17" fmla="*/ 2776538 h 2805113"/>
                  <a:gd name="connsiteX18" fmla="*/ 1924050 w 2962275"/>
                  <a:gd name="connsiteY18" fmla="*/ 2790825 h 2805113"/>
                  <a:gd name="connsiteX19" fmla="*/ 2014538 w 2962275"/>
                  <a:gd name="connsiteY19" fmla="*/ 2771775 h 2805113"/>
                  <a:gd name="connsiteX20" fmla="*/ 2085975 w 2962275"/>
                  <a:gd name="connsiteY20" fmla="*/ 2695575 h 2805113"/>
                  <a:gd name="connsiteX21" fmla="*/ 2176463 w 2962275"/>
                  <a:gd name="connsiteY21" fmla="*/ 2538413 h 2805113"/>
                  <a:gd name="connsiteX22" fmla="*/ 2266950 w 2962275"/>
                  <a:gd name="connsiteY22" fmla="*/ 2319338 h 2805113"/>
                  <a:gd name="connsiteX23" fmla="*/ 2357438 w 2962275"/>
                  <a:gd name="connsiteY23" fmla="*/ 2014538 h 2805113"/>
                  <a:gd name="connsiteX24" fmla="*/ 2428875 w 2962275"/>
                  <a:gd name="connsiteY24" fmla="*/ 1700213 h 2805113"/>
                  <a:gd name="connsiteX25" fmla="*/ 2471738 w 2962275"/>
                  <a:gd name="connsiteY25" fmla="*/ 1457325 h 2805113"/>
                  <a:gd name="connsiteX26" fmla="*/ 2566988 w 2962275"/>
                  <a:gd name="connsiteY26" fmla="*/ 1014413 h 2805113"/>
                  <a:gd name="connsiteX27" fmla="*/ 2671763 w 2962275"/>
                  <a:gd name="connsiteY27" fmla="*/ 566738 h 2805113"/>
                  <a:gd name="connsiteX28" fmla="*/ 2776538 w 2962275"/>
                  <a:gd name="connsiteY28" fmla="*/ 242888 h 2805113"/>
                  <a:gd name="connsiteX29" fmla="*/ 2828925 w 2962275"/>
                  <a:gd name="connsiteY29" fmla="*/ 114300 h 2805113"/>
                  <a:gd name="connsiteX30" fmla="*/ 2876550 w 2962275"/>
                  <a:gd name="connsiteY30" fmla="*/ 33338 h 2805113"/>
                  <a:gd name="connsiteX31" fmla="*/ 2928938 w 2962275"/>
                  <a:gd name="connsiteY31" fmla="*/ 4763 h 2805113"/>
                  <a:gd name="connsiteX32" fmla="*/ 2962275 w 2962275"/>
                  <a:gd name="connsiteY32" fmla="*/ 0 h 2805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962275" h="2805113">
                    <a:moveTo>
                      <a:pt x="0" y="2781300"/>
                    </a:moveTo>
                    <a:lnTo>
                      <a:pt x="166688" y="2752725"/>
                    </a:lnTo>
                    <a:lnTo>
                      <a:pt x="285750" y="2738438"/>
                    </a:lnTo>
                    <a:lnTo>
                      <a:pt x="419100" y="2738438"/>
                    </a:lnTo>
                    <a:lnTo>
                      <a:pt x="533400" y="2743200"/>
                    </a:lnTo>
                    <a:lnTo>
                      <a:pt x="619125" y="2771775"/>
                    </a:lnTo>
                    <a:lnTo>
                      <a:pt x="709613" y="2790825"/>
                    </a:lnTo>
                    <a:lnTo>
                      <a:pt x="857250" y="2800350"/>
                    </a:lnTo>
                    <a:lnTo>
                      <a:pt x="981075" y="2805113"/>
                    </a:lnTo>
                    <a:lnTo>
                      <a:pt x="1104900" y="2776538"/>
                    </a:lnTo>
                    <a:lnTo>
                      <a:pt x="1200150" y="2724150"/>
                    </a:lnTo>
                    <a:lnTo>
                      <a:pt x="1304925" y="2695575"/>
                    </a:lnTo>
                    <a:lnTo>
                      <a:pt x="1433513" y="2667000"/>
                    </a:lnTo>
                    <a:lnTo>
                      <a:pt x="1547813" y="2662238"/>
                    </a:lnTo>
                    <a:lnTo>
                      <a:pt x="1619250" y="2667000"/>
                    </a:lnTo>
                    <a:lnTo>
                      <a:pt x="1724025" y="2700338"/>
                    </a:lnTo>
                    <a:lnTo>
                      <a:pt x="1809750" y="2743200"/>
                    </a:lnTo>
                    <a:lnTo>
                      <a:pt x="1862138" y="2776538"/>
                    </a:lnTo>
                    <a:lnTo>
                      <a:pt x="1924050" y="2790825"/>
                    </a:lnTo>
                    <a:lnTo>
                      <a:pt x="2014538" y="2771775"/>
                    </a:lnTo>
                    <a:lnTo>
                      <a:pt x="2085975" y="2695575"/>
                    </a:lnTo>
                    <a:lnTo>
                      <a:pt x="2176463" y="2538413"/>
                    </a:lnTo>
                    <a:lnTo>
                      <a:pt x="2266950" y="2319338"/>
                    </a:lnTo>
                    <a:lnTo>
                      <a:pt x="2357438" y="2014538"/>
                    </a:lnTo>
                    <a:lnTo>
                      <a:pt x="2428875" y="1700213"/>
                    </a:lnTo>
                    <a:lnTo>
                      <a:pt x="2471738" y="1457325"/>
                    </a:lnTo>
                    <a:lnTo>
                      <a:pt x="2566988" y="1014413"/>
                    </a:lnTo>
                    <a:lnTo>
                      <a:pt x="2671763" y="566738"/>
                    </a:lnTo>
                    <a:lnTo>
                      <a:pt x="2776538" y="242888"/>
                    </a:lnTo>
                    <a:lnTo>
                      <a:pt x="2828925" y="114300"/>
                    </a:lnTo>
                    <a:lnTo>
                      <a:pt x="2876550" y="33338"/>
                    </a:lnTo>
                    <a:lnTo>
                      <a:pt x="2928938" y="4763"/>
                    </a:lnTo>
                    <a:lnTo>
                      <a:pt x="2962275" y="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5" name="Forme libre : forme 34">
                <a:extLst>
                  <a:ext uri="{FF2B5EF4-FFF2-40B4-BE49-F238E27FC236}">
                    <a16:creationId xmlns:a16="http://schemas.microsoft.com/office/drawing/2014/main" id="{A365D11F-A694-BE53-D996-722A1200EE9D}"/>
                  </a:ext>
                </a:extLst>
              </p:cNvPr>
              <p:cNvSpPr/>
              <p:nvPr/>
            </p:nvSpPr>
            <p:spPr>
              <a:xfrm flipH="1">
                <a:off x="6200775" y="2495549"/>
                <a:ext cx="2962275" cy="2805113"/>
              </a:xfrm>
              <a:custGeom>
                <a:avLst/>
                <a:gdLst>
                  <a:gd name="connsiteX0" fmla="*/ 0 w 2962275"/>
                  <a:gd name="connsiteY0" fmla="*/ 2781300 h 2805113"/>
                  <a:gd name="connsiteX1" fmla="*/ 166688 w 2962275"/>
                  <a:gd name="connsiteY1" fmla="*/ 2752725 h 2805113"/>
                  <a:gd name="connsiteX2" fmla="*/ 285750 w 2962275"/>
                  <a:gd name="connsiteY2" fmla="*/ 2738438 h 2805113"/>
                  <a:gd name="connsiteX3" fmla="*/ 419100 w 2962275"/>
                  <a:gd name="connsiteY3" fmla="*/ 2738438 h 2805113"/>
                  <a:gd name="connsiteX4" fmla="*/ 533400 w 2962275"/>
                  <a:gd name="connsiteY4" fmla="*/ 2743200 h 2805113"/>
                  <a:gd name="connsiteX5" fmla="*/ 619125 w 2962275"/>
                  <a:gd name="connsiteY5" fmla="*/ 2771775 h 2805113"/>
                  <a:gd name="connsiteX6" fmla="*/ 709613 w 2962275"/>
                  <a:gd name="connsiteY6" fmla="*/ 2790825 h 2805113"/>
                  <a:gd name="connsiteX7" fmla="*/ 857250 w 2962275"/>
                  <a:gd name="connsiteY7" fmla="*/ 2800350 h 2805113"/>
                  <a:gd name="connsiteX8" fmla="*/ 981075 w 2962275"/>
                  <a:gd name="connsiteY8" fmla="*/ 2805113 h 2805113"/>
                  <a:gd name="connsiteX9" fmla="*/ 1104900 w 2962275"/>
                  <a:gd name="connsiteY9" fmla="*/ 2776538 h 2805113"/>
                  <a:gd name="connsiteX10" fmla="*/ 1200150 w 2962275"/>
                  <a:gd name="connsiteY10" fmla="*/ 2724150 h 2805113"/>
                  <a:gd name="connsiteX11" fmla="*/ 1304925 w 2962275"/>
                  <a:gd name="connsiteY11" fmla="*/ 2695575 h 2805113"/>
                  <a:gd name="connsiteX12" fmla="*/ 1433513 w 2962275"/>
                  <a:gd name="connsiteY12" fmla="*/ 2667000 h 2805113"/>
                  <a:gd name="connsiteX13" fmla="*/ 1547813 w 2962275"/>
                  <a:gd name="connsiteY13" fmla="*/ 2662238 h 2805113"/>
                  <a:gd name="connsiteX14" fmla="*/ 1619250 w 2962275"/>
                  <a:gd name="connsiteY14" fmla="*/ 2667000 h 2805113"/>
                  <a:gd name="connsiteX15" fmla="*/ 1724025 w 2962275"/>
                  <a:gd name="connsiteY15" fmla="*/ 2700338 h 2805113"/>
                  <a:gd name="connsiteX16" fmla="*/ 1809750 w 2962275"/>
                  <a:gd name="connsiteY16" fmla="*/ 2743200 h 2805113"/>
                  <a:gd name="connsiteX17" fmla="*/ 1862138 w 2962275"/>
                  <a:gd name="connsiteY17" fmla="*/ 2776538 h 2805113"/>
                  <a:gd name="connsiteX18" fmla="*/ 1924050 w 2962275"/>
                  <a:gd name="connsiteY18" fmla="*/ 2790825 h 2805113"/>
                  <a:gd name="connsiteX19" fmla="*/ 2014538 w 2962275"/>
                  <a:gd name="connsiteY19" fmla="*/ 2771775 h 2805113"/>
                  <a:gd name="connsiteX20" fmla="*/ 2085975 w 2962275"/>
                  <a:gd name="connsiteY20" fmla="*/ 2695575 h 2805113"/>
                  <a:gd name="connsiteX21" fmla="*/ 2176463 w 2962275"/>
                  <a:gd name="connsiteY21" fmla="*/ 2538413 h 2805113"/>
                  <a:gd name="connsiteX22" fmla="*/ 2266950 w 2962275"/>
                  <a:gd name="connsiteY22" fmla="*/ 2319338 h 2805113"/>
                  <a:gd name="connsiteX23" fmla="*/ 2357438 w 2962275"/>
                  <a:gd name="connsiteY23" fmla="*/ 2014538 h 2805113"/>
                  <a:gd name="connsiteX24" fmla="*/ 2428875 w 2962275"/>
                  <a:gd name="connsiteY24" fmla="*/ 1700213 h 2805113"/>
                  <a:gd name="connsiteX25" fmla="*/ 2471738 w 2962275"/>
                  <a:gd name="connsiteY25" fmla="*/ 1457325 h 2805113"/>
                  <a:gd name="connsiteX26" fmla="*/ 2566988 w 2962275"/>
                  <a:gd name="connsiteY26" fmla="*/ 1014413 h 2805113"/>
                  <a:gd name="connsiteX27" fmla="*/ 2671763 w 2962275"/>
                  <a:gd name="connsiteY27" fmla="*/ 566738 h 2805113"/>
                  <a:gd name="connsiteX28" fmla="*/ 2776538 w 2962275"/>
                  <a:gd name="connsiteY28" fmla="*/ 242888 h 2805113"/>
                  <a:gd name="connsiteX29" fmla="*/ 2828925 w 2962275"/>
                  <a:gd name="connsiteY29" fmla="*/ 114300 h 2805113"/>
                  <a:gd name="connsiteX30" fmla="*/ 2876550 w 2962275"/>
                  <a:gd name="connsiteY30" fmla="*/ 33338 h 2805113"/>
                  <a:gd name="connsiteX31" fmla="*/ 2928938 w 2962275"/>
                  <a:gd name="connsiteY31" fmla="*/ 4763 h 2805113"/>
                  <a:gd name="connsiteX32" fmla="*/ 2962275 w 2962275"/>
                  <a:gd name="connsiteY32" fmla="*/ 0 h 2805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962275" h="2805113">
                    <a:moveTo>
                      <a:pt x="0" y="2781300"/>
                    </a:moveTo>
                    <a:lnTo>
                      <a:pt x="166688" y="2752725"/>
                    </a:lnTo>
                    <a:lnTo>
                      <a:pt x="285750" y="2738438"/>
                    </a:lnTo>
                    <a:lnTo>
                      <a:pt x="419100" y="2738438"/>
                    </a:lnTo>
                    <a:lnTo>
                      <a:pt x="533400" y="2743200"/>
                    </a:lnTo>
                    <a:lnTo>
                      <a:pt x="619125" y="2771775"/>
                    </a:lnTo>
                    <a:lnTo>
                      <a:pt x="709613" y="2790825"/>
                    </a:lnTo>
                    <a:lnTo>
                      <a:pt x="857250" y="2800350"/>
                    </a:lnTo>
                    <a:lnTo>
                      <a:pt x="981075" y="2805113"/>
                    </a:lnTo>
                    <a:lnTo>
                      <a:pt x="1104900" y="2776538"/>
                    </a:lnTo>
                    <a:lnTo>
                      <a:pt x="1200150" y="2724150"/>
                    </a:lnTo>
                    <a:lnTo>
                      <a:pt x="1304925" y="2695575"/>
                    </a:lnTo>
                    <a:lnTo>
                      <a:pt x="1433513" y="2667000"/>
                    </a:lnTo>
                    <a:lnTo>
                      <a:pt x="1547813" y="2662238"/>
                    </a:lnTo>
                    <a:lnTo>
                      <a:pt x="1619250" y="2667000"/>
                    </a:lnTo>
                    <a:lnTo>
                      <a:pt x="1724025" y="2700338"/>
                    </a:lnTo>
                    <a:lnTo>
                      <a:pt x="1809750" y="2743200"/>
                    </a:lnTo>
                    <a:lnTo>
                      <a:pt x="1862138" y="2776538"/>
                    </a:lnTo>
                    <a:lnTo>
                      <a:pt x="1924050" y="2790825"/>
                    </a:lnTo>
                    <a:lnTo>
                      <a:pt x="2014538" y="2771775"/>
                    </a:lnTo>
                    <a:lnTo>
                      <a:pt x="2085975" y="2695575"/>
                    </a:lnTo>
                    <a:lnTo>
                      <a:pt x="2176463" y="2538413"/>
                    </a:lnTo>
                    <a:lnTo>
                      <a:pt x="2266950" y="2319338"/>
                    </a:lnTo>
                    <a:lnTo>
                      <a:pt x="2357438" y="2014538"/>
                    </a:lnTo>
                    <a:lnTo>
                      <a:pt x="2428875" y="1700213"/>
                    </a:lnTo>
                    <a:lnTo>
                      <a:pt x="2471738" y="1457325"/>
                    </a:lnTo>
                    <a:lnTo>
                      <a:pt x="2566988" y="1014413"/>
                    </a:lnTo>
                    <a:lnTo>
                      <a:pt x="2671763" y="566738"/>
                    </a:lnTo>
                    <a:lnTo>
                      <a:pt x="2776538" y="242888"/>
                    </a:lnTo>
                    <a:lnTo>
                      <a:pt x="2828925" y="114300"/>
                    </a:lnTo>
                    <a:lnTo>
                      <a:pt x="2876550" y="33338"/>
                    </a:lnTo>
                    <a:lnTo>
                      <a:pt x="2928938" y="4763"/>
                    </a:lnTo>
                    <a:lnTo>
                      <a:pt x="2962275" y="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cxnSp>
            <p:nvCxnSpPr>
              <p:cNvPr id="40" name="Connecteur droit avec flèche 39">
                <a:extLst>
                  <a:ext uri="{FF2B5EF4-FFF2-40B4-BE49-F238E27FC236}">
                    <a16:creationId xmlns:a16="http://schemas.microsoft.com/office/drawing/2014/main" id="{F4525D84-E93C-AF62-D265-587DE8809A41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2750298" y="5326060"/>
                <a:ext cx="6756400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avec flèche 40">
                <a:extLst>
                  <a:ext uri="{FF2B5EF4-FFF2-40B4-BE49-F238E27FC236}">
                    <a16:creationId xmlns:a16="http://schemas.microsoft.com/office/drawing/2014/main" id="{1E8A43A7-1E70-C7A4-DD5D-EBEAE62B9FB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00775" y="2209800"/>
                <a:ext cx="0" cy="3116262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573976B5-0368-CB27-6B37-988171BE98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9146" y="3853815"/>
              <a:ext cx="6553994" cy="3810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B996D287-0C7F-B7A6-FDBD-7BFF67874B0F}"/>
                </a:ext>
              </a:extLst>
            </p:cNvPr>
            <p:cNvCxnSpPr>
              <a:cxnSpLocks/>
            </p:cNvCxnSpPr>
            <p:nvPr/>
          </p:nvCxnSpPr>
          <p:spPr>
            <a:xfrm>
              <a:off x="789146" y="4245621"/>
              <a:ext cx="6553994" cy="3810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77803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14" grpId="0"/>
      <p:bldP spid="15" grpId="0"/>
      <p:bldP spid="27" grpId="0"/>
      <p:bldP spid="28" grpId="0" animBg="1"/>
      <p:bldP spid="33" grpId="0"/>
      <p:bldP spid="3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F1F0A54-95D5-93DC-9C48-5625DF80A986}"/>
              </a:ext>
            </a:extLst>
          </p:cNvPr>
          <p:cNvSpPr/>
          <p:nvPr/>
        </p:nvSpPr>
        <p:spPr>
          <a:xfrm>
            <a:off x="-38102" y="0"/>
            <a:ext cx="12277725" cy="6927750"/>
          </a:xfrm>
          <a:prstGeom prst="rect">
            <a:avLst/>
          </a:prstGeom>
          <a:solidFill>
            <a:srgbClr val="D9D9D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47</a:t>
            </a:fld>
            <a:endParaRPr lang="fr-CH">
              <a:latin typeface="+mj-lt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F85B117C-62AD-B54B-71BC-C9C21AC194DA}"/>
              </a:ext>
            </a:extLst>
          </p:cNvPr>
          <p:cNvGrpSpPr/>
          <p:nvPr/>
        </p:nvGrpSpPr>
        <p:grpSpPr>
          <a:xfrm>
            <a:off x="-123825" y="2661101"/>
            <a:ext cx="12449175" cy="1343025"/>
            <a:chOff x="-123825" y="1266825"/>
            <a:chExt cx="12449175" cy="134302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554AF78-0191-2FC3-3593-BC8383349E2D}"/>
                </a:ext>
              </a:extLst>
            </p:cNvPr>
            <p:cNvSpPr/>
            <p:nvPr/>
          </p:nvSpPr>
          <p:spPr>
            <a:xfrm>
              <a:off x="-123825" y="1266825"/>
              <a:ext cx="12449175" cy="134302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16D0CBE-1D53-D505-D388-97385C9D992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09548" y="1572267"/>
              <a:ext cx="9848851" cy="769441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sz="4400" b="1" dirty="0" err="1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Characterization</a:t>
              </a:r>
              <a:r>
                <a:rPr lang="fr-CH" sz="4400" b="1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 in Diffraction </a:t>
              </a:r>
              <a:r>
                <a:rPr lang="fr-CH" sz="4400" b="1" dirty="0" err="1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rPr>
                <a:t>Regime</a:t>
              </a:r>
              <a:endPara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endParaRPr>
            </a:p>
          </p:txBody>
        </p:sp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54844D94-B58A-3735-43D7-8FE09330A336}"/>
                </a:ext>
              </a:extLst>
            </p:cNvPr>
            <p:cNvGrpSpPr/>
            <p:nvPr/>
          </p:nvGrpSpPr>
          <p:grpSpPr>
            <a:xfrm>
              <a:off x="10409283" y="1647142"/>
              <a:ext cx="1687473" cy="545854"/>
              <a:chOff x="11058282" y="872671"/>
              <a:chExt cx="1313382" cy="424845"/>
            </a:xfrm>
            <a:solidFill>
              <a:schemeClr val="bg1"/>
            </a:solidFill>
          </p:grpSpPr>
          <p:pic>
            <p:nvPicPr>
              <p:cNvPr id="19" name="Image 18" descr="Une image contenant texte&#10;&#10;Description générée automatiquement">
                <a:extLst>
                  <a:ext uri="{FF2B5EF4-FFF2-40B4-BE49-F238E27FC236}">
                    <a16:creationId xmlns:a16="http://schemas.microsoft.com/office/drawing/2014/main" id="{FB6A7F56-099C-E34A-5012-F0802B38AD4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4853" b="68077"/>
              <a:stretch/>
            </p:blipFill>
            <p:spPr>
              <a:xfrm>
                <a:off x="11922940" y="872671"/>
                <a:ext cx="448724" cy="424845"/>
              </a:xfrm>
              <a:prstGeom prst="rect">
                <a:avLst/>
              </a:prstGeom>
              <a:grpFill/>
            </p:spPr>
          </p:pic>
          <p:pic>
            <p:nvPicPr>
              <p:cNvPr id="18" name="Image 17" descr="Une image contenant texte&#10;&#10;Description générée automatiquement">
                <a:extLst>
                  <a:ext uri="{FF2B5EF4-FFF2-40B4-BE49-F238E27FC236}">
                    <a16:creationId xmlns:a16="http://schemas.microsoft.com/office/drawing/2014/main" id="{00444950-60A7-FE12-1446-CE504DB7082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1744"/>
              <a:stretch/>
            </p:blipFill>
            <p:spPr>
              <a:xfrm>
                <a:off x="11058282" y="874331"/>
                <a:ext cx="811830" cy="408357"/>
              </a:xfrm>
              <a:prstGeom prst="rect">
                <a:avLst/>
              </a:prstGeom>
              <a:grpFill/>
            </p:spPr>
          </p:pic>
        </p:grp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22859226-F237-5B63-03C9-9414935440CE}"/>
                </a:ext>
              </a:extLst>
            </p:cNvPr>
            <p:cNvCxnSpPr/>
            <p:nvPr/>
          </p:nvCxnSpPr>
          <p:spPr>
            <a:xfrm>
              <a:off x="10315575" y="1666191"/>
              <a:ext cx="0" cy="52680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241834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Image 59" descr="Une image contenant texte, ligne, diagramme, Tracé&#10;&#10;Description générée automatiquement">
            <a:extLst>
              <a:ext uri="{FF2B5EF4-FFF2-40B4-BE49-F238E27FC236}">
                <a16:creationId xmlns:a16="http://schemas.microsoft.com/office/drawing/2014/main" id="{489C4013-F2F1-F1BA-F721-5F72E56252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773"/>
          <a:stretch/>
        </p:blipFill>
        <p:spPr>
          <a:xfrm>
            <a:off x="121553" y="2971934"/>
            <a:ext cx="6032878" cy="365247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16D0CBE-1D53-D505-D388-97385C9D992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Diffraction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Regime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48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54844D94-B58A-3735-43D7-8FE09330A336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00444950-60A7-FE12-1446-CE504DB708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B6A7F56-099C-E34A-5012-F0802B38AD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2859226-F237-5B63-03C9-9414935440CE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21432AA5-DA07-8CA5-6396-47FFCBAC8BAF}"/>
              </a:ext>
            </a:extLst>
          </p:cNvPr>
          <p:cNvCxnSpPr>
            <a:cxnSpLocks/>
          </p:cNvCxnSpPr>
          <p:nvPr/>
        </p:nvCxnSpPr>
        <p:spPr>
          <a:xfrm flipV="1">
            <a:off x="1352550" y="3355524"/>
            <a:ext cx="0" cy="2814473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 descr="Une image contenant blanc, peigne&#10;&#10;Description générée automatiquement">
            <a:extLst>
              <a:ext uri="{FF2B5EF4-FFF2-40B4-BE49-F238E27FC236}">
                <a16:creationId xmlns:a16="http://schemas.microsoft.com/office/drawing/2014/main" id="{B85287C7-63D0-D57B-8FB9-BBDB65A0B8F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71034" y="4049790"/>
            <a:ext cx="2095534" cy="2872238"/>
          </a:xfrm>
          <a:prstGeom prst="rect">
            <a:avLst/>
          </a:prstGeom>
        </p:spPr>
      </p:pic>
      <p:pic>
        <p:nvPicPr>
          <p:cNvPr id="9" name="Image 8" descr="Une image contenant blanc, ustensiles de cuisine&#10;&#10;Description générée automatiquement">
            <a:extLst>
              <a:ext uri="{FF2B5EF4-FFF2-40B4-BE49-F238E27FC236}">
                <a16:creationId xmlns:a16="http://schemas.microsoft.com/office/drawing/2014/main" id="{3B9D592D-B8B3-CEC2-8CF9-6A20CAA90BC5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71034" y="2373290"/>
            <a:ext cx="2095534" cy="2872238"/>
          </a:xfrm>
          <a:prstGeom prst="rect">
            <a:avLst/>
          </a:prstGeom>
        </p:spPr>
      </p:pic>
      <p:pic>
        <p:nvPicPr>
          <p:cNvPr id="12" name="Image 11" descr="Une image contenant peigne, outil&#10;&#10;Description générée automatiquement">
            <a:extLst>
              <a:ext uri="{FF2B5EF4-FFF2-40B4-BE49-F238E27FC236}">
                <a16:creationId xmlns:a16="http://schemas.microsoft.com/office/drawing/2014/main" id="{BDB0B90A-4B58-D58E-CBF7-DF58BFEC2045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71034" y="665284"/>
            <a:ext cx="2095534" cy="2872238"/>
          </a:xfrm>
          <a:prstGeom prst="rect">
            <a:avLst/>
          </a:prstGeom>
        </p:spPr>
      </p:pic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32BC63D8-0E54-B31C-49F7-DC972AE27360}"/>
              </a:ext>
            </a:extLst>
          </p:cNvPr>
          <p:cNvCxnSpPr/>
          <p:nvPr/>
        </p:nvCxnSpPr>
        <p:spPr>
          <a:xfrm flipV="1">
            <a:off x="6210300" y="999674"/>
            <a:ext cx="0" cy="53225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F00C1366-9730-AA73-1BDD-A78494D93390}"/>
              </a:ext>
            </a:extLst>
          </p:cNvPr>
          <p:cNvSpPr txBox="1"/>
          <p:nvPr/>
        </p:nvSpPr>
        <p:spPr>
          <a:xfrm>
            <a:off x="6324588" y="1941380"/>
            <a:ext cx="12639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altLang="fr-FR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λ</a:t>
            </a:r>
            <a:r>
              <a:rPr lang="fr-CH" altLang="fr-FR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CH" altLang="fr-FR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= 0.23 nm</a:t>
            </a:r>
            <a:endParaRPr lang="fr-CH" dirty="0">
              <a:latin typeface="+mj-lt"/>
            </a:endParaRP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A5B895CA-62CF-2551-B770-A7AD94847ADB}"/>
              </a:ext>
            </a:extLst>
          </p:cNvPr>
          <p:cNvCxnSpPr/>
          <p:nvPr/>
        </p:nvCxnSpPr>
        <p:spPr>
          <a:xfrm>
            <a:off x="7594600" y="1063392"/>
            <a:ext cx="21971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5245ED03-B8D3-060E-76AB-67ECF4389521}"/>
              </a:ext>
            </a:extLst>
          </p:cNvPr>
          <p:cNvSpPr txBox="1"/>
          <p:nvPr/>
        </p:nvSpPr>
        <p:spPr>
          <a:xfrm>
            <a:off x="6332208" y="3655280"/>
            <a:ext cx="13187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altLang="fr-FR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λ</a:t>
            </a:r>
            <a:r>
              <a:rPr lang="fr-CH" altLang="fr-FR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CH" altLang="fr-FR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= 0.46 nm</a:t>
            </a:r>
            <a:endParaRPr lang="fr-CH" dirty="0">
              <a:latin typeface="+mj-lt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EBA242D-A3B6-1936-DF0E-CD95DF0D03A2}"/>
              </a:ext>
            </a:extLst>
          </p:cNvPr>
          <p:cNvSpPr txBox="1"/>
          <p:nvPr/>
        </p:nvSpPr>
        <p:spPr>
          <a:xfrm>
            <a:off x="6332209" y="5333123"/>
            <a:ext cx="13187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altLang="fr-FR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λ</a:t>
            </a:r>
            <a:r>
              <a:rPr lang="fr-CH" altLang="fr-FR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CH" altLang="fr-FR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= 0.32 nm</a:t>
            </a:r>
            <a:endParaRPr lang="fr-CH" dirty="0">
              <a:latin typeface="+mj-lt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79A1245-8E40-1737-5415-AAA3E874D16B}"/>
              </a:ext>
            </a:extLst>
          </p:cNvPr>
          <p:cNvSpPr txBox="1"/>
          <p:nvPr/>
        </p:nvSpPr>
        <p:spPr>
          <a:xfrm>
            <a:off x="10210789" y="1948270"/>
            <a:ext cx="1708565" cy="36933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CH" altLang="fr-FR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1</a:t>
            </a:r>
            <a:r>
              <a:rPr lang="fr-CH" altLang="fr-FR" baseline="30000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st</a:t>
            </a:r>
            <a:r>
              <a:rPr lang="fr-CH" altLang="fr-FR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CH" altLang="fr-FR" dirty="0" err="1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order</a:t>
            </a:r>
            <a:r>
              <a:rPr lang="fr-CH" altLang="fr-FR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 image</a:t>
            </a:r>
            <a:endParaRPr lang="fr-CH" dirty="0">
              <a:latin typeface="+mj-lt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93EFE8D-6D25-9EAB-23C6-62789A62A3C7}"/>
              </a:ext>
            </a:extLst>
          </p:cNvPr>
          <p:cNvSpPr txBox="1"/>
          <p:nvPr/>
        </p:nvSpPr>
        <p:spPr>
          <a:xfrm>
            <a:off x="10210789" y="3672588"/>
            <a:ext cx="1708565" cy="36933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CH" altLang="fr-FR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2</a:t>
            </a:r>
            <a:r>
              <a:rPr lang="fr-CH" altLang="fr-FR" baseline="30000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nd</a:t>
            </a:r>
            <a:r>
              <a:rPr lang="fr-CH" altLang="fr-FR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CH" altLang="fr-FR" dirty="0" err="1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order</a:t>
            </a:r>
            <a:r>
              <a:rPr lang="fr-CH" altLang="fr-FR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 image</a:t>
            </a:r>
            <a:endParaRPr lang="fr-CH" dirty="0">
              <a:latin typeface="+mj-lt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E1B755-1C2B-C5F8-6378-01C8AC5C7A31}"/>
              </a:ext>
            </a:extLst>
          </p:cNvPr>
          <p:cNvSpPr txBox="1"/>
          <p:nvPr/>
        </p:nvSpPr>
        <p:spPr>
          <a:xfrm>
            <a:off x="10210789" y="5349446"/>
            <a:ext cx="1708566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CH" altLang="fr-FR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NO image</a:t>
            </a:r>
            <a:endParaRPr lang="fr-CH" dirty="0">
              <a:latin typeface="+mj-lt"/>
            </a:endParaRPr>
          </a:p>
        </p:txBody>
      </p:sp>
      <p:sp>
        <p:nvSpPr>
          <p:cNvPr id="25" name="Flèche : droite 24">
            <a:extLst>
              <a:ext uri="{FF2B5EF4-FFF2-40B4-BE49-F238E27FC236}">
                <a16:creationId xmlns:a16="http://schemas.microsoft.com/office/drawing/2014/main" id="{55CD2214-2587-06A2-BD59-C618E998A482}"/>
              </a:ext>
            </a:extLst>
          </p:cNvPr>
          <p:cNvSpPr/>
          <p:nvPr/>
        </p:nvSpPr>
        <p:spPr>
          <a:xfrm>
            <a:off x="6380468" y="1779568"/>
            <a:ext cx="1188721" cy="682492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26" name="Flèche : droite 25">
            <a:extLst>
              <a:ext uri="{FF2B5EF4-FFF2-40B4-BE49-F238E27FC236}">
                <a16:creationId xmlns:a16="http://schemas.microsoft.com/office/drawing/2014/main" id="{4DDD4103-86A8-6F24-DC5B-C6BAB5B55A80}"/>
              </a:ext>
            </a:extLst>
          </p:cNvPr>
          <p:cNvSpPr/>
          <p:nvPr/>
        </p:nvSpPr>
        <p:spPr>
          <a:xfrm>
            <a:off x="6380468" y="3492057"/>
            <a:ext cx="1188721" cy="682492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27" name="Flèche : droite 26">
            <a:extLst>
              <a:ext uri="{FF2B5EF4-FFF2-40B4-BE49-F238E27FC236}">
                <a16:creationId xmlns:a16="http://schemas.microsoft.com/office/drawing/2014/main" id="{DEC68C1B-82BC-942A-E694-21AB590FAFC7}"/>
              </a:ext>
            </a:extLst>
          </p:cNvPr>
          <p:cNvSpPr/>
          <p:nvPr/>
        </p:nvSpPr>
        <p:spPr>
          <a:xfrm>
            <a:off x="6380468" y="5169522"/>
            <a:ext cx="1188721" cy="682492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3D548C87-D4E2-BDCC-C588-CA5B026B25A4}"/>
              </a:ext>
            </a:extLst>
          </p:cNvPr>
          <p:cNvCxnSpPr/>
          <p:nvPr/>
        </p:nvCxnSpPr>
        <p:spPr>
          <a:xfrm>
            <a:off x="9982200" y="1570750"/>
            <a:ext cx="0" cy="891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ZoneTexte 28">
            <a:extLst>
              <a:ext uri="{FF2B5EF4-FFF2-40B4-BE49-F238E27FC236}">
                <a16:creationId xmlns:a16="http://schemas.microsoft.com/office/drawing/2014/main" id="{A25B5F62-8BE1-B02F-A9EA-A5521F62AE44}"/>
              </a:ext>
            </a:extLst>
          </p:cNvPr>
          <p:cNvSpPr txBox="1"/>
          <p:nvPr/>
        </p:nvSpPr>
        <p:spPr>
          <a:xfrm>
            <a:off x="9957775" y="1434976"/>
            <a:ext cx="11887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altLang="fr-FR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scan</a:t>
            </a:r>
            <a:endParaRPr lang="fr-CH" dirty="0">
              <a:latin typeface="+mj-lt"/>
            </a:endParaRPr>
          </a:p>
        </p:txBody>
      </p: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FE8FECA2-BB93-E127-777B-B43E86D51C99}"/>
              </a:ext>
            </a:extLst>
          </p:cNvPr>
          <p:cNvCxnSpPr/>
          <p:nvPr/>
        </p:nvCxnSpPr>
        <p:spPr>
          <a:xfrm>
            <a:off x="9982200" y="3284588"/>
            <a:ext cx="0" cy="891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CB8D1503-9FA7-1166-947F-5AF66FF87A3D}"/>
              </a:ext>
            </a:extLst>
          </p:cNvPr>
          <p:cNvSpPr txBox="1"/>
          <p:nvPr/>
        </p:nvSpPr>
        <p:spPr>
          <a:xfrm>
            <a:off x="9957775" y="3148814"/>
            <a:ext cx="11887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altLang="fr-FR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scan</a:t>
            </a:r>
            <a:endParaRPr lang="fr-CH" dirty="0">
              <a:latin typeface="+mj-lt"/>
            </a:endParaRPr>
          </a:p>
        </p:txBody>
      </p: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ED040F66-4C07-7D16-C6A4-166643DEDB42}"/>
              </a:ext>
            </a:extLst>
          </p:cNvPr>
          <p:cNvCxnSpPr/>
          <p:nvPr/>
        </p:nvCxnSpPr>
        <p:spPr>
          <a:xfrm>
            <a:off x="9982200" y="4948950"/>
            <a:ext cx="0" cy="891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ZoneTexte 32">
            <a:extLst>
              <a:ext uri="{FF2B5EF4-FFF2-40B4-BE49-F238E27FC236}">
                <a16:creationId xmlns:a16="http://schemas.microsoft.com/office/drawing/2014/main" id="{2FBD5A20-A85F-FCF1-BB60-7611A36B9A1E}"/>
              </a:ext>
            </a:extLst>
          </p:cNvPr>
          <p:cNvSpPr txBox="1"/>
          <p:nvPr/>
        </p:nvSpPr>
        <p:spPr>
          <a:xfrm>
            <a:off x="9957775" y="4813176"/>
            <a:ext cx="11887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altLang="fr-FR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scan</a:t>
            </a:r>
            <a:endParaRPr lang="fr-CH" dirty="0">
              <a:latin typeface="+mj-lt"/>
            </a:endParaRP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DD5D29A9-A1CF-10CD-C619-5709039507F6}"/>
              </a:ext>
            </a:extLst>
          </p:cNvPr>
          <p:cNvCxnSpPr/>
          <p:nvPr/>
        </p:nvCxnSpPr>
        <p:spPr>
          <a:xfrm>
            <a:off x="9829800" y="1447676"/>
            <a:ext cx="0" cy="1326666"/>
          </a:xfrm>
          <a:prstGeom prst="line">
            <a:avLst/>
          </a:prstGeom>
          <a:ln w="38100">
            <a:solidFill>
              <a:schemeClr val="accent2"/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D0C9B8BE-9360-B8A9-539E-47CE388275AC}"/>
              </a:ext>
            </a:extLst>
          </p:cNvPr>
          <p:cNvCxnSpPr/>
          <p:nvPr/>
        </p:nvCxnSpPr>
        <p:spPr>
          <a:xfrm>
            <a:off x="9829800" y="3157837"/>
            <a:ext cx="0" cy="1326666"/>
          </a:xfrm>
          <a:prstGeom prst="line">
            <a:avLst/>
          </a:prstGeom>
          <a:ln w="38100">
            <a:solidFill>
              <a:schemeClr val="accent2"/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3711D011-A2BB-346F-BD11-8EF6913D522D}"/>
              </a:ext>
            </a:extLst>
          </p:cNvPr>
          <p:cNvCxnSpPr/>
          <p:nvPr/>
        </p:nvCxnSpPr>
        <p:spPr>
          <a:xfrm>
            <a:off x="9829800" y="4834237"/>
            <a:ext cx="0" cy="1326666"/>
          </a:xfrm>
          <a:prstGeom prst="line">
            <a:avLst/>
          </a:prstGeom>
          <a:ln w="38100">
            <a:solidFill>
              <a:schemeClr val="accent2"/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F27BD8A8-EF47-6A09-93FE-A2C8DDC13CCE}"/>
              </a:ext>
            </a:extLst>
          </p:cNvPr>
          <p:cNvCxnSpPr/>
          <p:nvPr/>
        </p:nvCxnSpPr>
        <p:spPr>
          <a:xfrm>
            <a:off x="7594600" y="1451353"/>
            <a:ext cx="0" cy="1326666"/>
          </a:xfrm>
          <a:prstGeom prst="line">
            <a:avLst/>
          </a:prstGeom>
          <a:ln w="38100">
            <a:solidFill>
              <a:schemeClr val="accent2"/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5346B131-9E1F-B9ED-1573-6291F9660DB0}"/>
              </a:ext>
            </a:extLst>
          </p:cNvPr>
          <p:cNvCxnSpPr/>
          <p:nvPr/>
        </p:nvCxnSpPr>
        <p:spPr>
          <a:xfrm>
            <a:off x="7594600" y="3161514"/>
            <a:ext cx="0" cy="1326666"/>
          </a:xfrm>
          <a:prstGeom prst="line">
            <a:avLst/>
          </a:prstGeom>
          <a:ln w="38100">
            <a:solidFill>
              <a:schemeClr val="accent2"/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A3D1EDD5-7614-E4FC-AEC8-D5A9C62A5420}"/>
              </a:ext>
            </a:extLst>
          </p:cNvPr>
          <p:cNvCxnSpPr/>
          <p:nvPr/>
        </p:nvCxnSpPr>
        <p:spPr>
          <a:xfrm>
            <a:off x="7594600" y="4837914"/>
            <a:ext cx="0" cy="1326666"/>
          </a:xfrm>
          <a:prstGeom prst="line">
            <a:avLst/>
          </a:prstGeom>
          <a:ln w="38100">
            <a:solidFill>
              <a:schemeClr val="accent2"/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0" name="ZoneTexte 39">
            <a:extLst>
              <a:ext uri="{FF2B5EF4-FFF2-40B4-BE49-F238E27FC236}">
                <a16:creationId xmlns:a16="http://schemas.microsoft.com/office/drawing/2014/main" id="{0EF8B25D-1420-698C-6828-0DB4EC06B7BA}"/>
              </a:ext>
            </a:extLst>
          </p:cNvPr>
          <p:cNvSpPr txBox="1"/>
          <p:nvPr/>
        </p:nvSpPr>
        <p:spPr>
          <a:xfrm>
            <a:off x="10226173" y="2295496"/>
            <a:ext cx="16737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altLang="fr-FR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High </a:t>
            </a:r>
            <a:r>
              <a:rPr lang="fr-CH" altLang="fr-FR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visibility</a:t>
            </a:r>
            <a:endParaRPr lang="fr-CH" dirty="0">
              <a:latin typeface="+mj-lt"/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7F0B080D-79B4-68D7-CDA7-BA7640849494}"/>
              </a:ext>
            </a:extLst>
          </p:cNvPr>
          <p:cNvSpPr txBox="1"/>
          <p:nvPr/>
        </p:nvSpPr>
        <p:spPr>
          <a:xfrm>
            <a:off x="10226173" y="4029477"/>
            <a:ext cx="16737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altLang="fr-FR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High </a:t>
            </a:r>
            <a:r>
              <a:rPr lang="fr-CH" altLang="fr-FR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visibility</a:t>
            </a:r>
            <a:endParaRPr lang="fr-CH" dirty="0">
              <a:latin typeface="+mj-lt"/>
            </a:endParaRP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8626261C-5489-C0E1-7D2C-D048745D89DD}"/>
              </a:ext>
            </a:extLst>
          </p:cNvPr>
          <p:cNvSpPr txBox="1"/>
          <p:nvPr/>
        </p:nvSpPr>
        <p:spPr>
          <a:xfrm>
            <a:off x="10226970" y="5707689"/>
            <a:ext cx="16737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altLang="fr-FR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Low </a:t>
            </a:r>
            <a:r>
              <a:rPr lang="fr-CH" altLang="fr-FR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visibility</a:t>
            </a:r>
            <a:endParaRPr lang="fr-CH" dirty="0">
              <a:latin typeface="+mj-lt"/>
            </a:endParaRPr>
          </a:p>
        </p:txBody>
      </p: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45FBE1AE-BAB8-F36F-B438-8B91CB3F24D2}"/>
              </a:ext>
            </a:extLst>
          </p:cNvPr>
          <p:cNvCxnSpPr>
            <a:cxnSpLocks/>
          </p:cNvCxnSpPr>
          <p:nvPr/>
        </p:nvCxnSpPr>
        <p:spPr>
          <a:xfrm flipV="1">
            <a:off x="1965325" y="3347141"/>
            <a:ext cx="0" cy="2814473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858D72A4-E9FE-AEFA-603B-247B6EF47FB6}"/>
              </a:ext>
            </a:extLst>
          </p:cNvPr>
          <p:cNvCxnSpPr>
            <a:cxnSpLocks/>
          </p:cNvCxnSpPr>
          <p:nvPr/>
        </p:nvCxnSpPr>
        <p:spPr>
          <a:xfrm flipV="1">
            <a:off x="1600200" y="3347141"/>
            <a:ext cx="0" cy="2814473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ZoneTexte 44">
                <a:extLst>
                  <a:ext uri="{FF2B5EF4-FFF2-40B4-BE49-F238E27FC236}">
                    <a16:creationId xmlns:a16="http://schemas.microsoft.com/office/drawing/2014/main" id="{7CAC2B1B-7949-91C4-4ABD-9CC589DFBF8B}"/>
                  </a:ext>
                </a:extLst>
              </p:cNvPr>
              <p:cNvSpPr txBox="1"/>
              <p:nvPr/>
            </p:nvSpPr>
            <p:spPr>
              <a:xfrm>
                <a:off x="3982166" y="3289434"/>
                <a:ext cx="1817484" cy="4616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0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fr-CH" sz="2000" b="0" i="1" smtClean="0">
                              <a:latin typeface="Cambria Math" panose="02040503050406030204" pitchFamily="18" charset="0"/>
                            </a:rPr>
                            <m:t>𝑅𝑀𝑆</m:t>
                          </m:r>
                        </m:sub>
                      </m:sSub>
                      <m:r>
                        <a:rPr lang="fr-CH" sz="2000" b="0" i="1" smtClean="0">
                          <a:latin typeface="Cambria Math" panose="02040503050406030204" pitchFamily="18" charset="0"/>
                        </a:rPr>
                        <m:t>=0.47</m:t>
                      </m:r>
                      <m:r>
                        <a:rPr lang="fr-CH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sz="2000" b="0" i="0" smtClean="0">
                          <a:latin typeface="Cambria Math" panose="02040503050406030204" pitchFamily="18" charset="0"/>
                        </a:rPr>
                        <m:t>nm</m:t>
                      </m:r>
                    </m:oMath>
                  </m:oMathPara>
                </a14:m>
                <a:endParaRPr lang="fr-CH" sz="2000" dirty="0">
                  <a:latin typeface="+mj-lt"/>
                </a:endParaRPr>
              </a:p>
            </p:txBody>
          </p:sp>
        </mc:Choice>
        <mc:Fallback xmlns="">
          <p:sp>
            <p:nvSpPr>
              <p:cNvPr id="45" name="ZoneTexte 44">
                <a:extLst>
                  <a:ext uri="{FF2B5EF4-FFF2-40B4-BE49-F238E27FC236}">
                    <a16:creationId xmlns:a16="http://schemas.microsoft.com/office/drawing/2014/main" id="{7CAC2B1B-7949-91C4-4ABD-9CC589DFBF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2166" y="3289434"/>
                <a:ext cx="1817484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ZoneTexte 46">
            <a:extLst>
              <a:ext uri="{FF2B5EF4-FFF2-40B4-BE49-F238E27FC236}">
                <a16:creationId xmlns:a16="http://schemas.microsoft.com/office/drawing/2014/main" id="{18A03797-CFE6-9392-E017-EF89B1BFD27E}"/>
              </a:ext>
            </a:extLst>
          </p:cNvPr>
          <p:cNvSpPr txBox="1"/>
          <p:nvPr/>
        </p:nvSpPr>
        <p:spPr>
          <a:xfrm>
            <a:off x="6987912" y="1126254"/>
            <a:ext cx="12693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altLang="fr-FR" sz="2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G</a:t>
            </a:r>
            <a:r>
              <a:rPr lang="fr-CH" altLang="fr-FR" sz="2000" baseline="-25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1</a:t>
            </a:r>
            <a:endParaRPr lang="fr-CH" sz="2000" dirty="0">
              <a:latin typeface="+mj-lt"/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6C66FB60-57B7-5084-8E54-8FA436F0E59D}"/>
              </a:ext>
            </a:extLst>
          </p:cNvPr>
          <p:cNvSpPr txBox="1"/>
          <p:nvPr/>
        </p:nvSpPr>
        <p:spPr>
          <a:xfrm>
            <a:off x="9221842" y="1116094"/>
            <a:ext cx="12693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altLang="fr-FR" sz="2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G</a:t>
            </a:r>
            <a:r>
              <a:rPr lang="fr-CH" altLang="fr-FR" sz="2000" baseline="-25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2</a:t>
            </a:r>
            <a:endParaRPr lang="fr-CH" sz="20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ZoneTexte 48">
                <a:extLst>
                  <a:ext uri="{FF2B5EF4-FFF2-40B4-BE49-F238E27FC236}">
                    <a16:creationId xmlns:a16="http://schemas.microsoft.com/office/drawing/2014/main" id="{B978CD57-99DC-287C-B3B1-00DEB84BFC00}"/>
                  </a:ext>
                </a:extLst>
              </p:cNvPr>
              <p:cNvSpPr txBox="1"/>
              <p:nvPr/>
            </p:nvSpPr>
            <p:spPr>
              <a:xfrm>
                <a:off x="642066" y="1453695"/>
                <a:ext cx="3602110" cy="4616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H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fr-CH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25 </m:t>
                      </m:r>
                      <m:r>
                        <m:rPr>
                          <m:sty m:val="p"/>
                        </m:rPr>
                        <a:rPr lang="fr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</m:oMath>
                  </m:oMathPara>
                </a14:m>
                <a:endParaRPr lang="fr-CH" u="sng" dirty="0">
                  <a:latin typeface="+mj-lt"/>
                  <a:ea typeface="Artifakt Element Light" panose="020B0303050000020004" pitchFamily="34" charset="0"/>
                </a:endParaRPr>
              </a:p>
            </p:txBody>
          </p:sp>
        </mc:Choice>
        <mc:Fallback xmlns="">
          <p:sp>
            <p:nvSpPr>
              <p:cNvPr id="49" name="ZoneTexte 48">
                <a:extLst>
                  <a:ext uri="{FF2B5EF4-FFF2-40B4-BE49-F238E27FC236}">
                    <a16:creationId xmlns:a16="http://schemas.microsoft.com/office/drawing/2014/main" id="{B978CD57-99DC-287C-B3B1-00DEB84BFC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066" y="1453695"/>
                <a:ext cx="3602110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ZoneTexte 49">
                <a:extLst>
                  <a:ext uri="{FF2B5EF4-FFF2-40B4-BE49-F238E27FC236}">
                    <a16:creationId xmlns:a16="http://schemas.microsoft.com/office/drawing/2014/main" id="{D5383BBB-7FE5-BA04-96D8-FB508BD3AC55}"/>
                  </a:ext>
                </a:extLst>
              </p:cNvPr>
              <p:cNvSpPr txBox="1"/>
              <p:nvPr/>
            </p:nvSpPr>
            <p:spPr>
              <a:xfrm>
                <a:off x="644783" y="1879991"/>
                <a:ext cx="3602110" cy="4616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fr-CH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=2.75</m:t>
                      </m:r>
                      <m:r>
                        <a:rPr lang="fr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fr-CH" u="sng" dirty="0">
                  <a:latin typeface="+mj-lt"/>
                  <a:ea typeface="Artifakt Element Light" panose="020B0303050000020004" pitchFamily="34" charset="0"/>
                </a:endParaRPr>
              </a:p>
            </p:txBody>
          </p:sp>
        </mc:Choice>
        <mc:Fallback xmlns="">
          <p:sp>
            <p:nvSpPr>
              <p:cNvPr id="50" name="ZoneTexte 49">
                <a:extLst>
                  <a:ext uri="{FF2B5EF4-FFF2-40B4-BE49-F238E27FC236}">
                    <a16:creationId xmlns:a16="http://schemas.microsoft.com/office/drawing/2014/main" id="{D5383BBB-7FE5-BA04-96D8-FB508BD3AC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783" y="1879991"/>
                <a:ext cx="3602110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Accolade fermante 50">
            <a:extLst>
              <a:ext uri="{FF2B5EF4-FFF2-40B4-BE49-F238E27FC236}">
                <a16:creationId xmlns:a16="http://schemas.microsoft.com/office/drawing/2014/main" id="{2338BFEE-5744-D074-B314-B9A82C5A28AB}"/>
              </a:ext>
            </a:extLst>
          </p:cNvPr>
          <p:cNvSpPr/>
          <p:nvPr/>
        </p:nvSpPr>
        <p:spPr>
          <a:xfrm>
            <a:off x="2324805" y="1608896"/>
            <a:ext cx="189795" cy="634108"/>
          </a:xfrm>
          <a:prstGeom prst="rightBrac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ZoneTexte 51">
                <a:extLst>
                  <a:ext uri="{FF2B5EF4-FFF2-40B4-BE49-F238E27FC236}">
                    <a16:creationId xmlns:a16="http://schemas.microsoft.com/office/drawing/2014/main" id="{A91F3F2A-009F-85CE-637D-4587275D042D}"/>
                  </a:ext>
                </a:extLst>
              </p:cNvPr>
              <p:cNvSpPr txBox="1"/>
              <p:nvPr/>
            </p:nvSpPr>
            <p:spPr>
              <a:xfrm>
                <a:off x="3228789" y="1558096"/>
                <a:ext cx="2037045" cy="55399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fr-CH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CH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0.23 </m:t>
                      </m:r>
                      <m:r>
                        <m:rPr>
                          <m:sty m:val="p"/>
                        </m:rPr>
                        <a:rPr lang="fr-CH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nm</m:t>
                      </m:r>
                    </m:oMath>
                  </m:oMathPara>
                </a14:m>
                <a:endParaRPr lang="fr-CH" sz="2000" u="sng" dirty="0">
                  <a:latin typeface="+mj-lt"/>
                  <a:ea typeface="Artifakt Element Light" panose="020B0303050000020004" pitchFamily="34" charset="0"/>
                </a:endParaRPr>
              </a:p>
            </p:txBody>
          </p:sp>
        </mc:Choice>
        <mc:Fallback xmlns="">
          <p:sp>
            <p:nvSpPr>
              <p:cNvPr id="52" name="ZoneTexte 51">
                <a:extLst>
                  <a:ext uri="{FF2B5EF4-FFF2-40B4-BE49-F238E27FC236}">
                    <a16:creationId xmlns:a16="http://schemas.microsoft.com/office/drawing/2014/main" id="{A91F3F2A-009F-85CE-637D-4587275D04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8789" y="1558096"/>
                <a:ext cx="2037045" cy="55399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CB22C61C-01EC-7D89-EB5D-6AAFAC11BF9C}"/>
                  </a:ext>
                </a:extLst>
              </p:cNvPr>
              <p:cNvSpPr txBox="1"/>
              <p:nvPr/>
            </p:nvSpPr>
            <p:spPr>
              <a:xfrm>
                <a:off x="8019712" y="628913"/>
                <a:ext cx="3602110" cy="4616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fr-CH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=2.75</m:t>
                      </m:r>
                      <m:r>
                        <a:rPr lang="fr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fr-CH" u="sng" dirty="0">
                  <a:latin typeface="+mj-lt"/>
                  <a:ea typeface="Artifakt Element Light" panose="020B0303050000020004" pitchFamily="34" charset="0"/>
                </a:endParaRPr>
              </a:p>
            </p:txBody>
          </p:sp>
        </mc:Choice>
        <mc:Fallback xmlns=""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CB22C61C-01EC-7D89-EB5D-6AAFAC11BF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9712" y="628913"/>
                <a:ext cx="3602110" cy="46166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ZoneTexte 60">
            <a:extLst>
              <a:ext uri="{FF2B5EF4-FFF2-40B4-BE49-F238E27FC236}">
                <a16:creationId xmlns:a16="http://schemas.microsoft.com/office/drawing/2014/main" id="{1280CD02-DD0E-7D7B-C6B6-E4D9D5E98A5C}"/>
              </a:ext>
            </a:extLst>
          </p:cNvPr>
          <p:cNvSpPr txBox="1"/>
          <p:nvPr/>
        </p:nvSpPr>
        <p:spPr>
          <a:xfrm>
            <a:off x="258603" y="690823"/>
            <a:ext cx="5444559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2400" b="1" u="sng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Modulation depends on the wavelength !</a:t>
            </a: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F3FD433F-F7E0-CBE2-1066-A3585EAB7A71}"/>
              </a:ext>
            </a:extLst>
          </p:cNvPr>
          <p:cNvSpPr txBox="1"/>
          <p:nvPr/>
        </p:nvSpPr>
        <p:spPr>
          <a:xfrm>
            <a:off x="3008586" y="2208537"/>
            <a:ext cx="2638966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2400" b="1" u="sng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Talbot wavelength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049CD69-4D0B-F0F0-4628-588AB86ED397}"/>
              </a:ext>
            </a:extLst>
          </p:cNvPr>
          <p:cNvSpPr txBox="1"/>
          <p:nvPr/>
        </p:nvSpPr>
        <p:spPr>
          <a:xfrm>
            <a:off x="621745" y="2900333"/>
            <a:ext cx="3523521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u="sng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Time-of-Flight spectrum – PF1B</a:t>
            </a:r>
          </a:p>
        </p:txBody>
      </p:sp>
    </p:spTree>
    <p:extLst>
      <p:ext uri="{BB962C8B-B14F-4D97-AF65-F5344CB8AC3E}">
        <p14:creationId xmlns:p14="http://schemas.microsoft.com/office/powerpoint/2010/main" val="3863206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21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9" grpId="0"/>
      <p:bldP spid="31" grpId="0"/>
      <p:bldP spid="33" grpId="0"/>
      <p:bldP spid="40" grpId="0"/>
      <p:bldP spid="41" grpId="0"/>
      <p:bldP spid="42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49</a:t>
            </a:fld>
            <a:endParaRPr lang="fr-CH">
              <a:latin typeface="+mj-lt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525E639-16AB-9200-5445-F3FF1D836A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540517" y="3167421"/>
            <a:ext cx="1482156" cy="1972191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F6C703FD-77C4-2F2C-F916-C81205AB6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541228" y="4653781"/>
            <a:ext cx="1482154" cy="197218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3C55D3A3-2DF6-E23C-B6E5-07247D6F69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421911" y="4666890"/>
            <a:ext cx="1477891" cy="197320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F1286DA-B8AC-1794-2262-388F8C8DBB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7549351" y="1626668"/>
            <a:ext cx="1476437" cy="1964581"/>
          </a:xfrm>
          <a:prstGeom prst="rect">
            <a:avLst/>
          </a:prstGeom>
        </p:spPr>
      </p:pic>
      <p:pic>
        <p:nvPicPr>
          <p:cNvPr id="8" name="Image 7" descr="Une image contenant blanc, ustensiles de cuisine&#10;&#10;Description générée automatiquement">
            <a:extLst>
              <a:ext uri="{FF2B5EF4-FFF2-40B4-BE49-F238E27FC236}">
                <a16:creationId xmlns:a16="http://schemas.microsoft.com/office/drawing/2014/main" id="{31E57F0F-5409-EAB8-678A-AB6319F9338F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26217" y="2829464"/>
            <a:ext cx="1873762" cy="2568270"/>
          </a:xfrm>
          <a:prstGeom prst="rect">
            <a:avLst/>
          </a:prstGeom>
        </p:spPr>
      </p:pic>
      <p:pic>
        <p:nvPicPr>
          <p:cNvPr id="9" name="Image 8" descr="Une image contenant peigne, outil&#10;&#10;Description générée automatiquement">
            <a:extLst>
              <a:ext uri="{FF2B5EF4-FFF2-40B4-BE49-F238E27FC236}">
                <a16:creationId xmlns:a16="http://schemas.microsoft.com/office/drawing/2014/main" id="{5374FCAF-FF87-201D-A295-45C755F0DB4E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26217" y="1302217"/>
            <a:ext cx="1873762" cy="2568270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98B50067-C85C-3254-14FC-0A54B7F62C6A}"/>
              </a:ext>
            </a:extLst>
          </p:cNvPr>
          <p:cNvSpPr txBox="1"/>
          <p:nvPr/>
        </p:nvSpPr>
        <p:spPr>
          <a:xfrm>
            <a:off x="240019" y="2463705"/>
            <a:ext cx="10629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altLang="fr-FR" sz="1200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λ</a:t>
            </a:r>
            <a:r>
              <a:rPr lang="fr-CH" altLang="fr-FR" sz="1200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CH" altLang="fr-FR" sz="12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= 0.23 nm</a:t>
            </a:r>
            <a:endParaRPr lang="fr-CH" sz="1200" dirty="0">
              <a:latin typeface="+mj-lt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1CFAD57-ABF4-284E-4245-326EF008B6A8}"/>
              </a:ext>
            </a:extLst>
          </p:cNvPr>
          <p:cNvSpPr txBox="1"/>
          <p:nvPr/>
        </p:nvSpPr>
        <p:spPr>
          <a:xfrm>
            <a:off x="1528409" y="1546999"/>
            <a:ext cx="12693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altLang="fr-FR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L</a:t>
            </a:r>
            <a:r>
              <a:rPr lang="fr-CH" altLang="fr-FR" baseline="-25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G</a:t>
            </a:r>
            <a:r>
              <a:rPr lang="fr-CH" altLang="fr-FR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 = 2.75 m</a:t>
            </a:r>
            <a:endParaRPr lang="fr-CH" dirty="0">
              <a:latin typeface="+mj-lt"/>
            </a:endParaRP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99EA7C58-D977-9DC3-B68E-9FE0DD47D8B6}"/>
              </a:ext>
            </a:extLst>
          </p:cNvPr>
          <p:cNvCxnSpPr/>
          <p:nvPr/>
        </p:nvCxnSpPr>
        <p:spPr>
          <a:xfrm>
            <a:off x="1157871" y="1912798"/>
            <a:ext cx="196458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6FE89E79-3A35-E615-819B-ACEF12122AB6}"/>
              </a:ext>
            </a:extLst>
          </p:cNvPr>
          <p:cNvSpPr txBox="1"/>
          <p:nvPr/>
        </p:nvSpPr>
        <p:spPr>
          <a:xfrm>
            <a:off x="240018" y="3996222"/>
            <a:ext cx="11792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altLang="fr-FR" sz="1200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λ</a:t>
            </a:r>
            <a:r>
              <a:rPr lang="fr-CH" altLang="fr-FR" sz="1200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CH" altLang="fr-FR" sz="12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= 0.46 nm</a:t>
            </a:r>
            <a:endParaRPr lang="fr-CH" sz="1200" dirty="0">
              <a:latin typeface="+mj-lt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06178C1-E3BE-51E3-414B-29B1A44D49C0}"/>
              </a:ext>
            </a:extLst>
          </p:cNvPr>
          <p:cNvSpPr txBox="1"/>
          <p:nvPr/>
        </p:nvSpPr>
        <p:spPr>
          <a:xfrm>
            <a:off x="240019" y="5496498"/>
            <a:ext cx="117921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altLang="fr-FR" sz="1200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λ</a:t>
            </a:r>
            <a:r>
              <a:rPr lang="fr-CH" altLang="fr-FR" sz="1200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CH" altLang="fr-FR" sz="12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= 0.32 nm</a:t>
            </a:r>
            <a:endParaRPr lang="fr-CH" sz="1200" dirty="0">
              <a:latin typeface="+mj-lt"/>
            </a:endParaRPr>
          </a:p>
        </p:txBody>
      </p:sp>
      <p:sp>
        <p:nvSpPr>
          <p:cNvPr id="17" name="Flèche : droite 16">
            <a:extLst>
              <a:ext uri="{FF2B5EF4-FFF2-40B4-BE49-F238E27FC236}">
                <a16:creationId xmlns:a16="http://schemas.microsoft.com/office/drawing/2014/main" id="{159976E0-2652-0725-E276-38B64AA7ED56}"/>
              </a:ext>
            </a:extLst>
          </p:cNvPr>
          <p:cNvSpPr/>
          <p:nvPr/>
        </p:nvSpPr>
        <p:spPr>
          <a:xfrm>
            <a:off x="285754" y="2298577"/>
            <a:ext cx="849396" cy="610263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600">
              <a:latin typeface="+mj-lt"/>
            </a:endParaRPr>
          </a:p>
        </p:txBody>
      </p:sp>
      <p:sp>
        <p:nvSpPr>
          <p:cNvPr id="21" name="Flèche : droite 20">
            <a:extLst>
              <a:ext uri="{FF2B5EF4-FFF2-40B4-BE49-F238E27FC236}">
                <a16:creationId xmlns:a16="http://schemas.microsoft.com/office/drawing/2014/main" id="{1298E796-1BBC-8CCA-8576-E43788F615C4}"/>
              </a:ext>
            </a:extLst>
          </p:cNvPr>
          <p:cNvSpPr/>
          <p:nvPr/>
        </p:nvSpPr>
        <p:spPr>
          <a:xfrm>
            <a:off x="285754" y="3829833"/>
            <a:ext cx="849396" cy="610263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600">
              <a:latin typeface="+mj-lt"/>
            </a:endParaRPr>
          </a:p>
        </p:txBody>
      </p:sp>
      <p:sp>
        <p:nvSpPr>
          <p:cNvPr id="23" name="Flèche : droite 22">
            <a:extLst>
              <a:ext uri="{FF2B5EF4-FFF2-40B4-BE49-F238E27FC236}">
                <a16:creationId xmlns:a16="http://schemas.microsoft.com/office/drawing/2014/main" id="{7F3F4E50-1684-56D9-3FED-0E132676CEDB}"/>
              </a:ext>
            </a:extLst>
          </p:cNvPr>
          <p:cNvSpPr/>
          <p:nvPr/>
        </p:nvSpPr>
        <p:spPr>
          <a:xfrm>
            <a:off x="285754" y="5329771"/>
            <a:ext cx="849396" cy="610263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600">
              <a:latin typeface="+mj-lt"/>
            </a:endParaRPr>
          </a:p>
        </p:txBody>
      </p: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AE9B180E-A81C-98CB-1A9A-C31943BD7D53}"/>
              </a:ext>
            </a:extLst>
          </p:cNvPr>
          <p:cNvCxnSpPr/>
          <p:nvPr/>
        </p:nvCxnSpPr>
        <p:spPr>
          <a:xfrm>
            <a:off x="3292792" y="2111859"/>
            <a:ext cx="0" cy="796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E7409594-EE8F-790C-67EE-DDFC31D79047}"/>
              </a:ext>
            </a:extLst>
          </p:cNvPr>
          <p:cNvCxnSpPr/>
          <p:nvPr/>
        </p:nvCxnSpPr>
        <p:spPr>
          <a:xfrm>
            <a:off x="3292792" y="3644320"/>
            <a:ext cx="0" cy="796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E40A1AB2-39D9-D304-7548-B0A483C05307}"/>
              </a:ext>
            </a:extLst>
          </p:cNvPr>
          <p:cNvCxnSpPr/>
          <p:nvPr/>
        </p:nvCxnSpPr>
        <p:spPr>
          <a:xfrm>
            <a:off x="3292792" y="5132542"/>
            <a:ext cx="0" cy="796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74D034BF-72CE-BE52-1A0B-A88F88E21F36}"/>
              </a:ext>
            </a:extLst>
          </p:cNvPr>
          <p:cNvCxnSpPr/>
          <p:nvPr/>
        </p:nvCxnSpPr>
        <p:spPr>
          <a:xfrm>
            <a:off x="3153832" y="2001810"/>
            <a:ext cx="0" cy="1186264"/>
          </a:xfrm>
          <a:prstGeom prst="line">
            <a:avLst/>
          </a:prstGeom>
          <a:ln w="38100">
            <a:solidFill>
              <a:schemeClr val="accent2"/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62846617-D1E1-0375-42FE-48A6BC9A38CE}"/>
              </a:ext>
            </a:extLst>
          </p:cNvPr>
          <p:cNvCxnSpPr/>
          <p:nvPr/>
        </p:nvCxnSpPr>
        <p:spPr>
          <a:xfrm>
            <a:off x="3153832" y="3530983"/>
            <a:ext cx="0" cy="1186264"/>
          </a:xfrm>
          <a:prstGeom prst="line">
            <a:avLst/>
          </a:prstGeom>
          <a:ln w="38100">
            <a:solidFill>
              <a:schemeClr val="accent2"/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526D1DF3-ACFA-D141-BA89-2015ADA9E420}"/>
              </a:ext>
            </a:extLst>
          </p:cNvPr>
          <p:cNvCxnSpPr/>
          <p:nvPr/>
        </p:nvCxnSpPr>
        <p:spPr>
          <a:xfrm>
            <a:off x="3153832" y="5029969"/>
            <a:ext cx="0" cy="1186264"/>
          </a:xfrm>
          <a:prstGeom prst="line">
            <a:avLst/>
          </a:prstGeom>
          <a:ln w="38100">
            <a:solidFill>
              <a:schemeClr val="accent2"/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69D4F057-B80F-ACBC-4DDA-0D0116C0F64E}"/>
              </a:ext>
            </a:extLst>
          </p:cNvPr>
          <p:cNvCxnSpPr/>
          <p:nvPr/>
        </p:nvCxnSpPr>
        <p:spPr>
          <a:xfrm>
            <a:off x="1155183" y="2005097"/>
            <a:ext cx="0" cy="1186264"/>
          </a:xfrm>
          <a:prstGeom prst="line">
            <a:avLst/>
          </a:prstGeom>
          <a:ln w="38100">
            <a:solidFill>
              <a:schemeClr val="accent2"/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11BE35A5-2235-02A9-3A9A-F98268521167}"/>
              </a:ext>
            </a:extLst>
          </p:cNvPr>
          <p:cNvCxnSpPr/>
          <p:nvPr/>
        </p:nvCxnSpPr>
        <p:spPr>
          <a:xfrm>
            <a:off x="1155183" y="3534271"/>
            <a:ext cx="0" cy="1186264"/>
          </a:xfrm>
          <a:prstGeom prst="line">
            <a:avLst/>
          </a:prstGeom>
          <a:ln w="38100">
            <a:solidFill>
              <a:schemeClr val="accent2"/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0C073CFD-B12B-49C5-3206-7B1F8B94B554}"/>
              </a:ext>
            </a:extLst>
          </p:cNvPr>
          <p:cNvCxnSpPr/>
          <p:nvPr/>
        </p:nvCxnSpPr>
        <p:spPr>
          <a:xfrm>
            <a:off x="1155183" y="5033257"/>
            <a:ext cx="0" cy="1186264"/>
          </a:xfrm>
          <a:prstGeom prst="line">
            <a:avLst/>
          </a:prstGeom>
          <a:ln w="38100">
            <a:solidFill>
              <a:schemeClr val="accent2"/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4" name="Image 33">
            <a:extLst>
              <a:ext uri="{FF2B5EF4-FFF2-40B4-BE49-F238E27FC236}">
                <a16:creationId xmlns:a16="http://schemas.microsoft.com/office/drawing/2014/main" id="{DC3A451E-2A72-9140-8A9E-5C6A653095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90372" y="3385112"/>
            <a:ext cx="2059244" cy="1490647"/>
          </a:xfrm>
          <a:prstGeom prst="rect">
            <a:avLst/>
          </a:prstGeom>
        </p:spPr>
      </p:pic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B188A950-49DD-4949-9714-71B515DA91A0}"/>
              </a:ext>
            </a:extLst>
          </p:cNvPr>
          <p:cNvCxnSpPr/>
          <p:nvPr/>
        </p:nvCxnSpPr>
        <p:spPr>
          <a:xfrm>
            <a:off x="6096000" y="988335"/>
            <a:ext cx="0" cy="53625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6" name="Image 35">
            <a:extLst>
              <a:ext uri="{FF2B5EF4-FFF2-40B4-BE49-F238E27FC236}">
                <a16:creationId xmlns:a16="http://schemas.microsoft.com/office/drawing/2014/main" id="{AD45A62A-991E-CB61-AEC3-2A746C78081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80678" y="4898789"/>
            <a:ext cx="2060153" cy="1490648"/>
          </a:xfrm>
          <a:prstGeom prst="rect">
            <a:avLst/>
          </a:prstGeom>
        </p:spPr>
      </p:pic>
      <p:sp>
        <p:nvSpPr>
          <p:cNvPr id="37" name="ZoneTexte 36">
            <a:extLst>
              <a:ext uri="{FF2B5EF4-FFF2-40B4-BE49-F238E27FC236}">
                <a16:creationId xmlns:a16="http://schemas.microsoft.com/office/drawing/2014/main" id="{835BCA42-997C-BC15-E319-85CAE54D31E6}"/>
              </a:ext>
            </a:extLst>
          </p:cNvPr>
          <p:cNvSpPr txBox="1"/>
          <p:nvPr/>
        </p:nvSpPr>
        <p:spPr>
          <a:xfrm>
            <a:off x="6321209" y="2468216"/>
            <a:ext cx="10629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altLang="fr-FR" sz="1200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λ</a:t>
            </a:r>
            <a:r>
              <a:rPr lang="fr-CH" altLang="fr-FR" sz="1200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CH" altLang="fr-FR" sz="12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= 0.35 nm</a:t>
            </a:r>
            <a:endParaRPr lang="fr-CH" sz="1200" dirty="0">
              <a:latin typeface="+mj-lt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63A7615D-70BF-929F-E870-4F7B1F8377D0}"/>
              </a:ext>
            </a:extLst>
          </p:cNvPr>
          <p:cNvSpPr txBox="1"/>
          <p:nvPr/>
        </p:nvSpPr>
        <p:spPr>
          <a:xfrm>
            <a:off x="7657224" y="1554050"/>
            <a:ext cx="12693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altLang="fr-FR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L</a:t>
            </a:r>
            <a:r>
              <a:rPr lang="fr-CH" altLang="fr-FR" baseline="-25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G</a:t>
            </a:r>
            <a:r>
              <a:rPr lang="fr-CH" altLang="fr-FR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 = 2.75 m</a:t>
            </a:r>
            <a:endParaRPr lang="fr-CH" dirty="0">
              <a:latin typeface="+mj-lt"/>
            </a:endParaRPr>
          </a:p>
        </p:txBody>
      </p: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33DB8D8B-674A-35AA-2D32-A0D6679442AF}"/>
              </a:ext>
            </a:extLst>
          </p:cNvPr>
          <p:cNvCxnSpPr/>
          <p:nvPr/>
        </p:nvCxnSpPr>
        <p:spPr>
          <a:xfrm>
            <a:off x="7286686" y="1917309"/>
            <a:ext cx="196458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ZoneTexte 39">
            <a:extLst>
              <a:ext uri="{FF2B5EF4-FFF2-40B4-BE49-F238E27FC236}">
                <a16:creationId xmlns:a16="http://schemas.microsoft.com/office/drawing/2014/main" id="{A068DBE5-C197-0DE8-BBF3-EF3A1282B3C4}"/>
              </a:ext>
            </a:extLst>
          </p:cNvPr>
          <p:cNvSpPr txBox="1"/>
          <p:nvPr/>
        </p:nvSpPr>
        <p:spPr>
          <a:xfrm>
            <a:off x="6330733" y="4000733"/>
            <a:ext cx="11792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altLang="fr-FR" sz="1200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λ</a:t>
            </a:r>
            <a:r>
              <a:rPr lang="fr-CH" altLang="fr-FR" sz="1200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CH" altLang="fr-FR" sz="12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= 0.58 nm</a:t>
            </a:r>
            <a:endParaRPr lang="fr-CH" sz="1200" dirty="0">
              <a:latin typeface="+mj-lt"/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3EB3DEA5-495F-F063-8721-60D9573258D5}"/>
              </a:ext>
            </a:extLst>
          </p:cNvPr>
          <p:cNvSpPr txBox="1"/>
          <p:nvPr/>
        </p:nvSpPr>
        <p:spPr>
          <a:xfrm>
            <a:off x="6321209" y="5501009"/>
            <a:ext cx="117921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altLang="fr-FR" sz="1200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λ</a:t>
            </a:r>
            <a:r>
              <a:rPr lang="fr-CH" altLang="fr-FR" sz="1200" dirty="0">
                <a:solidFill>
                  <a:srgbClr val="000000"/>
                </a:solidFill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CH" altLang="fr-FR" sz="12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= 1.15 nm</a:t>
            </a:r>
            <a:endParaRPr lang="fr-CH" sz="1200" dirty="0">
              <a:latin typeface="+mj-lt"/>
            </a:endParaRPr>
          </a:p>
        </p:txBody>
      </p:sp>
      <p:sp>
        <p:nvSpPr>
          <p:cNvPr id="42" name="Flèche : droite 41">
            <a:extLst>
              <a:ext uri="{FF2B5EF4-FFF2-40B4-BE49-F238E27FC236}">
                <a16:creationId xmlns:a16="http://schemas.microsoft.com/office/drawing/2014/main" id="{A09C3884-603E-B4CB-AD20-FA0EC1B92CCC}"/>
              </a:ext>
            </a:extLst>
          </p:cNvPr>
          <p:cNvSpPr/>
          <p:nvPr/>
        </p:nvSpPr>
        <p:spPr>
          <a:xfrm>
            <a:off x="6368833" y="2303088"/>
            <a:ext cx="895131" cy="610263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600">
              <a:latin typeface="+mj-lt"/>
            </a:endParaRPr>
          </a:p>
        </p:txBody>
      </p:sp>
      <p:sp>
        <p:nvSpPr>
          <p:cNvPr id="43" name="Flèche : droite 42">
            <a:extLst>
              <a:ext uri="{FF2B5EF4-FFF2-40B4-BE49-F238E27FC236}">
                <a16:creationId xmlns:a16="http://schemas.microsoft.com/office/drawing/2014/main" id="{3DB4B89A-570F-149C-22A6-7DA6BFB8B181}"/>
              </a:ext>
            </a:extLst>
          </p:cNvPr>
          <p:cNvSpPr/>
          <p:nvPr/>
        </p:nvSpPr>
        <p:spPr>
          <a:xfrm>
            <a:off x="6368833" y="3834344"/>
            <a:ext cx="895131" cy="610263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600">
              <a:latin typeface="+mj-lt"/>
            </a:endParaRPr>
          </a:p>
        </p:txBody>
      </p:sp>
      <p:sp>
        <p:nvSpPr>
          <p:cNvPr id="44" name="Flèche : droite 43">
            <a:extLst>
              <a:ext uri="{FF2B5EF4-FFF2-40B4-BE49-F238E27FC236}">
                <a16:creationId xmlns:a16="http://schemas.microsoft.com/office/drawing/2014/main" id="{E3D30763-7453-D0C6-B381-05BED2695557}"/>
              </a:ext>
            </a:extLst>
          </p:cNvPr>
          <p:cNvSpPr/>
          <p:nvPr/>
        </p:nvSpPr>
        <p:spPr>
          <a:xfrm>
            <a:off x="6368833" y="5334282"/>
            <a:ext cx="895132" cy="610263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600">
              <a:latin typeface="+mj-lt"/>
            </a:endParaRPr>
          </a:p>
        </p:txBody>
      </p: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D03EF50C-CC4D-A8FF-ABC4-B8A9F4D31E98}"/>
              </a:ext>
            </a:extLst>
          </p:cNvPr>
          <p:cNvCxnSpPr/>
          <p:nvPr/>
        </p:nvCxnSpPr>
        <p:spPr>
          <a:xfrm>
            <a:off x="9421607" y="2116369"/>
            <a:ext cx="0" cy="796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B1A9AFFD-F2F0-8CE0-9904-57A695219156}"/>
              </a:ext>
            </a:extLst>
          </p:cNvPr>
          <p:cNvCxnSpPr/>
          <p:nvPr/>
        </p:nvCxnSpPr>
        <p:spPr>
          <a:xfrm>
            <a:off x="9421607" y="3648831"/>
            <a:ext cx="0" cy="796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8F6543CC-026F-206B-5A6D-155EC6A13DBC}"/>
              </a:ext>
            </a:extLst>
          </p:cNvPr>
          <p:cNvCxnSpPr/>
          <p:nvPr/>
        </p:nvCxnSpPr>
        <p:spPr>
          <a:xfrm>
            <a:off x="9421607" y="5137053"/>
            <a:ext cx="0" cy="796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29F73B2E-8D70-754B-574A-D64B6D52F8EE}"/>
              </a:ext>
            </a:extLst>
          </p:cNvPr>
          <p:cNvCxnSpPr/>
          <p:nvPr/>
        </p:nvCxnSpPr>
        <p:spPr>
          <a:xfrm>
            <a:off x="9282647" y="2006320"/>
            <a:ext cx="0" cy="1186264"/>
          </a:xfrm>
          <a:prstGeom prst="line">
            <a:avLst/>
          </a:prstGeom>
          <a:ln w="38100">
            <a:solidFill>
              <a:schemeClr val="accent2"/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387A1CE9-3B03-A4F6-A150-452F4A850F8F}"/>
              </a:ext>
            </a:extLst>
          </p:cNvPr>
          <p:cNvCxnSpPr/>
          <p:nvPr/>
        </p:nvCxnSpPr>
        <p:spPr>
          <a:xfrm>
            <a:off x="9282647" y="3535494"/>
            <a:ext cx="0" cy="1186264"/>
          </a:xfrm>
          <a:prstGeom prst="line">
            <a:avLst/>
          </a:prstGeom>
          <a:ln w="38100">
            <a:solidFill>
              <a:schemeClr val="accent2"/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81F6E5E7-FBF0-BE06-A742-105020529AD6}"/>
              </a:ext>
            </a:extLst>
          </p:cNvPr>
          <p:cNvCxnSpPr/>
          <p:nvPr/>
        </p:nvCxnSpPr>
        <p:spPr>
          <a:xfrm>
            <a:off x="9282647" y="5034480"/>
            <a:ext cx="0" cy="1186264"/>
          </a:xfrm>
          <a:prstGeom prst="line">
            <a:avLst/>
          </a:prstGeom>
          <a:ln w="38100">
            <a:solidFill>
              <a:schemeClr val="accent2"/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64D90AB9-250C-CD9C-ED5C-B09C9CD1373D}"/>
              </a:ext>
            </a:extLst>
          </p:cNvPr>
          <p:cNvCxnSpPr/>
          <p:nvPr/>
        </p:nvCxnSpPr>
        <p:spPr>
          <a:xfrm>
            <a:off x="7283998" y="2009608"/>
            <a:ext cx="0" cy="1186264"/>
          </a:xfrm>
          <a:prstGeom prst="line">
            <a:avLst/>
          </a:prstGeom>
          <a:ln w="38100">
            <a:solidFill>
              <a:schemeClr val="accent2"/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174C52C8-A266-9B4C-67DD-0EDB0F5D31F7}"/>
              </a:ext>
            </a:extLst>
          </p:cNvPr>
          <p:cNvCxnSpPr/>
          <p:nvPr/>
        </p:nvCxnSpPr>
        <p:spPr>
          <a:xfrm>
            <a:off x="7283998" y="3538782"/>
            <a:ext cx="0" cy="1186264"/>
          </a:xfrm>
          <a:prstGeom prst="line">
            <a:avLst/>
          </a:prstGeom>
          <a:ln w="38100">
            <a:solidFill>
              <a:schemeClr val="accent2"/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0F6B3960-8983-1EA4-0B09-B085A5C1CD66}"/>
              </a:ext>
            </a:extLst>
          </p:cNvPr>
          <p:cNvCxnSpPr/>
          <p:nvPr/>
        </p:nvCxnSpPr>
        <p:spPr>
          <a:xfrm>
            <a:off x="7283998" y="5037768"/>
            <a:ext cx="0" cy="1186264"/>
          </a:xfrm>
          <a:prstGeom prst="line">
            <a:avLst/>
          </a:prstGeom>
          <a:ln w="38100">
            <a:solidFill>
              <a:schemeClr val="accent2"/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54" name="Image 53">
            <a:extLst>
              <a:ext uri="{FF2B5EF4-FFF2-40B4-BE49-F238E27FC236}">
                <a16:creationId xmlns:a16="http://schemas.microsoft.com/office/drawing/2014/main" id="{C945D2AE-3683-BF49-7305-C58591F1B8B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39900" y="1840577"/>
            <a:ext cx="2054205" cy="1496081"/>
          </a:xfrm>
          <a:prstGeom prst="rect">
            <a:avLst/>
          </a:prstGeom>
        </p:spPr>
      </p:pic>
      <p:pic>
        <p:nvPicPr>
          <p:cNvPr id="55" name="Image 54">
            <a:extLst>
              <a:ext uri="{FF2B5EF4-FFF2-40B4-BE49-F238E27FC236}">
                <a16:creationId xmlns:a16="http://schemas.microsoft.com/office/drawing/2014/main" id="{2BDEFE27-A596-CC4E-3F04-7FE025C378B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765949" y="4912405"/>
            <a:ext cx="1999942" cy="1496081"/>
          </a:xfrm>
          <a:prstGeom prst="rect">
            <a:avLst/>
          </a:prstGeom>
        </p:spPr>
      </p:pic>
      <p:pic>
        <p:nvPicPr>
          <p:cNvPr id="56" name="Image 55">
            <a:extLst>
              <a:ext uri="{FF2B5EF4-FFF2-40B4-BE49-F238E27FC236}">
                <a16:creationId xmlns:a16="http://schemas.microsoft.com/office/drawing/2014/main" id="{A0F79E16-BC6B-5F62-07FD-529B8AB1B93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739902" y="3390619"/>
            <a:ext cx="2054204" cy="1497131"/>
          </a:xfrm>
          <a:prstGeom prst="rect">
            <a:avLst/>
          </a:prstGeom>
        </p:spPr>
      </p:pic>
      <p:sp>
        <p:nvSpPr>
          <p:cNvPr id="57" name="ZoneTexte 56">
            <a:extLst>
              <a:ext uri="{FF2B5EF4-FFF2-40B4-BE49-F238E27FC236}">
                <a16:creationId xmlns:a16="http://schemas.microsoft.com/office/drawing/2014/main" id="{C0F95FEC-2182-9857-AF38-0930560A3B4F}"/>
              </a:ext>
            </a:extLst>
          </p:cNvPr>
          <p:cNvSpPr txBox="1"/>
          <p:nvPr/>
        </p:nvSpPr>
        <p:spPr>
          <a:xfrm>
            <a:off x="1072995" y="808733"/>
            <a:ext cx="22345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altLang="fr-FR" sz="2000" u="sng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Simulation</a:t>
            </a:r>
            <a:br>
              <a:rPr lang="fr-CH" altLang="fr-FR" sz="2000" u="sng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</a:br>
            <a:r>
              <a:rPr lang="fr-CH" altLang="fr-FR" sz="16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Interference</a:t>
            </a: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 pattern</a:t>
            </a:r>
            <a:endParaRPr lang="fr-CH" sz="2000" dirty="0">
              <a:latin typeface="+mj-lt"/>
            </a:endParaRP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11ACBB0D-BB89-4661-73AC-E17955FAFB13}"/>
              </a:ext>
            </a:extLst>
          </p:cNvPr>
          <p:cNvSpPr txBox="1"/>
          <p:nvPr/>
        </p:nvSpPr>
        <p:spPr>
          <a:xfrm>
            <a:off x="3754257" y="809281"/>
            <a:ext cx="18741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altLang="fr-FR" sz="2000" u="sng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ILL Data</a:t>
            </a:r>
            <a:br>
              <a:rPr lang="fr-CH" altLang="fr-FR" sz="2000" u="sng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</a:b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2-periods scan of G</a:t>
            </a:r>
            <a:r>
              <a:rPr lang="fr-CH" altLang="fr-FR" sz="1600" baseline="-25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2</a:t>
            </a:r>
            <a:endParaRPr lang="fr-CH" sz="2000" u="sng" dirty="0">
              <a:latin typeface="+mj-lt"/>
            </a:endParaRP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90CE0EB0-6739-798C-6B7B-D221297D5A17}"/>
              </a:ext>
            </a:extLst>
          </p:cNvPr>
          <p:cNvSpPr txBox="1"/>
          <p:nvPr/>
        </p:nvSpPr>
        <p:spPr>
          <a:xfrm>
            <a:off x="1771475" y="2933869"/>
            <a:ext cx="81686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CH" altLang="fr-FR" sz="12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Order</a:t>
            </a:r>
            <a:r>
              <a:rPr lang="fr-CH" altLang="fr-FR" sz="12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 1</a:t>
            </a:r>
            <a:endParaRPr lang="fr-CH" sz="1200" dirty="0">
              <a:solidFill>
                <a:srgbClr val="000000"/>
              </a:solidFill>
              <a:latin typeface="+mj-lt"/>
              <a:ea typeface="Artifakt Element Light" panose="020B0303050000020004" pitchFamily="34" charset="0"/>
              <a:cs typeface="Calibri" panose="020F0502020204030204" pitchFamily="34" charset="0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90FFFFC5-4E4C-90EF-586C-D92AFF7D7B5C}"/>
              </a:ext>
            </a:extLst>
          </p:cNvPr>
          <p:cNvSpPr txBox="1"/>
          <p:nvPr/>
        </p:nvSpPr>
        <p:spPr>
          <a:xfrm>
            <a:off x="1769961" y="4439191"/>
            <a:ext cx="81686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Order</a:t>
            </a:r>
            <a:r>
              <a:rPr lang="fr-CH" sz="12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 2</a:t>
            </a: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B4F9A51A-2A81-0696-3037-C388647753E8}"/>
              </a:ext>
            </a:extLst>
          </p:cNvPr>
          <p:cNvSpPr txBox="1"/>
          <p:nvPr/>
        </p:nvSpPr>
        <p:spPr>
          <a:xfrm>
            <a:off x="1769960" y="5990958"/>
            <a:ext cx="81686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random</a:t>
            </a:r>
            <a:endParaRPr lang="fr-CH" sz="1200" dirty="0">
              <a:solidFill>
                <a:srgbClr val="000000"/>
              </a:solidFill>
              <a:latin typeface="+mj-lt"/>
              <a:ea typeface="Artifakt Element Light" panose="020B0303050000020004" pitchFamily="34" charset="0"/>
              <a:cs typeface="Calibri" panose="020F0502020204030204" pitchFamily="34" charset="0"/>
            </a:endParaRP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BD629BB8-189E-24A2-6B03-1C87826D3EFC}"/>
              </a:ext>
            </a:extLst>
          </p:cNvPr>
          <p:cNvSpPr txBox="1"/>
          <p:nvPr/>
        </p:nvSpPr>
        <p:spPr>
          <a:xfrm>
            <a:off x="7880869" y="2933496"/>
            <a:ext cx="81686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CH" altLang="fr-FR" sz="12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Order</a:t>
            </a:r>
            <a:r>
              <a:rPr lang="fr-CH" altLang="fr-FR" sz="12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 1.5</a:t>
            </a:r>
            <a:endParaRPr lang="fr-CH" sz="1200" dirty="0">
              <a:solidFill>
                <a:srgbClr val="000000"/>
              </a:solidFill>
              <a:latin typeface="+mj-lt"/>
              <a:ea typeface="Artifakt Element Light" panose="020B0303050000020004" pitchFamily="34" charset="0"/>
              <a:cs typeface="Calibri" panose="020F0502020204030204" pitchFamily="34" charset="0"/>
            </a:endParaRP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1067F2A8-E223-95CE-52C2-2041D842D6DF}"/>
              </a:ext>
            </a:extLst>
          </p:cNvPr>
          <p:cNvSpPr txBox="1"/>
          <p:nvPr/>
        </p:nvSpPr>
        <p:spPr>
          <a:xfrm>
            <a:off x="7856594" y="4476622"/>
            <a:ext cx="86541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Order</a:t>
            </a:r>
            <a:r>
              <a:rPr lang="fr-CH" sz="12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 2.5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0CDCE7EA-C7BF-C7CC-6E69-24503BCC4C23}"/>
              </a:ext>
            </a:extLst>
          </p:cNvPr>
          <p:cNvSpPr txBox="1"/>
          <p:nvPr/>
        </p:nvSpPr>
        <p:spPr>
          <a:xfrm>
            <a:off x="7879354" y="5981060"/>
            <a:ext cx="81686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Order</a:t>
            </a:r>
            <a:r>
              <a:rPr lang="fr-CH" sz="12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 5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1160DA38-48A7-53E4-FAA4-128929D03E18}"/>
              </a:ext>
            </a:extLst>
          </p:cNvPr>
          <p:cNvSpPr txBox="1"/>
          <p:nvPr/>
        </p:nvSpPr>
        <p:spPr>
          <a:xfrm>
            <a:off x="537352" y="1521599"/>
            <a:ext cx="12693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altLang="fr-FR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G</a:t>
            </a:r>
            <a:r>
              <a:rPr lang="fr-CH" altLang="fr-FR" baseline="-25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1</a:t>
            </a:r>
            <a:endParaRPr lang="fr-CH" dirty="0">
              <a:latin typeface="+mj-lt"/>
            </a:endParaRP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A80399E2-2D03-145A-E861-BB00BAD96195}"/>
              </a:ext>
            </a:extLst>
          </p:cNvPr>
          <p:cNvSpPr txBox="1"/>
          <p:nvPr/>
        </p:nvSpPr>
        <p:spPr>
          <a:xfrm>
            <a:off x="2537602" y="1521599"/>
            <a:ext cx="12693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altLang="fr-FR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G</a:t>
            </a:r>
            <a:r>
              <a:rPr lang="fr-CH" altLang="fr-FR" baseline="-25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2</a:t>
            </a:r>
            <a:endParaRPr lang="fr-CH" dirty="0">
              <a:latin typeface="+mj-lt"/>
            </a:endParaRP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F38F543F-3342-F37E-4EA6-16FB1D577662}"/>
              </a:ext>
            </a:extLst>
          </p:cNvPr>
          <p:cNvSpPr txBox="1"/>
          <p:nvPr/>
        </p:nvSpPr>
        <p:spPr>
          <a:xfrm>
            <a:off x="6661927" y="1519059"/>
            <a:ext cx="12693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altLang="fr-FR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G</a:t>
            </a:r>
            <a:r>
              <a:rPr lang="fr-CH" altLang="fr-FR" baseline="-25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1</a:t>
            </a:r>
            <a:endParaRPr lang="fr-CH" dirty="0">
              <a:latin typeface="+mj-lt"/>
            </a:endParaRPr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id="{11481C16-DA01-F667-A75B-07B3A0790686}"/>
              </a:ext>
            </a:extLst>
          </p:cNvPr>
          <p:cNvSpPr txBox="1"/>
          <p:nvPr/>
        </p:nvSpPr>
        <p:spPr>
          <a:xfrm>
            <a:off x="8662177" y="1519059"/>
            <a:ext cx="12693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altLang="fr-FR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G</a:t>
            </a:r>
            <a:r>
              <a:rPr lang="fr-CH" altLang="fr-FR" baseline="-25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2</a:t>
            </a:r>
            <a:endParaRPr lang="fr-CH" dirty="0">
              <a:latin typeface="+mj-lt"/>
            </a:endParaRPr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FF243A48-36E6-AFDC-B4D3-7D37F6BECE15}"/>
              </a:ext>
            </a:extLst>
          </p:cNvPr>
          <p:cNvSpPr txBox="1"/>
          <p:nvPr/>
        </p:nvSpPr>
        <p:spPr>
          <a:xfrm>
            <a:off x="7188045" y="808733"/>
            <a:ext cx="22345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altLang="fr-FR" sz="2000" u="sng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Simulation</a:t>
            </a:r>
            <a:br>
              <a:rPr lang="fr-CH" altLang="fr-FR" sz="2000" u="sng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</a:br>
            <a:r>
              <a:rPr lang="fr-CH" altLang="fr-FR" sz="16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Interference</a:t>
            </a: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 pattern</a:t>
            </a:r>
            <a:endParaRPr lang="fr-CH" sz="2000" dirty="0">
              <a:latin typeface="+mj-lt"/>
            </a:endParaRP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00FAC512-7DDE-8DA4-6094-67B6A205C2E3}"/>
              </a:ext>
            </a:extLst>
          </p:cNvPr>
          <p:cNvSpPr txBox="1"/>
          <p:nvPr/>
        </p:nvSpPr>
        <p:spPr>
          <a:xfrm>
            <a:off x="9869307" y="809281"/>
            <a:ext cx="18741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altLang="fr-FR" sz="2000" u="sng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ILL Data</a:t>
            </a:r>
            <a:br>
              <a:rPr lang="fr-CH" altLang="fr-FR" sz="2000" u="sng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</a:b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2-periods scan of G</a:t>
            </a:r>
            <a:r>
              <a:rPr lang="fr-CH" altLang="fr-FR" sz="1600" baseline="-25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2</a:t>
            </a:r>
            <a:endParaRPr lang="fr-CH" sz="2000" u="sng" dirty="0">
              <a:latin typeface="+mj-lt"/>
            </a:endParaRPr>
          </a:p>
        </p:txBody>
      </p:sp>
      <p:pic>
        <p:nvPicPr>
          <p:cNvPr id="73" name="Image 72">
            <a:extLst>
              <a:ext uri="{FF2B5EF4-FFF2-40B4-BE49-F238E27FC236}">
                <a16:creationId xmlns:a16="http://schemas.microsoft.com/office/drawing/2014/main" id="{72130C66-786E-A5C6-3016-5A0C7AC6911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590372" y="1859627"/>
            <a:ext cx="2050119" cy="1490647"/>
          </a:xfrm>
          <a:prstGeom prst="rect">
            <a:avLst/>
          </a:prstGeom>
        </p:spPr>
      </p:pic>
      <p:sp>
        <p:nvSpPr>
          <p:cNvPr id="74" name="Rectangle 73">
            <a:extLst>
              <a:ext uri="{FF2B5EF4-FFF2-40B4-BE49-F238E27FC236}">
                <a16:creationId xmlns:a16="http://schemas.microsoft.com/office/drawing/2014/main" id="{CC821445-2B49-4AA5-6657-2C7CF44957E4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Diffraction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Regime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cxnSp>
        <p:nvCxnSpPr>
          <p:cNvPr id="75" name="Connecteur droit 74">
            <a:extLst>
              <a:ext uri="{FF2B5EF4-FFF2-40B4-BE49-F238E27FC236}">
                <a16:creationId xmlns:a16="http://schemas.microsoft.com/office/drawing/2014/main" id="{84F824D1-453E-2290-927B-F693B3F5FFEA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76" name="Groupe 75">
            <a:extLst>
              <a:ext uri="{FF2B5EF4-FFF2-40B4-BE49-F238E27FC236}">
                <a16:creationId xmlns:a16="http://schemas.microsoft.com/office/drawing/2014/main" id="{D810F2D8-6368-103D-D2EF-A09D9787DB0B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77" name="Image 7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C4258519-153D-7BF0-3DC7-2AB660BF3D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78" name="Image 7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EC070C39-5502-672D-57C9-F7A11DD7DE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sp>
        <p:nvSpPr>
          <p:cNvPr id="83" name="Rectangle 82">
            <a:extLst>
              <a:ext uri="{FF2B5EF4-FFF2-40B4-BE49-F238E27FC236}">
                <a16:creationId xmlns:a16="http://schemas.microsoft.com/office/drawing/2014/main" id="{FE2931EE-B9D8-15FA-573D-1AE026773D46}"/>
              </a:ext>
            </a:extLst>
          </p:cNvPr>
          <p:cNvSpPr/>
          <p:nvPr/>
        </p:nvSpPr>
        <p:spPr>
          <a:xfrm>
            <a:off x="4476750" y="1831241"/>
            <a:ext cx="496594" cy="1134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C8E9C866-90FC-7544-B0CB-B3BC05A590D2}"/>
              </a:ext>
            </a:extLst>
          </p:cNvPr>
          <p:cNvSpPr/>
          <p:nvPr/>
        </p:nvSpPr>
        <p:spPr>
          <a:xfrm>
            <a:off x="4443012" y="3353188"/>
            <a:ext cx="496594" cy="1134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B52312C-5E64-8F30-EADB-F566A9A04432}"/>
              </a:ext>
            </a:extLst>
          </p:cNvPr>
          <p:cNvSpPr/>
          <p:nvPr/>
        </p:nvSpPr>
        <p:spPr>
          <a:xfrm>
            <a:off x="4467166" y="4869853"/>
            <a:ext cx="496594" cy="1134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529F25AE-30C9-B62F-DF2E-B6688A0E175B}"/>
              </a:ext>
            </a:extLst>
          </p:cNvPr>
          <p:cNvSpPr/>
          <p:nvPr/>
        </p:nvSpPr>
        <p:spPr>
          <a:xfrm>
            <a:off x="10662427" y="1802666"/>
            <a:ext cx="496594" cy="1134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C062CA07-F118-9678-1D5F-FDE907CE871C}"/>
              </a:ext>
            </a:extLst>
          </p:cNvPr>
          <p:cNvSpPr/>
          <p:nvPr/>
        </p:nvSpPr>
        <p:spPr>
          <a:xfrm>
            <a:off x="10574307" y="3356481"/>
            <a:ext cx="496594" cy="1134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C305D9A-2D27-C448-9BB2-28BB7824D887}"/>
              </a:ext>
            </a:extLst>
          </p:cNvPr>
          <p:cNvSpPr/>
          <p:nvPr/>
        </p:nvSpPr>
        <p:spPr>
          <a:xfrm>
            <a:off x="10587828" y="4878480"/>
            <a:ext cx="496594" cy="1134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3125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40" grpId="0"/>
      <p:bldP spid="41" grpId="0"/>
      <p:bldP spid="42" grpId="0" animBg="1"/>
      <p:bldP spid="43" grpId="0" animBg="1"/>
      <p:bldP spid="44" grpId="0" animBg="1"/>
      <p:bldP spid="62" grpId="0" animBg="1"/>
      <p:bldP spid="63" grpId="0" animBg="1"/>
      <p:bldP spid="64" grpId="0" animBg="1"/>
      <p:bldP spid="67" grpId="0"/>
      <p:bldP spid="68" grpId="0"/>
      <p:bldP spid="69" grpId="0"/>
      <p:bldP spid="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xplosion : 8 points 1">
            <a:extLst>
              <a:ext uri="{FF2B5EF4-FFF2-40B4-BE49-F238E27FC236}">
                <a16:creationId xmlns:a16="http://schemas.microsoft.com/office/drawing/2014/main" id="{AEA11087-9B03-986D-5249-F00EE5A56F6D}"/>
              </a:ext>
            </a:extLst>
          </p:cNvPr>
          <p:cNvSpPr/>
          <p:nvPr/>
        </p:nvSpPr>
        <p:spPr>
          <a:xfrm>
            <a:off x="6229254" y="2969877"/>
            <a:ext cx="453280" cy="474580"/>
          </a:xfrm>
          <a:prstGeom prst="irregularSeal1">
            <a:avLst/>
          </a:prstGeom>
          <a:solidFill>
            <a:srgbClr val="FFC0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6D0CBE-1D53-D505-D388-97385C9D992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Ballistic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Regime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Working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Principle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5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54844D94-B58A-3735-43D7-8FE09330A336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00444950-60A7-FE12-1446-CE504DB708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B6A7F56-099C-E34A-5012-F0802B38AD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2859226-F237-5B63-03C9-9414935440CE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" name="Groupe 2">
            <a:extLst>
              <a:ext uri="{FF2B5EF4-FFF2-40B4-BE49-F238E27FC236}">
                <a16:creationId xmlns:a16="http://schemas.microsoft.com/office/drawing/2014/main" id="{B31915BE-BD48-1639-A819-2630065B949B}"/>
              </a:ext>
            </a:extLst>
          </p:cNvPr>
          <p:cNvGrpSpPr/>
          <p:nvPr/>
        </p:nvGrpSpPr>
        <p:grpSpPr>
          <a:xfrm>
            <a:off x="1574725" y="2014041"/>
            <a:ext cx="54843" cy="2936325"/>
            <a:chOff x="5259967" y="-96837"/>
            <a:chExt cx="45723" cy="2497137"/>
          </a:xfrm>
          <a:solidFill>
            <a:srgbClr val="FF0000"/>
          </a:solidFill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5675108-4351-16F7-E292-E639F52B6F37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E3119CC-128A-B384-ADC7-C3896E050D26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7C47AFD-AA16-0263-3350-7E09B1782E89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18DFFE8-4285-7C92-9189-78C85DA4D8B9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F414C79-0222-6050-67F5-634236AC3D41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142BA6E-00C1-F347-E5CF-A5D2C59B9937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2EF16F2-57B2-5051-E7B3-0E92806EA5D2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9AE1BD2-D5A7-064B-D18B-B15131658CE4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BB24144-CA82-27C9-93A5-E93D5C7F1839}"/>
                </a:ext>
              </a:extLst>
            </p:cNvPr>
            <p:cNvSpPr/>
            <p:nvPr/>
          </p:nvSpPr>
          <p:spPr>
            <a:xfrm>
              <a:off x="5259971" y="-96837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sp>
        <p:nvSpPr>
          <p:cNvPr id="41" name="Organigramme : Délai 40">
            <a:extLst>
              <a:ext uri="{FF2B5EF4-FFF2-40B4-BE49-F238E27FC236}">
                <a16:creationId xmlns:a16="http://schemas.microsoft.com/office/drawing/2014/main" id="{CC43689E-8C60-EDCB-05F6-25746B181BCC}"/>
              </a:ext>
            </a:extLst>
          </p:cNvPr>
          <p:cNvSpPr/>
          <p:nvPr/>
        </p:nvSpPr>
        <p:spPr>
          <a:xfrm>
            <a:off x="7014092" y="2312309"/>
            <a:ext cx="376736" cy="2724252"/>
          </a:xfrm>
          <a:prstGeom prst="flowChartDelay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1E1BF673-BD2B-8660-3473-D942AD8584AE}"/>
              </a:ext>
            </a:extLst>
          </p:cNvPr>
          <p:cNvSpPr txBox="1"/>
          <p:nvPr/>
        </p:nvSpPr>
        <p:spPr>
          <a:xfrm>
            <a:off x="5713916" y="1635467"/>
            <a:ext cx="1563683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2</a:t>
            </a: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: Analyzer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0753FE16-CF83-7D4E-8336-9ED1BBD96207}"/>
              </a:ext>
            </a:extLst>
          </p:cNvPr>
          <p:cNvSpPr txBox="1"/>
          <p:nvPr/>
        </p:nvSpPr>
        <p:spPr>
          <a:xfrm>
            <a:off x="3187654" y="1634987"/>
            <a:ext cx="1728199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1</a:t>
            </a: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: Diffraction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45129D3A-ECD4-4D0B-998E-D8D0A7BC0983}"/>
              </a:ext>
            </a:extLst>
          </p:cNvPr>
          <p:cNvSpPr txBox="1"/>
          <p:nvPr/>
        </p:nvSpPr>
        <p:spPr>
          <a:xfrm>
            <a:off x="746310" y="1621505"/>
            <a:ext cx="1728199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0</a:t>
            </a: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: Source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56D54CB0-8D9D-E11C-52EA-234E868BD04C}"/>
              </a:ext>
            </a:extLst>
          </p:cNvPr>
          <p:cNvSpPr txBox="1"/>
          <p:nvPr/>
        </p:nvSpPr>
        <p:spPr>
          <a:xfrm>
            <a:off x="6230463" y="1942624"/>
            <a:ext cx="1820053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Detector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922A6137-0BD5-364D-C743-8247F6EE3506}"/>
                  </a:ext>
                </a:extLst>
              </p:cNvPr>
              <p:cNvSpPr txBox="1"/>
              <p:nvPr/>
            </p:nvSpPr>
            <p:spPr>
              <a:xfrm>
                <a:off x="199872" y="829434"/>
                <a:ext cx="4143528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Grating </a:t>
                </a:r>
                <a:r>
                  <a:rPr lang="fr-CH" altLang="fr-FR" sz="28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period</a:t>
                </a:r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CH" altLang="fr-FR" sz="28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fr-CH" altLang="fr-FR" sz="28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=250</m:t>
                    </m:r>
                    <m:r>
                      <a:rPr lang="fr-CH" altLang="fr-FR" sz="28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altLang="fr-FR" sz="28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μm</m:t>
                    </m:r>
                  </m:oMath>
                </a14:m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endParaRPr lang="fr-CH" sz="28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922A6137-0BD5-364D-C743-8247F6EE35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872" y="829434"/>
                <a:ext cx="4143528" cy="523220"/>
              </a:xfrm>
              <a:prstGeom prst="rect">
                <a:avLst/>
              </a:prstGeom>
              <a:blipFill>
                <a:blip r:embed="rId3"/>
                <a:stretch>
                  <a:fillRect l="-3088" t="-11628" b="-3139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9" name="Groupe 48">
            <a:extLst>
              <a:ext uri="{FF2B5EF4-FFF2-40B4-BE49-F238E27FC236}">
                <a16:creationId xmlns:a16="http://schemas.microsoft.com/office/drawing/2014/main" id="{7CD9C412-1639-AA75-864C-62F2C8F27F1C}"/>
              </a:ext>
            </a:extLst>
          </p:cNvPr>
          <p:cNvGrpSpPr/>
          <p:nvPr/>
        </p:nvGrpSpPr>
        <p:grpSpPr>
          <a:xfrm>
            <a:off x="4022284" y="2016396"/>
            <a:ext cx="54843" cy="2936325"/>
            <a:chOff x="5259967" y="-96837"/>
            <a:chExt cx="45723" cy="2497137"/>
          </a:xfrm>
          <a:solidFill>
            <a:srgbClr val="FF0000"/>
          </a:solidFill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A9140B2-1F40-2014-8019-733E9968E820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E23FED87-89AA-9789-C5A9-3D8C71244A3B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E44A71BA-3261-8C78-9682-D0981C5A9FD5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41E6369D-DD67-706F-BC75-670F9AE78D8D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47A254E4-123D-5526-4211-8A00312DC384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53596ED3-ADEC-CD5B-FE36-00D0482001FD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0F42993A-C83E-E3B3-1E00-5958793B82C4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99B77E1-68E6-4DA5-EABC-249CE9701AD2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C131B99-9FE7-BB23-458B-3D15359BB040}"/>
                </a:ext>
              </a:extLst>
            </p:cNvPr>
            <p:cNvSpPr/>
            <p:nvPr/>
          </p:nvSpPr>
          <p:spPr>
            <a:xfrm>
              <a:off x="5259971" y="-96837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9156296D-57B0-EE4B-72AD-4A10E573440B}"/>
              </a:ext>
            </a:extLst>
          </p:cNvPr>
          <p:cNvGrpSpPr/>
          <p:nvPr/>
        </p:nvGrpSpPr>
        <p:grpSpPr>
          <a:xfrm>
            <a:off x="6469838" y="2025250"/>
            <a:ext cx="54843" cy="2936325"/>
            <a:chOff x="5259967" y="-96837"/>
            <a:chExt cx="45723" cy="2497137"/>
          </a:xfrm>
          <a:solidFill>
            <a:srgbClr val="FF0000"/>
          </a:solidFill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EAE9FB2B-FB8C-EDA5-37C5-1E15DA73E15E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7A085152-3158-2729-B296-B7FE21532BC1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D8B3FE2-1D82-395D-E185-7264B6D73B16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19FB4E35-D3EB-3096-F31C-34D4C415E85C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C1F5F286-D578-EBC6-4F66-34AC5B03F48F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329CD07-C911-70C1-A865-DE734CB068CC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756B238A-D913-0579-9B09-FA1F4AAB643C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3C67A14-59A4-07AA-C723-948AF2F16A49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9DC4E07-8E60-243E-CECF-F11B408539CE}"/>
                </a:ext>
              </a:extLst>
            </p:cNvPr>
            <p:cNvSpPr/>
            <p:nvPr/>
          </p:nvSpPr>
          <p:spPr>
            <a:xfrm>
              <a:off x="5259971" y="-96837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D8007E7D-DBED-2815-BD05-8B2A61E8659B}"/>
              </a:ext>
            </a:extLst>
          </p:cNvPr>
          <p:cNvCxnSpPr>
            <a:cxnSpLocks/>
          </p:cNvCxnSpPr>
          <p:nvPr/>
        </p:nvCxnSpPr>
        <p:spPr>
          <a:xfrm>
            <a:off x="746310" y="2563235"/>
            <a:ext cx="5723528" cy="647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C3AFC13C-59D7-2405-78A5-292A55F20827}"/>
              </a:ext>
            </a:extLst>
          </p:cNvPr>
          <p:cNvSpPr txBox="1"/>
          <p:nvPr/>
        </p:nvSpPr>
        <p:spPr>
          <a:xfrm>
            <a:off x="5169243" y="3256530"/>
            <a:ext cx="151329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Neutron </a:t>
            </a:r>
            <a:r>
              <a:rPr kumimoji="0" lang="fr-CH" altLang="fr-FR" sz="16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absorbed</a:t>
            </a:r>
            <a:endParaRPr lang="fr-CH" sz="16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71E05D0-B7E6-B015-4D47-03090A60E620}"/>
              </a:ext>
            </a:extLst>
          </p:cNvPr>
          <p:cNvSpPr txBox="1"/>
          <p:nvPr/>
        </p:nvSpPr>
        <p:spPr>
          <a:xfrm>
            <a:off x="19049" y="2729530"/>
            <a:ext cx="14454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14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Random</a:t>
            </a:r>
            <a:r>
              <a:rPr kumimoji="0" lang="fr-CH" altLang="fr-FR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 </a:t>
            </a:r>
            <a:r>
              <a:rPr kumimoji="0" lang="fr-CH" altLang="fr-FR" sz="14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slope</a:t>
            </a:r>
            <a:r>
              <a:rPr kumimoji="0" lang="fr-CH" altLang="fr-FR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 and </a:t>
            </a:r>
            <a:r>
              <a:rPr kumimoji="0" lang="fr-CH" altLang="fr-FR" sz="14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starting</a:t>
            </a:r>
            <a:r>
              <a:rPr kumimoji="0" lang="fr-CH" altLang="fr-FR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 point</a:t>
            </a:r>
            <a:endParaRPr lang="fr-CH" sz="1400" dirty="0">
              <a:latin typeface="+mj-lt"/>
              <a:ea typeface="Artifakt Element Light" panose="020B0303050000020004" pitchFamily="34" charset="0"/>
            </a:endParaRP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2B18D4B8-2E08-306D-D93D-AC3E63270257}"/>
              </a:ext>
            </a:extLst>
          </p:cNvPr>
          <p:cNvCxnSpPr>
            <a:cxnSpLocks/>
          </p:cNvCxnSpPr>
          <p:nvPr/>
        </p:nvCxnSpPr>
        <p:spPr>
          <a:xfrm flipH="1">
            <a:off x="4057242" y="5152845"/>
            <a:ext cx="247139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7A56E3D4-BAB6-0152-161D-AB568D21A74E}"/>
                  </a:ext>
                </a:extLst>
              </p:cNvPr>
              <p:cNvSpPr txBox="1"/>
              <p:nvPr/>
            </p:nvSpPr>
            <p:spPr>
              <a:xfrm>
                <a:off x="4331161" y="4749258"/>
                <a:ext cx="2000254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fr-CH" sz="2400" b="0" i="1" smtClean="0">
                          <a:latin typeface="Cambria Math" panose="02040503050406030204" pitchFamily="18" charset="0"/>
                        </a:rPr>
                        <m:t>=2.75</m:t>
                      </m:r>
                      <m:r>
                        <a:rPr lang="fr-CH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sz="24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fr-CH" sz="2400" dirty="0"/>
              </a:p>
            </p:txBody>
          </p:sp>
        </mc:Choice>
        <mc:Fallback xmlns="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7A56E3D4-BAB6-0152-161D-AB568D21A7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1161" y="4749258"/>
                <a:ext cx="2000254" cy="369332"/>
              </a:xfrm>
              <a:prstGeom prst="rect">
                <a:avLst/>
              </a:prstGeom>
              <a:blipFill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B64EDA79-8A8A-FA49-203C-F0970FA9AA9A}"/>
              </a:ext>
            </a:extLst>
          </p:cNvPr>
          <p:cNvCxnSpPr>
            <a:cxnSpLocks/>
          </p:cNvCxnSpPr>
          <p:nvPr/>
        </p:nvCxnSpPr>
        <p:spPr>
          <a:xfrm flipH="1">
            <a:off x="1581582" y="5152845"/>
            <a:ext cx="247139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325CC8D8-3C96-AAE6-66A3-16E4BFC44EC5}"/>
                  </a:ext>
                </a:extLst>
              </p:cNvPr>
              <p:cNvSpPr txBox="1"/>
              <p:nvPr/>
            </p:nvSpPr>
            <p:spPr>
              <a:xfrm>
                <a:off x="1855501" y="4749258"/>
                <a:ext cx="2000254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fr-CH" sz="2400" b="0" i="1" smtClean="0">
                          <a:latin typeface="Cambria Math" panose="02040503050406030204" pitchFamily="18" charset="0"/>
                        </a:rPr>
                        <m:t>=2.75</m:t>
                      </m:r>
                      <m:r>
                        <a:rPr lang="fr-CH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sz="24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fr-CH" sz="2400" dirty="0"/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325CC8D8-3C96-AAE6-66A3-16E4BFC44E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5501" y="4749258"/>
                <a:ext cx="2000254" cy="369332"/>
              </a:xfrm>
              <a:prstGeom prst="rect">
                <a:avLst/>
              </a:prstGeom>
              <a:blipFill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529170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 descr="Une image contenant croquis, texte, capture d’écran, diagramme&#10;&#10;Description générée automatiquement">
            <a:extLst>
              <a:ext uri="{FF2B5EF4-FFF2-40B4-BE49-F238E27FC236}">
                <a16:creationId xmlns:a16="http://schemas.microsoft.com/office/drawing/2014/main" id="{6D3B098A-70BC-388D-678C-9A12F3D7E2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3" y="2850283"/>
            <a:ext cx="6894950" cy="3757177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50</a:t>
            </a:fld>
            <a:endParaRPr lang="fr-CH"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A4C7A18-C093-FD83-116F-6F3AE8A2E6F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4476989" y="2722009"/>
            <a:ext cx="1053976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l-GR" altLang="fr-FR" sz="14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λ</a:t>
            </a:r>
            <a:r>
              <a:rPr lang="fr-CH" altLang="fr-FR" sz="14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= 0.92 nm</a:t>
            </a:r>
            <a:endParaRPr lang="fr-CH" altLang="fr-FR" sz="1400" dirty="0">
              <a:solidFill>
                <a:srgbClr val="000000"/>
              </a:solidFill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F48AA80-FB9D-1D71-10AE-D7C8B1B08A37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5578053" y="2679265"/>
            <a:ext cx="1053977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l-GR" altLang="fr-FR" sz="14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λ</a:t>
            </a:r>
            <a:r>
              <a:rPr lang="fr-CH" altLang="fr-FR" sz="14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= 1.15 nm</a:t>
            </a:r>
            <a:endParaRPr lang="fr-CH" altLang="fr-FR" sz="1400" dirty="0">
              <a:solidFill>
                <a:srgbClr val="000000"/>
              </a:solidFill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8474FD1-7B22-8A15-BB28-7C3BED7CFE94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260999" y="3628931"/>
            <a:ext cx="1022308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l-GR" altLang="fr-FR" sz="14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λ</a:t>
            </a:r>
            <a:r>
              <a:rPr lang="fr-CH" altLang="fr-FR" sz="14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= 0.23 nm</a:t>
            </a:r>
            <a:endParaRPr lang="fr-CH" altLang="fr-FR" sz="1400" dirty="0">
              <a:solidFill>
                <a:srgbClr val="000000"/>
              </a:solidFill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B3D2B83-4ADC-2A21-8EED-083B9F18A9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30570" y="737059"/>
                <a:ext cx="2799086" cy="175913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altLang="fr-FR" sz="2000" b="1" u="sng" dirty="0">
                    <a:solidFill>
                      <a:srgbClr val="000000"/>
                    </a:solidFill>
                    <a:latin typeface="+mj-lt"/>
                    <a:ea typeface="Artifakt Element Light" panose="020B0303050000020004" pitchFamily="34" charset="0"/>
                    <a:cs typeface="Calibri" panose="020F0502020204030204" pitchFamily="34" charset="0"/>
                  </a:rPr>
                  <a:t>Experiment design :</a:t>
                </a:r>
                <a:br>
                  <a:rPr lang="fr-CH" altLang="fr-FR" sz="2000" b="1" u="sng" dirty="0">
                    <a:solidFill>
                      <a:srgbClr val="000000"/>
                    </a:solidFill>
                    <a:latin typeface="+mj-lt"/>
                    <a:ea typeface="Artifakt Element Light" panose="020B0303050000020004" pitchFamily="34" charset="0"/>
                    <a:cs typeface="Calibri" panose="020F0502020204030204" pitchFamily="34" charset="0"/>
                  </a:rPr>
                </a:br>
                <a:r>
                  <a:rPr lang="fr-CH" altLang="fr-FR" dirty="0">
                    <a:solidFill>
                      <a:srgbClr val="000000"/>
                    </a:solidFill>
                    <a:latin typeface="+mj-lt"/>
                    <a:ea typeface="Artifakt Element Light" panose="020B0303050000020004" pitchFamily="34" charset="0"/>
                    <a:cs typeface="Calibri" panose="020F0502020204030204" pitchFamily="34" charset="0"/>
                  </a:rPr>
                  <a:t>- </a:t>
                </a:r>
                <a14:m>
                  <m:oMath xmlns:m="http://schemas.openxmlformats.org/officeDocument/2006/math">
                    <m:r>
                      <a:rPr lang="fr-CH" altLang="fr-FR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Calibri" panose="020F0502020204030204" pitchFamily="34" charset="0"/>
                      </a:rPr>
                      <m:t>𝑝</m:t>
                    </m:r>
                    <m:r>
                      <a:rPr lang="fr-CH" altLang="fr-FR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Calibri" panose="020F0502020204030204" pitchFamily="34" charset="0"/>
                      </a:rPr>
                      <m:t>=25</m:t>
                    </m:r>
                    <m:r>
                      <a:rPr lang="fr-CH" altLang="fr-FR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altLang="fr-FR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Calibri" panose="020F0502020204030204" pitchFamily="34" charset="0"/>
                      </a:rPr>
                      <m:t>μm</m:t>
                    </m:r>
                  </m:oMath>
                </a14:m>
                <a:r>
                  <a:rPr lang="fr-CH" altLang="fr-FR" b="0" i="0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Artifakt Element Light" panose="020B03030500000200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altLang="fr-FR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Artifakt Element Light" panose="020B0303050000020004" pitchFamily="34" charset="0"/>
                    <a:cs typeface="Calibri" panose="020F0502020204030204" pitchFamily="34" charset="0"/>
                  </a:rPr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altLang="fr-FR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fr-CH" altLang="fr-FR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Calibri" panose="020F0502020204030204" pitchFamily="34" charset="0"/>
                          </a:rPr>
                          <m:t>𝐿</m:t>
                        </m:r>
                      </m:e>
                      <m:sub>
                        <m:r>
                          <a:rPr lang="fr-CH" altLang="fr-FR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Calibri" panose="020F0502020204030204" pitchFamily="34" charset="0"/>
                          </a:rPr>
                          <m:t>𝐺</m:t>
                        </m:r>
                      </m:sub>
                    </m:sSub>
                    <m:r>
                      <a:rPr lang="fr-CH" altLang="fr-FR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Calibri" panose="020F0502020204030204" pitchFamily="34" charset="0"/>
                      </a:rPr>
                      <m:t>=2.75</m:t>
                    </m:r>
                    <m:r>
                      <a:rPr lang="fr-CH" altLang="fr-FR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altLang="fr-FR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Calibri" panose="020F0502020204030204" pitchFamily="34" charset="0"/>
                      </a:rPr>
                      <m:t>m</m:t>
                    </m:r>
                  </m:oMath>
                </a14:m>
                <a:endParaRPr lang="fr-CH" altLang="fr-FR" dirty="0">
                  <a:solidFill>
                    <a:srgbClr val="000000"/>
                  </a:solidFill>
                  <a:latin typeface="+mj-lt"/>
                  <a:ea typeface="Artifakt Element Light" panose="020B0303050000020004" pitchFamily="34" charset="0"/>
                  <a:cs typeface="Calibri" panose="020F0502020204030204" pitchFamily="34" charset="0"/>
                </a:endParaRPr>
              </a:p>
              <a:p>
                <a:pPr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altLang="fr-FR" dirty="0">
                    <a:solidFill>
                      <a:srgbClr val="000000"/>
                    </a:solidFill>
                    <a:latin typeface="+mj-lt"/>
                    <a:ea typeface="Artifakt Element Light" panose="020B0303050000020004" pitchFamily="34" charset="0"/>
                    <a:cs typeface="Calibri" panose="020F0502020204030204" pitchFamily="34" charset="0"/>
                  </a:rPr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altLang="fr-FR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fr-CH" altLang="fr-FR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Calibri" panose="020F0502020204030204" pitchFamily="34" charset="0"/>
                          </a:rPr>
                          <m:t>𝜆</m:t>
                        </m:r>
                      </m:e>
                      <m:sub>
                        <m:r>
                          <a:rPr lang="fr-CH" altLang="fr-FR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tifakt Element Light" panose="020B0303050000020004" pitchFamily="34" charset="0"/>
                            <a:cs typeface="Calibri" panose="020F0502020204030204" pitchFamily="34" charset="0"/>
                          </a:rPr>
                          <m:t>𝑇</m:t>
                        </m:r>
                      </m:sub>
                    </m:sSub>
                    <m:r>
                      <a:rPr lang="fr-CH" altLang="fr-FR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fr-CH" altLang="fr-FR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Calibri" panose="020F0502020204030204" pitchFamily="34" charset="0"/>
                      </a:rPr>
                      <m:t>𝑚</m:t>
                    </m:r>
                    <m:r>
                      <a:rPr lang="fr-CH" altLang="fr-FR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∙</m:t>
                    </m:r>
                    <m:r>
                      <a:rPr lang="fr-CH" altLang="fr-FR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Calibri" panose="020F0502020204030204" pitchFamily="34" charset="0"/>
                      </a:rPr>
                      <m:t>0.23</m:t>
                    </m:r>
                    <m:r>
                      <a:rPr lang="fr-CH" altLang="fr-FR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altLang="fr-FR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Calibri" panose="020F0502020204030204" pitchFamily="34" charset="0"/>
                      </a:rPr>
                      <m:t>nm</m:t>
                    </m:r>
                  </m:oMath>
                </a14:m>
                <a:endParaRPr lang="fr-CH" altLang="fr-FR" dirty="0">
                  <a:solidFill>
                    <a:srgbClr val="000000"/>
                  </a:solidFill>
                  <a:latin typeface="+mj-lt"/>
                  <a:ea typeface="Artifakt Element Light" panose="020B03030500000200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B3D2B83-4ADC-2A21-8EED-083B9F18A92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0800000" flipV="1">
                <a:off x="330570" y="737059"/>
                <a:ext cx="2799086" cy="1759136"/>
              </a:xfrm>
              <a:prstGeom prst="rect">
                <a:avLst/>
              </a:prstGeom>
              <a:blipFill>
                <a:blip r:embed="rId3"/>
                <a:stretch>
                  <a:fillRect l="-151634" t="-575694" r="-106318" b="-340278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angle 28">
            <a:extLst>
              <a:ext uri="{FF2B5EF4-FFF2-40B4-BE49-F238E27FC236}">
                <a16:creationId xmlns:a16="http://schemas.microsoft.com/office/drawing/2014/main" id="{3D738ED1-643D-F2BB-E5FC-9841D0330D74}"/>
              </a:ext>
            </a:extLst>
          </p:cNvPr>
          <p:cNvSpPr/>
          <p:nvPr/>
        </p:nvSpPr>
        <p:spPr>
          <a:xfrm>
            <a:off x="2283307" y="2967992"/>
            <a:ext cx="3294746" cy="1003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6891240-2BF2-07BE-D5DD-BF6130BB7F0C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2318562" y="2861136"/>
            <a:ext cx="1022310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l-GR" altLang="fr-FR" sz="14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λ</a:t>
            </a:r>
            <a:r>
              <a:rPr lang="fr-CH" altLang="fr-FR" sz="14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= 0.46 nm</a:t>
            </a:r>
            <a:endParaRPr lang="fr-CH" altLang="fr-FR" sz="1400" dirty="0">
              <a:solidFill>
                <a:srgbClr val="000000"/>
              </a:solidFill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E34D01D-8EBC-1384-83CB-BF91944A0086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3394438" y="2857084"/>
            <a:ext cx="1053976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l-GR" altLang="fr-FR" sz="14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λ</a:t>
            </a:r>
            <a:r>
              <a:rPr lang="fr-CH" altLang="fr-FR" sz="14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= 0.69 nm</a:t>
            </a:r>
            <a:endParaRPr lang="fr-CH" altLang="fr-FR" sz="1400" dirty="0">
              <a:solidFill>
                <a:srgbClr val="000000"/>
              </a:solidFill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pic>
        <p:nvPicPr>
          <p:cNvPr id="31" name="Image 30" descr="Une image contenant texte, ligne, Tracé, diagramme&#10;&#10;Description générée automatiquement">
            <a:extLst>
              <a:ext uri="{FF2B5EF4-FFF2-40B4-BE49-F238E27FC236}">
                <a16:creationId xmlns:a16="http://schemas.microsoft.com/office/drawing/2014/main" id="{A3D76377-3836-CA34-8D85-A6143D8F01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843155"/>
            <a:ext cx="3978673" cy="1841167"/>
          </a:xfrm>
          <a:prstGeom prst="rect">
            <a:avLst/>
          </a:prstGeom>
        </p:spPr>
      </p:pic>
      <p:pic>
        <p:nvPicPr>
          <p:cNvPr id="33" name="Image 32" descr="Une image contenant texte, ligne, Tracé, diagramme&#10;&#10;Description générée automatiquement">
            <a:extLst>
              <a:ext uri="{FF2B5EF4-FFF2-40B4-BE49-F238E27FC236}">
                <a16:creationId xmlns:a16="http://schemas.microsoft.com/office/drawing/2014/main" id="{D2785139-503B-D981-D2C8-1CC781A4EC7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46" t="54418" r="22129" b="40126"/>
          <a:stretch/>
        </p:blipFill>
        <p:spPr>
          <a:xfrm>
            <a:off x="5917484" y="1636073"/>
            <a:ext cx="104697" cy="1003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317BF7E0-9127-633C-A2D6-7F4773D67A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311591" y="1808647"/>
                <a:ext cx="2799086" cy="50783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H" altLang="fr-FR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Calibri" panose="020F0502020204030204" pitchFamily="34" charset="0"/>
                        </a:rPr>
                        <m:t>𝜂</m:t>
                      </m:r>
                      <m:r>
                        <a:rPr lang="fr-CH" altLang="fr-FR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Calibri" panose="020F0502020204030204" pitchFamily="34" charset="0"/>
                        </a:rPr>
                        <m:t>=20.2±0.4 %</m:t>
                      </m:r>
                    </m:oMath>
                  </m:oMathPara>
                </a14:m>
                <a:endParaRPr lang="fr-CH" altLang="fr-FR" b="0" dirty="0">
                  <a:solidFill>
                    <a:srgbClr val="000000"/>
                  </a:solidFill>
                  <a:latin typeface="+mj-lt"/>
                  <a:ea typeface="Artifakt Element Light" panose="020B03030500000200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317BF7E0-9127-633C-A2D6-7F4773D67AD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0800000" flipV="1">
                <a:off x="4311591" y="1808647"/>
                <a:ext cx="2799086" cy="5078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EE215898-18E9-0B8A-79E2-C81CBAFE7A60}"/>
              </a:ext>
            </a:extLst>
          </p:cNvPr>
          <p:cNvCxnSpPr/>
          <p:nvPr/>
        </p:nvCxnSpPr>
        <p:spPr>
          <a:xfrm>
            <a:off x="7043001" y="805055"/>
            <a:ext cx="0" cy="5696289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1BCF719C-2642-5003-A232-96AB83CC5E27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7361444" y="719027"/>
            <a:ext cx="4083921" cy="50962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fr-CH" altLang="fr-FR" sz="2000" b="1" u="sng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Talbot </a:t>
            </a:r>
            <a:r>
              <a:rPr lang="fr-CH" altLang="fr-FR" sz="2000" b="1" u="sng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carpet</a:t>
            </a:r>
            <a:r>
              <a:rPr lang="fr-CH" altLang="fr-FR" sz="2000" b="1" u="sng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:</a:t>
            </a:r>
            <a:r>
              <a:rPr lang="fr-CH" altLang="fr-FR" sz="2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 Simulation vs. data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8562196-F377-87D7-9D7D-EE0EB0B28206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7507703" y="1203311"/>
            <a:ext cx="4083921" cy="50962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fr-CH" altLang="fr-FR" sz="2000" u="sng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Simulation</a:t>
            </a:r>
            <a:endParaRPr lang="fr-CH" altLang="fr-FR" sz="2000" dirty="0">
              <a:solidFill>
                <a:srgbClr val="000000"/>
              </a:solidFill>
              <a:latin typeface="+mj-lt"/>
              <a:ea typeface="Artifakt Element Light" panose="020B0303050000020004" pitchFamily="34" charset="0"/>
              <a:cs typeface="Calibri" panose="020F050202020403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03B2FBD-911F-5891-9AF7-91EFF971C7DE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9575063" y="1193151"/>
            <a:ext cx="4083921" cy="50962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fr-CH" altLang="fr-FR" sz="2000" u="sng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Calibri" panose="020F0502020204030204" pitchFamily="34" charset="0"/>
              </a:rPr>
              <a:t>ILL data</a:t>
            </a:r>
            <a:endParaRPr lang="fr-CH" altLang="fr-FR" sz="2000" dirty="0">
              <a:solidFill>
                <a:srgbClr val="000000"/>
              </a:solidFill>
              <a:latin typeface="+mj-lt"/>
              <a:ea typeface="Artifakt Element Light" panose="020B0303050000020004" pitchFamily="34" charset="0"/>
              <a:cs typeface="Calibri" panose="020F050202020403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2FC008F-43C2-D12C-6423-4D30BAFC5C5C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Diffraction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Regime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1D85F46F-20B7-91F4-B195-A914F71A6F1E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3B286FAF-BCB9-848E-3B75-6113CE6BE6EB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50" name="Image 49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B6F623BE-46AF-60CE-B105-341E325BC4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51" name="Image 50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EFB65260-FC60-97BB-32A9-C1EF92524E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pic>
        <p:nvPicPr>
          <p:cNvPr id="3" name="Image 2" descr="Une image contenant capture d’écran, texte, Caractère coloré, Rectangle&#10;&#10;Description générée automatiquement">
            <a:extLst>
              <a:ext uri="{FF2B5EF4-FFF2-40B4-BE49-F238E27FC236}">
                <a16:creationId xmlns:a16="http://schemas.microsoft.com/office/drawing/2014/main" id="{E4010E18-8D21-1EF0-F438-214D85B8F7F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63" r="61590"/>
          <a:stretch/>
        </p:blipFill>
        <p:spPr>
          <a:xfrm>
            <a:off x="7050961" y="1742403"/>
            <a:ext cx="2321269" cy="4863504"/>
          </a:xfrm>
          <a:prstGeom prst="rect">
            <a:avLst/>
          </a:prstGeom>
        </p:spPr>
      </p:pic>
      <p:pic>
        <p:nvPicPr>
          <p:cNvPr id="5" name="Image 4" descr="Une image contenant capture d’écran, texte, Caractère coloré, Rectangle&#10;&#10;Description générée automatiquement">
            <a:extLst>
              <a:ext uri="{FF2B5EF4-FFF2-40B4-BE49-F238E27FC236}">
                <a16:creationId xmlns:a16="http://schemas.microsoft.com/office/drawing/2014/main" id="{6ADBE272-4547-0434-4B23-CAF02A357B8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56" t="5201" r="10772"/>
          <a:stretch/>
        </p:blipFill>
        <p:spPr>
          <a:xfrm>
            <a:off x="9383675" y="1636447"/>
            <a:ext cx="2148468" cy="4952624"/>
          </a:xfrm>
          <a:prstGeom prst="rect">
            <a:avLst/>
          </a:prstGeom>
        </p:spPr>
      </p:pic>
      <p:pic>
        <p:nvPicPr>
          <p:cNvPr id="6" name="Image 5" descr="Une image contenant capture d’écran, texte, Caractère coloré, Rectangle&#10;&#10;Description générée automatiquement">
            <a:extLst>
              <a:ext uri="{FF2B5EF4-FFF2-40B4-BE49-F238E27FC236}">
                <a16:creationId xmlns:a16="http://schemas.microsoft.com/office/drawing/2014/main" id="{C9AA163D-3C37-E6B3-2CE2-C0CE8AF618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577" t="5201"/>
          <a:stretch/>
        </p:blipFill>
        <p:spPr>
          <a:xfrm>
            <a:off x="11524563" y="1625297"/>
            <a:ext cx="615739" cy="495262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87DA325-B35A-2649-C8D6-11CF81DE81C3}"/>
              </a:ext>
            </a:extLst>
          </p:cNvPr>
          <p:cNvSpPr/>
          <p:nvPr/>
        </p:nvSpPr>
        <p:spPr>
          <a:xfrm>
            <a:off x="7721600" y="1702778"/>
            <a:ext cx="1104844" cy="1189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792BC3-5954-211F-A1B1-AD745F37F681}"/>
              </a:ext>
            </a:extLst>
          </p:cNvPr>
          <p:cNvSpPr/>
          <p:nvPr/>
        </p:nvSpPr>
        <p:spPr>
          <a:xfrm>
            <a:off x="9983153" y="1695247"/>
            <a:ext cx="1104844" cy="1189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02802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29" grpId="0" animBg="1"/>
      <p:bldP spid="9" grpId="0" animBg="1"/>
      <p:bldP spid="12" grpId="0" animBg="1"/>
      <p:bldP spid="41" grpId="0"/>
      <p:bldP spid="42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16D0CBE-1D53-D505-D388-97385C9D992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Ballistic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Regime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Working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Principle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6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54844D94-B58A-3735-43D7-8FE09330A336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00444950-60A7-FE12-1446-CE504DB708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B6A7F56-099C-E34A-5012-F0802B38AD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2859226-F237-5B63-03C9-9414935440CE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" name="Groupe 2">
            <a:extLst>
              <a:ext uri="{FF2B5EF4-FFF2-40B4-BE49-F238E27FC236}">
                <a16:creationId xmlns:a16="http://schemas.microsoft.com/office/drawing/2014/main" id="{B31915BE-BD48-1639-A819-2630065B949B}"/>
              </a:ext>
            </a:extLst>
          </p:cNvPr>
          <p:cNvGrpSpPr/>
          <p:nvPr/>
        </p:nvGrpSpPr>
        <p:grpSpPr>
          <a:xfrm>
            <a:off x="1574725" y="2014041"/>
            <a:ext cx="54843" cy="2936325"/>
            <a:chOff x="5259967" y="-96837"/>
            <a:chExt cx="45723" cy="2497137"/>
          </a:xfrm>
          <a:solidFill>
            <a:srgbClr val="FF0000"/>
          </a:solidFill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5675108-4351-16F7-E292-E639F52B6F37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E3119CC-128A-B384-ADC7-C3896E050D26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7C47AFD-AA16-0263-3350-7E09B1782E89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18DFFE8-4285-7C92-9189-78C85DA4D8B9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F414C79-0222-6050-67F5-634236AC3D41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142BA6E-00C1-F347-E5CF-A5D2C59B9937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2EF16F2-57B2-5051-E7B3-0E92806EA5D2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9AE1BD2-D5A7-064B-D18B-B15131658CE4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BB24144-CA82-27C9-93A5-E93D5C7F1839}"/>
                </a:ext>
              </a:extLst>
            </p:cNvPr>
            <p:cNvSpPr/>
            <p:nvPr/>
          </p:nvSpPr>
          <p:spPr>
            <a:xfrm>
              <a:off x="5259971" y="-96837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sp>
        <p:nvSpPr>
          <p:cNvPr id="41" name="Organigramme : Délai 40">
            <a:extLst>
              <a:ext uri="{FF2B5EF4-FFF2-40B4-BE49-F238E27FC236}">
                <a16:creationId xmlns:a16="http://schemas.microsoft.com/office/drawing/2014/main" id="{CC43689E-8C60-EDCB-05F6-25746B181BCC}"/>
              </a:ext>
            </a:extLst>
          </p:cNvPr>
          <p:cNvSpPr/>
          <p:nvPr/>
        </p:nvSpPr>
        <p:spPr>
          <a:xfrm>
            <a:off x="7014092" y="2312309"/>
            <a:ext cx="376736" cy="2724252"/>
          </a:xfrm>
          <a:prstGeom prst="flowChartDelay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1E1BF673-BD2B-8660-3473-D942AD8584AE}"/>
              </a:ext>
            </a:extLst>
          </p:cNvPr>
          <p:cNvSpPr txBox="1"/>
          <p:nvPr/>
        </p:nvSpPr>
        <p:spPr>
          <a:xfrm>
            <a:off x="5713916" y="1635467"/>
            <a:ext cx="1563683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2</a:t>
            </a: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: Analyzer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0753FE16-CF83-7D4E-8336-9ED1BBD96207}"/>
              </a:ext>
            </a:extLst>
          </p:cNvPr>
          <p:cNvSpPr txBox="1"/>
          <p:nvPr/>
        </p:nvSpPr>
        <p:spPr>
          <a:xfrm>
            <a:off x="3187654" y="1634987"/>
            <a:ext cx="1728199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1</a:t>
            </a: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: Diffraction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45129D3A-ECD4-4D0B-998E-D8D0A7BC0983}"/>
              </a:ext>
            </a:extLst>
          </p:cNvPr>
          <p:cNvSpPr txBox="1"/>
          <p:nvPr/>
        </p:nvSpPr>
        <p:spPr>
          <a:xfrm>
            <a:off x="746310" y="1621505"/>
            <a:ext cx="1728199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0</a:t>
            </a: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: Source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56D54CB0-8D9D-E11C-52EA-234E868BD04C}"/>
              </a:ext>
            </a:extLst>
          </p:cNvPr>
          <p:cNvSpPr txBox="1"/>
          <p:nvPr/>
        </p:nvSpPr>
        <p:spPr>
          <a:xfrm>
            <a:off x="6230463" y="1942624"/>
            <a:ext cx="1820053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Detector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922A6137-0BD5-364D-C743-8247F6EE3506}"/>
                  </a:ext>
                </a:extLst>
              </p:cNvPr>
              <p:cNvSpPr txBox="1"/>
              <p:nvPr/>
            </p:nvSpPr>
            <p:spPr>
              <a:xfrm>
                <a:off x="199872" y="829434"/>
                <a:ext cx="4143528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Grating </a:t>
                </a:r>
                <a:r>
                  <a:rPr lang="fr-CH" altLang="fr-FR" sz="28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period</a:t>
                </a:r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CH" altLang="fr-FR" sz="28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fr-CH" altLang="fr-FR" sz="28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=250</m:t>
                    </m:r>
                    <m:r>
                      <a:rPr lang="fr-CH" altLang="fr-FR" sz="28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altLang="fr-FR" sz="28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μm</m:t>
                    </m:r>
                  </m:oMath>
                </a14:m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endParaRPr lang="fr-CH" sz="28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922A6137-0BD5-364D-C743-8247F6EE35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872" y="829434"/>
                <a:ext cx="4143528" cy="523220"/>
              </a:xfrm>
              <a:prstGeom prst="rect">
                <a:avLst/>
              </a:prstGeom>
              <a:blipFill>
                <a:blip r:embed="rId3"/>
                <a:stretch>
                  <a:fillRect l="-3088" t="-11628" b="-3139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9" name="Groupe 48">
            <a:extLst>
              <a:ext uri="{FF2B5EF4-FFF2-40B4-BE49-F238E27FC236}">
                <a16:creationId xmlns:a16="http://schemas.microsoft.com/office/drawing/2014/main" id="{7CD9C412-1639-AA75-864C-62F2C8F27F1C}"/>
              </a:ext>
            </a:extLst>
          </p:cNvPr>
          <p:cNvGrpSpPr/>
          <p:nvPr/>
        </p:nvGrpSpPr>
        <p:grpSpPr>
          <a:xfrm>
            <a:off x="4022284" y="2016396"/>
            <a:ext cx="54843" cy="2936325"/>
            <a:chOff x="5259967" y="-96837"/>
            <a:chExt cx="45723" cy="2497137"/>
          </a:xfrm>
          <a:solidFill>
            <a:srgbClr val="FF0000"/>
          </a:solidFill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A9140B2-1F40-2014-8019-733E9968E820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E23FED87-89AA-9789-C5A9-3D8C71244A3B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E44A71BA-3261-8C78-9682-D0981C5A9FD5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41E6369D-DD67-706F-BC75-670F9AE78D8D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47A254E4-123D-5526-4211-8A00312DC384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53596ED3-ADEC-CD5B-FE36-00D0482001FD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0F42993A-C83E-E3B3-1E00-5958793B82C4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99B77E1-68E6-4DA5-EABC-249CE9701AD2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C131B99-9FE7-BB23-458B-3D15359BB040}"/>
                </a:ext>
              </a:extLst>
            </p:cNvPr>
            <p:cNvSpPr/>
            <p:nvPr/>
          </p:nvSpPr>
          <p:spPr>
            <a:xfrm>
              <a:off x="5259971" y="-96837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9156296D-57B0-EE4B-72AD-4A10E573440B}"/>
              </a:ext>
            </a:extLst>
          </p:cNvPr>
          <p:cNvGrpSpPr/>
          <p:nvPr/>
        </p:nvGrpSpPr>
        <p:grpSpPr>
          <a:xfrm>
            <a:off x="6469838" y="2025250"/>
            <a:ext cx="54843" cy="2936325"/>
            <a:chOff x="5259967" y="-96837"/>
            <a:chExt cx="45723" cy="2497137"/>
          </a:xfrm>
          <a:solidFill>
            <a:srgbClr val="FF0000"/>
          </a:solidFill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EAE9FB2B-FB8C-EDA5-37C5-1E15DA73E15E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7A085152-3158-2729-B296-B7FE21532BC1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D8B3FE2-1D82-395D-E185-7264B6D73B16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19FB4E35-D3EB-3096-F31C-34D4C415E85C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C1F5F286-D578-EBC6-4F66-34AC5B03F48F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329CD07-C911-70C1-A865-DE734CB068CC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756B238A-D913-0579-9B09-FA1F4AAB643C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3C67A14-59A4-07AA-C723-948AF2F16A49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9DC4E07-8E60-243E-CECF-F11B408539CE}"/>
                </a:ext>
              </a:extLst>
            </p:cNvPr>
            <p:cNvSpPr/>
            <p:nvPr/>
          </p:nvSpPr>
          <p:spPr>
            <a:xfrm>
              <a:off x="5259971" y="-96837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cxnSp>
        <p:nvCxnSpPr>
          <p:cNvPr id="2" name="Connecteur droit avec flèche 1">
            <a:extLst>
              <a:ext uri="{FF2B5EF4-FFF2-40B4-BE49-F238E27FC236}">
                <a16:creationId xmlns:a16="http://schemas.microsoft.com/office/drawing/2014/main" id="{A4206AEF-6D18-51E9-491C-2968F861926E}"/>
              </a:ext>
            </a:extLst>
          </p:cNvPr>
          <p:cNvCxnSpPr>
            <a:cxnSpLocks/>
          </p:cNvCxnSpPr>
          <p:nvPr/>
        </p:nvCxnSpPr>
        <p:spPr>
          <a:xfrm flipV="1">
            <a:off x="722331" y="3248689"/>
            <a:ext cx="6282236" cy="8896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F028CF63-B66F-EB81-DA7E-C6B23E2F859C}"/>
              </a:ext>
            </a:extLst>
          </p:cNvPr>
          <p:cNvSpPr txBox="1"/>
          <p:nvPr/>
        </p:nvSpPr>
        <p:spPr>
          <a:xfrm>
            <a:off x="7336880" y="2835364"/>
            <a:ext cx="164839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Neutron </a:t>
            </a:r>
            <a:r>
              <a:rPr kumimoji="0" lang="fr-CH" altLang="fr-FR" sz="16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reaches</a:t>
            </a:r>
            <a: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 the detector</a:t>
            </a:r>
            <a:endParaRPr lang="fr-CH" sz="1600" dirty="0">
              <a:latin typeface="+mj-lt"/>
              <a:ea typeface="Artifakt Element Light" panose="020B0303050000020004" pitchFamily="34" charset="0"/>
            </a:endParaRP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5D04B76E-EE46-9AC2-6BE7-45844834168C}"/>
              </a:ext>
            </a:extLst>
          </p:cNvPr>
          <p:cNvCxnSpPr>
            <a:cxnSpLocks/>
          </p:cNvCxnSpPr>
          <p:nvPr/>
        </p:nvCxnSpPr>
        <p:spPr>
          <a:xfrm flipH="1">
            <a:off x="4057242" y="5152845"/>
            <a:ext cx="247139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DE5508F0-79AA-A986-735A-9571409D04DE}"/>
                  </a:ext>
                </a:extLst>
              </p:cNvPr>
              <p:cNvSpPr txBox="1"/>
              <p:nvPr/>
            </p:nvSpPr>
            <p:spPr>
              <a:xfrm>
                <a:off x="4331161" y="4749258"/>
                <a:ext cx="2000254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fr-CH" sz="2400" b="0" i="1" smtClean="0">
                          <a:latin typeface="Cambria Math" panose="02040503050406030204" pitchFamily="18" charset="0"/>
                        </a:rPr>
                        <m:t>=2.75</m:t>
                      </m:r>
                      <m:r>
                        <a:rPr lang="fr-CH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sz="24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fr-CH" sz="2400" dirty="0"/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DE5508F0-79AA-A986-735A-9571409D04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1161" y="4749258"/>
                <a:ext cx="2000254" cy="369332"/>
              </a:xfrm>
              <a:prstGeom prst="rect">
                <a:avLst/>
              </a:prstGeom>
              <a:blipFill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663FFCB1-29D0-A9F7-E92C-22B317123E66}"/>
              </a:ext>
            </a:extLst>
          </p:cNvPr>
          <p:cNvCxnSpPr>
            <a:cxnSpLocks/>
          </p:cNvCxnSpPr>
          <p:nvPr/>
        </p:nvCxnSpPr>
        <p:spPr>
          <a:xfrm flipH="1">
            <a:off x="1581582" y="5152845"/>
            <a:ext cx="247139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C518E1F0-0C91-DE0F-84D4-145265F5232B}"/>
                  </a:ext>
                </a:extLst>
              </p:cNvPr>
              <p:cNvSpPr txBox="1"/>
              <p:nvPr/>
            </p:nvSpPr>
            <p:spPr>
              <a:xfrm>
                <a:off x="1855501" y="4749258"/>
                <a:ext cx="2000254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fr-CH" sz="2400" b="0" i="1" smtClean="0">
                          <a:latin typeface="Cambria Math" panose="02040503050406030204" pitchFamily="18" charset="0"/>
                        </a:rPr>
                        <m:t>=2.75</m:t>
                      </m:r>
                      <m:r>
                        <a:rPr lang="fr-CH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sz="24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fr-CH" sz="2400" dirty="0"/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C518E1F0-0C91-DE0F-84D4-145265F523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5501" y="4749258"/>
                <a:ext cx="2000254" cy="369332"/>
              </a:xfrm>
              <a:prstGeom prst="rect">
                <a:avLst/>
              </a:prstGeom>
              <a:blipFill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8286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16D0CBE-1D53-D505-D388-97385C9D992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Ballistic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Regime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Working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Principle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7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54844D94-B58A-3735-43D7-8FE09330A336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00444950-60A7-FE12-1446-CE504DB708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B6A7F56-099C-E34A-5012-F0802B38AD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2859226-F237-5B63-03C9-9414935440CE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" name="Groupe 2">
            <a:extLst>
              <a:ext uri="{FF2B5EF4-FFF2-40B4-BE49-F238E27FC236}">
                <a16:creationId xmlns:a16="http://schemas.microsoft.com/office/drawing/2014/main" id="{B31915BE-BD48-1639-A819-2630065B949B}"/>
              </a:ext>
            </a:extLst>
          </p:cNvPr>
          <p:cNvGrpSpPr/>
          <p:nvPr/>
        </p:nvGrpSpPr>
        <p:grpSpPr>
          <a:xfrm>
            <a:off x="1574725" y="2014041"/>
            <a:ext cx="54843" cy="2936325"/>
            <a:chOff x="5259967" y="-96837"/>
            <a:chExt cx="45723" cy="2497137"/>
          </a:xfrm>
          <a:solidFill>
            <a:srgbClr val="FF0000"/>
          </a:solidFill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5675108-4351-16F7-E292-E639F52B6F37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E3119CC-128A-B384-ADC7-C3896E050D26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7C47AFD-AA16-0263-3350-7E09B1782E89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18DFFE8-4285-7C92-9189-78C85DA4D8B9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F414C79-0222-6050-67F5-634236AC3D41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142BA6E-00C1-F347-E5CF-A5D2C59B9937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2EF16F2-57B2-5051-E7B3-0E92806EA5D2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9AE1BD2-D5A7-064B-D18B-B15131658CE4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BB24144-CA82-27C9-93A5-E93D5C7F1839}"/>
                </a:ext>
              </a:extLst>
            </p:cNvPr>
            <p:cNvSpPr/>
            <p:nvPr/>
          </p:nvSpPr>
          <p:spPr>
            <a:xfrm>
              <a:off x="5259971" y="-96837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sp>
        <p:nvSpPr>
          <p:cNvPr id="41" name="Organigramme : Délai 40">
            <a:extLst>
              <a:ext uri="{FF2B5EF4-FFF2-40B4-BE49-F238E27FC236}">
                <a16:creationId xmlns:a16="http://schemas.microsoft.com/office/drawing/2014/main" id="{CC43689E-8C60-EDCB-05F6-25746B181BCC}"/>
              </a:ext>
            </a:extLst>
          </p:cNvPr>
          <p:cNvSpPr/>
          <p:nvPr/>
        </p:nvSpPr>
        <p:spPr>
          <a:xfrm>
            <a:off x="7014092" y="2312309"/>
            <a:ext cx="376736" cy="2724252"/>
          </a:xfrm>
          <a:prstGeom prst="flowChartDelay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1E1BF673-BD2B-8660-3473-D942AD8584AE}"/>
              </a:ext>
            </a:extLst>
          </p:cNvPr>
          <p:cNvSpPr txBox="1"/>
          <p:nvPr/>
        </p:nvSpPr>
        <p:spPr>
          <a:xfrm>
            <a:off x="5713916" y="1635467"/>
            <a:ext cx="1563683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2</a:t>
            </a: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: Analyzer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0753FE16-CF83-7D4E-8336-9ED1BBD96207}"/>
              </a:ext>
            </a:extLst>
          </p:cNvPr>
          <p:cNvSpPr txBox="1"/>
          <p:nvPr/>
        </p:nvSpPr>
        <p:spPr>
          <a:xfrm>
            <a:off x="3187654" y="1634987"/>
            <a:ext cx="1728199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1</a:t>
            </a: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: Diffraction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45129D3A-ECD4-4D0B-998E-D8D0A7BC0983}"/>
              </a:ext>
            </a:extLst>
          </p:cNvPr>
          <p:cNvSpPr txBox="1"/>
          <p:nvPr/>
        </p:nvSpPr>
        <p:spPr>
          <a:xfrm>
            <a:off x="746310" y="1621505"/>
            <a:ext cx="1728199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0</a:t>
            </a: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: Source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56D54CB0-8D9D-E11C-52EA-234E868BD04C}"/>
              </a:ext>
            </a:extLst>
          </p:cNvPr>
          <p:cNvSpPr txBox="1"/>
          <p:nvPr/>
        </p:nvSpPr>
        <p:spPr>
          <a:xfrm>
            <a:off x="6230463" y="1942624"/>
            <a:ext cx="1820053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Detector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922A6137-0BD5-364D-C743-8247F6EE3506}"/>
                  </a:ext>
                </a:extLst>
              </p:cNvPr>
              <p:cNvSpPr txBox="1"/>
              <p:nvPr/>
            </p:nvSpPr>
            <p:spPr>
              <a:xfrm>
                <a:off x="199872" y="829434"/>
                <a:ext cx="4143528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Grating </a:t>
                </a:r>
                <a:r>
                  <a:rPr lang="fr-CH" altLang="fr-FR" sz="28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period</a:t>
                </a:r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CH" altLang="fr-FR" sz="28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fr-CH" altLang="fr-FR" sz="28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=250</m:t>
                    </m:r>
                    <m:r>
                      <a:rPr lang="fr-CH" altLang="fr-FR" sz="28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altLang="fr-FR" sz="28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μm</m:t>
                    </m:r>
                  </m:oMath>
                </a14:m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endParaRPr lang="fr-CH" sz="28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922A6137-0BD5-364D-C743-8247F6EE35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872" y="829434"/>
                <a:ext cx="4143528" cy="523220"/>
              </a:xfrm>
              <a:prstGeom prst="rect">
                <a:avLst/>
              </a:prstGeom>
              <a:blipFill>
                <a:blip r:embed="rId3"/>
                <a:stretch>
                  <a:fillRect l="-3088" t="-11628" b="-3139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9" name="Groupe 48">
            <a:extLst>
              <a:ext uri="{FF2B5EF4-FFF2-40B4-BE49-F238E27FC236}">
                <a16:creationId xmlns:a16="http://schemas.microsoft.com/office/drawing/2014/main" id="{7CD9C412-1639-AA75-864C-62F2C8F27F1C}"/>
              </a:ext>
            </a:extLst>
          </p:cNvPr>
          <p:cNvGrpSpPr/>
          <p:nvPr/>
        </p:nvGrpSpPr>
        <p:grpSpPr>
          <a:xfrm>
            <a:off x="4022284" y="2016396"/>
            <a:ext cx="54843" cy="2936325"/>
            <a:chOff x="5259967" y="-96837"/>
            <a:chExt cx="45723" cy="2497137"/>
          </a:xfrm>
          <a:solidFill>
            <a:srgbClr val="FF0000"/>
          </a:solidFill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A9140B2-1F40-2014-8019-733E9968E820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E23FED87-89AA-9789-C5A9-3D8C71244A3B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E44A71BA-3261-8C78-9682-D0981C5A9FD5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41E6369D-DD67-706F-BC75-670F9AE78D8D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47A254E4-123D-5526-4211-8A00312DC384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53596ED3-ADEC-CD5B-FE36-00D0482001FD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0F42993A-C83E-E3B3-1E00-5958793B82C4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99B77E1-68E6-4DA5-EABC-249CE9701AD2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C131B99-9FE7-BB23-458B-3D15359BB040}"/>
                </a:ext>
              </a:extLst>
            </p:cNvPr>
            <p:cNvSpPr/>
            <p:nvPr/>
          </p:nvSpPr>
          <p:spPr>
            <a:xfrm>
              <a:off x="5259971" y="-96837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9156296D-57B0-EE4B-72AD-4A10E573440B}"/>
              </a:ext>
            </a:extLst>
          </p:cNvPr>
          <p:cNvGrpSpPr/>
          <p:nvPr/>
        </p:nvGrpSpPr>
        <p:grpSpPr>
          <a:xfrm>
            <a:off x="6469838" y="2025250"/>
            <a:ext cx="54843" cy="2936325"/>
            <a:chOff x="5259967" y="-96837"/>
            <a:chExt cx="45723" cy="2497137"/>
          </a:xfrm>
          <a:solidFill>
            <a:srgbClr val="FF0000"/>
          </a:solidFill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EAE9FB2B-FB8C-EDA5-37C5-1E15DA73E15E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7A085152-3158-2729-B296-B7FE21532BC1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D8B3FE2-1D82-395D-E185-7264B6D73B16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19FB4E35-D3EB-3096-F31C-34D4C415E85C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C1F5F286-D578-EBC6-4F66-34AC5B03F48F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329CD07-C911-70C1-A865-DE734CB068CC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756B238A-D913-0579-9B09-FA1F4AAB643C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3C67A14-59A4-07AA-C723-948AF2F16A49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9DC4E07-8E60-243E-CECF-F11B408539CE}"/>
                </a:ext>
              </a:extLst>
            </p:cNvPr>
            <p:cNvSpPr/>
            <p:nvPr/>
          </p:nvSpPr>
          <p:spPr>
            <a:xfrm>
              <a:off x="5259971" y="-96837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cxnSp>
        <p:nvCxnSpPr>
          <p:cNvPr id="2" name="Connecteur droit avec flèche 1">
            <a:extLst>
              <a:ext uri="{FF2B5EF4-FFF2-40B4-BE49-F238E27FC236}">
                <a16:creationId xmlns:a16="http://schemas.microsoft.com/office/drawing/2014/main" id="{A4206AEF-6D18-51E9-491C-2968F861926E}"/>
              </a:ext>
            </a:extLst>
          </p:cNvPr>
          <p:cNvCxnSpPr>
            <a:cxnSpLocks/>
          </p:cNvCxnSpPr>
          <p:nvPr/>
        </p:nvCxnSpPr>
        <p:spPr>
          <a:xfrm flipV="1">
            <a:off x="722331" y="3248689"/>
            <a:ext cx="6282236" cy="8896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CAAA74F0-0BAD-E644-F187-B4199313F699}"/>
              </a:ext>
            </a:extLst>
          </p:cNvPr>
          <p:cNvCxnSpPr>
            <a:cxnSpLocks/>
          </p:cNvCxnSpPr>
          <p:nvPr/>
        </p:nvCxnSpPr>
        <p:spPr>
          <a:xfrm>
            <a:off x="503256" y="2132002"/>
            <a:ext cx="6510836" cy="862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9D19CDAA-F438-7BEE-60DB-137F47AE6FE6}"/>
              </a:ext>
            </a:extLst>
          </p:cNvPr>
          <p:cNvCxnSpPr>
            <a:cxnSpLocks/>
          </p:cNvCxnSpPr>
          <p:nvPr/>
        </p:nvCxnSpPr>
        <p:spPr>
          <a:xfrm>
            <a:off x="508948" y="3996621"/>
            <a:ext cx="64984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9227A4EC-1BFF-09EC-8875-C16D951D1609}"/>
              </a:ext>
            </a:extLst>
          </p:cNvPr>
          <p:cNvCxnSpPr>
            <a:cxnSpLocks/>
          </p:cNvCxnSpPr>
          <p:nvPr/>
        </p:nvCxnSpPr>
        <p:spPr>
          <a:xfrm>
            <a:off x="493731" y="2738268"/>
            <a:ext cx="6510836" cy="10225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9D0BFAD8-D7B4-D214-1C15-BB140CC610C9}"/>
              </a:ext>
            </a:extLst>
          </p:cNvPr>
          <p:cNvCxnSpPr>
            <a:cxnSpLocks/>
          </p:cNvCxnSpPr>
          <p:nvPr/>
        </p:nvCxnSpPr>
        <p:spPr>
          <a:xfrm flipV="1">
            <a:off x="537523" y="2680801"/>
            <a:ext cx="64860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9B5D541E-A49C-C939-5C06-BF67F6F30BFA}"/>
              </a:ext>
            </a:extLst>
          </p:cNvPr>
          <p:cNvCxnSpPr>
            <a:cxnSpLocks/>
          </p:cNvCxnSpPr>
          <p:nvPr/>
        </p:nvCxnSpPr>
        <p:spPr>
          <a:xfrm flipV="1">
            <a:off x="512781" y="3984601"/>
            <a:ext cx="6510836" cy="862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B20786FD-D9A2-EB09-A8BC-723ACD6A4451}"/>
              </a:ext>
            </a:extLst>
          </p:cNvPr>
          <p:cNvCxnSpPr>
            <a:cxnSpLocks/>
          </p:cNvCxnSpPr>
          <p:nvPr/>
        </p:nvCxnSpPr>
        <p:spPr>
          <a:xfrm flipH="1">
            <a:off x="4057242" y="5152845"/>
            <a:ext cx="247139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27A1A254-4ECC-08A9-9AAD-DE9EC6503E6B}"/>
                  </a:ext>
                </a:extLst>
              </p:cNvPr>
              <p:cNvSpPr txBox="1"/>
              <p:nvPr/>
            </p:nvSpPr>
            <p:spPr>
              <a:xfrm>
                <a:off x="4331161" y="4749258"/>
                <a:ext cx="2000254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fr-CH" sz="2400" b="0" i="1" smtClean="0">
                          <a:latin typeface="Cambria Math" panose="02040503050406030204" pitchFamily="18" charset="0"/>
                        </a:rPr>
                        <m:t>=2.75</m:t>
                      </m:r>
                      <m:r>
                        <a:rPr lang="fr-CH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sz="24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fr-CH" sz="2400" dirty="0"/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27A1A254-4ECC-08A9-9AAD-DE9EC6503E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1161" y="4749258"/>
                <a:ext cx="2000254" cy="369332"/>
              </a:xfrm>
              <a:prstGeom prst="rect">
                <a:avLst/>
              </a:prstGeom>
              <a:blipFill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59F397C-BA4A-9D59-CB6C-272B313D3058}"/>
              </a:ext>
            </a:extLst>
          </p:cNvPr>
          <p:cNvCxnSpPr>
            <a:cxnSpLocks/>
          </p:cNvCxnSpPr>
          <p:nvPr/>
        </p:nvCxnSpPr>
        <p:spPr>
          <a:xfrm flipH="1">
            <a:off x="1581582" y="5152845"/>
            <a:ext cx="247139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78414EB3-F642-5AB4-7FD8-EC5B69B849F2}"/>
                  </a:ext>
                </a:extLst>
              </p:cNvPr>
              <p:cNvSpPr txBox="1"/>
              <p:nvPr/>
            </p:nvSpPr>
            <p:spPr>
              <a:xfrm>
                <a:off x="1855501" y="4749258"/>
                <a:ext cx="2000254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fr-CH" sz="2400" b="0" i="1" smtClean="0">
                          <a:latin typeface="Cambria Math" panose="02040503050406030204" pitchFamily="18" charset="0"/>
                        </a:rPr>
                        <m:t>=2.75</m:t>
                      </m:r>
                      <m:r>
                        <a:rPr lang="fr-CH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sz="24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fr-CH" sz="2400" dirty="0"/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78414EB3-F642-5AB4-7FD8-EC5B69B849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5501" y="4749258"/>
                <a:ext cx="2000254" cy="369332"/>
              </a:xfrm>
              <a:prstGeom prst="rect">
                <a:avLst/>
              </a:prstGeom>
              <a:blipFill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0112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16D0CBE-1D53-D505-D388-97385C9D992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Ballistic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Regime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Working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Principle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AE5CE61-A40F-E9AB-E120-FED0F61E61BA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3E322554-73BF-0444-BCC5-4A42DFE0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8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54844D94-B58A-3735-43D7-8FE09330A336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00444950-60A7-FE12-1446-CE504DB708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B6A7F56-099C-E34A-5012-F0802B38AD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2859226-F237-5B63-03C9-9414935440CE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" name="Groupe 2">
            <a:extLst>
              <a:ext uri="{FF2B5EF4-FFF2-40B4-BE49-F238E27FC236}">
                <a16:creationId xmlns:a16="http://schemas.microsoft.com/office/drawing/2014/main" id="{B31915BE-BD48-1639-A819-2630065B949B}"/>
              </a:ext>
            </a:extLst>
          </p:cNvPr>
          <p:cNvGrpSpPr/>
          <p:nvPr/>
        </p:nvGrpSpPr>
        <p:grpSpPr>
          <a:xfrm>
            <a:off x="1574725" y="2014041"/>
            <a:ext cx="54843" cy="2936325"/>
            <a:chOff x="5259967" y="-96837"/>
            <a:chExt cx="45723" cy="2497137"/>
          </a:xfrm>
          <a:solidFill>
            <a:srgbClr val="FF0000"/>
          </a:solidFill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5675108-4351-16F7-E292-E639F52B6F37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E3119CC-128A-B384-ADC7-C3896E050D26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7C47AFD-AA16-0263-3350-7E09B1782E89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18DFFE8-4285-7C92-9189-78C85DA4D8B9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F414C79-0222-6050-67F5-634236AC3D41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142BA6E-00C1-F347-E5CF-A5D2C59B9937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2EF16F2-57B2-5051-E7B3-0E92806EA5D2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9AE1BD2-D5A7-064B-D18B-B15131658CE4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BB24144-CA82-27C9-93A5-E93D5C7F1839}"/>
                </a:ext>
              </a:extLst>
            </p:cNvPr>
            <p:cNvSpPr/>
            <p:nvPr/>
          </p:nvSpPr>
          <p:spPr>
            <a:xfrm>
              <a:off x="5259971" y="-96837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sp>
        <p:nvSpPr>
          <p:cNvPr id="41" name="Organigramme : Délai 40">
            <a:extLst>
              <a:ext uri="{FF2B5EF4-FFF2-40B4-BE49-F238E27FC236}">
                <a16:creationId xmlns:a16="http://schemas.microsoft.com/office/drawing/2014/main" id="{CC43689E-8C60-EDCB-05F6-25746B181BCC}"/>
              </a:ext>
            </a:extLst>
          </p:cNvPr>
          <p:cNvSpPr/>
          <p:nvPr/>
        </p:nvSpPr>
        <p:spPr>
          <a:xfrm>
            <a:off x="7014092" y="2312309"/>
            <a:ext cx="376736" cy="2724252"/>
          </a:xfrm>
          <a:prstGeom prst="flowChartDelay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1E1BF673-BD2B-8660-3473-D942AD8584AE}"/>
              </a:ext>
            </a:extLst>
          </p:cNvPr>
          <p:cNvSpPr txBox="1"/>
          <p:nvPr/>
        </p:nvSpPr>
        <p:spPr>
          <a:xfrm>
            <a:off x="5713916" y="1635467"/>
            <a:ext cx="1563683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2</a:t>
            </a: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: Analyzer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0753FE16-CF83-7D4E-8336-9ED1BBD96207}"/>
              </a:ext>
            </a:extLst>
          </p:cNvPr>
          <p:cNvSpPr txBox="1"/>
          <p:nvPr/>
        </p:nvSpPr>
        <p:spPr>
          <a:xfrm>
            <a:off x="3187654" y="1634987"/>
            <a:ext cx="1728199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1</a:t>
            </a: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: Diffraction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45129D3A-ECD4-4D0B-998E-D8D0A7BC0983}"/>
              </a:ext>
            </a:extLst>
          </p:cNvPr>
          <p:cNvSpPr txBox="1"/>
          <p:nvPr/>
        </p:nvSpPr>
        <p:spPr>
          <a:xfrm>
            <a:off x="746310" y="1621505"/>
            <a:ext cx="1728199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0</a:t>
            </a: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: Source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56D54CB0-8D9D-E11C-52EA-234E868BD04C}"/>
              </a:ext>
            </a:extLst>
          </p:cNvPr>
          <p:cNvSpPr txBox="1"/>
          <p:nvPr/>
        </p:nvSpPr>
        <p:spPr>
          <a:xfrm>
            <a:off x="6230463" y="1942624"/>
            <a:ext cx="1820053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Detector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922A6137-0BD5-364D-C743-8247F6EE3506}"/>
                  </a:ext>
                </a:extLst>
              </p:cNvPr>
              <p:cNvSpPr txBox="1"/>
              <p:nvPr/>
            </p:nvSpPr>
            <p:spPr>
              <a:xfrm>
                <a:off x="199872" y="829434"/>
                <a:ext cx="4143528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Grating </a:t>
                </a:r>
                <a:r>
                  <a:rPr lang="fr-CH" altLang="fr-FR" sz="28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period</a:t>
                </a:r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CH" altLang="fr-FR" sz="28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fr-CH" altLang="fr-FR" sz="28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=250</m:t>
                    </m:r>
                    <m:r>
                      <a:rPr lang="fr-CH" altLang="fr-FR" sz="28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altLang="fr-FR" sz="28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μm</m:t>
                    </m:r>
                  </m:oMath>
                </a14:m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endParaRPr lang="fr-CH" sz="28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922A6137-0BD5-364D-C743-8247F6EE35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872" y="829434"/>
                <a:ext cx="4143528" cy="523220"/>
              </a:xfrm>
              <a:prstGeom prst="rect">
                <a:avLst/>
              </a:prstGeom>
              <a:blipFill>
                <a:blip r:embed="rId3"/>
                <a:stretch>
                  <a:fillRect l="-3088" t="-11628" b="-3139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9" name="Groupe 48">
            <a:extLst>
              <a:ext uri="{FF2B5EF4-FFF2-40B4-BE49-F238E27FC236}">
                <a16:creationId xmlns:a16="http://schemas.microsoft.com/office/drawing/2014/main" id="{7CD9C412-1639-AA75-864C-62F2C8F27F1C}"/>
              </a:ext>
            </a:extLst>
          </p:cNvPr>
          <p:cNvGrpSpPr/>
          <p:nvPr/>
        </p:nvGrpSpPr>
        <p:grpSpPr>
          <a:xfrm>
            <a:off x="4022284" y="2016396"/>
            <a:ext cx="54843" cy="2936325"/>
            <a:chOff x="5259967" y="-96837"/>
            <a:chExt cx="45723" cy="2497137"/>
          </a:xfrm>
          <a:solidFill>
            <a:srgbClr val="FF0000"/>
          </a:solidFill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A9140B2-1F40-2014-8019-733E9968E820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E23FED87-89AA-9789-C5A9-3D8C71244A3B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E44A71BA-3261-8C78-9682-D0981C5A9FD5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41E6369D-DD67-706F-BC75-670F9AE78D8D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47A254E4-123D-5526-4211-8A00312DC384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53596ED3-ADEC-CD5B-FE36-00D0482001FD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0F42993A-C83E-E3B3-1E00-5958793B82C4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99B77E1-68E6-4DA5-EABC-249CE9701AD2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C131B99-9FE7-BB23-458B-3D15359BB040}"/>
                </a:ext>
              </a:extLst>
            </p:cNvPr>
            <p:cNvSpPr/>
            <p:nvPr/>
          </p:nvSpPr>
          <p:spPr>
            <a:xfrm>
              <a:off x="5259971" y="-96837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cxnSp>
        <p:nvCxnSpPr>
          <p:cNvPr id="2" name="Connecteur droit avec flèche 1">
            <a:extLst>
              <a:ext uri="{FF2B5EF4-FFF2-40B4-BE49-F238E27FC236}">
                <a16:creationId xmlns:a16="http://schemas.microsoft.com/office/drawing/2014/main" id="{1902C867-5C97-D8FC-AC2D-8844FC499AA1}"/>
              </a:ext>
            </a:extLst>
          </p:cNvPr>
          <p:cNvCxnSpPr>
            <a:cxnSpLocks/>
          </p:cNvCxnSpPr>
          <p:nvPr/>
        </p:nvCxnSpPr>
        <p:spPr>
          <a:xfrm flipV="1">
            <a:off x="1009650" y="2777247"/>
            <a:ext cx="5994917" cy="1736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D06FED70-5BBA-7C2C-5918-2DE95B7A146C}"/>
              </a:ext>
            </a:extLst>
          </p:cNvPr>
          <p:cNvCxnSpPr>
            <a:cxnSpLocks/>
          </p:cNvCxnSpPr>
          <p:nvPr/>
        </p:nvCxnSpPr>
        <p:spPr>
          <a:xfrm>
            <a:off x="515598" y="3279095"/>
            <a:ext cx="64984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2BABDA3F-43FC-DC3C-3199-163783F73252}"/>
              </a:ext>
            </a:extLst>
          </p:cNvPr>
          <p:cNvCxnSpPr>
            <a:cxnSpLocks/>
          </p:cNvCxnSpPr>
          <p:nvPr/>
        </p:nvCxnSpPr>
        <p:spPr>
          <a:xfrm>
            <a:off x="527998" y="4298633"/>
            <a:ext cx="64860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AECA9B50-91EE-F2A6-CE69-65041CADDDDC}"/>
              </a:ext>
            </a:extLst>
          </p:cNvPr>
          <p:cNvCxnSpPr>
            <a:cxnSpLocks/>
          </p:cNvCxnSpPr>
          <p:nvPr/>
        </p:nvCxnSpPr>
        <p:spPr>
          <a:xfrm flipV="1">
            <a:off x="503256" y="2847154"/>
            <a:ext cx="6510836" cy="10225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24A24E24-51C7-01DF-6EE8-A8F89E883620}"/>
              </a:ext>
            </a:extLst>
          </p:cNvPr>
          <p:cNvCxnSpPr>
            <a:cxnSpLocks/>
          </p:cNvCxnSpPr>
          <p:nvPr/>
        </p:nvCxnSpPr>
        <p:spPr>
          <a:xfrm>
            <a:off x="503256" y="2132002"/>
            <a:ext cx="6510836" cy="862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1D149801-A595-63E2-4A18-FA8B957F5B8E}"/>
              </a:ext>
            </a:extLst>
          </p:cNvPr>
          <p:cNvGrpSpPr/>
          <p:nvPr/>
        </p:nvGrpSpPr>
        <p:grpSpPr>
          <a:xfrm flipV="1">
            <a:off x="512781" y="2465377"/>
            <a:ext cx="6510836" cy="2382055"/>
            <a:chOff x="446106" y="2522527"/>
            <a:chExt cx="6510836" cy="2382055"/>
          </a:xfrm>
        </p:grpSpPr>
        <p:cxnSp>
          <p:nvCxnSpPr>
            <p:cNvPr id="28" name="Connecteur droit avec flèche 27">
              <a:extLst>
                <a:ext uri="{FF2B5EF4-FFF2-40B4-BE49-F238E27FC236}">
                  <a16:creationId xmlns:a16="http://schemas.microsoft.com/office/drawing/2014/main" id="{479F1BA4-D7A6-AC24-1C39-A4602A6312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2500" y="3167772"/>
              <a:ext cx="5994917" cy="173681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Connecteur droit avec flèche 28">
              <a:extLst>
                <a:ext uri="{FF2B5EF4-FFF2-40B4-BE49-F238E27FC236}">
                  <a16:creationId xmlns:a16="http://schemas.microsoft.com/office/drawing/2014/main" id="{F803780F-FA40-93A5-140F-3A21A0ABBEE0}"/>
                </a:ext>
              </a:extLst>
            </p:cNvPr>
            <p:cNvCxnSpPr>
              <a:cxnSpLocks/>
            </p:cNvCxnSpPr>
            <p:nvPr/>
          </p:nvCxnSpPr>
          <p:spPr>
            <a:xfrm>
              <a:off x="458448" y="3669620"/>
              <a:ext cx="649849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Connecteur droit avec flèche 29">
              <a:extLst>
                <a:ext uri="{FF2B5EF4-FFF2-40B4-BE49-F238E27FC236}">
                  <a16:creationId xmlns:a16="http://schemas.microsoft.com/office/drawing/2014/main" id="{60FD1B29-338F-D27F-8CBC-0658EDA3189F}"/>
                </a:ext>
              </a:extLst>
            </p:cNvPr>
            <p:cNvCxnSpPr>
              <a:cxnSpLocks/>
            </p:cNvCxnSpPr>
            <p:nvPr/>
          </p:nvCxnSpPr>
          <p:spPr>
            <a:xfrm>
              <a:off x="470848" y="4689158"/>
              <a:ext cx="648609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Connecteur droit avec flèche 30">
              <a:extLst>
                <a:ext uri="{FF2B5EF4-FFF2-40B4-BE49-F238E27FC236}">
                  <a16:creationId xmlns:a16="http://schemas.microsoft.com/office/drawing/2014/main" id="{84F76F44-583D-CAA4-6790-974A8C5887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6106" y="3237679"/>
              <a:ext cx="6510836" cy="102253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Connecteur droit avec flèche 31">
              <a:extLst>
                <a:ext uri="{FF2B5EF4-FFF2-40B4-BE49-F238E27FC236}">
                  <a16:creationId xmlns:a16="http://schemas.microsoft.com/office/drawing/2014/main" id="{10999617-D0FB-2074-1EBA-676F2E5CFA5D}"/>
                </a:ext>
              </a:extLst>
            </p:cNvPr>
            <p:cNvCxnSpPr>
              <a:cxnSpLocks/>
            </p:cNvCxnSpPr>
            <p:nvPr/>
          </p:nvCxnSpPr>
          <p:spPr>
            <a:xfrm>
              <a:off x="446106" y="2522527"/>
              <a:ext cx="6510836" cy="86283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69" name="Connecteur droit avec flèche 68">
            <a:extLst>
              <a:ext uri="{FF2B5EF4-FFF2-40B4-BE49-F238E27FC236}">
                <a16:creationId xmlns:a16="http://schemas.microsoft.com/office/drawing/2014/main" id="{7B0426B1-ACED-AA8C-F614-890EADC0AB38}"/>
              </a:ext>
            </a:extLst>
          </p:cNvPr>
          <p:cNvCxnSpPr>
            <a:cxnSpLocks/>
          </p:cNvCxnSpPr>
          <p:nvPr/>
        </p:nvCxnSpPr>
        <p:spPr>
          <a:xfrm>
            <a:off x="508948" y="3996621"/>
            <a:ext cx="64984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Connecteur droit avec flèche 70">
            <a:extLst>
              <a:ext uri="{FF2B5EF4-FFF2-40B4-BE49-F238E27FC236}">
                <a16:creationId xmlns:a16="http://schemas.microsoft.com/office/drawing/2014/main" id="{6170F03D-91F2-A3A5-AEF2-B8F438D84060}"/>
              </a:ext>
            </a:extLst>
          </p:cNvPr>
          <p:cNvCxnSpPr>
            <a:cxnSpLocks/>
          </p:cNvCxnSpPr>
          <p:nvPr/>
        </p:nvCxnSpPr>
        <p:spPr>
          <a:xfrm>
            <a:off x="1000125" y="2093902"/>
            <a:ext cx="5994917" cy="1736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Connecteur droit avec flèche 71">
            <a:extLst>
              <a:ext uri="{FF2B5EF4-FFF2-40B4-BE49-F238E27FC236}">
                <a16:creationId xmlns:a16="http://schemas.microsoft.com/office/drawing/2014/main" id="{B4579F4F-9FAA-4721-6009-9B914DAB81F2}"/>
              </a:ext>
            </a:extLst>
          </p:cNvPr>
          <p:cNvCxnSpPr>
            <a:cxnSpLocks/>
          </p:cNvCxnSpPr>
          <p:nvPr/>
        </p:nvCxnSpPr>
        <p:spPr>
          <a:xfrm flipV="1">
            <a:off x="506073" y="3328864"/>
            <a:ext cx="64984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Connecteur droit avec flèche 72">
            <a:extLst>
              <a:ext uri="{FF2B5EF4-FFF2-40B4-BE49-F238E27FC236}">
                <a16:creationId xmlns:a16="http://schemas.microsoft.com/office/drawing/2014/main" id="{07229855-3959-F1F9-37B4-A1A192DA6245}"/>
              </a:ext>
            </a:extLst>
          </p:cNvPr>
          <p:cNvCxnSpPr>
            <a:cxnSpLocks/>
          </p:cNvCxnSpPr>
          <p:nvPr/>
        </p:nvCxnSpPr>
        <p:spPr>
          <a:xfrm flipV="1">
            <a:off x="518473" y="2309326"/>
            <a:ext cx="64860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Connecteur droit avec flèche 73">
            <a:extLst>
              <a:ext uri="{FF2B5EF4-FFF2-40B4-BE49-F238E27FC236}">
                <a16:creationId xmlns:a16="http://schemas.microsoft.com/office/drawing/2014/main" id="{260914AD-FFE1-C257-AE0B-75D717987013}"/>
              </a:ext>
            </a:extLst>
          </p:cNvPr>
          <p:cNvCxnSpPr>
            <a:cxnSpLocks/>
          </p:cNvCxnSpPr>
          <p:nvPr/>
        </p:nvCxnSpPr>
        <p:spPr>
          <a:xfrm>
            <a:off x="493731" y="2738268"/>
            <a:ext cx="6510836" cy="10225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Connecteur droit avec flèche 74">
            <a:extLst>
              <a:ext uri="{FF2B5EF4-FFF2-40B4-BE49-F238E27FC236}">
                <a16:creationId xmlns:a16="http://schemas.microsoft.com/office/drawing/2014/main" id="{FFF4AF90-7B7A-847E-F898-9AAB482DBA71}"/>
              </a:ext>
            </a:extLst>
          </p:cNvPr>
          <p:cNvCxnSpPr>
            <a:cxnSpLocks/>
          </p:cNvCxnSpPr>
          <p:nvPr/>
        </p:nvCxnSpPr>
        <p:spPr>
          <a:xfrm flipV="1">
            <a:off x="493731" y="3613126"/>
            <a:ext cx="6510836" cy="862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Connecteur droit avec flèche 76">
            <a:extLst>
              <a:ext uri="{FF2B5EF4-FFF2-40B4-BE49-F238E27FC236}">
                <a16:creationId xmlns:a16="http://schemas.microsoft.com/office/drawing/2014/main" id="{BCDB8295-E356-5C17-BA3F-9856C80FFE95}"/>
              </a:ext>
            </a:extLst>
          </p:cNvPr>
          <p:cNvCxnSpPr>
            <a:cxnSpLocks/>
          </p:cNvCxnSpPr>
          <p:nvPr/>
        </p:nvCxnSpPr>
        <p:spPr>
          <a:xfrm flipV="1">
            <a:off x="1009171" y="3140585"/>
            <a:ext cx="5994917" cy="1736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Connecteur droit avec flèche 77">
            <a:extLst>
              <a:ext uri="{FF2B5EF4-FFF2-40B4-BE49-F238E27FC236}">
                <a16:creationId xmlns:a16="http://schemas.microsoft.com/office/drawing/2014/main" id="{BFF3F691-5F23-D066-2E12-A19CA18F0DBF}"/>
              </a:ext>
            </a:extLst>
          </p:cNvPr>
          <p:cNvCxnSpPr>
            <a:cxnSpLocks/>
          </p:cNvCxnSpPr>
          <p:nvPr/>
        </p:nvCxnSpPr>
        <p:spPr>
          <a:xfrm>
            <a:off x="515119" y="3642433"/>
            <a:ext cx="64984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Connecteur droit avec flèche 78">
            <a:extLst>
              <a:ext uri="{FF2B5EF4-FFF2-40B4-BE49-F238E27FC236}">
                <a16:creationId xmlns:a16="http://schemas.microsoft.com/office/drawing/2014/main" id="{18FC9A3E-CAAE-36A3-933C-AF81E4B73F32}"/>
              </a:ext>
            </a:extLst>
          </p:cNvPr>
          <p:cNvCxnSpPr>
            <a:cxnSpLocks/>
          </p:cNvCxnSpPr>
          <p:nvPr/>
        </p:nvCxnSpPr>
        <p:spPr>
          <a:xfrm>
            <a:off x="527519" y="4661971"/>
            <a:ext cx="64860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Connecteur droit avec flèche 79">
            <a:extLst>
              <a:ext uri="{FF2B5EF4-FFF2-40B4-BE49-F238E27FC236}">
                <a16:creationId xmlns:a16="http://schemas.microsoft.com/office/drawing/2014/main" id="{B916BC2C-23FB-EBC1-BC8C-AD3426119A3D}"/>
              </a:ext>
            </a:extLst>
          </p:cNvPr>
          <p:cNvCxnSpPr>
            <a:cxnSpLocks/>
          </p:cNvCxnSpPr>
          <p:nvPr/>
        </p:nvCxnSpPr>
        <p:spPr>
          <a:xfrm flipV="1">
            <a:off x="502777" y="3210492"/>
            <a:ext cx="6510836" cy="10225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Connecteur droit avec flèche 80">
            <a:extLst>
              <a:ext uri="{FF2B5EF4-FFF2-40B4-BE49-F238E27FC236}">
                <a16:creationId xmlns:a16="http://schemas.microsoft.com/office/drawing/2014/main" id="{02E2D597-2653-EC9F-806A-FF72BB232D96}"/>
              </a:ext>
            </a:extLst>
          </p:cNvPr>
          <p:cNvCxnSpPr>
            <a:cxnSpLocks/>
          </p:cNvCxnSpPr>
          <p:nvPr/>
        </p:nvCxnSpPr>
        <p:spPr>
          <a:xfrm>
            <a:off x="502777" y="2495340"/>
            <a:ext cx="6510836" cy="862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Connecteur droit avec flèche 81">
            <a:extLst>
              <a:ext uri="{FF2B5EF4-FFF2-40B4-BE49-F238E27FC236}">
                <a16:creationId xmlns:a16="http://schemas.microsoft.com/office/drawing/2014/main" id="{CECDED07-ABF6-4B25-DD66-04581A25D974}"/>
              </a:ext>
            </a:extLst>
          </p:cNvPr>
          <p:cNvCxnSpPr>
            <a:cxnSpLocks/>
          </p:cNvCxnSpPr>
          <p:nvPr/>
        </p:nvCxnSpPr>
        <p:spPr>
          <a:xfrm flipH="1">
            <a:off x="4057242" y="5152845"/>
            <a:ext cx="247139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ZoneTexte 82">
                <a:extLst>
                  <a:ext uri="{FF2B5EF4-FFF2-40B4-BE49-F238E27FC236}">
                    <a16:creationId xmlns:a16="http://schemas.microsoft.com/office/drawing/2014/main" id="{CD7361ED-36B8-82EB-0469-A26F8193030E}"/>
                  </a:ext>
                </a:extLst>
              </p:cNvPr>
              <p:cNvSpPr txBox="1"/>
              <p:nvPr/>
            </p:nvSpPr>
            <p:spPr>
              <a:xfrm>
                <a:off x="4331161" y="4749258"/>
                <a:ext cx="2000254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fr-CH" sz="2400" b="0" i="1" smtClean="0">
                          <a:latin typeface="Cambria Math" panose="02040503050406030204" pitchFamily="18" charset="0"/>
                        </a:rPr>
                        <m:t>=2.75</m:t>
                      </m:r>
                      <m:r>
                        <a:rPr lang="fr-CH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sz="24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fr-CH" sz="2400" dirty="0"/>
              </a:p>
            </p:txBody>
          </p:sp>
        </mc:Choice>
        <mc:Fallback xmlns="">
          <p:sp>
            <p:nvSpPr>
              <p:cNvPr id="83" name="ZoneTexte 82">
                <a:extLst>
                  <a:ext uri="{FF2B5EF4-FFF2-40B4-BE49-F238E27FC236}">
                    <a16:creationId xmlns:a16="http://schemas.microsoft.com/office/drawing/2014/main" id="{CD7361ED-36B8-82EB-0469-A26F819303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1161" y="4749258"/>
                <a:ext cx="2000254" cy="369332"/>
              </a:xfrm>
              <a:prstGeom prst="rect">
                <a:avLst/>
              </a:prstGeom>
              <a:blipFill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9" name="Groupe 58">
            <a:extLst>
              <a:ext uri="{FF2B5EF4-FFF2-40B4-BE49-F238E27FC236}">
                <a16:creationId xmlns:a16="http://schemas.microsoft.com/office/drawing/2014/main" id="{9156296D-57B0-EE4B-72AD-4A10E573440B}"/>
              </a:ext>
            </a:extLst>
          </p:cNvPr>
          <p:cNvGrpSpPr/>
          <p:nvPr/>
        </p:nvGrpSpPr>
        <p:grpSpPr>
          <a:xfrm>
            <a:off x="6469838" y="2025250"/>
            <a:ext cx="54843" cy="2936325"/>
            <a:chOff x="5259967" y="-96837"/>
            <a:chExt cx="45723" cy="2497137"/>
          </a:xfrm>
          <a:solidFill>
            <a:srgbClr val="FF0000"/>
          </a:solidFill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EAE9FB2B-FB8C-EDA5-37C5-1E15DA73E15E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7A085152-3158-2729-B296-B7FE21532BC1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D8B3FE2-1D82-395D-E185-7264B6D73B16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19FB4E35-D3EB-3096-F31C-34D4C415E85C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C1F5F286-D578-EBC6-4F66-34AC5B03F48F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329CD07-C911-70C1-A865-DE734CB068CC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756B238A-D913-0579-9B09-FA1F4AAB643C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3C67A14-59A4-07AA-C723-948AF2F16A49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9DC4E07-8E60-243E-CECF-F11B408539CE}"/>
                </a:ext>
              </a:extLst>
            </p:cNvPr>
            <p:cNvSpPr/>
            <p:nvPr/>
          </p:nvSpPr>
          <p:spPr>
            <a:xfrm>
              <a:off x="5259971" y="-96837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A5FE9388-7888-B7DF-EC03-52640FCB1358}"/>
              </a:ext>
            </a:extLst>
          </p:cNvPr>
          <p:cNvCxnSpPr>
            <a:cxnSpLocks/>
          </p:cNvCxnSpPr>
          <p:nvPr/>
        </p:nvCxnSpPr>
        <p:spPr>
          <a:xfrm flipH="1">
            <a:off x="1581582" y="5152845"/>
            <a:ext cx="247139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2D534E92-F29A-2098-7D24-2EF853C191CD}"/>
                  </a:ext>
                </a:extLst>
              </p:cNvPr>
              <p:cNvSpPr txBox="1"/>
              <p:nvPr/>
            </p:nvSpPr>
            <p:spPr>
              <a:xfrm>
                <a:off x="1855501" y="4749258"/>
                <a:ext cx="2000254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fr-CH" sz="2400" b="0" i="1" smtClean="0">
                          <a:latin typeface="Cambria Math" panose="02040503050406030204" pitchFamily="18" charset="0"/>
                        </a:rPr>
                        <m:t>=2.75</m:t>
                      </m:r>
                      <m:r>
                        <a:rPr lang="fr-CH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sz="24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fr-CH" sz="2400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2D534E92-F29A-2098-7D24-2EF853C191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5501" y="4749258"/>
                <a:ext cx="2000254" cy="369332"/>
              </a:xfrm>
              <a:prstGeom prst="rect">
                <a:avLst/>
              </a:prstGeom>
              <a:blipFill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3832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F2C3E0-A26F-B930-7114-B1E25CA721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3E5C10E-A898-60A5-E06A-D2AE569FA0E2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52400" y="-4480"/>
            <a:ext cx="1239202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Ballistic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Regime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3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|</a:t>
            </a:r>
            <a:r>
              <a:rPr lang="fr-CH" sz="36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Working</a:t>
            </a:r>
            <a:r>
              <a:rPr kumimoji="0" lang="fr-FR" altLang="fr-FR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8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Principle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D402994-6EEC-668E-751E-443D8705C3D5}"/>
              </a:ext>
            </a:extLst>
          </p:cNvPr>
          <p:cNvSpPr txBox="1"/>
          <p:nvPr/>
        </p:nvSpPr>
        <p:spPr>
          <a:xfrm>
            <a:off x="-38102" y="6620248"/>
            <a:ext cx="12277725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  <a:ea typeface="Artifakt Element Light" panose="020B0303050000020004" pitchFamily="34" charset="0"/>
              </a:rPr>
              <a:t>Marc Persoz | 8 sept. 2025 | PSI2025</a:t>
            </a:r>
          </a:p>
        </p:txBody>
      </p:sp>
      <p:sp>
        <p:nvSpPr>
          <p:cNvPr id="11" name="Espace réservé du numéro de diapositive 208">
            <a:extLst>
              <a:ext uri="{FF2B5EF4-FFF2-40B4-BE49-F238E27FC236}">
                <a16:creationId xmlns:a16="http://schemas.microsoft.com/office/drawing/2014/main" id="{6860C77B-376B-11D2-5451-7CE80A427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004" y="6562625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9</a:t>
            </a:fld>
            <a:endParaRPr lang="fr-CH">
              <a:latin typeface="+mj-lt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5162AA13-F244-9CAA-538F-FB97294744C9}"/>
              </a:ext>
            </a:extLst>
          </p:cNvPr>
          <p:cNvGrpSpPr/>
          <p:nvPr/>
        </p:nvGrpSpPr>
        <p:grpSpPr>
          <a:xfrm>
            <a:off x="10409283" y="37416"/>
            <a:ext cx="1687473" cy="756781"/>
            <a:chOff x="11058282" y="872670"/>
            <a:chExt cx="1313382" cy="589012"/>
          </a:xfrm>
        </p:grpSpPr>
        <p:pic>
          <p:nvPicPr>
            <p:cNvPr id="18" name="Image 1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79538B1F-90E2-908D-5A08-ADDAA73AD9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1058282" y="874331"/>
              <a:ext cx="811830" cy="408357"/>
            </a:xfrm>
            <a:prstGeom prst="rect">
              <a:avLst/>
            </a:prstGeom>
          </p:spPr>
        </p:pic>
        <p:pic>
          <p:nvPicPr>
            <p:cNvPr id="19" name="Image 1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DBFE08C5-3C57-45C4-4D5E-CB4547E6B5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53" b="55741"/>
            <a:stretch/>
          </p:blipFill>
          <p:spPr>
            <a:xfrm>
              <a:off x="11922940" y="872670"/>
              <a:ext cx="448724" cy="589012"/>
            </a:xfrm>
            <a:prstGeom prst="rect">
              <a:avLst/>
            </a:prstGeom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0D795B14-24D9-8B8B-5ACC-B7D40AC79A2C}"/>
              </a:ext>
            </a:extLst>
          </p:cNvPr>
          <p:cNvCxnSpPr/>
          <p:nvPr/>
        </p:nvCxnSpPr>
        <p:spPr>
          <a:xfrm>
            <a:off x="10315575" y="56466"/>
            <a:ext cx="0" cy="5268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A03AB79E-6DB1-D356-8305-CB9BCC262A73}"/>
                  </a:ext>
                </a:extLst>
              </p:cNvPr>
              <p:cNvSpPr txBox="1"/>
              <p:nvPr/>
            </p:nvSpPr>
            <p:spPr>
              <a:xfrm>
                <a:off x="199872" y="829434"/>
                <a:ext cx="4143528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Grating </a:t>
                </a:r>
                <a:r>
                  <a:rPr lang="fr-CH" altLang="fr-FR" sz="2800" dirty="0" err="1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period</a:t>
                </a:r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CH" altLang="fr-FR" sz="28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fr-CH" altLang="fr-FR" sz="2800" b="0" i="1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=250</m:t>
                    </m:r>
                    <m:r>
                      <a:rPr lang="fr-CH" altLang="fr-FR" sz="28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altLang="fr-FR" sz="2800" b="0" i="0" smtClean="0">
                        <a:latin typeface="Cambria Math" panose="02040503050406030204" pitchFamily="18" charset="0"/>
                        <a:ea typeface="Artifakt Element Light" panose="020B0303050000020004" pitchFamily="34" charset="0"/>
                        <a:cs typeface="Times New Roman" panose="02020603050405020304" pitchFamily="18" charset="0"/>
                      </a:rPr>
                      <m:t>μm</m:t>
                    </m:r>
                  </m:oMath>
                </a14:m>
                <a:r>
                  <a:rPr lang="fr-CH" altLang="fr-FR" sz="2800" dirty="0">
                    <a:latin typeface="+mj-lt"/>
                    <a:ea typeface="Artifakt Element Light" panose="020B0303050000020004" pitchFamily="34" charset="0"/>
                    <a:cs typeface="Times New Roman" panose="02020603050405020304" pitchFamily="18" charset="0"/>
                  </a:rPr>
                  <a:t> </a:t>
                </a:r>
                <a:endParaRPr lang="fr-CH" sz="2800" dirty="0">
                  <a:latin typeface="+mj-lt"/>
                  <a:ea typeface="Artifakt Element Light" panose="020B03030500000200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A03AB79E-6DB1-D356-8305-CB9BCC262A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872" y="829434"/>
                <a:ext cx="4143528" cy="523220"/>
              </a:xfrm>
              <a:prstGeom prst="rect">
                <a:avLst/>
              </a:prstGeom>
              <a:blipFill>
                <a:blip r:embed="rId3"/>
                <a:stretch>
                  <a:fillRect l="-3088" t="-11628" b="-3139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" name="Image 91">
            <a:extLst>
              <a:ext uri="{FF2B5EF4-FFF2-40B4-BE49-F238E27FC236}">
                <a16:creationId xmlns:a16="http://schemas.microsoft.com/office/drawing/2014/main" id="{01FBAA3F-E943-753A-17F5-C6E752ECC88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68395"/>
          <a:stretch>
            <a:fillRect/>
          </a:stretch>
        </p:blipFill>
        <p:spPr>
          <a:xfrm>
            <a:off x="4077122" y="3320984"/>
            <a:ext cx="2603077" cy="1446533"/>
          </a:xfrm>
          <a:prstGeom prst="rect">
            <a:avLst/>
          </a:prstGeom>
        </p:spPr>
      </p:pic>
      <p:pic>
        <p:nvPicPr>
          <p:cNvPr id="93" name="Image 92">
            <a:extLst>
              <a:ext uri="{FF2B5EF4-FFF2-40B4-BE49-F238E27FC236}">
                <a16:creationId xmlns:a16="http://schemas.microsoft.com/office/drawing/2014/main" id="{7B3EF7D7-0081-F2D8-DBFB-64A9F7045E5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68025" t="22423" r="1807"/>
          <a:stretch>
            <a:fillRect/>
          </a:stretch>
        </p:blipFill>
        <p:spPr>
          <a:xfrm>
            <a:off x="4052972" y="2249720"/>
            <a:ext cx="2484808" cy="1122155"/>
          </a:xfrm>
          <a:prstGeom prst="rect">
            <a:avLst/>
          </a:prstGeom>
        </p:spPr>
      </p:pic>
      <p:sp>
        <p:nvSpPr>
          <p:cNvPr id="95" name="ZoneTexte 94">
            <a:extLst>
              <a:ext uri="{FF2B5EF4-FFF2-40B4-BE49-F238E27FC236}">
                <a16:creationId xmlns:a16="http://schemas.microsoft.com/office/drawing/2014/main" id="{827964A9-05C7-F3A2-BC16-6FC069511C74}"/>
              </a:ext>
            </a:extLst>
          </p:cNvPr>
          <p:cNvSpPr txBox="1"/>
          <p:nvPr/>
        </p:nvSpPr>
        <p:spPr>
          <a:xfrm>
            <a:off x="-46354" y="4139411"/>
            <a:ext cx="177337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4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Neutron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4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 </a:t>
            </a:r>
            <a:r>
              <a:rPr lang="fr-CH" altLang="fr-FR" sz="2400" dirty="0" err="1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beam</a:t>
            </a:r>
            <a:endParaRPr lang="fr-CH" sz="2400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97" name="Flèche : droite 96">
            <a:extLst>
              <a:ext uri="{FF2B5EF4-FFF2-40B4-BE49-F238E27FC236}">
                <a16:creationId xmlns:a16="http://schemas.microsoft.com/office/drawing/2014/main" id="{D9A28CBF-1A8D-1E01-A119-E77C48711A6C}"/>
              </a:ext>
            </a:extLst>
          </p:cNvPr>
          <p:cNvSpPr/>
          <p:nvPr/>
        </p:nvSpPr>
        <p:spPr>
          <a:xfrm>
            <a:off x="507279" y="2824446"/>
            <a:ext cx="788391" cy="1343024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pic>
        <p:nvPicPr>
          <p:cNvPr id="98" name="Image 97">
            <a:extLst>
              <a:ext uri="{FF2B5EF4-FFF2-40B4-BE49-F238E27FC236}">
                <a16:creationId xmlns:a16="http://schemas.microsoft.com/office/drawing/2014/main" id="{5744BD13-1868-0CF7-3A91-D0384EB3E91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68289" t="35799" r="27137"/>
          <a:stretch/>
        </p:blipFill>
        <p:spPr>
          <a:xfrm>
            <a:off x="6531429" y="2443197"/>
            <a:ext cx="461072" cy="928677"/>
          </a:xfrm>
          <a:prstGeom prst="rect">
            <a:avLst/>
          </a:prstGeom>
        </p:spPr>
      </p:pic>
      <p:pic>
        <p:nvPicPr>
          <p:cNvPr id="99" name="Image 98">
            <a:extLst>
              <a:ext uri="{FF2B5EF4-FFF2-40B4-BE49-F238E27FC236}">
                <a16:creationId xmlns:a16="http://schemas.microsoft.com/office/drawing/2014/main" id="{385F6061-124E-5856-FA02-4B6ADE9FD18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68240" t="2256" r="27186" b="1"/>
          <a:stretch/>
        </p:blipFill>
        <p:spPr>
          <a:xfrm>
            <a:off x="6531428" y="3352800"/>
            <a:ext cx="467423" cy="1413891"/>
          </a:xfrm>
          <a:prstGeom prst="rect">
            <a:avLst/>
          </a:prstGeom>
        </p:spPr>
      </p:pic>
      <p:grpSp>
        <p:nvGrpSpPr>
          <p:cNvPr id="100" name="Groupe 99">
            <a:extLst>
              <a:ext uri="{FF2B5EF4-FFF2-40B4-BE49-F238E27FC236}">
                <a16:creationId xmlns:a16="http://schemas.microsoft.com/office/drawing/2014/main" id="{82DCDD9F-BE8F-E3BA-4EA1-1360FC8F9A3F}"/>
              </a:ext>
            </a:extLst>
          </p:cNvPr>
          <p:cNvGrpSpPr/>
          <p:nvPr/>
        </p:nvGrpSpPr>
        <p:grpSpPr>
          <a:xfrm>
            <a:off x="1341721" y="1879255"/>
            <a:ext cx="5710297" cy="3185912"/>
            <a:chOff x="12712442" y="2552786"/>
            <a:chExt cx="5850993" cy="3531418"/>
          </a:xfrm>
        </p:grpSpPr>
        <p:sp>
          <p:nvSpPr>
            <p:cNvPr id="101" name="Triangle isocèle 100">
              <a:extLst>
                <a:ext uri="{FF2B5EF4-FFF2-40B4-BE49-F238E27FC236}">
                  <a16:creationId xmlns:a16="http://schemas.microsoft.com/office/drawing/2014/main" id="{21A96AD1-BD16-B9D2-9757-14EE78983E70}"/>
                </a:ext>
              </a:extLst>
            </p:cNvPr>
            <p:cNvSpPr/>
            <p:nvPr/>
          </p:nvSpPr>
          <p:spPr>
            <a:xfrm rot="16200000">
              <a:off x="13149507" y="2914180"/>
              <a:ext cx="2173402" cy="2458095"/>
            </a:xfrm>
            <a:prstGeom prst="triangle">
              <a:avLst/>
            </a:prstGeom>
            <a:solidFill>
              <a:srgbClr val="000000">
                <a:alpha val="81176"/>
              </a:srgbClr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02" name="Triangle isocèle 101">
              <a:extLst>
                <a:ext uri="{FF2B5EF4-FFF2-40B4-BE49-F238E27FC236}">
                  <a16:creationId xmlns:a16="http://schemas.microsoft.com/office/drawing/2014/main" id="{FB6AAEDC-3762-9AAF-8ECE-0FE677C61E39}"/>
                </a:ext>
              </a:extLst>
            </p:cNvPr>
            <p:cNvSpPr/>
            <p:nvPr/>
          </p:nvSpPr>
          <p:spPr>
            <a:xfrm rot="16200000">
              <a:off x="13152759" y="2518864"/>
              <a:ext cx="2173402" cy="2458095"/>
            </a:xfrm>
            <a:prstGeom prst="triangle">
              <a:avLst/>
            </a:prstGeom>
            <a:solidFill>
              <a:srgbClr val="000000">
                <a:alpha val="81176"/>
              </a:srgbClr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03" name="Triangle isocèle 102">
              <a:extLst>
                <a:ext uri="{FF2B5EF4-FFF2-40B4-BE49-F238E27FC236}">
                  <a16:creationId xmlns:a16="http://schemas.microsoft.com/office/drawing/2014/main" id="{AB9312D0-DC6A-B2A3-8813-72D0EC4274B9}"/>
                </a:ext>
              </a:extLst>
            </p:cNvPr>
            <p:cNvSpPr/>
            <p:nvPr/>
          </p:nvSpPr>
          <p:spPr>
            <a:xfrm rot="16200000">
              <a:off x="13146255" y="3672898"/>
              <a:ext cx="2173402" cy="2458095"/>
            </a:xfrm>
            <a:prstGeom prst="triangle">
              <a:avLst/>
            </a:prstGeom>
            <a:solidFill>
              <a:srgbClr val="000000">
                <a:alpha val="81176"/>
              </a:srgbClr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04" name="Triangle isocèle 103">
              <a:extLst>
                <a:ext uri="{FF2B5EF4-FFF2-40B4-BE49-F238E27FC236}">
                  <a16:creationId xmlns:a16="http://schemas.microsoft.com/office/drawing/2014/main" id="{38E49075-08D2-B68A-143E-221AD5979F17}"/>
                </a:ext>
              </a:extLst>
            </p:cNvPr>
            <p:cNvSpPr/>
            <p:nvPr/>
          </p:nvSpPr>
          <p:spPr>
            <a:xfrm rot="16200000">
              <a:off x="13149507" y="3277582"/>
              <a:ext cx="2173402" cy="2458095"/>
            </a:xfrm>
            <a:prstGeom prst="triangle">
              <a:avLst/>
            </a:prstGeom>
            <a:solidFill>
              <a:srgbClr val="000000">
                <a:alpha val="81176"/>
              </a:srgbClr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8E2BFE6C-F8AF-AC7E-F9FD-6AFC1EC2ECAF}"/>
                </a:ext>
              </a:extLst>
            </p:cNvPr>
            <p:cNvSpPr/>
            <p:nvPr/>
          </p:nvSpPr>
          <p:spPr>
            <a:xfrm>
              <a:off x="12712442" y="2552786"/>
              <a:ext cx="5804326" cy="1600028"/>
            </a:xfrm>
            <a:prstGeom prst="rect">
              <a:avLst/>
            </a:prstGeom>
            <a:gradFill>
              <a:gsLst>
                <a:gs pos="30000">
                  <a:srgbClr val="F8FAFD">
                    <a:alpha val="81000"/>
                  </a:srgbClr>
                </a:gs>
                <a:gs pos="9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6B3205BB-E1D8-0FE1-ED74-BCA27DFE4929}"/>
                </a:ext>
              </a:extLst>
            </p:cNvPr>
            <p:cNvSpPr/>
            <p:nvPr/>
          </p:nvSpPr>
          <p:spPr>
            <a:xfrm flipV="1">
              <a:off x="12714467" y="4484176"/>
              <a:ext cx="5848968" cy="1600028"/>
            </a:xfrm>
            <a:prstGeom prst="rect">
              <a:avLst/>
            </a:prstGeom>
            <a:gradFill>
              <a:gsLst>
                <a:gs pos="30000">
                  <a:srgbClr val="F8FAFD">
                    <a:alpha val="81000"/>
                  </a:srgbClr>
                </a:gs>
                <a:gs pos="9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</p:grpSp>
      <p:cxnSp>
        <p:nvCxnSpPr>
          <p:cNvPr id="107" name="Connecteur droit avec flèche 106">
            <a:extLst>
              <a:ext uri="{FF2B5EF4-FFF2-40B4-BE49-F238E27FC236}">
                <a16:creationId xmlns:a16="http://schemas.microsoft.com/office/drawing/2014/main" id="{604525F5-EDAE-6029-EEB6-FDFF2EE39985}"/>
              </a:ext>
            </a:extLst>
          </p:cNvPr>
          <p:cNvCxnSpPr>
            <a:cxnSpLocks/>
          </p:cNvCxnSpPr>
          <p:nvPr/>
        </p:nvCxnSpPr>
        <p:spPr>
          <a:xfrm flipH="1">
            <a:off x="4057242" y="5152845"/>
            <a:ext cx="247139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ZoneTexte 107">
                <a:extLst>
                  <a:ext uri="{FF2B5EF4-FFF2-40B4-BE49-F238E27FC236}">
                    <a16:creationId xmlns:a16="http://schemas.microsoft.com/office/drawing/2014/main" id="{1C63FD9F-D148-A57F-C07F-72C200E2FE10}"/>
                  </a:ext>
                </a:extLst>
              </p:cNvPr>
              <p:cNvSpPr txBox="1"/>
              <p:nvPr/>
            </p:nvSpPr>
            <p:spPr>
              <a:xfrm>
                <a:off x="4331161" y="4749258"/>
                <a:ext cx="2000254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fr-CH" sz="2400" b="0" i="1" smtClean="0">
                          <a:latin typeface="Cambria Math" panose="02040503050406030204" pitchFamily="18" charset="0"/>
                        </a:rPr>
                        <m:t>=2.75</m:t>
                      </m:r>
                      <m:r>
                        <a:rPr lang="fr-CH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sz="24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fr-CH" sz="2400" dirty="0"/>
              </a:p>
            </p:txBody>
          </p:sp>
        </mc:Choice>
        <mc:Fallback xmlns="">
          <p:sp>
            <p:nvSpPr>
              <p:cNvPr id="108" name="ZoneTexte 107">
                <a:extLst>
                  <a:ext uri="{FF2B5EF4-FFF2-40B4-BE49-F238E27FC236}">
                    <a16:creationId xmlns:a16="http://schemas.microsoft.com/office/drawing/2014/main" id="{1C63FD9F-D148-A57F-C07F-72C200E2F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1161" y="4749258"/>
                <a:ext cx="2000254" cy="369332"/>
              </a:xfrm>
              <a:prstGeom prst="rect">
                <a:avLst/>
              </a:prstGeom>
              <a:blipFill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9" name="Connecteur droit avec flèche 108">
            <a:extLst>
              <a:ext uri="{FF2B5EF4-FFF2-40B4-BE49-F238E27FC236}">
                <a16:creationId xmlns:a16="http://schemas.microsoft.com/office/drawing/2014/main" id="{15251393-54AC-0B41-8D06-F138E8626D6B}"/>
              </a:ext>
            </a:extLst>
          </p:cNvPr>
          <p:cNvCxnSpPr>
            <a:cxnSpLocks/>
          </p:cNvCxnSpPr>
          <p:nvPr/>
        </p:nvCxnSpPr>
        <p:spPr>
          <a:xfrm flipH="1">
            <a:off x="1581582" y="5152845"/>
            <a:ext cx="247139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0" name="ZoneTexte 109">
                <a:extLst>
                  <a:ext uri="{FF2B5EF4-FFF2-40B4-BE49-F238E27FC236}">
                    <a16:creationId xmlns:a16="http://schemas.microsoft.com/office/drawing/2014/main" id="{2FFB3C21-1C14-AAF5-DAC0-288B9C89BB56}"/>
                  </a:ext>
                </a:extLst>
              </p:cNvPr>
              <p:cNvSpPr txBox="1"/>
              <p:nvPr/>
            </p:nvSpPr>
            <p:spPr>
              <a:xfrm>
                <a:off x="1855501" y="4749258"/>
                <a:ext cx="2000254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fr-CH" sz="2400" b="0" i="1" smtClean="0">
                          <a:latin typeface="Cambria Math" panose="02040503050406030204" pitchFamily="18" charset="0"/>
                        </a:rPr>
                        <m:t>=2.75</m:t>
                      </m:r>
                      <m:r>
                        <a:rPr lang="fr-CH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sz="24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fr-CH" sz="2400" dirty="0"/>
              </a:p>
            </p:txBody>
          </p:sp>
        </mc:Choice>
        <mc:Fallback xmlns="">
          <p:sp>
            <p:nvSpPr>
              <p:cNvPr id="110" name="ZoneTexte 109">
                <a:extLst>
                  <a:ext uri="{FF2B5EF4-FFF2-40B4-BE49-F238E27FC236}">
                    <a16:creationId xmlns:a16="http://schemas.microsoft.com/office/drawing/2014/main" id="{2FFB3C21-1C14-AAF5-DAC0-288B9C89BB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5501" y="4749258"/>
                <a:ext cx="2000254" cy="369332"/>
              </a:xfrm>
              <a:prstGeom prst="rect">
                <a:avLst/>
              </a:prstGeom>
              <a:blipFill>
                <a:blip r:embed="rId7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1" name="Groupe 110">
            <a:extLst>
              <a:ext uri="{FF2B5EF4-FFF2-40B4-BE49-F238E27FC236}">
                <a16:creationId xmlns:a16="http://schemas.microsoft.com/office/drawing/2014/main" id="{58C07971-88C3-E89C-D4BC-624871A5D671}"/>
              </a:ext>
            </a:extLst>
          </p:cNvPr>
          <p:cNvGrpSpPr/>
          <p:nvPr/>
        </p:nvGrpSpPr>
        <p:grpSpPr>
          <a:xfrm>
            <a:off x="1574725" y="2014041"/>
            <a:ext cx="54843" cy="2936325"/>
            <a:chOff x="5259967" y="-96837"/>
            <a:chExt cx="45723" cy="2497137"/>
          </a:xfrm>
          <a:solidFill>
            <a:srgbClr val="FF0000"/>
          </a:solidFill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DE8015B2-F2F6-4635-5B28-E4C0454C87C7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2EEDEA4D-D82E-846F-4835-2E68F449D7EF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6F260CB1-AAC1-DC72-53F9-15EF6F827E75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DB248E99-49DD-9ECE-0FF8-C4BB04108127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2C0CDFE6-7B8B-42D1-FD4F-185A311360F8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CA9BFEE8-DF31-1D25-29CB-371F187284E5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6EE4569F-A533-DEE0-4051-3C6B3F7E609F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DFD7872A-3D4E-AFAB-B4B0-DAFC6D88DE35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81EBE083-9BC6-ECB4-D9BF-3D15F6F5D662}"/>
                </a:ext>
              </a:extLst>
            </p:cNvPr>
            <p:cNvSpPr/>
            <p:nvPr/>
          </p:nvSpPr>
          <p:spPr>
            <a:xfrm>
              <a:off x="5259971" y="-96837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121" name="Groupe 120">
            <a:extLst>
              <a:ext uri="{FF2B5EF4-FFF2-40B4-BE49-F238E27FC236}">
                <a16:creationId xmlns:a16="http://schemas.microsoft.com/office/drawing/2014/main" id="{522F4DFA-4642-87E7-F7B7-B2B94213F437}"/>
              </a:ext>
            </a:extLst>
          </p:cNvPr>
          <p:cNvGrpSpPr/>
          <p:nvPr/>
        </p:nvGrpSpPr>
        <p:grpSpPr>
          <a:xfrm>
            <a:off x="4022284" y="2016396"/>
            <a:ext cx="54843" cy="2936325"/>
            <a:chOff x="5259967" y="-96837"/>
            <a:chExt cx="45723" cy="2497137"/>
          </a:xfrm>
          <a:solidFill>
            <a:srgbClr val="FF0000"/>
          </a:solidFill>
        </p:grpSpPr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8267DBDF-928A-5ED0-0982-1A8A298B4A38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BF5358F7-CEFD-C758-445D-6348D5785F8D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E18D4C66-CB06-09C2-B9B3-2D6E8C5504EB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573BE0A5-9951-FFB8-405D-B639B4AD1BAA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085455EF-9127-7E69-9DA0-F578D4D4DC0B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6DAB81C9-9308-9706-BFE2-2F4D3BA08B7B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D8D366D0-532C-DEDC-B2D2-DBAC1387E743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60C31AEB-D829-61AA-0776-4C1E25316D7C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A40D41A8-E33D-316F-801A-9915EDA7B970}"/>
                </a:ext>
              </a:extLst>
            </p:cNvPr>
            <p:cNvSpPr/>
            <p:nvPr/>
          </p:nvSpPr>
          <p:spPr>
            <a:xfrm>
              <a:off x="5259971" y="-96837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grpSp>
        <p:nvGrpSpPr>
          <p:cNvPr id="131" name="Groupe 130">
            <a:extLst>
              <a:ext uri="{FF2B5EF4-FFF2-40B4-BE49-F238E27FC236}">
                <a16:creationId xmlns:a16="http://schemas.microsoft.com/office/drawing/2014/main" id="{C5F0F38A-1644-AD04-B432-FEE2929CE255}"/>
              </a:ext>
            </a:extLst>
          </p:cNvPr>
          <p:cNvGrpSpPr/>
          <p:nvPr/>
        </p:nvGrpSpPr>
        <p:grpSpPr>
          <a:xfrm>
            <a:off x="6469838" y="2025250"/>
            <a:ext cx="54843" cy="2936325"/>
            <a:chOff x="5259967" y="-96837"/>
            <a:chExt cx="45723" cy="2497137"/>
          </a:xfrm>
          <a:solidFill>
            <a:srgbClr val="FF0000"/>
          </a:solidFill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C7166A46-600D-6BDE-692E-07498BE6DDB4}"/>
                </a:ext>
              </a:extLst>
            </p:cNvPr>
            <p:cNvSpPr/>
            <p:nvPr/>
          </p:nvSpPr>
          <p:spPr>
            <a:xfrm>
              <a:off x="5259967" y="136017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4DFDC272-425B-D614-AA58-135F0880F538}"/>
                </a:ext>
              </a:extLst>
            </p:cNvPr>
            <p:cNvSpPr/>
            <p:nvPr/>
          </p:nvSpPr>
          <p:spPr>
            <a:xfrm>
              <a:off x="5259967" y="165163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F7430FD9-CA9D-B4CB-4896-9D54B90B43C3}"/>
                </a:ext>
              </a:extLst>
            </p:cNvPr>
            <p:cNvSpPr/>
            <p:nvPr/>
          </p:nvSpPr>
          <p:spPr>
            <a:xfrm>
              <a:off x="5259967" y="106870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FE828835-2B8C-C85E-D26C-64D381E97ECC}"/>
                </a:ext>
              </a:extLst>
            </p:cNvPr>
            <p:cNvSpPr/>
            <p:nvPr/>
          </p:nvSpPr>
          <p:spPr>
            <a:xfrm>
              <a:off x="5259967" y="1943100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44A96120-482C-A787-64DD-16B07B14C38E}"/>
                </a:ext>
              </a:extLst>
            </p:cNvPr>
            <p:cNvSpPr/>
            <p:nvPr/>
          </p:nvSpPr>
          <p:spPr>
            <a:xfrm>
              <a:off x="5259967" y="2234565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2264219C-2E25-FCD1-9726-C049FB5B9F5C}"/>
                </a:ext>
              </a:extLst>
            </p:cNvPr>
            <p:cNvSpPr/>
            <p:nvPr/>
          </p:nvSpPr>
          <p:spPr>
            <a:xfrm>
              <a:off x="5259967" y="486411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AC84EB4A-FFFF-650F-A20D-9B81F42DF8FA}"/>
                </a:ext>
              </a:extLst>
            </p:cNvPr>
            <p:cNvSpPr/>
            <p:nvPr/>
          </p:nvSpPr>
          <p:spPr>
            <a:xfrm>
              <a:off x="5259967" y="77787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448C545A-50D3-C8EB-42C5-469F392492D2}"/>
                </a:ext>
              </a:extLst>
            </p:cNvPr>
            <p:cNvSpPr/>
            <p:nvPr/>
          </p:nvSpPr>
          <p:spPr>
            <a:xfrm>
              <a:off x="5259967" y="194946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D34F3B5E-43C6-A425-7FAD-A7163D26E935}"/>
                </a:ext>
              </a:extLst>
            </p:cNvPr>
            <p:cNvSpPr/>
            <p:nvPr/>
          </p:nvSpPr>
          <p:spPr>
            <a:xfrm>
              <a:off x="5259971" y="-96837"/>
              <a:ext cx="45719" cy="165735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000">
                <a:latin typeface="+mj-lt"/>
              </a:endParaRPr>
            </a:p>
          </p:txBody>
        </p:sp>
      </p:grpSp>
      <p:sp>
        <p:nvSpPr>
          <p:cNvPr id="141" name="ZoneTexte 140">
            <a:extLst>
              <a:ext uri="{FF2B5EF4-FFF2-40B4-BE49-F238E27FC236}">
                <a16:creationId xmlns:a16="http://schemas.microsoft.com/office/drawing/2014/main" id="{B1C3BBBB-E929-D911-D177-EC09F79A1387}"/>
              </a:ext>
            </a:extLst>
          </p:cNvPr>
          <p:cNvSpPr txBox="1"/>
          <p:nvPr/>
        </p:nvSpPr>
        <p:spPr>
          <a:xfrm>
            <a:off x="5713916" y="1635467"/>
            <a:ext cx="1563683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2</a:t>
            </a: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: Analyzer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142" name="ZoneTexte 141">
            <a:extLst>
              <a:ext uri="{FF2B5EF4-FFF2-40B4-BE49-F238E27FC236}">
                <a16:creationId xmlns:a16="http://schemas.microsoft.com/office/drawing/2014/main" id="{2F91E32B-5BC2-2EF7-0B16-D5619521B2A5}"/>
              </a:ext>
            </a:extLst>
          </p:cNvPr>
          <p:cNvSpPr txBox="1"/>
          <p:nvPr/>
        </p:nvSpPr>
        <p:spPr>
          <a:xfrm>
            <a:off x="3187654" y="1634987"/>
            <a:ext cx="1728199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1</a:t>
            </a: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: Diffraction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143" name="ZoneTexte 142">
            <a:extLst>
              <a:ext uri="{FF2B5EF4-FFF2-40B4-BE49-F238E27FC236}">
                <a16:creationId xmlns:a16="http://schemas.microsoft.com/office/drawing/2014/main" id="{607C3B1A-69EF-8746-20C1-CDC4885A8B0C}"/>
              </a:ext>
            </a:extLst>
          </p:cNvPr>
          <p:cNvSpPr txBox="1"/>
          <p:nvPr/>
        </p:nvSpPr>
        <p:spPr>
          <a:xfrm>
            <a:off x="746310" y="1621505"/>
            <a:ext cx="1728199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altLang="fr-FR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0</a:t>
            </a: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: Source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144" name="Flèche : haut 143">
            <a:extLst>
              <a:ext uri="{FF2B5EF4-FFF2-40B4-BE49-F238E27FC236}">
                <a16:creationId xmlns:a16="http://schemas.microsoft.com/office/drawing/2014/main" id="{B12551AD-A36D-A0D7-C776-CCDC8BC968BB}"/>
              </a:ext>
            </a:extLst>
          </p:cNvPr>
          <p:cNvSpPr/>
          <p:nvPr/>
        </p:nvSpPr>
        <p:spPr>
          <a:xfrm>
            <a:off x="6388815" y="5360372"/>
            <a:ext cx="210361" cy="333154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5" name="ZoneTexte 144">
            <a:extLst>
              <a:ext uri="{FF2B5EF4-FFF2-40B4-BE49-F238E27FC236}">
                <a16:creationId xmlns:a16="http://schemas.microsoft.com/office/drawing/2014/main" id="{E3AAB0CF-E210-4F54-8E7C-E25542FAD2FC}"/>
              </a:ext>
            </a:extLst>
          </p:cNvPr>
          <p:cNvSpPr txBox="1"/>
          <p:nvPr/>
        </p:nvSpPr>
        <p:spPr>
          <a:xfrm>
            <a:off x="1860840" y="5817958"/>
            <a:ext cx="9291060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8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Image of G</a:t>
            </a:r>
            <a:r>
              <a:rPr lang="fr-CH" sz="2800" baseline="-250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1 </a:t>
            </a:r>
            <a:r>
              <a:rPr lang="fr-CH" sz="2800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at the position of </a:t>
            </a:r>
            <a:r>
              <a:rPr lang="fr-CH" sz="2800" dirty="0">
                <a:ea typeface="Artifakt Element Light" panose="020B0303050000020004" pitchFamily="34" charset="0"/>
                <a:cs typeface="Times New Roman" panose="02020603050405020304" pitchFamily="18" charset="0"/>
              </a:rPr>
              <a:t>G</a:t>
            </a:r>
            <a:r>
              <a:rPr lang="fr-CH" sz="2800" baseline="-25000" dirty="0">
                <a:ea typeface="Artifakt Element Light" panose="020B0303050000020004" pitchFamily="34" charset="0"/>
                <a:cs typeface="Times New Roman" panose="02020603050405020304" pitchFamily="18" charset="0"/>
              </a:rPr>
              <a:t>2</a:t>
            </a:r>
            <a:r>
              <a:rPr lang="fr-CH" sz="2800" dirty="0">
                <a:ea typeface="Artifakt Element Light" panose="020B0303050000020004" pitchFamily="34" charset="0"/>
                <a:cs typeface="Times New Roman" panose="02020603050405020304" pitchFamily="18" charset="0"/>
              </a:rPr>
              <a:t> for </a:t>
            </a:r>
            <a:r>
              <a:rPr lang="fr-CH" sz="2800" b="1" dirty="0">
                <a:ea typeface="Artifakt Element Light" panose="020B0303050000020004" pitchFamily="34" charset="0"/>
                <a:cs typeface="Times New Roman" panose="02020603050405020304" pitchFamily="18" charset="0"/>
              </a:rPr>
              <a:t>the </a:t>
            </a:r>
            <a:r>
              <a:rPr lang="fr-CH" sz="2800" b="1" dirty="0" err="1">
                <a:ea typeface="Artifakt Element Light" panose="020B0303050000020004" pitchFamily="34" charset="0"/>
                <a:cs typeface="Times New Roman" panose="02020603050405020304" pitchFamily="18" charset="0"/>
              </a:rPr>
              <a:t>entire</a:t>
            </a:r>
            <a:r>
              <a:rPr lang="fr-CH" sz="2800" b="1" dirty="0">
                <a:ea typeface="Artifakt Element Light" panose="020B0303050000020004" pitchFamily="34" charset="0"/>
                <a:cs typeface="Times New Roman" panose="02020603050405020304" pitchFamily="18" charset="0"/>
              </a:rPr>
              <a:t> </a:t>
            </a:r>
            <a:r>
              <a:rPr lang="fr-CH" sz="2800" b="1" dirty="0" err="1">
                <a:ea typeface="Artifakt Element Light" panose="020B0303050000020004" pitchFamily="34" charset="0"/>
                <a:cs typeface="Times New Roman" panose="02020603050405020304" pitchFamily="18" charset="0"/>
              </a:rPr>
              <a:t>spectrum</a:t>
            </a:r>
            <a:r>
              <a:rPr lang="fr-CH" sz="2800" b="1" dirty="0">
                <a:ea typeface="Artifakt Element Light" panose="020B0303050000020004" pitchFamily="34" charset="0"/>
                <a:cs typeface="Times New Roman" panose="02020603050405020304" pitchFamily="18" charset="0"/>
              </a:rPr>
              <a:t> !</a:t>
            </a:r>
            <a:endParaRPr lang="fr-CH" sz="2800" b="1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94" name="Organigramme : Délai 93">
            <a:extLst>
              <a:ext uri="{FF2B5EF4-FFF2-40B4-BE49-F238E27FC236}">
                <a16:creationId xmlns:a16="http://schemas.microsoft.com/office/drawing/2014/main" id="{CEBA3739-0D71-DF4D-D8F5-94373D50D7FA}"/>
              </a:ext>
            </a:extLst>
          </p:cNvPr>
          <p:cNvSpPr/>
          <p:nvPr/>
        </p:nvSpPr>
        <p:spPr>
          <a:xfrm>
            <a:off x="7006472" y="2312309"/>
            <a:ext cx="376736" cy="2724252"/>
          </a:xfrm>
          <a:prstGeom prst="flowChartDelay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000">
              <a:latin typeface="+mj-lt"/>
            </a:endParaRPr>
          </a:p>
        </p:txBody>
      </p:sp>
      <p:sp>
        <p:nvSpPr>
          <p:cNvPr id="96" name="ZoneTexte 95">
            <a:extLst>
              <a:ext uri="{FF2B5EF4-FFF2-40B4-BE49-F238E27FC236}">
                <a16:creationId xmlns:a16="http://schemas.microsoft.com/office/drawing/2014/main" id="{6E530E40-D619-D7BD-9E6B-5D90AC011731}"/>
              </a:ext>
            </a:extLst>
          </p:cNvPr>
          <p:cNvSpPr txBox="1"/>
          <p:nvPr/>
        </p:nvSpPr>
        <p:spPr>
          <a:xfrm>
            <a:off x="6230463" y="1942624"/>
            <a:ext cx="1820053" cy="38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dirty="0">
                <a:latin typeface="+mj-lt"/>
                <a:ea typeface="Artifakt Element Light" panose="020B0303050000020004" pitchFamily="34" charset="0"/>
                <a:cs typeface="Times New Roman" panose="02020603050405020304" pitchFamily="18" charset="0"/>
              </a:rPr>
              <a:t>Detector</a:t>
            </a:r>
            <a:endParaRPr lang="fr-CH" dirty="0">
              <a:latin typeface="+mj-lt"/>
              <a:ea typeface="Artifakt Element Light" panose="020B03030500000200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2329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3266</Words>
  <Application>Microsoft Office PowerPoint</Application>
  <PresentationFormat>Grand écran</PresentationFormat>
  <Paragraphs>743</Paragraphs>
  <Slides>50</Slides>
  <Notes>1</Notes>
  <HiddenSlides>0</HiddenSlides>
  <MMClips>1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50</vt:i4>
      </vt:variant>
    </vt:vector>
  </HeadingPairs>
  <TitlesOfParts>
    <vt:vector size="59" baseType="lpstr">
      <vt:lpstr>Aptos</vt:lpstr>
      <vt:lpstr>Aptos Display</vt:lpstr>
      <vt:lpstr>Arial</vt:lpstr>
      <vt:lpstr>Artifakt Element Light</vt:lpstr>
      <vt:lpstr>Cambria Math</vt:lpstr>
      <vt:lpstr>Tahoma</vt:lpstr>
      <vt:lpstr>Times New Roman</vt:lpstr>
      <vt:lpstr>Wingdings</vt:lpstr>
      <vt:lpstr>Thème Office</vt:lpstr>
      <vt:lpstr>QNeutron Measurement of the Neutron Electric Charge using Grating Interferometry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Marc Persoz</dc:creator>
  <cp:lastModifiedBy>Marc Persoz</cp:lastModifiedBy>
  <cp:revision>2</cp:revision>
  <dcterms:created xsi:type="dcterms:W3CDTF">2025-08-18T07:42:49Z</dcterms:created>
  <dcterms:modified xsi:type="dcterms:W3CDTF">2025-09-07T20:03:23Z</dcterms:modified>
</cp:coreProperties>
</file>