
<file path=[Content_Types].xml><?xml version="1.0" encoding="utf-8"?>
<Types xmlns="http://schemas.openxmlformats.org/package/2006/content-types">
  <Default Extension="gif" ContentType="image/gif"/>
  <Default Extension="glb" ContentType="model/gltf.binary"/>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50"/>
  </p:notesMasterIdLst>
  <p:sldIdLst>
    <p:sldId id="256" r:id="rId3"/>
    <p:sldId id="333" r:id="rId4"/>
    <p:sldId id="335" r:id="rId5"/>
    <p:sldId id="277" r:id="rId6"/>
    <p:sldId id="305" r:id="rId7"/>
    <p:sldId id="306" r:id="rId8"/>
    <p:sldId id="307" r:id="rId9"/>
    <p:sldId id="358" r:id="rId10"/>
    <p:sldId id="355" r:id="rId11"/>
    <p:sldId id="327" r:id="rId12"/>
    <p:sldId id="328" r:id="rId13"/>
    <p:sldId id="369" r:id="rId14"/>
    <p:sldId id="347" r:id="rId15"/>
    <p:sldId id="364" r:id="rId16"/>
    <p:sldId id="261" r:id="rId17"/>
    <p:sldId id="320" r:id="rId18"/>
    <p:sldId id="325" r:id="rId19"/>
    <p:sldId id="321" r:id="rId20"/>
    <p:sldId id="322" r:id="rId21"/>
    <p:sldId id="323" r:id="rId22"/>
    <p:sldId id="263" r:id="rId23"/>
    <p:sldId id="314" r:id="rId24"/>
    <p:sldId id="315" r:id="rId25"/>
    <p:sldId id="316" r:id="rId26"/>
    <p:sldId id="317" r:id="rId27"/>
    <p:sldId id="318" r:id="rId28"/>
    <p:sldId id="345" r:id="rId29"/>
    <p:sldId id="370" r:id="rId30"/>
    <p:sldId id="371" r:id="rId31"/>
    <p:sldId id="351" r:id="rId32"/>
    <p:sldId id="276" r:id="rId33"/>
    <p:sldId id="291" r:id="rId34"/>
    <p:sldId id="356" r:id="rId35"/>
    <p:sldId id="372" r:id="rId36"/>
    <p:sldId id="373" r:id="rId37"/>
    <p:sldId id="374" r:id="rId38"/>
    <p:sldId id="375" r:id="rId39"/>
    <p:sldId id="336" r:id="rId40"/>
    <p:sldId id="338" r:id="rId41"/>
    <p:sldId id="340" r:id="rId42"/>
    <p:sldId id="341" r:id="rId43"/>
    <p:sldId id="342" r:id="rId44"/>
    <p:sldId id="343" r:id="rId45"/>
    <p:sldId id="353" r:id="rId46"/>
    <p:sldId id="360" r:id="rId47"/>
    <p:sldId id="281" r:id="rId48"/>
    <p:sldId id="283" r:id="rId49"/>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EA27FF"/>
    <a:srgbClr val="FFFFFF"/>
    <a:srgbClr val="068306"/>
    <a:srgbClr val="F8F8FA"/>
    <a:srgbClr val="ECEDF1"/>
    <a:srgbClr val="FEFEFE"/>
    <a:srgbClr val="E6E9F0"/>
    <a:srgbClr val="FCFCFC"/>
    <a:srgbClr val="DBDF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B530F0-BE3C-4EE1-AA37-66288AA6FBB2}" v="504" dt="2025-09-08T11:54:47.3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94660"/>
  </p:normalViewPr>
  <p:slideViewPr>
    <p:cSldViewPr snapToGrid="0">
      <p:cViewPr varScale="1">
        <p:scale>
          <a:sx n="67" d="100"/>
          <a:sy n="67" d="100"/>
        </p:scale>
        <p:origin x="68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microsoft.com/office/2015/10/relationships/revisionInfo" Target="revisionInfo.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D1A25F-EF66-4437-AAEB-9B41767CC396}" type="datetimeFigureOut">
              <a:rPr lang="en-US" smtClean="0"/>
              <a:t>9/4/2025</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945080-4873-4DA0-ADBD-37E71476CD71}" type="slidenum">
              <a:rPr lang="en-US" smtClean="0"/>
              <a:t>‹#›</a:t>
            </a:fld>
            <a:endParaRPr lang="en-US"/>
          </a:p>
        </p:txBody>
      </p:sp>
    </p:spTree>
    <p:extLst>
      <p:ext uri="{BB962C8B-B14F-4D97-AF65-F5344CB8AC3E}">
        <p14:creationId xmlns:p14="http://schemas.microsoft.com/office/powerpoint/2010/main" val="2563702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5FE972-EEDC-0C40-0C1C-C9CBDEF887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B8440A5-28AD-00B3-9FF0-432F53642C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DE50F4-1CBE-AFC5-A706-D4A33A06CA37}"/>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01A2368E-DD89-0DE8-DA6D-F5F8E4AA3C2E}"/>
              </a:ext>
            </a:extLst>
          </p:cNvPr>
          <p:cNvSpPr>
            <a:spLocks noGrp="1"/>
          </p:cNvSpPr>
          <p:nvPr>
            <p:ph type="sldNum" sz="quarter" idx="5"/>
          </p:nvPr>
        </p:nvSpPr>
        <p:spPr/>
        <p:txBody>
          <a:bodyPr/>
          <a:lstStyle/>
          <a:p>
            <a:fld id="{8A945080-4873-4DA0-ADBD-37E71476CD71}" type="slidenum">
              <a:rPr lang="en-US" smtClean="0"/>
              <a:t>2</a:t>
            </a:fld>
            <a:endParaRPr lang="en-US"/>
          </a:p>
        </p:txBody>
      </p:sp>
    </p:spTree>
    <p:extLst>
      <p:ext uri="{BB962C8B-B14F-4D97-AF65-F5344CB8AC3E}">
        <p14:creationId xmlns:p14="http://schemas.microsoft.com/office/powerpoint/2010/main" val="19821160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DA01C6-D1B1-807A-B3CB-66A4395E89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B4D504-A4E5-C042-C2F2-43504C2C68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BDE908-0341-1145-D152-DC772366AC88}"/>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D6FE0869-D943-37D3-AD67-4A981D5EFBFA}"/>
              </a:ext>
            </a:extLst>
          </p:cNvPr>
          <p:cNvSpPr>
            <a:spLocks noGrp="1"/>
          </p:cNvSpPr>
          <p:nvPr>
            <p:ph type="sldNum" sz="quarter" idx="5"/>
          </p:nvPr>
        </p:nvSpPr>
        <p:spPr/>
        <p:txBody>
          <a:bodyPr/>
          <a:lstStyle/>
          <a:p>
            <a:fld id="{8A945080-4873-4DA0-ADBD-37E71476CD71}" type="slidenum">
              <a:rPr lang="en-US" smtClean="0"/>
              <a:t>12</a:t>
            </a:fld>
            <a:endParaRPr lang="en-US"/>
          </a:p>
        </p:txBody>
      </p:sp>
    </p:spTree>
    <p:extLst>
      <p:ext uri="{BB962C8B-B14F-4D97-AF65-F5344CB8AC3E}">
        <p14:creationId xmlns:p14="http://schemas.microsoft.com/office/powerpoint/2010/main" val="25025355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A945080-4873-4DA0-ADBD-37E71476CD71}" type="slidenum">
              <a:rPr lang="en-US" smtClean="0"/>
              <a:t>16</a:t>
            </a:fld>
            <a:endParaRPr lang="en-US"/>
          </a:p>
        </p:txBody>
      </p:sp>
    </p:spTree>
    <p:extLst>
      <p:ext uri="{BB962C8B-B14F-4D97-AF65-F5344CB8AC3E}">
        <p14:creationId xmlns:p14="http://schemas.microsoft.com/office/powerpoint/2010/main" val="2771208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A945080-4873-4DA0-ADBD-37E71476CD71}" type="slidenum">
              <a:rPr lang="en-US" smtClean="0"/>
              <a:t>19</a:t>
            </a:fld>
            <a:endParaRPr lang="en-US"/>
          </a:p>
        </p:txBody>
      </p:sp>
    </p:spTree>
    <p:extLst>
      <p:ext uri="{BB962C8B-B14F-4D97-AF65-F5344CB8AC3E}">
        <p14:creationId xmlns:p14="http://schemas.microsoft.com/office/powerpoint/2010/main" val="920078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A945080-4873-4DA0-ADBD-37E71476CD71}" type="slidenum">
              <a:rPr lang="en-US" smtClean="0"/>
              <a:t>20</a:t>
            </a:fld>
            <a:endParaRPr lang="en-US"/>
          </a:p>
        </p:txBody>
      </p:sp>
    </p:spTree>
    <p:extLst>
      <p:ext uri="{BB962C8B-B14F-4D97-AF65-F5344CB8AC3E}">
        <p14:creationId xmlns:p14="http://schemas.microsoft.com/office/powerpoint/2010/main" val="27689462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A945080-4873-4DA0-ADBD-37E71476CD71}" type="slidenum">
              <a:rPr lang="en-US" smtClean="0"/>
              <a:t>24</a:t>
            </a:fld>
            <a:endParaRPr lang="en-US"/>
          </a:p>
        </p:txBody>
      </p:sp>
    </p:spTree>
    <p:extLst>
      <p:ext uri="{BB962C8B-B14F-4D97-AF65-F5344CB8AC3E}">
        <p14:creationId xmlns:p14="http://schemas.microsoft.com/office/powerpoint/2010/main" val="30144722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A945080-4873-4DA0-ADBD-37E71476CD71}" type="slidenum">
              <a:rPr lang="en-US" smtClean="0"/>
              <a:t>26</a:t>
            </a:fld>
            <a:endParaRPr lang="en-US"/>
          </a:p>
        </p:txBody>
      </p:sp>
    </p:spTree>
    <p:extLst>
      <p:ext uri="{BB962C8B-B14F-4D97-AF65-F5344CB8AC3E}">
        <p14:creationId xmlns:p14="http://schemas.microsoft.com/office/powerpoint/2010/main" val="28353782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A945080-4873-4DA0-ADBD-37E71476CD71}" type="slidenum">
              <a:rPr lang="en-US" smtClean="0"/>
              <a:t>29</a:t>
            </a:fld>
            <a:endParaRPr lang="en-US"/>
          </a:p>
        </p:txBody>
      </p:sp>
    </p:spTree>
    <p:extLst>
      <p:ext uri="{BB962C8B-B14F-4D97-AF65-F5344CB8AC3E}">
        <p14:creationId xmlns:p14="http://schemas.microsoft.com/office/powerpoint/2010/main" val="13422936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A945080-4873-4DA0-ADBD-37E71476CD71}" type="slidenum">
              <a:rPr lang="en-US" smtClean="0"/>
              <a:t>30</a:t>
            </a:fld>
            <a:endParaRPr lang="en-US"/>
          </a:p>
        </p:txBody>
      </p:sp>
    </p:spTree>
    <p:extLst>
      <p:ext uri="{BB962C8B-B14F-4D97-AF65-F5344CB8AC3E}">
        <p14:creationId xmlns:p14="http://schemas.microsoft.com/office/powerpoint/2010/main" val="34053980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A945080-4873-4DA0-ADBD-37E71476CD71}" type="slidenum">
              <a:rPr lang="en-US" smtClean="0"/>
              <a:t>34</a:t>
            </a:fld>
            <a:endParaRPr lang="en-US"/>
          </a:p>
        </p:txBody>
      </p:sp>
    </p:spTree>
    <p:extLst>
      <p:ext uri="{BB962C8B-B14F-4D97-AF65-F5344CB8AC3E}">
        <p14:creationId xmlns:p14="http://schemas.microsoft.com/office/powerpoint/2010/main" val="34367747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9AFBA3-ED79-6F4B-DC82-5C6DAA5CC3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172200-07D4-426C-22BA-C2FAD89BA20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993281-EAD9-A860-CBDB-ED66B1B9D961}"/>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D8F4185D-747E-528F-38A0-0DF816E0FF2B}"/>
              </a:ext>
            </a:extLst>
          </p:cNvPr>
          <p:cNvSpPr>
            <a:spLocks noGrp="1"/>
          </p:cNvSpPr>
          <p:nvPr>
            <p:ph type="sldNum" sz="quarter" idx="5"/>
          </p:nvPr>
        </p:nvSpPr>
        <p:spPr/>
        <p:txBody>
          <a:bodyPr/>
          <a:lstStyle/>
          <a:p>
            <a:fld id="{8A945080-4873-4DA0-ADBD-37E71476CD71}" type="slidenum">
              <a:rPr lang="en-US" smtClean="0"/>
              <a:t>35</a:t>
            </a:fld>
            <a:endParaRPr lang="en-US"/>
          </a:p>
        </p:txBody>
      </p:sp>
    </p:spTree>
    <p:extLst>
      <p:ext uri="{BB962C8B-B14F-4D97-AF65-F5344CB8AC3E}">
        <p14:creationId xmlns:p14="http://schemas.microsoft.com/office/powerpoint/2010/main" val="430195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A945080-4873-4DA0-ADBD-37E71476CD71}" type="slidenum">
              <a:rPr lang="en-US" smtClean="0"/>
              <a:t>4</a:t>
            </a:fld>
            <a:endParaRPr lang="en-US"/>
          </a:p>
        </p:txBody>
      </p:sp>
    </p:spTree>
    <p:extLst>
      <p:ext uri="{BB962C8B-B14F-4D97-AF65-F5344CB8AC3E}">
        <p14:creationId xmlns:p14="http://schemas.microsoft.com/office/powerpoint/2010/main" val="40573822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286DD5-6E2B-23B4-CCCD-E6010C9A2A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D5A300B-3B93-1098-748D-FEFAD659267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206758-6C95-2CFF-B01D-D8B6D7BFAF48}"/>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550A7D76-9E58-98F9-4605-B6730681B521}"/>
              </a:ext>
            </a:extLst>
          </p:cNvPr>
          <p:cNvSpPr>
            <a:spLocks noGrp="1"/>
          </p:cNvSpPr>
          <p:nvPr>
            <p:ph type="sldNum" sz="quarter" idx="5"/>
          </p:nvPr>
        </p:nvSpPr>
        <p:spPr/>
        <p:txBody>
          <a:bodyPr/>
          <a:lstStyle/>
          <a:p>
            <a:fld id="{8A945080-4873-4DA0-ADBD-37E71476CD71}" type="slidenum">
              <a:rPr lang="en-US" smtClean="0"/>
              <a:t>36</a:t>
            </a:fld>
            <a:endParaRPr lang="en-US"/>
          </a:p>
        </p:txBody>
      </p:sp>
    </p:spTree>
    <p:extLst>
      <p:ext uri="{BB962C8B-B14F-4D97-AF65-F5344CB8AC3E}">
        <p14:creationId xmlns:p14="http://schemas.microsoft.com/office/powerpoint/2010/main" val="39689421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5514B8-C691-F4D0-E1D6-54D93AEE58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0C5A73-D1FA-0A7A-DA61-DD723442B7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06181F-33A2-4E60-593D-E45881CA6062}"/>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1D1EDCD5-53A5-BF78-A1EB-03810751CD85}"/>
              </a:ext>
            </a:extLst>
          </p:cNvPr>
          <p:cNvSpPr>
            <a:spLocks noGrp="1"/>
          </p:cNvSpPr>
          <p:nvPr>
            <p:ph type="sldNum" sz="quarter" idx="5"/>
          </p:nvPr>
        </p:nvSpPr>
        <p:spPr/>
        <p:txBody>
          <a:bodyPr/>
          <a:lstStyle/>
          <a:p>
            <a:fld id="{8A945080-4873-4DA0-ADBD-37E71476CD71}" type="slidenum">
              <a:rPr lang="en-US" smtClean="0"/>
              <a:t>37</a:t>
            </a:fld>
            <a:endParaRPr lang="en-US"/>
          </a:p>
        </p:txBody>
      </p:sp>
    </p:spTree>
    <p:extLst>
      <p:ext uri="{BB962C8B-B14F-4D97-AF65-F5344CB8AC3E}">
        <p14:creationId xmlns:p14="http://schemas.microsoft.com/office/powerpoint/2010/main" val="5148717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AB772E-0A07-65D6-7C7F-4D85986451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0575A0-A5F2-7CC4-D0D4-2727E80B22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9D5D0F-2428-D05B-6B86-939DCB2BF23F}"/>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00ED4F45-F718-3A82-AC11-78AE8E4F1F30}"/>
              </a:ext>
            </a:extLst>
          </p:cNvPr>
          <p:cNvSpPr>
            <a:spLocks noGrp="1"/>
          </p:cNvSpPr>
          <p:nvPr>
            <p:ph type="sldNum" sz="quarter" idx="5"/>
          </p:nvPr>
        </p:nvSpPr>
        <p:spPr/>
        <p:txBody>
          <a:bodyPr/>
          <a:lstStyle/>
          <a:p>
            <a:fld id="{8A945080-4873-4DA0-ADBD-37E71476CD71}" type="slidenum">
              <a:rPr lang="en-US" smtClean="0"/>
              <a:t>38</a:t>
            </a:fld>
            <a:endParaRPr lang="en-US"/>
          </a:p>
        </p:txBody>
      </p:sp>
    </p:spTree>
    <p:extLst>
      <p:ext uri="{BB962C8B-B14F-4D97-AF65-F5344CB8AC3E}">
        <p14:creationId xmlns:p14="http://schemas.microsoft.com/office/powerpoint/2010/main" val="11330057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1BEB67-6193-E01C-EC82-791C77048D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987472-C39A-368B-68D2-BA9F33C076B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DE21C3-8A23-6581-9D0D-1493B6FC6D46}"/>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F3B4CD2E-6AB4-26A0-2F0C-F191DECE4BB6}"/>
              </a:ext>
            </a:extLst>
          </p:cNvPr>
          <p:cNvSpPr>
            <a:spLocks noGrp="1"/>
          </p:cNvSpPr>
          <p:nvPr>
            <p:ph type="sldNum" sz="quarter" idx="5"/>
          </p:nvPr>
        </p:nvSpPr>
        <p:spPr/>
        <p:txBody>
          <a:bodyPr/>
          <a:lstStyle/>
          <a:p>
            <a:fld id="{8A945080-4873-4DA0-ADBD-37E71476CD71}" type="slidenum">
              <a:rPr lang="en-US" smtClean="0"/>
              <a:t>39</a:t>
            </a:fld>
            <a:endParaRPr lang="en-US"/>
          </a:p>
        </p:txBody>
      </p:sp>
    </p:spTree>
    <p:extLst>
      <p:ext uri="{BB962C8B-B14F-4D97-AF65-F5344CB8AC3E}">
        <p14:creationId xmlns:p14="http://schemas.microsoft.com/office/powerpoint/2010/main" val="27031199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8A6A95-E76E-296A-DA34-62FF052022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0D471F-8EF1-BFBB-68E5-B642BB1924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2BBF7C7-262F-9B7A-6038-6948595BA076}"/>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AC3F6827-4E12-19EA-84EE-37696A1ECB66}"/>
              </a:ext>
            </a:extLst>
          </p:cNvPr>
          <p:cNvSpPr>
            <a:spLocks noGrp="1"/>
          </p:cNvSpPr>
          <p:nvPr>
            <p:ph type="sldNum" sz="quarter" idx="5"/>
          </p:nvPr>
        </p:nvSpPr>
        <p:spPr/>
        <p:txBody>
          <a:bodyPr/>
          <a:lstStyle/>
          <a:p>
            <a:fld id="{8A945080-4873-4DA0-ADBD-37E71476CD71}" type="slidenum">
              <a:rPr lang="en-US" smtClean="0"/>
              <a:t>40</a:t>
            </a:fld>
            <a:endParaRPr lang="en-US"/>
          </a:p>
        </p:txBody>
      </p:sp>
    </p:spTree>
    <p:extLst>
      <p:ext uri="{BB962C8B-B14F-4D97-AF65-F5344CB8AC3E}">
        <p14:creationId xmlns:p14="http://schemas.microsoft.com/office/powerpoint/2010/main" val="25767548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1E0C2A-C163-7D21-82C7-29565E4B47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694C2F-45A0-5FBD-2DDA-92311550FC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521DAF-160D-38CA-6B33-4C3429856F29}"/>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67B598B5-7BCD-51C9-7C0F-446BB6011D98}"/>
              </a:ext>
            </a:extLst>
          </p:cNvPr>
          <p:cNvSpPr>
            <a:spLocks noGrp="1"/>
          </p:cNvSpPr>
          <p:nvPr>
            <p:ph type="sldNum" sz="quarter" idx="5"/>
          </p:nvPr>
        </p:nvSpPr>
        <p:spPr/>
        <p:txBody>
          <a:bodyPr/>
          <a:lstStyle/>
          <a:p>
            <a:fld id="{8A945080-4873-4DA0-ADBD-37E71476CD71}" type="slidenum">
              <a:rPr lang="en-US" smtClean="0"/>
              <a:t>41</a:t>
            </a:fld>
            <a:endParaRPr lang="en-US"/>
          </a:p>
        </p:txBody>
      </p:sp>
    </p:spTree>
    <p:extLst>
      <p:ext uri="{BB962C8B-B14F-4D97-AF65-F5344CB8AC3E}">
        <p14:creationId xmlns:p14="http://schemas.microsoft.com/office/powerpoint/2010/main" val="9204955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EB6C4-5479-6582-FBFB-199F57658C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43E8D3-7CDE-539C-752E-D92C677B8C6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8B67F9E-9CD8-7FD3-CBBA-DD37F84554EF}"/>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B059BF48-9086-EA7A-3489-27A881F845EB}"/>
              </a:ext>
            </a:extLst>
          </p:cNvPr>
          <p:cNvSpPr>
            <a:spLocks noGrp="1"/>
          </p:cNvSpPr>
          <p:nvPr>
            <p:ph type="sldNum" sz="quarter" idx="5"/>
          </p:nvPr>
        </p:nvSpPr>
        <p:spPr/>
        <p:txBody>
          <a:bodyPr/>
          <a:lstStyle/>
          <a:p>
            <a:fld id="{8A945080-4873-4DA0-ADBD-37E71476CD71}" type="slidenum">
              <a:rPr lang="en-US" smtClean="0"/>
              <a:t>42</a:t>
            </a:fld>
            <a:endParaRPr lang="en-US"/>
          </a:p>
        </p:txBody>
      </p:sp>
    </p:spTree>
    <p:extLst>
      <p:ext uri="{BB962C8B-B14F-4D97-AF65-F5344CB8AC3E}">
        <p14:creationId xmlns:p14="http://schemas.microsoft.com/office/powerpoint/2010/main" val="27046556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97F879-D4BC-2BFC-397F-3517873A2A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72425EF-B578-BEEA-6A36-6A5F9A0F53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949BF5-7DB6-D42D-01EE-DC76AE010755}"/>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E5FA7012-5377-72E1-6572-2A3D7778C03D}"/>
              </a:ext>
            </a:extLst>
          </p:cNvPr>
          <p:cNvSpPr>
            <a:spLocks noGrp="1"/>
          </p:cNvSpPr>
          <p:nvPr>
            <p:ph type="sldNum" sz="quarter" idx="5"/>
          </p:nvPr>
        </p:nvSpPr>
        <p:spPr/>
        <p:txBody>
          <a:bodyPr/>
          <a:lstStyle/>
          <a:p>
            <a:fld id="{8A945080-4873-4DA0-ADBD-37E71476CD71}" type="slidenum">
              <a:rPr lang="en-US" smtClean="0"/>
              <a:t>43</a:t>
            </a:fld>
            <a:endParaRPr lang="en-US"/>
          </a:p>
        </p:txBody>
      </p:sp>
    </p:spTree>
    <p:extLst>
      <p:ext uri="{BB962C8B-B14F-4D97-AF65-F5344CB8AC3E}">
        <p14:creationId xmlns:p14="http://schemas.microsoft.com/office/powerpoint/2010/main" val="31498244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D1FCCA-53F7-CD18-2BF5-D8C8082DF3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E2DCD9-89D1-A52C-2449-646257471A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2EBE9D-DE6B-EBE7-D787-4579B5C0CBB4}"/>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A229F58E-806B-9739-3CA0-A42E882F816B}"/>
              </a:ext>
            </a:extLst>
          </p:cNvPr>
          <p:cNvSpPr>
            <a:spLocks noGrp="1"/>
          </p:cNvSpPr>
          <p:nvPr>
            <p:ph type="sldNum" sz="quarter" idx="5"/>
          </p:nvPr>
        </p:nvSpPr>
        <p:spPr/>
        <p:txBody>
          <a:bodyPr/>
          <a:lstStyle/>
          <a:p>
            <a:fld id="{8A945080-4873-4DA0-ADBD-37E71476CD71}" type="slidenum">
              <a:rPr lang="en-US" smtClean="0"/>
              <a:t>44</a:t>
            </a:fld>
            <a:endParaRPr lang="en-US"/>
          </a:p>
        </p:txBody>
      </p:sp>
    </p:spTree>
    <p:extLst>
      <p:ext uri="{BB962C8B-B14F-4D97-AF65-F5344CB8AC3E}">
        <p14:creationId xmlns:p14="http://schemas.microsoft.com/office/powerpoint/2010/main" val="37182731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CB57B4-3884-6074-B177-18682680E8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72782B-EB59-C9CA-99AA-D98FA7B383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CAADD1-82A0-9F76-F015-28B462A096C3}"/>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20564549-AF1F-877A-FDA7-DBA8B1B2E2CD}"/>
              </a:ext>
            </a:extLst>
          </p:cNvPr>
          <p:cNvSpPr>
            <a:spLocks noGrp="1"/>
          </p:cNvSpPr>
          <p:nvPr>
            <p:ph type="sldNum" sz="quarter" idx="5"/>
          </p:nvPr>
        </p:nvSpPr>
        <p:spPr/>
        <p:txBody>
          <a:bodyPr/>
          <a:lstStyle/>
          <a:p>
            <a:fld id="{8A945080-4873-4DA0-ADBD-37E71476CD71}" type="slidenum">
              <a:rPr lang="en-US" smtClean="0"/>
              <a:t>45</a:t>
            </a:fld>
            <a:endParaRPr lang="en-US"/>
          </a:p>
        </p:txBody>
      </p:sp>
    </p:spTree>
    <p:extLst>
      <p:ext uri="{BB962C8B-B14F-4D97-AF65-F5344CB8AC3E}">
        <p14:creationId xmlns:p14="http://schemas.microsoft.com/office/powerpoint/2010/main" val="1015222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AD9401-9DFE-2976-EB70-16227304D3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A76865-2918-BEA5-97E7-CA1BD10E7B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1487F5-43D9-62D1-CFB1-EDDCDD0746E9}"/>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0EC1C130-C17D-1AC1-8D2F-07636E537165}"/>
              </a:ext>
            </a:extLst>
          </p:cNvPr>
          <p:cNvSpPr>
            <a:spLocks noGrp="1"/>
          </p:cNvSpPr>
          <p:nvPr>
            <p:ph type="sldNum" sz="quarter" idx="5"/>
          </p:nvPr>
        </p:nvSpPr>
        <p:spPr/>
        <p:txBody>
          <a:bodyPr/>
          <a:lstStyle/>
          <a:p>
            <a:fld id="{8A945080-4873-4DA0-ADBD-37E71476CD71}" type="slidenum">
              <a:rPr lang="en-US" smtClean="0"/>
              <a:t>5</a:t>
            </a:fld>
            <a:endParaRPr lang="en-US"/>
          </a:p>
        </p:txBody>
      </p:sp>
    </p:spTree>
    <p:extLst>
      <p:ext uri="{BB962C8B-B14F-4D97-AF65-F5344CB8AC3E}">
        <p14:creationId xmlns:p14="http://schemas.microsoft.com/office/powerpoint/2010/main" val="7207412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A80722-1FE1-982F-6A46-D0DD916F9EF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AAB91B-D8A2-0800-B91B-6B7FB4990F5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03D6D46-2A5B-19B6-6465-C0C81B6DA6EC}"/>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22AAC69E-A9BD-7459-306B-503184DF7A26}"/>
              </a:ext>
            </a:extLst>
          </p:cNvPr>
          <p:cNvSpPr>
            <a:spLocks noGrp="1"/>
          </p:cNvSpPr>
          <p:nvPr>
            <p:ph type="sldNum" sz="quarter" idx="5"/>
          </p:nvPr>
        </p:nvSpPr>
        <p:spPr/>
        <p:txBody>
          <a:bodyPr/>
          <a:lstStyle/>
          <a:p>
            <a:fld id="{8A945080-4873-4DA0-ADBD-37E71476CD71}" type="slidenum">
              <a:rPr lang="en-US" smtClean="0"/>
              <a:t>6</a:t>
            </a:fld>
            <a:endParaRPr lang="en-US"/>
          </a:p>
        </p:txBody>
      </p:sp>
    </p:spTree>
    <p:extLst>
      <p:ext uri="{BB962C8B-B14F-4D97-AF65-F5344CB8AC3E}">
        <p14:creationId xmlns:p14="http://schemas.microsoft.com/office/powerpoint/2010/main" val="630818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46812B-F419-059B-4FD6-D12F138D709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A415AB-3EF8-3C3A-61EE-A431AD565B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1E1BD9-F9B2-0ACF-054A-FD0B196A4C2F}"/>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65B34BB5-83F8-36B8-CCF2-C4C019576B77}"/>
              </a:ext>
            </a:extLst>
          </p:cNvPr>
          <p:cNvSpPr>
            <a:spLocks noGrp="1"/>
          </p:cNvSpPr>
          <p:nvPr>
            <p:ph type="sldNum" sz="quarter" idx="5"/>
          </p:nvPr>
        </p:nvSpPr>
        <p:spPr/>
        <p:txBody>
          <a:bodyPr/>
          <a:lstStyle/>
          <a:p>
            <a:fld id="{8A945080-4873-4DA0-ADBD-37E71476CD71}" type="slidenum">
              <a:rPr lang="en-US" smtClean="0"/>
              <a:t>7</a:t>
            </a:fld>
            <a:endParaRPr lang="en-US"/>
          </a:p>
        </p:txBody>
      </p:sp>
    </p:spTree>
    <p:extLst>
      <p:ext uri="{BB962C8B-B14F-4D97-AF65-F5344CB8AC3E}">
        <p14:creationId xmlns:p14="http://schemas.microsoft.com/office/powerpoint/2010/main" val="3684033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F7884B-5E57-65D4-28F1-F23345433A1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36F3C4-8A0E-0B1F-9AF1-8F1601F01E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36A3CB-E322-64BF-BCF2-1D8411953E71}"/>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687F9132-1C2C-1A94-EE17-4FB015DC344C}"/>
              </a:ext>
            </a:extLst>
          </p:cNvPr>
          <p:cNvSpPr>
            <a:spLocks noGrp="1"/>
          </p:cNvSpPr>
          <p:nvPr>
            <p:ph type="sldNum" sz="quarter" idx="5"/>
          </p:nvPr>
        </p:nvSpPr>
        <p:spPr/>
        <p:txBody>
          <a:bodyPr/>
          <a:lstStyle/>
          <a:p>
            <a:fld id="{8A945080-4873-4DA0-ADBD-37E71476CD71}" type="slidenum">
              <a:rPr lang="en-US" smtClean="0"/>
              <a:t>8</a:t>
            </a:fld>
            <a:endParaRPr lang="en-US"/>
          </a:p>
        </p:txBody>
      </p:sp>
    </p:spTree>
    <p:extLst>
      <p:ext uri="{BB962C8B-B14F-4D97-AF65-F5344CB8AC3E}">
        <p14:creationId xmlns:p14="http://schemas.microsoft.com/office/powerpoint/2010/main" val="33036699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08348F-0FFC-9C44-2C8D-2D6B1756F9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4CF1F3-2186-D9D5-B4C0-79E992733F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7D0434-39B2-AD01-9C09-653BB967CD8E}"/>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0B48B532-8445-7BD5-068A-8594914E1753}"/>
              </a:ext>
            </a:extLst>
          </p:cNvPr>
          <p:cNvSpPr>
            <a:spLocks noGrp="1"/>
          </p:cNvSpPr>
          <p:nvPr>
            <p:ph type="sldNum" sz="quarter" idx="5"/>
          </p:nvPr>
        </p:nvSpPr>
        <p:spPr/>
        <p:txBody>
          <a:bodyPr/>
          <a:lstStyle/>
          <a:p>
            <a:fld id="{8A945080-4873-4DA0-ADBD-37E71476CD71}" type="slidenum">
              <a:rPr lang="en-US" smtClean="0"/>
              <a:t>9</a:t>
            </a:fld>
            <a:endParaRPr lang="en-US"/>
          </a:p>
        </p:txBody>
      </p:sp>
    </p:spTree>
    <p:extLst>
      <p:ext uri="{BB962C8B-B14F-4D97-AF65-F5344CB8AC3E}">
        <p14:creationId xmlns:p14="http://schemas.microsoft.com/office/powerpoint/2010/main" val="3217227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08DDD2-491E-A495-D71B-B7F24A20AC0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3146E7-EA95-2563-2630-38B53EFAF3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B38ED2-75CF-3D7A-F83C-A9E02DB32D5C}"/>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8C70DD23-732C-DCEA-F10D-BE2DB945D9BF}"/>
              </a:ext>
            </a:extLst>
          </p:cNvPr>
          <p:cNvSpPr>
            <a:spLocks noGrp="1"/>
          </p:cNvSpPr>
          <p:nvPr>
            <p:ph type="sldNum" sz="quarter" idx="5"/>
          </p:nvPr>
        </p:nvSpPr>
        <p:spPr/>
        <p:txBody>
          <a:bodyPr/>
          <a:lstStyle/>
          <a:p>
            <a:fld id="{8A945080-4873-4DA0-ADBD-37E71476CD71}" type="slidenum">
              <a:rPr lang="en-US" smtClean="0"/>
              <a:t>10</a:t>
            </a:fld>
            <a:endParaRPr lang="en-US"/>
          </a:p>
        </p:txBody>
      </p:sp>
    </p:spTree>
    <p:extLst>
      <p:ext uri="{BB962C8B-B14F-4D97-AF65-F5344CB8AC3E}">
        <p14:creationId xmlns:p14="http://schemas.microsoft.com/office/powerpoint/2010/main" val="2668651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926785-3797-F17F-DE85-259A5D9163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B7D844-B401-4E08-45F7-BF013A918C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1C8DD17-4C99-C5DA-F72E-77D21FAA1DA9}"/>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E6C66F7C-F390-C64A-54A9-770136581FE9}"/>
              </a:ext>
            </a:extLst>
          </p:cNvPr>
          <p:cNvSpPr>
            <a:spLocks noGrp="1"/>
          </p:cNvSpPr>
          <p:nvPr>
            <p:ph type="sldNum" sz="quarter" idx="5"/>
          </p:nvPr>
        </p:nvSpPr>
        <p:spPr/>
        <p:txBody>
          <a:bodyPr/>
          <a:lstStyle/>
          <a:p>
            <a:fld id="{8A945080-4873-4DA0-ADBD-37E71476CD71}" type="slidenum">
              <a:rPr lang="en-US" smtClean="0"/>
              <a:t>11</a:t>
            </a:fld>
            <a:endParaRPr lang="en-US"/>
          </a:p>
        </p:txBody>
      </p:sp>
    </p:spTree>
    <p:extLst>
      <p:ext uri="{BB962C8B-B14F-4D97-AF65-F5344CB8AC3E}">
        <p14:creationId xmlns:p14="http://schemas.microsoft.com/office/powerpoint/2010/main" val="38951055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66.png"/><Relationship Id="rId5" Type="http://schemas.openxmlformats.org/officeDocument/2006/relationships/image" Target="../media/image510.png"/><Relationship Id="rId4" Type="http://schemas.openxmlformats.org/officeDocument/2006/relationships/image" Target="../media/image410.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png"/><Relationship Id="rId7" Type="http://schemas.openxmlformats.org/officeDocument/2006/relationships/image" Target="../media/image6.png"/><Relationship Id="rId2" Type="http://schemas.microsoft.com/office/2017/06/relationships/model3d" Target="../media/model3d1.glb"/><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microsoft.com/office/2017/06/relationships/model3d" Target="../media/model3d2.glb"/></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66.png"/><Relationship Id="rId5" Type="http://schemas.openxmlformats.org/officeDocument/2006/relationships/image" Target="../media/image510.png"/><Relationship Id="rId4" Type="http://schemas.openxmlformats.org/officeDocument/2006/relationships/image" Target="../media/image4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66.png"/><Relationship Id="rId5" Type="http://schemas.openxmlformats.org/officeDocument/2006/relationships/image" Target="../media/image510.png"/><Relationship Id="rId4" Type="http://schemas.openxmlformats.org/officeDocument/2006/relationships/image" Target="../media/image4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66.png"/><Relationship Id="rId5" Type="http://schemas.openxmlformats.org/officeDocument/2006/relationships/image" Target="../media/image510.png"/><Relationship Id="rId4" Type="http://schemas.openxmlformats.org/officeDocument/2006/relationships/image" Target="../media/image4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66.png"/><Relationship Id="rId5" Type="http://schemas.openxmlformats.org/officeDocument/2006/relationships/image" Target="../media/image510.png"/><Relationship Id="rId4" Type="http://schemas.openxmlformats.org/officeDocument/2006/relationships/image" Target="../media/image4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66.png"/><Relationship Id="rId5" Type="http://schemas.openxmlformats.org/officeDocument/2006/relationships/image" Target="../media/image510.png"/><Relationship Id="rId4" Type="http://schemas.openxmlformats.org/officeDocument/2006/relationships/image" Target="../media/image4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TH Title">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B061823-3F7A-48C8-8477-B410C18AC1B7}"/>
              </a:ext>
            </a:extLst>
          </p:cNvPr>
          <p:cNvSpPr>
            <a:spLocks noGrp="1"/>
          </p:cNvSpPr>
          <p:nvPr>
            <p:ph type="pic" sz="quarter" idx="11"/>
          </p:nvPr>
        </p:nvSpPr>
        <p:spPr>
          <a:xfrm>
            <a:off x="731838" y="1016000"/>
            <a:ext cx="10728325" cy="5256000"/>
          </a:xfrm>
        </p:spPr>
        <p:txBody>
          <a:bodyPr lIns="5580000" tIns="0" rIns="0" anchor="ctr" anchorCtr="0"/>
          <a:lstStyle>
            <a:lvl1pPr marL="0" indent="0" algn="ctr">
              <a:buNone/>
              <a:defRPr/>
            </a:lvl1pPr>
          </a:lstStyle>
          <a:p>
            <a:r>
              <a:rPr lang="hu-HU" noProof="0"/>
              <a:t>Kép beszúrásához kattintson az ikonra</a:t>
            </a:r>
            <a:endParaRPr lang="de-CH" noProof="0"/>
          </a:p>
        </p:txBody>
      </p:sp>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0" y="2233538"/>
            <a:ext cx="5904000" cy="3312000"/>
          </a:xfrm>
          <a:solidFill>
            <a:schemeClr val="accent1"/>
          </a:solidFill>
        </p:spPr>
        <p:txBody>
          <a:bodyPr lIns="1080000" tIns="252000" anchor="t" anchorCtr="0"/>
          <a:lstStyle>
            <a:lvl1pPr algn="l">
              <a:lnSpc>
                <a:spcPct val="100000"/>
              </a:lnSpc>
              <a:defRPr sz="3600">
                <a:solidFill>
                  <a:schemeClr val="bg1"/>
                </a:solidFill>
              </a:defRPr>
            </a:lvl1pPr>
          </a:lstStyle>
          <a:p>
            <a:r>
              <a:rPr lang="hu-HU" noProof="0"/>
              <a:t>Mintacím szerkesztése</a:t>
            </a:r>
            <a:endParaRPr lang="de-CH" noProof="0" dirty="0"/>
          </a:p>
        </p:txBody>
      </p:sp>
      <p:pic>
        <p:nvPicPr>
          <p:cNvPr id="10" name="Grafik 9">
            <a:extLst>
              <a:ext uri="{FF2B5EF4-FFF2-40B4-BE49-F238E27FC236}">
                <a16:creationId xmlns:a16="http://schemas.microsoft.com/office/drawing/2014/main" id="{0EE7317F-7892-4B0F-BA41-44765BB93F0C}"/>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8" y="360538"/>
            <a:ext cx="1765565" cy="288000"/>
          </a:xfrm>
          <a:prstGeom prst="rect">
            <a:avLst/>
          </a:prstGeom>
        </p:spPr>
      </p:pic>
      <p:sp>
        <p:nvSpPr>
          <p:cNvPr id="9" name="Bildplatzhalter 8">
            <a:extLst>
              <a:ext uri="{FF2B5EF4-FFF2-40B4-BE49-F238E27FC236}">
                <a16:creationId xmlns:a16="http://schemas.microsoft.com/office/drawing/2014/main" id="{C3C296D1-2CD0-479F-A866-6EC741D2293B}"/>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hu-HU" noProof="0"/>
              <a:t>Kép beszúrásához kattintson az ikonra</a:t>
            </a:r>
            <a:endParaRPr lang="de-CH" noProof="0"/>
          </a:p>
        </p:txBody>
      </p:sp>
      <p:sp>
        <p:nvSpPr>
          <p:cNvPr id="4" name="Textplatzhalter 3">
            <a:extLst>
              <a:ext uri="{FF2B5EF4-FFF2-40B4-BE49-F238E27FC236}">
                <a16:creationId xmlns:a16="http://schemas.microsoft.com/office/drawing/2014/main" id="{EE41BE31-9613-4103-99FF-7DCFF643B329}"/>
              </a:ext>
            </a:extLst>
          </p:cNvPr>
          <p:cNvSpPr>
            <a:spLocks noGrp="1"/>
          </p:cNvSpPr>
          <p:nvPr>
            <p:ph type="body" sz="quarter" idx="13"/>
          </p:nvPr>
        </p:nvSpPr>
        <p:spPr>
          <a:xfrm>
            <a:off x="1078516" y="3860494"/>
            <a:ext cx="4680000" cy="1440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DE" noProof="0" dirty="0"/>
          </a:p>
        </p:txBody>
      </p:sp>
      <p:sp>
        <p:nvSpPr>
          <p:cNvPr id="6" name="Textplatzhalter 5">
            <a:extLst>
              <a:ext uri="{FF2B5EF4-FFF2-40B4-BE49-F238E27FC236}">
                <a16:creationId xmlns:a16="http://schemas.microsoft.com/office/drawing/2014/main" id="{EDEB298C-798E-4D73-9DD6-F896C06530C1}"/>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1095858915"/>
      </p:ext>
    </p:extLst>
  </p:cSld>
  <p:clrMapOvr>
    <a:masterClrMapping/>
  </p:clrMapOvr>
  <p:extLst>
    <p:ext uri="{DCECCB84-F9BA-43D5-87BE-67443E8EF086}">
      <p15:sldGuideLst xmlns:p15="http://schemas.microsoft.com/office/powerpoint/2012/main">
        <p15:guide id="2" pos="3840">
          <p15:clr>
            <a:srgbClr val="FBAE40"/>
          </p15:clr>
        </p15:guide>
        <p15:guide id="3" orient="horz" pos="640">
          <p15:clr>
            <a:srgbClr val="FBAE40"/>
          </p15:clr>
        </p15:guide>
        <p15:guide id="4" orient="horz" pos="3952">
          <p15:clr>
            <a:srgbClr val="FBAE40"/>
          </p15:clr>
        </p15:guide>
        <p15:guide id="5" pos="610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ppendix">
    <p:spTree>
      <p:nvGrpSpPr>
        <p:cNvPr id="1" name=""/>
        <p:cNvGrpSpPr/>
        <p:nvPr/>
      </p:nvGrpSpPr>
      <p:grpSpPr>
        <a:xfrm>
          <a:off x="0" y="0"/>
          <a:ext cx="0" cy="0"/>
          <a:chOff x="0" y="0"/>
          <a:chExt cx="0" cy="0"/>
        </a:xfrm>
      </p:grpSpPr>
      <p:sp>
        <p:nvSpPr>
          <p:cNvPr id="7" name="Téglalap 6">
            <a:extLst>
              <a:ext uri="{FF2B5EF4-FFF2-40B4-BE49-F238E27FC236}">
                <a16:creationId xmlns:a16="http://schemas.microsoft.com/office/drawing/2014/main" id="{693255AC-64D6-9E06-D8A2-9BB023D77185}"/>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75000"/>
                </a:schemeClr>
              </a:solidFill>
            </a:endParaRPr>
          </a:p>
        </p:txBody>
      </p:sp>
      <p:pic>
        <p:nvPicPr>
          <p:cNvPr id="8" name="Ábra 7">
            <a:extLst>
              <a:ext uri="{FF2B5EF4-FFF2-40B4-BE49-F238E27FC236}">
                <a16:creationId xmlns:a16="http://schemas.microsoft.com/office/drawing/2014/main" id="{82324EC0-8345-46AC-61D1-95E5E864BA5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1136" y="157716"/>
            <a:ext cx="2601433" cy="433572"/>
          </a:xfrm>
          <a:prstGeom prst="rect">
            <a:avLst/>
          </a:prstGeom>
        </p:spPr>
      </p:pic>
      <p:sp>
        <p:nvSpPr>
          <p:cNvPr id="14" name="Cím 1">
            <a:extLst>
              <a:ext uri="{FF2B5EF4-FFF2-40B4-BE49-F238E27FC236}">
                <a16:creationId xmlns:a16="http://schemas.microsoft.com/office/drawing/2014/main" id="{BF3BCB18-6DFF-F9B5-EC28-6AC7BECB9558}"/>
              </a:ext>
            </a:extLst>
          </p:cNvPr>
          <p:cNvSpPr>
            <a:spLocks noGrp="1"/>
          </p:cNvSpPr>
          <p:nvPr>
            <p:ph type="title" hasCustomPrompt="1"/>
          </p:nvPr>
        </p:nvSpPr>
        <p:spPr>
          <a:xfrm>
            <a:off x="131136" y="853207"/>
            <a:ext cx="8849253" cy="733647"/>
          </a:xfrm>
        </p:spPr>
        <p:txBody>
          <a:bodyPr/>
          <a:lstStyle>
            <a:lvl1pPr>
              <a:defRPr b="0" spc="300"/>
            </a:lvl1pPr>
          </a:lstStyle>
          <a:p>
            <a:r>
              <a:rPr lang="hu-HU" dirty="0" err="1"/>
              <a:t>Title</a:t>
            </a:r>
            <a:endParaRPr lang="en-US" dirty="0"/>
          </a:p>
        </p:txBody>
      </p:sp>
      <p:sp>
        <p:nvSpPr>
          <p:cNvPr id="15" name="TextBox 18">
            <a:extLst>
              <a:ext uri="{FF2B5EF4-FFF2-40B4-BE49-F238E27FC236}">
                <a16:creationId xmlns:a16="http://schemas.microsoft.com/office/drawing/2014/main" id="{75D58995-5109-AB47-86C0-3EA9B24CD49D}"/>
              </a:ext>
            </a:extLst>
          </p:cNvPr>
          <p:cNvSpPr txBox="1"/>
          <p:nvPr userDrawn="1"/>
        </p:nvSpPr>
        <p:spPr>
          <a:xfrm>
            <a:off x="10783957" y="86986"/>
            <a:ext cx="1220017" cy="584775"/>
          </a:xfrm>
          <a:prstGeom prst="rect">
            <a:avLst/>
          </a:prstGeom>
          <a:noFill/>
        </p:spPr>
        <p:txBody>
          <a:bodyPr wrap="square" rtlCol="0" anchor="ctr">
            <a:spAutoFit/>
          </a:bodyPr>
          <a:lstStyle/>
          <a:p>
            <a:pPr algn="r">
              <a:lnSpc>
                <a:spcPct val="100000"/>
              </a:lnSpc>
            </a:pPr>
            <a:fld id="{B7FFC491-2437-2342-B5EA-9E4DE096D838}" type="slidenum">
              <a:rPr lang="hu-HU" sz="3200" b="1" i="0" smtClean="0">
                <a:solidFill>
                  <a:schemeClr val="bg1"/>
                </a:solidFill>
                <a:latin typeface="Gill Sans Light"/>
                <a:cs typeface="Gill Sans Light"/>
              </a:rPr>
              <a:pPr algn="r">
                <a:lnSpc>
                  <a:spcPct val="100000"/>
                </a:lnSpc>
              </a:pPr>
              <a:t>‹#›</a:t>
            </a:fld>
            <a:endParaRPr lang="hu-HU" sz="4000" b="1" i="0" dirty="0">
              <a:solidFill>
                <a:schemeClr val="bg1"/>
              </a:solidFill>
              <a:latin typeface="Gill Sans Light"/>
              <a:cs typeface="Gill Sans Light"/>
            </a:endParaRPr>
          </a:p>
        </p:txBody>
      </p:sp>
      <p:sp>
        <p:nvSpPr>
          <p:cNvPr id="16" name="Szövegdoboz 15">
            <a:extLst>
              <a:ext uri="{FF2B5EF4-FFF2-40B4-BE49-F238E27FC236}">
                <a16:creationId xmlns:a16="http://schemas.microsoft.com/office/drawing/2014/main" id="{DF277A3E-91F2-CB8B-6583-FCB526161B1D}"/>
              </a:ext>
            </a:extLst>
          </p:cNvPr>
          <p:cNvSpPr txBox="1"/>
          <p:nvPr userDrawn="1"/>
        </p:nvSpPr>
        <p:spPr>
          <a:xfrm>
            <a:off x="8980389" y="896864"/>
            <a:ext cx="3023585" cy="646331"/>
          </a:xfrm>
          <a:prstGeom prst="rect">
            <a:avLst/>
          </a:prstGeom>
          <a:noFill/>
        </p:spPr>
        <p:txBody>
          <a:bodyPr wrap="none" rtlCol="0">
            <a:spAutoFit/>
          </a:bodyPr>
          <a:lstStyle/>
          <a:p>
            <a:r>
              <a:rPr lang="hu-HU" sz="3600" b="1" dirty="0">
                <a:latin typeface="+mj-lt"/>
              </a:rPr>
              <a:t>Appendix </a:t>
            </a:r>
            <a:r>
              <a:rPr lang="hu-HU" sz="3600" b="1" dirty="0" err="1">
                <a:latin typeface="+mj-lt"/>
              </a:rPr>
              <a:t>Slides</a:t>
            </a:r>
            <a:endParaRPr lang="en-US" sz="3600" b="1" dirty="0">
              <a:latin typeface="+mj-lt"/>
            </a:endParaRPr>
          </a:p>
        </p:txBody>
      </p:sp>
      <p:sp>
        <p:nvSpPr>
          <p:cNvPr id="19" name="Szöveg helye 12">
            <a:extLst>
              <a:ext uri="{FF2B5EF4-FFF2-40B4-BE49-F238E27FC236}">
                <a16:creationId xmlns:a16="http://schemas.microsoft.com/office/drawing/2014/main" id="{FB20A3D6-6E47-C852-880E-5F55C5A1D512}"/>
              </a:ext>
            </a:extLst>
          </p:cNvPr>
          <p:cNvSpPr>
            <a:spLocks noGrp="1"/>
          </p:cNvSpPr>
          <p:nvPr>
            <p:ph type="body" sz="quarter" idx="10" hasCustomPrompt="1"/>
          </p:nvPr>
        </p:nvSpPr>
        <p:spPr>
          <a:xfrm>
            <a:off x="12494680" y="4532150"/>
            <a:ext cx="1605696" cy="400110"/>
          </a:xfrm>
        </p:spPr>
        <p:txBody>
          <a:bodyPr>
            <a:normAutofit/>
          </a:bodyPr>
          <a:lstStyle>
            <a:lvl1pPr marL="0" indent="0">
              <a:buNone/>
              <a:defRPr sz="2000"/>
            </a:lvl1pPr>
          </a:lstStyle>
          <a:p>
            <a:pPr lvl="0"/>
            <a:r>
              <a:rPr lang="hu-HU" dirty="0" err="1"/>
              <a:t>Small</a:t>
            </a:r>
            <a:r>
              <a:rPr lang="hu-HU" dirty="0"/>
              <a:t> </a:t>
            </a:r>
            <a:r>
              <a:rPr lang="hu-HU" dirty="0" err="1"/>
              <a:t>TextBox</a:t>
            </a:r>
            <a:endParaRPr lang="hu-HU" dirty="0"/>
          </a:p>
        </p:txBody>
      </p:sp>
      <p:sp>
        <p:nvSpPr>
          <p:cNvPr id="20" name="Szöveg helye 12">
            <a:extLst>
              <a:ext uri="{FF2B5EF4-FFF2-40B4-BE49-F238E27FC236}">
                <a16:creationId xmlns:a16="http://schemas.microsoft.com/office/drawing/2014/main" id="{BED43913-85B4-5F3B-36CE-77E2CAE79CD0}"/>
              </a:ext>
            </a:extLst>
          </p:cNvPr>
          <p:cNvSpPr>
            <a:spLocks noGrp="1"/>
          </p:cNvSpPr>
          <p:nvPr>
            <p:ph type="body" sz="quarter" idx="11" hasCustomPrompt="1"/>
          </p:nvPr>
        </p:nvSpPr>
        <p:spPr>
          <a:xfrm>
            <a:off x="12494680" y="4101262"/>
            <a:ext cx="1605696" cy="400110"/>
          </a:xfrm>
        </p:spPr>
        <p:txBody>
          <a:bodyPr>
            <a:noAutofit/>
          </a:bodyPr>
          <a:lstStyle>
            <a:lvl1pPr marL="0" indent="0">
              <a:buNone/>
              <a:defRPr sz="2400"/>
            </a:lvl1pPr>
          </a:lstStyle>
          <a:p>
            <a:pPr lvl="0"/>
            <a:r>
              <a:rPr lang="hu-HU" dirty="0"/>
              <a:t>Big </a:t>
            </a:r>
            <a:r>
              <a:rPr lang="hu-HU" dirty="0" err="1"/>
              <a:t>TextBox</a:t>
            </a:r>
            <a:endParaRPr lang="hu-HU" dirty="0"/>
          </a:p>
        </p:txBody>
      </p:sp>
      <mc:AlternateContent xmlns:mc="http://schemas.openxmlformats.org/markup-compatibility/2006" xmlns:a14="http://schemas.microsoft.com/office/drawing/2010/main">
        <mc:Choice Requires="a14">
          <p:sp>
            <p:nvSpPr>
              <p:cNvPr id="21" name="Szöveg helye 12">
                <a:extLst>
                  <a:ext uri="{FF2B5EF4-FFF2-40B4-BE49-F238E27FC236}">
                    <a16:creationId xmlns:a16="http://schemas.microsoft.com/office/drawing/2014/main" id="{D267EF9B-6FB6-7B70-8FE5-50B6AA416303}"/>
                  </a:ext>
                </a:extLst>
              </p:cNvPr>
              <p:cNvSpPr>
                <a:spLocks noGrp="1"/>
              </p:cNvSpPr>
              <p:nvPr>
                <p:ph type="body" sz="quarter" idx="12" hasCustomPrompt="1"/>
              </p:nvPr>
            </p:nvSpPr>
            <p:spPr>
              <a:xfrm>
                <a:off x="12494680" y="2395496"/>
                <a:ext cx="1874808" cy="467168"/>
              </a:xfrm>
            </p:spPr>
            <p:txBody>
              <a:bodyPr>
                <a:noAutofit/>
              </a:bodyPr>
              <a:lstStyle>
                <a:lvl1pPr marL="0" indent="0">
                  <a:buNone/>
                  <a:defRPr sz="24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21" name="Szöveg helye 12">
                <a:extLst>
                  <a:ext uri="{FF2B5EF4-FFF2-40B4-BE49-F238E27FC236}">
                    <a16:creationId xmlns:a16="http://schemas.microsoft.com/office/drawing/2014/main" id="{D267EF9B-6FB6-7B70-8FE5-50B6AA416303}"/>
                  </a:ext>
                </a:extLst>
              </p:cNvPr>
              <p:cNvSpPr>
                <a:spLocks noGrp="1" noRot="1" noChangeAspect="1" noMove="1" noResize="1" noEditPoints="1" noAdjustHandles="1" noChangeArrowheads="1" noChangeShapeType="1" noTextEdit="1"/>
              </p:cNvSpPr>
              <p:nvPr>
                <p:ph type="body" sz="quarter" idx="12" hasCustomPrompt="1"/>
              </p:nvPr>
            </p:nvSpPr>
            <p:spPr>
              <a:xfrm>
                <a:off x="12494680" y="2395496"/>
                <a:ext cx="1874808" cy="467168"/>
              </a:xfrm>
              <a:blipFill>
                <a:blip r:embed="rId4"/>
                <a:stretch>
                  <a:fillRect l="-2606" r="-7166" b="-64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Szöveg helye 12">
                <a:extLst>
                  <a:ext uri="{FF2B5EF4-FFF2-40B4-BE49-F238E27FC236}">
                    <a16:creationId xmlns:a16="http://schemas.microsoft.com/office/drawing/2014/main" id="{844F1C7A-B924-04D9-1E07-CC3BC9D9ED8E}"/>
                  </a:ext>
                </a:extLst>
              </p:cNvPr>
              <p:cNvSpPr>
                <a:spLocks noGrp="1"/>
              </p:cNvSpPr>
              <p:nvPr>
                <p:ph type="body" sz="quarter" idx="13" hasCustomPrompt="1"/>
              </p:nvPr>
            </p:nvSpPr>
            <p:spPr>
              <a:xfrm>
                <a:off x="12494680" y="3004362"/>
                <a:ext cx="1874808" cy="307777"/>
              </a:xfrm>
            </p:spPr>
            <p:txBody>
              <a:bodyPr>
                <a:noAutofit/>
              </a:bodyPr>
              <a:lstStyle>
                <a:lvl1pPr marL="0" indent="0">
                  <a:buNone/>
                  <a:defRPr sz="20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22" name="Szöveg helye 12">
                <a:extLst>
                  <a:ext uri="{FF2B5EF4-FFF2-40B4-BE49-F238E27FC236}">
                    <a16:creationId xmlns:a16="http://schemas.microsoft.com/office/drawing/2014/main" id="{844F1C7A-B924-04D9-1E07-CC3BC9D9ED8E}"/>
                  </a:ext>
                </a:extLst>
              </p:cNvPr>
              <p:cNvSpPr>
                <a:spLocks noGrp="1" noRot="1" noChangeAspect="1" noMove="1" noResize="1" noEditPoints="1" noAdjustHandles="1" noChangeArrowheads="1" noChangeShapeType="1" noTextEdit="1"/>
              </p:cNvSpPr>
              <p:nvPr>
                <p:ph type="body" sz="quarter" idx="13" hasCustomPrompt="1"/>
              </p:nvPr>
            </p:nvSpPr>
            <p:spPr>
              <a:xfrm>
                <a:off x="12494680" y="3004362"/>
                <a:ext cx="1874808" cy="307777"/>
              </a:xfrm>
              <a:blipFill>
                <a:blip r:embed="rId5"/>
                <a:stretch>
                  <a:fillRect b="-3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Szöveg helye 12">
                <a:extLst>
                  <a:ext uri="{FF2B5EF4-FFF2-40B4-BE49-F238E27FC236}">
                    <a16:creationId xmlns:a16="http://schemas.microsoft.com/office/drawing/2014/main" id="{599FDF00-B233-E885-2E2D-8A66B10CD838}"/>
                  </a:ext>
                </a:extLst>
              </p:cNvPr>
              <p:cNvSpPr>
                <a:spLocks noGrp="1"/>
              </p:cNvSpPr>
              <p:nvPr>
                <p:ph type="body" sz="quarter" idx="14" hasCustomPrompt="1"/>
              </p:nvPr>
            </p:nvSpPr>
            <p:spPr>
              <a:xfrm>
                <a:off x="12494680" y="3492796"/>
                <a:ext cx="3054506" cy="582287"/>
              </a:xfrm>
              <a:prstGeom prst="roundRect">
                <a:avLst>
                  <a:gd name="adj" fmla="val 30816"/>
                </a:avLst>
              </a:prstGeom>
              <a:solidFill>
                <a:srgbClr val="B7352D">
                  <a:alpha val="25098"/>
                </a:srgbClr>
              </a:solidFill>
              <a:ln w="28575">
                <a:solidFill>
                  <a:srgbClr val="B7352D"/>
                </a:solidFill>
              </a:ln>
            </p:spPr>
            <p:txBody>
              <a:bodyPr>
                <a:spAutoFit/>
              </a:bodyPr>
              <a:lstStyle>
                <a:lvl1pPr marL="0" indent="0">
                  <a:buNone/>
                  <a:defRPr sz="2800" b="1"/>
                </a:lvl1pPr>
              </a:lstStyle>
              <a:p>
                <a:pPr lvl="0"/>
                <a14:m>
                  <m:oMathPara xmlns:m="http://schemas.openxmlformats.org/officeDocument/2006/math">
                    <m:oMathParaPr>
                      <m:jc m:val="centerGroup"/>
                    </m:oMathParaPr>
                    <m:oMath xmlns:m="http://schemas.openxmlformats.org/officeDocument/2006/math">
                      <m:r>
                        <a:rPr lang="hu-HU" b="1" i="1" dirty="0" smtClean="0">
                          <a:latin typeface="Cambria Math" panose="02040503050406030204" pitchFamily="18" charset="0"/>
                        </a:rPr>
                        <m:t>𝑭𝒊𝒏𝒂𝒍</m:t>
                      </m:r>
                      <m:r>
                        <a:rPr lang="hu-HU" b="1" i="1" dirty="0" smtClean="0">
                          <a:latin typeface="Cambria Math" panose="02040503050406030204" pitchFamily="18" charset="0"/>
                        </a:rPr>
                        <m:t> </m:t>
                      </m:r>
                      <m:r>
                        <a:rPr lang="hu-HU" b="1" i="1" dirty="0" smtClean="0">
                          <a:latin typeface="Cambria Math" panose="02040503050406030204" pitchFamily="18" charset="0"/>
                        </a:rPr>
                        <m:t>𝒆𝒒𝒖𝒂𝒕𝒊𝒐𝒏</m:t>
                      </m:r>
                    </m:oMath>
                  </m:oMathPara>
                </a14:m>
                <a:endParaRPr lang="hu-HU" dirty="0"/>
              </a:p>
            </p:txBody>
          </p:sp>
        </mc:Choice>
        <mc:Fallback xmlns="">
          <p:sp>
            <p:nvSpPr>
              <p:cNvPr id="23" name="Szöveg helye 12">
                <a:extLst>
                  <a:ext uri="{FF2B5EF4-FFF2-40B4-BE49-F238E27FC236}">
                    <a16:creationId xmlns:a16="http://schemas.microsoft.com/office/drawing/2014/main" id="{599FDF00-B233-E885-2E2D-8A66B10CD838}"/>
                  </a:ext>
                </a:extLst>
              </p:cNvPr>
              <p:cNvSpPr>
                <a:spLocks noGrp="1" noRot="1" noChangeAspect="1" noMove="1" noResize="1" noEditPoints="1" noAdjustHandles="1" noChangeArrowheads="1" noChangeShapeType="1" noTextEdit="1"/>
              </p:cNvSpPr>
              <p:nvPr>
                <p:ph type="body" sz="quarter" idx="14" hasCustomPrompt="1"/>
              </p:nvPr>
            </p:nvSpPr>
            <p:spPr>
              <a:xfrm>
                <a:off x="12494680" y="3492796"/>
                <a:ext cx="3054506" cy="582287"/>
              </a:xfrm>
              <a:prstGeom prst="roundRect">
                <a:avLst>
                  <a:gd name="adj" fmla="val 30816"/>
                </a:avLst>
              </a:prstGeom>
              <a:blipFill>
                <a:blip r:embed="rId6"/>
                <a:stretch>
                  <a:fillRect b="-3000"/>
                </a:stretch>
              </a:blipFill>
              <a:ln w="28575">
                <a:solidFill>
                  <a:srgbClr val="B7352D"/>
                </a:solidFill>
              </a:ln>
            </p:spPr>
            <p:txBody>
              <a:bodyPr/>
              <a:lstStyle/>
              <a:p>
                <a:r>
                  <a:rPr lang="en-US">
                    <a:noFill/>
                  </a:rPr>
                  <a:t> </a:t>
                </a:r>
              </a:p>
            </p:txBody>
          </p:sp>
        </mc:Fallback>
      </mc:AlternateContent>
    </p:spTree>
    <p:extLst>
      <p:ext uri="{BB962C8B-B14F-4D97-AF65-F5344CB8AC3E}">
        <p14:creationId xmlns:p14="http://schemas.microsoft.com/office/powerpoint/2010/main" val="2920428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eme collection">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688CBE8B-07CB-3EBA-FDB1-4C2DA474EE2E}"/>
              </a:ext>
            </a:extLst>
          </p:cNvPr>
          <p:cNvSpPr>
            <a:spLocks noGrp="1"/>
          </p:cNvSpPr>
          <p:nvPr>
            <p:ph type="title" hasCustomPrompt="1"/>
          </p:nvPr>
        </p:nvSpPr>
        <p:spPr/>
        <p:txBody>
          <a:bodyPr/>
          <a:lstStyle>
            <a:lvl1pPr>
              <a:defRPr/>
            </a:lvl1pPr>
          </a:lstStyle>
          <a:p>
            <a:r>
              <a:rPr lang="hu-HU" dirty="0" err="1"/>
              <a:t>Sample</a:t>
            </a:r>
            <a:r>
              <a:rPr lang="hu-HU" dirty="0"/>
              <a:t> </a:t>
            </a:r>
            <a:r>
              <a:rPr lang="hu-HU" dirty="0" err="1"/>
              <a:t>equations</a:t>
            </a:r>
            <a:r>
              <a:rPr lang="hu-HU" dirty="0"/>
              <a:t>, </a:t>
            </a:r>
            <a:r>
              <a:rPr lang="hu-HU" dirty="0" err="1"/>
              <a:t>textboxes</a:t>
            </a:r>
            <a:r>
              <a:rPr lang="hu-HU" dirty="0"/>
              <a:t>, </a:t>
            </a:r>
            <a:r>
              <a:rPr lang="hu-HU" dirty="0" err="1"/>
              <a:t>images</a:t>
            </a:r>
            <a:endParaRPr lang="en-US" dirty="0"/>
          </a:p>
        </p:txBody>
      </p:sp>
      <mc:AlternateContent xmlns:mc="http://schemas.openxmlformats.org/markup-compatibility/2006" xmlns:a14="http://schemas.microsoft.com/office/drawing/2010/main">
        <mc:Choice Requires="a14">
          <p:sp>
            <p:nvSpPr>
              <p:cNvPr id="6" name="Szövegdoboz 5">
                <a:extLst>
                  <a:ext uri="{FF2B5EF4-FFF2-40B4-BE49-F238E27FC236}">
                    <a16:creationId xmlns:a16="http://schemas.microsoft.com/office/drawing/2014/main" id="{C93C0983-FBC7-CD5B-A9B0-090F1E9C2045}"/>
                  </a:ext>
                </a:extLst>
              </p:cNvPr>
              <p:cNvSpPr txBox="1"/>
              <p:nvPr userDrawn="1"/>
            </p:nvSpPr>
            <p:spPr>
              <a:xfrm>
                <a:off x="131135" y="2378988"/>
                <a:ext cx="187480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hu-HU" sz="2400" b="0" i="1" smtClean="0">
                          <a:latin typeface="Cambria Math" panose="02040503050406030204" pitchFamily="18" charset="0"/>
                        </a:rPr>
                        <m:t>𝐵𝑖𝑔</m:t>
                      </m:r>
                      <m:r>
                        <a:rPr lang="hu-HU" sz="2400" b="0" i="1" smtClean="0">
                          <a:latin typeface="Cambria Math" panose="02040503050406030204" pitchFamily="18" charset="0"/>
                        </a:rPr>
                        <m:t> </m:t>
                      </m:r>
                      <m:r>
                        <a:rPr lang="hu-HU" sz="2400" b="0" i="1" smtClean="0">
                          <a:latin typeface="Cambria Math" panose="02040503050406030204" pitchFamily="18" charset="0"/>
                        </a:rPr>
                        <m:t>𝑒𝑞𝑢𝑎𝑡𝑖𝑜𝑛</m:t>
                      </m:r>
                    </m:oMath>
                  </m:oMathPara>
                </a14:m>
                <a:endParaRPr lang="en-US" sz="2400" dirty="0"/>
              </a:p>
            </p:txBody>
          </p:sp>
        </mc:Choice>
        <mc:Fallback xmlns="">
          <p:sp>
            <p:nvSpPr>
              <p:cNvPr id="6" name="Szövegdoboz 5">
                <a:extLst>
                  <a:ext uri="{FF2B5EF4-FFF2-40B4-BE49-F238E27FC236}">
                    <a16:creationId xmlns:a16="http://schemas.microsoft.com/office/drawing/2014/main" id="{C93C0983-FBC7-CD5B-A9B0-090F1E9C2045}"/>
                  </a:ext>
                </a:extLst>
              </p:cNvPr>
              <p:cNvSpPr txBox="1">
                <a:spLocks noRot="1" noChangeAspect="1" noMove="1" noResize="1" noEditPoints="1" noAdjustHandles="1" noChangeArrowheads="1" noChangeShapeType="1" noTextEdit="1"/>
              </p:cNvSpPr>
              <p:nvPr userDrawn="1"/>
            </p:nvSpPr>
            <p:spPr>
              <a:xfrm>
                <a:off x="131135" y="2378988"/>
                <a:ext cx="1874809" cy="369332"/>
              </a:xfrm>
              <a:prstGeom prst="rect">
                <a:avLst/>
              </a:prstGeom>
              <a:blipFill>
                <a:blip r:embed="rId2"/>
                <a:stretch>
                  <a:fillRect l="-4886" r="-4886" b="-327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Szövegdoboz 6">
                <a:extLst>
                  <a:ext uri="{FF2B5EF4-FFF2-40B4-BE49-F238E27FC236}">
                    <a16:creationId xmlns:a16="http://schemas.microsoft.com/office/drawing/2014/main" id="{6D45C69A-6798-5802-CA47-A8896F56057D}"/>
                  </a:ext>
                </a:extLst>
              </p:cNvPr>
              <p:cNvSpPr txBox="1"/>
              <p:nvPr userDrawn="1"/>
            </p:nvSpPr>
            <p:spPr>
              <a:xfrm>
                <a:off x="131136" y="2963403"/>
                <a:ext cx="1817485"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hu-HU" sz="2000" b="0" i="1" smtClean="0">
                          <a:latin typeface="Cambria Math" panose="02040503050406030204" pitchFamily="18" charset="0"/>
                        </a:rPr>
                        <m:t>𝑆𝑚𝑎𝑙𝑙</m:t>
                      </m:r>
                      <m:r>
                        <a:rPr lang="hu-HU" sz="2000" b="0" i="1" smtClean="0">
                          <a:latin typeface="Cambria Math" panose="02040503050406030204" pitchFamily="18" charset="0"/>
                        </a:rPr>
                        <m:t> </m:t>
                      </m:r>
                      <m:r>
                        <a:rPr lang="hu-HU" sz="2000" b="0" i="1" smtClean="0">
                          <a:latin typeface="Cambria Math" panose="02040503050406030204" pitchFamily="18" charset="0"/>
                        </a:rPr>
                        <m:t>𝑒𝑞𝑢𝑎𝑡𝑖𝑜𝑛</m:t>
                      </m:r>
                    </m:oMath>
                  </m:oMathPara>
                </a14:m>
                <a:endParaRPr lang="en-US" sz="2000" dirty="0"/>
              </a:p>
            </p:txBody>
          </p:sp>
        </mc:Choice>
        <mc:Fallback xmlns="">
          <p:sp>
            <p:nvSpPr>
              <p:cNvPr id="7" name="Szövegdoboz 6">
                <a:extLst>
                  <a:ext uri="{FF2B5EF4-FFF2-40B4-BE49-F238E27FC236}">
                    <a16:creationId xmlns:a16="http://schemas.microsoft.com/office/drawing/2014/main" id="{6D45C69A-6798-5802-CA47-A8896F56057D}"/>
                  </a:ext>
                </a:extLst>
              </p:cNvPr>
              <p:cNvSpPr txBox="1">
                <a:spLocks noRot="1" noChangeAspect="1" noMove="1" noResize="1" noEditPoints="1" noAdjustHandles="1" noChangeArrowheads="1" noChangeShapeType="1" noTextEdit="1"/>
              </p:cNvSpPr>
              <p:nvPr userDrawn="1"/>
            </p:nvSpPr>
            <p:spPr>
              <a:xfrm>
                <a:off x="131136" y="2963403"/>
                <a:ext cx="1817485" cy="307777"/>
              </a:xfrm>
              <a:prstGeom prst="rect">
                <a:avLst/>
              </a:prstGeom>
              <a:blipFill>
                <a:blip r:embed="rId3"/>
                <a:stretch>
                  <a:fillRect l="-2685" r="-4027" b="-3137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Szövegdoboz 7">
                <a:extLst>
                  <a:ext uri="{FF2B5EF4-FFF2-40B4-BE49-F238E27FC236}">
                    <a16:creationId xmlns:a16="http://schemas.microsoft.com/office/drawing/2014/main" id="{5F132BEB-90F3-BE68-E80A-70C330E1ECAD}"/>
                  </a:ext>
                </a:extLst>
              </p:cNvPr>
              <p:cNvSpPr txBox="1"/>
              <p:nvPr userDrawn="1"/>
            </p:nvSpPr>
            <p:spPr>
              <a:xfrm>
                <a:off x="131135" y="3486263"/>
                <a:ext cx="2746605" cy="476726"/>
              </a:xfrm>
              <a:prstGeom prst="roundRect">
                <a:avLst>
                  <a:gd name="adj" fmla="val 31261"/>
                </a:avLst>
              </a:prstGeom>
              <a:solidFill>
                <a:srgbClr val="B7352D">
                  <a:alpha val="25098"/>
                </a:srgbClr>
              </a:solidFill>
              <a:ln w="28575">
                <a:solidFill>
                  <a:srgbClr val="B7352D"/>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hu-HU" sz="2800" b="1" i="1" smtClean="0">
                          <a:latin typeface="Cambria Math" panose="02040503050406030204" pitchFamily="18" charset="0"/>
                        </a:rPr>
                        <m:t>𝑭𝒊𝒏𝒂𝒍</m:t>
                      </m:r>
                      <m:r>
                        <a:rPr lang="hu-HU" sz="2800" b="1" i="1" smtClean="0">
                          <a:latin typeface="Cambria Math" panose="02040503050406030204" pitchFamily="18" charset="0"/>
                        </a:rPr>
                        <m:t> </m:t>
                      </m:r>
                      <m:r>
                        <a:rPr lang="hu-HU" sz="2800" b="1" i="1" smtClean="0">
                          <a:latin typeface="Cambria Math" panose="02040503050406030204" pitchFamily="18" charset="0"/>
                        </a:rPr>
                        <m:t>𝒆𝒒𝒖𝒂𝒕𝒊𝒐𝒏</m:t>
                      </m:r>
                    </m:oMath>
                  </m:oMathPara>
                </a14:m>
                <a:endParaRPr lang="en-US" sz="2800" b="1" dirty="0"/>
              </a:p>
            </p:txBody>
          </p:sp>
        </mc:Choice>
        <mc:Fallback xmlns="">
          <p:sp>
            <p:nvSpPr>
              <p:cNvPr id="8" name="Szövegdoboz 7">
                <a:extLst>
                  <a:ext uri="{FF2B5EF4-FFF2-40B4-BE49-F238E27FC236}">
                    <a16:creationId xmlns:a16="http://schemas.microsoft.com/office/drawing/2014/main" id="{5F132BEB-90F3-BE68-E80A-70C330E1ECAD}"/>
                  </a:ext>
                </a:extLst>
              </p:cNvPr>
              <p:cNvSpPr txBox="1">
                <a:spLocks noRot="1" noChangeAspect="1" noMove="1" noResize="1" noEditPoints="1" noAdjustHandles="1" noChangeArrowheads="1" noChangeShapeType="1" noTextEdit="1"/>
              </p:cNvSpPr>
              <p:nvPr userDrawn="1"/>
            </p:nvSpPr>
            <p:spPr>
              <a:xfrm>
                <a:off x="131135" y="3486263"/>
                <a:ext cx="2746605" cy="476726"/>
              </a:xfrm>
              <a:prstGeom prst="roundRect">
                <a:avLst>
                  <a:gd name="adj" fmla="val 31261"/>
                </a:avLst>
              </a:prstGeom>
              <a:blipFill>
                <a:blip r:embed="rId4"/>
                <a:stretch>
                  <a:fillRect/>
                </a:stretch>
              </a:blipFill>
              <a:ln w="28575">
                <a:solidFill>
                  <a:srgbClr val="B7352D"/>
                </a:solidFill>
              </a:ln>
            </p:spPr>
            <p:txBody>
              <a:bodyPr/>
              <a:lstStyle/>
              <a:p>
                <a:r>
                  <a:rPr lang="en-US">
                    <a:noFill/>
                  </a:rPr>
                  <a:t> </a:t>
                </a:r>
              </a:p>
            </p:txBody>
          </p:sp>
        </mc:Fallback>
      </mc:AlternateContent>
      <p:sp>
        <p:nvSpPr>
          <p:cNvPr id="9" name="Szövegdoboz 8">
            <a:extLst>
              <a:ext uri="{FF2B5EF4-FFF2-40B4-BE49-F238E27FC236}">
                <a16:creationId xmlns:a16="http://schemas.microsoft.com/office/drawing/2014/main" id="{C9480863-372F-C85D-3385-F658DD5F993D}"/>
              </a:ext>
            </a:extLst>
          </p:cNvPr>
          <p:cNvSpPr txBox="1"/>
          <p:nvPr userDrawn="1"/>
        </p:nvSpPr>
        <p:spPr>
          <a:xfrm>
            <a:off x="131135" y="4038588"/>
            <a:ext cx="1620957" cy="461665"/>
          </a:xfrm>
          <a:prstGeom prst="rect">
            <a:avLst/>
          </a:prstGeom>
          <a:noFill/>
        </p:spPr>
        <p:txBody>
          <a:bodyPr wrap="none" rtlCol="0">
            <a:spAutoFit/>
          </a:bodyPr>
          <a:lstStyle/>
          <a:p>
            <a:r>
              <a:rPr lang="hu-HU" sz="2400" dirty="0"/>
              <a:t>Big </a:t>
            </a:r>
            <a:r>
              <a:rPr lang="hu-HU" sz="2400" dirty="0" err="1"/>
              <a:t>TextBox</a:t>
            </a:r>
            <a:endParaRPr lang="en-US" sz="2400" dirty="0"/>
          </a:p>
        </p:txBody>
      </p:sp>
      <p:sp>
        <p:nvSpPr>
          <p:cNvPr id="10" name="Szövegdoboz 9">
            <a:extLst>
              <a:ext uri="{FF2B5EF4-FFF2-40B4-BE49-F238E27FC236}">
                <a16:creationId xmlns:a16="http://schemas.microsoft.com/office/drawing/2014/main" id="{EF490ED3-D171-7BCA-0BE6-A46ED345C8E4}"/>
              </a:ext>
            </a:extLst>
          </p:cNvPr>
          <p:cNvSpPr txBox="1"/>
          <p:nvPr userDrawn="1"/>
        </p:nvSpPr>
        <p:spPr>
          <a:xfrm>
            <a:off x="148394" y="4500253"/>
            <a:ext cx="1605696" cy="400110"/>
          </a:xfrm>
          <a:prstGeom prst="rect">
            <a:avLst/>
          </a:prstGeom>
          <a:noFill/>
        </p:spPr>
        <p:txBody>
          <a:bodyPr wrap="none" rtlCol="0">
            <a:spAutoFit/>
          </a:bodyPr>
          <a:lstStyle/>
          <a:p>
            <a:r>
              <a:rPr lang="hu-HU" sz="2000" dirty="0" err="1"/>
              <a:t>Small</a:t>
            </a:r>
            <a:r>
              <a:rPr lang="hu-HU" sz="2000" dirty="0"/>
              <a:t> </a:t>
            </a:r>
            <a:r>
              <a:rPr lang="hu-HU" sz="2000" dirty="0" err="1"/>
              <a:t>TextBox</a:t>
            </a:r>
            <a:endParaRPr lang="en-US" sz="2000" dirty="0"/>
          </a:p>
        </p:txBody>
      </p:sp>
      <p:pic>
        <p:nvPicPr>
          <p:cNvPr id="11" name="Kép 10" descr="A képen kör, diagram, képernyőkép látható&#10;&#10;Automatikusan generált leírás">
            <a:extLst>
              <a:ext uri="{FF2B5EF4-FFF2-40B4-BE49-F238E27FC236}">
                <a16:creationId xmlns:a16="http://schemas.microsoft.com/office/drawing/2014/main" id="{F2AA3EC1-E212-3076-8A7A-36696D65FE2F}"/>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949467" y="3724626"/>
            <a:ext cx="3054507" cy="2940201"/>
          </a:xfrm>
          <a:prstGeom prst="roundRect">
            <a:avLst>
              <a:gd name="adj" fmla="val 10920"/>
            </a:avLst>
          </a:prstGeom>
          <a:ln w="19050">
            <a:solidFill>
              <a:srgbClr val="B7352D"/>
            </a:solidFill>
          </a:ln>
        </p:spPr>
      </p:pic>
      <p:sp>
        <p:nvSpPr>
          <p:cNvPr id="13" name="Szöveg helye 12">
            <a:extLst>
              <a:ext uri="{FF2B5EF4-FFF2-40B4-BE49-F238E27FC236}">
                <a16:creationId xmlns:a16="http://schemas.microsoft.com/office/drawing/2014/main" id="{D383F391-8B85-84D4-ABF3-F48650D2B932}"/>
              </a:ext>
            </a:extLst>
          </p:cNvPr>
          <p:cNvSpPr>
            <a:spLocks noGrp="1"/>
          </p:cNvSpPr>
          <p:nvPr>
            <p:ph type="body" sz="quarter" idx="10" hasCustomPrompt="1"/>
          </p:nvPr>
        </p:nvSpPr>
        <p:spPr>
          <a:xfrm>
            <a:off x="3744084" y="4500253"/>
            <a:ext cx="1605696" cy="400110"/>
          </a:xfrm>
        </p:spPr>
        <p:txBody>
          <a:bodyPr>
            <a:normAutofit/>
          </a:bodyPr>
          <a:lstStyle>
            <a:lvl1pPr marL="0" indent="0">
              <a:buNone/>
              <a:defRPr sz="2000"/>
            </a:lvl1pPr>
          </a:lstStyle>
          <a:p>
            <a:pPr lvl="0"/>
            <a:r>
              <a:rPr lang="hu-HU" dirty="0" err="1"/>
              <a:t>Small</a:t>
            </a:r>
            <a:r>
              <a:rPr lang="hu-HU" dirty="0"/>
              <a:t> </a:t>
            </a:r>
            <a:r>
              <a:rPr lang="hu-HU" dirty="0" err="1"/>
              <a:t>TextBox</a:t>
            </a:r>
            <a:endParaRPr lang="hu-HU" dirty="0"/>
          </a:p>
        </p:txBody>
      </p:sp>
      <p:sp>
        <p:nvSpPr>
          <p:cNvPr id="14" name="Szöveg helye 12">
            <a:extLst>
              <a:ext uri="{FF2B5EF4-FFF2-40B4-BE49-F238E27FC236}">
                <a16:creationId xmlns:a16="http://schemas.microsoft.com/office/drawing/2014/main" id="{0C3F648A-241C-A0F5-B410-D069A68437B4}"/>
              </a:ext>
            </a:extLst>
          </p:cNvPr>
          <p:cNvSpPr>
            <a:spLocks noGrp="1"/>
          </p:cNvSpPr>
          <p:nvPr>
            <p:ph type="body" sz="quarter" idx="11" hasCustomPrompt="1"/>
          </p:nvPr>
        </p:nvSpPr>
        <p:spPr>
          <a:xfrm>
            <a:off x="3744084" y="4069365"/>
            <a:ext cx="1605696" cy="400110"/>
          </a:xfrm>
        </p:spPr>
        <p:txBody>
          <a:bodyPr>
            <a:noAutofit/>
          </a:bodyPr>
          <a:lstStyle>
            <a:lvl1pPr marL="0" indent="0">
              <a:buNone/>
              <a:defRPr sz="2400"/>
            </a:lvl1pPr>
          </a:lstStyle>
          <a:p>
            <a:pPr lvl="0"/>
            <a:r>
              <a:rPr lang="hu-HU" dirty="0"/>
              <a:t>Big </a:t>
            </a:r>
            <a:r>
              <a:rPr lang="hu-HU" dirty="0" err="1"/>
              <a:t>TextBox</a:t>
            </a:r>
            <a:endParaRPr lang="hu-HU" dirty="0"/>
          </a:p>
        </p:txBody>
      </p:sp>
      <mc:AlternateContent xmlns:mc="http://schemas.openxmlformats.org/markup-compatibility/2006" xmlns:a14="http://schemas.microsoft.com/office/drawing/2010/main">
        <mc:Choice Requires="a14">
          <p:sp>
            <p:nvSpPr>
              <p:cNvPr id="15" name="Szöveg helye 12">
                <a:extLst>
                  <a:ext uri="{FF2B5EF4-FFF2-40B4-BE49-F238E27FC236}">
                    <a16:creationId xmlns:a16="http://schemas.microsoft.com/office/drawing/2014/main" id="{9B49E828-DFB7-3722-86B2-F7ED0532E2A0}"/>
                  </a:ext>
                </a:extLst>
              </p:cNvPr>
              <p:cNvSpPr>
                <a:spLocks noGrp="1"/>
              </p:cNvSpPr>
              <p:nvPr>
                <p:ph type="body" sz="quarter" idx="12" hasCustomPrompt="1"/>
              </p:nvPr>
            </p:nvSpPr>
            <p:spPr>
              <a:xfrm>
                <a:off x="3744084" y="2363599"/>
                <a:ext cx="1874808" cy="467168"/>
              </a:xfrm>
            </p:spPr>
            <p:txBody>
              <a:bodyPr>
                <a:noAutofit/>
              </a:bodyPr>
              <a:lstStyle>
                <a:lvl1pPr marL="0" indent="0">
                  <a:buNone/>
                  <a:defRPr sz="24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15" name="Szöveg helye 12">
                <a:extLst>
                  <a:ext uri="{FF2B5EF4-FFF2-40B4-BE49-F238E27FC236}">
                    <a16:creationId xmlns:a16="http://schemas.microsoft.com/office/drawing/2014/main" id="{9B49E828-DFB7-3722-86B2-F7ED0532E2A0}"/>
                  </a:ext>
                </a:extLst>
              </p:cNvPr>
              <p:cNvSpPr>
                <a:spLocks noGrp="1" noRot="1" noChangeAspect="1" noMove="1" noResize="1" noEditPoints="1" noAdjustHandles="1" noChangeArrowheads="1" noChangeShapeType="1" noTextEdit="1"/>
              </p:cNvSpPr>
              <p:nvPr>
                <p:ph type="body" sz="quarter" idx="12" hasCustomPrompt="1"/>
              </p:nvPr>
            </p:nvSpPr>
            <p:spPr>
              <a:xfrm>
                <a:off x="3744084" y="2363599"/>
                <a:ext cx="1874808" cy="467168"/>
              </a:xfrm>
              <a:blipFill>
                <a:blip r:embed="rId6"/>
                <a:stretch>
                  <a:fillRect l="-2597" r="-6818" b="-78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Szöveg helye 12">
                <a:extLst>
                  <a:ext uri="{FF2B5EF4-FFF2-40B4-BE49-F238E27FC236}">
                    <a16:creationId xmlns:a16="http://schemas.microsoft.com/office/drawing/2014/main" id="{2524BA3D-3629-F519-3818-45B6D9464245}"/>
                  </a:ext>
                </a:extLst>
              </p:cNvPr>
              <p:cNvSpPr>
                <a:spLocks noGrp="1"/>
              </p:cNvSpPr>
              <p:nvPr>
                <p:ph type="body" sz="quarter" idx="13" hasCustomPrompt="1"/>
              </p:nvPr>
            </p:nvSpPr>
            <p:spPr>
              <a:xfrm>
                <a:off x="3744084" y="2972465"/>
                <a:ext cx="1874808" cy="307777"/>
              </a:xfrm>
            </p:spPr>
            <p:txBody>
              <a:bodyPr>
                <a:noAutofit/>
              </a:bodyPr>
              <a:lstStyle>
                <a:lvl1pPr marL="0" indent="0">
                  <a:buNone/>
                  <a:defRPr sz="20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16" name="Szöveg helye 12">
                <a:extLst>
                  <a:ext uri="{FF2B5EF4-FFF2-40B4-BE49-F238E27FC236}">
                    <a16:creationId xmlns:a16="http://schemas.microsoft.com/office/drawing/2014/main" id="{2524BA3D-3629-F519-3818-45B6D9464245}"/>
                  </a:ext>
                </a:extLst>
              </p:cNvPr>
              <p:cNvSpPr>
                <a:spLocks noGrp="1" noRot="1" noChangeAspect="1" noMove="1" noResize="1" noEditPoints="1" noAdjustHandles="1" noChangeArrowheads="1" noChangeShapeType="1" noTextEdit="1"/>
              </p:cNvSpPr>
              <p:nvPr>
                <p:ph type="body" sz="quarter" idx="13" hasCustomPrompt="1"/>
              </p:nvPr>
            </p:nvSpPr>
            <p:spPr>
              <a:xfrm>
                <a:off x="3744084" y="2972465"/>
                <a:ext cx="1874808" cy="307777"/>
              </a:xfrm>
              <a:blipFill>
                <a:blip r:embed="rId7"/>
                <a:stretch>
                  <a:fillRect b="-3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Szöveg helye 12">
                <a:extLst>
                  <a:ext uri="{FF2B5EF4-FFF2-40B4-BE49-F238E27FC236}">
                    <a16:creationId xmlns:a16="http://schemas.microsoft.com/office/drawing/2014/main" id="{4B119D14-1A76-1317-CDEE-7D640AA7D89A}"/>
                  </a:ext>
                </a:extLst>
              </p:cNvPr>
              <p:cNvSpPr>
                <a:spLocks noGrp="1"/>
              </p:cNvSpPr>
              <p:nvPr>
                <p:ph type="body" sz="quarter" idx="14" hasCustomPrompt="1"/>
              </p:nvPr>
            </p:nvSpPr>
            <p:spPr>
              <a:xfrm>
                <a:off x="3744084" y="3460899"/>
                <a:ext cx="3054506" cy="582287"/>
              </a:xfrm>
              <a:prstGeom prst="roundRect">
                <a:avLst>
                  <a:gd name="adj" fmla="val 30816"/>
                </a:avLst>
              </a:prstGeom>
              <a:solidFill>
                <a:srgbClr val="B7352D">
                  <a:alpha val="25098"/>
                </a:srgbClr>
              </a:solidFill>
              <a:ln w="28575">
                <a:solidFill>
                  <a:srgbClr val="B7352D"/>
                </a:solidFill>
              </a:ln>
            </p:spPr>
            <p:txBody>
              <a:bodyPr>
                <a:spAutoFit/>
              </a:bodyPr>
              <a:lstStyle>
                <a:lvl1pPr marL="0" indent="0">
                  <a:buNone/>
                  <a:defRPr sz="2800" b="1"/>
                </a:lvl1pPr>
              </a:lstStyle>
              <a:p>
                <a:pPr lvl="0"/>
                <a14:m>
                  <m:oMathPara xmlns:m="http://schemas.openxmlformats.org/officeDocument/2006/math">
                    <m:oMathParaPr>
                      <m:jc m:val="centerGroup"/>
                    </m:oMathParaPr>
                    <m:oMath xmlns:m="http://schemas.openxmlformats.org/officeDocument/2006/math">
                      <m:r>
                        <a:rPr lang="hu-HU" b="1" i="1" dirty="0" smtClean="0">
                          <a:latin typeface="Cambria Math" panose="02040503050406030204" pitchFamily="18" charset="0"/>
                        </a:rPr>
                        <m:t>𝑭𝒊𝒏𝒂𝒍</m:t>
                      </m:r>
                      <m:r>
                        <a:rPr lang="hu-HU" b="1" i="1" dirty="0" smtClean="0">
                          <a:latin typeface="Cambria Math" panose="02040503050406030204" pitchFamily="18" charset="0"/>
                        </a:rPr>
                        <m:t> </m:t>
                      </m:r>
                      <m:r>
                        <a:rPr lang="hu-HU" b="1" i="1" dirty="0" smtClean="0">
                          <a:latin typeface="Cambria Math" panose="02040503050406030204" pitchFamily="18" charset="0"/>
                        </a:rPr>
                        <m:t>𝒆𝒒𝒖𝒂𝒕𝒊𝒐𝒏</m:t>
                      </m:r>
                    </m:oMath>
                  </m:oMathPara>
                </a14:m>
                <a:endParaRPr lang="hu-HU" dirty="0"/>
              </a:p>
            </p:txBody>
          </p:sp>
        </mc:Choice>
        <mc:Fallback xmlns="">
          <p:sp>
            <p:nvSpPr>
              <p:cNvPr id="17" name="Szöveg helye 12">
                <a:extLst>
                  <a:ext uri="{FF2B5EF4-FFF2-40B4-BE49-F238E27FC236}">
                    <a16:creationId xmlns:a16="http://schemas.microsoft.com/office/drawing/2014/main" id="{4B119D14-1A76-1317-CDEE-7D640AA7D89A}"/>
                  </a:ext>
                </a:extLst>
              </p:cNvPr>
              <p:cNvSpPr>
                <a:spLocks noGrp="1" noRot="1" noChangeAspect="1" noMove="1" noResize="1" noEditPoints="1" noAdjustHandles="1" noChangeArrowheads="1" noChangeShapeType="1" noTextEdit="1"/>
              </p:cNvSpPr>
              <p:nvPr>
                <p:ph type="body" sz="quarter" idx="14" hasCustomPrompt="1"/>
              </p:nvPr>
            </p:nvSpPr>
            <p:spPr>
              <a:xfrm>
                <a:off x="3744084" y="3460899"/>
                <a:ext cx="3054506" cy="582287"/>
              </a:xfrm>
              <a:prstGeom prst="roundRect">
                <a:avLst>
                  <a:gd name="adj" fmla="val 30816"/>
                </a:avLst>
              </a:prstGeom>
              <a:blipFill>
                <a:blip r:embed="rId8"/>
                <a:stretch>
                  <a:fillRect b="-3000"/>
                </a:stretch>
              </a:blipFill>
              <a:ln w="28575">
                <a:solidFill>
                  <a:srgbClr val="B7352D"/>
                </a:solidFill>
              </a:ln>
            </p:spPr>
            <p:txBody>
              <a:bodyPr/>
              <a:lstStyle/>
              <a:p>
                <a:r>
                  <a:rPr lang="en-US">
                    <a:noFill/>
                  </a:rPr>
                  <a:t> </a:t>
                </a:r>
              </a:p>
            </p:txBody>
          </p:sp>
        </mc:Fallback>
      </mc:AlternateContent>
    </p:spTree>
    <p:extLst>
      <p:ext uri="{BB962C8B-B14F-4D97-AF65-F5344CB8AC3E}">
        <p14:creationId xmlns:p14="http://schemas.microsoft.com/office/powerpoint/2010/main" val="10125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elfolie 01">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B061823-3F7A-48C8-8477-B410C18AC1B7}"/>
              </a:ext>
            </a:extLst>
          </p:cNvPr>
          <p:cNvSpPr>
            <a:spLocks noGrp="1"/>
          </p:cNvSpPr>
          <p:nvPr>
            <p:ph type="pic" sz="quarter" idx="11"/>
          </p:nvPr>
        </p:nvSpPr>
        <p:spPr>
          <a:xfrm>
            <a:off x="731838" y="1016000"/>
            <a:ext cx="10728325" cy="5256000"/>
          </a:xfrm>
        </p:spPr>
        <p:txBody>
          <a:bodyPr lIns="5580000" tIns="0" rIns="0" anchor="ctr" anchorCtr="0"/>
          <a:lstStyle>
            <a:lvl1pPr marL="0" indent="0" algn="ctr">
              <a:buNone/>
              <a:defRPr/>
            </a:lvl1pPr>
          </a:lstStyle>
          <a:p>
            <a:r>
              <a:rPr lang="hu-HU" noProof="0"/>
              <a:t>Kép beszúrásához kattintson az ikonra</a:t>
            </a:r>
            <a:endParaRPr lang="de-CH" noProof="0"/>
          </a:p>
        </p:txBody>
      </p:sp>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0" y="2233538"/>
            <a:ext cx="5904000" cy="3312000"/>
          </a:xfrm>
          <a:solidFill>
            <a:schemeClr val="accent1"/>
          </a:solidFill>
        </p:spPr>
        <p:txBody>
          <a:bodyPr lIns="1080000" tIns="252000" anchor="t" anchorCtr="0"/>
          <a:lstStyle>
            <a:lvl1pPr algn="l">
              <a:lnSpc>
                <a:spcPct val="100000"/>
              </a:lnSpc>
              <a:defRPr sz="3600">
                <a:solidFill>
                  <a:schemeClr val="bg1"/>
                </a:solidFill>
              </a:defRPr>
            </a:lvl1pPr>
          </a:lstStyle>
          <a:p>
            <a:r>
              <a:rPr lang="hu-HU" noProof="0"/>
              <a:t>Mintacím szerkesztése</a:t>
            </a:r>
            <a:endParaRPr lang="de-CH" noProof="0" dirty="0"/>
          </a:p>
        </p:txBody>
      </p:sp>
      <p:pic>
        <p:nvPicPr>
          <p:cNvPr id="10" name="Grafik 9">
            <a:extLst>
              <a:ext uri="{FF2B5EF4-FFF2-40B4-BE49-F238E27FC236}">
                <a16:creationId xmlns:a16="http://schemas.microsoft.com/office/drawing/2014/main" id="{0EE7317F-7892-4B0F-BA41-44765BB93F0C}"/>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8" y="360538"/>
            <a:ext cx="1765565" cy="288000"/>
          </a:xfrm>
          <a:prstGeom prst="rect">
            <a:avLst/>
          </a:prstGeom>
        </p:spPr>
      </p:pic>
      <p:sp>
        <p:nvSpPr>
          <p:cNvPr id="9" name="Bildplatzhalter 8">
            <a:extLst>
              <a:ext uri="{FF2B5EF4-FFF2-40B4-BE49-F238E27FC236}">
                <a16:creationId xmlns:a16="http://schemas.microsoft.com/office/drawing/2014/main" id="{C3C296D1-2CD0-479F-A866-6EC741D2293B}"/>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hu-HU" noProof="0"/>
              <a:t>Kép beszúrásához kattintson az ikonra</a:t>
            </a:r>
            <a:endParaRPr lang="de-CH" noProof="0"/>
          </a:p>
        </p:txBody>
      </p:sp>
      <p:sp>
        <p:nvSpPr>
          <p:cNvPr id="4" name="Textplatzhalter 3">
            <a:extLst>
              <a:ext uri="{FF2B5EF4-FFF2-40B4-BE49-F238E27FC236}">
                <a16:creationId xmlns:a16="http://schemas.microsoft.com/office/drawing/2014/main" id="{EE41BE31-9613-4103-99FF-7DCFF643B329}"/>
              </a:ext>
            </a:extLst>
          </p:cNvPr>
          <p:cNvSpPr>
            <a:spLocks noGrp="1"/>
          </p:cNvSpPr>
          <p:nvPr>
            <p:ph type="body" sz="quarter" idx="13"/>
          </p:nvPr>
        </p:nvSpPr>
        <p:spPr>
          <a:xfrm>
            <a:off x="1078516" y="3860494"/>
            <a:ext cx="4680000" cy="1440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DE" noProof="0" dirty="0"/>
          </a:p>
        </p:txBody>
      </p:sp>
      <p:sp>
        <p:nvSpPr>
          <p:cNvPr id="6" name="Textplatzhalter 5">
            <a:extLst>
              <a:ext uri="{FF2B5EF4-FFF2-40B4-BE49-F238E27FC236}">
                <a16:creationId xmlns:a16="http://schemas.microsoft.com/office/drawing/2014/main" id="{EDEB298C-798E-4D73-9DD6-F896C06530C1}"/>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1461666560"/>
      </p:ext>
    </p:extLst>
  </p:cSld>
  <p:clrMapOvr>
    <a:masterClrMapping/>
  </p:clrMapOvr>
  <p:extLst>
    <p:ext uri="{DCECCB84-F9BA-43D5-87BE-67443E8EF086}">
      <p15:sldGuideLst xmlns:p15="http://schemas.microsoft.com/office/powerpoint/2012/main">
        <p15:guide id="2" pos="3840">
          <p15:clr>
            <a:srgbClr val="FBAE40"/>
          </p15:clr>
        </p15:guide>
        <p15:guide id="3" orient="horz" pos="640">
          <p15:clr>
            <a:srgbClr val="FBAE40"/>
          </p15:clr>
        </p15:guide>
        <p15:guide id="4" orient="horz" pos="3952">
          <p15:clr>
            <a:srgbClr val="FBAE40"/>
          </p15:clr>
        </p15:guide>
        <p15:guide id="5" pos="610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01">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B061823-3F7A-48C8-8477-B410C18AC1B7}"/>
              </a:ext>
            </a:extLst>
          </p:cNvPr>
          <p:cNvSpPr>
            <a:spLocks noGrp="1"/>
          </p:cNvSpPr>
          <p:nvPr>
            <p:ph type="pic" sz="quarter" idx="11"/>
          </p:nvPr>
        </p:nvSpPr>
        <p:spPr>
          <a:xfrm>
            <a:off x="731838" y="1016000"/>
            <a:ext cx="10728325" cy="5256000"/>
          </a:xfrm>
        </p:spPr>
        <p:txBody>
          <a:bodyPr lIns="5580000" tIns="0" rIns="0" anchor="ctr" anchorCtr="0"/>
          <a:lstStyle>
            <a:lvl1pPr marL="0" indent="0" algn="ctr">
              <a:buNone/>
              <a:defRPr/>
            </a:lvl1pPr>
          </a:lstStyle>
          <a:p>
            <a:r>
              <a:rPr lang="hu-HU" noProof="0"/>
              <a:t>Kép beszúrásához kattintson az ikonra</a:t>
            </a:r>
            <a:endParaRPr lang="de-CH" noProof="0"/>
          </a:p>
        </p:txBody>
      </p:sp>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0" y="2233538"/>
            <a:ext cx="5904000" cy="3312000"/>
          </a:xfrm>
          <a:solidFill>
            <a:schemeClr val="accent1"/>
          </a:solidFill>
        </p:spPr>
        <p:txBody>
          <a:bodyPr lIns="1080000" tIns="252000" anchor="t" anchorCtr="0"/>
          <a:lstStyle>
            <a:lvl1pPr algn="l">
              <a:lnSpc>
                <a:spcPct val="100000"/>
              </a:lnSpc>
              <a:defRPr sz="3600">
                <a:solidFill>
                  <a:schemeClr val="bg1"/>
                </a:solidFill>
              </a:defRPr>
            </a:lvl1pPr>
          </a:lstStyle>
          <a:p>
            <a:r>
              <a:rPr lang="hu-HU" noProof="0"/>
              <a:t>Mintacím szerkesztése</a:t>
            </a:r>
            <a:endParaRPr lang="de-CH" noProof="0" dirty="0"/>
          </a:p>
        </p:txBody>
      </p:sp>
      <p:pic>
        <p:nvPicPr>
          <p:cNvPr id="10" name="Grafik 9">
            <a:extLst>
              <a:ext uri="{FF2B5EF4-FFF2-40B4-BE49-F238E27FC236}">
                <a16:creationId xmlns:a16="http://schemas.microsoft.com/office/drawing/2014/main" id="{0EE7317F-7892-4B0F-BA41-44765BB93F0C}"/>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8" y="360538"/>
            <a:ext cx="1765565" cy="288000"/>
          </a:xfrm>
          <a:prstGeom prst="rect">
            <a:avLst/>
          </a:prstGeom>
        </p:spPr>
      </p:pic>
      <p:sp>
        <p:nvSpPr>
          <p:cNvPr id="9" name="Bildplatzhalter 8">
            <a:extLst>
              <a:ext uri="{FF2B5EF4-FFF2-40B4-BE49-F238E27FC236}">
                <a16:creationId xmlns:a16="http://schemas.microsoft.com/office/drawing/2014/main" id="{C3C296D1-2CD0-479F-A866-6EC741D2293B}"/>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hu-HU" noProof="0"/>
              <a:t>Kép beszúrásához kattintson az ikonra</a:t>
            </a:r>
            <a:endParaRPr lang="de-CH" noProof="0"/>
          </a:p>
        </p:txBody>
      </p:sp>
      <p:sp>
        <p:nvSpPr>
          <p:cNvPr id="4" name="Textplatzhalter 3">
            <a:extLst>
              <a:ext uri="{FF2B5EF4-FFF2-40B4-BE49-F238E27FC236}">
                <a16:creationId xmlns:a16="http://schemas.microsoft.com/office/drawing/2014/main" id="{EE41BE31-9613-4103-99FF-7DCFF643B329}"/>
              </a:ext>
            </a:extLst>
          </p:cNvPr>
          <p:cNvSpPr>
            <a:spLocks noGrp="1"/>
          </p:cNvSpPr>
          <p:nvPr>
            <p:ph type="body" sz="quarter" idx="13"/>
          </p:nvPr>
        </p:nvSpPr>
        <p:spPr>
          <a:xfrm>
            <a:off x="1078516" y="3860494"/>
            <a:ext cx="4680000" cy="1440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DE" noProof="0" dirty="0"/>
          </a:p>
        </p:txBody>
      </p:sp>
      <p:sp>
        <p:nvSpPr>
          <p:cNvPr id="6" name="Textplatzhalter 5">
            <a:extLst>
              <a:ext uri="{FF2B5EF4-FFF2-40B4-BE49-F238E27FC236}">
                <a16:creationId xmlns:a16="http://schemas.microsoft.com/office/drawing/2014/main" id="{EDEB298C-798E-4D73-9DD6-F896C06530C1}"/>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1054807167"/>
      </p:ext>
    </p:extLst>
  </p:cSld>
  <p:clrMapOvr>
    <a:masterClrMapping/>
  </p:clrMapOvr>
  <p:extLst>
    <p:ext uri="{DCECCB84-F9BA-43D5-87BE-67443E8EF086}">
      <p15:sldGuideLst xmlns:p15="http://schemas.microsoft.com/office/powerpoint/2012/main">
        <p15:guide id="2" pos="3840">
          <p15:clr>
            <a:srgbClr val="FBAE40"/>
          </p15:clr>
        </p15:guide>
        <p15:guide id="3" orient="horz" pos="640">
          <p15:clr>
            <a:srgbClr val="FBAE40"/>
          </p15:clr>
        </p15:guide>
        <p15:guide id="4" orient="horz" pos="3952">
          <p15:clr>
            <a:srgbClr val="FBAE40"/>
          </p15:clr>
        </p15:guide>
        <p15:guide id="5" pos="610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folie 02">
    <p:spTree>
      <p:nvGrpSpPr>
        <p:cNvPr id="1" name=""/>
        <p:cNvGrpSpPr/>
        <p:nvPr/>
      </p:nvGrpSpPr>
      <p:grpSpPr>
        <a:xfrm>
          <a:off x="0" y="0"/>
          <a:ext cx="0" cy="0"/>
          <a:chOff x="0" y="0"/>
          <a:chExt cx="0" cy="0"/>
        </a:xfrm>
      </p:grpSpPr>
      <p:sp>
        <p:nvSpPr>
          <p:cNvPr id="11" name="Bildplatzhalter 4">
            <a:extLst>
              <a:ext uri="{FF2B5EF4-FFF2-40B4-BE49-F238E27FC236}">
                <a16:creationId xmlns:a16="http://schemas.microsoft.com/office/drawing/2014/main" id="{8A01615F-450E-43D0-B554-DA3FBD48DF34}"/>
              </a:ext>
            </a:extLst>
          </p:cNvPr>
          <p:cNvSpPr>
            <a:spLocks noGrp="1"/>
          </p:cNvSpPr>
          <p:nvPr>
            <p:ph type="pic" sz="quarter" idx="11"/>
          </p:nvPr>
        </p:nvSpPr>
        <p:spPr>
          <a:xfrm>
            <a:off x="731838" y="1016000"/>
            <a:ext cx="10728325" cy="5256000"/>
          </a:xfrm>
        </p:spPr>
        <p:txBody>
          <a:bodyPr lIns="0" tIns="0" rIns="5580000" anchor="ctr" anchorCtr="0"/>
          <a:lstStyle>
            <a:lvl1pPr marL="0" indent="0" algn="ctr">
              <a:buNone/>
              <a:defRPr/>
            </a:lvl1pPr>
          </a:lstStyle>
          <a:p>
            <a:r>
              <a:rPr lang="hu-HU" noProof="0"/>
              <a:t>Kép beszúrásához kattintson az ikonra</a:t>
            </a:r>
            <a:endParaRPr lang="de-CH" noProof="0"/>
          </a:p>
        </p:txBody>
      </p:sp>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6504000" y="2957494"/>
            <a:ext cx="5688000" cy="2268000"/>
          </a:xfrm>
          <a:solidFill>
            <a:schemeClr val="accent6"/>
          </a:solidFill>
        </p:spPr>
        <p:txBody>
          <a:bodyPr lIns="324000" tIns="252000" anchor="t" anchorCtr="0"/>
          <a:lstStyle>
            <a:lvl1pPr algn="l">
              <a:lnSpc>
                <a:spcPct val="100000"/>
              </a:lnSpc>
              <a:defRPr sz="3600">
                <a:solidFill>
                  <a:schemeClr val="bg1"/>
                </a:solidFill>
              </a:defRPr>
            </a:lvl1pPr>
          </a:lstStyle>
          <a:p>
            <a:r>
              <a:rPr lang="hu-HU" noProof="0"/>
              <a:t>Mintacím szerkesztése</a:t>
            </a:r>
            <a:endParaRPr lang="de-CH" noProof="0"/>
          </a:p>
        </p:txBody>
      </p:sp>
      <p:pic>
        <p:nvPicPr>
          <p:cNvPr id="10" name="Grafik 9">
            <a:extLst>
              <a:ext uri="{FF2B5EF4-FFF2-40B4-BE49-F238E27FC236}">
                <a16:creationId xmlns:a16="http://schemas.microsoft.com/office/drawing/2014/main" id="{0EE7317F-7892-4B0F-BA41-44765BB93F0C}"/>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8" y="360538"/>
            <a:ext cx="1765565" cy="288000"/>
          </a:xfrm>
          <a:prstGeom prst="rect">
            <a:avLst/>
          </a:prstGeom>
        </p:spPr>
      </p:pic>
      <p:sp>
        <p:nvSpPr>
          <p:cNvPr id="9" name="Textplatzhalter 3">
            <a:extLst>
              <a:ext uri="{FF2B5EF4-FFF2-40B4-BE49-F238E27FC236}">
                <a16:creationId xmlns:a16="http://schemas.microsoft.com/office/drawing/2014/main" id="{003A487C-8977-4264-A8A1-D6C1DB604682}"/>
              </a:ext>
            </a:extLst>
          </p:cNvPr>
          <p:cNvSpPr>
            <a:spLocks noGrp="1"/>
          </p:cNvSpPr>
          <p:nvPr>
            <p:ph type="body" sz="quarter" idx="13"/>
          </p:nvPr>
        </p:nvSpPr>
        <p:spPr>
          <a:xfrm>
            <a:off x="6845210" y="4639666"/>
            <a:ext cx="4320000" cy="468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hu-HU" noProof="0"/>
              <a:t>Mintaszöveg szerkesztése</a:t>
            </a:r>
          </a:p>
        </p:txBody>
      </p:sp>
      <p:sp>
        <p:nvSpPr>
          <p:cNvPr id="13" name="Bildplatzhalter 8">
            <a:extLst>
              <a:ext uri="{FF2B5EF4-FFF2-40B4-BE49-F238E27FC236}">
                <a16:creationId xmlns:a16="http://schemas.microsoft.com/office/drawing/2014/main" id="{E91D3734-CD8F-4F94-A813-570EF31C4732}"/>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hu-HU" noProof="0"/>
              <a:t>Kép beszúrásához kattintson az ikonra</a:t>
            </a:r>
            <a:endParaRPr lang="de-CH" noProof="0"/>
          </a:p>
        </p:txBody>
      </p:sp>
      <p:sp>
        <p:nvSpPr>
          <p:cNvPr id="8" name="Textplatzhalter 5">
            <a:extLst>
              <a:ext uri="{FF2B5EF4-FFF2-40B4-BE49-F238E27FC236}">
                <a16:creationId xmlns:a16="http://schemas.microsoft.com/office/drawing/2014/main" id="{547D2927-4A99-4714-8EBA-F773EAA26308}"/>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3861405314"/>
      </p:ext>
    </p:extLst>
  </p:cSld>
  <p:clrMapOvr>
    <a:masterClrMapping/>
  </p:clrMapOvr>
  <p:extLst>
    <p:ext uri="{DCECCB84-F9BA-43D5-87BE-67443E8EF086}">
      <p15:sldGuideLst xmlns:p15="http://schemas.microsoft.com/office/powerpoint/2012/main">
        <p15:guide id="3" orient="horz" pos="640">
          <p15:clr>
            <a:srgbClr val="FBAE40"/>
          </p15:clr>
        </p15:guide>
        <p15:guide id="4" orient="horz" pos="395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folie 03">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62D94F76-218E-49F2-87F8-05982912ED18}"/>
              </a:ext>
            </a:extLst>
          </p:cNvPr>
          <p:cNvSpPr/>
          <p:nvPr userDrawn="1"/>
        </p:nvSpPr>
        <p:spPr>
          <a:xfrm>
            <a:off x="731838" y="1016000"/>
            <a:ext cx="10728325" cy="5257800"/>
          </a:xfrm>
          <a:prstGeom prst="rect">
            <a:avLst/>
          </a:prstGeom>
          <a:solidFill>
            <a:srgbClr val="8E67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noProof="0"/>
          </a:p>
        </p:txBody>
      </p:sp>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1" y="1940405"/>
            <a:ext cx="10188000" cy="3960000"/>
          </a:xfrm>
          <a:solidFill>
            <a:schemeClr val="accent3"/>
          </a:solidFill>
          <a:ln>
            <a:noFill/>
          </a:ln>
        </p:spPr>
        <p:txBody>
          <a:bodyPr lIns="1080000" tIns="252000" anchor="t" anchorCtr="0"/>
          <a:lstStyle>
            <a:lvl1pPr algn="l">
              <a:lnSpc>
                <a:spcPct val="100000"/>
              </a:lnSpc>
              <a:defRPr sz="3600">
                <a:solidFill>
                  <a:schemeClr val="bg1"/>
                </a:solidFill>
              </a:defRPr>
            </a:lvl1pPr>
          </a:lstStyle>
          <a:p>
            <a:r>
              <a:rPr lang="hu-HU" noProof="0"/>
              <a:t>Mintacím szerkesztése</a:t>
            </a:r>
            <a:endParaRPr lang="de-CH" noProof="0" dirty="0"/>
          </a:p>
        </p:txBody>
      </p:sp>
      <p:pic>
        <p:nvPicPr>
          <p:cNvPr id="10" name="Grafik 9">
            <a:extLst>
              <a:ext uri="{FF2B5EF4-FFF2-40B4-BE49-F238E27FC236}">
                <a16:creationId xmlns:a16="http://schemas.microsoft.com/office/drawing/2014/main" id="{0EE7317F-7892-4B0F-BA41-44765BB93F0C}"/>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8" y="360538"/>
            <a:ext cx="1765565" cy="288000"/>
          </a:xfrm>
          <a:prstGeom prst="rect">
            <a:avLst/>
          </a:prstGeom>
        </p:spPr>
      </p:pic>
      <p:sp>
        <p:nvSpPr>
          <p:cNvPr id="7" name="Textplatzhalter 3">
            <a:extLst>
              <a:ext uri="{FF2B5EF4-FFF2-40B4-BE49-F238E27FC236}">
                <a16:creationId xmlns:a16="http://schemas.microsoft.com/office/drawing/2014/main" id="{0503E57F-F89F-431B-8D38-7CC97B7C201A}"/>
              </a:ext>
            </a:extLst>
          </p:cNvPr>
          <p:cNvSpPr>
            <a:spLocks noGrp="1"/>
          </p:cNvSpPr>
          <p:nvPr>
            <p:ph type="body" sz="quarter" idx="13"/>
          </p:nvPr>
        </p:nvSpPr>
        <p:spPr>
          <a:xfrm>
            <a:off x="1078516" y="4217884"/>
            <a:ext cx="8640000" cy="1440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hu-HU" noProof="0"/>
              <a:t>Mintaszöveg szerkesztése</a:t>
            </a:r>
          </a:p>
        </p:txBody>
      </p:sp>
      <p:sp>
        <p:nvSpPr>
          <p:cNvPr id="12" name="Bildplatzhalter 8">
            <a:extLst>
              <a:ext uri="{FF2B5EF4-FFF2-40B4-BE49-F238E27FC236}">
                <a16:creationId xmlns:a16="http://schemas.microsoft.com/office/drawing/2014/main" id="{1BEB6197-C509-4752-B57E-CEE955F5D926}"/>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hu-HU" noProof="0"/>
              <a:t>Kép beszúrásához kattintson az ikonra</a:t>
            </a:r>
            <a:endParaRPr lang="de-CH" noProof="0"/>
          </a:p>
        </p:txBody>
      </p:sp>
      <p:sp>
        <p:nvSpPr>
          <p:cNvPr id="8" name="Textplatzhalter 5">
            <a:extLst>
              <a:ext uri="{FF2B5EF4-FFF2-40B4-BE49-F238E27FC236}">
                <a16:creationId xmlns:a16="http://schemas.microsoft.com/office/drawing/2014/main" id="{4ADF7DEC-21BD-45CA-9E91-B9F58A69F621}"/>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1578539504"/>
      </p:ext>
    </p:extLst>
  </p:cSld>
  <p:clrMapOvr>
    <a:masterClrMapping/>
  </p:clrMapOvr>
  <p:extLst>
    <p:ext uri="{DCECCB84-F9BA-43D5-87BE-67443E8EF086}">
      <p15:sldGuideLst xmlns:p15="http://schemas.microsoft.com/office/powerpoint/2012/main">
        <p15:guide id="3" orient="horz" pos="640">
          <p15:clr>
            <a:srgbClr val="FBAE40"/>
          </p15:clr>
        </p15:guide>
        <p15:guide id="4" orient="horz" pos="395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folie 04">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731837" y="1016000"/>
            <a:ext cx="10728326" cy="5256000"/>
          </a:xfrm>
          <a:solidFill>
            <a:schemeClr val="accent6"/>
          </a:solidFill>
          <a:ln>
            <a:noFill/>
          </a:ln>
        </p:spPr>
        <p:txBody>
          <a:bodyPr lIns="324000" tIns="1152000" anchor="t" anchorCtr="0"/>
          <a:lstStyle>
            <a:lvl1pPr algn="l">
              <a:lnSpc>
                <a:spcPct val="100000"/>
              </a:lnSpc>
              <a:defRPr sz="3600">
                <a:solidFill>
                  <a:schemeClr val="bg1"/>
                </a:solidFill>
              </a:defRPr>
            </a:lvl1pPr>
          </a:lstStyle>
          <a:p>
            <a:r>
              <a:rPr lang="hu-HU" noProof="0"/>
              <a:t>Mintacím szerkesztése</a:t>
            </a:r>
            <a:endParaRPr lang="de-CH" noProof="0"/>
          </a:p>
        </p:txBody>
      </p:sp>
      <p:pic>
        <p:nvPicPr>
          <p:cNvPr id="10" name="Grafik 9">
            <a:extLst>
              <a:ext uri="{FF2B5EF4-FFF2-40B4-BE49-F238E27FC236}">
                <a16:creationId xmlns:a16="http://schemas.microsoft.com/office/drawing/2014/main" id="{0EE7317F-7892-4B0F-BA41-44765BB93F0C}"/>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8" y="360538"/>
            <a:ext cx="1765565" cy="288000"/>
          </a:xfrm>
          <a:prstGeom prst="rect">
            <a:avLst/>
          </a:prstGeom>
        </p:spPr>
      </p:pic>
      <p:sp>
        <p:nvSpPr>
          <p:cNvPr id="6" name="Textplatzhalter 3">
            <a:extLst>
              <a:ext uri="{FF2B5EF4-FFF2-40B4-BE49-F238E27FC236}">
                <a16:creationId xmlns:a16="http://schemas.microsoft.com/office/drawing/2014/main" id="{5FCAD79B-EF47-46A0-9575-229F3DAA72F5}"/>
              </a:ext>
            </a:extLst>
          </p:cNvPr>
          <p:cNvSpPr>
            <a:spLocks noGrp="1"/>
          </p:cNvSpPr>
          <p:nvPr>
            <p:ph type="body" sz="quarter" idx="13"/>
          </p:nvPr>
        </p:nvSpPr>
        <p:spPr>
          <a:xfrm>
            <a:off x="1078515" y="4575276"/>
            <a:ext cx="10044000" cy="1440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hu-HU" noProof="0"/>
              <a:t>Mintaszöveg szerkesztése</a:t>
            </a:r>
          </a:p>
        </p:txBody>
      </p:sp>
      <p:sp>
        <p:nvSpPr>
          <p:cNvPr id="8" name="Bildplatzhalter 8">
            <a:extLst>
              <a:ext uri="{FF2B5EF4-FFF2-40B4-BE49-F238E27FC236}">
                <a16:creationId xmlns:a16="http://schemas.microsoft.com/office/drawing/2014/main" id="{72236FC6-C8FF-43C1-86B9-BF112345926F}"/>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hu-HU" noProof="0"/>
              <a:t>Kép beszúrásához kattintson az ikonra</a:t>
            </a:r>
            <a:endParaRPr lang="de-CH" noProof="0"/>
          </a:p>
        </p:txBody>
      </p:sp>
      <p:sp>
        <p:nvSpPr>
          <p:cNvPr id="7" name="Textplatzhalter 5">
            <a:extLst>
              <a:ext uri="{FF2B5EF4-FFF2-40B4-BE49-F238E27FC236}">
                <a16:creationId xmlns:a16="http://schemas.microsoft.com/office/drawing/2014/main" id="{789A3267-E086-4EC3-A0BB-F8ECD01A5C7E}"/>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1479301999"/>
      </p:ext>
    </p:extLst>
  </p:cSld>
  <p:clrMapOvr>
    <a:masterClrMapping/>
  </p:clrMapOvr>
  <p:extLst>
    <p:ext uri="{DCECCB84-F9BA-43D5-87BE-67443E8EF086}">
      <p15:sldGuideLst xmlns:p15="http://schemas.microsoft.com/office/powerpoint/2012/main">
        <p15:guide id="3" orient="horz" pos="640">
          <p15:clr>
            <a:srgbClr val="FBAE40"/>
          </p15:clr>
        </p15:guide>
        <p15:guide id="4" orient="horz" pos="395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folie 04 – Uni Zürich">
    <p:spTree>
      <p:nvGrpSpPr>
        <p:cNvPr id="1" name=""/>
        <p:cNvGrpSpPr/>
        <p:nvPr/>
      </p:nvGrpSpPr>
      <p:grpSpPr>
        <a:xfrm>
          <a:off x="0" y="0"/>
          <a:ext cx="0" cy="0"/>
          <a:chOff x="0" y="0"/>
          <a:chExt cx="0" cy="0"/>
        </a:xfrm>
      </p:grpSpPr>
      <p:sp>
        <p:nvSpPr>
          <p:cNvPr id="5" name="Bildplatzhalter 4">
            <a:extLst>
              <a:ext uri="{FF2B5EF4-FFF2-40B4-BE49-F238E27FC236}">
                <a16:creationId xmlns:a16="http://schemas.microsoft.com/office/drawing/2014/main" id="{EB061823-3F7A-48C8-8477-B410C18AC1B7}"/>
              </a:ext>
            </a:extLst>
          </p:cNvPr>
          <p:cNvSpPr>
            <a:spLocks noGrp="1"/>
          </p:cNvSpPr>
          <p:nvPr>
            <p:ph type="pic" sz="quarter" idx="11"/>
          </p:nvPr>
        </p:nvSpPr>
        <p:spPr>
          <a:xfrm>
            <a:off x="731838" y="1016000"/>
            <a:ext cx="10728325" cy="5256000"/>
          </a:xfrm>
        </p:spPr>
        <p:txBody>
          <a:bodyPr lIns="5580000" tIns="0" rIns="0" anchor="ctr" anchorCtr="0"/>
          <a:lstStyle>
            <a:lvl1pPr marL="0" indent="0" algn="ctr">
              <a:buNone/>
              <a:defRPr/>
            </a:lvl1pPr>
          </a:lstStyle>
          <a:p>
            <a:r>
              <a:rPr lang="hu-HU" noProof="0"/>
              <a:t>Kép beszúrásához kattintson az ikonra</a:t>
            </a:r>
            <a:endParaRPr lang="de-CH" noProof="0"/>
          </a:p>
        </p:txBody>
      </p:sp>
      <p:sp>
        <p:nvSpPr>
          <p:cNvPr id="2" name="Titel 1">
            <a:extLst>
              <a:ext uri="{FF2B5EF4-FFF2-40B4-BE49-F238E27FC236}">
                <a16:creationId xmlns:a16="http://schemas.microsoft.com/office/drawing/2014/main" id="{3491294E-BEE7-4DA8-BBC8-88E1A7B07AEF}"/>
              </a:ext>
            </a:extLst>
          </p:cNvPr>
          <p:cNvSpPr>
            <a:spLocks noGrp="1"/>
          </p:cNvSpPr>
          <p:nvPr>
            <p:ph type="ctrTitle"/>
          </p:nvPr>
        </p:nvSpPr>
        <p:spPr>
          <a:xfrm>
            <a:off x="0" y="2233538"/>
            <a:ext cx="5904000" cy="3312000"/>
          </a:xfrm>
          <a:solidFill>
            <a:schemeClr val="accent2"/>
          </a:solidFill>
        </p:spPr>
        <p:txBody>
          <a:bodyPr lIns="1080000" tIns="252000" anchor="t" anchorCtr="0"/>
          <a:lstStyle>
            <a:lvl1pPr algn="l">
              <a:lnSpc>
                <a:spcPct val="100000"/>
              </a:lnSpc>
              <a:defRPr sz="3600">
                <a:solidFill>
                  <a:schemeClr val="bg1"/>
                </a:solidFill>
              </a:defRPr>
            </a:lvl1pPr>
          </a:lstStyle>
          <a:p>
            <a:r>
              <a:rPr lang="hu-HU" noProof="0"/>
              <a:t>Mintacím szerkesztése</a:t>
            </a:r>
            <a:endParaRPr lang="de-CH" noProof="0"/>
          </a:p>
        </p:txBody>
      </p:sp>
      <p:pic>
        <p:nvPicPr>
          <p:cNvPr id="4" name="Grafik 3">
            <a:extLst>
              <a:ext uri="{FF2B5EF4-FFF2-40B4-BE49-F238E27FC236}">
                <a16:creationId xmlns:a16="http://schemas.microsoft.com/office/drawing/2014/main" id="{793E2EDD-B19F-478D-BB03-AD55EC1E86B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7672" y="228020"/>
            <a:ext cx="3679200" cy="552508"/>
          </a:xfrm>
          <a:prstGeom prst="rect">
            <a:avLst/>
          </a:prstGeom>
        </p:spPr>
      </p:pic>
      <p:sp>
        <p:nvSpPr>
          <p:cNvPr id="7" name="Textplatzhalter 3">
            <a:extLst>
              <a:ext uri="{FF2B5EF4-FFF2-40B4-BE49-F238E27FC236}">
                <a16:creationId xmlns:a16="http://schemas.microsoft.com/office/drawing/2014/main" id="{D364BCB8-820F-4C3A-BA37-7048A4C8D4C3}"/>
              </a:ext>
            </a:extLst>
          </p:cNvPr>
          <p:cNvSpPr>
            <a:spLocks noGrp="1"/>
          </p:cNvSpPr>
          <p:nvPr>
            <p:ph type="body" sz="quarter" idx="13"/>
          </p:nvPr>
        </p:nvSpPr>
        <p:spPr>
          <a:xfrm>
            <a:off x="1078516" y="3860495"/>
            <a:ext cx="4680000" cy="1440000"/>
          </a:xfrm>
        </p:spPr>
        <p:txBody>
          <a:bodyPr/>
          <a:lstStyle>
            <a:lvl1pPr marL="0" indent="0">
              <a:lnSpc>
                <a:spcPct val="100000"/>
              </a:lnSpc>
              <a:spcBef>
                <a:spcPts val="0"/>
              </a:spcBef>
              <a:buNone/>
              <a:defRPr>
                <a:solidFill>
                  <a:schemeClr val="bg1"/>
                </a:solidFill>
              </a:defRPr>
            </a:lvl1pPr>
            <a:lvl2pPr marL="266700" indent="0">
              <a:lnSpc>
                <a:spcPct val="100000"/>
              </a:lnSpc>
              <a:spcBef>
                <a:spcPts val="0"/>
              </a:spcBef>
              <a:buNone/>
              <a:defRPr>
                <a:solidFill>
                  <a:schemeClr val="bg1"/>
                </a:solidFill>
              </a:defRPr>
            </a:lvl2pPr>
            <a:lvl3pPr marL="538163" indent="0">
              <a:lnSpc>
                <a:spcPct val="100000"/>
              </a:lnSpc>
              <a:spcBef>
                <a:spcPts val="0"/>
              </a:spcBef>
              <a:buNone/>
              <a:defRPr>
                <a:solidFill>
                  <a:schemeClr val="bg1"/>
                </a:solidFill>
              </a:defRPr>
            </a:lvl3pPr>
            <a:lvl4pPr marL="804862" indent="0">
              <a:lnSpc>
                <a:spcPct val="100000"/>
              </a:lnSpc>
              <a:spcBef>
                <a:spcPts val="0"/>
              </a:spcBef>
              <a:buNone/>
              <a:defRPr>
                <a:solidFill>
                  <a:schemeClr val="bg1"/>
                </a:solidFill>
              </a:defRPr>
            </a:lvl4pPr>
            <a:lvl5pPr marL="1076325" indent="0">
              <a:lnSpc>
                <a:spcPct val="100000"/>
              </a:lnSpc>
              <a:spcBef>
                <a:spcPts val="0"/>
              </a:spcBef>
              <a:buNone/>
              <a:defRPr>
                <a:solidFill>
                  <a:schemeClr val="bg1"/>
                </a:solidFill>
              </a:defRPr>
            </a:lvl5pPr>
          </a:lstStyle>
          <a:p>
            <a:pPr lvl="0"/>
            <a:r>
              <a:rPr lang="hu-HU" noProof="0"/>
              <a:t>Mintaszöveg szerkesztése</a:t>
            </a:r>
          </a:p>
        </p:txBody>
      </p:sp>
      <p:sp>
        <p:nvSpPr>
          <p:cNvPr id="11" name="Bildplatzhalter 8">
            <a:extLst>
              <a:ext uri="{FF2B5EF4-FFF2-40B4-BE49-F238E27FC236}">
                <a16:creationId xmlns:a16="http://schemas.microsoft.com/office/drawing/2014/main" id="{A73913C2-8DFE-4F15-B2DB-2A6D5C267009}"/>
              </a:ext>
            </a:extLst>
          </p:cNvPr>
          <p:cNvSpPr>
            <a:spLocks noGrp="1"/>
          </p:cNvSpPr>
          <p:nvPr>
            <p:ph type="pic" sz="quarter" idx="12"/>
          </p:nvPr>
        </p:nvSpPr>
        <p:spPr>
          <a:xfrm>
            <a:off x="10200163" y="6489088"/>
            <a:ext cx="1260000" cy="180000"/>
          </a:xfrm>
        </p:spPr>
        <p:txBody>
          <a:bodyPr/>
          <a:lstStyle>
            <a:lvl1pPr marL="0" indent="0" algn="l">
              <a:buNone/>
              <a:defRPr sz="700"/>
            </a:lvl1pPr>
          </a:lstStyle>
          <a:p>
            <a:r>
              <a:rPr lang="hu-HU" noProof="0"/>
              <a:t>Kép beszúrásához kattintson az ikonra</a:t>
            </a:r>
            <a:endParaRPr lang="de-CH" noProof="0"/>
          </a:p>
        </p:txBody>
      </p:sp>
      <p:sp>
        <p:nvSpPr>
          <p:cNvPr id="9" name="Textplatzhalter 5">
            <a:extLst>
              <a:ext uri="{FF2B5EF4-FFF2-40B4-BE49-F238E27FC236}">
                <a16:creationId xmlns:a16="http://schemas.microsoft.com/office/drawing/2014/main" id="{791A1AD7-DB7D-4C75-BEFB-EB6D34D3B2AB}"/>
              </a:ext>
            </a:extLst>
          </p:cNvPr>
          <p:cNvSpPr>
            <a:spLocks noGrp="1"/>
          </p:cNvSpPr>
          <p:nvPr>
            <p:ph type="body" sz="quarter" idx="16" hasCustomPrompt="1"/>
          </p:nvPr>
        </p:nvSpPr>
        <p:spPr>
          <a:xfrm>
            <a:off x="9696449" y="316800"/>
            <a:ext cx="1800000" cy="360000"/>
          </a:xfrm>
        </p:spPr>
        <p:txBody>
          <a:bodyPr anchor="b" anchorCtr="0"/>
          <a:lstStyle>
            <a:lvl1pPr marL="0" indent="0" algn="l">
              <a:spcBef>
                <a:spcPts val="0"/>
              </a:spcBef>
              <a:buNone/>
              <a:defRPr sz="1150"/>
            </a:lvl1pPr>
            <a:lvl2pPr>
              <a:defRPr sz="1150"/>
            </a:lvl2pPr>
            <a:lvl3pPr>
              <a:defRPr sz="1150"/>
            </a:lvl3pPr>
            <a:lvl4pPr>
              <a:defRPr sz="1150"/>
            </a:lvl4pPr>
            <a:lvl5pPr>
              <a:defRPr sz="1150"/>
            </a:lvl5pPr>
          </a:lstStyle>
          <a:p>
            <a:pPr lvl="0"/>
            <a:r>
              <a:rPr lang="de-DE" dirty="0"/>
              <a:t>Organisationseinheit verbal</a:t>
            </a:r>
            <a:br>
              <a:rPr lang="de-DE" dirty="0"/>
            </a:br>
            <a:r>
              <a:rPr lang="de-DE" dirty="0"/>
              <a:t>optional auf 2 Zeilen</a:t>
            </a:r>
          </a:p>
        </p:txBody>
      </p:sp>
    </p:spTree>
    <p:extLst>
      <p:ext uri="{BB962C8B-B14F-4D97-AF65-F5344CB8AC3E}">
        <p14:creationId xmlns:p14="http://schemas.microsoft.com/office/powerpoint/2010/main" val="1756614383"/>
      </p:ext>
    </p:extLst>
  </p:cSld>
  <p:clrMapOvr>
    <a:masterClrMapping/>
  </p:clrMapOvr>
  <p:extLst>
    <p:ext uri="{DCECCB84-F9BA-43D5-87BE-67443E8EF086}">
      <p15:sldGuideLst xmlns:p15="http://schemas.microsoft.com/office/powerpoint/2012/main">
        <p15:guide id="3" orient="horz" pos="640">
          <p15:clr>
            <a:srgbClr val="FBAE40"/>
          </p15:clr>
        </p15:guide>
        <p15:guide id="4" orient="horz" pos="3952">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hu-HU" noProof="0"/>
              <a:t>Mintacím szerkesztése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p:txBody>
          <a:bodyPr/>
          <a:lstStyle>
            <a:lvl1pPr marL="539750" indent="-539750">
              <a:buFont typeface="+mj-lt"/>
              <a:buAutoNum type="arabicPeriod"/>
              <a:defRPr/>
            </a:lvl1pPr>
            <a:lvl2pPr marL="1079500" indent="-539750">
              <a:buFont typeface="+mj-lt"/>
              <a:buAutoNum type="arabicPeriod"/>
              <a:defRPr/>
            </a:lvl2pPr>
            <a:lvl3pPr marL="1612900" indent="-533400">
              <a:buFont typeface="+mj-lt"/>
              <a:buAutoNum type="arabicPeriod"/>
              <a:defRPr/>
            </a:lvl3pPr>
            <a:lvl4pPr marL="2152650" indent="-539750">
              <a:buFont typeface="+mj-lt"/>
              <a:buAutoNum type="arabicPeriod"/>
              <a:defRPr/>
            </a:lvl4pPr>
            <a:lvl5pPr marL="2692400" indent="-539750">
              <a:buFont typeface="+mj-lt"/>
              <a:buAutoNum type="arabicPeriod"/>
              <a:defRPr/>
            </a:lvl5p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6861D6AC-3BAC-4A50-9479-1E7CD895A648}" type="datetime1">
              <a:rPr lang="de-CH" noProof="0" smtClean="0"/>
              <a:t>04.09.2025</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a:xfrm>
            <a:off x="2171700" y="6522444"/>
            <a:ext cx="7200000" cy="216000"/>
          </a:xfrm>
        </p:spPr>
        <p:txBody>
          <a:bodyPr/>
          <a:lstStyle/>
          <a:p>
            <a:r>
              <a:rPr lang="de-DE" noProof="0"/>
              <a:t>Organisationseinheit verbal – STRENG VERTRAULICH</a:t>
            </a:r>
            <a:endParaRPr lang="de-CH" noProof="0" dirty="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Tree>
    <p:extLst>
      <p:ext uri="{BB962C8B-B14F-4D97-AF65-F5344CB8AC3E}">
        <p14:creationId xmlns:p14="http://schemas.microsoft.com/office/powerpoint/2010/main" val="5688031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hu-HU" noProof="0"/>
              <a:t>Mintacím szerkesztése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p:txBody>
          <a:body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360162FC-E8FF-4D52-8F53-8F2A2A3AD348}" type="datetime1">
              <a:rPr lang="de-CH" noProof="0" smtClean="0"/>
              <a:t>04.09.2025</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 – STRENG VERTRAULICH</a:t>
            </a:r>
            <a:endParaRPr lang="de-CH" noProof="0" dirty="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Tree>
    <p:extLst>
      <p:ext uri="{BB962C8B-B14F-4D97-AF65-F5344CB8AC3E}">
        <p14:creationId xmlns:p14="http://schemas.microsoft.com/office/powerpoint/2010/main" val="909013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2B5A81DD-262C-1052-EBAF-AF4595B96D33}"/>
              </a:ext>
            </a:extLst>
          </p:cNvPr>
          <p:cNvSpPr txBox="1">
            <a:spLocks/>
          </p:cNvSpPr>
          <p:nvPr userDrawn="1"/>
        </p:nvSpPr>
        <p:spPr>
          <a:xfrm>
            <a:off x="500514" y="2815509"/>
            <a:ext cx="6505993" cy="1918537"/>
          </a:xfrm>
          <a:prstGeom prst="rect">
            <a:avLst/>
          </a:prstGeom>
          <a:solidFill>
            <a:schemeClr val="bg1">
              <a:alpha val="80000"/>
            </a:schemeClr>
          </a:solidFill>
        </p:spPr>
        <p:txBody>
          <a:bodyPr vert="horz" lIns="91440" tIns="45720" rIns="91440" bIns="45720" rtlCol="0" anchor="ctr" anchorCtr="0">
            <a:normAutofit/>
          </a:bodyPr>
          <a:lstStyle>
            <a:lvl1pPr algn="ctr" defTabSz="914400" rtl="0" eaLnBrk="1" latinLnBrk="0" hangingPunct="1">
              <a:spcBef>
                <a:spcPct val="0"/>
              </a:spcBef>
              <a:buNone/>
              <a:defRPr sz="5400" b="0" i="0" kern="1200">
                <a:solidFill>
                  <a:schemeClr val="tx1">
                    <a:lumMod val="75000"/>
                    <a:lumOff val="25000"/>
                  </a:schemeClr>
                </a:solidFill>
                <a:latin typeface="Gill Sans Light"/>
                <a:ea typeface="+mj-ea"/>
                <a:cs typeface="Gill Sans Light"/>
              </a:defRPr>
            </a:lvl1pPr>
          </a:lstStyle>
          <a:p>
            <a:r>
              <a:rPr lang="hu-HU" sz="5400" dirty="0"/>
              <a:t>3.</a:t>
            </a:r>
            <a:r>
              <a:rPr lang="hu-HU" sz="5400" baseline="0" dirty="0"/>
              <a:t> </a:t>
            </a:r>
            <a:r>
              <a:rPr lang="hu-HU" sz="5400" baseline="0" dirty="0" err="1"/>
              <a:t>Oscillating</a:t>
            </a:r>
            <a:r>
              <a:rPr lang="hu-HU" sz="5400" baseline="0" dirty="0"/>
              <a:t> </a:t>
            </a:r>
            <a:r>
              <a:rPr lang="hu-HU" sz="5400" baseline="0" dirty="0" err="1"/>
              <a:t>Rings</a:t>
            </a:r>
            <a:br>
              <a:rPr lang="hu-HU" dirty="0"/>
            </a:br>
            <a:r>
              <a:rPr lang="hu-HU" sz="3200" baseline="0" dirty="0"/>
              <a:t>Hannes Ischinger</a:t>
            </a:r>
          </a:p>
          <a:p>
            <a:r>
              <a:rPr lang="hu-HU" sz="3200" baseline="0" dirty="0"/>
              <a:t>Tamás Simon</a:t>
            </a:r>
            <a:endParaRPr lang="en-US" dirty="0"/>
          </a:p>
        </p:txBody>
      </p:sp>
      <mc:AlternateContent xmlns:mc="http://schemas.openxmlformats.org/markup-compatibility/2006">
        <mc:Choice xmlns:am3d="http://schemas.microsoft.com/office/drawing/2017/model3d" Requires="am3d">
          <p:graphicFrame>
            <p:nvGraphicFramePr>
              <p:cNvPr id="2" name="Térhatású modell 1">
                <a:extLst>
                  <a:ext uri="{FF2B5EF4-FFF2-40B4-BE49-F238E27FC236}">
                    <a16:creationId xmlns:a16="http://schemas.microsoft.com/office/drawing/2014/main" id="{09A4EF19-4111-4B92-B058-A1FC15B8AE80}"/>
                  </a:ext>
                </a:extLst>
              </p:cNvPr>
              <p:cNvGraphicFramePr>
                <a:graphicFrameLocks noChangeAspect="1"/>
              </p:cNvGraphicFramePr>
              <p:nvPr userDrawn="1">
                <p:extLst>
                  <p:ext uri="{D42A27DB-BD31-4B8C-83A1-F6EECF244321}">
                    <p14:modId xmlns:p14="http://schemas.microsoft.com/office/powerpoint/2010/main" val="2852552747"/>
                  </p:ext>
                </p:extLst>
              </p:nvPr>
            </p:nvGraphicFramePr>
            <p:xfrm>
              <a:off x="8692280" y="1012224"/>
              <a:ext cx="1442434" cy="1037000"/>
            </p:xfrm>
            <a:graphic>
              <a:graphicData uri="http://schemas.microsoft.com/office/drawing/2017/model3d">
                <am3d:model3d r:embed="rId2">
                  <am3d:spPr>
                    <a:xfrm>
                      <a:off x="0" y="0"/>
                      <a:ext cx="1442434" cy="1037000"/>
                    </a:xfrm>
                    <a:prstGeom prst="rect">
                      <a:avLst/>
                    </a:prstGeom>
                    <a:effectLst>
                      <a:outerShdw blurRad="50800" dist="38100" dir="2700000" algn="tl" rotWithShape="0">
                        <a:prstClr val="black">
                          <a:alpha val="40000"/>
                        </a:prstClr>
                      </a:outerShdw>
                    </a:effectLst>
                  </am3d:spPr>
                  <am3d:camera>
                    <am3d:pos x="0" y="0" z="69496447"/>
                    <am3d:up dx="0" dy="36000000" dz="0"/>
                    <am3d:lookAt x="0" y="0" z="0"/>
                    <am3d:perspective fov="2700000"/>
                  </am3d:camera>
                  <am3d:trans>
                    <am3d:meterPerModelUnit n="2694766" d="1000000"/>
                    <am3d:preTrans dx="22160189" dy="-1372443" dz="-19400992"/>
                    <am3d:scale>
                      <am3d:sx n="1000000" d="1000000"/>
                      <am3d:sy n="1000000" d="1000000"/>
                      <am3d:sz n="1000000" d="1000000"/>
                    </am3d:scale>
                    <am3d:rot ax="686128" ay="175210" az="35424"/>
                    <am3d:postTrans dx="0" dy="0" dz="0"/>
                  </am3d:trans>
                  <am3d:raster rName="Office3DRenderer" rVer="16.0.8326">
                    <am3d:blip r:embed="rId3"/>
                  </am3d:raster>
                  <am3d:objViewport viewportSz="199632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 name="Térhatású modell 1">
                <a:extLst>
                  <a:ext uri="{FF2B5EF4-FFF2-40B4-BE49-F238E27FC236}">
                    <a16:creationId xmlns:a16="http://schemas.microsoft.com/office/drawing/2014/main" id="{09A4EF19-4111-4B92-B058-A1FC15B8AE80}"/>
                  </a:ext>
                </a:extLst>
              </p:cNvPr>
              <p:cNvPicPr>
                <a:picLocks noGrp="1" noRot="1" noChangeAspect="1" noMove="1" noResize="1" noEditPoints="1" noAdjustHandles="1" noChangeArrowheads="1" noChangeShapeType="1" noCrop="1"/>
              </p:cNvPicPr>
              <p:nvPr/>
            </p:nvPicPr>
            <p:blipFill>
              <a:blip r:embed="rId3"/>
              <a:stretch>
                <a:fillRect/>
              </a:stretch>
            </p:blipFill>
            <p:spPr>
              <a:xfrm>
                <a:off x="8692280" y="1012224"/>
                <a:ext cx="1442434" cy="1037000"/>
              </a:xfrm>
              <a:prstGeom prst="rect">
                <a:avLst/>
              </a:prstGeom>
              <a:effectLst>
                <a:outerShdw blurRad="50800" dist="38100" dir="2700000" algn="tl" rotWithShape="0">
                  <a:prstClr val="black">
                    <a:alpha val="40000"/>
                  </a:prstClr>
                </a:outerShdw>
              </a:effectLst>
            </p:spPr>
          </p:pic>
        </mc:Fallback>
      </mc:AlternateContent>
      <p:cxnSp>
        <p:nvCxnSpPr>
          <p:cNvPr id="3" name="Egyenes összekötő 2">
            <a:extLst>
              <a:ext uri="{FF2B5EF4-FFF2-40B4-BE49-F238E27FC236}">
                <a16:creationId xmlns:a16="http://schemas.microsoft.com/office/drawing/2014/main" id="{F0837BE4-0DDD-32AF-4B05-B4FB60483540}"/>
              </a:ext>
            </a:extLst>
          </p:cNvPr>
          <p:cNvCxnSpPr>
            <a:cxnSpLocks/>
          </p:cNvCxnSpPr>
          <p:nvPr userDrawn="1"/>
        </p:nvCxnSpPr>
        <p:spPr>
          <a:xfrm>
            <a:off x="9389450" y="5562899"/>
            <a:ext cx="0" cy="1295101"/>
          </a:xfrm>
          <a:prstGeom prst="line">
            <a:avLst/>
          </a:prstGeom>
          <a:ln w="57150">
            <a:solidFill>
              <a:schemeClr val="tx1"/>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m3d="http://schemas.microsoft.com/office/drawing/2017/model3d" Requires="am3d">
          <p:graphicFrame>
            <p:nvGraphicFramePr>
              <p:cNvPr id="12" name="Térhatású modell 11">
                <a:extLst>
                  <a:ext uri="{FF2B5EF4-FFF2-40B4-BE49-F238E27FC236}">
                    <a16:creationId xmlns:a16="http://schemas.microsoft.com/office/drawing/2014/main" id="{1A591289-B630-4457-A6BA-7FDB3A259640}"/>
                  </a:ext>
                </a:extLst>
              </p:cNvPr>
              <p:cNvGraphicFramePr>
                <a:graphicFrameLocks noChangeAspect="1"/>
              </p:cNvGraphicFramePr>
              <p:nvPr userDrawn="1">
                <p:extLst>
                  <p:ext uri="{D42A27DB-BD31-4B8C-83A1-F6EECF244321}">
                    <p14:modId xmlns:p14="http://schemas.microsoft.com/office/powerpoint/2010/main" val="1399301331"/>
                  </p:ext>
                </p:extLst>
              </p:nvPr>
            </p:nvGraphicFramePr>
            <p:xfrm>
              <a:off x="8100715" y="3035428"/>
              <a:ext cx="2577227" cy="2577228"/>
            </p:xfrm>
            <a:graphic>
              <a:graphicData uri="http://schemas.microsoft.com/office/drawing/2017/model3d">
                <am3d:model3d r:embed="rId4">
                  <am3d:spPr>
                    <a:xfrm>
                      <a:off x="0" y="0"/>
                      <a:ext cx="2577227" cy="2577228"/>
                    </a:xfrm>
                    <a:prstGeom prst="rect">
                      <a:avLst/>
                    </a:prstGeom>
                    <a:effectLst>
                      <a:outerShdw blurRad="50800" dist="38100" dir="2700000" algn="tl" rotWithShape="0">
                        <a:prstClr val="black">
                          <a:alpha val="40000"/>
                        </a:prstClr>
                      </a:outerShdw>
                    </a:effectLst>
                  </am3d:spPr>
                  <am3d:camera>
                    <am3d:pos x="0" y="0" z="67020339"/>
                    <am3d:up dx="0" dy="36000000" dz="0"/>
                    <am3d:lookAt x="0" y="0" z="0"/>
                    <am3d:perspective fov="2700000"/>
                  </am3d:camera>
                  <am3d:trans>
                    <am3d:meterPerModelUnit n="2597818" d="1000000"/>
                    <am3d:preTrans dx="70703" dy="244620" dz="-45523541"/>
                    <am3d:scale>
                      <am3d:sx n="1000000" d="1000000"/>
                      <am3d:sy n="1000000" d="1000000"/>
                      <am3d:sz n="1000000" d="1000000"/>
                    </am3d:scale>
                    <am3d:rot/>
                    <am3d:postTrans dx="0" dy="0" dz="0"/>
                  </am3d:trans>
                  <am3d:raster rName="Office3DRenderer" rVer="16.0.8326">
                    <am3d:blip r:embed="rId5"/>
                  </am3d:raster>
                  <am3d:objViewport viewportSz="3837564"/>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2" name="Térhatású modell 11">
                <a:extLst>
                  <a:ext uri="{FF2B5EF4-FFF2-40B4-BE49-F238E27FC236}">
                    <a16:creationId xmlns:a16="http://schemas.microsoft.com/office/drawing/2014/main" id="{1A591289-B630-4457-A6BA-7FDB3A259640}"/>
                  </a:ext>
                </a:extLst>
              </p:cNvPr>
              <p:cNvPicPr>
                <a:picLocks noGrp="1" noRot="1" noChangeAspect="1" noMove="1" noResize="1" noEditPoints="1" noAdjustHandles="1" noChangeArrowheads="1" noChangeShapeType="1" noCrop="1"/>
              </p:cNvPicPr>
              <p:nvPr/>
            </p:nvPicPr>
            <p:blipFill>
              <a:blip r:embed="rId5"/>
              <a:stretch>
                <a:fillRect/>
              </a:stretch>
            </p:blipFill>
            <p:spPr>
              <a:xfrm>
                <a:off x="8100715" y="3035428"/>
                <a:ext cx="2577227" cy="2577228"/>
              </a:xfrm>
              <a:prstGeom prst="rect">
                <a:avLst/>
              </a:prstGeom>
              <a:effectLst>
                <a:outerShdw blurRad="50800" dist="38100" dir="2700000" algn="tl" rotWithShape="0">
                  <a:prstClr val="black">
                    <a:alpha val="40000"/>
                  </a:prstClr>
                </a:outerShdw>
              </a:effectLst>
            </p:spPr>
          </p:pic>
        </mc:Fallback>
      </mc:AlternateContent>
      <mc:AlternateContent xmlns:mc="http://schemas.openxmlformats.org/markup-compatibility/2006">
        <mc:Choice xmlns:am3d="http://schemas.microsoft.com/office/drawing/2017/model3d" Requires="am3d">
          <p:graphicFrame>
            <p:nvGraphicFramePr>
              <p:cNvPr id="11" name="Térhatású modell 10">
                <a:extLst>
                  <a:ext uri="{FF2B5EF4-FFF2-40B4-BE49-F238E27FC236}">
                    <a16:creationId xmlns:a16="http://schemas.microsoft.com/office/drawing/2014/main" id="{9AA8CAFD-51E8-89C9-3BE6-BF9277C2EFAB}"/>
                  </a:ext>
                </a:extLst>
              </p:cNvPr>
              <p:cNvGraphicFramePr>
                <a:graphicFrameLocks noChangeAspect="1"/>
              </p:cNvGraphicFramePr>
              <p:nvPr userDrawn="1">
                <p:extLst>
                  <p:ext uri="{D42A27DB-BD31-4B8C-83A1-F6EECF244321}">
                    <p14:modId xmlns:p14="http://schemas.microsoft.com/office/powerpoint/2010/main" val="2590201476"/>
                  </p:ext>
                </p:extLst>
              </p:nvPr>
            </p:nvGraphicFramePr>
            <p:xfrm>
              <a:off x="7202924" y="2137637"/>
              <a:ext cx="4372812" cy="4372812"/>
            </p:xfrm>
            <a:graphic>
              <a:graphicData uri="http://schemas.microsoft.com/office/drawing/2017/model3d">
                <am3d:model3d r:embed="rId4">
                  <am3d:spPr>
                    <a:xfrm>
                      <a:off x="0" y="0"/>
                      <a:ext cx="4372812" cy="4372812"/>
                    </a:xfrm>
                    <a:prstGeom prst="rect">
                      <a:avLst/>
                    </a:prstGeom>
                    <a:effectLst>
                      <a:outerShdw blurRad="50800" dist="38100" dir="2700000" algn="tl" rotWithShape="0">
                        <a:prstClr val="black">
                          <a:alpha val="40000"/>
                        </a:prstClr>
                      </a:outerShdw>
                    </a:effectLst>
                  </am3d:spPr>
                  <am3d:camera>
                    <am3d:pos x="0" y="0" z="67020339"/>
                    <am3d:up dx="0" dy="36000000" dz="0"/>
                    <am3d:lookAt x="0" y="0" z="0"/>
                    <am3d:perspective fov="2700000"/>
                  </am3d:camera>
                  <am3d:trans>
                    <am3d:meterPerModelUnit n="2597818" d="1000000"/>
                    <am3d:preTrans dx="70703" dy="244620" dz="-45523541"/>
                    <am3d:scale>
                      <am3d:sx n="1000000" d="1000000"/>
                      <am3d:sy n="1000000" d="1000000"/>
                      <am3d:sz n="1000000" d="1000000"/>
                    </am3d:scale>
                    <am3d:rot/>
                    <am3d:postTrans dx="0" dy="0" dz="0"/>
                  </am3d:trans>
                  <am3d:raster rName="Office3DRenderer" rVer="16.0.8326">
                    <am3d:blip r:embed="rId6"/>
                  </am3d:raster>
                  <am3d:objViewport viewportSz="6575534"/>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11" name="Térhatású modell 10">
                <a:extLst>
                  <a:ext uri="{FF2B5EF4-FFF2-40B4-BE49-F238E27FC236}">
                    <a16:creationId xmlns:a16="http://schemas.microsoft.com/office/drawing/2014/main" id="{9AA8CAFD-51E8-89C9-3BE6-BF9277C2EFAB}"/>
                  </a:ext>
                </a:extLst>
              </p:cNvPr>
              <p:cNvPicPr>
                <a:picLocks noGrp="1" noRot="1" noChangeAspect="1" noMove="1" noResize="1" noEditPoints="1" noAdjustHandles="1" noChangeArrowheads="1" noChangeShapeType="1" noCrop="1"/>
              </p:cNvPicPr>
              <p:nvPr/>
            </p:nvPicPr>
            <p:blipFill>
              <a:blip r:embed="rId6"/>
              <a:stretch>
                <a:fillRect/>
              </a:stretch>
            </p:blipFill>
            <p:spPr>
              <a:xfrm>
                <a:off x="7202924" y="2137637"/>
                <a:ext cx="4372812" cy="4372812"/>
              </a:xfrm>
              <a:prstGeom prst="rect">
                <a:avLst/>
              </a:prstGeom>
              <a:effectLst>
                <a:outerShdw blurRad="50800" dist="38100" dir="2700000" algn="tl" rotWithShape="0">
                  <a:prstClr val="black">
                    <a:alpha val="40000"/>
                  </a:prstClr>
                </a:outerShdw>
              </a:effectLst>
            </p:spPr>
          </p:pic>
        </mc:Fallback>
      </mc:AlternateContent>
      <p:sp>
        <p:nvSpPr>
          <p:cNvPr id="7" name="Téglalap 6">
            <a:extLst>
              <a:ext uri="{FF2B5EF4-FFF2-40B4-BE49-F238E27FC236}">
                <a16:creationId xmlns:a16="http://schemas.microsoft.com/office/drawing/2014/main" id="{9EDB14BA-9114-960D-4F0D-9AC44CB7C20C}"/>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lumMod val="75000"/>
                </a:schemeClr>
              </a:solidFill>
            </a:endParaRPr>
          </a:p>
        </p:txBody>
      </p:sp>
      <p:pic>
        <p:nvPicPr>
          <p:cNvPr id="8" name="Ábra 7">
            <a:extLst>
              <a:ext uri="{FF2B5EF4-FFF2-40B4-BE49-F238E27FC236}">
                <a16:creationId xmlns:a16="http://schemas.microsoft.com/office/drawing/2014/main" id="{F35F82FA-EA7E-433A-741C-8833A903643D}"/>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31136" y="157716"/>
            <a:ext cx="2601433" cy="433572"/>
          </a:xfrm>
          <a:prstGeom prst="rect">
            <a:avLst/>
          </a:prstGeom>
        </p:spPr>
      </p:pic>
    </p:spTree>
    <p:extLst>
      <p:ext uri="{BB962C8B-B14F-4D97-AF65-F5344CB8AC3E}">
        <p14:creationId xmlns:p14="http://schemas.microsoft.com/office/powerpoint/2010/main" val="2207602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mph" presetSubtype="128" repeatCount="indefinite" accel="16500" decel="16500" fill="hold" nodeType="withEffect">
                                  <p:stCondLst>
                                    <p:cond delay="0"/>
                                  </p:stCondLst>
                                  <p:childTnLst>
                                    <p:animRot by="21600000">
                                      <p:cBhvr>
                                        <p:cTn id="6" dur="1070" fill="hold"/>
                                        <p:tgtEl>
                                          <p:spTgt spid="12"/>
                                        </p:tgtEl>
                                        <p:attrNameLst>
                                          <p:attrName>3d.view.rotation.y</p:attrName>
                                        </p:attrNameLst>
                                      </p:cBhvr>
                                    </p:animRot>
                                  </p:childTnLst>
                                </p:cTn>
                              </p:par>
                              <p:par>
                                <p:cTn id="7" presetID="37" presetClass="emph" presetSubtype="256" repeatCount="indefinite" accel="33333" decel="33333" fill="hold" nodeType="withEffect">
                                  <p:stCondLst>
                                    <p:cond delay="0"/>
                                  </p:stCondLst>
                                  <p:childTnLst>
                                    <p:animRot by="-21600000">
                                      <p:cBhvr>
                                        <p:cTn id="8" dur="1430" fill="hold"/>
                                        <p:tgtEl>
                                          <p:spTgt spid="11"/>
                                        </p:tgtEl>
                                        <p:attrNameLst>
                                          <p:attrName>3d.view.rotation.y</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nhalt mit Fussno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hu-HU" noProof="0"/>
              <a:t>Mintacím szerkesztése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a:xfrm>
            <a:off x="731837" y="1412875"/>
            <a:ext cx="10728325" cy="3960000"/>
          </a:xfrm>
        </p:spPr>
        <p:txBody>
          <a:body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56D5A3C0-7A2F-4A62-9057-882FB8F5659A}" type="datetime1">
              <a:rPr lang="de-CH" noProof="0" smtClean="0"/>
              <a:t>04.09.2025</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
        <p:nvSpPr>
          <p:cNvPr id="11" name="Textplatzhalter 10">
            <a:extLst>
              <a:ext uri="{FF2B5EF4-FFF2-40B4-BE49-F238E27FC236}">
                <a16:creationId xmlns:a16="http://schemas.microsoft.com/office/drawing/2014/main" id="{2F6D94FA-21C6-4AE0-AA4F-3A077810ED93}"/>
              </a:ext>
            </a:extLst>
          </p:cNvPr>
          <p:cNvSpPr>
            <a:spLocks noGrp="1"/>
          </p:cNvSpPr>
          <p:nvPr>
            <p:ph type="body" sz="quarter" idx="13"/>
          </p:nvPr>
        </p:nvSpPr>
        <p:spPr>
          <a:xfrm>
            <a:off x="731836" y="5570135"/>
            <a:ext cx="5364164" cy="721233"/>
          </a:xfrm>
        </p:spPr>
        <p:txBody>
          <a:bodyPr anchor="b" anchorCtr="0"/>
          <a:lstStyle>
            <a:lvl1pPr marL="179388" indent="-179388">
              <a:spcBef>
                <a:spcPts val="0"/>
              </a:spcBef>
              <a:buFont typeface="+mj-lt"/>
              <a:buAutoNum type="arabicPeriod"/>
              <a:defRPr sz="800"/>
            </a:lvl1pPr>
            <a:lvl2pPr marL="266700" indent="0">
              <a:buNone/>
              <a:defRPr sz="800"/>
            </a:lvl2pPr>
            <a:lvl3pPr marL="538163" indent="0">
              <a:buNone/>
              <a:defRPr sz="800"/>
            </a:lvl3pPr>
            <a:lvl4pPr marL="804862" indent="0">
              <a:buNone/>
              <a:defRPr sz="800"/>
            </a:lvl4pPr>
            <a:lvl5pPr marL="1076325" indent="0">
              <a:buNone/>
              <a:defRPr sz="800"/>
            </a:lvl5pPr>
          </a:lstStyle>
          <a:p>
            <a:pPr lvl="0"/>
            <a:r>
              <a:rPr lang="hu-HU" noProof="0"/>
              <a:t>Mintaszöveg szerkesztése</a:t>
            </a:r>
          </a:p>
        </p:txBody>
      </p:sp>
    </p:spTree>
    <p:extLst>
      <p:ext uri="{BB962C8B-B14F-4D97-AF65-F5344CB8AC3E}">
        <p14:creationId xmlns:p14="http://schemas.microsoft.com/office/powerpoint/2010/main" val="3054010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Zwischen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a:xfrm>
            <a:off x="731837" y="2224781"/>
            <a:ext cx="10728325" cy="1260000"/>
          </a:xfrm>
        </p:spPr>
        <p:txBody>
          <a:bodyPr/>
          <a:lstStyle>
            <a:lvl1pPr>
              <a:lnSpc>
                <a:spcPct val="100000"/>
              </a:lnSpc>
              <a:defRPr sz="3600">
                <a:solidFill>
                  <a:schemeClr val="bg1"/>
                </a:solidFill>
              </a:defRPr>
            </a:lvl1pPr>
          </a:lstStyle>
          <a:p>
            <a:r>
              <a:rPr lang="hu-HU" noProof="0"/>
              <a:t>Mintacím szerkesztése</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lvl1pPr>
              <a:defRPr>
                <a:solidFill>
                  <a:schemeClr val="bg1"/>
                </a:solidFill>
              </a:defRPr>
            </a:lvl1pPr>
          </a:lstStyle>
          <a:p>
            <a:fld id="{73923CAD-8964-4A8E-9E9C-0F755B932903}" type="datetime1">
              <a:rPr lang="de-CH" noProof="0" smtClean="0"/>
              <a:t>04.09.2025</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lvl1pPr>
              <a:defRPr>
                <a:solidFill>
                  <a:schemeClr val="bg1"/>
                </a:solidFill>
              </a:defRPr>
            </a:lvl1p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lvl1pPr>
              <a:defRPr>
                <a:solidFill>
                  <a:schemeClr val="bg1"/>
                </a:solidFill>
              </a:defRPr>
            </a:lvl1pPr>
          </a:lstStyle>
          <a:p>
            <a:fld id="{5ACA52AF-F19D-405C-AD5F-7D94B96A5CC3}" type="slidenum">
              <a:rPr lang="de-CH" noProof="0" smtClean="0"/>
              <a:pPr/>
              <a:t>‹#›</a:t>
            </a:fld>
            <a:endParaRPr lang="de-CH" noProof="0"/>
          </a:p>
        </p:txBody>
      </p:sp>
      <p:grpSp>
        <p:nvGrpSpPr>
          <p:cNvPr id="10" name="Grafik 6">
            <a:extLst>
              <a:ext uri="{FF2B5EF4-FFF2-40B4-BE49-F238E27FC236}">
                <a16:creationId xmlns:a16="http://schemas.microsoft.com/office/drawing/2014/main" id="{7F7C476A-2849-4D68-9FA2-3A5CFC13C833}"/>
              </a:ext>
            </a:extLst>
          </p:cNvPr>
          <p:cNvGrpSpPr/>
          <p:nvPr/>
        </p:nvGrpSpPr>
        <p:grpSpPr>
          <a:xfrm>
            <a:off x="731837" y="6507088"/>
            <a:ext cx="984462" cy="162000"/>
            <a:chOff x="731837" y="6507088"/>
            <a:chExt cx="984462" cy="162000"/>
          </a:xfrm>
          <a:solidFill>
            <a:schemeClr val="bg1"/>
          </a:solidFill>
        </p:grpSpPr>
        <p:grpSp>
          <p:nvGrpSpPr>
            <p:cNvPr id="12" name="Grafik 6">
              <a:extLst>
                <a:ext uri="{FF2B5EF4-FFF2-40B4-BE49-F238E27FC236}">
                  <a16:creationId xmlns:a16="http://schemas.microsoft.com/office/drawing/2014/main" id="{7F7C476A-2849-4D68-9FA2-3A5CFC13C833}"/>
                </a:ext>
              </a:extLst>
            </p:cNvPr>
            <p:cNvGrpSpPr/>
            <p:nvPr/>
          </p:nvGrpSpPr>
          <p:grpSpPr>
            <a:xfrm>
              <a:off x="1266489" y="6555186"/>
              <a:ext cx="197463" cy="110963"/>
              <a:chOff x="1266489" y="6555186"/>
              <a:chExt cx="197463" cy="110963"/>
            </a:xfrm>
            <a:grpFill/>
          </p:grpSpPr>
          <p:sp>
            <p:nvSpPr>
              <p:cNvPr id="13" name="Freihandform: Form 12">
                <a:extLst>
                  <a:ext uri="{FF2B5EF4-FFF2-40B4-BE49-F238E27FC236}">
                    <a16:creationId xmlns:a16="http://schemas.microsoft.com/office/drawing/2014/main" id="{18BB0752-F87C-44D9-A9A5-97AF1DEDA1AE}"/>
                  </a:ext>
                </a:extLst>
              </p:cNvPr>
              <p:cNvSpPr/>
              <p:nvPr/>
            </p:nvSpPr>
            <p:spPr>
              <a:xfrm>
                <a:off x="1266489" y="6556934"/>
                <a:ext cx="95902" cy="109216"/>
              </a:xfrm>
              <a:custGeom>
                <a:avLst/>
                <a:gdLst>
                  <a:gd name="connsiteX0" fmla="*/ 66742 w 95902"/>
                  <a:gd name="connsiteY0" fmla="*/ 65797 h 109216"/>
                  <a:gd name="connsiteX1" fmla="*/ 35339 w 95902"/>
                  <a:gd name="connsiteY1" fmla="*/ 95082 h 109216"/>
                  <a:gd name="connsiteX2" fmla="*/ 15953 w 95902"/>
                  <a:gd name="connsiteY2" fmla="*/ 79537 h 109216"/>
                  <a:gd name="connsiteX3" fmla="*/ 15899 w 95902"/>
                  <a:gd name="connsiteY3" fmla="*/ 76265 h 109216"/>
                  <a:gd name="connsiteX4" fmla="*/ 16896 w 95902"/>
                  <a:gd name="connsiteY4" fmla="*/ 66295 h 109216"/>
                  <a:gd name="connsiteX5" fmla="*/ 30230 w 95902"/>
                  <a:gd name="connsiteY5" fmla="*/ 0 h 109216"/>
                  <a:gd name="connsiteX6" fmla="*/ 30230 w 95902"/>
                  <a:gd name="connsiteY6" fmla="*/ 0 h 109216"/>
                  <a:gd name="connsiteX7" fmla="*/ 14528 w 95902"/>
                  <a:gd name="connsiteY7" fmla="*/ 0 h 109216"/>
                  <a:gd name="connsiteX8" fmla="*/ 1194 w 95902"/>
                  <a:gd name="connsiteY8" fmla="*/ 67791 h 109216"/>
                  <a:gd name="connsiteX9" fmla="*/ 1194 w 95902"/>
                  <a:gd name="connsiteY9" fmla="*/ 68788 h 109216"/>
                  <a:gd name="connsiteX10" fmla="*/ 73 w 95902"/>
                  <a:gd name="connsiteY10" fmla="*/ 78508 h 109216"/>
                  <a:gd name="connsiteX11" fmla="*/ 26638 w 95902"/>
                  <a:gd name="connsiteY11" fmla="*/ 109122 h 109216"/>
                  <a:gd name="connsiteX12" fmla="*/ 29980 w 95902"/>
                  <a:gd name="connsiteY12" fmla="*/ 109163 h 109216"/>
                  <a:gd name="connsiteX13" fmla="*/ 61384 w 95902"/>
                  <a:gd name="connsiteY13" fmla="*/ 96702 h 109216"/>
                  <a:gd name="connsiteX14" fmla="*/ 59265 w 95902"/>
                  <a:gd name="connsiteY14" fmla="*/ 107917 h 109216"/>
                  <a:gd name="connsiteX15" fmla="*/ 59265 w 95902"/>
                  <a:gd name="connsiteY15" fmla="*/ 107917 h 109216"/>
                  <a:gd name="connsiteX16" fmla="*/ 74842 w 95902"/>
                  <a:gd name="connsiteY16" fmla="*/ 107917 h 109216"/>
                  <a:gd name="connsiteX17" fmla="*/ 95902 w 95902"/>
                  <a:gd name="connsiteY17" fmla="*/ 0 h 109216"/>
                  <a:gd name="connsiteX18" fmla="*/ 95902 w 95902"/>
                  <a:gd name="connsiteY18" fmla="*/ 0 h 109216"/>
                  <a:gd name="connsiteX19" fmla="*/ 79951 w 95902"/>
                  <a:gd name="connsiteY19" fmla="*/ 0 h 109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902" h="109216">
                    <a:moveTo>
                      <a:pt x="66742" y="65797"/>
                    </a:moveTo>
                    <a:cubicBezTo>
                      <a:pt x="65228" y="82115"/>
                      <a:pt x="51723" y="94709"/>
                      <a:pt x="35339" y="95082"/>
                    </a:cubicBezTo>
                    <a:cubicBezTo>
                      <a:pt x="25692" y="96142"/>
                      <a:pt x="17013" y="89183"/>
                      <a:pt x="15953" y="79537"/>
                    </a:cubicBezTo>
                    <a:cubicBezTo>
                      <a:pt x="15833" y="78450"/>
                      <a:pt x="15814" y="77355"/>
                      <a:pt x="15899" y="76265"/>
                    </a:cubicBezTo>
                    <a:cubicBezTo>
                      <a:pt x="15976" y="72921"/>
                      <a:pt x="16309" y="69588"/>
                      <a:pt x="16896" y="66295"/>
                    </a:cubicBezTo>
                    <a:lnTo>
                      <a:pt x="30230" y="0"/>
                    </a:lnTo>
                    <a:lnTo>
                      <a:pt x="30230" y="0"/>
                    </a:lnTo>
                    <a:lnTo>
                      <a:pt x="14528" y="0"/>
                    </a:lnTo>
                    <a:lnTo>
                      <a:pt x="1194" y="67791"/>
                    </a:lnTo>
                    <a:lnTo>
                      <a:pt x="1194" y="68788"/>
                    </a:lnTo>
                    <a:cubicBezTo>
                      <a:pt x="472" y="71978"/>
                      <a:pt x="95" y="75237"/>
                      <a:pt x="73" y="78508"/>
                    </a:cubicBezTo>
                    <a:cubicBezTo>
                      <a:pt x="-1045" y="94298"/>
                      <a:pt x="10848" y="108004"/>
                      <a:pt x="26638" y="109122"/>
                    </a:cubicBezTo>
                    <a:cubicBezTo>
                      <a:pt x="27751" y="109200"/>
                      <a:pt x="28866" y="109214"/>
                      <a:pt x="29980" y="109163"/>
                    </a:cubicBezTo>
                    <a:cubicBezTo>
                      <a:pt x="41760" y="109765"/>
                      <a:pt x="53221" y="105218"/>
                      <a:pt x="61384" y="96702"/>
                    </a:cubicBezTo>
                    <a:lnTo>
                      <a:pt x="59265" y="107917"/>
                    </a:lnTo>
                    <a:lnTo>
                      <a:pt x="59265" y="107917"/>
                    </a:lnTo>
                    <a:lnTo>
                      <a:pt x="74842" y="107917"/>
                    </a:lnTo>
                    <a:lnTo>
                      <a:pt x="95902" y="0"/>
                    </a:lnTo>
                    <a:lnTo>
                      <a:pt x="95902" y="0"/>
                    </a:lnTo>
                    <a:lnTo>
                      <a:pt x="79951" y="0"/>
                    </a:lnTo>
                    <a:close/>
                  </a:path>
                </a:pathLst>
              </a:custGeom>
              <a:grpFill/>
              <a:ln w="12419" cap="flat">
                <a:noFill/>
                <a:prstDash val="solid"/>
                <a:miter/>
              </a:ln>
            </p:spPr>
            <p:txBody>
              <a:bodyPr rtlCol="0" anchor="ctr"/>
              <a:lstStyle/>
              <a:p>
                <a:endParaRPr lang="de-CH" noProof="0"/>
              </a:p>
            </p:txBody>
          </p:sp>
          <p:sp>
            <p:nvSpPr>
              <p:cNvPr id="14" name="Freihandform: Form 13">
                <a:extLst>
                  <a:ext uri="{FF2B5EF4-FFF2-40B4-BE49-F238E27FC236}">
                    <a16:creationId xmlns:a16="http://schemas.microsoft.com/office/drawing/2014/main" id="{ED44DE23-7081-4AC9-BF06-502BEC71C004}"/>
                  </a:ext>
                </a:extLst>
              </p:cNvPr>
              <p:cNvSpPr/>
              <p:nvPr/>
            </p:nvSpPr>
            <p:spPr>
              <a:xfrm>
                <a:off x="1376472" y="6555186"/>
                <a:ext cx="87480" cy="109664"/>
              </a:xfrm>
              <a:custGeom>
                <a:avLst/>
                <a:gdLst>
                  <a:gd name="connsiteX0" fmla="*/ 64302 w 87480"/>
                  <a:gd name="connsiteY0" fmla="*/ 3 h 109664"/>
                  <a:gd name="connsiteX1" fmla="*/ 34518 w 87480"/>
                  <a:gd name="connsiteY1" fmla="*/ 14209 h 109664"/>
                  <a:gd name="connsiteX2" fmla="*/ 36886 w 87480"/>
                  <a:gd name="connsiteY2" fmla="*/ 1747 h 109664"/>
                  <a:gd name="connsiteX3" fmla="*/ 36886 w 87480"/>
                  <a:gd name="connsiteY3" fmla="*/ 1747 h 109664"/>
                  <a:gd name="connsiteX4" fmla="*/ 21434 w 87480"/>
                  <a:gd name="connsiteY4" fmla="*/ 1747 h 109664"/>
                  <a:gd name="connsiteX5" fmla="*/ 0 w 87480"/>
                  <a:gd name="connsiteY5" fmla="*/ 109664 h 109664"/>
                  <a:gd name="connsiteX6" fmla="*/ 0 w 87480"/>
                  <a:gd name="connsiteY6" fmla="*/ 109664 h 109664"/>
                  <a:gd name="connsiteX7" fmla="*/ 15826 w 87480"/>
                  <a:gd name="connsiteY7" fmla="*/ 109664 h 109664"/>
                  <a:gd name="connsiteX8" fmla="*/ 28288 w 87480"/>
                  <a:gd name="connsiteY8" fmla="*/ 43493 h 109664"/>
                  <a:gd name="connsiteX9" fmla="*/ 59940 w 87480"/>
                  <a:gd name="connsiteY9" fmla="*/ 14209 h 109664"/>
                  <a:gd name="connsiteX10" fmla="*/ 75019 w 87480"/>
                  <a:gd name="connsiteY10" fmla="*/ 21810 h 109664"/>
                  <a:gd name="connsiteX11" fmla="*/ 75019 w 87480"/>
                  <a:gd name="connsiteY11" fmla="*/ 21810 h 109664"/>
                  <a:gd name="connsiteX12" fmla="*/ 87480 w 87480"/>
                  <a:gd name="connsiteY12" fmla="*/ 10346 h 109664"/>
                  <a:gd name="connsiteX13" fmla="*/ 87480 w 87480"/>
                  <a:gd name="connsiteY13" fmla="*/ 10346 h 109664"/>
                  <a:gd name="connsiteX14" fmla="*/ 63928 w 87480"/>
                  <a:gd name="connsiteY14" fmla="*/ 252 h 109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7480" h="109664">
                    <a:moveTo>
                      <a:pt x="64302" y="3"/>
                    </a:moveTo>
                    <a:cubicBezTo>
                      <a:pt x="52709" y="-136"/>
                      <a:pt x="41706" y="5111"/>
                      <a:pt x="34518" y="14209"/>
                    </a:cubicBezTo>
                    <a:lnTo>
                      <a:pt x="36886" y="1747"/>
                    </a:lnTo>
                    <a:lnTo>
                      <a:pt x="36886" y="1747"/>
                    </a:lnTo>
                    <a:lnTo>
                      <a:pt x="21434" y="1747"/>
                    </a:lnTo>
                    <a:lnTo>
                      <a:pt x="0" y="109664"/>
                    </a:lnTo>
                    <a:lnTo>
                      <a:pt x="0" y="109664"/>
                    </a:lnTo>
                    <a:lnTo>
                      <a:pt x="15826" y="109664"/>
                    </a:lnTo>
                    <a:lnTo>
                      <a:pt x="28288" y="43493"/>
                    </a:lnTo>
                    <a:cubicBezTo>
                      <a:pt x="30515" y="27438"/>
                      <a:pt x="43760" y="15183"/>
                      <a:pt x="59940" y="14209"/>
                    </a:cubicBezTo>
                    <a:cubicBezTo>
                      <a:pt x="65919" y="14072"/>
                      <a:pt x="71573" y="16922"/>
                      <a:pt x="75019" y="21810"/>
                    </a:cubicBezTo>
                    <a:lnTo>
                      <a:pt x="75019" y="21810"/>
                    </a:lnTo>
                    <a:lnTo>
                      <a:pt x="87480" y="10346"/>
                    </a:lnTo>
                    <a:lnTo>
                      <a:pt x="87480" y="10346"/>
                    </a:lnTo>
                    <a:cubicBezTo>
                      <a:pt x="81552" y="3603"/>
                      <a:pt x="72899" y="-105"/>
                      <a:pt x="63928" y="252"/>
                    </a:cubicBezTo>
                  </a:path>
                </a:pathLst>
              </a:custGeom>
              <a:grpFill/>
              <a:ln w="12419" cap="flat">
                <a:noFill/>
                <a:prstDash val="solid"/>
                <a:miter/>
              </a:ln>
            </p:spPr>
            <p:txBody>
              <a:bodyPr rtlCol="0" anchor="ctr"/>
              <a:lstStyle/>
              <a:p>
                <a:endParaRPr lang="de-CH" noProof="0"/>
              </a:p>
            </p:txBody>
          </p:sp>
        </p:grpSp>
        <p:sp>
          <p:nvSpPr>
            <p:cNvPr id="15" name="Freihandform: Form 14">
              <a:extLst>
                <a:ext uri="{FF2B5EF4-FFF2-40B4-BE49-F238E27FC236}">
                  <a16:creationId xmlns:a16="http://schemas.microsoft.com/office/drawing/2014/main" id="{18C24FD2-AEE2-43CA-8EB3-8E646C2E5E46}"/>
                </a:ext>
              </a:extLst>
            </p:cNvPr>
            <p:cNvSpPr/>
            <p:nvPr/>
          </p:nvSpPr>
          <p:spPr>
            <a:xfrm>
              <a:off x="1159517" y="6556560"/>
              <a:ext cx="96452" cy="108166"/>
            </a:xfrm>
            <a:custGeom>
              <a:avLst/>
              <a:gdLst>
                <a:gd name="connsiteX0" fmla="*/ 23303 w 96452"/>
                <a:gd name="connsiteY0" fmla="*/ 0 h 108166"/>
                <a:gd name="connsiteX1" fmla="*/ 20562 w 96452"/>
                <a:gd name="connsiteY1" fmla="*/ 13708 h 108166"/>
                <a:gd name="connsiteX2" fmla="*/ 20562 w 96452"/>
                <a:gd name="connsiteY2" fmla="*/ 13957 h 108166"/>
                <a:gd name="connsiteX3" fmla="*/ 74271 w 96452"/>
                <a:gd name="connsiteY3" fmla="*/ 13957 h 108166"/>
                <a:gd name="connsiteX4" fmla="*/ 2742 w 96452"/>
                <a:gd name="connsiteY4" fmla="*/ 94957 h 108166"/>
                <a:gd name="connsiteX5" fmla="*/ 2617 w 96452"/>
                <a:gd name="connsiteY5" fmla="*/ 94957 h 108166"/>
                <a:gd name="connsiteX6" fmla="*/ 0 w 96452"/>
                <a:gd name="connsiteY6" fmla="*/ 108166 h 108166"/>
                <a:gd name="connsiteX7" fmla="*/ 76265 w 96452"/>
                <a:gd name="connsiteY7" fmla="*/ 108166 h 108166"/>
                <a:gd name="connsiteX8" fmla="*/ 79006 w 96452"/>
                <a:gd name="connsiteY8" fmla="*/ 94209 h 108166"/>
                <a:gd name="connsiteX9" fmla="*/ 21932 w 96452"/>
                <a:gd name="connsiteY9" fmla="*/ 94209 h 108166"/>
                <a:gd name="connsiteX10" fmla="*/ 93835 w 96452"/>
                <a:gd name="connsiteY10" fmla="*/ 13209 h 108166"/>
                <a:gd name="connsiteX11" fmla="*/ 93835 w 96452"/>
                <a:gd name="connsiteY11" fmla="*/ 13209 h 108166"/>
                <a:gd name="connsiteX12" fmla="*/ 96452 w 96452"/>
                <a:gd name="connsiteY12" fmla="*/ 0 h 108166"/>
                <a:gd name="connsiteX13" fmla="*/ 23303 w 96452"/>
                <a:gd name="connsiteY13" fmla="*/ 0 h 10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6452" h="108166">
                  <a:moveTo>
                    <a:pt x="23303" y="0"/>
                  </a:moveTo>
                  <a:lnTo>
                    <a:pt x="20562" y="13708"/>
                  </a:lnTo>
                  <a:lnTo>
                    <a:pt x="20562" y="13957"/>
                  </a:lnTo>
                  <a:lnTo>
                    <a:pt x="74271" y="13957"/>
                  </a:lnTo>
                  <a:lnTo>
                    <a:pt x="2742" y="94957"/>
                  </a:lnTo>
                  <a:lnTo>
                    <a:pt x="2617" y="94957"/>
                  </a:lnTo>
                  <a:lnTo>
                    <a:pt x="0" y="108166"/>
                  </a:lnTo>
                  <a:lnTo>
                    <a:pt x="76265" y="108166"/>
                  </a:lnTo>
                  <a:lnTo>
                    <a:pt x="79006" y="94209"/>
                  </a:lnTo>
                  <a:lnTo>
                    <a:pt x="21932" y="94209"/>
                  </a:lnTo>
                  <a:lnTo>
                    <a:pt x="93835" y="13209"/>
                  </a:lnTo>
                  <a:lnTo>
                    <a:pt x="93835" y="13209"/>
                  </a:lnTo>
                  <a:lnTo>
                    <a:pt x="96452" y="0"/>
                  </a:lnTo>
                  <a:lnTo>
                    <a:pt x="23303" y="0"/>
                  </a:lnTo>
                  <a:close/>
                </a:path>
              </a:pathLst>
            </a:custGeom>
            <a:grpFill/>
            <a:ln w="12419" cap="flat">
              <a:noFill/>
              <a:prstDash val="solid"/>
              <a:miter/>
            </a:ln>
          </p:spPr>
          <p:txBody>
            <a:bodyPr rtlCol="0" anchor="ctr"/>
            <a:lstStyle/>
            <a:p>
              <a:endParaRPr lang="de-CH" noProof="0"/>
            </a:p>
          </p:txBody>
        </p:sp>
        <p:sp>
          <p:nvSpPr>
            <p:cNvPr id="16" name="Freihandform: Form 15">
              <a:extLst>
                <a:ext uri="{FF2B5EF4-FFF2-40B4-BE49-F238E27FC236}">
                  <a16:creationId xmlns:a16="http://schemas.microsoft.com/office/drawing/2014/main" id="{AEE7F6F4-4D2C-45B3-A061-9606B2BD36A7}"/>
                </a:ext>
              </a:extLst>
            </p:cNvPr>
            <p:cNvSpPr/>
            <p:nvPr/>
          </p:nvSpPr>
          <p:spPr>
            <a:xfrm>
              <a:off x="1466445" y="6556560"/>
              <a:ext cx="37259" cy="108166"/>
            </a:xfrm>
            <a:custGeom>
              <a:avLst/>
              <a:gdLst>
                <a:gd name="connsiteX0" fmla="*/ 21683 w 37259"/>
                <a:gd name="connsiteY0" fmla="*/ 0 h 108166"/>
                <a:gd name="connsiteX1" fmla="*/ 0 w 37259"/>
                <a:gd name="connsiteY1" fmla="*/ 107917 h 108166"/>
                <a:gd name="connsiteX2" fmla="*/ 0 w 37259"/>
                <a:gd name="connsiteY2" fmla="*/ 108166 h 108166"/>
                <a:gd name="connsiteX3" fmla="*/ 15702 w 37259"/>
                <a:gd name="connsiteY3" fmla="*/ 108166 h 108166"/>
                <a:gd name="connsiteX4" fmla="*/ 37260 w 37259"/>
                <a:gd name="connsiteY4" fmla="*/ 0 h 108166"/>
                <a:gd name="connsiteX5" fmla="*/ 21683 w 37259"/>
                <a:gd name="connsiteY5" fmla="*/ 0 h 10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259" h="108166">
                  <a:moveTo>
                    <a:pt x="21683" y="0"/>
                  </a:moveTo>
                  <a:lnTo>
                    <a:pt x="0" y="107917"/>
                  </a:lnTo>
                  <a:lnTo>
                    <a:pt x="0" y="108166"/>
                  </a:lnTo>
                  <a:lnTo>
                    <a:pt x="15702" y="108166"/>
                  </a:lnTo>
                  <a:lnTo>
                    <a:pt x="37260" y="0"/>
                  </a:lnTo>
                  <a:lnTo>
                    <a:pt x="21683" y="0"/>
                  </a:lnTo>
                  <a:close/>
                </a:path>
              </a:pathLst>
            </a:custGeom>
            <a:grpFill/>
            <a:ln w="12419" cap="flat">
              <a:noFill/>
              <a:prstDash val="solid"/>
              <a:miter/>
            </a:ln>
          </p:spPr>
          <p:txBody>
            <a:bodyPr rtlCol="0" anchor="ctr"/>
            <a:lstStyle/>
            <a:p>
              <a:endParaRPr lang="de-CH" noProof="0"/>
            </a:p>
          </p:txBody>
        </p:sp>
        <p:grpSp>
          <p:nvGrpSpPr>
            <p:cNvPr id="17" name="Grafik 6">
              <a:extLst>
                <a:ext uri="{FF2B5EF4-FFF2-40B4-BE49-F238E27FC236}">
                  <a16:creationId xmlns:a16="http://schemas.microsoft.com/office/drawing/2014/main" id="{7F7C476A-2849-4D68-9FA2-3A5CFC13C833}"/>
                </a:ext>
              </a:extLst>
            </p:cNvPr>
            <p:cNvGrpSpPr/>
            <p:nvPr/>
          </p:nvGrpSpPr>
          <p:grpSpPr>
            <a:xfrm>
              <a:off x="1518879" y="6507337"/>
              <a:ext cx="191395" cy="158803"/>
              <a:chOff x="1518879" y="6507337"/>
              <a:chExt cx="191395" cy="158803"/>
            </a:xfrm>
            <a:grpFill/>
          </p:grpSpPr>
          <p:sp>
            <p:nvSpPr>
              <p:cNvPr id="18" name="Freihandform: Form 17">
                <a:extLst>
                  <a:ext uri="{FF2B5EF4-FFF2-40B4-BE49-F238E27FC236}">
                    <a16:creationId xmlns:a16="http://schemas.microsoft.com/office/drawing/2014/main" id="{B2186F78-5D28-4695-8B1C-5A3F1A53AAB3}"/>
                  </a:ext>
                </a:extLst>
              </p:cNvPr>
              <p:cNvSpPr/>
              <p:nvPr/>
            </p:nvSpPr>
            <p:spPr>
              <a:xfrm>
                <a:off x="1614114" y="6507337"/>
                <a:ext cx="96160" cy="157638"/>
              </a:xfrm>
              <a:custGeom>
                <a:avLst/>
                <a:gdLst>
                  <a:gd name="connsiteX0" fmla="*/ 66046 w 96160"/>
                  <a:gd name="connsiteY0" fmla="*/ 47852 h 157638"/>
                  <a:gd name="connsiteX1" fmla="*/ 35142 w 96160"/>
                  <a:gd name="connsiteY1" fmla="*/ 60314 h 157638"/>
                  <a:gd name="connsiteX2" fmla="*/ 47603 w 96160"/>
                  <a:gd name="connsiteY2" fmla="*/ 0 h 157638"/>
                  <a:gd name="connsiteX3" fmla="*/ 31652 w 96160"/>
                  <a:gd name="connsiteY3" fmla="*/ 0 h 157638"/>
                  <a:gd name="connsiteX4" fmla="*/ 0 w 96160"/>
                  <a:gd name="connsiteY4" fmla="*/ 157389 h 157638"/>
                  <a:gd name="connsiteX5" fmla="*/ 15701 w 96160"/>
                  <a:gd name="connsiteY5" fmla="*/ 157389 h 157638"/>
                  <a:gd name="connsiteX6" fmla="*/ 28911 w 96160"/>
                  <a:gd name="connsiteY6" fmla="*/ 91218 h 157638"/>
                  <a:gd name="connsiteX7" fmla="*/ 60563 w 96160"/>
                  <a:gd name="connsiteY7" fmla="*/ 62058 h 157638"/>
                  <a:gd name="connsiteX8" fmla="*/ 79837 w 96160"/>
                  <a:gd name="connsiteY8" fmla="*/ 77742 h 157638"/>
                  <a:gd name="connsiteX9" fmla="*/ 79878 w 96160"/>
                  <a:gd name="connsiteY9" fmla="*/ 80875 h 157638"/>
                  <a:gd name="connsiteX10" fmla="*/ 78757 w 96160"/>
                  <a:gd name="connsiteY10" fmla="*/ 90969 h 157638"/>
                  <a:gd name="connsiteX11" fmla="*/ 65423 w 96160"/>
                  <a:gd name="connsiteY11" fmla="*/ 157638 h 157638"/>
                  <a:gd name="connsiteX12" fmla="*/ 81125 w 96160"/>
                  <a:gd name="connsiteY12" fmla="*/ 157638 h 157638"/>
                  <a:gd name="connsiteX13" fmla="*/ 94957 w 96160"/>
                  <a:gd name="connsiteY13" fmla="*/ 89474 h 157638"/>
                  <a:gd name="connsiteX14" fmla="*/ 96078 w 96160"/>
                  <a:gd name="connsiteY14" fmla="*/ 78757 h 157638"/>
                  <a:gd name="connsiteX15" fmla="*/ 69522 w 96160"/>
                  <a:gd name="connsiteY15" fmla="*/ 47902 h 157638"/>
                  <a:gd name="connsiteX16" fmla="*/ 66046 w 96160"/>
                  <a:gd name="connsiteY16" fmla="*/ 47852 h 15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6160" h="157638">
                    <a:moveTo>
                      <a:pt x="66046" y="47852"/>
                    </a:moveTo>
                    <a:cubicBezTo>
                      <a:pt x="54431" y="47363"/>
                      <a:pt x="43168" y="51904"/>
                      <a:pt x="35142" y="60314"/>
                    </a:cubicBezTo>
                    <a:lnTo>
                      <a:pt x="47603" y="0"/>
                    </a:lnTo>
                    <a:lnTo>
                      <a:pt x="31652" y="0"/>
                    </a:lnTo>
                    <a:lnTo>
                      <a:pt x="0" y="157389"/>
                    </a:lnTo>
                    <a:lnTo>
                      <a:pt x="15701" y="157389"/>
                    </a:lnTo>
                    <a:lnTo>
                      <a:pt x="28911" y="91218"/>
                    </a:lnTo>
                    <a:cubicBezTo>
                      <a:pt x="30603" y="74910"/>
                      <a:pt x="44170" y="62411"/>
                      <a:pt x="60563" y="62058"/>
                    </a:cubicBezTo>
                    <a:cubicBezTo>
                      <a:pt x="70216" y="61067"/>
                      <a:pt x="78845" y="68088"/>
                      <a:pt x="79837" y="77742"/>
                    </a:cubicBezTo>
                    <a:cubicBezTo>
                      <a:pt x="79945" y="78783"/>
                      <a:pt x="79958" y="79832"/>
                      <a:pt x="79878" y="80875"/>
                    </a:cubicBezTo>
                    <a:cubicBezTo>
                      <a:pt x="79822" y="84268"/>
                      <a:pt x="79446" y="87647"/>
                      <a:pt x="78757" y="90969"/>
                    </a:cubicBezTo>
                    <a:lnTo>
                      <a:pt x="65423" y="157638"/>
                    </a:lnTo>
                    <a:lnTo>
                      <a:pt x="81125" y="157638"/>
                    </a:lnTo>
                    <a:lnTo>
                      <a:pt x="94957" y="89474"/>
                    </a:lnTo>
                    <a:cubicBezTo>
                      <a:pt x="95657" y="85943"/>
                      <a:pt x="96034" y="82356"/>
                      <a:pt x="96078" y="78757"/>
                    </a:cubicBezTo>
                    <a:cubicBezTo>
                      <a:pt x="97265" y="62903"/>
                      <a:pt x="85375" y="49089"/>
                      <a:pt x="69522" y="47902"/>
                    </a:cubicBezTo>
                    <a:cubicBezTo>
                      <a:pt x="68365" y="47815"/>
                      <a:pt x="67205" y="47799"/>
                      <a:pt x="66046" y="47852"/>
                    </a:cubicBezTo>
                  </a:path>
                </a:pathLst>
              </a:custGeom>
              <a:grpFill/>
              <a:ln w="12419" cap="flat">
                <a:noFill/>
                <a:prstDash val="solid"/>
                <a:miter/>
              </a:ln>
            </p:spPr>
            <p:txBody>
              <a:bodyPr rtlCol="0" anchor="ctr"/>
              <a:lstStyle/>
              <a:p>
                <a:endParaRPr lang="de-CH" noProof="0"/>
              </a:p>
            </p:txBody>
          </p:sp>
          <p:sp>
            <p:nvSpPr>
              <p:cNvPr id="19" name="Freihandform: Form 18">
                <a:extLst>
                  <a:ext uri="{FF2B5EF4-FFF2-40B4-BE49-F238E27FC236}">
                    <a16:creationId xmlns:a16="http://schemas.microsoft.com/office/drawing/2014/main" id="{1FE5475E-83C3-4BE3-BBF1-FAE9A6986B3F}"/>
                  </a:ext>
                </a:extLst>
              </p:cNvPr>
              <p:cNvSpPr/>
              <p:nvPr/>
            </p:nvSpPr>
            <p:spPr>
              <a:xfrm>
                <a:off x="1518879" y="6555189"/>
                <a:ext cx="87882" cy="110951"/>
              </a:xfrm>
              <a:custGeom>
                <a:avLst/>
                <a:gdLst>
                  <a:gd name="connsiteX0" fmla="*/ 56853 w 87882"/>
                  <a:gd name="connsiteY0" fmla="*/ 0 h 110951"/>
                  <a:gd name="connsiteX1" fmla="*/ 1649 w 87882"/>
                  <a:gd name="connsiteY1" fmla="*/ 55329 h 110951"/>
                  <a:gd name="connsiteX2" fmla="*/ 153 w 87882"/>
                  <a:gd name="connsiteY2" fmla="*/ 71903 h 110951"/>
                  <a:gd name="connsiteX3" fmla="*/ 32484 w 87882"/>
                  <a:gd name="connsiteY3" fmla="*/ 110801 h 110951"/>
                  <a:gd name="connsiteX4" fmla="*/ 37538 w 87882"/>
                  <a:gd name="connsiteY4" fmla="*/ 110908 h 110951"/>
                  <a:gd name="connsiteX5" fmla="*/ 73552 w 87882"/>
                  <a:gd name="connsiteY5" fmla="*/ 95705 h 110951"/>
                  <a:gd name="connsiteX6" fmla="*/ 73552 w 87882"/>
                  <a:gd name="connsiteY6" fmla="*/ 95705 h 110951"/>
                  <a:gd name="connsiteX7" fmla="*/ 64455 w 87882"/>
                  <a:gd name="connsiteY7" fmla="*/ 84614 h 110951"/>
                  <a:gd name="connsiteX8" fmla="*/ 64455 w 87882"/>
                  <a:gd name="connsiteY8" fmla="*/ 84614 h 110951"/>
                  <a:gd name="connsiteX9" fmla="*/ 64455 w 87882"/>
                  <a:gd name="connsiteY9" fmla="*/ 84614 h 110951"/>
                  <a:gd name="connsiteX10" fmla="*/ 38535 w 87882"/>
                  <a:gd name="connsiteY10" fmla="*/ 97075 h 110951"/>
                  <a:gd name="connsiteX11" fmla="*/ 15233 w 87882"/>
                  <a:gd name="connsiteY11" fmla="*/ 75551 h 110951"/>
                  <a:gd name="connsiteX12" fmla="*/ 15356 w 87882"/>
                  <a:gd name="connsiteY12" fmla="*/ 72152 h 110951"/>
                  <a:gd name="connsiteX13" fmla="*/ 17101 w 87882"/>
                  <a:gd name="connsiteY13" fmla="*/ 55952 h 110951"/>
                  <a:gd name="connsiteX14" fmla="*/ 31058 w 87882"/>
                  <a:gd name="connsiteY14" fmla="*/ 25048 h 110951"/>
                  <a:gd name="connsiteX15" fmla="*/ 55233 w 87882"/>
                  <a:gd name="connsiteY15" fmla="*/ 14206 h 110951"/>
                  <a:gd name="connsiteX16" fmla="*/ 76293 w 87882"/>
                  <a:gd name="connsiteY16" fmla="*/ 26668 h 110951"/>
                  <a:gd name="connsiteX17" fmla="*/ 76293 w 87882"/>
                  <a:gd name="connsiteY17" fmla="*/ 26668 h 110951"/>
                  <a:gd name="connsiteX18" fmla="*/ 87883 w 87882"/>
                  <a:gd name="connsiteY18" fmla="*/ 16823 h 110951"/>
                  <a:gd name="connsiteX19" fmla="*/ 87883 w 87882"/>
                  <a:gd name="connsiteY19" fmla="*/ 16823 h 110951"/>
                  <a:gd name="connsiteX20" fmla="*/ 56729 w 87882"/>
                  <a:gd name="connsiteY20" fmla="*/ 748 h 11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7882" h="110951">
                    <a:moveTo>
                      <a:pt x="56853" y="0"/>
                    </a:moveTo>
                    <a:cubicBezTo>
                      <a:pt x="28192" y="0"/>
                      <a:pt x="8129" y="20188"/>
                      <a:pt x="1649" y="55329"/>
                    </a:cubicBezTo>
                    <a:cubicBezTo>
                      <a:pt x="671" y="60800"/>
                      <a:pt x="170" y="66345"/>
                      <a:pt x="153" y="71903"/>
                    </a:cubicBezTo>
                    <a:cubicBezTo>
                      <a:pt x="-1660" y="91572"/>
                      <a:pt x="12814" y="108987"/>
                      <a:pt x="32484" y="110801"/>
                    </a:cubicBezTo>
                    <a:cubicBezTo>
                      <a:pt x="34163" y="110955"/>
                      <a:pt x="35853" y="110991"/>
                      <a:pt x="37538" y="110908"/>
                    </a:cubicBezTo>
                    <a:cubicBezTo>
                      <a:pt x="51112" y="110955"/>
                      <a:pt x="64118" y="105465"/>
                      <a:pt x="73552" y="95705"/>
                    </a:cubicBezTo>
                    <a:lnTo>
                      <a:pt x="73552" y="95705"/>
                    </a:lnTo>
                    <a:lnTo>
                      <a:pt x="64455" y="84614"/>
                    </a:lnTo>
                    <a:lnTo>
                      <a:pt x="64455" y="84614"/>
                    </a:lnTo>
                    <a:lnTo>
                      <a:pt x="64455" y="84614"/>
                    </a:lnTo>
                    <a:cubicBezTo>
                      <a:pt x="58138" y="92466"/>
                      <a:pt x="48613" y="97045"/>
                      <a:pt x="38535" y="97075"/>
                    </a:cubicBezTo>
                    <a:cubicBezTo>
                      <a:pt x="26157" y="97566"/>
                      <a:pt x="15724" y="87929"/>
                      <a:pt x="15233" y="75551"/>
                    </a:cubicBezTo>
                    <a:cubicBezTo>
                      <a:pt x="15188" y="74416"/>
                      <a:pt x="15229" y="73280"/>
                      <a:pt x="15356" y="72152"/>
                    </a:cubicBezTo>
                    <a:cubicBezTo>
                      <a:pt x="15424" y="66709"/>
                      <a:pt x="16008" y="61285"/>
                      <a:pt x="17101" y="55952"/>
                    </a:cubicBezTo>
                    <a:cubicBezTo>
                      <a:pt x="18838" y="44568"/>
                      <a:pt x="23666" y="33878"/>
                      <a:pt x="31058" y="25048"/>
                    </a:cubicBezTo>
                    <a:cubicBezTo>
                      <a:pt x="37213" y="18167"/>
                      <a:pt x="46002" y="14225"/>
                      <a:pt x="55233" y="14206"/>
                    </a:cubicBezTo>
                    <a:cubicBezTo>
                      <a:pt x="64085" y="13892"/>
                      <a:pt x="72308" y="18758"/>
                      <a:pt x="76293" y="26668"/>
                    </a:cubicBezTo>
                    <a:lnTo>
                      <a:pt x="76293" y="26668"/>
                    </a:lnTo>
                    <a:lnTo>
                      <a:pt x="87883" y="16823"/>
                    </a:lnTo>
                    <a:lnTo>
                      <a:pt x="87883" y="16823"/>
                    </a:lnTo>
                    <a:cubicBezTo>
                      <a:pt x="81104" y="6298"/>
                      <a:pt x="69235" y="174"/>
                      <a:pt x="56729" y="748"/>
                    </a:cubicBezTo>
                  </a:path>
                </a:pathLst>
              </a:custGeom>
              <a:grpFill/>
              <a:ln w="12419" cap="flat">
                <a:noFill/>
                <a:prstDash val="solid"/>
                <a:miter/>
              </a:ln>
            </p:spPr>
            <p:txBody>
              <a:bodyPr rtlCol="0" anchor="ctr"/>
              <a:lstStyle/>
              <a:p>
                <a:endParaRPr lang="de-CH" noProof="0"/>
              </a:p>
            </p:txBody>
          </p:sp>
        </p:grpSp>
        <p:sp>
          <p:nvSpPr>
            <p:cNvPr id="20" name="Freihandform: Form 19">
              <a:extLst>
                <a:ext uri="{FF2B5EF4-FFF2-40B4-BE49-F238E27FC236}">
                  <a16:creationId xmlns:a16="http://schemas.microsoft.com/office/drawing/2014/main" id="{41B77B6E-E7CB-412B-95AC-A9322C6799BB}"/>
                </a:ext>
              </a:extLst>
            </p:cNvPr>
            <p:cNvSpPr/>
            <p:nvPr/>
          </p:nvSpPr>
          <p:spPr>
            <a:xfrm>
              <a:off x="1493985" y="6507088"/>
              <a:ext cx="19689" cy="19689"/>
            </a:xfrm>
            <a:custGeom>
              <a:avLst/>
              <a:gdLst>
                <a:gd name="connsiteX0" fmla="*/ 3988 w 19689"/>
                <a:gd name="connsiteY0" fmla="*/ 0 h 19689"/>
                <a:gd name="connsiteX1" fmla="*/ 0 w 19689"/>
                <a:gd name="connsiteY1" fmla="*/ 19689 h 19689"/>
                <a:gd name="connsiteX2" fmla="*/ 15826 w 19689"/>
                <a:gd name="connsiteY2" fmla="*/ 19689 h 19689"/>
                <a:gd name="connsiteX3" fmla="*/ 19689 w 19689"/>
                <a:gd name="connsiteY3" fmla="*/ 0 h 19689"/>
                <a:gd name="connsiteX4" fmla="*/ 3988 w 19689"/>
                <a:gd name="connsiteY4" fmla="*/ 0 h 1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9" h="19689">
                  <a:moveTo>
                    <a:pt x="3988" y="0"/>
                  </a:moveTo>
                  <a:lnTo>
                    <a:pt x="0" y="19689"/>
                  </a:lnTo>
                  <a:lnTo>
                    <a:pt x="15826" y="19689"/>
                  </a:lnTo>
                  <a:lnTo>
                    <a:pt x="19689" y="0"/>
                  </a:lnTo>
                  <a:lnTo>
                    <a:pt x="3988" y="0"/>
                  </a:lnTo>
                  <a:close/>
                </a:path>
              </a:pathLst>
            </a:custGeom>
            <a:grpFill/>
            <a:ln w="12419" cap="flat">
              <a:noFill/>
              <a:prstDash val="solid"/>
              <a:miter/>
            </a:ln>
          </p:spPr>
          <p:txBody>
            <a:bodyPr rtlCol="0" anchor="ctr"/>
            <a:lstStyle/>
            <a:p>
              <a:endParaRPr lang="de-CH" noProof="0"/>
            </a:p>
          </p:txBody>
        </p:sp>
        <p:sp>
          <p:nvSpPr>
            <p:cNvPr id="21" name="Freihandform: Form 20">
              <a:extLst>
                <a:ext uri="{FF2B5EF4-FFF2-40B4-BE49-F238E27FC236}">
                  <a16:creationId xmlns:a16="http://schemas.microsoft.com/office/drawing/2014/main" id="{832E5C1A-13CE-49A6-B590-B6EAA5F9E1AD}"/>
                </a:ext>
              </a:extLst>
            </p:cNvPr>
            <p:cNvSpPr/>
            <p:nvPr/>
          </p:nvSpPr>
          <p:spPr>
            <a:xfrm>
              <a:off x="1340708" y="6507088"/>
              <a:ext cx="19689" cy="19689"/>
            </a:xfrm>
            <a:custGeom>
              <a:avLst/>
              <a:gdLst>
                <a:gd name="connsiteX0" fmla="*/ 3988 w 19689"/>
                <a:gd name="connsiteY0" fmla="*/ 0 h 19689"/>
                <a:gd name="connsiteX1" fmla="*/ 0 w 19689"/>
                <a:gd name="connsiteY1" fmla="*/ 19689 h 19689"/>
                <a:gd name="connsiteX2" fmla="*/ 15826 w 19689"/>
                <a:gd name="connsiteY2" fmla="*/ 19689 h 19689"/>
                <a:gd name="connsiteX3" fmla="*/ 19689 w 19689"/>
                <a:gd name="connsiteY3" fmla="*/ 0 h 19689"/>
                <a:gd name="connsiteX4" fmla="*/ 3988 w 19689"/>
                <a:gd name="connsiteY4" fmla="*/ 0 h 1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9" h="19689">
                  <a:moveTo>
                    <a:pt x="3988" y="0"/>
                  </a:moveTo>
                  <a:lnTo>
                    <a:pt x="0" y="19689"/>
                  </a:lnTo>
                  <a:lnTo>
                    <a:pt x="15826" y="19689"/>
                  </a:lnTo>
                  <a:lnTo>
                    <a:pt x="19689" y="0"/>
                  </a:lnTo>
                  <a:lnTo>
                    <a:pt x="3988" y="0"/>
                  </a:lnTo>
                  <a:close/>
                </a:path>
              </a:pathLst>
            </a:custGeom>
            <a:grpFill/>
            <a:ln w="12419" cap="flat">
              <a:noFill/>
              <a:prstDash val="solid"/>
              <a:miter/>
            </a:ln>
          </p:spPr>
          <p:txBody>
            <a:bodyPr rtlCol="0" anchor="ctr"/>
            <a:lstStyle/>
            <a:p>
              <a:endParaRPr lang="de-CH" noProof="0"/>
            </a:p>
          </p:txBody>
        </p:sp>
        <p:sp>
          <p:nvSpPr>
            <p:cNvPr id="22" name="Freihandform: Form 21">
              <a:extLst>
                <a:ext uri="{FF2B5EF4-FFF2-40B4-BE49-F238E27FC236}">
                  <a16:creationId xmlns:a16="http://schemas.microsoft.com/office/drawing/2014/main" id="{63AE00B0-780F-4053-8FE9-B7D321217AFF}"/>
                </a:ext>
              </a:extLst>
            </p:cNvPr>
            <p:cNvSpPr/>
            <p:nvPr/>
          </p:nvSpPr>
          <p:spPr>
            <a:xfrm>
              <a:off x="1298712" y="6507088"/>
              <a:ext cx="19689" cy="19689"/>
            </a:xfrm>
            <a:custGeom>
              <a:avLst/>
              <a:gdLst>
                <a:gd name="connsiteX0" fmla="*/ 3988 w 19689"/>
                <a:gd name="connsiteY0" fmla="*/ 0 h 19689"/>
                <a:gd name="connsiteX1" fmla="*/ 0 w 19689"/>
                <a:gd name="connsiteY1" fmla="*/ 19689 h 19689"/>
                <a:gd name="connsiteX2" fmla="*/ 15702 w 19689"/>
                <a:gd name="connsiteY2" fmla="*/ 19689 h 19689"/>
                <a:gd name="connsiteX3" fmla="*/ 19689 w 19689"/>
                <a:gd name="connsiteY3" fmla="*/ 0 h 19689"/>
                <a:gd name="connsiteX4" fmla="*/ 3988 w 19689"/>
                <a:gd name="connsiteY4" fmla="*/ 0 h 1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9" h="19689">
                  <a:moveTo>
                    <a:pt x="3988" y="0"/>
                  </a:moveTo>
                  <a:lnTo>
                    <a:pt x="0" y="19689"/>
                  </a:lnTo>
                  <a:lnTo>
                    <a:pt x="15702" y="19689"/>
                  </a:lnTo>
                  <a:lnTo>
                    <a:pt x="19689" y="0"/>
                  </a:lnTo>
                  <a:lnTo>
                    <a:pt x="3988" y="0"/>
                  </a:lnTo>
                  <a:close/>
                </a:path>
              </a:pathLst>
            </a:custGeom>
            <a:grpFill/>
            <a:ln w="12419" cap="flat">
              <a:noFill/>
              <a:prstDash val="solid"/>
              <a:miter/>
            </a:ln>
          </p:spPr>
          <p:txBody>
            <a:bodyPr rtlCol="0" anchor="ctr"/>
            <a:lstStyle/>
            <a:p>
              <a:endParaRPr lang="de-CH" noProof="0"/>
            </a:p>
          </p:txBody>
        </p:sp>
        <p:sp>
          <p:nvSpPr>
            <p:cNvPr id="23" name="Freihandform: Form 22">
              <a:extLst>
                <a:ext uri="{FF2B5EF4-FFF2-40B4-BE49-F238E27FC236}">
                  <a16:creationId xmlns:a16="http://schemas.microsoft.com/office/drawing/2014/main" id="{2406CEAF-7399-4CCB-A322-03F0BA2532F5}"/>
                </a:ext>
              </a:extLst>
            </p:cNvPr>
            <p:cNvSpPr/>
            <p:nvPr/>
          </p:nvSpPr>
          <p:spPr>
            <a:xfrm>
              <a:off x="731837" y="6507088"/>
              <a:ext cx="417960" cy="157638"/>
            </a:xfrm>
            <a:custGeom>
              <a:avLst/>
              <a:gdLst>
                <a:gd name="connsiteX0" fmla="*/ 368612 w 417960"/>
                <a:gd name="connsiteY0" fmla="*/ 0 h 157638"/>
                <a:gd name="connsiteX1" fmla="*/ 356151 w 417960"/>
                <a:gd name="connsiteY1" fmla="*/ 61062 h 157638"/>
                <a:gd name="connsiteX2" fmla="*/ 320760 w 417960"/>
                <a:gd name="connsiteY2" fmla="*/ 61062 h 157638"/>
                <a:gd name="connsiteX3" fmla="*/ 333222 w 417960"/>
                <a:gd name="connsiteY3" fmla="*/ 0 h 157638"/>
                <a:gd name="connsiteX4" fmla="*/ 31652 w 417960"/>
                <a:gd name="connsiteY4" fmla="*/ 0 h 157638"/>
                <a:gd name="connsiteX5" fmla="*/ 0 w 417960"/>
                <a:gd name="connsiteY5" fmla="*/ 157638 h 157638"/>
                <a:gd name="connsiteX6" fmla="*/ 120254 w 417960"/>
                <a:gd name="connsiteY6" fmla="*/ 157638 h 157638"/>
                <a:gd name="connsiteX7" fmla="*/ 128105 w 417960"/>
                <a:gd name="connsiteY7" fmla="*/ 118260 h 157638"/>
                <a:gd name="connsiteX8" fmla="*/ 57074 w 417960"/>
                <a:gd name="connsiteY8" fmla="*/ 118260 h 157638"/>
                <a:gd name="connsiteX9" fmla="*/ 61435 w 417960"/>
                <a:gd name="connsiteY9" fmla="*/ 96577 h 157638"/>
                <a:gd name="connsiteX10" fmla="*/ 132342 w 417960"/>
                <a:gd name="connsiteY10" fmla="*/ 96577 h 157638"/>
                <a:gd name="connsiteX11" fmla="*/ 139569 w 417960"/>
                <a:gd name="connsiteY11" fmla="*/ 61062 h 157638"/>
                <a:gd name="connsiteX12" fmla="*/ 68538 w 417960"/>
                <a:gd name="connsiteY12" fmla="*/ 61062 h 157638"/>
                <a:gd name="connsiteX13" fmla="*/ 72900 w 417960"/>
                <a:gd name="connsiteY13" fmla="*/ 39378 h 157638"/>
                <a:gd name="connsiteX14" fmla="*/ 185303 w 417960"/>
                <a:gd name="connsiteY14" fmla="*/ 39378 h 157638"/>
                <a:gd name="connsiteX15" fmla="*/ 161626 w 417960"/>
                <a:gd name="connsiteY15" fmla="*/ 157638 h 157638"/>
                <a:gd name="connsiteX16" fmla="*/ 210849 w 417960"/>
                <a:gd name="connsiteY16" fmla="*/ 157638 h 157638"/>
                <a:gd name="connsiteX17" fmla="*/ 234651 w 417960"/>
                <a:gd name="connsiteY17" fmla="*/ 39378 h 157638"/>
                <a:gd name="connsiteX18" fmla="*/ 276023 w 417960"/>
                <a:gd name="connsiteY18" fmla="*/ 39378 h 157638"/>
                <a:gd name="connsiteX19" fmla="*/ 252222 w 417960"/>
                <a:gd name="connsiteY19" fmla="*/ 157638 h 157638"/>
                <a:gd name="connsiteX20" fmla="*/ 301569 w 417960"/>
                <a:gd name="connsiteY20" fmla="*/ 157638 h 157638"/>
                <a:gd name="connsiteX21" fmla="*/ 313657 w 417960"/>
                <a:gd name="connsiteY21" fmla="*/ 96577 h 157638"/>
                <a:gd name="connsiteX22" fmla="*/ 349172 w 417960"/>
                <a:gd name="connsiteY22" fmla="*/ 96577 h 157638"/>
                <a:gd name="connsiteX23" fmla="*/ 336960 w 417960"/>
                <a:gd name="connsiteY23" fmla="*/ 157638 h 157638"/>
                <a:gd name="connsiteX24" fmla="*/ 386308 w 417960"/>
                <a:gd name="connsiteY24" fmla="*/ 157638 h 157638"/>
                <a:gd name="connsiteX25" fmla="*/ 417960 w 417960"/>
                <a:gd name="connsiteY25" fmla="*/ 0 h 157638"/>
                <a:gd name="connsiteX26" fmla="*/ 368612 w 417960"/>
                <a:gd name="connsiteY26" fmla="*/ 0 h 15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17960" h="157638">
                  <a:moveTo>
                    <a:pt x="368612" y="0"/>
                  </a:moveTo>
                  <a:lnTo>
                    <a:pt x="356151" y="61062"/>
                  </a:lnTo>
                  <a:lnTo>
                    <a:pt x="320760" y="61062"/>
                  </a:lnTo>
                  <a:lnTo>
                    <a:pt x="333222" y="0"/>
                  </a:lnTo>
                  <a:lnTo>
                    <a:pt x="31652" y="0"/>
                  </a:lnTo>
                  <a:lnTo>
                    <a:pt x="0" y="157638"/>
                  </a:lnTo>
                  <a:lnTo>
                    <a:pt x="120254" y="157638"/>
                  </a:lnTo>
                  <a:lnTo>
                    <a:pt x="128105" y="118260"/>
                  </a:lnTo>
                  <a:lnTo>
                    <a:pt x="57074" y="118260"/>
                  </a:lnTo>
                  <a:lnTo>
                    <a:pt x="61435" y="96577"/>
                  </a:lnTo>
                  <a:lnTo>
                    <a:pt x="132342" y="96577"/>
                  </a:lnTo>
                  <a:lnTo>
                    <a:pt x="139569" y="61062"/>
                  </a:lnTo>
                  <a:lnTo>
                    <a:pt x="68538" y="61062"/>
                  </a:lnTo>
                  <a:lnTo>
                    <a:pt x="72900" y="39378"/>
                  </a:lnTo>
                  <a:lnTo>
                    <a:pt x="185303" y="39378"/>
                  </a:lnTo>
                  <a:lnTo>
                    <a:pt x="161626" y="157638"/>
                  </a:lnTo>
                  <a:lnTo>
                    <a:pt x="210849" y="157638"/>
                  </a:lnTo>
                  <a:lnTo>
                    <a:pt x="234651" y="39378"/>
                  </a:lnTo>
                  <a:lnTo>
                    <a:pt x="276023" y="39378"/>
                  </a:lnTo>
                  <a:lnTo>
                    <a:pt x="252222" y="157638"/>
                  </a:lnTo>
                  <a:lnTo>
                    <a:pt x="301569" y="157638"/>
                  </a:lnTo>
                  <a:lnTo>
                    <a:pt x="313657" y="96577"/>
                  </a:lnTo>
                  <a:lnTo>
                    <a:pt x="349172" y="96577"/>
                  </a:lnTo>
                  <a:lnTo>
                    <a:pt x="336960" y="157638"/>
                  </a:lnTo>
                  <a:lnTo>
                    <a:pt x="386308" y="157638"/>
                  </a:lnTo>
                  <a:lnTo>
                    <a:pt x="417960" y="0"/>
                  </a:lnTo>
                  <a:lnTo>
                    <a:pt x="368612" y="0"/>
                  </a:lnTo>
                  <a:close/>
                </a:path>
              </a:pathLst>
            </a:custGeom>
            <a:grpFill/>
            <a:ln w="12419" cap="flat">
              <a:noFill/>
              <a:prstDash val="solid"/>
              <a:miter/>
            </a:ln>
          </p:spPr>
          <p:txBody>
            <a:bodyPr rtlCol="0" anchor="ctr"/>
            <a:lstStyle/>
            <a:p>
              <a:endParaRPr lang="de-CH" noProof="0"/>
            </a:p>
          </p:txBody>
        </p:sp>
      </p:grpSp>
    </p:spTree>
    <p:extLst>
      <p:ext uri="{BB962C8B-B14F-4D97-AF65-F5344CB8AC3E}">
        <p14:creationId xmlns:p14="http://schemas.microsoft.com/office/powerpoint/2010/main" val="11717205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nhalt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lvl1pPr>
              <a:defRPr/>
            </a:lvl1pPr>
          </a:lstStyle>
          <a:p>
            <a:r>
              <a:rPr lang="hu-HU" noProof="0"/>
              <a:t>Mintacím szerkesztése</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9C26206A-A7FF-4A2F-A4EA-EDA7D9956B8C}" type="datetime1">
              <a:rPr lang="de-CH" noProof="0" smtClean="0"/>
              <a:t>04.09.2025</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
        <p:nvSpPr>
          <p:cNvPr id="11" name="Bildplatzhalter 10">
            <a:extLst>
              <a:ext uri="{FF2B5EF4-FFF2-40B4-BE49-F238E27FC236}">
                <a16:creationId xmlns:a16="http://schemas.microsoft.com/office/drawing/2014/main" id="{05941150-30DE-48F5-9038-0E82CD18DE28}"/>
              </a:ext>
            </a:extLst>
          </p:cNvPr>
          <p:cNvSpPr>
            <a:spLocks noGrp="1"/>
          </p:cNvSpPr>
          <p:nvPr>
            <p:ph type="pic" sz="quarter" idx="13"/>
          </p:nvPr>
        </p:nvSpPr>
        <p:spPr>
          <a:xfrm>
            <a:off x="731837" y="1412874"/>
            <a:ext cx="10728000" cy="4860000"/>
          </a:xfrm>
        </p:spPr>
        <p:txBody>
          <a:bodyPr tIns="1620000"/>
          <a:lstStyle>
            <a:lvl1pPr marL="0" indent="0" algn="ctr">
              <a:buNone/>
              <a:defRPr/>
            </a:lvl1pPr>
          </a:lstStyle>
          <a:p>
            <a:r>
              <a:rPr lang="hu-HU" noProof="0"/>
              <a:t>Kép beszúrásához kattintson az ikonra</a:t>
            </a:r>
            <a:endParaRPr lang="de-CH" noProof="0"/>
          </a:p>
        </p:txBody>
      </p:sp>
    </p:spTree>
    <p:extLst>
      <p:ext uri="{BB962C8B-B14F-4D97-AF65-F5344CB8AC3E}">
        <p14:creationId xmlns:p14="http://schemas.microsoft.com/office/powerpoint/2010/main" val="30182892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ld full p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AE2B7ECC-AD5B-4AE2-A84F-7ABFC0424E38}" type="datetime1">
              <a:rPr lang="de-CH" noProof="0" smtClean="0"/>
              <a:t>04.09.2025</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
        <p:nvSpPr>
          <p:cNvPr id="11" name="Bildplatzhalter 10">
            <a:extLst>
              <a:ext uri="{FF2B5EF4-FFF2-40B4-BE49-F238E27FC236}">
                <a16:creationId xmlns:a16="http://schemas.microsoft.com/office/drawing/2014/main" id="{05941150-30DE-48F5-9038-0E82CD18DE28}"/>
              </a:ext>
            </a:extLst>
          </p:cNvPr>
          <p:cNvSpPr>
            <a:spLocks noGrp="1"/>
          </p:cNvSpPr>
          <p:nvPr>
            <p:ph type="pic" sz="quarter" idx="13"/>
          </p:nvPr>
        </p:nvSpPr>
        <p:spPr>
          <a:xfrm>
            <a:off x="731837" y="260350"/>
            <a:ext cx="10728000" cy="6012524"/>
          </a:xfrm>
        </p:spPr>
        <p:txBody>
          <a:bodyPr tIns="2160000"/>
          <a:lstStyle>
            <a:lvl1pPr marL="0" indent="0" algn="ctr">
              <a:buNone/>
              <a:defRPr/>
            </a:lvl1pPr>
          </a:lstStyle>
          <a:p>
            <a:r>
              <a:rPr lang="hu-HU" noProof="0"/>
              <a:t>Kép beszúrásához kattintson az ikonra</a:t>
            </a:r>
            <a:endParaRPr lang="de-CH" noProof="0"/>
          </a:p>
        </p:txBody>
      </p:sp>
    </p:spTree>
    <p:extLst>
      <p:ext uri="{BB962C8B-B14F-4D97-AF65-F5344CB8AC3E}">
        <p14:creationId xmlns:p14="http://schemas.microsoft.com/office/powerpoint/2010/main" val="30723464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nhalt zwei Spalt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hu-HU" noProof="0"/>
              <a:t>Mintacím szerkesztése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a:xfrm>
            <a:off x="6204163" y="1412875"/>
            <a:ext cx="5256000" cy="4860000"/>
          </a:xfrm>
        </p:spPr>
        <p:txBody>
          <a:body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5FA21818-B1F9-4DD3-88F2-43FBC3C9BAF5}" type="datetime1">
              <a:rPr lang="de-CH" noProof="0" smtClean="0"/>
              <a:t>04.09.2025</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
        <p:nvSpPr>
          <p:cNvPr id="11" name="Bildplatzhalter 10">
            <a:extLst>
              <a:ext uri="{FF2B5EF4-FFF2-40B4-BE49-F238E27FC236}">
                <a16:creationId xmlns:a16="http://schemas.microsoft.com/office/drawing/2014/main" id="{221A3BAE-B19D-4390-B4A5-2C8A2CC87C59}"/>
              </a:ext>
            </a:extLst>
          </p:cNvPr>
          <p:cNvSpPr>
            <a:spLocks noGrp="1"/>
          </p:cNvSpPr>
          <p:nvPr>
            <p:ph type="pic" sz="quarter" idx="13"/>
          </p:nvPr>
        </p:nvSpPr>
        <p:spPr>
          <a:xfrm>
            <a:off x="731838" y="1412875"/>
            <a:ext cx="5040000" cy="4860000"/>
          </a:xfrm>
        </p:spPr>
        <p:txBody>
          <a:bodyPr tIns="1620000"/>
          <a:lstStyle>
            <a:lvl1pPr marL="0" indent="0" algn="ctr">
              <a:buNone/>
              <a:defRPr/>
            </a:lvl1pPr>
          </a:lstStyle>
          <a:p>
            <a:r>
              <a:rPr lang="hu-HU" noProof="0"/>
              <a:t>Kép beszúrásához kattintson az ikonra</a:t>
            </a:r>
            <a:endParaRPr lang="de-CH" noProof="0"/>
          </a:p>
        </p:txBody>
      </p:sp>
    </p:spTree>
    <p:extLst>
      <p:ext uri="{BB962C8B-B14F-4D97-AF65-F5344CB8AC3E}">
        <p14:creationId xmlns:p14="http://schemas.microsoft.com/office/powerpoint/2010/main" val="4131203716"/>
      </p:ext>
    </p:extLst>
  </p:cSld>
  <p:clrMapOvr>
    <a:masterClrMapping/>
  </p:clrMapOvr>
  <p:extLst>
    <p:ext uri="{DCECCB84-F9BA-43D5-87BE-67443E8EF086}">
      <p15:sldGuideLst xmlns:p15="http://schemas.microsoft.com/office/powerpoint/2012/main">
        <p15:guide id="1" orient="horz" pos="395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nhalt 2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hu-HU" noProof="0"/>
              <a:t>Mintacím szerkesztése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a:xfrm>
            <a:off x="731836" y="5121800"/>
            <a:ext cx="5255999" cy="1152000"/>
          </a:xfrm>
        </p:spPr>
        <p:txBody>
          <a:body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F570A20D-9FD8-4251-A734-1127FF21ADB2}" type="datetime1">
              <a:rPr lang="de-CH" noProof="0" smtClean="0"/>
              <a:t>04.09.2025</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
        <p:nvSpPr>
          <p:cNvPr id="11" name="Bildplatzhalter 10">
            <a:extLst>
              <a:ext uri="{FF2B5EF4-FFF2-40B4-BE49-F238E27FC236}">
                <a16:creationId xmlns:a16="http://schemas.microsoft.com/office/drawing/2014/main" id="{221A3BAE-B19D-4390-B4A5-2C8A2CC87C59}"/>
              </a:ext>
            </a:extLst>
          </p:cNvPr>
          <p:cNvSpPr>
            <a:spLocks noGrp="1"/>
          </p:cNvSpPr>
          <p:nvPr>
            <p:ph type="pic" sz="quarter" idx="13"/>
          </p:nvPr>
        </p:nvSpPr>
        <p:spPr>
          <a:xfrm>
            <a:off x="731838" y="1412875"/>
            <a:ext cx="5256000" cy="3420000"/>
          </a:xfrm>
        </p:spPr>
        <p:txBody>
          <a:bodyPr tIns="900000"/>
          <a:lstStyle>
            <a:lvl1pPr marL="0" indent="0" algn="ctr">
              <a:buNone/>
              <a:defRPr/>
            </a:lvl1pPr>
          </a:lstStyle>
          <a:p>
            <a:r>
              <a:rPr lang="hu-HU" noProof="0"/>
              <a:t>Kép beszúrásához kattintson az ikonra</a:t>
            </a:r>
            <a:endParaRPr lang="de-CH" noProof="0"/>
          </a:p>
        </p:txBody>
      </p:sp>
      <p:sp>
        <p:nvSpPr>
          <p:cNvPr id="9" name="Bildplatzhalter 10">
            <a:extLst>
              <a:ext uri="{FF2B5EF4-FFF2-40B4-BE49-F238E27FC236}">
                <a16:creationId xmlns:a16="http://schemas.microsoft.com/office/drawing/2014/main" id="{1AAB6914-2518-430D-BF4C-14EA51B61410}"/>
              </a:ext>
            </a:extLst>
          </p:cNvPr>
          <p:cNvSpPr>
            <a:spLocks noGrp="1"/>
          </p:cNvSpPr>
          <p:nvPr>
            <p:ph type="pic" sz="quarter" idx="14"/>
          </p:nvPr>
        </p:nvSpPr>
        <p:spPr>
          <a:xfrm>
            <a:off x="6204162" y="1412875"/>
            <a:ext cx="5256000" cy="3420000"/>
          </a:xfrm>
        </p:spPr>
        <p:txBody>
          <a:bodyPr tIns="900000"/>
          <a:lstStyle>
            <a:lvl1pPr marL="0" indent="0" algn="ctr">
              <a:buNone/>
              <a:defRPr/>
            </a:lvl1pPr>
          </a:lstStyle>
          <a:p>
            <a:r>
              <a:rPr lang="hu-HU" noProof="0"/>
              <a:t>Kép beszúrásához kattintson az ikonra</a:t>
            </a:r>
            <a:endParaRPr lang="de-CH" noProof="0"/>
          </a:p>
        </p:txBody>
      </p:sp>
      <p:sp>
        <p:nvSpPr>
          <p:cNvPr id="12" name="Inhaltsplatzhalter 2">
            <a:extLst>
              <a:ext uri="{FF2B5EF4-FFF2-40B4-BE49-F238E27FC236}">
                <a16:creationId xmlns:a16="http://schemas.microsoft.com/office/drawing/2014/main" id="{5092EEFB-079B-4C38-A665-E52B9837601B}"/>
              </a:ext>
            </a:extLst>
          </p:cNvPr>
          <p:cNvSpPr>
            <a:spLocks noGrp="1"/>
          </p:cNvSpPr>
          <p:nvPr>
            <p:ph idx="15"/>
          </p:nvPr>
        </p:nvSpPr>
        <p:spPr>
          <a:xfrm>
            <a:off x="6204162" y="5121800"/>
            <a:ext cx="5256001" cy="1152000"/>
          </a:xfrm>
        </p:spPr>
        <p:txBody>
          <a:body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CH" noProof="0"/>
          </a:p>
        </p:txBody>
      </p:sp>
    </p:spTree>
    <p:extLst>
      <p:ext uri="{BB962C8B-B14F-4D97-AF65-F5344CB8AC3E}">
        <p14:creationId xmlns:p14="http://schemas.microsoft.com/office/powerpoint/2010/main" val="182159921"/>
      </p:ext>
    </p:extLst>
  </p:cSld>
  <p:clrMapOvr>
    <a:masterClrMapping/>
  </p:clrMapOvr>
  <p:extLst>
    <p:ext uri="{DCECCB84-F9BA-43D5-87BE-67443E8EF086}">
      <p15:sldGuideLst xmlns:p15="http://schemas.microsoft.com/office/powerpoint/2012/main">
        <p15:guide id="1" orient="horz" pos="3952">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nhalt 3 Bild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hu-HU" noProof="0"/>
              <a:t>Mintacím szerkesztése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a:xfrm>
            <a:off x="731836" y="4166439"/>
            <a:ext cx="10728327" cy="2124401"/>
          </a:xfrm>
        </p:spPr>
        <p:txBody>
          <a:bodyPr/>
          <a:lstStyle/>
          <a:p>
            <a:pPr lvl="0"/>
            <a:r>
              <a:rPr lang="hu-HU" noProof="0"/>
              <a:t>Mintaszöveg szerkesztése</a:t>
            </a:r>
          </a:p>
          <a:p>
            <a:pPr lvl="1"/>
            <a:r>
              <a:rPr lang="hu-HU" noProof="0"/>
              <a:t>Második szint</a:t>
            </a:r>
          </a:p>
          <a:p>
            <a:pPr lvl="2"/>
            <a:r>
              <a:rPr lang="hu-HU" noProof="0"/>
              <a:t>Harmadik szint</a:t>
            </a:r>
          </a:p>
          <a:p>
            <a:pPr lvl="3"/>
            <a:r>
              <a:rPr lang="hu-HU" noProof="0"/>
              <a:t>Negyedik szint</a:t>
            </a:r>
          </a:p>
          <a:p>
            <a:pPr lvl="4"/>
            <a:r>
              <a:rPr lang="hu-HU" noProof="0"/>
              <a:t>Ötödik szint</a:t>
            </a:r>
            <a:endParaRPr lang="de-CH" noProof="0"/>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BB5F4EA9-B322-4AC6-9ED4-333F1AAC8416}" type="datetime1">
              <a:rPr lang="de-CH" noProof="0" smtClean="0"/>
              <a:t>04.09.2025</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
        <p:nvSpPr>
          <p:cNvPr id="11" name="Bildplatzhalter 10">
            <a:extLst>
              <a:ext uri="{FF2B5EF4-FFF2-40B4-BE49-F238E27FC236}">
                <a16:creationId xmlns:a16="http://schemas.microsoft.com/office/drawing/2014/main" id="{221A3BAE-B19D-4390-B4A5-2C8A2CC87C59}"/>
              </a:ext>
            </a:extLst>
          </p:cNvPr>
          <p:cNvSpPr>
            <a:spLocks noGrp="1"/>
          </p:cNvSpPr>
          <p:nvPr>
            <p:ph type="pic" sz="quarter" idx="13"/>
          </p:nvPr>
        </p:nvSpPr>
        <p:spPr>
          <a:xfrm>
            <a:off x="731838" y="1412875"/>
            <a:ext cx="3420000" cy="2484000"/>
          </a:xfrm>
        </p:spPr>
        <p:txBody>
          <a:bodyPr tIns="360000"/>
          <a:lstStyle>
            <a:lvl1pPr marL="0" indent="0" algn="ctr">
              <a:buNone/>
              <a:defRPr/>
            </a:lvl1pPr>
          </a:lstStyle>
          <a:p>
            <a:r>
              <a:rPr lang="hu-HU" noProof="0"/>
              <a:t>Kép beszúrásához kattintson az ikonra</a:t>
            </a:r>
            <a:endParaRPr lang="de-CH" noProof="0"/>
          </a:p>
        </p:txBody>
      </p:sp>
      <p:sp>
        <p:nvSpPr>
          <p:cNvPr id="13" name="Bildplatzhalter 10">
            <a:extLst>
              <a:ext uri="{FF2B5EF4-FFF2-40B4-BE49-F238E27FC236}">
                <a16:creationId xmlns:a16="http://schemas.microsoft.com/office/drawing/2014/main" id="{36793346-BF6B-42A8-ADE0-3AA3DC3B239A}"/>
              </a:ext>
            </a:extLst>
          </p:cNvPr>
          <p:cNvSpPr>
            <a:spLocks noGrp="1"/>
          </p:cNvSpPr>
          <p:nvPr>
            <p:ph type="pic" sz="quarter" idx="16"/>
          </p:nvPr>
        </p:nvSpPr>
        <p:spPr>
          <a:xfrm>
            <a:off x="8040162" y="1414800"/>
            <a:ext cx="3420000" cy="2484000"/>
          </a:xfrm>
        </p:spPr>
        <p:txBody>
          <a:bodyPr tIns="360000"/>
          <a:lstStyle>
            <a:lvl1pPr marL="0" indent="0" algn="ctr">
              <a:buNone/>
              <a:defRPr/>
            </a:lvl1pPr>
          </a:lstStyle>
          <a:p>
            <a:r>
              <a:rPr lang="hu-HU" noProof="0"/>
              <a:t>Kép beszúrásához kattintson az ikonra</a:t>
            </a:r>
            <a:endParaRPr lang="de-CH" noProof="0"/>
          </a:p>
        </p:txBody>
      </p:sp>
      <p:sp>
        <p:nvSpPr>
          <p:cNvPr id="14" name="Bildplatzhalter 10">
            <a:extLst>
              <a:ext uri="{FF2B5EF4-FFF2-40B4-BE49-F238E27FC236}">
                <a16:creationId xmlns:a16="http://schemas.microsoft.com/office/drawing/2014/main" id="{FE637F68-618E-43EB-B240-4BFA26852FC5}"/>
              </a:ext>
            </a:extLst>
          </p:cNvPr>
          <p:cNvSpPr>
            <a:spLocks noGrp="1"/>
          </p:cNvSpPr>
          <p:nvPr>
            <p:ph type="pic" sz="quarter" idx="17"/>
          </p:nvPr>
        </p:nvSpPr>
        <p:spPr>
          <a:xfrm>
            <a:off x="4385999" y="1414800"/>
            <a:ext cx="3420000" cy="2484000"/>
          </a:xfrm>
        </p:spPr>
        <p:txBody>
          <a:bodyPr tIns="360000"/>
          <a:lstStyle>
            <a:lvl1pPr marL="0" indent="0" algn="ctr">
              <a:buNone/>
              <a:defRPr/>
            </a:lvl1pPr>
          </a:lstStyle>
          <a:p>
            <a:r>
              <a:rPr lang="hu-HU" noProof="0"/>
              <a:t>Kép beszúrásához kattintson az ikonra</a:t>
            </a:r>
            <a:endParaRPr lang="de-CH" noProof="0"/>
          </a:p>
        </p:txBody>
      </p:sp>
    </p:spTree>
    <p:extLst>
      <p:ext uri="{BB962C8B-B14F-4D97-AF65-F5344CB8AC3E}">
        <p14:creationId xmlns:p14="http://schemas.microsoft.com/office/powerpoint/2010/main" val="557261664"/>
      </p:ext>
    </p:extLst>
  </p:cSld>
  <p:clrMapOvr>
    <a:masterClrMapping/>
  </p:clrMapOvr>
  <p:extLst>
    <p:ext uri="{DCECCB84-F9BA-43D5-87BE-67443E8EF086}">
      <p15:sldGuideLst xmlns:p15="http://schemas.microsoft.com/office/powerpoint/2012/main">
        <p15:guide id="1" orient="horz" pos="3952">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nhalt Tabel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46F7F9-CBC8-4641-B12B-7E76FD213E12}"/>
              </a:ext>
            </a:extLst>
          </p:cNvPr>
          <p:cNvSpPr>
            <a:spLocks noGrp="1"/>
          </p:cNvSpPr>
          <p:nvPr>
            <p:ph type="title"/>
          </p:nvPr>
        </p:nvSpPr>
        <p:spPr/>
        <p:txBody>
          <a:bodyPr/>
          <a:lstStyle/>
          <a:p>
            <a:r>
              <a:rPr lang="hu-HU" noProof="0"/>
              <a:t>Mintacím szerkesztése</a:t>
            </a:r>
            <a:endParaRPr lang="de-CH" noProof="0"/>
          </a:p>
        </p:txBody>
      </p:sp>
      <p:sp>
        <p:nvSpPr>
          <p:cNvPr id="3" name="Inhaltsplatzhalter 2">
            <a:extLst>
              <a:ext uri="{FF2B5EF4-FFF2-40B4-BE49-F238E27FC236}">
                <a16:creationId xmlns:a16="http://schemas.microsoft.com/office/drawing/2014/main" id="{87D3E2EF-5F98-49EC-BCEA-B215D49920A3}"/>
              </a:ext>
            </a:extLst>
          </p:cNvPr>
          <p:cNvSpPr>
            <a:spLocks noGrp="1"/>
          </p:cNvSpPr>
          <p:nvPr>
            <p:ph idx="1"/>
          </p:nvPr>
        </p:nvSpPr>
        <p:spPr>
          <a:xfrm>
            <a:off x="731837" y="1412875"/>
            <a:ext cx="10728325" cy="396000"/>
          </a:xfrm>
        </p:spPr>
        <p:txBody>
          <a:bodyPr/>
          <a:lstStyle>
            <a:lvl1pPr marL="0" indent="0">
              <a:buNone/>
              <a:defRPr b="1"/>
            </a:lvl1pPr>
            <a:lvl2pPr marL="266700" indent="0">
              <a:buNone/>
              <a:defRPr b="1"/>
            </a:lvl2pPr>
            <a:lvl3pPr marL="538163" indent="0">
              <a:buNone/>
              <a:defRPr b="1"/>
            </a:lvl3pPr>
            <a:lvl4pPr marL="804862" indent="0">
              <a:buNone/>
              <a:defRPr b="1"/>
            </a:lvl4pPr>
            <a:lvl5pPr marL="1076325" indent="0">
              <a:buNone/>
              <a:defRPr b="1"/>
            </a:lvl5pPr>
          </a:lstStyle>
          <a:p>
            <a:pPr lvl="0"/>
            <a:r>
              <a:rPr lang="hu-HU" noProof="0"/>
              <a:t>Mintaszöveg szerkesztése</a:t>
            </a:r>
          </a:p>
        </p:txBody>
      </p:sp>
      <p:sp>
        <p:nvSpPr>
          <p:cNvPr id="4" name="Datumsplatzhalter 3">
            <a:extLst>
              <a:ext uri="{FF2B5EF4-FFF2-40B4-BE49-F238E27FC236}">
                <a16:creationId xmlns:a16="http://schemas.microsoft.com/office/drawing/2014/main" id="{67DB21BA-81C0-43DB-A42C-5F672DBC37F2}"/>
              </a:ext>
            </a:extLst>
          </p:cNvPr>
          <p:cNvSpPr>
            <a:spLocks noGrp="1"/>
          </p:cNvSpPr>
          <p:nvPr>
            <p:ph type="dt" sz="half" idx="10"/>
          </p:nvPr>
        </p:nvSpPr>
        <p:spPr/>
        <p:txBody>
          <a:bodyPr/>
          <a:lstStyle/>
          <a:p>
            <a:fld id="{CFD59B2A-9722-4479-8974-FDB801910172}" type="datetime1">
              <a:rPr lang="de-CH" noProof="0" smtClean="0"/>
              <a:t>04.09.2025</a:t>
            </a:fld>
            <a:endParaRPr lang="de-CH" noProof="0"/>
          </a:p>
        </p:txBody>
      </p:sp>
      <p:sp>
        <p:nvSpPr>
          <p:cNvPr id="5" name="Fußzeilenplatzhalter 4">
            <a:extLst>
              <a:ext uri="{FF2B5EF4-FFF2-40B4-BE49-F238E27FC236}">
                <a16:creationId xmlns:a16="http://schemas.microsoft.com/office/drawing/2014/main" id="{1BC78786-28C3-4EAB-A3FC-1A4BFA8447EC}"/>
              </a:ext>
            </a:extLst>
          </p:cNvPr>
          <p:cNvSpPr>
            <a:spLocks noGrp="1"/>
          </p:cNvSpPr>
          <p:nvPr>
            <p:ph type="ftr" sz="quarter" idx="11"/>
          </p:nvPr>
        </p:nvSpPr>
        <p:spPr/>
        <p:txBody>
          <a:body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0FC1D5C1-A4AD-42D4-93B7-D3B71140E3A1}"/>
              </a:ext>
            </a:extLst>
          </p:cNvPr>
          <p:cNvSpPr>
            <a:spLocks noGrp="1"/>
          </p:cNvSpPr>
          <p:nvPr>
            <p:ph type="sldNum" sz="quarter" idx="12"/>
          </p:nvPr>
        </p:nvSpPr>
        <p:spPr/>
        <p:txBody>
          <a:bodyPr/>
          <a:lstStyle/>
          <a:p>
            <a:fld id="{5ACA52AF-F19D-405C-AD5F-7D94B96A5CC3}" type="slidenum">
              <a:rPr lang="de-CH" noProof="0" smtClean="0"/>
              <a:t>‹#›</a:t>
            </a:fld>
            <a:endParaRPr lang="de-CH" noProof="0"/>
          </a:p>
        </p:txBody>
      </p:sp>
      <p:pic>
        <p:nvPicPr>
          <p:cNvPr id="7" name="Grafik 6">
            <a:extLst>
              <a:ext uri="{FF2B5EF4-FFF2-40B4-BE49-F238E27FC236}">
                <a16:creationId xmlns:a16="http://schemas.microsoft.com/office/drawing/2014/main" id="{7F7C476A-2849-4D68-9FA2-3A5CFC13C83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7" y="6507088"/>
            <a:ext cx="984462" cy="162000"/>
          </a:xfrm>
          <a:prstGeom prst="rect">
            <a:avLst/>
          </a:prstGeom>
        </p:spPr>
      </p:pic>
      <p:sp>
        <p:nvSpPr>
          <p:cNvPr id="9" name="Tabellenplatzhalter 8">
            <a:extLst>
              <a:ext uri="{FF2B5EF4-FFF2-40B4-BE49-F238E27FC236}">
                <a16:creationId xmlns:a16="http://schemas.microsoft.com/office/drawing/2014/main" id="{A1D947E6-CC00-458E-BDE1-B0877E30333C}"/>
              </a:ext>
            </a:extLst>
          </p:cNvPr>
          <p:cNvSpPr>
            <a:spLocks noGrp="1"/>
          </p:cNvSpPr>
          <p:nvPr>
            <p:ph type="tbl" sz="quarter" idx="13"/>
          </p:nvPr>
        </p:nvSpPr>
        <p:spPr>
          <a:xfrm>
            <a:off x="731838" y="2061398"/>
            <a:ext cx="10728325" cy="4212401"/>
          </a:xfrm>
        </p:spPr>
        <p:txBody>
          <a:bodyPr tIns="1260000"/>
          <a:lstStyle>
            <a:lvl1pPr marL="0" indent="0" algn="ctr">
              <a:spcBef>
                <a:spcPts val="0"/>
              </a:spcBef>
              <a:buNone/>
              <a:defRPr sz="1400"/>
            </a:lvl1pPr>
          </a:lstStyle>
          <a:p>
            <a:r>
              <a:rPr lang="hu-HU" noProof="0"/>
              <a:t>Táblázat beszúrásához kattintson az ikonra</a:t>
            </a:r>
            <a:endParaRPr lang="de-CH" noProof="0"/>
          </a:p>
        </p:txBody>
      </p:sp>
    </p:spTree>
    <p:extLst>
      <p:ext uri="{BB962C8B-B14F-4D97-AF65-F5344CB8AC3E}">
        <p14:creationId xmlns:p14="http://schemas.microsoft.com/office/powerpoint/2010/main" val="4075228799"/>
      </p:ext>
    </p:extLst>
  </p:cSld>
  <p:clrMapOvr>
    <a:masterClrMapping/>
  </p:clrMapOvr>
  <p:extLst>
    <p:ext uri="{DCECCB84-F9BA-43D5-87BE-67443E8EF086}">
      <p15:sldGuideLst xmlns:p15="http://schemas.microsoft.com/office/powerpoint/2012/main">
        <p15:guide id="1" orient="horz" pos="3952">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chlussfolie">
    <p:spTree>
      <p:nvGrpSpPr>
        <p:cNvPr id="1" name=""/>
        <p:cNvGrpSpPr/>
        <p:nvPr/>
      </p:nvGrpSpPr>
      <p:grpSpPr>
        <a:xfrm>
          <a:off x="0" y="0"/>
          <a:ext cx="0" cy="0"/>
          <a:chOff x="0" y="0"/>
          <a:chExt cx="0" cy="0"/>
        </a:xfrm>
      </p:grpSpPr>
      <p:sp>
        <p:nvSpPr>
          <p:cNvPr id="20" name="Inhaltsplatzhalter 2">
            <a:extLst>
              <a:ext uri="{FF2B5EF4-FFF2-40B4-BE49-F238E27FC236}">
                <a16:creationId xmlns:a16="http://schemas.microsoft.com/office/drawing/2014/main" id="{394B20FF-3667-40DF-92A1-C6CF3BBCA26D}"/>
              </a:ext>
            </a:extLst>
          </p:cNvPr>
          <p:cNvSpPr>
            <a:spLocks noGrp="1"/>
          </p:cNvSpPr>
          <p:nvPr>
            <p:ph idx="1"/>
          </p:nvPr>
        </p:nvSpPr>
        <p:spPr>
          <a:xfrm>
            <a:off x="731837" y="2135492"/>
            <a:ext cx="10728325" cy="3960000"/>
          </a:xfrm>
        </p:spPr>
        <p:txBody>
          <a:bodyPr/>
          <a:lstStyle>
            <a:lvl1pPr marL="0" indent="0">
              <a:spcBef>
                <a:spcPts val="0"/>
              </a:spcBef>
              <a:buNone/>
              <a:defRPr>
                <a:solidFill>
                  <a:schemeClr val="tx1"/>
                </a:solidFill>
              </a:defRPr>
            </a:lvl1pPr>
            <a:lvl2pPr marL="266700" indent="0">
              <a:buNone/>
              <a:defRPr>
                <a:solidFill>
                  <a:schemeClr val="bg1"/>
                </a:solidFill>
              </a:defRPr>
            </a:lvl2pPr>
            <a:lvl3pPr marL="540000" indent="0">
              <a:buNone/>
              <a:defRPr>
                <a:solidFill>
                  <a:schemeClr val="bg1"/>
                </a:solidFill>
              </a:defRPr>
            </a:lvl3pPr>
            <a:lvl4pPr marL="808537" indent="0">
              <a:buNone/>
              <a:defRPr>
                <a:solidFill>
                  <a:schemeClr val="bg1"/>
                </a:solidFill>
              </a:defRPr>
            </a:lvl4pPr>
            <a:lvl5pPr marL="1080000" indent="0">
              <a:buNone/>
              <a:defRPr>
                <a:solidFill>
                  <a:schemeClr val="bg1"/>
                </a:solidFill>
              </a:defRPr>
            </a:lvl5pPr>
          </a:lstStyle>
          <a:p>
            <a:pPr lvl="0"/>
            <a:r>
              <a:rPr lang="hu-HU" noProof="0"/>
              <a:t>Mintaszöveg szerkesztése</a:t>
            </a:r>
          </a:p>
        </p:txBody>
      </p:sp>
      <p:sp>
        <p:nvSpPr>
          <p:cNvPr id="21" name="Bildplatzhalter 8">
            <a:extLst>
              <a:ext uri="{FF2B5EF4-FFF2-40B4-BE49-F238E27FC236}">
                <a16:creationId xmlns:a16="http://schemas.microsoft.com/office/drawing/2014/main" id="{794484F1-3B7F-46CE-AD0B-2310A557A990}"/>
              </a:ext>
            </a:extLst>
          </p:cNvPr>
          <p:cNvSpPr>
            <a:spLocks noGrp="1"/>
          </p:cNvSpPr>
          <p:nvPr>
            <p:ph type="pic" sz="quarter" idx="12"/>
          </p:nvPr>
        </p:nvSpPr>
        <p:spPr>
          <a:xfrm>
            <a:off x="10200163" y="6489088"/>
            <a:ext cx="1260000" cy="180000"/>
          </a:xfrm>
        </p:spPr>
        <p:txBody>
          <a:bodyPr/>
          <a:lstStyle>
            <a:lvl1pPr marL="0" indent="0" algn="l">
              <a:buNone/>
              <a:defRPr sz="700">
                <a:solidFill>
                  <a:schemeClr val="tx1"/>
                </a:solidFill>
              </a:defRPr>
            </a:lvl1pPr>
          </a:lstStyle>
          <a:p>
            <a:r>
              <a:rPr lang="hu-HU" noProof="0"/>
              <a:t>Kép beszúrásához kattintson az ikonra</a:t>
            </a:r>
            <a:endParaRPr lang="de-CH" noProof="0"/>
          </a:p>
        </p:txBody>
      </p:sp>
      <p:pic>
        <p:nvPicPr>
          <p:cNvPr id="22" name="Grafik 21">
            <a:extLst>
              <a:ext uri="{FF2B5EF4-FFF2-40B4-BE49-F238E27FC236}">
                <a16:creationId xmlns:a16="http://schemas.microsoft.com/office/drawing/2014/main" id="{F900572E-A73E-42BE-96FA-38ADC4E79FD6}"/>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1838" y="360538"/>
            <a:ext cx="1765565" cy="288000"/>
          </a:xfrm>
          <a:prstGeom prst="rect">
            <a:avLst/>
          </a:prstGeom>
        </p:spPr>
      </p:pic>
    </p:spTree>
    <p:extLst>
      <p:ext uri="{BB962C8B-B14F-4D97-AF65-F5344CB8AC3E}">
        <p14:creationId xmlns:p14="http://schemas.microsoft.com/office/powerpoint/2010/main" val="1998679581"/>
      </p:ext>
    </p:extLst>
  </p:cSld>
  <p:clrMapOvr>
    <a:masterClrMapping/>
  </p:clrMapOvr>
  <p:extLst>
    <p:ext uri="{DCECCB84-F9BA-43D5-87BE-67443E8EF086}">
      <p15:sldGuideLst xmlns:p15="http://schemas.microsoft.com/office/powerpoint/2012/main">
        <p15:guide id="1" pos="6698">
          <p15:clr>
            <a:srgbClr val="FBAE40"/>
          </p15:clr>
        </p15:guide>
        <p15:guide id="3" orient="horz" pos="640">
          <p15:clr>
            <a:srgbClr val="FBAE40"/>
          </p15:clr>
        </p15:guide>
        <p15:guide id="4" orient="horz" pos="395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 Task">
    <p:spTree>
      <p:nvGrpSpPr>
        <p:cNvPr id="1" name=""/>
        <p:cNvGrpSpPr/>
        <p:nvPr/>
      </p:nvGrpSpPr>
      <p:grpSpPr>
        <a:xfrm>
          <a:off x="0" y="0"/>
          <a:ext cx="0" cy="0"/>
          <a:chOff x="0" y="0"/>
          <a:chExt cx="0" cy="0"/>
        </a:xfrm>
      </p:grpSpPr>
      <p:sp>
        <p:nvSpPr>
          <p:cNvPr id="5" name="Téglalap 4">
            <a:extLst>
              <a:ext uri="{FF2B5EF4-FFF2-40B4-BE49-F238E27FC236}">
                <a16:creationId xmlns:a16="http://schemas.microsoft.com/office/drawing/2014/main" id="{A3A49CD5-3924-5A2D-D954-136984BF85F3}"/>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75000"/>
                </a:schemeClr>
              </a:solidFill>
            </a:endParaRPr>
          </a:p>
        </p:txBody>
      </p:sp>
      <p:pic>
        <p:nvPicPr>
          <p:cNvPr id="6" name="Ábra 5">
            <a:extLst>
              <a:ext uri="{FF2B5EF4-FFF2-40B4-BE49-F238E27FC236}">
                <a16:creationId xmlns:a16="http://schemas.microsoft.com/office/drawing/2014/main" id="{62B8E5F3-9A13-94AA-BBA8-129FF9692AA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1136" y="157716"/>
            <a:ext cx="2601433" cy="433572"/>
          </a:xfrm>
          <a:prstGeom prst="rect">
            <a:avLst/>
          </a:prstGeom>
        </p:spPr>
      </p:pic>
      <p:sp>
        <p:nvSpPr>
          <p:cNvPr id="7" name="Téglalap: lekerekített 6">
            <a:extLst>
              <a:ext uri="{FF2B5EF4-FFF2-40B4-BE49-F238E27FC236}">
                <a16:creationId xmlns:a16="http://schemas.microsoft.com/office/drawing/2014/main" id="{A546CF63-6FF7-39D5-4935-E7189778149A}"/>
              </a:ext>
            </a:extLst>
          </p:cNvPr>
          <p:cNvSpPr/>
          <p:nvPr userDrawn="1"/>
        </p:nvSpPr>
        <p:spPr>
          <a:xfrm>
            <a:off x="148394" y="855174"/>
            <a:ext cx="2160000" cy="450000"/>
          </a:xfrm>
          <a:prstGeom prst="roundRect">
            <a:avLst>
              <a:gd name="adj" fmla="val 50000"/>
            </a:avLst>
          </a:prstGeom>
          <a:solidFill>
            <a:srgbClr val="215CA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1" dirty="0">
                <a:latin typeface="+mn-lt"/>
              </a:rPr>
              <a:t>I. </a:t>
            </a:r>
            <a:r>
              <a:rPr lang="hu-HU" b="1" dirty="0" err="1">
                <a:latin typeface="+mn-lt"/>
              </a:rPr>
              <a:t>Task</a:t>
            </a:r>
            <a:endParaRPr lang="en-US" b="1" dirty="0">
              <a:latin typeface="+mn-lt"/>
            </a:endParaRPr>
          </a:p>
        </p:txBody>
      </p:sp>
      <p:sp>
        <p:nvSpPr>
          <p:cNvPr id="9" name="Téglalap: lekerekített 8">
            <a:extLst>
              <a:ext uri="{FF2B5EF4-FFF2-40B4-BE49-F238E27FC236}">
                <a16:creationId xmlns:a16="http://schemas.microsoft.com/office/drawing/2014/main" id="{338C7E18-69B1-219E-294E-AC3205BDFCA7}"/>
              </a:ext>
            </a:extLst>
          </p:cNvPr>
          <p:cNvSpPr/>
          <p:nvPr userDrawn="1"/>
        </p:nvSpPr>
        <p:spPr>
          <a:xfrm>
            <a:off x="2572289" y="855175"/>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II. Basic </a:t>
            </a:r>
            <a:r>
              <a:rPr lang="hu-HU" b="0" dirty="0" err="1"/>
              <a:t>Theory</a:t>
            </a:r>
            <a:endParaRPr lang="en-US" b="0" dirty="0"/>
          </a:p>
        </p:txBody>
      </p:sp>
      <p:sp>
        <p:nvSpPr>
          <p:cNvPr id="10" name="Téglalap: lekerekített 9">
            <a:extLst>
              <a:ext uri="{FF2B5EF4-FFF2-40B4-BE49-F238E27FC236}">
                <a16:creationId xmlns:a16="http://schemas.microsoft.com/office/drawing/2014/main" id="{112B2A23-4DC2-5BF6-D2C5-BFDA80109AE1}"/>
              </a:ext>
            </a:extLst>
          </p:cNvPr>
          <p:cNvSpPr/>
          <p:nvPr userDrawn="1"/>
        </p:nvSpPr>
        <p:spPr>
          <a:xfrm>
            <a:off x="499618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III. </a:t>
            </a:r>
            <a:r>
              <a:rPr lang="hu-HU" b="0" dirty="0" err="1"/>
              <a:t>Magnetization</a:t>
            </a:r>
            <a:endParaRPr lang="en-US" b="0" dirty="0"/>
          </a:p>
        </p:txBody>
      </p:sp>
      <p:sp>
        <p:nvSpPr>
          <p:cNvPr id="11" name="Téglalap: lekerekített 10">
            <a:extLst>
              <a:ext uri="{FF2B5EF4-FFF2-40B4-BE49-F238E27FC236}">
                <a16:creationId xmlns:a16="http://schemas.microsoft.com/office/drawing/2014/main" id="{76B19388-A75B-65C6-7770-AD2DDC178FFA}"/>
              </a:ext>
            </a:extLst>
          </p:cNvPr>
          <p:cNvSpPr/>
          <p:nvPr userDrawn="1"/>
        </p:nvSpPr>
        <p:spPr>
          <a:xfrm>
            <a:off x="7420079"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IV. </a:t>
            </a:r>
            <a:r>
              <a:rPr lang="hu-HU" b="0" dirty="0" err="1"/>
              <a:t>Measurements</a:t>
            </a:r>
            <a:endParaRPr lang="en-US" b="0" dirty="0"/>
          </a:p>
        </p:txBody>
      </p:sp>
      <p:sp>
        <p:nvSpPr>
          <p:cNvPr id="12" name="Téglalap: lekerekített 11">
            <a:extLst>
              <a:ext uri="{FF2B5EF4-FFF2-40B4-BE49-F238E27FC236}">
                <a16:creationId xmlns:a16="http://schemas.microsoft.com/office/drawing/2014/main" id="{8E474FCC-EB26-C365-861E-553E6ECEC683}"/>
              </a:ext>
            </a:extLst>
          </p:cNvPr>
          <p:cNvSpPr/>
          <p:nvPr userDrawn="1"/>
        </p:nvSpPr>
        <p:spPr>
          <a:xfrm>
            <a:off x="984397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V. </a:t>
            </a:r>
            <a:r>
              <a:rPr lang="hu-HU" b="0" dirty="0" err="1"/>
              <a:t>Comparisons</a:t>
            </a:r>
            <a:endParaRPr lang="en-US" b="0" dirty="0"/>
          </a:p>
        </p:txBody>
      </p:sp>
      <p:sp>
        <p:nvSpPr>
          <p:cNvPr id="14" name="Cím 1">
            <a:extLst>
              <a:ext uri="{FF2B5EF4-FFF2-40B4-BE49-F238E27FC236}">
                <a16:creationId xmlns:a16="http://schemas.microsoft.com/office/drawing/2014/main" id="{43B161FC-F025-F358-C2F6-A614EA845757}"/>
              </a:ext>
            </a:extLst>
          </p:cNvPr>
          <p:cNvSpPr>
            <a:spLocks noGrp="1"/>
          </p:cNvSpPr>
          <p:nvPr>
            <p:ph type="title" hasCustomPrompt="1"/>
          </p:nvPr>
        </p:nvSpPr>
        <p:spPr>
          <a:xfrm>
            <a:off x="148394" y="1430258"/>
            <a:ext cx="11855580" cy="733647"/>
          </a:xfrm>
        </p:spPr>
        <p:txBody>
          <a:bodyPr/>
          <a:lstStyle>
            <a:lvl1pPr>
              <a:defRPr spc="300"/>
            </a:lvl1pPr>
          </a:lstStyle>
          <a:p>
            <a:r>
              <a:rPr lang="hu-HU" dirty="0" err="1"/>
              <a:t>Title</a:t>
            </a:r>
            <a:endParaRPr lang="en-US" dirty="0"/>
          </a:p>
        </p:txBody>
      </p:sp>
      <p:sp>
        <p:nvSpPr>
          <p:cNvPr id="20" name="TextBox 18">
            <a:extLst>
              <a:ext uri="{FF2B5EF4-FFF2-40B4-BE49-F238E27FC236}">
                <a16:creationId xmlns:a16="http://schemas.microsoft.com/office/drawing/2014/main" id="{19BBCDF8-BBAF-D4BE-96E2-151E66685FFA}"/>
              </a:ext>
            </a:extLst>
          </p:cNvPr>
          <p:cNvSpPr txBox="1"/>
          <p:nvPr userDrawn="1"/>
        </p:nvSpPr>
        <p:spPr>
          <a:xfrm>
            <a:off x="10783957" y="86986"/>
            <a:ext cx="1220017" cy="584775"/>
          </a:xfrm>
          <a:prstGeom prst="rect">
            <a:avLst/>
          </a:prstGeom>
          <a:noFill/>
        </p:spPr>
        <p:txBody>
          <a:bodyPr wrap="square" rtlCol="0" anchor="ctr">
            <a:spAutoFit/>
          </a:bodyPr>
          <a:lstStyle/>
          <a:p>
            <a:pPr algn="r">
              <a:lnSpc>
                <a:spcPct val="100000"/>
              </a:lnSpc>
            </a:pPr>
            <a:fld id="{B7FFC491-2437-2342-B5EA-9E4DE096D838}" type="slidenum">
              <a:rPr lang="hu-HU" sz="3200" b="1" i="0" smtClean="0">
                <a:solidFill>
                  <a:schemeClr val="bg1"/>
                </a:solidFill>
                <a:latin typeface="Gill Sans Light"/>
                <a:cs typeface="Gill Sans Light"/>
              </a:rPr>
              <a:pPr algn="r">
                <a:lnSpc>
                  <a:spcPct val="100000"/>
                </a:lnSpc>
              </a:pPr>
              <a:t>‹#›</a:t>
            </a:fld>
            <a:endParaRPr lang="hu-HU" sz="4000" b="1" i="0" dirty="0">
              <a:solidFill>
                <a:schemeClr val="bg1"/>
              </a:solidFill>
              <a:latin typeface="Gill Sans Light"/>
              <a:cs typeface="Gill Sans Light"/>
            </a:endParaRPr>
          </a:p>
        </p:txBody>
      </p:sp>
      <p:cxnSp>
        <p:nvCxnSpPr>
          <p:cNvPr id="26" name="Egyenes összekötő 25">
            <a:extLst>
              <a:ext uri="{FF2B5EF4-FFF2-40B4-BE49-F238E27FC236}">
                <a16:creationId xmlns:a16="http://schemas.microsoft.com/office/drawing/2014/main" id="{88EA1241-830E-FB57-D8A2-0DC1773BFDFC}"/>
              </a:ext>
            </a:extLst>
          </p:cNvPr>
          <p:cNvCxnSpPr>
            <a:cxnSpLocks/>
          </p:cNvCxnSpPr>
          <p:nvPr userDrawn="1"/>
        </p:nvCxnSpPr>
        <p:spPr>
          <a:xfrm>
            <a:off x="138455" y="2166733"/>
            <a:ext cx="11865519"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28" name="Szöveg helye 12">
            <a:extLst>
              <a:ext uri="{FF2B5EF4-FFF2-40B4-BE49-F238E27FC236}">
                <a16:creationId xmlns:a16="http://schemas.microsoft.com/office/drawing/2014/main" id="{D4BC7728-73F1-D562-B8FD-FAE61BBFA50E}"/>
              </a:ext>
            </a:extLst>
          </p:cNvPr>
          <p:cNvSpPr>
            <a:spLocks noGrp="1"/>
          </p:cNvSpPr>
          <p:nvPr>
            <p:ph type="body" sz="quarter" idx="10" hasCustomPrompt="1"/>
          </p:nvPr>
        </p:nvSpPr>
        <p:spPr>
          <a:xfrm>
            <a:off x="12494680" y="4532150"/>
            <a:ext cx="1605696" cy="400110"/>
          </a:xfrm>
        </p:spPr>
        <p:txBody>
          <a:bodyPr>
            <a:normAutofit/>
          </a:bodyPr>
          <a:lstStyle>
            <a:lvl1pPr marL="0" indent="0">
              <a:buNone/>
              <a:defRPr sz="2000"/>
            </a:lvl1pPr>
          </a:lstStyle>
          <a:p>
            <a:pPr lvl="0"/>
            <a:r>
              <a:rPr lang="hu-HU" dirty="0" err="1"/>
              <a:t>Small</a:t>
            </a:r>
            <a:r>
              <a:rPr lang="hu-HU" dirty="0"/>
              <a:t> </a:t>
            </a:r>
            <a:r>
              <a:rPr lang="hu-HU" dirty="0" err="1"/>
              <a:t>TextBox</a:t>
            </a:r>
            <a:endParaRPr lang="hu-HU" dirty="0"/>
          </a:p>
        </p:txBody>
      </p:sp>
      <p:sp>
        <p:nvSpPr>
          <p:cNvPr id="29" name="Szöveg helye 12">
            <a:extLst>
              <a:ext uri="{FF2B5EF4-FFF2-40B4-BE49-F238E27FC236}">
                <a16:creationId xmlns:a16="http://schemas.microsoft.com/office/drawing/2014/main" id="{BD13A714-37B9-4D9A-A46C-650305B0578E}"/>
              </a:ext>
            </a:extLst>
          </p:cNvPr>
          <p:cNvSpPr>
            <a:spLocks noGrp="1"/>
          </p:cNvSpPr>
          <p:nvPr>
            <p:ph type="body" sz="quarter" idx="11" hasCustomPrompt="1"/>
          </p:nvPr>
        </p:nvSpPr>
        <p:spPr>
          <a:xfrm>
            <a:off x="12494680" y="4101262"/>
            <a:ext cx="1605696" cy="400110"/>
          </a:xfrm>
        </p:spPr>
        <p:txBody>
          <a:bodyPr>
            <a:noAutofit/>
          </a:bodyPr>
          <a:lstStyle>
            <a:lvl1pPr marL="0" indent="0">
              <a:buNone/>
              <a:defRPr sz="2400"/>
            </a:lvl1pPr>
          </a:lstStyle>
          <a:p>
            <a:pPr lvl="0"/>
            <a:r>
              <a:rPr lang="hu-HU" dirty="0"/>
              <a:t>Big </a:t>
            </a:r>
            <a:r>
              <a:rPr lang="hu-HU" dirty="0" err="1"/>
              <a:t>TextBox</a:t>
            </a:r>
            <a:endParaRPr lang="hu-HU" dirty="0"/>
          </a:p>
        </p:txBody>
      </p:sp>
      <mc:AlternateContent xmlns:mc="http://schemas.openxmlformats.org/markup-compatibility/2006" xmlns:a14="http://schemas.microsoft.com/office/drawing/2010/main">
        <mc:Choice Requires="a14">
          <p:sp>
            <p:nvSpPr>
              <p:cNvPr id="30" name="Szöveg helye 12">
                <a:extLst>
                  <a:ext uri="{FF2B5EF4-FFF2-40B4-BE49-F238E27FC236}">
                    <a16:creationId xmlns:a16="http://schemas.microsoft.com/office/drawing/2014/main" id="{A1CCB420-EC1D-1F8F-9558-7A4CECC82637}"/>
                  </a:ext>
                </a:extLst>
              </p:cNvPr>
              <p:cNvSpPr>
                <a:spLocks noGrp="1"/>
              </p:cNvSpPr>
              <p:nvPr>
                <p:ph type="body" sz="quarter" idx="12" hasCustomPrompt="1"/>
              </p:nvPr>
            </p:nvSpPr>
            <p:spPr>
              <a:xfrm>
                <a:off x="12494680" y="2395496"/>
                <a:ext cx="1874808" cy="467168"/>
              </a:xfrm>
            </p:spPr>
            <p:txBody>
              <a:bodyPr>
                <a:noAutofit/>
              </a:bodyPr>
              <a:lstStyle>
                <a:lvl1pPr marL="0" indent="0">
                  <a:buNone/>
                  <a:defRPr sz="24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30" name="Szöveg helye 12">
                <a:extLst>
                  <a:ext uri="{FF2B5EF4-FFF2-40B4-BE49-F238E27FC236}">
                    <a16:creationId xmlns:a16="http://schemas.microsoft.com/office/drawing/2014/main" id="{A1CCB420-EC1D-1F8F-9558-7A4CECC82637}"/>
                  </a:ext>
                </a:extLst>
              </p:cNvPr>
              <p:cNvSpPr>
                <a:spLocks noGrp="1" noRot="1" noChangeAspect="1" noMove="1" noResize="1" noEditPoints="1" noAdjustHandles="1" noChangeArrowheads="1" noChangeShapeType="1" noTextEdit="1"/>
              </p:cNvSpPr>
              <p:nvPr>
                <p:ph type="body" sz="quarter" idx="12" hasCustomPrompt="1"/>
              </p:nvPr>
            </p:nvSpPr>
            <p:spPr>
              <a:xfrm>
                <a:off x="12494680" y="2395496"/>
                <a:ext cx="1874808" cy="467168"/>
              </a:xfrm>
              <a:blipFill>
                <a:blip r:embed="rId4"/>
                <a:stretch>
                  <a:fillRect l="-2606" r="-7166" b="-64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Szöveg helye 12">
                <a:extLst>
                  <a:ext uri="{FF2B5EF4-FFF2-40B4-BE49-F238E27FC236}">
                    <a16:creationId xmlns:a16="http://schemas.microsoft.com/office/drawing/2014/main" id="{212FA2EA-DFFE-B207-1BE7-629CE4DDF3AC}"/>
                  </a:ext>
                </a:extLst>
              </p:cNvPr>
              <p:cNvSpPr>
                <a:spLocks noGrp="1"/>
              </p:cNvSpPr>
              <p:nvPr>
                <p:ph type="body" sz="quarter" idx="13" hasCustomPrompt="1"/>
              </p:nvPr>
            </p:nvSpPr>
            <p:spPr>
              <a:xfrm>
                <a:off x="12494680" y="3004362"/>
                <a:ext cx="1874808" cy="307777"/>
              </a:xfrm>
            </p:spPr>
            <p:txBody>
              <a:bodyPr>
                <a:noAutofit/>
              </a:bodyPr>
              <a:lstStyle>
                <a:lvl1pPr marL="0" indent="0">
                  <a:buNone/>
                  <a:defRPr sz="20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31" name="Szöveg helye 12">
                <a:extLst>
                  <a:ext uri="{FF2B5EF4-FFF2-40B4-BE49-F238E27FC236}">
                    <a16:creationId xmlns:a16="http://schemas.microsoft.com/office/drawing/2014/main" id="{212FA2EA-DFFE-B207-1BE7-629CE4DDF3AC}"/>
                  </a:ext>
                </a:extLst>
              </p:cNvPr>
              <p:cNvSpPr>
                <a:spLocks noGrp="1" noRot="1" noChangeAspect="1" noMove="1" noResize="1" noEditPoints="1" noAdjustHandles="1" noChangeArrowheads="1" noChangeShapeType="1" noTextEdit="1"/>
              </p:cNvSpPr>
              <p:nvPr>
                <p:ph type="body" sz="quarter" idx="13" hasCustomPrompt="1"/>
              </p:nvPr>
            </p:nvSpPr>
            <p:spPr>
              <a:xfrm>
                <a:off x="12494680" y="3004362"/>
                <a:ext cx="1874808" cy="307777"/>
              </a:xfrm>
              <a:blipFill>
                <a:blip r:embed="rId5"/>
                <a:stretch>
                  <a:fillRect b="-3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Szöveg helye 12">
                <a:extLst>
                  <a:ext uri="{FF2B5EF4-FFF2-40B4-BE49-F238E27FC236}">
                    <a16:creationId xmlns:a16="http://schemas.microsoft.com/office/drawing/2014/main" id="{04A53193-10BF-D7C5-6C14-9912EA7B02D4}"/>
                  </a:ext>
                </a:extLst>
              </p:cNvPr>
              <p:cNvSpPr>
                <a:spLocks noGrp="1"/>
              </p:cNvSpPr>
              <p:nvPr>
                <p:ph type="body" sz="quarter" idx="14" hasCustomPrompt="1"/>
              </p:nvPr>
            </p:nvSpPr>
            <p:spPr>
              <a:xfrm>
                <a:off x="12494680" y="3492796"/>
                <a:ext cx="3054506" cy="582287"/>
              </a:xfrm>
              <a:prstGeom prst="roundRect">
                <a:avLst>
                  <a:gd name="adj" fmla="val 30816"/>
                </a:avLst>
              </a:prstGeom>
              <a:solidFill>
                <a:srgbClr val="B7352D">
                  <a:alpha val="25098"/>
                </a:srgbClr>
              </a:solidFill>
              <a:ln w="28575">
                <a:solidFill>
                  <a:srgbClr val="B7352D"/>
                </a:solidFill>
              </a:ln>
            </p:spPr>
            <p:txBody>
              <a:bodyPr>
                <a:spAutoFit/>
              </a:bodyPr>
              <a:lstStyle>
                <a:lvl1pPr marL="0" indent="0">
                  <a:buNone/>
                  <a:defRPr sz="2800" b="1"/>
                </a:lvl1pPr>
              </a:lstStyle>
              <a:p>
                <a:pPr lvl="0"/>
                <a14:m>
                  <m:oMathPara xmlns:m="http://schemas.openxmlformats.org/officeDocument/2006/math">
                    <m:oMathParaPr>
                      <m:jc m:val="centerGroup"/>
                    </m:oMathParaPr>
                    <m:oMath xmlns:m="http://schemas.openxmlformats.org/officeDocument/2006/math">
                      <m:r>
                        <a:rPr lang="hu-HU" b="1" i="1" dirty="0" smtClean="0">
                          <a:latin typeface="Cambria Math" panose="02040503050406030204" pitchFamily="18" charset="0"/>
                        </a:rPr>
                        <m:t>𝑭𝒊𝒏𝒂𝒍</m:t>
                      </m:r>
                      <m:r>
                        <a:rPr lang="hu-HU" b="1" i="1" dirty="0" smtClean="0">
                          <a:latin typeface="Cambria Math" panose="02040503050406030204" pitchFamily="18" charset="0"/>
                        </a:rPr>
                        <m:t> </m:t>
                      </m:r>
                      <m:r>
                        <a:rPr lang="hu-HU" b="1" i="1" dirty="0" smtClean="0">
                          <a:latin typeface="Cambria Math" panose="02040503050406030204" pitchFamily="18" charset="0"/>
                        </a:rPr>
                        <m:t>𝒆𝒒𝒖𝒂𝒕𝒊𝒐𝒏</m:t>
                      </m:r>
                    </m:oMath>
                  </m:oMathPara>
                </a14:m>
                <a:endParaRPr lang="hu-HU" dirty="0"/>
              </a:p>
            </p:txBody>
          </p:sp>
        </mc:Choice>
        <mc:Fallback xmlns="">
          <p:sp>
            <p:nvSpPr>
              <p:cNvPr id="32" name="Szöveg helye 12">
                <a:extLst>
                  <a:ext uri="{FF2B5EF4-FFF2-40B4-BE49-F238E27FC236}">
                    <a16:creationId xmlns:a16="http://schemas.microsoft.com/office/drawing/2014/main" id="{04A53193-10BF-D7C5-6C14-9912EA7B02D4}"/>
                  </a:ext>
                </a:extLst>
              </p:cNvPr>
              <p:cNvSpPr>
                <a:spLocks noGrp="1" noRot="1" noChangeAspect="1" noMove="1" noResize="1" noEditPoints="1" noAdjustHandles="1" noChangeArrowheads="1" noChangeShapeType="1" noTextEdit="1"/>
              </p:cNvSpPr>
              <p:nvPr>
                <p:ph type="body" sz="quarter" idx="14" hasCustomPrompt="1"/>
              </p:nvPr>
            </p:nvSpPr>
            <p:spPr>
              <a:xfrm>
                <a:off x="12494680" y="3492796"/>
                <a:ext cx="3054506" cy="582287"/>
              </a:xfrm>
              <a:prstGeom prst="roundRect">
                <a:avLst>
                  <a:gd name="adj" fmla="val 30816"/>
                </a:avLst>
              </a:prstGeom>
              <a:blipFill>
                <a:blip r:embed="rId6"/>
                <a:stretch>
                  <a:fillRect b="-3000"/>
                </a:stretch>
              </a:blipFill>
              <a:ln w="28575">
                <a:solidFill>
                  <a:srgbClr val="B7352D"/>
                </a:solidFill>
              </a:ln>
            </p:spPr>
            <p:txBody>
              <a:bodyPr/>
              <a:lstStyle/>
              <a:p>
                <a:r>
                  <a:rPr lang="en-US">
                    <a:noFill/>
                  </a:rPr>
                  <a:t> </a:t>
                </a:r>
              </a:p>
            </p:txBody>
          </p:sp>
        </mc:Fallback>
      </mc:AlternateContent>
    </p:spTree>
    <p:extLst>
      <p:ext uri="{BB962C8B-B14F-4D97-AF65-F5344CB8AC3E}">
        <p14:creationId xmlns:p14="http://schemas.microsoft.com/office/powerpoint/2010/main" val="1114752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I. Basic Theory">
    <p:spTree>
      <p:nvGrpSpPr>
        <p:cNvPr id="1" name=""/>
        <p:cNvGrpSpPr/>
        <p:nvPr/>
      </p:nvGrpSpPr>
      <p:grpSpPr>
        <a:xfrm>
          <a:off x="0" y="0"/>
          <a:ext cx="0" cy="0"/>
          <a:chOff x="0" y="0"/>
          <a:chExt cx="0" cy="0"/>
        </a:xfrm>
      </p:grpSpPr>
      <p:sp>
        <p:nvSpPr>
          <p:cNvPr id="5" name="Téglalap 4">
            <a:extLst>
              <a:ext uri="{FF2B5EF4-FFF2-40B4-BE49-F238E27FC236}">
                <a16:creationId xmlns:a16="http://schemas.microsoft.com/office/drawing/2014/main" id="{A3A49CD5-3924-5A2D-D954-136984BF85F3}"/>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75000"/>
                </a:schemeClr>
              </a:solidFill>
            </a:endParaRPr>
          </a:p>
        </p:txBody>
      </p:sp>
      <p:pic>
        <p:nvPicPr>
          <p:cNvPr id="6" name="Ábra 5">
            <a:extLst>
              <a:ext uri="{FF2B5EF4-FFF2-40B4-BE49-F238E27FC236}">
                <a16:creationId xmlns:a16="http://schemas.microsoft.com/office/drawing/2014/main" id="{62B8E5F3-9A13-94AA-BBA8-129FF9692AA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1136" y="157716"/>
            <a:ext cx="2601433" cy="433572"/>
          </a:xfrm>
          <a:prstGeom prst="rect">
            <a:avLst/>
          </a:prstGeom>
        </p:spPr>
      </p:pic>
      <p:sp>
        <p:nvSpPr>
          <p:cNvPr id="7" name="Téglalap: lekerekített 6">
            <a:extLst>
              <a:ext uri="{FF2B5EF4-FFF2-40B4-BE49-F238E27FC236}">
                <a16:creationId xmlns:a16="http://schemas.microsoft.com/office/drawing/2014/main" id="{A546CF63-6FF7-39D5-4935-E7189778149A}"/>
              </a:ext>
            </a:extLst>
          </p:cNvPr>
          <p:cNvSpPr/>
          <p:nvPr userDrawn="1"/>
        </p:nvSpPr>
        <p:spPr>
          <a:xfrm>
            <a:off x="14839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latin typeface="+mn-lt"/>
              </a:rPr>
              <a:t>I. </a:t>
            </a:r>
            <a:r>
              <a:rPr lang="hu-HU" b="0" dirty="0" err="1">
                <a:latin typeface="+mn-lt"/>
              </a:rPr>
              <a:t>Task</a:t>
            </a:r>
            <a:endParaRPr lang="en-US" b="0" dirty="0">
              <a:latin typeface="+mn-lt"/>
            </a:endParaRPr>
          </a:p>
        </p:txBody>
      </p:sp>
      <p:sp>
        <p:nvSpPr>
          <p:cNvPr id="9" name="Téglalap: lekerekített 8">
            <a:extLst>
              <a:ext uri="{FF2B5EF4-FFF2-40B4-BE49-F238E27FC236}">
                <a16:creationId xmlns:a16="http://schemas.microsoft.com/office/drawing/2014/main" id="{338C7E18-69B1-219E-294E-AC3205BDFCA7}"/>
              </a:ext>
            </a:extLst>
          </p:cNvPr>
          <p:cNvSpPr/>
          <p:nvPr userDrawn="1"/>
        </p:nvSpPr>
        <p:spPr>
          <a:xfrm>
            <a:off x="2572289" y="855175"/>
            <a:ext cx="2160000" cy="450000"/>
          </a:xfrm>
          <a:prstGeom prst="roundRect">
            <a:avLst>
              <a:gd name="adj" fmla="val 50000"/>
            </a:avLst>
          </a:prstGeom>
          <a:solidFill>
            <a:srgbClr val="215CA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1" dirty="0"/>
              <a:t>II. Basic </a:t>
            </a:r>
            <a:r>
              <a:rPr lang="hu-HU" b="1" dirty="0" err="1"/>
              <a:t>Theory</a:t>
            </a:r>
            <a:endParaRPr lang="en-US" b="1" dirty="0"/>
          </a:p>
        </p:txBody>
      </p:sp>
      <p:sp>
        <p:nvSpPr>
          <p:cNvPr id="10" name="Téglalap: lekerekített 9">
            <a:extLst>
              <a:ext uri="{FF2B5EF4-FFF2-40B4-BE49-F238E27FC236}">
                <a16:creationId xmlns:a16="http://schemas.microsoft.com/office/drawing/2014/main" id="{112B2A23-4DC2-5BF6-D2C5-BFDA80109AE1}"/>
              </a:ext>
            </a:extLst>
          </p:cNvPr>
          <p:cNvSpPr/>
          <p:nvPr userDrawn="1"/>
        </p:nvSpPr>
        <p:spPr>
          <a:xfrm>
            <a:off x="499618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III. </a:t>
            </a:r>
            <a:r>
              <a:rPr lang="hu-HU" b="0" dirty="0" err="1"/>
              <a:t>Magnetization</a:t>
            </a:r>
            <a:endParaRPr lang="en-US" b="0" dirty="0"/>
          </a:p>
        </p:txBody>
      </p:sp>
      <p:sp>
        <p:nvSpPr>
          <p:cNvPr id="11" name="Téglalap: lekerekített 10">
            <a:extLst>
              <a:ext uri="{FF2B5EF4-FFF2-40B4-BE49-F238E27FC236}">
                <a16:creationId xmlns:a16="http://schemas.microsoft.com/office/drawing/2014/main" id="{76B19388-A75B-65C6-7770-AD2DDC178FFA}"/>
              </a:ext>
            </a:extLst>
          </p:cNvPr>
          <p:cNvSpPr/>
          <p:nvPr userDrawn="1"/>
        </p:nvSpPr>
        <p:spPr>
          <a:xfrm>
            <a:off x="7420079"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IV. </a:t>
            </a:r>
            <a:r>
              <a:rPr lang="hu-HU" b="0" dirty="0" err="1"/>
              <a:t>Measurements</a:t>
            </a:r>
            <a:endParaRPr lang="en-US" b="0" dirty="0"/>
          </a:p>
        </p:txBody>
      </p:sp>
      <p:sp>
        <p:nvSpPr>
          <p:cNvPr id="12" name="Téglalap: lekerekített 11">
            <a:extLst>
              <a:ext uri="{FF2B5EF4-FFF2-40B4-BE49-F238E27FC236}">
                <a16:creationId xmlns:a16="http://schemas.microsoft.com/office/drawing/2014/main" id="{8E474FCC-EB26-C365-861E-553E6ECEC683}"/>
              </a:ext>
            </a:extLst>
          </p:cNvPr>
          <p:cNvSpPr/>
          <p:nvPr userDrawn="1"/>
        </p:nvSpPr>
        <p:spPr>
          <a:xfrm>
            <a:off x="984397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V. </a:t>
            </a:r>
            <a:r>
              <a:rPr lang="hu-HU" b="0" dirty="0" err="1"/>
              <a:t>Comparisons</a:t>
            </a:r>
            <a:endParaRPr lang="en-US" b="0" dirty="0"/>
          </a:p>
        </p:txBody>
      </p:sp>
      <p:sp>
        <p:nvSpPr>
          <p:cNvPr id="14" name="Cím 1">
            <a:extLst>
              <a:ext uri="{FF2B5EF4-FFF2-40B4-BE49-F238E27FC236}">
                <a16:creationId xmlns:a16="http://schemas.microsoft.com/office/drawing/2014/main" id="{43B161FC-F025-F358-C2F6-A614EA845757}"/>
              </a:ext>
            </a:extLst>
          </p:cNvPr>
          <p:cNvSpPr>
            <a:spLocks noGrp="1"/>
          </p:cNvSpPr>
          <p:nvPr>
            <p:ph type="title" hasCustomPrompt="1"/>
          </p:nvPr>
        </p:nvSpPr>
        <p:spPr>
          <a:xfrm>
            <a:off x="148394" y="1430258"/>
            <a:ext cx="11855580" cy="733647"/>
          </a:xfrm>
        </p:spPr>
        <p:txBody>
          <a:bodyPr/>
          <a:lstStyle>
            <a:lvl1pPr>
              <a:defRPr spc="300"/>
            </a:lvl1pPr>
          </a:lstStyle>
          <a:p>
            <a:r>
              <a:rPr lang="hu-HU" dirty="0" err="1"/>
              <a:t>Title</a:t>
            </a:r>
            <a:endParaRPr lang="en-US" dirty="0"/>
          </a:p>
        </p:txBody>
      </p:sp>
      <p:sp>
        <p:nvSpPr>
          <p:cNvPr id="20" name="TextBox 18">
            <a:extLst>
              <a:ext uri="{FF2B5EF4-FFF2-40B4-BE49-F238E27FC236}">
                <a16:creationId xmlns:a16="http://schemas.microsoft.com/office/drawing/2014/main" id="{19BBCDF8-BBAF-D4BE-96E2-151E66685FFA}"/>
              </a:ext>
            </a:extLst>
          </p:cNvPr>
          <p:cNvSpPr txBox="1"/>
          <p:nvPr userDrawn="1"/>
        </p:nvSpPr>
        <p:spPr>
          <a:xfrm>
            <a:off x="10783957" y="86986"/>
            <a:ext cx="1220017" cy="584775"/>
          </a:xfrm>
          <a:prstGeom prst="rect">
            <a:avLst/>
          </a:prstGeom>
          <a:noFill/>
        </p:spPr>
        <p:txBody>
          <a:bodyPr wrap="square" rtlCol="0" anchor="ctr">
            <a:spAutoFit/>
          </a:bodyPr>
          <a:lstStyle/>
          <a:p>
            <a:pPr algn="r">
              <a:lnSpc>
                <a:spcPct val="100000"/>
              </a:lnSpc>
            </a:pPr>
            <a:fld id="{B7FFC491-2437-2342-B5EA-9E4DE096D838}" type="slidenum">
              <a:rPr lang="hu-HU" sz="3200" b="1" i="0" smtClean="0">
                <a:solidFill>
                  <a:schemeClr val="bg1"/>
                </a:solidFill>
                <a:latin typeface="Gill Sans Light"/>
                <a:cs typeface="Gill Sans Light"/>
              </a:rPr>
              <a:pPr algn="r">
                <a:lnSpc>
                  <a:spcPct val="100000"/>
                </a:lnSpc>
              </a:pPr>
              <a:t>‹#›</a:t>
            </a:fld>
            <a:endParaRPr lang="hu-HU" sz="4000" b="1" i="0" dirty="0">
              <a:solidFill>
                <a:schemeClr val="bg1"/>
              </a:solidFill>
              <a:latin typeface="Gill Sans Light"/>
              <a:cs typeface="Gill Sans Light"/>
            </a:endParaRPr>
          </a:p>
        </p:txBody>
      </p:sp>
      <p:cxnSp>
        <p:nvCxnSpPr>
          <p:cNvPr id="2" name="Egyenes összekötő 1">
            <a:extLst>
              <a:ext uri="{FF2B5EF4-FFF2-40B4-BE49-F238E27FC236}">
                <a16:creationId xmlns:a16="http://schemas.microsoft.com/office/drawing/2014/main" id="{D163627C-0DB7-449B-81E4-9F548AD2F493}"/>
              </a:ext>
            </a:extLst>
          </p:cNvPr>
          <p:cNvCxnSpPr>
            <a:cxnSpLocks/>
          </p:cNvCxnSpPr>
          <p:nvPr userDrawn="1"/>
        </p:nvCxnSpPr>
        <p:spPr>
          <a:xfrm>
            <a:off x="138455" y="2166733"/>
            <a:ext cx="11865519"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3" name="Szöveg helye 12">
            <a:extLst>
              <a:ext uri="{FF2B5EF4-FFF2-40B4-BE49-F238E27FC236}">
                <a16:creationId xmlns:a16="http://schemas.microsoft.com/office/drawing/2014/main" id="{924CC873-F090-DC40-7D4F-21FD62FB2635}"/>
              </a:ext>
            </a:extLst>
          </p:cNvPr>
          <p:cNvSpPr>
            <a:spLocks noGrp="1"/>
          </p:cNvSpPr>
          <p:nvPr>
            <p:ph type="body" sz="quarter" idx="10" hasCustomPrompt="1"/>
          </p:nvPr>
        </p:nvSpPr>
        <p:spPr>
          <a:xfrm>
            <a:off x="12494680" y="4532150"/>
            <a:ext cx="1605696" cy="400110"/>
          </a:xfrm>
        </p:spPr>
        <p:txBody>
          <a:bodyPr>
            <a:normAutofit/>
          </a:bodyPr>
          <a:lstStyle>
            <a:lvl1pPr marL="0" indent="0">
              <a:buNone/>
              <a:defRPr sz="2000"/>
            </a:lvl1pPr>
          </a:lstStyle>
          <a:p>
            <a:pPr lvl="0"/>
            <a:r>
              <a:rPr lang="hu-HU" dirty="0" err="1"/>
              <a:t>Small</a:t>
            </a:r>
            <a:r>
              <a:rPr lang="hu-HU" dirty="0"/>
              <a:t> </a:t>
            </a:r>
            <a:r>
              <a:rPr lang="hu-HU" dirty="0" err="1"/>
              <a:t>TextBox</a:t>
            </a:r>
            <a:endParaRPr lang="hu-HU" dirty="0"/>
          </a:p>
        </p:txBody>
      </p:sp>
      <p:sp>
        <p:nvSpPr>
          <p:cNvPr id="4" name="Szöveg helye 12">
            <a:extLst>
              <a:ext uri="{FF2B5EF4-FFF2-40B4-BE49-F238E27FC236}">
                <a16:creationId xmlns:a16="http://schemas.microsoft.com/office/drawing/2014/main" id="{196E288F-E3F1-68B2-2E08-F3680BD17C6A}"/>
              </a:ext>
            </a:extLst>
          </p:cNvPr>
          <p:cNvSpPr>
            <a:spLocks noGrp="1"/>
          </p:cNvSpPr>
          <p:nvPr>
            <p:ph type="body" sz="quarter" idx="11" hasCustomPrompt="1"/>
          </p:nvPr>
        </p:nvSpPr>
        <p:spPr>
          <a:xfrm>
            <a:off x="12494680" y="4101262"/>
            <a:ext cx="1605696" cy="400110"/>
          </a:xfrm>
        </p:spPr>
        <p:txBody>
          <a:bodyPr>
            <a:noAutofit/>
          </a:bodyPr>
          <a:lstStyle>
            <a:lvl1pPr marL="0" indent="0">
              <a:buNone/>
              <a:defRPr sz="2400"/>
            </a:lvl1pPr>
          </a:lstStyle>
          <a:p>
            <a:pPr lvl="0"/>
            <a:r>
              <a:rPr lang="hu-HU" dirty="0"/>
              <a:t>Big </a:t>
            </a:r>
            <a:r>
              <a:rPr lang="hu-HU" dirty="0" err="1"/>
              <a:t>TextBox</a:t>
            </a:r>
            <a:endParaRPr lang="hu-HU" dirty="0"/>
          </a:p>
        </p:txBody>
      </p:sp>
      <mc:AlternateContent xmlns:mc="http://schemas.openxmlformats.org/markup-compatibility/2006" xmlns:a14="http://schemas.microsoft.com/office/drawing/2010/main">
        <mc:Choice Requires="a14">
          <p:sp>
            <p:nvSpPr>
              <p:cNvPr id="8" name="Szöveg helye 12">
                <a:extLst>
                  <a:ext uri="{FF2B5EF4-FFF2-40B4-BE49-F238E27FC236}">
                    <a16:creationId xmlns:a16="http://schemas.microsoft.com/office/drawing/2014/main" id="{C986233C-FAC4-C7BA-DEFE-56323305BF66}"/>
                  </a:ext>
                </a:extLst>
              </p:cNvPr>
              <p:cNvSpPr>
                <a:spLocks noGrp="1"/>
              </p:cNvSpPr>
              <p:nvPr>
                <p:ph type="body" sz="quarter" idx="12" hasCustomPrompt="1"/>
              </p:nvPr>
            </p:nvSpPr>
            <p:spPr>
              <a:xfrm>
                <a:off x="12494680" y="2395496"/>
                <a:ext cx="1874808" cy="467168"/>
              </a:xfrm>
            </p:spPr>
            <p:txBody>
              <a:bodyPr>
                <a:noAutofit/>
              </a:bodyPr>
              <a:lstStyle>
                <a:lvl1pPr marL="0" indent="0">
                  <a:buNone/>
                  <a:defRPr sz="24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8" name="Szöveg helye 12">
                <a:extLst>
                  <a:ext uri="{FF2B5EF4-FFF2-40B4-BE49-F238E27FC236}">
                    <a16:creationId xmlns:a16="http://schemas.microsoft.com/office/drawing/2014/main" id="{C986233C-FAC4-C7BA-DEFE-56323305BF66}"/>
                  </a:ext>
                </a:extLst>
              </p:cNvPr>
              <p:cNvSpPr>
                <a:spLocks noGrp="1" noRot="1" noChangeAspect="1" noMove="1" noResize="1" noEditPoints="1" noAdjustHandles="1" noChangeArrowheads="1" noChangeShapeType="1" noTextEdit="1"/>
              </p:cNvSpPr>
              <p:nvPr>
                <p:ph type="body" sz="quarter" idx="12" hasCustomPrompt="1"/>
              </p:nvPr>
            </p:nvSpPr>
            <p:spPr>
              <a:xfrm>
                <a:off x="12494680" y="2395496"/>
                <a:ext cx="1874808" cy="467168"/>
              </a:xfrm>
              <a:blipFill>
                <a:blip r:embed="rId4"/>
                <a:stretch>
                  <a:fillRect l="-2606" r="-7166" b="-64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Szöveg helye 12">
                <a:extLst>
                  <a:ext uri="{FF2B5EF4-FFF2-40B4-BE49-F238E27FC236}">
                    <a16:creationId xmlns:a16="http://schemas.microsoft.com/office/drawing/2014/main" id="{55BE18A9-94CF-3BC3-661C-A0B8D7D57018}"/>
                  </a:ext>
                </a:extLst>
              </p:cNvPr>
              <p:cNvSpPr>
                <a:spLocks noGrp="1"/>
              </p:cNvSpPr>
              <p:nvPr>
                <p:ph type="body" sz="quarter" idx="13" hasCustomPrompt="1"/>
              </p:nvPr>
            </p:nvSpPr>
            <p:spPr>
              <a:xfrm>
                <a:off x="12494680" y="3004362"/>
                <a:ext cx="1874808" cy="307777"/>
              </a:xfrm>
            </p:spPr>
            <p:txBody>
              <a:bodyPr>
                <a:noAutofit/>
              </a:bodyPr>
              <a:lstStyle>
                <a:lvl1pPr marL="0" indent="0">
                  <a:buNone/>
                  <a:defRPr sz="20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13" name="Szöveg helye 12">
                <a:extLst>
                  <a:ext uri="{FF2B5EF4-FFF2-40B4-BE49-F238E27FC236}">
                    <a16:creationId xmlns:a16="http://schemas.microsoft.com/office/drawing/2014/main" id="{55BE18A9-94CF-3BC3-661C-A0B8D7D57018}"/>
                  </a:ext>
                </a:extLst>
              </p:cNvPr>
              <p:cNvSpPr>
                <a:spLocks noGrp="1" noRot="1" noChangeAspect="1" noMove="1" noResize="1" noEditPoints="1" noAdjustHandles="1" noChangeArrowheads="1" noChangeShapeType="1" noTextEdit="1"/>
              </p:cNvSpPr>
              <p:nvPr>
                <p:ph type="body" sz="quarter" idx="13" hasCustomPrompt="1"/>
              </p:nvPr>
            </p:nvSpPr>
            <p:spPr>
              <a:xfrm>
                <a:off x="12494680" y="3004362"/>
                <a:ext cx="1874808" cy="307777"/>
              </a:xfrm>
              <a:blipFill>
                <a:blip r:embed="rId5"/>
                <a:stretch>
                  <a:fillRect b="-3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Szöveg helye 12">
                <a:extLst>
                  <a:ext uri="{FF2B5EF4-FFF2-40B4-BE49-F238E27FC236}">
                    <a16:creationId xmlns:a16="http://schemas.microsoft.com/office/drawing/2014/main" id="{4ED4B390-3C5A-D19B-1340-525F64F6FB9D}"/>
                  </a:ext>
                </a:extLst>
              </p:cNvPr>
              <p:cNvSpPr>
                <a:spLocks noGrp="1"/>
              </p:cNvSpPr>
              <p:nvPr>
                <p:ph type="body" sz="quarter" idx="14" hasCustomPrompt="1"/>
              </p:nvPr>
            </p:nvSpPr>
            <p:spPr>
              <a:xfrm>
                <a:off x="12494680" y="3492796"/>
                <a:ext cx="3054506" cy="582287"/>
              </a:xfrm>
              <a:prstGeom prst="roundRect">
                <a:avLst>
                  <a:gd name="adj" fmla="val 30816"/>
                </a:avLst>
              </a:prstGeom>
              <a:solidFill>
                <a:srgbClr val="B7352D">
                  <a:alpha val="25098"/>
                </a:srgbClr>
              </a:solidFill>
              <a:ln w="28575">
                <a:solidFill>
                  <a:srgbClr val="B7352D"/>
                </a:solidFill>
              </a:ln>
            </p:spPr>
            <p:txBody>
              <a:bodyPr>
                <a:spAutoFit/>
              </a:bodyPr>
              <a:lstStyle>
                <a:lvl1pPr marL="0" indent="0">
                  <a:buNone/>
                  <a:defRPr sz="2800" b="1"/>
                </a:lvl1pPr>
              </a:lstStyle>
              <a:p>
                <a:pPr lvl="0"/>
                <a14:m>
                  <m:oMathPara xmlns:m="http://schemas.openxmlformats.org/officeDocument/2006/math">
                    <m:oMathParaPr>
                      <m:jc m:val="centerGroup"/>
                    </m:oMathParaPr>
                    <m:oMath xmlns:m="http://schemas.openxmlformats.org/officeDocument/2006/math">
                      <m:r>
                        <a:rPr lang="hu-HU" b="1" i="1" dirty="0" smtClean="0">
                          <a:latin typeface="Cambria Math" panose="02040503050406030204" pitchFamily="18" charset="0"/>
                        </a:rPr>
                        <m:t>𝑭𝒊𝒏𝒂𝒍</m:t>
                      </m:r>
                      <m:r>
                        <a:rPr lang="hu-HU" b="1" i="1" dirty="0" smtClean="0">
                          <a:latin typeface="Cambria Math" panose="02040503050406030204" pitchFamily="18" charset="0"/>
                        </a:rPr>
                        <m:t> </m:t>
                      </m:r>
                      <m:r>
                        <a:rPr lang="hu-HU" b="1" i="1" dirty="0" smtClean="0">
                          <a:latin typeface="Cambria Math" panose="02040503050406030204" pitchFamily="18" charset="0"/>
                        </a:rPr>
                        <m:t>𝒆𝒒𝒖𝒂𝒕𝒊𝒐𝒏</m:t>
                      </m:r>
                    </m:oMath>
                  </m:oMathPara>
                </a14:m>
                <a:endParaRPr lang="hu-HU" dirty="0"/>
              </a:p>
            </p:txBody>
          </p:sp>
        </mc:Choice>
        <mc:Fallback xmlns="">
          <p:sp>
            <p:nvSpPr>
              <p:cNvPr id="15" name="Szöveg helye 12">
                <a:extLst>
                  <a:ext uri="{FF2B5EF4-FFF2-40B4-BE49-F238E27FC236}">
                    <a16:creationId xmlns:a16="http://schemas.microsoft.com/office/drawing/2014/main" id="{4ED4B390-3C5A-D19B-1340-525F64F6FB9D}"/>
                  </a:ext>
                </a:extLst>
              </p:cNvPr>
              <p:cNvSpPr>
                <a:spLocks noGrp="1" noRot="1" noChangeAspect="1" noMove="1" noResize="1" noEditPoints="1" noAdjustHandles="1" noChangeArrowheads="1" noChangeShapeType="1" noTextEdit="1"/>
              </p:cNvSpPr>
              <p:nvPr>
                <p:ph type="body" sz="quarter" idx="14" hasCustomPrompt="1"/>
              </p:nvPr>
            </p:nvSpPr>
            <p:spPr>
              <a:xfrm>
                <a:off x="12494680" y="3492796"/>
                <a:ext cx="3054506" cy="582287"/>
              </a:xfrm>
              <a:prstGeom prst="roundRect">
                <a:avLst>
                  <a:gd name="adj" fmla="val 30816"/>
                </a:avLst>
              </a:prstGeom>
              <a:blipFill>
                <a:blip r:embed="rId6"/>
                <a:stretch>
                  <a:fillRect b="-3000"/>
                </a:stretch>
              </a:blipFill>
              <a:ln w="28575">
                <a:solidFill>
                  <a:srgbClr val="B7352D"/>
                </a:solidFill>
              </a:ln>
            </p:spPr>
            <p:txBody>
              <a:bodyPr/>
              <a:lstStyle/>
              <a:p>
                <a:r>
                  <a:rPr lang="en-US">
                    <a:noFill/>
                  </a:rPr>
                  <a:t> </a:t>
                </a:r>
              </a:p>
            </p:txBody>
          </p:sp>
        </mc:Fallback>
      </mc:AlternateContent>
    </p:spTree>
    <p:extLst>
      <p:ext uri="{BB962C8B-B14F-4D97-AF65-F5344CB8AC3E}">
        <p14:creationId xmlns:p14="http://schemas.microsoft.com/office/powerpoint/2010/main" val="372352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II. Magnetization">
    <p:spTree>
      <p:nvGrpSpPr>
        <p:cNvPr id="1" name=""/>
        <p:cNvGrpSpPr/>
        <p:nvPr/>
      </p:nvGrpSpPr>
      <p:grpSpPr>
        <a:xfrm>
          <a:off x="0" y="0"/>
          <a:ext cx="0" cy="0"/>
          <a:chOff x="0" y="0"/>
          <a:chExt cx="0" cy="0"/>
        </a:xfrm>
      </p:grpSpPr>
      <p:sp>
        <p:nvSpPr>
          <p:cNvPr id="5" name="Téglalap 4">
            <a:extLst>
              <a:ext uri="{FF2B5EF4-FFF2-40B4-BE49-F238E27FC236}">
                <a16:creationId xmlns:a16="http://schemas.microsoft.com/office/drawing/2014/main" id="{A3A49CD5-3924-5A2D-D954-136984BF85F3}"/>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75000"/>
                </a:schemeClr>
              </a:solidFill>
            </a:endParaRPr>
          </a:p>
        </p:txBody>
      </p:sp>
      <p:pic>
        <p:nvPicPr>
          <p:cNvPr id="6" name="Ábra 5">
            <a:extLst>
              <a:ext uri="{FF2B5EF4-FFF2-40B4-BE49-F238E27FC236}">
                <a16:creationId xmlns:a16="http://schemas.microsoft.com/office/drawing/2014/main" id="{62B8E5F3-9A13-94AA-BBA8-129FF9692AA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1136" y="157716"/>
            <a:ext cx="2601433" cy="433572"/>
          </a:xfrm>
          <a:prstGeom prst="rect">
            <a:avLst/>
          </a:prstGeom>
        </p:spPr>
      </p:pic>
      <p:sp>
        <p:nvSpPr>
          <p:cNvPr id="7" name="Téglalap: lekerekített 6">
            <a:extLst>
              <a:ext uri="{FF2B5EF4-FFF2-40B4-BE49-F238E27FC236}">
                <a16:creationId xmlns:a16="http://schemas.microsoft.com/office/drawing/2014/main" id="{A546CF63-6FF7-39D5-4935-E7189778149A}"/>
              </a:ext>
            </a:extLst>
          </p:cNvPr>
          <p:cNvSpPr/>
          <p:nvPr userDrawn="1"/>
        </p:nvSpPr>
        <p:spPr>
          <a:xfrm>
            <a:off x="14839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latin typeface="+mn-lt"/>
              </a:rPr>
              <a:t>I. </a:t>
            </a:r>
            <a:r>
              <a:rPr lang="hu-HU" b="0" dirty="0" err="1">
                <a:latin typeface="+mn-lt"/>
              </a:rPr>
              <a:t>Task</a:t>
            </a:r>
            <a:endParaRPr lang="en-US" b="0" dirty="0">
              <a:latin typeface="+mn-lt"/>
            </a:endParaRPr>
          </a:p>
        </p:txBody>
      </p:sp>
      <p:sp>
        <p:nvSpPr>
          <p:cNvPr id="9" name="Téglalap: lekerekített 8">
            <a:extLst>
              <a:ext uri="{FF2B5EF4-FFF2-40B4-BE49-F238E27FC236}">
                <a16:creationId xmlns:a16="http://schemas.microsoft.com/office/drawing/2014/main" id="{338C7E18-69B1-219E-294E-AC3205BDFCA7}"/>
              </a:ext>
            </a:extLst>
          </p:cNvPr>
          <p:cNvSpPr/>
          <p:nvPr userDrawn="1"/>
        </p:nvSpPr>
        <p:spPr>
          <a:xfrm>
            <a:off x="2572289" y="855175"/>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II. Basic </a:t>
            </a:r>
            <a:r>
              <a:rPr lang="hu-HU" b="0" dirty="0" err="1"/>
              <a:t>Theory</a:t>
            </a:r>
            <a:endParaRPr lang="en-US" b="0" dirty="0"/>
          </a:p>
        </p:txBody>
      </p:sp>
      <p:sp>
        <p:nvSpPr>
          <p:cNvPr id="10" name="Téglalap: lekerekített 9">
            <a:extLst>
              <a:ext uri="{FF2B5EF4-FFF2-40B4-BE49-F238E27FC236}">
                <a16:creationId xmlns:a16="http://schemas.microsoft.com/office/drawing/2014/main" id="{112B2A23-4DC2-5BF6-D2C5-BFDA80109AE1}"/>
              </a:ext>
            </a:extLst>
          </p:cNvPr>
          <p:cNvSpPr/>
          <p:nvPr userDrawn="1"/>
        </p:nvSpPr>
        <p:spPr>
          <a:xfrm>
            <a:off x="4996184" y="855174"/>
            <a:ext cx="2160000" cy="450000"/>
          </a:xfrm>
          <a:prstGeom prst="roundRect">
            <a:avLst>
              <a:gd name="adj" fmla="val 50000"/>
            </a:avLst>
          </a:prstGeom>
          <a:solidFill>
            <a:srgbClr val="215CA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1" dirty="0"/>
              <a:t>III. </a:t>
            </a:r>
            <a:r>
              <a:rPr lang="hu-HU" b="1" dirty="0" err="1"/>
              <a:t>Magnetization</a:t>
            </a:r>
            <a:endParaRPr lang="en-US" b="1" dirty="0"/>
          </a:p>
        </p:txBody>
      </p:sp>
      <p:sp>
        <p:nvSpPr>
          <p:cNvPr id="11" name="Téglalap: lekerekített 10">
            <a:extLst>
              <a:ext uri="{FF2B5EF4-FFF2-40B4-BE49-F238E27FC236}">
                <a16:creationId xmlns:a16="http://schemas.microsoft.com/office/drawing/2014/main" id="{76B19388-A75B-65C6-7770-AD2DDC178FFA}"/>
              </a:ext>
            </a:extLst>
          </p:cNvPr>
          <p:cNvSpPr/>
          <p:nvPr userDrawn="1"/>
        </p:nvSpPr>
        <p:spPr>
          <a:xfrm>
            <a:off x="7420079"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IV. </a:t>
            </a:r>
            <a:r>
              <a:rPr lang="hu-HU" b="0" dirty="0" err="1"/>
              <a:t>Measurements</a:t>
            </a:r>
            <a:endParaRPr lang="en-US" b="0" dirty="0"/>
          </a:p>
        </p:txBody>
      </p:sp>
      <p:sp>
        <p:nvSpPr>
          <p:cNvPr id="12" name="Téglalap: lekerekített 11">
            <a:extLst>
              <a:ext uri="{FF2B5EF4-FFF2-40B4-BE49-F238E27FC236}">
                <a16:creationId xmlns:a16="http://schemas.microsoft.com/office/drawing/2014/main" id="{8E474FCC-EB26-C365-861E-553E6ECEC683}"/>
              </a:ext>
            </a:extLst>
          </p:cNvPr>
          <p:cNvSpPr/>
          <p:nvPr userDrawn="1"/>
        </p:nvSpPr>
        <p:spPr>
          <a:xfrm>
            <a:off x="984397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V. </a:t>
            </a:r>
            <a:r>
              <a:rPr lang="hu-HU" b="0" dirty="0" err="1"/>
              <a:t>Comparisons</a:t>
            </a:r>
            <a:endParaRPr lang="en-US" b="0" dirty="0"/>
          </a:p>
        </p:txBody>
      </p:sp>
      <p:sp>
        <p:nvSpPr>
          <p:cNvPr id="14" name="Cím 1">
            <a:extLst>
              <a:ext uri="{FF2B5EF4-FFF2-40B4-BE49-F238E27FC236}">
                <a16:creationId xmlns:a16="http://schemas.microsoft.com/office/drawing/2014/main" id="{43B161FC-F025-F358-C2F6-A614EA845757}"/>
              </a:ext>
            </a:extLst>
          </p:cNvPr>
          <p:cNvSpPr>
            <a:spLocks noGrp="1"/>
          </p:cNvSpPr>
          <p:nvPr>
            <p:ph type="title" hasCustomPrompt="1"/>
          </p:nvPr>
        </p:nvSpPr>
        <p:spPr>
          <a:xfrm>
            <a:off x="148394" y="1430258"/>
            <a:ext cx="11855580" cy="733647"/>
          </a:xfrm>
        </p:spPr>
        <p:txBody>
          <a:bodyPr/>
          <a:lstStyle>
            <a:lvl1pPr>
              <a:defRPr spc="300"/>
            </a:lvl1pPr>
          </a:lstStyle>
          <a:p>
            <a:r>
              <a:rPr lang="hu-HU" dirty="0" err="1"/>
              <a:t>Title</a:t>
            </a:r>
            <a:endParaRPr lang="en-US" dirty="0"/>
          </a:p>
        </p:txBody>
      </p:sp>
      <p:sp>
        <p:nvSpPr>
          <p:cNvPr id="20" name="TextBox 18">
            <a:extLst>
              <a:ext uri="{FF2B5EF4-FFF2-40B4-BE49-F238E27FC236}">
                <a16:creationId xmlns:a16="http://schemas.microsoft.com/office/drawing/2014/main" id="{19BBCDF8-BBAF-D4BE-96E2-151E66685FFA}"/>
              </a:ext>
            </a:extLst>
          </p:cNvPr>
          <p:cNvSpPr txBox="1"/>
          <p:nvPr userDrawn="1"/>
        </p:nvSpPr>
        <p:spPr>
          <a:xfrm>
            <a:off x="10783957" y="86986"/>
            <a:ext cx="1220017" cy="584775"/>
          </a:xfrm>
          <a:prstGeom prst="rect">
            <a:avLst/>
          </a:prstGeom>
          <a:noFill/>
        </p:spPr>
        <p:txBody>
          <a:bodyPr wrap="square" rtlCol="0" anchor="ctr">
            <a:spAutoFit/>
          </a:bodyPr>
          <a:lstStyle/>
          <a:p>
            <a:pPr algn="r">
              <a:lnSpc>
                <a:spcPct val="100000"/>
              </a:lnSpc>
            </a:pPr>
            <a:fld id="{B7FFC491-2437-2342-B5EA-9E4DE096D838}" type="slidenum">
              <a:rPr lang="hu-HU" sz="3200" b="1" i="0" smtClean="0">
                <a:solidFill>
                  <a:schemeClr val="bg1"/>
                </a:solidFill>
                <a:latin typeface="Gill Sans Light"/>
                <a:cs typeface="Gill Sans Light"/>
              </a:rPr>
              <a:pPr algn="r">
                <a:lnSpc>
                  <a:spcPct val="100000"/>
                </a:lnSpc>
              </a:pPr>
              <a:t>‹#›</a:t>
            </a:fld>
            <a:endParaRPr lang="hu-HU" sz="4000" b="1" i="0" dirty="0">
              <a:solidFill>
                <a:schemeClr val="bg1"/>
              </a:solidFill>
              <a:latin typeface="Gill Sans Light"/>
              <a:cs typeface="Gill Sans Light"/>
            </a:endParaRPr>
          </a:p>
        </p:txBody>
      </p:sp>
      <p:cxnSp>
        <p:nvCxnSpPr>
          <p:cNvPr id="2" name="Egyenes összekötő 1">
            <a:extLst>
              <a:ext uri="{FF2B5EF4-FFF2-40B4-BE49-F238E27FC236}">
                <a16:creationId xmlns:a16="http://schemas.microsoft.com/office/drawing/2014/main" id="{D630BC67-41D7-578B-5DF7-AAEADFFEBA66}"/>
              </a:ext>
            </a:extLst>
          </p:cNvPr>
          <p:cNvCxnSpPr>
            <a:cxnSpLocks/>
          </p:cNvCxnSpPr>
          <p:nvPr userDrawn="1"/>
        </p:nvCxnSpPr>
        <p:spPr>
          <a:xfrm>
            <a:off x="138455" y="2166733"/>
            <a:ext cx="11865519"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3" name="Szöveg helye 12">
            <a:extLst>
              <a:ext uri="{FF2B5EF4-FFF2-40B4-BE49-F238E27FC236}">
                <a16:creationId xmlns:a16="http://schemas.microsoft.com/office/drawing/2014/main" id="{855139BC-6C28-E4D2-4F9E-9315B162E865}"/>
              </a:ext>
            </a:extLst>
          </p:cNvPr>
          <p:cNvSpPr>
            <a:spLocks noGrp="1"/>
          </p:cNvSpPr>
          <p:nvPr>
            <p:ph type="body" sz="quarter" idx="10" hasCustomPrompt="1"/>
          </p:nvPr>
        </p:nvSpPr>
        <p:spPr>
          <a:xfrm>
            <a:off x="12494680" y="4532150"/>
            <a:ext cx="1605696" cy="400110"/>
          </a:xfrm>
        </p:spPr>
        <p:txBody>
          <a:bodyPr>
            <a:normAutofit/>
          </a:bodyPr>
          <a:lstStyle>
            <a:lvl1pPr marL="0" indent="0">
              <a:buNone/>
              <a:defRPr sz="2000"/>
            </a:lvl1pPr>
          </a:lstStyle>
          <a:p>
            <a:pPr lvl="0"/>
            <a:r>
              <a:rPr lang="hu-HU" dirty="0" err="1"/>
              <a:t>Small</a:t>
            </a:r>
            <a:r>
              <a:rPr lang="hu-HU" dirty="0"/>
              <a:t> </a:t>
            </a:r>
            <a:r>
              <a:rPr lang="hu-HU" dirty="0" err="1"/>
              <a:t>TextBox</a:t>
            </a:r>
            <a:endParaRPr lang="hu-HU" dirty="0"/>
          </a:p>
        </p:txBody>
      </p:sp>
      <p:sp>
        <p:nvSpPr>
          <p:cNvPr id="4" name="Szöveg helye 12">
            <a:extLst>
              <a:ext uri="{FF2B5EF4-FFF2-40B4-BE49-F238E27FC236}">
                <a16:creationId xmlns:a16="http://schemas.microsoft.com/office/drawing/2014/main" id="{E9730919-8372-2837-293A-AE4FE386BD9D}"/>
              </a:ext>
            </a:extLst>
          </p:cNvPr>
          <p:cNvSpPr>
            <a:spLocks noGrp="1"/>
          </p:cNvSpPr>
          <p:nvPr>
            <p:ph type="body" sz="quarter" idx="11" hasCustomPrompt="1"/>
          </p:nvPr>
        </p:nvSpPr>
        <p:spPr>
          <a:xfrm>
            <a:off x="12494680" y="4101262"/>
            <a:ext cx="1605696" cy="400110"/>
          </a:xfrm>
        </p:spPr>
        <p:txBody>
          <a:bodyPr>
            <a:noAutofit/>
          </a:bodyPr>
          <a:lstStyle>
            <a:lvl1pPr marL="0" indent="0">
              <a:buNone/>
              <a:defRPr sz="2400"/>
            </a:lvl1pPr>
          </a:lstStyle>
          <a:p>
            <a:pPr lvl="0"/>
            <a:r>
              <a:rPr lang="hu-HU" dirty="0"/>
              <a:t>Big </a:t>
            </a:r>
            <a:r>
              <a:rPr lang="hu-HU" dirty="0" err="1"/>
              <a:t>TextBox</a:t>
            </a:r>
            <a:endParaRPr lang="hu-HU" dirty="0"/>
          </a:p>
        </p:txBody>
      </p:sp>
      <mc:AlternateContent xmlns:mc="http://schemas.openxmlformats.org/markup-compatibility/2006" xmlns:a14="http://schemas.microsoft.com/office/drawing/2010/main">
        <mc:Choice Requires="a14">
          <p:sp>
            <p:nvSpPr>
              <p:cNvPr id="8" name="Szöveg helye 12">
                <a:extLst>
                  <a:ext uri="{FF2B5EF4-FFF2-40B4-BE49-F238E27FC236}">
                    <a16:creationId xmlns:a16="http://schemas.microsoft.com/office/drawing/2014/main" id="{94BA3BAF-B3BE-E698-8D39-A2C01791C015}"/>
                  </a:ext>
                </a:extLst>
              </p:cNvPr>
              <p:cNvSpPr>
                <a:spLocks noGrp="1"/>
              </p:cNvSpPr>
              <p:nvPr>
                <p:ph type="body" sz="quarter" idx="12" hasCustomPrompt="1"/>
              </p:nvPr>
            </p:nvSpPr>
            <p:spPr>
              <a:xfrm>
                <a:off x="12494680" y="2395496"/>
                <a:ext cx="1874808" cy="467168"/>
              </a:xfrm>
            </p:spPr>
            <p:txBody>
              <a:bodyPr>
                <a:noAutofit/>
              </a:bodyPr>
              <a:lstStyle>
                <a:lvl1pPr marL="0" indent="0">
                  <a:buNone/>
                  <a:defRPr sz="24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8" name="Szöveg helye 12">
                <a:extLst>
                  <a:ext uri="{FF2B5EF4-FFF2-40B4-BE49-F238E27FC236}">
                    <a16:creationId xmlns:a16="http://schemas.microsoft.com/office/drawing/2014/main" id="{94BA3BAF-B3BE-E698-8D39-A2C01791C015}"/>
                  </a:ext>
                </a:extLst>
              </p:cNvPr>
              <p:cNvSpPr>
                <a:spLocks noGrp="1" noRot="1" noChangeAspect="1" noMove="1" noResize="1" noEditPoints="1" noAdjustHandles="1" noChangeArrowheads="1" noChangeShapeType="1" noTextEdit="1"/>
              </p:cNvSpPr>
              <p:nvPr>
                <p:ph type="body" sz="quarter" idx="12" hasCustomPrompt="1"/>
              </p:nvPr>
            </p:nvSpPr>
            <p:spPr>
              <a:xfrm>
                <a:off x="12494680" y="2395496"/>
                <a:ext cx="1874808" cy="467168"/>
              </a:xfrm>
              <a:blipFill>
                <a:blip r:embed="rId4"/>
                <a:stretch>
                  <a:fillRect l="-2606" r="-7166" b="-64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Szöveg helye 12">
                <a:extLst>
                  <a:ext uri="{FF2B5EF4-FFF2-40B4-BE49-F238E27FC236}">
                    <a16:creationId xmlns:a16="http://schemas.microsoft.com/office/drawing/2014/main" id="{BD1378F3-626C-9D60-5FA7-CB07E84032AA}"/>
                  </a:ext>
                </a:extLst>
              </p:cNvPr>
              <p:cNvSpPr>
                <a:spLocks noGrp="1"/>
              </p:cNvSpPr>
              <p:nvPr>
                <p:ph type="body" sz="quarter" idx="13" hasCustomPrompt="1"/>
              </p:nvPr>
            </p:nvSpPr>
            <p:spPr>
              <a:xfrm>
                <a:off x="12494680" y="3004362"/>
                <a:ext cx="1874808" cy="307777"/>
              </a:xfrm>
            </p:spPr>
            <p:txBody>
              <a:bodyPr>
                <a:noAutofit/>
              </a:bodyPr>
              <a:lstStyle>
                <a:lvl1pPr marL="0" indent="0">
                  <a:buNone/>
                  <a:defRPr sz="20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13" name="Szöveg helye 12">
                <a:extLst>
                  <a:ext uri="{FF2B5EF4-FFF2-40B4-BE49-F238E27FC236}">
                    <a16:creationId xmlns:a16="http://schemas.microsoft.com/office/drawing/2014/main" id="{BD1378F3-626C-9D60-5FA7-CB07E84032AA}"/>
                  </a:ext>
                </a:extLst>
              </p:cNvPr>
              <p:cNvSpPr>
                <a:spLocks noGrp="1" noRot="1" noChangeAspect="1" noMove="1" noResize="1" noEditPoints="1" noAdjustHandles="1" noChangeArrowheads="1" noChangeShapeType="1" noTextEdit="1"/>
              </p:cNvSpPr>
              <p:nvPr>
                <p:ph type="body" sz="quarter" idx="13" hasCustomPrompt="1"/>
              </p:nvPr>
            </p:nvSpPr>
            <p:spPr>
              <a:xfrm>
                <a:off x="12494680" y="3004362"/>
                <a:ext cx="1874808" cy="307777"/>
              </a:xfrm>
              <a:blipFill>
                <a:blip r:embed="rId5"/>
                <a:stretch>
                  <a:fillRect b="-3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Szöveg helye 12">
                <a:extLst>
                  <a:ext uri="{FF2B5EF4-FFF2-40B4-BE49-F238E27FC236}">
                    <a16:creationId xmlns:a16="http://schemas.microsoft.com/office/drawing/2014/main" id="{C2E8010A-58B0-5B59-4A10-987DC2775474}"/>
                  </a:ext>
                </a:extLst>
              </p:cNvPr>
              <p:cNvSpPr>
                <a:spLocks noGrp="1"/>
              </p:cNvSpPr>
              <p:nvPr>
                <p:ph type="body" sz="quarter" idx="14" hasCustomPrompt="1"/>
              </p:nvPr>
            </p:nvSpPr>
            <p:spPr>
              <a:xfrm>
                <a:off x="12494680" y="3492796"/>
                <a:ext cx="3054506" cy="582287"/>
              </a:xfrm>
              <a:prstGeom prst="roundRect">
                <a:avLst>
                  <a:gd name="adj" fmla="val 30816"/>
                </a:avLst>
              </a:prstGeom>
              <a:solidFill>
                <a:srgbClr val="B7352D">
                  <a:alpha val="25098"/>
                </a:srgbClr>
              </a:solidFill>
              <a:ln w="28575">
                <a:solidFill>
                  <a:srgbClr val="B7352D"/>
                </a:solidFill>
              </a:ln>
            </p:spPr>
            <p:txBody>
              <a:bodyPr>
                <a:spAutoFit/>
              </a:bodyPr>
              <a:lstStyle>
                <a:lvl1pPr marL="0" indent="0">
                  <a:buNone/>
                  <a:defRPr sz="2800" b="1"/>
                </a:lvl1pPr>
              </a:lstStyle>
              <a:p>
                <a:pPr lvl="0"/>
                <a14:m>
                  <m:oMathPara xmlns:m="http://schemas.openxmlformats.org/officeDocument/2006/math">
                    <m:oMathParaPr>
                      <m:jc m:val="centerGroup"/>
                    </m:oMathParaPr>
                    <m:oMath xmlns:m="http://schemas.openxmlformats.org/officeDocument/2006/math">
                      <m:r>
                        <a:rPr lang="hu-HU" b="1" i="1" dirty="0" smtClean="0">
                          <a:latin typeface="Cambria Math" panose="02040503050406030204" pitchFamily="18" charset="0"/>
                        </a:rPr>
                        <m:t>𝑭𝒊𝒏𝒂𝒍</m:t>
                      </m:r>
                      <m:r>
                        <a:rPr lang="hu-HU" b="1" i="1" dirty="0" smtClean="0">
                          <a:latin typeface="Cambria Math" panose="02040503050406030204" pitchFamily="18" charset="0"/>
                        </a:rPr>
                        <m:t> </m:t>
                      </m:r>
                      <m:r>
                        <a:rPr lang="hu-HU" b="1" i="1" dirty="0" smtClean="0">
                          <a:latin typeface="Cambria Math" panose="02040503050406030204" pitchFamily="18" charset="0"/>
                        </a:rPr>
                        <m:t>𝒆𝒒𝒖𝒂𝒕𝒊𝒐𝒏</m:t>
                      </m:r>
                    </m:oMath>
                  </m:oMathPara>
                </a14:m>
                <a:endParaRPr lang="hu-HU" dirty="0"/>
              </a:p>
            </p:txBody>
          </p:sp>
        </mc:Choice>
        <mc:Fallback xmlns="">
          <p:sp>
            <p:nvSpPr>
              <p:cNvPr id="15" name="Szöveg helye 12">
                <a:extLst>
                  <a:ext uri="{FF2B5EF4-FFF2-40B4-BE49-F238E27FC236}">
                    <a16:creationId xmlns:a16="http://schemas.microsoft.com/office/drawing/2014/main" id="{C2E8010A-58B0-5B59-4A10-987DC2775474}"/>
                  </a:ext>
                </a:extLst>
              </p:cNvPr>
              <p:cNvSpPr>
                <a:spLocks noGrp="1" noRot="1" noChangeAspect="1" noMove="1" noResize="1" noEditPoints="1" noAdjustHandles="1" noChangeArrowheads="1" noChangeShapeType="1" noTextEdit="1"/>
              </p:cNvSpPr>
              <p:nvPr>
                <p:ph type="body" sz="quarter" idx="14" hasCustomPrompt="1"/>
              </p:nvPr>
            </p:nvSpPr>
            <p:spPr>
              <a:xfrm>
                <a:off x="12494680" y="3492796"/>
                <a:ext cx="3054506" cy="582287"/>
              </a:xfrm>
              <a:prstGeom prst="roundRect">
                <a:avLst>
                  <a:gd name="adj" fmla="val 30816"/>
                </a:avLst>
              </a:prstGeom>
              <a:blipFill>
                <a:blip r:embed="rId6"/>
                <a:stretch>
                  <a:fillRect b="-3000"/>
                </a:stretch>
              </a:blipFill>
              <a:ln w="28575">
                <a:solidFill>
                  <a:srgbClr val="B7352D"/>
                </a:solidFill>
              </a:ln>
            </p:spPr>
            <p:txBody>
              <a:bodyPr/>
              <a:lstStyle/>
              <a:p>
                <a:r>
                  <a:rPr lang="en-US">
                    <a:noFill/>
                  </a:rPr>
                  <a:t> </a:t>
                </a:r>
              </a:p>
            </p:txBody>
          </p:sp>
        </mc:Fallback>
      </mc:AlternateContent>
    </p:spTree>
    <p:extLst>
      <p:ext uri="{BB962C8B-B14F-4D97-AF65-F5344CB8AC3E}">
        <p14:creationId xmlns:p14="http://schemas.microsoft.com/office/powerpoint/2010/main" val="69653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V. Measurements">
    <p:spTree>
      <p:nvGrpSpPr>
        <p:cNvPr id="1" name=""/>
        <p:cNvGrpSpPr/>
        <p:nvPr/>
      </p:nvGrpSpPr>
      <p:grpSpPr>
        <a:xfrm>
          <a:off x="0" y="0"/>
          <a:ext cx="0" cy="0"/>
          <a:chOff x="0" y="0"/>
          <a:chExt cx="0" cy="0"/>
        </a:xfrm>
      </p:grpSpPr>
      <p:sp>
        <p:nvSpPr>
          <p:cNvPr id="5" name="Téglalap 4">
            <a:extLst>
              <a:ext uri="{FF2B5EF4-FFF2-40B4-BE49-F238E27FC236}">
                <a16:creationId xmlns:a16="http://schemas.microsoft.com/office/drawing/2014/main" id="{A3A49CD5-3924-5A2D-D954-136984BF85F3}"/>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75000"/>
                </a:schemeClr>
              </a:solidFill>
            </a:endParaRPr>
          </a:p>
        </p:txBody>
      </p:sp>
      <p:pic>
        <p:nvPicPr>
          <p:cNvPr id="6" name="Ábra 5">
            <a:extLst>
              <a:ext uri="{FF2B5EF4-FFF2-40B4-BE49-F238E27FC236}">
                <a16:creationId xmlns:a16="http://schemas.microsoft.com/office/drawing/2014/main" id="{62B8E5F3-9A13-94AA-BBA8-129FF9692AA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1136" y="157716"/>
            <a:ext cx="2601433" cy="433572"/>
          </a:xfrm>
          <a:prstGeom prst="rect">
            <a:avLst/>
          </a:prstGeom>
        </p:spPr>
      </p:pic>
      <p:sp>
        <p:nvSpPr>
          <p:cNvPr id="7" name="Téglalap: lekerekített 6">
            <a:extLst>
              <a:ext uri="{FF2B5EF4-FFF2-40B4-BE49-F238E27FC236}">
                <a16:creationId xmlns:a16="http://schemas.microsoft.com/office/drawing/2014/main" id="{A546CF63-6FF7-39D5-4935-E7189778149A}"/>
              </a:ext>
            </a:extLst>
          </p:cNvPr>
          <p:cNvSpPr/>
          <p:nvPr userDrawn="1"/>
        </p:nvSpPr>
        <p:spPr>
          <a:xfrm>
            <a:off x="14839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latin typeface="+mn-lt"/>
              </a:rPr>
              <a:t>I. </a:t>
            </a:r>
            <a:r>
              <a:rPr lang="hu-HU" b="0" dirty="0" err="1">
                <a:latin typeface="+mn-lt"/>
              </a:rPr>
              <a:t>Task</a:t>
            </a:r>
            <a:endParaRPr lang="en-US" b="0" dirty="0">
              <a:latin typeface="+mn-lt"/>
            </a:endParaRPr>
          </a:p>
        </p:txBody>
      </p:sp>
      <p:sp>
        <p:nvSpPr>
          <p:cNvPr id="9" name="Téglalap: lekerekített 8">
            <a:extLst>
              <a:ext uri="{FF2B5EF4-FFF2-40B4-BE49-F238E27FC236}">
                <a16:creationId xmlns:a16="http://schemas.microsoft.com/office/drawing/2014/main" id="{338C7E18-69B1-219E-294E-AC3205BDFCA7}"/>
              </a:ext>
            </a:extLst>
          </p:cNvPr>
          <p:cNvSpPr/>
          <p:nvPr userDrawn="1"/>
        </p:nvSpPr>
        <p:spPr>
          <a:xfrm>
            <a:off x="2572289" y="855175"/>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II. Basic </a:t>
            </a:r>
            <a:r>
              <a:rPr lang="hu-HU" b="0" dirty="0" err="1"/>
              <a:t>Theory</a:t>
            </a:r>
            <a:endParaRPr lang="en-US" b="0" dirty="0"/>
          </a:p>
        </p:txBody>
      </p:sp>
      <p:sp>
        <p:nvSpPr>
          <p:cNvPr id="10" name="Téglalap: lekerekített 9">
            <a:extLst>
              <a:ext uri="{FF2B5EF4-FFF2-40B4-BE49-F238E27FC236}">
                <a16:creationId xmlns:a16="http://schemas.microsoft.com/office/drawing/2014/main" id="{112B2A23-4DC2-5BF6-D2C5-BFDA80109AE1}"/>
              </a:ext>
            </a:extLst>
          </p:cNvPr>
          <p:cNvSpPr/>
          <p:nvPr userDrawn="1"/>
        </p:nvSpPr>
        <p:spPr>
          <a:xfrm>
            <a:off x="499618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III. </a:t>
            </a:r>
            <a:r>
              <a:rPr lang="hu-HU" b="0" dirty="0" err="1"/>
              <a:t>Magnetization</a:t>
            </a:r>
            <a:endParaRPr lang="en-US" b="0" dirty="0"/>
          </a:p>
        </p:txBody>
      </p:sp>
      <p:sp>
        <p:nvSpPr>
          <p:cNvPr id="11" name="Téglalap: lekerekített 10">
            <a:extLst>
              <a:ext uri="{FF2B5EF4-FFF2-40B4-BE49-F238E27FC236}">
                <a16:creationId xmlns:a16="http://schemas.microsoft.com/office/drawing/2014/main" id="{76B19388-A75B-65C6-7770-AD2DDC178FFA}"/>
              </a:ext>
            </a:extLst>
          </p:cNvPr>
          <p:cNvSpPr/>
          <p:nvPr userDrawn="1"/>
        </p:nvSpPr>
        <p:spPr>
          <a:xfrm>
            <a:off x="7420079" y="855174"/>
            <a:ext cx="2160000" cy="450000"/>
          </a:xfrm>
          <a:prstGeom prst="roundRect">
            <a:avLst>
              <a:gd name="adj" fmla="val 50000"/>
            </a:avLst>
          </a:prstGeom>
          <a:solidFill>
            <a:srgbClr val="215CA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1" dirty="0"/>
              <a:t>IV. </a:t>
            </a:r>
            <a:r>
              <a:rPr lang="hu-HU" b="1" dirty="0" err="1"/>
              <a:t>Measurements</a:t>
            </a:r>
            <a:endParaRPr lang="en-US" b="1" dirty="0"/>
          </a:p>
        </p:txBody>
      </p:sp>
      <p:sp>
        <p:nvSpPr>
          <p:cNvPr id="12" name="Téglalap: lekerekített 11">
            <a:extLst>
              <a:ext uri="{FF2B5EF4-FFF2-40B4-BE49-F238E27FC236}">
                <a16:creationId xmlns:a16="http://schemas.microsoft.com/office/drawing/2014/main" id="{8E474FCC-EB26-C365-861E-553E6ECEC683}"/>
              </a:ext>
            </a:extLst>
          </p:cNvPr>
          <p:cNvSpPr/>
          <p:nvPr userDrawn="1"/>
        </p:nvSpPr>
        <p:spPr>
          <a:xfrm>
            <a:off x="984397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V. </a:t>
            </a:r>
            <a:r>
              <a:rPr lang="hu-HU" b="0" dirty="0" err="1"/>
              <a:t>Comparisons</a:t>
            </a:r>
            <a:endParaRPr lang="en-US" b="0" dirty="0"/>
          </a:p>
        </p:txBody>
      </p:sp>
      <p:sp>
        <p:nvSpPr>
          <p:cNvPr id="14" name="Cím 1">
            <a:extLst>
              <a:ext uri="{FF2B5EF4-FFF2-40B4-BE49-F238E27FC236}">
                <a16:creationId xmlns:a16="http://schemas.microsoft.com/office/drawing/2014/main" id="{43B161FC-F025-F358-C2F6-A614EA845757}"/>
              </a:ext>
            </a:extLst>
          </p:cNvPr>
          <p:cNvSpPr>
            <a:spLocks noGrp="1"/>
          </p:cNvSpPr>
          <p:nvPr>
            <p:ph type="title" hasCustomPrompt="1"/>
          </p:nvPr>
        </p:nvSpPr>
        <p:spPr>
          <a:xfrm>
            <a:off x="148394" y="1430258"/>
            <a:ext cx="11855580" cy="733647"/>
          </a:xfrm>
        </p:spPr>
        <p:txBody>
          <a:bodyPr/>
          <a:lstStyle>
            <a:lvl1pPr>
              <a:defRPr spc="300"/>
            </a:lvl1pPr>
          </a:lstStyle>
          <a:p>
            <a:r>
              <a:rPr lang="hu-HU" dirty="0" err="1"/>
              <a:t>Title</a:t>
            </a:r>
            <a:endParaRPr lang="en-US" dirty="0"/>
          </a:p>
        </p:txBody>
      </p:sp>
      <p:sp>
        <p:nvSpPr>
          <p:cNvPr id="20" name="TextBox 18">
            <a:extLst>
              <a:ext uri="{FF2B5EF4-FFF2-40B4-BE49-F238E27FC236}">
                <a16:creationId xmlns:a16="http://schemas.microsoft.com/office/drawing/2014/main" id="{19BBCDF8-BBAF-D4BE-96E2-151E66685FFA}"/>
              </a:ext>
            </a:extLst>
          </p:cNvPr>
          <p:cNvSpPr txBox="1"/>
          <p:nvPr userDrawn="1"/>
        </p:nvSpPr>
        <p:spPr>
          <a:xfrm>
            <a:off x="10783957" y="86986"/>
            <a:ext cx="1220017" cy="584775"/>
          </a:xfrm>
          <a:prstGeom prst="rect">
            <a:avLst/>
          </a:prstGeom>
          <a:noFill/>
        </p:spPr>
        <p:txBody>
          <a:bodyPr wrap="square" rtlCol="0" anchor="ctr">
            <a:spAutoFit/>
          </a:bodyPr>
          <a:lstStyle/>
          <a:p>
            <a:pPr algn="r">
              <a:lnSpc>
                <a:spcPct val="100000"/>
              </a:lnSpc>
            </a:pPr>
            <a:fld id="{B7FFC491-2437-2342-B5EA-9E4DE096D838}" type="slidenum">
              <a:rPr lang="hu-HU" sz="3200" b="1" i="0" smtClean="0">
                <a:solidFill>
                  <a:schemeClr val="bg1"/>
                </a:solidFill>
                <a:latin typeface="Gill Sans Light"/>
                <a:cs typeface="Gill Sans Light"/>
              </a:rPr>
              <a:pPr algn="r">
                <a:lnSpc>
                  <a:spcPct val="100000"/>
                </a:lnSpc>
              </a:pPr>
              <a:t>‹#›</a:t>
            </a:fld>
            <a:endParaRPr lang="hu-HU" sz="4000" b="1" i="0" dirty="0">
              <a:solidFill>
                <a:schemeClr val="bg1"/>
              </a:solidFill>
              <a:latin typeface="Gill Sans Light"/>
              <a:cs typeface="Gill Sans Light"/>
            </a:endParaRPr>
          </a:p>
        </p:txBody>
      </p:sp>
      <p:cxnSp>
        <p:nvCxnSpPr>
          <p:cNvPr id="2" name="Egyenes összekötő 1">
            <a:extLst>
              <a:ext uri="{FF2B5EF4-FFF2-40B4-BE49-F238E27FC236}">
                <a16:creationId xmlns:a16="http://schemas.microsoft.com/office/drawing/2014/main" id="{E660B033-D17A-CC2F-E8E9-86EC306943DD}"/>
              </a:ext>
            </a:extLst>
          </p:cNvPr>
          <p:cNvCxnSpPr>
            <a:cxnSpLocks/>
          </p:cNvCxnSpPr>
          <p:nvPr userDrawn="1"/>
        </p:nvCxnSpPr>
        <p:spPr>
          <a:xfrm>
            <a:off x="138455" y="2166733"/>
            <a:ext cx="11865519"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3" name="Szöveg helye 12">
            <a:extLst>
              <a:ext uri="{FF2B5EF4-FFF2-40B4-BE49-F238E27FC236}">
                <a16:creationId xmlns:a16="http://schemas.microsoft.com/office/drawing/2014/main" id="{9E64E1D8-4211-E290-C935-D687410FD169}"/>
              </a:ext>
            </a:extLst>
          </p:cNvPr>
          <p:cNvSpPr>
            <a:spLocks noGrp="1"/>
          </p:cNvSpPr>
          <p:nvPr>
            <p:ph type="body" sz="quarter" idx="10" hasCustomPrompt="1"/>
          </p:nvPr>
        </p:nvSpPr>
        <p:spPr>
          <a:xfrm>
            <a:off x="12494680" y="4532150"/>
            <a:ext cx="1605696" cy="400110"/>
          </a:xfrm>
        </p:spPr>
        <p:txBody>
          <a:bodyPr>
            <a:normAutofit/>
          </a:bodyPr>
          <a:lstStyle>
            <a:lvl1pPr marL="0" indent="0">
              <a:buNone/>
              <a:defRPr sz="2000"/>
            </a:lvl1pPr>
          </a:lstStyle>
          <a:p>
            <a:pPr lvl="0"/>
            <a:r>
              <a:rPr lang="hu-HU" dirty="0" err="1"/>
              <a:t>Small</a:t>
            </a:r>
            <a:r>
              <a:rPr lang="hu-HU" dirty="0"/>
              <a:t> </a:t>
            </a:r>
            <a:r>
              <a:rPr lang="hu-HU" dirty="0" err="1"/>
              <a:t>TextBox</a:t>
            </a:r>
            <a:endParaRPr lang="hu-HU" dirty="0"/>
          </a:p>
        </p:txBody>
      </p:sp>
      <p:sp>
        <p:nvSpPr>
          <p:cNvPr id="4" name="Szöveg helye 12">
            <a:extLst>
              <a:ext uri="{FF2B5EF4-FFF2-40B4-BE49-F238E27FC236}">
                <a16:creationId xmlns:a16="http://schemas.microsoft.com/office/drawing/2014/main" id="{61FE36EA-F62D-F3C3-FEA8-F88458489AE0}"/>
              </a:ext>
            </a:extLst>
          </p:cNvPr>
          <p:cNvSpPr>
            <a:spLocks noGrp="1"/>
          </p:cNvSpPr>
          <p:nvPr>
            <p:ph type="body" sz="quarter" idx="11" hasCustomPrompt="1"/>
          </p:nvPr>
        </p:nvSpPr>
        <p:spPr>
          <a:xfrm>
            <a:off x="12494680" y="4101262"/>
            <a:ext cx="1605696" cy="400110"/>
          </a:xfrm>
        </p:spPr>
        <p:txBody>
          <a:bodyPr>
            <a:noAutofit/>
          </a:bodyPr>
          <a:lstStyle>
            <a:lvl1pPr marL="0" indent="0">
              <a:buNone/>
              <a:defRPr sz="2400"/>
            </a:lvl1pPr>
          </a:lstStyle>
          <a:p>
            <a:pPr lvl="0"/>
            <a:r>
              <a:rPr lang="hu-HU" dirty="0"/>
              <a:t>Big </a:t>
            </a:r>
            <a:r>
              <a:rPr lang="hu-HU" dirty="0" err="1"/>
              <a:t>TextBox</a:t>
            </a:r>
            <a:endParaRPr lang="hu-HU" dirty="0"/>
          </a:p>
        </p:txBody>
      </p:sp>
      <mc:AlternateContent xmlns:mc="http://schemas.openxmlformats.org/markup-compatibility/2006" xmlns:a14="http://schemas.microsoft.com/office/drawing/2010/main">
        <mc:Choice Requires="a14">
          <p:sp>
            <p:nvSpPr>
              <p:cNvPr id="8" name="Szöveg helye 12">
                <a:extLst>
                  <a:ext uri="{FF2B5EF4-FFF2-40B4-BE49-F238E27FC236}">
                    <a16:creationId xmlns:a16="http://schemas.microsoft.com/office/drawing/2014/main" id="{271B5BD8-947F-AE8A-AB60-FDC35379C1A2}"/>
                  </a:ext>
                </a:extLst>
              </p:cNvPr>
              <p:cNvSpPr>
                <a:spLocks noGrp="1"/>
              </p:cNvSpPr>
              <p:nvPr>
                <p:ph type="body" sz="quarter" idx="12" hasCustomPrompt="1"/>
              </p:nvPr>
            </p:nvSpPr>
            <p:spPr>
              <a:xfrm>
                <a:off x="12494680" y="2395496"/>
                <a:ext cx="1874808" cy="467168"/>
              </a:xfrm>
            </p:spPr>
            <p:txBody>
              <a:bodyPr>
                <a:noAutofit/>
              </a:bodyPr>
              <a:lstStyle>
                <a:lvl1pPr marL="0" indent="0">
                  <a:buNone/>
                  <a:defRPr sz="24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8" name="Szöveg helye 12">
                <a:extLst>
                  <a:ext uri="{FF2B5EF4-FFF2-40B4-BE49-F238E27FC236}">
                    <a16:creationId xmlns:a16="http://schemas.microsoft.com/office/drawing/2014/main" id="{271B5BD8-947F-AE8A-AB60-FDC35379C1A2}"/>
                  </a:ext>
                </a:extLst>
              </p:cNvPr>
              <p:cNvSpPr>
                <a:spLocks noGrp="1" noRot="1" noChangeAspect="1" noMove="1" noResize="1" noEditPoints="1" noAdjustHandles="1" noChangeArrowheads="1" noChangeShapeType="1" noTextEdit="1"/>
              </p:cNvSpPr>
              <p:nvPr>
                <p:ph type="body" sz="quarter" idx="12" hasCustomPrompt="1"/>
              </p:nvPr>
            </p:nvSpPr>
            <p:spPr>
              <a:xfrm>
                <a:off x="12494680" y="2395496"/>
                <a:ext cx="1874808" cy="467168"/>
              </a:xfrm>
              <a:blipFill>
                <a:blip r:embed="rId4"/>
                <a:stretch>
                  <a:fillRect l="-2606" r="-7166" b="-64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Szöveg helye 12">
                <a:extLst>
                  <a:ext uri="{FF2B5EF4-FFF2-40B4-BE49-F238E27FC236}">
                    <a16:creationId xmlns:a16="http://schemas.microsoft.com/office/drawing/2014/main" id="{59BFBC53-728E-6C6A-F740-4CC282FD1430}"/>
                  </a:ext>
                </a:extLst>
              </p:cNvPr>
              <p:cNvSpPr>
                <a:spLocks noGrp="1"/>
              </p:cNvSpPr>
              <p:nvPr>
                <p:ph type="body" sz="quarter" idx="13" hasCustomPrompt="1"/>
              </p:nvPr>
            </p:nvSpPr>
            <p:spPr>
              <a:xfrm>
                <a:off x="12494680" y="3004362"/>
                <a:ext cx="1874808" cy="307777"/>
              </a:xfrm>
            </p:spPr>
            <p:txBody>
              <a:bodyPr>
                <a:noAutofit/>
              </a:bodyPr>
              <a:lstStyle>
                <a:lvl1pPr marL="0" indent="0">
                  <a:buNone/>
                  <a:defRPr sz="20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13" name="Szöveg helye 12">
                <a:extLst>
                  <a:ext uri="{FF2B5EF4-FFF2-40B4-BE49-F238E27FC236}">
                    <a16:creationId xmlns:a16="http://schemas.microsoft.com/office/drawing/2014/main" id="{59BFBC53-728E-6C6A-F740-4CC282FD1430}"/>
                  </a:ext>
                </a:extLst>
              </p:cNvPr>
              <p:cNvSpPr>
                <a:spLocks noGrp="1" noRot="1" noChangeAspect="1" noMove="1" noResize="1" noEditPoints="1" noAdjustHandles="1" noChangeArrowheads="1" noChangeShapeType="1" noTextEdit="1"/>
              </p:cNvSpPr>
              <p:nvPr>
                <p:ph type="body" sz="quarter" idx="13" hasCustomPrompt="1"/>
              </p:nvPr>
            </p:nvSpPr>
            <p:spPr>
              <a:xfrm>
                <a:off x="12494680" y="3004362"/>
                <a:ext cx="1874808" cy="307777"/>
              </a:xfrm>
              <a:blipFill>
                <a:blip r:embed="rId5"/>
                <a:stretch>
                  <a:fillRect b="-3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Szöveg helye 12">
                <a:extLst>
                  <a:ext uri="{FF2B5EF4-FFF2-40B4-BE49-F238E27FC236}">
                    <a16:creationId xmlns:a16="http://schemas.microsoft.com/office/drawing/2014/main" id="{0236FFD5-5317-0BCC-4D02-D60BF6AA32CC}"/>
                  </a:ext>
                </a:extLst>
              </p:cNvPr>
              <p:cNvSpPr>
                <a:spLocks noGrp="1"/>
              </p:cNvSpPr>
              <p:nvPr>
                <p:ph type="body" sz="quarter" idx="14" hasCustomPrompt="1"/>
              </p:nvPr>
            </p:nvSpPr>
            <p:spPr>
              <a:xfrm>
                <a:off x="12494680" y="3492796"/>
                <a:ext cx="3054506" cy="582287"/>
              </a:xfrm>
              <a:prstGeom prst="roundRect">
                <a:avLst>
                  <a:gd name="adj" fmla="val 30816"/>
                </a:avLst>
              </a:prstGeom>
              <a:solidFill>
                <a:srgbClr val="B7352D">
                  <a:alpha val="25098"/>
                </a:srgbClr>
              </a:solidFill>
              <a:ln w="28575">
                <a:solidFill>
                  <a:srgbClr val="B7352D"/>
                </a:solidFill>
              </a:ln>
            </p:spPr>
            <p:txBody>
              <a:bodyPr>
                <a:spAutoFit/>
              </a:bodyPr>
              <a:lstStyle>
                <a:lvl1pPr marL="0" indent="0">
                  <a:buNone/>
                  <a:defRPr sz="2800" b="1"/>
                </a:lvl1pPr>
              </a:lstStyle>
              <a:p>
                <a:pPr lvl="0"/>
                <a14:m>
                  <m:oMathPara xmlns:m="http://schemas.openxmlformats.org/officeDocument/2006/math">
                    <m:oMathParaPr>
                      <m:jc m:val="centerGroup"/>
                    </m:oMathParaPr>
                    <m:oMath xmlns:m="http://schemas.openxmlformats.org/officeDocument/2006/math">
                      <m:r>
                        <a:rPr lang="hu-HU" b="1" i="1" dirty="0" smtClean="0">
                          <a:latin typeface="Cambria Math" panose="02040503050406030204" pitchFamily="18" charset="0"/>
                        </a:rPr>
                        <m:t>𝑭𝒊𝒏𝒂𝒍</m:t>
                      </m:r>
                      <m:r>
                        <a:rPr lang="hu-HU" b="1" i="1" dirty="0" smtClean="0">
                          <a:latin typeface="Cambria Math" panose="02040503050406030204" pitchFamily="18" charset="0"/>
                        </a:rPr>
                        <m:t> </m:t>
                      </m:r>
                      <m:r>
                        <a:rPr lang="hu-HU" b="1" i="1" dirty="0" smtClean="0">
                          <a:latin typeface="Cambria Math" panose="02040503050406030204" pitchFamily="18" charset="0"/>
                        </a:rPr>
                        <m:t>𝒆𝒒𝒖𝒂𝒕𝒊𝒐𝒏</m:t>
                      </m:r>
                    </m:oMath>
                  </m:oMathPara>
                </a14:m>
                <a:endParaRPr lang="hu-HU" dirty="0"/>
              </a:p>
            </p:txBody>
          </p:sp>
        </mc:Choice>
        <mc:Fallback xmlns="">
          <p:sp>
            <p:nvSpPr>
              <p:cNvPr id="15" name="Szöveg helye 12">
                <a:extLst>
                  <a:ext uri="{FF2B5EF4-FFF2-40B4-BE49-F238E27FC236}">
                    <a16:creationId xmlns:a16="http://schemas.microsoft.com/office/drawing/2014/main" id="{0236FFD5-5317-0BCC-4D02-D60BF6AA32CC}"/>
                  </a:ext>
                </a:extLst>
              </p:cNvPr>
              <p:cNvSpPr>
                <a:spLocks noGrp="1" noRot="1" noChangeAspect="1" noMove="1" noResize="1" noEditPoints="1" noAdjustHandles="1" noChangeArrowheads="1" noChangeShapeType="1" noTextEdit="1"/>
              </p:cNvSpPr>
              <p:nvPr>
                <p:ph type="body" sz="quarter" idx="14" hasCustomPrompt="1"/>
              </p:nvPr>
            </p:nvSpPr>
            <p:spPr>
              <a:xfrm>
                <a:off x="12494680" y="3492796"/>
                <a:ext cx="3054506" cy="582287"/>
              </a:xfrm>
              <a:prstGeom prst="roundRect">
                <a:avLst>
                  <a:gd name="adj" fmla="val 30816"/>
                </a:avLst>
              </a:prstGeom>
              <a:blipFill>
                <a:blip r:embed="rId6"/>
                <a:stretch>
                  <a:fillRect b="-3000"/>
                </a:stretch>
              </a:blipFill>
              <a:ln w="28575">
                <a:solidFill>
                  <a:srgbClr val="B7352D"/>
                </a:solidFill>
              </a:ln>
            </p:spPr>
            <p:txBody>
              <a:bodyPr/>
              <a:lstStyle/>
              <a:p>
                <a:r>
                  <a:rPr lang="en-US">
                    <a:noFill/>
                  </a:rPr>
                  <a:t> </a:t>
                </a:r>
              </a:p>
            </p:txBody>
          </p:sp>
        </mc:Fallback>
      </mc:AlternateContent>
    </p:spTree>
    <p:extLst>
      <p:ext uri="{BB962C8B-B14F-4D97-AF65-F5344CB8AC3E}">
        <p14:creationId xmlns:p14="http://schemas.microsoft.com/office/powerpoint/2010/main" val="2541791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 Comparisons">
    <p:spTree>
      <p:nvGrpSpPr>
        <p:cNvPr id="1" name=""/>
        <p:cNvGrpSpPr/>
        <p:nvPr/>
      </p:nvGrpSpPr>
      <p:grpSpPr>
        <a:xfrm>
          <a:off x="0" y="0"/>
          <a:ext cx="0" cy="0"/>
          <a:chOff x="0" y="0"/>
          <a:chExt cx="0" cy="0"/>
        </a:xfrm>
      </p:grpSpPr>
      <p:sp>
        <p:nvSpPr>
          <p:cNvPr id="5" name="Téglalap 4">
            <a:extLst>
              <a:ext uri="{FF2B5EF4-FFF2-40B4-BE49-F238E27FC236}">
                <a16:creationId xmlns:a16="http://schemas.microsoft.com/office/drawing/2014/main" id="{A3A49CD5-3924-5A2D-D954-136984BF85F3}"/>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75000"/>
                </a:schemeClr>
              </a:solidFill>
            </a:endParaRPr>
          </a:p>
        </p:txBody>
      </p:sp>
      <p:pic>
        <p:nvPicPr>
          <p:cNvPr id="6" name="Ábra 5">
            <a:extLst>
              <a:ext uri="{FF2B5EF4-FFF2-40B4-BE49-F238E27FC236}">
                <a16:creationId xmlns:a16="http://schemas.microsoft.com/office/drawing/2014/main" id="{62B8E5F3-9A13-94AA-BBA8-129FF9692AA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1136" y="157716"/>
            <a:ext cx="2601433" cy="433572"/>
          </a:xfrm>
          <a:prstGeom prst="rect">
            <a:avLst/>
          </a:prstGeom>
        </p:spPr>
      </p:pic>
      <p:sp>
        <p:nvSpPr>
          <p:cNvPr id="7" name="Téglalap: lekerekített 6">
            <a:extLst>
              <a:ext uri="{FF2B5EF4-FFF2-40B4-BE49-F238E27FC236}">
                <a16:creationId xmlns:a16="http://schemas.microsoft.com/office/drawing/2014/main" id="{A546CF63-6FF7-39D5-4935-E7189778149A}"/>
              </a:ext>
            </a:extLst>
          </p:cNvPr>
          <p:cNvSpPr/>
          <p:nvPr userDrawn="1"/>
        </p:nvSpPr>
        <p:spPr>
          <a:xfrm>
            <a:off x="14839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latin typeface="+mn-lt"/>
              </a:rPr>
              <a:t>I. </a:t>
            </a:r>
            <a:r>
              <a:rPr lang="hu-HU" b="0" dirty="0" err="1">
                <a:latin typeface="+mn-lt"/>
              </a:rPr>
              <a:t>Task</a:t>
            </a:r>
            <a:endParaRPr lang="en-US" b="0" dirty="0">
              <a:latin typeface="+mn-lt"/>
            </a:endParaRPr>
          </a:p>
        </p:txBody>
      </p:sp>
      <p:sp>
        <p:nvSpPr>
          <p:cNvPr id="9" name="Téglalap: lekerekített 8">
            <a:extLst>
              <a:ext uri="{FF2B5EF4-FFF2-40B4-BE49-F238E27FC236}">
                <a16:creationId xmlns:a16="http://schemas.microsoft.com/office/drawing/2014/main" id="{338C7E18-69B1-219E-294E-AC3205BDFCA7}"/>
              </a:ext>
            </a:extLst>
          </p:cNvPr>
          <p:cNvSpPr/>
          <p:nvPr userDrawn="1"/>
        </p:nvSpPr>
        <p:spPr>
          <a:xfrm>
            <a:off x="2572289" y="855175"/>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II. Basic </a:t>
            </a:r>
            <a:r>
              <a:rPr lang="hu-HU" b="0" dirty="0" err="1"/>
              <a:t>Theory</a:t>
            </a:r>
            <a:endParaRPr lang="en-US" b="0" dirty="0"/>
          </a:p>
        </p:txBody>
      </p:sp>
      <p:sp>
        <p:nvSpPr>
          <p:cNvPr id="10" name="Téglalap: lekerekített 9">
            <a:extLst>
              <a:ext uri="{FF2B5EF4-FFF2-40B4-BE49-F238E27FC236}">
                <a16:creationId xmlns:a16="http://schemas.microsoft.com/office/drawing/2014/main" id="{112B2A23-4DC2-5BF6-D2C5-BFDA80109AE1}"/>
              </a:ext>
            </a:extLst>
          </p:cNvPr>
          <p:cNvSpPr/>
          <p:nvPr userDrawn="1"/>
        </p:nvSpPr>
        <p:spPr>
          <a:xfrm>
            <a:off x="4996184"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III. </a:t>
            </a:r>
            <a:r>
              <a:rPr lang="hu-HU" b="0" dirty="0" err="1"/>
              <a:t>Magnetization</a:t>
            </a:r>
            <a:endParaRPr lang="en-US" b="0" dirty="0"/>
          </a:p>
        </p:txBody>
      </p:sp>
      <p:sp>
        <p:nvSpPr>
          <p:cNvPr id="11" name="Téglalap: lekerekített 10">
            <a:extLst>
              <a:ext uri="{FF2B5EF4-FFF2-40B4-BE49-F238E27FC236}">
                <a16:creationId xmlns:a16="http://schemas.microsoft.com/office/drawing/2014/main" id="{76B19388-A75B-65C6-7770-AD2DDC178FFA}"/>
              </a:ext>
            </a:extLst>
          </p:cNvPr>
          <p:cNvSpPr/>
          <p:nvPr userDrawn="1"/>
        </p:nvSpPr>
        <p:spPr>
          <a:xfrm>
            <a:off x="7420079" y="855174"/>
            <a:ext cx="2160000" cy="360000"/>
          </a:xfrm>
          <a:prstGeom prst="roundRect">
            <a:avLst>
              <a:gd name="adj" fmla="val 50000"/>
            </a:avLst>
          </a:prstGeom>
          <a:solidFill>
            <a:srgbClr val="215CAF">
              <a:alpha val="50196"/>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0" dirty="0"/>
              <a:t>IV. </a:t>
            </a:r>
            <a:r>
              <a:rPr lang="hu-HU" b="0" dirty="0" err="1"/>
              <a:t>Measurements</a:t>
            </a:r>
            <a:endParaRPr lang="en-US" b="0" dirty="0"/>
          </a:p>
        </p:txBody>
      </p:sp>
      <p:sp>
        <p:nvSpPr>
          <p:cNvPr id="12" name="Téglalap: lekerekített 11">
            <a:extLst>
              <a:ext uri="{FF2B5EF4-FFF2-40B4-BE49-F238E27FC236}">
                <a16:creationId xmlns:a16="http://schemas.microsoft.com/office/drawing/2014/main" id="{8E474FCC-EB26-C365-861E-553E6ECEC683}"/>
              </a:ext>
            </a:extLst>
          </p:cNvPr>
          <p:cNvSpPr/>
          <p:nvPr userDrawn="1"/>
        </p:nvSpPr>
        <p:spPr>
          <a:xfrm>
            <a:off x="9843974" y="855174"/>
            <a:ext cx="2160000" cy="450000"/>
          </a:xfrm>
          <a:prstGeom prst="roundRect">
            <a:avLst>
              <a:gd name="adj" fmla="val 50000"/>
            </a:avLst>
          </a:prstGeom>
          <a:solidFill>
            <a:srgbClr val="215CA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hu-HU" b="1" dirty="0"/>
              <a:t>V. </a:t>
            </a:r>
            <a:r>
              <a:rPr lang="hu-HU" b="1" dirty="0" err="1"/>
              <a:t>Comparisons</a:t>
            </a:r>
            <a:endParaRPr lang="en-US" b="1" dirty="0"/>
          </a:p>
        </p:txBody>
      </p:sp>
      <p:sp>
        <p:nvSpPr>
          <p:cNvPr id="14" name="Cím 1">
            <a:extLst>
              <a:ext uri="{FF2B5EF4-FFF2-40B4-BE49-F238E27FC236}">
                <a16:creationId xmlns:a16="http://schemas.microsoft.com/office/drawing/2014/main" id="{43B161FC-F025-F358-C2F6-A614EA845757}"/>
              </a:ext>
            </a:extLst>
          </p:cNvPr>
          <p:cNvSpPr>
            <a:spLocks noGrp="1"/>
          </p:cNvSpPr>
          <p:nvPr>
            <p:ph type="title" hasCustomPrompt="1"/>
          </p:nvPr>
        </p:nvSpPr>
        <p:spPr>
          <a:xfrm>
            <a:off x="148394" y="1430258"/>
            <a:ext cx="11855580" cy="733647"/>
          </a:xfrm>
        </p:spPr>
        <p:txBody>
          <a:bodyPr/>
          <a:lstStyle>
            <a:lvl1pPr>
              <a:defRPr spc="300"/>
            </a:lvl1pPr>
          </a:lstStyle>
          <a:p>
            <a:r>
              <a:rPr lang="hu-HU" dirty="0" err="1"/>
              <a:t>Title</a:t>
            </a:r>
            <a:endParaRPr lang="en-US" dirty="0"/>
          </a:p>
        </p:txBody>
      </p:sp>
      <p:sp>
        <p:nvSpPr>
          <p:cNvPr id="20" name="TextBox 18">
            <a:extLst>
              <a:ext uri="{FF2B5EF4-FFF2-40B4-BE49-F238E27FC236}">
                <a16:creationId xmlns:a16="http://schemas.microsoft.com/office/drawing/2014/main" id="{19BBCDF8-BBAF-D4BE-96E2-151E66685FFA}"/>
              </a:ext>
            </a:extLst>
          </p:cNvPr>
          <p:cNvSpPr txBox="1"/>
          <p:nvPr userDrawn="1"/>
        </p:nvSpPr>
        <p:spPr>
          <a:xfrm>
            <a:off x="10783957" y="86986"/>
            <a:ext cx="1220017" cy="584775"/>
          </a:xfrm>
          <a:prstGeom prst="rect">
            <a:avLst/>
          </a:prstGeom>
          <a:noFill/>
        </p:spPr>
        <p:txBody>
          <a:bodyPr wrap="square" rtlCol="0" anchor="ctr">
            <a:spAutoFit/>
          </a:bodyPr>
          <a:lstStyle/>
          <a:p>
            <a:pPr algn="r">
              <a:lnSpc>
                <a:spcPct val="100000"/>
              </a:lnSpc>
            </a:pPr>
            <a:fld id="{B7FFC491-2437-2342-B5EA-9E4DE096D838}" type="slidenum">
              <a:rPr lang="hu-HU" sz="3200" b="1" i="0" smtClean="0">
                <a:solidFill>
                  <a:schemeClr val="bg1"/>
                </a:solidFill>
                <a:latin typeface="Gill Sans Light"/>
                <a:cs typeface="Gill Sans Light"/>
              </a:rPr>
              <a:pPr algn="r">
                <a:lnSpc>
                  <a:spcPct val="100000"/>
                </a:lnSpc>
              </a:pPr>
              <a:t>‹#›</a:t>
            </a:fld>
            <a:endParaRPr lang="hu-HU" sz="4000" b="1" i="0" dirty="0">
              <a:solidFill>
                <a:schemeClr val="bg1"/>
              </a:solidFill>
              <a:latin typeface="Gill Sans Light"/>
              <a:cs typeface="Gill Sans Light"/>
            </a:endParaRPr>
          </a:p>
        </p:txBody>
      </p:sp>
      <p:cxnSp>
        <p:nvCxnSpPr>
          <p:cNvPr id="16" name="Egyenes összekötő 15">
            <a:extLst>
              <a:ext uri="{FF2B5EF4-FFF2-40B4-BE49-F238E27FC236}">
                <a16:creationId xmlns:a16="http://schemas.microsoft.com/office/drawing/2014/main" id="{939A61E8-B318-AFD4-E5FA-5F8AADEC60F3}"/>
              </a:ext>
            </a:extLst>
          </p:cNvPr>
          <p:cNvCxnSpPr>
            <a:cxnSpLocks/>
          </p:cNvCxnSpPr>
          <p:nvPr userDrawn="1"/>
        </p:nvCxnSpPr>
        <p:spPr>
          <a:xfrm>
            <a:off x="138455" y="2166733"/>
            <a:ext cx="11865519" cy="0"/>
          </a:xfrm>
          <a:prstGeom prst="line">
            <a:avLst/>
          </a:prstGeom>
          <a:ln w="38100"/>
        </p:spPr>
        <p:style>
          <a:lnRef idx="2">
            <a:schemeClr val="accent1"/>
          </a:lnRef>
          <a:fillRef idx="0">
            <a:schemeClr val="accent1"/>
          </a:fillRef>
          <a:effectRef idx="1">
            <a:schemeClr val="accent1"/>
          </a:effectRef>
          <a:fontRef idx="minor">
            <a:schemeClr val="tx1"/>
          </a:fontRef>
        </p:style>
      </p:cxnSp>
      <p:sp>
        <p:nvSpPr>
          <p:cNvPr id="17" name="Szöveg helye 12">
            <a:extLst>
              <a:ext uri="{FF2B5EF4-FFF2-40B4-BE49-F238E27FC236}">
                <a16:creationId xmlns:a16="http://schemas.microsoft.com/office/drawing/2014/main" id="{3650AEA9-CBC2-C29C-2B6E-E4A5DAC6EB75}"/>
              </a:ext>
            </a:extLst>
          </p:cNvPr>
          <p:cNvSpPr>
            <a:spLocks noGrp="1"/>
          </p:cNvSpPr>
          <p:nvPr>
            <p:ph type="body" sz="quarter" idx="10" hasCustomPrompt="1"/>
          </p:nvPr>
        </p:nvSpPr>
        <p:spPr>
          <a:xfrm>
            <a:off x="12494680" y="4532150"/>
            <a:ext cx="1605696" cy="400110"/>
          </a:xfrm>
        </p:spPr>
        <p:txBody>
          <a:bodyPr>
            <a:normAutofit/>
          </a:bodyPr>
          <a:lstStyle>
            <a:lvl1pPr marL="0" indent="0">
              <a:buNone/>
              <a:defRPr sz="2000"/>
            </a:lvl1pPr>
          </a:lstStyle>
          <a:p>
            <a:pPr lvl="0"/>
            <a:r>
              <a:rPr lang="hu-HU" dirty="0" err="1"/>
              <a:t>Small</a:t>
            </a:r>
            <a:r>
              <a:rPr lang="hu-HU" dirty="0"/>
              <a:t> </a:t>
            </a:r>
            <a:r>
              <a:rPr lang="hu-HU" dirty="0" err="1"/>
              <a:t>TextBox</a:t>
            </a:r>
            <a:endParaRPr lang="hu-HU" dirty="0"/>
          </a:p>
        </p:txBody>
      </p:sp>
      <p:sp>
        <p:nvSpPr>
          <p:cNvPr id="18" name="Szöveg helye 12">
            <a:extLst>
              <a:ext uri="{FF2B5EF4-FFF2-40B4-BE49-F238E27FC236}">
                <a16:creationId xmlns:a16="http://schemas.microsoft.com/office/drawing/2014/main" id="{E4783920-B739-D112-FC7E-65C592CF3124}"/>
              </a:ext>
            </a:extLst>
          </p:cNvPr>
          <p:cNvSpPr>
            <a:spLocks noGrp="1"/>
          </p:cNvSpPr>
          <p:nvPr>
            <p:ph type="body" sz="quarter" idx="11" hasCustomPrompt="1"/>
          </p:nvPr>
        </p:nvSpPr>
        <p:spPr>
          <a:xfrm>
            <a:off x="12494680" y="4101262"/>
            <a:ext cx="1605696" cy="400110"/>
          </a:xfrm>
        </p:spPr>
        <p:txBody>
          <a:bodyPr>
            <a:noAutofit/>
          </a:bodyPr>
          <a:lstStyle>
            <a:lvl1pPr marL="0" indent="0">
              <a:buNone/>
              <a:defRPr sz="2400"/>
            </a:lvl1pPr>
          </a:lstStyle>
          <a:p>
            <a:pPr lvl="0"/>
            <a:r>
              <a:rPr lang="hu-HU" dirty="0"/>
              <a:t>Big </a:t>
            </a:r>
            <a:r>
              <a:rPr lang="hu-HU" dirty="0" err="1"/>
              <a:t>TextBox</a:t>
            </a:r>
            <a:endParaRPr lang="hu-HU" dirty="0"/>
          </a:p>
        </p:txBody>
      </p:sp>
      <mc:AlternateContent xmlns:mc="http://schemas.openxmlformats.org/markup-compatibility/2006" xmlns:a14="http://schemas.microsoft.com/office/drawing/2010/main">
        <mc:Choice Requires="a14">
          <p:sp>
            <p:nvSpPr>
              <p:cNvPr id="19" name="Szöveg helye 12">
                <a:extLst>
                  <a:ext uri="{FF2B5EF4-FFF2-40B4-BE49-F238E27FC236}">
                    <a16:creationId xmlns:a16="http://schemas.microsoft.com/office/drawing/2014/main" id="{F93B1A29-F146-2884-1B4A-6BF4C73A9327}"/>
                  </a:ext>
                </a:extLst>
              </p:cNvPr>
              <p:cNvSpPr>
                <a:spLocks noGrp="1"/>
              </p:cNvSpPr>
              <p:nvPr>
                <p:ph type="body" sz="quarter" idx="12" hasCustomPrompt="1"/>
              </p:nvPr>
            </p:nvSpPr>
            <p:spPr>
              <a:xfrm>
                <a:off x="12494680" y="2395496"/>
                <a:ext cx="1874808" cy="467168"/>
              </a:xfrm>
            </p:spPr>
            <p:txBody>
              <a:bodyPr>
                <a:noAutofit/>
              </a:bodyPr>
              <a:lstStyle>
                <a:lvl1pPr marL="0" indent="0">
                  <a:buNone/>
                  <a:defRPr sz="24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19" name="Szöveg helye 12">
                <a:extLst>
                  <a:ext uri="{FF2B5EF4-FFF2-40B4-BE49-F238E27FC236}">
                    <a16:creationId xmlns:a16="http://schemas.microsoft.com/office/drawing/2014/main" id="{F93B1A29-F146-2884-1B4A-6BF4C73A9327}"/>
                  </a:ext>
                </a:extLst>
              </p:cNvPr>
              <p:cNvSpPr>
                <a:spLocks noGrp="1" noRot="1" noChangeAspect="1" noMove="1" noResize="1" noEditPoints="1" noAdjustHandles="1" noChangeArrowheads="1" noChangeShapeType="1" noTextEdit="1"/>
              </p:cNvSpPr>
              <p:nvPr>
                <p:ph type="body" sz="quarter" idx="12" hasCustomPrompt="1"/>
              </p:nvPr>
            </p:nvSpPr>
            <p:spPr>
              <a:xfrm>
                <a:off x="12494680" y="2395496"/>
                <a:ext cx="1874808" cy="467168"/>
              </a:xfrm>
              <a:blipFill>
                <a:blip r:embed="rId4"/>
                <a:stretch>
                  <a:fillRect l="-2606" r="-7166" b="-649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Szöveg helye 12">
                <a:extLst>
                  <a:ext uri="{FF2B5EF4-FFF2-40B4-BE49-F238E27FC236}">
                    <a16:creationId xmlns:a16="http://schemas.microsoft.com/office/drawing/2014/main" id="{AE6A8AAF-A9AB-746C-E4FD-1A9DA0D2C387}"/>
                  </a:ext>
                </a:extLst>
              </p:cNvPr>
              <p:cNvSpPr>
                <a:spLocks noGrp="1"/>
              </p:cNvSpPr>
              <p:nvPr>
                <p:ph type="body" sz="quarter" idx="13" hasCustomPrompt="1"/>
              </p:nvPr>
            </p:nvSpPr>
            <p:spPr>
              <a:xfrm>
                <a:off x="12494680" y="3004362"/>
                <a:ext cx="1874808" cy="307777"/>
              </a:xfrm>
            </p:spPr>
            <p:txBody>
              <a:bodyPr>
                <a:noAutofit/>
              </a:bodyPr>
              <a:lstStyle>
                <a:lvl1pPr marL="0" indent="0">
                  <a:buNone/>
                  <a:defRPr sz="2000"/>
                </a:lvl1pPr>
              </a:lstStyle>
              <a:p>
                <a:pPr lvl="0"/>
                <a14:m>
                  <m:oMathPara xmlns:m="http://schemas.openxmlformats.org/officeDocument/2006/math">
                    <m:oMathParaPr>
                      <m:jc m:val="centerGroup"/>
                    </m:oMathParaPr>
                    <m:oMath xmlns:m="http://schemas.openxmlformats.org/officeDocument/2006/math">
                      <m:r>
                        <a:rPr lang="hu-HU" i="1" dirty="0" smtClean="0">
                          <a:latin typeface="Cambria Math" panose="02040503050406030204" pitchFamily="18" charset="0"/>
                        </a:rPr>
                        <m:t>𝐵𝑖𝑔</m:t>
                      </m:r>
                      <m:r>
                        <a:rPr lang="hu-HU" i="1" dirty="0" smtClean="0">
                          <a:latin typeface="Cambria Math" panose="02040503050406030204" pitchFamily="18" charset="0"/>
                        </a:rPr>
                        <m:t> </m:t>
                      </m:r>
                      <m:r>
                        <a:rPr lang="hu-HU" b="0" i="1" dirty="0" smtClean="0">
                          <a:latin typeface="Cambria Math" panose="02040503050406030204" pitchFamily="18" charset="0"/>
                        </a:rPr>
                        <m:t>𝑒𝑞𝑢𝑎𝑡𝑖𝑜𝑛</m:t>
                      </m:r>
                    </m:oMath>
                  </m:oMathPara>
                </a14:m>
                <a:endParaRPr lang="hu-HU" dirty="0"/>
              </a:p>
            </p:txBody>
          </p:sp>
        </mc:Choice>
        <mc:Fallback xmlns="">
          <p:sp>
            <p:nvSpPr>
              <p:cNvPr id="21" name="Szöveg helye 12">
                <a:extLst>
                  <a:ext uri="{FF2B5EF4-FFF2-40B4-BE49-F238E27FC236}">
                    <a16:creationId xmlns:a16="http://schemas.microsoft.com/office/drawing/2014/main" id="{AE6A8AAF-A9AB-746C-E4FD-1A9DA0D2C387}"/>
                  </a:ext>
                </a:extLst>
              </p:cNvPr>
              <p:cNvSpPr>
                <a:spLocks noGrp="1" noRot="1" noChangeAspect="1" noMove="1" noResize="1" noEditPoints="1" noAdjustHandles="1" noChangeArrowheads="1" noChangeShapeType="1" noTextEdit="1"/>
              </p:cNvSpPr>
              <p:nvPr>
                <p:ph type="body" sz="quarter" idx="13" hasCustomPrompt="1"/>
              </p:nvPr>
            </p:nvSpPr>
            <p:spPr>
              <a:xfrm>
                <a:off x="12494680" y="3004362"/>
                <a:ext cx="1874808" cy="307777"/>
              </a:xfrm>
              <a:blipFill>
                <a:blip r:embed="rId5"/>
                <a:stretch>
                  <a:fillRect b="-3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Szöveg helye 12">
                <a:extLst>
                  <a:ext uri="{FF2B5EF4-FFF2-40B4-BE49-F238E27FC236}">
                    <a16:creationId xmlns:a16="http://schemas.microsoft.com/office/drawing/2014/main" id="{CAB352D0-1EB1-4677-540B-CA7135D03112}"/>
                  </a:ext>
                </a:extLst>
              </p:cNvPr>
              <p:cNvSpPr>
                <a:spLocks noGrp="1"/>
              </p:cNvSpPr>
              <p:nvPr>
                <p:ph type="body" sz="quarter" idx="14" hasCustomPrompt="1"/>
              </p:nvPr>
            </p:nvSpPr>
            <p:spPr>
              <a:xfrm>
                <a:off x="12494680" y="3492796"/>
                <a:ext cx="3054506" cy="582287"/>
              </a:xfrm>
              <a:prstGeom prst="roundRect">
                <a:avLst>
                  <a:gd name="adj" fmla="val 30816"/>
                </a:avLst>
              </a:prstGeom>
              <a:solidFill>
                <a:srgbClr val="B7352D">
                  <a:alpha val="25098"/>
                </a:srgbClr>
              </a:solidFill>
              <a:ln w="28575">
                <a:solidFill>
                  <a:srgbClr val="B7352D"/>
                </a:solidFill>
              </a:ln>
            </p:spPr>
            <p:txBody>
              <a:bodyPr>
                <a:spAutoFit/>
              </a:bodyPr>
              <a:lstStyle>
                <a:lvl1pPr marL="0" indent="0">
                  <a:buNone/>
                  <a:defRPr sz="2800" b="1"/>
                </a:lvl1pPr>
              </a:lstStyle>
              <a:p>
                <a:pPr lvl="0"/>
                <a14:m>
                  <m:oMathPara xmlns:m="http://schemas.openxmlformats.org/officeDocument/2006/math">
                    <m:oMathParaPr>
                      <m:jc m:val="centerGroup"/>
                    </m:oMathParaPr>
                    <m:oMath xmlns:m="http://schemas.openxmlformats.org/officeDocument/2006/math">
                      <m:r>
                        <a:rPr lang="hu-HU" b="1" i="1" dirty="0" smtClean="0">
                          <a:latin typeface="Cambria Math" panose="02040503050406030204" pitchFamily="18" charset="0"/>
                        </a:rPr>
                        <m:t>𝑭𝒊𝒏𝒂𝒍</m:t>
                      </m:r>
                      <m:r>
                        <a:rPr lang="hu-HU" b="1" i="1" dirty="0" smtClean="0">
                          <a:latin typeface="Cambria Math" panose="02040503050406030204" pitchFamily="18" charset="0"/>
                        </a:rPr>
                        <m:t> </m:t>
                      </m:r>
                      <m:r>
                        <a:rPr lang="hu-HU" b="1" i="1" dirty="0" smtClean="0">
                          <a:latin typeface="Cambria Math" panose="02040503050406030204" pitchFamily="18" charset="0"/>
                        </a:rPr>
                        <m:t>𝒆𝒒𝒖𝒂𝒕𝒊𝒐𝒏</m:t>
                      </m:r>
                    </m:oMath>
                  </m:oMathPara>
                </a14:m>
                <a:endParaRPr lang="hu-HU" dirty="0"/>
              </a:p>
            </p:txBody>
          </p:sp>
        </mc:Choice>
        <mc:Fallback xmlns="">
          <p:sp>
            <p:nvSpPr>
              <p:cNvPr id="22" name="Szöveg helye 12">
                <a:extLst>
                  <a:ext uri="{FF2B5EF4-FFF2-40B4-BE49-F238E27FC236}">
                    <a16:creationId xmlns:a16="http://schemas.microsoft.com/office/drawing/2014/main" id="{CAB352D0-1EB1-4677-540B-CA7135D03112}"/>
                  </a:ext>
                </a:extLst>
              </p:cNvPr>
              <p:cNvSpPr>
                <a:spLocks noGrp="1" noRot="1" noChangeAspect="1" noMove="1" noResize="1" noEditPoints="1" noAdjustHandles="1" noChangeArrowheads="1" noChangeShapeType="1" noTextEdit="1"/>
              </p:cNvSpPr>
              <p:nvPr>
                <p:ph type="body" sz="quarter" idx="14" hasCustomPrompt="1"/>
              </p:nvPr>
            </p:nvSpPr>
            <p:spPr>
              <a:xfrm>
                <a:off x="12494680" y="3492796"/>
                <a:ext cx="3054506" cy="582287"/>
              </a:xfrm>
              <a:prstGeom prst="roundRect">
                <a:avLst>
                  <a:gd name="adj" fmla="val 30816"/>
                </a:avLst>
              </a:prstGeom>
              <a:blipFill>
                <a:blip r:embed="rId6"/>
                <a:stretch>
                  <a:fillRect b="-3000"/>
                </a:stretch>
              </a:blipFill>
              <a:ln w="28575">
                <a:solidFill>
                  <a:srgbClr val="B7352D"/>
                </a:solidFill>
              </a:ln>
            </p:spPr>
            <p:txBody>
              <a:bodyPr/>
              <a:lstStyle/>
              <a:p>
                <a:r>
                  <a:rPr lang="en-US">
                    <a:noFill/>
                  </a:rPr>
                  <a:t> </a:t>
                </a:r>
              </a:p>
            </p:txBody>
          </p:sp>
        </mc:Fallback>
      </mc:AlternateContent>
    </p:spTree>
    <p:extLst>
      <p:ext uri="{BB962C8B-B14F-4D97-AF65-F5344CB8AC3E}">
        <p14:creationId xmlns:p14="http://schemas.microsoft.com/office/powerpoint/2010/main" val="3003398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ext Top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33495-7C50-42C6-AF8D-2A5314C83FFB}"/>
              </a:ext>
            </a:extLst>
          </p:cNvPr>
          <p:cNvSpPr>
            <a:spLocks noGrp="1"/>
          </p:cNvSpPr>
          <p:nvPr>
            <p:ph type="title" hasCustomPrompt="1"/>
          </p:nvPr>
        </p:nvSpPr>
        <p:spPr>
          <a:xfrm>
            <a:off x="2874821" y="3230678"/>
            <a:ext cx="8677836" cy="719051"/>
          </a:xfrm>
        </p:spPr>
        <p:txBody>
          <a:bodyPr anchor="ctr"/>
          <a:lstStyle>
            <a:lvl1pPr>
              <a:defRPr sz="4400" b="1" spc="300">
                <a:solidFill>
                  <a:schemeClr val="tx1"/>
                </a:solidFill>
                <a:latin typeface="+mj-lt"/>
                <a:ea typeface="Cambria" panose="02040503050406030204" pitchFamily="18" charset="0"/>
              </a:defRPr>
            </a:lvl1pPr>
          </a:lstStyle>
          <a:p>
            <a:r>
              <a:rPr lang="hu-HU" dirty="0"/>
              <a:t>VI. </a:t>
            </a:r>
            <a:r>
              <a:rPr lang="hu-HU" dirty="0" err="1"/>
              <a:t>Next</a:t>
            </a:r>
            <a:r>
              <a:rPr lang="hu-HU" dirty="0"/>
              <a:t> </a:t>
            </a:r>
            <a:r>
              <a:rPr lang="hu-HU" dirty="0" err="1"/>
              <a:t>Topic</a:t>
            </a:r>
            <a:endParaRPr lang="en-US" dirty="0"/>
          </a:p>
        </p:txBody>
      </p:sp>
      <p:cxnSp>
        <p:nvCxnSpPr>
          <p:cNvPr id="5" name="Egyenes összekötő 3">
            <a:extLst>
              <a:ext uri="{FF2B5EF4-FFF2-40B4-BE49-F238E27FC236}">
                <a16:creationId xmlns:a16="http://schemas.microsoft.com/office/drawing/2014/main" id="{203C4274-7B69-45CD-8987-7A050E6DE007}"/>
              </a:ext>
            </a:extLst>
          </p:cNvPr>
          <p:cNvCxnSpPr>
            <a:cxnSpLocks/>
          </p:cNvCxnSpPr>
          <p:nvPr userDrawn="1"/>
        </p:nvCxnSpPr>
        <p:spPr>
          <a:xfrm>
            <a:off x="2360115" y="2331339"/>
            <a:ext cx="0" cy="2517731"/>
          </a:xfrm>
          <a:prstGeom prst="line">
            <a:avLst/>
          </a:prstGeom>
          <a:ln w="57150">
            <a:solidFill>
              <a:srgbClr val="215CAF"/>
            </a:solidFill>
          </a:ln>
        </p:spPr>
        <p:style>
          <a:lnRef idx="2">
            <a:schemeClr val="accent1"/>
          </a:lnRef>
          <a:fillRef idx="0">
            <a:schemeClr val="accent1"/>
          </a:fillRef>
          <a:effectRef idx="1">
            <a:schemeClr val="accent1"/>
          </a:effectRef>
          <a:fontRef idx="minor">
            <a:schemeClr val="tx1"/>
          </a:fontRef>
        </p:style>
      </p:cxnSp>
      <p:sp>
        <p:nvSpPr>
          <p:cNvPr id="3" name="Téglalap 2">
            <a:extLst>
              <a:ext uri="{FF2B5EF4-FFF2-40B4-BE49-F238E27FC236}">
                <a16:creationId xmlns:a16="http://schemas.microsoft.com/office/drawing/2014/main" id="{02418881-368A-56B3-5488-950F94B414C9}"/>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75000"/>
                </a:schemeClr>
              </a:solidFill>
            </a:endParaRPr>
          </a:p>
        </p:txBody>
      </p:sp>
      <p:pic>
        <p:nvPicPr>
          <p:cNvPr id="4" name="Ábra 3">
            <a:extLst>
              <a:ext uri="{FF2B5EF4-FFF2-40B4-BE49-F238E27FC236}">
                <a16:creationId xmlns:a16="http://schemas.microsoft.com/office/drawing/2014/main" id="{9399F219-6C19-BD14-1408-D2AEDE07A4A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1136" y="157716"/>
            <a:ext cx="2601433" cy="433572"/>
          </a:xfrm>
          <a:prstGeom prst="rect">
            <a:avLst/>
          </a:prstGeom>
        </p:spPr>
      </p:pic>
      <p:sp>
        <p:nvSpPr>
          <p:cNvPr id="6" name="TextBox 18">
            <a:extLst>
              <a:ext uri="{FF2B5EF4-FFF2-40B4-BE49-F238E27FC236}">
                <a16:creationId xmlns:a16="http://schemas.microsoft.com/office/drawing/2014/main" id="{584A952A-A8CC-C881-382F-6B0029C99E36}"/>
              </a:ext>
            </a:extLst>
          </p:cNvPr>
          <p:cNvSpPr txBox="1"/>
          <p:nvPr userDrawn="1"/>
        </p:nvSpPr>
        <p:spPr>
          <a:xfrm>
            <a:off x="10783957" y="86986"/>
            <a:ext cx="1220017" cy="584775"/>
          </a:xfrm>
          <a:prstGeom prst="rect">
            <a:avLst/>
          </a:prstGeom>
          <a:noFill/>
        </p:spPr>
        <p:txBody>
          <a:bodyPr wrap="square" rtlCol="0" anchor="ctr">
            <a:spAutoFit/>
          </a:bodyPr>
          <a:lstStyle/>
          <a:p>
            <a:pPr algn="r">
              <a:lnSpc>
                <a:spcPct val="100000"/>
              </a:lnSpc>
            </a:pPr>
            <a:fld id="{B7FFC491-2437-2342-B5EA-9E4DE096D838}" type="slidenum">
              <a:rPr lang="hu-HU" sz="3200" b="1" i="0" smtClean="0">
                <a:solidFill>
                  <a:schemeClr val="bg1"/>
                </a:solidFill>
                <a:latin typeface="Gill Sans Light"/>
                <a:cs typeface="Gill Sans Light"/>
              </a:rPr>
              <a:pPr algn="r">
                <a:lnSpc>
                  <a:spcPct val="100000"/>
                </a:lnSpc>
              </a:pPr>
              <a:t>‹#›</a:t>
            </a:fld>
            <a:endParaRPr lang="hu-HU" sz="4000" b="1" i="0" dirty="0">
              <a:solidFill>
                <a:schemeClr val="bg1"/>
              </a:solidFill>
              <a:latin typeface="Gill Sans Light"/>
              <a:cs typeface="Gill Sans Light"/>
            </a:endParaRPr>
          </a:p>
        </p:txBody>
      </p:sp>
    </p:spTree>
    <p:extLst>
      <p:ext uri="{BB962C8B-B14F-4D97-AF65-F5344CB8AC3E}">
        <p14:creationId xmlns:p14="http://schemas.microsoft.com/office/powerpoint/2010/main" val="2009321385"/>
      </p:ext>
    </p:extLst>
  </p:cSld>
  <p:clrMapOvr>
    <a:masterClrMapping/>
  </p:clrMapOvr>
  <p:transition>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
        <p:nvSpPr>
          <p:cNvPr id="6" name="Téglalap 5">
            <a:extLst>
              <a:ext uri="{FF2B5EF4-FFF2-40B4-BE49-F238E27FC236}">
                <a16:creationId xmlns:a16="http://schemas.microsoft.com/office/drawing/2014/main" id="{74A07371-9197-43E3-B4FA-292A9759F21B}"/>
              </a:ext>
            </a:extLst>
          </p:cNvPr>
          <p:cNvSpPr/>
          <p:nvPr userDrawn="1"/>
        </p:nvSpPr>
        <p:spPr>
          <a:xfrm>
            <a:off x="0" y="0"/>
            <a:ext cx="12192000" cy="733647"/>
          </a:xfrm>
          <a:prstGeom prst="rect">
            <a:avLst/>
          </a:prstGeom>
          <a:solidFill>
            <a:srgbClr val="215CA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75000"/>
                </a:schemeClr>
              </a:solidFill>
            </a:endParaRPr>
          </a:p>
        </p:txBody>
      </p:sp>
      <p:pic>
        <p:nvPicPr>
          <p:cNvPr id="7" name="Ábra 6">
            <a:extLst>
              <a:ext uri="{FF2B5EF4-FFF2-40B4-BE49-F238E27FC236}">
                <a16:creationId xmlns:a16="http://schemas.microsoft.com/office/drawing/2014/main" id="{C7B38538-683B-4828-55B8-017DD10D37B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1136" y="157716"/>
            <a:ext cx="2601433" cy="433572"/>
          </a:xfrm>
          <a:prstGeom prst="rect">
            <a:avLst/>
          </a:prstGeom>
        </p:spPr>
      </p:pic>
      <p:sp>
        <p:nvSpPr>
          <p:cNvPr id="8" name="TextBox 18">
            <a:extLst>
              <a:ext uri="{FF2B5EF4-FFF2-40B4-BE49-F238E27FC236}">
                <a16:creationId xmlns:a16="http://schemas.microsoft.com/office/drawing/2014/main" id="{E93EC0A1-C12E-1680-0374-B421D16AE789}"/>
              </a:ext>
            </a:extLst>
          </p:cNvPr>
          <p:cNvSpPr txBox="1"/>
          <p:nvPr userDrawn="1"/>
        </p:nvSpPr>
        <p:spPr>
          <a:xfrm>
            <a:off x="10783957" y="86986"/>
            <a:ext cx="1220017" cy="584775"/>
          </a:xfrm>
          <a:prstGeom prst="rect">
            <a:avLst/>
          </a:prstGeom>
          <a:noFill/>
        </p:spPr>
        <p:txBody>
          <a:bodyPr wrap="square" rtlCol="0" anchor="ctr">
            <a:spAutoFit/>
          </a:bodyPr>
          <a:lstStyle/>
          <a:p>
            <a:pPr algn="r">
              <a:lnSpc>
                <a:spcPct val="100000"/>
              </a:lnSpc>
            </a:pPr>
            <a:fld id="{B7FFC491-2437-2342-B5EA-9E4DE096D838}" type="slidenum">
              <a:rPr lang="hu-HU" sz="3200" b="1" i="0" smtClean="0">
                <a:solidFill>
                  <a:schemeClr val="bg1"/>
                </a:solidFill>
                <a:latin typeface="Gill Sans Light"/>
                <a:cs typeface="Gill Sans Light"/>
              </a:rPr>
              <a:pPr algn="r">
                <a:lnSpc>
                  <a:spcPct val="100000"/>
                </a:lnSpc>
              </a:pPr>
              <a:t>‹#›</a:t>
            </a:fld>
            <a:endParaRPr lang="hu-HU" sz="4000" b="1" i="0" dirty="0">
              <a:solidFill>
                <a:schemeClr val="bg1"/>
              </a:solidFill>
              <a:latin typeface="Gill Sans Light"/>
              <a:cs typeface="Gill Sans Light"/>
            </a:endParaRPr>
          </a:p>
        </p:txBody>
      </p:sp>
    </p:spTree>
    <p:extLst>
      <p:ext uri="{BB962C8B-B14F-4D97-AF65-F5344CB8AC3E}">
        <p14:creationId xmlns:p14="http://schemas.microsoft.com/office/powerpoint/2010/main" val="1457866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a:extLst>
              <a:ext uri="{FF2B5EF4-FFF2-40B4-BE49-F238E27FC236}">
                <a16:creationId xmlns:a16="http://schemas.microsoft.com/office/drawing/2014/main" id="{70E684B8-3F18-D615-A911-01C9583E31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dirty="0" err="1"/>
              <a:t>Title</a:t>
            </a:r>
            <a:endParaRPr lang="en-US" dirty="0"/>
          </a:p>
        </p:txBody>
      </p:sp>
      <p:sp>
        <p:nvSpPr>
          <p:cNvPr id="3" name="Szöveg helye 2">
            <a:extLst>
              <a:ext uri="{FF2B5EF4-FFF2-40B4-BE49-F238E27FC236}">
                <a16:creationId xmlns:a16="http://schemas.microsoft.com/office/drawing/2014/main" id="{B5B5069D-603F-331B-F48F-EBEB99CCEB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dirty="0"/>
              <a:t>Text</a:t>
            </a:r>
          </a:p>
          <a:p>
            <a:pPr lvl="1"/>
            <a:r>
              <a:rPr lang="hu-HU" dirty="0"/>
              <a:t>Text</a:t>
            </a:r>
          </a:p>
          <a:p>
            <a:pPr lvl="2"/>
            <a:r>
              <a:rPr lang="hu-HU" dirty="0"/>
              <a:t>Text</a:t>
            </a:r>
          </a:p>
          <a:p>
            <a:pPr lvl="3"/>
            <a:r>
              <a:rPr lang="hu-HU" dirty="0"/>
              <a:t>Text</a:t>
            </a:r>
          </a:p>
          <a:p>
            <a:pPr lvl="4"/>
            <a:r>
              <a:rPr lang="hu-HU" dirty="0"/>
              <a:t>Text</a:t>
            </a:r>
            <a:endParaRPr lang="en-US" dirty="0"/>
          </a:p>
        </p:txBody>
      </p:sp>
      <p:sp>
        <p:nvSpPr>
          <p:cNvPr id="4" name="Dátum helye 3">
            <a:extLst>
              <a:ext uri="{FF2B5EF4-FFF2-40B4-BE49-F238E27FC236}">
                <a16:creationId xmlns:a16="http://schemas.microsoft.com/office/drawing/2014/main" id="{74FEE16A-5999-8136-E06B-4191078CFB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318DA92-EE75-4ADA-A112-6FD7B9BF7405}" type="datetimeFigureOut">
              <a:rPr lang="en-US" smtClean="0"/>
              <a:t>9/4/2025</a:t>
            </a:fld>
            <a:endParaRPr lang="en-US"/>
          </a:p>
        </p:txBody>
      </p:sp>
      <p:sp>
        <p:nvSpPr>
          <p:cNvPr id="5" name="Élőláb helye 4">
            <a:extLst>
              <a:ext uri="{FF2B5EF4-FFF2-40B4-BE49-F238E27FC236}">
                <a16:creationId xmlns:a16="http://schemas.microsoft.com/office/drawing/2014/main" id="{A61C2FD3-01E3-2F39-3C05-A458DD1538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hu-HU" dirty="0"/>
              <a:t>Text</a:t>
            </a:r>
            <a:endParaRPr lang="en-US" dirty="0"/>
          </a:p>
        </p:txBody>
      </p:sp>
      <p:sp>
        <p:nvSpPr>
          <p:cNvPr id="6" name="Dia számának helye 5">
            <a:extLst>
              <a:ext uri="{FF2B5EF4-FFF2-40B4-BE49-F238E27FC236}">
                <a16:creationId xmlns:a16="http://schemas.microsoft.com/office/drawing/2014/main" id="{048E084D-0904-1DF7-3B89-EB6C93C11F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A8B3ABD-0821-485F-9548-E5B9862EB8A0}" type="slidenum">
              <a:rPr lang="en-US" smtClean="0"/>
              <a:t>‹#›</a:t>
            </a:fld>
            <a:endParaRPr lang="en-US"/>
          </a:p>
        </p:txBody>
      </p:sp>
    </p:spTree>
    <p:extLst>
      <p:ext uri="{BB962C8B-B14F-4D97-AF65-F5344CB8AC3E}">
        <p14:creationId xmlns:p14="http://schemas.microsoft.com/office/powerpoint/2010/main" val="909968205"/>
      </p:ext>
    </p:extLst>
  </p:cSld>
  <p:clrMap bg1="lt1" tx1="dk1" bg2="lt2" tx2="dk2" accent1="accent1" accent2="accent2" accent3="accent3" accent4="accent4" accent5="accent5" accent6="accent6" hlink="hlink" folHlink="folHlink"/>
  <p:sldLayoutIdLst>
    <p:sldLayoutId id="2147483689" r:id="rId1"/>
    <p:sldLayoutId id="2147483649" r:id="rId2"/>
    <p:sldLayoutId id="2147483655" r:id="rId3"/>
    <p:sldLayoutId id="2147483661" r:id="rId4"/>
    <p:sldLayoutId id="2147483662" r:id="rId5"/>
    <p:sldLayoutId id="2147483663" r:id="rId6"/>
    <p:sldLayoutId id="2147483664" r:id="rId7"/>
    <p:sldLayoutId id="2147483669" r:id="rId8"/>
    <p:sldLayoutId id="2147483670" r:id="rId9"/>
    <p:sldLayoutId id="2147483671" r:id="rId10"/>
    <p:sldLayoutId id="2147483660" r:id="rId11"/>
    <p:sldLayoutId id="2147483690" r:id="rId12"/>
  </p:sldLayoutIdLst>
  <p:txStyles>
    <p:title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ill Sans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ill Sans Ligh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ill Sans Ligh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29CEF804-E58C-481B-A606-7D35AF68FF55}"/>
              </a:ext>
            </a:extLst>
          </p:cNvPr>
          <p:cNvSpPr>
            <a:spLocks noGrp="1"/>
          </p:cNvSpPr>
          <p:nvPr>
            <p:ph type="title"/>
          </p:nvPr>
        </p:nvSpPr>
        <p:spPr>
          <a:xfrm>
            <a:off x="731837" y="260351"/>
            <a:ext cx="10728325" cy="900000"/>
          </a:xfrm>
          <a:prstGeom prst="rect">
            <a:avLst/>
          </a:prstGeom>
        </p:spPr>
        <p:txBody>
          <a:bodyPr vert="horz" lIns="0" tIns="0" rIns="0" bIns="0" rtlCol="0" anchor="t" anchorCtr="0">
            <a:noAutofit/>
          </a:bodyPr>
          <a:lstStyle/>
          <a:p>
            <a:r>
              <a:rPr lang="de-CH" noProof="0"/>
              <a:t>Mastertitelformat bearbeiten</a:t>
            </a:r>
          </a:p>
        </p:txBody>
      </p:sp>
      <p:sp>
        <p:nvSpPr>
          <p:cNvPr id="3" name="Textplatzhalter 2">
            <a:extLst>
              <a:ext uri="{FF2B5EF4-FFF2-40B4-BE49-F238E27FC236}">
                <a16:creationId xmlns:a16="http://schemas.microsoft.com/office/drawing/2014/main" id="{65C6EC0D-393C-42F2-B6A7-B19C9B098F2D}"/>
              </a:ext>
            </a:extLst>
          </p:cNvPr>
          <p:cNvSpPr>
            <a:spLocks noGrp="1"/>
          </p:cNvSpPr>
          <p:nvPr>
            <p:ph type="body" idx="1"/>
          </p:nvPr>
        </p:nvSpPr>
        <p:spPr>
          <a:xfrm>
            <a:off x="731837" y="1412875"/>
            <a:ext cx="10728325" cy="4680000"/>
          </a:xfrm>
          <a:prstGeom prst="rect">
            <a:avLst/>
          </a:prstGeom>
        </p:spPr>
        <p:txBody>
          <a:bodyPr vert="horz" lIns="0" tIns="0" rIns="0" bIns="0" rtlCol="0">
            <a:noAutofit/>
          </a:bodyPr>
          <a:lstStyle/>
          <a:p>
            <a:pPr lvl="0"/>
            <a:r>
              <a:rPr lang="de-CH" noProof="0"/>
              <a:t>Mastertextformat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4" name="Datumsplatzhalter 3">
            <a:extLst>
              <a:ext uri="{FF2B5EF4-FFF2-40B4-BE49-F238E27FC236}">
                <a16:creationId xmlns:a16="http://schemas.microsoft.com/office/drawing/2014/main" id="{37C96E51-36C9-4BEE-A761-33378A0DF03D}"/>
              </a:ext>
            </a:extLst>
          </p:cNvPr>
          <p:cNvSpPr>
            <a:spLocks noGrp="1"/>
          </p:cNvSpPr>
          <p:nvPr>
            <p:ph type="dt" sz="half" idx="2"/>
          </p:nvPr>
        </p:nvSpPr>
        <p:spPr>
          <a:xfrm>
            <a:off x="10473692" y="6522444"/>
            <a:ext cx="612000" cy="216000"/>
          </a:xfrm>
          <a:prstGeom prst="rect">
            <a:avLst/>
          </a:prstGeom>
        </p:spPr>
        <p:txBody>
          <a:bodyPr vert="horz" lIns="0" tIns="0" rIns="0" bIns="0" rtlCol="0" anchor="ctr"/>
          <a:lstStyle>
            <a:lvl1pPr algn="l">
              <a:defRPr sz="800">
                <a:solidFill>
                  <a:schemeClr val="tx1"/>
                </a:solidFill>
              </a:defRPr>
            </a:lvl1pPr>
          </a:lstStyle>
          <a:p>
            <a:fld id="{269E37AB-EE9C-4565-B2FD-B1FC504BEE2A}" type="datetime1">
              <a:rPr lang="de-CH" noProof="0" smtClean="0"/>
              <a:t>04.09.2025</a:t>
            </a:fld>
            <a:endParaRPr lang="de-CH" noProof="0"/>
          </a:p>
        </p:txBody>
      </p:sp>
      <p:sp>
        <p:nvSpPr>
          <p:cNvPr id="5" name="Fußzeilenplatzhalter 4">
            <a:extLst>
              <a:ext uri="{FF2B5EF4-FFF2-40B4-BE49-F238E27FC236}">
                <a16:creationId xmlns:a16="http://schemas.microsoft.com/office/drawing/2014/main" id="{411EC403-6E63-4450-AFDD-66CA49D6CCBE}"/>
              </a:ext>
            </a:extLst>
          </p:cNvPr>
          <p:cNvSpPr>
            <a:spLocks noGrp="1"/>
          </p:cNvSpPr>
          <p:nvPr>
            <p:ph type="ftr" sz="quarter" idx="3"/>
          </p:nvPr>
        </p:nvSpPr>
        <p:spPr>
          <a:xfrm>
            <a:off x="2171700" y="6522444"/>
            <a:ext cx="5400000" cy="216000"/>
          </a:xfrm>
          <a:prstGeom prst="rect">
            <a:avLst/>
          </a:prstGeom>
        </p:spPr>
        <p:txBody>
          <a:bodyPr vert="horz" lIns="0" tIns="0" rIns="0" bIns="0" rtlCol="0" anchor="ctr"/>
          <a:lstStyle>
            <a:lvl1pPr algn="l">
              <a:defRPr sz="800">
                <a:solidFill>
                  <a:schemeClr val="tx1"/>
                </a:solidFill>
              </a:defRPr>
            </a:lvl1pPr>
          </a:lstStyle>
          <a:p>
            <a:r>
              <a:rPr lang="de-DE" noProof="0"/>
              <a:t>Organisationseinheit verbal – STRENG VERTRAULICH</a:t>
            </a:r>
            <a:endParaRPr lang="de-CH" noProof="0"/>
          </a:p>
        </p:txBody>
      </p:sp>
      <p:sp>
        <p:nvSpPr>
          <p:cNvPr id="6" name="Foliennummernplatzhalter 5">
            <a:extLst>
              <a:ext uri="{FF2B5EF4-FFF2-40B4-BE49-F238E27FC236}">
                <a16:creationId xmlns:a16="http://schemas.microsoft.com/office/drawing/2014/main" id="{7FDFCC57-7DDC-4B2C-A6BE-862DAF9C9F11}"/>
              </a:ext>
            </a:extLst>
          </p:cNvPr>
          <p:cNvSpPr>
            <a:spLocks noGrp="1"/>
          </p:cNvSpPr>
          <p:nvPr>
            <p:ph type="sldNum" sz="quarter" idx="4"/>
          </p:nvPr>
        </p:nvSpPr>
        <p:spPr>
          <a:xfrm>
            <a:off x="11137585" y="6522444"/>
            <a:ext cx="322577" cy="216000"/>
          </a:xfrm>
          <a:prstGeom prst="rect">
            <a:avLst/>
          </a:prstGeom>
        </p:spPr>
        <p:txBody>
          <a:bodyPr vert="horz" lIns="0" tIns="0" rIns="0" bIns="0" rtlCol="0" anchor="ctr"/>
          <a:lstStyle>
            <a:lvl1pPr algn="r">
              <a:defRPr sz="800">
                <a:solidFill>
                  <a:schemeClr val="tx1"/>
                </a:solidFill>
              </a:defRPr>
            </a:lvl1pPr>
          </a:lstStyle>
          <a:p>
            <a:fld id="{5ACA52AF-F19D-405C-AD5F-7D94B96A5CC3}" type="slidenum">
              <a:rPr lang="de-CH" noProof="0" smtClean="0"/>
              <a:pPr/>
              <a:t>‹#›</a:t>
            </a:fld>
            <a:endParaRPr lang="de-CH" noProof="0"/>
          </a:p>
        </p:txBody>
      </p:sp>
    </p:spTree>
    <p:extLst>
      <p:ext uri="{BB962C8B-B14F-4D97-AF65-F5344CB8AC3E}">
        <p14:creationId xmlns:p14="http://schemas.microsoft.com/office/powerpoint/2010/main" val="213761295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hf hdr="0"/>
  <p:txStyles>
    <p:titleStyle>
      <a:lvl1pPr algn="l" defTabSz="914400" rtl="0" eaLnBrk="1" latinLnBrk="0" hangingPunct="1">
        <a:lnSpc>
          <a:spcPct val="90000"/>
        </a:lnSpc>
        <a:spcBef>
          <a:spcPct val="0"/>
        </a:spcBef>
        <a:buNone/>
        <a:defRPr sz="2600" kern="1200">
          <a:solidFill>
            <a:schemeClr val="tx1"/>
          </a:solidFill>
          <a:latin typeface="+mj-lt"/>
          <a:ea typeface="+mj-ea"/>
          <a:cs typeface="+mj-cs"/>
        </a:defRPr>
      </a:lvl1pPr>
    </p:titleStyle>
    <p:bodyStyle>
      <a:lvl1pPr marL="270000" indent="-270000" algn="l" defTabSz="914400" rtl="0" eaLnBrk="1" latinLnBrk="0" hangingPunct="1">
        <a:lnSpc>
          <a:spcPct val="100000"/>
        </a:lnSpc>
        <a:spcBef>
          <a:spcPts val="1000"/>
        </a:spcBef>
        <a:buFont typeface="Arial" panose="020B0604020202020204" pitchFamily="34" charset="0"/>
        <a:buChar char="•"/>
        <a:defRPr sz="1800" kern="1200">
          <a:solidFill>
            <a:schemeClr val="tx1"/>
          </a:solidFill>
          <a:latin typeface="+mn-lt"/>
          <a:ea typeface="+mn-ea"/>
          <a:cs typeface="+mn-cs"/>
        </a:defRPr>
      </a:lvl1pPr>
      <a:lvl2pPr marL="538163" indent="-271463"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2pPr>
      <a:lvl3pPr marL="810000" indent="-270000"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3pPr>
      <a:lvl4pPr marL="1080000" indent="-271463"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4pPr>
      <a:lvl5pPr marL="1350000" indent="-270000"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461">
          <p15:clr>
            <a:srgbClr val="F26B43"/>
          </p15:clr>
        </p15:guide>
        <p15:guide id="3" pos="7219">
          <p15:clr>
            <a:srgbClr val="F26B43"/>
          </p15:clr>
        </p15:guide>
        <p15:guide id="4" orient="horz" pos="164">
          <p15:clr>
            <a:srgbClr val="F26B43"/>
          </p15:clr>
        </p15:guide>
        <p15:guide id="5" orient="horz" pos="890">
          <p15:clr>
            <a:srgbClr val="F26B43"/>
          </p15:clr>
        </p15:guide>
        <p15:guide id="6" orient="horz" pos="4201">
          <p15:clr>
            <a:srgbClr val="F26B43"/>
          </p15:clr>
        </p15:guide>
        <p15:guide id="7"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9.xml"/><Relationship Id="rId1" Type="http://schemas.openxmlformats.org/officeDocument/2006/relationships/slideLayout" Target="../slideLayouts/slideLayout9.xml"/><Relationship Id="rId5" Type="http://schemas.openxmlformats.org/officeDocument/2006/relationships/image" Target="../media/image50.png"/><Relationship Id="rId4" Type="http://schemas.openxmlformats.org/officeDocument/2006/relationships/image" Target="../media/image43.png"/></Relationships>
</file>

<file path=ppt/slides/_rels/slide12.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7.png"/><Relationship Id="rId7" Type="http://schemas.openxmlformats.org/officeDocument/2006/relationships/image" Target="../media/image48.png"/><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13.xml.rels><?xml version="1.0" encoding="UTF-8" standalone="yes"?>
<Relationships xmlns="http://schemas.openxmlformats.org/package/2006/relationships"><Relationship Id="rId2" Type="http://schemas.openxmlformats.org/officeDocument/2006/relationships/image" Target="../media/image50.tif"/><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1.png"/><Relationship Id="rId1" Type="http://schemas.openxmlformats.org/officeDocument/2006/relationships/slideLayout" Target="../slideLayouts/slideLayout9.xml"/><Relationship Id="rId5" Type="http://schemas.openxmlformats.org/officeDocument/2006/relationships/image" Target="../media/image57.png"/><Relationship Id="rId4" Type="http://schemas.openxmlformats.org/officeDocument/2006/relationships/image" Target="../media/image56.png"/></Relationships>
</file>

<file path=ppt/slides/_rels/slide15.xml.rels><?xml version="1.0" encoding="UTF-8" standalone="yes"?>
<Relationships xmlns="http://schemas.openxmlformats.org/package/2006/relationships"><Relationship Id="rId3" Type="http://schemas.openxmlformats.org/officeDocument/2006/relationships/image" Target="../media/image520.png"/><Relationship Id="rId2" Type="http://schemas.openxmlformats.org/officeDocument/2006/relationships/image" Target="../media/image58.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1.xml"/><Relationship Id="rId1" Type="http://schemas.openxmlformats.org/officeDocument/2006/relationships/slideLayout" Target="../slideLayouts/slideLayout9.xml"/><Relationship Id="rId5" Type="http://schemas.openxmlformats.org/officeDocument/2006/relationships/image" Target="../media/image540.png"/><Relationship Id="rId4" Type="http://schemas.openxmlformats.org/officeDocument/2006/relationships/image" Target="../media/image530.png"/></Relationships>
</file>

<file path=ppt/slides/_rels/slide17.xml.rels><?xml version="1.0" encoding="UTF-8" standalone="yes"?>
<Relationships xmlns="http://schemas.openxmlformats.org/package/2006/relationships"><Relationship Id="rId3" Type="http://schemas.openxmlformats.org/officeDocument/2006/relationships/image" Target="../media/image550.png"/><Relationship Id="rId2" Type="http://schemas.openxmlformats.org/officeDocument/2006/relationships/image" Target="../media/image58.png"/><Relationship Id="rId1" Type="http://schemas.openxmlformats.org/officeDocument/2006/relationships/slideLayout" Target="../slideLayouts/slideLayout9.xml"/><Relationship Id="rId4" Type="http://schemas.openxmlformats.org/officeDocument/2006/relationships/image" Target="../media/image560.png"/></Relationships>
</file>

<file path=ppt/slides/_rels/slide18.xml.rels><?xml version="1.0" encoding="UTF-8" standalone="yes"?>
<Relationships xmlns="http://schemas.openxmlformats.org/package/2006/relationships"><Relationship Id="rId3" Type="http://schemas.openxmlformats.org/officeDocument/2006/relationships/image" Target="../media/image550.png"/><Relationship Id="rId2" Type="http://schemas.openxmlformats.org/officeDocument/2006/relationships/image" Target="../media/image58.png"/><Relationship Id="rId1" Type="http://schemas.openxmlformats.org/officeDocument/2006/relationships/slideLayout" Target="../slideLayouts/slideLayout9.xml"/><Relationship Id="rId4" Type="http://schemas.openxmlformats.org/officeDocument/2006/relationships/image" Target="../media/image570.png"/></Relationships>
</file>

<file path=ppt/slides/_rels/slide1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600.png"/><Relationship Id="rId5" Type="http://schemas.openxmlformats.org/officeDocument/2006/relationships/image" Target="../media/image590.png"/><Relationship Id="rId4" Type="http://schemas.openxmlformats.org/officeDocument/2006/relationships/image" Target="../media/image580.png"/></Relationships>
</file>

<file path=ppt/slides/_rels/slide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9.xml"/><Relationship Id="rId5" Type="http://schemas.openxmlformats.org/officeDocument/2006/relationships/image" Target="../media/image26.png"/><Relationship Id="rId4" Type="http://schemas.openxmlformats.org/officeDocument/2006/relationships/image" Target="../media/image25.png"/></Relationships>
</file>

<file path=ppt/slides/_rels/slide2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3.xml"/><Relationship Id="rId1" Type="http://schemas.openxmlformats.org/officeDocument/2006/relationships/slideLayout" Target="../slideLayouts/slideLayout9.xml"/><Relationship Id="rId5" Type="http://schemas.openxmlformats.org/officeDocument/2006/relationships/image" Target="../media/image580.png"/><Relationship Id="rId4" Type="http://schemas.openxmlformats.org/officeDocument/2006/relationships/image" Target="../media/image59.png"/></Relationships>
</file>

<file path=ppt/slides/_rels/slide2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8" Type="http://schemas.openxmlformats.org/officeDocument/2006/relationships/image" Target="../media/image720.png"/><Relationship Id="rId3" Type="http://schemas.openxmlformats.org/officeDocument/2006/relationships/image" Target="../media/image62.png"/><Relationship Id="rId7" Type="http://schemas.openxmlformats.org/officeDocument/2006/relationships/image" Target="../media/image710.png"/><Relationship Id="rId2" Type="http://schemas.openxmlformats.org/officeDocument/2006/relationships/image" Target="../media/image61.png"/><Relationship Id="rId1" Type="http://schemas.openxmlformats.org/officeDocument/2006/relationships/slideLayout" Target="../slideLayouts/slideLayout9.xml"/><Relationship Id="rId6" Type="http://schemas.openxmlformats.org/officeDocument/2006/relationships/image" Target="../media/image700.png"/><Relationship Id="rId5" Type="http://schemas.openxmlformats.org/officeDocument/2006/relationships/image" Target="../media/image690.png"/><Relationship Id="rId4" Type="http://schemas.openxmlformats.org/officeDocument/2006/relationships/image" Target="../media/image680.png"/></Relationships>
</file>

<file path=ppt/slides/_rels/slide24.xml.rels><?xml version="1.0" encoding="UTF-8" standalone="yes"?>
<Relationships xmlns="http://schemas.openxmlformats.org/package/2006/relationships"><Relationship Id="rId8" Type="http://schemas.openxmlformats.org/officeDocument/2006/relationships/image" Target="../media/image700.png"/><Relationship Id="rId3" Type="http://schemas.openxmlformats.org/officeDocument/2006/relationships/image" Target="../media/image61.png"/><Relationship Id="rId7" Type="http://schemas.openxmlformats.org/officeDocument/2006/relationships/image" Target="../media/image690.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740.png"/><Relationship Id="rId5" Type="http://schemas.openxmlformats.org/officeDocument/2006/relationships/image" Target="../media/image63.png"/><Relationship Id="rId10" Type="http://schemas.openxmlformats.org/officeDocument/2006/relationships/image" Target="../media/image720.png"/><Relationship Id="rId4" Type="http://schemas.openxmlformats.org/officeDocument/2006/relationships/image" Target="../media/image62.png"/><Relationship Id="rId9" Type="http://schemas.openxmlformats.org/officeDocument/2006/relationships/image" Target="../media/image710.png"/></Relationships>
</file>

<file path=ppt/slides/_rels/slide25.xml.rels><?xml version="1.0" encoding="UTF-8" standalone="yes"?>
<Relationships xmlns="http://schemas.openxmlformats.org/package/2006/relationships"><Relationship Id="rId8" Type="http://schemas.openxmlformats.org/officeDocument/2006/relationships/image" Target="../media/image700.png"/><Relationship Id="rId3" Type="http://schemas.openxmlformats.org/officeDocument/2006/relationships/image" Target="../media/image62.png"/><Relationship Id="rId7" Type="http://schemas.openxmlformats.org/officeDocument/2006/relationships/image" Target="../media/image690.png"/><Relationship Id="rId2" Type="http://schemas.openxmlformats.org/officeDocument/2006/relationships/image" Target="../media/image61.png"/><Relationship Id="rId1" Type="http://schemas.openxmlformats.org/officeDocument/2006/relationships/slideLayout" Target="../slideLayouts/slideLayout9.xml"/><Relationship Id="rId6" Type="http://schemas.openxmlformats.org/officeDocument/2006/relationships/image" Target="../media/image78.png"/><Relationship Id="rId5" Type="http://schemas.openxmlformats.org/officeDocument/2006/relationships/image" Target="../media/image64.png"/><Relationship Id="rId10" Type="http://schemas.openxmlformats.org/officeDocument/2006/relationships/image" Target="../media/image720.png"/><Relationship Id="rId4" Type="http://schemas.openxmlformats.org/officeDocument/2006/relationships/image" Target="../media/image63.png"/><Relationship Id="rId9" Type="http://schemas.openxmlformats.org/officeDocument/2006/relationships/image" Target="../media/image710.png"/></Relationships>
</file>

<file path=ppt/slides/_rels/slide26.xml.rels><?xml version="1.0" encoding="UTF-8" standalone="yes"?>
<Relationships xmlns="http://schemas.openxmlformats.org/package/2006/relationships"><Relationship Id="rId8" Type="http://schemas.openxmlformats.org/officeDocument/2006/relationships/image" Target="../media/image67.png"/><Relationship Id="rId13" Type="http://schemas.openxmlformats.org/officeDocument/2006/relationships/image" Target="../media/image720.png"/><Relationship Id="rId3" Type="http://schemas.openxmlformats.org/officeDocument/2006/relationships/image" Target="../media/image61.png"/><Relationship Id="rId7" Type="http://schemas.openxmlformats.org/officeDocument/2006/relationships/image" Target="../media/image65.png"/><Relationship Id="rId12" Type="http://schemas.openxmlformats.org/officeDocument/2006/relationships/image" Target="../media/image710.png"/><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64.png"/><Relationship Id="rId11" Type="http://schemas.openxmlformats.org/officeDocument/2006/relationships/image" Target="../media/image700.png"/><Relationship Id="rId5" Type="http://schemas.openxmlformats.org/officeDocument/2006/relationships/image" Target="../media/image63.png"/><Relationship Id="rId10" Type="http://schemas.openxmlformats.org/officeDocument/2006/relationships/image" Target="../media/image690.png"/><Relationship Id="rId4" Type="http://schemas.openxmlformats.org/officeDocument/2006/relationships/image" Target="../media/image62.png"/><Relationship Id="rId9" Type="http://schemas.openxmlformats.org/officeDocument/2006/relationships/image" Target="../media/image68.png"/></Relationships>
</file>

<file path=ppt/slides/_rels/slide2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9.xml"/><Relationship Id="rId5" Type="http://schemas.openxmlformats.org/officeDocument/2006/relationships/image" Target="../media/image72.png"/><Relationship Id="rId4" Type="http://schemas.openxmlformats.org/officeDocument/2006/relationships/image" Target="../media/image71.png"/></Relationships>
</file>

<file path=ppt/slides/_rels/slide2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1.png"/><Relationship Id="rId1" Type="http://schemas.openxmlformats.org/officeDocument/2006/relationships/slideLayout" Target="../slideLayouts/slideLayout9.xml"/><Relationship Id="rId4" Type="http://schemas.openxmlformats.org/officeDocument/2006/relationships/image" Target="../media/image74.png"/></Relationships>
</file>

<file path=ppt/slides/_rels/slide2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6.xml"/><Relationship Id="rId1" Type="http://schemas.openxmlformats.org/officeDocument/2006/relationships/slideLayout" Target="../slideLayouts/slideLayout9.xml"/><Relationship Id="rId5" Type="http://schemas.openxmlformats.org/officeDocument/2006/relationships/image" Target="../media/image75.png"/><Relationship Id="rId4" Type="http://schemas.openxmlformats.org/officeDocument/2006/relationships/image" Target="../media/image86.png"/></Relationships>
</file>

<file path=ppt/slides/_rels/slide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image" Target="../media/image7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8" Type="http://schemas.openxmlformats.org/officeDocument/2006/relationships/image" Target="../media/image85.jpeg"/><Relationship Id="rId3" Type="http://schemas.openxmlformats.org/officeDocument/2006/relationships/image" Target="../media/image80.png"/><Relationship Id="rId7" Type="http://schemas.openxmlformats.org/officeDocument/2006/relationships/image" Target="../media/image84.jpeg"/><Relationship Id="rId2" Type="http://schemas.openxmlformats.org/officeDocument/2006/relationships/image" Target="../media/image79.png"/><Relationship Id="rId1" Type="http://schemas.openxmlformats.org/officeDocument/2006/relationships/slideLayout" Target="../slideLayouts/slideLayout9.xml"/><Relationship Id="rId6" Type="http://schemas.openxmlformats.org/officeDocument/2006/relationships/image" Target="../media/image83.jpeg"/><Relationship Id="rId5" Type="http://schemas.openxmlformats.org/officeDocument/2006/relationships/image" Target="../media/image82.png"/><Relationship Id="rId4" Type="http://schemas.openxmlformats.org/officeDocument/2006/relationships/image" Target="../media/image8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8" Type="http://schemas.openxmlformats.org/officeDocument/2006/relationships/image" Target="../media/image700.png"/><Relationship Id="rId13" Type="http://schemas.openxmlformats.org/officeDocument/2006/relationships/image" Target="../media/image90.png"/><Relationship Id="rId3" Type="http://schemas.openxmlformats.org/officeDocument/2006/relationships/image" Target="../media/image87.png"/><Relationship Id="rId7" Type="http://schemas.openxmlformats.org/officeDocument/2006/relationships/image" Target="../media/image690.png"/><Relationship Id="rId12" Type="http://schemas.openxmlformats.org/officeDocument/2006/relationships/image" Target="../media/image89.png"/><Relationship Id="rId2" Type="http://schemas.openxmlformats.org/officeDocument/2006/relationships/notesSlide" Target="../notesSlides/notesSlide18.xml"/><Relationship Id="rId1" Type="http://schemas.openxmlformats.org/officeDocument/2006/relationships/slideLayout" Target="../slideLayouts/slideLayout10.xml"/><Relationship Id="rId11" Type="http://schemas.openxmlformats.org/officeDocument/2006/relationships/image" Target="../media/image88.png"/><Relationship Id="rId10" Type="http://schemas.openxmlformats.org/officeDocument/2006/relationships/image" Target="../media/image720.png"/><Relationship Id="rId9" Type="http://schemas.openxmlformats.org/officeDocument/2006/relationships/image" Target="../media/image710.png"/><Relationship Id="rId14" Type="http://schemas.openxmlformats.org/officeDocument/2006/relationships/image" Target="../media/image91.png"/></Relationships>
</file>

<file path=ppt/slides/_rels/slide3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93.png"/></Relationships>
</file>

<file path=ppt/slides/_rels/slide3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22.xml"/><Relationship Id="rId1" Type="http://schemas.openxmlformats.org/officeDocument/2006/relationships/slideLayout" Target="../slideLayouts/slideLayout9.xml"/><Relationship Id="rId6" Type="http://schemas.openxmlformats.org/officeDocument/2006/relationships/image" Target="../media/image75.png"/><Relationship Id="rId5" Type="http://schemas.openxmlformats.org/officeDocument/2006/relationships/image" Target="../media/image98.png"/><Relationship Id="rId4" Type="http://schemas.openxmlformats.org/officeDocument/2006/relationships/image" Target="../media/image97.png"/></Relationships>
</file>

<file path=ppt/slides/_rels/slide39.xml.rels><?xml version="1.0" encoding="UTF-8" standalone="yes"?>
<Relationships xmlns="http://schemas.openxmlformats.org/package/2006/relationships"><Relationship Id="rId3" Type="http://schemas.openxmlformats.org/officeDocument/2006/relationships/image" Target="../media/image96.png"/><Relationship Id="rId7" Type="http://schemas.openxmlformats.org/officeDocument/2006/relationships/image" Target="../media/image610.png"/><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image" Target="../media/image75.png"/><Relationship Id="rId5" Type="http://schemas.openxmlformats.org/officeDocument/2006/relationships/image" Target="../media/image98.png"/><Relationship Id="rId4" Type="http://schemas.openxmlformats.org/officeDocument/2006/relationships/image" Target="../media/image97.png"/></Relationships>
</file>

<file path=ppt/slides/_rels/slide4.xml.rels><?xml version="1.0" encoding="UTF-8" standalone="yes"?>
<Relationships xmlns="http://schemas.openxmlformats.org/package/2006/relationships"><Relationship Id="rId8" Type="http://schemas.openxmlformats.org/officeDocument/2006/relationships/hyperlink" Target="https://www.psi.ch/en/low-energy-muons" TargetMode="External"/><Relationship Id="rId3" Type="http://schemas.openxmlformats.org/officeDocument/2006/relationships/image" Target="../media/image23.png"/><Relationship Id="rId7"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4.png"/></Relationships>
</file>

<file path=ppt/slides/_rels/slide40.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24.xml"/><Relationship Id="rId1" Type="http://schemas.openxmlformats.org/officeDocument/2006/relationships/slideLayout" Target="../slideLayouts/slideLayout9.xml"/><Relationship Id="rId6" Type="http://schemas.openxmlformats.org/officeDocument/2006/relationships/image" Target="../media/image75.png"/><Relationship Id="rId5" Type="http://schemas.openxmlformats.org/officeDocument/2006/relationships/image" Target="../media/image98.png"/><Relationship Id="rId4" Type="http://schemas.openxmlformats.org/officeDocument/2006/relationships/image" Target="../media/image97.png"/></Relationships>
</file>

<file path=ppt/slides/_rels/slide4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image" Target="../media/image75.png"/><Relationship Id="rId5" Type="http://schemas.openxmlformats.org/officeDocument/2006/relationships/image" Target="../media/image98.png"/><Relationship Id="rId4" Type="http://schemas.openxmlformats.org/officeDocument/2006/relationships/image" Target="../media/image97.png"/></Relationships>
</file>

<file path=ppt/slides/_rels/slide42.xml.rels><?xml version="1.0" encoding="UTF-8" standalone="yes"?>
<Relationships xmlns="http://schemas.openxmlformats.org/package/2006/relationships"><Relationship Id="rId8" Type="http://schemas.openxmlformats.org/officeDocument/2006/relationships/image" Target="../media/image630.png"/><Relationship Id="rId3" Type="http://schemas.openxmlformats.org/officeDocument/2006/relationships/image" Target="../media/image96.png"/><Relationship Id="rId7" Type="http://schemas.openxmlformats.org/officeDocument/2006/relationships/image" Target="../media/image620.png"/><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image" Target="../media/image75.png"/><Relationship Id="rId5" Type="http://schemas.openxmlformats.org/officeDocument/2006/relationships/image" Target="../media/image98.png"/><Relationship Id="rId4" Type="http://schemas.openxmlformats.org/officeDocument/2006/relationships/image" Target="../media/image97.png"/></Relationships>
</file>

<file path=ppt/slides/_rels/slide43.xml.rels><?xml version="1.0" encoding="UTF-8" standalone="yes"?>
<Relationships xmlns="http://schemas.openxmlformats.org/package/2006/relationships"><Relationship Id="rId8" Type="http://schemas.openxmlformats.org/officeDocument/2006/relationships/image" Target="../media/image650.png"/><Relationship Id="rId3" Type="http://schemas.openxmlformats.org/officeDocument/2006/relationships/image" Target="../media/image96.png"/><Relationship Id="rId7" Type="http://schemas.openxmlformats.org/officeDocument/2006/relationships/image" Target="../media/image640.png"/><Relationship Id="rId2" Type="http://schemas.openxmlformats.org/officeDocument/2006/relationships/notesSlide" Target="../notesSlides/notesSlide27.xml"/><Relationship Id="rId1" Type="http://schemas.openxmlformats.org/officeDocument/2006/relationships/slideLayout" Target="../slideLayouts/slideLayout9.xml"/><Relationship Id="rId6" Type="http://schemas.openxmlformats.org/officeDocument/2006/relationships/image" Target="../media/image75.png"/><Relationship Id="rId5" Type="http://schemas.openxmlformats.org/officeDocument/2006/relationships/image" Target="../media/image98.png"/><Relationship Id="rId4" Type="http://schemas.openxmlformats.org/officeDocument/2006/relationships/image" Target="../media/image97.png"/><Relationship Id="rId9" Type="http://schemas.openxmlformats.org/officeDocument/2006/relationships/image" Target="../media/image630.png"/></Relationships>
</file>

<file path=ppt/slides/_rels/slide44.xml.rels><?xml version="1.0" encoding="UTF-8" standalone="yes"?>
<Relationships xmlns="http://schemas.openxmlformats.org/package/2006/relationships"><Relationship Id="rId8" Type="http://schemas.openxmlformats.org/officeDocument/2006/relationships/image" Target="../media/image650.png"/><Relationship Id="rId3" Type="http://schemas.openxmlformats.org/officeDocument/2006/relationships/image" Target="../media/image96.png"/><Relationship Id="rId7" Type="http://schemas.openxmlformats.org/officeDocument/2006/relationships/image" Target="../media/image640.png"/><Relationship Id="rId2" Type="http://schemas.openxmlformats.org/officeDocument/2006/relationships/notesSlide" Target="../notesSlides/notesSlide28.xml"/><Relationship Id="rId1" Type="http://schemas.openxmlformats.org/officeDocument/2006/relationships/slideLayout" Target="../slideLayouts/slideLayout9.xml"/><Relationship Id="rId6" Type="http://schemas.openxmlformats.org/officeDocument/2006/relationships/image" Target="../media/image75.png"/><Relationship Id="rId5" Type="http://schemas.openxmlformats.org/officeDocument/2006/relationships/image" Target="../media/image98.png"/><Relationship Id="rId4" Type="http://schemas.openxmlformats.org/officeDocument/2006/relationships/image" Target="../media/image97.png"/><Relationship Id="rId9" Type="http://schemas.openxmlformats.org/officeDocument/2006/relationships/image" Target="../media/image630.png"/></Relationships>
</file>

<file path=ppt/slides/_rels/slide45.xml.rels><?xml version="1.0" encoding="UTF-8" standalone="yes"?>
<Relationships xmlns="http://schemas.openxmlformats.org/package/2006/relationships"><Relationship Id="rId8" Type="http://schemas.openxmlformats.org/officeDocument/2006/relationships/image" Target="../media/image650.png"/><Relationship Id="rId3" Type="http://schemas.openxmlformats.org/officeDocument/2006/relationships/image" Target="../media/image96.png"/><Relationship Id="rId7" Type="http://schemas.openxmlformats.org/officeDocument/2006/relationships/image" Target="../media/image640.png"/><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image" Target="../media/image75.png"/><Relationship Id="rId5" Type="http://schemas.openxmlformats.org/officeDocument/2006/relationships/image" Target="../media/image98.png"/><Relationship Id="rId4" Type="http://schemas.openxmlformats.org/officeDocument/2006/relationships/image" Target="../media/image97.png"/><Relationship Id="rId9" Type="http://schemas.openxmlformats.org/officeDocument/2006/relationships/image" Target="../media/image630.png"/></Relationships>
</file>

<file path=ppt/slides/_rels/slide46.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104.png"/><Relationship Id="rId2" Type="http://schemas.openxmlformats.org/officeDocument/2006/relationships/image" Target="../media/image99.png"/><Relationship Id="rId1" Type="http://schemas.openxmlformats.org/officeDocument/2006/relationships/slideLayout" Target="../slideLayouts/slideLayout9.xml"/><Relationship Id="rId6" Type="http://schemas.openxmlformats.org/officeDocument/2006/relationships/image" Target="../media/image103.png"/><Relationship Id="rId5" Type="http://schemas.openxmlformats.org/officeDocument/2006/relationships/image" Target="../media/image102.gif"/><Relationship Id="rId4" Type="http://schemas.openxmlformats.org/officeDocument/2006/relationships/image" Target="../media/image101.png"/></Relationships>
</file>

<file path=ppt/slides/_rels/slide5.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38.png"/><Relationship Id="rId5" Type="http://schemas.openxmlformats.org/officeDocument/2006/relationships/image" Target="../media/image37.png"/><Relationship Id="rId10" Type="http://schemas.openxmlformats.org/officeDocument/2006/relationships/image" Target="../media/image33.png"/><Relationship Id="rId4" Type="http://schemas.openxmlformats.org/officeDocument/2006/relationships/image" Target="../media/image36.png"/><Relationship Id="rId9" Type="http://schemas.openxmlformats.org/officeDocument/2006/relationships/image" Target="../media/image41.png"/></Relationships>
</file>

<file path=ppt/slides/_rels/slide6.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38.png"/><Relationship Id="rId5" Type="http://schemas.openxmlformats.org/officeDocument/2006/relationships/image" Target="../media/image37.png"/><Relationship Id="rId10" Type="http://schemas.openxmlformats.org/officeDocument/2006/relationships/image" Target="../media/image33.png"/><Relationship Id="rId4" Type="http://schemas.openxmlformats.org/officeDocument/2006/relationships/image" Target="../media/image36.png"/><Relationship Id="rId9" Type="http://schemas.openxmlformats.org/officeDocument/2006/relationships/image" Target="../media/image41.png"/></Relationships>
</file>

<file path=ppt/slides/_rels/slide7.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38.png"/><Relationship Id="rId5" Type="http://schemas.openxmlformats.org/officeDocument/2006/relationships/image" Target="../media/image37.png"/><Relationship Id="rId10" Type="http://schemas.openxmlformats.org/officeDocument/2006/relationships/image" Target="../media/image33.png"/><Relationship Id="rId4" Type="http://schemas.openxmlformats.org/officeDocument/2006/relationships/image" Target="../media/image36.png"/><Relationship Id="rId9" Type="http://schemas.openxmlformats.org/officeDocument/2006/relationships/image" Target="../media/image41.png"/></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image" Target="../media/image32.png"/><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46.png"/><Relationship Id="rId5" Type="http://schemas.openxmlformats.org/officeDocument/2006/relationships/image" Target="../media/image42.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Bildplatzhalter 18" descr="Ein Bild, das Gebäude, Stadt, Schloss, Turm enthält.&#10;&#10;Automatisch generierte Beschreibung">
            <a:extLst>
              <a:ext uri="{FF2B5EF4-FFF2-40B4-BE49-F238E27FC236}">
                <a16:creationId xmlns:a16="http://schemas.microsoft.com/office/drawing/2014/main" id="{882FF669-564A-4497-A386-BA8B28F256B8}"/>
              </a:ext>
            </a:extLst>
          </p:cNvPr>
          <p:cNvPicPr>
            <a:picLocks noGrp="1" noChangeAspect="1"/>
          </p:cNvPicPr>
          <p:nvPr>
            <p:ph type="pic" sz="quarter" idx="11"/>
          </p:nvPr>
        </p:nvPicPr>
        <p:blipFill rotWithShape="1">
          <a:blip r:embed="rId2">
            <a:alphaModFix amt="50000"/>
            <a:extLst>
              <a:ext uri="{28A0092B-C50C-407E-A947-70E740481C1C}">
                <a14:useLocalDpi xmlns:a14="http://schemas.microsoft.com/office/drawing/2010/main" val="0"/>
              </a:ext>
            </a:extLst>
          </a:blip>
          <a:srcRect t="461" b="461"/>
          <a:stretch/>
        </p:blipFill>
        <p:spPr/>
      </p:pic>
      <p:sp>
        <p:nvSpPr>
          <p:cNvPr id="6" name="Textplatzhalter 5">
            <a:extLst>
              <a:ext uri="{FF2B5EF4-FFF2-40B4-BE49-F238E27FC236}">
                <a16:creationId xmlns:a16="http://schemas.microsoft.com/office/drawing/2014/main" id="{4171C1F6-869F-40B1-8975-92FF2042F4CD}"/>
              </a:ext>
            </a:extLst>
          </p:cNvPr>
          <p:cNvSpPr>
            <a:spLocks noGrp="1"/>
          </p:cNvSpPr>
          <p:nvPr>
            <p:ph type="body" sz="quarter" idx="13"/>
          </p:nvPr>
        </p:nvSpPr>
        <p:spPr>
          <a:xfrm>
            <a:off x="304800" y="4686300"/>
            <a:ext cx="5501341" cy="728493"/>
          </a:xfrm>
        </p:spPr>
        <p:txBody>
          <a:bodyPr>
            <a:normAutofit fontScale="70000" lnSpcReduction="20000"/>
          </a:bodyPr>
          <a:lstStyle/>
          <a:p>
            <a:r>
              <a:rPr lang="en-US" b="1" dirty="0"/>
              <a:t>Ted Thorpe-Woods </a:t>
            </a:r>
          </a:p>
          <a:p>
            <a:r>
              <a:rPr lang="en-GB" dirty="0"/>
              <a:t>on behalf of the Exotic Matter group at ETH Zurich</a:t>
            </a:r>
            <a:endParaRPr lang="de-DE" dirty="0"/>
          </a:p>
        </p:txBody>
      </p:sp>
      <p:pic>
        <p:nvPicPr>
          <p:cNvPr id="11" name="IPA.jpg" descr="IPA.jpg">
            <a:extLst>
              <a:ext uri="{FF2B5EF4-FFF2-40B4-BE49-F238E27FC236}">
                <a16:creationId xmlns:a16="http://schemas.microsoft.com/office/drawing/2014/main" id="{31637B16-AA46-EE09-BACC-1340C0CDE963}"/>
              </a:ext>
            </a:extLst>
          </p:cNvPr>
          <p:cNvPicPr>
            <a:picLocks noChangeAspect="1"/>
          </p:cNvPicPr>
          <p:nvPr/>
        </p:nvPicPr>
        <p:blipFill>
          <a:blip r:embed="rId3"/>
          <a:stretch>
            <a:fillRect/>
          </a:stretch>
        </p:blipFill>
        <p:spPr>
          <a:xfrm>
            <a:off x="2952000" y="268069"/>
            <a:ext cx="1037448" cy="460059"/>
          </a:xfrm>
          <a:prstGeom prst="rect">
            <a:avLst/>
          </a:prstGeom>
          <a:ln w="12700">
            <a:miter lim="400000"/>
          </a:ln>
        </p:spPr>
      </p:pic>
      <p:sp>
        <p:nvSpPr>
          <p:cNvPr id="3" name="Titel 2">
            <a:extLst>
              <a:ext uri="{FF2B5EF4-FFF2-40B4-BE49-F238E27FC236}">
                <a16:creationId xmlns:a16="http://schemas.microsoft.com/office/drawing/2014/main" id="{AC1FB292-90C1-439C-8480-EB4116CF2374}"/>
              </a:ext>
            </a:extLst>
          </p:cNvPr>
          <p:cNvSpPr>
            <a:spLocks noGrp="1"/>
          </p:cNvSpPr>
          <p:nvPr>
            <p:ph type="ctrTitle"/>
          </p:nvPr>
        </p:nvSpPr>
        <p:spPr>
          <a:xfrm>
            <a:off x="0" y="2233538"/>
            <a:ext cx="5963478" cy="3312000"/>
          </a:xfrm>
        </p:spPr>
        <p:txBody>
          <a:bodyPr>
            <a:normAutofit/>
          </a:bodyPr>
          <a:lstStyle/>
          <a:p>
            <a:r>
              <a:rPr lang="de-CH" dirty="0"/>
              <a:t> </a:t>
            </a:r>
          </a:p>
        </p:txBody>
      </p:sp>
      <p:sp>
        <p:nvSpPr>
          <p:cNvPr id="5" name="TextBox 4">
            <a:extLst>
              <a:ext uri="{FF2B5EF4-FFF2-40B4-BE49-F238E27FC236}">
                <a16:creationId xmlns:a16="http://schemas.microsoft.com/office/drawing/2014/main" id="{CF56D776-F0B1-525A-1B01-5C5BE6A28738}"/>
              </a:ext>
            </a:extLst>
          </p:cNvPr>
          <p:cNvSpPr txBox="1"/>
          <p:nvPr/>
        </p:nvSpPr>
        <p:spPr>
          <a:xfrm>
            <a:off x="304800" y="2458303"/>
            <a:ext cx="5501341" cy="1754326"/>
          </a:xfrm>
          <a:prstGeom prst="rect">
            <a:avLst/>
          </a:prstGeom>
          <a:noFill/>
        </p:spPr>
        <p:txBody>
          <a:bodyPr wrap="square" rtlCol="0">
            <a:spAutoFit/>
          </a:bodyPr>
          <a:lstStyle/>
          <a:p>
            <a:r>
              <a:rPr lang="en-GB" sz="3600" b="1" dirty="0">
                <a:solidFill>
                  <a:schemeClr val="bg1"/>
                </a:solidFill>
              </a:rPr>
              <a:t>New results of Positronium 1S-2S transition and Muonium Fine structure</a:t>
            </a:r>
            <a:endParaRPr lang="en-CH" sz="3600" b="1" dirty="0">
              <a:solidFill>
                <a:schemeClr val="bg1"/>
              </a:solidFill>
            </a:endParaRPr>
          </a:p>
        </p:txBody>
      </p:sp>
      <p:sp>
        <p:nvSpPr>
          <p:cNvPr id="8" name="TextBox 7">
            <a:extLst>
              <a:ext uri="{FF2B5EF4-FFF2-40B4-BE49-F238E27FC236}">
                <a16:creationId xmlns:a16="http://schemas.microsoft.com/office/drawing/2014/main" id="{0C45CDB7-73D7-281C-81CE-01ECB01A8C8B}"/>
              </a:ext>
            </a:extLst>
          </p:cNvPr>
          <p:cNvSpPr txBox="1"/>
          <p:nvPr/>
        </p:nvSpPr>
        <p:spPr>
          <a:xfrm>
            <a:off x="383468" y="4365856"/>
            <a:ext cx="5501341" cy="1200329"/>
          </a:xfrm>
          <a:prstGeom prst="rect">
            <a:avLst/>
          </a:prstGeom>
          <a:noFill/>
        </p:spPr>
        <p:txBody>
          <a:bodyPr wrap="square" rtlCol="0">
            <a:spAutoFit/>
          </a:bodyPr>
          <a:lstStyle/>
          <a:p>
            <a:r>
              <a:rPr lang="en-US" sz="1800" b="1" dirty="0">
                <a:solidFill>
                  <a:schemeClr val="bg1"/>
                </a:solidFill>
              </a:rPr>
              <a:t>Edward Thorpe-Woods,</a:t>
            </a:r>
          </a:p>
          <a:p>
            <a:r>
              <a:rPr lang="en-GB" dirty="0">
                <a:solidFill>
                  <a:schemeClr val="bg1"/>
                </a:solidFill>
              </a:rPr>
              <a:t>on behalf of the Mu-MASS collaboration and Crivelli group. </a:t>
            </a:r>
            <a:r>
              <a:rPr lang="en-US" b="1" dirty="0">
                <a:solidFill>
                  <a:schemeClr val="bg1"/>
                </a:solidFill>
              </a:rPr>
              <a:t>PSI</a:t>
            </a:r>
            <a:r>
              <a:rPr lang="en-US" sz="1800" b="1" dirty="0">
                <a:solidFill>
                  <a:schemeClr val="bg1"/>
                </a:solidFill>
              </a:rPr>
              <a:t> 2025</a:t>
            </a:r>
            <a:endParaRPr lang="en-US" sz="2800" b="1" dirty="0">
              <a:solidFill>
                <a:schemeClr val="bg1"/>
              </a:solidFill>
            </a:endParaRPr>
          </a:p>
          <a:p>
            <a:endParaRPr lang="en-CH" dirty="0">
              <a:solidFill>
                <a:schemeClr val="bg1"/>
              </a:solidFill>
            </a:endParaRPr>
          </a:p>
        </p:txBody>
      </p:sp>
    </p:spTree>
    <p:extLst>
      <p:ext uri="{BB962C8B-B14F-4D97-AF65-F5344CB8AC3E}">
        <p14:creationId xmlns:p14="http://schemas.microsoft.com/office/powerpoint/2010/main" val="3536168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76EF62-A9FA-D226-7EDD-016DD3A552C0}"/>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5DB21240-3C58-9434-DAC0-40A953AFF1D9}"/>
              </a:ext>
            </a:extLst>
          </p:cNvPr>
          <p:cNvPicPr>
            <a:picLocks noChangeAspect="1"/>
          </p:cNvPicPr>
          <p:nvPr/>
        </p:nvPicPr>
        <p:blipFill>
          <a:blip r:embed="rId3"/>
          <a:stretch>
            <a:fillRect/>
          </a:stretch>
        </p:blipFill>
        <p:spPr>
          <a:xfrm>
            <a:off x="6934146" y="1720983"/>
            <a:ext cx="4353560" cy="3093064"/>
          </a:xfrm>
          <a:prstGeom prst="rect">
            <a:avLst/>
          </a:prstGeom>
        </p:spPr>
      </p:pic>
      <p:sp>
        <p:nvSpPr>
          <p:cNvPr id="2" name="Title 1">
            <a:extLst>
              <a:ext uri="{FF2B5EF4-FFF2-40B4-BE49-F238E27FC236}">
                <a16:creationId xmlns:a16="http://schemas.microsoft.com/office/drawing/2014/main" id="{D293AA67-E414-4EE9-526A-C5C5299DC0C2}"/>
              </a:ext>
            </a:extLst>
          </p:cNvPr>
          <p:cNvSpPr txBox="1">
            <a:spLocks/>
          </p:cNvSpPr>
          <p:nvPr/>
        </p:nvSpPr>
        <p:spPr>
          <a:xfrm>
            <a:off x="152717" y="762396"/>
            <a:ext cx="10728325" cy="900000"/>
          </a:xfrm>
          <a:prstGeom prst="rect">
            <a:avLst/>
          </a:prstGeom>
        </p:spPr>
        <p:txBody>
          <a:bodyPr anchor="ctr">
            <a:normAutofit/>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US" dirty="0"/>
              <a:t>Spectra</a:t>
            </a:r>
            <a:endParaRPr lang="en-CH" dirty="0"/>
          </a:p>
        </p:txBody>
      </p:sp>
      <p:sp>
        <p:nvSpPr>
          <p:cNvPr id="16" name="TextBox 15">
            <a:extLst>
              <a:ext uri="{FF2B5EF4-FFF2-40B4-BE49-F238E27FC236}">
                <a16:creationId xmlns:a16="http://schemas.microsoft.com/office/drawing/2014/main" id="{3FDFD162-8DB8-AB69-83C3-1C3A7743D6EB}"/>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pic>
        <p:nvPicPr>
          <p:cNvPr id="3" name="Picture 2">
            <a:extLst>
              <a:ext uri="{FF2B5EF4-FFF2-40B4-BE49-F238E27FC236}">
                <a16:creationId xmlns:a16="http://schemas.microsoft.com/office/drawing/2014/main" id="{863022B7-4483-264E-76C8-92055FAAE4C8}"/>
              </a:ext>
            </a:extLst>
          </p:cNvPr>
          <p:cNvPicPr>
            <a:picLocks noChangeAspect="1"/>
          </p:cNvPicPr>
          <p:nvPr/>
        </p:nvPicPr>
        <p:blipFill>
          <a:blip r:embed="rId4"/>
          <a:srcRect t="1460"/>
          <a:stretch/>
        </p:blipFill>
        <p:spPr>
          <a:xfrm>
            <a:off x="1766514" y="1720984"/>
            <a:ext cx="4400886" cy="2985725"/>
          </a:xfrm>
          <a:prstGeom prst="rect">
            <a:avLst/>
          </a:prstGeom>
        </p:spPr>
      </p:pic>
      <p:sp>
        <p:nvSpPr>
          <p:cNvPr id="10" name="Content Placeholder 10">
            <a:extLst>
              <a:ext uri="{FF2B5EF4-FFF2-40B4-BE49-F238E27FC236}">
                <a16:creationId xmlns:a16="http://schemas.microsoft.com/office/drawing/2014/main" id="{A2B8A787-26DB-47DA-806F-16C78913AFB8}"/>
              </a:ext>
            </a:extLst>
          </p:cNvPr>
          <p:cNvSpPr txBox="1">
            <a:spLocks/>
          </p:cNvSpPr>
          <p:nvPr/>
        </p:nvSpPr>
        <p:spPr>
          <a:xfrm>
            <a:off x="1951038" y="4971074"/>
            <a:ext cx="4333221" cy="1695709"/>
          </a:xfrm>
          <a:prstGeom prst="rect">
            <a:avLst/>
          </a:prstGeom>
        </p:spPr>
        <p:txBody>
          <a:bodyPr vert="horz" lIns="0" tIns="0" rIns="0" bIns="0" rtlCol="0">
            <a:noAutofit/>
          </a:bodyPr>
          <a:lstStyle>
            <a:lvl1pPr marL="270000" indent="-270000" algn="l" defTabSz="914400" rtl="0" eaLnBrk="1" latinLnBrk="0" hangingPunct="1">
              <a:lnSpc>
                <a:spcPct val="100000"/>
              </a:lnSpc>
              <a:spcBef>
                <a:spcPts val="1000"/>
              </a:spcBef>
              <a:buFont typeface="Arial" panose="020B0604020202020204" pitchFamily="34" charset="0"/>
              <a:buChar char="•"/>
              <a:defRPr sz="1800" kern="1200">
                <a:solidFill>
                  <a:schemeClr val="tx1"/>
                </a:solidFill>
                <a:latin typeface="+mn-lt"/>
                <a:ea typeface="+mn-ea"/>
                <a:cs typeface="+mn-cs"/>
              </a:defRPr>
            </a:lvl1pPr>
            <a:lvl2pPr marL="538163" indent="-271463"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2pPr>
            <a:lvl3pPr marL="810000" indent="-270000"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3pPr>
            <a:lvl4pPr marL="1080000" indent="-271463"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4pPr>
            <a:lvl5pPr marL="1350000" indent="-270000"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5E5CE6"/>
              </a:buClr>
              <a:buFont typeface="Wingdings" panose="05000000000000000000" pitchFamily="2" charset="2"/>
              <a:buChar char="§"/>
            </a:pPr>
            <a:r>
              <a:rPr lang="en-US" sz="2000" dirty="0"/>
              <a:t>First test with Hydrogen</a:t>
            </a:r>
          </a:p>
          <a:p>
            <a:pPr>
              <a:buClr>
                <a:srgbClr val="5E5CE6"/>
              </a:buClr>
              <a:buFont typeface="Wingdings" panose="05000000000000000000" pitchFamily="2" charset="2"/>
              <a:buChar char="§"/>
            </a:pPr>
            <a:r>
              <a:rPr lang="en-US" sz="2000" dirty="0"/>
              <a:t>Optimize experimental setup</a:t>
            </a:r>
          </a:p>
          <a:p>
            <a:pPr>
              <a:buClr>
                <a:srgbClr val="5E5CE6"/>
              </a:buClr>
              <a:buFont typeface="Wingdings" panose="05000000000000000000" pitchFamily="2" charset="2"/>
              <a:buChar char="§"/>
            </a:pPr>
            <a:r>
              <a:rPr lang="en-US" sz="2000" dirty="0"/>
              <a:t>Fit with Monte Carlo simulations to benchmark analysis</a:t>
            </a:r>
          </a:p>
          <a:p>
            <a:pPr marL="0" indent="0">
              <a:buFont typeface="Arial" panose="020B0604020202020204" pitchFamily="34" charset="0"/>
              <a:buNone/>
            </a:pPr>
            <a:endParaRPr lang="en-CH" sz="2000" dirty="0"/>
          </a:p>
        </p:txBody>
      </p:sp>
      <p:sp>
        <p:nvSpPr>
          <p:cNvPr id="12" name="Content Placeholder 10">
            <a:extLst>
              <a:ext uri="{FF2B5EF4-FFF2-40B4-BE49-F238E27FC236}">
                <a16:creationId xmlns:a16="http://schemas.microsoft.com/office/drawing/2014/main" id="{5E0FC259-994F-749B-92BC-EB941CD90736}"/>
              </a:ext>
            </a:extLst>
          </p:cNvPr>
          <p:cNvSpPr txBox="1">
            <a:spLocks/>
          </p:cNvSpPr>
          <p:nvPr/>
        </p:nvSpPr>
        <p:spPr>
          <a:xfrm>
            <a:off x="7235995" y="4962109"/>
            <a:ext cx="4238829" cy="1695709"/>
          </a:xfrm>
          <a:prstGeom prst="rect">
            <a:avLst/>
          </a:prstGeom>
        </p:spPr>
        <p:txBody>
          <a:bodyPr vert="horz" lIns="0" tIns="0" rIns="0" bIns="0" rtlCol="0">
            <a:noAutofit/>
          </a:bodyPr>
          <a:lstStyle>
            <a:lvl1pPr marL="270000" indent="-270000" algn="l" defTabSz="914400" rtl="0" eaLnBrk="1" latinLnBrk="0" hangingPunct="1">
              <a:lnSpc>
                <a:spcPct val="100000"/>
              </a:lnSpc>
              <a:spcBef>
                <a:spcPts val="1000"/>
              </a:spcBef>
              <a:buFont typeface="Arial" panose="020B0604020202020204" pitchFamily="34" charset="0"/>
              <a:buChar char="•"/>
              <a:defRPr sz="1800" kern="1200">
                <a:solidFill>
                  <a:schemeClr val="tx1"/>
                </a:solidFill>
                <a:latin typeface="+mn-lt"/>
                <a:ea typeface="+mn-ea"/>
                <a:cs typeface="+mn-cs"/>
              </a:defRPr>
            </a:lvl1pPr>
            <a:lvl2pPr marL="538163" indent="-271463"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2pPr>
            <a:lvl3pPr marL="810000" indent="-270000"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3pPr>
            <a:lvl4pPr marL="1080000" indent="-271463"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4pPr>
            <a:lvl5pPr marL="1350000" indent="-270000"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buClr>
                <a:srgbClr val="5E5CE6"/>
              </a:buClr>
              <a:buFont typeface="Wingdings" panose="05000000000000000000" pitchFamily="2" charset="2"/>
              <a:buChar char="§"/>
            </a:pPr>
            <a:r>
              <a:rPr lang="en-US" sz="2000" dirty="0"/>
              <a:t>Apply analysis to Muonium once it is approved with Hydrogen</a:t>
            </a:r>
            <a:endParaRPr lang="en-CH" sz="2000" dirty="0"/>
          </a:p>
        </p:txBody>
      </p:sp>
    </p:spTree>
    <p:extLst>
      <p:ext uri="{BB962C8B-B14F-4D97-AF65-F5344CB8AC3E}">
        <p14:creationId xmlns:p14="http://schemas.microsoft.com/office/powerpoint/2010/main" val="4226814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E41D84-AB76-FF04-BE18-8DC8E339CC8F}"/>
            </a:ext>
          </a:extLst>
        </p:cNvPr>
        <p:cNvGrpSpPr/>
        <p:nvPr/>
      </p:nvGrpSpPr>
      <p:grpSpPr>
        <a:xfrm>
          <a:off x="0" y="0"/>
          <a:ext cx="0" cy="0"/>
          <a:chOff x="0" y="0"/>
          <a:chExt cx="0" cy="0"/>
        </a:xfrm>
      </p:grpSpPr>
      <p:pic>
        <p:nvPicPr>
          <p:cNvPr id="7" name="Picture 6" descr="A diagram of a line&#10;&#10;AI-generated content may be incorrect.">
            <a:extLst>
              <a:ext uri="{FF2B5EF4-FFF2-40B4-BE49-F238E27FC236}">
                <a16:creationId xmlns:a16="http://schemas.microsoft.com/office/drawing/2014/main" id="{943679A5-F2CC-C3B5-5813-76A9308DC3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8765" y="3990397"/>
            <a:ext cx="4634451" cy="2676386"/>
          </a:xfrm>
          <a:prstGeom prst="rect">
            <a:avLst/>
          </a:prstGeom>
          <a:noFill/>
        </p:spPr>
      </p:pic>
      <p:pic>
        <p:nvPicPr>
          <p:cNvPr id="4" name="Picture 3">
            <a:extLst>
              <a:ext uri="{FF2B5EF4-FFF2-40B4-BE49-F238E27FC236}">
                <a16:creationId xmlns:a16="http://schemas.microsoft.com/office/drawing/2014/main" id="{A89147C8-530E-E92C-30F6-70BCF51988B9}"/>
              </a:ext>
            </a:extLst>
          </p:cNvPr>
          <p:cNvPicPr>
            <a:picLocks noChangeAspect="1"/>
          </p:cNvPicPr>
          <p:nvPr/>
        </p:nvPicPr>
        <p:blipFill>
          <a:blip r:embed="rId4"/>
          <a:stretch>
            <a:fillRect/>
          </a:stretch>
        </p:blipFill>
        <p:spPr>
          <a:xfrm>
            <a:off x="7126940" y="985874"/>
            <a:ext cx="4250415" cy="3019783"/>
          </a:xfrm>
          <a:prstGeom prst="rect">
            <a:avLst/>
          </a:prstGeom>
        </p:spPr>
      </p:pic>
      <p:sp>
        <p:nvSpPr>
          <p:cNvPr id="2" name="Title 1">
            <a:extLst>
              <a:ext uri="{FF2B5EF4-FFF2-40B4-BE49-F238E27FC236}">
                <a16:creationId xmlns:a16="http://schemas.microsoft.com/office/drawing/2014/main" id="{6110C713-1371-E1E9-77D8-5981808504E7}"/>
              </a:ext>
            </a:extLst>
          </p:cNvPr>
          <p:cNvSpPr txBox="1">
            <a:spLocks/>
          </p:cNvSpPr>
          <p:nvPr/>
        </p:nvSpPr>
        <p:spPr>
          <a:xfrm>
            <a:off x="152717" y="762396"/>
            <a:ext cx="10728325" cy="900000"/>
          </a:xfrm>
          <a:prstGeom prst="rect">
            <a:avLst/>
          </a:prstGeom>
        </p:spPr>
        <p:txBody>
          <a:bodyPr anchor="ctr">
            <a:normAutofit/>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US" dirty="0"/>
              <a:t>Results</a:t>
            </a:r>
            <a:endParaRPr lang="en-CH" dirty="0"/>
          </a:p>
        </p:txBody>
      </p:sp>
      <mc:AlternateContent xmlns:mc="http://schemas.openxmlformats.org/markup-compatibility/2006" xmlns:a14="http://schemas.microsoft.com/office/drawing/2010/main">
        <mc:Choice Requires="a14">
          <p:sp>
            <p:nvSpPr>
              <p:cNvPr id="8" name="Inhaltsplatzhalter 9">
                <a:extLst>
                  <a:ext uri="{FF2B5EF4-FFF2-40B4-BE49-F238E27FC236}">
                    <a16:creationId xmlns:a16="http://schemas.microsoft.com/office/drawing/2014/main" id="{A074AAC2-3CDD-7B52-51AA-EEF43A16D106}"/>
                  </a:ext>
                </a:extLst>
              </p:cNvPr>
              <p:cNvSpPr txBox="1">
                <a:spLocks/>
              </p:cNvSpPr>
              <p:nvPr/>
            </p:nvSpPr>
            <p:spPr>
              <a:xfrm>
                <a:off x="1050304" y="1732320"/>
                <a:ext cx="5179049" cy="3827330"/>
              </a:xfrm>
              <a:prstGeom prst="rect">
                <a:avLst/>
              </a:prstGeom>
              <a:noFill/>
              <a:ln w="22225">
                <a:solidFill>
                  <a:srgbClr val="215CAF"/>
                </a:solidFill>
              </a:ln>
            </p:spPr>
            <p:txBody>
              <a:bodyPr wrap="square"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ill Sans Ligh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ill Sans Ligh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ill Sans Ligh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ill Sans Ligh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2000" i="1" dirty="0">
                  <a:latin typeface="Cambria Math" panose="02040503050406030204" pitchFamily="18" charset="0"/>
                  <a:ea typeface="Cambria Math" panose="02040503050406030204" pitchFamily="18" charset="0"/>
                </a:endParaRPr>
              </a:p>
              <a:p>
                <a:pPr marL="0" indent="0" algn="ctr">
                  <a:buFont typeface="Arial" panose="020B0604020202020204" pitchFamily="34" charset="0"/>
                  <a:buNone/>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𝜈</m:t>
                          </m:r>
                        </m:e>
                        <m:sub>
                          <m:sSub>
                            <m:sSubPr>
                              <m:ctrlPr>
                                <a:rPr lang="en-US" sz="2000" i="1">
                                  <a:latin typeface="Cambria Math" panose="02040503050406030204" pitchFamily="18" charset="0"/>
                                  <a:ea typeface="Cambria Math" panose="02040503050406030204" pitchFamily="18" charset="0"/>
                                </a:rPr>
                              </m:ctrlPr>
                            </m:sSubPr>
                            <m:e>
                              <m:r>
                                <a:rPr lang="en-US" sz="2000">
                                  <a:latin typeface="Cambria Math" panose="02040503050406030204" pitchFamily="18" charset="0"/>
                                  <a:ea typeface="Cambria Math" panose="02040503050406030204" pitchFamily="18" charset="0"/>
                                </a:rPr>
                                <m:t>2</m:t>
                              </m:r>
                              <m:r>
                                <m:rPr>
                                  <m:sty m:val="p"/>
                                </m:rPr>
                                <a:rPr lang="en-US" sz="2000" smtClean="0">
                                  <a:latin typeface="Cambria Math" panose="02040503050406030204" pitchFamily="18" charset="0"/>
                                  <a:ea typeface="Cambria Math" panose="02040503050406030204" pitchFamily="18" charset="0"/>
                                </a:rPr>
                                <m:t>S</m:t>
                              </m:r>
                            </m:e>
                            <m:sub>
                              <m:r>
                                <a:rPr lang="en-US" sz="2000" smtClean="0">
                                  <a:latin typeface="Cambria Math" panose="02040503050406030204" pitchFamily="18" charset="0"/>
                                  <a:ea typeface="Cambria Math" panose="02040503050406030204" pitchFamily="18" charset="0"/>
                                </a:rPr>
                                <m:t>1/2</m:t>
                              </m:r>
                            </m:sub>
                          </m:sSub>
                          <m:r>
                            <a:rPr lang="en-US" sz="2000" smtClean="0">
                              <a:latin typeface="Cambria Math" panose="02040503050406030204" pitchFamily="18" charset="0"/>
                              <a:ea typeface="Cambria Math" panose="02040503050406030204" pitchFamily="18" charset="0"/>
                            </a:rPr>
                            <m:t>−</m:t>
                          </m:r>
                          <m:sSub>
                            <m:sSubPr>
                              <m:ctrlPr>
                                <a:rPr lang="en-US" sz="2000" i="1" smtClean="0">
                                  <a:latin typeface="Cambria Math" panose="02040503050406030204" pitchFamily="18" charset="0"/>
                                  <a:ea typeface="Cambria Math" panose="02040503050406030204" pitchFamily="18" charset="0"/>
                                </a:rPr>
                              </m:ctrlPr>
                            </m:sSubPr>
                            <m:e>
                              <m:r>
                                <a:rPr lang="en-US" sz="2000" smtClean="0">
                                  <a:latin typeface="Cambria Math" panose="02040503050406030204" pitchFamily="18" charset="0"/>
                                  <a:ea typeface="Cambria Math" panose="02040503050406030204" pitchFamily="18" charset="0"/>
                                </a:rPr>
                                <m:t>2</m:t>
                              </m:r>
                              <m:r>
                                <m:rPr>
                                  <m:sty m:val="p"/>
                                </m:rPr>
                                <a:rPr lang="en-US" sz="2000" smtClean="0">
                                  <a:latin typeface="Cambria Math" panose="02040503050406030204" pitchFamily="18" charset="0"/>
                                  <a:ea typeface="Cambria Math" panose="02040503050406030204" pitchFamily="18" charset="0"/>
                                </a:rPr>
                                <m:t>P</m:t>
                              </m:r>
                            </m:e>
                            <m:sub>
                              <m:r>
                                <a:rPr lang="en-US" sz="2000" i="1" smtClean="0">
                                  <a:latin typeface="Cambria Math" panose="02040503050406030204" pitchFamily="18" charset="0"/>
                                  <a:ea typeface="Cambria Math" panose="02040503050406030204" pitchFamily="18" charset="0"/>
                                </a:rPr>
                                <m:t>3/2</m:t>
                              </m:r>
                            </m:sub>
                          </m:sSub>
                        </m:sub>
                      </m:sSub>
                      <m:d>
                        <m:dPr>
                          <m:ctrlPr>
                            <a:rPr lang="en-US" sz="2000" i="1" smtClean="0">
                              <a:latin typeface="Cambria Math" panose="02040503050406030204" pitchFamily="18" charset="0"/>
                              <a:ea typeface="Cambria Math" panose="02040503050406030204" pitchFamily="18" charset="0"/>
                            </a:rPr>
                          </m:ctrlPr>
                        </m:dPr>
                        <m:e>
                          <m:r>
                            <m:rPr>
                              <m:sty m:val="p"/>
                            </m:rPr>
                            <a:rPr lang="en-US" sz="2000" smtClean="0">
                              <a:latin typeface="Cambria Math" panose="02040503050406030204" pitchFamily="18" charset="0"/>
                              <a:ea typeface="Cambria Math" panose="02040503050406030204" pitchFamily="18" charset="0"/>
                            </a:rPr>
                            <m:t>expt</m:t>
                          </m:r>
                          <m:r>
                            <a:rPr lang="en-US" sz="2000" smtClean="0">
                              <a:latin typeface="Cambria Math" panose="02040503050406030204" pitchFamily="18" charset="0"/>
                              <a:ea typeface="Cambria Math" panose="02040503050406030204" pitchFamily="18" charset="0"/>
                            </a:rPr>
                            <m:t>.</m:t>
                          </m:r>
                        </m:e>
                      </m:d>
                      <m:r>
                        <a:rPr lang="en-US" sz="2000" i="1" smtClean="0">
                          <a:latin typeface="Cambria Math" panose="02040503050406030204" pitchFamily="18" charset="0"/>
                          <a:ea typeface="Cambria Math" panose="02040503050406030204" pitchFamily="18" charset="0"/>
                        </a:rPr>
                        <m:t>=9871.0(70)</m:t>
                      </m:r>
                      <m:r>
                        <m:rPr>
                          <m:sty m:val="p"/>
                        </m:rPr>
                        <a:rPr lang="en-US" sz="2000" smtClean="0">
                          <a:latin typeface="Cambria Math" panose="02040503050406030204" pitchFamily="18" charset="0"/>
                          <a:ea typeface="Cambria Math" panose="02040503050406030204" pitchFamily="18" charset="0"/>
                        </a:rPr>
                        <m:t>MHz</m:t>
                      </m:r>
                    </m:oMath>
                  </m:oMathPara>
                </a14:m>
                <a:endParaRPr lang="de-DE" sz="1600" spc="-1" dirty="0">
                  <a:solidFill>
                    <a:srgbClr val="000000"/>
                  </a:solidFill>
                  <a:latin typeface="+mj-lt"/>
                  <a:ea typeface="Helvetica Light"/>
                </a:endParaRPr>
              </a:p>
              <a:p>
                <a:pPr marL="0" indent="0" algn="ctr">
                  <a:buFont typeface="Arial" panose="020B0604020202020204" pitchFamily="34" charset="0"/>
                  <a:buNone/>
                </a:pPr>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𝜈</m:t>
                          </m:r>
                        </m:e>
                        <m:sub>
                          <m:sSub>
                            <m:sSubPr>
                              <m:ctrlPr>
                                <a:rPr lang="en-US" sz="2000" i="1">
                                  <a:latin typeface="Cambria Math" panose="02040503050406030204" pitchFamily="18" charset="0"/>
                                  <a:ea typeface="Cambria Math" panose="02040503050406030204" pitchFamily="18" charset="0"/>
                                </a:rPr>
                              </m:ctrlPr>
                            </m:sSubPr>
                            <m:e>
                              <m:r>
                                <a:rPr lang="en-US" sz="2000">
                                  <a:latin typeface="Cambria Math" panose="02040503050406030204" pitchFamily="18" charset="0"/>
                                  <a:ea typeface="Cambria Math" panose="02040503050406030204" pitchFamily="18" charset="0"/>
                                </a:rPr>
                                <m:t>2</m:t>
                              </m:r>
                              <m:r>
                                <m:rPr>
                                  <m:sty m:val="p"/>
                                </m:rPr>
                                <a:rPr lang="en-US" sz="2000" smtClean="0">
                                  <a:latin typeface="Cambria Math" panose="02040503050406030204" pitchFamily="18" charset="0"/>
                                  <a:ea typeface="Cambria Math" panose="02040503050406030204" pitchFamily="18" charset="0"/>
                                </a:rPr>
                                <m:t>S</m:t>
                              </m:r>
                            </m:e>
                            <m:sub>
                              <m:r>
                                <a:rPr lang="en-US" sz="2000" smtClean="0">
                                  <a:latin typeface="Cambria Math" panose="02040503050406030204" pitchFamily="18" charset="0"/>
                                  <a:ea typeface="Cambria Math" panose="02040503050406030204" pitchFamily="18" charset="0"/>
                                </a:rPr>
                                <m:t>1/2</m:t>
                              </m:r>
                            </m:sub>
                          </m:sSub>
                          <m:r>
                            <a:rPr lang="en-US" sz="2000" smtClean="0">
                              <a:latin typeface="Cambria Math" panose="02040503050406030204" pitchFamily="18" charset="0"/>
                              <a:ea typeface="Cambria Math" panose="02040503050406030204" pitchFamily="18" charset="0"/>
                            </a:rPr>
                            <m:t>−</m:t>
                          </m:r>
                          <m:sSub>
                            <m:sSubPr>
                              <m:ctrlPr>
                                <a:rPr lang="en-US" sz="2000" i="1" smtClean="0">
                                  <a:latin typeface="Cambria Math" panose="02040503050406030204" pitchFamily="18" charset="0"/>
                                  <a:ea typeface="Cambria Math" panose="02040503050406030204" pitchFamily="18" charset="0"/>
                                </a:rPr>
                              </m:ctrlPr>
                            </m:sSubPr>
                            <m:e>
                              <m:r>
                                <a:rPr lang="en-US" sz="2000" smtClean="0">
                                  <a:latin typeface="Cambria Math" panose="02040503050406030204" pitchFamily="18" charset="0"/>
                                  <a:ea typeface="Cambria Math" panose="02040503050406030204" pitchFamily="18" charset="0"/>
                                </a:rPr>
                                <m:t>2</m:t>
                              </m:r>
                              <m:r>
                                <m:rPr>
                                  <m:sty m:val="p"/>
                                </m:rPr>
                                <a:rPr lang="en-US" sz="2000" smtClean="0">
                                  <a:latin typeface="Cambria Math" panose="02040503050406030204" pitchFamily="18" charset="0"/>
                                  <a:ea typeface="Cambria Math" panose="02040503050406030204" pitchFamily="18" charset="0"/>
                                </a:rPr>
                                <m:t>P</m:t>
                              </m:r>
                            </m:e>
                            <m:sub>
                              <m:r>
                                <a:rPr lang="en-US" sz="2000" i="1" smtClean="0">
                                  <a:latin typeface="Cambria Math" panose="02040503050406030204" pitchFamily="18" charset="0"/>
                                  <a:ea typeface="Cambria Math" panose="02040503050406030204" pitchFamily="18" charset="0"/>
                                </a:rPr>
                                <m:t>3/2</m:t>
                              </m:r>
                            </m:sub>
                          </m:sSub>
                        </m:sub>
                      </m:sSub>
                      <m:d>
                        <m:dPr>
                          <m:ctrlPr>
                            <a:rPr lang="en-US" sz="2000" i="1" smtClean="0">
                              <a:latin typeface="Cambria Math" panose="02040503050406030204" pitchFamily="18" charset="0"/>
                              <a:ea typeface="Cambria Math" panose="02040503050406030204" pitchFamily="18" charset="0"/>
                            </a:rPr>
                          </m:ctrlPr>
                        </m:dPr>
                        <m:e>
                          <m:r>
                            <m:rPr>
                              <m:sty m:val="p"/>
                            </m:rPr>
                            <a:rPr lang="en-US" sz="2000" smtClean="0">
                              <a:latin typeface="Cambria Math" panose="02040503050406030204" pitchFamily="18" charset="0"/>
                              <a:ea typeface="Cambria Math" panose="02040503050406030204" pitchFamily="18" charset="0"/>
                            </a:rPr>
                            <m:t>theory</m:t>
                          </m:r>
                        </m:e>
                      </m:d>
                      <m:r>
                        <a:rPr lang="en-US" sz="2000" i="1" smtClean="0">
                          <a:latin typeface="Cambria Math" panose="02040503050406030204" pitchFamily="18" charset="0"/>
                          <a:ea typeface="Cambria Math" panose="02040503050406030204" pitchFamily="18" charset="0"/>
                        </a:rPr>
                        <m:t>=9874.367(1)</m:t>
                      </m:r>
                      <m:r>
                        <m:rPr>
                          <m:sty m:val="p"/>
                        </m:rPr>
                        <a:rPr lang="en-US" sz="2000" smtClean="0">
                          <a:latin typeface="Cambria Math" panose="02040503050406030204" pitchFamily="18" charset="0"/>
                          <a:ea typeface="Cambria Math" panose="02040503050406030204" pitchFamily="18" charset="0"/>
                        </a:rPr>
                        <m:t>MHz</m:t>
                      </m:r>
                    </m:oMath>
                  </m:oMathPara>
                </a14:m>
                <a:endParaRPr lang="en-US" sz="2000" dirty="0"/>
              </a:p>
              <a:p>
                <a:pPr marL="0" indent="0" algn="ctr">
                  <a:buFont typeface="Arial" panose="020B0604020202020204" pitchFamily="34" charset="0"/>
                  <a:buNone/>
                </a:pPr>
                <a:endParaRPr lang="en-US" sz="1600" dirty="0"/>
              </a:p>
              <a:p>
                <a:pPr marL="0" indent="0" algn="ctr">
                  <a:buFont typeface="Arial" panose="020B0604020202020204" pitchFamily="34" charse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𝜈</m:t>
                          </m:r>
                        </m:e>
                        <m:sub>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2</m:t>
                              </m:r>
                              <m:r>
                                <m:rPr>
                                  <m:sty m:val="p"/>
                                </m:rPr>
                                <a:rPr lang="en-US" sz="2000" smtClean="0">
                                  <a:latin typeface="Cambria Math" panose="02040503050406030204" pitchFamily="18" charset="0"/>
                                  <a:ea typeface="Cambria Math" panose="02040503050406030204" pitchFamily="18" charset="0"/>
                                </a:rPr>
                                <m:t>P</m:t>
                              </m:r>
                            </m:e>
                            <m:sub>
                              <m:r>
                                <a:rPr lang="en-US" sz="2000" i="1">
                                  <a:latin typeface="Cambria Math" panose="02040503050406030204" pitchFamily="18" charset="0"/>
                                  <a:ea typeface="Cambria Math" panose="02040503050406030204" pitchFamily="18" charset="0"/>
                                </a:rPr>
                                <m:t>1/2</m:t>
                              </m:r>
                            </m:sub>
                          </m:sSub>
                          <m:r>
                            <a:rPr lang="en-US" sz="2000" i="1">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2</m:t>
                              </m:r>
                              <m:r>
                                <m:rPr>
                                  <m:sty m:val="p"/>
                                </m:rPr>
                                <a:rPr lang="en-US" sz="2000" i="1">
                                  <a:latin typeface="Cambria Math" panose="02040503050406030204" pitchFamily="18" charset="0"/>
                                  <a:ea typeface="Cambria Math" panose="02040503050406030204" pitchFamily="18" charset="0"/>
                                </a:rPr>
                                <m:t>P</m:t>
                              </m:r>
                            </m:e>
                            <m:sub>
                              <m:r>
                                <a:rPr lang="en-US" sz="2000" i="1">
                                  <a:latin typeface="Cambria Math" panose="02040503050406030204" pitchFamily="18" charset="0"/>
                                  <a:ea typeface="Cambria Math" panose="02040503050406030204" pitchFamily="18" charset="0"/>
                                </a:rPr>
                                <m:t>3/2</m:t>
                              </m:r>
                            </m:sub>
                          </m:sSub>
                        </m:sub>
                      </m:sSub>
                      <m:d>
                        <m:dPr>
                          <m:ctrlPr>
                            <a:rPr lang="en-US" sz="2000" i="1">
                              <a:latin typeface="Cambria Math" panose="02040503050406030204" pitchFamily="18" charset="0"/>
                              <a:ea typeface="Cambria Math" panose="02040503050406030204" pitchFamily="18" charset="0"/>
                            </a:rPr>
                          </m:ctrlPr>
                        </m:dPr>
                        <m:e>
                          <m:r>
                            <m:rPr>
                              <m:sty m:val="p"/>
                            </m:rPr>
                            <a:rPr lang="en-US" sz="2000" i="1">
                              <a:latin typeface="Cambria Math" panose="02040503050406030204" pitchFamily="18" charset="0"/>
                              <a:ea typeface="Cambria Math" panose="02040503050406030204" pitchFamily="18" charset="0"/>
                            </a:rPr>
                            <m:t>expt</m:t>
                          </m:r>
                          <m:r>
                            <a:rPr lang="en-US" sz="2000" i="1">
                              <a:latin typeface="Cambria Math" panose="02040503050406030204" pitchFamily="18" charset="0"/>
                              <a:ea typeface="Cambria Math" panose="02040503050406030204" pitchFamily="18" charset="0"/>
                            </a:rPr>
                            <m:t>.</m:t>
                          </m:r>
                        </m:e>
                      </m:d>
                      <m:r>
                        <a:rPr lang="en-US" sz="2000" i="1">
                          <a:latin typeface="Cambria Math" panose="02040503050406030204" pitchFamily="18" charset="0"/>
                          <a:ea typeface="Cambria Math" panose="02040503050406030204" pitchFamily="18" charset="0"/>
                        </a:rPr>
                        <m:t>=</m:t>
                      </m:r>
                      <m:r>
                        <a:rPr lang="en-US" sz="2000" i="1" smtClean="0">
                          <a:latin typeface="Cambria Math" panose="02040503050406030204" pitchFamily="18" charset="0"/>
                          <a:ea typeface="Cambria Math" panose="02040503050406030204" pitchFamily="18" charset="0"/>
                        </a:rPr>
                        <m:t>10918.2</m:t>
                      </m:r>
                      <m:r>
                        <a:rPr lang="en-US" sz="2000" i="1">
                          <a:latin typeface="Cambria Math" panose="02040503050406030204" pitchFamily="18" charset="0"/>
                          <a:ea typeface="Cambria Math" panose="02040503050406030204" pitchFamily="18" charset="0"/>
                        </a:rPr>
                        <m:t>(7</m:t>
                      </m:r>
                      <m:r>
                        <a:rPr lang="en-US" sz="2000" i="1" smtClean="0">
                          <a:latin typeface="Cambria Math" panose="02040503050406030204" pitchFamily="18" charset="0"/>
                          <a:ea typeface="Cambria Math" panose="02040503050406030204" pitchFamily="18" charset="0"/>
                        </a:rPr>
                        <m:t>4</m:t>
                      </m:r>
                      <m:r>
                        <a:rPr lang="en-US" sz="2000" i="1">
                          <a:latin typeface="Cambria Math" panose="02040503050406030204" pitchFamily="18" charset="0"/>
                          <a:ea typeface="Cambria Math" panose="02040503050406030204" pitchFamily="18" charset="0"/>
                        </a:rPr>
                        <m:t>)</m:t>
                      </m:r>
                      <m:r>
                        <m:rPr>
                          <m:sty m:val="p"/>
                        </m:rPr>
                        <a:rPr lang="en-US" sz="2000" i="1">
                          <a:latin typeface="Cambria Math" panose="02040503050406030204" pitchFamily="18" charset="0"/>
                          <a:ea typeface="Cambria Math" panose="02040503050406030204" pitchFamily="18" charset="0"/>
                        </a:rPr>
                        <m:t>MH</m:t>
                      </m:r>
                    </m:oMath>
                  </m:oMathPara>
                </a14:m>
                <a:endParaRPr lang="de-DE" sz="2000" i="1" dirty="0">
                  <a:latin typeface="Cambria Math" panose="02040503050406030204" pitchFamily="18" charset="0"/>
                  <a:ea typeface="Cambria Math" panose="02040503050406030204" pitchFamily="18" charset="0"/>
                </a:endParaRPr>
              </a:p>
              <a:p>
                <a:pPr marL="0" indent="0" algn="ctr">
                  <a:buFont typeface="Arial" panose="020B0604020202020204" pitchFamily="34" charse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𝜈</m:t>
                          </m:r>
                        </m:e>
                        <m:sub>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2</m:t>
                              </m:r>
                              <m:r>
                                <m:rPr>
                                  <m:sty m:val="p"/>
                                </m:rPr>
                                <a:rPr lang="en-US" sz="2000" smtClean="0">
                                  <a:latin typeface="Cambria Math" panose="02040503050406030204" pitchFamily="18" charset="0"/>
                                  <a:ea typeface="Cambria Math" panose="02040503050406030204" pitchFamily="18" charset="0"/>
                                </a:rPr>
                                <m:t>P</m:t>
                              </m:r>
                            </m:e>
                            <m:sub>
                              <m:r>
                                <a:rPr lang="en-US" sz="2000" i="1">
                                  <a:latin typeface="Cambria Math" panose="02040503050406030204" pitchFamily="18" charset="0"/>
                                  <a:ea typeface="Cambria Math" panose="02040503050406030204" pitchFamily="18" charset="0"/>
                                </a:rPr>
                                <m:t>1/2</m:t>
                              </m:r>
                            </m:sub>
                          </m:sSub>
                          <m:r>
                            <a:rPr lang="en-US" sz="2000" i="1">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2</m:t>
                              </m:r>
                              <m:r>
                                <m:rPr>
                                  <m:sty m:val="p"/>
                                </m:rPr>
                                <a:rPr lang="en-US" sz="2000" i="1">
                                  <a:latin typeface="Cambria Math" panose="02040503050406030204" pitchFamily="18" charset="0"/>
                                  <a:ea typeface="Cambria Math" panose="02040503050406030204" pitchFamily="18" charset="0"/>
                                </a:rPr>
                                <m:t>P</m:t>
                              </m:r>
                            </m:e>
                            <m:sub>
                              <m:r>
                                <a:rPr lang="en-US" sz="2000" i="1">
                                  <a:latin typeface="Cambria Math" panose="02040503050406030204" pitchFamily="18" charset="0"/>
                                  <a:ea typeface="Cambria Math" panose="02040503050406030204" pitchFamily="18" charset="0"/>
                                </a:rPr>
                                <m:t>3/2</m:t>
                              </m:r>
                            </m:sub>
                          </m:sSub>
                        </m:sub>
                      </m:sSub>
                      <m:d>
                        <m:dPr>
                          <m:ctrlPr>
                            <a:rPr lang="en-US" sz="2000" i="1">
                              <a:latin typeface="Cambria Math" panose="02040503050406030204" pitchFamily="18" charset="0"/>
                              <a:ea typeface="Cambria Math" panose="02040503050406030204" pitchFamily="18" charset="0"/>
                            </a:rPr>
                          </m:ctrlPr>
                        </m:dPr>
                        <m:e>
                          <m:r>
                            <m:rPr>
                              <m:sty m:val="p"/>
                            </m:rPr>
                            <a:rPr lang="en-US" sz="2000" i="1">
                              <a:latin typeface="Cambria Math" panose="02040503050406030204" pitchFamily="18" charset="0"/>
                              <a:ea typeface="Cambria Math" panose="02040503050406030204" pitchFamily="18" charset="0"/>
                            </a:rPr>
                            <m:t>theory</m:t>
                          </m:r>
                        </m:e>
                      </m:d>
                      <m:r>
                        <a:rPr lang="en-US" sz="2000" i="1">
                          <a:latin typeface="Cambria Math" panose="02040503050406030204" pitchFamily="18" charset="0"/>
                          <a:ea typeface="Cambria Math" panose="02040503050406030204" pitchFamily="18" charset="0"/>
                        </a:rPr>
                        <m:t>=</m:t>
                      </m:r>
                      <m:r>
                        <a:rPr lang="en-US" sz="2000" i="1" smtClean="0">
                          <a:latin typeface="Cambria Math" panose="02040503050406030204" pitchFamily="18" charset="0"/>
                          <a:ea typeface="Cambria Math" panose="02040503050406030204" pitchFamily="18" charset="0"/>
                        </a:rPr>
                        <m:t>10921.8639</m:t>
                      </m:r>
                      <m:r>
                        <a:rPr lang="en-US" sz="2000" i="1">
                          <a:latin typeface="Cambria Math" panose="02040503050406030204" pitchFamily="18" charset="0"/>
                          <a:ea typeface="Cambria Math" panose="02040503050406030204" pitchFamily="18" charset="0"/>
                        </a:rPr>
                        <m:t>(1)</m:t>
                      </m:r>
                      <m:r>
                        <m:rPr>
                          <m:sty m:val="p"/>
                        </m:rPr>
                        <a:rPr lang="en-US" sz="2000" i="1">
                          <a:latin typeface="Cambria Math" panose="02040503050406030204" pitchFamily="18" charset="0"/>
                          <a:ea typeface="Cambria Math" panose="02040503050406030204" pitchFamily="18" charset="0"/>
                        </a:rPr>
                        <m:t>MHz</m:t>
                      </m:r>
                    </m:oMath>
                  </m:oMathPara>
                </a14:m>
                <a:endParaRPr lang="en-US" sz="2000" i="1" dirty="0">
                  <a:latin typeface="Cambria Math" panose="02040503050406030204" pitchFamily="18" charset="0"/>
                  <a:ea typeface="Cambria Math" panose="02040503050406030204" pitchFamily="18" charset="0"/>
                </a:endParaRPr>
              </a:p>
              <a:p>
                <a:pPr algn="ctr"/>
                <a:endParaRPr lang="en-US" sz="2000" dirty="0"/>
              </a:p>
              <a:p>
                <a:pPr>
                  <a:buClr>
                    <a:srgbClr val="5E5CE6"/>
                  </a:buClr>
                  <a:buFont typeface="Wingdings" panose="05000000000000000000" pitchFamily="2" charset="2"/>
                  <a:buChar char="§"/>
                </a:pPr>
                <a:r>
                  <a:rPr lang="en-US" sz="2400" dirty="0"/>
                  <a:t>Limited by statistics</a:t>
                </a:r>
              </a:p>
              <a:p>
                <a:pPr>
                  <a:buClr>
                    <a:srgbClr val="5E5CE6"/>
                  </a:buClr>
                  <a:buFont typeface="Wingdings" panose="05000000000000000000" pitchFamily="2" charset="2"/>
                  <a:buChar char="§"/>
                </a:pPr>
                <a:r>
                  <a:rPr lang="en-US" sz="2400" dirty="0"/>
                  <a:t>Main systematics from waveguide</a:t>
                </a:r>
              </a:p>
              <a:p>
                <a:pPr>
                  <a:buClr>
                    <a:srgbClr val="5E5CE6"/>
                  </a:buClr>
                  <a:buFont typeface="Wingdings" panose="05000000000000000000" pitchFamily="2" charset="2"/>
                  <a:buChar char="§"/>
                </a:pPr>
                <a:r>
                  <a:rPr lang="en-US" sz="2400" dirty="0"/>
                  <a:t>Consistent with theory</a:t>
                </a:r>
              </a:p>
            </p:txBody>
          </p:sp>
        </mc:Choice>
        <mc:Fallback xmlns="">
          <p:sp>
            <p:nvSpPr>
              <p:cNvPr id="8" name="Inhaltsplatzhalter 9">
                <a:extLst>
                  <a:ext uri="{FF2B5EF4-FFF2-40B4-BE49-F238E27FC236}">
                    <a16:creationId xmlns:a16="http://schemas.microsoft.com/office/drawing/2014/main" id="{A074AAC2-3CDD-7B52-51AA-EEF43A16D106}"/>
                  </a:ext>
                </a:extLst>
              </p:cNvPr>
              <p:cNvSpPr txBox="1">
                <a:spLocks noRot="1" noChangeAspect="1" noMove="1" noResize="1" noEditPoints="1" noAdjustHandles="1" noChangeArrowheads="1" noChangeShapeType="1" noTextEdit="1"/>
              </p:cNvSpPr>
              <p:nvPr/>
            </p:nvSpPr>
            <p:spPr>
              <a:xfrm>
                <a:off x="1050304" y="1732320"/>
                <a:ext cx="5179049" cy="3827330"/>
              </a:xfrm>
              <a:prstGeom prst="rect">
                <a:avLst/>
              </a:prstGeom>
              <a:blipFill>
                <a:blip r:embed="rId5"/>
                <a:stretch>
                  <a:fillRect l="-1288" b="-2373"/>
                </a:stretch>
              </a:blipFill>
              <a:ln w="22225">
                <a:solidFill>
                  <a:srgbClr val="215CAF"/>
                </a:solidFill>
              </a:ln>
            </p:spPr>
            <p:txBody>
              <a:bodyPr/>
              <a:lstStyle/>
              <a:p>
                <a:r>
                  <a:rPr lang="en-CH">
                    <a:noFill/>
                  </a:rPr>
                  <a:t> </a:t>
                </a:r>
              </a:p>
            </p:txBody>
          </p:sp>
        </mc:Fallback>
      </mc:AlternateContent>
      <p:sp>
        <p:nvSpPr>
          <p:cNvPr id="3" name="TextBox 2">
            <a:extLst>
              <a:ext uri="{FF2B5EF4-FFF2-40B4-BE49-F238E27FC236}">
                <a16:creationId xmlns:a16="http://schemas.microsoft.com/office/drawing/2014/main" id="{A9E33B65-FC0B-E86D-6BBE-C2312F5C73CE}"/>
              </a:ext>
            </a:extLst>
          </p:cNvPr>
          <p:cNvSpPr txBox="1"/>
          <p:nvPr/>
        </p:nvSpPr>
        <p:spPr>
          <a:xfrm>
            <a:off x="1148080" y="5961972"/>
            <a:ext cx="3258521" cy="369332"/>
          </a:xfrm>
          <a:prstGeom prst="rect">
            <a:avLst/>
          </a:prstGeom>
          <a:noFill/>
        </p:spPr>
        <p:txBody>
          <a:bodyPr wrap="none" rtlCol="0">
            <a:spAutoFit/>
          </a:bodyPr>
          <a:lstStyle/>
          <a:p>
            <a:r>
              <a:rPr lang="en-US" dirty="0"/>
              <a:t>P Bulmer et al. arXiv:2509.04674  </a:t>
            </a:r>
            <a:endParaRPr lang="en-CH" dirty="0"/>
          </a:p>
        </p:txBody>
      </p:sp>
      <p:sp>
        <p:nvSpPr>
          <p:cNvPr id="5" name="TextBox 4">
            <a:extLst>
              <a:ext uri="{FF2B5EF4-FFF2-40B4-BE49-F238E27FC236}">
                <a16:creationId xmlns:a16="http://schemas.microsoft.com/office/drawing/2014/main" id="{1FFCCEED-6966-F7E3-2C6A-97F2720256E0}"/>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3306631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9ACAC-A3C4-C4D6-2BFA-906F114876A1}"/>
            </a:ext>
          </a:extLst>
        </p:cNvPr>
        <p:cNvGrpSpPr/>
        <p:nvPr/>
      </p:nvGrpSpPr>
      <p:grpSpPr>
        <a:xfrm>
          <a:off x="0" y="0"/>
          <a:ext cx="0" cy="0"/>
          <a:chOff x="0" y="0"/>
          <a:chExt cx="0" cy="0"/>
        </a:xfrm>
      </p:grpSpPr>
      <p:pic>
        <p:nvPicPr>
          <p:cNvPr id="4" name="Picture 3" descr="A graph of a number of m&#10;&#10;AI-generated content may be incorrect.">
            <a:extLst>
              <a:ext uri="{FF2B5EF4-FFF2-40B4-BE49-F238E27FC236}">
                <a16:creationId xmlns:a16="http://schemas.microsoft.com/office/drawing/2014/main" id="{030CADEC-F085-E5FF-8A13-3C9BA29662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5434" y="4098218"/>
            <a:ext cx="3855608" cy="2759782"/>
          </a:xfrm>
          <a:prstGeom prst="rect">
            <a:avLst/>
          </a:prstGeom>
        </p:spPr>
      </p:pic>
      <p:sp>
        <p:nvSpPr>
          <p:cNvPr id="51" name="TextBox 50">
            <a:extLst>
              <a:ext uri="{FF2B5EF4-FFF2-40B4-BE49-F238E27FC236}">
                <a16:creationId xmlns:a16="http://schemas.microsoft.com/office/drawing/2014/main" id="{8EA29EAF-8CB7-814A-334F-1DD2C5481389}"/>
              </a:ext>
            </a:extLst>
          </p:cNvPr>
          <p:cNvSpPr txBox="1"/>
          <p:nvPr/>
        </p:nvSpPr>
        <p:spPr>
          <a:xfrm>
            <a:off x="6302466" y="898087"/>
            <a:ext cx="7285012" cy="338554"/>
          </a:xfrm>
          <a:prstGeom prst="rect">
            <a:avLst/>
          </a:prstGeom>
          <a:noFill/>
        </p:spPr>
        <p:txBody>
          <a:bodyPr wrap="square">
            <a:spAutoFit/>
          </a:bodyPr>
          <a:lstStyle/>
          <a:p>
            <a:r>
              <a:rPr lang="en-CH" sz="1600" dirty="0"/>
              <a:t>Blumer, P., </a:t>
            </a:r>
            <a:r>
              <a:rPr lang="en-CH" sz="1600" dirty="0" err="1"/>
              <a:t>Geissmann</a:t>
            </a:r>
            <a:r>
              <a:rPr lang="en-CH" sz="1600" dirty="0"/>
              <a:t>, S., Vargas, A.J. et al. Eur. Phys. J. D 79, 24 (2025)</a:t>
            </a:r>
          </a:p>
        </p:txBody>
      </p:sp>
      <p:grpSp>
        <p:nvGrpSpPr>
          <p:cNvPr id="63" name="Group 62">
            <a:extLst>
              <a:ext uri="{FF2B5EF4-FFF2-40B4-BE49-F238E27FC236}">
                <a16:creationId xmlns:a16="http://schemas.microsoft.com/office/drawing/2014/main" id="{7E466187-5B0C-75DD-5291-90A40B49BB54}"/>
              </a:ext>
            </a:extLst>
          </p:cNvPr>
          <p:cNvGrpSpPr/>
          <p:nvPr/>
        </p:nvGrpSpPr>
        <p:grpSpPr>
          <a:xfrm>
            <a:off x="364627" y="1662396"/>
            <a:ext cx="4006947" cy="1927989"/>
            <a:chOff x="3996014" y="3938723"/>
            <a:chExt cx="4006947" cy="1927989"/>
          </a:xfrm>
        </p:grpSpPr>
        <p:grpSp>
          <p:nvGrpSpPr>
            <p:cNvPr id="64" name="Group 63">
              <a:extLst>
                <a:ext uri="{FF2B5EF4-FFF2-40B4-BE49-F238E27FC236}">
                  <a16:creationId xmlns:a16="http://schemas.microsoft.com/office/drawing/2014/main" id="{1A793A46-4DC3-2509-5CB4-40542BF69DFF}"/>
                </a:ext>
              </a:extLst>
            </p:cNvPr>
            <p:cNvGrpSpPr/>
            <p:nvPr/>
          </p:nvGrpSpPr>
          <p:grpSpPr>
            <a:xfrm>
              <a:off x="5617269" y="5497380"/>
              <a:ext cx="871001" cy="369332"/>
              <a:chOff x="5707737" y="3654016"/>
              <a:chExt cx="871001" cy="369332"/>
            </a:xfrm>
          </p:grpSpPr>
          <p:sp>
            <p:nvSpPr>
              <p:cNvPr id="80" name="TextBox 79">
                <a:extLst>
                  <a:ext uri="{FF2B5EF4-FFF2-40B4-BE49-F238E27FC236}">
                    <a16:creationId xmlns:a16="http://schemas.microsoft.com/office/drawing/2014/main" id="{8CA16CA6-00A4-E802-C4BE-030773C250F5}"/>
                  </a:ext>
                </a:extLst>
              </p:cNvPr>
              <p:cNvSpPr txBox="1"/>
              <p:nvPr/>
            </p:nvSpPr>
            <p:spPr>
              <a:xfrm>
                <a:off x="5707737" y="3654016"/>
                <a:ext cx="871001" cy="369332"/>
              </a:xfrm>
              <a:prstGeom prst="rect">
                <a:avLst/>
              </a:prstGeom>
              <a:noFill/>
            </p:spPr>
            <p:txBody>
              <a:bodyPr wrap="square" rtlCol="0">
                <a:spAutoFit/>
              </a:bodyPr>
              <a:lstStyle/>
              <a:p>
                <a:r>
                  <a:rPr lang="en-US" dirty="0"/>
                  <a:t>Time</a:t>
                </a:r>
                <a:endParaRPr lang="en-CH" dirty="0"/>
              </a:p>
            </p:txBody>
          </p:sp>
          <p:cxnSp>
            <p:nvCxnSpPr>
              <p:cNvPr id="81" name="Straight Arrow Connector 80">
                <a:extLst>
                  <a:ext uri="{FF2B5EF4-FFF2-40B4-BE49-F238E27FC236}">
                    <a16:creationId xmlns:a16="http://schemas.microsoft.com/office/drawing/2014/main" id="{7C03FCBF-7AAA-70CE-C5E2-34C6097294F6}"/>
                  </a:ext>
                </a:extLst>
              </p:cNvPr>
              <p:cNvCxnSpPr>
                <a:cxnSpLocks/>
              </p:cNvCxnSpPr>
              <p:nvPr/>
            </p:nvCxnSpPr>
            <p:spPr>
              <a:xfrm>
                <a:off x="5745378" y="4023348"/>
                <a:ext cx="701242" cy="0"/>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grpSp>
        <p:grpSp>
          <p:nvGrpSpPr>
            <p:cNvPr id="65" name="Group 64">
              <a:extLst>
                <a:ext uri="{FF2B5EF4-FFF2-40B4-BE49-F238E27FC236}">
                  <a16:creationId xmlns:a16="http://schemas.microsoft.com/office/drawing/2014/main" id="{4F0F9DCD-6876-2191-6D83-657F587BBB45}"/>
                </a:ext>
              </a:extLst>
            </p:cNvPr>
            <p:cNvGrpSpPr/>
            <p:nvPr/>
          </p:nvGrpSpPr>
          <p:grpSpPr>
            <a:xfrm>
              <a:off x="3996014" y="3938723"/>
              <a:ext cx="4006947" cy="1605970"/>
              <a:chOff x="3996014" y="3938723"/>
              <a:chExt cx="4006947" cy="1605970"/>
            </a:xfrm>
          </p:grpSpPr>
          <p:grpSp>
            <p:nvGrpSpPr>
              <p:cNvPr id="66" name="Group 65">
                <a:extLst>
                  <a:ext uri="{FF2B5EF4-FFF2-40B4-BE49-F238E27FC236}">
                    <a16:creationId xmlns:a16="http://schemas.microsoft.com/office/drawing/2014/main" id="{DA1C9ECC-4FDA-6E11-9EC0-1B0632E45ECB}"/>
                  </a:ext>
                </a:extLst>
              </p:cNvPr>
              <p:cNvGrpSpPr/>
              <p:nvPr/>
            </p:nvGrpSpPr>
            <p:grpSpPr>
              <a:xfrm>
                <a:off x="3996014" y="4531960"/>
                <a:ext cx="4006947" cy="1012733"/>
                <a:chOff x="4458090" y="4531960"/>
                <a:chExt cx="4006947" cy="1012733"/>
              </a:xfrm>
            </p:grpSpPr>
            <p:cxnSp>
              <p:nvCxnSpPr>
                <p:cNvPr id="75" name="Straight Connector 74">
                  <a:extLst>
                    <a:ext uri="{FF2B5EF4-FFF2-40B4-BE49-F238E27FC236}">
                      <a16:creationId xmlns:a16="http://schemas.microsoft.com/office/drawing/2014/main" id="{7A92CEB6-D538-B1E7-DA4D-3E4A6A1BB97C}"/>
                    </a:ext>
                  </a:extLst>
                </p:cNvPr>
                <p:cNvCxnSpPr>
                  <a:cxnSpLocks/>
                </p:cNvCxnSpPr>
                <p:nvPr/>
              </p:nvCxnSpPr>
              <p:spPr>
                <a:xfrm>
                  <a:off x="4458090" y="5038327"/>
                  <a:ext cx="644769"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sp>
              <p:nvSpPr>
                <p:cNvPr id="76" name="Free-form: Shape 38">
                  <a:extLst>
                    <a:ext uri="{FF2B5EF4-FFF2-40B4-BE49-F238E27FC236}">
                      <a16:creationId xmlns:a16="http://schemas.microsoft.com/office/drawing/2014/main" id="{B79DFA21-AB3A-2EF6-C7F3-2B49E418EC57}"/>
                    </a:ext>
                  </a:extLst>
                </p:cNvPr>
                <p:cNvSpPr/>
                <p:nvPr/>
              </p:nvSpPr>
              <p:spPr>
                <a:xfrm>
                  <a:off x="5102859" y="4531960"/>
                  <a:ext cx="1036320" cy="1012733"/>
                </a:xfrm>
                <a:custGeom>
                  <a:avLst/>
                  <a:gdLst>
                    <a:gd name="connsiteX0" fmla="*/ 0 w 1036320"/>
                    <a:gd name="connsiteY0" fmla="*/ 512353 h 1012733"/>
                    <a:gd name="connsiteX1" fmla="*/ 99060 w 1036320"/>
                    <a:gd name="connsiteY1" fmla="*/ 14513 h 1012733"/>
                    <a:gd name="connsiteX2" fmla="*/ 299720 w 1036320"/>
                    <a:gd name="connsiteY2" fmla="*/ 1012733 h 1012733"/>
                    <a:gd name="connsiteX3" fmla="*/ 505460 w 1036320"/>
                    <a:gd name="connsiteY3" fmla="*/ 14513 h 1012733"/>
                    <a:gd name="connsiteX4" fmla="*/ 708660 w 1036320"/>
                    <a:gd name="connsiteY4" fmla="*/ 1012733 h 1012733"/>
                    <a:gd name="connsiteX5" fmla="*/ 911860 w 1036320"/>
                    <a:gd name="connsiteY5" fmla="*/ 11973 h 1012733"/>
                    <a:gd name="connsiteX6" fmla="*/ 1036320 w 1036320"/>
                    <a:gd name="connsiteY6" fmla="*/ 502193 h 1012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 h="1012733">
                      <a:moveTo>
                        <a:pt x="0" y="512353"/>
                      </a:moveTo>
                      <a:cubicBezTo>
                        <a:pt x="24553" y="221734"/>
                        <a:pt x="49107" y="-68884"/>
                        <a:pt x="99060" y="14513"/>
                      </a:cubicBezTo>
                      <a:cubicBezTo>
                        <a:pt x="149013" y="97910"/>
                        <a:pt x="231987" y="1012733"/>
                        <a:pt x="299720" y="1012733"/>
                      </a:cubicBezTo>
                      <a:cubicBezTo>
                        <a:pt x="367453" y="1012733"/>
                        <a:pt x="437303" y="14513"/>
                        <a:pt x="505460" y="14513"/>
                      </a:cubicBezTo>
                      <a:cubicBezTo>
                        <a:pt x="573617" y="14513"/>
                        <a:pt x="640927" y="1013156"/>
                        <a:pt x="708660" y="1012733"/>
                      </a:cubicBezTo>
                      <a:cubicBezTo>
                        <a:pt x="776393" y="1012310"/>
                        <a:pt x="857250" y="97063"/>
                        <a:pt x="911860" y="11973"/>
                      </a:cubicBezTo>
                      <a:cubicBezTo>
                        <a:pt x="966470" y="-73117"/>
                        <a:pt x="1017693" y="419643"/>
                        <a:pt x="1036320" y="502193"/>
                      </a:cubicBezTo>
                    </a:path>
                  </a:pathLst>
                </a:cu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77" name="Straight Connector 76">
                  <a:extLst>
                    <a:ext uri="{FF2B5EF4-FFF2-40B4-BE49-F238E27FC236}">
                      <a16:creationId xmlns:a16="http://schemas.microsoft.com/office/drawing/2014/main" id="{75BABB03-AEFD-7BE8-068B-31923613AE93}"/>
                    </a:ext>
                  </a:extLst>
                </p:cNvPr>
                <p:cNvCxnSpPr>
                  <a:cxnSpLocks/>
                </p:cNvCxnSpPr>
                <p:nvPr/>
              </p:nvCxnSpPr>
              <p:spPr>
                <a:xfrm>
                  <a:off x="6139179" y="5036080"/>
                  <a:ext cx="644769"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sp>
              <p:nvSpPr>
                <p:cNvPr id="78" name="Free-form: Shape 41">
                  <a:extLst>
                    <a:ext uri="{FF2B5EF4-FFF2-40B4-BE49-F238E27FC236}">
                      <a16:creationId xmlns:a16="http://schemas.microsoft.com/office/drawing/2014/main" id="{DFB49B71-68A4-EBE2-5889-FCBD127BF572}"/>
                    </a:ext>
                  </a:extLst>
                </p:cNvPr>
                <p:cNvSpPr/>
                <p:nvPr/>
              </p:nvSpPr>
              <p:spPr>
                <a:xfrm>
                  <a:off x="6783948" y="4531960"/>
                  <a:ext cx="1036320" cy="1012733"/>
                </a:xfrm>
                <a:custGeom>
                  <a:avLst/>
                  <a:gdLst>
                    <a:gd name="connsiteX0" fmla="*/ 0 w 1036320"/>
                    <a:gd name="connsiteY0" fmla="*/ 512353 h 1012733"/>
                    <a:gd name="connsiteX1" fmla="*/ 99060 w 1036320"/>
                    <a:gd name="connsiteY1" fmla="*/ 14513 h 1012733"/>
                    <a:gd name="connsiteX2" fmla="*/ 299720 w 1036320"/>
                    <a:gd name="connsiteY2" fmla="*/ 1012733 h 1012733"/>
                    <a:gd name="connsiteX3" fmla="*/ 505460 w 1036320"/>
                    <a:gd name="connsiteY3" fmla="*/ 14513 h 1012733"/>
                    <a:gd name="connsiteX4" fmla="*/ 708660 w 1036320"/>
                    <a:gd name="connsiteY4" fmla="*/ 1012733 h 1012733"/>
                    <a:gd name="connsiteX5" fmla="*/ 911860 w 1036320"/>
                    <a:gd name="connsiteY5" fmla="*/ 11973 h 1012733"/>
                    <a:gd name="connsiteX6" fmla="*/ 1036320 w 1036320"/>
                    <a:gd name="connsiteY6" fmla="*/ 502193 h 1012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6320" h="1012733">
                      <a:moveTo>
                        <a:pt x="0" y="512353"/>
                      </a:moveTo>
                      <a:cubicBezTo>
                        <a:pt x="24553" y="221734"/>
                        <a:pt x="49107" y="-68884"/>
                        <a:pt x="99060" y="14513"/>
                      </a:cubicBezTo>
                      <a:cubicBezTo>
                        <a:pt x="149013" y="97910"/>
                        <a:pt x="231987" y="1012733"/>
                        <a:pt x="299720" y="1012733"/>
                      </a:cubicBezTo>
                      <a:cubicBezTo>
                        <a:pt x="367453" y="1012733"/>
                        <a:pt x="437303" y="14513"/>
                        <a:pt x="505460" y="14513"/>
                      </a:cubicBezTo>
                      <a:cubicBezTo>
                        <a:pt x="573617" y="14513"/>
                        <a:pt x="640927" y="1013156"/>
                        <a:pt x="708660" y="1012733"/>
                      </a:cubicBezTo>
                      <a:cubicBezTo>
                        <a:pt x="776393" y="1012310"/>
                        <a:pt x="857250" y="97063"/>
                        <a:pt x="911860" y="11973"/>
                      </a:cubicBezTo>
                      <a:cubicBezTo>
                        <a:pt x="966470" y="-73117"/>
                        <a:pt x="1017693" y="419643"/>
                        <a:pt x="1036320" y="502193"/>
                      </a:cubicBezTo>
                    </a:path>
                  </a:pathLst>
                </a:cu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79" name="Straight Connector 78">
                  <a:extLst>
                    <a:ext uri="{FF2B5EF4-FFF2-40B4-BE49-F238E27FC236}">
                      <a16:creationId xmlns:a16="http://schemas.microsoft.com/office/drawing/2014/main" id="{E20F8E2D-0D3F-59AE-6A45-72041EEBDE5D}"/>
                    </a:ext>
                  </a:extLst>
                </p:cNvPr>
                <p:cNvCxnSpPr>
                  <a:cxnSpLocks/>
                </p:cNvCxnSpPr>
                <p:nvPr/>
              </p:nvCxnSpPr>
              <p:spPr>
                <a:xfrm>
                  <a:off x="7820268" y="5022432"/>
                  <a:ext cx="644769"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mc:AlternateContent xmlns:mc="http://schemas.openxmlformats.org/markup-compatibility/2006" xmlns:a14="http://schemas.microsoft.com/office/drawing/2010/main">
            <mc:Choice Requires="a14">
              <p:sp>
                <p:nvSpPr>
                  <p:cNvPr id="67" name="TextBox 66">
                    <a:extLst>
                      <a:ext uri="{FF2B5EF4-FFF2-40B4-BE49-F238E27FC236}">
                        <a16:creationId xmlns:a16="http://schemas.microsoft.com/office/drawing/2014/main" id="{AD76A069-0F20-6C58-4C13-4E83F729E3FA}"/>
                      </a:ext>
                    </a:extLst>
                  </p:cNvPr>
                  <p:cNvSpPr txBox="1"/>
                  <p:nvPr/>
                </p:nvSpPr>
                <p:spPr>
                  <a:xfrm>
                    <a:off x="4492642" y="3938723"/>
                    <a:ext cx="1283748"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H" sz="1400" i="1" smtClean="0">
                                  <a:latin typeface="Cambria Math" panose="02040503050406030204" pitchFamily="18" charset="0"/>
                                </a:rPr>
                              </m:ctrlPr>
                            </m:sSubPr>
                            <m:e>
                              <m:r>
                                <a:rPr lang="en-US" sz="1400" b="0" i="1" smtClean="0">
                                  <a:latin typeface="Cambria Math" panose="02040503050406030204" pitchFamily="18" charset="0"/>
                                </a:rPr>
                                <m:t>𝐸</m:t>
                              </m:r>
                            </m:e>
                            <m:sub>
                              <m:r>
                                <a:rPr lang="en-US" sz="1400" b="0" i="1" smtClean="0">
                                  <a:latin typeface="Cambria Math" panose="02040503050406030204" pitchFamily="18" charset="0"/>
                                </a:rPr>
                                <m:t>0</m:t>
                              </m:r>
                            </m:sub>
                          </m:sSub>
                          <m:func>
                            <m:funcPr>
                              <m:ctrlPr>
                                <a:rPr lang="en-US" sz="1400" i="1" smtClean="0">
                                  <a:latin typeface="Cambria Math" panose="02040503050406030204" pitchFamily="18" charset="0"/>
                                </a:rPr>
                              </m:ctrlPr>
                            </m:funcPr>
                            <m:fName>
                              <m:r>
                                <m:rPr>
                                  <m:sty m:val="p"/>
                                </m:rPr>
                                <a:rPr lang="en-US" sz="1400" i="0" smtClean="0">
                                  <a:latin typeface="Cambria Math" panose="02040503050406030204" pitchFamily="18" charset="0"/>
                                </a:rPr>
                                <m:t>cos</m:t>
                              </m:r>
                            </m:fName>
                            <m:e>
                              <m:r>
                                <a:rPr lang="en-US" sz="1400" b="0" i="1" smtClean="0">
                                  <a:latin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𝜔</m:t>
                              </m:r>
                              <m:r>
                                <a:rPr lang="en-US" sz="1400" b="0" i="1" smtClean="0">
                                  <a:latin typeface="Cambria Math" panose="02040503050406030204" pitchFamily="18" charset="0"/>
                                  <a:ea typeface="Cambria Math" panose="02040503050406030204" pitchFamily="18" charset="0"/>
                                </a:rPr>
                                <m:t>𝑡</m:t>
                              </m:r>
                              <m:r>
                                <a:rPr lang="en-US" sz="1400" b="0" i="1" smtClean="0">
                                  <a:latin typeface="Cambria Math" panose="02040503050406030204" pitchFamily="18" charset="0"/>
                                  <a:ea typeface="Cambria Math" panose="02040503050406030204" pitchFamily="18" charset="0"/>
                                </a:rPr>
                                <m:t>+</m:t>
                              </m:r>
                              <m:sSub>
                                <m:sSubPr>
                                  <m:ctrlPr>
                                    <a:rPr lang="en-US" sz="1400" b="0" i="1" smtClean="0">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𝜙</m:t>
                                  </m:r>
                                </m:e>
                                <m:sub>
                                  <m:r>
                                    <a:rPr lang="en-US" sz="1400" b="0" i="1" smtClean="0">
                                      <a:latin typeface="Cambria Math" panose="02040503050406030204" pitchFamily="18" charset="0"/>
                                      <a:ea typeface="Cambria Math" panose="02040503050406030204" pitchFamily="18" charset="0"/>
                                    </a:rPr>
                                    <m:t>1</m:t>
                                  </m:r>
                                </m:sub>
                              </m:sSub>
                              <m:r>
                                <a:rPr lang="en-US" sz="1400" b="0" i="1" smtClean="0">
                                  <a:latin typeface="Cambria Math" panose="02040503050406030204" pitchFamily="18" charset="0"/>
                                  <a:ea typeface="Cambria Math" panose="02040503050406030204" pitchFamily="18" charset="0"/>
                                </a:rPr>
                                <m:t>)</m:t>
                              </m:r>
                            </m:e>
                          </m:func>
                        </m:oMath>
                      </m:oMathPara>
                    </a14:m>
                    <a:endParaRPr lang="en-CH" sz="1400" dirty="0"/>
                  </a:p>
                </p:txBody>
              </p:sp>
            </mc:Choice>
            <mc:Fallback xmlns="">
              <p:sp>
                <p:nvSpPr>
                  <p:cNvPr id="67" name="TextBox 66">
                    <a:extLst>
                      <a:ext uri="{FF2B5EF4-FFF2-40B4-BE49-F238E27FC236}">
                        <a16:creationId xmlns:a16="http://schemas.microsoft.com/office/drawing/2014/main" id="{AD76A069-0F20-6C58-4C13-4E83F729E3FA}"/>
                      </a:ext>
                    </a:extLst>
                  </p:cNvPr>
                  <p:cNvSpPr txBox="1">
                    <a:spLocks noRot="1" noChangeAspect="1" noMove="1" noResize="1" noEditPoints="1" noAdjustHandles="1" noChangeArrowheads="1" noChangeShapeType="1" noTextEdit="1"/>
                  </p:cNvSpPr>
                  <p:nvPr/>
                </p:nvSpPr>
                <p:spPr>
                  <a:xfrm>
                    <a:off x="4492642" y="3938723"/>
                    <a:ext cx="1283748" cy="215444"/>
                  </a:xfrm>
                  <a:prstGeom prst="rect">
                    <a:avLst/>
                  </a:prstGeom>
                  <a:blipFill>
                    <a:blip r:embed="rId4"/>
                    <a:stretch>
                      <a:fillRect l="-2370" r="-3791" b="-31429"/>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9F75F772-98E9-48B0-58C4-C1EB41C198C1}"/>
                      </a:ext>
                    </a:extLst>
                  </p:cNvPr>
                  <p:cNvSpPr txBox="1"/>
                  <p:nvPr/>
                </p:nvSpPr>
                <p:spPr>
                  <a:xfrm>
                    <a:off x="6218447" y="3943471"/>
                    <a:ext cx="1332801"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H" sz="1400" i="1" smtClean="0">
                                  <a:latin typeface="Cambria Math" panose="02040503050406030204" pitchFamily="18" charset="0"/>
                                </a:rPr>
                              </m:ctrlPr>
                            </m:sSubPr>
                            <m:e>
                              <m:r>
                                <a:rPr lang="en-US" sz="1400" b="0" i="1" smtClean="0">
                                  <a:latin typeface="Cambria Math" panose="02040503050406030204" pitchFamily="18" charset="0"/>
                                </a:rPr>
                                <m:t>𝐸</m:t>
                              </m:r>
                            </m:e>
                            <m:sub>
                              <m:r>
                                <a:rPr lang="en-US" sz="1400" b="0" i="1" smtClean="0">
                                  <a:latin typeface="Cambria Math" panose="02040503050406030204" pitchFamily="18" charset="0"/>
                                </a:rPr>
                                <m:t>0</m:t>
                              </m:r>
                            </m:sub>
                          </m:sSub>
                          <m:func>
                            <m:funcPr>
                              <m:ctrlPr>
                                <a:rPr lang="en-US" sz="1400" i="1" smtClean="0">
                                  <a:latin typeface="Cambria Math" panose="02040503050406030204" pitchFamily="18" charset="0"/>
                                </a:rPr>
                              </m:ctrlPr>
                            </m:funcPr>
                            <m:fName>
                              <m:r>
                                <m:rPr>
                                  <m:sty m:val="p"/>
                                </m:rPr>
                                <a:rPr lang="en-US" sz="1400" i="0" smtClean="0">
                                  <a:latin typeface="Cambria Math" panose="02040503050406030204" pitchFamily="18" charset="0"/>
                                </a:rPr>
                                <m:t>cos</m:t>
                              </m:r>
                            </m:fName>
                            <m:e>
                              <m:r>
                                <a:rPr lang="en-US" sz="1400" b="0" i="1" smtClean="0">
                                  <a:latin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𝜔</m:t>
                              </m:r>
                              <m:r>
                                <a:rPr lang="en-US" sz="1400" b="0" i="1" smtClean="0">
                                  <a:latin typeface="Cambria Math" panose="02040503050406030204" pitchFamily="18" charset="0"/>
                                  <a:ea typeface="Cambria Math" panose="02040503050406030204" pitchFamily="18" charset="0"/>
                                </a:rPr>
                                <m:t>𝑡</m:t>
                              </m:r>
                              <m:r>
                                <a:rPr lang="en-US" sz="1400" b="0" i="1" smtClean="0">
                                  <a:latin typeface="Cambria Math" panose="02040503050406030204" pitchFamily="18" charset="0"/>
                                  <a:ea typeface="Cambria Math" panose="02040503050406030204" pitchFamily="18" charset="0"/>
                                </a:rPr>
                                <m:t>+</m:t>
                              </m:r>
                              <m:sSub>
                                <m:sSubPr>
                                  <m:ctrlPr>
                                    <a:rPr lang="en-US" sz="1400" b="0" i="1" smtClean="0">
                                      <a:latin typeface="Cambria Math" panose="02040503050406030204" pitchFamily="18" charset="0"/>
                                      <a:ea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𝜙</m:t>
                                  </m:r>
                                </m:e>
                                <m:sub>
                                  <m:r>
                                    <a:rPr lang="en-US" sz="1400" b="0" i="1" smtClean="0">
                                      <a:latin typeface="Cambria Math" panose="02040503050406030204" pitchFamily="18" charset="0"/>
                                      <a:ea typeface="Cambria Math" panose="02040503050406030204" pitchFamily="18" charset="0"/>
                                    </a:rPr>
                                    <m:t>2</m:t>
                                  </m:r>
                                </m:sub>
                              </m:sSub>
                              <m:r>
                                <a:rPr lang="en-US" sz="1400" b="0" i="1" smtClean="0">
                                  <a:latin typeface="Cambria Math" panose="02040503050406030204" pitchFamily="18" charset="0"/>
                                  <a:ea typeface="Cambria Math" panose="02040503050406030204" pitchFamily="18" charset="0"/>
                                </a:rPr>
                                <m:t>)</m:t>
                              </m:r>
                            </m:e>
                          </m:func>
                        </m:oMath>
                      </m:oMathPara>
                    </a14:m>
                    <a:endParaRPr lang="en-CH" sz="1400" dirty="0"/>
                  </a:p>
                </p:txBody>
              </p:sp>
            </mc:Choice>
            <mc:Fallback xmlns="">
              <p:sp>
                <p:nvSpPr>
                  <p:cNvPr id="68" name="TextBox 67">
                    <a:extLst>
                      <a:ext uri="{FF2B5EF4-FFF2-40B4-BE49-F238E27FC236}">
                        <a16:creationId xmlns:a16="http://schemas.microsoft.com/office/drawing/2014/main" id="{9F75F772-98E9-48B0-58C4-C1EB41C198C1}"/>
                      </a:ext>
                    </a:extLst>
                  </p:cNvPr>
                  <p:cNvSpPr txBox="1">
                    <a:spLocks noRot="1" noChangeAspect="1" noMove="1" noResize="1" noEditPoints="1" noAdjustHandles="1" noChangeArrowheads="1" noChangeShapeType="1" noTextEdit="1"/>
                  </p:cNvSpPr>
                  <p:nvPr/>
                </p:nvSpPr>
                <p:spPr>
                  <a:xfrm>
                    <a:off x="6218447" y="3943471"/>
                    <a:ext cx="1332801" cy="215444"/>
                  </a:xfrm>
                  <a:prstGeom prst="rect">
                    <a:avLst/>
                  </a:prstGeom>
                  <a:blipFill>
                    <a:blip r:embed="rId5"/>
                    <a:stretch>
                      <a:fillRect l="-457" r="-2283" b="-30556"/>
                    </a:stretch>
                  </a:blipFill>
                </p:spPr>
                <p:txBody>
                  <a:bodyPr/>
                  <a:lstStyle/>
                  <a:p>
                    <a:r>
                      <a:rPr lang="en-CH">
                        <a:noFill/>
                      </a:rPr>
                      <a:t> </a:t>
                    </a:r>
                  </a:p>
                </p:txBody>
              </p:sp>
            </mc:Fallback>
          </mc:AlternateContent>
          <p:cxnSp>
            <p:nvCxnSpPr>
              <p:cNvPr id="69" name="Straight Arrow Connector 68">
                <a:extLst>
                  <a:ext uri="{FF2B5EF4-FFF2-40B4-BE49-F238E27FC236}">
                    <a16:creationId xmlns:a16="http://schemas.microsoft.com/office/drawing/2014/main" id="{A94B07C0-FEFD-9979-420C-CD57D75E8E7D}"/>
                  </a:ext>
                </a:extLst>
              </p:cNvPr>
              <p:cNvCxnSpPr>
                <a:cxnSpLocks/>
              </p:cNvCxnSpPr>
              <p:nvPr/>
            </p:nvCxnSpPr>
            <p:spPr>
              <a:xfrm>
                <a:off x="5680086" y="4442541"/>
                <a:ext cx="644769" cy="8233"/>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15220EE5-91A4-2150-3D54-8EEAAD53877D}"/>
                  </a:ext>
                </a:extLst>
              </p:cNvPr>
              <p:cNvSpPr txBox="1"/>
              <p:nvPr/>
            </p:nvSpPr>
            <p:spPr>
              <a:xfrm>
                <a:off x="5779081" y="4197657"/>
                <a:ext cx="421615" cy="307777"/>
              </a:xfrm>
              <a:prstGeom prst="rect">
                <a:avLst/>
              </a:prstGeom>
              <a:noFill/>
            </p:spPr>
            <p:txBody>
              <a:bodyPr wrap="square" rtlCol="0">
                <a:spAutoFit/>
              </a:bodyPr>
              <a:lstStyle/>
              <a:p>
                <a:pPr algn="ctr"/>
                <a:r>
                  <a:rPr lang="en-US" sz="1400" dirty="0"/>
                  <a:t>T</a:t>
                </a:r>
                <a:endParaRPr lang="en-CH" sz="1400" dirty="0"/>
              </a:p>
            </p:txBody>
          </p:sp>
          <p:cxnSp>
            <p:nvCxnSpPr>
              <p:cNvPr id="71" name="Straight Arrow Connector 70">
                <a:extLst>
                  <a:ext uri="{FF2B5EF4-FFF2-40B4-BE49-F238E27FC236}">
                    <a16:creationId xmlns:a16="http://schemas.microsoft.com/office/drawing/2014/main" id="{3D7FDAC2-C443-C84B-8255-F43F9DA88910}"/>
                  </a:ext>
                </a:extLst>
              </p:cNvPr>
              <p:cNvCxnSpPr/>
              <p:nvPr/>
            </p:nvCxnSpPr>
            <p:spPr>
              <a:xfrm flipH="1">
                <a:off x="4597814" y="4442541"/>
                <a:ext cx="1079289"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8ECF105B-35B2-9160-80AD-A0DAD2C5E2EE}"/>
                  </a:ext>
                </a:extLst>
              </p:cNvPr>
              <p:cNvCxnSpPr/>
              <p:nvPr/>
            </p:nvCxnSpPr>
            <p:spPr>
              <a:xfrm flipH="1">
                <a:off x="6321872" y="4451834"/>
                <a:ext cx="1079289"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0FA94A8F-C6BB-AC50-C27C-5E8A9DB204F5}"/>
                      </a:ext>
                    </a:extLst>
                  </p:cNvPr>
                  <p:cNvSpPr txBox="1"/>
                  <p:nvPr/>
                </p:nvSpPr>
                <p:spPr>
                  <a:xfrm>
                    <a:off x="4933845" y="4197657"/>
                    <a:ext cx="421615" cy="307777"/>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400" i="1" dirty="0" smtClean="0">
                              <a:latin typeface="Cambria Math" panose="02040503050406030204" pitchFamily="18" charset="0"/>
                              <a:ea typeface="Cambria Math" panose="02040503050406030204" pitchFamily="18" charset="0"/>
                            </a:rPr>
                            <m:t>𝜏</m:t>
                          </m:r>
                        </m:oMath>
                      </m:oMathPara>
                    </a14:m>
                    <a:endParaRPr lang="en-CH" sz="1400" dirty="0"/>
                  </a:p>
                </p:txBody>
              </p:sp>
            </mc:Choice>
            <mc:Fallback xmlns="">
              <p:sp>
                <p:nvSpPr>
                  <p:cNvPr id="73" name="TextBox 72">
                    <a:extLst>
                      <a:ext uri="{FF2B5EF4-FFF2-40B4-BE49-F238E27FC236}">
                        <a16:creationId xmlns:a16="http://schemas.microsoft.com/office/drawing/2014/main" id="{0FA94A8F-C6BB-AC50-C27C-5E8A9DB204F5}"/>
                      </a:ext>
                    </a:extLst>
                  </p:cNvPr>
                  <p:cNvSpPr txBox="1">
                    <a:spLocks noRot="1" noChangeAspect="1" noMove="1" noResize="1" noEditPoints="1" noAdjustHandles="1" noChangeArrowheads="1" noChangeShapeType="1" noTextEdit="1"/>
                  </p:cNvSpPr>
                  <p:nvPr/>
                </p:nvSpPr>
                <p:spPr>
                  <a:xfrm>
                    <a:off x="4933845" y="4197657"/>
                    <a:ext cx="421615" cy="307777"/>
                  </a:xfrm>
                  <a:prstGeom prst="rect">
                    <a:avLst/>
                  </a:prstGeom>
                  <a:blipFill>
                    <a:blip r:embed="rId6"/>
                    <a:stretch>
                      <a:fillRect/>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74" name="TextBox 73">
                    <a:extLst>
                      <a:ext uri="{FF2B5EF4-FFF2-40B4-BE49-F238E27FC236}">
                        <a16:creationId xmlns:a16="http://schemas.microsoft.com/office/drawing/2014/main" id="{DB145C66-F845-47AD-A585-A7B02555F33B}"/>
                      </a:ext>
                    </a:extLst>
                  </p:cNvPr>
                  <p:cNvSpPr txBox="1"/>
                  <p:nvPr/>
                </p:nvSpPr>
                <p:spPr>
                  <a:xfrm>
                    <a:off x="6624317" y="4197656"/>
                    <a:ext cx="421615" cy="307777"/>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400" i="1" dirty="0" smtClean="0">
                              <a:latin typeface="Cambria Math" panose="02040503050406030204" pitchFamily="18" charset="0"/>
                              <a:ea typeface="Cambria Math" panose="02040503050406030204" pitchFamily="18" charset="0"/>
                            </a:rPr>
                            <m:t>𝜏</m:t>
                          </m:r>
                        </m:oMath>
                      </m:oMathPara>
                    </a14:m>
                    <a:endParaRPr lang="en-CH" sz="1400" dirty="0"/>
                  </a:p>
                </p:txBody>
              </p:sp>
            </mc:Choice>
            <mc:Fallback xmlns="">
              <p:sp>
                <p:nvSpPr>
                  <p:cNvPr id="74" name="TextBox 73">
                    <a:extLst>
                      <a:ext uri="{FF2B5EF4-FFF2-40B4-BE49-F238E27FC236}">
                        <a16:creationId xmlns:a16="http://schemas.microsoft.com/office/drawing/2014/main" id="{DB145C66-F845-47AD-A585-A7B02555F33B}"/>
                      </a:ext>
                    </a:extLst>
                  </p:cNvPr>
                  <p:cNvSpPr txBox="1">
                    <a:spLocks noRot="1" noChangeAspect="1" noMove="1" noResize="1" noEditPoints="1" noAdjustHandles="1" noChangeArrowheads="1" noChangeShapeType="1" noTextEdit="1"/>
                  </p:cNvSpPr>
                  <p:nvPr/>
                </p:nvSpPr>
                <p:spPr>
                  <a:xfrm>
                    <a:off x="6624317" y="4197656"/>
                    <a:ext cx="421615" cy="307777"/>
                  </a:xfrm>
                  <a:prstGeom prst="rect">
                    <a:avLst/>
                  </a:prstGeom>
                  <a:blipFill>
                    <a:blip r:embed="rId6"/>
                    <a:stretch>
                      <a:fillRect/>
                    </a:stretch>
                  </a:blipFill>
                </p:spPr>
                <p:txBody>
                  <a:bodyPr/>
                  <a:lstStyle/>
                  <a:p>
                    <a:r>
                      <a:rPr lang="en-CH">
                        <a:noFill/>
                      </a:rPr>
                      <a:t> </a:t>
                    </a:r>
                  </a:p>
                </p:txBody>
              </p:sp>
            </mc:Fallback>
          </mc:AlternateContent>
        </p:grpSp>
      </p:grpSp>
      <p:sp>
        <p:nvSpPr>
          <p:cNvPr id="84" name="Title 1">
            <a:extLst>
              <a:ext uri="{FF2B5EF4-FFF2-40B4-BE49-F238E27FC236}">
                <a16:creationId xmlns:a16="http://schemas.microsoft.com/office/drawing/2014/main" id="{52C314DE-BC64-F467-E7B1-A66288A1B08F}"/>
              </a:ext>
            </a:extLst>
          </p:cNvPr>
          <p:cNvSpPr txBox="1">
            <a:spLocks/>
          </p:cNvSpPr>
          <p:nvPr/>
        </p:nvSpPr>
        <p:spPr>
          <a:xfrm>
            <a:off x="152717" y="762396"/>
            <a:ext cx="10728325" cy="900000"/>
          </a:xfrm>
          <a:prstGeom prst="rect">
            <a:avLst/>
          </a:prstGeom>
        </p:spPr>
        <p:txBody>
          <a:bodyPr anchor="ctr">
            <a:normAutofit/>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US" dirty="0"/>
              <a:t>Future: Ramsey Methods</a:t>
            </a:r>
            <a:endParaRPr lang="en-CH" dirty="0"/>
          </a:p>
        </p:txBody>
      </p:sp>
      <p:pic>
        <p:nvPicPr>
          <p:cNvPr id="2" name="Content Placeholder 40" descr="A graph of a function&#10;&#10;AI-generated content may be incorrect.">
            <a:extLst>
              <a:ext uri="{FF2B5EF4-FFF2-40B4-BE49-F238E27FC236}">
                <a16:creationId xmlns:a16="http://schemas.microsoft.com/office/drawing/2014/main" id="{FF0E4284-FBE1-F06F-8DE2-C14CFB1F839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23521" y="1421304"/>
            <a:ext cx="7455799" cy="2775968"/>
          </a:xfrm>
          <a:prstGeom prst="rect">
            <a:avLst/>
          </a:prstGeom>
        </p:spPr>
      </p:pic>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F9925333-FFA1-C473-5841-0F66A46A260E}"/>
                  </a:ext>
                </a:extLst>
              </p:cNvPr>
              <p:cNvSpPr txBox="1">
                <a:spLocks/>
              </p:cNvSpPr>
              <p:nvPr/>
            </p:nvSpPr>
            <p:spPr>
              <a:xfrm>
                <a:off x="616039" y="4197272"/>
                <a:ext cx="4935992" cy="2241698"/>
              </a:xfrm>
              <a:prstGeom prst="rect">
                <a:avLst/>
              </a:prstGeom>
            </p:spPr>
            <p:txBody>
              <a:bodyPr vert="horz" lIns="0" tIns="0" rIns="0" bIns="0" rtlCol="0">
                <a:noAutofit/>
              </a:bodyPr>
              <a:lstStyle>
                <a:lvl1pPr marL="270000" indent="-270000" algn="l" defTabSz="914400" rtl="0" eaLnBrk="1" latinLnBrk="0" hangingPunct="1">
                  <a:lnSpc>
                    <a:spcPct val="100000"/>
                  </a:lnSpc>
                  <a:spcBef>
                    <a:spcPts val="1000"/>
                  </a:spcBef>
                  <a:buFont typeface="Arial" panose="020B0604020202020204" pitchFamily="34" charset="0"/>
                  <a:buChar char="•"/>
                  <a:defRPr sz="1800" kern="1200">
                    <a:solidFill>
                      <a:schemeClr val="tx1"/>
                    </a:solidFill>
                    <a:latin typeface="+mn-lt"/>
                    <a:ea typeface="+mn-ea"/>
                    <a:cs typeface="+mn-cs"/>
                  </a:defRPr>
                </a:lvl1pPr>
                <a:lvl2pPr marL="538163" indent="-271463"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2pPr>
                <a:lvl3pPr marL="810000" indent="-270000"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3pPr>
                <a:lvl4pPr marL="1080000" indent="-271463"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4pPr>
                <a:lvl5pPr marL="1350000" indent="-270000" algn="l" defTabSz="914400" rtl="0" eaLnBrk="1" latinLnBrk="0" hangingPunct="1">
                  <a:lnSpc>
                    <a:spcPct val="100000"/>
                  </a:lnSpc>
                  <a:spcBef>
                    <a:spcPts val="500"/>
                  </a:spcBef>
                  <a:buFont typeface="Symbol" panose="05050102010706020507" pitchFamily="18"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CH" sz="2000" dirty="0">
                    <a:latin typeface="+mj-lt"/>
                    <a:sym typeface="Wingdings" panose="05000000000000000000" pitchFamily="2" charset="2"/>
                  </a:rPr>
                  <a:t>High </a:t>
                </a:r>
                <a:r>
                  <a:rPr lang="de-CH" sz="2000" dirty="0" err="1">
                    <a:latin typeface="+mj-lt"/>
                    <a:sym typeface="Wingdings" panose="05000000000000000000" pitchFamily="2" charset="2"/>
                  </a:rPr>
                  <a:t>Intensity</a:t>
                </a:r>
                <a:r>
                  <a:rPr lang="de-CH" sz="2000" dirty="0">
                    <a:latin typeface="+mj-lt"/>
                    <a:sym typeface="Wingdings" panose="05000000000000000000" pitchFamily="2" charset="2"/>
                  </a:rPr>
                  <a:t> </a:t>
                </a:r>
                <a:r>
                  <a:rPr lang="de-CH" sz="2000" dirty="0" err="1">
                    <a:latin typeface="+mj-lt"/>
                    <a:sym typeface="Wingdings" panose="05000000000000000000" pitchFamily="2" charset="2"/>
                  </a:rPr>
                  <a:t>Muon</a:t>
                </a:r>
                <a:r>
                  <a:rPr lang="de-CH" sz="2000" dirty="0">
                    <a:latin typeface="+mj-lt"/>
                    <a:sym typeface="Wingdings" panose="05000000000000000000" pitchFamily="2" charset="2"/>
                  </a:rPr>
                  <a:t> Beam (2027):</a:t>
                </a:r>
              </a:p>
              <a:p>
                <a:r>
                  <a:rPr lang="de-CH" dirty="0">
                    <a:latin typeface="+mj-lt"/>
                    <a:sym typeface="Wingdings" panose="05000000000000000000" pitchFamily="2" charset="2"/>
                  </a:rPr>
                  <a:t>New </a:t>
                </a:r>
                <a:r>
                  <a:rPr lang="de-CH" dirty="0" err="1">
                    <a:latin typeface="+mj-lt"/>
                    <a:sym typeface="Wingdings" panose="05000000000000000000" pitchFamily="2" charset="2"/>
                  </a:rPr>
                  <a:t>target</a:t>
                </a:r>
                <a:r>
                  <a:rPr lang="de-CH" dirty="0">
                    <a:latin typeface="+mj-lt"/>
                    <a:sym typeface="Wingdings" panose="05000000000000000000" pitchFamily="2" charset="2"/>
                  </a:rPr>
                  <a:t> </a:t>
                </a:r>
                <a:r>
                  <a:rPr lang="de-CH" dirty="0" err="1">
                    <a:latin typeface="+mj-lt"/>
                    <a:sym typeface="Wingdings" panose="05000000000000000000" pitchFamily="2" charset="2"/>
                  </a:rPr>
                  <a:t>station</a:t>
                </a:r>
                <a:r>
                  <a:rPr lang="de-CH" dirty="0">
                    <a:latin typeface="+mj-lt"/>
                    <a:sym typeface="Wingdings" panose="05000000000000000000" pitchFamily="2" charset="2"/>
                  </a:rPr>
                  <a:t> </a:t>
                </a:r>
                <a:r>
                  <a:rPr lang="de-CH" dirty="0" err="1">
                    <a:latin typeface="+mj-lt"/>
                    <a:sym typeface="Wingdings" panose="05000000000000000000" pitchFamily="2" charset="2"/>
                  </a:rPr>
                  <a:t>with</a:t>
                </a:r>
                <a:r>
                  <a:rPr lang="de-CH" dirty="0">
                    <a:latin typeface="+mj-lt"/>
                    <a:sym typeface="Wingdings" panose="05000000000000000000" pitchFamily="2" charset="2"/>
                  </a:rPr>
                  <a:t> </a:t>
                </a:r>
                <a:r>
                  <a:rPr lang="de-CH" dirty="0" err="1">
                    <a:latin typeface="+mj-lt"/>
                    <a:sym typeface="Wingdings" panose="05000000000000000000" pitchFamily="2" charset="2"/>
                  </a:rPr>
                  <a:t>optimized</a:t>
                </a:r>
                <a:r>
                  <a:rPr lang="de-CH" dirty="0">
                    <a:latin typeface="+mj-lt"/>
                    <a:sym typeface="Wingdings" panose="05000000000000000000" pitchFamily="2" charset="2"/>
                  </a:rPr>
                  <a:t> design</a:t>
                </a:r>
                <a:endParaRPr lang="de-CH" sz="2000" dirty="0">
                  <a:latin typeface="+mj-lt"/>
                  <a:sym typeface="Wingdings" panose="05000000000000000000" pitchFamily="2" charset="2"/>
                </a:endParaRPr>
              </a:p>
              <a:p>
                <a:pPr marL="0" indent="0">
                  <a:buNone/>
                </a:pPr>
                <a:r>
                  <a:rPr lang="de-CH" sz="2000" dirty="0" err="1">
                    <a:latin typeface="+mj-lt"/>
                    <a:sym typeface="Wingdings" panose="05000000000000000000" pitchFamily="2" charset="2"/>
                  </a:rPr>
                  <a:t>MuCool</a:t>
                </a:r>
                <a:r>
                  <a:rPr lang="de-CH" sz="2000" dirty="0">
                    <a:latin typeface="+mj-lt"/>
                    <a:sym typeface="Wingdings" panose="05000000000000000000" pitchFamily="2" charset="2"/>
                  </a:rPr>
                  <a:t>:</a:t>
                </a:r>
              </a:p>
              <a:p>
                <a:r>
                  <a:rPr lang="de-CH" dirty="0">
                    <a:latin typeface="+mj-lt"/>
                    <a:sym typeface="Wingdings" panose="05000000000000000000" pitchFamily="2" charset="2"/>
                  </a:rPr>
                  <a:t>Total </a:t>
                </a:r>
                <a14:m>
                  <m:oMath xmlns:m="http://schemas.openxmlformats.org/officeDocument/2006/math">
                    <m:sSup>
                      <m:sSupPr>
                        <m:ctrlPr>
                          <a:rPr lang="de-CH" i="1" smtClean="0">
                            <a:latin typeface="Cambria Math" panose="02040503050406030204" pitchFamily="18" charset="0"/>
                            <a:sym typeface="Wingdings" panose="05000000000000000000" pitchFamily="2" charset="2"/>
                          </a:rPr>
                        </m:ctrlPr>
                      </m:sSupPr>
                      <m:e>
                        <m:r>
                          <a:rPr lang="de-CH" i="1" smtClean="0">
                            <a:latin typeface="Cambria Math" panose="02040503050406030204" pitchFamily="18" charset="0"/>
                            <a:ea typeface="Cambria Math" panose="02040503050406030204" pitchFamily="18" charset="0"/>
                            <a:sym typeface="Wingdings" panose="05000000000000000000" pitchFamily="2" charset="2"/>
                          </a:rPr>
                          <m:t>𝜇</m:t>
                        </m:r>
                      </m:e>
                      <m:sup>
                        <m:r>
                          <a:rPr lang="de-CH" b="0" i="1" smtClean="0">
                            <a:latin typeface="Cambria Math" panose="02040503050406030204" pitchFamily="18" charset="0"/>
                            <a:sym typeface="Wingdings" panose="05000000000000000000" pitchFamily="2" charset="2"/>
                          </a:rPr>
                          <m:t>+</m:t>
                        </m:r>
                      </m:sup>
                    </m:sSup>
                  </m:oMath>
                </a14:m>
                <a:r>
                  <a:rPr lang="de-CH" dirty="0">
                    <a:latin typeface="+mj-lt"/>
                    <a:sym typeface="Wingdings" panose="05000000000000000000" pitchFamily="2" charset="2"/>
                  </a:rPr>
                  <a:t> rate </a:t>
                </a:r>
                <a:r>
                  <a:rPr lang="de-CH" dirty="0" err="1">
                    <a:latin typeface="+mj-lt"/>
                    <a:sym typeface="Wingdings" panose="05000000000000000000" pitchFamily="2" charset="2"/>
                  </a:rPr>
                  <a:t>improvement</a:t>
                </a:r>
                <a:r>
                  <a:rPr lang="de-CH" dirty="0">
                    <a:latin typeface="+mj-lt"/>
                    <a:sym typeface="Wingdings" panose="05000000000000000000" pitchFamily="2" charset="2"/>
                  </a:rPr>
                  <a:t> </a:t>
                </a:r>
                <a:r>
                  <a:rPr lang="de-CH" dirty="0" err="1">
                    <a:latin typeface="+mj-lt"/>
                    <a:sym typeface="Wingdings" panose="05000000000000000000" pitchFamily="2" charset="2"/>
                  </a:rPr>
                  <a:t>of</a:t>
                </a:r>
                <a:r>
                  <a:rPr lang="de-CH" dirty="0">
                    <a:latin typeface="+mj-lt"/>
                    <a:sym typeface="Wingdings" panose="05000000000000000000" pitchFamily="2" charset="2"/>
                  </a:rPr>
                  <a:t> </a:t>
                </a:r>
                <a:r>
                  <a:rPr lang="de-CH" dirty="0" err="1">
                    <a:latin typeface="+mj-lt"/>
                    <a:sym typeface="Wingdings" panose="05000000000000000000" pitchFamily="2" charset="2"/>
                  </a:rPr>
                  <a:t>factor</a:t>
                </a:r>
                <a:r>
                  <a:rPr lang="de-CH" dirty="0">
                    <a:latin typeface="+mj-lt"/>
                    <a:sym typeface="Wingdings" panose="05000000000000000000" pitchFamily="2" charset="2"/>
                  </a:rPr>
                  <a:t> 50</a:t>
                </a:r>
              </a:p>
              <a:p>
                <a:pPr marL="0" indent="0">
                  <a:buNone/>
                </a:pPr>
                <a:r>
                  <a:rPr lang="de-CH" dirty="0">
                    <a:latin typeface="+mj-lt"/>
                    <a:sym typeface="Wingdings" panose="05000000000000000000" pitchFamily="2" charset="2"/>
                  </a:rPr>
                  <a:t>With </a:t>
                </a:r>
                <a:r>
                  <a:rPr lang="de-CH" dirty="0" err="1">
                    <a:latin typeface="+mj-lt"/>
                    <a:sym typeface="Wingdings" panose="05000000000000000000" pitchFamily="2" charset="2"/>
                  </a:rPr>
                  <a:t>HiMB</a:t>
                </a:r>
                <a:r>
                  <a:rPr lang="de-CH" dirty="0">
                    <a:latin typeface="+mj-lt"/>
                    <a:sym typeface="Wingdings" panose="05000000000000000000" pitchFamily="2" charset="2"/>
                  </a:rPr>
                  <a:t> and </a:t>
                </a:r>
                <a:r>
                  <a:rPr lang="de-CH" dirty="0" err="1">
                    <a:latin typeface="+mj-lt"/>
                    <a:sym typeface="Wingdings" panose="05000000000000000000" pitchFamily="2" charset="2"/>
                  </a:rPr>
                  <a:t>MuCool</a:t>
                </a:r>
                <a:r>
                  <a:rPr lang="de-CH" dirty="0">
                    <a:latin typeface="+mj-lt"/>
                    <a:sym typeface="Wingdings" panose="05000000000000000000" pitchFamily="2" charset="2"/>
                  </a:rPr>
                  <a:t>, </a:t>
                </a:r>
                <a:r>
                  <a:rPr lang="de-CH" dirty="0" err="1">
                    <a:latin typeface="+mj-lt"/>
                    <a:sym typeface="Wingdings" panose="05000000000000000000" pitchFamily="2" charset="2"/>
                  </a:rPr>
                  <a:t>measurements</a:t>
                </a:r>
                <a:r>
                  <a:rPr lang="de-CH" dirty="0">
                    <a:latin typeface="+mj-lt"/>
                    <a:sym typeface="Wingdings" panose="05000000000000000000" pitchFamily="2" charset="2"/>
                  </a:rPr>
                  <a:t> with </a:t>
                </a:r>
                <a14:m>
                  <m:oMath xmlns:m="http://schemas.openxmlformats.org/officeDocument/2006/math">
                    <m:r>
                      <a:rPr lang="en-US" b="0" i="0" smtClean="0">
                        <a:latin typeface="Cambria Math" panose="02040503050406030204" pitchFamily="18" charset="0"/>
                        <a:sym typeface="Wingdings" panose="05000000000000000000" pitchFamily="2" charset="2"/>
                      </a:rPr>
                      <m:t>10 </m:t>
                    </m:r>
                    <m:r>
                      <m:rPr>
                        <m:sty m:val="p"/>
                      </m:rPr>
                      <a:rPr lang="en-US" b="0" i="0" smtClean="0">
                        <a:latin typeface="Cambria Math" panose="02040503050406030204" pitchFamily="18" charset="0"/>
                        <a:sym typeface="Wingdings" panose="05000000000000000000" pitchFamily="2" charset="2"/>
                      </a:rPr>
                      <m:t>kHz</m:t>
                    </m:r>
                  </m:oMath>
                </a14:m>
                <a:r>
                  <a:rPr lang="de-CH" dirty="0">
                    <a:latin typeface="+mj-lt"/>
                    <a:sym typeface="Wingdings" panose="05000000000000000000" pitchFamily="2" charset="2"/>
                  </a:rPr>
                  <a:t> </a:t>
                </a:r>
                <a:r>
                  <a:rPr lang="de-CH" dirty="0" err="1">
                    <a:latin typeface="+mj-lt"/>
                    <a:sym typeface="Wingdings" panose="05000000000000000000" pitchFamily="2" charset="2"/>
                  </a:rPr>
                  <a:t>precision</a:t>
                </a:r>
                <a:r>
                  <a:rPr lang="de-CH" dirty="0">
                    <a:latin typeface="+mj-lt"/>
                    <a:sym typeface="Wingdings" panose="05000000000000000000" pitchFamily="2" charset="2"/>
                  </a:rPr>
                  <a:t> </a:t>
                </a:r>
                <a:r>
                  <a:rPr lang="de-CH" dirty="0" err="1">
                    <a:latin typeface="+mj-lt"/>
                    <a:sym typeface="Wingdings" panose="05000000000000000000" pitchFamily="2" charset="2"/>
                  </a:rPr>
                  <a:t>feasible</a:t>
                </a:r>
                <a:endParaRPr lang="de-CH" dirty="0">
                  <a:latin typeface="+mj-lt"/>
                  <a:sym typeface="Wingdings" panose="05000000000000000000" pitchFamily="2" charset="2"/>
                </a:endParaRPr>
              </a:p>
            </p:txBody>
          </p:sp>
        </mc:Choice>
        <mc:Fallback>
          <p:sp>
            <p:nvSpPr>
              <p:cNvPr id="3" name="Content Placeholder 2">
                <a:extLst>
                  <a:ext uri="{FF2B5EF4-FFF2-40B4-BE49-F238E27FC236}">
                    <a16:creationId xmlns:a16="http://schemas.microsoft.com/office/drawing/2014/main" id="{F9925333-FFA1-C473-5841-0F66A46A260E}"/>
                  </a:ext>
                </a:extLst>
              </p:cNvPr>
              <p:cNvSpPr txBox="1">
                <a:spLocks noRot="1" noChangeAspect="1" noMove="1" noResize="1" noEditPoints="1" noAdjustHandles="1" noChangeArrowheads="1" noChangeShapeType="1" noTextEdit="1"/>
              </p:cNvSpPr>
              <p:nvPr/>
            </p:nvSpPr>
            <p:spPr>
              <a:xfrm>
                <a:off x="616039" y="4197272"/>
                <a:ext cx="4935992" cy="2241698"/>
              </a:xfrm>
              <a:prstGeom prst="rect">
                <a:avLst/>
              </a:prstGeom>
              <a:blipFill>
                <a:blip r:embed="rId8"/>
                <a:stretch>
                  <a:fillRect l="-3086" t="-3270" b="-5177"/>
                </a:stretch>
              </a:blipFill>
            </p:spPr>
            <p:txBody>
              <a:bodyPr/>
              <a:lstStyle/>
              <a:p>
                <a:r>
                  <a:rPr lang="en-CH">
                    <a:noFill/>
                  </a:rPr>
                  <a:t> </a:t>
                </a:r>
              </a:p>
            </p:txBody>
          </p:sp>
        </mc:Fallback>
      </mc:AlternateContent>
      <p:sp>
        <p:nvSpPr>
          <p:cNvPr id="6" name="TextBox 5">
            <a:extLst>
              <a:ext uri="{FF2B5EF4-FFF2-40B4-BE49-F238E27FC236}">
                <a16:creationId xmlns:a16="http://schemas.microsoft.com/office/drawing/2014/main" id="{54EDD864-1A08-965E-8F8E-C94102421DC7}"/>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32681485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7ABB6-B8B0-9B5A-5459-C93167F55664}"/>
              </a:ext>
            </a:extLst>
          </p:cNvPr>
          <p:cNvSpPr>
            <a:spLocks noGrp="1"/>
          </p:cNvSpPr>
          <p:nvPr>
            <p:ph type="title"/>
          </p:nvPr>
        </p:nvSpPr>
        <p:spPr/>
        <p:txBody>
          <a:bodyPr/>
          <a:lstStyle/>
          <a:p>
            <a:r>
              <a:rPr lang="en-US" dirty="0"/>
              <a:t>Positronium 1S-2S</a:t>
            </a:r>
            <a:endParaRPr lang="en-CH" dirty="0"/>
          </a:p>
        </p:txBody>
      </p:sp>
      <p:pic>
        <p:nvPicPr>
          <p:cNvPr id="9" name="Image" descr="Image">
            <a:extLst>
              <a:ext uri="{FF2B5EF4-FFF2-40B4-BE49-F238E27FC236}">
                <a16:creationId xmlns:a16="http://schemas.microsoft.com/office/drawing/2014/main" id="{D01719AF-7A6D-D340-A977-B82D5EE9FD8E}"/>
              </a:ext>
            </a:extLst>
          </p:cNvPr>
          <p:cNvPicPr>
            <a:picLocks noChangeAspect="1"/>
          </p:cNvPicPr>
          <p:nvPr/>
        </p:nvPicPr>
        <p:blipFill>
          <a:blip r:embed="rId2"/>
          <a:stretch>
            <a:fillRect/>
          </a:stretch>
        </p:blipFill>
        <p:spPr>
          <a:xfrm>
            <a:off x="8782684" y="2732952"/>
            <a:ext cx="2514601" cy="1714501"/>
          </a:xfrm>
          <a:prstGeom prst="rect">
            <a:avLst/>
          </a:prstGeom>
          <a:ln w="12700">
            <a:miter lim="400000"/>
          </a:ln>
        </p:spPr>
      </p:pic>
    </p:spTree>
    <p:extLst>
      <p:ext uri="{BB962C8B-B14F-4D97-AF65-F5344CB8AC3E}">
        <p14:creationId xmlns:p14="http://schemas.microsoft.com/office/powerpoint/2010/main" val="1715839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D3267349-65F1-E1F3-DE1E-A806F8AEB26E}"/>
              </a:ext>
            </a:extLst>
          </p:cNvPr>
          <p:cNvPicPr>
            <a:picLocks noChangeAspect="1"/>
          </p:cNvPicPr>
          <p:nvPr/>
        </p:nvPicPr>
        <p:blipFill>
          <a:blip r:embed="rId2"/>
          <a:stretch>
            <a:fillRect/>
          </a:stretch>
        </p:blipFill>
        <p:spPr>
          <a:xfrm>
            <a:off x="1330325" y="4205715"/>
            <a:ext cx="4538977" cy="2231419"/>
          </a:xfrm>
          <a:prstGeom prst="rect">
            <a:avLst/>
          </a:prstGeom>
        </p:spPr>
      </p:pic>
      <p:pic>
        <p:nvPicPr>
          <p:cNvPr id="31" name="Picture 30">
            <a:extLst>
              <a:ext uri="{FF2B5EF4-FFF2-40B4-BE49-F238E27FC236}">
                <a16:creationId xmlns:a16="http://schemas.microsoft.com/office/drawing/2014/main" id="{E7DB876F-3A8B-24C9-F15E-89A8582B26FC}"/>
              </a:ext>
            </a:extLst>
          </p:cNvPr>
          <p:cNvPicPr>
            <a:picLocks noChangeAspect="1"/>
          </p:cNvPicPr>
          <p:nvPr/>
        </p:nvPicPr>
        <p:blipFill>
          <a:blip r:embed="rId3"/>
          <a:stretch>
            <a:fillRect/>
          </a:stretch>
        </p:blipFill>
        <p:spPr>
          <a:xfrm>
            <a:off x="603055" y="1734027"/>
            <a:ext cx="6618162" cy="2720435"/>
          </a:xfrm>
          <a:prstGeom prst="rect">
            <a:avLst/>
          </a:prstGeom>
        </p:spPr>
      </p:pic>
      <p:pic>
        <p:nvPicPr>
          <p:cNvPr id="33" name="Picture 32">
            <a:extLst>
              <a:ext uri="{FF2B5EF4-FFF2-40B4-BE49-F238E27FC236}">
                <a16:creationId xmlns:a16="http://schemas.microsoft.com/office/drawing/2014/main" id="{FB040CDC-6966-27AB-E158-49107ACA4AFE}"/>
              </a:ext>
            </a:extLst>
          </p:cNvPr>
          <p:cNvPicPr>
            <a:picLocks noChangeAspect="1"/>
          </p:cNvPicPr>
          <p:nvPr/>
        </p:nvPicPr>
        <p:blipFill>
          <a:blip r:embed="rId4"/>
          <a:stretch>
            <a:fillRect/>
          </a:stretch>
        </p:blipFill>
        <p:spPr>
          <a:xfrm>
            <a:off x="7607936" y="3689187"/>
            <a:ext cx="3581584" cy="3168813"/>
          </a:xfrm>
          <a:prstGeom prst="rect">
            <a:avLst/>
          </a:prstGeom>
        </p:spPr>
      </p:pic>
      <p:pic>
        <p:nvPicPr>
          <p:cNvPr id="34" name="Picture 33">
            <a:extLst>
              <a:ext uri="{FF2B5EF4-FFF2-40B4-BE49-F238E27FC236}">
                <a16:creationId xmlns:a16="http://schemas.microsoft.com/office/drawing/2014/main" id="{7EFE79D8-BAF8-4F58-5EFC-CF3445BB7A82}"/>
              </a:ext>
            </a:extLst>
          </p:cNvPr>
          <p:cNvPicPr>
            <a:picLocks noChangeAspect="1"/>
          </p:cNvPicPr>
          <p:nvPr/>
        </p:nvPicPr>
        <p:blipFill>
          <a:blip r:embed="rId5"/>
          <a:stretch>
            <a:fillRect/>
          </a:stretch>
        </p:blipFill>
        <p:spPr>
          <a:xfrm>
            <a:off x="7642863" y="792326"/>
            <a:ext cx="3511730" cy="2997354"/>
          </a:xfrm>
          <a:prstGeom prst="rect">
            <a:avLst/>
          </a:prstGeom>
        </p:spPr>
      </p:pic>
      <p:cxnSp>
        <p:nvCxnSpPr>
          <p:cNvPr id="35" name="Straight Connector 34">
            <a:extLst>
              <a:ext uri="{FF2B5EF4-FFF2-40B4-BE49-F238E27FC236}">
                <a16:creationId xmlns:a16="http://schemas.microsoft.com/office/drawing/2014/main" id="{61866CC5-B0A5-AB9B-22B6-236414C3B119}"/>
              </a:ext>
            </a:extLst>
          </p:cNvPr>
          <p:cNvCxnSpPr>
            <a:cxnSpLocks/>
          </p:cNvCxnSpPr>
          <p:nvPr/>
        </p:nvCxnSpPr>
        <p:spPr>
          <a:xfrm>
            <a:off x="6676961" y="2589777"/>
            <a:ext cx="681197" cy="0"/>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a:extLst>
              <a:ext uri="{FF2B5EF4-FFF2-40B4-BE49-F238E27FC236}">
                <a16:creationId xmlns:a16="http://schemas.microsoft.com/office/drawing/2014/main" id="{AF1EFCEB-70F0-DC48-5766-B72611161066}"/>
              </a:ext>
            </a:extLst>
          </p:cNvPr>
          <p:cNvCxnSpPr>
            <a:cxnSpLocks/>
          </p:cNvCxnSpPr>
          <p:nvPr/>
        </p:nvCxnSpPr>
        <p:spPr>
          <a:xfrm>
            <a:off x="7357743" y="2589777"/>
            <a:ext cx="0" cy="2965177"/>
          </a:xfrm>
          <a:prstGeom prst="line">
            <a:avLst/>
          </a:prstGeom>
        </p:spPr>
        <p:style>
          <a:lnRef idx="2">
            <a:schemeClr val="dk1"/>
          </a:lnRef>
          <a:fillRef idx="0">
            <a:schemeClr val="dk1"/>
          </a:fillRef>
          <a:effectRef idx="1">
            <a:schemeClr val="dk1"/>
          </a:effectRef>
          <a:fontRef idx="minor">
            <a:schemeClr val="tx1"/>
          </a:fontRef>
        </p:style>
      </p:cxnSp>
      <p:cxnSp>
        <p:nvCxnSpPr>
          <p:cNvPr id="37" name="Straight Connector 36">
            <a:extLst>
              <a:ext uri="{FF2B5EF4-FFF2-40B4-BE49-F238E27FC236}">
                <a16:creationId xmlns:a16="http://schemas.microsoft.com/office/drawing/2014/main" id="{5C0FA93A-A846-89DC-0621-CEC1B44ECDD9}"/>
              </a:ext>
            </a:extLst>
          </p:cNvPr>
          <p:cNvCxnSpPr>
            <a:cxnSpLocks/>
          </p:cNvCxnSpPr>
          <p:nvPr/>
        </p:nvCxnSpPr>
        <p:spPr>
          <a:xfrm flipH="1">
            <a:off x="5394232" y="5554954"/>
            <a:ext cx="1953986" cy="0"/>
          </a:xfrm>
          <a:prstGeom prst="line">
            <a:avLst/>
          </a:prstGeom>
        </p:spPr>
        <p:style>
          <a:lnRef idx="2">
            <a:schemeClr val="dk1"/>
          </a:lnRef>
          <a:fillRef idx="0">
            <a:schemeClr val="dk1"/>
          </a:fillRef>
          <a:effectRef idx="1">
            <a:schemeClr val="dk1"/>
          </a:effectRef>
          <a:fontRef idx="minor">
            <a:schemeClr val="tx1"/>
          </a:fontRef>
        </p:style>
      </p:cxnSp>
      <p:sp>
        <p:nvSpPr>
          <p:cNvPr id="38" name="Motivations to study leptonic atoms - Positronium and Muonium">
            <a:extLst>
              <a:ext uri="{FF2B5EF4-FFF2-40B4-BE49-F238E27FC236}">
                <a16:creationId xmlns:a16="http://schemas.microsoft.com/office/drawing/2014/main" id="{CC509BF4-9C11-FF1E-974D-54FC7428F546}"/>
              </a:ext>
            </a:extLst>
          </p:cNvPr>
          <p:cNvSpPr txBox="1">
            <a:spLocks/>
          </p:cNvSpPr>
          <p:nvPr/>
        </p:nvSpPr>
        <p:spPr>
          <a:xfrm>
            <a:off x="801665" y="850082"/>
            <a:ext cx="9786815"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Ps pulsed 1S-2S experiment</a:t>
            </a:r>
          </a:p>
        </p:txBody>
      </p:sp>
      <p:sp>
        <p:nvSpPr>
          <p:cNvPr id="2" name="TextBox 1">
            <a:extLst>
              <a:ext uri="{FF2B5EF4-FFF2-40B4-BE49-F238E27FC236}">
                <a16:creationId xmlns:a16="http://schemas.microsoft.com/office/drawing/2014/main" id="{AE10E84F-D9CF-DADD-783E-A9192716FD74}"/>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
        <p:nvSpPr>
          <p:cNvPr id="5" name="TextBox 4">
            <a:extLst>
              <a:ext uri="{FF2B5EF4-FFF2-40B4-BE49-F238E27FC236}">
                <a16:creationId xmlns:a16="http://schemas.microsoft.com/office/drawing/2014/main" id="{AD0DECD3-385A-1BEC-CC1B-282128D01D16}"/>
              </a:ext>
            </a:extLst>
          </p:cNvPr>
          <p:cNvSpPr txBox="1"/>
          <p:nvPr/>
        </p:nvSpPr>
        <p:spPr>
          <a:xfrm>
            <a:off x="275225" y="6406793"/>
            <a:ext cx="6096000" cy="369332"/>
          </a:xfrm>
          <a:prstGeom prst="rect">
            <a:avLst/>
          </a:prstGeom>
          <a:noFill/>
        </p:spPr>
        <p:txBody>
          <a:bodyPr wrap="square">
            <a:spAutoFit/>
          </a:bodyPr>
          <a:lstStyle/>
          <a:p>
            <a:r>
              <a:rPr lang="en-GB" dirty="0">
                <a:solidFill>
                  <a:srgbClr val="000000"/>
                </a:solidFill>
                <a:latin typeface="Noto Sans" panose="020B0502040504020204" pitchFamily="34" charset="0"/>
              </a:rPr>
              <a:t>M W. Heiss et al. </a:t>
            </a:r>
            <a:r>
              <a:rPr lang="en-GB" b="0" i="0" dirty="0">
                <a:solidFill>
                  <a:srgbClr val="000000"/>
                </a:solidFill>
                <a:effectLst/>
                <a:latin typeface="Noto Sans" panose="020B0502040504020204" pitchFamily="34" charset="0"/>
              </a:rPr>
              <a:t>Phys. Rev. A </a:t>
            </a:r>
            <a:r>
              <a:rPr lang="en-GB" b="1" i="0" dirty="0">
                <a:solidFill>
                  <a:srgbClr val="000000"/>
                </a:solidFill>
                <a:effectLst/>
                <a:latin typeface="Noto Sans" panose="020B0502040504020204" pitchFamily="34" charset="0"/>
              </a:rPr>
              <a:t>111 (2025) </a:t>
            </a:r>
            <a:endParaRPr lang="en-CH" dirty="0"/>
          </a:p>
        </p:txBody>
      </p:sp>
    </p:spTree>
    <p:extLst>
      <p:ext uri="{BB962C8B-B14F-4D97-AF65-F5344CB8AC3E}">
        <p14:creationId xmlns:p14="http://schemas.microsoft.com/office/powerpoint/2010/main" val="38248454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96DD2C-5877-AF90-A9FE-E3E22943EBBD}"/>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F877344E-074C-7891-6B14-8635EBBB67C1}"/>
              </a:ext>
            </a:extLst>
          </p:cNvPr>
          <p:cNvPicPr>
            <a:picLocks noChangeAspect="1"/>
          </p:cNvPicPr>
          <p:nvPr/>
        </p:nvPicPr>
        <p:blipFill>
          <a:blip r:embed="rId2"/>
          <a:srcRect l="37941"/>
          <a:stretch/>
        </p:blipFill>
        <p:spPr>
          <a:xfrm>
            <a:off x="7411453" y="1762001"/>
            <a:ext cx="3948860" cy="4807197"/>
          </a:xfrm>
          <a:prstGeom prst="rect">
            <a:avLst/>
          </a:prstGeom>
        </p:spPr>
      </p:pic>
      <p:grpSp>
        <p:nvGrpSpPr>
          <p:cNvPr id="9" name="Group 8">
            <a:extLst>
              <a:ext uri="{FF2B5EF4-FFF2-40B4-BE49-F238E27FC236}">
                <a16:creationId xmlns:a16="http://schemas.microsoft.com/office/drawing/2014/main" id="{2802AE6A-CB7D-348B-3749-2C9CAD092132}"/>
              </a:ext>
            </a:extLst>
          </p:cNvPr>
          <p:cNvGrpSpPr/>
          <p:nvPr/>
        </p:nvGrpSpPr>
        <p:grpSpPr>
          <a:xfrm>
            <a:off x="8210282" y="5117206"/>
            <a:ext cx="2341604" cy="962867"/>
            <a:chOff x="8210282" y="5113115"/>
            <a:chExt cx="2341604" cy="959274"/>
          </a:xfrm>
        </p:grpSpPr>
        <p:sp>
          <p:nvSpPr>
            <p:cNvPr id="6" name="Rectangle 5">
              <a:extLst>
                <a:ext uri="{FF2B5EF4-FFF2-40B4-BE49-F238E27FC236}">
                  <a16:creationId xmlns:a16="http://schemas.microsoft.com/office/drawing/2014/main" id="{28A86CC2-3F61-FA51-89A1-305EF82309D4}"/>
                </a:ext>
              </a:extLst>
            </p:cNvPr>
            <p:cNvSpPr/>
            <p:nvPr/>
          </p:nvSpPr>
          <p:spPr>
            <a:xfrm>
              <a:off x="8210282" y="5473521"/>
              <a:ext cx="1010991" cy="59886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Rectangle 6">
              <a:extLst>
                <a:ext uri="{FF2B5EF4-FFF2-40B4-BE49-F238E27FC236}">
                  <a16:creationId xmlns:a16="http://schemas.microsoft.com/office/drawing/2014/main" id="{B6254321-D1D0-0F36-95A6-A70863AD7278}"/>
                </a:ext>
              </a:extLst>
            </p:cNvPr>
            <p:cNvSpPr/>
            <p:nvPr/>
          </p:nvSpPr>
          <p:spPr>
            <a:xfrm>
              <a:off x="8515082" y="5129111"/>
              <a:ext cx="2036804" cy="7048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 name="Rectangle 7">
              <a:extLst>
                <a:ext uri="{FF2B5EF4-FFF2-40B4-BE49-F238E27FC236}">
                  <a16:creationId xmlns:a16="http://schemas.microsoft.com/office/drawing/2014/main" id="{812B0067-589F-38AE-75DF-08C163FF6D38}"/>
                </a:ext>
              </a:extLst>
            </p:cNvPr>
            <p:cNvSpPr/>
            <p:nvPr/>
          </p:nvSpPr>
          <p:spPr>
            <a:xfrm>
              <a:off x="8515083" y="5113115"/>
              <a:ext cx="1407016" cy="3604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11" name="Rectangle 10">
            <a:extLst>
              <a:ext uri="{FF2B5EF4-FFF2-40B4-BE49-F238E27FC236}">
                <a16:creationId xmlns:a16="http://schemas.microsoft.com/office/drawing/2014/main" id="{8EF9D2FE-FBBE-EB19-A74E-3F6CDA52ADDC}"/>
              </a:ext>
            </a:extLst>
          </p:cNvPr>
          <p:cNvSpPr/>
          <p:nvPr/>
        </p:nvSpPr>
        <p:spPr>
          <a:xfrm>
            <a:off x="8531532" y="4587024"/>
            <a:ext cx="1256412" cy="513009"/>
          </a:xfrm>
          <a:prstGeom prst="rect">
            <a:avLst/>
          </a:prstGeom>
          <a:solidFill>
            <a:srgbClr val="B1B1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5" name="Group 24">
            <a:extLst>
              <a:ext uri="{FF2B5EF4-FFF2-40B4-BE49-F238E27FC236}">
                <a16:creationId xmlns:a16="http://schemas.microsoft.com/office/drawing/2014/main" id="{F44E0C52-82C1-4846-9C76-2AEC2D18B774}"/>
              </a:ext>
            </a:extLst>
          </p:cNvPr>
          <p:cNvGrpSpPr/>
          <p:nvPr/>
        </p:nvGrpSpPr>
        <p:grpSpPr>
          <a:xfrm>
            <a:off x="9159738" y="2350066"/>
            <a:ext cx="1547451" cy="1120649"/>
            <a:chOff x="9159738" y="2350066"/>
            <a:chExt cx="1547451" cy="1120649"/>
          </a:xfrm>
        </p:grpSpPr>
        <p:sp>
          <p:nvSpPr>
            <p:cNvPr id="14" name="Rectangle 13">
              <a:extLst>
                <a:ext uri="{FF2B5EF4-FFF2-40B4-BE49-F238E27FC236}">
                  <a16:creationId xmlns:a16="http://schemas.microsoft.com/office/drawing/2014/main" id="{4941A907-6AB3-78B0-CA8A-AF2CE928FAC0}"/>
                </a:ext>
              </a:extLst>
            </p:cNvPr>
            <p:cNvSpPr/>
            <p:nvPr/>
          </p:nvSpPr>
          <p:spPr>
            <a:xfrm>
              <a:off x="9249071" y="3030815"/>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Rectangle 14">
              <a:extLst>
                <a:ext uri="{FF2B5EF4-FFF2-40B4-BE49-F238E27FC236}">
                  <a16:creationId xmlns:a16="http://schemas.microsoft.com/office/drawing/2014/main" id="{79358805-3F84-EFD6-1153-C7F8BFC5EDC0}"/>
                </a:ext>
              </a:extLst>
            </p:cNvPr>
            <p:cNvSpPr/>
            <p:nvPr/>
          </p:nvSpPr>
          <p:spPr>
            <a:xfrm>
              <a:off x="9293893" y="2590914"/>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Rectangle 15">
              <a:extLst>
                <a:ext uri="{FF2B5EF4-FFF2-40B4-BE49-F238E27FC236}">
                  <a16:creationId xmlns:a16="http://schemas.microsoft.com/office/drawing/2014/main" id="{7EF42F7C-9E09-670C-A44C-1104A1FABE6C}"/>
                </a:ext>
              </a:extLst>
            </p:cNvPr>
            <p:cNvSpPr/>
            <p:nvPr/>
          </p:nvSpPr>
          <p:spPr>
            <a:xfrm>
              <a:off x="9273020" y="3125017"/>
              <a:ext cx="1256412" cy="11239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4D53467C-E8A8-DAEE-A529-EDFCB7E446CF}"/>
                </a:ext>
              </a:extLst>
            </p:cNvPr>
            <p:cNvSpPr/>
            <p:nvPr/>
          </p:nvSpPr>
          <p:spPr>
            <a:xfrm>
              <a:off x="9316563" y="2455817"/>
              <a:ext cx="1256412" cy="11792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4F1BC32E-0DA9-6858-3045-7436A76A0825}"/>
                </a:ext>
              </a:extLst>
            </p:cNvPr>
            <p:cNvSpPr/>
            <p:nvPr/>
          </p:nvSpPr>
          <p:spPr>
            <a:xfrm>
              <a:off x="10030665" y="2989564"/>
              <a:ext cx="474818"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31B75DD-CDA1-4E19-FFC4-2F916B9EE97E}"/>
                </a:ext>
              </a:extLst>
            </p:cNvPr>
            <p:cNvSpPr/>
            <p:nvPr/>
          </p:nvSpPr>
          <p:spPr>
            <a:xfrm>
              <a:off x="9703525" y="2989564"/>
              <a:ext cx="241243" cy="71738"/>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350AC002-97B7-8F39-8D9B-224D34D3D17A}"/>
                </a:ext>
              </a:extLst>
            </p:cNvPr>
            <p:cNvSpPr/>
            <p:nvPr/>
          </p:nvSpPr>
          <p:spPr>
            <a:xfrm>
              <a:off x="9159738" y="3253466"/>
              <a:ext cx="1547451" cy="2172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Rectangle 20">
              <a:extLst>
                <a:ext uri="{FF2B5EF4-FFF2-40B4-BE49-F238E27FC236}">
                  <a16:creationId xmlns:a16="http://schemas.microsoft.com/office/drawing/2014/main" id="{160BEEF7-873E-22B0-D52E-D5A5E77AEBC1}"/>
                </a:ext>
              </a:extLst>
            </p:cNvPr>
            <p:cNvSpPr/>
            <p:nvPr/>
          </p:nvSpPr>
          <p:spPr>
            <a:xfrm>
              <a:off x="9713707" y="2720732"/>
              <a:ext cx="231061" cy="124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442C4C55-D330-6690-2906-B06E2733FF35}"/>
                </a:ext>
              </a:extLst>
            </p:cNvPr>
            <p:cNvSpPr/>
            <p:nvPr/>
          </p:nvSpPr>
          <p:spPr>
            <a:xfrm>
              <a:off x="9702402" y="2875774"/>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C118C876-84FC-5CC9-94E3-FA8CC9D772B3}"/>
                </a:ext>
              </a:extLst>
            </p:cNvPr>
            <p:cNvSpPr/>
            <p:nvPr/>
          </p:nvSpPr>
          <p:spPr>
            <a:xfrm>
              <a:off x="9581780" y="2350066"/>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440500E1-7BA1-56EF-AC65-3066BFEBAF43}"/>
                </a:ext>
              </a:extLst>
            </p:cNvPr>
            <p:cNvSpPr/>
            <p:nvPr/>
          </p:nvSpPr>
          <p:spPr>
            <a:xfrm>
              <a:off x="9702402" y="2632165"/>
              <a:ext cx="241244"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26" name="Rectangle 25">
            <a:extLst>
              <a:ext uri="{FF2B5EF4-FFF2-40B4-BE49-F238E27FC236}">
                <a16:creationId xmlns:a16="http://schemas.microsoft.com/office/drawing/2014/main" id="{C6518492-2F3E-A97B-7E60-5D35FC1C49F4}"/>
              </a:ext>
            </a:extLst>
          </p:cNvPr>
          <p:cNvSpPr/>
          <p:nvPr/>
        </p:nvSpPr>
        <p:spPr>
          <a:xfrm>
            <a:off x="6825208" y="4488099"/>
            <a:ext cx="132348" cy="1362939"/>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Rectangle 26">
            <a:extLst>
              <a:ext uri="{FF2B5EF4-FFF2-40B4-BE49-F238E27FC236}">
                <a16:creationId xmlns:a16="http://schemas.microsoft.com/office/drawing/2014/main" id="{7D015730-9AD4-4C05-EC4D-8DA682FCA8C4}"/>
              </a:ext>
            </a:extLst>
          </p:cNvPr>
          <p:cNvSpPr/>
          <p:nvPr/>
        </p:nvSpPr>
        <p:spPr>
          <a:xfrm>
            <a:off x="5029564" y="3562835"/>
            <a:ext cx="995515" cy="3140854"/>
          </a:xfrm>
          <a:prstGeom prst="rect">
            <a:avLst/>
          </a:prstGeom>
          <a:gradFill flip="none" rotWithShape="1">
            <a:gsLst>
              <a:gs pos="0">
                <a:schemeClr val="accent1">
                  <a:lumMod val="5000"/>
                  <a:lumOff val="95000"/>
                  <a:alpha val="50000"/>
                </a:schemeClr>
              </a:gs>
              <a:gs pos="24000">
                <a:srgbClr val="17A4AF"/>
              </a:gs>
              <a:gs pos="78000">
                <a:srgbClr val="17A4AF"/>
              </a:gs>
              <a:gs pos="100000">
                <a:srgbClr val="FFFFFF">
                  <a:alpha val="50000"/>
                </a:srgb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30" name="Group 29">
            <a:extLst>
              <a:ext uri="{FF2B5EF4-FFF2-40B4-BE49-F238E27FC236}">
                <a16:creationId xmlns:a16="http://schemas.microsoft.com/office/drawing/2014/main" id="{5E72355D-477F-8E66-6A01-5DBB7359BCC5}"/>
              </a:ext>
            </a:extLst>
          </p:cNvPr>
          <p:cNvGrpSpPr/>
          <p:nvPr/>
        </p:nvGrpSpPr>
        <p:grpSpPr>
          <a:xfrm>
            <a:off x="7411453" y="5453743"/>
            <a:ext cx="633090" cy="958824"/>
            <a:chOff x="7411453" y="5453743"/>
            <a:chExt cx="633090" cy="958824"/>
          </a:xfrm>
        </p:grpSpPr>
        <p:sp>
          <p:nvSpPr>
            <p:cNvPr id="28" name="Rectangle 27">
              <a:extLst>
                <a:ext uri="{FF2B5EF4-FFF2-40B4-BE49-F238E27FC236}">
                  <a16:creationId xmlns:a16="http://schemas.microsoft.com/office/drawing/2014/main" id="{133F801D-525A-3B56-3B2A-A80E246B53F7}"/>
                </a:ext>
              </a:extLst>
            </p:cNvPr>
            <p:cNvSpPr/>
            <p:nvPr/>
          </p:nvSpPr>
          <p:spPr>
            <a:xfrm>
              <a:off x="7587343" y="5453743"/>
              <a:ext cx="457200" cy="45073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9" name="Rectangle 28">
              <a:extLst>
                <a:ext uri="{FF2B5EF4-FFF2-40B4-BE49-F238E27FC236}">
                  <a16:creationId xmlns:a16="http://schemas.microsoft.com/office/drawing/2014/main" id="{7E21728F-650F-C5E3-C927-0D590FEE2D8D}"/>
                </a:ext>
              </a:extLst>
            </p:cNvPr>
            <p:cNvSpPr/>
            <p:nvPr/>
          </p:nvSpPr>
          <p:spPr>
            <a:xfrm>
              <a:off x="7411453" y="6210095"/>
              <a:ext cx="633090" cy="20247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cxnSp>
        <p:nvCxnSpPr>
          <p:cNvPr id="31" name="Straight Connector 30">
            <a:extLst>
              <a:ext uri="{FF2B5EF4-FFF2-40B4-BE49-F238E27FC236}">
                <a16:creationId xmlns:a16="http://schemas.microsoft.com/office/drawing/2014/main" id="{3248DA18-DA8D-E05E-4AB1-4E89E8995FD2}"/>
              </a:ext>
            </a:extLst>
          </p:cNvPr>
          <p:cNvCxnSpPr>
            <a:cxnSpLocks/>
          </p:cNvCxnSpPr>
          <p:nvPr/>
        </p:nvCxnSpPr>
        <p:spPr>
          <a:xfrm>
            <a:off x="4568652" y="1711578"/>
            <a:ext cx="2057400" cy="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32" name="Straight Connector 31">
            <a:extLst>
              <a:ext uri="{FF2B5EF4-FFF2-40B4-BE49-F238E27FC236}">
                <a16:creationId xmlns:a16="http://schemas.microsoft.com/office/drawing/2014/main" id="{6CD4405A-358A-7C91-6F67-5DB2D293B872}"/>
              </a:ext>
            </a:extLst>
          </p:cNvPr>
          <p:cNvCxnSpPr>
            <a:cxnSpLocks/>
          </p:cNvCxnSpPr>
          <p:nvPr/>
        </p:nvCxnSpPr>
        <p:spPr>
          <a:xfrm>
            <a:off x="4568652" y="2989564"/>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33" name="Straight Connector 32">
            <a:extLst>
              <a:ext uri="{FF2B5EF4-FFF2-40B4-BE49-F238E27FC236}">
                <a16:creationId xmlns:a16="http://schemas.microsoft.com/office/drawing/2014/main" id="{827E1FF0-6743-3B1A-3AEC-5C3D7A7D1448}"/>
              </a:ext>
            </a:extLst>
          </p:cNvPr>
          <p:cNvCxnSpPr>
            <a:cxnSpLocks/>
          </p:cNvCxnSpPr>
          <p:nvPr/>
        </p:nvCxnSpPr>
        <p:spPr>
          <a:xfrm>
            <a:off x="4568652" y="2016382"/>
            <a:ext cx="2057400" cy="0"/>
          </a:xfrm>
          <a:prstGeom prst="line">
            <a:avLst/>
          </a:prstGeom>
        </p:spPr>
        <p:style>
          <a:lnRef idx="2">
            <a:schemeClr val="dk1"/>
          </a:lnRef>
          <a:fillRef idx="0">
            <a:schemeClr val="dk1"/>
          </a:fillRef>
          <a:effectRef idx="1">
            <a:schemeClr val="dk1"/>
          </a:effectRef>
          <a:fontRef idx="minor">
            <a:schemeClr val="tx1"/>
          </a:fontRef>
        </p:style>
      </p:cxnSp>
      <p:sp>
        <p:nvSpPr>
          <p:cNvPr id="36" name="Motivations to study leptonic atoms - Positronium and Muonium">
            <a:extLst>
              <a:ext uri="{FF2B5EF4-FFF2-40B4-BE49-F238E27FC236}">
                <a16:creationId xmlns:a16="http://schemas.microsoft.com/office/drawing/2014/main" id="{C5684141-20BD-BF3C-6E1D-FC6C3A396D90}"/>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Ps 1S-2S experimental setup</a:t>
            </a:r>
          </a:p>
        </p:txBody>
      </p:sp>
      <p:sp>
        <p:nvSpPr>
          <p:cNvPr id="39" name="TextBox 38">
            <a:extLst>
              <a:ext uri="{FF2B5EF4-FFF2-40B4-BE49-F238E27FC236}">
                <a16:creationId xmlns:a16="http://schemas.microsoft.com/office/drawing/2014/main" id="{B7C298B1-9F9A-C63F-0292-A5CEB6719155}"/>
              </a:ext>
            </a:extLst>
          </p:cNvPr>
          <p:cNvSpPr txBox="1"/>
          <p:nvPr/>
        </p:nvSpPr>
        <p:spPr>
          <a:xfrm>
            <a:off x="6640193" y="2840767"/>
            <a:ext cx="402674" cy="369332"/>
          </a:xfrm>
          <a:prstGeom prst="rect">
            <a:avLst/>
          </a:prstGeom>
          <a:noFill/>
        </p:spPr>
        <p:txBody>
          <a:bodyPr wrap="none" rtlCol="0">
            <a:spAutoFit/>
          </a:bodyPr>
          <a:lstStyle/>
          <a:p>
            <a:r>
              <a:rPr lang="en-US" b="1" dirty="0"/>
              <a:t>1S</a:t>
            </a:r>
            <a:endParaRPr lang="en-CH" b="1" dirty="0"/>
          </a:p>
        </p:txBody>
      </p:sp>
      <p:sp>
        <p:nvSpPr>
          <p:cNvPr id="40" name="TextBox 39">
            <a:extLst>
              <a:ext uri="{FF2B5EF4-FFF2-40B4-BE49-F238E27FC236}">
                <a16:creationId xmlns:a16="http://schemas.microsoft.com/office/drawing/2014/main" id="{3C5F74DC-8A52-954F-E8D7-2A2D1ACD7C18}"/>
              </a:ext>
            </a:extLst>
          </p:cNvPr>
          <p:cNvSpPr txBox="1"/>
          <p:nvPr/>
        </p:nvSpPr>
        <p:spPr>
          <a:xfrm>
            <a:off x="6640193" y="1874577"/>
            <a:ext cx="402674" cy="369332"/>
          </a:xfrm>
          <a:prstGeom prst="rect">
            <a:avLst/>
          </a:prstGeom>
          <a:noFill/>
        </p:spPr>
        <p:txBody>
          <a:bodyPr wrap="none" rtlCol="0">
            <a:spAutoFit/>
          </a:bodyPr>
          <a:lstStyle/>
          <a:p>
            <a:r>
              <a:rPr lang="en-US" b="1" dirty="0"/>
              <a:t>2S</a:t>
            </a:r>
            <a:endParaRPr lang="en-CH" b="1" dirty="0"/>
          </a:p>
        </p:txBody>
      </p:sp>
      <p:sp>
        <p:nvSpPr>
          <p:cNvPr id="41" name="TextBox 40">
            <a:extLst>
              <a:ext uri="{FF2B5EF4-FFF2-40B4-BE49-F238E27FC236}">
                <a16:creationId xmlns:a16="http://schemas.microsoft.com/office/drawing/2014/main" id="{2D126AEB-60F5-656D-82FF-550CC3945B68}"/>
              </a:ext>
            </a:extLst>
          </p:cNvPr>
          <p:cNvSpPr txBox="1"/>
          <p:nvPr/>
        </p:nvSpPr>
        <p:spPr>
          <a:xfrm>
            <a:off x="6582723" y="1527547"/>
            <a:ext cx="929037" cy="307777"/>
          </a:xfrm>
          <a:prstGeom prst="rect">
            <a:avLst/>
          </a:prstGeom>
          <a:noFill/>
        </p:spPr>
        <p:txBody>
          <a:bodyPr wrap="none" rtlCol="0">
            <a:spAutoFit/>
          </a:bodyPr>
          <a:lstStyle/>
          <a:p>
            <a:r>
              <a:rPr lang="en-US" sz="1400" b="1" dirty="0"/>
              <a:t>continuum</a:t>
            </a:r>
            <a:endParaRPr lang="en-CH" sz="1400" b="1" dirty="0"/>
          </a:p>
        </p:txBody>
      </p:sp>
      <p:sp>
        <p:nvSpPr>
          <p:cNvPr id="42" name="TextBox 41">
            <a:extLst>
              <a:ext uri="{FF2B5EF4-FFF2-40B4-BE49-F238E27FC236}">
                <a16:creationId xmlns:a16="http://schemas.microsoft.com/office/drawing/2014/main" id="{F51D2E23-24A2-BD13-D60C-AFC57F5B7BA2}"/>
              </a:ext>
            </a:extLst>
          </p:cNvPr>
          <p:cNvSpPr txBox="1"/>
          <p:nvPr/>
        </p:nvSpPr>
        <p:spPr>
          <a:xfrm>
            <a:off x="5163957" y="5776701"/>
            <a:ext cx="729687" cy="523220"/>
          </a:xfrm>
          <a:prstGeom prst="rect">
            <a:avLst/>
          </a:prstGeom>
          <a:noFill/>
        </p:spPr>
        <p:txBody>
          <a:bodyPr wrap="none" rtlCol="0">
            <a:spAutoFit/>
          </a:bodyPr>
          <a:lstStyle/>
          <a:p>
            <a:pPr algn="ctr"/>
            <a:r>
              <a:rPr lang="en-US" sz="1400" b="1" dirty="0">
                <a:solidFill>
                  <a:schemeClr val="bg1"/>
                </a:solidFill>
              </a:rPr>
              <a:t>486nm</a:t>
            </a:r>
          </a:p>
          <a:p>
            <a:pPr algn="ctr"/>
            <a:r>
              <a:rPr lang="en-US" sz="1400" b="1" dirty="0">
                <a:solidFill>
                  <a:schemeClr val="bg1"/>
                </a:solidFill>
              </a:rPr>
              <a:t>~500W</a:t>
            </a:r>
            <a:endParaRPr lang="en-CH" sz="1400" b="1" dirty="0">
              <a:solidFill>
                <a:schemeClr val="bg1"/>
              </a:solidFill>
            </a:endParaRPr>
          </a:p>
        </p:txBody>
      </p:sp>
      <mc:AlternateContent xmlns:mc="http://schemas.openxmlformats.org/markup-compatibility/2006" xmlns:a14="http://schemas.microsoft.com/office/drawing/2010/main">
        <mc:Choice Requires="a14">
          <p:sp>
            <p:nvSpPr>
              <p:cNvPr id="4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8A17B4D3-2AC8-E96D-70E0-767934A3B39A}"/>
                  </a:ext>
                </a:extLst>
              </p:cNvPr>
              <p:cNvSpPr txBox="1"/>
              <p:nvPr/>
            </p:nvSpPr>
            <p:spPr>
              <a:xfrm>
                <a:off x="155335" y="1618964"/>
                <a:ext cx="4145294" cy="2131353"/>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a:spcBef>
                    <a:spcPts val="500"/>
                  </a:spcBef>
                  <a:buClr>
                    <a:srgbClr val="0000AA"/>
                  </a:buClr>
                  <a:buSzPct val="100000"/>
                  <a:defRPr sz="2400">
                    <a:latin typeface="Helvetica Light"/>
                    <a:ea typeface="Helvetica Light"/>
                    <a:cs typeface="Helvetica Light"/>
                    <a:sym typeface="Helvetica Light"/>
                  </a:defRPr>
                </a:pPr>
                <a:r>
                  <a:rPr lang="en-GB" dirty="0">
                    <a:latin typeface="+mj-lt"/>
                  </a:rPr>
                  <a:t>CW experiment on the pulsed </a:t>
                </a:r>
                <a14:m>
                  <m:oMath xmlns:m="http://schemas.openxmlformats.org/officeDocument/2006/math">
                    <m:sSup>
                      <m:sSupPr>
                        <m:ctrlPr>
                          <a:rPr lang="en-GB"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oMath>
                </a14:m>
                <a:r>
                  <a:rPr lang="en-GB" dirty="0">
                    <a:latin typeface="+mj-lt"/>
                  </a:rPr>
                  <a:t> beam at ETH Zurich:</a:t>
                </a: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mc:Choice>
        <mc:Fallback xmlns="">
          <p:sp>
            <p:nvSpPr>
              <p:cNvPr id="4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8A17B4D3-2AC8-E96D-70E0-767934A3B39A}"/>
                  </a:ext>
                </a:extLst>
              </p:cNvPr>
              <p:cNvSpPr txBox="1">
                <a:spLocks noRot="1" noChangeAspect="1" noMove="1" noResize="1" noEditPoints="1" noAdjustHandles="1" noChangeArrowheads="1" noChangeShapeType="1" noTextEdit="1"/>
              </p:cNvSpPr>
              <p:nvPr/>
            </p:nvSpPr>
            <p:spPr>
              <a:xfrm>
                <a:off x="155335" y="1618964"/>
                <a:ext cx="4145294" cy="2131353"/>
              </a:xfrm>
              <a:prstGeom prst="rect">
                <a:avLst/>
              </a:prstGeom>
              <a:blipFill>
                <a:blip r:embed="rId3"/>
                <a:stretch>
                  <a:fillRect l="-3382" t="-2292"/>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cxnSp>
        <p:nvCxnSpPr>
          <p:cNvPr id="45" name="Straight Connector 44">
            <a:extLst>
              <a:ext uri="{FF2B5EF4-FFF2-40B4-BE49-F238E27FC236}">
                <a16:creationId xmlns:a16="http://schemas.microsoft.com/office/drawing/2014/main" id="{28B80831-833E-F48C-8F36-86312E5DD5C5}"/>
              </a:ext>
            </a:extLst>
          </p:cNvPr>
          <p:cNvCxnSpPr>
            <a:cxnSpLocks/>
          </p:cNvCxnSpPr>
          <p:nvPr/>
        </p:nvCxnSpPr>
        <p:spPr>
          <a:xfrm>
            <a:off x="7450800" y="1527547"/>
            <a:ext cx="0"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46" name="Straight Connector 45">
            <a:extLst>
              <a:ext uri="{FF2B5EF4-FFF2-40B4-BE49-F238E27FC236}">
                <a16:creationId xmlns:a16="http://schemas.microsoft.com/office/drawing/2014/main" id="{24BFF4A1-760B-D60E-7FC4-6BA97EBFB702}"/>
              </a:ext>
            </a:extLst>
          </p:cNvPr>
          <p:cNvCxnSpPr>
            <a:cxnSpLocks/>
          </p:cNvCxnSpPr>
          <p:nvPr/>
        </p:nvCxnSpPr>
        <p:spPr>
          <a:xfrm flipH="1">
            <a:off x="4433418" y="3362090"/>
            <a:ext cx="301738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50" name="Straight Connector 49">
            <a:extLst>
              <a:ext uri="{FF2B5EF4-FFF2-40B4-BE49-F238E27FC236}">
                <a16:creationId xmlns:a16="http://schemas.microsoft.com/office/drawing/2014/main" id="{A0709284-BEDE-B04F-182F-F086DD789F6C}"/>
              </a:ext>
            </a:extLst>
          </p:cNvPr>
          <p:cNvCxnSpPr>
            <a:cxnSpLocks/>
          </p:cNvCxnSpPr>
          <p:nvPr/>
        </p:nvCxnSpPr>
        <p:spPr>
          <a:xfrm flipH="1">
            <a:off x="4429624" y="152754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51" name="Straight Connector 50">
            <a:extLst>
              <a:ext uri="{FF2B5EF4-FFF2-40B4-BE49-F238E27FC236}">
                <a16:creationId xmlns:a16="http://schemas.microsoft.com/office/drawing/2014/main" id="{632EC393-BB9C-420B-A5F9-5D1707AB437B}"/>
              </a:ext>
            </a:extLst>
          </p:cNvPr>
          <p:cNvCxnSpPr>
            <a:cxnSpLocks/>
          </p:cNvCxnSpPr>
          <p:nvPr/>
        </p:nvCxnSpPr>
        <p:spPr>
          <a:xfrm flipV="1">
            <a:off x="4429624" y="1527547"/>
            <a:ext cx="3794"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60" name="Straight Connector 59">
            <a:extLst>
              <a:ext uri="{FF2B5EF4-FFF2-40B4-BE49-F238E27FC236}">
                <a16:creationId xmlns:a16="http://schemas.microsoft.com/office/drawing/2014/main" id="{3A2F97B5-8A22-784A-26E6-2685ACFC70A3}"/>
              </a:ext>
            </a:extLst>
          </p:cNvPr>
          <p:cNvCxnSpPr>
            <a:cxnSpLocks/>
          </p:cNvCxnSpPr>
          <p:nvPr/>
        </p:nvCxnSpPr>
        <p:spPr>
          <a:xfrm flipH="1">
            <a:off x="4429624" y="676250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63" name="Straight Connector 62">
            <a:extLst>
              <a:ext uri="{FF2B5EF4-FFF2-40B4-BE49-F238E27FC236}">
                <a16:creationId xmlns:a16="http://schemas.microsoft.com/office/drawing/2014/main" id="{D6904790-4198-3B5C-199C-A9531082B80C}"/>
              </a:ext>
            </a:extLst>
          </p:cNvPr>
          <p:cNvCxnSpPr>
            <a:cxnSpLocks/>
          </p:cNvCxnSpPr>
          <p:nvPr/>
        </p:nvCxnSpPr>
        <p:spPr>
          <a:xfrm>
            <a:off x="11866136" y="1527547"/>
            <a:ext cx="0" cy="5239013"/>
          </a:xfrm>
          <a:prstGeom prst="line">
            <a:avLst/>
          </a:prstGeom>
          <a:ln w="6350"/>
        </p:spPr>
        <p:style>
          <a:lnRef idx="2">
            <a:schemeClr val="dk1"/>
          </a:lnRef>
          <a:fillRef idx="0">
            <a:schemeClr val="dk1"/>
          </a:fillRef>
          <a:effectRef idx="1">
            <a:schemeClr val="dk1"/>
          </a:effectRef>
          <a:fontRef idx="minor">
            <a:schemeClr val="tx1"/>
          </a:fontRef>
        </p:style>
      </p:cxnSp>
      <p:grpSp>
        <p:nvGrpSpPr>
          <p:cNvPr id="70" name="Group 69">
            <a:extLst>
              <a:ext uri="{FF2B5EF4-FFF2-40B4-BE49-F238E27FC236}">
                <a16:creationId xmlns:a16="http://schemas.microsoft.com/office/drawing/2014/main" id="{8207E364-CCCC-58B8-4779-65CEFEEC6BC1}"/>
              </a:ext>
            </a:extLst>
          </p:cNvPr>
          <p:cNvGrpSpPr/>
          <p:nvPr/>
        </p:nvGrpSpPr>
        <p:grpSpPr>
          <a:xfrm>
            <a:off x="10942818" y="6360188"/>
            <a:ext cx="862357" cy="297520"/>
            <a:chOff x="8210282" y="5113115"/>
            <a:chExt cx="2341604" cy="959274"/>
          </a:xfrm>
        </p:grpSpPr>
        <p:sp>
          <p:nvSpPr>
            <p:cNvPr id="71" name="Rectangle 70">
              <a:extLst>
                <a:ext uri="{FF2B5EF4-FFF2-40B4-BE49-F238E27FC236}">
                  <a16:creationId xmlns:a16="http://schemas.microsoft.com/office/drawing/2014/main" id="{73AFAFC6-25CE-7922-CAC2-598D9504C9AA}"/>
                </a:ext>
              </a:extLst>
            </p:cNvPr>
            <p:cNvSpPr/>
            <p:nvPr/>
          </p:nvSpPr>
          <p:spPr>
            <a:xfrm>
              <a:off x="8210282" y="5473521"/>
              <a:ext cx="1010991" cy="59886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2" name="Rectangle 71">
              <a:extLst>
                <a:ext uri="{FF2B5EF4-FFF2-40B4-BE49-F238E27FC236}">
                  <a16:creationId xmlns:a16="http://schemas.microsoft.com/office/drawing/2014/main" id="{8E3B2D98-E454-26A2-76A4-CF625F8ABDE5}"/>
                </a:ext>
              </a:extLst>
            </p:cNvPr>
            <p:cNvSpPr/>
            <p:nvPr/>
          </p:nvSpPr>
          <p:spPr>
            <a:xfrm>
              <a:off x="8515082" y="5129111"/>
              <a:ext cx="2036804" cy="7048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3" name="Rectangle 72">
              <a:extLst>
                <a:ext uri="{FF2B5EF4-FFF2-40B4-BE49-F238E27FC236}">
                  <a16:creationId xmlns:a16="http://schemas.microsoft.com/office/drawing/2014/main" id="{CBB94ED9-F4E6-B916-7060-EF666DFF3C99}"/>
                </a:ext>
              </a:extLst>
            </p:cNvPr>
            <p:cNvSpPr/>
            <p:nvPr/>
          </p:nvSpPr>
          <p:spPr>
            <a:xfrm>
              <a:off x="8515083" y="5113115"/>
              <a:ext cx="1407016" cy="3604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74" name="TextBox 73">
            <a:extLst>
              <a:ext uri="{FF2B5EF4-FFF2-40B4-BE49-F238E27FC236}">
                <a16:creationId xmlns:a16="http://schemas.microsoft.com/office/drawing/2014/main" id="{470337E4-2B39-CD25-F854-E043AB32F343}"/>
              </a:ext>
            </a:extLst>
          </p:cNvPr>
          <p:cNvSpPr txBox="1"/>
          <p:nvPr/>
        </p:nvSpPr>
        <p:spPr>
          <a:xfrm>
            <a:off x="4390760" y="3025433"/>
            <a:ext cx="352982" cy="369332"/>
          </a:xfrm>
          <a:prstGeom prst="rect">
            <a:avLst/>
          </a:prstGeom>
          <a:noFill/>
        </p:spPr>
        <p:txBody>
          <a:bodyPr wrap="none" rtlCol="0">
            <a:spAutoFit/>
          </a:bodyPr>
          <a:lstStyle/>
          <a:p>
            <a:r>
              <a:rPr lang="en-US" b="1" dirty="0"/>
              <a:t>a)</a:t>
            </a:r>
            <a:endParaRPr lang="en-CH" b="1" dirty="0"/>
          </a:p>
        </p:txBody>
      </p:sp>
      <p:sp>
        <p:nvSpPr>
          <p:cNvPr id="75" name="TextBox 74">
            <a:extLst>
              <a:ext uri="{FF2B5EF4-FFF2-40B4-BE49-F238E27FC236}">
                <a16:creationId xmlns:a16="http://schemas.microsoft.com/office/drawing/2014/main" id="{E26301FD-4E86-FBEA-3F6D-5B0935679B85}"/>
              </a:ext>
            </a:extLst>
          </p:cNvPr>
          <p:cNvSpPr txBox="1"/>
          <p:nvPr/>
        </p:nvSpPr>
        <p:spPr>
          <a:xfrm>
            <a:off x="4400927" y="6401268"/>
            <a:ext cx="372218" cy="369332"/>
          </a:xfrm>
          <a:prstGeom prst="rect">
            <a:avLst/>
          </a:prstGeom>
          <a:noFill/>
        </p:spPr>
        <p:txBody>
          <a:bodyPr wrap="none" rtlCol="0">
            <a:spAutoFit/>
          </a:bodyPr>
          <a:lstStyle/>
          <a:p>
            <a:r>
              <a:rPr lang="en-US" b="1" dirty="0"/>
              <a:t>b)</a:t>
            </a:r>
            <a:endParaRPr lang="en-CH" b="1" dirty="0"/>
          </a:p>
        </p:txBody>
      </p:sp>
      <p:sp>
        <p:nvSpPr>
          <p:cNvPr id="76" name="TextBox 75">
            <a:extLst>
              <a:ext uri="{FF2B5EF4-FFF2-40B4-BE49-F238E27FC236}">
                <a16:creationId xmlns:a16="http://schemas.microsoft.com/office/drawing/2014/main" id="{AEC8AFD8-F77C-EAEE-AFFC-F0647F6EB107}"/>
              </a:ext>
            </a:extLst>
          </p:cNvPr>
          <p:cNvSpPr txBox="1"/>
          <p:nvPr/>
        </p:nvSpPr>
        <p:spPr>
          <a:xfrm>
            <a:off x="7450800" y="6400869"/>
            <a:ext cx="351378" cy="369332"/>
          </a:xfrm>
          <a:prstGeom prst="rect">
            <a:avLst/>
          </a:prstGeom>
          <a:noFill/>
        </p:spPr>
        <p:txBody>
          <a:bodyPr wrap="none" rtlCol="0">
            <a:spAutoFit/>
          </a:bodyPr>
          <a:lstStyle/>
          <a:p>
            <a:r>
              <a:rPr lang="en-US" b="1" dirty="0"/>
              <a:t>c)</a:t>
            </a:r>
            <a:endParaRPr lang="en-CH" b="1" dirty="0"/>
          </a:p>
        </p:txBody>
      </p:sp>
      <p:sp>
        <p:nvSpPr>
          <p:cNvPr id="78" name="TextBox 77">
            <a:extLst>
              <a:ext uri="{FF2B5EF4-FFF2-40B4-BE49-F238E27FC236}">
                <a16:creationId xmlns:a16="http://schemas.microsoft.com/office/drawing/2014/main" id="{CCCBFEBF-E35F-4431-649B-F1E1A37433BD}"/>
              </a:ext>
            </a:extLst>
          </p:cNvPr>
          <p:cNvSpPr txBox="1"/>
          <p:nvPr/>
        </p:nvSpPr>
        <p:spPr>
          <a:xfrm>
            <a:off x="9671608" y="6151124"/>
            <a:ext cx="2231060" cy="646331"/>
          </a:xfrm>
          <a:prstGeom prst="rect">
            <a:avLst/>
          </a:prstGeom>
          <a:noFill/>
        </p:spPr>
        <p:txBody>
          <a:bodyPr wrap="none" rtlCol="0">
            <a:spAutoFit/>
          </a:bodyPr>
          <a:lstStyle/>
          <a:p>
            <a:pPr marL="342900" indent="-342900">
              <a:buAutoNum type="alphaLcParenR"/>
            </a:pPr>
            <a:r>
              <a:rPr lang="en-US" sz="1200" dirty="0"/>
              <a:t>Ps internal state</a:t>
            </a:r>
          </a:p>
          <a:p>
            <a:pPr marL="342900" indent="-342900">
              <a:buAutoNum type="alphaLcParenR"/>
            </a:pPr>
            <a:r>
              <a:rPr lang="en-US" sz="1200" dirty="0"/>
              <a:t>Zoom on laser &amp; target</a:t>
            </a:r>
          </a:p>
          <a:p>
            <a:pPr marL="342900" indent="-342900">
              <a:buAutoNum type="alphaLcParenR"/>
            </a:pPr>
            <a:r>
              <a:rPr lang="en-US" sz="1200" dirty="0"/>
              <a:t>Cross section of experiment</a:t>
            </a:r>
            <a:endParaRPr lang="en-CH" sz="1200" dirty="0"/>
          </a:p>
        </p:txBody>
      </p:sp>
      <p:sp>
        <p:nvSpPr>
          <p:cNvPr id="79" name="TextBox 78">
            <a:extLst>
              <a:ext uri="{FF2B5EF4-FFF2-40B4-BE49-F238E27FC236}">
                <a16:creationId xmlns:a16="http://schemas.microsoft.com/office/drawing/2014/main" id="{C4EC7DDC-2C25-2A7C-F256-A2FCF05FC273}"/>
              </a:ext>
            </a:extLst>
          </p:cNvPr>
          <p:cNvSpPr txBox="1"/>
          <p:nvPr/>
        </p:nvSpPr>
        <p:spPr>
          <a:xfrm>
            <a:off x="6454004" y="3946726"/>
            <a:ext cx="990206" cy="523220"/>
          </a:xfrm>
          <a:prstGeom prst="rect">
            <a:avLst/>
          </a:prstGeom>
          <a:noFill/>
        </p:spPr>
        <p:txBody>
          <a:bodyPr wrap="none" rtlCol="0">
            <a:spAutoFit/>
          </a:bodyPr>
          <a:lstStyle/>
          <a:p>
            <a:pPr algn="ctr"/>
            <a:r>
              <a:rPr lang="en-US" sz="1400" b="1" dirty="0"/>
              <a:t>Porus silica </a:t>
            </a:r>
          </a:p>
          <a:p>
            <a:pPr algn="ctr"/>
            <a:r>
              <a:rPr lang="en-US" sz="1400" b="1" dirty="0"/>
              <a:t>target</a:t>
            </a:r>
            <a:endParaRPr lang="en-CH" sz="1400" b="1" dirty="0"/>
          </a:p>
        </p:txBody>
      </p:sp>
      <p:sp>
        <p:nvSpPr>
          <p:cNvPr id="2" name="TextBox 1">
            <a:extLst>
              <a:ext uri="{FF2B5EF4-FFF2-40B4-BE49-F238E27FC236}">
                <a16:creationId xmlns:a16="http://schemas.microsoft.com/office/drawing/2014/main" id="{D3C46526-1F2D-8FE1-052B-2B1E6602727D}"/>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15973876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29FE3F-F93F-FB45-0009-978F1C8B682B}"/>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0C5AADF0-6496-AFA7-186F-0E20B79556B9}"/>
              </a:ext>
            </a:extLst>
          </p:cNvPr>
          <p:cNvPicPr>
            <a:picLocks noChangeAspect="1"/>
          </p:cNvPicPr>
          <p:nvPr/>
        </p:nvPicPr>
        <p:blipFill>
          <a:blip r:embed="rId3"/>
          <a:srcRect l="37941"/>
          <a:stretch/>
        </p:blipFill>
        <p:spPr>
          <a:xfrm>
            <a:off x="7411453" y="1762001"/>
            <a:ext cx="3948860" cy="4807197"/>
          </a:xfrm>
          <a:prstGeom prst="rect">
            <a:avLst/>
          </a:prstGeom>
        </p:spPr>
      </p:pic>
      <p:sp>
        <p:nvSpPr>
          <p:cNvPr id="11" name="Rectangle 10">
            <a:extLst>
              <a:ext uri="{FF2B5EF4-FFF2-40B4-BE49-F238E27FC236}">
                <a16:creationId xmlns:a16="http://schemas.microsoft.com/office/drawing/2014/main" id="{05FCB623-87B1-1304-BAF4-4F4C0F044641}"/>
              </a:ext>
            </a:extLst>
          </p:cNvPr>
          <p:cNvSpPr/>
          <p:nvPr/>
        </p:nvSpPr>
        <p:spPr>
          <a:xfrm>
            <a:off x="8531532" y="4587024"/>
            <a:ext cx="1256412" cy="513009"/>
          </a:xfrm>
          <a:prstGeom prst="rect">
            <a:avLst/>
          </a:prstGeom>
          <a:solidFill>
            <a:srgbClr val="B1B1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5" name="Group 24">
            <a:extLst>
              <a:ext uri="{FF2B5EF4-FFF2-40B4-BE49-F238E27FC236}">
                <a16:creationId xmlns:a16="http://schemas.microsoft.com/office/drawing/2014/main" id="{A95B1B28-2824-029E-4F65-C16FF2844C14}"/>
              </a:ext>
            </a:extLst>
          </p:cNvPr>
          <p:cNvGrpSpPr/>
          <p:nvPr/>
        </p:nvGrpSpPr>
        <p:grpSpPr>
          <a:xfrm>
            <a:off x="9159738" y="2350066"/>
            <a:ext cx="1547451" cy="1120649"/>
            <a:chOff x="9159738" y="2350066"/>
            <a:chExt cx="1547451" cy="1120649"/>
          </a:xfrm>
        </p:grpSpPr>
        <p:sp>
          <p:nvSpPr>
            <p:cNvPr id="14" name="Rectangle 13">
              <a:extLst>
                <a:ext uri="{FF2B5EF4-FFF2-40B4-BE49-F238E27FC236}">
                  <a16:creationId xmlns:a16="http://schemas.microsoft.com/office/drawing/2014/main" id="{6C5D8B4C-E7AC-D3E7-32EF-D9A5C4A6CA24}"/>
                </a:ext>
              </a:extLst>
            </p:cNvPr>
            <p:cNvSpPr/>
            <p:nvPr/>
          </p:nvSpPr>
          <p:spPr>
            <a:xfrm>
              <a:off x="9249071" y="3030815"/>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Rectangle 14">
              <a:extLst>
                <a:ext uri="{FF2B5EF4-FFF2-40B4-BE49-F238E27FC236}">
                  <a16:creationId xmlns:a16="http://schemas.microsoft.com/office/drawing/2014/main" id="{2A3A436F-6CE4-0C24-59AF-6614CB486F5B}"/>
                </a:ext>
              </a:extLst>
            </p:cNvPr>
            <p:cNvSpPr/>
            <p:nvPr/>
          </p:nvSpPr>
          <p:spPr>
            <a:xfrm>
              <a:off x="9293893" y="2590914"/>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Rectangle 15">
              <a:extLst>
                <a:ext uri="{FF2B5EF4-FFF2-40B4-BE49-F238E27FC236}">
                  <a16:creationId xmlns:a16="http://schemas.microsoft.com/office/drawing/2014/main" id="{C20CAC6F-892B-EAFC-B941-1FB5B5702654}"/>
                </a:ext>
              </a:extLst>
            </p:cNvPr>
            <p:cNvSpPr/>
            <p:nvPr/>
          </p:nvSpPr>
          <p:spPr>
            <a:xfrm>
              <a:off x="9273020" y="3125017"/>
              <a:ext cx="1256412" cy="11239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3CD5AFA-F13B-7CFB-B50E-208C88F5D188}"/>
                </a:ext>
              </a:extLst>
            </p:cNvPr>
            <p:cNvSpPr/>
            <p:nvPr/>
          </p:nvSpPr>
          <p:spPr>
            <a:xfrm>
              <a:off x="9316563" y="2455817"/>
              <a:ext cx="1256412" cy="11792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FF94582-2B39-9BDC-5EF7-9D3A66EC0E29}"/>
                </a:ext>
              </a:extLst>
            </p:cNvPr>
            <p:cNvSpPr/>
            <p:nvPr/>
          </p:nvSpPr>
          <p:spPr>
            <a:xfrm>
              <a:off x="10030665" y="2989564"/>
              <a:ext cx="474818"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FE6143CE-09AA-E4B2-D113-06E4F33A00DD}"/>
                </a:ext>
              </a:extLst>
            </p:cNvPr>
            <p:cNvSpPr/>
            <p:nvPr/>
          </p:nvSpPr>
          <p:spPr>
            <a:xfrm>
              <a:off x="9703525" y="2989564"/>
              <a:ext cx="241243" cy="71738"/>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E0A2DBD5-C6A5-4A0C-C01E-5A1640503B7A}"/>
                </a:ext>
              </a:extLst>
            </p:cNvPr>
            <p:cNvSpPr/>
            <p:nvPr/>
          </p:nvSpPr>
          <p:spPr>
            <a:xfrm>
              <a:off x="9159738" y="3253466"/>
              <a:ext cx="1547451" cy="2172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Rectangle 20">
              <a:extLst>
                <a:ext uri="{FF2B5EF4-FFF2-40B4-BE49-F238E27FC236}">
                  <a16:creationId xmlns:a16="http://schemas.microsoft.com/office/drawing/2014/main" id="{296C9365-6F8A-883E-4A70-F5959CBBE659}"/>
                </a:ext>
              </a:extLst>
            </p:cNvPr>
            <p:cNvSpPr/>
            <p:nvPr/>
          </p:nvSpPr>
          <p:spPr>
            <a:xfrm>
              <a:off x="9713707" y="2720732"/>
              <a:ext cx="231061" cy="124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F61E4520-1CAB-6B3C-C344-8B6DA60BA2AD}"/>
                </a:ext>
              </a:extLst>
            </p:cNvPr>
            <p:cNvSpPr/>
            <p:nvPr/>
          </p:nvSpPr>
          <p:spPr>
            <a:xfrm>
              <a:off x="9702402" y="2875774"/>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FC124F09-13A8-97A8-79E0-D1059768E78B}"/>
                </a:ext>
              </a:extLst>
            </p:cNvPr>
            <p:cNvSpPr/>
            <p:nvPr/>
          </p:nvSpPr>
          <p:spPr>
            <a:xfrm>
              <a:off x="9581780" y="2350066"/>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704126AC-4750-072E-D2B6-0A0EAE0A6187}"/>
                </a:ext>
              </a:extLst>
            </p:cNvPr>
            <p:cNvSpPr/>
            <p:nvPr/>
          </p:nvSpPr>
          <p:spPr>
            <a:xfrm>
              <a:off x="9702402" y="2632165"/>
              <a:ext cx="241244"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4" name="Group 3">
            <a:extLst>
              <a:ext uri="{FF2B5EF4-FFF2-40B4-BE49-F238E27FC236}">
                <a16:creationId xmlns:a16="http://schemas.microsoft.com/office/drawing/2014/main" id="{FB80AB97-7245-946E-715D-EE19F719947C}"/>
              </a:ext>
            </a:extLst>
          </p:cNvPr>
          <p:cNvGrpSpPr/>
          <p:nvPr/>
        </p:nvGrpSpPr>
        <p:grpSpPr>
          <a:xfrm>
            <a:off x="7411453" y="5453743"/>
            <a:ext cx="633090" cy="958824"/>
            <a:chOff x="7411453" y="5453743"/>
            <a:chExt cx="633090" cy="958824"/>
          </a:xfrm>
        </p:grpSpPr>
        <p:sp>
          <p:nvSpPr>
            <p:cNvPr id="10" name="Rectangle 9">
              <a:extLst>
                <a:ext uri="{FF2B5EF4-FFF2-40B4-BE49-F238E27FC236}">
                  <a16:creationId xmlns:a16="http://schemas.microsoft.com/office/drawing/2014/main" id="{6D13E154-B09D-935A-7239-FAB68A5F14F3}"/>
                </a:ext>
              </a:extLst>
            </p:cNvPr>
            <p:cNvSpPr/>
            <p:nvPr/>
          </p:nvSpPr>
          <p:spPr>
            <a:xfrm>
              <a:off x="7587343" y="5453743"/>
              <a:ext cx="457200" cy="45073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Rectangle 11">
              <a:extLst>
                <a:ext uri="{FF2B5EF4-FFF2-40B4-BE49-F238E27FC236}">
                  <a16:creationId xmlns:a16="http://schemas.microsoft.com/office/drawing/2014/main" id="{F03A29E5-CC88-4637-F3BC-81CA43397188}"/>
                </a:ext>
              </a:extLst>
            </p:cNvPr>
            <p:cNvSpPr/>
            <p:nvPr/>
          </p:nvSpPr>
          <p:spPr>
            <a:xfrm>
              <a:off x="7411453" y="6210095"/>
              <a:ext cx="633090" cy="20247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29" name="Rectangle 28">
            <a:extLst>
              <a:ext uri="{FF2B5EF4-FFF2-40B4-BE49-F238E27FC236}">
                <a16:creationId xmlns:a16="http://schemas.microsoft.com/office/drawing/2014/main" id="{73C9F0B4-3940-569A-D179-67B4E282EBDB}"/>
              </a:ext>
            </a:extLst>
          </p:cNvPr>
          <p:cNvSpPr/>
          <p:nvPr/>
        </p:nvSpPr>
        <p:spPr>
          <a:xfrm>
            <a:off x="6820973" y="4488099"/>
            <a:ext cx="132348" cy="1362939"/>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0" name="Rectangle 29">
            <a:extLst>
              <a:ext uri="{FF2B5EF4-FFF2-40B4-BE49-F238E27FC236}">
                <a16:creationId xmlns:a16="http://schemas.microsoft.com/office/drawing/2014/main" id="{249D4CD3-02F2-CD6D-F4A9-B53CDAC8FBA6}"/>
              </a:ext>
            </a:extLst>
          </p:cNvPr>
          <p:cNvSpPr/>
          <p:nvPr/>
        </p:nvSpPr>
        <p:spPr>
          <a:xfrm>
            <a:off x="5025329" y="3562835"/>
            <a:ext cx="995515" cy="3140854"/>
          </a:xfrm>
          <a:prstGeom prst="rect">
            <a:avLst/>
          </a:prstGeom>
          <a:gradFill flip="none" rotWithShape="1">
            <a:gsLst>
              <a:gs pos="0">
                <a:schemeClr val="accent1">
                  <a:lumMod val="5000"/>
                  <a:lumOff val="95000"/>
                  <a:alpha val="50000"/>
                </a:schemeClr>
              </a:gs>
              <a:gs pos="24000">
                <a:srgbClr val="17A4AF"/>
              </a:gs>
              <a:gs pos="78000">
                <a:srgbClr val="17A4AF"/>
              </a:gs>
              <a:gs pos="100000">
                <a:srgbClr val="FFFFFF">
                  <a:alpha val="50000"/>
                </a:srgb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1" name="Straight Arrow Connector 30">
            <a:extLst>
              <a:ext uri="{FF2B5EF4-FFF2-40B4-BE49-F238E27FC236}">
                <a16:creationId xmlns:a16="http://schemas.microsoft.com/office/drawing/2014/main" id="{8B4FD7BA-38F4-B41E-DE7F-56B9F757C5B1}"/>
              </a:ext>
            </a:extLst>
          </p:cNvPr>
          <p:cNvCxnSpPr>
            <a:cxnSpLocks/>
            <a:endCxn id="29" idx="1"/>
          </p:cNvCxnSpPr>
          <p:nvPr/>
        </p:nvCxnSpPr>
        <p:spPr>
          <a:xfrm flipV="1">
            <a:off x="4456555" y="5169569"/>
            <a:ext cx="2364418" cy="0"/>
          </a:xfrm>
          <a:prstGeom prst="straightConnector1">
            <a:avLst/>
          </a:prstGeom>
          <a:ln w="57150">
            <a:solidFill>
              <a:srgbClr val="E74645"/>
            </a:solidFill>
            <a:tailEnd type="triangle"/>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AE0701F5-6A76-A7B3-7BB7-6894DC6FD602}"/>
              </a:ext>
            </a:extLst>
          </p:cNvPr>
          <p:cNvCxnSpPr>
            <a:cxnSpLocks/>
          </p:cNvCxnSpPr>
          <p:nvPr/>
        </p:nvCxnSpPr>
        <p:spPr>
          <a:xfrm>
            <a:off x="4568652" y="1711578"/>
            <a:ext cx="2057400" cy="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35" name="Straight Connector 34">
            <a:extLst>
              <a:ext uri="{FF2B5EF4-FFF2-40B4-BE49-F238E27FC236}">
                <a16:creationId xmlns:a16="http://schemas.microsoft.com/office/drawing/2014/main" id="{53D665E8-4102-AC3E-FE5E-E2EE9025C0B1}"/>
              </a:ext>
            </a:extLst>
          </p:cNvPr>
          <p:cNvCxnSpPr>
            <a:cxnSpLocks/>
          </p:cNvCxnSpPr>
          <p:nvPr/>
        </p:nvCxnSpPr>
        <p:spPr>
          <a:xfrm>
            <a:off x="4568652" y="2989564"/>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40" name="Straight Connector 39">
            <a:extLst>
              <a:ext uri="{FF2B5EF4-FFF2-40B4-BE49-F238E27FC236}">
                <a16:creationId xmlns:a16="http://schemas.microsoft.com/office/drawing/2014/main" id="{FCE78436-8291-ECF5-C4C1-96A0A428AB48}"/>
              </a:ext>
            </a:extLst>
          </p:cNvPr>
          <p:cNvCxnSpPr>
            <a:cxnSpLocks/>
          </p:cNvCxnSpPr>
          <p:nvPr/>
        </p:nvCxnSpPr>
        <p:spPr>
          <a:xfrm>
            <a:off x="4568652" y="2016382"/>
            <a:ext cx="2057400" cy="0"/>
          </a:xfrm>
          <a:prstGeom prst="line">
            <a:avLst/>
          </a:prstGeom>
        </p:spPr>
        <p:style>
          <a:lnRef idx="2">
            <a:schemeClr val="dk1"/>
          </a:lnRef>
          <a:fillRef idx="0">
            <a:schemeClr val="dk1"/>
          </a:fillRef>
          <a:effectRef idx="1">
            <a:schemeClr val="dk1"/>
          </a:effectRef>
          <a:fontRef idx="minor">
            <a:schemeClr val="tx1"/>
          </a:fontRef>
        </p:style>
      </p:cxnSp>
      <p:sp>
        <p:nvSpPr>
          <p:cNvPr id="47" name="TextBox 46">
            <a:extLst>
              <a:ext uri="{FF2B5EF4-FFF2-40B4-BE49-F238E27FC236}">
                <a16:creationId xmlns:a16="http://schemas.microsoft.com/office/drawing/2014/main" id="{774473A3-8A8C-B31E-47F6-E704CEFA1DB7}"/>
              </a:ext>
            </a:extLst>
          </p:cNvPr>
          <p:cNvSpPr txBox="1"/>
          <p:nvPr/>
        </p:nvSpPr>
        <p:spPr>
          <a:xfrm>
            <a:off x="6640193" y="2840767"/>
            <a:ext cx="402674" cy="369332"/>
          </a:xfrm>
          <a:prstGeom prst="rect">
            <a:avLst/>
          </a:prstGeom>
          <a:noFill/>
        </p:spPr>
        <p:txBody>
          <a:bodyPr wrap="none" rtlCol="0">
            <a:spAutoFit/>
          </a:bodyPr>
          <a:lstStyle/>
          <a:p>
            <a:r>
              <a:rPr lang="en-US" b="1" dirty="0"/>
              <a:t>1S</a:t>
            </a:r>
            <a:endParaRPr lang="en-CH" b="1" dirty="0"/>
          </a:p>
        </p:txBody>
      </p:sp>
      <p:sp>
        <p:nvSpPr>
          <p:cNvPr id="48" name="TextBox 47">
            <a:extLst>
              <a:ext uri="{FF2B5EF4-FFF2-40B4-BE49-F238E27FC236}">
                <a16:creationId xmlns:a16="http://schemas.microsoft.com/office/drawing/2014/main" id="{CD29884B-304A-4E49-5848-80163BA05BE5}"/>
              </a:ext>
            </a:extLst>
          </p:cNvPr>
          <p:cNvSpPr txBox="1"/>
          <p:nvPr/>
        </p:nvSpPr>
        <p:spPr>
          <a:xfrm>
            <a:off x="6640193" y="1874577"/>
            <a:ext cx="402674" cy="369332"/>
          </a:xfrm>
          <a:prstGeom prst="rect">
            <a:avLst/>
          </a:prstGeom>
          <a:noFill/>
        </p:spPr>
        <p:txBody>
          <a:bodyPr wrap="none" rtlCol="0">
            <a:spAutoFit/>
          </a:bodyPr>
          <a:lstStyle/>
          <a:p>
            <a:r>
              <a:rPr lang="en-US" b="1" dirty="0"/>
              <a:t>2S</a:t>
            </a:r>
            <a:endParaRPr lang="en-CH" b="1" dirty="0"/>
          </a:p>
        </p:txBody>
      </p:sp>
      <p:sp>
        <p:nvSpPr>
          <p:cNvPr id="50" name="TextBox 49">
            <a:extLst>
              <a:ext uri="{FF2B5EF4-FFF2-40B4-BE49-F238E27FC236}">
                <a16:creationId xmlns:a16="http://schemas.microsoft.com/office/drawing/2014/main" id="{856E629F-E068-2931-8A9D-F36D702A3844}"/>
              </a:ext>
            </a:extLst>
          </p:cNvPr>
          <p:cNvSpPr txBox="1"/>
          <p:nvPr/>
        </p:nvSpPr>
        <p:spPr>
          <a:xfrm>
            <a:off x="5163957" y="5776701"/>
            <a:ext cx="729687" cy="523220"/>
          </a:xfrm>
          <a:prstGeom prst="rect">
            <a:avLst/>
          </a:prstGeom>
          <a:noFill/>
        </p:spPr>
        <p:txBody>
          <a:bodyPr wrap="none" rtlCol="0">
            <a:spAutoFit/>
          </a:bodyPr>
          <a:lstStyle/>
          <a:p>
            <a:pPr algn="ctr"/>
            <a:r>
              <a:rPr lang="en-US" sz="1400" b="1" dirty="0">
                <a:solidFill>
                  <a:schemeClr val="bg1"/>
                </a:solidFill>
              </a:rPr>
              <a:t>486nm</a:t>
            </a:r>
          </a:p>
          <a:p>
            <a:pPr algn="ctr"/>
            <a:r>
              <a:rPr lang="en-US" sz="1400" b="1" dirty="0">
                <a:solidFill>
                  <a:schemeClr val="bg1"/>
                </a:solidFill>
              </a:rPr>
              <a:t>~500W</a:t>
            </a:r>
            <a:endParaRPr lang="en-CH" sz="1400" b="1" dirty="0">
              <a:solidFill>
                <a:schemeClr val="bg1"/>
              </a:solidFill>
            </a:endParaRPr>
          </a:p>
        </p:txBody>
      </p:sp>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C48558FF-5972-6DF0-106F-00CEB3773D83}"/>
                  </a:ext>
                </a:extLst>
              </p:cNvPr>
              <p:cNvSpPr txBox="1"/>
              <p:nvPr/>
            </p:nvSpPr>
            <p:spPr>
              <a:xfrm>
                <a:off x="6171158" y="5169568"/>
                <a:ext cx="303870" cy="369332"/>
              </a:xfrm>
              <a:prstGeom prst="rect">
                <a:avLst/>
              </a:prstGeom>
              <a:noFill/>
            </p:spPr>
            <p:txBody>
              <a:bodyPr wrap="square">
                <a:spAutoFit/>
              </a:bodyPr>
              <a:lstStyle/>
              <a:p>
                <a14:m>
                  <m:oMath xmlns:m="http://schemas.openxmlformats.org/officeDocument/2006/math">
                    <m:sSup>
                      <m:sSupPr>
                        <m:ctrlPr>
                          <a:rPr lang="en-GB" b="1" i="1" smtClean="0">
                            <a:solidFill>
                              <a:srgbClr val="FF0000"/>
                            </a:solidFill>
                            <a:latin typeface="Cambria Math" panose="02040503050406030204" pitchFamily="18" charset="0"/>
                          </a:rPr>
                        </m:ctrlPr>
                      </m:sSupPr>
                      <m:e>
                        <m:r>
                          <a:rPr lang="en-US" b="1" i="0" smtClean="0">
                            <a:solidFill>
                              <a:srgbClr val="FF0000"/>
                            </a:solidFill>
                            <a:latin typeface="Cambria Math" panose="02040503050406030204" pitchFamily="18" charset="0"/>
                          </a:rPr>
                          <m:t>𝐞</m:t>
                        </m:r>
                      </m:e>
                      <m:sup>
                        <m:r>
                          <a:rPr lang="en-US" b="1" i="0" smtClean="0">
                            <a:solidFill>
                              <a:srgbClr val="FF0000"/>
                            </a:solidFill>
                            <a:latin typeface="Cambria Math" panose="02040503050406030204" pitchFamily="18" charset="0"/>
                          </a:rPr>
                          <m:t>+</m:t>
                        </m:r>
                      </m:sup>
                    </m:sSup>
                  </m:oMath>
                </a14:m>
                <a:r>
                  <a:rPr lang="en-GB" b="1" dirty="0">
                    <a:solidFill>
                      <a:srgbClr val="FF0000"/>
                    </a:solidFill>
                    <a:latin typeface="+mj-lt"/>
                  </a:rPr>
                  <a:t> </a:t>
                </a:r>
                <a:endParaRPr lang="en-CH" b="1" dirty="0">
                  <a:solidFill>
                    <a:srgbClr val="FF0000"/>
                  </a:solidFill>
                </a:endParaRPr>
              </a:p>
            </p:txBody>
          </p:sp>
        </mc:Choice>
        <mc:Fallback xmlns="">
          <p:sp>
            <p:nvSpPr>
              <p:cNvPr id="52" name="TextBox 51">
                <a:extLst>
                  <a:ext uri="{FF2B5EF4-FFF2-40B4-BE49-F238E27FC236}">
                    <a16:creationId xmlns:a16="http://schemas.microsoft.com/office/drawing/2014/main" id="{C48558FF-5972-6DF0-106F-00CEB3773D83}"/>
                  </a:ext>
                </a:extLst>
              </p:cNvPr>
              <p:cNvSpPr txBox="1">
                <a:spLocks noRot="1" noChangeAspect="1" noMove="1" noResize="1" noEditPoints="1" noAdjustHandles="1" noChangeArrowheads="1" noChangeShapeType="1" noTextEdit="1"/>
              </p:cNvSpPr>
              <p:nvPr/>
            </p:nvSpPr>
            <p:spPr>
              <a:xfrm>
                <a:off x="6171158" y="5169568"/>
                <a:ext cx="303870" cy="369332"/>
              </a:xfrm>
              <a:prstGeom prst="rect">
                <a:avLst/>
              </a:prstGeom>
              <a:blipFill>
                <a:blip r:embed="rId4"/>
                <a:stretch>
                  <a:fillRect r="-30000"/>
                </a:stretch>
              </a:blipFill>
            </p:spPr>
            <p:txBody>
              <a:bodyPr/>
              <a:lstStyle/>
              <a:p>
                <a:r>
                  <a:rPr lang="en-CH">
                    <a:noFill/>
                  </a:rPr>
                  <a:t> </a:t>
                </a:r>
              </a:p>
            </p:txBody>
          </p:sp>
        </mc:Fallback>
      </mc:AlternateContent>
      <p:sp>
        <p:nvSpPr>
          <p:cNvPr id="53" name="Motivations to study leptonic atoms - Positronium and Muonium">
            <a:extLst>
              <a:ext uri="{FF2B5EF4-FFF2-40B4-BE49-F238E27FC236}">
                <a16:creationId xmlns:a16="http://schemas.microsoft.com/office/drawing/2014/main" id="{EF0FD88F-2C25-A504-FB51-0DF9953920BC}"/>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Ps 1S-2S experimental setup</a:t>
            </a:r>
          </a:p>
        </p:txBody>
      </p:sp>
      <mc:AlternateContent xmlns:mc="http://schemas.openxmlformats.org/markup-compatibility/2006" xmlns:a14="http://schemas.microsoft.com/office/drawing/2010/main">
        <mc:Choice Requires="a14">
          <p:sp>
            <p:nvSpPr>
              <p:cNvPr id="54"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6CE2F4B7-A22D-671E-0E66-1013859E14E7}"/>
                  </a:ext>
                </a:extLst>
              </p:cNvPr>
              <p:cNvSpPr txBox="1"/>
              <p:nvPr/>
            </p:nvSpPr>
            <p:spPr>
              <a:xfrm>
                <a:off x="155335" y="1618964"/>
                <a:ext cx="4145294" cy="2934137"/>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a:spcBef>
                    <a:spcPts val="500"/>
                  </a:spcBef>
                  <a:buClr>
                    <a:srgbClr val="0000AA"/>
                  </a:buClr>
                  <a:buSzPct val="100000"/>
                  <a:defRPr sz="2400">
                    <a:latin typeface="Helvetica Light"/>
                    <a:ea typeface="Helvetica Light"/>
                    <a:cs typeface="Helvetica Light"/>
                    <a:sym typeface="Helvetica Light"/>
                  </a:defRPr>
                </a:pPr>
                <a:r>
                  <a:rPr lang="en-GB" dirty="0">
                    <a:latin typeface="+mj-lt"/>
                  </a:rPr>
                  <a:t>CW experiment on the pulsed </a:t>
                </a:r>
                <a14:m>
                  <m:oMath xmlns:m="http://schemas.openxmlformats.org/officeDocument/2006/math">
                    <m:sSup>
                      <m:sSupPr>
                        <m:ctrlPr>
                          <a:rPr lang="en-GB"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oMath>
                </a14:m>
                <a:r>
                  <a:rPr lang="en-GB" dirty="0">
                    <a:latin typeface="+mj-lt"/>
                  </a:rPr>
                  <a:t> beam at ETH Zurich:</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14:m>
                  <m:oMath xmlns:m="http://schemas.openxmlformats.org/officeDocument/2006/math">
                    <m:sSup>
                      <m:sSupPr>
                        <m:ctrlPr>
                          <a:rPr lang="en-GB"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0" smtClean="0">
                            <a:latin typeface="Cambria Math" panose="02040503050406030204" pitchFamily="18" charset="0"/>
                          </a:rPr>
                          <m:t>+</m:t>
                        </m:r>
                      </m:sup>
                    </m:sSup>
                  </m:oMath>
                </a14:m>
                <a:r>
                  <a:rPr lang="en-GB" dirty="0">
                    <a:latin typeface="+mj-lt"/>
                  </a:rPr>
                  <a:t> beam strikes </a:t>
                </a:r>
                <a:r>
                  <a:rPr lang="en-GB" dirty="0" err="1">
                    <a:latin typeface="+mj-lt"/>
                  </a:rPr>
                  <a:t>porus</a:t>
                </a:r>
                <a:r>
                  <a:rPr lang="en-GB" dirty="0">
                    <a:latin typeface="+mj-lt"/>
                  </a:rPr>
                  <a:t> silica target</a:t>
                </a:r>
              </a:p>
              <a:p>
                <a:pPr lvl="1">
                  <a:spcBef>
                    <a:spcPts val="500"/>
                  </a:spcBef>
                  <a:buClr>
                    <a:srgbClr val="0000AA"/>
                  </a:buClr>
                  <a:buSzPct val="100000"/>
                  <a:defRPr sz="2400">
                    <a:latin typeface="Helvetica Light"/>
                    <a:ea typeface="Helvetica Light"/>
                    <a:cs typeface="Helvetica Light"/>
                    <a:sym typeface="Helvetica Light"/>
                  </a:defRPr>
                </a:pPr>
                <a:endParaRPr lang="en-GB" dirty="0">
                  <a:latin typeface="+mj-lt"/>
                </a:endParaRP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mc:Choice>
        <mc:Fallback xmlns="">
          <p:sp>
            <p:nvSpPr>
              <p:cNvPr id="54"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6CE2F4B7-A22D-671E-0E66-1013859E14E7}"/>
                  </a:ext>
                </a:extLst>
              </p:cNvPr>
              <p:cNvSpPr txBox="1">
                <a:spLocks noRot="1" noChangeAspect="1" noMove="1" noResize="1" noEditPoints="1" noAdjustHandles="1" noChangeArrowheads="1" noChangeShapeType="1" noTextEdit="1"/>
              </p:cNvSpPr>
              <p:nvPr/>
            </p:nvSpPr>
            <p:spPr>
              <a:xfrm>
                <a:off x="155335" y="1618964"/>
                <a:ext cx="4145294" cy="2934137"/>
              </a:xfrm>
              <a:prstGeom prst="rect">
                <a:avLst/>
              </a:prstGeom>
              <a:blipFill>
                <a:blip r:embed="rId5"/>
                <a:stretch>
                  <a:fillRect l="-3382" t="-1663"/>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grpSp>
        <p:nvGrpSpPr>
          <p:cNvPr id="61" name="Group 60">
            <a:extLst>
              <a:ext uri="{FF2B5EF4-FFF2-40B4-BE49-F238E27FC236}">
                <a16:creationId xmlns:a16="http://schemas.microsoft.com/office/drawing/2014/main" id="{29446879-303F-AC7B-750C-D59162A2CC8E}"/>
              </a:ext>
            </a:extLst>
          </p:cNvPr>
          <p:cNvGrpSpPr/>
          <p:nvPr/>
        </p:nvGrpSpPr>
        <p:grpSpPr>
          <a:xfrm>
            <a:off x="4429624" y="1527547"/>
            <a:ext cx="7436512" cy="5239013"/>
            <a:chOff x="4429624" y="1527547"/>
            <a:chExt cx="7436512" cy="5239013"/>
          </a:xfrm>
        </p:grpSpPr>
        <p:cxnSp>
          <p:nvCxnSpPr>
            <p:cNvPr id="55" name="Straight Connector 54">
              <a:extLst>
                <a:ext uri="{FF2B5EF4-FFF2-40B4-BE49-F238E27FC236}">
                  <a16:creationId xmlns:a16="http://schemas.microsoft.com/office/drawing/2014/main" id="{82E2EE51-729D-92A2-09F8-2C352F350E2A}"/>
                </a:ext>
              </a:extLst>
            </p:cNvPr>
            <p:cNvCxnSpPr>
              <a:cxnSpLocks/>
            </p:cNvCxnSpPr>
            <p:nvPr/>
          </p:nvCxnSpPr>
          <p:spPr>
            <a:xfrm>
              <a:off x="7450800" y="1527547"/>
              <a:ext cx="0"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56" name="Straight Connector 55">
              <a:extLst>
                <a:ext uri="{FF2B5EF4-FFF2-40B4-BE49-F238E27FC236}">
                  <a16:creationId xmlns:a16="http://schemas.microsoft.com/office/drawing/2014/main" id="{6A805BE6-BD3F-9560-78E8-D8E7506ABF54}"/>
                </a:ext>
              </a:extLst>
            </p:cNvPr>
            <p:cNvCxnSpPr>
              <a:cxnSpLocks/>
            </p:cNvCxnSpPr>
            <p:nvPr/>
          </p:nvCxnSpPr>
          <p:spPr>
            <a:xfrm flipH="1">
              <a:off x="4433418" y="3362090"/>
              <a:ext cx="301738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57" name="Straight Connector 56">
              <a:extLst>
                <a:ext uri="{FF2B5EF4-FFF2-40B4-BE49-F238E27FC236}">
                  <a16:creationId xmlns:a16="http://schemas.microsoft.com/office/drawing/2014/main" id="{D840F967-5CD0-4CBA-10D5-FE225D1963EF}"/>
                </a:ext>
              </a:extLst>
            </p:cNvPr>
            <p:cNvCxnSpPr>
              <a:cxnSpLocks/>
            </p:cNvCxnSpPr>
            <p:nvPr/>
          </p:nvCxnSpPr>
          <p:spPr>
            <a:xfrm flipH="1">
              <a:off x="4429624" y="152754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58" name="Straight Connector 57">
              <a:extLst>
                <a:ext uri="{FF2B5EF4-FFF2-40B4-BE49-F238E27FC236}">
                  <a16:creationId xmlns:a16="http://schemas.microsoft.com/office/drawing/2014/main" id="{ADFCA075-4728-DAFC-81E9-E610B8B18D01}"/>
                </a:ext>
              </a:extLst>
            </p:cNvPr>
            <p:cNvCxnSpPr>
              <a:cxnSpLocks/>
            </p:cNvCxnSpPr>
            <p:nvPr/>
          </p:nvCxnSpPr>
          <p:spPr>
            <a:xfrm flipV="1">
              <a:off x="4429624" y="1527547"/>
              <a:ext cx="3794"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59" name="Straight Connector 58">
              <a:extLst>
                <a:ext uri="{FF2B5EF4-FFF2-40B4-BE49-F238E27FC236}">
                  <a16:creationId xmlns:a16="http://schemas.microsoft.com/office/drawing/2014/main" id="{DA47F5CD-67A7-5817-D431-FE6F2A20C1E7}"/>
                </a:ext>
              </a:extLst>
            </p:cNvPr>
            <p:cNvCxnSpPr>
              <a:cxnSpLocks/>
            </p:cNvCxnSpPr>
            <p:nvPr/>
          </p:nvCxnSpPr>
          <p:spPr>
            <a:xfrm flipH="1">
              <a:off x="4429624" y="676250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60" name="Straight Connector 59">
              <a:extLst>
                <a:ext uri="{FF2B5EF4-FFF2-40B4-BE49-F238E27FC236}">
                  <a16:creationId xmlns:a16="http://schemas.microsoft.com/office/drawing/2014/main" id="{E4066C43-1F22-B96F-B1F6-97878AD63935}"/>
                </a:ext>
              </a:extLst>
            </p:cNvPr>
            <p:cNvCxnSpPr>
              <a:cxnSpLocks/>
            </p:cNvCxnSpPr>
            <p:nvPr/>
          </p:nvCxnSpPr>
          <p:spPr>
            <a:xfrm>
              <a:off x="11866136" y="1527547"/>
              <a:ext cx="0" cy="5239013"/>
            </a:xfrm>
            <a:prstGeom prst="line">
              <a:avLst/>
            </a:prstGeom>
            <a:ln w="6350"/>
          </p:spPr>
          <p:style>
            <a:lnRef idx="2">
              <a:schemeClr val="dk1"/>
            </a:lnRef>
            <a:fillRef idx="0">
              <a:schemeClr val="dk1"/>
            </a:fillRef>
            <a:effectRef idx="1">
              <a:schemeClr val="dk1"/>
            </a:effectRef>
            <a:fontRef idx="minor">
              <a:schemeClr val="tx1"/>
            </a:fontRef>
          </p:style>
        </p:cxnSp>
      </p:grpSp>
      <p:sp>
        <p:nvSpPr>
          <p:cNvPr id="62" name="TextBox 61">
            <a:extLst>
              <a:ext uri="{FF2B5EF4-FFF2-40B4-BE49-F238E27FC236}">
                <a16:creationId xmlns:a16="http://schemas.microsoft.com/office/drawing/2014/main" id="{08C24DE7-4FE6-8654-08D8-A742C4F65483}"/>
              </a:ext>
            </a:extLst>
          </p:cNvPr>
          <p:cNvSpPr txBox="1"/>
          <p:nvPr/>
        </p:nvSpPr>
        <p:spPr>
          <a:xfrm>
            <a:off x="6582723" y="1527547"/>
            <a:ext cx="929037" cy="307777"/>
          </a:xfrm>
          <a:prstGeom prst="rect">
            <a:avLst/>
          </a:prstGeom>
          <a:noFill/>
        </p:spPr>
        <p:txBody>
          <a:bodyPr wrap="none" rtlCol="0">
            <a:spAutoFit/>
          </a:bodyPr>
          <a:lstStyle/>
          <a:p>
            <a:r>
              <a:rPr lang="en-US" sz="1400" b="1" dirty="0"/>
              <a:t>continuum</a:t>
            </a:r>
            <a:endParaRPr lang="en-CH" sz="1400" b="1" dirty="0"/>
          </a:p>
        </p:txBody>
      </p:sp>
      <p:grpSp>
        <p:nvGrpSpPr>
          <p:cNvPr id="63" name="Group 62">
            <a:extLst>
              <a:ext uri="{FF2B5EF4-FFF2-40B4-BE49-F238E27FC236}">
                <a16:creationId xmlns:a16="http://schemas.microsoft.com/office/drawing/2014/main" id="{6FB25980-FD5F-27A4-617A-54A59BC27184}"/>
              </a:ext>
            </a:extLst>
          </p:cNvPr>
          <p:cNvGrpSpPr/>
          <p:nvPr/>
        </p:nvGrpSpPr>
        <p:grpSpPr>
          <a:xfrm>
            <a:off x="10942818" y="6360188"/>
            <a:ext cx="862357" cy="297520"/>
            <a:chOff x="8210282" y="5113115"/>
            <a:chExt cx="2341604" cy="959274"/>
          </a:xfrm>
        </p:grpSpPr>
        <p:sp>
          <p:nvSpPr>
            <p:cNvPr id="64" name="Rectangle 63">
              <a:extLst>
                <a:ext uri="{FF2B5EF4-FFF2-40B4-BE49-F238E27FC236}">
                  <a16:creationId xmlns:a16="http://schemas.microsoft.com/office/drawing/2014/main" id="{E4F2FE6C-2548-6037-CECA-67ADDC248862}"/>
                </a:ext>
              </a:extLst>
            </p:cNvPr>
            <p:cNvSpPr/>
            <p:nvPr/>
          </p:nvSpPr>
          <p:spPr>
            <a:xfrm>
              <a:off x="8210282" y="5473521"/>
              <a:ext cx="1010991" cy="59886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5" name="Rectangle 64">
              <a:extLst>
                <a:ext uri="{FF2B5EF4-FFF2-40B4-BE49-F238E27FC236}">
                  <a16:creationId xmlns:a16="http://schemas.microsoft.com/office/drawing/2014/main" id="{8EE84C3E-A6ED-700F-39B7-5AF480DB487C}"/>
                </a:ext>
              </a:extLst>
            </p:cNvPr>
            <p:cNvSpPr/>
            <p:nvPr/>
          </p:nvSpPr>
          <p:spPr>
            <a:xfrm>
              <a:off x="8515082" y="5129111"/>
              <a:ext cx="2036804" cy="7048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6" name="Rectangle 65">
              <a:extLst>
                <a:ext uri="{FF2B5EF4-FFF2-40B4-BE49-F238E27FC236}">
                  <a16:creationId xmlns:a16="http://schemas.microsoft.com/office/drawing/2014/main" id="{2786FBBF-D3B8-20DA-CE39-6228AE624ED4}"/>
                </a:ext>
              </a:extLst>
            </p:cNvPr>
            <p:cNvSpPr/>
            <p:nvPr/>
          </p:nvSpPr>
          <p:spPr>
            <a:xfrm>
              <a:off x="8515083" y="5113115"/>
              <a:ext cx="1407016" cy="3604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67" name="TextBox 66">
            <a:extLst>
              <a:ext uri="{FF2B5EF4-FFF2-40B4-BE49-F238E27FC236}">
                <a16:creationId xmlns:a16="http://schemas.microsoft.com/office/drawing/2014/main" id="{500CA8BC-5A10-BAAF-C788-A929F6135C49}"/>
              </a:ext>
            </a:extLst>
          </p:cNvPr>
          <p:cNvSpPr txBox="1"/>
          <p:nvPr/>
        </p:nvSpPr>
        <p:spPr>
          <a:xfrm>
            <a:off x="4390760" y="3025433"/>
            <a:ext cx="352982" cy="369332"/>
          </a:xfrm>
          <a:prstGeom prst="rect">
            <a:avLst/>
          </a:prstGeom>
          <a:noFill/>
        </p:spPr>
        <p:txBody>
          <a:bodyPr wrap="none" rtlCol="0">
            <a:spAutoFit/>
          </a:bodyPr>
          <a:lstStyle/>
          <a:p>
            <a:r>
              <a:rPr lang="en-US" b="1" dirty="0"/>
              <a:t>a)</a:t>
            </a:r>
            <a:endParaRPr lang="en-CH" b="1" dirty="0"/>
          </a:p>
        </p:txBody>
      </p:sp>
      <p:sp>
        <p:nvSpPr>
          <p:cNvPr id="68" name="TextBox 67">
            <a:extLst>
              <a:ext uri="{FF2B5EF4-FFF2-40B4-BE49-F238E27FC236}">
                <a16:creationId xmlns:a16="http://schemas.microsoft.com/office/drawing/2014/main" id="{28C4EDC5-E045-D3C7-33F4-31C54AD68840}"/>
              </a:ext>
            </a:extLst>
          </p:cNvPr>
          <p:cNvSpPr txBox="1"/>
          <p:nvPr/>
        </p:nvSpPr>
        <p:spPr>
          <a:xfrm>
            <a:off x="4400927" y="6401268"/>
            <a:ext cx="372218" cy="369332"/>
          </a:xfrm>
          <a:prstGeom prst="rect">
            <a:avLst/>
          </a:prstGeom>
          <a:noFill/>
        </p:spPr>
        <p:txBody>
          <a:bodyPr wrap="none" rtlCol="0">
            <a:spAutoFit/>
          </a:bodyPr>
          <a:lstStyle/>
          <a:p>
            <a:r>
              <a:rPr lang="en-US" b="1" dirty="0"/>
              <a:t>b)</a:t>
            </a:r>
            <a:endParaRPr lang="en-CH" b="1" dirty="0"/>
          </a:p>
        </p:txBody>
      </p:sp>
      <p:sp>
        <p:nvSpPr>
          <p:cNvPr id="69" name="TextBox 68">
            <a:extLst>
              <a:ext uri="{FF2B5EF4-FFF2-40B4-BE49-F238E27FC236}">
                <a16:creationId xmlns:a16="http://schemas.microsoft.com/office/drawing/2014/main" id="{2447A765-5E9F-ADCA-6D94-81FC6612531A}"/>
              </a:ext>
            </a:extLst>
          </p:cNvPr>
          <p:cNvSpPr txBox="1"/>
          <p:nvPr/>
        </p:nvSpPr>
        <p:spPr>
          <a:xfrm>
            <a:off x="7450800" y="6400869"/>
            <a:ext cx="351378" cy="369332"/>
          </a:xfrm>
          <a:prstGeom prst="rect">
            <a:avLst/>
          </a:prstGeom>
          <a:noFill/>
        </p:spPr>
        <p:txBody>
          <a:bodyPr wrap="none" rtlCol="0">
            <a:spAutoFit/>
          </a:bodyPr>
          <a:lstStyle/>
          <a:p>
            <a:r>
              <a:rPr lang="en-US" b="1" dirty="0"/>
              <a:t>c)</a:t>
            </a:r>
            <a:endParaRPr lang="en-CH" b="1" dirty="0"/>
          </a:p>
        </p:txBody>
      </p:sp>
      <p:sp>
        <p:nvSpPr>
          <p:cNvPr id="71" name="TextBox 70">
            <a:extLst>
              <a:ext uri="{FF2B5EF4-FFF2-40B4-BE49-F238E27FC236}">
                <a16:creationId xmlns:a16="http://schemas.microsoft.com/office/drawing/2014/main" id="{0CCCD358-3D4B-4EA4-04CD-623B99937BCC}"/>
              </a:ext>
            </a:extLst>
          </p:cNvPr>
          <p:cNvSpPr txBox="1"/>
          <p:nvPr/>
        </p:nvSpPr>
        <p:spPr>
          <a:xfrm>
            <a:off x="9671608" y="6151124"/>
            <a:ext cx="2231060" cy="646331"/>
          </a:xfrm>
          <a:prstGeom prst="rect">
            <a:avLst/>
          </a:prstGeom>
          <a:noFill/>
        </p:spPr>
        <p:txBody>
          <a:bodyPr wrap="none" rtlCol="0">
            <a:spAutoFit/>
          </a:bodyPr>
          <a:lstStyle/>
          <a:p>
            <a:pPr marL="342900" indent="-342900">
              <a:buAutoNum type="alphaLcParenR"/>
            </a:pPr>
            <a:r>
              <a:rPr lang="en-US" sz="1200" dirty="0"/>
              <a:t>Ps internal state</a:t>
            </a:r>
          </a:p>
          <a:p>
            <a:pPr marL="342900" indent="-342900">
              <a:buAutoNum type="alphaLcParenR"/>
            </a:pPr>
            <a:r>
              <a:rPr lang="en-US" sz="1200" dirty="0"/>
              <a:t>Zoom on laser &amp; target</a:t>
            </a:r>
          </a:p>
          <a:p>
            <a:pPr marL="342900" indent="-342900">
              <a:buAutoNum type="alphaLcParenR"/>
            </a:pPr>
            <a:r>
              <a:rPr lang="en-US" sz="1200" dirty="0"/>
              <a:t>Cross section of experiment</a:t>
            </a:r>
            <a:endParaRPr lang="en-CH" sz="1200" dirty="0"/>
          </a:p>
        </p:txBody>
      </p:sp>
      <p:sp>
        <p:nvSpPr>
          <p:cNvPr id="72" name="TextBox 71">
            <a:extLst>
              <a:ext uri="{FF2B5EF4-FFF2-40B4-BE49-F238E27FC236}">
                <a16:creationId xmlns:a16="http://schemas.microsoft.com/office/drawing/2014/main" id="{21EB5D3A-30D6-4294-5A1D-90D97F78D55E}"/>
              </a:ext>
            </a:extLst>
          </p:cNvPr>
          <p:cNvSpPr txBox="1"/>
          <p:nvPr/>
        </p:nvSpPr>
        <p:spPr>
          <a:xfrm>
            <a:off x="6454004" y="3946726"/>
            <a:ext cx="990206" cy="523220"/>
          </a:xfrm>
          <a:prstGeom prst="rect">
            <a:avLst/>
          </a:prstGeom>
          <a:noFill/>
        </p:spPr>
        <p:txBody>
          <a:bodyPr wrap="none" rtlCol="0">
            <a:spAutoFit/>
          </a:bodyPr>
          <a:lstStyle/>
          <a:p>
            <a:pPr algn="ctr"/>
            <a:r>
              <a:rPr lang="en-US" sz="1400" b="1" dirty="0"/>
              <a:t>Porus silica </a:t>
            </a:r>
          </a:p>
          <a:p>
            <a:pPr algn="ctr"/>
            <a:r>
              <a:rPr lang="en-US" sz="1400" b="1" dirty="0"/>
              <a:t>target</a:t>
            </a:r>
            <a:endParaRPr lang="en-CH" sz="1400" b="1" dirty="0"/>
          </a:p>
        </p:txBody>
      </p:sp>
      <p:sp>
        <p:nvSpPr>
          <p:cNvPr id="2" name="TextBox 1">
            <a:extLst>
              <a:ext uri="{FF2B5EF4-FFF2-40B4-BE49-F238E27FC236}">
                <a16:creationId xmlns:a16="http://schemas.microsoft.com/office/drawing/2014/main" id="{16FE1384-0149-5515-7EEA-2AA76349ECB7}"/>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409449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229E19-7073-032C-AE5C-513B3C8378B9}"/>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1CBD5EA0-AF60-F7D5-42BF-3E6D680EFE2B}"/>
              </a:ext>
            </a:extLst>
          </p:cNvPr>
          <p:cNvPicPr>
            <a:picLocks noChangeAspect="1"/>
          </p:cNvPicPr>
          <p:nvPr/>
        </p:nvPicPr>
        <p:blipFill>
          <a:blip r:embed="rId2"/>
          <a:srcRect l="37941"/>
          <a:stretch/>
        </p:blipFill>
        <p:spPr>
          <a:xfrm>
            <a:off x="7411453" y="1762001"/>
            <a:ext cx="3948860" cy="4807197"/>
          </a:xfrm>
          <a:prstGeom prst="rect">
            <a:avLst/>
          </a:prstGeom>
        </p:spPr>
      </p:pic>
      <p:sp>
        <p:nvSpPr>
          <p:cNvPr id="11" name="Rectangle 10">
            <a:extLst>
              <a:ext uri="{FF2B5EF4-FFF2-40B4-BE49-F238E27FC236}">
                <a16:creationId xmlns:a16="http://schemas.microsoft.com/office/drawing/2014/main" id="{0CDA7919-4637-FEAD-D8B7-7185E6C0498C}"/>
              </a:ext>
            </a:extLst>
          </p:cNvPr>
          <p:cNvSpPr/>
          <p:nvPr/>
        </p:nvSpPr>
        <p:spPr>
          <a:xfrm>
            <a:off x="8531532" y="4587024"/>
            <a:ext cx="1256412" cy="513009"/>
          </a:xfrm>
          <a:prstGeom prst="rect">
            <a:avLst/>
          </a:prstGeom>
          <a:solidFill>
            <a:srgbClr val="B1B1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5" name="Group 24">
            <a:extLst>
              <a:ext uri="{FF2B5EF4-FFF2-40B4-BE49-F238E27FC236}">
                <a16:creationId xmlns:a16="http://schemas.microsoft.com/office/drawing/2014/main" id="{2D5069AD-55DA-5B9B-51AB-DD447BC6B009}"/>
              </a:ext>
            </a:extLst>
          </p:cNvPr>
          <p:cNvGrpSpPr/>
          <p:nvPr/>
        </p:nvGrpSpPr>
        <p:grpSpPr>
          <a:xfrm>
            <a:off x="9159738" y="2350066"/>
            <a:ext cx="1547451" cy="1120649"/>
            <a:chOff x="9159738" y="2350066"/>
            <a:chExt cx="1547451" cy="1120649"/>
          </a:xfrm>
        </p:grpSpPr>
        <p:sp>
          <p:nvSpPr>
            <p:cNvPr id="14" name="Rectangle 13">
              <a:extLst>
                <a:ext uri="{FF2B5EF4-FFF2-40B4-BE49-F238E27FC236}">
                  <a16:creationId xmlns:a16="http://schemas.microsoft.com/office/drawing/2014/main" id="{70966AF5-F303-041C-AF2B-DD0C91FCDB43}"/>
                </a:ext>
              </a:extLst>
            </p:cNvPr>
            <p:cNvSpPr/>
            <p:nvPr/>
          </p:nvSpPr>
          <p:spPr>
            <a:xfrm>
              <a:off x="9249071" y="3030815"/>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Rectangle 14">
              <a:extLst>
                <a:ext uri="{FF2B5EF4-FFF2-40B4-BE49-F238E27FC236}">
                  <a16:creationId xmlns:a16="http://schemas.microsoft.com/office/drawing/2014/main" id="{1B17788B-759C-6F11-D7BA-7A8BCA165F52}"/>
                </a:ext>
              </a:extLst>
            </p:cNvPr>
            <p:cNvSpPr/>
            <p:nvPr/>
          </p:nvSpPr>
          <p:spPr>
            <a:xfrm>
              <a:off x="9293893" y="2590914"/>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Rectangle 15">
              <a:extLst>
                <a:ext uri="{FF2B5EF4-FFF2-40B4-BE49-F238E27FC236}">
                  <a16:creationId xmlns:a16="http://schemas.microsoft.com/office/drawing/2014/main" id="{CF6CD6B4-6672-A2AA-3745-D7C5A4CEED0B}"/>
                </a:ext>
              </a:extLst>
            </p:cNvPr>
            <p:cNvSpPr/>
            <p:nvPr/>
          </p:nvSpPr>
          <p:spPr>
            <a:xfrm>
              <a:off x="9273020" y="3125017"/>
              <a:ext cx="1256412" cy="11239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FC5F3BB9-4BE0-CEB2-6A74-A60936705181}"/>
                </a:ext>
              </a:extLst>
            </p:cNvPr>
            <p:cNvSpPr/>
            <p:nvPr/>
          </p:nvSpPr>
          <p:spPr>
            <a:xfrm>
              <a:off x="9316563" y="2455817"/>
              <a:ext cx="1256412" cy="11792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7E9779C7-D6EE-6AED-446B-D93C33AAC690}"/>
                </a:ext>
              </a:extLst>
            </p:cNvPr>
            <p:cNvSpPr/>
            <p:nvPr/>
          </p:nvSpPr>
          <p:spPr>
            <a:xfrm>
              <a:off x="10030665" y="2989564"/>
              <a:ext cx="474818"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CD3E68CE-377B-10A5-B787-D4BE5FDE49C2}"/>
                </a:ext>
              </a:extLst>
            </p:cNvPr>
            <p:cNvSpPr/>
            <p:nvPr/>
          </p:nvSpPr>
          <p:spPr>
            <a:xfrm>
              <a:off x="9703525" y="2989564"/>
              <a:ext cx="241243" cy="71738"/>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EB8D61BE-4AAA-3171-D1D1-52F2BF97F4EB}"/>
                </a:ext>
              </a:extLst>
            </p:cNvPr>
            <p:cNvSpPr/>
            <p:nvPr/>
          </p:nvSpPr>
          <p:spPr>
            <a:xfrm>
              <a:off x="9159738" y="3253466"/>
              <a:ext cx="1547451" cy="2172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Rectangle 20">
              <a:extLst>
                <a:ext uri="{FF2B5EF4-FFF2-40B4-BE49-F238E27FC236}">
                  <a16:creationId xmlns:a16="http://schemas.microsoft.com/office/drawing/2014/main" id="{F997A7BB-1584-0D9C-CBFA-B9058C25AFEF}"/>
                </a:ext>
              </a:extLst>
            </p:cNvPr>
            <p:cNvSpPr/>
            <p:nvPr/>
          </p:nvSpPr>
          <p:spPr>
            <a:xfrm>
              <a:off x="9713707" y="2720732"/>
              <a:ext cx="231061" cy="124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B70D043C-CD32-B88E-AB80-ACF1F644EE9A}"/>
                </a:ext>
              </a:extLst>
            </p:cNvPr>
            <p:cNvSpPr/>
            <p:nvPr/>
          </p:nvSpPr>
          <p:spPr>
            <a:xfrm>
              <a:off x="9702402" y="2875774"/>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7AA134E9-AC1C-9C73-F646-2804DB0A26DC}"/>
                </a:ext>
              </a:extLst>
            </p:cNvPr>
            <p:cNvSpPr/>
            <p:nvPr/>
          </p:nvSpPr>
          <p:spPr>
            <a:xfrm>
              <a:off x="9581780" y="2350066"/>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85A60070-E17B-F8DA-A540-0BB10E2853DE}"/>
                </a:ext>
              </a:extLst>
            </p:cNvPr>
            <p:cNvSpPr/>
            <p:nvPr/>
          </p:nvSpPr>
          <p:spPr>
            <a:xfrm>
              <a:off x="9702402" y="2632165"/>
              <a:ext cx="241244"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29" name="Group 28">
            <a:extLst>
              <a:ext uri="{FF2B5EF4-FFF2-40B4-BE49-F238E27FC236}">
                <a16:creationId xmlns:a16="http://schemas.microsoft.com/office/drawing/2014/main" id="{28D05B6B-5D84-2183-14D8-963FA289DB56}"/>
              </a:ext>
            </a:extLst>
          </p:cNvPr>
          <p:cNvGrpSpPr/>
          <p:nvPr/>
        </p:nvGrpSpPr>
        <p:grpSpPr>
          <a:xfrm>
            <a:off x="7411453" y="5453743"/>
            <a:ext cx="633090" cy="958824"/>
            <a:chOff x="7411453" y="5453743"/>
            <a:chExt cx="633090" cy="958824"/>
          </a:xfrm>
        </p:grpSpPr>
        <p:sp>
          <p:nvSpPr>
            <p:cNvPr id="30" name="Rectangle 29">
              <a:extLst>
                <a:ext uri="{FF2B5EF4-FFF2-40B4-BE49-F238E27FC236}">
                  <a16:creationId xmlns:a16="http://schemas.microsoft.com/office/drawing/2014/main" id="{B16D6E15-AB11-B15E-C81A-3043169FCE15}"/>
                </a:ext>
              </a:extLst>
            </p:cNvPr>
            <p:cNvSpPr/>
            <p:nvPr/>
          </p:nvSpPr>
          <p:spPr>
            <a:xfrm>
              <a:off x="7587343" y="5453743"/>
              <a:ext cx="457200" cy="45073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1" name="Rectangle 30">
              <a:extLst>
                <a:ext uri="{FF2B5EF4-FFF2-40B4-BE49-F238E27FC236}">
                  <a16:creationId xmlns:a16="http://schemas.microsoft.com/office/drawing/2014/main" id="{7FC90B4E-110F-11E7-44B4-41A0D6E43677}"/>
                </a:ext>
              </a:extLst>
            </p:cNvPr>
            <p:cNvSpPr/>
            <p:nvPr/>
          </p:nvSpPr>
          <p:spPr>
            <a:xfrm>
              <a:off x="7411453" y="6210095"/>
              <a:ext cx="633090" cy="20247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35" name="Rectangle 34">
            <a:extLst>
              <a:ext uri="{FF2B5EF4-FFF2-40B4-BE49-F238E27FC236}">
                <a16:creationId xmlns:a16="http://schemas.microsoft.com/office/drawing/2014/main" id="{0A02BA7F-61FE-593F-D43B-40391D273BBA}"/>
              </a:ext>
            </a:extLst>
          </p:cNvPr>
          <p:cNvSpPr/>
          <p:nvPr/>
        </p:nvSpPr>
        <p:spPr>
          <a:xfrm>
            <a:off x="6837571" y="4488099"/>
            <a:ext cx="132348" cy="1362939"/>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Rectangle 35">
            <a:extLst>
              <a:ext uri="{FF2B5EF4-FFF2-40B4-BE49-F238E27FC236}">
                <a16:creationId xmlns:a16="http://schemas.microsoft.com/office/drawing/2014/main" id="{F7C1912A-03F8-6BD1-44DE-C6D826D976CD}"/>
              </a:ext>
            </a:extLst>
          </p:cNvPr>
          <p:cNvSpPr/>
          <p:nvPr/>
        </p:nvSpPr>
        <p:spPr>
          <a:xfrm>
            <a:off x="5041927" y="3562835"/>
            <a:ext cx="995515" cy="3140854"/>
          </a:xfrm>
          <a:prstGeom prst="rect">
            <a:avLst/>
          </a:prstGeom>
          <a:gradFill flip="none" rotWithShape="1">
            <a:gsLst>
              <a:gs pos="0">
                <a:schemeClr val="accent1">
                  <a:lumMod val="5000"/>
                  <a:lumOff val="95000"/>
                  <a:alpha val="50000"/>
                </a:schemeClr>
              </a:gs>
              <a:gs pos="24000">
                <a:srgbClr val="17A4AF"/>
              </a:gs>
              <a:gs pos="78000">
                <a:srgbClr val="17A4AF"/>
              </a:gs>
              <a:gs pos="100000">
                <a:srgbClr val="FFFFFF">
                  <a:alpha val="50000"/>
                </a:srgb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7" name="Straight Arrow Connector 36">
            <a:extLst>
              <a:ext uri="{FF2B5EF4-FFF2-40B4-BE49-F238E27FC236}">
                <a16:creationId xmlns:a16="http://schemas.microsoft.com/office/drawing/2014/main" id="{6F2EE3AC-55FD-049A-1A02-0258756409F8}"/>
              </a:ext>
            </a:extLst>
          </p:cNvPr>
          <p:cNvCxnSpPr>
            <a:cxnSpLocks/>
            <a:endCxn id="35" idx="1"/>
          </p:cNvCxnSpPr>
          <p:nvPr/>
        </p:nvCxnSpPr>
        <p:spPr>
          <a:xfrm flipV="1">
            <a:off x="4473153" y="5169569"/>
            <a:ext cx="2364418" cy="0"/>
          </a:xfrm>
          <a:prstGeom prst="straightConnector1">
            <a:avLst/>
          </a:prstGeom>
          <a:ln w="12700">
            <a:solidFill>
              <a:srgbClr val="E74645"/>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5B6C73CC-9CA2-1488-7BDF-3D32128ED0D7}"/>
              </a:ext>
            </a:extLst>
          </p:cNvPr>
          <p:cNvCxnSpPr>
            <a:cxnSpLocks/>
          </p:cNvCxnSpPr>
          <p:nvPr/>
        </p:nvCxnSpPr>
        <p:spPr>
          <a:xfrm flipH="1" flipV="1">
            <a:off x="5896187" y="5035973"/>
            <a:ext cx="941384" cy="97289"/>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DD514B09-B42F-8987-12BB-D9BA24CD699B}"/>
              </a:ext>
            </a:extLst>
          </p:cNvPr>
          <p:cNvCxnSpPr>
            <a:cxnSpLocks/>
          </p:cNvCxnSpPr>
          <p:nvPr/>
        </p:nvCxnSpPr>
        <p:spPr>
          <a:xfrm>
            <a:off x="4568652" y="1711578"/>
            <a:ext cx="2057400" cy="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40" name="Straight Connector 39">
            <a:extLst>
              <a:ext uri="{FF2B5EF4-FFF2-40B4-BE49-F238E27FC236}">
                <a16:creationId xmlns:a16="http://schemas.microsoft.com/office/drawing/2014/main" id="{913EA9D3-C60F-879E-2BDB-D1DDB6A6A4E9}"/>
              </a:ext>
            </a:extLst>
          </p:cNvPr>
          <p:cNvCxnSpPr>
            <a:cxnSpLocks/>
          </p:cNvCxnSpPr>
          <p:nvPr/>
        </p:nvCxnSpPr>
        <p:spPr>
          <a:xfrm>
            <a:off x="4568652" y="2989564"/>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41" name="Straight Connector 40">
            <a:extLst>
              <a:ext uri="{FF2B5EF4-FFF2-40B4-BE49-F238E27FC236}">
                <a16:creationId xmlns:a16="http://schemas.microsoft.com/office/drawing/2014/main" id="{8981823A-7406-309E-110D-01CA538B0B7C}"/>
              </a:ext>
            </a:extLst>
          </p:cNvPr>
          <p:cNvCxnSpPr>
            <a:cxnSpLocks/>
          </p:cNvCxnSpPr>
          <p:nvPr/>
        </p:nvCxnSpPr>
        <p:spPr>
          <a:xfrm>
            <a:off x="4568652" y="2016382"/>
            <a:ext cx="2057400" cy="0"/>
          </a:xfrm>
          <a:prstGeom prst="line">
            <a:avLst/>
          </a:prstGeom>
        </p:spPr>
        <p:style>
          <a:lnRef idx="2">
            <a:schemeClr val="dk1"/>
          </a:lnRef>
          <a:fillRef idx="0">
            <a:schemeClr val="dk1"/>
          </a:fillRef>
          <a:effectRef idx="1">
            <a:schemeClr val="dk1"/>
          </a:effectRef>
          <a:fontRef idx="minor">
            <a:schemeClr val="tx1"/>
          </a:fontRef>
        </p:style>
      </p:cxnSp>
      <p:sp>
        <p:nvSpPr>
          <p:cNvPr id="8" name="TextBox 7">
            <a:extLst>
              <a:ext uri="{FF2B5EF4-FFF2-40B4-BE49-F238E27FC236}">
                <a16:creationId xmlns:a16="http://schemas.microsoft.com/office/drawing/2014/main" id="{59F5DF3A-C0B1-87A2-64C8-EBC56BF43605}"/>
              </a:ext>
            </a:extLst>
          </p:cNvPr>
          <p:cNvSpPr txBox="1"/>
          <p:nvPr/>
        </p:nvSpPr>
        <p:spPr>
          <a:xfrm>
            <a:off x="6640193" y="2840767"/>
            <a:ext cx="402674" cy="369332"/>
          </a:xfrm>
          <a:prstGeom prst="rect">
            <a:avLst/>
          </a:prstGeom>
          <a:noFill/>
        </p:spPr>
        <p:txBody>
          <a:bodyPr wrap="none" rtlCol="0">
            <a:spAutoFit/>
          </a:bodyPr>
          <a:lstStyle/>
          <a:p>
            <a:r>
              <a:rPr lang="en-US" b="1" dirty="0"/>
              <a:t>1S</a:t>
            </a:r>
            <a:endParaRPr lang="en-CH" b="1" dirty="0"/>
          </a:p>
        </p:txBody>
      </p:sp>
      <p:sp>
        <p:nvSpPr>
          <p:cNvPr id="9" name="TextBox 8">
            <a:extLst>
              <a:ext uri="{FF2B5EF4-FFF2-40B4-BE49-F238E27FC236}">
                <a16:creationId xmlns:a16="http://schemas.microsoft.com/office/drawing/2014/main" id="{60C58F12-A699-855D-5BBB-FFEFF5942D18}"/>
              </a:ext>
            </a:extLst>
          </p:cNvPr>
          <p:cNvSpPr txBox="1"/>
          <p:nvPr/>
        </p:nvSpPr>
        <p:spPr>
          <a:xfrm>
            <a:off x="6640193" y="1874577"/>
            <a:ext cx="402674" cy="369332"/>
          </a:xfrm>
          <a:prstGeom prst="rect">
            <a:avLst/>
          </a:prstGeom>
          <a:noFill/>
        </p:spPr>
        <p:txBody>
          <a:bodyPr wrap="none" rtlCol="0">
            <a:spAutoFit/>
          </a:bodyPr>
          <a:lstStyle/>
          <a:p>
            <a:r>
              <a:rPr lang="en-US" b="1" dirty="0"/>
              <a:t>2S</a:t>
            </a:r>
            <a:endParaRPr lang="en-CH" b="1" dirty="0"/>
          </a:p>
        </p:txBody>
      </p:sp>
      <p:sp>
        <p:nvSpPr>
          <p:cNvPr id="12" name="TextBox 11">
            <a:extLst>
              <a:ext uri="{FF2B5EF4-FFF2-40B4-BE49-F238E27FC236}">
                <a16:creationId xmlns:a16="http://schemas.microsoft.com/office/drawing/2014/main" id="{F2DCFB5A-6782-9A4E-F037-39BC73E033E8}"/>
              </a:ext>
            </a:extLst>
          </p:cNvPr>
          <p:cNvSpPr txBox="1"/>
          <p:nvPr/>
        </p:nvSpPr>
        <p:spPr>
          <a:xfrm>
            <a:off x="5163957" y="5776701"/>
            <a:ext cx="729687" cy="523220"/>
          </a:xfrm>
          <a:prstGeom prst="rect">
            <a:avLst/>
          </a:prstGeom>
          <a:noFill/>
        </p:spPr>
        <p:txBody>
          <a:bodyPr wrap="none" rtlCol="0">
            <a:spAutoFit/>
          </a:bodyPr>
          <a:lstStyle/>
          <a:p>
            <a:pPr algn="ctr"/>
            <a:r>
              <a:rPr lang="en-US" sz="1400" b="1" dirty="0">
                <a:solidFill>
                  <a:schemeClr val="bg1"/>
                </a:solidFill>
              </a:rPr>
              <a:t>486nm</a:t>
            </a:r>
          </a:p>
          <a:p>
            <a:pPr algn="ctr"/>
            <a:r>
              <a:rPr lang="en-US" sz="1400" b="1" dirty="0">
                <a:solidFill>
                  <a:schemeClr val="bg1"/>
                </a:solidFill>
              </a:rPr>
              <a:t>~500W</a:t>
            </a:r>
            <a:endParaRPr lang="en-CH" sz="1400" b="1" dirty="0">
              <a:solidFill>
                <a:schemeClr val="bg1"/>
              </a:solidFill>
            </a:endParaRP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A1A303D3-884E-7CF0-9025-F8B3D8B1D026}"/>
                  </a:ext>
                </a:extLst>
              </p:cNvPr>
              <p:cNvSpPr txBox="1"/>
              <p:nvPr/>
            </p:nvSpPr>
            <p:spPr>
              <a:xfrm>
                <a:off x="6037442" y="4623781"/>
                <a:ext cx="30387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1" i="0" smtClean="0">
                          <a:solidFill>
                            <a:srgbClr val="FFC000"/>
                          </a:solidFill>
                          <a:latin typeface="Cambria Math" panose="02040503050406030204" pitchFamily="18" charset="0"/>
                        </a:rPr>
                        <m:t>𝐏𝐬</m:t>
                      </m:r>
                    </m:oMath>
                  </m:oMathPara>
                </a14:m>
                <a:endParaRPr lang="en-CH" b="1" dirty="0">
                  <a:solidFill>
                    <a:srgbClr val="FF0000"/>
                  </a:solidFill>
                </a:endParaRPr>
              </a:p>
            </p:txBody>
          </p:sp>
        </mc:Choice>
        <mc:Fallback xmlns="">
          <p:sp>
            <p:nvSpPr>
              <p:cNvPr id="27" name="TextBox 26">
                <a:extLst>
                  <a:ext uri="{FF2B5EF4-FFF2-40B4-BE49-F238E27FC236}">
                    <a16:creationId xmlns:a16="http://schemas.microsoft.com/office/drawing/2014/main" id="{A1A303D3-884E-7CF0-9025-F8B3D8B1D026}"/>
                  </a:ext>
                </a:extLst>
              </p:cNvPr>
              <p:cNvSpPr txBox="1">
                <a:spLocks noRot="1" noChangeAspect="1" noMove="1" noResize="1" noEditPoints="1" noAdjustHandles="1" noChangeArrowheads="1" noChangeShapeType="1" noTextEdit="1"/>
              </p:cNvSpPr>
              <p:nvPr/>
            </p:nvSpPr>
            <p:spPr>
              <a:xfrm>
                <a:off x="6037442" y="4623781"/>
                <a:ext cx="303870" cy="369332"/>
              </a:xfrm>
              <a:prstGeom prst="rect">
                <a:avLst/>
              </a:prstGeom>
              <a:blipFill>
                <a:blip r:embed="rId3"/>
                <a:stretch>
                  <a:fillRect r="-42000"/>
                </a:stretch>
              </a:blipFill>
            </p:spPr>
            <p:txBody>
              <a:bodyPr/>
              <a:lstStyle/>
              <a:p>
                <a:r>
                  <a:rPr lang="en-CH">
                    <a:noFill/>
                  </a:rPr>
                  <a:t> </a:t>
                </a:r>
              </a:p>
            </p:txBody>
          </p:sp>
        </mc:Fallback>
      </mc:AlternateContent>
      <p:sp>
        <p:nvSpPr>
          <p:cNvPr id="28" name="Motivations to study leptonic atoms - Positronium and Muonium">
            <a:extLst>
              <a:ext uri="{FF2B5EF4-FFF2-40B4-BE49-F238E27FC236}">
                <a16:creationId xmlns:a16="http://schemas.microsoft.com/office/drawing/2014/main" id="{C1B66EF3-4BA3-79B8-40B1-51F40B2A2858}"/>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Ps 1S-2S experimental setup</a:t>
            </a:r>
          </a:p>
        </p:txBody>
      </p:sp>
      <mc:AlternateContent xmlns:mc="http://schemas.openxmlformats.org/markup-compatibility/2006" xmlns:a14="http://schemas.microsoft.com/office/drawing/2010/main">
        <mc:Choice Requires="a14">
          <p:sp>
            <p:nvSpPr>
              <p:cNvPr id="32"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0E5581E8-B714-5BBE-40F9-D45532C4E17A}"/>
                  </a:ext>
                </a:extLst>
              </p:cNvPr>
              <p:cNvSpPr txBox="1"/>
              <p:nvPr/>
            </p:nvSpPr>
            <p:spPr>
              <a:xfrm>
                <a:off x="155335" y="1618964"/>
                <a:ext cx="4145294" cy="3303468"/>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a:spcBef>
                    <a:spcPts val="500"/>
                  </a:spcBef>
                  <a:buClr>
                    <a:srgbClr val="0000AA"/>
                  </a:buClr>
                  <a:buSzPct val="100000"/>
                  <a:defRPr sz="2400">
                    <a:latin typeface="Helvetica Light"/>
                    <a:ea typeface="Helvetica Light"/>
                    <a:cs typeface="Helvetica Light"/>
                    <a:sym typeface="Helvetica Light"/>
                  </a:defRPr>
                </a:pPr>
                <a:r>
                  <a:rPr lang="en-GB" dirty="0">
                    <a:latin typeface="+mj-lt"/>
                  </a:rPr>
                  <a:t>CW experiment on the pulsed </a:t>
                </a:r>
                <a14:m>
                  <m:oMath xmlns:m="http://schemas.openxmlformats.org/officeDocument/2006/math">
                    <m:sSup>
                      <m:sSupPr>
                        <m:ctrlPr>
                          <a:rPr lang="en-GB"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oMath>
                </a14:m>
                <a:r>
                  <a:rPr lang="en-GB" dirty="0">
                    <a:latin typeface="+mj-lt"/>
                  </a:rPr>
                  <a:t> beam at ETH Zurich:</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14:m>
                  <m:oMath xmlns:m="http://schemas.openxmlformats.org/officeDocument/2006/math">
                    <m:sSup>
                      <m:sSupPr>
                        <m:ctrlPr>
                          <a:rPr lang="en-GB"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0" smtClean="0">
                            <a:latin typeface="Cambria Math" panose="02040503050406030204" pitchFamily="18" charset="0"/>
                          </a:rPr>
                          <m:t>+</m:t>
                        </m:r>
                      </m:sup>
                    </m:sSup>
                  </m:oMath>
                </a14:m>
                <a:r>
                  <a:rPr lang="en-GB" dirty="0">
                    <a:latin typeface="+mj-lt"/>
                  </a:rPr>
                  <a:t> beam strikes </a:t>
                </a:r>
                <a:r>
                  <a:rPr lang="en-GB" dirty="0" err="1">
                    <a:latin typeface="+mj-lt"/>
                  </a:rPr>
                  <a:t>porus</a:t>
                </a:r>
                <a:r>
                  <a:rPr lang="en-GB" dirty="0">
                    <a:latin typeface="+mj-lt"/>
                  </a:rPr>
                  <a:t> silica target</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forms and diffuses out into vacuum</a:t>
                </a: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mc:Choice>
        <mc:Fallback xmlns="">
          <p:sp>
            <p:nvSpPr>
              <p:cNvPr id="32"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0E5581E8-B714-5BBE-40F9-D45532C4E17A}"/>
                  </a:ext>
                </a:extLst>
              </p:cNvPr>
              <p:cNvSpPr txBox="1">
                <a:spLocks noRot="1" noChangeAspect="1" noMove="1" noResize="1" noEditPoints="1" noAdjustHandles="1" noChangeArrowheads="1" noChangeShapeType="1" noTextEdit="1"/>
              </p:cNvSpPr>
              <p:nvPr/>
            </p:nvSpPr>
            <p:spPr>
              <a:xfrm>
                <a:off x="155335" y="1618964"/>
                <a:ext cx="4145294" cy="3303468"/>
              </a:xfrm>
              <a:prstGeom prst="rect">
                <a:avLst/>
              </a:prstGeom>
              <a:blipFill>
                <a:blip r:embed="rId4"/>
                <a:stretch>
                  <a:fillRect l="-3676" t="-1479" r="-3529"/>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grpSp>
        <p:nvGrpSpPr>
          <p:cNvPr id="33" name="Group 32">
            <a:extLst>
              <a:ext uri="{FF2B5EF4-FFF2-40B4-BE49-F238E27FC236}">
                <a16:creationId xmlns:a16="http://schemas.microsoft.com/office/drawing/2014/main" id="{1E28A159-A065-BCE7-A002-D4D90BB7D9AC}"/>
              </a:ext>
            </a:extLst>
          </p:cNvPr>
          <p:cNvGrpSpPr/>
          <p:nvPr/>
        </p:nvGrpSpPr>
        <p:grpSpPr>
          <a:xfrm>
            <a:off x="4429624" y="1527547"/>
            <a:ext cx="7436512" cy="5239013"/>
            <a:chOff x="4429624" y="1527547"/>
            <a:chExt cx="7436512" cy="5239013"/>
          </a:xfrm>
        </p:grpSpPr>
        <p:cxnSp>
          <p:nvCxnSpPr>
            <p:cNvPr id="34" name="Straight Connector 33">
              <a:extLst>
                <a:ext uri="{FF2B5EF4-FFF2-40B4-BE49-F238E27FC236}">
                  <a16:creationId xmlns:a16="http://schemas.microsoft.com/office/drawing/2014/main" id="{6B6ED339-8BC5-A52C-ED0E-28D95FDB669A}"/>
                </a:ext>
              </a:extLst>
            </p:cNvPr>
            <p:cNvCxnSpPr>
              <a:cxnSpLocks/>
            </p:cNvCxnSpPr>
            <p:nvPr/>
          </p:nvCxnSpPr>
          <p:spPr>
            <a:xfrm>
              <a:off x="7450800" y="1527547"/>
              <a:ext cx="0"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44" name="Straight Connector 43">
              <a:extLst>
                <a:ext uri="{FF2B5EF4-FFF2-40B4-BE49-F238E27FC236}">
                  <a16:creationId xmlns:a16="http://schemas.microsoft.com/office/drawing/2014/main" id="{3198EFEB-499D-E3ED-8B44-ADB49DD428A0}"/>
                </a:ext>
              </a:extLst>
            </p:cNvPr>
            <p:cNvCxnSpPr>
              <a:cxnSpLocks/>
            </p:cNvCxnSpPr>
            <p:nvPr/>
          </p:nvCxnSpPr>
          <p:spPr>
            <a:xfrm flipH="1">
              <a:off x="4433418" y="3362090"/>
              <a:ext cx="301738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45" name="Straight Connector 44">
              <a:extLst>
                <a:ext uri="{FF2B5EF4-FFF2-40B4-BE49-F238E27FC236}">
                  <a16:creationId xmlns:a16="http://schemas.microsoft.com/office/drawing/2014/main" id="{E00D5944-759B-9B26-1F78-5A5392FEE7AE}"/>
                </a:ext>
              </a:extLst>
            </p:cNvPr>
            <p:cNvCxnSpPr>
              <a:cxnSpLocks/>
            </p:cNvCxnSpPr>
            <p:nvPr/>
          </p:nvCxnSpPr>
          <p:spPr>
            <a:xfrm flipH="1">
              <a:off x="4429624" y="152754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46" name="Straight Connector 45">
              <a:extLst>
                <a:ext uri="{FF2B5EF4-FFF2-40B4-BE49-F238E27FC236}">
                  <a16:creationId xmlns:a16="http://schemas.microsoft.com/office/drawing/2014/main" id="{4D7DBDBE-9430-49CC-94F0-40E077530A36}"/>
                </a:ext>
              </a:extLst>
            </p:cNvPr>
            <p:cNvCxnSpPr>
              <a:cxnSpLocks/>
            </p:cNvCxnSpPr>
            <p:nvPr/>
          </p:nvCxnSpPr>
          <p:spPr>
            <a:xfrm flipV="1">
              <a:off x="4429624" y="1527547"/>
              <a:ext cx="3794"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47" name="Straight Connector 46">
              <a:extLst>
                <a:ext uri="{FF2B5EF4-FFF2-40B4-BE49-F238E27FC236}">
                  <a16:creationId xmlns:a16="http://schemas.microsoft.com/office/drawing/2014/main" id="{C65039E6-8AD7-0A12-C727-ADD505D14749}"/>
                </a:ext>
              </a:extLst>
            </p:cNvPr>
            <p:cNvCxnSpPr>
              <a:cxnSpLocks/>
            </p:cNvCxnSpPr>
            <p:nvPr/>
          </p:nvCxnSpPr>
          <p:spPr>
            <a:xfrm flipH="1">
              <a:off x="4429624" y="676250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48" name="Straight Connector 47">
              <a:extLst>
                <a:ext uri="{FF2B5EF4-FFF2-40B4-BE49-F238E27FC236}">
                  <a16:creationId xmlns:a16="http://schemas.microsoft.com/office/drawing/2014/main" id="{EEEF3028-0883-8075-5AAC-37D727F1A53D}"/>
                </a:ext>
              </a:extLst>
            </p:cNvPr>
            <p:cNvCxnSpPr>
              <a:cxnSpLocks/>
            </p:cNvCxnSpPr>
            <p:nvPr/>
          </p:nvCxnSpPr>
          <p:spPr>
            <a:xfrm>
              <a:off x="11866136" y="1527547"/>
              <a:ext cx="0" cy="5239013"/>
            </a:xfrm>
            <a:prstGeom prst="line">
              <a:avLst/>
            </a:prstGeom>
            <a:ln w="6350"/>
          </p:spPr>
          <p:style>
            <a:lnRef idx="2">
              <a:schemeClr val="dk1"/>
            </a:lnRef>
            <a:fillRef idx="0">
              <a:schemeClr val="dk1"/>
            </a:fillRef>
            <a:effectRef idx="1">
              <a:schemeClr val="dk1"/>
            </a:effectRef>
            <a:fontRef idx="minor">
              <a:schemeClr val="tx1"/>
            </a:fontRef>
          </p:style>
        </p:cxnSp>
      </p:grpSp>
      <p:sp>
        <p:nvSpPr>
          <p:cNvPr id="49" name="TextBox 48">
            <a:extLst>
              <a:ext uri="{FF2B5EF4-FFF2-40B4-BE49-F238E27FC236}">
                <a16:creationId xmlns:a16="http://schemas.microsoft.com/office/drawing/2014/main" id="{AA375BA6-2C02-DA29-243E-37CC6F189D49}"/>
              </a:ext>
            </a:extLst>
          </p:cNvPr>
          <p:cNvSpPr txBox="1"/>
          <p:nvPr/>
        </p:nvSpPr>
        <p:spPr>
          <a:xfrm>
            <a:off x="6582723" y="1527547"/>
            <a:ext cx="929037" cy="307777"/>
          </a:xfrm>
          <a:prstGeom prst="rect">
            <a:avLst/>
          </a:prstGeom>
          <a:noFill/>
        </p:spPr>
        <p:txBody>
          <a:bodyPr wrap="none" rtlCol="0">
            <a:spAutoFit/>
          </a:bodyPr>
          <a:lstStyle/>
          <a:p>
            <a:r>
              <a:rPr lang="en-US" sz="1400" b="1" dirty="0"/>
              <a:t>continuum</a:t>
            </a:r>
            <a:endParaRPr lang="en-CH" sz="1400" b="1" dirty="0"/>
          </a:p>
        </p:txBody>
      </p:sp>
      <p:grpSp>
        <p:nvGrpSpPr>
          <p:cNvPr id="50" name="Group 49">
            <a:extLst>
              <a:ext uri="{FF2B5EF4-FFF2-40B4-BE49-F238E27FC236}">
                <a16:creationId xmlns:a16="http://schemas.microsoft.com/office/drawing/2014/main" id="{5932D212-5F40-8BD4-1E58-0726148B84EB}"/>
              </a:ext>
            </a:extLst>
          </p:cNvPr>
          <p:cNvGrpSpPr/>
          <p:nvPr/>
        </p:nvGrpSpPr>
        <p:grpSpPr>
          <a:xfrm>
            <a:off x="10942818" y="6360188"/>
            <a:ext cx="862357" cy="297520"/>
            <a:chOff x="8210282" y="5113115"/>
            <a:chExt cx="2341604" cy="959274"/>
          </a:xfrm>
        </p:grpSpPr>
        <p:sp>
          <p:nvSpPr>
            <p:cNvPr id="51" name="Rectangle 50">
              <a:extLst>
                <a:ext uri="{FF2B5EF4-FFF2-40B4-BE49-F238E27FC236}">
                  <a16:creationId xmlns:a16="http://schemas.microsoft.com/office/drawing/2014/main" id="{AD3ECB8A-F131-8275-6957-E25BE34E016E}"/>
                </a:ext>
              </a:extLst>
            </p:cNvPr>
            <p:cNvSpPr/>
            <p:nvPr/>
          </p:nvSpPr>
          <p:spPr>
            <a:xfrm>
              <a:off x="8210282" y="5473521"/>
              <a:ext cx="1010991" cy="59886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2" name="Rectangle 51">
              <a:extLst>
                <a:ext uri="{FF2B5EF4-FFF2-40B4-BE49-F238E27FC236}">
                  <a16:creationId xmlns:a16="http://schemas.microsoft.com/office/drawing/2014/main" id="{0F84BD7F-C958-0071-7908-57B5EA4286F6}"/>
                </a:ext>
              </a:extLst>
            </p:cNvPr>
            <p:cNvSpPr/>
            <p:nvPr/>
          </p:nvSpPr>
          <p:spPr>
            <a:xfrm>
              <a:off x="8515082" y="5129111"/>
              <a:ext cx="2036804" cy="7048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3" name="Rectangle 52">
              <a:extLst>
                <a:ext uri="{FF2B5EF4-FFF2-40B4-BE49-F238E27FC236}">
                  <a16:creationId xmlns:a16="http://schemas.microsoft.com/office/drawing/2014/main" id="{2BB3D571-6F40-A07C-8513-E06C656BBDF0}"/>
                </a:ext>
              </a:extLst>
            </p:cNvPr>
            <p:cNvSpPr/>
            <p:nvPr/>
          </p:nvSpPr>
          <p:spPr>
            <a:xfrm>
              <a:off x="8515083" y="5113115"/>
              <a:ext cx="1407016" cy="3604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54" name="TextBox 53">
            <a:extLst>
              <a:ext uri="{FF2B5EF4-FFF2-40B4-BE49-F238E27FC236}">
                <a16:creationId xmlns:a16="http://schemas.microsoft.com/office/drawing/2014/main" id="{BEDBEDE9-DB0D-0B78-DC3E-747BAB840610}"/>
              </a:ext>
            </a:extLst>
          </p:cNvPr>
          <p:cNvSpPr txBox="1"/>
          <p:nvPr/>
        </p:nvSpPr>
        <p:spPr>
          <a:xfrm>
            <a:off x="4390760" y="3025433"/>
            <a:ext cx="352982" cy="369332"/>
          </a:xfrm>
          <a:prstGeom prst="rect">
            <a:avLst/>
          </a:prstGeom>
          <a:noFill/>
        </p:spPr>
        <p:txBody>
          <a:bodyPr wrap="none" rtlCol="0">
            <a:spAutoFit/>
          </a:bodyPr>
          <a:lstStyle/>
          <a:p>
            <a:r>
              <a:rPr lang="en-US" b="1" dirty="0"/>
              <a:t>a)</a:t>
            </a:r>
            <a:endParaRPr lang="en-CH" b="1" dirty="0"/>
          </a:p>
        </p:txBody>
      </p:sp>
      <p:sp>
        <p:nvSpPr>
          <p:cNvPr id="55" name="TextBox 54">
            <a:extLst>
              <a:ext uri="{FF2B5EF4-FFF2-40B4-BE49-F238E27FC236}">
                <a16:creationId xmlns:a16="http://schemas.microsoft.com/office/drawing/2014/main" id="{51422168-1001-67B4-5C4B-C5921A757452}"/>
              </a:ext>
            </a:extLst>
          </p:cNvPr>
          <p:cNvSpPr txBox="1"/>
          <p:nvPr/>
        </p:nvSpPr>
        <p:spPr>
          <a:xfrm>
            <a:off x="4400927" y="6401268"/>
            <a:ext cx="372218" cy="369332"/>
          </a:xfrm>
          <a:prstGeom prst="rect">
            <a:avLst/>
          </a:prstGeom>
          <a:noFill/>
        </p:spPr>
        <p:txBody>
          <a:bodyPr wrap="none" rtlCol="0">
            <a:spAutoFit/>
          </a:bodyPr>
          <a:lstStyle/>
          <a:p>
            <a:r>
              <a:rPr lang="en-US" b="1" dirty="0"/>
              <a:t>b)</a:t>
            </a:r>
            <a:endParaRPr lang="en-CH" b="1" dirty="0"/>
          </a:p>
        </p:txBody>
      </p:sp>
      <p:sp>
        <p:nvSpPr>
          <p:cNvPr id="56" name="TextBox 55">
            <a:extLst>
              <a:ext uri="{FF2B5EF4-FFF2-40B4-BE49-F238E27FC236}">
                <a16:creationId xmlns:a16="http://schemas.microsoft.com/office/drawing/2014/main" id="{1B5720EB-CE68-52D0-4119-3CE13D8ADED0}"/>
              </a:ext>
            </a:extLst>
          </p:cNvPr>
          <p:cNvSpPr txBox="1"/>
          <p:nvPr/>
        </p:nvSpPr>
        <p:spPr>
          <a:xfrm>
            <a:off x="7450800" y="6400869"/>
            <a:ext cx="351378" cy="369332"/>
          </a:xfrm>
          <a:prstGeom prst="rect">
            <a:avLst/>
          </a:prstGeom>
          <a:noFill/>
        </p:spPr>
        <p:txBody>
          <a:bodyPr wrap="none" rtlCol="0">
            <a:spAutoFit/>
          </a:bodyPr>
          <a:lstStyle/>
          <a:p>
            <a:r>
              <a:rPr lang="en-US" b="1" dirty="0"/>
              <a:t>c)</a:t>
            </a:r>
            <a:endParaRPr lang="en-CH" b="1" dirty="0"/>
          </a:p>
        </p:txBody>
      </p:sp>
      <p:sp>
        <p:nvSpPr>
          <p:cNvPr id="58" name="TextBox 57">
            <a:extLst>
              <a:ext uri="{FF2B5EF4-FFF2-40B4-BE49-F238E27FC236}">
                <a16:creationId xmlns:a16="http://schemas.microsoft.com/office/drawing/2014/main" id="{634D7582-70F5-F9D9-370D-7752F313FD45}"/>
              </a:ext>
            </a:extLst>
          </p:cNvPr>
          <p:cNvSpPr txBox="1"/>
          <p:nvPr/>
        </p:nvSpPr>
        <p:spPr>
          <a:xfrm>
            <a:off x="9671608" y="6151124"/>
            <a:ext cx="2231060" cy="646331"/>
          </a:xfrm>
          <a:prstGeom prst="rect">
            <a:avLst/>
          </a:prstGeom>
          <a:noFill/>
        </p:spPr>
        <p:txBody>
          <a:bodyPr wrap="none" rtlCol="0">
            <a:spAutoFit/>
          </a:bodyPr>
          <a:lstStyle/>
          <a:p>
            <a:pPr marL="342900" indent="-342900">
              <a:buAutoNum type="alphaLcParenR"/>
            </a:pPr>
            <a:r>
              <a:rPr lang="en-US" sz="1200" dirty="0"/>
              <a:t>Ps internal state</a:t>
            </a:r>
          </a:p>
          <a:p>
            <a:pPr marL="342900" indent="-342900">
              <a:buAutoNum type="alphaLcParenR"/>
            </a:pPr>
            <a:r>
              <a:rPr lang="en-US" sz="1200" dirty="0"/>
              <a:t>Zoom on laser &amp; target</a:t>
            </a:r>
          </a:p>
          <a:p>
            <a:pPr marL="342900" indent="-342900">
              <a:buAutoNum type="alphaLcParenR"/>
            </a:pPr>
            <a:r>
              <a:rPr lang="en-US" sz="1200" dirty="0"/>
              <a:t>Cross section of experiment</a:t>
            </a:r>
            <a:endParaRPr lang="en-CH" sz="1200" dirty="0"/>
          </a:p>
        </p:txBody>
      </p:sp>
      <p:sp>
        <p:nvSpPr>
          <p:cNvPr id="59" name="TextBox 58">
            <a:extLst>
              <a:ext uri="{FF2B5EF4-FFF2-40B4-BE49-F238E27FC236}">
                <a16:creationId xmlns:a16="http://schemas.microsoft.com/office/drawing/2014/main" id="{251C4B19-75FD-D974-3B3C-3BE456CD0722}"/>
              </a:ext>
            </a:extLst>
          </p:cNvPr>
          <p:cNvSpPr txBox="1"/>
          <p:nvPr/>
        </p:nvSpPr>
        <p:spPr>
          <a:xfrm>
            <a:off x="6454004" y="3946726"/>
            <a:ext cx="990206" cy="523220"/>
          </a:xfrm>
          <a:prstGeom prst="rect">
            <a:avLst/>
          </a:prstGeom>
          <a:noFill/>
        </p:spPr>
        <p:txBody>
          <a:bodyPr wrap="none" rtlCol="0">
            <a:spAutoFit/>
          </a:bodyPr>
          <a:lstStyle/>
          <a:p>
            <a:pPr algn="ctr"/>
            <a:r>
              <a:rPr lang="en-US" sz="1400" b="1" dirty="0"/>
              <a:t>Porus silica </a:t>
            </a:r>
          </a:p>
          <a:p>
            <a:pPr algn="ctr"/>
            <a:r>
              <a:rPr lang="en-US" sz="1400" b="1" dirty="0"/>
              <a:t>target</a:t>
            </a:r>
            <a:endParaRPr lang="en-CH" sz="1400" b="1" dirty="0"/>
          </a:p>
        </p:txBody>
      </p:sp>
      <p:sp>
        <p:nvSpPr>
          <p:cNvPr id="2" name="TextBox 1">
            <a:extLst>
              <a:ext uri="{FF2B5EF4-FFF2-40B4-BE49-F238E27FC236}">
                <a16:creationId xmlns:a16="http://schemas.microsoft.com/office/drawing/2014/main" id="{6B94FC40-6FF6-E947-4178-2F673EF5EA2E}"/>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3318879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E0F925-F1B9-CB49-118B-FDC2CD4F089F}"/>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759BD681-1606-2971-830E-C40A38B9BF6C}"/>
              </a:ext>
            </a:extLst>
          </p:cNvPr>
          <p:cNvPicPr>
            <a:picLocks noChangeAspect="1"/>
          </p:cNvPicPr>
          <p:nvPr/>
        </p:nvPicPr>
        <p:blipFill>
          <a:blip r:embed="rId2"/>
          <a:srcRect l="37941"/>
          <a:stretch/>
        </p:blipFill>
        <p:spPr>
          <a:xfrm>
            <a:off x="7411453" y="1762001"/>
            <a:ext cx="3948860" cy="4807197"/>
          </a:xfrm>
          <a:prstGeom prst="rect">
            <a:avLst/>
          </a:prstGeom>
        </p:spPr>
      </p:pic>
      <p:sp>
        <p:nvSpPr>
          <p:cNvPr id="11" name="Rectangle 10">
            <a:extLst>
              <a:ext uri="{FF2B5EF4-FFF2-40B4-BE49-F238E27FC236}">
                <a16:creationId xmlns:a16="http://schemas.microsoft.com/office/drawing/2014/main" id="{67431E05-57FD-42E3-145A-9E29EE0E0463}"/>
              </a:ext>
            </a:extLst>
          </p:cNvPr>
          <p:cNvSpPr/>
          <p:nvPr/>
        </p:nvSpPr>
        <p:spPr>
          <a:xfrm>
            <a:off x="8531532" y="4587024"/>
            <a:ext cx="1256412" cy="513009"/>
          </a:xfrm>
          <a:prstGeom prst="rect">
            <a:avLst/>
          </a:prstGeom>
          <a:solidFill>
            <a:srgbClr val="B1B1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5" name="Group 24">
            <a:extLst>
              <a:ext uri="{FF2B5EF4-FFF2-40B4-BE49-F238E27FC236}">
                <a16:creationId xmlns:a16="http://schemas.microsoft.com/office/drawing/2014/main" id="{EB18DE85-7FAE-4B46-AAF3-F69BEA0CCC35}"/>
              </a:ext>
            </a:extLst>
          </p:cNvPr>
          <p:cNvGrpSpPr/>
          <p:nvPr/>
        </p:nvGrpSpPr>
        <p:grpSpPr>
          <a:xfrm>
            <a:off x="9159738" y="2350066"/>
            <a:ext cx="1547451" cy="1120649"/>
            <a:chOff x="9159738" y="2350066"/>
            <a:chExt cx="1547451" cy="1120649"/>
          </a:xfrm>
        </p:grpSpPr>
        <p:sp>
          <p:nvSpPr>
            <p:cNvPr id="14" name="Rectangle 13">
              <a:extLst>
                <a:ext uri="{FF2B5EF4-FFF2-40B4-BE49-F238E27FC236}">
                  <a16:creationId xmlns:a16="http://schemas.microsoft.com/office/drawing/2014/main" id="{E829864D-A6EF-5498-AA9E-BEC280B10E7D}"/>
                </a:ext>
              </a:extLst>
            </p:cNvPr>
            <p:cNvSpPr/>
            <p:nvPr/>
          </p:nvSpPr>
          <p:spPr>
            <a:xfrm>
              <a:off x="9249071" y="3030815"/>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Rectangle 14">
              <a:extLst>
                <a:ext uri="{FF2B5EF4-FFF2-40B4-BE49-F238E27FC236}">
                  <a16:creationId xmlns:a16="http://schemas.microsoft.com/office/drawing/2014/main" id="{070B2BE3-FCDA-AAFD-BC2C-107DD8C24EC6}"/>
                </a:ext>
              </a:extLst>
            </p:cNvPr>
            <p:cNvSpPr/>
            <p:nvPr/>
          </p:nvSpPr>
          <p:spPr>
            <a:xfrm>
              <a:off x="9293893" y="2590914"/>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Rectangle 15">
              <a:extLst>
                <a:ext uri="{FF2B5EF4-FFF2-40B4-BE49-F238E27FC236}">
                  <a16:creationId xmlns:a16="http://schemas.microsoft.com/office/drawing/2014/main" id="{2FF93E47-37A0-B57B-B324-7F9B4AC00890}"/>
                </a:ext>
              </a:extLst>
            </p:cNvPr>
            <p:cNvSpPr/>
            <p:nvPr/>
          </p:nvSpPr>
          <p:spPr>
            <a:xfrm>
              <a:off x="9273020" y="3125017"/>
              <a:ext cx="1256412" cy="11239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A32AD96E-32BB-6877-9BB9-4FA747E828A2}"/>
                </a:ext>
              </a:extLst>
            </p:cNvPr>
            <p:cNvSpPr/>
            <p:nvPr/>
          </p:nvSpPr>
          <p:spPr>
            <a:xfrm>
              <a:off x="9316563" y="2455817"/>
              <a:ext cx="1256412" cy="11792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96E20310-4B8A-4A24-7F5E-08D79ADAAF1C}"/>
                </a:ext>
              </a:extLst>
            </p:cNvPr>
            <p:cNvSpPr/>
            <p:nvPr/>
          </p:nvSpPr>
          <p:spPr>
            <a:xfrm>
              <a:off x="10030665" y="2989564"/>
              <a:ext cx="474818"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772EAE97-4843-D835-9CA3-445B3972AE95}"/>
                </a:ext>
              </a:extLst>
            </p:cNvPr>
            <p:cNvSpPr/>
            <p:nvPr/>
          </p:nvSpPr>
          <p:spPr>
            <a:xfrm>
              <a:off x="9703525" y="2989564"/>
              <a:ext cx="241243" cy="71738"/>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5DBE3B41-A374-1F9A-AD86-91B38DA61FDA}"/>
                </a:ext>
              </a:extLst>
            </p:cNvPr>
            <p:cNvSpPr/>
            <p:nvPr/>
          </p:nvSpPr>
          <p:spPr>
            <a:xfrm>
              <a:off x="9159738" y="3253466"/>
              <a:ext cx="1547451" cy="2172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Rectangle 20">
              <a:extLst>
                <a:ext uri="{FF2B5EF4-FFF2-40B4-BE49-F238E27FC236}">
                  <a16:creationId xmlns:a16="http://schemas.microsoft.com/office/drawing/2014/main" id="{D28D07FA-7AFD-1D63-0C2D-92D3529DE3F4}"/>
                </a:ext>
              </a:extLst>
            </p:cNvPr>
            <p:cNvSpPr/>
            <p:nvPr/>
          </p:nvSpPr>
          <p:spPr>
            <a:xfrm>
              <a:off x="9713707" y="2720732"/>
              <a:ext cx="231061" cy="124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E02603D3-43A9-04DD-36BC-F8B9F2965C5D}"/>
                </a:ext>
              </a:extLst>
            </p:cNvPr>
            <p:cNvSpPr/>
            <p:nvPr/>
          </p:nvSpPr>
          <p:spPr>
            <a:xfrm>
              <a:off x="9702402" y="2875774"/>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B00EC56F-BD80-B7CC-D61A-D5E4D1B17E86}"/>
                </a:ext>
              </a:extLst>
            </p:cNvPr>
            <p:cNvSpPr/>
            <p:nvPr/>
          </p:nvSpPr>
          <p:spPr>
            <a:xfrm>
              <a:off x="9581780" y="2350066"/>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D8A0A2A4-7C18-C86A-0898-4B34E9C574F6}"/>
                </a:ext>
              </a:extLst>
            </p:cNvPr>
            <p:cNvSpPr/>
            <p:nvPr/>
          </p:nvSpPr>
          <p:spPr>
            <a:xfrm>
              <a:off x="9702402" y="2632165"/>
              <a:ext cx="241244"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29" name="Group 28">
            <a:extLst>
              <a:ext uri="{FF2B5EF4-FFF2-40B4-BE49-F238E27FC236}">
                <a16:creationId xmlns:a16="http://schemas.microsoft.com/office/drawing/2014/main" id="{111B18F1-1B8E-70E5-68F7-F97078B5BAAC}"/>
              </a:ext>
            </a:extLst>
          </p:cNvPr>
          <p:cNvGrpSpPr/>
          <p:nvPr/>
        </p:nvGrpSpPr>
        <p:grpSpPr>
          <a:xfrm>
            <a:off x="7411453" y="5453743"/>
            <a:ext cx="633090" cy="958824"/>
            <a:chOff x="7411453" y="5453743"/>
            <a:chExt cx="633090" cy="958824"/>
          </a:xfrm>
        </p:grpSpPr>
        <p:sp>
          <p:nvSpPr>
            <p:cNvPr id="30" name="Rectangle 29">
              <a:extLst>
                <a:ext uri="{FF2B5EF4-FFF2-40B4-BE49-F238E27FC236}">
                  <a16:creationId xmlns:a16="http://schemas.microsoft.com/office/drawing/2014/main" id="{27F2BCF4-9181-880A-73D1-A801A6A83CDA}"/>
                </a:ext>
              </a:extLst>
            </p:cNvPr>
            <p:cNvSpPr/>
            <p:nvPr/>
          </p:nvSpPr>
          <p:spPr>
            <a:xfrm>
              <a:off x="7587343" y="5453743"/>
              <a:ext cx="457200" cy="45073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1" name="Rectangle 30">
              <a:extLst>
                <a:ext uri="{FF2B5EF4-FFF2-40B4-BE49-F238E27FC236}">
                  <a16:creationId xmlns:a16="http://schemas.microsoft.com/office/drawing/2014/main" id="{6EDEBBB0-8BAF-E72B-4E35-87DF7876DC58}"/>
                </a:ext>
              </a:extLst>
            </p:cNvPr>
            <p:cNvSpPr/>
            <p:nvPr/>
          </p:nvSpPr>
          <p:spPr>
            <a:xfrm>
              <a:off x="7411453" y="6210095"/>
              <a:ext cx="633090" cy="20247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35" name="Rectangle 34">
            <a:extLst>
              <a:ext uri="{FF2B5EF4-FFF2-40B4-BE49-F238E27FC236}">
                <a16:creationId xmlns:a16="http://schemas.microsoft.com/office/drawing/2014/main" id="{DD2097AD-DA05-9BF0-EBB6-FA6BBCC5F136}"/>
              </a:ext>
            </a:extLst>
          </p:cNvPr>
          <p:cNvSpPr/>
          <p:nvPr/>
        </p:nvSpPr>
        <p:spPr>
          <a:xfrm>
            <a:off x="6837571" y="4488099"/>
            <a:ext cx="132348" cy="1362939"/>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Rectangle 35">
            <a:extLst>
              <a:ext uri="{FF2B5EF4-FFF2-40B4-BE49-F238E27FC236}">
                <a16:creationId xmlns:a16="http://schemas.microsoft.com/office/drawing/2014/main" id="{37EFB054-8E39-0540-AE5E-7BA51C7066A6}"/>
              </a:ext>
            </a:extLst>
          </p:cNvPr>
          <p:cNvSpPr/>
          <p:nvPr/>
        </p:nvSpPr>
        <p:spPr>
          <a:xfrm>
            <a:off x="5041927" y="3562835"/>
            <a:ext cx="995515" cy="3140854"/>
          </a:xfrm>
          <a:prstGeom prst="rect">
            <a:avLst/>
          </a:prstGeom>
          <a:gradFill flip="none" rotWithShape="1">
            <a:gsLst>
              <a:gs pos="0">
                <a:schemeClr val="accent1">
                  <a:lumMod val="5000"/>
                  <a:lumOff val="95000"/>
                  <a:alpha val="50000"/>
                </a:schemeClr>
              </a:gs>
              <a:gs pos="24000">
                <a:srgbClr val="17A4AF"/>
              </a:gs>
              <a:gs pos="78000">
                <a:srgbClr val="17A4AF"/>
              </a:gs>
              <a:gs pos="100000">
                <a:srgbClr val="FFFFFF">
                  <a:alpha val="50000"/>
                </a:srgb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7" name="Straight Arrow Connector 36">
            <a:extLst>
              <a:ext uri="{FF2B5EF4-FFF2-40B4-BE49-F238E27FC236}">
                <a16:creationId xmlns:a16="http://schemas.microsoft.com/office/drawing/2014/main" id="{5ABBA5EE-264D-E86E-6921-D028F08CB408}"/>
              </a:ext>
            </a:extLst>
          </p:cNvPr>
          <p:cNvCxnSpPr>
            <a:cxnSpLocks/>
            <a:endCxn id="35" idx="1"/>
          </p:cNvCxnSpPr>
          <p:nvPr/>
        </p:nvCxnSpPr>
        <p:spPr>
          <a:xfrm flipV="1">
            <a:off x="4473153" y="5169569"/>
            <a:ext cx="2364418" cy="0"/>
          </a:xfrm>
          <a:prstGeom prst="straightConnector1">
            <a:avLst/>
          </a:prstGeom>
          <a:ln w="12700">
            <a:solidFill>
              <a:srgbClr val="E74645"/>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52251AFA-9EE6-ED4C-F7FF-168247D50D23}"/>
              </a:ext>
            </a:extLst>
          </p:cNvPr>
          <p:cNvCxnSpPr>
            <a:cxnSpLocks/>
          </p:cNvCxnSpPr>
          <p:nvPr/>
        </p:nvCxnSpPr>
        <p:spPr>
          <a:xfrm flipH="1" flipV="1">
            <a:off x="5539684" y="5001018"/>
            <a:ext cx="1297887" cy="132244"/>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1F5D72E7-4315-8D6F-D23A-CDFBEF31A518}"/>
              </a:ext>
            </a:extLst>
          </p:cNvPr>
          <p:cNvCxnSpPr>
            <a:cxnSpLocks/>
          </p:cNvCxnSpPr>
          <p:nvPr/>
        </p:nvCxnSpPr>
        <p:spPr>
          <a:xfrm>
            <a:off x="4568652" y="1711578"/>
            <a:ext cx="2057400" cy="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40" name="Straight Connector 39">
            <a:extLst>
              <a:ext uri="{FF2B5EF4-FFF2-40B4-BE49-F238E27FC236}">
                <a16:creationId xmlns:a16="http://schemas.microsoft.com/office/drawing/2014/main" id="{DD5BA4F0-3436-CEB9-4F69-37CD85065973}"/>
              </a:ext>
            </a:extLst>
          </p:cNvPr>
          <p:cNvCxnSpPr>
            <a:cxnSpLocks/>
          </p:cNvCxnSpPr>
          <p:nvPr/>
        </p:nvCxnSpPr>
        <p:spPr>
          <a:xfrm>
            <a:off x="4568652" y="2989564"/>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41" name="Straight Connector 40">
            <a:extLst>
              <a:ext uri="{FF2B5EF4-FFF2-40B4-BE49-F238E27FC236}">
                <a16:creationId xmlns:a16="http://schemas.microsoft.com/office/drawing/2014/main" id="{FC36DE83-3AE0-62BD-CD6C-7C5B317EB802}"/>
              </a:ext>
            </a:extLst>
          </p:cNvPr>
          <p:cNvCxnSpPr>
            <a:cxnSpLocks/>
          </p:cNvCxnSpPr>
          <p:nvPr/>
        </p:nvCxnSpPr>
        <p:spPr>
          <a:xfrm>
            <a:off x="4568652" y="2016382"/>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42" name="Straight Arrow Connector 41">
            <a:extLst>
              <a:ext uri="{FF2B5EF4-FFF2-40B4-BE49-F238E27FC236}">
                <a16:creationId xmlns:a16="http://schemas.microsoft.com/office/drawing/2014/main" id="{6AC5313D-D4B4-694E-2ECD-5561B9E31332}"/>
              </a:ext>
            </a:extLst>
          </p:cNvPr>
          <p:cNvCxnSpPr>
            <a:cxnSpLocks/>
          </p:cNvCxnSpPr>
          <p:nvPr/>
        </p:nvCxnSpPr>
        <p:spPr>
          <a:xfrm flipV="1">
            <a:off x="5025329" y="2016382"/>
            <a:ext cx="0" cy="478800"/>
          </a:xfrm>
          <a:prstGeom prst="straightConnector1">
            <a:avLst/>
          </a:prstGeom>
          <a:ln w="57150">
            <a:solidFill>
              <a:srgbClr val="17A4AF"/>
            </a:solidFill>
            <a:tailEnd type="triangle"/>
          </a:ln>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B1DB13EF-2F35-954D-A494-574CDC0FF405}"/>
              </a:ext>
            </a:extLst>
          </p:cNvPr>
          <p:cNvCxnSpPr>
            <a:cxnSpLocks/>
          </p:cNvCxnSpPr>
          <p:nvPr/>
        </p:nvCxnSpPr>
        <p:spPr>
          <a:xfrm flipV="1">
            <a:off x="5025329" y="2481332"/>
            <a:ext cx="0" cy="478800"/>
          </a:xfrm>
          <a:prstGeom prst="straightConnector1">
            <a:avLst/>
          </a:prstGeom>
          <a:ln w="57150">
            <a:solidFill>
              <a:srgbClr val="17A4AF"/>
            </a:solidFill>
            <a:tailEnd type="triangle"/>
          </a:ln>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D831FABF-A565-B9E2-C769-D83515CEBA65}"/>
              </a:ext>
            </a:extLst>
          </p:cNvPr>
          <p:cNvSpPr txBox="1"/>
          <p:nvPr/>
        </p:nvSpPr>
        <p:spPr>
          <a:xfrm>
            <a:off x="6640193" y="2840767"/>
            <a:ext cx="402674" cy="369332"/>
          </a:xfrm>
          <a:prstGeom prst="rect">
            <a:avLst/>
          </a:prstGeom>
          <a:noFill/>
        </p:spPr>
        <p:txBody>
          <a:bodyPr wrap="none" rtlCol="0">
            <a:spAutoFit/>
          </a:bodyPr>
          <a:lstStyle/>
          <a:p>
            <a:r>
              <a:rPr lang="en-US" b="1" dirty="0"/>
              <a:t>1S</a:t>
            </a:r>
            <a:endParaRPr lang="en-CH" b="1" dirty="0"/>
          </a:p>
        </p:txBody>
      </p:sp>
      <p:sp>
        <p:nvSpPr>
          <p:cNvPr id="47" name="TextBox 46">
            <a:extLst>
              <a:ext uri="{FF2B5EF4-FFF2-40B4-BE49-F238E27FC236}">
                <a16:creationId xmlns:a16="http://schemas.microsoft.com/office/drawing/2014/main" id="{E46649B4-8B90-E73A-6497-5A05CEC9C226}"/>
              </a:ext>
            </a:extLst>
          </p:cNvPr>
          <p:cNvSpPr txBox="1"/>
          <p:nvPr/>
        </p:nvSpPr>
        <p:spPr>
          <a:xfrm>
            <a:off x="6640193" y="1874577"/>
            <a:ext cx="402674" cy="369332"/>
          </a:xfrm>
          <a:prstGeom prst="rect">
            <a:avLst/>
          </a:prstGeom>
          <a:noFill/>
        </p:spPr>
        <p:txBody>
          <a:bodyPr wrap="none" rtlCol="0">
            <a:spAutoFit/>
          </a:bodyPr>
          <a:lstStyle/>
          <a:p>
            <a:r>
              <a:rPr lang="en-US" b="1" dirty="0"/>
              <a:t>2S</a:t>
            </a:r>
            <a:endParaRPr lang="en-CH" b="1" dirty="0"/>
          </a:p>
        </p:txBody>
      </p:sp>
      <p:sp>
        <p:nvSpPr>
          <p:cNvPr id="49" name="TextBox 48">
            <a:extLst>
              <a:ext uri="{FF2B5EF4-FFF2-40B4-BE49-F238E27FC236}">
                <a16:creationId xmlns:a16="http://schemas.microsoft.com/office/drawing/2014/main" id="{54DF46B5-DD5E-FE63-075D-9C9C28E734B1}"/>
              </a:ext>
            </a:extLst>
          </p:cNvPr>
          <p:cNvSpPr txBox="1"/>
          <p:nvPr/>
        </p:nvSpPr>
        <p:spPr>
          <a:xfrm>
            <a:off x="5163957" y="5776701"/>
            <a:ext cx="729687" cy="523220"/>
          </a:xfrm>
          <a:prstGeom prst="rect">
            <a:avLst/>
          </a:prstGeom>
          <a:noFill/>
        </p:spPr>
        <p:txBody>
          <a:bodyPr wrap="none" rtlCol="0">
            <a:spAutoFit/>
          </a:bodyPr>
          <a:lstStyle/>
          <a:p>
            <a:pPr algn="ctr"/>
            <a:r>
              <a:rPr lang="en-US" sz="1400" b="1" dirty="0">
                <a:solidFill>
                  <a:schemeClr val="bg1"/>
                </a:solidFill>
              </a:rPr>
              <a:t>486nm</a:t>
            </a:r>
          </a:p>
          <a:p>
            <a:pPr algn="ctr"/>
            <a:r>
              <a:rPr lang="en-US" sz="1400" b="1" dirty="0">
                <a:solidFill>
                  <a:schemeClr val="bg1"/>
                </a:solidFill>
              </a:rPr>
              <a:t>~500W</a:t>
            </a:r>
            <a:endParaRPr lang="en-CH" sz="1400" b="1" dirty="0">
              <a:solidFill>
                <a:schemeClr val="bg1"/>
              </a:solidFill>
            </a:endParaRPr>
          </a:p>
        </p:txBody>
      </p:sp>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E917FDFF-10F2-66C4-37BC-0E6BB853012A}"/>
                  </a:ext>
                </a:extLst>
              </p:cNvPr>
              <p:cNvSpPr txBox="1"/>
              <p:nvPr/>
            </p:nvSpPr>
            <p:spPr>
              <a:xfrm>
                <a:off x="6037442" y="4623781"/>
                <a:ext cx="30387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1" i="0" smtClean="0">
                          <a:solidFill>
                            <a:srgbClr val="FFC000"/>
                          </a:solidFill>
                          <a:latin typeface="Cambria Math" panose="02040503050406030204" pitchFamily="18" charset="0"/>
                        </a:rPr>
                        <m:t>𝐏𝐬</m:t>
                      </m:r>
                    </m:oMath>
                  </m:oMathPara>
                </a14:m>
                <a:endParaRPr lang="en-CH" b="1" dirty="0">
                  <a:solidFill>
                    <a:srgbClr val="FF0000"/>
                  </a:solidFill>
                </a:endParaRPr>
              </a:p>
            </p:txBody>
          </p:sp>
        </mc:Choice>
        <mc:Fallback xmlns="">
          <p:sp>
            <p:nvSpPr>
              <p:cNvPr id="50" name="TextBox 49">
                <a:extLst>
                  <a:ext uri="{FF2B5EF4-FFF2-40B4-BE49-F238E27FC236}">
                    <a16:creationId xmlns:a16="http://schemas.microsoft.com/office/drawing/2014/main" id="{E917FDFF-10F2-66C4-37BC-0E6BB853012A}"/>
                  </a:ext>
                </a:extLst>
              </p:cNvPr>
              <p:cNvSpPr txBox="1">
                <a:spLocks noRot="1" noChangeAspect="1" noMove="1" noResize="1" noEditPoints="1" noAdjustHandles="1" noChangeArrowheads="1" noChangeShapeType="1" noTextEdit="1"/>
              </p:cNvSpPr>
              <p:nvPr/>
            </p:nvSpPr>
            <p:spPr>
              <a:xfrm>
                <a:off x="6037442" y="4623781"/>
                <a:ext cx="303870" cy="369332"/>
              </a:xfrm>
              <a:prstGeom prst="rect">
                <a:avLst/>
              </a:prstGeom>
              <a:blipFill>
                <a:blip r:embed="rId3"/>
                <a:stretch>
                  <a:fillRect r="-42000"/>
                </a:stretch>
              </a:blipFill>
            </p:spPr>
            <p:txBody>
              <a:bodyPr/>
              <a:lstStyle/>
              <a:p>
                <a:r>
                  <a:rPr lang="en-CH">
                    <a:noFill/>
                  </a:rPr>
                  <a:t> </a:t>
                </a:r>
              </a:p>
            </p:txBody>
          </p:sp>
        </mc:Fallback>
      </mc:AlternateContent>
      <p:sp>
        <p:nvSpPr>
          <p:cNvPr id="51" name="Motivations to study leptonic atoms - Positronium and Muonium">
            <a:extLst>
              <a:ext uri="{FF2B5EF4-FFF2-40B4-BE49-F238E27FC236}">
                <a16:creationId xmlns:a16="http://schemas.microsoft.com/office/drawing/2014/main" id="{9BA165BE-1882-1F4D-6BFD-9EAC3E56D429}"/>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Ps 1S-2S experimental setup</a:t>
            </a:r>
          </a:p>
        </p:txBody>
      </p:sp>
      <mc:AlternateContent xmlns:mc="http://schemas.openxmlformats.org/markup-compatibility/2006" xmlns:a14="http://schemas.microsoft.com/office/drawing/2010/main">
        <mc:Choice Requires="a14">
          <p:sp>
            <p:nvSpPr>
              <p:cNvPr id="52"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F172CDE6-AC5F-F48A-1A46-D68F313CA559}"/>
                  </a:ext>
                </a:extLst>
              </p:cNvPr>
              <p:cNvSpPr txBox="1"/>
              <p:nvPr/>
            </p:nvSpPr>
            <p:spPr>
              <a:xfrm>
                <a:off x="155335" y="1618964"/>
                <a:ext cx="4145294" cy="4539704"/>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a:spcBef>
                    <a:spcPts val="500"/>
                  </a:spcBef>
                  <a:buClr>
                    <a:srgbClr val="0000AA"/>
                  </a:buClr>
                  <a:buSzPct val="100000"/>
                  <a:defRPr sz="2400">
                    <a:latin typeface="Helvetica Light"/>
                    <a:ea typeface="Helvetica Light"/>
                    <a:cs typeface="Helvetica Light"/>
                    <a:sym typeface="Helvetica Light"/>
                  </a:defRPr>
                </a:pPr>
                <a:r>
                  <a:rPr lang="en-GB" dirty="0">
                    <a:latin typeface="+mj-lt"/>
                  </a:rPr>
                  <a:t>CW experiment on the pulsed </a:t>
                </a:r>
                <a14:m>
                  <m:oMath xmlns:m="http://schemas.openxmlformats.org/officeDocument/2006/math">
                    <m:sSup>
                      <m:sSupPr>
                        <m:ctrlPr>
                          <a:rPr lang="en-GB"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oMath>
                </a14:m>
                <a:r>
                  <a:rPr lang="en-GB" dirty="0">
                    <a:latin typeface="+mj-lt"/>
                  </a:rPr>
                  <a:t> beam at ETH Zurich:</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14:m>
                  <m:oMath xmlns:m="http://schemas.openxmlformats.org/officeDocument/2006/math">
                    <m:sSup>
                      <m:sSupPr>
                        <m:ctrlPr>
                          <a:rPr lang="en-GB"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0" smtClean="0">
                            <a:latin typeface="Cambria Math" panose="02040503050406030204" pitchFamily="18" charset="0"/>
                          </a:rPr>
                          <m:t>+</m:t>
                        </m:r>
                      </m:sup>
                    </m:sSup>
                  </m:oMath>
                </a14:m>
                <a:r>
                  <a:rPr lang="en-GB" dirty="0">
                    <a:latin typeface="+mj-lt"/>
                  </a:rPr>
                  <a:t> beam strikes </a:t>
                </a:r>
                <a:r>
                  <a:rPr lang="en-GB" dirty="0" err="1">
                    <a:latin typeface="+mj-lt"/>
                  </a:rPr>
                  <a:t>porus</a:t>
                </a:r>
                <a:r>
                  <a:rPr lang="en-GB" dirty="0">
                    <a:latin typeface="+mj-lt"/>
                  </a:rPr>
                  <a:t> silica target</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forms and diffuses out into vacuum</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is excited to 2S state by two 486nm photons</a:t>
                </a: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mc:Choice>
        <mc:Fallback xmlns="">
          <p:sp>
            <p:nvSpPr>
              <p:cNvPr id="52"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F172CDE6-AC5F-F48A-1A46-D68F313CA559}"/>
                  </a:ext>
                </a:extLst>
              </p:cNvPr>
              <p:cNvSpPr txBox="1">
                <a:spLocks noRot="1" noChangeAspect="1" noMove="1" noResize="1" noEditPoints="1" noAdjustHandles="1" noChangeArrowheads="1" noChangeShapeType="1" noTextEdit="1"/>
              </p:cNvSpPr>
              <p:nvPr/>
            </p:nvSpPr>
            <p:spPr>
              <a:xfrm>
                <a:off x="155335" y="1618964"/>
                <a:ext cx="4145294" cy="4539704"/>
              </a:xfrm>
              <a:prstGeom prst="rect">
                <a:avLst/>
              </a:prstGeom>
              <a:blipFill>
                <a:blip r:embed="rId4"/>
                <a:stretch>
                  <a:fillRect l="-3676" t="-1075" r="-3529"/>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grpSp>
        <p:nvGrpSpPr>
          <p:cNvPr id="53" name="Group 52">
            <a:extLst>
              <a:ext uri="{FF2B5EF4-FFF2-40B4-BE49-F238E27FC236}">
                <a16:creationId xmlns:a16="http://schemas.microsoft.com/office/drawing/2014/main" id="{A405FA80-3804-D170-7C10-13B5A053A503}"/>
              </a:ext>
            </a:extLst>
          </p:cNvPr>
          <p:cNvGrpSpPr/>
          <p:nvPr/>
        </p:nvGrpSpPr>
        <p:grpSpPr>
          <a:xfrm>
            <a:off x="4429624" y="1527547"/>
            <a:ext cx="7436512" cy="5239013"/>
            <a:chOff x="4429624" y="1527547"/>
            <a:chExt cx="7436512" cy="5239013"/>
          </a:xfrm>
        </p:grpSpPr>
        <p:cxnSp>
          <p:nvCxnSpPr>
            <p:cNvPr id="54" name="Straight Connector 53">
              <a:extLst>
                <a:ext uri="{FF2B5EF4-FFF2-40B4-BE49-F238E27FC236}">
                  <a16:creationId xmlns:a16="http://schemas.microsoft.com/office/drawing/2014/main" id="{97951A7C-D747-1F88-9169-4D4188C5C641}"/>
                </a:ext>
              </a:extLst>
            </p:cNvPr>
            <p:cNvCxnSpPr>
              <a:cxnSpLocks/>
            </p:cNvCxnSpPr>
            <p:nvPr/>
          </p:nvCxnSpPr>
          <p:spPr>
            <a:xfrm>
              <a:off x="7450800" y="1527547"/>
              <a:ext cx="0"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55" name="Straight Connector 54">
              <a:extLst>
                <a:ext uri="{FF2B5EF4-FFF2-40B4-BE49-F238E27FC236}">
                  <a16:creationId xmlns:a16="http://schemas.microsoft.com/office/drawing/2014/main" id="{CAA3BBDE-0376-A702-37FA-3DAD5FDCA370}"/>
                </a:ext>
              </a:extLst>
            </p:cNvPr>
            <p:cNvCxnSpPr>
              <a:cxnSpLocks/>
            </p:cNvCxnSpPr>
            <p:nvPr/>
          </p:nvCxnSpPr>
          <p:spPr>
            <a:xfrm flipH="1">
              <a:off x="4433418" y="3362090"/>
              <a:ext cx="301738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56" name="Straight Connector 55">
              <a:extLst>
                <a:ext uri="{FF2B5EF4-FFF2-40B4-BE49-F238E27FC236}">
                  <a16:creationId xmlns:a16="http://schemas.microsoft.com/office/drawing/2014/main" id="{4EEFCFE2-A343-A153-06E4-E6733362D748}"/>
                </a:ext>
              </a:extLst>
            </p:cNvPr>
            <p:cNvCxnSpPr>
              <a:cxnSpLocks/>
            </p:cNvCxnSpPr>
            <p:nvPr/>
          </p:nvCxnSpPr>
          <p:spPr>
            <a:xfrm flipH="1">
              <a:off x="4429624" y="152754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57" name="Straight Connector 56">
              <a:extLst>
                <a:ext uri="{FF2B5EF4-FFF2-40B4-BE49-F238E27FC236}">
                  <a16:creationId xmlns:a16="http://schemas.microsoft.com/office/drawing/2014/main" id="{25BD37AA-A21B-CD8C-2560-7BF7B43166EB}"/>
                </a:ext>
              </a:extLst>
            </p:cNvPr>
            <p:cNvCxnSpPr>
              <a:cxnSpLocks/>
            </p:cNvCxnSpPr>
            <p:nvPr/>
          </p:nvCxnSpPr>
          <p:spPr>
            <a:xfrm flipV="1">
              <a:off x="4429624" y="1527547"/>
              <a:ext cx="3794"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58" name="Straight Connector 57">
              <a:extLst>
                <a:ext uri="{FF2B5EF4-FFF2-40B4-BE49-F238E27FC236}">
                  <a16:creationId xmlns:a16="http://schemas.microsoft.com/office/drawing/2014/main" id="{42107678-1FBA-CBC7-1915-3C7C99EB9089}"/>
                </a:ext>
              </a:extLst>
            </p:cNvPr>
            <p:cNvCxnSpPr>
              <a:cxnSpLocks/>
            </p:cNvCxnSpPr>
            <p:nvPr/>
          </p:nvCxnSpPr>
          <p:spPr>
            <a:xfrm flipH="1">
              <a:off x="4429624" y="676250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59" name="Straight Connector 58">
              <a:extLst>
                <a:ext uri="{FF2B5EF4-FFF2-40B4-BE49-F238E27FC236}">
                  <a16:creationId xmlns:a16="http://schemas.microsoft.com/office/drawing/2014/main" id="{248EB36C-2045-BE03-A4C7-E53D1487B9EC}"/>
                </a:ext>
              </a:extLst>
            </p:cNvPr>
            <p:cNvCxnSpPr>
              <a:cxnSpLocks/>
            </p:cNvCxnSpPr>
            <p:nvPr/>
          </p:nvCxnSpPr>
          <p:spPr>
            <a:xfrm>
              <a:off x="11866136" y="1527547"/>
              <a:ext cx="0" cy="5239013"/>
            </a:xfrm>
            <a:prstGeom prst="line">
              <a:avLst/>
            </a:prstGeom>
            <a:ln w="6350"/>
          </p:spPr>
          <p:style>
            <a:lnRef idx="2">
              <a:schemeClr val="dk1"/>
            </a:lnRef>
            <a:fillRef idx="0">
              <a:schemeClr val="dk1"/>
            </a:fillRef>
            <a:effectRef idx="1">
              <a:schemeClr val="dk1"/>
            </a:effectRef>
            <a:fontRef idx="minor">
              <a:schemeClr val="tx1"/>
            </a:fontRef>
          </p:style>
        </p:cxnSp>
      </p:grpSp>
      <p:sp>
        <p:nvSpPr>
          <p:cNvPr id="60" name="TextBox 59">
            <a:extLst>
              <a:ext uri="{FF2B5EF4-FFF2-40B4-BE49-F238E27FC236}">
                <a16:creationId xmlns:a16="http://schemas.microsoft.com/office/drawing/2014/main" id="{9958A84D-BA88-A54C-5D77-C9A62C8E1974}"/>
              </a:ext>
            </a:extLst>
          </p:cNvPr>
          <p:cNvSpPr txBox="1"/>
          <p:nvPr/>
        </p:nvSpPr>
        <p:spPr>
          <a:xfrm>
            <a:off x="6582723" y="1527547"/>
            <a:ext cx="929037" cy="307777"/>
          </a:xfrm>
          <a:prstGeom prst="rect">
            <a:avLst/>
          </a:prstGeom>
          <a:noFill/>
        </p:spPr>
        <p:txBody>
          <a:bodyPr wrap="none" rtlCol="0">
            <a:spAutoFit/>
          </a:bodyPr>
          <a:lstStyle/>
          <a:p>
            <a:r>
              <a:rPr lang="en-US" sz="1400" b="1" dirty="0"/>
              <a:t>continuum</a:t>
            </a:r>
            <a:endParaRPr lang="en-CH" sz="1400" b="1" dirty="0"/>
          </a:p>
        </p:txBody>
      </p:sp>
      <p:grpSp>
        <p:nvGrpSpPr>
          <p:cNvPr id="61" name="Group 60">
            <a:extLst>
              <a:ext uri="{FF2B5EF4-FFF2-40B4-BE49-F238E27FC236}">
                <a16:creationId xmlns:a16="http://schemas.microsoft.com/office/drawing/2014/main" id="{044D5556-104D-C2B9-9F90-31E3FDAB5D97}"/>
              </a:ext>
            </a:extLst>
          </p:cNvPr>
          <p:cNvGrpSpPr/>
          <p:nvPr/>
        </p:nvGrpSpPr>
        <p:grpSpPr>
          <a:xfrm>
            <a:off x="10942818" y="6360188"/>
            <a:ext cx="862357" cy="297520"/>
            <a:chOff x="8210282" y="5113115"/>
            <a:chExt cx="2341604" cy="959274"/>
          </a:xfrm>
        </p:grpSpPr>
        <p:sp>
          <p:nvSpPr>
            <p:cNvPr id="62" name="Rectangle 61">
              <a:extLst>
                <a:ext uri="{FF2B5EF4-FFF2-40B4-BE49-F238E27FC236}">
                  <a16:creationId xmlns:a16="http://schemas.microsoft.com/office/drawing/2014/main" id="{4CD6AC93-24D9-3EBE-5ED1-26B07517F84C}"/>
                </a:ext>
              </a:extLst>
            </p:cNvPr>
            <p:cNvSpPr/>
            <p:nvPr/>
          </p:nvSpPr>
          <p:spPr>
            <a:xfrm>
              <a:off x="8210282" y="5473521"/>
              <a:ext cx="1010991" cy="59886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3" name="Rectangle 62">
              <a:extLst>
                <a:ext uri="{FF2B5EF4-FFF2-40B4-BE49-F238E27FC236}">
                  <a16:creationId xmlns:a16="http://schemas.microsoft.com/office/drawing/2014/main" id="{6072F3F2-3E5A-5DCA-118A-7349A4DA9FA5}"/>
                </a:ext>
              </a:extLst>
            </p:cNvPr>
            <p:cNvSpPr/>
            <p:nvPr/>
          </p:nvSpPr>
          <p:spPr>
            <a:xfrm>
              <a:off x="8515082" y="5129111"/>
              <a:ext cx="2036804" cy="7048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4" name="Rectangle 63">
              <a:extLst>
                <a:ext uri="{FF2B5EF4-FFF2-40B4-BE49-F238E27FC236}">
                  <a16:creationId xmlns:a16="http://schemas.microsoft.com/office/drawing/2014/main" id="{1A899352-CE18-C292-3D36-A25E7D961316}"/>
                </a:ext>
              </a:extLst>
            </p:cNvPr>
            <p:cNvSpPr/>
            <p:nvPr/>
          </p:nvSpPr>
          <p:spPr>
            <a:xfrm>
              <a:off x="8515083" y="5113115"/>
              <a:ext cx="1407016" cy="3604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65" name="TextBox 64">
            <a:extLst>
              <a:ext uri="{FF2B5EF4-FFF2-40B4-BE49-F238E27FC236}">
                <a16:creationId xmlns:a16="http://schemas.microsoft.com/office/drawing/2014/main" id="{26444C34-F032-8ECF-8964-3FCB956E40F6}"/>
              </a:ext>
            </a:extLst>
          </p:cNvPr>
          <p:cNvSpPr txBox="1"/>
          <p:nvPr/>
        </p:nvSpPr>
        <p:spPr>
          <a:xfrm>
            <a:off x="4390760" y="3025433"/>
            <a:ext cx="352982" cy="369332"/>
          </a:xfrm>
          <a:prstGeom prst="rect">
            <a:avLst/>
          </a:prstGeom>
          <a:noFill/>
        </p:spPr>
        <p:txBody>
          <a:bodyPr wrap="none" rtlCol="0">
            <a:spAutoFit/>
          </a:bodyPr>
          <a:lstStyle/>
          <a:p>
            <a:r>
              <a:rPr lang="en-US" b="1" dirty="0"/>
              <a:t>a)</a:t>
            </a:r>
            <a:endParaRPr lang="en-CH" b="1" dirty="0"/>
          </a:p>
        </p:txBody>
      </p:sp>
      <p:sp>
        <p:nvSpPr>
          <p:cNvPr id="66" name="TextBox 65">
            <a:extLst>
              <a:ext uri="{FF2B5EF4-FFF2-40B4-BE49-F238E27FC236}">
                <a16:creationId xmlns:a16="http://schemas.microsoft.com/office/drawing/2014/main" id="{8452B983-2B37-7E2A-03AE-EAB27FA2E152}"/>
              </a:ext>
            </a:extLst>
          </p:cNvPr>
          <p:cNvSpPr txBox="1"/>
          <p:nvPr/>
        </p:nvSpPr>
        <p:spPr>
          <a:xfrm>
            <a:off x="4400927" y="6401268"/>
            <a:ext cx="372218" cy="369332"/>
          </a:xfrm>
          <a:prstGeom prst="rect">
            <a:avLst/>
          </a:prstGeom>
          <a:noFill/>
        </p:spPr>
        <p:txBody>
          <a:bodyPr wrap="none" rtlCol="0">
            <a:spAutoFit/>
          </a:bodyPr>
          <a:lstStyle/>
          <a:p>
            <a:r>
              <a:rPr lang="en-US" b="1" dirty="0"/>
              <a:t>b)</a:t>
            </a:r>
            <a:endParaRPr lang="en-CH" b="1" dirty="0"/>
          </a:p>
        </p:txBody>
      </p:sp>
      <p:sp>
        <p:nvSpPr>
          <p:cNvPr id="67" name="TextBox 66">
            <a:extLst>
              <a:ext uri="{FF2B5EF4-FFF2-40B4-BE49-F238E27FC236}">
                <a16:creationId xmlns:a16="http://schemas.microsoft.com/office/drawing/2014/main" id="{8878A25B-066A-EB08-BE4F-1C66EF62D7D0}"/>
              </a:ext>
            </a:extLst>
          </p:cNvPr>
          <p:cNvSpPr txBox="1"/>
          <p:nvPr/>
        </p:nvSpPr>
        <p:spPr>
          <a:xfrm>
            <a:off x="7450800" y="6400869"/>
            <a:ext cx="351378" cy="369332"/>
          </a:xfrm>
          <a:prstGeom prst="rect">
            <a:avLst/>
          </a:prstGeom>
          <a:noFill/>
        </p:spPr>
        <p:txBody>
          <a:bodyPr wrap="none" rtlCol="0">
            <a:spAutoFit/>
          </a:bodyPr>
          <a:lstStyle/>
          <a:p>
            <a:r>
              <a:rPr lang="en-US" b="1" dirty="0"/>
              <a:t>c)</a:t>
            </a:r>
            <a:endParaRPr lang="en-CH" b="1" dirty="0"/>
          </a:p>
        </p:txBody>
      </p:sp>
      <p:sp>
        <p:nvSpPr>
          <p:cNvPr id="69" name="TextBox 68">
            <a:extLst>
              <a:ext uri="{FF2B5EF4-FFF2-40B4-BE49-F238E27FC236}">
                <a16:creationId xmlns:a16="http://schemas.microsoft.com/office/drawing/2014/main" id="{76BCC196-64A5-4AB3-9235-AA6A1C136306}"/>
              </a:ext>
            </a:extLst>
          </p:cNvPr>
          <p:cNvSpPr txBox="1"/>
          <p:nvPr/>
        </p:nvSpPr>
        <p:spPr>
          <a:xfrm>
            <a:off x="9671608" y="6151124"/>
            <a:ext cx="2231060" cy="646331"/>
          </a:xfrm>
          <a:prstGeom prst="rect">
            <a:avLst/>
          </a:prstGeom>
          <a:noFill/>
        </p:spPr>
        <p:txBody>
          <a:bodyPr wrap="none" rtlCol="0">
            <a:spAutoFit/>
          </a:bodyPr>
          <a:lstStyle/>
          <a:p>
            <a:pPr marL="342900" indent="-342900">
              <a:buAutoNum type="alphaLcParenR"/>
            </a:pPr>
            <a:r>
              <a:rPr lang="en-US" sz="1200" dirty="0"/>
              <a:t>Ps internal state</a:t>
            </a:r>
          </a:p>
          <a:p>
            <a:pPr marL="342900" indent="-342900">
              <a:buAutoNum type="alphaLcParenR"/>
            </a:pPr>
            <a:r>
              <a:rPr lang="en-US" sz="1200" dirty="0"/>
              <a:t>Zoom on laser &amp; target</a:t>
            </a:r>
          </a:p>
          <a:p>
            <a:pPr marL="342900" indent="-342900">
              <a:buAutoNum type="alphaLcParenR"/>
            </a:pPr>
            <a:r>
              <a:rPr lang="en-US" sz="1200" dirty="0"/>
              <a:t>Cross section of experiment</a:t>
            </a:r>
            <a:endParaRPr lang="en-CH" sz="1200" dirty="0"/>
          </a:p>
        </p:txBody>
      </p:sp>
      <p:sp>
        <p:nvSpPr>
          <p:cNvPr id="70" name="TextBox 69">
            <a:extLst>
              <a:ext uri="{FF2B5EF4-FFF2-40B4-BE49-F238E27FC236}">
                <a16:creationId xmlns:a16="http://schemas.microsoft.com/office/drawing/2014/main" id="{959A116A-BD96-B172-DD68-4132A0856FD8}"/>
              </a:ext>
            </a:extLst>
          </p:cNvPr>
          <p:cNvSpPr txBox="1"/>
          <p:nvPr/>
        </p:nvSpPr>
        <p:spPr>
          <a:xfrm>
            <a:off x="6454004" y="3946726"/>
            <a:ext cx="990206" cy="523220"/>
          </a:xfrm>
          <a:prstGeom prst="rect">
            <a:avLst/>
          </a:prstGeom>
          <a:noFill/>
        </p:spPr>
        <p:txBody>
          <a:bodyPr wrap="none" rtlCol="0">
            <a:spAutoFit/>
          </a:bodyPr>
          <a:lstStyle/>
          <a:p>
            <a:pPr algn="ctr"/>
            <a:r>
              <a:rPr lang="en-US" sz="1400" b="1" dirty="0"/>
              <a:t>Porus silica </a:t>
            </a:r>
          </a:p>
          <a:p>
            <a:pPr algn="ctr"/>
            <a:r>
              <a:rPr lang="en-US" sz="1400" b="1" dirty="0"/>
              <a:t>target</a:t>
            </a:r>
            <a:endParaRPr lang="en-CH" sz="1400" b="1" dirty="0"/>
          </a:p>
        </p:txBody>
      </p:sp>
      <p:sp>
        <p:nvSpPr>
          <p:cNvPr id="2" name="TextBox 1">
            <a:extLst>
              <a:ext uri="{FF2B5EF4-FFF2-40B4-BE49-F238E27FC236}">
                <a16:creationId xmlns:a16="http://schemas.microsoft.com/office/drawing/2014/main" id="{3C24FC61-8DE2-4ADC-3F67-19B79168B2A3}"/>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2863512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1B0E22-E186-2C1E-F4E8-F455AA263094}"/>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38D1D5F7-71A7-E778-F8E5-F42C4052ECA2}"/>
              </a:ext>
            </a:extLst>
          </p:cNvPr>
          <p:cNvPicPr>
            <a:picLocks noChangeAspect="1"/>
          </p:cNvPicPr>
          <p:nvPr/>
        </p:nvPicPr>
        <p:blipFill>
          <a:blip r:embed="rId3"/>
          <a:srcRect l="37941"/>
          <a:stretch/>
        </p:blipFill>
        <p:spPr>
          <a:xfrm>
            <a:off x="7411453" y="1762001"/>
            <a:ext cx="3948860" cy="4807197"/>
          </a:xfrm>
          <a:prstGeom prst="rect">
            <a:avLst/>
          </a:prstGeom>
        </p:spPr>
      </p:pic>
      <p:sp>
        <p:nvSpPr>
          <p:cNvPr id="11" name="Rectangle 10">
            <a:extLst>
              <a:ext uri="{FF2B5EF4-FFF2-40B4-BE49-F238E27FC236}">
                <a16:creationId xmlns:a16="http://schemas.microsoft.com/office/drawing/2014/main" id="{66FF1EEE-2F43-903A-1D33-1CE0A600CF68}"/>
              </a:ext>
            </a:extLst>
          </p:cNvPr>
          <p:cNvSpPr/>
          <p:nvPr/>
        </p:nvSpPr>
        <p:spPr>
          <a:xfrm>
            <a:off x="8531532" y="4587024"/>
            <a:ext cx="1256412" cy="513009"/>
          </a:xfrm>
          <a:prstGeom prst="rect">
            <a:avLst/>
          </a:prstGeom>
          <a:solidFill>
            <a:srgbClr val="B1B1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5" name="Group 24">
            <a:extLst>
              <a:ext uri="{FF2B5EF4-FFF2-40B4-BE49-F238E27FC236}">
                <a16:creationId xmlns:a16="http://schemas.microsoft.com/office/drawing/2014/main" id="{7D9577B9-30A9-1750-1BF5-F65F953C0CB9}"/>
              </a:ext>
            </a:extLst>
          </p:cNvPr>
          <p:cNvGrpSpPr/>
          <p:nvPr/>
        </p:nvGrpSpPr>
        <p:grpSpPr>
          <a:xfrm>
            <a:off x="9159738" y="2350066"/>
            <a:ext cx="1547451" cy="1120649"/>
            <a:chOff x="9159738" y="2350066"/>
            <a:chExt cx="1547451" cy="1120649"/>
          </a:xfrm>
        </p:grpSpPr>
        <p:sp>
          <p:nvSpPr>
            <p:cNvPr id="14" name="Rectangle 13">
              <a:extLst>
                <a:ext uri="{FF2B5EF4-FFF2-40B4-BE49-F238E27FC236}">
                  <a16:creationId xmlns:a16="http://schemas.microsoft.com/office/drawing/2014/main" id="{9A224479-8287-2B96-BABE-5776E0B6ABBC}"/>
                </a:ext>
              </a:extLst>
            </p:cNvPr>
            <p:cNvSpPr/>
            <p:nvPr/>
          </p:nvSpPr>
          <p:spPr>
            <a:xfrm>
              <a:off x="9249071" y="3030815"/>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Rectangle 14">
              <a:extLst>
                <a:ext uri="{FF2B5EF4-FFF2-40B4-BE49-F238E27FC236}">
                  <a16:creationId xmlns:a16="http://schemas.microsoft.com/office/drawing/2014/main" id="{BF2ED38B-01DB-0340-49F5-CEA129AA8C82}"/>
                </a:ext>
              </a:extLst>
            </p:cNvPr>
            <p:cNvSpPr/>
            <p:nvPr/>
          </p:nvSpPr>
          <p:spPr>
            <a:xfrm>
              <a:off x="9293893" y="2590914"/>
              <a:ext cx="1256412"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Rectangle 15">
              <a:extLst>
                <a:ext uri="{FF2B5EF4-FFF2-40B4-BE49-F238E27FC236}">
                  <a16:creationId xmlns:a16="http://schemas.microsoft.com/office/drawing/2014/main" id="{4ECC797F-26B5-552B-FF02-A4C9E02A492A}"/>
                </a:ext>
              </a:extLst>
            </p:cNvPr>
            <p:cNvSpPr/>
            <p:nvPr/>
          </p:nvSpPr>
          <p:spPr>
            <a:xfrm>
              <a:off x="9273020" y="3125017"/>
              <a:ext cx="1256412" cy="11239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BCDBC0B3-2120-048B-DE7A-732F23480D76}"/>
                </a:ext>
              </a:extLst>
            </p:cNvPr>
            <p:cNvSpPr/>
            <p:nvPr/>
          </p:nvSpPr>
          <p:spPr>
            <a:xfrm>
              <a:off x="9316563" y="2455817"/>
              <a:ext cx="1256412" cy="117924"/>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9AB3A3CB-70F9-6537-E829-9E584029BF44}"/>
                </a:ext>
              </a:extLst>
            </p:cNvPr>
            <p:cNvSpPr/>
            <p:nvPr/>
          </p:nvSpPr>
          <p:spPr>
            <a:xfrm>
              <a:off x="10030665" y="2989564"/>
              <a:ext cx="474818"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7180C07E-366F-6C1A-D252-86E0030DED87}"/>
                </a:ext>
              </a:extLst>
            </p:cNvPr>
            <p:cNvSpPr/>
            <p:nvPr/>
          </p:nvSpPr>
          <p:spPr>
            <a:xfrm>
              <a:off x="9703525" y="2989564"/>
              <a:ext cx="241243" cy="71738"/>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5B89C508-9149-B370-55B3-2779C7061DFE}"/>
                </a:ext>
              </a:extLst>
            </p:cNvPr>
            <p:cNvSpPr/>
            <p:nvPr/>
          </p:nvSpPr>
          <p:spPr>
            <a:xfrm>
              <a:off x="9159738" y="3253466"/>
              <a:ext cx="1547451" cy="21724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Rectangle 20">
              <a:extLst>
                <a:ext uri="{FF2B5EF4-FFF2-40B4-BE49-F238E27FC236}">
                  <a16:creationId xmlns:a16="http://schemas.microsoft.com/office/drawing/2014/main" id="{60ECE8B2-C148-5038-078C-D98BF6C764E9}"/>
                </a:ext>
              </a:extLst>
            </p:cNvPr>
            <p:cNvSpPr/>
            <p:nvPr/>
          </p:nvSpPr>
          <p:spPr>
            <a:xfrm>
              <a:off x="9713707" y="2720732"/>
              <a:ext cx="231061" cy="124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C986DFA-A90F-A852-3A1A-3D08B19A7CDD}"/>
                </a:ext>
              </a:extLst>
            </p:cNvPr>
            <p:cNvSpPr/>
            <p:nvPr/>
          </p:nvSpPr>
          <p:spPr>
            <a:xfrm>
              <a:off x="9702402" y="2875774"/>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52748314-3A3C-B2D9-599E-50A8EA21D7FE}"/>
                </a:ext>
              </a:extLst>
            </p:cNvPr>
            <p:cNvSpPr/>
            <p:nvPr/>
          </p:nvSpPr>
          <p:spPr>
            <a:xfrm>
              <a:off x="9581780" y="2350066"/>
              <a:ext cx="241243" cy="9661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7F493894-A9D6-5C58-82A8-908CC032FAC5}"/>
                </a:ext>
              </a:extLst>
            </p:cNvPr>
            <p:cNvSpPr/>
            <p:nvPr/>
          </p:nvSpPr>
          <p:spPr>
            <a:xfrm>
              <a:off x="9702402" y="2632165"/>
              <a:ext cx="241244" cy="78146"/>
            </a:xfrm>
            <a:prstGeom prst="rect">
              <a:avLst/>
            </a:prstGeom>
            <a:solidFill>
              <a:srgbClr val="C2C2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30" name="Rectangle 29">
            <a:extLst>
              <a:ext uri="{FF2B5EF4-FFF2-40B4-BE49-F238E27FC236}">
                <a16:creationId xmlns:a16="http://schemas.microsoft.com/office/drawing/2014/main" id="{3364AD7C-0294-C46A-EB53-369C16B2DD94}"/>
              </a:ext>
            </a:extLst>
          </p:cNvPr>
          <p:cNvSpPr/>
          <p:nvPr/>
        </p:nvSpPr>
        <p:spPr>
          <a:xfrm>
            <a:off x="6838127" y="4488099"/>
            <a:ext cx="132348" cy="1362939"/>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1" name="Rectangle 30">
            <a:extLst>
              <a:ext uri="{FF2B5EF4-FFF2-40B4-BE49-F238E27FC236}">
                <a16:creationId xmlns:a16="http://schemas.microsoft.com/office/drawing/2014/main" id="{E14DDC6D-5DF2-EABA-3542-91DA357DA930}"/>
              </a:ext>
            </a:extLst>
          </p:cNvPr>
          <p:cNvSpPr/>
          <p:nvPr/>
        </p:nvSpPr>
        <p:spPr>
          <a:xfrm>
            <a:off x="5042483" y="3562835"/>
            <a:ext cx="995515" cy="3140854"/>
          </a:xfrm>
          <a:prstGeom prst="rect">
            <a:avLst/>
          </a:prstGeom>
          <a:gradFill flip="none" rotWithShape="1">
            <a:gsLst>
              <a:gs pos="0">
                <a:schemeClr val="accent1">
                  <a:lumMod val="5000"/>
                  <a:lumOff val="95000"/>
                  <a:alpha val="50000"/>
                </a:schemeClr>
              </a:gs>
              <a:gs pos="24000">
                <a:srgbClr val="17A4AF"/>
              </a:gs>
              <a:gs pos="78000">
                <a:srgbClr val="17A4AF"/>
              </a:gs>
              <a:gs pos="100000">
                <a:srgbClr val="FFFFFF">
                  <a:alpha val="50000"/>
                </a:srgb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2" name="Straight Arrow Connector 31">
            <a:extLst>
              <a:ext uri="{FF2B5EF4-FFF2-40B4-BE49-F238E27FC236}">
                <a16:creationId xmlns:a16="http://schemas.microsoft.com/office/drawing/2014/main" id="{AF1A03F6-2D1B-C2AA-816A-34DAD316B44C}"/>
              </a:ext>
            </a:extLst>
          </p:cNvPr>
          <p:cNvCxnSpPr>
            <a:cxnSpLocks/>
            <a:endCxn id="30" idx="1"/>
          </p:cNvCxnSpPr>
          <p:nvPr/>
        </p:nvCxnSpPr>
        <p:spPr>
          <a:xfrm flipV="1">
            <a:off x="4473709" y="5169569"/>
            <a:ext cx="2364418" cy="0"/>
          </a:xfrm>
          <a:prstGeom prst="straightConnector1">
            <a:avLst/>
          </a:prstGeom>
          <a:ln w="28575">
            <a:solidFill>
              <a:srgbClr val="E74645"/>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81316545-EB3B-5A28-255F-D39CFF3A8B77}"/>
              </a:ext>
            </a:extLst>
          </p:cNvPr>
          <p:cNvCxnSpPr>
            <a:cxnSpLocks/>
          </p:cNvCxnSpPr>
          <p:nvPr/>
        </p:nvCxnSpPr>
        <p:spPr>
          <a:xfrm flipH="1" flipV="1">
            <a:off x="5540240" y="5001018"/>
            <a:ext cx="1297887" cy="132244"/>
          </a:xfrm>
          <a:prstGeom prst="straightConnector1">
            <a:avLst/>
          </a:prstGeom>
          <a:ln w="38100">
            <a:solidFill>
              <a:srgbClr val="FFC000"/>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9B2E50E0-8F70-1C1A-0C5C-57807665E2AD}"/>
              </a:ext>
            </a:extLst>
          </p:cNvPr>
          <p:cNvCxnSpPr>
            <a:cxnSpLocks/>
          </p:cNvCxnSpPr>
          <p:nvPr/>
        </p:nvCxnSpPr>
        <p:spPr>
          <a:xfrm flipH="1" flipV="1">
            <a:off x="4610889" y="4539507"/>
            <a:ext cx="957472" cy="426137"/>
          </a:xfrm>
          <a:prstGeom prst="straightConnector1">
            <a:avLst/>
          </a:prstGeom>
          <a:ln w="57150">
            <a:solidFill>
              <a:srgbClr val="E74645"/>
            </a:solidFill>
            <a:prstDash val="solid"/>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F96F9335-4D11-77B4-2D12-898EF80FC49F}"/>
              </a:ext>
            </a:extLst>
          </p:cNvPr>
          <p:cNvCxnSpPr>
            <a:cxnSpLocks/>
            <a:endCxn id="54" idx="2"/>
          </p:cNvCxnSpPr>
          <p:nvPr/>
        </p:nvCxnSpPr>
        <p:spPr>
          <a:xfrm flipH="1">
            <a:off x="4537124" y="4986044"/>
            <a:ext cx="1014975" cy="23310"/>
          </a:xfrm>
          <a:prstGeom prst="straightConnector1">
            <a:avLst/>
          </a:prstGeom>
          <a:ln w="57150">
            <a:solidFill>
              <a:srgbClr val="5E5CE6"/>
            </a:solidFill>
            <a:prstDash val="solid"/>
            <a:tailEnd type="triangle"/>
          </a:ln>
        </p:spPr>
        <p:style>
          <a:lnRef idx="2">
            <a:schemeClr val="accent1"/>
          </a:lnRef>
          <a:fillRef idx="0">
            <a:schemeClr val="accent1"/>
          </a:fillRef>
          <a:effectRef idx="1">
            <a:schemeClr val="accent1"/>
          </a:effectRef>
          <a:fontRef idx="minor">
            <a:schemeClr val="tx1"/>
          </a:fontRef>
        </p:style>
      </p:cxnSp>
      <p:grpSp>
        <p:nvGrpSpPr>
          <p:cNvPr id="36" name="Group 35">
            <a:extLst>
              <a:ext uri="{FF2B5EF4-FFF2-40B4-BE49-F238E27FC236}">
                <a16:creationId xmlns:a16="http://schemas.microsoft.com/office/drawing/2014/main" id="{ADB87841-BB67-4C13-8A00-F7BF183F461A}"/>
              </a:ext>
            </a:extLst>
          </p:cNvPr>
          <p:cNvGrpSpPr/>
          <p:nvPr/>
        </p:nvGrpSpPr>
        <p:grpSpPr>
          <a:xfrm>
            <a:off x="7411453" y="5453743"/>
            <a:ext cx="633090" cy="958824"/>
            <a:chOff x="7411453" y="5453743"/>
            <a:chExt cx="633090" cy="958824"/>
          </a:xfrm>
        </p:grpSpPr>
        <p:sp>
          <p:nvSpPr>
            <p:cNvPr id="37" name="Rectangle 36">
              <a:extLst>
                <a:ext uri="{FF2B5EF4-FFF2-40B4-BE49-F238E27FC236}">
                  <a16:creationId xmlns:a16="http://schemas.microsoft.com/office/drawing/2014/main" id="{FCC5C714-460B-A061-A414-25061D6D6C6C}"/>
                </a:ext>
              </a:extLst>
            </p:cNvPr>
            <p:cNvSpPr/>
            <p:nvPr/>
          </p:nvSpPr>
          <p:spPr>
            <a:xfrm>
              <a:off x="7587343" y="5453743"/>
              <a:ext cx="457200" cy="45073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8" name="Rectangle 37">
              <a:extLst>
                <a:ext uri="{FF2B5EF4-FFF2-40B4-BE49-F238E27FC236}">
                  <a16:creationId xmlns:a16="http://schemas.microsoft.com/office/drawing/2014/main" id="{F4D217CD-998A-2DDE-F5F4-48DB7E3C7C6C}"/>
                </a:ext>
              </a:extLst>
            </p:cNvPr>
            <p:cNvSpPr/>
            <p:nvPr/>
          </p:nvSpPr>
          <p:spPr>
            <a:xfrm>
              <a:off x="7411453" y="6210095"/>
              <a:ext cx="633090" cy="20247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39" name="Oval 38">
            <a:extLst>
              <a:ext uri="{FF2B5EF4-FFF2-40B4-BE49-F238E27FC236}">
                <a16:creationId xmlns:a16="http://schemas.microsoft.com/office/drawing/2014/main" id="{806EED4F-838D-74C9-E68A-F890FA7E5BAD}"/>
              </a:ext>
            </a:extLst>
          </p:cNvPr>
          <p:cNvSpPr/>
          <p:nvPr/>
        </p:nvSpPr>
        <p:spPr>
          <a:xfrm>
            <a:off x="8073141" y="6099508"/>
            <a:ext cx="45719" cy="45719"/>
          </a:xfrm>
          <a:prstGeom prst="ellipse">
            <a:avLst/>
          </a:prstGeom>
          <a:solidFill>
            <a:srgbClr val="FF0000"/>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0" name="Oval 39">
            <a:extLst>
              <a:ext uri="{FF2B5EF4-FFF2-40B4-BE49-F238E27FC236}">
                <a16:creationId xmlns:a16="http://schemas.microsoft.com/office/drawing/2014/main" id="{4F05BD3D-025F-B87C-B0DA-93491E24E930}"/>
              </a:ext>
            </a:extLst>
          </p:cNvPr>
          <p:cNvSpPr/>
          <p:nvPr/>
        </p:nvSpPr>
        <p:spPr>
          <a:xfrm>
            <a:off x="8073140" y="6164376"/>
            <a:ext cx="45719" cy="45719"/>
          </a:xfrm>
          <a:prstGeom prst="ellipse">
            <a:avLst/>
          </a:prstGeom>
          <a:solidFill>
            <a:srgbClr val="2F2FFF"/>
          </a:solidFill>
          <a:ln w="31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1" name="Straight Connector 40">
            <a:extLst>
              <a:ext uri="{FF2B5EF4-FFF2-40B4-BE49-F238E27FC236}">
                <a16:creationId xmlns:a16="http://schemas.microsoft.com/office/drawing/2014/main" id="{15D3BB83-0473-92A6-E09D-C9071BDD2D32}"/>
              </a:ext>
            </a:extLst>
          </p:cNvPr>
          <p:cNvCxnSpPr>
            <a:cxnSpLocks/>
          </p:cNvCxnSpPr>
          <p:nvPr/>
        </p:nvCxnSpPr>
        <p:spPr>
          <a:xfrm>
            <a:off x="4568652" y="1711578"/>
            <a:ext cx="2057400" cy="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42" name="Straight Connector 41">
            <a:extLst>
              <a:ext uri="{FF2B5EF4-FFF2-40B4-BE49-F238E27FC236}">
                <a16:creationId xmlns:a16="http://schemas.microsoft.com/office/drawing/2014/main" id="{2C2E57AB-9F55-BD87-94BC-C0E4A0C25584}"/>
              </a:ext>
            </a:extLst>
          </p:cNvPr>
          <p:cNvCxnSpPr>
            <a:cxnSpLocks/>
          </p:cNvCxnSpPr>
          <p:nvPr/>
        </p:nvCxnSpPr>
        <p:spPr>
          <a:xfrm>
            <a:off x="4568652" y="2989564"/>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43" name="Straight Connector 42">
            <a:extLst>
              <a:ext uri="{FF2B5EF4-FFF2-40B4-BE49-F238E27FC236}">
                <a16:creationId xmlns:a16="http://schemas.microsoft.com/office/drawing/2014/main" id="{4CD55121-8577-278F-0AB0-763C2C14EBF7}"/>
              </a:ext>
            </a:extLst>
          </p:cNvPr>
          <p:cNvCxnSpPr>
            <a:cxnSpLocks/>
          </p:cNvCxnSpPr>
          <p:nvPr/>
        </p:nvCxnSpPr>
        <p:spPr>
          <a:xfrm>
            <a:off x="4568652" y="2016382"/>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44" name="Straight Arrow Connector 43">
            <a:extLst>
              <a:ext uri="{FF2B5EF4-FFF2-40B4-BE49-F238E27FC236}">
                <a16:creationId xmlns:a16="http://schemas.microsoft.com/office/drawing/2014/main" id="{44B63B36-0AFA-6F87-90F7-69535FA6368A}"/>
              </a:ext>
            </a:extLst>
          </p:cNvPr>
          <p:cNvCxnSpPr>
            <a:cxnSpLocks/>
          </p:cNvCxnSpPr>
          <p:nvPr/>
        </p:nvCxnSpPr>
        <p:spPr>
          <a:xfrm flipV="1">
            <a:off x="5025329" y="2016382"/>
            <a:ext cx="0" cy="478800"/>
          </a:xfrm>
          <a:prstGeom prst="straightConnector1">
            <a:avLst/>
          </a:prstGeom>
          <a:ln w="57150">
            <a:solidFill>
              <a:srgbClr val="17A4AF"/>
            </a:solidFill>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305A834B-6451-745B-D3E7-27F1DB83CCC8}"/>
              </a:ext>
            </a:extLst>
          </p:cNvPr>
          <p:cNvCxnSpPr>
            <a:cxnSpLocks/>
          </p:cNvCxnSpPr>
          <p:nvPr/>
        </p:nvCxnSpPr>
        <p:spPr>
          <a:xfrm flipV="1">
            <a:off x="5025329" y="2481332"/>
            <a:ext cx="0" cy="478800"/>
          </a:xfrm>
          <a:prstGeom prst="straightConnector1">
            <a:avLst/>
          </a:prstGeom>
          <a:ln w="57150">
            <a:solidFill>
              <a:srgbClr val="17A4AF"/>
            </a:solidFill>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5968362B-26C7-C847-74AA-93659FC4386B}"/>
              </a:ext>
            </a:extLst>
          </p:cNvPr>
          <p:cNvCxnSpPr>
            <a:cxnSpLocks/>
          </p:cNvCxnSpPr>
          <p:nvPr/>
        </p:nvCxnSpPr>
        <p:spPr>
          <a:xfrm flipV="1">
            <a:off x="5032344" y="1537582"/>
            <a:ext cx="0" cy="478800"/>
          </a:xfrm>
          <a:prstGeom prst="straightConnector1">
            <a:avLst/>
          </a:prstGeom>
          <a:ln w="57150">
            <a:solidFill>
              <a:srgbClr val="17A4AF"/>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48"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EB388E1B-23C9-1EF7-F80A-3D003EBCFB7C}"/>
                  </a:ext>
                </a:extLst>
              </p:cNvPr>
              <p:cNvSpPr txBox="1"/>
              <p:nvPr/>
            </p:nvSpPr>
            <p:spPr>
              <a:xfrm>
                <a:off x="155335" y="1618964"/>
                <a:ext cx="4145294" cy="6145272"/>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a:spcBef>
                    <a:spcPts val="500"/>
                  </a:spcBef>
                  <a:buClr>
                    <a:srgbClr val="0000AA"/>
                  </a:buClr>
                  <a:buSzPct val="100000"/>
                  <a:defRPr sz="2400">
                    <a:latin typeface="Helvetica Light"/>
                    <a:ea typeface="Helvetica Light"/>
                    <a:cs typeface="Helvetica Light"/>
                    <a:sym typeface="Helvetica Light"/>
                  </a:defRPr>
                </a:pPr>
                <a:r>
                  <a:rPr lang="en-GB" dirty="0">
                    <a:latin typeface="+mj-lt"/>
                  </a:rPr>
                  <a:t>CW experiment on the pulsed </a:t>
                </a:r>
                <a14:m>
                  <m:oMath xmlns:m="http://schemas.openxmlformats.org/officeDocument/2006/math">
                    <m:sSup>
                      <m:sSupPr>
                        <m:ctrlPr>
                          <a:rPr lang="en-GB"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oMath>
                </a14:m>
                <a:r>
                  <a:rPr lang="en-GB" dirty="0">
                    <a:latin typeface="+mj-lt"/>
                  </a:rPr>
                  <a:t> beam at ETH Zurich:</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14:m>
                  <m:oMath xmlns:m="http://schemas.openxmlformats.org/officeDocument/2006/math">
                    <m:sSup>
                      <m:sSupPr>
                        <m:ctrlPr>
                          <a:rPr lang="en-GB"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0" smtClean="0">
                            <a:latin typeface="Cambria Math" panose="02040503050406030204" pitchFamily="18" charset="0"/>
                          </a:rPr>
                          <m:t>+</m:t>
                        </m:r>
                      </m:sup>
                    </m:sSup>
                  </m:oMath>
                </a14:m>
                <a:r>
                  <a:rPr lang="en-GB" dirty="0">
                    <a:latin typeface="+mj-lt"/>
                  </a:rPr>
                  <a:t> beam strikes </a:t>
                </a:r>
                <a:r>
                  <a:rPr lang="en-GB" dirty="0" err="1">
                    <a:latin typeface="+mj-lt"/>
                  </a:rPr>
                  <a:t>porus</a:t>
                </a:r>
                <a:r>
                  <a:rPr lang="en-GB" dirty="0">
                    <a:latin typeface="+mj-lt"/>
                  </a:rPr>
                  <a:t> silica target</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forms and diffuses out into vacuum</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is excited to 2S state by two 486nm photons</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ionised by a third photon</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 </a:t>
                </a:r>
                <a14:m>
                  <m:oMath xmlns:m="http://schemas.openxmlformats.org/officeDocument/2006/math">
                    <m:sSup>
                      <m:sSupPr>
                        <m:ctrlPr>
                          <a:rPr lang="en-GB"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0" smtClean="0">
                            <a:latin typeface="Cambria Math" panose="02040503050406030204" pitchFamily="18" charset="0"/>
                          </a:rPr>
                          <m:t>+</m:t>
                        </m:r>
                      </m:sup>
                    </m:sSup>
                  </m:oMath>
                </a14:m>
                <a:r>
                  <a:rPr lang="en-GB" dirty="0">
                    <a:latin typeface="+mj-lt"/>
                  </a:rPr>
                  <a:t> is guided to MCP, and excitation event is detected by triple coincidence </a:t>
                </a: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mc:Choice>
        <mc:Fallback xmlns="">
          <p:sp>
            <p:nvSpPr>
              <p:cNvPr id="48"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EB388E1B-23C9-1EF7-F80A-3D003EBCFB7C}"/>
                  </a:ext>
                </a:extLst>
              </p:cNvPr>
              <p:cNvSpPr txBox="1">
                <a:spLocks noRot="1" noChangeAspect="1" noMove="1" noResize="1" noEditPoints="1" noAdjustHandles="1" noChangeArrowheads="1" noChangeShapeType="1" noTextEdit="1"/>
              </p:cNvSpPr>
              <p:nvPr/>
            </p:nvSpPr>
            <p:spPr>
              <a:xfrm>
                <a:off x="155335" y="1618964"/>
                <a:ext cx="4145294" cy="6145272"/>
              </a:xfrm>
              <a:prstGeom prst="rect">
                <a:avLst/>
              </a:prstGeom>
              <a:blipFill>
                <a:blip r:embed="rId4"/>
                <a:stretch>
                  <a:fillRect l="-3676" t="-794" r="-5147"/>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sp>
        <p:nvSpPr>
          <p:cNvPr id="49" name="TextBox 48">
            <a:extLst>
              <a:ext uri="{FF2B5EF4-FFF2-40B4-BE49-F238E27FC236}">
                <a16:creationId xmlns:a16="http://schemas.microsoft.com/office/drawing/2014/main" id="{3076BE86-D096-8379-052B-6315A5A2F319}"/>
              </a:ext>
            </a:extLst>
          </p:cNvPr>
          <p:cNvSpPr txBox="1"/>
          <p:nvPr/>
        </p:nvSpPr>
        <p:spPr>
          <a:xfrm>
            <a:off x="6640193" y="2840767"/>
            <a:ext cx="402674" cy="369332"/>
          </a:xfrm>
          <a:prstGeom prst="rect">
            <a:avLst/>
          </a:prstGeom>
          <a:noFill/>
        </p:spPr>
        <p:txBody>
          <a:bodyPr wrap="none" rtlCol="0">
            <a:spAutoFit/>
          </a:bodyPr>
          <a:lstStyle/>
          <a:p>
            <a:r>
              <a:rPr lang="en-US" b="1" dirty="0"/>
              <a:t>1S</a:t>
            </a:r>
            <a:endParaRPr lang="en-CH" b="1" dirty="0"/>
          </a:p>
        </p:txBody>
      </p:sp>
      <p:sp>
        <p:nvSpPr>
          <p:cNvPr id="50" name="TextBox 49">
            <a:extLst>
              <a:ext uri="{FF2B5EF4-FFF2-40B4-BE49-F238E27FC236}">
                <a16:creationId xmlns:a16="http://schemas.microsoft.com/office/drawing/2014/main" id="{BEE3BCF8-F52E-A67E-DF7A-D8DDCD01CB83}"/>
              </a:ext>
            </a:extLst>
          </p:cNvPr>
          <p:cNvSpPr txBox="1"/>
          <p:nvPr/>
        </p:nvSpPr>
        <p:spPr>
          <a:xfrm>
            <a:off x="6640193" y="1874577"/>
            <a:ext cx="402674" cy="369332"/>
          </a:xfrm>
          <a:prstGeom prst="rect">
            <a:avLst/>
          </a:prstGeom>
          <a:noFill/>
        </p:spPr>
        <p:txBody>
          <a:bodyPr wrap="none" rtlCol="0">
            <a:spAutoFit/>
          </a:bodyPr>
          <a:lstStyle/>
          <a:p>
            <a:r>
              <a:rPr lang="en-US" b="1" dirty="0"/>
              <a:t>2S</a:t>
            </a:r>
            <a:endParaRPr lang="en-CH" b="1" dirty="0"/>
          </a:p>
        </p:txBody>
      </p:sp>
      <p:sp>
        <p:nvSpPr>
          <p:cNvPr id="52" name="TextBox 51">
            <a:extLst>
              <a:ext uri="{FF2B5EF4-FFF2-40B4-BE49-F238E27FC236}">
                <a16:creationId xmlns:a16="http://schemas.microsoft.com/office/drawing/2014/main" id="{75781995-369F-906C-74D1-775E9C871AA6}"/>
              </a:ext>
            </a:extLst>
          </p:cNvPr>
          <p:cNvSpPr txBox="1"/>
          <p:nvPr/>
        </p:nvSpPr>
        <p:spPr>
          <a:xfrm>
            <a:off x="5163957" y="5776701"/>
            <a:ext cx="729687" cy="523220"/>
          </a:xfrm>
          <a:prstGeom prst="rect">
            <a:avLst/>
          </a:prstGeom>
          <a:noFill/>
        </p:spPr>
        <p:txBody>
          <a:bodyPr wrap="none" rtlCol="0">
            <a:spAutoFit/>
          </a:bodyPr>
          <a:lstStyle/>
          <a:p>
            <a:pPr algn="ctr"/>
            <a:r>
              <a:rPr lang="en-US" sz="1400" b="1" dirty="0">
                <a:solidFill>
                  <a:schemeClr val="bg1"/>
                </a:solidFill>
              </a:rPr>
              <a:t>486nm</a:t>
            </a:r>
          </a:p>
          <a:p>
            <a:pPr algn="ctr"/>
            <a:r>
              <a:rPr lang="en-US" sz="1400" b="1" dirty="0">
                <a:solidFill>
                  <a:schemeClr val="bg1"/>
                </a:solidFill>
              </a:rPr>
              <a:t>~500W</a:t>
            </a:r>
            <a:endParaRPr lang="en-CH" sz="1400" b="1" dirty="0">
              <a:solidFill>
                <a:schemeClr val="bg1"/>
              </a:solidFill>
            </a:endParaRP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EC68BD62-53DF-E243-C0BC-E38B6138C073}"/>
                  </a:ext>
                </a:extLst>
              </p:cNvPr>
              <p:cNvSpPr txBox="1"/>
              <p:nvPr/>
            </p:nvSpPr>
            <p:spPr>
              <a:xfrm>
                <a:off x="4550785" y="4230908"/>
                <a:ext cx="303870" cy="369332"/>
              </a:xfrm>
              <a:prstGeom prst="rect">
                <a:avLst/>
              </a:prstGeom>
              <a:noFill/>
            </p:spPr>
            <p:txBody>
              <a:bodyPr wrap="square">
                <a:spAutoFit/>
              </a:bodyPr>
              <a:lstStyle/>
              <a:p>
                <a14:m>
                  <m:oMath xmlns:m="http://schemas.openxmlformats.org/officeDocument/2006/math">
                    <m:sSup>
                      <m:sSupPr>
                        <m:ctrlPr>
                          <a:rPr lang="en-GB" b="1" i="1" smtClean="0">
                            <a:solidFill>
                              <a:srgbClr val="FF0000"/>
                            </a:solidFill>
                            <a:latin typeface="Cambria Math" panose="02040503050406030204" pitchFamily="18" charset="0"/>
                          </a:rPr>
                        </m:ctrlPr>
                      </m:sSupPr>
                      <m:e>
                        <m:r>
                          <a:rPr lang="en-US" b="1" i="0" smtClean="0">
                            <a:solidFill>
                              <a:srgbClr val="FF0000"/>
                            </a:solidFill>
                            <a:latin typeface="Cambria Math" panose="02040503050406030204" pitchFamily="18" charset="0"/>
                          </a:rPr>
                          <m:t>𝐞</m:t>
                        </m:r>
                      </m:e>
                      <m:sup>
                        <m:r>
                          <a:rPr lang="en-US" b="1" i="0" smtClean="0">
                            <a:solidFill>
                              <a:srgbClr val="FF0000"/>
                            </a:solidFill>
                            <a:latin typeface="Cambria Math" panose="02040503050406030204" pitchFamily="18" charset="0"/>
                          </a:rPr>
                          <m:t>+</m:t>
                        </m:r>
                      </m:sup>
                    </m:sSup>
                  </m:oMath>
                </a14:m>
                <a:r>
                  <a:rPr lang="en-GB" b="1" dirty="0">
                    <a:solidFill>
                      <a:srgbClr val="FF0000"/>
                    </a:solidFill>
                    <a:latin typeface="+mj-lt"/>
                  </a:rPr>
                  <a:t> </a:t>
                </a:r>
                <a:endParaRPr lang="en-CH" b="1" dirty="0">
                  <a:solidFill>
                    <a:srgbClr val="FF0000"/>
                  </a:solidFill>
                </a:endParaRPr>
              </a:p>
            </p:txBody>
          </p:sp>
        </mc:Choice>
        <mc:Fallback xmlns="">
          <p:sp>
            <p:nvSpPr>
              <p:cNvPr id="53" name="TextBox 52">
                <a:extLst>
                  <a:ext uri="{FF2B5EF4-FFF2-40B4-BE49-F238E27FC236}">
                    <a16:creationId xmlns:a16="http://schemas.microsoft.com/office/drawing/2014/main" id="{EC68BD62-53DF-E243-C0BC-E38B6138C073}"/>
                  </a:ext>
                </a:extLst>
              </p:cNvPr>
              <p:cNvSpPr txBox="1">
                <a:spLocks noRot="1" noChangeAspect="1" noMove="1" noResize="1" noEditPoints="1" noAdjustHandles="1" noChangeArrowheads="1" noChangeShapeType="1" noTextEdit="1"/>
              </p:cNvSpPr>
              <p:nvPr/>
            </p:nvSpPr>
            <p:spPr>
              <a:xfrm>
                <a:off x="4550785" y="4230908"/>
                <a:ext cx="303870" cy="369332"/>
              </a:xfrm>
              <a:prstGeom prst="rect">
                <a:avLst/>
              </a:prstGeom>
              <a:blipFill>
                <a:blip r:embed="rId5"/>
                <a:stretch>
                  <a:fillRect r="-30612"/>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4B814C30-E461-8CBA-B6A3-5E5DA2A04AC8}"/>
                  </a:ext>
                </a:extLst>
              </p:cNvPr>
              <p:cNvSpPr txBox="1"/>
              <p:nvPr/>
            </p:nvSpPr>
            <p:spPr>
              <a:xfrm>
                <a:off x="4385189" y="4640022"/>
                <a:ext cx="303870" cy="369332"/>
              </a:xfrm>
              <a:prstGeom prst="rect">
                <a:avLst/>
              </a:prstGeom>
              <a:noFill/>
            </p:spPr>
            <p:txBody>
              <a:bodyPr wrap="square">
                <a:spAutoFit/>
              </a:bodyPr>
              <a:lstStyle/>
              <a:p>
                <a14:m>
                  <m:oMath xmlns:m="http://schemas.openxmlformats.org/officeDocument/2006/math">
                    <m:sSup>
                      <m:sSupPr>
                        <m:ctrlPr>
                          <a:rPr lang="en-GB" b="1" i="1" smtClean="0">
                            <a:solidFill>
                              <a:srgbClr val="5E5CE6"/>
                            </a:solidFill>
                            <a:latin typeface="Cambria Math" panose="02040503050406030204" pitchFamily="18" charset="0"/>
                          </a:rPr>
                        </m:ctrlPr>
                      </m:sSupPr>
                      <m:e>
                        <m:r>
                          <a:rPr lang="en-US" b="1" i="0" smtClean="0">
                            <a:solidFill>
                              <a:srgbClr val="5E5CE6"/>
                            </a:solidFill>
                            <a:latin typeface="Cambria Math" panose="02040503050406030204" pitchFamily="18" charset="0"/>
                          </a:rPr>
                          <m:t>𝐞</m:t>
                        </m:r>
                      </m:e>
                      <m:sup>
                        <m:r>
                          <a:rPr lang="en-US" b="1" i="0" smtClean="0">
                            <a:solidFill>
                              <a:srgbClr val="5E5CE6"/>
                            </a:solidFill>
                            <a:latin typeface="Cambria Math" panose="02040503050406030204" pitchFamily="18" charset="0"/>
                          </a:rPr>
                          <m:t>−</m:t>
                        </m:r>
                      </m:sup>
                    </m:sSup>
                  </m:oMath>
                </a14:m>
                <a:r>
                  <a:rPr lang="en-GB" b="1" dirty="0">
                    <a:solidFill>
                      <a:srgbClr val="FF0000"/>
                    </a:solidFill>
                    <a:latin typeface="+mj-lt"/>
                  </a:rPr>
                  <a:t> </a:t>
                </a:r>
                <a:endParaRPr lang="en-CH" b="1" dirty="0">
                  <a:solidFill>
                    <a:srgbClr val="FF0000"/>
                  </a:solidFill>
                </a:endParaRPr>
              </a:p>
            </p:txBody>
          </p:sp>
        </mc:Choice>
        <mc:Fallback xmlns="">
          <p:sp>
            <p:nvSpPr>
              <p:cNvPr id="54" name="TextBox 53">
                <a:extLst>
                  <a:ext uri="{FF2B5EF4-FFF2-40B4-BE49-F238E27FC236}">
                    <a16:creationId xmlns:a16="http://schemas.microsoft.com/office/drawing/2014/main" id="{4B814C30-E461-8CBA-B6A3-5E5DA2A04AC8}"/>
                  </a:ext>
                </a:extLst>
              </p:cNvPr>
              <p:cNvSpPr txBox="1">
                <a:spLocks noRot="1" noChangeAspect="1" noMove="1" noResize="1" noEditPoints="1" noAdjustHandles="1" noChangeArrowheads="1" noChangeShapeType="1" noTextEdit="1"/>
              </p:cNvSpPr>
              <p:nvPr/>
            </p:nvSpPr>
            <p:spPr>
              <a:xfrm>
                <a:off x="4385189" y="4640022"/>
                <a:ext cx="303870" cy="369332"/>
              </a:xfrm>
              <a:prstGeom prst="rect">
                <a:avLst/>
              </a:prstGeom>
              <a:blipFill>
                <a:blip r:embed="rId6"/>
                <a:stretch>
                  <a:fillRect r="-22000"/>
                </a:stretch>
              </a:blipFill>
            </p:spPr>
            <p:txBody>
              <a:bodyPr/>
              <a:lstStyle/>
              <a:p>
                <a:r>
                  <a:rPr lang="en-CH">
                    <a:noFill/>
                  </a:rPr>
                  <a:t> </a:t>
                </a:r>
              </a:p>
            </p:txBody>
          </p:sp>
        </mc:Fallback>
      </mc:AlternateContent>
      <p:sp>
        <p:nvSpPr>
          <p:cNvPr id="55" name="Motivations to study leptonic atoms - Positronium and Muonium">
            <a:extLst>
              <a:ext uri="{FF2B5EF4-FFF2-40B4-BE49-F238E27FC236}">
                <a16:creationId xmlns:a16="http://schemas.microsoft.com/office/drawing/2014/main" id="{689CE6E4-1B0B-F98F-F965-80555CFF0DE6}"/>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Ps 1S-2S experimental setup</a:t>
            </a:r>
          </a:p>
        </p:txBody>
      </p:sp>
      <p:grpSp>
        <p:nvGrpSpPr>
          <p:cNvPr id="56" name="Group 55">
            <a:extLst>
              <a:ext uri="{FF2B5EF4-FFF2-40B4-BE49-F238E27FC236}">
                <a16:creationId xmlns:a16="http://schemas.microsoft.com/office/drawing/2014/main" id="{03FE308B-86BE-5DF2-D1D3-417DD3477E8A}"/>
              </a:ext>
            </a:extLst>
          </p:cNvPr>
          <p:cNvGrpSpPr/>
          <p:nvPr/>
        </p:nvGrpSpPr>
        <p:grpSpPr>
          <a:xfrm>
            <a:off x="4429624" y="1527547"/>
            <a:ext cx="7436512" cy="5239013"/>
            <a:chOff x="4429624" y="1527547"/>
            <a:chExt cx="7436512" cy="5239013"/>
          </a:xfrm>
        </p:grpSpPr>
        <p:cxnSp>
          <p:nvCxnSpPr>
            <p:cNvPr id="57" name="Straight Connector 56">
              <a:extLst>
                <a:ext uri="{FF2B5EF4-FFF2-40B4-BE49-F238E27FC236}">
                  <a16:creationId xmlns:a16="http://schemas.microsoft.com/office/drawing/2014/main" id="{1C419F14-8915-4EE1-3FC1-C03F3AF1E280}"/>
                </a:ext>
              </a:extLst>
            </p:cNvPr>
            <p:cNvCxnSpPr>
              <a:cxnSpLocks/>
            </p:cNvCxnSpPr>
            <p:nvPr/>
          </p:nvCxnSpPr>
          <p:spPr>
            <a:xfrm>
              <a:off x="7450800" y="1527547"/>
              <a:ext cx="0"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58" name="Straight Connector 57">
              <a:extLst>
                <a:ext uri="{FF2B5EF4-FFF2-40B4-BE49-F238E27FC236}">
                  <a16:creationId xmlns:a16="http://schemas.microsoft.com/office/drawing/2014/main" id="{CAA7093C-9B38-3AD3-F2A6-AA01C8F36D14}"/>
                </a:ext>
              </a:extLst>
            </p:cNvPr>
            <p:cNvCxnSpPr>
              <a:cxnSpLocks/>
            </p:cNvCxnSpPr>
            <p:nvPr/>
          </p:nvCxnSpPr>
          <p:spPr>
            <a:xfrm flipH="1">
              <a:off x="4433418" y="3362090"/>
              <a:ext cx="301738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59" name="Straight Connector 58">
              <a:extLst>
                <a:ext uri="{FF2B5EF4-FFF2-40B4-BE49-F238E27FC236}">
                  <a16:creationId xmlns:a16="http://schemas.microsoft.com/office/drawing/2014/main" id="{95255392-A96A-B7EC-46C5-3C734BADAFB0}"/>
                </a:ext>
              </a:extLst>
            </p:cNvPr>
            <p:cNvCxnSpPr>
              <a:cxnSpLocks/>
            </p:cNvCxnSpPr>
            <p:nvPr/>
          </p:nvCxnSpPr>
          <p:spPr>
            <a:xfrm flipH="1">
              <a:off x="4429624" y="152754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60" name="Straight Connector 59">
              <a:extLst>
                <a:ext uri="{FF2B5EF4-FFF2-40B4-BE49-F238E27FC236}">
                  <a16:creationId xmlns:a16="http://schemas.microsoft.com/office/drawing/2014/main" id="{8EF1C6DD-86C5-0EB1-7B97-88F3A016E461}"/>
                </a:ext>
              </a:extLst>
            </p:cNvPr>
            <p:cNvCxnSpPr>
              <a:cxnSpLocks/>
            </p:cNvCxnSpPr>
            <p:nvPr/>
          </p:nvCxnSpPr>
          <p:spPr>
            <a:xfrm flipV="1">
              <a:off x="4429624" y="1527547"/>
              <a:ext cx="3794"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61" name="Straight Connector 60">
              <a:extLst>
                <a:ext uri="{FF2B5EF4-FFF2-40B4-BE49-F238E27FC236}">
                  <a16:creationId xmlns:a16="http://schemas.microsoft.com/office/drawing/2014/main" id="{EF6D6078-ADBE-06B2-A32D-E8790437A163}"/>
                </a:ext>
              </a:extLst>
            </p:cNvPr>
            <p:cNvCxnSpPr>
              <a:cxnSpLocks/>
            </p:cNvCxnSpPr>
            <p:nvPr/>
          </p:nvCxnSpPr>
          <p:spPr>
            <a:xfrm flipH="1">
              <a:off x="4429624" y="676250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62" name="Straight Connector 61">
              <a:extLst>
                <a:ext uri="{FF2B5EF4-FFF2-40B4-BE49-F238E27FC236}">
                  <a16:creationId xmlns:a16="http://schemas.microsoft.com/office/drawing/2014/main" id="{DDA576E3-BBDB-53CE-0087-2EEB080C5B0D}"/>
                </a:ext>
              </a:extLst>
            </p:cNvPr>
            <p:cNvCxnSpPr>
              <a:cxnSpLocks/>
            </p:cNvCxnSpPr>
            <p:nvPr/>
          </p:nvCxnSpPr>
          <p:spPr>
            <a:xfrm>
              <a:off x="11866136" y="1527547"/>
              <a:ext cx="0" cy="5239013"/>
            </a:xfrm>
            <a:prstGeom prst="line">
              <a:avLst/>
            </a:prstGeom>
            <a:ln w="6350"/>
          </p:spPr>
          <p:style>
            <a:lnRef idx="2">
              <a:schemeClr val="dk1"/>
            </a:lnRef>
            <a:fillRef idx="0">
              <a:schemeClr val="dk1"/>
            </a:fillRef>
            <a:effectRef idx="1">
              <a:schemeClr val="dk1"/>
            </a:effectRef>
            <a:fontRef idx="minor">
              <a:schemeClr val="tx1"/>
            </a:fontRef>
          </p:style>
        </p:cxnSp>
      </p:grpSp>
      <p:sp>
        <p:nvSpPr>
          <p:cNvPr id="63" name="TextBox 62">
            <a:extLst>
              <a:ext uri="{FF2B5EF4-FFF2-40B4-BE49-F238E27FC236}">
                <a16:creationId xmlns:a16="http://schemas.microsoft.com/office/drawing/2014/main" id="{12A7B67D-204D-D326-69A3-244FB706D89C}"/>
              </a:ext>
            </a:extLst>
          </p:cNvPr>
          <p:cNvSpPr txBox="1"/>
          <p:nvPr/>
        </p:nvSpPr>
        <p:spPr>
          <a:xfrm>
            <a:off x="6582723" y="1527547"/>
            <a:ext cx="929037" cy="307777"/>
          </a:xfrm>
          <a:prstGeom prst="rect">
            <a:avLst/>
          </a:prstGeom>
          <a:noFill/>
        </p:spPr>
        <p:txBody>
          <a:bodyPr wrap="none" rtlCol="0">
            <a:spAutoFit/>
          </a:bodyPr>
          <a:lstStyle/>
          <a:p>
            <a:r>
              <a:rPr lang="en-US" sz="1400" b="1" dirty="0"/>
              <a:t>continuum</a:t>
            </a:r>
            <a:endParaRPr lang="en-CH" sz="1400" b="1" dirty="0"/>
          </a:p>
        </p:txBody>
      </p:sp>
      <p:grpSp>
        <p:nvGrpSpPr>
          <p:cNvPr id="64" name="Group 63">
            <a:extLst>
              <a:ext uri="{FF2B5EF4-FFF2-40B4-BE49-F238E27FC236}">
                <a16:creationId xmlns:a16="http://schemas.microsoft.com/office/drawing/2014/main" id="{CEB53B07-B5FB-13BA-02A8-767074E37D18}"/>
              </a:ext>
            </a:extLst>
          </p:cNvPr>
          <p:cNvGrpSpPr/>
          <p:nvPr/>
        </p:nvGrpSpPr>
        <p:grpSpPr>
          <a:xfrm>
            <a:off x="10942818" y="6360188"/>
            <a:ext cx="862357" cy="297520"/>
            <a:chOff x="8210282" y="5113115"/>
            <a:chExt cx="2341604" cy="959274"/>
          </a:xfrm>
        </p:grpSpPr>
        <p:sp>
          <p:nvSpPr>
            <p:cNvPr id="65" name="Rectangle 64">
              <a:extLst>
                <a:ext uri="{FF2B5EF4-FFF2-40B4-BE49-F238E27FC236}">
                  <a16:creationId xmlns:a16="http://schemas.microsoft.com/office/drawing/2014/main" id="{F1A7D206-9BAD-030E-CF40-81F8DAFB02F5}"/>
                </a:ext>
              </a:extLst>
            </p:cNvPr>
            <p:cNvSpPr/>
            <p:nvPr/>
          </p:nvSpPr>
          <p:spPr>
            <a:xfrm>
              <a:off x="8210282" y="5473521"/>
              <a:ext cx="1010991" cy="59886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6" name="Rectangle 65">
              <a:extLst>
                <a:ext uri="{FF2B5EF4-FFF2-40B4-BE49-F238E27FC236}">
                  <a16:creationId xmlns:a16="http://schemas.microsoft.com/office/drawing/2014/main" id="{E13C4470-8B41-64BB-24B3-D1BD3777959D}"/>
                </a:ext>
              </a:extLst>
            </p:cNvPr>
            <p:cNvSpPr/>
            <p:nvPr/>
          </p:nvSpPr>
          <p:spPr>
            <a:xfrm>
              <a:off x="8515082" y="5129111"/>
              <a:ext cx="2036804" cy="7048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7" name="Rectangle 66">
              <a:extLst>
                <a:ext uri="{FF2B5EF4-FFF2-40B4-BE49-F238E27FC236}">
                  <a16:creationId xmlns:a16="http://schemas.microsoft.com/office/drawing/2014/main" id="{9087B453-0E9D-56A3-D817-FD26A93B925C}"/>
                </a:ext>
              </a:extLst>
            </p:cNvPr>
            <p:cNvSpPr/>
            <p:nvPr/>
          </p:nvSpPr>
          <p:spPr>
            <a:xfrm>
              <a:off x="8515083" y="5113115"/>
              <a:ext cx="1407016" cy="3604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68" name="TextBox 67">
            <a:extLst>
              <a:ext uri="{FF2B5EF4-FFF2-40B4-BE49-F238E27FC236}">
                <a16:creationId xmlns:a16="http://schemas.microsoft.com/office/drawing/2014/main" id="{4ADF7A34-8626-5A08-3584-DDD58641C5CF}"/>
              </a:ext>
            </a:extLst>
          </p:cNvPr>
          <p:cNvSpPr txBox="1"/>
          <p:nvPr/>
        </p:nvSpPr>
        <p:spPr>
          <a:xfrm>
            <a:off x="4390760" y="3025433"/>
            <a:ext cx="352982" cy="369332"/>
          </a:xfrm>
          <a:prstGeom prst="rect">
            <a:avLst/>
          </a:prstGeom>
          <a:noFill/>
        </p:spPr>
        <p:txBody>
          <a:bodyPr wrap="none" rtlCol="0">
            <a:spAutoFit/>
          </a:bodyPr>
          <a:lstStyle/>
          <a:p>
            <a:r>
              <a:rPr lang="en-US" b="1" dirty="0"/>
              <a:t>a)</a:t>
            </a:r>
            <a:endParaRPr lang="en-CH" b="1" dirty="0"/>
          </a:p>
        </p:txBody>
      </p:sp>
      <p:sp>
        <p:nvSpPr>
          <p:cNvPr id="69" name="TextBox 68">
            <a:extLst>
              <a:ext uri="{FF2B5EF4-FFF2-40B4-BE49-F238E27FC236}">
                <a16:creationId xmlns:a16="http://schemas.microsoft.com/office/drawing/2014/main" id="{3D58F2D9-6A00-8F0B-84CB-C66B2B05980B}"/>
              </a:ext>
            </a:extLst>
          </p:cNvPr>
          <p:cNvSpPr txBox="1"/>
          <p:nvPr/>
        </p:nvSpPr>
        <p:spPr>
          <a:xfrm>
            <a:off x="4400927" y="6401268"/>
            <a:ext cx="372218" cy="369332"/>
          </a:xfrm>
          <a:prstGeom prst="rect">
            <a:avLst/>
          </a:prstGeom>
          <a:noFill/>
        </p:spPr>
        <p:txBody>
          <a:bodyPr wrap="none" rtlCol="0">
            <a:spAutoFit/>
          </a:bodyPr>
          <a:lstStyle/>
          <a:p>
            <a:r>
              <a:rPr lang="en-US" b="1" dirty="0"/>
              <a:t>b)</a:t>
            </a:r>
            <a:endParaRPr lang="en-CH" b="1" dirty="0"/>
          </a:p>
        </p:txBody>
      </p:sp>
      <p:sp>
        <p:nvSpPr>
          <p:cNvPr id="70" name="TextBox 69">
            <a:extLst>
              <a:ext uri="{FF2B5EF4-FFF2-40B4-BE49-F238E27FC236}">
                <a16:creationId xmlns:a16="http://schemas.microsoft.com/office/drawing/2014/main" id="{C13C78FA-0396-BDC8-7934-786770A527EF}"/>
              </a:ext>
            </a:extLst>
          </p:cNvPr>
          <p:cNvSpPr txBox="1"/>
          <p:nvPr/>
        </p:nvSpPr>
        <p:spPr>
          <a:xfrm>
            <a:off x="7450800" y="6400869"/>
            <a:ext cx="351378" cy="369332"/>
          </a:xfrm>
          <a:prstGeom prst="rect">
            <a:avLst/>
          </a:prstGeom>
          <a:noFill/>
        </p:spPr>
        <p:txBody>
          <a:bodyPr wrap="none" rtlCol="0">
            <a:spAutoFit/>
          </a:bodyPr>
          <a:lstStyle/>
          <a:p>
            <a:r>
              <a:rPr lang="en-US" b="1" dirty="0"/>
              <a:t>c)</a:t>
            </a:r>
            <a:endParaRPr lang="en-CH" b="1" dirty="0"/>
          </a:p>
        </p:txBody>
      </p:sp>
      <p:sp>
        <p:nvSpPr>
          <p:cNvPr id="78" name="TextBox 77">
            <a:extLst>
              <a:ext uri="{FF2B5EF4-FFF2-40B4-BE49-F238E27FC236}">
                <a16:creationId xmlns:a16="http://schemas.microsoft.com/office/drawing/2014/main" id="{11FB4320-E56A-3B56-385B-2099612DA8A0}"/>
              </a:ext>
            </a:extLst>
          </p:cNvPr>
          <p:cNvSpPr txBox="1"/>
          <p:nvPr/>
        </p:nvSpPr>
        <p:spPr>
          <a:xfrm>
            <a:off x="9671608" y="6151124"/>
            <a:ext cx="2231060" cy="646331"/>
          </a:xfrm>
          <a:prstGeom prst="rect">
            <a:avLst/>
          </a:prstGeom>
          <a:noFill/>
        </p:spPr>
        <p:txBody>
          <a:bodyPr wrap="none" rtlCol="0">
            <a:spAutoFit/>
          </a:bodyPr>
          <a:lstStyle/>
          <a:p>
            <a:pPr marL="342900" indent="-342900">
              <a:buAutoNum type="alphaLcParenR"/>
            </a:pPr>
            <a:r>
              <a:rPr lang="en-US" sz="1200" dirty="0"/>
              <a:t>Ps internal state</a:t>
            </a:r>
          </a:p>
          <a:p>
            <a:pPr marL="342900" indent="-342900">
              <a:buAutoNum type="alphaLcParenR"/>
            </a:pPr>
            <a:r>
              <a:rPr lang="en-US" sz="1200" dirty="0"/>
              <a:t>Zoom on laser &amp; target</a:t>
            </a:r>
          </a:p>
          <a:p>
            <a:pPr marL="342900" indent="-342900">
              <a:buAutoNum type="alphaLcParenR"/>
            </a:pPr>
            <a:r>
              <a:rPr lang="en-US" sz="1200" dirty="0"/>
              <a:t>Cross section of experiment</a:t>
            </a:r>
            <a:endParaRPr lang="en-CH" sz="1200" dirty="0"/>
          </a:p>
        </p:txBody>
      </p:sp>
      <p:sp>
        <p:nvSpPr>
          <p:cNvPr id="79" name="TextBox 78">
            <a:extLst>
              <a:ext uri="{FF2B5EF4-FFF2-40B4-BE49-F238E27FC236}">
                <a16:creationId xmlns:a16="http://schemas.microsoft.com/office/drawing/2014/main" id="{AFEF53AC-B200-DB09-FCC8-AD88D0710F25}"/>
              </a:ext>
            </a:extLst>
          </p:cNvPr>
          <p:cNvSpPr txBox="1"/>
          <p:nvPr/>
        </p:nvSpPr>
        <p:spPr>
          <a:xfrm>
            <a:off x="6454004" y="3946726"/>
            <a:ext cx="990206" cy="523220"/>
          </a:xfrm>
          <a:prstGeom prst="rect">
            <a:avLst/>
          </a:prstGeom>
          <a:noFill/>
        </p:spPr>
        <p:txBody>
          <a:bodyPr wrap="none" rtlCol="0">
            <a:spAutoFit/>
          </a:bodyPr>
          <a:lstStyle/>
          <a:p>
            <a:pPr algn="ctr"/>
            <a:r>
              <a:rPr lang="en-US" sz="1400" b="1" dirty="0"/>
              <a:t>Porus silica </a:t>
            </a:r>
          </a:p>
          <a:p>
            <a:pPr algn="ctr"/>
            <a:r>
              <a:rPr lang="en-US" sz="1400" b="1" dirty="0"/>
              <a:t>target</a:t>
            </a:r>
            <a:endParaRPr lang="en-CH" sz="1400" b="1" dirty="0"/>
          </a:p>
        </p:txBody>
      </p:sp>
      <p:sp>
        <p:nvSpPr>
          <p:cNvPr id="2" name="TextBox 1">
            <a:extLst>
              <a:ext uri="{FF2B5EF4-FFF2-40B4-BE49-F238E27FC236}">
                <a16:creationId xmlns:a16="http://schemas.microsoft.com/office/drawing/2014/main" id="{8DCC5591-C334-BC3A-7CA8-C463228B187D}"/>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1860413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065 0.00047 L 0.00065 0.00047 C 0.00052 0.00186 0.00052 0.00324 0.00052 0.00486 C 0.00052 0.0132 0.00078 0.01227 0.00078 0.01991 C 0.00091 0.02408 0.00078 0.02824 0.00078 0.03264 " pathEditMode="relative" ptsTypes="AAAAA">
                                      <p:cBhvr>
                                        <p:cTn id="6" dur="500" fill="hold"/>
                                        <p:tgtEl>
                                          <p:spTgt spid="40"/>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0.00143 -0.00347 L 0.00143 -0.00347 C 0.00091 -0.00578 0.00026 -0.00787 -0.00026 -0.00995 C -0.00065 -0.01203 -0.00091 -0.01875 -0.00104 -0.0199 C -0.00078 -0.02893 -0.00052 -0.03796 -0.00026 -0.04699 C -0.00013 -0.05115 0.00013 -0.05509 0.00013 -0.05926 C 0.00039 -0.06481 0.00039 -0.0706 0.00065 -0.07639 C 0.00065 -0.07824 0.00091 -0.08009 0.00104 -0.08194 C 0.00143 -0.08727 0.0013 -0.08611 0.00183 -0.09051 C 0.003 -0.11528 0.00104 -0.07361 0.00261 -0.12129 C 0.00274 -0.12639 0.00326 -0.13171 0.00339 -0.13703 L 0.00378 -0.15185 C 0.00365 -0.16782 0.00352 -0.18379 0.00339 -0.19977 C 0.00326 -0.23356 0.00326 -0.26759 0.003 -0.30162 C 0.003 -0.30671 0.00274 -0.30764 0.00222 -0.31157 C 0.00209 -0.31504 0.00183 -0.31828 0.00183 -0.32153 C 0.00143 -0.35092 0.0013 -0.38009 0.00104 -0.40926 C 0.00091 -0.41134 0.00065 -0.41319 0.00065 -0.41504 C -2.29167E-6 -0.42384 0.00039 -0.41852 -0.00026 -0.42569 C -0.00039 -0.43102 -0.00065 -0.43611 -0.00065 -0.44143 C -0.00052 -0.45092 -0.00455 -0.47916 0.00222 -0.4912 C 0.00261 -0.49213 0.00326 -0.49213 0.00378 -0.49282 C 0.00443 -0.49352 0.00521 -0.49421 0.00586 -0.4949 C 0.00834 -0.49791 0.00638 -0.49676 0.00938 -0.49768 C 0.00977 -0.49815 0.01016 -0.49884 0.01068 -0.49907 C 0.01302 -0.50046 0.01406 -0.49977 0.01667 -0.49907 C 0.01927 -0.49768 0.02188 -0.49583 0.02461 -0.4949 C 0.02565 -0.49444 0.02683 -0.49444 0.02787 -0.49421 C 0.03151 -0.4949 0.03503 -0.49606 0.03867 -0.49629 C 0.04271 -0.49653 0.04388 -0.4949 0.04714 -0.49352 C 0.0642 -0.48611 0.04844 -0.49282 0.05716 -0.48981 C 0.05834 -0.48958 0.05951 -0.48865 0.06081 -0.48842 C 0.06354 -0.48796 0.06641 -0.48796 0.06914 -0.48773 C 0.07396 -0.48727 0.07266 -0.48703 0.07683 -0.48634 C 0.07826 -0.48611 0.07982 -0.48588 0.08125 -0.48565 C 0.08555 -0.48588 0.08985 -0.48588 0.09401 -0.48634 C 0.09701 -0.48657 0.09597 -0.48727 0.09883 -0.48842 C 0.09974 -0.48889 0.10078 -0.48889 0.1017 -0.48912 C 0.10573 -0.48865 0.10977 -0.48842 0.11367 -0.48773 C 0.12552 -0.48541 0.10664 -0.4868 0.11979 -0.48565 C 0.12344 -0.48518 0.12722 -0.48518 0.13099 -0.48495 C 0.13242 -0.48449 0.13503 -0.48356 0.1362 -0.48287 C 0.13906 -0.48102 0.13529 -0.48078 0.13985 -0.48055 C 0.14453 -0.48032 0.14922 -0.48055 0.15391 -0.48055 " pathEditMode="relative" ptsTypes="AAAAAAAAAAAAAAAAAAAAAAAAAAAAAAAAAAAAAAAAAAAA">
                                      <p:cBhvr>
                                        <p:cTn id="8" dur="2000" fill="hold"/>
                                        <p:tgtEl>
                                          <p:spTgt spid="39"/>
                                        </p:tgtEl>
                                        <p:attrNameLst>
                                          <p:attrName>ppt_x</p:attrName>
                                          <p:attrName>ppt_y</p:attrName>
                                        </p:attrNameLst>
                                      </p:cBhvr>
                                    </p:animMotion>
                                  </p:childTnLst>
                                </p:cTn>
                              </p:par>
                              <p:par>
                                <p:cTn id="9" presetID="10" presetClass="exit" presetSubtype="0" fill="hold" nodeType="withEffect">
                                  <p:stCondLst>
                                    <p:cond delay="0"/>
                                  </p:stCondLst>
                                  <p:childTnLst>
                                    <p:animEffect transition="out" filter="fade">
                                      <p:cBhvr>
                                        <p:cTn id="10" dur="500"/>
                                        <p:tgtEl>
                                          <p:spTgt spid="36"/>
                                        </p:tgtEl>
                                      </p:cBhvr>
                                    </p:animEffect>
                                    <p:set>
                                      <p:cBhvr>
                                        <p:cTn id="11" dur="1" fill="hold">
                                          <p:stCondLst>
                                            <p:cond delay="499"/>
                                          </p:stCondLst>
                                        </p:cTn>
                                        <p:tgtEl>
                                          <p:spTgt spid="36"/>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25"/>
                                        </p:tgtEl>
                                      </p:cBhvr>
                                    </p:animEffect>
                                    <p:set>
                                      <p:cBhvr>
                                        <p:cTn id="16" dur="1" fill="hold">
                                          <p:stCondLst>
                                            <p:cond delay="499"/>
                                          </p:stCondLst>
                                        </p:cTn>
                                        <p:tgtEl>
                                          <p:spTgt spid="25"/>
                                        </p:tgtEl>
                                        <p:attrNameLst>
                                          <p:attrName>style.visibility</p:attrName>
                                        </p:attrNameLst>
                                      </p:cBhvr>
                                      <p:to>
                                        <p:strVal val="hidden"/>
                                      </p:to>
                                    </p:set>
                                  </p:childTnLst>
                                </p:cTn>
                              </p:par>
                              <p:par>
                                <p:cTn id="17" presetID="10" presetClass="entr" presetSubtype="0" fill="hold" nodeType="withEffect">
                                  <p:stCondLst>
                                    <p:cond delay="0"/>
                                  </p:stCondLst>
                                  <p:childTnLst>
                                    <p:set>
                                      <p:cBhvr>
                                        <p:cTn id="18" dur="1" fill="hold">
                                          <p:stCondLst>
                                            <p:cond delay="0"/>
                                          </p:stCondLst>
                                        </p:cTn>
                                        <p:tgtEl>
                                          <p:spTgt spid="48">
                                            <p:txEl>
                                              <p:pRg st="5" end="5"/>
                                            </p:txEl>
                                          </p:spTgt>
                                        </p:tgtEl>
                                        <p:attrNameLst>
                                          <p:attrName>style.visibility</p:attrName>
                                        </p:attrNameLst>
                                      </p:cBhvr>
                                      <p:to>
                                        <p:strVal val="visible"/>
                                      </p:to>
                                    </p:set>
                                    <p:animEffect transition="in" filter="fade">
                                      <p:cBhvr>
                                        <p:cTn id="19" dur="500"/>
                                        <p:tgtEl>
                                          <p:spTgt spid="4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3A0D8F-1970-B9E5-AEF9-D965C8DEA7D8}"/>
            </a:ext>
          </a:extLst>
        </p:cNvPr>
        <p:cNvGrpSpPr/>
        <p:nvPr/>
      </p:nvGrpSpPr>
      <p:grpSpPr>
        <a:xfrm>
          <a:off x="0" y="0"/>
          <a:ext cx="0" cy="0"/>
          <a:chOff x="0" y="0"/>
          <a:chExt cx="0" cy="0"/>
        </a:xfrm>
      </p:grpSpPr>
      <p:grpSp>
        <p:nvGrpSpPr>
          <p:cNvPr id="17" name="Group 16">
            <a:extLst>
              <a:ext uri="{FF2B5EF4-FFF2-40B4-BE49-F238E27FC236}">
                <a16:creationId xmlns:a16="http://schemas.microsoft.com/office/drawing/2014/main" id="{E9D06329-0381-D0EF-E5EE-AC1D368777B6}"/>
              </a:ext>
            </a:extLst>
          </p:cNvPr>
          <p:cNvGrpSpPr/>
          <p:nvPr/>
        </p:nvGrpSpPr>
        <p:grpSpPr>
          <a:xfrm>
            <a:off x="5638678" y="1405085"/>
            <a:ext cx="2959469" cy="2235315"/>
            <a:chOff x="1911900" y="3429000"/>
            <a:chExt cx="2959469" cy="2235315"/>
          </a:xfrm>
        </p:grpSpPr>
        <p:pic>
          <p:nvPicPr>
            <p:cNvPr id="6" name="Picture 5">
              <a:extLst>
                <a:ext uri="{FF2B5EF4-FFF2-40B4-BE49-F238E27FC236}">
                  <a16:creationId xmlns:a16="http://schemas.microsoft.com/office/drawing/2014/main" id="{C6C3192B-B0FF-BD1A-6F0A-C1DAFABD6F05}"/>
                </a:ext>
              </a:extLst>
            </p:cNvPr>
            <p:cNvPicPr>
              <a:picLocks noChangeAspect="1"/>
            </p:cNvPicPr>
            <p:nvPr/>
          </p:nvPicPr>
          <p:blipFill>
            <a:blip r:embed="rId3"/>
            <a:stretch>
              <a:fillRect/>
            </a:stretch>
          </p:blipFill>
          <p:spPr>
            <a:xfrm>
              <a:off x="2521748" y="3429000"/>
              <a:ext cx="2349621" cy="2235315"/>
            </a:xfrm>
            <a:prstGeom prst="rect">
              <a:avLst/>
            </a:prstGeom>
          </p:spPr>
        </p:pic>
        <p:pic>
          <p:nvPicPr>
            <p:cNvPr id="7" name="Picture 6">
              <a:extLst>
                <a:ext uri="{FF2B5EF4-FFF2-40B4-BE49-F238E27FC236}">
                  <a16:creationId xmlns:a16="http://schemas.microsoft.com/office/drawing/2014/main" id="{FFF41B35-7909-91BA-9231-8FAF01C89D95}"/>
                </a:ext>
              </a:extLst>
            </p:cNvPr>
            <p:cNvPicPr>
              <a:picLocks noChangeAspect="1"/>
            </p:cNvPicPr>
            <p:nvPr/>
          </p:nvPicPr>
          <p:blipFill>
            <a:blip r:embed="rId3">
              <a:duotone>
                <a:schemeClr val="accent5">
                  <a:shade val="45000"/>
                  <a:satMod val="135000"/>
                </a:schemeClr>
                <a:prstClr val="white"/>
              </a:duotone>
            </a:blip>
            <a:srcRect l="79904" b="64614"/>
            <a:stretch/>
          </p:blipFill>
          <p:spPr>
            <a:xfrm rot="17665723" flipH="1">
              <a:off x="2080084" y="4926502"/>
              <a:ext cx="454617" cy="790986"/>
            </a:xfrm>
            <a:prstGeom prst="rect">
              <a:avLst/>
            </a:prstGeom>
          </p:spPr>
        </p:pic>
        <p:sp>
          <p:nvSpPr>
            <p:cNvPr id="8" name="Freeform: Shape 7">
              <a:extLst>
                <a:ext uri="{FF2B5EF4-FFF2-40B4-BE49-F238E27FC236}">
                  <a16:creationId xmlns:a16="http://schemas.microsoft.com/office/drawing/2014/main" id="{EB923BF6-8781-B947-8267-53D6D01EFFAA}"/>
                </a:ext>
              </a:extLst>
            </p:cNvPr>
            <p:cNvSpPr/>
            <p:nvPr/>
          </p:nvSpPr>
          <p:spPr>
            <a:xfrm>
              <a:off x="2461929" y="5310879"/>
              <a:ext cx="69257" cy="92415"/>
            </a:xfrm>
            <a:custGeom>
              <a:avLst/>
              <a:gdLst>
                <a:gd name="connsiteX0" fmla="*/ 2339 w 110331"/>
                <a:gd name="connsiteY0" fmla="*/ 70159 h 140317"/>
                <a:gd name="connsiteX1" fmla="*/ 74836 w 110331"/>
                <a:gd name="connsiteY1" fmla="*/ 67820 h 140317"/>
                <a:gd name="connsiteX2" fmla="*/ 109916 w 110331"/>
                <a:gd name="connsiteY2" fmla="*/ 58466 h 140317"/>
                <a:gd name="connsiteX3" fmla="*/ 105238 w 110331"/>
                <a:gd name="connsiteY3" fmla="*/ 28064 h 140317"/>
                <a:gd name="connsiteX4" fmla="*/ 84191 w 110331"/>
                <a:gd name="connsiteY4" fmla="*/ 9355 h 140317"/>
                <a:gd name="connsiteX5" fmla="*/ 79514 w 110331"/>
                <a:gd name="connsiteY5" fmla="*/ 4677 h 140317"/>
                <a:gd name="connsiteX6" fmla="*/ 58466 w 110331"/>
                <a:gd name="connsiteY6" fmla="*/ 0 h 140317"/>
                <a:gd name="connsiteX7" fmla="*/ 30403 w 110331"/>
                <a:gd name="connsiteY7" fmla="*/ 2339 h 140317"/>
                <a:gd name="connsiteX8" fmla="*/ 25725 w 110331"/>
                <a:gd name="connsiteY8" fmla="*/ 7016 h 140317"/>
                <a:gd name="connsiteX9" fmla="*/ 18709 w 110331"/>
                <a:gd name="connsiteY9" fmla="*/ 11693 h 140317"/>
                <a:gd name="connsiteX10" fmla="*/ 14032 w 110331"/>
                <a:gd name="connsiteY10" fmla="*/ 18709 h 140317"/>
                <a:gd name="connsiteX11" fmla="*/ 7016 w 110331"/>
                <a:gd name="connsiteY11" fmla="*/ 25725 h 140317"/>
                <a:gd name="connsiteX12" fmla="*/ 0 w 110331"/>
                <a:gd name="connsiteY12" fmla="*/ 44434 h 140317"/>
                <a:gd name="connsiteX13" fmla="*/ 2339 w 110331"/>
                <a:gd name="connsiteY13" fmla="*/ 79513 h 140317"/>
                <a:gd name="connsiteX14" fmla="*/ 11694 w 110331"/>
                <a:gd name="connsiteY14" fmla="*/ 93545 h 140317"/>
                <a:gd name="connsiteX15" fmla="*/ 14032 w 110331"/>
                <a:gd name="connsiteY15" fmla="*/ 102899 h 140317"/>
                <a:gd name="connsiteX16" fmla="*/ 25725 w 110331"/>
                <a:gd name="connsiteY16" fmla="*/ 114592 h 140317"/>
                <a:gd name="connsiteX17" fmla="*/ 32741 w 110331"/>
                <a:gd name="connsiteY17" fmla="*/ 121608 h 140317"/>
                <a:gd name="connsiteX18" fmla="*/ 39757 w 110331"/>
                <a:gd name="connsiteY18" fmla="*/ 123947 h 140317"/>
                <a:gd name="connsiteX19" fmla="*/ 53789 w 110331"/>
                <a:gd name="connsiteY19" fmla="*/ 130963 h 140317"/>
                <a:gd name="connsiteX20" fmla="*/ 65482 w 110331"/>
                <a:gd name="connsiteY20" fmla="*/ 135640 h 140317"/>
                <a:gd name="connsiteX21" fmla="*/ 79514 w 110331"/>
                <a:gd name="connsiteY21" fmla="*/ 140317 h 140317"/>
                <a:gd name="connsiteX22" fmla="*/ 102900 w 110331"/>
                <a:gd name="connsiteY22" fmla="*/ 133301 h 140317"/>
                <a:gd name="connsiteX23" fmla="*/ 109916 w 110331"/>
                <a:gd name="connsiteY23" fmla="*/ 128624 h 140317"/>
                <a:gd name="connsiteX24" fmla="*/ 109916 w 110331"/>
                <a:gd name="connsiteY24" fmla="*/ 123947 h 140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10331" h="140317">
                  <a:moveTo>
                    <a:pt x="2339" y="70159"/>
                  </a:moveTo>
                  <a:lnTo>
                    <a:pt x="74836" y="67820"/>
                  </a:lnTo>
                  <a:cubicBezTo>
                    <a:pt x="109714" y="66270"/>
                    <a:pt x="104189" y="75643"/>
                    <a:pt x="109916" y="58466"/>
                  </a:cubicBezTo>
                  <a:cubicBezTo>
                    <a:pt x="108357" y="48332"/>
                    <a:pt x="109217" y="37514"/>
                    <a:pt x="105238" y="28064"/>
                  </a:cubicBezTo>
                  <a:cubicBezTo>
                    <a:pt x="100707" y="17304"/>
                    <a:pt x="91829" y="15466"/>
                    <a:pt x="84191" y="9355"/>
                  </a:cubicBezTo>
                  <a:cubicBezTo>
                    <a:pt x="82469" y="7977"/>
                    <a:pt x="81405" y="5811"/>
                    <a:pt x="79514" y="4677"/>
                  </a:cubicBezTo>
                  <a:cubicBezTo>
                    <a:pt x="75088" y="2022"/>
                    <a:pt x="61293" y="471"/>
                    <a:pt x="58466" y="0"/>
                  </a:cubicBezTo>
                  <a:cubicBezTo>
                    <a:pt x="49112" y="780"/>
                    <a:pt x="39581" y="372"/>
                    <a:pt x="30403" y="2339"/>
                  </a:cubicBezTo>
                  <a:cubicBezTo>
                    <a:pt x="28247" y="2801"/>
                    <a:pt x="27447" y="5639"/>
                    <a:pt x="25725" y="7016"/>
                  </a:cubicBezTo>
                  <a:cubicBezTo>
                    <a:pt x="23530" y="8772"/>
                    <a:pt x="21048" y="10134"/>
                    <a:pt x="18709" y="11693"/>
                  </a:cubicBezTo>
                  <a:cubicBezTo>
                    <a:pt x="17150" y="14032"/>
                    <a:pt x="15831" y="16550"/>
                    <a:pt x="14032" y="18709"/>
                  </a:cubicBezTo>
                  <a:cubicBezTo>
                    <a:pt x="11915" y="21250"/>
                    <a:pt x="8938" y="23034"/>
                    <a:pt x="7016" y="25725"/>
                  </a:cubicBezTo>
                  <a:cubicBezTo>
                    <a:pt x="2313" y="32309"/>
                    <a:pt x="1883" y="36902"/>
                    <a:pt x="0" y="44434"/>
                  </a:cubicBezTo>
                  <a:cubicBezTo>
                    <a:pt x="780" y="56127"/>
                    <a:pt x="-376" y="68113"/>
                    <a:pt x="2339" y="79513"/>
                  </a:cubicBezTo>
                  <a:cubicBezTo>
                    <a:pt x="3641" y="84982"/>
                    <a:pt x="11694" y="93545"/>
                    <a:pt x="11694" y="93545"/>
                  </a:cubicBezTo>
                  <a:cubicBezTo>
                    <a:pt x="12473" y="96663"/>
                    <a:pt x="12766" y="99945"/>
                    <a:pt x="14032" y="102899"/>
                  </a:cubicBezTo>
                  <a:cubicBezTo>
                    <a:pt x="17843" y="111792"/>
                    <a:pt x="18795" y="108817"/>
                    <a:pt x="25725" y="114592"/>
                  </a:cubicBezTo>
                  <a:cubicBezTo>
                    <a:pt x="28266" y="116709"/>
                    <a:pt x="29989" y="119773"/>
                    <a:pt x="32741" y="121608"/>
                  </a:cubicBezTo>
                  <a:cubicBezTo>
                    <a:pt x="34792" y="122975"/>
                    <a:pt x="37504" y="122946"/>
                    <a:pt x="39757" y="123947"/>
                  </a:cubicBezTo>
                  <a:cubicBezTo>
                    <a:pt x="44536" y="126071"/>
                    <a:pt x="49028" y="128799"/>
                    <a:pt x="53789" y="130963"/>
                  </a:cubicBezTo>
                  <a:cubicBezTo>
                    <a:pt x="57611" y="132700"/>
                    <a:pt x="61537" y="134205"/>
                    <a:pt x="65482" y="135640"/>
                  </a:cubicBezTo>
                  <a:cubicBezTo>
                    <a:pt x="70116" y="137325"/>
                    <a:pt x="79514" y="140317"/>
                    <a:pt x="79514" y="140317"/>
                  </a:cubicBezTo>
                  <a:cubicBezTo>
                    <a:pt x="93724" y="137949"/>
                    <a:pt x="91702" y="139700"/>
                    <a:pt x="102900" y="133301"/>
                  </a:cubicBezTo>
                  <a:cubicBezTo>
                    <a:pt x="105340" y="131907"/>
                    <a:pt x="108230" y="130872"/>
                    <a:pt x="109916" y="128624"/>
                  </a:cubicBezTo>
                  <a:cubicBezTo>
                    <a:pt x="110851" y="127377"/>
                    <a:pt x="109916" y="125506"/>
                    <a:pt x="109916" y="123947"/>
                  </a:cubicBezTo>
                </a:path>
              </a:pathLst>
            </a:custGeom>
          </p:spPr>
          <p:style>
            <a:lnRef idx="1">
              <a:schemeClr val="dk1"/>
            </a:lnRef>
            <a:fillRef idx="0">
              <a:schemeClr val="dk1"/>
            </a:fillRef>
            <a:effectRef idx="0">
              <a:schemeClr val="dk1"/>
            </a:effectRef>
            <a:fontRef idx="minor">
              <a:schemeClr val="tx1"/>
            </a:fontRef>
          </p:style>
          <p:txBody>
            <a:bodyPr rtlCol="0" anchor="ctr"/>
            <a:lstStyle/>
            <a:p>
              <a:pPr algn="ctr"/>
              <a:endParaRPr lang="en-CH"/>
            </a:p>
          </p:txBody>
        </p:sp>
        <p:cxnSp>
          <p:nvCxnSpPr>
            <p:cNvPr id="10" name="Straight Connector 9">
              <a:extLst>
                <a:ext uri="{FF2B5EF4-FFF2-40B4-BE49-F238E27FC236}">
                  <a16:creationId xmlns:a16="http://schemas.microsoft.com/office/drawing/2014/main" id="{4727E7A4-B823-BBFB-740A-ADE64C6B0165}"/>
                </a:ext>
              </a:extLst>
            </p:cNvPr>
            <p:cNvCxnSpPr>
              <a:cxnSpLocks/>
            </p:cNvCxnSpPr>
            <p:nvPr/>
          </p:nvCxnSpPr>
          <p:spPr>
            <a:xfrm>
              <a:off x="2557850" y="5261135"/>
              <a:ext cx="0" cy="54000"/>
            </a:xfrm>
            <a:prstGeom prst="line">
              <a:avLst/>
            </a:prstGeom>
            <a:ln w="12700"/>
          </p:spPr>
          <p:style>
            <a:lnRef idx="2">
              <a:schemeClr val="dk1"/>
            </a:lnRef>
            <a:fillRef idx="0">
              <a:schemeClr val="dk1"/>
            </a:fillRef>
            <a:effectRef idx="1">
              <a:schemeClr val="dk1"/>
            </a:effectRef>
            <a:fontRef idx="minor">
              <a:schemeClr val="tx1"/>
            </a:fontRef>
          </p:style>
        </p:cxnSp>
        <p:cxnSp>
          <p:nvCxnSpPr>
            <p:cNvPr id="11" name="Straight Connector 10">
              <a:extLst>
                <a:ext uri="{FF2B5EF4-FFF2-40B4-BE49-F238E27FC236}">
                  <a16:creationId xmlns:a16="http://schemas.microsoft.com/office/drawing/2014/main" id="{4F9885EE-34C1-A40E-7AC7-5770E414A3E6}"/>
                </a:ext>
              </a:extLst>
            </p:cNvPr>
            <p:cNvCxnSpPr>
              <a:cxnSpLocks/>
            </p:cNvCxnSpPr>
            <p:nvPr/>
          </p:nvCxnSpPr>
          <p:spPr>
            <a:xfrm>
              <a:off x="2531186" y="5288584"/>
              <a:ext cx="53265" cy="0"/>
            </a:xfrm>
            <a:prstGeom prst="line">
              <a:avLst/>
            </a:prstGeom>
            <a:ln w="12700"/>
          </p:spPr>
          <p:style>
            <a:lnRef idx="2">
              <a:schemeClr val="dk1"/>
            </a:lnRef>
            <a:fillRef idx="0">
              <a:schemeClr val="dk1"/>
            </a:fillRef>
            <a:effectRef idx="1">
              <a:schemeClr val="dk1"/>
            </a:effectRef>
            <a:fontRef idx="minor">
              <a:schemeClr val="tx1"/>
            </a:fontRef>
          </p:style>
        </p:cxnSp>
        <p:sp>
          <p:nvSpPr>
            <p:cNvPr id="15" name="Oval 14">
              <a:extLst>
                <a:ext uri="{FF2B5EF4-FFF2-40B4-BE49-F238E27FC236}">
                  <a16:creationId xmlns:a16="http://schemas.microsoft.com/office/drawing/2014/main" id="{E7B2C056-CBF7-2644-D7CA-2CDF8D8DC1C3}"/>
                </a:ext>
              </a:extLst>
            </p:cNvPr>
            <p:cNvSpPr/>
            <p:nvPr/>
          </p:nvSpPr>
          <p:spPr>
            <a:xfrm rot="19438854">
              <a:off x="2840613" y="4431499"/>
              <a:ext cx="1465890" cy="761056"/>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18" name="TextBox 17">
            <a:extLst>
              <a:ext uri="{FF2B5EF4-FFF2-40B4-BE49-F238E27FC236}">
                <a16:creationId xmlns:a16="http://schemas.microsoft.com/office/drawing/2014/main" id="{9FDAD85B-5155-FE3E-ACC3-2C6BAEDA61E7}"/>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
        <p:nvSpPr>
          <p:cNvPr id="22" name="Motivations to study leptonic atoms - Positronium and Muonium">
            <a:extLst>
              <a:ext uri="{FF2B5EF4-FFF2-40B4-BE49-F238E27FC236}">
                <a16:creationId xmlns:a16="http://schemas.microsoft.com/office/drawing/2014/main" id="{0510055E-8D1E-F603-2457-93AA65C3714D}"/>
              </a:ext>
            </a:extLst>
          </p:cNvPr>
          <p:cNvSpPr txBox="1">
            <a:spLocks/>
          </p:cNvSpPr>
          <p:nvPr/>
        </p:nvSpPr>
        <p:spPr>
          <a:xfrm>
            <a:off x="3443288" y="847028"/>
            <a:ext cx="8418512"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Leptonic atoms  		</a:t>
            </a:r>
          </a:p>
        </p:txBody>
      </p:sp>
      <p:pic>
        <p:nvPicPr>
          <p:cNvPr id="2" name="Picture 1">
            <a:extLst>
              <a:ext uri="{FF2B5EF4-FFF2-40B4-BE49-F238E27FC236}">
                <a16:creationId xmlns:a16="http://schemas.microsoft.com/office/drawing/2014/main" id="{09EA2CD2-6A71-675E-5CEA-9A6FDB145A51}"/>
              </a:ext>
            </a:extLst>
          </p:cNvPr>
          <p:cNvPicPr>
            <a:picLocks noChangeAspect="1"/>
          </p:cNvPicPr>
          <p:nvPr/>
        </p:nvPicPr>
        <p:blipFill>
          <a:blip r:embed="rId3"/>
          <a:stretch>
            <a:fillRect/>
          </a:stretch>
        </p:blipFill>
        <p:spPr>
          <a:xfrm>
            <a:off x="3147396" y="1452880"/>
            <a:ext cx="2349621" cy="2235315"/>
          </a:xfrm>
          <a:prstGeom prst="rect">
            <a:avLst/>
          </a:prstGeom>
        </p:spPr>
      </p:pic>
      <p:sp>
        <p:nvSpPr>
          <p:cNvPr id="14" name="TextBox 13">
            <a:extLst>
              <a:ext uri="{FF2B5EF4-FFF2-40B4-BE49-F238E27FC236}">
                <a16:creationId xmlns:a16="http://schemas.microsoft.com/office/drawing/2014/main" id="{554BBC49-B3D8-7CD6-8BF7-C56BE06F3CD2}"/>
              </a:ext>
            </a:extLst>
          </p:cNvPr>
          <p:cNvSpPr txBox="1"/>
          <p:nvPr/>
        </p:nvSpPr>
        <p:spPr>
          <a:xfrm>
            <a:off x="8949671" y="1959387"/>
            <a:ext cx="3655621" cy="461665"/>
          </a:xfrm>
          <a:prstGeom prst="rect">
            <a:avLst/>
          </a:prstGeom>
          <a:noFill/>
        </p:spPr>
        <p:txBody>
          <a:bodyPr wrap="square">
            <a:spAutoFit/>
          </a:bodyPr>
          <a:lstStyle/>
          <a:p>
            <a:pPr>
              <a:buClr>
                <a:srgbClr val="5E5CE6"/>
              </a:buClr>
            </a:pPr>
            <a:r>
              <a:rPr lang="en-US" sz="2400" b="1" dirty="0"/>
              <a:t>Positronium (Ps)</a:t>
            </a:r>
          </a:p>
        </p:txBody>
      </p:sp>
      <p:sp>
        <p:nvSpPr>
          <p:cNvPr id="16" name="TextBox 15">
            <a:extLst>
              <a:ext uri="{FF2B5EF4-FFF2-40B4-BE49-F238E27FC236}">
                <a16:creationId xmlns:a16="http://schemas.microsoft.com/office/drawing/2014/main" id="{160FDB23-E81E-06CF-3BD0-E2968F206518}"/>
              </a:ext>
            </a:extLst>
          </p:cNvPr>
          <p:cNvSpPr txBox="1"/>
          <p:nvPr/>
        </p:nvSpPr>
        <p:spPr>
          <a:xfrm>
            <a:off x="239990" y="1959387"/>
            <a:ext cx="3655621" cy="830997"/>
          </a:xfrm>
          <a:prstGeom prst="rect">
            <a:avLst/>
          </a:prstGeom>
          <a:noFill/>
        </p:spPr>
        <p:txBody>
          <a:bodyPr wrap="square">
            <a:spAutoFit/>
          </a:bodyPr>
          <a:lstStyle/>
          <a:p>
            <a:pPr>
              <a:buClr>
                <a:srgbClr val="5E5CE6"/>
              </a:buClr>
            </a:pPr>
            <a:r>
              <a:rPr lang="en-US" sz="2400" b="1" dirty="0"/>
              <a:t>Muonium (M)</a:t>
            </a:r>
          </a:p>
          <a:p>
            <a:pPr lvl="1">
              <a:buClr>
                <a:srgbClr val="5E5CE6"/>
              </a:buClr>
              <a:buFont typeface="Wingdings" panose="05000000000000000000" pitchFamily="2" charset="2"/>
              <a:buChar char="§"/>
            </a:pPr>
            <a:endParaRPr lang="en-US" sz="2400" b="1" dirty="0"/>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9CAEB8F3-0440-E4A3-2FE5-808FFD30CCFC}"/>
                  </a:ext>
                </a:extLst>
              </p:cNvPr>
              <p:cNvSpPr txBox="1"/>
              <p:nvPr/>
            </p:nvSpPr>
            <p:spPr>
              <a:xfrm>
                <a:off x="8468453" y="2404164"/>
                <a:ext cx="6097978" cy="1236236"/>
              </a:xfrm>
              <a:prstGeom prst="rect">
                <a:avLst/>
              </a:prstGeom>
              <a:noFill/>
            </p:spPr>
            <p:txBody>
              <a:bodyPr wrap="square">
                <a:spAutoFit/>
              </a:bodyPr>
              <a:lstStyle/>
              <a:p>
                <a:pPr marL="361950"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14:m>
                  <m:oMath xmlns:m="http://schemas.openxmlformats.org/officeDocument/2006/math">
                    <m:sSup>
                      <m:sSupPr>
                        <m:ctrlPr>
                          <a:rPr lang="en-US" sz="2200" i="1" smtClean="0">
                            <a:latin typeface="Cambria Math" panose="02040503050406030204" pitchFamily="18" charset="0"/>
                          </a:rPr>
                        </m:ctrlPr>
                      </m:sSupPr>
                      <m:e>
                        <m:r>
                          <a:rPr lang="en-US" sz="2200" b="0" i="1" smtClean="0">
                            <a:latin typeface="Cambria Math" panose="02040503050406030204" pitchFamily="18" charset="0"/>
                          </a:rPr>
                          <m:t>𝑒</m:t>
                        </m:r>
                      </m:e>
                      <m:sup>
                        <m:r>
                          <a:rPr lang="en-US" sz="2200" b="0" i="1" smtClean="0">
                            <a:latin typeface="Cambria Math" panose="02040503050406030204" pitchFamily="18" charset="0"/>
                          </a:rPr>
                          <m:t>+</m:t>
                        </m:r>
                      </m:sup>
                    </m:sSup>
                  </m:oMath>
                </a14:m>
                <a:r>
                  <a:rPr lang="en-US" sz="2200" dirty="0">
                    <a:latin typeface="+mj-lt"/>
                  </a:rPr>
                  <a:t>-</a:t>
                </a:r>
                <a14:m>
                  <m:oMath xmlns:m="http://schemas.openxmlformats.org/officeDocument/2006/math">
                    <m:sSup>
                      <m:sSupPr>
                        <m:ctrlPr>
                          <a:rPr lang="en-US" sz="2200" i="1" dirty="0" smtClean="0">
                            <a:latin typeface="Cambria Math" panose="02040503050406030204" pitchFamily="18" charset="0"/>
                          </a:rPr>
                        </m:ctrlPr>
                      </m:sSupPr>
                      <m:e>
                        <m:r>
                          <a:rPr lang="en-US" sz="2200" b="0" i="1" dirty="0" smtClean="0">
                            <a:latin typeface="Cambria Math" panose="02040503050406030204" pitchFamily="18" charset="0"/>
                          </a:rPr>
                          <m:t>𝑒</m:t>
                        </m:r>
                      </m:e>
                      <m:sup>
                        <m:r>
                          <a:rPr lang="en-US" sz="2200" b="0" i="1" dirty="0" smtClean="0">
                            <a:latin typeface="Cambria Math" panose="02040503050406030204" pitchFamily="18" charset="0"/>
                          </a:rPr>
                          <m:t>−</m:t>
                        </m:r>
                      </m:sup>
                    </m:sSup>
                  </m:oMath>
                </a14:m>
                <a:r>
                  <a:rPr lang="en-US" sz="2200" dirty="0">
                    <a:latin typeface="+mj-lt"/>
                  </a:rPr>
                  <a:t> bound state</a:t>
                </a:r>
              </a:p>
              <a:p>
                <a:pPr marL="361950"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r>
                  <a:rPr lang="en-US" sz="2200" dirty="0">
                    <a:latin typeface="+mj-lt"/>
                  </a:rPr>
                  <a:t>p-Ps  lifetime of 125ps (</a:t>
                </a:r>
                <a:r>
                  <a:rPr lang="en-US" sz="2200" dirty="0">
                    <a:latin typeface="Calibri" panose="020F0502020204030204" pitchFamily="34" charset="0"/>
                    <a:ea typeface="Calibri" panose="020F0502020204030204" pitchFamily="34" charset="0"/>
                    <a:cs typeface="Calibri" panose="020F0502020204030204" pitchFamily="34" charset="0"/>
                  </a:rPr>
                  <a:t>↑↓)</a:t>
                </a:r>
                <a:endParaRPr lang="en-US" sz="2200" dirty="0">
                  <a:latin typeface="+mj-lt"/>
                </a:endParaRPr>
              </a:p>
              <a:p>
                <a:pPr marL="361950"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r>
                  <a:rPr lang="en-US" sz="2200" dirty="0">
                    <a:latin typeface="+mj-lt"/>
                  </a:rPr>
                  <a:t>o-Ps lifetime of 142ns (</a:t>
                </a:r>
                <a:r>
                  <a:rPr lang="en-US" sz="2200" dirty="0">
                    <a:latin typeface="Calibri" panose="020F0502020204030204" pitchFamily="34" charset="0"/>
                    <a:ea typeface="Calibri" panose="020F0502020204030204" pitchFamily="34" charset="0"/>
                    <a:cs typeface="Calibri" panose="020F0502020204030204" pitchFamily="34" charset="0"/>
                  </a:rPr>
                  <a:t>↑↑)</a:t>
                </a:r>
                <a:endParaRPr lang="en-US" sz="2200" dirty="0">
                  <a:latin typeface="+mj-lt"/>
                </a:endParaRPr>
              </a:p>
            </p:txBody>
          </p:sp>
        </mc:Choice>
        <mc:Fallback xmlns="">
          <p:sp>
            <p:nvSpPr>
              <p:cNvPr id="21" name="TextBox 20">
                <a:extLst>
                  <a:ext uri="{FF2B5EF4-FFF2-40B4-BE49-F238E27FC236}">
                    <a16:creationId xmlns:a16="http://schemas.microsoft.com/office/drawing/2014/main" id="{9CAEB8F3-0440-E4A3-2FE5-808FFD30CCFC}"/>
                  </a:ext>
                </a:extLst>
              </p:cNvPr>
              <p:cNvSpPr txBox="1">
                <a:spLocks noRot="1" noChangeAspect="1" noMove="1" noResize="1" noEditPoints="1" noAdjustHandles="1" noChangeArrowheads="1" noChangeShapeType="1" noTextEdit="1"/>
              </p:cNvSpPr>
              <p:nvPr/>
            </p:nvSpPr>
            <p:spPr>
              <a:xfrm>
                <a:off x="8468453" y="2404164"/>
                <a:ext cx="6097978" cy="1236236"/>
              </a:xfrm>
              <a:prstGeom prst="rect">
                <a:avLst/>
              </a:prstGeom>
              <a:blipFill>
                <a:blip r:embed="rId4"/>
                <a:stretch>
                  <a:fillRect l="-1099" t="-2463" b="-936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FE7D6DDC-4EA3-7FAA-97F8-149DC36DCB13}"/>
                  </a:ext>
                </a:extLst>
              </p:cNvPr>
              <p:cNvSpPr txBox="1"/>
              <p:nvPr/>
            </p:nvSpPr>
            <p:spPr>
              <a:xfrm>
                <a:off x="415783" y="2446149"/>
                <a:ext cx="3048989" cy="1669688"/>
              </a:xfrm>
              <a:prstGeom prst="rect">
                <a:avLst/>
              </a:prstGeom>
              <a:noFill/>
            </p:spPr>
            <p:txBody>
              <a:bodyPr wrap="square">
                <a:spAutoFit/>
              </a:bodyPr>
              <a:lstStyle/>
              <a:p>
                <a:pPr marL="361950"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14:m>
                  <m:oMath xmlns:m="http://schemas.openxmlformats.org/officeDocument/2006/math">
                    <m:sSup>
                      <m:sSupPr>
                        <m:ctrlPr>
                          <a:rPr lang="en-US" sz="2200" i="1" smtClean="0">
                            <a:latin typeface="Cambria Math" panose="02040503050406030204" pitchFamily="18" charset="0"/>
                          </a:rPr>
                        </m:ctrlPr>
                      </m:sSupPr>
                      <m:e>
                        <m:r>
                          <a:rPr lang="en-US" sz="2200" i="1" smtClean="0">
                            <a:latin typeface="Cambria Math" panose="02040503050406030204" pitchFamily="18" charset="0"/>
                            <a:ea typeface="Cambria Math" panose="02040503050406030204" pitchFamily="18" charset="0"/>
                          </a:rPr>
                          <m:t>𝜇</m:t>
                        </m:r>
                      </m:e>
                      <m:sup>
                        <m:r>
                          <a:rPr lang="en-US" sz="2200" b="0" i="1" smtClean="0">
                            <a:latin typeface="Cambria Math" panose="02040503050406030204" pitchFamily="18" charset="0"/>
                          </a:rPr>
                          <m:t>+</m:t>
                        </m:r>
                      </m:sup>
                    </m:sSup>
                  </m:oMath>
                </a14:m>
                <a:r>
                  <a:rPr lang="en-US" sz="2200" dirty="0">
                    <a:latin typeface="+mj-lt"/>
                  </a:rPr>
                  <a:t>-</a:t>
                </a:r>
                <a14:m>
                  <m:oMath xmlns:m="http://schemas.openxmlformats.org/officeDocument/2006/math">
                    <m:sSup>
                      <m:sSupPr>
                        <m:ctrlPr>
                          <a:rPr lang="en-US" sz="2200" i="1" dirty="0" smtClean="0">
                            <a:latin typeface="Cambria Math" panose="02040503050406030204" pitchFamily="18" charset="0"/>
                          </a:rPr>
                        </m:ctrlPr>
                      </m:sSupPr>
                      <m:e>
                        <m:r>
                          <a:rPr lang="en-US" sz="2200" b="0" i="1" dirty="0" smtClean="0">
                            <a:latin typeface="Cambria Math" panose="02040503050406030204" pitchFamily="18" charset="0"/>
                          </a:rPr>
                          <m:t>𝑒</m:t>
                        </m:r>
                      </m:e>
                      <m:sup>
                        <m:r>
                          <a:rPr lang="en-US" sz="2200" b="0" i="1" dirty="0" smtClean="0">
                            <a:latin typeface="Cambria Math" panose="02040503050406030204" pitchFamily="18" charset="0"/>
                          </a:rPr>
                          <m:t>−</m:t>
                        </m:r>
                      </m:sup>
                    </m:sSup>
                  </m:oMath>
                </a14:m>
                <a:r>
                  <a:rPr lang="en-US" sz="2200" dirty="0">
                    <a:latin typeface="+mj-lt"/>
                  </a:rPr>
                  <a:t> bound state</a:t>
                </a:r>
              </a:p>
              <a:p>
                <a:pPr marL="361950"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r>
                  <a:rPr lang="en-US" sz="2200" dirty="0">
                    <a:latin typeface="+mj-lt"/>
                  </a:rPr>
                  <a:t>a fake “-onium”…</a:t>
                </a:r>
              </a:p>
              <a:p>
                <a:pPr marL="361950"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r>
                  <a:rPr lang="en-US" sz="2200" dirty="0">
                    <a:latin typeface="+mj-lt"/>
                  </a:rPr>
                  <a:t>Lifetime of ~ 2.2µs </a:t>
                </a:r>
              </a:p>
              <a:p>
                <a:pPr marL="361950"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endParaRPr lang="en-US" sz="2200" dirty="0">
                  <a:latin typeface="+mj-lt"/>
                </a:endParaRPr>
              </a:p>
            </p:txBody>
          </p:sp>
        </mc:Choice>
        <mc:Fallback xmlns="">
          <p:sp>
            <p:nvSpPr>
              <p:cNvPr id="23" name="TextBox 22">
                <a:extLst>
                  <a:ext uri="{FF2B5EF4-FFF2-40B4-BE49-F238E27FC236}">
                    <a16:creationId xmlns:a16="http://schemas.microsoft.com/office/drawing/2014/main" id="{FE7D6DDC-4EA3-7FAA-97F8-149DC36DCB13}"/>
                  </a:ext>
                </a:extLst>
              </p:cNvPr>
              <p:cNvSpPr txBox="1">
                <a:spLocks noRot="1" noChangeAspect="1" noMove="1" noResize="1" noEditPoints="1" noAdjustHandles="1" noChangeArrowheads="1" noChangeShapeType="1" noTextEdit="1"/>
              </p:cNvSpPr>
              <p:nvPr/>
            </p:nvSpPr>
            <p:spPr>
              <a:xfrm>
                <a:off x="415783" y="2446149"/>
                <a:ext cx="3048989" cy="1669688"/>
              </a:xfrm>
              <a:prstGeom prst="rect">
                <a:avLst/>
              </a:prstGeom>
              <a:blipFill>
                <a:blip r:embed="rId5"/>
                <a:stretch>
                  <a:fillRect l="-2200" t="-1825"/>
                </a:stretch>
              </a:blipFill>
            </p:spPr>
            <p:txBody>
              <a:bodyPr/>
              <a:lstStyle/>
              <a:p>
                <a:r>
                  <a:rPr lang="en-CH">
                    <a:noFill/>
                  </a:rPr>
                  <a:t> </a:t>
                </a:r>
              </a:p>
            </p:txBody>
          </p:sp>
        </mc:Fallback>
      </mc:AlternateContent>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75F76687-1554-1A4D-A28A-F0CB9D41339F}"/>
              </a:ext>
            </a:extLst>
          </p:cNvPr>
          <p:cNvSpPr txBox="1"/>
          <p:nvPr/>
        </p:nvSpPr>
        <p:spPr>
          <a:xfrm>
            <a:off x="239990" y="4312763"/>
            <a:ext cx="11509047" cy="26289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0000AA"/>
              </a:buClr>
              <a:buSzPct val="100000"/>
              <a:buFontTx/>
              <a:buChar char="▪"/>
              <a:defRPr sz="2400">
                <a:latin typeface="Helvetica Light"/>
                <a:ea typeface="Helvetica Light"/>
                <a:cs typeface="Helvetica Light"/>
                <a:sym typeface="Helvetica Light"/>
              </a:defRPr>
            </a:pPr>
            <a:r>
              <a:rPr lang="en-US" dirty="0">
                <a:latin typeface="+mj-lt"/>
              </a:rPr>
              <a:t>Precise theoretical calculations can be done with bound state QED </a:t>
            </a:r>
          </a:p>
          <a:p>
            <a:pPr marL="819150" lvl="1"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r>
              <a:rPr lang="en-GB" dirty="0">
                <a:latin typeface="+mj-lt"/>
              </a:rPr>
              <a:t>Devoid of finite nuclear size effects.</a:t>
            </a:r>
          </a:p>
          <a:p>
            <a:pPr marL="819150" lvl="1" indent="-361950">
              <a:spcBef>
                <a:spcPts val="500"/>
              </a:spcBef>
              <a:buClr>
                <a:srgbClr val="0000AA"/>
              </a:buClr>
              <a:buSzPct val="100000"/>
              <a:buFont typeface="Wingdings" panose="05000000000000000000" pitchFamily="2" charset="2"/>
              <a:buChar char="Ø"/>
              <a:defRPr sz="2400">
                <a:latin typeface="Helvetica Light"/>
                <a:ea typeface="Helvetica Light"/>
                <a:cs typeface="Helvetica Light"/>
                <a:sym typeface="Helvetica Light"/>
              </a:defRPr>
            </a:pPr>
            <a:r>
              <a:rPr lang="en-GB" dirty="0">
                <a:latin typeface="+mj-lt"/>
              </a:rPr>
              <a:t>Enhancement of recoil effects</a:t>
            </a:r>
            <a:endParaRPr lang="en-US"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US" b="1" dirty="0">
                <a:latin typeface="+mj-lt"/>
                <a:ea typeface="+mn-ea"/>
                <a:cs typeface="+mn-cs"/>
                <a:sym typeface="Helvetica"/>
              </a:rPr>
              <a:t>Fundamental </a:t>
            </a:r>
            <a:r>
              <a:rPr lang="en-US" b="1" dirty="0">
                <a:latin typeface="+mj-lt"/>
                <a:sym typeface="Helvetica"/>
              </a:rPr>
              <a:t>constants (muon mass)</a:t>
            </a:r>
            <a:r>
              <a:rPr b="1" dirty="0">
                <a:latin typeface="+mj-lt"/>
                <a:ea typeface="+mn-ea"/>
                <a:cs typeface="+mn-cs"/>
                <a:sym typeface="Helvetica"/>
              </a:rPr>
              <a:t>.</a:t>
            </a:r>
            <a:endParaRPr lang="en-US" b="1" dirty="0">
              <a:latin typeface="+mj-lt"/>
              <a:ea typeface="+mn-ea"/>
              <a:cs typeface="+mn-cs"/>
              <a:sym typeface="Helvetica"/>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US" b="1" dirty="0">
                <a:latin typeface="+mj-lt"/>
                <a:ea typeface="+mn-ea"/>
                <a:cs typeface="+mn-cs"/>
                <a:sym typeface="Helvetica"/>
              </a:rPr>
              <a:t>Fundamental symmetries &amp; new physics searches </a:t>
            </a:r>
          </a:p>
          <a:p>
            <a:pPr lvl="1">
              <a:spcBef>
                <a:spcPts val="500"/>
              </a:spcBef>
              <a:buClr>
                <a:srgbClr val="0000AA"/>
              </a:buClr>
              <a:buSzPct val="100000"/>
              <a:defRPr sz="2400">
                <a:latin typeface="Helvetica Light"/>
                <a:ea typeface="Helvetica Light"/>
                <a:cs typeface="Helvetica Light"/>
                <a:sym typeface="Helvetica Light"/>
              </a:defRPr>
            </a:pPr>
            <a:r>
              <a:rPr lang="en-US" dirty="0">
                <a:latin typeface="+mj-lt"/>
                <a:ea typeface="+mn-ea"/>
                <a:cs typeface="+mn-cs"/>
                <a:sym typeface="Helvetica"/>
              </a:rPr>
              <a:t>			</a:t>
            </a:r>
          </a:p>
        </p:txBody>
      </p:sp>
    </p:spTree>
    <p:extLst>
      <p:ext uri="{BB962C8B-B14F-4D97-AF65-F5344CB8AC3E}">
        <p14:creationId xmlns:p14="http://schemas.microsoft.com/office/powerpoint/2010/main" val="19149655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4F59F4-CD34-7E19-8EC9-4994615A8ED2}"/>
            </a:ext>
          </a:extLst>
        </p:cNvPr>
        <p:cNvGrpSpPr/>
        <p:nvPr/>
      </p:nvGrpSpPr>
      <p:grpSpPr>
        <a:xfrm>
          <a:off x="0" y="0"/>
          <a:ext cx="0" cy="0"/>
          <a:chOff x="0" y="0"/>
          <a:chExt cx="0" cy="0"/>
        </a:xfrm>
      </p:grpSpPr>
      <p:sp>
        <p:nvSpPr>
          <p:cNvPr id="70" name="TextBox 69">
            <a:extLst>
              <a:ext uri="{FF2B5EF4-FFF2-40B4-BE49-F238E27FC236}">
                <a16:creationId xmlns:a16="http://schemas.microsoft.com/office/drawing/2014/main" id="{F92DC9A9-206A-E341-4AD4-43411432027B}"/>
              </a:ext>
            </a:extLst>
          </p:cNvPr>
          <p:cNvSpPr txBox="1"/>
          <p:nvPr/>
        </p:nvSpPr>
        <p:spPr>
          <a:xfrm>
            <a:off x="4390760" y="3025433"/>
            <a:ext cx="352982" cy="369332"/>
          </a:xfrm>
          <a:prstGeom prst="rect">
            <a:avLst/>
          </a:prstGeom>
          <a:noFill/>
        </p:spPr>
        <p:txBody>
          <a:bodyPr wrap="none" rtlCol="0">
            <a:spAutoFit/>
          </a:bodyPr>
          <a:lstStyle/>
          <a:p>
            <a:r>
              <a:rPr lang="en-US" b="1" dirty="0"/>
              <a:t>a)</a:t>
            </a:r>
            <a:endParaRPr lang="en-CH" b="1" dirty="0"/>
          </a:p>
        </p:txBody>
      </p:sp>
      <p:sp>
        <p:nvSpPr>
          <p:cNvPr id="71" name="TextBox 70">
            <a:extLst>
              <a:ext uri="{FF2B5EF4-FFF2-40B4-BE49-F238E27FC236}">
                <a16:creationId xmlns:a16="http://schemas.microsoft.com/office/drawing/2014/main" id="{06478C9B-E135-5F49-25E2-838F4E10C7B4}"/>
              </a:ext>
            </a:extLst>
          </p:cNvPr>
          <p:cNvSpPr txBox="1"/>
          <p:nvPr/>
        </p:nvSpPr>
        <p:spPr>
          <a:xfrm>
            <a:off x="4400927" y="6401268"/>
            <a:ext cx="372218" cy="369332"/>
          </a:xfrm>
          <a:prstGeom prst="rect">
            <a:avLst/>
          </a:prstGeom>
          <a:noFill/>
        </p:spPr>
        <p:txBody>
          <a:bodyPr wrap="none" rtlCol="0">
            <a:spAutoFit/>
          </a:bodyPr>
          <a:lstStyle/>
          <a:p>
            <a:r>
              <a:rPr lang="en-US" b="1" dirty="0"/>
              <a:t>b)</a:t>
            </a:r>
            <a:endParaRPr lang="en-CH" b="1" dirty="0"/>
          </a:p>
        </p:txBody>
      </p:sp>
      <p:pic>
        <p:nvPicPr>
          <p:cNvPr id="5" name="Picture 4">
            <a:extLst>
              <a:ext uri="{FF2B5EF4-FFF2-40B4-BE49-F238E27FC236}">
                <a16:creationId xmlns:a16="http://schemas.microsoft.com/office/drawing/2014/main" id="{D9E47C68-2785-E646-B034-B34D1F7E8524}"/>
              </a:ext>
            </a:extLst>
          </p:cNvPr>
          <p:cNvPicPr>
            <a:picLocks noChangeAspect="1"/>
          </p:cNvPicPr>
          <p:nvPr/>
        </p:nvPicPr>
        <p:blipFill>
          <a:blip r:embed="rId3"/>
          <a:srcRect l="37941"/>
          <a:stretch/>
        </p:blipFill>
        <p:spPr>
          <a:xfrm>
            <a:off x="7411453" y="1762001"/>
            <a:ext cx="3948860" cy="4807197"/>
          </a:xfrm>
          <a:prstGeom prst="rect">
            <a:avLst/>
          </a:prstGeom>
        </p:spPr>
      </p:pic>
      <p:grpSp>
        <p:nvGrpSpPr>
          <p:cNvPr id="58" name="Group 57">
            <a:extLst>
              <a:ext uri="{FF2B5EF4-FFF2-40B4-BE49-F238E27FC236}">
                <a16:creationId xmlns:a16="http://schemas.microsoft.com/office/drawing/2014/main" id="{5DC727DF-7D84-4DF4-51C1-DDB4A9167000}"/>
              </a:ext>
            </a:extLst>
          </p:cNvPr>
          <p:cNvGrpSpPr/>
          <p:nvPr/>
        </p:nvGrpSpPr>
        <p:grpSpPr>
          <a:xfrm>
            <a:off x="4429624" y="1527547"/>
            <a:ext cx="7436512" cy="5239013"/>
            <a:chOff x="4429624" y="1527547"/>
            <a:chExt cx="7436512" cy="5239013"/>
          </a:xfrm>
        </p:grpSpPr>
        <p:cxnSp>
          <p:nvCxnSpPr>
            <p:cNvPr id="59" name="Straight Connector 58">
              <a:extLst>
                <a:ext uri="{FF2B5EF4-FFF2-40B4-BE49-F238E27FC236}">
                  <a16:creationId xmlns:a16="http://schemas.microsoft.com/office/drawing/2014/main" id="{79CFE7CD-8B3E-5378-6D56-DF385CB71A57}"/>
                </a:ext>
              </a:extLst>
            </p:cNvPr>
            <p:cNvCxnSpPr>
              <a:cxnSpLocks/>
            </p:cNvCxnSpPr>
            <p:nvPr/>
          </p:nvCxnSpPr>
          <p:spPr>
            <a:xfrm>
              <a:off x="7450800" y="1527547"/>
              <a:ext cx="0"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60" name="Straight Connector 59">
              <a:extLst>
                <a:ext uri="{FF2B5EF4-FFF2-40B4-BE49-F238E27FC236}">
                  <a16:creationId xmlns:a16="http://schemas.microsoft.com/office/drawing/2014/main" id="{D41B7743-A318-D256-D687-E2D3F8CB2A32}"/>
                </a:ext>
              </a:extLst>
            </p:cNvPr>
            <p:cNvCxnSpPr>
              <a:cxnSpLocks/>
            </p:cNvCxnSpPr>
            <p:nvPr/>
          </p:nvCxnSpPr>
          <p:spPr>
            <a:xfrm flipH="1">
              <a:off x="4433418" y="3362090"/>
              <a:ext cx="301738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61" name="Straight Connector 60">
              <a:extLst>
                <a:ext uri="{FF2B5EF4-FFF2-40B4-BE49-F238E27FC236}">
                  <a16:creationId xmlns:a16="http://schemas.microsoft.com/office/drawing/2014/main" id="{98C289DC-1CCC-0F38-9E57-F1BA76F444E5}"/>
                </a:ext>
              </a:extLst>
            </p:cNvPr>
            <p:cNvCxnSpPr>
              <a:cxnSpLocks/>
            </p:cNvCxnSpPr>
            <p:nvPr/>
          </p:nvCxnSpPr>
          <p:spPr>
            <a:xfrm flipH="1">
              <a:off x="4429624" y="152754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62" name="Straight Connector 61">
              <a:extLst>
                <a:ext uri="{FF2B5EF4-FFF2-40B4-BE49-F238E27FC236}">
                  <a16:creationId xmlns:a16="http://schemas.microsoft.com/office/drawing/2014/main" id="{54087D70-6EB2-C009-78CB-48DD67BF9529}"/>
                </a:ext>
              </a:extLst>
            </p:cNvPr>
            <p:cNvCxnSpPr>
              <a:cxnSpLocks/>
            </p:cNvCxnSpPr>
            <p:nvPr/>
          </p:nvCxnSpPr>
          <p:spPr>
            <a:xfrm flipV="1">
              <a:off x="4429624" y="1527547"/>
              <a:ext cx="3794" cy="5239013"/>
            </a:xfrm>
            <a:prstGeom prst="line">
              <a:avLst/>
            </a:prstGeom>
            <a:ln w="6350"/>
          </p:spPr>
          <p:style>
            <a:lnRef idx="2">
              <a:schemeClr val="dk1"/>
            </a:lnRef>
            <a:fillRef idx="0">
              <a:schemeClr val="dk1"/>
            </a:fillRef>
            <a:effectRef idx="1">
              <a:schemeClr val="dk1"/>
            </a:effectRef>
            <a:fontRef idx="minor">
              <a:schemeClr val="tx1"/>
            </a:fontRef>
          </p:style>
        </p:cxnSp>
        <p:cxnSp>
          <p:nvCxnSpPr>
            <p:cNvPr id="63" name="Straight Connector 62">
              <a:extLst>
                <a:ext uri="{FF2B5EF4-FFF2-40B4-BE49-F238E27FC236}">
                  <a16:creationId xmlns:a16="http://schemas.microsoft.com/office/drawing/2014/main" id="{8F78205A-D021-99F8-F8F8-67380A57CE26}"/>
                </a:ext>
              </a:extLst>
            </p:cNvPr>
            <p:cNvCxnSpPr>
              <a:cxnSpLocks/>
            </p:cNvCxnSpPr>
            <p:nvPr/>
          </p:nvCxnSpPr>
          <p:spPr>
            <a:xfrm flipH="1">
              <a:off x="4429624" y="6762507"/>
              <a:ext cx="7436512" cy="0"/>
            </a:xfrm>
            <a:prstGeom prst="line">
              <a:avLst/>
            </a:prstGeom>
            <a:ln w="6350"/>
          </p:spPr>
          <p:style>
            <a:lnRef idx="2">
              <a:schemeClr val="dk1"/>
            </a:lnRef>
            <a:fillRef idx="0">
              <a:schemeClr val="dk1"/>
            </a:fillRef>
            <a:effectRef idx="1">
              <a:schemeClr val="dk1"/>
            </a:effectRef>
            <a:fontRef idx="minor">
              <a:schemeClr val="tx1"/>
            </a:fontRef>
          </p:style>
        </p:cxnSp>
        <p:cxnSp>
          <p:nvCxnSpPr>
            <p:cNvPr id="64" name="Straight Connector 63">
              <a:extLst>
                <a:ext uri="{FF2B5EF4-FFF2-40B4-BE49-F238E27FC236}">
                  <a16:creationId xmlns:a16="http://schemas.microsoft.com/office/drawing/2014/main" id="{139186EC-32A5-2BFF-8013-0D3192E8B2C8}"/>
                </a:ext>
              </a:extLst>
            </p:cNvPr>
            <p:cNvCxnSpPr>
              <a:cxnSpLocks/>
            </p:cNvCxnSpPr>
            <p:nvPr/>
          </p:nvCxnSpPr>
          <p:spPr>
            <a:xfrm>
              <a:off x="11866136" y="1527547"/>
              <a:ext cx="0" cy="5239013"/>
            </a:xfrm>
            <a:prstGeom prst="line">
              <a:avLst/>
            </a:prstGeom>
            <a:ln w="6350"/>
          </p:spPr>
          <p:style>
            <a:lnRef idx="2">
              <a:schemeClr val="dk1"/>
            </a:lnRef>
            <a:fillRef idx="0">
              <a:schemeClr val="dk1"/>
            </a:fillRef>
            <a:effectRef idx="1">
              <a:schemeClr val="dk1"/>
            </a:effectRef>
            <a:fontRef idx="minor">
              <a:schemeClr val="tx1"/>
            </a:fontRef>
          </p:style>
        </p:cxnSp>
      </p:grpSp>
      <p:sp>
        <p:nvSpPr>
          <p:cNvPr id="11" name="Rectangle 10">
            <a:extLst>
              <a:ext uri="{FF2B5EF4-FFF2-40B4-BE49-F238E27FC236}">
                <a16:creationId xmlns:a16="http://schemas.microsoft.com/office/drawing/2014/main" id="{6AC1E5D0-0134-5D6F-343A-8CF7022AA8C1}"/>
              </a:ext>
            </a:extLst>
          </p:cNvPr>
          <p:cNvSpPr/>
          <p:nvPr/>
        </p:nvSpPr>
        <p:spPr>
          <a:xfrm>
            <a:off x="8531532" y="4587024"/>
            <a:ext cx="1256412" cy="513009"/>
          </a:xfrm>
          <a:prstGeom prst="rect">
            <a:avLst/>
          </a:prstGeom>
          <a:solidFill>
            <a:srgbClr val="B1B1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0" name="Rectangle 29">
            <a:extLst>
              <a:ext uri="{FF2B5EF4-FFF2-40B4-BE49-F238E27FC236}">
                <a16:creationId xmlns:a16="http://schemas.microsoft.com/office/drawing/2014/main" id="{8B817896-410B-25A5-2FEA-B61B8CEEED94}"/>
              </a:ext>
            </a:extLst>
          </p:cNvPr>
          <p:cNvSpPr/>
          <p:nvPr/>
        </p:nvSpPr>
        <p:spPr>
          <a:xfrm>
            <a:off x="6838127" y="4488099"/>
            <a:ext cx="132348" cy="1362939"/>
          </a:xfrm>
          <a:prstGeom prst="rect">
            <a:avLst/>
          </a:prstGeom>
          <a:pattFill prst="pct40">
            <a:fgClr>
              <a:schemeClr val="bg1">
                <a:lumMod val="50000"/>
              </a:schemeClr>
            </a:fgClr>
            <a:bgClr>
              <a:schemeClr val="bg1"/>
            </a:bgClr>
          </a:patt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1" name="Rectangle 30">
            <a:extLst>
              <a:ext uri="{FF2B5EF4-FFF2-40B4-BE49-F238E27FC236}">
                <a16:creationId xmlns:a16="http://schemas.microsoft.com/office/drawing/2014/main" id="{749C4362-4BEC-B8D8-D91E-3FBE38D98E6B}"/>
              </a:ext>
            </a:extLst>
          </p:cNvPr>
          <p:cNvSpPr/>
          <p:nvPr/>
        </p:nvSpPr>
        <p:spPr>
          <a:xfrm>
            <a:off x="5042483" y="3562835"/>
            <a:ext cx="995515" cy="3140854"/>
          </a:xfrm>
          <a:prstGeom prst="rect">
            <a:avLst/>
          </a:prstGeom>
          <a:gradFill flip="none" rotWithShape="1">
            <a:gsLst>
              <a:gs pos="0">
                <a:schemeClr val="accent1">
                  <a:lumMod val="5000"/>
                  <a:lumOff val="95000"/>
                  <a:alpha val="50000"/>
                </a:schemeClr>
              </a:gs>
              <a:gs pos="24000">
                <a:srgbClr val="17A4AF"/>
              </a:gs>
              <a:gs pos="78000">
                <a:srgbClr val="17A4AF"/>
              </a:gs>
              <a:gs pos="100000">
                <a:srgbClr val="FFFFFF">
                  <a:alpha val="50000"/>
                </a:srgb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2" name="Straight Arrow Connector 31">
            <a:extLst>
              <a:ext uri="{FF2B5EF4-FFF2-40B4-BE49-F238E27FC236}">
                <a16:creationId xmlns:a16="http://schemas.microsoft.com/office/drawing/2014/main" id="{6B6DC366-BA5E-7E24-9AE4-151067CE797A}"/>
              </a:ext>
            </a:extLst>
          </p:cNvPr>
          <p:cNvCxnSpPr>
            <a:cxnSpLocks/>
            <a:endCxn id="30" idx="1"/>
          </p:cNvCxnSpPr>
          <p:nvPr/>
        </p:nvCxnSpPr>
        <p:spPr>
          <a:xfrm flipV="1">
            <a:off x="4473709" y="5169569"/>
            <a:ext cx="2364418" cy="0"/>
          </a:xfrm>
          <a:prstGeom prst="straightConnector1">
            <a:avLst/>
          </a:prstGeom>
          <a:ln w="28575">
            <a:solidFill>
              <a:srgbClr val="E74645"/>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D7693923-3645-1B5E-70DD-128C12493BE1}"/>
              </a:ext>
            </a:extLst>
          </p:cNvPr>
          <p:cNvCxnSpPr>
            <a:cxnSpLocks/>
          </p:cNvCxnSpPr>
          <p:nvPr/>
        </p:nvCxnSpPr>
        <p:spPr>
          <a:xfrm flipH="1" flipV="1">
            <a:off x="5540240" y="5001018"/>
            <a:ext cx="1297887" cy="132244"/>
          </a:xfrm>
          <a:prstGeom prst="straightConnector1">
            <a:avLst/>
          </a:prstGeom>
          <a:ln w="38100">
            <a:solidFill>
              <a:srgbClr val="FFC000"/>
            </a:solidFill>
            <a:prstDash val="dash"/>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86BA99DD-87F3-7A93-7B46-B313317E0947}"/>
              </a:ext>
            </a:extLst>
          </p:cNvPr>
          <p:cNvCxnSpPr>
            <a:cxnSpLocks/>
          </p:cNvCxnSpPr>
          <p:nvPr/>
        </p:nvCxnSpPr>
        <p:spPr>
          <a:xfrm flipH="1" flipV="1">
            <a:off x="4473709" y="4488099"/>
            <a:ext cx="1066531" cy="494766"/>
          </a:xfrm>
          <a:prstGeom prst="straightConnector1">
            <a:avLst/>
          </a:prstGeom>
          <a:ln w="57150">
            <a:solidFill>
              <a:srgbClr val="E74645"/>
            </a:solidFill>
            <a:prstDash val="solid"/>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ACE1BB88-78BD-27F4-C5A7-5409DA646784}"/>
              </a:ext>
            </a:extLst>
          </p:cNvPr>
          <p:cNvCxnSpPr>
            <a:cxnSpLocks/>
          </p:cNvCxnSpPr>
          <p:nvPr/>
        </p:nvCxnSpPr>
        <p:spPr>
          <a:xfrm flipH="1">
            <a:off x="4423286" y="4986044"/>
            <a:ext cx="1128813" cy="38623"/>
          </a:xfrm>
          <a:prstGeom prst="straightConnector1">
            <a:avLst/>
          </a:prstGeom>
          <a:ln w="57150">
            <a:solidFill>
              <a:srgbClr val="5E5CE6"/>
            </a:solidFill>
            <a:prstDash val="solid"/>
            <a:tailEnd type="triangle"/>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2490E8C5-F841-9294-772A-E93962B5F388}"/>
              </a:ext>
            </a:extLst>
          </p:cNvPr>
          <p:cNvCxnSpPr>
            <a:cxnSpLocks/>
          </p:cNvCxnSpPr>
          <p:nvPr/>
        </p:nvCxnSpPr>
        <p:spPr>
          <a:xfrm>
            <a:off x="4568652" y="1711578"/>
            <a:ext cx="2057400" cy="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37" name="Straight Connector 36">
            <a:extLst>
              <a:ext uri="{FF2B5EF4-FFF2-40B4-BE49-F238E27FC236}">
                <a16:creationId xmlns:a16="http://schemas.microsoft.com/office/drawing/2014/main" id="{836AB6DA-7891-BF98-EE31-C3C6B7737BF7}"/>
              </a:ext>
            </a:extLst>
          </p:cNvPr>
          <p:cNvCxnSpPr>
            <a:cxnSpLocks/>
          </p:cNvCxnSpPr>
          <p:nvPr/>
        </p:nvCxnSpPr>
        <p:spPr>
          <a:xfrm>
            <a:off x="4568652" y="2989564"/>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38" name="Straight Connector 37">
            <a:extLst>
              <a:ext uri="{FF2B5EF4-FFF2-40B4-BE49-F238E27FC236}">
                <a16:creationId xmlns:a16="http://schemas.microsoft.com/office/drawing/2014/main" id="{80D114F9-1619-A936-8ECF-DD6AA41D6ABC}"/>
              </a:ext>
            </a:extLst>
          </p:cNvPr>
          <p:cNvCxnSpPr>
            <a:cxnSpLocks/>
          </p:cNvCxnSpPr>
          <p:nvPr/>
        </p:nvCxnSpPr>
        <p:spPr>
          <a:xfrm>
            <a:off x="4568652" y="2016382"/>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39" name="Straight Arrow Connector 38">
            <a:extLst>
              <a:ext uri="{FF2B5EF4-FFF2-40B4-BE49-F238E27FC236}">
                <a16:creationId xmlns:a16="http://schemas.microsoft.com/office/drawing/2014/main" id="{9D1DD348-988B-B82E-B4D8-50C49E37E07E}"/>
              </a:ext>
            </a:extLst>
          </p:cNvPr>
          <p:cNvCxnSpPr>
            <a:cxnSpLocks/>
          </p:cNvCxnSpPr>
          <p:nvPr/>
        </p:nvCxnSpPr>
        <p:spPr>
          <a:xfrm flipV="1">
            <a:off x="5025329" y="2016382"/>
            <a:ext cx="0" cy="478800"/>
          </a:xfrm>
          <a:prstGeom prst="straightConnector1">
            <a:avLst/>
          </a:prstGeom>
          <a:ln w="57150">
            <a:solidFill>
              <a:srgbClr val="17A4AF"/>
            </a:solidFill>
            <a:tailEnd type="triangle"/>
          </a:ln>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B10A6223-01A8-594B-B194-61B4099BE7A9}"/>
              </a:ext>
            </a:extLst>
          </p:cNvPr>
          <p:cNvCxnSpPr>
            <a:cxnSpLocks/>
          </p:cNvCxnSpPr>
          <p:nvPr/>
        </p:nvCxnSpPr>
        <p:spPr>
          <a:xfrm flipV="1">
            <a:off x="5025329" y="2481332"/>
            <a:ext cx="0" cy="478800"/>
          </a:xfrm>
          <a:prstGeom prst="straightConnector1">
            <a:avLst/>
          </a:prstGeom>
          <a:ln w="57150">
            <a:solidFill>
              <a:srgbClr val="17A4AF"/>
            </a:solidFill>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650A7921-C9D4-B765-A7B3-22F27A5E3F7F}"/>
              </a:ext>
            </a:extLst>
          </p:cNvPr>
          <p:cNvCxnSpPr>
            <a:cxnSpLocks/>
          </p:cNvCxnSpPr>
          <p:nvPr/>
        </p:nvCxnSpPr>
        <p:spPr>
          <a:xfrm flipV="1">
            <a:off x="5032344" y="1537582"/>
            <a:ext cx="0" cy="478800"/>
          </a:xfrm>
          <a:prstGeom prst="straightConnector1">
            <a:avLst/>
          </a:prstGeom>
          <a:ln w="57150">
            <a:solidFill>
              <a:srgbClr val="17A4AF"/>
            </a:solidFill>
            <a:tailEnd type="triangle"/>
          </a:ln>
        </p:spPr>
        <p:style>
          <a:lnRef idx="2">
            <a:schemeClr val="accent1"/>
          </a:lnRef>
          <a:fillRef idx="0">
            <a:schemeClr val="accent1"/>
          </a:fillRef>
          <a:effectRef idx="1">
            <a:schemeClr val="accent1"/>
          </a:effectRef>
          <a:fontRef idx="minor">
            <a:schemeClr val="tx1"/>
          </a:fontRef>
        </p:style>
      </p:cxnSp>
      <p:pic>
        <p:nvPicPr>
          <p:cNvPr id="42" name="AD_4nXfq3LFrnQwxS8KLwS-xdy8QmUDOVZCJbU4oEMf52ezpUgJ5ib9eE7_rBzNN8FxgZgN2zgEqUgOaNmdN2HGfjwJwlspDn46Es0UpT0b2bmKq3DzXmh8THDUs6ia2V2v4EFLMl1YvUavOgaLqTaczevnDGgInzmamZ3y87taZ0SCHxkCxe6kmg4M.png" descr="AD_4nXfq3LFrnQwxS8KLwS-xdy8QmUDOVZCJbU4oEMf52ezpUgJ5ib9eE7_rBzNN8FxgZgN2zgEqUgOaNmdN2HGfjwJwlspDn46Es0UpT0b2bmKq3DzXmh8THDUs6ia2V2v4EFLMl1YvUavOgaLqTaczevnDGgInzmamZ3y87taZ0SCHxkCxe6kmg4M.png">
            <a:extLst>
              <a:ext uri="{FF2B5EF4-FFF2-40B4-BE49-F238E27FC236}">
                <a16:creationId xmlns:a16="http://schemas.microsoft.com/office/drawing/2014/main" id="{F74CB0B3-36CD-7BDB-DED6-2E4D5BD9883E}"/>
              </a:ext>
            </a:extLst>
          </p:cNvPr>
          <p:cNvPicPr>
            <a:picLocks noChangeAspect="1"/>
          </p:cNvPicPr>
          <p:nvPr/>
        </p:nvPicPr>
        <p:blipFill>
          <a:blip r:embed="rId4"/>
          <a:stretch>
            <a:fillRect/>
          </a:stretch>
        </p:blipFill>
        <p:spPr>
          <a:xfrm>
            <a:off x="4414911" y="3108962"/>
            <a:ext cx="2688017" cy="3806699"/>
          </a:xfrm>
          <a:prstGeom prst="rect">
            <a:avLst/>
          </a:prstGeom>
          <a:ln w="12700">
            <a:miter lim="400000"/>
          </a:ln>
        </p:spPr>
      </p:pic>
      <p:sp>
        <p:nvSpPr>
          <p:cNvPr id="43" name="TextBox 42">
            <a:extLst>
              <a:ext uri="{FF2B5EF4-FFF2-40B4-BE49-F238E27FC236}">
                <a16:creationId xmlns:a16="http://schemas.microsoft.com/office/drawing/2014/main" id="{E41AA008-59E3-CAA8-BB87-FCC6860A3771}"/>
              </a:ext>
            </a:extLst>
          </p:cNvPr>
          <p:cNvSpPr txBox="1"/>
          <p:nvPr/>
        </p:nvSpPr>
        <p:spPr>
          <a:xfrm>
            <a:off x="5802114" y="5169568"/>
            <a:ext cx="1536698" cy="307777"/>
          </a:xfrm>
          <a:prstGeom prst="rect">
            <a:avLst/>
          </a:prstGeom>
          <a:noFill/>
        </p:spPr>
        <p:txBody>
          <a:bodyPr wrap="square" rtlCol="0">
            <a:spAutoFit/>
          </a:bodyPr>
          <a:lstStyle/>
          <a:p>
            <a:r>
              <a:rPr lang="en-US" sz="1400" dirty="0">
                <a:solidFill>
                  <a:schemeClr val="bg1"/>
                </a:solidFill>
              </a:rPr>
              <a:t>target</a:t>
            </a:r>
            <a:endParaRPr lang="en-CH" sz="1400" dirty="0">
              <a:solidFill>
                <a:schemeClr val="bg1"/>
              </a:solidFill>
            </a:endParaRPr>
          </a:p>
        </p:txBody>
      </p:sp>
      <p:cxnSp>
        <p:nvCxnSpPr>
          <p:cNvPr id="45" name="Straight Arrow Connector 44">
            <a:extLst>
              <a:ext uri="{FF2B5EF4-FFF2-40B4-BE49-F238E27FC236}">
                <a16:creationId xmlns:a16="http://schemas.microsoft.com/office/drawing/2014/main" id="{3F047A52-357D-88C2-129F-99D89FCD8F59}"/>
              </a:ext>
            </a:extLst>
          </p:cNvPr>
          <p:cNvCxnSpPr>
            <a:cxnSpLocks/>
          </p:cNvCxnSpPr>
          <p:nvPr/>
        </p:nvCxnSpPr>
        <p:spPr>
          <a:xfrm flipH="1" flipV="1">
            <a:off x="5698230" y="4900337"/>
            <a:ext cx="201239" cy="328336"/>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47" name="TextBox 46">
            <a:extLst>
              <a:ext uri="{FF2B5EF4-FFF2-40B4-BE49-F238E27FC236}">
                <a16:creationId xmlns:a16="http://schemas.microsoft.com/office/drawing/2014/main" id="{EBFEB5AB-B726-0E75-C240-3FC1C54AAB14}"/>
              </a:ext>
            </a:extLst>
          </p:cNvPr>
          <p:cNvSpPr txBox="1"/>
          <p:nvPr/>
        </p:nvSpPr>
        <p:spPr>
          <a:xfrm>
            <a:off x="4876717" y="4942738"/>
            <a:ext cx="1536698" cy="307777"/>
          </a:xfrm>
          <a:prstGeom prst="rect">
            <a:avLst/>
          </a:prstGeom>
          <a:noFill/>
        </p:spPr>
        <p:txBody>
          <a:bodyPr wrap="square" rtlCol="0">
            <a:spAutoFit/>
          </a:bodyPr>
          <a:lstStyle/>
          <a:p>
            <a:r>
              <a:rPr lang="en-US" sz="1400" dirty="0">
                <a:solidFill>
                  <a:schemeClr val="bg1"/>
                </a:solidFill>
              </a:rPr>
              <a:t>guiding</a:t>
            </a:r>
            <a:endParaRPr lang="en-CH" sz="1400" dirty="0">
              <a:solidFill>
                <a:schemeClr val="bg1"/>
              </a:solidFill>
            </a:endParaRPr>
          </a:p>
        </p:txBody>
      </p:sp>
      <p:cxnSp>
        <p:nvCxnSpPr>
          <p:cNvPr id="48" name="Straight Arrow Connector 47">
            <a:extLst>
              <a:ext uri="{FF2B5EF4-FFF2-40B4-BE49-F238E27FC236}">
                <a16:creationId xmlns:a16="http://schemas.microsoft.com/office/drawing/2014/main" id="{4A8F068A-8B5E-577C-8A2E-4F460CE5A0B9}"/>
              </a:ext>
            </a:extLst>
          </p:cNvPr>
          <p:cNvCxnSpPr>
            <a:cxnSpLocks/>
          </p:cNvCxnSpPr>
          <p:nvPr/>
        </p:nvCxnSpPr>
        <p:spPr>
          <a:xfrm flipV="1">
            <a:off x="5429060" y="4881621"/>
            <a:ext cx="54284" cy="122234"/>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5C76277D-D101-319C-D3EA-387E42A34F46}"/>
              </a:ext>
            </a:extLst>
          </p:cNvPr>
          <p:cNvSpPr txBox="1"/>
          <p:nvPr/>
        </p:nvSpPr>
        <p:spPr>
          <a:xfrm>
            <a:off x="6640193" y="2840767"/>
            <a:ext cx="402674" cy="369332"/>
          </a:xfrm>
          <a:prstGeom prst="rect">
            <a:avLst/>
          </a:prstGeom>
          <a:noFill/>
        </p:spPr>
        <p:txBody>
          <a:bodyPr wrap="none" rtlCol="0">
            <a:spAutoFit/>
          </a:bodyPr>
          <a:lstStyle/>
          <a:p>
            <a:r>
              <a:rPr lang="en-US" b="1" dirty="0"/>
              <a:t>1S</a:t>
            </a:r>
            <a:endParaRPr lang="en-CH" b="1" dirty="0"/>
          </a:p>
        </p:txBody>
      </p:sp>
      <p:sp>
        <p:nvSpPr>
          <p:cNvPr id="54" name="TextBox 53">
            <a:extLst>
              <a:ext uri="{FF2B5EF4-FFF2-40B4-BE49-F238E27FC236}">
                <a16:creationId xmlns:a16="http://schemas.microsoft.com/office/drawing/2014/main" id="{45B4A85F-E42E-DBA7-1EA0-6FDEEFB9D250}"/>
              </a:ext>
            </a:extLst>
          </p:cNvPr>
          <p:cNvSpPr txBox="1"/>
          <p:nvPr/>
        </p:nvSpPr>
        <p:spPr>
          <a:xfrm>
            <a:off x="6640193" y="1874577"/>
            <a:ext cx="402674" cy="369332"/>
          </a:xfrm>
          <a:prstGeom prst="rect">
            <a:avLst/>
          </a:prstGeom>
          <a:noFill/>
        </p:spPr>
        <p:txBody>
          <a:bodyPr wrap="none" rtlCol="0">
            <a:spAutoFit/>
          </a:bodyPr>
          <a:lstStyle/>
          <a:p>
            <a:r>
              <a:rPr lang="en-US" b="1" dirty="0"/>
              <a:t>2S</a:t>
            </a:r>
            <a:endParaRPr lang="en-CH" b="1" dirty="0"/>
          </a:p>
        </p:txBody>
      </p:sp>
      <p:sp>
        <p:nvSpPr>
          <p:cNvPr id="56" name="Motivations to study leptonic atoms - Positronium and Muonium">
            <a:extLst>
              <a:ext uri="{FF2B5EF4-FFF2-40B4-BE49-F238E27FC236}">
                <a16:creationId xmlns:a16="http://schemas.microsoft.com/office/drawing/2014/main" id="{06757577-BE98-4A50-B476-620B8783158F}"/>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Ps 1S-2S experimental setup</a:t>
            </a:r>
          </a:p>
        </p:txBody>
      </p:sp>
      <mc:AlternateContent xmlns:mc="http://schemas.openxmlformats.org/markup-compatibility/2006" xmlns:a14="http://schemas.microsoft.com/office/drawing/2010/main">
        <mc:Choice Requires="a14">
          <p:sp>
            <p:nvSpPr>
              <p:cNvPr id="57"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8ED520F5-6086-C4A3-B125-B65024B7FC21}"/>
                  </a:ext>
                </a:extLst>
              </p:cNvPr>
              <p:cNvSpPr txBox="1"/>
              <p:nvPr/>
            </p:nvSpPr>
            <p:spPr>
              <a:xfrm>
                <a:off x="155335" y="1618964"/>
                <a:ext cx="4145294" cy="6145272"/>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a:spcBef>
                    <a:spcPts val="500"/>
                  </a:spcBef>
                  <a:buClr>
                    <a:srgbClr val="0000AA"/>
                  </a:buClr>
                  <a:buSzPct val="100000"/>
                  <a:defRPr sz="2400">
                    <a:latin typeface="Helvetica Light"/>
                    <a:ea typeface="Helvetica Light"/>
                    <a:cs typeface="Helvetica Light"/>
                    <a:sym typeface="Helvetica Light"/>
                  </a:defRPr>
                </a:pPr>
                <a:r>
                  <a:rPr lang="en-GB" dirty="0">
                    <a:latin typeface="+mj-lt"/>
                  </a:rPr>
                  <a:t>CW experiment on the pulsed </a:t>
                </a:r>
                <a14:m>
                  <m:oMath xmlns:m="http://schemas.openxmlformats.org/officeDocument/2006/math">
                    <m:sSup>
                      <m:sSupPr>
                        <m:ctrlPr>
                          <a:rPr lang="en-GB"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oMath>
                </a14:m>
                <a:r>
                  <a:rPr lang="en-GB" dirty="0">
                    <a:latin typeface="+mj-lt"/>
                  </a:rPr>
                  <a:t> beam at ETH Zurich:</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14:m>
                  <m:oMath xmlns:m="http://schemas.openxmlformats.org/officeDocument/2006/math">
                    <m:sSup>
                      <m:sSupPr>
                        <m:ctrlPr>
                          <a:rPr lang="en-GB"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0" smtClean="0">
                            <a:latin typeface="Cambria Math" panose="02040503050406030204" pitchFamily="18" charset="0"/>
                          </a:rPr>
                          <m:t>+</m:t>
                        </m:r>
                      </m:sup>
                    </m:sSup>
                  </m:oMath>
                </a14:m>
                <a:r>
                  <a:rPr lang="en-GB" dirty="0">
                    <a:latin typeface="+mj-lt"/>
                  </a:rPr>
                  <a:t> beam strikes </a:t>
                </a:r>
                <a:r>
                  <a:rPr lang="en-GB" dirty="0" err="1">
                    <a:latin typeface="+mj-lt"/>
                  </a:rPr>
                  <a:t>porus</a:t>
                </a:r>
                <a:r>
                  <a:rPr lang="en-GB" dirty="0">
                    <a:latin typeface="+mj-lt"/>
                  </a:rPr>
                  <a:t> silica target</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forms and diffuses out into vacuum</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is excited to 2S state by two 486nm photons</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Ps ionised by a third photon</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dirty="0">
                    <a:latin typeface="+mj-lt"/>
                  </a:rPr>
                  <a:t> </a:t>
                </a:r>
                <a14:m>
                  <m:oMath xmlns:m="http://schemas.openxmlformats.org/officeDocument/2006/math">
                    <m:sSup>
                      <m:sSupPr>
                        <m:ctrlPr>
                          <a:rPr lang="en-GB" i="1" smtClean="0">
                            <a:latin typeface="Cambria Math" panose="02040503050406030204" pitchFamily="18" charset="0"/>
                          </a:rPr>
                        </m:ctrlPr>
                      </m:sSupPr>
                      <m:e>
                        <m:r>
                          <m:rPr>
                            <m:sty m:val="p"/>
                          </m:rPr>
                          <a:rPr lang="en-US" b="0" i="0" smtClean="0">
                            <a:latin typeface="Cambria Math" panose="02040503050406030204" pitchFamily="18" charset="0"/>
                          </a:rPr>
                          <m:t>e</m:t>
                        </m:r>
                      </m:e>
                      <m:sup>
                        <m:r>
                          <a:rPr lang="en-US" b="0" i="0" smtClean="0">
                            <a:latin typeface="Cambria Math" panose="02040503050406030204" pitchFamily="18" charset="0"/>
                          </a:rPr>
                          <m:t>+</m:t>
                        </m:r>
                      </m:sup>
                    </m:sSup>
                  </m:oMath>
                </a14:m>
                <a:r>
                  <a:rPr lang="en-GB" dirty="0">
                    <a:latin typeface="+mj-lt"/>
                  </a:rPr>
                  <a:t> is guided to MCP, and excitation event is detected by triple coincidence </a:t>
                </a: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mc:Choice>
        <mc:Fallback xmlns="">
          <p:sp>
            <p:nvSpPr>
              <p:cNvPr id="57"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8ED520F5-6086-C4A3-B125-B65024B7FC21}"/>
                  </a:ext>
                </a:extLst>
              </p:cNvPr>
              <p:cNvSpPr txBox="1">
                <a:spLocks noRot="1" noChangeAspect="1" noMove="1" noResize="1" noEditPoints="1" noAdjustHandles="1" noChangeArrowheads="1" noChangeShapeType="1" noTextEdit="1"/>
              </p:cNvSpPr>
              <p:nvPr/>
            </p:nvSpPr>
            <p:spPr>
              <a:xfrm>
                <a:off x="155335" y="1618964"/>
                <a:ext cx="4145294" cy="6145272"/>
              </a:xfrm>
              <a:prstGeom prst="rect">
                <a:avLst/>
              </a:prstGeom>
              <a:blipFill>
                <a:blip r:embed="rId5"/>
                <a:stretch>
                  <a:fillRect l="-3676" t="-794" r="-5147"/>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sp>
        <p:nvSpPr>
          <p:cNvPr id="65" name="TextBox 64">
            <a:extLst>
              <a:ext uri="{FF2B5EF4-FFF2-40B4-BE49-F238E27FC236}">
                <a16:creationId xmlns:a16="http://schemas.microsoft.com/office/drawing/2014/main" id="{E1A1EB4C-EF60-C0A3-CA22-AFC41A1F4CFB}"/>
              </a:ext>
            </a:extLst>
          </p:cNvPr>
          <p:cNvSpPr txBox="1"/>
          <p:nvPr/>
        </p:nvSpPr>
        <p:spPr>
          <a:xfrm>
            <a:off x="6582723" y="1527547"/>
            <a:ext cx="929037" cy="307777"/>
          </a:xfrm>
          <a:prstGeom prst="rect">
            <a:avLst/>
          </a:prstGeom>
          <a:noFill/>
        </p:spPr>
        <p:txBody>
          <a:bodyPr wrap="none" rtlCol="0">
            <a:spAutoFit/>
          </a:bodyPr>
          <a:lstStyle/>
          <a:p>
            <a:r>
              <a:rPr lang="en-US" sz="1400" b="1" dirty="0"/>
              <a:t>continuum</a:t>
            </a:r>
            <a:endParaRPr lang="en-CH" sz="1400" b="1" dirty="0"/>
          </a:p>
        </p:txBody>
      </p:sp>
      <p:grpSp>
        <p:nvGrpSpPr>
          <p:cNvPr id="66" name="Group 65">
            <a:extLst>
              <a:ext uri="{FF2B5EF4-FFF2-40B4-BE49-F238E27FC236}">
                <a16:creationId xmlns:a16="http://schemas.microsoft.com/office/drawing/2014/main" id="{9918CE42-6473-2084-645B-60AF56AC8D23}"/>
              </a:ext>
            </a:extLst>
          </p:cNvPr>
          <p:cNvGrpSpPr/>
          <p:nvPr/>
        </p:nvGrpSpPr>
        <p:grpSpPr>
          <a:xfrm>
            <a:off x="10942818" y="6360188"/>
            <a:ext cx="862357" cy="297520"/>
            <a:chOff x="8210282" y="5113115"/>
            <a:chExt cx="2341604" cy="959274"/>
          </a:xfrm>
        </p:grpSpPr>
        <p:sp>
          <p:nvSpPr>
            <p:cNvPr id="67" name="Rectangle 66">
              <a:extLst>
                <a:ext uri="{FF2B5EF4-FFF2-40B4-BE49-F238E27FC236}">
                  <a16:creationId xmlns:a16="http://schemas.microsoft.com/office/drawing/2014/main" id="{75231ED1-DCA5-C2EE-6EBD-8ED3DA33DDC3}"/>
                </a:ext>
              </a:extLst>
            </p:cNvPr>
            <p:cNvSpPr/>
            <p:nvPr/>
          </p:nvSpPr>
          <p:spPr>
            <a:xfrm>
              <a:off x="8210282" y="5473521"/>
              <a:ext cx="1010991" cy="59886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8" name="Rectangle 67">
              <a:extLst>
                <a:ext uri="{FF2B5EF4-FFF2-40B4-BE49-F238E27FC236}">
                  <a16:creationId xmlns:a16="http://schemas.microsoft.com/office/drawing/2014/main" id="{FB7EBA58-8631-77B6-11BF-40A8F30AF520}"/>
                </a:ext>
              </a:extLst>
            </p:cNvPr>
            <p:cNvSpPr/>
            <p:nvPr/>
          </p:nvSpPr>
          <p:spPr>
            <a:xfrm>
              <a:off x="8515082" y="5129111"/>
              <a:ext cx="2036804" cy="7048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9" name="Rectangle 68">
              <a:extLst>
                <a:ext uri="{FF2B5EF4-FFF2-40B4-BE49-F238E27FC236}">
                  <a16:creationId xmlns:a16="http://schemas.microsoft.com/office/drawing/2014/main" id="{1AF4B942-E5C1-0417-7721-8A2019024C14}"/>
                </a:ext>
              </a:extLst>
            </p:cNvPr>
            <p:cNvSpPr/>
            <p:nvPr/>
          </p:nvSpPr>
          <p:spPr>
            <a:xfrm>
              <a:off x="8515083" y="5113115"/>
              <a:ext cx="1407016" cy="3604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72" name="TextBox 71">
            <a:extLst>
              <a:ext uri="{FF2B5EF4-FFF2-40B4-BE49-F238E27FC236}">
                <a16:creationId xmlns:a16="http://schemas.microsoft.com/office/drawing/2014/main" id="{3E94E0A8-DF0F-03FE-C4E8-C165B342BBE6}"/>
              </a:ext>
            </a:extLst>
          </p:cNvPr>
          <p:cNvSpPr txBox="1"/>
          <p:nvPr/>
        </p:nvSpPr>
        <p:spPr>
          <a:xfrm>
            <a:off x="7450800" y="6400869"/>
            <a:ext cx="351378" cy="369332"/>
          </a:xfrm>
          <a:prstGeom prst="rect">
            <a:avLst/>
          </a:prstGeom>
          <a:noFill/>
        </p:spPr>
        <p:txBody>
          <a:bodyPr wrap="none" rtlCol="0">
            <a:spAutoFit/>
          </a:bodyPr>
          <a:lstStyle/>
          <a:p>
            <a:r>
              <a:rPr lang="en-US" b="1" dirty="0"/>
              <a:t>c)</a:t>
            </a:r>
            <a:endParaRPr lang="en-CH" b="1" dirty="0"/>
          </a:p>
        </p:txBody>
      </p:sp>
      <p:sp>
        <p:nvSpPr>
          <p:cNvPr id="2" name="TextBox 1">
            <a:extLst>
              <a:ext uri="{FF2B5EF4-FFF2-40B4-BE49-F238E27FC236}">
                <a16:creationId xmlns:a16="http://schemas.microsoft.com/office/drawing/2014/main" id="{FD6770E1-8ADD-94A1-3852-9442993D6F8E}"/>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2675470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6A556-73AC-FCA3-DF9E-A27283E9C951}"/>
            </a:ext>
          </a:extLst>
        </p:cNvPr>
        <p:cNvGrpSpPr/>
        <p:nvPr/>
      </p:nvGrpSpPr>
      <p:grpSpPr>
        <a:xfrm>
          <a:off x="0" y="0"/>
          <a:ext cx="0" cy="0"/>
          <a:chOff x="0" y="0"/>
          <a:chExt cx="0" cy="0"/>
        </a:xfrm>
      </p:grpSpPr>
      <p:sp>
        <p:nvSpPr>
          <p:cNvPr id="2" name="Motivations to study leptonic atoms - Positronium and Muonium">
            <a:extLst>
              <a:ext uri="{FF2B5EF4-FFF2-40B4-BE49-F238E27FC236}">
                <a16:creationId xmlns:a16="http://schemas.microsoft.com/office/drawing/2014/main" id="{173901D9-5425-B697-B32F-404A655A3D94}"/>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Results</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5CAD2440-43CC-12E8-E2B3-905405334D51}"/>
              </a:ext>
            </a:extLst>
          </p:cNvPr>
          <p:cNvSpPr txBox="1"/>
          <p:nvPr/>
        </p:nvSpPr>
        <p:spPr>
          <a:xfrm>
            <a:off x="688975" y="1841386"/>
            <a:ext cx="50311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6" name="Slide Number">
            <a:extLst>
              <a:ext uri="{FF2B5EF4-FFF2-40B4-BE49-F238E27FC236}">
                <a16:creationId xmlns:a16="http://schemas.microsoft.com/office/drawing/2014/main" id="{C1AEE12B-0248-61CA-4BC7-6374BB9618D6}"/>
              </a:ext>
            </a:extLst>
          </p:cNvPr>
          <p:cNvSpPr txBox="1">
            <a:spLocks/>
          </p:cNvSpPr>
          <p:nvPr/>
        </p:nvSpPr>
        <p:spPr>
          <a:xfrm>
            <a:off x="11739135" y="6479382"/>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CB4B4D-7CA3-9044-876B-883B54F8677D}" type="slidenum">
              <a:rPr lang="en-CH" smtClean="0"/>
              <a:pPr/>
              <a:t>21</a:t>
            </a:fld>
            <a:endParaRPr lang="en-CH"/>
          </a:p>
        </p:txBody>
      </p:sp>
      <p:sp>
        <p:nvSpPr>
          <p:cNvPr id="11" name="Rectangle">
            <a:extLst>
              <a:ext uri="{FF2B5EF4-FFF2-40B4-BE49-F238E27FC236}">
                <a16:creationId xmlns:a16="http://schemas.microsoft.com/office/drawing/2014/main" id="{314B3930-F9A1-824E-399B-A115656268FB}"/>
              </a:ext>
            </a:extLst>
          </p:cNvPr>
          <p:cNvSpPr/>
          <p:nvPr/>
        </p:nvSpPr>
        <p:spPr>
          <a:xfrm>
            <a:off x="9013825" y="2965799"/>
            <a:ext cx="381190" cy="133001"/>
          </a:xfrm>
          <a:prstGeom prst="rect">
            <a:avLst/>
          </a:prstGeom>
          <a:solidFill>
            <a:srgbClr val="FFFFFF"/>
          </a:solidFill>
          <a:ln w="12700">
            <a:miter lim="400000"/>
          </a:ln>
        </p:spPr>
        <p:txBody>
          <a:bodyPr lIns="45719" rIns="45719" anchor="ctr"/>
          <a:lstStyle/>
          <a:p>
            <a:endParaRPr/>
          </a:p>
        </p:txBody>
      </p:sp>
      <p:sp>
        <p:nvSpPr>
          <p:cNvPr id="14"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4A9304DD-39FA-6DEA-8D99-9ACEFDBDA0A5}"/>
              </a:ext>
            </a:extLst>
          </p:cNvPr>
          <p:cNvSpPr txBox="1"/>
          <p:nvPr/>
        </p:nvSpPr>
        <p:spPr>
          <a:xfrm>
            <a:off x="113186" y="1651337"/>
            <a:ext cx="4145294" cy="5470728"/>
          </a:xfrm>
          <a:prstGeom prst="rect">
            <a:avLst/>
          </a:prstGeom>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xmlns:mc="http://schemas.openxmlformats.org/markup-compatibility/2006" val="1"/>
            </a:ext>
          </a:extLst>
        </p:spPr>
        <p:txBody>
          <a:bodyPr wrap="square" lIns="45719" rIns="45719">
            <a:spAutoFit/>
          </a:bodyPr>
          <a:lstStyle/>
          <a:p>
            <a:pPr marL="342900" indent="-342900">
              <a:spcBef>
                <a:spcPts val="500"/>
              </a:spcBef>
              <a:buClr>
                <a:srgbClr val="0000AA"/>
              </a:buClr>
              <a:buSzPct val="100000"/>
              <a:buFont typeface="Arial" panose="020B0604020202020204" pitchFamily="34" charset="0"/>
              <a:buChar char="•"/>
              <a:defRPr sz="2400">
                <a:latin typeface="Helvetica Light"/>
                <a:ea typeface="Helvetica Light"/>
                <a:cs typeface="Helvetica Light"/>
                <a:sym typeface="Helvetica Light"/>
              </a:defRPr>
            </a:pPr>
            <a:r>
              <a:rPr lang="en-US" dirty="0">
                <a:latin typeface="+mj-lt"/>
              </a:rPr>
              <a:t>Around 3 weeks of data-taking</a:t>
            </a:r>
          </a:p>
          <a:p>
            <a:pPr marL="342900" indent="-342900">
              <a:spcBef>
                <a:spcPts val="500"/>
              </a:spcBef>
              <a:buClr>
                <a:srgbClr val="0000AA"/>
              </a:buClr>
              <a:buSzPct val="100000"/>
              <a:buFont typeface="Arial" panose="020B0604020202020204" pitchFamily="34" charset="0"/>
              <a:buChar char="•"/>
              <a:defRPr sz="2400">
                <a:latin typeface="Helvetica Light"/>
                <a:ea typeface="Helvetica Light"/>
                <a:cs typeface="Helvetica Light"/>
                <a:sym typeface="Helvetica Light"/>
              </a:defRPr>
            </a:pPr>
            <a:r>
              <a:rPr lang="en-US" dirty="0">
                <a:latin typeface="+mj-lt"/>
              </a:rPr>
              <a:t>95MHz FWHM</a:t>
            </a:r>
          </a:p>
          <a:p>
            <a:pPr marL="342900" indent="-342900">
              <a:spcBef>
                <a:spcPts val="500"/>
              </a:spcBef>
              <a:buClr>
                <a:srgbClr val="0000AA"/>
              </a:buClr>
              <a:buSzPct val="100000"/>
              <a:buFont typeface="Arial" panose="020B0604020202020204" pitchFamily="34" charset="0"/>
              <a:buChar char="•"/>
              <a:defRPr sz="2400">
                <a:latin typeface="Helvetica Light"/>
                <a:ea typeface="Helvetica Light"/>
                <a:cs typeface="Helvetica Light"/>
                <a:sym typeface="Helvetica Light"/>
              </a:defRPr>
            </a:pPr>
            <a:endParaRPr lang="en-US" dirty="0">
              <a:latin typeface="+mj-lt"/>
            </a:endParaRPr>
          </a:p>
          <a:p>
            <a:pPr marL="342900" indent="-342900">
              <a:spcBef>
                <a:spcPts val="500"/>
              </a:spcBef>
              <a:buClr>
                <a:srgbClr val="0000AA"/>
              </a:buClr>
              <a:buSzPct val="100000"/>
              <a:buFont typeface="Arial" panose="020B0604020202020204" pitchFamily="34" charset="0"/>
              <a:buChar char="•"/>
              <a:defRPr sz="2400">
                <a:latin typeface="Helvetica Light"/>
                <a:ea typeface="Helvetica Light"/>
                <a:cs typeface="Helvetica Light"/>
                <a:sym typeface="Helvetica Light"/>
              </a:defRPr>
            </a:pPr>
            <a:r>
              <a:rPr lang="en-US" dirty="0">
                <a:latin typeface="+mj-lt"/>
              </a:rPr>
              <a:t>Unfortunately, no access to frequency comb</a:t>
            </a:r>
          </a:p>
          <a:p>
            <a:pPr marL="800100" lvl="1" indent="-342900">
              <a:spcBef>
                <a:spcPts val="500"/>
              </a:spcBef>
              <a:buClr>
                <a:srgbClr val="0000AA"/>
              </a:buClr>
              <a:buSzPct val="100000"/>
              <a:buFont typeface="Arial" panose="020B0604020202020204" pitchFamily="34" charset="0"/>
              <a:buChar char="•"/>
              <a:defRPr sz="2400">
                <a:latin typeface="Helvetica Light"/>
                <a:ea typeface="Helvetica Light"/>
                <a:cs typeface="Helvetica Light"/>
                <a:sym typeface="Helvetica Light"/>
              </a:defRPr>
            </a:pPr>
            <a:r>
              <a:rPr lang="en-US" dirty="0">
                <a:latin typeface="+mj-lt"/>
              </a:rPr>
              <a:t>Wavemeter used instead</a:t>
            </a:r>
          </a:p>
          <a:p>
            <a:pPr marL="800100" lvl="1" indent="-342900">
              <a:spcBef>
                <a:spcPts val="500"/>
              </a:spcBef>
              <a:buClr>
                <a:srgbClr val="0000AA"/>
              </a:buClr>
              <a:buSzPct val="100000"/>
              <a:buFont typeface="Arial" panose="020B0604020202020204" pitchFamily="34" charset="0"/>
              <a:buChar char="•"/>
              <a:defRPr sz="2400">
                <a:latin typeface="Helvetica Light"/>
                <a:ea typeface="Helvetica Light"/>
                <a:cs typeface="Helvetica Light"/>
                <a:sym typeface="Helvetica Light"/>
              </a:defRPr>
            </a:pPr>
            <a:r>
              <a:rPr lang="en-US" dirty="0">
                <a:latin typeface="+mj-lt"/>
              </a:rPr>
              <a:t>Regularly calibrated with rubidium reference</a:t>
            </a:r>
          </a:p>
          <a:p>
            <a:pPr marL="800100" lvl="1" indent="-342900">
              <a:spcBef>
                <a:spcPts val="500"/>
              </a:spcBef>
              <a:buClr>
                <a:srgbClr val="0000AA"/>
              </a:buClr>
              <a:buSzPct val="100000"/>
              <a:buFont typeface="Arial" panose="020B0604020202020204" pitchFamily="34" charset="0"/>
              <a:buChar char="•"/>
              <a:defRPr sz="2400">
                <a:latin typeface="Helvetica Light"/>
                <a:ea typeface="Helvetica Light"/>
                <a:cs typeface="Helvetica Light"/>
                <a:sym typeface="Helvetica Light"/>
              </a:defRPr>
            </a:pPr>
            <a:r>
              <a:rPr lang="en-US" b="1" dirty="0">
                <a:latin typeface="+mj-lt"/>
              </a:rPr>
              <a:t>Comb will be available for future measurements</a:t>
            </a:r>
          </a:p>
          <a:p>
            <a:pPr marL="800100" lvl="1" indent="-342900">
              <a:spcBef>
                <a:spcPts val="500"/>
              </a:spcBef>
              <a:buClr>
                <a:srgbClr val="0000AA"/>
              </a:buClr>
              <a:buSzPct val="100000"/>
              <a:buFont typeface="Arial" panose="020B0604020202020204" pitchFamily="34" charset="0"/>
              <a:buChar char="•"/>
              <a:defRPr sz="2400">
                <a:latin typeface="Helvetica Light"/>
                <a:ea typeface="Helvetica Light"/>
                <a:cs typeface="Helvetica Light"/>
                <a:sym typeface="Helvetica Light"/>
              </a:defRPr>
            </a:pPr>
            <a:endParaRPr lang="en-GB" dirty="0">
              <a:latin typeface="+mj-lt"/>
            </a:endParaRPr>
          </a:p>
          <a:p>
            <a:pPr marL="914400" lvl="1"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p:pic>
        <p:nvPicPr>
          <p:cNvPr id="7" name="Picture 6">
            <a:extLst>
              <a:ext uri="{FF2B5EF4-FFF2-40B4-BE49-F238E27FC236}">
                <a16:creationId xmlns:a16="http://schemas.microsoft.com/office/drawing/2014/main" id="{DB3601FF-4819-F320-8D6F-042BAB7C14A2}"/>
              </a:ext>
            </a:extLst>
          </p:cNvPr>
          <p:cNvPicPr>
            <a:picLocks noChangeAspect="1"/>
          </p:cNvPicPr>
          <p:nvPr/>
        </p:nvPicPr>
        <p:blipFill>
          <a:blip r:embed="rId2"/>
          <a:stretch>
            <a:fillRect/>
          </a:stretch>
        </p:blipFill>
        <p:spPr>
          <a:xfrm>
            <a:off x="5221714" y="1119822"/>
            <a:ext cx="6281311" cy="5101397"/>
          </a:xfrm>
          <a:prstGeom prst="rect">
            <a:avLst/>
          </a:prstGeom>
        </p:spPr>
      </p:pic>
      <p:sp>
        <p:nvSpPr>
          <p:cNvPr id="8" name="TextBox 7">
            <a:extLst>
              <a:ext uri="{FF2B5EF4-FFF2-40B4-BE49-F238E27FC236}">
                <a16:creationId xmlns:a16="http://schemas.microsoft.com/office/drawing/2014/main" id="{3810943D-D41E-1C74-F771-37CBC32CF4F2}"/>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28648743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FE1AD1-0A20-4ED7-06D0-5C53264CFA09}"/>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2952B18F-97D3-80F3-DC4C-0A579D693A01}"/>
              </a:ext>
            </a:extLst>
          </p:cNvPr>
          <p:cNvPicPr>
            <a:picLocks noChangeAspect="1"/>
          </p:cNvPicPr>
          <p:nvPr/>
        </p:nvPicPr>
        <p:blipFill>
          <a:blip r:embed="rId2"/>
          <a:stretch>
            <a:fillRect/>
          </a:stretch>
        </p:blipFill>
        <p:spPr>
          <a:xfrm>
            <a:off x="6013132" y="1372753"/>
            <a:ext cx="6178868" cy="4559534"/>
          </a:xfrm>
          <a:prstGeom prst="rect">
            <a:avLst/>
          </a:prstGeom>
        </p:spPr>
      </p:pic>
      <p:sp>
        <p:nvSpPr>
          <p:cNvPr id="8" name="Motivations to study leptonic atoms - Positronium and Muonium">
            <a:extLst>
              <a:ext uri="{FF2B5EF4-FFF2-40B4-BE49-F238E27FC236}">
                <a16:creationId xmlns:a16="http://schemas.microsoft.com/office/drawing/2014/main" id="{5F69DE4A-B2E5-A40E-D83A-AE180B2FD2BF}"/>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Semi-analytic </a:t>
            </a:r>
            <a:r>
              <a:rPr lang="en-GB" dirty="0" err="1"/>
              <a:t>lineshape</a:t>
            </a:r>
            <a:endParaRPr lang="en-GB" dirty="0"/>
          </a:p>
        </p:txBody>
      </p:sp>
      <p:sp>
        <p:nvSpPr>
          <p:cNvPr id="10" name="Motivations to study leptonic atoms - Positronium and Muonium">
            <a:extLst>
              <a:ext uri="{FF2B5EF4-FFF2-40B4-BE49-F238E27FC236}">
                <a16:creationId xmlns:a16="http://schemas.microsoft.com/office/drawing/2014/main" id="{B546FFB1-BDAA-B5B9-28B2-E8D61D69BA40}"/>
              </a:ext>
            </a:extLst>
          </p:cNvPr>
          <p:cNvSpPr txBox="1">
            <a:spLocks/>
          </p:cNvSpPr>
          <p:nvPr/>
        </p:nvSpPr>
        <p:spPr>
          <a:xfrm>
            <a:off x="10082920" y="1417285"/>
            <a:ext cx="5182456"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sz="2200" dirty="0"/>
              <a:t>Simulated Data</a:t>
            </a:r>
          </a:p>
        </p:txBody>
      </p:sp>
      <p:sp>
        <p:nvSpPr>
          <p:cNvPr id="2"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93F6E97F-D2FB-B32D-90E1-B0A7DA735C33}"/>
              </a:ext>
            </a:extLst>
          </p:cNvPr>
          <p:cNvSpPr txBox="1"/>
          <p:nvPr/>
        </p:nvSpPr>
        <p:spPr>
          <a:xfrm>
            <a:off x="281202" y="1618964"/>
            <a:ext cx="5910048" cy="25006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To analyse the spectrum we can use Monte-Carlo Simulations</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“Black box”</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We have developed a semi-analytic function which  reproduces the simulated spectrum</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p:sp>
        <p:nvSpPr>
          <p:cNvPr id="3" name="TextBox 2">
            <a:extLst>
              <a:ext uri="{FF2B5EF4-FFF2-40B4-BE49-F238E27FC236}">
                <a16:creationId xmlns:a16="http://schemas.microsoft.com/office/drawing/2014/main" id="{0FBC087F-C1D3-525A-1403-83D593ED378A}"/>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957859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4490E9-1671-68AC-76DA-09EB33B2DB75}"/>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80DFBB65-71DD-6172-8BDF-1B547F045651}"/>
              </a:ext>
            </a:extLst>
          </p:cNvPr>
          <p:cNvPicPr>
            <a:picLocks noChangeAspect="1"/>
          </p:cNvPicPr>
          <p:nvPr/>
        </p:nvPicPr>
        <p:blipFill>
          <a:blip r:embed="rId2"/>
          <a:stretch>
            <a:fillRect/>
          </a:stretch>
        </p:blipFill>
        <p:spPr>
          <a:xfrm>
            <a:off x="6013132" y="1372753"/>
            <a:ext cx="6178868" cy="4559534"/>
          </a:xfrm>
          <a:prstGeom prst="rect">
            <a:avLst/>
          </a:prstGeom>
        </p:spPr>
      </p:pic>
      <p:pic>
        <p:nvPicPr>
          <p:cNvPr id="6" name="Picture 5">
            <a:extLst>
              <a:ext uri="{FF2B5EF4-FFF2-40B4-BE49-F238E27FC236}">
                <a16:creationId xmlns:a16="http://schemas.microsoft.com/office/drawing/2014/main" id="{679C2D53-5097-1C7F-EDF8-AB6209A309B9}"/>
              </a:ext>
            </a:extLst>
          </p:cNvPr>
          <p:cNvPicPr>
            <a:picLocks noChangeAspect="1"/>
          </p:cNvPicPr>
          <p:nvPr/>
        </p:nvPicPr>
        <p:blipFill>
          <a:blip r:embed="rId3">
            <a:alphaModFix/>
          </a:blip>
          <a:stretch>
            <a:fillRect/>
          </a:stretch>
        </p:blipFill>
        <p:spPr>
          <a:xfrm>
            <a:off x="6160456" y="1415933"/>
            <a:ext cx="6026460" cy="4534133"/>
          </a:xfrm>
          <a:prstGeom prst="rect">
            <a:avLst/>
          </a:prstGeom>
        </p:spPr>
      </p:pic>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802D466C-6AB9-EA43-EF61-88D544D10B25}"/>
                  </a:ext>
                </a:extLst>
              </p:cNvPr>
              <p:cNvSpPr txBox="1"/>
              <p:nvPr/>
            </p:nvSpPr>
            <p:spPr>
              <a:xfrm>
                <a:off x="-781888" y="4106336"/>
                <a:ext cx="6096000" cy="7443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CH" sz="1600" i="1" smtClean="0">
                              <a:solidFill>
                                <a:srgbClr val="2F2FFF"/>
                              </a:solidFill>
                              <a:latin typeface="Cambria Math" panose="02040503050406030204" pitchFamily="18" charset="0"/>
                            </a:rPr>
                          </m:ctrlPr>
                        </m:sSubSupPr>
                        <m:e>
                          <m:sSub>
                            <m:sSubPr>
                              <m:ctrlPr>
                                <a:rPr lang="en-CH" sz="1600" i="1" smtClean="0">
                                  <a:solidFill>
                                    <a:srgbClr val="2F2FFF"/>
                                  </a:solidFill>
                                  <a:latin typeface="Cambria Math" panose="02040503050406030204" pitchFamily="18" charset="0"/>
                                </a:rPr>
                              </m:ctrlPr>
                            </m:sSubPr>
                            <m:e>
                              <m:r>
                                <a:rPr lang="en-US" sz="1600" b="0" i="1" smtClean="0">
                                  <a:solidFill>
                                    <a:srgbClr val="2F2FFF"/>
                                  </a:solidFill>
                                  <a:latin typeface="Cambria Math" panose="02040503050406030204" pitchFamily="18" charset="0"/>
                                </a:rPr>
                                <m:t>𝑃</m:t>
                              </m:r>
                            </m:e>
                            <m:sub>
                              <m:r>
                                <a:rPr lang="en-US" sz="1600" b="0" i="1" smtClean="0">
                                  <a:solidFill>
                                    <a:srgbClr val="2F2FFF"/>
                                  </a:solidFill>
                                  <a:latin typeface="Cambria Math" panose="02040503050406030204" pitchFamily="18" charset="0"/>
                                </a:rPr>
                                <m:t>2</m:t>
                              </m:r>
                              <m:r>
                                <a:rPr lang="en-US" sz="1600" b="0" i="1" smtClean="0">
                                  <a:solidFill>
                                    <a:srgbClr val="2F2FFF"/>
                                  </a:solidFill>
                                  <a:latin typeface="Cambria Math" panose="02040503050406030204" pitchFamily="18" charset="0"/>
                                </a:rPr>
                                <m:t>𝑆</m:t>
                              </m:r>
                            </m:sub>
                          </m:sSub>
                          <m:r>
                            <a:rPr lang="en-CH" sz="1600" i="1" smtClean="0">
                              <a:solidFill>
                                <a:srgbClr val="2F2FFF"/>
                              </a:solidFill>
                              <a:latin typeface="Cambria Math" panose="02040503050406030204" pitchFamily="18" charset="0"/>
                              <a:ea typeface="Cambria Math" panose="02040503050406030204" pitchFamily="18" charset="0"/>
                            </a:rPr>
                            <m:t>∝</m:t>
                          </m:r>
                          <m:nary>
                            <m:naryPr>
                              <m:grow m:val="on"/>
                              <m:subHide m:val="on"/>
                              <m:supHide m:val="on"/>
                              <m:ctrlPr>
                                <a:rPr lang="en-CH" sz="1600" i="1">
                                  <a:solidFill>
                                    <a:srgbClr val="2F2FFF"/>
                                  </a:solidFill>
                                  <a:latin typeface="Cambria Math" panose="02040503050406030204" pitchFamily="18" charset="0"/>
                                </a:rPr>
                              </m:ctrlPr>
                            </m:naryPr>
                            <m:sub/>
                            <m:sup/>
                            <m:e>
                              <m:r>
                                <a:rPr lang="en-US" sz="1600" b="0" i="1" smtClean="0">
                                  <a:solidFill>
                                    <a:srgbClr val="2F2FFF"/>
                                  </a:solidFill>
                                  <a:latin typeface="Cambria Math" panose="02040503050406030204" pitchFamily="18" charset="0"/>
                                </a:rPr>
                                <m:t> </m:t>
                              </m:r>
                            </m:e>
                          </m:nary>
                        </m:e>
                        <m:sub>
                          <m:r>
                            <a:rPr lang="en-CH" sz="1600" i="0">
                              <a:solidFill>
                                <a:srgbClr val="2F2FFF"/>
                              </a:solidFill>
                              <a:latin typeface="Cambria Math" panose="02040503050406030204" pitchFamily="18" charset="0"/>
                            </a:rPr>
                            <m:t>0</m:t>
                          </m:r>
                        </m:sub>
                        <m:sup>
                          <m:r>
                            <a:rPr lang="en-CH" sz="1600" i="0">
                              <a:solidFill>
                                <a:srgbClr val="2F2FFF"/>
                              </a:solidFill>
                              <a:latin typeface="Cambria Math" panose="02040503050406030204" pitchFamily="18" charset="0"/>
                            </a:rPr>
                            <m:t>∞</m:t>
                          </m:r>
                        </m:sup>
                      </m:sSubSup>
                      <m:r>
                        <a:rPr lang="en-CH" sz="1600" i="0">
                          <a:solidFill>
                            <a:srgbClr val="2F2FFF"/>
                          </a:solidFill>
                          <a:latin typeface="Cambria Math" panose="02040503050406030204" pitchFamily="18" charset="0"/>
                        </a:rPr>
                        <m:t> </m:t>
                      </m:r>
                      <m:r>
                        <a:rPr lang="en-CH" sz="1600" i="1">
                          <a:solidFill>
                            <a:srgbClr val="2F2FFF"/>
                          </a:solidFill>
                          <a:latin typeface="Cambria Math" panose="02040503050406030204" pitchFamily="18" charset="0"/>
                        </a:rPr>
                        <m:t>𝑑</m:t>
                      </m:r>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Sub>
                      <m:r>
                        <m:rPr>
                          <m:sty m:val="p"/>
                        </m:rPr>
                        <a:rPr lang="en-CH" sz="1600" i="0">
                          <a:solidFill>
                            <a:srgbClr val="2F2FFF"/>
                          </a:solidFill>
                          <a:latin typeface="Cambria Math" panose="02040503050406030204" pitchFamily="18" charset="0"/>
                        </a:rPr>
                        <m:t>ex</m:t>
                      </m:r>
                      <m:func>
                        <m:funcPr>
                          <m:ctrlPr>
                            <a:rPr lang="en-CH" sz="1600" i="1">
                              <a:solidFill>
                                <a:srgbClr val="2F2FFF"/>
                              </a:solidFill>
                              <a:latin typeface="Cambria Math" panose="02040503050406030204" pitchFamily="18" charset="0"/>
                            </a:rPr>
                          </m:ctrlPr>
                        </m:funcPr>
                        <m:fName>
                          <m:r>
                            <m:rPr>
                              <m:sty m:val="p"/>
                            </m:rPr>
                            <a:rPr lang="en-CH" sz="1600" i="0">
                              <a:solidFill>
                                <a:srgbClr val="2F2FFF"/>
                              </a:solidFill>
                              <a:latin typeface="Cambria Math" panose="02040503050406030204" pitchFamily="18" charset="0"/>
                            </a:rPr>
                            <m:t>p</m:t>
                          </m:r>
                        </m:fName>
                        <m:e>
                          <m:d>
                            <m:dPr>
                              <m:ctrlPr>
                                <a:rPr lang="en-CH" sz="1600" i="1">
                                  <a:solidFill>
                                    <a:srgbClr val="2F2FFF"/>
                                  </a:solidFill>
                                  <a:latin typeface="Cambria Math" panose="02040503050406030204" pitchFamily="18" charset="0"/>
                                </a:rPr>
                              </m:ctrlPr>
                            </m:dPr>
                            <m:e>
                              <m:r>
                                <a:rPr lang="en-CH" sz="1600" i="0">
                                  <a:solidFill>
                                    <a:srgbClr val="2F2FFF"/>
                                  </a:solidFill>
                                  <a:latin typeface="Cambria Math" panose="02040503050406030204" pitchFamily="18" charset="0"/>
                                </a:rPr>
                                <m:t>−</m:t>
                              </m:r>
                              <m:sSup>
                                <m:sSupPr>
                                  <m:ctrlPr>
                                    <a:rPr lang="en-CH" sz="1600" i="1">
                                      <a:solidFill>
                                        <a:srgbClr val="2F2FFF"/>
                                      </a:solidFill>
                                      <a:latin typeface="Cambria Math" panose="02040503050406030204" pitchFamily="18" charset="0"/>
                                    </a:rPr>
                                  </m:ctrlPr>
                                </m:sSupPr>
                                <m:e>
                                  <m:d>
                                    <m:dPr>
                                      <m:begChr m:val="["/>
                                      <m:endChr m:val="]"/>
                                      <m:ctrlPr>
                                        <a:rPr lang="en-CH" sz="1600" i="1">
                                          <a:solidFill>
                                            <a:srgbClr val="2F2FFF"/>
                                          </a:solidFill>
                                          <a:latin typeface="Cambria Math" panose="02040503050406030204" pitchFamily="18" charset="0"/>
                                        </a:rPr>
                                      </m:ctrlPr>
                                    </m:dPr>
                                    <m:e>
                                      <m:f>
                                        <m:fPr>
                                          <m:ctrlPr>
                                            <a:rPr lang="en-CH" sz="1600" i="1">
                                              <a:solidFill>
                                                <a:srgbClr val="2F2FFF"/>
                                              </a:solidFill>
                                              <a:latin typeface="Cambria Math" panose="02040503050406030204" pitchFamily="18" charset="0"/>
                                            </a:rPr>
                                          </m:ctrlPr>
                                        </m:fPr>
                                        <m:num>
                                          <m:r>
                                            <a:rPr lang="en-CH" sz="1600" i="0">
                                              <a:solidFill>
                                                <a:srgbClr val="2F2FFF"/>
                                              </a:solidFill>
                                              <a:latin typeface="Cambria Math" panose="02040503050406030204" pitchFamily="18" charset="0"/>
                                            </a:rPr>
                                            <m:t>2</m:t>
                                          </m:r>
                                          <m:r>
                                            <a:rPr lang="en-CH" sz="1600" i="1">
                                              <a:solidFill>
                                                <a:srgbClr val="2F2FFF"/>
                                              </a:solidFill>
                                              <a:latin typeface="Cambria Math" panose="02040503050406030204" pitchFamily="18" charset="0"/>
                                            </a:rPr>
                                            <m:t>𝜋</m:t>
                                          </m:r>
                                          <m:r>
                                            <a:rPr lang="en-CH" sz="1600" i="1">
                                              <a:solidFill>
                                                <a:srgbClr val="2F2FFF"/>
                                              </a:solidFill>
                                              <a:latin typeface="Cambria Math" panose="02040503050406030204" pitchFamily="18" charset="0"/>
                                            </a:rPr>
                                            <m:t>𝑤</m:t>
                                          </m:r>
                                          <m:d>
                                            <m:dPr>
                                              <m:ctrlPr>
                                                <a:rPr lang="en-CH" sz="1600" i="1">
                                                  <a:solidFill>
                                                    <a:srgbClr val="2F2FFF"/>
                                                  </a:solidFill>
                                                  <a:latin typeface="Cambria Math" panose="02040503050406030204" pitchFamily="18" charset="0"/>
                                                </a:rPr>
                                              </m:ctrlPr>
                                            </m:dPr>
                                            <m:e>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i="1">
                                                      <a:solidFill>
                                                        <a:srgbClr val="2F2FFF"/>
                                                      </a:solidFill>
                                                      <a:latin typeface="Cambria Math" panose="02040503050406030204" pitchFamily="18" charset="0"/>
                                                    </a:rPr>
                                                    <m:t>𝐿</m:t>
                                                  </m:r>
                                                </m:sub>
                                              </m:sSub>
                                              <m:r>
                                                <a:rPr lang="en-CH" sz="1600" i="0">
                                                  <a:solidFill>
                                                    <a:srgbClr val="2F2FFF"/>
                                                  </a:solidFill>
                                                  <a:latin typeface="Cambria Math" panose="02040503050406030204" pitchFamily="18" charset="0"/>
                                                </a:rPr>
                                                <m:t>−</m:t>
                                              </m:r>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i="0">
                                                      <a:solidFill>
                                                        <a:srgbClr val="2F2FFF"/>
                                                      </a:solidFill>
                                                      <a:latin typeface="Cambria Math" panose="02040503050406030204" pitchFamily="18" charset="0"/>
                                                    </a:rPr>
                                                    <m:t>0</m:t>
                                                  </m:r>
                                                </m:sub>
                                              </m:sSub>
                                            </m:e>
                                          </m:d>
                                        </m:num>
                                        <m:den>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Sub>
                                        </m:den>
                                      </m:f>
                                    </m:e>
                                  </m:d>
                                </m:e>
                                <m:sup>
                                  <m:r>
                                    <a:rPr lang="en-CH" sz="1600" i="0">
                                      <a:solidFill>
                                        <a:srgbClr val="2F2FFF"/>
                                      </a:solidFill>
                                      <a:latin typeface="Cambria Math" panose="02040503050406030204" pitchFamily="18" charset="0"/>
                                    </a:rPr>
                                    <m:t>2</m:t>
                                  </m:r>
                                </m:sup>
                              </m:sSup>
                              <m:r>
                                <a:rPr lang="en-CH" sz="1600" i="0">
                                  <a:solidFill>
                                    <a:srgbClr val="2F2FFF"/>
                                  </a:solidFill>
                                  <a:latin typeface="Cambria Math" panose="02040503050406030204" pitchFamily="18" charset="0"/>
                                </a:rPr>
                                <m:t>−</m:t>
                              </m:r>
                              <m:f>
                                <m:fPr>
                                  <m:ctrlPr>
                                    <a:rPr lang="en-CH" sz="1600" i="1">
                                      <a:solidFill>
                                        <a:srgbClr val="2F2FFF"/>
                                      </a:solidFill>
                                      <a:latin typeface="Cambria Math" panose="02040503050406030204" pitchFamily="18" charset="0"/>
                                    </a:rPr>
                                  </m:ctrlPr>
                                </m:fPr>
                                <m:num>
                                  <m:sSubSup>
                                    <m:sSubSupPr>
                                      <m:ctrlPr>
                                        <a:rPr lang="en-CH" sz="1600" i="1">
                                          <a:solidFill>
                                            <a:srgbClr val="2F2FFF"/>
                                          </a:solidFill>
                                          <a:latin typeface="Cambria Math" panose="02040503050406030204" pitchFamily="18" charset="0"/>
                                        </a:rPr>
                                      </m:ctrlPr>
                                    </m:sSubSup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up>
                                      <m:r>
                                        <a:rPr lang="en-CH" sz="1600" i="0">
                                          <a:solidFill>
                                            <a:srgbClr val="2F2FFF"/>
                                          </a:solidFill>
                                          <a:latin typeface="Cambria Math" panose="02040503050406030204" pitchFamily="18" charset="0"/>
                                        </a:rPr>
                                        <m:t>2</m:t>
                                      </m:r>
                                    </m:sup>
                                  </m:sSubSup>
                                </m:num>
                                <m:den>
                                  <m:sSup>
                                    <m:sSupPr>
                                      <m:ctrlPr>
                                        <a:rPr lang="en-CH" sz="1600" i="1">
                                          <a:solidFill>
                                            <a:srgbClr val="2F2FFF"/>
                                          </a:solidFill>
                                          <a:latin typeface="Cambria Math" panose="02040503050406030204" pitchFamily="18" charset="0"/>
                                        </a:rPr>
                                      </m:ctrlPr>
                                    </m:sSupPr>
                                    <m:e>
                                      <m:r>
                                        <a:rPr lang="en-CH" sz="1600" i="1">
                                          <a:solidFill>
                                            <a:srgbClr val="2F2FFF"/>
                                          </a:solidFill>
                                          <a:latin typeface="Cambria Math" panose="02040503050406030204" pitchFamily="18" charset="0"/>
                                        </a:rPr>
                                        <m:t>𝑢</m:t>
                                      </m:r>
                                    </m:e>
                                    <m:sup>
                                      <m:r>
                                        <a:rPr lang="en-CH" sz="1600" i="0">
                                          <a:solidFill>
                                            <a:srgbClr val="2F2FFF"/>
                                          </a:solidFill>
                                          <a:latin typeface="Cambria Math" panose="02040503050406030204" pitchFamily="18" charset="0"/>
                                        </a:rPr>
                                        <m:t>2</m:t>
                                      </m:r>
                                    </m:sup>
                                  </m:sSup>
                                </m:den>
                              </m:f>
                            </m:e>
                          </m:d>
                        </m:e>
                      </m:func>
                    </m:oMath>
                  </m:oMathPara>
                </a14:m>
                <a:endParaRPr lang="en-CH" dirty="0">
                  <a:solidFill>
                    <a:srgbClr val="2F2FFF"/>
                  </a:solidFill>
                </a:endParaRPr>
              </a:p>
            </p:txBody>
          </p:sp>
        </mc:Choice>
        <mc:Fallback xmlns="">
          <p:sp>
            <p:nvSpPr>
              <p:cNvPr id="16" name="TextBox 15">
                <a:extLst>
                  <a:ext uri="{FF2B5EF4-FFF2-40B4-BE49-F238E27FC236}">
                    <a16:creationId xmlns:a16="http://schemas.microsoft.com/office/drawing/2014/main" id="{802D466C-6AB9-EA43-EF61-88D544D10B25}"/>
                  </a:ext>
                </a:extLst>
              </p:cNvPr>
              <p:cNvSpPr txBox="1">
                <a:spLocks noRot="1" noChangeAspect="1" noMove="1" noResize="1" noEditPoints="1" noAdjustHandles="1" noChangeArrowheads="1" noChangeShapeType="1" noTextEdit="1"/>
              </p:cNvSpPr>
              <p:nvPr/>
            </p:nvSpPr>
            <p:spPr>
              <a:xfrm>
                <a:off x="-781888" y="4106336"/>
                <a:ext cx="6096000" cy="744306"/>
              </a:xfrm>
              <a:prstGeom prst="rect">
                <a:avLst/>
              </a:prstGeom>
              <a:blipFill>
                <a:blip r:embed="rId4"/>
                <a:stretch>
                  <a:fillRect/>
                </a:stretch>
              </a:blipFill>
            </p:spPr>
            <p:txBody>
              <a:bodyPr/>
              <a:lstStyle/>
              <a:p>
                <a:r>
                  <a:rPr lang="en-CH">
                    <a:noFill/>
                  </a:rPr>
                  <a:t> </a:t>
                </a:r>
              </a:p>
            </p:txBody>
          </p:sp>
        </mc:Fallback>
      </mc:AlternateContent>
      <p:sp>
        <p:nvSpPr>
          <p:cNvPr id="19" name="TextBox 18">
            <a:extLst>
              <a:ext uri="{FF2B5EF4-FFF2-40B4-BE49-F238E27FC236}">
                <a16:creationId xmlns:a16="http://schemas.microsoft.com/office/drawing/2014/main" id="{71B52475-73E1-0B9F-78C9-E78D617EAB17}"/>
              </a:ext>
            </a:extLst>
          </p:cNvPr>
          <p:cNvSpPr txBox="1"/>
          <p:nvPr/>
        </p:nvSpPr>
        <p:spPr>
          <a:xfrm>
            <a:off x="7415845" y="6394566"/>
            <a:ext cx="6489700" cy="276999"/>
          </a:xfrm>
          <a:prstGeom prst="rect">
            <a:avLst/>
          </a:prstGeom>
          <a:noFill/>
        </p:spPr>
        <p:txBody>
          <a:bodyPr wrap="square">
            <a:spAutoFit/>
          </a:bodyPr>
          <a:lstStyle/>
          <a:p>
            <a:r>
              <a:rPr lang="en-GB" sz="1200" dirty="0"/>
              <a:t>[1] F. </a:t>
            </a:r>
            <a:r>
              <a:rPr lang="en-GB" sz="1200" dirty="0" err="1"/>
              <a:t>Biraben</a:t>
            </a:r>
            <a:r>
              <a:rPr lang="en-GB" sz="1200" dirty="0"/>
              <a:t>, M. </a:t>
            </a:r>
            <a:r>
              <a:rPr lang="en-GB" sz="1200" dirty="0" err="1"/>
              <a:t>Bassini</a:t>
            </a:r>
            <a:r>
              <a:rPr lang="en-GB" sz="1200" dirty="0"/>
              <a:t>, B. </a:t>
            </a:r>
            <a:r>
              <a:rPr lang="en-GB" sz="1200" dirty="0" err="1"/>
              <a:t>Cagnac</a:t>
            </a:r>
            <a:r>
              <a:rPr lang="en-GB" sz="1200" dirty="0"/>
              <a:t>. Journal de Physique, 1979, 40 (5)</a:t>
            </a:r>
            <a:endParaRPr lang="en-CH" sz="1200" dirty="0"/>
          </a:p>
        </p:txBody>
      </p:sp>
      <p:sp>
        <p:nvSpPr>
          <p:cNvPr id="20" name="TextBox 19">
            <a:extLst>
              <a:ext uri="{FF2B5EF4-FFF2-40B4-BE49-F238E27FC236}">
                <a16:creationId xmlns:a16="http://schemas.microsoft.com/office/drawing/2014/main" id="{BC1E255B-C3A2-2F27-D090-2508C8292A11}"/>
              </a:ext>
            </a:extLst>
          </p:cNvPr>
          <p:cNvSpPr txBox="1"/>
          <p:nvPr/>
        </p:nvSpPr>
        <p:spPr>
          <a:xfrm>
            <a:off x="4441925" y="4321268"/>
            <a:ext cx="978986" cy="369332"/>
          </a:xfrm>
          <a:prstGeom prst="rect">
            <a:avLst/>
          </a:prstGeom>
          <a:noFill/>
        </p:spPr>
        <p:txBody>
          <a:bodyPr wrap="none" rtlCol="0">
            <a:spAutoFit/>
          </a:bodyPr>
          <a:lstStyle/>
          <a:p>
            <a:r>
              <a:rPr lang="en-US" dirty="0">
                <a:solidFill>
                  <a:srgbClr val="2F2FFF"/>
                </a:solidFill>
              </a:rPr>
              <a:t>From [1]</a:t>
            </a:r>
            <a:endParaRPr lang="en-CH" dirty="0">
              <a:solidFill>
                <a:srgbClr val="2F2FFF"/>
              </a:solidFill>
            </a:endParaRPr>
          </a:p>
        </p:txBody>
      </p:sp>
      <p:grpSp>
        <p:nvGrpSpPr>
          <p:cNvPr id="24" name="Group 23">
            <a:extLst>
              <a:ext uri="{FF2B5EF4-FFF2-40B4-BE49-F238E27FC236}">
                <a16:creationId xmlns:a16="http://schemas.microsoft.com/office/drawing/2014/main" id="{B5425E0B-E92A-C13B-50A7-E8030F445F57}"/>
              </a:ext>
            </a:extLst>
          </p:cNvPr>
          <p:cNvGrpSpPr/>
          <p:nvPr/>
        </p:nvGrpSpPr>
        <p:grpSpPr>
          <a:xfrm>
            <a:off x="281202" y="6283395"/>
            <a:ext cx="6376076" cy="557447"/>
            <a:chOff x="281202" y="6283395"/>
            <a:chExt cx="6376076" cy="557447"/>
          </a:xfrm>
        </p:grpSpPr>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8F9BEF09-0DA9-D004-CA7B-1A757704204A}"/>
                    </a:ext>
                  </a:extLst>
                </p:cNvPr>
                <p:cNvSpPr txBox="1"/>
                <p:nvPr/>
              </p:nvSpPr>
              <p:spPr>
                <a:xfrm>
                  <a:off x="281202" y="6283396"/>
                  <a:ext cx="2751930"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a:rPr lang="en-CH" sz="1400" i="0">
                              <a:solidFill>
                                <a:schemeClr val="tx1"/>
                              </a:solidFill>
                              <a:latin typeface="Cambria Math" panose="02040503050406030204" pitchFamily="18" charset="0"/>
                            </a:rPr>
                            <m:t>0</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resonance frequency ;</a:t>
                  </a:r>
                  <a:endParaRPr lang="en-CH" sz="1400" dirty="0">
                    <a:solidFill>
                      <a:schemeClr val="tx1"/>
                    </a:solidFill>
                  </a:endParaRPr>
                </a:p>
              </p:txBody>
            </p:sp>
          </mc:Choice>
          <mc:Fallback xmlns="">
            <p:sp>
              <p:nvSpPr>
                <p:cNvPr id="25" name="TextBox 24">
                  <a:extLst>
                    <a:ext uri="{FF2B5EF4-FFF2-40B4-BE49-F238E27FC236}">
                      <a16:creationId xmlns:a16="http://schemas.microsoft.com/office/drawing/2014/main" id="{8F9BEF09-0DA9-D004-CA7B-1A757704204A}"/>
                    </a:ext>
                  </a:extLst>
                </p:cNvPr>
                <p:cNvSpPr txBox="1">
                  <a:spLocks noRot="1" noChangeAspect="1" noMove="1" noResize="1" noEditPoints="1" noAdjustHandles="1" noChangeArrowheads="1" noChangeShapeType="1" noTextEdit="1"/>
                </p:cNvSpPr>
                <p:nvPr/>
              </p:nvSpPr>
              <p:spPr>
                <a:xfrm>
                  <a:off x="281202" y="6283396"/>
                  <a:ext cx="2751930" cy="307777"/>
                </a:xfrm>
                <a:prstGeom prst="rect">
                  <a:avLst/>
                </a:prstGeom>
                <a:blipFill>
                  <a:blip r:embed="rId5"/>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9509ED80-B952-493D-9BA9-0749DEE6EFD2}"/>
                    </a:ext>
                  </a:extLst>
                </p:cNvPr>
                <p:cNvSpPr txBox="1"/>
                <p:nvPr/>
              </p:nvSpPr>
              <p:spPr>
                <a:xfrm>
                  <a:off x="2191524" y="6283395"/>
                  <a:ext cx="1850484"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m:rPr>
                              <m:sty m:val="p"/>
                            </m:rPr>
                            <a:rPr lang="en-US" sz="1400" b="0" i="0" smtClean="0">
                              <a:solidFill>
                                <a:schemeClr val="tx1"/>
                              </a:solidFill>
                              <a:latin typeface="Cambria Math" panose="02040503050406030204" pitchFamily="18" charset="0"/>
                            </a:rPr>
                            <m:t>L</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laser frequency ;</a:t>
                  </a:r>
                  <a:endParaRPr lang="en-CH" sz="1400" dirty="0">
                    <a:solidFill>
                      <a:schemeClr val="tx1"/>
                    </a:solidFill>
                  </a:endParaRPr>
                </a:p>
              </p:txBody>
            </p:sp>
          </mc:Choice>
          <mc:Fallback xmlns="">
            <p:sp>
              <p:nvSpPr>
                <p:cNvPr id="26" name="TextBox 25">
                  <a:extLst>
                    <a:ext uri="{FF2B5EF4-FFF2-40B4-BE49-F238E27FC236}">
                      <a16:creationId xmlns:a16="http://schemas.microsoft.com/office/drawing/2014/main" id="{9509ED80-B952-493D-9BA9-0749DEE6EFD2}"/>
                    </a:ext>
                  </a:extLst>
                </p:cNvPr>
                <p:cNvSpPr txBox="1">
                  <a:spLocks noRot="1" noChangeAspect="1" noMove="1" noResize="1" noEditPoints="1" noAdjustHandles="1" noChangeArrowheads="1" noChangeShapeType="1" noTextEdit="1"/>
                </p:cNvSpPr>
                <p:nvPr/>
              </p:nvSpPr>
              <p:spPr>
                <a:xfrm>
                  <a:off x="2191524" y="6283395"/>
                  <a:ext cx="1850484" cy="307777"/>
                </a:xfrm>
                <a:prstGeom prst="rect">
                  <a:avLst/>
                </a:prstGeom>
                <a:blipFill>
                  <a:blip r:embed="rId6"/>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B80CE08F-8D50-3758-80EC-B2A107B7768F}"/>
                    </a:ext>
                  </a:extLst>
                </p:cNvPr>
                <p:cNvSpPr txBox="1"/>
                <p:nvPr/>
              </p:nvSpPr>
              <p:spPr>
                <a:xfrm>
                  <a:off x="3655039" y="6283395"/>
                  <a:ext cx="2751930"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CH" sz="1400" i="1">
                              <a:solidFill>
                                <a:schemeClr val="tx1"/>
                              </a:solidFill>
                              <a:latin typeface="Cambria Math" panose="02040503050406030204" pitchFamily="18" charset="0"/>
                            </a:rPr>
                            <m:t>𝑣</m:t>
                          </m:r>
                        </m:e>
                        <m:sub>
                          <m:r>
                            <a:rPr lang="en-CH" sz="1400">
                              <a:solidFill>
                                <a:schemeClr val="tx1"/>
                              </a:solidFill>
                              <a:latin typeface="Cambria Math" panose="02040503050406030204" pitchFamily="18" charset="0"/>
                            </a:rPr>
                            <m:t>⊥</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perpendicular velocity</a:t>
                  </a:r>
                  <a:endParaRPr lang="en-CH" sz="1400" dirty="0">
                    <a:solidFill>
                      <a:schemeClr val="tx1"/>
                    </a:solidFill>
                  </a:endParaRPr>
                </a:p>
              </p:txBody>
            </p:sp>
          </mc:Choice>
          <mc:Fallback xmlns="">
            <p:sp>
              <p:nvSpPr>
                <p:cNvPr id="27" name="TextBox 26">
                  <a:extLst>
                    <a:ext uri="{FF2B5EF4-FFF2-40B4-BE49-F238E27FC236}">
                      <a16:creationId xmlns:a16="http://schemas.microsoft.com/office/drawing/2014/main" id="{B80CE08F-8D50-3758-80EC-B2A107B7768F}"/>
                    </a:ext>
                  </a:extLst>
                </p:cNvPr>
                <p:cNvSpPr txBox="1">
                  <a:spLocks noRot="1" noChangeAspect="1" noMove="1" noResize="1" noEditPoints="1" noAdjustHandles="1" noChangeArrowheads="1" noChangeShapeType="1" noTextEdit="1"/>
                </p:cNvSpPr>
                <p:nvPr/>
              </p:nvSpPr>
              <p:spPr>
                <a:xfrm>
                  <a:off x="3655039" y="6283395"/>
                  <a:ext cx="2751930" cy="307777"/>
                </a:xfrm>
                <a:prstGeom prst="rect">
                  <a:avLst/>
                </a:prstGeom>
                <a:blipFill>
                  <a:blip r:embed="rId7"/>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2AEC7F10-43F5-744F-CD5D-B61EC560F197}"/>
                    </a:ext>
                  </a:extLst>
                </p:cNvPr>
                <p:cNvSpPr txBox="1"/>
                <p:nvPr/>
              </p:nvSpPr>
              <p:spPr>
                <a:xfrm>
                  <a:off x="281202" y="6533065"/>
                  <a:ext cx="6376076"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US" sz="1400" b="0" i="1" smtClean="0">
                              <a:solidFill>
                                <a:schemeClr val="tx1"/>
                              </a:solidFill>
                              <a:latin typeface="Cambria Math" panose="02040503050406030204" pitchFamily="18" charset="0"/>
                            </a:rPr>
                            <m:t>𝑤</m:t>
                          </m:r>
                        </m:e>
                        <m:sub>
                          <m:r>
                            <a:rPr lang="en-US" sz="1400" b="0" i="1" smtClean="0">
                              <a:solidFill>
                                <a:schemeClr val="tx1"/>
                              </a:solidFill>
                              <a:latin typeface="Cambria Math" panose="02040503050406030204" pitchFamily="18" charset="0"/>
                            </a:rPr>
                            <m:t> </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laser waist ; </a:t>
                  </a:r>
                  <a14:m>
                    <m:oMath xmlns:m="http://schemas.openxmlformats.org/officeDocument/2006/math">
                      <m:sSubSup>
                        <m:sSubSupPr>
                          <m:ctrlPr>
                            <a:rPr lang="en-CH" sz="1400" i="1">
                              <a:latin typeface="Cambria Math" panose="02040503050406030204" pitchFamily="18" charset="0"/>
                            </a:rPr>
                          </m:ctrlPr>
                        </m:sSubSupPr>
                        <m:e>
                          <m:r>
                            <a:rPr lang="en-US" sz="1400" b="0" i="1" smtClean="0">
                              <a:latin typeface="Cambria Math" panose="02040503050406030204" pitchFamily="18" charset="0"/>
                            </a:rPr>
                            <m:t>𝐷</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laser displacement ; </a:t>
                  </a:r>
                  <a14:m>
                    <m:oMath xmlns:m="http://schemas.openxmlformats.org/officeDocument/2006/math">
                      <m:sSubSup>
                        <m:sSubSupPr>
                          <m:ctrlPr>
                            <a:rPr lang="en-CH" sz="1400" i="1" smtClean="0">
                              <a:latin typeface="Cambria Math" panose="02040503050406030204" pitchFamily="18" charset="0"/>
                            </a:rPr>
                          </m:ctrlPr>
                        </m:sSubSupPr>
                        <m:e>
                          <m:r>
                            <a:rPr lang="en-CH" sz="1400" i="1" smtClean="0">
                              <a:latin typeface="Cambria Math" panose="02040503050406030204" pitchFamily="18" charset="0"/>
                              <a:ea typeface="Cambria Math" panose="02040503050406030204" pitchFamily="18" charset="0"/>
                            </a:rPr>
                            <m:t>𝜏</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Ps lifetime; </a:t>
                  </a:r>
                  <a14:m>
                    <m:oMath xmlns:m="http://schemas.openxmlformats.org/officeDocument/2006/math">
                      <m:sSubSup>
                        <m:sSubSupPr>
                          <m:ctrlPr>
                            <a:rPr lang="en-CH" sz="1400" i="1" smtClean="0">
                              <a:latin typeface="Cambria Math" panose="02040503050406030204" pitchFamily="18" charset="0"/>
                            </a:rPr>
                          </m:ctrlPr>
                        </m:sSubSupPr>
                        <m:e>
                          <m:r>
                            <a:rPr lang="en-US" sz="1400" b="0" i="1" smtClean="0">
                              <a:latin typeface="Cambria Math" panose="02040503050406030204" pitchFamily="18" charset="0"/>
                            </a:rPr>
                            <m:t>𝑢</m:t>
                          </m:r>
                        </m:e>
                        <m:sub>
                          <m:r>
                            <a:rPr lang="en-US" sz="1400" i="1" smtClean="0">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thermal velocity</a:t>
                  </a:r>
                  <a:endParaRPr lang="en-CH" sz="1400" dirty="0">
                    <a:solidFill>
                      <a:schemeClr val="tx1"/>
                    </a:solidFill>
                  </a:endParaRPr>
                </a:p>
              </p:txBody>
            </p:sp>
          </mc:Choice>
          <mc:Fallback xmlns="">
            <p:sp>
              <p:nvSpPr>
                <p:cNvPr id="28" name="TextBox 27">
                  <a:extLst>
                    <a:ext uri="{FF2B5EF4-FFF2-40B4-BE49-F238E27FC236}">
                      <a16:creationId xmlns:a16="http://schemas.microsoft.com/office/drawing/2014/main" id="{2AEC7F10-43F5-744F-CD5D-B61EC560F197}"/>
                    </a:ext>
                  </a:extLst>
                </p:cNvPr>
                <p:cNvSpPr txBox="1">
                  <a:spLocks noRot="1" noChangeAspect="1" noMove="1" noResize="1" noEditPoints="1" noAdjustHandles="1" noChangeArrowheads="1" noChangeShapeType="1" noTextEdit="1"/>
                </p:cNvSpPr>
                <p:nvPr/>
              </p:nvSpPr>
              <p:spPr>
                <a:xfrm>
                  <a:off x="281202" y="6533065"/>
                  <a:ext cx="6376076" cy="307777"/>
                </a:xfrm>
                <a:prstGeom prst="rect">
                  <a:avLst/>
                </a:prstGeom>
                <a:blipFill>
                  <a:blip r:embed="rId8"/>
                  <a:stretch>
                    <a:fillRect t="-4000" b="-20000"/>
                  </a:stretch>
                </a:blipFill>
              </p:spPr>
              <p:txBody>
                <a:bodyPr/>
                <a:lstStyle/>
                <a:p>
                  <a:r>
                    <a:rPr lang="en-CH">
                      <a:noFill/>
                    </a:rPr>
                    <a:t> </a:t>
                  </a:r>
                </a:p>
              </p:txBody>
            </p:sp>
          </mc:Fallback>
        </mc:AlternateContent>
      </p:grpSp>
      <p:sp>
        <p:nvSpPr>
          <p:cNvPr id="30" name="Motivations to study leptonic atoms - Positronium and Muonium">
            <a:extLst>
              <a:ext uri="{FF2B5EF4-FFF2-40B4-BE49-F238E27FC236}">
                <a16:creationId xmlns:a16="http://schemas.microsoft.com/office/drawing/2014/main" id="{04E17FC1-0B2E-F47C-1E78-A3649AEF15D5}"/>
              </a:ext>
            </a:extLst>
          </p:cNvPr>
          <p:cNvSpPr txBox="1">
            <a:spLocks/>
          </p:cNvSpPr>
          <p:nvPr/>
        </p:nvSpPr>
        <p:spPr>
          <a:xfrm>
            <a:off x="10082920" y="1417285"/>
            <a:ext cx="5182456"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sz="2200" dirty="0"/>
              <a:t>Simulated Data</a:t>
            </a:r>
          </a:p>
        </p:txBody>
      </p:sp>
      <p:sp>
        <p:nvSpPr>
          <p:cNvPr id="2" name="TextBox 1">
            <a:extLst>
              <a:ext uri="{FF2B5EF4-FFF2-40B4-BE49-F238E27FC236}">
                <a16:creationId xmlns:a16="http://schemas.microsoft.com/office/drawing/2014/main" id="{3B9486EC-8843-C774-A51E-ECAACBC81398}"/>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74BBE0AC-3323-76BD-8EA3-96384D50BD83}"/>
              </a:ext>
            </a:extLst>
          </p:cNvPr>
          <p:cNvSpPr txBox="1"/>
          <p:nvPr/>
        </p:nvSpPr>
        <p:spPr>
          <a:xfrm>
            <a:off x="281202" y="1618964"/>
            <a:ext cx="5910048" cy="25006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To analyse the spectrum we can use Monte-Carlo Simulations</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“Black box”</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We have developed a semi-analytic function which  reproduces the simulated spectrum</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p:sp>
        <p:nvSpPr>
          <p:cNvPr id="5" name="Motivations to study leptonic atoms - Positronium and Muonium">
            <a:extLst>
              <a:ext uri="{FF2B5EF4-FFF2-40B4-BE49-F238E27FC236}">
                <a16:creationId xmlns:a16="http://schemas.microsoft.com/office/drawing/2014/main" id="{948F1E31-A98F-4445-8992-C6C31F6B019A}"/>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Semi-analytic </a:t>
            </a:r>
            <a:r>
              <a:rPr lang="en-GB" dirty="0" err="1"/>
              <a:t>lineshape</a:t>
            </a:r>
            <a:endParaRPr lang="en-GB" dirty="0"/>
          </a:p>
        </p:txBody>
      </p:sp>
    </p:spTree>
    <p:extLst>
      <p:ext uri="{BB962C8B-B14F-4D97-AF65-F5344CB8AC3E}">
        <p14:creationId xmlns:p14="http://schemas.microsoft.com/office/powerpoint/2010/main" val="2389519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0753F4-F0A9-9323-0392-1F52D63CC6C8}"/>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C57F1353-79E4-99B3-CF70-11454B7F517E}"/>
              </a:ext>
            </a:extLst>
          </p:cNvPr>
          <p:cNvPicPr>
            <a:picLocks noChangeAspect="1"/>
          </p:cNvPicPr>
          <p:nvPr/>
        </p:nvPicPr>
        <p:blipFill>
          <a:blip r:embed="rId3"/>
          <a:stretch>
            <a:fillRect/>
          </a:stretch>
        </p:blipFill>
        <p:spPr>
          <a:xfrm>
            <a:off x="6013132" y="1372753"/>
            <a:ext cx="6178868" cy="4559534"/>
          </a:xfrm>
          <a:prstGeom prst="rect">
            <a:avLst/>
          </a:prstGeom>
        </p:spPr>
      </p:pic>
      <p:pic>
        <p:nvPicPr>
          <p:cNvPr id="6" name="Picture 5">
            <a:extLst>
              <a:ext uri="{FF2B5EF4-FFF2-40B4-BE49-F238E27FC236}">
                <a16:creationId xmlns:a16="http://schemas.microsoft.com/office/drawing/2014/main" id="{2F3B6A02-07D5-1245-E348-FFA23233D720}"/>
              </a:ext>
            </a:extLst>
          </p:cNvPr>
          <p:cNvPicPr>
            <a:picLocks noChangeAspect="1"/>
          </p:cNvPicPr>
          <p:nvPr/>
        </p:nvPicPr>
        <p:blipFill>
          <a:blip r:embed="rId4">
            <a:alphaModFix/>
          </a:blip>
          <a:stretch>
            <a:fillRect/>
          </a:stretch>
        </p:blipFill>
        <p:spPr>
          <a:xfrm>
            <a:off x="6160456" y="1415933"/>
            <a:ext cx="6026460" cy="4534133"/>
          </a:xfrm>
          <a:prstGeom prst="rect">
            <a:avLst/>
          </a:prstGeom>
        </p:spPr>
      </p:pic>
      <p:pic>
        <p:nvPicPr>
          <p:cNvPr id="3" name="Picture 2">
            <a:extLst>
              <a:ext uri="{FF2B5EF4-FFF2-40B4-BE49-F238E27FC236}">
                <a16:creationId xmlns:a16="http://schemas.microsoft.com/office/drawing/2014/main" id="{249579CD-A975-DE76-29D5-2B185B20EC69}"/>
              </a:ext>
            </a:extLst>
          </p:cNvPr>
          <p:cNvPicPr>
            <a:picLocks noChangeAspect="1"/>
          </p:cNvPicPr>
          <p:nvPr/>
        </p:nvPicPr>
        <p:blipFill>
          <a:blip r:embed="rId5">
            <a:alphaModFix/>
          </a:blip>
          <a:stretch>
            <a:fillRect/>
          </a:stretch>
        </p:blipFill>
        <p:spPr>
          <a:xfrm>
            <a:off x="6098861" y="1423199"/>
            <a:ext cx="6007409" cy="4534133"/>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B782990-E338-D7FE-1694-C6F939EDB484}"/>
                  </a:ext>
                </a:extLst>
              </p:cNvPr>
              <p:cNvSpPr txBox="1"/>
              <p:nvPr/>
            </p:nvSpPr>
            <p:spPr>
              <a:xfrm>
                <a:off x="-225366" y="4095518"/>
                <a:ext cx="6096000" cy="7443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CH" sz="1600" i="1" smtClean="0">
                              <a:solidFill>
                                <a:srgbClr val="2F2FFF"/>
                              </a:solidFill>
                              <a:latin typeface="Cambria Math" panose="02040503050406030204" pitchFamily="18" charset="0"/>
                            </a:rPr>
                          </m:ctrlPr>
                        </m:sSubSupPr>
                        <m:e>
                          <m:sSub>
                            <m:sSubPr>
                              <m:ctrlPr>
                                <a:rPr lang="en-CH" sz="1600" i="1" smtClean="0">
                                  <a:solidFill>
                                    <a:srgbClr val="2F2FFF"/>
                                  </a:solidFill>
                                  <a:latin typeface="Cambria Math" panose="02040503050406030204" pitchFamily="18" charset="0"/>
                                </a:rPr>
                              </m:ctrlPr>
                            </m:sSubPr>
                            <m:e>
                              <m:r>
                                <a:rPr lang="en-US" sz="1600" b="0" i="1" smtClean="0">
                                  <a:solidFill>
                                    <a:srgbClr val="2F2FFF"/>
                                  </a:solidFill>
                                  <a:latin typeface="Cambria Math" panose="02040503050406030204" pitchFamily="18" charset="0"/>
                                </a:rPr>
                                <m:t>𝑃</m:t>
                              </m:r>
                            </m:e>
                            <m:sub>
                              <m:r>
                                <a:rPr lang="en-US" sz="1600" b="0" i="1" smtClean="0">
                                  <a:solidFill>
                                    <a:srgbClr val="2F2FFF"/>
                                  </a:solidFill>
                                  <a:latin typeface="Cambria Math" panose="02040503050406030204" pitchFamily="18" charset="0"/>
                                </a:rPr>
                                <m:t>2</m:t>
                              </m:r>
                              <m:r>
                                <a:rPr lang="en-US" sz="1600" b="0" i="1" smtClean="0">
                                  <a:solidFill>
                                    <a:srgbClr val="2F2FFF"/>
                                  </a:solidFill>
                                  <a:latin typeface="Cambria Math" panose="02040503050406030204" pitchFamily="18" charset="0"/>
                                </a:rPr>
                                <m:t>𝑆</m:t>
                              </m:r>
                            </m:sub>
                          </m:sSub>
                          <m:r>
                            <a:rPr lang="en-CH" sz="1600" i="1" smtClean="0">
                              <a:solidFill>
                                <a:srgbClr val="2F2FFF"/>
                              </a:solidFill>
                              <a:latin typeface="Cambria Math" panose="02040503050406030204" pitchFamily="18" charset="0"/>
                              <a:ea typeface="Cambria Math" panose="02040503050406030204" pitchFamily="18" charset="0"/>
                            </a:rPr>
                            <m:t>∝</m:t>
                          </m:r>
                          <m:nary>
                            <m:naryPr>
                              <m:grow m:val="on"/>
                              <m:subHide m:val="on"/>
                              <m:supHide m:val="on"/>
                              <m:ctrlPr>
                                <a:rPr lang="en-CH" sz="1600" i="1">
                                  <a:solidFill>
                                    <a:srgbClr val="2F2FFF"/>
                                  </a:solidFill>
                                  <a:latin typeface="Cambria Math" panose="02040503050406030204" pitchFamily="18" charset="0"/>
                                </a:rPr>
                              </m:ctrlPr>
                            </m:naryPr>
                            <m:sub/>
                            <m:sup/>
                            <m:e>
                              <m:r>
                                <a:rPr lang="en-US" sz="1600" b="0" i="1" smtClean="0">
                                  <a:solidFill>
                                    <a:srgbClr val="2F2FFF"/>
                                  </a:solidFill>
                                  <a:latin typeface="Cambria Math" panose="02040503050406030204" pitchFamily="18" charset="0"/>
                                </a:rPr>
                                <m:t> </m:t>
                              </m:r>
                            </m:e>
                          </m:nary>
                        </m:e>
                        <m:sub>
                          <m:r>
                            <a:rPr lang="en-CH" sz="1600" i="0">
                              <a:solidFill>
                                <a:srgbClr val="2F2FFF"/>
                              </a:solidFill>
                              <a:latin typeface="Cambria Math" panose="02040503050406030204" pitchFamily="18" charset="0"/>
                            </a:rPr>
                            <m:t>0</m:t>
                          </m:r>
                        </m:sub>
                        <m:sup>
                          <m:r>
                            <a:rPr lang="en-CH" sz="1600" i="0">
                              <a:solidFill>
                                <a:srgbClr val="2F2FFF"/>
                              </a:solidFill>
                              <a:latin typeface="Cambria Math" panose="02040503050406030204" pitchFamily="18" charset="0"/>
                            </a:rPr>
                            <m:t>∞</m:t>
                          </m:r>
                        </m:sup>
                      </m:sSubSup>
                      <m:r>
                        <a:rPr lang="en-CH" sz="1600" i="0">
                          <a:solidFill>
                            <a:srgbClr val="2F2FFF"/>
                          </a:solidFill>
                          <a:latin typeface="Cambria Math" panose="02040503050406030204" pitchFamily="18" charset="0"/>
                        </a:rPr>
                        <m:t> </m:t>
                      </m:r>
                      <m:r>
                        <a:rPr lang="en-CH" sz="1600" i="1">
                          <a:solidFill>
                            <a:srgbClr val="2F2FFF"/>
                          </a:solidFill>
                          <a:latin typeface="Cambria Math" panose="02040503050406030204" pitchFamily="18" charset="0"/>
                        </a:rPr>
                        <m:t>𝑑</m:t>
                      </m:r>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Sub>
                      <m:r>
                        <m:rPr>
                          <m:sty m:val="p"/>
                        </m:rPr>
                        <a:rPr lang="en-CH" sz="1600" i="0">
                          <a:solidFill>
                            <a:srgbClr val="2F2FFF"/>
                          </a:solidFill>
                          <a:latin typeface="Cambria Math" panose="02040503050406030204" pitchFamily="18" charset="0"/>
                        </a:rPr>
                        <m:t>ex</m:t>
                      </m:r>
                      <m:func>
                        <m:funcPr>
                          <m:ctrlPr>
                            <a:rPr lang="en-CH" sz="1600" i="1">
                              <a:solidFill>
                                <a:srgbClr val="2F2FFF"/>
                              </a:solidFill>
                              <a:latin typeface="Cambria Math" panose="02040503050406030204" pitchFamily="18" charset="0"/>
                            </a:rPr>
                          </m:ctrlPr>
                        </m:funcPr>
                        <m:fName>
                          <m:r>
                            <m:rPr>
                              <m:sty m:val="p"/>
                            </m:rPr>
                            <a:rPr lang="en-CH" sz="1600" i="0">
                              <a:solidFill>
                                <a:srgbClr val="2F2FFF"/>
                              </a:solidFill>
                              <a:latin typeface="Cambria Math" panose="02040503050406030204" pitchFamily="18" charset="0"/>
                            </a:rPr>
                            <m:t>p</m:t>
                          </m:r>
                        </m:fName>
                        <m:e>
                          <m:d>
                            <m:dPr>
                              <m:ctrlPr>
                                <a:rPr lang="en-CH" sz="1600" i="1">
                                  <a:solidFill>
                                    <a:srgbClr val="2F2FFF"/>
                                  </a:solidFill>
                                  <a:latin typeface="Cambria Math" panose="02040503050406030204" pitchFamily="18" charset="0"/>
                                </a:rPr>
                              </m:ctrlPr>
                            </m:dPr>
                            <m:e>
                              <m:r>
                                <a:rPr lang="en-CH" sz="1600" i="0">
                                  <a:solidFill>
                                    <a:srgbClr val="2F2FFF"/>
                                  </a:solidFill>
                                  <a:latin typeface="Cambria Math" panose="02040503050406030204" pitchFamily="18" charset="0"/>
                                </a:rPr>
                                <m:t>−</m:t>
                              </m:r>
                              <m:sSup>
                                <m:sSupPr>
                                  <m:ctrlPr>
                                    <a:rPr lang="en-CH" sz="1600" i="1">
                                      <a:solidFill>
                                        <a:srgbClr val="2F2FFF"/>
                                      </a:solidFill>
                                      <a:latin typeface="Cambria Math" panose="02040503050406030204" pitchFamily="18" charset="0"/>
                                    </a:rPr>
                                  </m:ctrlPr>
                                </m:sSupPr>
                                <m:e>
                                  <m:d>
                                    <m:dPr>
                                      <m:begChr m:val="["/>
                                      <m:endChr m:val="]"/>
                                      <m:ctrlPr>
                                        <a:rPr lang="en-CH" sz="1600" i="1">
                                          <a:solidFill>
                                            <a:srgbClr val="2F2FFF"/>
                                          </a:solidFill>
                                          <a:latin typeface="Cambria Math" panose="02040503050406030204" pitchFamily="18" charset="0"/>
                                        </a:rPr>
                                      </m:ctrlPr>
                                    </m:dPr>
                                    <m:e>
                                      <m:f>
                                        <m:fPr>
                                          <m:ctrlPr>
                                            <a:rPr lang="en-CH" sz="1600" i="1">
                                              <a:solidFill>
                                                <a:srgbClr val="2F2FFF"/>
                                              </a:solidFill>
                                              <a:latin typeface="Cambria Math" panose="02040503050406030204" pitchFamily="18" charset="0"/>
                                            </a:rPr>
                                          </m:ctrlPr>
                                        </m:fPr>
                                        <m:num>
                                          <m:r>
                                            <a:rPr lang="en-CH" sz="1600" i="0">
                                              <a:solidFill>
                                                <a:srgbClr val="2F2FFF"/>
                                              </a:solidFill>
                                              <a:latin typeface="Cambria Math" panose="02040503050406030204" pitchFamily="18" charset="0"/>
                                            </a:rPr>
                                            <m:t>2</m:t>
                                          </m:r>
                                          <m:r>
                                            <a:rPr lang="en-CH" sz="1600" i="1">
                                              <a:solidFill>
                                                <a:srgbClr val="2F2FFF"/>
                                              </a:solidFill>
                                              <a:latin typeface="Cambria Math" panose="02040503050406030204" pitchFamily="18" charset="0"/>
                                            </a:rPr>
                                            <m:t>𝜋</m:t>
                                          </m:r>
                                          <m:r>
                                            <a:rPr lang="en-CH" sz="1600" i="1">
                                              <a:solidFill>
                                                <a:srgbClr val="2F2FFF"/>
                                              </a:solidFill>
                                              <a:latin typeface="Cambria Math" panose="02040503050406030204" pitchFamily="18" charset="0"/>
                                            </a:rPr>
                                            <m:t>𝑤</m:t>
                                          </m:r>
                                          <m:d>
                                            <m:dPr>
                                              <m:ctrlPr>
                                                <a:rPr lang="en-CH" sz="1600" i="1">
                                                  <a:solidFill>
                                                    <a:srgbClr val="2F2FFF"/>
                                                  </a:solidFill>
                                                  <a:latin typeface="Cambria Math" panose="02040503050406030204" pitchFamily="18" charset="0"/>
                                                </a:rPr>
                                              </m:ctrlPr>
                                            </m:dPr>
                                            <m:e>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i="1">
                                                      <a:solidFill>
                                                        <a:srgbClr val="2F2FFF"/>
                                                      </a:solidFill>
                                                      <a:latin typeface="Cambria Math" panose="02040503050406030204" pitchFamily="18" charset="0"/>
                                                    </a:rPr>
                                                    <m:t>𝐿</m:t>
                                                  </m:r>
                                                </m:sub>
                                              </m:sSub>
                                              <m:r>
                                                <a:rPr lang="en-CH" sz="1600" i="0">
                                                  <a:solidFill>
                                                    <a:srgbClr val="2F2FFF"/>
                                                  </a:solidFill>
                                                  <a:latin typeface="Cambria Math" panose="02040503050406030204" pitchFamily="18" charset="0"/>
                                                </a:rPr>
                                                <m:t>−</m:t>
                                              </m:r>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i="0">
                                                      <a:solidFill>
                                                        <a:srgbClr val="2F2FFF"/>
                                                      </a:solidFill>
                                                      <a:latin typeface="Cambria Math" panose="02040503050406030204" pitchFamily="18" charset="0"/>
                                                    </a:rPr>
                                                    <m:t>0</m:t>
                                                  </m:r>
                                                </m:sub>
                                              </m:sSub>
                                              <m:r>
                                                <a:rPr lang="en-CH" sz="1600">
                                                  <a:solidFill>
                                                    <a:srgbClr val="2F2FFF"/>
                                                  </a:solidFill>
                                                  <a:latin typeface="Cambria Math" panose="02040503050406030204" pitchFamily="18" charset="0"/>
                                                </a:rPr>
                                                <m:t>−</m:t>
                                              </m:r>
                                              <m:d>
                                                <m:dPr>
                                                  <m:ctrlPr>
                                                    <a:rPr lang="en-CH" sz="1600" i="1">
                                                      <a:solidFill>
                                                        <a:srgbClr val="2F2FFF"/>
                                                      </a:solidFill>
                                                      <a:latin typeface="Cambria Math" panose="02040503050406030204" pitchFamily="18" charset="0"/>
                                                    </a:rPr>
                                                  </m:ctrlPr>
                                                </m:dPr>
                                                <m:e>
                                                  <m:f>
                                                    <m:fPr>
                                                      <m:type m:val="lin"/>
                                                      <m:ctrlPr>
                                                        <a:rPr lang="en-CH" sz="1600" i="1">
                                                          <a:solidFill>
                                                            <a:srgbClr val="2F2FFF"/>
                                                          </a:solidFill>
                                                          <a:latin typeface="Cambria Math" panose="02040503050406030204" pitchFamily="18" charset="0"/>
                                                        </a:rPr>
                                                      </m:ctrlPr>
                                                    </m:fPr>
                                                    <m:num>
                                                      <m:sSubSup>
                                                        <m:sSubSupPr>
                                                          <m:ctrlPr>
                                                            <a:rPr lang="en-CH" sz="1600" i="1">
                                                              <a:solidFill>
                                                                <a:srgbClr val="2F2FFF"/>
                                                              </a:solidFill>
                                                              <a:latin typeface="Cambria Math" panose="02040503050406030204" pitchFamily="18" charset="0"/>
                                                            </a:rPr>
                                                          </m:ctrlPr>
                                                        </m:sSubSupPr>
                                                        <m:e>
                                                          <m:r>
                                                            <a:rPr lang="en-CH" sz="1600" i="1">
                                                              <a:solidFill>
                                                                <a:srgbClr val="2F2FFF"/>
                                                              </a:solidFill>
                                                              <a:latin typeface="Cambria Math" panose="02040503050406030204" pitchFamily="18" charset="0"/>
                                                            </a:rPr>
                                                            <m:t>𝑣</m:t>
                                                          </m:r>
                                                        </m:e>
                                                        <m:sub>
                                                          <m:r>
                                                            <a:rPr lang="en-CH" sz="1600">
                                                              <a:solidFill>
                                                                <a:srgbClr val="2F2FFF"/>
                                                              </a:solidFill>
                                                              <a:latin typeface="Cambria Math" panose="02040503050406030204" pitchFamily="18" charset="0"/>
                                                            </a:rPr>
                                                            <m:t>⊥</m:t>
                                                          </m:r>
                                                        </m:sub>
                                                        <m:sup>
                                                          <m:r>
                                                            <a:rPr lang="en-CH" sz="1600">
                                                              <a:solidFill>
                                                                <a:srgbClr val="2F2FFF"/>
                                                              </a:solidFill>
                                                              <a:latin typeface="Cambria Math" panose="02040503050406030204" pitchFamily="18" charset="0"/>
                                                            </a:rPr>
                                                            <m:t>2</m:t>
                                                          </m:r>
                                                        </m:sup>
                                                      </m:sSubSup>
                                                    </m:num>
                                                    <m:den>
                                                      <m:sSup>
                                                        <m:sSupPr>
                                                          <m:ctrlPr>
                                                            <a:rPr lang="en-CH" sz="1600" i="1">
                                                              <a:solidFill>
                                                                <a:srgbClr val="2F2FFF"/>
                                                              </a:solidFill>
                                                              <a:latin typeface="Cambria Math" panose="02040503050406030204" pitchFamily="18" charset="0"/>
                                                            </a:rPr>
                                                          </m:ctrlPr>
                                                        </m:sSupPr>
                                                        <m:e>
                                                          <m:r>
                                                            <a:rPr lang="en-CH" sz="1600" i="1">
                                                              <a:solidFill>
                                                                <a:srgbClr val="2F2FFF"/>
                                                              </a:solidFill>
                                                              <a:latin typeface="Cambria Math" panose="02040503050406030204" pitchFamily="18" charset="0"/>
                                                            </a:rPr>
                                                            <m:t>𝑐</m:t>
                                                          </m:r>
                                                        </m:e>
                                                        <m:sup>
                                                          <m:r>
                                                            <a:rPr lang="en-CH" sz="1600">
                                                              <a:solidFill>
                                                                <a:srgbClr val="2F2FFF"/>
                                                              </a:solidFill>
                                                              <a:latin typeface="Cambria Math" panose="02040503050406030204" pitchFamily="18" charset="0"/>
                                                            </a:rPr>
                                                            <m:t>2</m:t>
                                                          </m:r>
                                                        </m:sup>
                                                      </m:sSup>
                                                    </m:den>
                                                  </m:f>
                                                </m:e>
                                              </m:d>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a:solidFill>
                                                        <a:srgbClr val="2F2FFF"/>
                                                      </a:solidFill>
                                                      <a:latin typeface="Cambria Math" panose="02040503050406030204" pitchFamily="18" charset="0"/>
                                                    </a:rPr>
                                                    <m:t>0</m:t>
                                                  </m:r>
                                                </m:sub>
                                              </m:sSub>
                                            </m:e>
                                          </m:d>
                                        </m:num>
                                        <m:den>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Sub>
                                        </m:den>
                                      </m:f>
                                    </m:e>
                                  </m:d>
                                </m:e>
                                <m:sup>
                                  <m:r>
                                    <a:rPr lang="en-CH" sz="1600" i="0">
                                      <a:solidFill>
                                        <a:srgbClr val="2F2FFF"/>
                                      </a:solidFill>
                                      <a:latin typeface="Cambria Math" panose="02040503050406030204" pitchFamily="18" charset="0"/>
                                    </a:rPr>
                                    <m:t>2</m:t>
                                  </m:r>
                                </m:sup>
                              </m:sSup>
                              <m:r>
                                <a:rPr lang="en-CH" sz="1600" i="0">
                                  <a:solidFill>
                                    <a:srgbClr val="2F2FFF"/>
                                  </a:solidFill>
                                  <a:latin typeface="Cambria Math" panose="02040503050406030204" pitchFamily="18" charset="0"/>
                                </a:rPr>
                                <m:t>−</m:t>
                              </m:r>
                              <m:f>
                                <m:fPr>
                                  <m:ctrlPr>
                                    <a:rPr lang="en-CH" sz="1600" i="1">
                                      <a:solidFill>
                                        <a:srgbClr val="2F2FFF"/>
                                      </a:solidFill>
                                      <a:latin typeface="Cambria Math" panose="02040503050406030204" pitchFamily="18" charset="0"/>
                                    </a:rPr>
                                  </m:ctrlPr>
                                </m:fPr>
                                <m:num>
                                  <m:sSubSup>
                                    <m:sSubSupPr>
                                      <m:ctrlPr>
                                        <a:rPr lang="en-CH" sz="1600" i="1">
                                          <a:solidFill>
                                            <a:srgbClr val="2F2FFF"/>
                                          </a:solidFill>
                                          <a:latin typeface="Cambria Math" panose="02040503050406030204" pitchFamily="18" charset="0"/>
                                        </a:rPr>
                                      </m:ctrlPr>
                                    </m:sSubSup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up>
                                      <m:r>
                                        <a:rPr lang="en-CH" sz="1600" i="0">
                                          <a:solidFill>
                                            <a:srgbClr val="2F2FFF"/>
                                          </a:solidFill>
                                          <a:latin typeface="Cambria Math" panose="02040503050406030204" pitchFamily="18" charset="0"/>
                                        </a:rPr>
                                        <m:t>2</m:t>
                                      </m:r>
                                    </m:sup>
                                  </m:sSubSup>
                                </m:num>
                                <m:den>
                                  <m:sSup>
                                    <m:sSupPr>
                                      <m:ctrlPr>
                                        <a:rPr lang="en-CH" sz="1600" i="1">
                                          <a:solidFill>
                                            <a:srgbClr val="2F2FFF"/>
                                          </a:solidFill>
                                          <a:latin typeface="Cambria Math" panose="02040503050406030204" pitchFamily="18" charset="0"/>
                                        </a:rPr>
                                      </m:ctrlPr>
                                    </m:sSupPr>
                                    <m:e>
                                      <m:r>
                                        <a:rPr lang="en-CH" sz="1600" i="1">
                                          <a:solidFill>
                                            <a:srgbClr val="2F2FFF"/>
                                          </a:solidFill>
                                          <a:latin typeface="Cambria Math" panose="02040503050406030204" pitchFamily="18" charset="0"/>
                                        </a:rPr>
                                        <m:t>𝑢</m:t>
                                      </m:r>
                                    </m:e>
                                    <m:sup>
                                      <m:r>
                                        <a:rPr lang="en-CH" sz="1600" i="0">
                                          <a:solidFill>
                                            <a:srgbClr val="2F2FFF"/>
                                          </a:solidFill>
                                          <a:latin typeface="Cambria Math" panose="02040503050406030204" pitchFamily="18" charset="0"/>
                                        </a:rPr>
                                        <m:t>2</m:t>
                                      </m:r>
                                    </m:sup>
                                  </m:sSup>
                                </m:den>
                              </m:f>
                            </m:e>
                          </m:d>
                        </m:e>
                      </m:func>
                    </m:oMath>
                  </m:oMathPara>
                </a14:m>
                <a:endParaRPr lang="en-CH" sz="1600" dirty="0">
                  <a:solidFill>
                    <a:srgbClr val="2F2FFF"/>
                  </a:solidFill>
                </a:endParaRPr>
              </a:p>
            </p:txBody>
          </p:sp>
        </mc:Choice>
        <mc:Fallback xmlns="">
          <p:sp>
            <p:nvSpPr>
              <p:cNvPr id="11" name="TextBox 10">
                <a:extLst>
                  <a:ext uri="{FF2B5EF4-FFF2-40B4-BE49-F238E27FC236}">
                    <a16:creationId xmlns:a16="http://schemas.microsoft.com/office/drawing/2014/main" id="{1B782990-E338-D7FE-1694-C6F939EDB484}"/>
                  </a:ext>
                </a:extLst>
              </p:cNvPr>
              <p:cNvSpPr txBox="1">
                <a:spLocks noRot="1" noChangeAspect="1" noMove="1" noResize="1" noEditPoints="1" noAdjustHandles="1" noChangeArrowheads="1" noChangeShapeType="1" noTextEdit="1"/>
              </p:cNvSpPr>
              <p:nvPr/>
            </p:nvSpPr>
            <p:spPr>
              <a:xfrm>
                <a:off x="-225366" y="4095518"/>
                <a:ext cx="6096000" cy="744306"/>
              </a:xfrm>
              <a:prstGeom prst="rect">
                <a:avLst/>
              </a:prstGeom>
              <a:blipFill>
                <a:blip r:embed="rId6"/>
                <a:stretch>
                  <a:fillRect/>
                </a:stretch>
              </a:blipFill>
            </p:spPr>
            <p:txBody>
              <a:bodyPr/>
              <a:lstStyle/>
              <a:p>
                <a:r>
                  <a:rPr lang="en-CH">
                    <a:noFill/>
                  </a:rPr>
                  <a:t> </a:t>
                </a:r>
              </a:p>
            </p:txBody>
          </p:sp>
        </mc:Fallback>
      </mc:AlternateContent>
      <p:sp>
        <p:nvSpPr>
          <p:cNvPr id="13" name="Left Brace 12">
            <a:extLst>
              <a:ext uri="{FF2B5EF4-FFF2-40B4-BE49-F238E27FC236}">
                <a16:creationId xmlns:a16="http://schemas.microsoft.com/office/drawing/2014/main" id="{20F1DFFD-9C25-8831-1B50-CE734D70D390}"/>
              </a:ext>
            </a:extLst>
          </p:cNvPr>
          <p:cNvSpPr/>
          <p:nvPr/>
        </p:nvSpPr>
        <p:spPr>
          <a:xfrm rot="5400000">
            <a:off x="3984300" y="3638221"/>
            <a:ext cx="193401" cy="851923"/>
          </a:xfrm>
          <a:prstGeom prst="leftBrace">
            <a:avLst/>
          </a:prstGeom>
          <a:ln>
            <a:solidFill>
              <a:srgbClr val="2F2F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solidFill>
                <a:srgbClr val="2F2FFF"/>
              </a:solidFill>
            </a:endParaRPr>
          </a:p>
        </p:txBody>
      </p:sp>
      <p:sp>
        <p:nvSpPr>
          <p:cNvPr id="14" name="TextBox 13">
            <a:extLst>
              <a:ext uri="{FF2B5EF4-FFF2-40B4-BE49-F238E27FC236}">
                <a16:creationId xmlns:a16="http://schemas.microsoft.com/office/drawing/2014/main" id="{671CF232-CB84-7312-8C53-CF95BB8E7E22}"/>
              </a:ext>
            </a:extLst>
          </p:cNvPr>
          <p:cNvSpPr txBox="1"/>
          <p:nvPr/>
        </p:nvSpPr>
        <p:spPr>
          <a:xfrm>
            <a:off x="3567489" y="3662168"/>
            <a:ext cx="1495153" cy="369332"/>
          </a:xfrm>
          <a:prstGeom prst="rect">
            <a:avLst/>
          </a:prstGeom>
          <a:noFill/>
        </p:spPr>
        <p:txBody>
          <a:bodyPr wrap="none" rtlCol="0">
            <a:spAutoFit/>
          </a:bodyPr>
          <a:lstStyle/>
          <a:p>
            <a:r>
              <a:rPr lang="en-US" dirty="0">
                <a:solidFill>
                  <a:srgbClr val="2F2FFF"/>
                </a:solidFill>
              </a:rPr>
              <a:t>2</a:t>
            </a:r>
            <a:r>
              <a:rPr lang="en-US" baseline="30000" dirty="0">
                <a:solidFill>
                  <a:srgbClr val="2F2FFF"/>
                </a:solidFill>
              </a:rPr>
              <a:t>nd</a:t>
            </a:r>
            <a:r>
              <a:rPr lang="en-US" dirty="0">
                <a:solidFill>
                  <a:srgbClr val="2F2FFF"/>
                </a:solidFill>
              </a:rPr>
              <a:t> order Dop</a:t>
            </a:r>
            <a:endParaRPr lang="en-CH" dirty="0">
              <a:solidFill>
                <a:srgbClr val="2F2FFF"/>
              </a:solidFill>
            </a:endParaRPr>
          </a:p>
        </p:txBody>
      </p:sp>
      <p:sp>
        <p:nvSpPr>
          <p:cNvPr id="18" name="Motivations to study leptonic atoms - Positronium and Muonium">
            <a:extLst>
              <a:ext uri="{FF2B5EF4-FFF2-40B4-BE49-F238E27FC236}">
                <a16:creationId xmlns:a16="http://schemas.microsoft.com/office/drawing/2014/main" id="{FB691ABA-117B-3EAF-D7D9-39FB3E9A6DF5}"/>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Semi-analytic </a:t>
            </a:r>
            <a:r>
              <a:rPr lang="en-GB" dirty="0" err="1"/>
              <a:t>lineshape</a:t>
            </a:r>
            <a:endParaRPr lang="en-GB" dirty="0"/>
          </a:p>
        </p:txBody>
      </p:sp>
      <p:sp>
        <p:nvSpPr>
          <p:cNvPr id="19" name="TextBox 18">
            <a:extLst>
              <a:ext uri="{FF2B5EF4-FFF2-40B4-BE49-F238E27FC236}">
                <a16:creationId xmlns:a16="http://schemas.microsoft.com/office/drawing/2014/main" id="{4B3EBC40-55D2-7469-5A64-675F1FB0C2E5}"/>
              </a:ext>
            </a:extLst>
          </p:cNvPr>
          <p:cNvSpPr txBox="1"/>
          <p:nvPr/>
        </p:nvSpPr>
        <p:spPr>
          <a:xfrm>
            <a:off x="7415845" y="6394566"/>
            <a:ext cx="6489700" cy="276999"/>
          </a:xfrm>
          <a:prstGeom prst="rect">
            <a:avLst/>
          </a:prstGeom>
          <a:noFill/>
        </p:spPr>
        <p:txBody>
          <a:bodyPr wrap="square">
            <a:spAutoFit/>
          </a:bodyPr>
          <a:lstStyle/>
          <a:p>
            <a:r>
              <a:rPr lang="en-GB" sz="1200" dirty="0"/>
              <a:t>F. </a:t>
            </a:r>
            <a:r>
              <a:rPr lang="en-GB" sz="1200" dirty="0" err="1"/>
              <a:t>Biraben</a:t>
            </a:r>
            <a:r>
              <a:rPr lang="en-GB" sz="1200" dirty="0"/>
              <a:t>, M. </a:t>
            </a:r>
            <a:r>
              <a:rPr lang="en-GB" sz="1200" dirty="0" err="1"/>
              <a:t>Bassini</a:t>
            </a:r>
            <a:r>
              <a:rPr lang="en-GB" sz="1200" dirty="0"/>
              <a:t>, B. </a:t>
            </a:r>
            <a:r>
              <a:rPr lang="en-GB" sz="1200" dirty="0" err="1"/>
              <a:t>Cagnac</a:t>
            </a:r>
            <a:r>
              <a:rPr lang="en-GB" sz="1200" dirty="0"/>
              <a:t>. Journal de Physique, 1979, 40 (5)</a:t>
            </a:r>
            <a:endParaRPr lang="en-CH" sz="1200" dirty="0"/>
          </a:p>
        </p:txBody>
      </p:sp>
      <p:grpSp>
        <p:nvGrpSpPr>
          <p:cNvPr id="20" name="Group 19">
            <a:extLst>
              <a:ext uri="{FF2B5EF4-FFF2-40B4-BE49-F238E27FC236}">
                <a16:creationId xmlns:a16="http://schemas.microsoft.com/office/drawing/2014/main" id="{DC9C6BA5-E4BF-F265-4778-BE80829B33BE}"/>
              </a:ext>
            </a:extLst>
          </p:cNvPr>
          <p:cNvGrpSpPr/>
          <p:nvPr/>
        </p:nvGrpSpPr>
        <p:grpSpPr>
          <a:xfrm>
            <a:off x="281202" y="6283395"/>
            <a:ext cx="6376076" cy="557447"/>
            <a:chOff x="281202" y="6283395"/>
            <a:chExt cx="6376076" cy="557447"/>
          </a:xfrm>
        </p:grpSpPr>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80BF2053-CE5F-4212-33EE-95DEA0DA6812}"/>
                    </a:ext>
                  </a:extLst>
                </p:cNvPr>
                <p:cNvSpPr txBox="1"/>
                <p:nvPr/>
              </p:nvSpPr>
              <p:spPr>
                <a:xfrm>
                  <a:off x="281202" y="6283396"/>
                  <a:ext cx="2751930"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a:rPr lang="en-CH" sz="1400" i="0">
                              <a:solidFill>
                                <a:schemeClr val="tx1"/>
                              </a:solidFill>
                              <a:latin typeface="Cambria Math" panose="02040503050406030204" pitchFamily="18" charset="0"/>
                            </a:rPr>
                            <m:t>0</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resonance frequency ;</a:t>
                  </a:r>
                  <a:endParaRPr lang="en-CH" sz="1400" dirty="0">
                    <a:solidFill>
                      <a:schemeClr val="tx1"/>
                    </a:solidFill>
                  </a:endParaRPr>
                </a:p>
              </p:txBody>
            </p:sp>
          </mc:Choice>
          <mc:Fallback xmlns="">
            <p:sp>
              <p:nvSpPr>
                <p:cNvPr id="21" name="TextBox 20">
                  <a:extLst>
                    <a:ext uri="{FF2B5EF4-FFF2-40B4-BE49-F238E27FC236}">
                      <a16:creationId xmlns:a16="http://schemas.microsoft.com/office/drawing/2014/main" id="{80BF2053-CE5F-4212-33EE-95DEA0DA6812}"/>
                    </a:ext>
                  </a:extLst>
                </p:cNvPr>
                <p:cNvSpPr txBox="1">
                  <a:spLocks noRot="1" noChangeAspect="1" noMove="1" noResize="1" noEditPoints="1" noAdjustHandles="1" noChangeArrowheads="1" noChangeShapeType="1" noTextEdit="1"/>
                </p:cNvSpPr>
                <p:nvPr/>
              </p:nvSpPr>
              <p:spPr>
                <a:xfrm>
                  <a:off x="281202" y="6283396"/>
                  <a:ext cx="2751930" cy="307777"/>
                </a:xfrm>
                <a:prstGeom prst="rect">
                  <a:avLst/>
                </a:prstGeom>
                <a:blipFill>
                  <a:blip r:embed="rId7"/>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47DB566E-78F9-4321-F85D-C44F20DD7D5D}"/>
                    </a:ext>
                  </a:extLst>
                </p:cNvPr>
                <p:cNvSpPr txBox="1"/>
                <p:nvPr/>
              </p:nvSpPr>
              <p:spPr>
                <a:xfrm>
                  <a:off x="2191524" y="6283395"/>
                  <a:ext cx="1850484"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m:rPr>
                              <m:sty m:val="p"/>
                            </m:rPr>
                            <a:rPr lang="en-US" sz="1400" b="0" i="0" smtClean="0">
                              <a:solidFill>
                                <a:schemeClr val="tx1"/>
                              </a:solidFill>
                              <a:latin typeface="Cambria Math" panose="02040503050406030204" pitchFamily="18" charset="0"/>
                            </a:rPr>
                            <m:t>L</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laser frequency ;</a:t>
                  </a:r>
                  <a:endParaRPr lang="en-CH" sz="1400" dirty="0">
                    <a:solidFill>
                      <a:schemeClr val="tx1"/>
                    </a:solidFill>
                  </a:endParaRPr>
                </a:p>
              </p:txBody>
            </p:sp>
          </mc:Choice>
          <mc:Fallback xmlns="">
            <p:sp>
              <p:nvSpPr>
                <p:cNvPr id="22" name="TextBox 21">
                  <a:extLst>
                    <a:ext uri="{FF2B5EF4-FFF2-40B4-BE49-F238E27FC236}">
                      <a16:creationId xmlns:a16="http://schemas.microsoft.com/office/drawing/2014/main" id="{47DB566E-78F9-4321-F85D-C44F20DD7D5D}"/>
                    </a:ext>
                  </a:extLst>
                </p:cNvPr>
                <p:cNvSpPr txBox="1">
                  <a:spLocks noRot="1" noChangeAspect="1" noMove="1" noResize="1" noEditPoints="1" noAdjustHandles="1" noChangeArrowheads="1" noChangeShapeType="1" noTextEdit="1"/>
                </p:cNvSpPr>
                <p:nvPr/>
              </p:nvSpPr>
              <p:spPr>
                <a:xfrm>
                  <a:off x="2191524" y="6283395"/>
                  <a:ext cx="1850484" cy="307777"/>
                </a:xfrm>
                <a:prstGeom prst="rect">
                  <a:avLst/>
                </a:prstGeom>
                <a:blipFill>
                  <a:blip r:embed="rId8"/>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FCD4664A-DCC1-5BF6-6D5F-9E48D6625C2D}"/>
                    </a:ext>
                  </a:extLst>
                </p:cNvPr>
                <p:cNvSpPr txBox="1"/>
                <p:nvPr/>
              </p:nvSpPr>
              <p:spPr>
                <a:xfrm>
                  <a:off x="3655039" y="6283395"/>
                  <a:ext cx="2751930"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CH" sz="1400" i="1">
                              <a:solidFill>
                                <a:schemeClr val="tx1"/>
                              </a:solidFill>
                              <a:latin typeface="Cambria Math" panose="02040503050406030204" pitchFamily="18" charset="0"/>
                            </a:rPr>
                            <m:t>𝑣</m:t>
                          </m:r>
                        </m:e>
                        <m:sub>
                          <m:r>
                            <a:rPr lang="en-CH" sz="1400">
                              <a:solidFill>
                                <a:schemeClr val="tx1"/>
                              </a:solidFill>
                              <a:latin typeface="Cambria Math" panose="02040503050406030204" pitchFamily="18" charset="0"/>
                            </a:rPr>
                            <m:t>⊥</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perpendicular velocity</a:t>
                  </a:r>
                  <a:endParaRPr lang="en-CH" sz="1400" dirty="0">
                    <a:solidFill>
                      <a:schemeClr val="tx1"/>
                    </a:solidFill>
                  </a:endParaRPr>
                </a:p>
              </p:txBody>
            </p:sp>
          </mc:Choice>
          <mc:Fallback xmlns="">
            <p:sp>
              <p:nvSpPr>
                <p:cNvPr id="23" name="TextBox 22">
                  <a:extLst>
                    <a:ext uri="{FF2B5EF4-FFF2-40B4-BE49-F238E27FC236}">
                      <a16:creationId xmlns:a16="http://schemas.microsoft.com/office/drawing/2014/main" id="{FCD4664A-DCC1-5BF6-6D5F-9E48D6625C2D}"/>
                    </a:ext>
                  </a:extLst>
                </p:cNvPr>
                <p:cNvSpPr txBox="1">
                  <a:spLocks noRot="1" noChangeAspect="1" noMove="1" noResize="1" noEditPoints="1" noAdjustHandles="1" noChangeArrowheads="1" noChangeShapeType="1" noTextEdit="1"/>
                </p:cNvSpPr>
                <p:nvPr/>
              </p:nvSpPr>
              <p:spPr>
                <a:xfrm>
                  <a:off x="3655039" y="6283395"/>
                  <a:ext cx="2751930" cy="307777"/>
                </a:xfrm>
                <a:prstGeom prst="rect">
                  <a:avLst/>
                </a:prstGeom>
                <a:blipFill>
                  <a:blip r:embed="rId9"/>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60E41497-604F-3FF5-5611-2E4BEECDDD8F}"/>
                    </a:ext>
                  </a:extLst>
                </p:cNvPr>
                <p:cNvSpPr txBox="1"/>
                <p:nvPr/>
              </p:nvSpPr>
              <p:spPr>
                <a:xfrm>
                  <a:off x="281202" y="6533065"/>
                  <a:ext cx="6376076"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US" sz="1400" b="0" i="1" smtClean="0">
                              <a:solidFill>
                                <a:schemeClr val="tx1"/>
                              </a:solidFill>
                              <a:latin typeface="Cambria Math" panose="02040503050406030204" pitchFamily="18" charset="0"/>
                            </a:rPr>
                            <m:t>𝑤</m:t>
                          </m:r>
                        </m:e>
                        <m:sub>
                          <m:r>
                            <a:rPr lang="en-US" sz="1400" b="0" i="1" smtClean="0">
                              <a:solidFill>
                                <a:schemeClr val="tx1"/>
                              </a:solidFill>
                              <a:latin typeface="Cambria Math" panose="02040503050406030204" pitchFamily="18" charset="0"/>
                            </a:rPr>
                            <m:t> </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laser waist ; </a:t>
                  </a:r>
                  <a14:m>
                    <m:oMath xmlns:m="http://schemas.openxmlformats.org/officeDocument/2006/math">
                      <m:sSubSup>
                        <m:sSubSupPr>
                          <m:ctrlPr>
                            <a:rPr lang="en-CH" sz="1400" i="1">
                              <a:latin typeface="Cambria Math" panose="02040503050406030204" pitchFamily="18" charset="0"/>
                            </a:rPr>
                          </m:ctrlPr>
                        </m:sSubSupPr>
                        <m:e>
                          <m:r>
                            <a:rPr lang="en-US" sz="1400" b="0" i="1" smtClean="0">
                              <a:latin typeface="Cambria Math" panose="02040503050406030204" pitchFamily="18" charset="0"/>
                            </a:rPr>
                            <m:t>𝐷</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laser displacement ; </a:t>
                  </a:r>
                  <a14:m>
                    <m:oMath xmlns:m="http://schemas.openxmlformats.org/officeDocument/2006/math">
                      <m:sSubSup>
                        <m:sSubSupPr>
                          <m:ctrlPr>
                            <a:rPr lang="en-CH" sz="1400" i="1" smtClean="0">
                              <a:latin typeface="Cambria Math" panose="02040503050406030204" pitchFamily="18" charset="0"/>
                            </a:rPr>
                          </m:ctrlPr>
                        </m:sSubSupPr>
                        <m:e>
                          <m:r>
                            <a:rPr lang="en-CH" sz="1400" i="1" smtClean="0">
                              <a:latin typeface="Cambria Math" panose="02040503050406030204" pitchFamily="18" charset="0"/>
                              <a:ea typeface="Cambria Math" panose="02040503050406030204" pitchFamily="18" charset="0"/>
                            </a:rPr>
                            <m:t>𝜏</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Ps lifetime; </a:t>
                  </a:r>
                  <a14:m>
                    <m:oMath xmlns:m="http://schemas.openxmlformats.org/officeDocument/2006/math">
                      <m:sSubSup>
                        <m:sSubSupPr>
                          <m:ctrlPr>
                            <a:rPr lang="en-CH" sz="1400" i="1" smtClean="0">
                              <a:latin typeface="Cambria Math" panose="02040503050406030204" pitchFamily="18" charset="0"/>
                            </a:rPr>
                          </m:ctrlPr>
                        </m:sSubSupPr>
                        <m:e>
                          <m:r>
                            <a:rPr lang="en-US" sz="1400" b="0" i="1" smtClean="0">
                              <a:latin typeface="Cambria Math" panose="02040503050406030204" pitchFamily="18" charset="0"/>
                            </a:rPr>
                            <m:t>𝑢</m:t>
                          </m:r>
                        </m:e>
                        <m:sub>
                          <m:r>
                            <a:rPr lang="en-US" sz="1400" i="1" smtClean="0">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thermal velocity</a:t>
                  </a:r>
                  <a:endParaRPr lang="en-CH" sz="1400" dirty="0">
                    <a:solidFill>
                      <a:schemeClr val="tx1"/>
                    </a:solidFill>
                  </a:endParaRPr>
                </a:p>
              </p:txBody>
            </p:sp>
          </mc:Choice>
          <mc:Fallback xmlns="">
            <p:sp>
              <p:nvSpPr>
                <p:cNvPr id="24" name="TextBox 23">
                  <a:extLst>
                    <a:ext uri="{FF2B5EF4-FFF2-40B4-BE49-F238E27FC236}">
                      <a16:creationId xmlns:a16="http://schemas.microsoft.com/office/drawing/2014/main" id="{60E41497-604F-3FF5-5611-2E4BEECDDD8F}"/>
                    </a:ext>
                  </a:extLst>
                </p:cNvPr>
                <p:cNvSpPr txBox="1">
                  <a:spLocks noRot="1" noChangeAspect="1" noMove="1" noResize="1" noEditPoints="1" noAdjustHandles="1" noChangeArrowheads="1" noChangeShapeType="1" noTextEdit="1"/>
                </p:cNvSpPr>
                <p:nvPr/>
              </p:nvSpPr>
              <p:spPr>
                <a:xfrm>
                  <a:off x="281202" y="6533065"/>
                  <a:ext cx="6376076" cy="307777"/>
                </a:xfrm>
                <a:prstGeom prst="rect">
                  <a:avLst/>
                </a:prstGeom>
                <a:blipFill>
                  <a:blip r:embed="rId10"/>
                  <a:stretch>
                    <a:fillRect t="-4000" b="-20000"/>
                  </a:stretch>
                </a:blipFill>
              </p:spPr>
              <p:txBody>
                <a:bodyPr/>
                <a:lstStyle/>
                <a:p>
                  <a:r>
                    <a:rPr lang="en-CH">
                      <a:noFill/>
                    </a:rPr>
                    <a:t> </a:t>
                  </a:r>
                </a:p>
              </p:txBody>
            </p:sp>
          </mc:Fallback>
        </mc:AlternateContent>
      </p:grpSp>
      <p:sp>
        <p:nvSpPr>
          <p:cNvPr id="26" name="Motivations to study leptonic atoms - Positronium and Muonium">
            <a:extLst>
              <a:ext uri="{FF2B5EF4-FFF2-40B4-BE49-F238E27FC236}">
                <a16:creationId xmlns:a16="http://schemas.microsoft.com/office/drawing/2014/main" id="{2D43B2FE-1424-5E15-50F2-FA5FBA99CDCC}"/>
              </a:ext>
            </a:extLst>
          </p:cNvPr>
          <p:cNvSpPr txBox="1">
            <a:spLocks/>
          </p:cNvSpPr>
          <p:nvPr/>
        </p:nvSpPr>
        <p:spPr>
          <a:xfrm>
            <a:off x="10082920" y="1417285"/>
            <a:ext cx="5182456"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sz="2200" dirty="0"/>
              <a:t>Simulated Data</a:t>
            </a:r>
          </a:p>
        </p:txBody>
      </p:sp>
      <p:sp>
        <p:nvSpPr>
          <p:cNvPr id="2" name="TextBox 1">
            <a:extLst>
              <a:ext uri="{FF2B5EF4-FFF2-40B4-BE49-F238E27FC236}">
                <a16:creationId xmlns:a16="http://schemas.microsoft.com/office/drawing/2014/main" id="{3CBCD131-5F66-97AF-36AA-38409E8D46C5}"/>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
        <p:nvSpPr>
          <p:cNvPr id="5"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1307E1A2-546D-4E33-83FA-558BE7CF182D}"/>
              </a:ext>
            </a:extLst>
          </p:cNvPr>
          <p:cNvSpPr txBox="1"/>
          <p:nvPr/>
        </p:nvSpPr>
        <p:spPr>
          <a:xfrm>
            <a:off x="281202" y="1618964"/>
            <a:ext cx="5910048" cy="25006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To analyse the spectrum we can use Monte-Carlo Simulations</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“Black box”</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We have developed a semi-analytic function which  reproduces the simulated spectrum</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p:spTree>
    <p:extLst>
      <p:ext uri="{BB962C8B-B14F-4D97-AF65-F5344CB8AC3E}">
        <p14:creationId xmlns:p14="http://schemas.microsoft.com/office/powerpoint/2010/main" val="2249999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435F9-55DD-1FFB-E15C-7BCBBC764B34}"/>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4C004D17-4FF7-4AAD-E172-832825CB1568}"/>
              </a:ext>
            </a:extLst>
          </p:cNvPr>
          <p:cNvPicPr>
            <a:picLocks noChangeAspect="1"/>
          </p:cNvPicPr>
          <p:nvPr/>
        </p:nvPicPr>
        <p:blipFill>
          <a:blip r:embed="rId2"/>
          <a:stretch>
            <a:fillRect/>
          </a:stretch>
        </p:blipFill>
        <p:spPr>
          <a:xfrm>
            <a:off x="6013132" y="1372753"/>
            <a:ext cx="6178868" cy="4559534"/>
          </a:xfrm>
          <a:prstGeom prst="rect">
            <a:avLst/>
          </a:prstGeom>
        </p:spPr>
      </p:pic>
      <p:pic>
        <p:nvPicPr>
          <p:cNvPr id="6" name="Picture 5">
            <a:extLst>
              <a:ext uri="{FF2B5EF4-FFF2-40B4-BE49-F238E27FC236}">
                <a16:creationId xmlns:a16="http://schemas.microsoft.com/office/drawing/2014/main" id="{D28C6039-E78D-411B-1B0A-A94A817DE810}"/>
              </a:ext>
            </a:extLst>
          </p:cNvPr>
          <p:cNvPicPr>
            <a:picLocks noChangeAspect="1"/>
          </p:cNvPicPr>
          <p:nvPr/>
        </p:nvPicPr>
        <p:blipFill>
          <a:blip r:embed="rId3">
            <a:alphaModFix/>
          </a:blip>
          <a:stretch>
            <a:fillRect/>
          </a:stretch>
        </p:blipFill>
        <p:spPr>
          <a:xfrm>
            <a:off x="6160456" y="1415933"/>
            <a:ext cx="6026460" cy="4534133"/>
          </a:xfrm>
          <a:prstGeom prst="rect">
            <a:avLst/>
          </a:prstGeom>
        </p:spPr>
      </p:pic>
      <p:pic>
        <p:nvPicPr>
          <p:cNvPr id="3" name="Picture 2">
            <a:extLst>
              <a:ext uri="{FF2B5EF4-FFF2-40B4-BE49-F238E27FC236}">
                <a16:creationId xmlns:a16="http://schemas.microsoft.com/office/drawing/2014/main" id="{04EDC89C-D7CE-CD32-F3D7-DA932E488918}"/>
              </a:ext>
            </a:extLst>
          </p:cNvPr>
          <p:cNvPicPr>
            <a:picLocks noChangeAspect="1"/>
          </p:cNvPicPr>
          <p:nvPr/>
        </p:nvPicPr>
        <p:blipFill>
          <a:blip r:embed="rId4">
            <a:alphaModFix/>
          </a:blip>
          <a:stretch>
            <a:fillRect/>
          </a:stretch>
        </p:blipFill>
        <p:spPr>
          <a:xfrm>
            <a:off x="6098861" y="1423199"/>
            <a:ext cx="6007409" cy="4534133"/>
          </a:xfrm>
          <a:prstGeom prst="rect">
            <a:avLst/>
          </a:prstGeom>
        </p:spPr>
      </p:pic>
      <p:pic>
        <p:nvPicPr>
          <p:cNvPr id="5" name="Picture 4">
            <a:extLst>
              <a:ext uri="{FF2B5EF4-FFF2-40B4-BE49-F238E27FC236}">
                <a16:creationId xmlns:a16="http://schemas.microsoft.com/office/drawing/2014/main" id="{13B133D1-3512-2EF5-D76B-EC884D93CB67}"/>
              </a:ext>
            </a:extLst>
          </p:cNvPr>
          <p:cNvPicPr>
            <a:picLocks noChangeAspect="1"/>
          </p:cNvPicPr>
          <p:nvPr/>
        </p:nvPicPr>
        <p:blipFill>
          <a:blip r:embed="rId5">
            <a:alphaModFix/>
          </a:blip>
          <a:stretch>
            <a:fillRect/>
          </a:stretch>
        </p:blipFill>
        <p:spPr>
          <a:xfrm>
            <a:off x="6079417" y="1429973"/>
            <a:ext cx="5969307" cy="4496031"/>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CF91B188-7611-3D30-4262-C0E8AB909F2A}"/>
                  </a:ext>
                </a:extLst>
              </p:cNvPr>
              <p:cNvSpPr txBox="1"/>
              <p:nvPr/>
            </p:nvSpPr>
            <p:spPr>
              <a:xfrm>
                <a:off x="54734" y="4100013"/>
                <a:ext cx="6096000" cy="74430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CH" sz="1600" i="1" smtClean="0">
                              <a:solidFill>
                                <a:srgbClr val="2F2FFF"/>
                              </a:solidFill>
                              <a:latin typeface="Cambria Math" panose="02040503050406030204" pitchFamily="18" charset="0"/>
                            </a:rPr>
                          </m:ctrlPr>
                        </m:sSubSupPr>
                        <m:e>
                          <m:sSub>
                            <m:sSubPr>
                              <m:ctrlPr>
                                <a:rPr lang="en-CH" sz="1600" i="1" smtClean="0">
                                  <a:solidFill>
                                    <a:srgbClr val="2F2FFF"/>
                                  </a:solidFill>
                                  <a:latin typeface="Cambria Math" panose="02040503050406030204" pitchFamily="18" charset="0"/>
                                </a:rPr>
                              </m:ctrlPr>
                            </m:sSubPr>
                            <m:e>
                              <m:r>
                                <a:rPr lang="en-US" sz="1600" b="0" i="1" smtClean="0">
                                  <a:solidFill>
                                    <a:srgbClr val="2F2FFF"/>
                                  </a:solidFill>
                                  <a:latin typeface="Cambria Math" panose="02040503050406030204" pitchFamily="18" charset="0"/>
                                </a:rPr>
                                <m:t>𝑃</m:t>
                              </m:r>
                            </m:e>
                            <m:sub>
                              <m:r>
                                <a:rPr lang="en-US" sz="1600" b="0" i="1" smtClean="0">
                                  <a:solidFill>
                                    <a:srgbClr val="2F2FFF"/>
                                  </a:solidFill>
                                  <a:latin typeface="Cambria Math" panose="02040503050406030204" pitchFamily="18" charset="0"/>
                                </a:rPr>
                                <m:t>2</m:t>
                              </m:r>
                              <m:r>
                                <a:rPr lang="en-US" sz="1600" b="0" i="1" smtClean="0">
                                  <a:solidFill>
                                    <a:srgbClr val="2F2FFF"/>
                                  </a:solidFill>
                                  <a:latin typeface="Cambria Math" panose="02040503050406030204" pitchFamily="18" charset="0"/>
                                </a:rPr>
                                <m:t>𝑆</m:t>
                              </m:r>
                            </m:sub>
                          </m:sSub>
                          <m:r>
                            <a:rPr lang="en-CH" sz="1600" i="1" smtClean="0">
                              <a:solidFill>
                                <a:srgbClr val="2F2FFF"/>
                              </a:solidFill>
                              <a:latin typeface="Cambria Math" panose="02040503050406030204" pitchFamily="18" charset="0"/>
                              <a:ea typeface="Cambria Math" panose="02040503050406030204" pitchFamily="18" charset="0"/>
                            </a:rPr>
                            <m:t>∝</m:t>
                          </m:r>
                          <m:nary>
                            <m:naryPr>
                              <m:grow m:val="on"/>
                              <m:subHide m:val="on"/>
                              <m:supHide m:val="on"/>
                              <m:ctrlPr>
                                <a:rPr lang="en-CH" sz="1600" i="1">
                                  <a:solidFill>
                                    <a:srgbClr val="2F2FFF"/>
                                  </a:solidFill>
                                  <a:latin typeface="Cambria Math" panose="02040503050406030204" pitchFamily="18" charset="0"/>
                                </a:rPr>
                              </m:ctrlPr>
                            </m:naryPr>
                            <m:sub/>
                            <m:sup/>
                            <m:e>
                              <m:r>
                                <a:rPr lang="en-US" sz="1600" b="0" i="1" smtClean="0">
                                  <a:solidFill>
                                    <a:srgbClr val="2F2FFF"/>
                                  </a:solidFill>
                                  <a:latin typeface="Cambria Math" panose="02040503050406030204" pitchFamily="18" charset="0"/>
                                </a:rPr>
                                <m:t> </m:t>
                              </m:r>
                            </m:e>
                          </m:nary>
                        </m:e>
                        <m:sub>
                          <m:r>
                            <a:rPr lang="en-CH" sz="1600" i="0">
                              <a:solidFill>
                                <a:srgbClr val="2F2FFF"/>
                              </a:solidFill>
                              <a:latin typeface="Cambria Math" panose="02040503050406030204" pitchFamily="18" charset="0"/>
                            </a:rPr>
                            <m:t>0</m:t>
                          </m:r>
                        </m:sub>
                        <m:sup>
                          <m:r>
                            <a:rPr lang="en-CH" sz="1600" i="0">
                              <a:solidFill>
                                <a:srgbClr val="2F2FFF"/>
                              </a:solidFill>
                              <a:latin typeface="Cambria Math" panose="02040503050406030204" pitchFamily="18" charset="0"/>
                            </a:rPr>
                            <m:t>∞</m:t>
                          </m:r>
                        </m:sup>
                      </m:sSubSup>
                      <m:r>
                        <a:rPr lang="en-CH" sz="1600" i="0">
                          <a:solidFill>
                            <a:srgbClr val="2F2FFF"/>
                          </a:solidFill>
                          <a:latin typeface="Cambria Math" panose="02040503050406030204" pitchFamily="18" charset="0"/>
                        </a:rPr>
                        <m:t> </m:t>
                      </m:r>
                      <m:r>
                        <a:rPr lang="en-CH" sz="1600" i="1">
                          <a:solidFill>
                            <a:srgbClr val="2F2FFF"/>
                          </a:solidFill>
                          <a:latin typeface="Cambria Math" panose="02040503050406030204" pitchFamily="18" charset="0"/>
                        </a:rPr>
                        <m:t>𝑑</m:t>
                      </m:r>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Sub>
                      <m:r>
                        <m:rPr>
                          <m:sty m:val="p"/>
                        </m:rPr>
                        <a:rPr lang="en-CH" sz="1600" i="0">
                          <a:solidFill>
                            <a:srgbClr val="2F2FFF"/>
                          </a:solidFill>
                          <a:latin typeface="Cambria Math" panose="02040503050406030204" pitchFamily="18" charset="0"/>
                        </a:rPr>
                        <m:t>ex</m:t>
                      </m:r>
                      <m:func>
                        <m:funcPr>
                          <m:ctrlPr>
                            <a:rPr lang="en-CH" sz="1600" i="1">
                              <a:solidFill>
                                <a:srgbClr val="2F2FFF"/>
                              </a:solidFill>
                              <a:latin typeface="Cambria Math" panose="02040503050406030204" pitchFamily="18" charset="0"/>
                            </a:rPr>
                          </m:ctrlPr>
                        </m:funcPr>
                        <m:fName>
                          <m:r>
                            <m:rPr>
                              <m:sty m:val="p"/>
                            </m:rPr>
                            <a:rPr lang="en-CH" sz="1600" i="0">
                              <a:solidFill>
                                <a:srgbClr val="2F2FFF"/>
                              </a:solidFill>
                              <a:latin typeface="Cambria Math" panose="02040503050406030204" pitchFamily="18" charset="0"/>
                            </a:rPr>
                            <m:t>p</m:t>
                          </m:r>
                        </m:fName>
                        <m:e>
                          <m:d>
                            <m:dPr>
                              <m:ctrlPr>
                                <a:rPr lang="en-CH" sz="1600" i="1">
                                  <a:solidFill>
                                    <a:srgbClr val="2F2FFF"/>
                                  </a:solidFill>
                                  <a:latin typeface="Cambria Math" panose="02040503050406030204" pitchFamily="18" charset="0"/>
                                </a:rPr>
                              </m:ctrlPr>
                            </m:dPr>
                            <m:e>
                              <m:r>
                                <a:rPr lang="en-CH" sz="1600" i="0">
                                  <a:solidFill>
                                    <a:srgbClr val="2F2FFF"/>
                                  </a:solidFill>
                                  <a:latin typeface="Cambria Math" panose="02040503050406030204" pitchFamily="18" charset="0"/>
                                </a:rPr>
                                <m:t>−</m:t>
                              </m:r>
                              <m:sSup>
                                <m:sSupPr>
                                  <m:ctrlPr>
                                    <a:rPr lang="en-CH" sz="1600" i="1">
                                      <a:solidFill>
                                        <a:srgbClr val="2F2FFF"/>
                                      </a:solidFill>
                                      <a:latin typeface="Cambria Math" panose="02040503050406030204" pitchFamily="18" charset="0"/>
                                    </a:rPr>
                                  </m:ctrlPr>
                                </m:sSupPr>
                                <m:e>
                                  <m:d>
                                    <m:dPr>
                                      <m:begChr m:val="["/>
                                      <m:endChr m:val="]"/>
                                      <m:ctrlPr>
                                        <a:rPr lang="en-CH" sz="1600" i="1">
                                          <a:solidFill>
                                            <a:srgbClr val="2F2FFF"/>
                                          </a:solidFill>
                                          <a:latin typeface="Cambria Math" panose="02040503050406030204" pitchFamily="18" charset="0"/>
                                        </a:rPr>
                                      </m:ctrlPr>
                                    </m:dPr>
                                    <m:e>
                                      <m:f>
                                        <m:fPr>
                                          <m:ctrlPr>
                                            <a:rPr lang="en-CH" sz="1600" i="1">
                                              <a:solidFill>
                                                <a:srgbClr val="2F2FFF"/>
                                              </a:solidFill>
                                              <a:latin typeface="Cambria Math" panose="02040503050406030204" pitchFamily="18" charset="0"/>
                                            </a:rPr>
                                          </m:ctrlPr>
                                        </m:fPr>
                                        <m:num>
                                          <m:r>
                                            <a:rPr lang="en-CH" sz="1600" i="0">
                                              <a:solidFill>
                                                <a:srgbClr val="2F2FFF"/>
                                              </a:solidFill>
                                              <a:latin typeface="Cambria Math" panose="02040503050406030204" pitchFamily="18" charset="0"/>
                                            </a:rPr>
                                            <m:t>2</m:t>
                                          </m:r>
                                          <m:r>
                                            <a:rPr lang="en-CH" sz="1600" i="1">
                                              <a:solidFill>
                                                <a:srgbClr val="2F2FFF"/>
                                              </a:solidFill>
                                              <a:latin typeface="Cambria Math" panose="02040503050406030204" pitchFamily="18" charset="0"/>
                                            </a:rPr>
                                            <m:t>𝜋</m:t>
                                          </m:r>
                                          <m:r>
                                            <a:rPr lang="en-CH" sz="1600" i="1">
                                              <a:solidFill>
                                                <a:srgbClr val="2F2FFF"/>
                                              </a:solidFill>
                                              <a:latin typeface="Cambria Math" panose="02040503050406030204" pitchFamily="18" charset="0"/>
                                            </a:rPr>
                                            <m:t>𝑤</m:t>
                                          </m:r>
                                          <m:d>
                                            <m:dPr>
                                              <m:ctrlPr>
                                                <a:rPr lang="en-CH" sz="1600" i="1">
                                                  <a:solidFill>
                                                    <a:srgbClr val="2F2FFF"/>
                                                  </a:solidFill>
                                                  <a:latin typeface="Cambria Math" panose="02040503050406030204" pitchFamily="18" charset="0"/>
                                                </a:rPr>
                                              </m:ctrlPr>
                                            </m:dPr>
                                            <m:e>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i="1">
                                                      <a:solidFill>
                                                        <a:srgbClr val="2F2FFF"/>
                                                      </a:solidFill>
                                                      <a:latin typeface="Cambria Math" panose="02040503050406030204" pitchFamily="18" charset="0"/>
                                                    </a:rPr>
                                                    <m:t>𝐿</m:t>
                                                  </m:r>
                                                </m:sub>
                                              </m:sSub>
                                              <m:r>
                                                <a:rPr lang="en-CH" sz="1600" i="0">
                                                  <a:solidFill>
                                                    <a:srgbClr val="2F2FFF"/>
                                                  </a:solidFill>
                                                  <a:latin typeface="Cambria Math" panose="02040503050406030204" pitchFamily="18" charset="0"/>
                                                </a:rPr>
                                                <m:t>−</m:t>
                                              </m:r>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i="0">
                                                      <a:solidFill>
                                                        <a:srgbClr val="2F2FFF"/>
                                                      </a:solidFill>
                                                      <a:latin typeface="Cambria Math" panose="02040503050406030204" pitchFamily="18" charset="0"/>
                                                    </a:rPr>
                                                    <m:t>0</m:t>
                                                  </m:r>
                                                </m:sub>
                                              </m:sSub>
                                              <m:r>
                                                <a:rPr lang="en-CH" sz="1600">
                                                  <a:solidFill>
                                                    <a:srgbClr val="2F2FFF"/>
                                                  </a:solidFill>
                                                  <a:latin typeface="Cambria Math" panose="02040503050406030204" pitchFamily="18" charset="0"/>
                                                </a:rPr>
                                                <m:t>−</m:t>
                                              </m:r>
                                              <m:d>
                                                <m:dPr>
                                                  <m:ctrlPr>
                                                    <a:rPr lang="en-CH" sz="1600" i="1">
                                                      <a:solidFill>
                                                        <a:srgbClr val="2F2FFF"/>
                                                      </a:solidFill>
                                                      <a:latin typeface="Cambria Math" panose="02040503050406030204" pitchFamily="18" charset="0"/>
                                                    </a:rPr>
                                                  </m:ctrlPr>
                                                </m:dPr>
                                                <m:e>
                                                  <m:f>
                                                    <m:fPr>
                                                      <m:type m:val="lin"/>
                                                      <m:ctrlPr>
                                                        <a:rPr lang="en-CH" sz="1600" i="1">
                                                          <a:solidFill>
                                                            <a:srgbClr val="2F2FFF"/>
                                                          </a:solidFill>
                                                          <a:latin typeface="Cambria Math" panose="02040503050406030204" pitchFamily="18" charset="0"/>
                                                        </a:rPr>
                                                      </m:ctrlPr>
                                                    </m:fPr>
                                                    <m:num>
                                                      <m:sSubSup>
                                                        <m:sSubSupPr>
                                                          <m:ctrlPr>
                                                            <a:rPr lang="en-CH" sz="1600" i="1">
                                                              <a:solidFill>
                                                                <a:srgbClr val="2F2FFF"/>
                                                              </a:solidFill>
                                                              <a:latin typeface="Cambria Math" panose="02040503050406030204" pitchFamily="18" charset="0"/>
                                                            </a:rPr>
                                                          </m:ctrlPr>
                                                        </m:sSubSupPr>
                                                        <m:e>
                                                          <m:r>
                                                            <a:rPr lang="en-CH" sz="1600" i="1">
                                                              <a:solidFill>
                                                                <a:srgbClr val="2F2FFF"/>
                                                              </a:solidFill>
                                                              <a:latin typeface="Cambria Math" panose="02040503050406030204" pitchFamily="18" charset="0"/>
                                                            </a:rPr>
                                                            <m:t>𝑣</m:t>
                                                          </m:r>
                                                        </m:e>
                                                        <m:sub>
                                                          <m:r>
                                                            <a:rPr lang="en-CH" sz="1600">
                                                              <a:solidFill>
                                                                <a:srgbClr val="2F2FFF"/>
                                                              </a:solidFill>
                                                              <a:latin typeface="Cambria Math" panose="02040503050406030204" pitchFamily="18" charset="0"/>
                                                            </a:rPr>
                                                            <m:t>⊥</m:t>
                                                          </m:r>
                                                        </m:sub>
                                                        <m:sup>
                                                          <m:r>
                                                            <a:rPr lang="en-CH" sz="1600">
                                                              <a:solidFill>
                                                                <a:srgbClr val="2F2FFF"/>
                                                              </a:solidFill>
                                                              <a:latin typeface="Cambria Math" panose="02040503050406030204" pitchFamily="18" charset="0"/>
                                                            </a:rPr>
                                                            <m:t>2</m:t>
                                                          </m:r>
                                                        </m:sup>
                                                      </m:sSubSup>
                                                    </m:num>
                                                    <m:den>
                                                      <m:sSup>
                                                        <m:sSupPr>
                                                          <m:ctrlPr>
                                                            <a:rPr lang="en-CH" sz="1600" i="1">
                                                              <a:solidFill>
                                                                <a:srgbClr val="2F2FFF"/>
                                                              </a:solidFill>
                                                              <a:latin typeface="Cambria Math" panose="02040503050406030204" pitchFamily="18" charset="0"/>
                                                            </a:rPr>
                                                          </m:ctrlPr>
                                                        </m:sSupPr>
                                                        <m:e>
                                                          <m:r>
                                                            <a:rPr lang="en-CH" sz="1600" i="1">
                                                              <a:solidFill>
                                                                <a:srgbClr val="2F2FFF"/>
                                                              </a:solidFill>
                                                              <a:latin typeface="Cambria Math" panose="02040503050406030204" pitchFamily="18" charset="0"/>
                                                            </a:rPr>
                                                            <m:t>𝑐</m:t>
                                                          </m:r>
                                                        </m:e>
                                                        <m:sup>
                                                          <m:r>
                                                            <a:rPr lang="en-CH" sz="1600">
                                                              <a:solidFill>
                                                                <a:srgbClr val="2F2FFF"/>
                                                              </a:solidFill>
                                                              <a:latin typeface="Cambria Math" panose="02040503050406030204" pitchFamily="18" charset="0"/>
                                                            </a:rPr>
                                                            <m:t>2</m:t>
                                                          </m:r>
                                                        </m:sup>
                                                      </m:sSup>
                                                    </m:den>
                                                  </m:f>
                                                </m:e>
                                              </m:d>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a:solidFill>
                                                        <a:srgbClr val="2F2FFF"/>
                                                      </a:solidFill>
                                                      <a:latin typeface="Cambria Math" panose="02040503050406030204" pitchFamily="18" charset="0"/>
                                                    </a:rPr>
                                                    <m:t>0</m:t>
                                                  </m:r>
                                                </m:sub>
                                              </m:sSub>
                                            </m:e>
                                          </m:d>
                                        </m:num>
                                        <m:den>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Sub>
                                        </m:den>
                                      </m:f>
                                    </m:e>
                                  </m:d>
                                </m:e>
                                <m:sup>
                                  <m:r>
                                    <a:rPr lang="en-CH" sz="1600" i="0">
                                      <a:solidFill>
                                        <a:srgbClr val="2F2FFF"/>
                                      </a:solidFill>
                                      <a:latin typeface="Cambria Math" panose="02040503050406030204" pitchFamily="18" charset="0"/>
                                    </a:rPr>
                                    <m:t>2</m:t>
                                  </m:r>
                                </m:sup>
                              </m:sSup>
                              <m:r>
                                <a:rPr lang="en-CH" sz="1600" i="0">
                                  <a:solidFill>
                                    <a:srgbClr val="2F2FFF"/>
                                  </a:solidFill>
                                  <a:latin typeface="Cambria Math" panose="02040503050406030204" pitchFamily="18" charset="0"/>
                                </a:rPr>
                                <m:t>−</m:t>
                              </m:r>
                              <m:f>
                                <m:fPr>
                                  <m:ctrlPr>
                                    <a:rPr lang="en-CH" sz="1600" i="1">
                                      <a:solidFill>
                                        <a:srgbClr val="2F2FFF"/>
                                      </a:solidFill>
                                      <a:latin typeface="Cambria Math" panose="02040503050406030204" pitchFamily="18" charset="0"/>
                                    </a:rPr>
                                  </m:ctrlPr>
                                </m:fPr>
                                <m:num>
                                  <m:sSubSup>
                                    <m:sSubSupPr>
                                      <m:ctrlPr>
                                        <a:rPr lang="en-CH" sz="1600" i="1">
                                          <a:solidFill>
                                            <a:srgbClr val="2F2FFF"/>
                                          </a:solidFill>
                                          <a:latin typeface="Cambria Math" panose="02040503050406030204" pitchFamily="18" charset="0"/>
                                        </a:rPr>
                                      </m:ctrlPr>
                                    </m:sSubSup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up>
                                      <m:r>
                                        <a:rPr lang="en-CH" sz="1600" i="0">
                                          <a:solidFill>
                                            <a:srgbClr val="2F2FFF"/>
                                          </a:solidFill>
                                          <a:latin typeface="Cambria Math" panose="02040503050406030204" pitchFamily="18" charset="0"/>
                                        </a:rPr>
                                        <m:t>2</m:t>
                                      </m:r>
                                    </m:sup>
                                  </m:sSubSup>
                                </m:num>
                                <m:den>
                                  <m:sSup>
                                    <m:sSupPr>
                                      <m:ctrlPr>
                                        <a:rPr lang="en-CH" sz="1600" i="1">
                                          <a:solidFill>
                                            <a:srgbClr val="2F2FFF"/>
                                          </a:solidFill>
                                          <a:latin typeface="Cambria Math" panose="02040503050406030204" pitchFamily="18" charset="0"/>
                                        </a:rPr>
                                      </m:ctrlPr>
                                    </m:sSupPr>
                                    <m:e>
                                      <m:r>
                                        <a:rPr lang="en-CH" sz="1600" i="1">
                                          <a:solidFill>
                                            <a:srgbClr val="2F2FFF"/>
                                          </a:solidFill>
                                          <a:latin typeface="Cambria Math" panose="02040503050406030204" pitchFamily="18" charset="0"/>
                                        </a:rPr>
                                        <m:t>𝑢</m:t>
                                      </m:r>
                                    </m:e>
                                    <m:sup>
                                      <m:r>
                                        <a:rPr lang="en-CH" sz="1600" i="0">
                                          <a:solidFill>
                                            <a:srgbClr val="2F2FFF"/>
                                          </a:solidFill>
                                          <a:latin typeface="Cambria Math" panose="02040503050406030204" pitchFamily="18" charset="0"/>
                                        </a:rPr>
                                        <m:t>2</m:t>
                                      </m:r>
                                    </m:sup>
                                  </m:sSup>
                                </m:den>
                              </m:f>
                              <m:r>
                                <a:rPr lang="en-CH" sz="1600">
                                  <a:solidFill>
                                    <a:srgbClr val="2F2FFF"/>
                                  </a:solidFill>
                                  <a:latin typeface="Cambria Math" panose="02040503050406030204" pitchFamily="18" charset="0"/>
                                </a:rPr>
                                <m:t>−</m:t>
                              </m:r>
                              <m:f>
                                <m:fPr>
                                  <m:ctrlPr>
                                    <a:rPr lang="en-CH" sz="1600" i="1">
                                      <a:solidFill>
                                        <a:srgbClr val="2F2FFF"/>
                                      </a:solidFill>
                                      <a:latin typeface="Cambria Math" panose="02040503050406030204" pitchFamily="18" charset="0"/>
                                    </a:rPr>
                                  </m:ctrlPr>
                                </m:fPr>
                                <m:num>
                                  <m:r>
                                    <a:rPr lang="en-CH" sz="1600" i="1">
                                      <a:solidFill>
                                        <a:srgbClr val="2F2FFF"/>
                                      </a:solidFill>
                                      <a:latin typeface="Cambria Math" panose="02040503050406030204" pitchFamily="18" charset="0"/>
                                    </a:rPr>
                                    <m:t>𝐷</m:t>
                                  </m:r>
                                </m:num>
                                <m:den>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a:solidFill>
                                            <a:srgbClr val="2F2FFF"/>
                                          </a:solidFill>
                                          <a:latin typeface="Cambria Math" panose="02040503050406030204" pitchFamily="18" charset="0"/>
                                        </a:rPr>
                                        <m:t>⊥</m:t>
                                      </m:r>
                                    </m:sub>
                                  </m:sSub>
                                  <m:r>
                                    <a:rPr lang="en-CH" sz="1600" i="1">
                                      <a:solidFill>
                                        <a:srgbClr val="2F2FFF"/>
                                      </a:solidFill>
                                      <a:latin typeface="Cambria Math" panose="02040503050406030204" pitchFamily="18" charset="0"/>
                                    </a:rPr>
                                    <m:t>𝜏</m:t>
                                  </m:r>
                                </m:den>
                              </m:f>
                            </m:e>
                          </m:d>
                        </m:e>
                      </m:func>
                    </m:oMath>
                  </m:oMathPara>
                </a14:m>
                <a:endParaRPr lang="en-CH" dirty="0">
                  <a:solidFill>
                    <a:srgbClr val="2F2FFF"/>
                  </a:solidFill>
                </a:endParaRPr>
              </a:p>
            </p:txBody>
          </p:sp>
        </mc:Choice>
        <mc:Fallback xmlns="">
          <p:sp>
            <p:nvSpPr>
              <p:cNvPr id="10" name="TextBox 9">
                <a:extLst>
                  <a:ext uri="{FF2B5EF4-FFF2-40B4-BE49-F238E27FC236}">
                    <a16:creationId xmlns:a16="http://schemas.microsoft.com/office/drawing/2014/main" id="{CF91B188-7611-3D30-4262-C0E8AB909F2A}"/>
                  </a:ext>
                </a:extLst>
              </p:cNvPr>
              <p:cNvSpPr txBox="1">
                <a:spLocks noRot="1" noChangeAspect="1" noMove="1" noResize="1" noEditPoints="1" noAdjustHandles="1" noChangeArrowheads="1" noChangeShapeType="1" noTextEdit="1"/>
              </p:cNvSpPr>
              <p:nvPr/>
            </p:nvSpPr>
            <p:spPr>
              <a:xfrm>
                <a:off x="54734" y="4100013"/>
                <a:ext cx="6096000" cy="744306"/>
              </a:xfrm>
              <a:prstGeom prst="rect">
                <a:avLst/>
              </a:prstGeom>
              <a:blipFill>
                <a:blip r:embed="rId6"/>
                <a:stretch>
                  <a:fillRect/>
                </a:stretch>
              </a:blipFill>
            </p:spPr>
            <p:txBody>
              <a:bodyPr/>
              <a:lstStyle/>
              <a:p>
                <a:r>
                  <a:rPr lang="en-CH">
                    <a:noFill/>
                  </a:rPr>
                  <a:t> </a:t>
                </a:r>
              </a:p>
            </p:txBody>
          </p:sp>
        </mc:Fallback>
      </mc:AlternateContent>
      <p:sp>
        <p:nvSpPr>
          <p:cNvPr id="12" name="Left Brace 11">
            <a:extLst>
              <a:ext uri="{FF2B5EF4-FFF2-40B4-BE49-F238E27FC236}">
                <a16:creationId xmlns:a16="http://schemas.microsoft.com/office/drawing/2014/main" id="{53E39D9F-BC88-D7CB-2EFD-EBB84AE2733A}"/>
              </a:ext>
            </a:extLst>
          </p:cNvPr>
          <p:cNvSpPr/>
          <p:nvPr/>
        </p:nvSpPr>
        <p:spPr>
          <a:xfrm rot="5400000">
            <a:off x="3984300" y="3638221"/>
            <a:ext cx="193401" cy="851923"/>
          </a:xfrm>
          <a:prstGeom prst="leftBrace">
            <a:avLst/>
          </a:prstGeom>
          <a:ln>
            <a:solidFill>
              <a:srgbClr val="2F2F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solidFill>
                <a:srgbClr val="2F2FFF"/>
              </a:solidFill>
            </a:endParaRPr>
          </a:p>
        </p:txBody>
      </p:sp>
      <p:sp>
        <p:nvSpPr>
          <p:cNvPr id="13" name="TextBox 12">
            <a:extLst>
              <a:ext uri="{FF2B5EF4-FFF2-40B4-BE49-F238E27FC236}">
                <a16:creationId xmlns:a16="http://schemas.microsoft.com/office/drawing/2014/main" id="{A03D82E0-0217-E444-CDA6-5EBB103C45FE}"/>
              </a:ext>
            </a:extLst>
          </p:cNvPr>
          <p:cNvSpPr txBox="1"/>
          <p:nvPr/>
        </p:nvSpPr>
        <p:spPr>
          <a:xfrm>
            <a:off x="3567489" y="3662168"/>
            <a:ext cx="1495153" cy="369332"/>
          </a:xfrm>
          <a:prstGeom prst="rect">
            <a:avLst/>
          </a:prstGeom>
          <a:noFill/>
        </p:spPr>
        <p:txBody>
          <a:bodyPr wrap="none" rtlCol="0">
            <a:spAutoFit/>
          </a:bodyPr>
          <a:lstStyle/>
          <a:p>
            <a:r>
              <a:rPr lang="en-US" dirty="0">
                <a:solidFill>
                  <a:srgbClr val="2F2FFF"/>
                </a:solidFill>
              </a:rPr>
              <a:t>2</a:t>
            </a:r>
            <a:r>
              <a:rPr lang="en-US" baseline="30000" dirty="0">
                <a:solidFill>
                  <a:srgbClr val="2F2FFF"/>
                </a:solidFill>
              </a:rPr>
              <a:t>nd</a:t>
            </a:r>
            <a:r>
              <a:rPr lang="en-US" dirty="0">
                <a:solidFill>
                  <a:srgbClr val="2F2FFF"/>
                </a:solidFill>
              </a:rPr>
              <a:t> order Dop</a:t>
            </a:r>
            <a:endParaRPr lang="en-CH" dirty="0">
              <a:solidFill>
                <a:srgbClr val="2F2FFF"/>
              </a:solidFill>
            </a:endParaRPr>
          </a:p>
        </p:txBody>
      </p:sp>
      <p:sp>
        <p:nvSpPr>
          <p:cNvPr id="14" name="Left Brace 13">
            <a:extLst>
              <a:ext uri="{FF2B5EF4-FFF2-40B4-BE49-F238E27FC236}">
                <a16:creationId xmlns:a16="http://schemas.microsoft.com/office/drawing/2014/main" id="{2D7240B8-F1D0-3383-9597-CA72C27F07FD}"/>
              </a:ext>
            </a:extLst>
          </p:cNvPr>
          <p:cNvSpPr/>
          <p:nvPr/>
        </p:nvSpPr>
        <p:spPr>
          <a:xfrm rot="16200000">
            <a:off x="5492936" y="4707230"/>
            <a:ext cx="216057" cy="342543"/>
          </a:xfrm>
          <a:prstGeom prst="leftBrace">
            <a:avLst/>
          </a:prstGeom>
          <a:ln>
            <a:solidFill>
              <a:srgbClr val="2F2F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solidFill>
                <a:srgbClr val="2F2FFF"/>
              </a:solidFill>
            </a:endParaRPr>
          </a:p>
        </p:txBody>
      </p:sp>
      <p:sp>
        <p:nvSpPr>
          <p:cNvPr id="15" name="TextBox 14">
            <a:extLst>
              <a:ext uri="{FF2B5EF4-FFF2-40B4-BE49-F238E27FC236}">
                <a16:creationId xmlns:a16="http://schemas.microsoft.com/office/drawing/2014/main" id="{02568B53-6B95-0F16-7B7D-532E71CD2142}"/>
              </a:ext>
            </a:extLst>
          </p:cNvPr>
          <p:cNvSpPr txBox="1"/>
          <p:nvPr/>
        </p:nvSpPr>
        <p:spPr>
          <a:xfrm>
            <a:off x="4989219" y="4986532"/>
            <a:ext cx="1357166" cy="369332"/>
          </a:xfrm>
          <a:prstGeom prst="rect">
            <a:avLst/>
          </a:prstGeom>
          <a:noFill/>
        </p:spPr>
        <p:txBody>
          <a:bodyPr wrap="none" rtlCol="0">
            <a:spAutoFit/>
          </a:bodyPr>
          <a:lstStyle/>
          <a:p>
            <a:r>
              <a:rPr lang="en-US" dirty="0">
                <a:solidFill>
                  <a:srgbClr val="2F2FFF"/>
                </a:solidFill>
              </a:rPr>
              <a:t>Finite lifetime</a:t>
            </a:r>
            <a:endParaRPr lang="en-CH" dirty="0">
              <a:solidFill>
                <a:srgbClr val="2F2FFF"/>
              </a:solidFill>
            </a:endParaRPr>
          </a:p>
        </p:txBody>
      </p:sp>
      <p:sp>
        <p:nvSpPr>
          <p:cNvPr id="16" name="Motivations to study leptonic atoms - Positronium and Muonium">
            <a:extLst>
              <a:ext uri="{FF2B5EF4-FFF2-40B4-BE49-F238E27FC236}">
                <a16:creationId xmlns:a16="http://schemas.microsoft.com/office/drawing/2014/main" id="{97C5A285-AF42-7BA3-40F9-FB62DABE93A2}"/>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Semi-analytic </a:t>
            </a:r>
            <a:r>
              <a:rPr lang="en-GB" dirty="0" err="1"/>
              <a:t>lineshape</a:t>
            </a:r>
            <a:endParaRPr lang="en-GB" dirty="0"/>
          </a:p>
        </p:txBody>
      </p:sp>
      <p:sp>
        <p:nvSpPr>
          <p:cNvPr id="17" name="TextBox 16">
            <a:extLst>
              <a:ext uri="{FF2B5EF4-FFF2-40B4-BE49-F238E27FC236}">
                <a16:creationId xmlns:a16="http://schemas.microsoft.com/office/drawing/2014/main" id="{E7D5908A-5398-5873-6310-7469AE233468}"/>
              </a:ext>
            </a:extLst>
          </p:cNvPr>
          <p:cNvSpPr txBox="1"/>
          <p:nvPr/>
        </p:nvSpPr>
        <p:spPr>
          <a:xfrm>
            <a:off x="7415845" y="6394566"/>
            <a:ext cx="6489700" cy="276999"/>
          </a:xfrm>
          <a:prstGeom prst="rect">
            <a:avLst/>
          </a:prstGeom>
          <a:noFill/>
        </p:spPr>
        <p:txBody>
          <a:bodyPr wrap="square">
            <a:spAutoFit/>
          </a:bodyPr>
          <a:lstStyle/>
          <a:p>
            <a:r>
              <a:rPr lang="en-GB" sz="1200" dirty="0"/>
              <a:t>[1] F. </a:t>
            </a:r>
            <a:r>
              <a:rPr lang="en-GB" sz="1200" dirty="0" err="1"/>
              <a:t>Biraben</a:t>
            </a:r>
            <a:r>
              <a:rPr lang="en-GB" sz="1200" dirty="0"/>
              <a:t>, M. </a:t>
            </a:r>
            <a:r>
              <a:rPr lang="en-GB" sz="1200" dirty="0" err="1"/>
              <a:t>Bassini</a:t>
            </a:r>
            <a:r>
              <a:rPr lang="en-GB" sz="1200" dirty="0"/>
              <a:t>, B. </a:t>
            </a:r>
            <a:r>
              <a:rPr lang="en-GB" sz="1200" dirty="0" err="1"/>
              <a:t>Cagnac</a:t>
            </a:r>
            <a:r>
              <a:rPr lang="en-GB" sz="1200" dirty="0"/>
              <a:t>. Journal de Physique, 1979, 40 (5)</a:t>
            </a:r>
            <a:endParaRPr lang="en-CH" sz="1200" dirty="0"/>
          </a:p>
        </p:txBody>
      </p:sp>
      <p:grpSp>
        <p:nvGrpSpPr>
          <p:cNvPr id="18" name="Group 17">
            <a:extLst>
              <a:ext uri="{FF2B5EF4-FFF2-40B4-BE49-F238E27FC236}">
                <a16:creationId xmlns:a16="http://schemas.microsoft.com/office/drawing/2014/main" id="{D3232A99-B473-57DB-1B61-BEE64DBD428A}"/>
              </a:ext>
            </a:extLst>
          </p:cNvPr>
          <p:cNvGrpSpPr/>
          <p:nvPr/>
        </p:nvGrpSpPr>
        <p:grpSpPr>
          <a:xfrm>
            <a:off x="281202" y="6283395"/>
            <a:ext cx="6376076" cy="557447"/>
            <a:chOff x="281202" y="6283395"/>
            <a:chExt cx="6376076" cy="557447"/>
          </a:xfrm>
        </p:grpSpPr>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9DD037B4-52FB-402F-B5D2-F5523C9D2990}"/>
                    </a:ext>
                  </a:extLst>
                </p:cNvPr>
                <p:cNvSpPr txBox="1"/>
                <p:nvPr/>
              </p:nvSpPr>
              <p:spPr>
                <a:xfrm>
                  <a:off x="281202" y="6283396"/>
                  <a:ext cx="2751930"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a:rPr lang="en-CH" sz="1400" i="0">
                              <a:solidFill>
                                <a:schemeClr val="tx1"/>
                              </a:solidFill>
                              <a:latin typeface="Cambria Math" panose="02040503050406030204" pitchFamily="18" charset="0"/>
                            </a:rPr>
                            <m:t>0</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resonance frequency ;</a:t>
                  </a:r>
                  <a:endParaRPr lang="en-CH" sz="1400" dirty="0">
                    <a:solidFill>
                      <a:schemeClr val="tx1"/>
                    </a:solidFill>
                  </a:endParaRPr>
                </a:p>
              </p:txBody>
            </p:sp>
          </mc:Choice>
          <mc:Fallback xmlns="">
            <p:sp>
              <p:nvSpPr>
                <p:cNvPr id="19" name="TextBox 18">
                  <a:extLst>
                    <a:ext uri="{FF2B5EF4-FFF2-40B4-BE49-F238E27FC236}">
                      <a16:creationId xmlns:a16="http://schemas.microsoft.com/office/drawing/2014/main" id="{9DD037B4-52FB-402F-B5D2-F5523C9D2990}"/>
                    </a:ext>
                  </a:extLst>
                </p:cNvPr>
                <p:cNvSpPr txBox="1">
                  <a:spLocks noRot="1" noChangeAspect="1" noMove="1" noResize="1" noEditPoints="1" noAdjustHandles="1" noChangeArrowheads="1" noChangeShapeType="1" noTextEdit="1"/>
                </p:cNvSpPr>
                <p:nvPr/>
              </p:nvSpPr>
              <p:spPr>
                <a:xfrm>
                  <a:off x="281202" y="6283396"/>
                  <a:ext cx="2751930" cy="307777"/>
                </a:xfrm>
                <a:prstGeom prst="rect">
                  <a:avLst/>
                </a:prstGeom>
                <a:blipFill>
                  <a:blip r:embed="rId7"/>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8F15E940-6168-CB29-4433-4C8B5E0FC59E}"/>
                    </a:ext>
                  </a:extLst>
                </p:cNvPr>
                <p:cNvSpPr txBox="1"/>
                <p:nvPr/>
              </p:nvSpPr>
              <p:spPr>
                <a:xfrm>
                  <a:off x="2191524" y="6283395"/>
                  <a:ext cx="1850484"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m:rPr>
                              <m:sty m:val="p"/>
                            </m:rPr>
                            <a:rPr lang="en-US" sz="1400" b="0" i="0" smtClean="0">
                              <a:solidFill>
                                <a:schemeClr val="tx1"/>
                              </a:solidFill>
                              <a:latin typeface="Cambria Math" panose="02040503050406030204" pitchFamily="18" charset="0"/>
                            </a:rPr>
                            <m:t>L</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laser frequency ;</a:t>
                  </a:r>
                  <a:endParaRPr lang="en-CH" sz="1400" dirty="0">
                    <a:solidFill>
                      <a:schemeClr val="tx1"/>
                    </a:solidFill>
                  </a:endParaRPr>
                </a:p>
              </p:txBody>
            </p:sp>
          </mc:Choice>
          <mc:Fallback xmlns="">
            <p:sp>
              <p:nvSpPr>
                <p:cNvPr id="20" name="TextBox 19">
                  <a:extLst>
                    <a:ext uri="{FF2B5EF4-FFF2-40B4-BE49-F238E27FC236}">
                      <a16:creationId xmlns:a16="http://schemas.microsoft.com/office/drawing/2014/main" id="{8F15E940-6168-CB29-4433-4C8B5E0FC59E}"/>
                    </a:ext>
                  </a:extLst>
                </p:cNvPr>
                <p:cNvSpPr txBox="1">
                  <a:spLocks noRot="1" noChangeAspect="1" noMove="1" noResize="1" noEditPoints="1" noAdjustHandles="1" noChangeArrowheads="1" noChangeShapeType="1" noTextEdit="1"/>
                </p:cNvSpPr>
                <p:nvPr/>
              </p:nvSpPr>
              <p:spPr>
                <a:xfrm>
                  <a:off x="2191524" y="6283395"/>
                  <a:ext cx="1850484" cy="307777"/>
                </a:xfrm>
                <a:prstGeom prst="rect">
                  <a:avLst/>
                </a:prstGeom>
                <a:blipFill>
                  <a:blip r:embed="rId8"/>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48B0AF4E-B48C-7390-7559-396F3FF06AFA}"/>
                    </a:ext>
                  </a:extLst>
                </p:cNvPr>
                <p:cNvSpPr txBox="1"/>
                <p:nvPr/>
              </p:nvSpPr>
              <p:spPr>
                <a:xfrm>
                  <a:off x="3655039" y="6283395"/>
                  <a:ext cx="2751930"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CH" sz="1400" i="1">
                              <a:solidFill>
                                <a:schemeClr val="tx1"/>
                              </a:solidFill>
                              <a:latin typeface="Cambria Math" panose="02040503050406030204" pitchFamily="18" charset="0"/>
                            </a:rPr>
                            <m:t>𝑣</m:t>
                          </m:r>
                        </m:e>
                        <m:sub>
                          <m:r>
                            <a:rPr lang="en-CH" sz="1400">
                              <a:solidFill>
                                <a:schemeClr val="tx1"/>
                              </a:solidFill>
                              <a:latin typeface="Cambria Math" panose="02040503050406030204" pitchFamily="18" charset="0"/>
                            </a:rPr>
                            <m:t>⊥</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perpendicular velocity</a:t>
                  </a:r>
                  <a:endParaRPr lang="en-CH" sz="1400" dirty="0">
                    <a:solidFill>
                      <a:schemeClr val="tx1"/>
                    </a:solidFill>
                  </a:endParaRPr>
                </a:p>
              </p:txBody>
            </p:sp>
          </mc:Choice>
          <mc:Fallback xmlns="">
            <p:sp>
              <p:nvSpPr>
                <p:cNvPr id="21" name="TextBox 20">
                  <a:extLst>
                    <a:ext uri="{FF2B5EF4-FFF2-40B4-BE49-F238E27FC236}">
                      <a16:creationId xmlns:a16="http://schemas.microsoft.com/office/drawing/2014/main" id="{48B0AF4E-B48C-7390-7559-396F3FF06AFA}"/>
                    </a:ext>
                  </a:extLst>
                </p:cNvPr>
                <p:cNvSpPr txBox="1">
                  <a:spLocks noRot="1" noChangeAspect="1" noMove="1" noResize="1" noEditPoints="1" noAdjustHandles="1" noChangeArrowheads="1" noChangeShapeType="1" noTextEdit="1"/>
                </p:cNvSpPr>
                <p:nvPr/>
              </p:nvSpPr>
              <p:spPr>
                <a:xfrm>
                  <a:off x="3655039" y="6283395"/>
                  <a:ext cx="2751930" cy="307777"/>
                </a:xfrm>
                <a:prstGeom prst="rect">
                  <a:avLst/>
                </a:prstGeom>
                <a:blipFill>
                  <a:blip r:embed="rId9"/>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38DF4D3B-A2F7-FBEF-42DD-799F0DDB2B4C}"/>
                    </a:ext>
                  </a:extLst>
                </p:cNvPr>
                <p:cNvSpPr txBox="1"/>
                <p:nvPr/>
              </p:nvSpPr>
              <p:spPr>
                <a:xfrm>
                  <a:off x="281202" y="6533065"/>
                  <a:ext cx="6376076"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US" sz="1400" b="0" i="1" smtClean="0">
                              <a:solidFill>
                                <a:schemeClr val="tx1"/>
                              </a:solidFill>
                              <a:latin typeface="Cambria Math" panose="02040503050406030204" pitchFamily="18" charset="0"/>
                            </a:rPr>
                            <m:t>𝑤</m:t>
                          </m:r>
                        </m:e>
                        <m:sub>
                          <m:r>
                            <a:rPr lang="en-US" sz="1400" b="0" i="1" smtClean="0">
                              <a:solidFill>
                                <a:schemeClr val="tx1"/>
                              </a:solidFill>
                              <a:latin typeface="Cambria Math" panose="02040503050406030204" pitchFamily="18" charset="0"/>
                            </a:rPr>
                            <m:t> </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laser waist ; </a:t>
                  </a:r>
                  <a14:m>
                    <m:oMath xmlns:m="http://schemas.openxmlformats.org/officeDocument/2006/math">
                      <m:sSubSup>
                        <m:sSubSupPr>
                          <m:ctrlPr>
                            <a:rPr lang="en-CH" sz="1400" i="1">
                              <a:latin typeface="Cambria Math" panose="02040503050406030204" pitchFamily="18" charset="0"/>
                            </a:rPr>
                          </m:ctrlPr>
                        </m:sSubSupPr>
                        <m:e>
                          <m:r>
                            <a:rPr lang="en-US" sz="1400" b="0" i="1" smtClean="0">
                              <a:latin typeface="Cambria Math" panose="02040503050406030204" pitchFamily="18" charset="0"/>
                            </a:rPr>
                            <m:t>𝐷</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laser displacement ; </a:t>
                  </a:r>
                  <a14:m>
                    <m:oMath xmlns:m="http://schemas.openxmlformats.org/officeDocument/2006/math">
                      <m:sSubSup>
                        <m:sSubSupPr>
                          <m:ctrlPr>
                            <a:rPr lang="en-CH" sz="1400" i="1" smtClean="0">
                              <a:latin typeface="Cambria Math" panose="02040503050406030204" pitchFamily="18" charset="0"/>
                            </a:rPr>
                          </m:ctrlPr>
                        </m:sSubSupPr>
                        <m:e>
                          <m:r>
                            <a:rPr lang="en-CH" sz="1400" i="1" smtClean="0">
                              <a:latin typeface="Cambria Math" panose="02040503050406030204" pitchFamily="18" charset="0"/>
                              <a:ea typeface="Cambria Math" panose="02040503050406030204" pitchFamily="18" charset="0"/>
                            </a:rPr>
                            <m:t>𝜏</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Ps lifetime; </a:t>
                  </a:r>
                  <a14:m>
                    <m:oMath xmlns:m="http://schemas.openxmlformats.org/officeDocument/2006/math">
                      <m:sSubSup>
                        <m:sSubSupPr>
                          <m:ctrlPr>
                            <a:rPr lang="en-CH" sz="1400" i="1" smtClean="0">
                              <a:latin typeface="Cambria Math" panose="02040503050406030204" pitchFamily="18" charset="0"/>
                            </a:rPr>
                          </m:ctrlPr>
                        </m:sSubSupPr>
                        <m:e>
                          <m:r>
                            <a:rPr lang="en-US" sz="1400" b="0" i="1" smtClean="0">
                              <a:latin typeface="Cambria Math" panose="02040503050406030204" pitchFamily="18" charset="0"/>
                            </a:rPr>
                            <m:t>𝑢</m:t>
                          </m:r>
                        </m:e>
                        <m:sub>
                          <m:r>
                            <a:rPr lang="en-US" sz="1400" i="1" smtClean="0">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thermal velocity</a:t>
                  </a:r>
                  <a:endParaRPr lang="en-CH" sz="1400" dirty="0">
                    <a:solidFill>
                      <a:schemeClr val="tx1"/>
                    </a:solidFill>
                  </a:endParaRPr>
                </a:p>
              </p:txBody>
            </p:sp>
          </mc:Choice>
          <mc:Fallback xmlns="">
            <p:sp>
              <p:nvSpPr>
                <p:cNvPr id="22" name="TextBox 21">
                  <a:extLst>
                    <a:ext uri="{FF2B5EF4-FFF2-40B4-BE49-F238E27FC236}">
                      <a16:creationId xmlns:a16="http://schemas.microsoft.com/office/drawing/2014/main" id="{38DF4D3B-A2F7-FBEF-42DD-799F0DDB2B4C}"/>
                    </a:ext>
                  </a:extLst>
                </p:cNvPr>
                <p:cNvSpPr txBox="1">
                  <a:spLocks noRot="1" noChangeAspect="1" noMove="1" noResize="1" noEditPoints="1" noAdjustHandles="1" noChangeArrowheads="1" noChangeShapeType="1" noTextEdit="1"/>
                </p:cNvSpPr>
                <p:nvPr/>
              </p:nvSpPr>
              <p:spPr>
                <a:xfrm>
                  <a:off x="281202" y="6533065"/>
                  <a:ext cx="6376076" cy="307777"/>
                </a:xfrm>
                <a:prstGeom prst="rect">
                  <a:avLst/>
                </a:prstGeom>
                <a:blipFill>
                  <a:blip r:embed="rId10"/>
                  <a:stretch>
                    <a:fillRect t="-4000" b="-20000"/>
                  </a:stretch>
                </a:blipFill>
              </p:spPr>
              <p:txBody>
                <a:bodyPr/>
                <a:lstStyle/>
                <a:p>
                  <a:r>
                    <a:rPr lang="en-CH">
                      <a:noFill/>
                    </a:rPr>
                    <a:t> </a:t>
                  </a:r>
                </a:p>
              </p:txBody>
            </p:sp>
          </mc:Fallback>
        </mc:AlternateContent>
      </p:grpSp>
      <p:sp>
        <p:nvSpPr>
          <p:cNvPr id="24" name="Motivations to study leptonic atoms - Positronium and Muonium">
            <a:extLst>
              <a:ext uri="{FF2B5EF4-FFF2-40B4-BE49-F238E27FC236}">
                <a16:creationId xmlns:a16="http://schemas.microsoft.com/office/drawing/2014/main" id="{24BDF0CB-B185-F2F5-55AA-BE676D7D8A97}"/>
              </a:ext>
            </a:extLst>
          </p:cNvPr>
          <p:cNvSpPr txBox="1">
            <a:spLocks/>
          </p:cNvSpPr>
          <p:nvPr/>
        </p:nvSpPr>
        <p:spPr>
          <a:xfrm>
            <a:off x="10082920" y="1417285"/>
            <a:ext cx="5182456"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sz="2200" dirty="0"/>
              <a:t>Simulated Data</a:t>
            </a:r>
          </a:p>
        </p:txBody>
      </p:sp>
      <p:sp>
        <p:nvSpPr>
          <p:cNvPr id="2" name="TextBox 1">
            <a:extLst>
              <a:ext uri="{FF2B5EF4-FFF2-40B4-BE49-F238E27FC236}">
                <a16:creationId xmlns:a16="http://schemas.microsoft.com/office/drawing/2014/main" id="{D0C667CD-0CC7-F374-BCF2-C2DA321FDDEA}"/>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
        <p:nvSpPr>
          <p:cNvPr id="7"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BC4BE7C5-41EE-41F6-73FC-C657A174DDDF}"/>
              </a:ext>
            </a:extLst>
          </p:cNvPr>
          <p:cNvSpPr txBox="1"/>
          <p:nvPr/>
        </p:nvSpPr>
        <p:spPr>
          <a:xfrm>
            <a:off x="281202" y="1618964"/>
            <a:ext cx="5910048" cy="25006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To analyse the spectrum we can use Monte-Carlo Simulations</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“Black box”</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We have developed a semi-analytic function which  reproduces the simulated spectrum</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p:spTree>
    <p:extLst>
      <p:ext uri="{BB962C8B-B14F-4D97-AF65-F5344CB8AC3E}">
        <p14:creationId xmlns:p14="http://schemas.microsoft.com/office/powerpoint/2010/main" val="4116497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C3057B-2DC5-B949-F8AA-527CCCFE521B}"/>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80ED8E01-871D-F341-1C03-CD280C46149F}"/>
              </a:ext>
            </a:extLst>
          </p:cNvPr>
          <p:cNvPicPr>
            <a:picLocks noChangeAspect="1"/>
          </p:cNvPicPr>
          <p:nvPr/>
        </p:nvPicPr>
        <p:blipFill>
          <a:blip r:embed="rId3"/>
          <a:stretch>
            <a:fillRect/>
          </a:stretch>
        </p:blipFill>
        <p:spPr>
          <a:xfrm>
            <a:off x="6013132" y="1372753"/>
            <a:ext cx="6178868" cy="4559534"/>
          </a:xfrm>
          <a:prstGeom prst="rect">
            <a:avLst/>
          </a:prstGeom>
        </p:spPr>
      </p:pic>
      <p:pic>
        <p:nvPicPr>
          <p:cNvPr id="6" name="Picture 5">
            <a:extLst>
              <a:ext uri="{FF2B5EF4-FFF2-40B4-BE49-F238E27FC236}">
                <a16:creationId xmlns:a16="http://schemas.microsoft.com/office/drawing/2014/main" id="{E945FF7B-07D8-5EA7-3F45-77429A8F7FC5}"/>
              </a:ext>
            </a:extLst>
          </p:cNvPr>
          <p:cNvPicPr>
            <a:picLocks noChangeAspect="1"/>
          </p:cNvPicPr>
          <p:nvPr/>
        </p:nvPicPr>
        <p:blipFill>
          <a:blip r:embed="rId4">
            <a:alphaModFix/>
          </a:blip>
          <a:stretch>
            <a:fillRect/>
          </a:stretch>
        </p:blipFill>
        <p:spPr>
          <a:xfrm>
            <a:off x="6160456" y="1415933"/>
            <a:ext cx="6026460" cy="4534133"/>
          </a:xfrm>
          <a:prstGeom prst="rect">
            <a:avLst/>
          </a:prstGeom>
        </p:spPr>
      </p:pic>
      <p:pic>
        <p:nvPicPr>
          <p:cNvPr id="3" name="Picture 2">
            <a:extLst>
              <a:ext uri="{FF2B5EF4-FFF2-40B4-BE49-F238E27FC236}">
                <a16:creationId xmlns:a16="http://schemas.microsoft.com/office/drawing/2014/main" id="{5ABFC0AB-B1A9-F11E-B9BB-8CCFFEE3757A}"/>
              </a:ext>
            </a:extLst>
          </p:cNvPr>
          <p:cNvPicPr>
            <a:picLocks noChangeAspect="1"/>
          </p:cNvPicPr>
          <p:nvPr/>
        </p:nvPicPr>
        <p:blipFill>
          <a:blip r:embed="rId5">
            <a:alphaModFix/>
          </a:blip>
          <a:stretch>
            <a:fillRect/>
          </a:stretch>
        </p:blipFill>
        <p:spPr>
          <a:xfrm>
            <a:off x="6098861" y="1423199"/>
            <a:ext cx="6007409" cy="4534133"/>
          </a:xfrm>
          <a:prstGeom prst="rect">
            <a:avLst/>
          </a:prstGeom>
        </p:spPr>
      </p:pic>
      <p:pic>
        <p:nvPicPr>
          <p:cNvPr id="5" name="Picture 4">
            <a:extLst>
              <a:ext uri="{FF2B5EF4-FFF2-40B4-BE49-F238E27FC236}">
                <a16:creationId xmlns:a16="http://schemas.microsoft.com/office/drawing/2014/main" id="{9AF628EA-CA27-3801-F1B7-A91E95DDAE8D}"/>
              </a:ext>
            </a:extLst>
          </p:cNvPr>
          <p:cNvPicPr>
            <a:picLocks noChangeAspect="1"/>
          </p:cNvPicPr>
          <p:nvPr/>
        </p:nvPicPr>
        <p:blipFill>
          <a:blip r:embed="rId6">
            <a:alphaModFix/>
          </a:blip>
          <a:stretch>
            <a:fillRect/>
          </a:stretch>
        </p:blipFill>
        <p:spPr>
          <a:xfrm>
            <a:off x="6079417" y="1429973"/>
            <a:ext cx="5969307" cy="4496031"/>
          </a:xfrm>
          <a:prstGeom prst="rect">
            <a:avLst/>
          </a:prstGeom>
        </p:spPr>
      </p:pic>
      <p:pic>
        <p:nvPicPr>
          <p:cNvPr id="9" name="Picture 8">
            <a:extLst>
              <a:ext uri="{FF2B5EF4-FFF2-40B4-BE49-F238E27FC236}">
                <a16:creationId xmlns:a16="http://schemas.microsoft.com/office/drawing/2014/main" id="{606F441F-5462-54C4-0F34-D4873DA9902D}"/>
              </a:ext>
            </a:extLst>
          </p:cNvPr>
          <p:cNvPicPr>
            <a:picLocks noChangeAspect="1"/>
          </p:cNvPicPr>
          <p:nvPr/>
        </p:nvPicPr>
        <p:blipFill>
          <a:blip r:embed="rId7">
            <a:alphaModFix/>
          </a:blip>
          <a:stretch>
            <a:fillRect/>
          </a:stretch>
        </p:blipFill>
        <p:spPr>
          <a:xfrm>
            <a:off x="6115860" y="1410498"/>
            <a:ext cx="5950256" cy="4559534"/>
          </a:xfrm>
          <a:prstGeom prst="rect">
            <a:avLst/>
          </a:prstGeom>
        </p:spPr>
      </p:pic>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21D7A60C-15AB-0BB5-5EE7-522A3329BCFA}"/>
                  </a:ext>
                </a:extLst>
              </p:cNvPr>
              <p:cNvSpPr txBox="1"/>
              <p:nvPr/>
            </p:nvSpPr>
            <p:spPr>
              <a:xfrm>
                <a:off x="31314" y="5453890"/>
                <a:ext cx="6096000" cy="69012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CH" sz="1600" i="1" smtClean="0">
                              <a:solidFill>
                                <a:srgbClr val="068306"/>
                              </a:solidFill>
                              <a:latin typeface="Cambria Math" panose="02040503050406030204" pitchFamily="18" charset="0"/>
                            </a:rPr>
                          </m:ctrlPr>
                        </m:sSubSupPr>
                        <m:e>
                          <m:sSub>
                            <m:sSubPr>
                              <m:ctrlPr>
                                <a:rPr lang="en-CH" sz="1600" i="1" smtClean="0">
                                  <a:solidFill>
                                    <a:srgbClr val="068306"/>
                                  </a:solidFill>
                                  <a:latin typeface="Cambria Math" panose="02040503050406030204" pitchFamily="18" charset="0"/>
                                </a:rPr>
                              </m:ctrlPr>
                            </m:sSubPr>
                            <m:e>
                              <m:r>
                                <a:rPr lang="en-US" sz="1600" b="0" i="1" smtClean="0">
                                  <a:solidFill>
                                    <a:srgbClr val="068306"/>
                                  </a:solidFill>
                                  <a:latin typeface="Cambria Math" panose="02040503050406030204" pitchFamily="18" charset="0"/>
                                </a:rPr>
                                <m:t>𝑃</m:t>
                              </m:r>
                            </m:e>
                            <m:sub>
                              <m:r>
                                <a:rPr lang="en-US" sz="1600" b="0" i="1" smtClean="0">
                                  <a:solidFill>
                                    <a:srgbClr val="068306"/>
                                  </a:solidFill>
                                  <a:latin typeface="Cambria Math" panose="02040503050406030204" pitchFamily="18" charset="0"/>
                                </a:rPr>
                                <m:t>𝐼</m:t>
                              </m:r>
                            </m:sub>
                          </m:sSub>
                          <m:r>
                            <a:rPr lang="en-CH" sz="1600" i="1" smtClean="0">
                              <a:solidFill>
                                <a:srgbClr val="068306"/>
                              </a:solidFill>
                              <a:latin typeface="Cambria Math" panose="02040503050406030204" pitchFamily="18" charset="0"/>
                              <a:ea typeface="Cambria Math" panose="02040503050406030204" pitchFamily="18" charset="0"/>
                            </a:rPr>
                            <m:t>∝</m:t>
                          </m:r>
                          <m:nary>
                            <m:naryPr>
                              <m:grow m:val="on"/>
                              <m:subHide m:val="on"/>
                              <m:supHide m:val="on"/>
                              <m:ctrlPr>
                                <a:rPr lang="en-CH" sz="1600" i="1">
                                  <a:solidFill>
                                    <a:srgbClr val="068306"/>
                                  </a:solidFill>
                                  <a:latin typeface="Cambria Math" panose="02040503050406030204" pitchFamily="18" charset="0"/>
                                </a:rPr>
                              </m:ctrlPr>
                            </m:naryPr>
                            <m:sub/>
                            <m:sup/>
                            <m:e>
                              <m:r>
                                <a:rPr lang="en-US" sz="1600" b="0" i="1" smtClean="0">
                                  <a:solidFill>
                                    <a:srgbClr val="068306"/>
                                  </a:solidFill>
                                  <a:latin typeface="Cambria Math" panose="02040503050406030204" pitchFamily="18" charset="0"/>
                                </a:rPr>
                                <m:t> </m:t>
                              </m:r>
                            </m:e>
                          </m:nary>
                        </m:e>
                        <m:sub>
                          <m:r>
                            <a:rPr lang="en-CH" sz="1600" i="0">
                              <a:solidFill>
                                <a:srgbClr val="068306"/>
                              </a:solidFill>
                              <a:latin typeface="Cambria Math" panose="02040503050406030204" pitchFamily="18" charset="0"/>
                            </a:rPr>
                            <m:t>0</m:t>
                          </m:r>
                        </m:sub>
                        <m:sup>
                          <m:r>
                            <a:rPr lang="en-CH" sz="1600" i="0">
                              <a:solidFill>
                                <a:srgbClr val="068306"/>
                              </a:solidFill>
                              <a:latin typeface="Cambria Math" panose="02040503050406030204" pitchFamily="18" charset="0"/>
                            </a:rPr>
                            <m:t>∞</m:t>
                          </m:r>
                        </m:sup>
                      </m:sSubSup>
                      <m:r>
                        <a:rPr lang="en-CH" sz="1600" i="0">
                          <a:solidFill>
                            <a:srgbClr val="068306"/>
                          </a:solidFill>
                          <a:latin typeface="Cambria Math" panose="02040503050406030204" pitchFamily="18" charset="0"/>
                        </a:rPr>
                        <m:t> </m:t>
                      </m:r>
                      <m:r>
                        <a:rPr lang="en-CH" sz="1600" i="1">
                          <a:solidFill>
                            <a:srgbClr val="068306"/>
                          </a:solidFill>
                          <a:latin typeface="Cambria Math" panose="02040503050406030204" pitchFamily="18" charset="0"/>
                        </a:rPr>
                        <m:t>𝑑</m:t>
                      </m:r>
                      <m:sSub>
                        <m:sSubPr>
                          <m:ctrlPr>
                            <a:rPr lang="en-CH" sz="1600" i="1">
                              <a:solidFill>
                                <a:srgbClr val="068306"/>
                              </a:solidFill>
                              <a:latin typeface="Cambria Math" panose="02040503050406030204" pitchFamily="18" charset="0"/>
                            </a:rPr>
                          </m:ctrlPr>
                        </m:sSubPr>
                        <m:e>
                          <m:r>
                            <a:rPr lang="en-CH" sz="1600" i="1">
                              <a:solidFill>
                                <a:srgbClr val="068306"/>
                              </a:solidFill>
                              <a:latin typeface="Cambria Math" panose="02040503050406030204" pitchFamily="18" charset="0"/>
                            </a:rPr>
                            <m:t>𝑣</m:t>
                          </m:r>
                        </m:e>
                        <m:sub>
                          <m:r>
                            <a:rPr lang="en-CH" sz="1600" i="0">
                              <a:solidFill>
                                <a:srgbClr val="068306"/>
                              </a:solidFill>
                              <a:latin typeface="Cambria Math" panose="02040503050406030204" pitchFamily="18" charset="0"/>
                            </a:rPr>
                            <m:t>⊥</m:t>
                          </m:r>
                        </m:sub>
                      </m:sSub>
                      <m:r>
                        <a:rPr lang="en-US" sz="1600" b="0" i="0" smtClean="0">
                          <a:solidFill>
                            <a:srgbClr val="068306"/>
                          </a:solidFill>
                          <a:latin typeface="Cambria Math" panose="02040503050406030204" pitchFamily="18" charset="0"/>
                        </a:rPr>
                        <m:t> </m:t>
                      </m:r>
                      <m:r>
                        <m:rPr>
                          <m:sty m:val="p"/>
                        </m:rPr>
                        <a:rPr lang="en-US" sz="1600" b="0" i="0" smtClean="0">
                          <a:solidFill>
                            <a:srgbClr val="068306"/>
                          </a:solidFill>
                          <a:latin typeface="Cambria Math" panose="02040503050406030204" pitchFamily="18" charset="0"/>
                        </a:rPr>
                        <m:t>V</m:t>
                      </m:r>
                      <m:d>
                        <m:dPr>
                          <m:ctrlPr>
                            <a:rPr lang="en-US" sz="1600" b="0" i="1" smtClean="0">
                              <a:solidFill>
                                <a:srgbClr val="068306"/>
                              </a:solidFill>
                              <a:latin typeface="Cambria Math" panose="02040503050406030204" pitchFamily="18" charset="0"/>
                            </a:rPr>
                          </m:ctrlPr>
                        </m:dPr>
                        <m:e>
                          <m:sSub>
                            <m:sSubPr>
                              <m:ctrlPr>
                                <a:rPr lang="en-CH" sz="1600" i="1">
                                  <a:solidFill>
                                    <a:srgbClr val="068306"/>
                                  </a:solidFill>
                                  <a:latin typeface="Cambria Math" panose="02040503050406030204" pitchFamily="18" charset="0"/>
                                </a:rPr>
                              </m:ctrlPr>
                            </m:sSubPr>
                            <m:e>
                              <m:r>
                                <a:rPr lang="en-CH" sz="1600" i="1">
                                  <a:solidFill>
                                    <a:srgbClr val="068306"/>
                                  </a:solidFill>
                                  <a:latin typeface="Cambria Math" panose="02040503050406030204" pitchFamily="18" charset="0"/>
                                </a:rPr>
                                <m:t>𝑓</m:t>
                              </m:r>
                            </m:e>
                            <m:sub>
                              <m:r>
                                <a:rPr lang="en-CH" sz="1600" i="1">
                                  <a:solidFill>
                                    <a:srgbClr val="068306"/>
                                  </a:solidFill>
                                  <a:latin typeface="Cambria Math" panose="02040503050406030204" pitchFamily="18" charset="0"/>
                                </a:rPr>
                                <m:t>𝐿</m:t>
                              </m:r>
                            </m:sub>
                          </m:sSub>
                          <m:r>
                            <a:rPr lang="en-CH" sz="1600">
                              <a:solidFill>
                                <a:srgbClr val="068306"/>
                              </a:solidFill>
                              <a:latin typeface="Cambria Math" panose="02040503050406030204" pitchFamily="18" charset="0"/>
                            </a:rPr>
                            <m:t>−</m:t>
                          </m:r>
                          <m:sSub>
                            <m:sSubPr>
                              <m:ctrlPr>
                                <a:rPr lang="en-CH" sz="1600" i="1">
                                  <a:solidFill>
                                    <a:srgbClr val="068306"/>
                                  </a:solidFill>
                                  <a:latin typeface="Cambria Math" panose="02040503050406030204" pitchFamily="18" charset="0"/>
                                </a:rPr>
                              </m:ctrlPr>
                            </m:sSubPr>
                            <m:e>
                              <m:r>
                                <a:rPr lang="en-CH" sz="1600" i="1">
                                  <a:solidFill>
                                    <a:srgbClr val="068306"/>
                                  </a:solidFill>
                                  <a:latin typeface="Cambria Math" panose="02040503050406030204" pitchFamily="18" charset="0"/>
                                </a:rPr>
                                <m:t>𝑓</m:t>
                              </m:r>
                            </m:e>
                            <m:sub>
                              <m:r>
                                <a:rPr lang="en-CH" sz="1600">
                                  <a:solidFill>
                                    <a:srgbClr val="068306"/>
                                  </a:solidFill>
                                  <a:latin typeface="Cambria Math" panose="02040503050406030204" pitchFamily="18" charset="0"/>
                                </a:rPr>
                                <m:t>0</m:t>
                              </m:r>
                            </m:sub>
                          </m:sSub>
                          <m:r>
                            <a:rPr lang="en-CH" sz="1600">
                              <a:solidFill>
                                <a:srgbClr val="068306"/>
                              </a:solidFill>
                              <a:latin typeface="Cambria Math" panose="02040503050406030204" pitchFamily="18" charset="0"/>
                            </a:rPr>
                            <m:t>−</m:t>
                          </m:r>
                          <m:box>
                            <m:boxPr>
                              <m:ctrlPr>
                                <a:rPr lang="en-CH" sz="1600" i="1">
                                  <a:solidFill>
                                    <a:srgbClr val="068306"/>
                                  </a:solidFill>
                                  <a:latin typeface="Cambria Math" panose="02040503050406030204" pitchFamily="18" charset="0"/>
                                </a:rPr>
                              </m:ctrlPr>
                            </m:boxPr>
                            <m:e>
                              <m:argPr>
                                <m:argSz m:val="-1"/>
                              </m:argPr>
                              <m:f>
                                <m:fPr>
                                  <m:ctrlPr>
                                    <a:rPr lang="en-CH" sz="1600" i="1">
                                      <a:solidFill>
                                        <a:srgbClr val="068306"/>
                                      </a:solidFill>
                                      <a:latin typeface="Cambria Math" panose="02040503050406030204" pitchFamily="18" charset="0"/>
                                    </a:rPr>
                                  </m:ctrlPr>
                                </m:fPr>
                                <m:num>
                                  <m:sSubSup>
                                    <m:sSubSupPr>
                                      <m:ctrlPr>
                                        <a:rPr lang="en-CH" sz="1600" i="1">
                                          <a:solidFill>
                                            <a:srgbClr val="068306"/>
                                          </a:solidFill>
                                          <a:latin typeface="Cambria Math" panose="02040503050406030204" pitchFamily="18" charset="0"/>
                                        </a:rPr>
                                      </m:ctrlPr>
                                    </m:sSubSupPr>
                                    <m:e>
                                      <m:r>
                                        <a:rPr lang="en-CH" sz="1600" i="1">
                                          <a:solidFill>
                                            <a:srgbClr val="068306"/>
                                          </a:solidFill>
                                          <a:latin typeface="Cambria Math" panose="02040503050406030204" pitchFamily="18" charset="0"/>
                                        </a:rPr>
                                        <m:t>𝑣</m:t>
                                      </m:r>
                                    </m:e>
                                    <m:sub>
                                      <m:r>
                                        <a:rPr lang="en-US" sz="1600" b="0" i="0" smtClean="0">
                                          <a:solidFill>
                                            <a:srgbClr val="068306"/>
                                          </a:solidFill>
                                          <a:latin typeface="Cambria Math" panose="02040503050406030204" pitchFamily="18" charset="0"/>
                                        </a:rPr>
                                        <m:t> </m:t>
                                      </m:r>
                                    </m:sub>
                                    <m:sup>
                                      <m:r>
                                        <a:rPr lang="en-CH" sz="1600">
                                          <a:solidFill>
                                            <a:srgbClr val="068306"/>
                                          </a:solidFill>
                                          <a:latin typeface="Cambria Math" panose="02040503050406030204" pitchFamily="18" charset="0"/>
                                        </a:rPr>
                                        <m:t>2</m:t>
                                      </m:r>
                                    </m:sup>
                                  </m:sSubSup>
                                </m:num>
                                <m:den>
                                  <m:sSup>
                                    <m:sSupPr>
                                      <m:ctrlPr>
                                        <a:rPr lang="en-CH" sz="1600" i="1">
                                          <a:solidFill>
                                            <a:srgbClr val="068306"/>
                                          </a:solidFill>
                                          <a:latin typeface="Cambria Math" panose="02040503050406030204" pitchFamily="18" charset="0"/>
                                        </a:rPr>
                                      </m:ctrlPr>
                                    </m:sSupPr>
                                    <m:e>
                                      <m:r>
                                        <a:rPr lang="en-CH" sz="1600" i="1">
                                          <a:solidFill>
                                            <a:srgbClr val="068306"/>
                                          </a:solidFill>
                                          <a:latin typeface="Cambria Math" panose="02040503050406030204" pitchFamily="18" charset="0"/>
                                        </a:rPr>
                                        <m:t>𝑐</m:t>
                                      </m:r>
                                    </m:e>
                                    <m:sup>
                                      <m:r>
                                        <a:rPr lang="en-CH" sz="1600">
                                          <a:solidFill>
                                            <a:srgbClr val="068306"/>
                                          </a:solidFill>
                                          <a:latin typeface="Cambria Math" panose="02040503050406030204" pitchFamily="18" charset="0"/>
                                        </a:rPr>
                                        <m:t>2</m:t>
                                      </m:r>
                                    </m:sup>
                                  </m:sSup>
                                </m:den>
                              </m:f>
                            </m:e>
                          </m:box>
                          <m:sSub>
                            <m:sSubPr>
                              <m:ctrlPr>
                                <a:rPr lang="en-CH" sz="1600" i="1">
                                  <a:solidFill>
                                    <a:srgbClr val="068306"/>
                                  </a:solidFill>
                                  <a:latin typeface="Cambria Math" panose="02040503050406030204" pitchFamily="18" charset="0"/>
                                </a:rPr>
                              </m:ctrlPr>
                            </m:sSubPr>
                            <m:e>
                              <m:r>
                                <a:rPr lang="en-CH" sz="1600" i="1">
                                  <a:solidFill>
                                    <a:srgbClr val="068306"/>
                                  </a:solidFill>
                                  <a:latin typeface="Cambria Math" panose="02040503050406030204" pitchFamily="18" charset="0"/>
                                </a:rPr>
                                <m:t>𝑓</m:t>
                              </m:r>
                            </m:e>
                            <m:sub>
                              <m:r>
                                <a:rPr lang="en-CH" sz="1600">
                                  <a:solidFill>
                                    <a:srgbClr val="068306"/>
                                  </a:solidFill>
                                  <a:latin typeface="Cambria Math" panose="02040503050406030204" pitchFamily="18" charset="0"/>
                                </a:rPr>
                                <m:t>0</m:t>
                              </m:r>
                            </m:sub>
                          </m:sSub>
                          <m:r>
                            <a:rPr lang="en-US" sz="1600" b="0" i="1" smtClean="0">
                              <a:solidFill>
                                <a:srgbClr val="068306"/>
                              </a:solidFill>
                              <a:latin typeface="Cambria Math" panose="02040503050406030204" pitchFamily="18" charset="0"/>
                            </a:rPr>
                            <m:t>;</m:t>
                          </m:r>
                          <m:box>
                            <m:boxPr>
                              <m:ctrlPr>
                                <a:rPr lang="en-US" sz="1600" b="0" i="1" smtClean="0">
                                  <a:solidFill>
                                    <a:srgbClr val="068306"/>
                                  </a:solidFill>
                                  <a:latin typeface="Cambria Math" panose="02040503050406030204" pitchFamily="18" charset="0"/>
                                </a:rPr>
                              </m:ctrlPr>
                            </m:boxPr>
                            <m:e>
                              <m:argPr>
                                <m:argSz m:val="-1"/>
                              </m:argPr>
                              <m:f>
                                <m:fPr>
                                  <m:ctrlPr>
                                    <a:rPr lang="en-US" sz="1600" b="0" i="1" smtClean="0">
                                      <a:solidFill>
                                        <a:srgbClr val="068306"/>
                                      </a:solidFill>
                                      <a:latin typeface="Cambria Math" panose="02040503050406030204" pitchFamily="18" charset="0"/>
                                    </a:rPr>
                                  </m:ctrlPr>
                                </m:fPr>
                                <m:num>
                                  <m:r>
                                    <a:rPr lang="en-US" sz="1600" b="0" i="1" smtClean="0">
                                      <a:solidFill>
                                        <a:srgbClr val="068306"/>
                                      </a:solidFill>
                                      <a:latin typeface="Cambria Math" panose="02040503050406030204" pitchFamily="18" charset="0"/>
                                    </a:rPr>
                                    <m:t>0.55 </m:t>
                                  </m:r>
                                  <m:r>
                                    <a:rPr lang="en-US" sz="1600" b="0" i="1" smtClean="0">
                                      <a:solidFill>
                                        <a:srgbClr val="068306"/>
                                      </a:solidFill>
                                      <a:latin typeface="Cambria Math" panose="02040503050406030204" pitchFamily="18" charset="0"/>
                                    </a:rPr>
                                    <m:t>𝑣</m:t>
                                  </m:r>
                                </m:num>
                                <m:den>
                                  <m:rad>
                                    <m:radPr>
                                      <m:degHide m:val="on"/>
                                      <m:ctrlPr>
                                        <a:rPr lang="en-US" sz="1600" b="0" i="1" smtClean="0">
                                          <a:solidFill>
                                            <a:srgbClr val="068306"/>
                                          </a:solidFill>
                                          <a:latin typeface="Cambria Math" panose="02040503050406030204" pitchFamily="18" charset="0"/>
                                        </a:rPr>
                                      </m:ctrlPr>
                                    </m:radPr>
                                    <m:deg/>
                                    <m:e>
                                      <m:r>
                                        <a:rPr lang="en-US" sz="1600" b="0" i="1" smtClean="0">
                                          <a:solidFill>
                                            <a:srgbClr val="068306"/>
                                          </a:solidFill>
                                          <a:latin typeface="Cambria Math" panose="02040503050406030204" pitchFamily="18" charset="0"/>
                                        </a:rPr>
                                        <m:t>2</m:t>
                                      </m:r>
                                    </m:e>
                                  </m:rad>
                                  <m:r>
                                    <a:rPr lang="en-US" sz="1600" b="0" i="1" smtClean="0">
                                      <a:solidFill>
                                        <a:srgbClr val="068306"/>
                                      </a:solidFill>
                                      <a:latin typeface="Cambria Math" panose="02040503050406030204" pitchFamily="18" charset="0"/>
                                    </a:rPr>
                                    <m:t>𝑤</m:t>
                                  </m:r>
                                </m:den>
                              </m:f>
                            </m:e>
                          </m:box>
                          <m:r>
                            <a:rPr lang="en-US" sz="1600" b="0" i="1" smtClean="0">
                              <a:solidFill>
                                <a:srgbClr val="068306"/>
                              </a:solidFill>
                              <a:latin typeface="Cambria Math" panose="02040503050406030204" pitchFamily="18" charset="0"/>
                            </a:rPr>
                            <m:t>;</m:t>
                          </m:r>
                          <m:box>
                            <m:boxPr>
                              <m:ctrlPr>
                                <a:rPr lang="en-US" sz="1600" b="0" i="1" smtClean="0">
                                  <a:solidFill>
                                    <a:srgbClr val="068306"/>
                                  </a:solidFill>
                                  <a:latin typeface="Cambria Math" panose="02040503050406030204" pitchFamily="18" charset="0"/>
                                </a:rPr>
                              </m:ctrlPr>
                            </m:boxPr>
                            <m:e>
                              <m:argPr>
                                <m:argSz m:val="-1"/>
                              </m:argPr>
                              <m:f>
                                <m:fPr>
                                  <m:ctrlPr>
                                    <a:rPr lang="en-US" sz="1600" b="0" i="1" smtClean="0">
                                      <a:solidFill>
                                        <a:srgbClr val="068306"/>
                                      </a:solidFill>
                                      <a:latin typeface="Cambria Math" panose="02040503050406030204" pitchFamily="18" charset="0"/>
                                    </a:rPr>
                                  </m:ctrlPr>
                                </m:fPr>
                                <m:num>
                                  <m:r>
                                    <a:rPr lang="en-US" sz="1600" b="0" i="1" smtClean="0">
                                      <a:solidFill>
                                        <a:srgbClr val="068306"/>
                                      </a:solidFill>
                                      <a:latin typeface="Cambria Math" panose="02040503050406030204" pitchFamily="18" charset="0"/>
                                    </a:rPr>
                                    <m:t>0.28 </m:t>
                                  </m:r>
                                  <m:r>
                                    <a:rPr lang="en-US" sz="1600" b="0" i="1" smtClean="0">
                                      <a:solidFill>
                                        <a:srgbClr val="068306"/>
                                      </a:solidFill>
                                      <a:latin typeface="Cambria Math" panose="02040503050406030204" pitchFamily="18" charset="0"/>
                                    </a:rPr>
                                    <m:t>𝑣</m:t>
                                  </m:r>
                                </m:num>
                                <m:den>
                                  <m:rad>
                                    <m:radPr>
                                      <m:degHide m:val="on"/>
                                      <m:ctrlPr>
                                        <a:rPr lang="en-US" sz="1600" b="0" i="1" smtClean="0">
                                          <a:solidFill>
                                            <a:srgbClr val="068306"/>
                                          </a:solidFill>
                                          <a:latin typeface="Cambria Math" panose="02040503050406030204" pitchFamily="18" charset="0"/>
                                        </a:rPr>
                                      </m:ctrlPr>
                                    </m:radPr>
                                    <m:deg/>
                                    <m:e>
                                      <m:r>
                                        <a:rPr lang="en-US" sz="1600" b="0" i="1" smtClean="0">
                                          <a:solidFill>
                                            <a:srgbClr val="068306"/>
                                          </a:solidFill>
                                          <a:latin typeface="Cambria Math" panose="02040503050406030204" pitchFamily="18" charset="0"/>
                                        </a:rPr>
                                        <m:t>2</m:t>
                                      </m:r>
                                    </m:e>
                                  </m:rad>
                                  <m:r>
                                    <a:rPr lang="en-US" sz="1600" b="0" i="1" smtClean="0">
                                      <a:solidFill>
                                        <a:srgbClr val="068306"/>
                                      </a:solidFill>
                                      <a:latin typeface="Cambria Math" panose="02040503050406030204" pitchFamily="18" charset="0"/>
                                    </a:rPr>
                                    <m:t>𝑤</m:t>
                                  </m:r>
                                </m:den>
                              </m:f>
                            </m:e>
                          </m:box>
                        </m:e>
                      </m:d>
                      <m:r>
                        <a:rPr lang="en-US" sz="1600" b="0" i="1" smtClean="0">
                          <a:solidFill>
                            <a:srgbClr val="068306"/>
                          </a:solidFill>
                          <a:latin typeface="Cambria Math" panose="02040503050406030204" pitchFamily="18" charset="0"/>
                          <a:ea typeface="Cambria Math" panose="02040503050406030204" pitchFamily="18" charset="0"/>
                        </a:rPr>
                        <m:t>∙</m:t>
                      </m:r>
                      <m:r>
                        <m:rPr>
                          <m:sty m:val="p"/>
                        </m:rPr>
                        <a:rPr lang="en-CH" sz="1600" i="0">
                          <a:solidFill>
                            <a:srgbClr val="068306"/>
                          </a:solidFill>
                          <a:latin typeface="Cambria Math" panose="02040503050406030204" pitchFamily="18" charset="0"/>
                        </a:rPr>
                        <m:t>ex</m:t>
                      </m:r>
                      <m:func>
                        <m:funcPr>
                          <m:ctrlPr>
                            <a:rPr lang="en-CH" sz="1600" i="1">
                              <a:solidFill>
                                <a:srgbClr val="068306"/>
                              </a:solidFill>
                              <a:latin typeface="Cambria Math" panose="02040503050406030204" pitchFamily="18" charset="0"/>
                            </a:rPr>
                          </m:ctrlPr>
                        </m:funcPr>
                        <m:fName>
                          <m:r>
                            <m:rPr>
                              <m:sty m:val="p"/>
                            </m:rPr>
                            <a:rPr lang="en-CH" sz="1600" i="0">
                              <a:solidFill>
                                <a:srgbClr val="068306"/>
                              </a:solidFill>
                              <a:latin typeface="Cambria Math" panose="02040503050406030204" pitchFamily="18" charset="0"/>
                            </a:rPr>
                            <m:t>p</m:t>
                          </m:r>
                        </m:fName>
                        <m:e>
                          <m:d>
                            <m:dPr>
                              <m:ctrlPr>
                                <a:rPr lang="en-CH" sz="1600" i="1">
                                  <a:solidFill>
                                    <a:srgbClr val="068306"/>
                                  </a:solidFill>
                                  <a:latin typeface="Cambria Math" panose="02040503050406030204" pitchFamily="18" charset="0"/>
                                </a:rPr>
                              </m:ctrlPr>
                            </m:dPr>
                            <m:e>
                              <m:r>
                                <a:rPr lang="en-CH" sz="1600" i="0">
                                  <a:solidFill>
                                    <a:srgbClr val="068306"/>
                                  </a:solidFill>
                                  <a:latin typeface="Cambria Math" panose="02040503050406030204" pitchFamily="18" charset="0"/>
                                </a:rPr>
                                <m:t>−</m:t>
                              </m:r>
                              <m:f>
                                <m:fPr>
                                  <m:ctrlPr>
                                    <a:rPr lang="en-CH" sz="1600" i="1">
                                      <a:solidFill>
                                        <a:srgbClr val="068306"/>
                                      </a:solidFill>
                                      <a:latin typeface="Cambria Math" panose="02040503050406030204" pitchFamily="18" charset="0"/>
                                    </a:rPr>
                                  </m:ctrlPr>
                                </m:fPr>
                                <m:num>
                                  <m:sSubSup>
                                    <m:sSubSupPr>
                                      <m:ctrlPr>
                                        <a:rPr lang="en-CH" sz="1600" i="1">
                                          <a:solidFill>
                                            <a:srgbClr val="068306"/>
                                          </a:solidFill>
                                          <a:latin typeface="Cambria Math" panose="02040503050406030204" pitchFamily="18" charset="0"/>
                                        </a:rPr>
                                      </m:ctrlPr>
                                    </m:sSubSupPr>
                                    <m:e>
                                      <m:r>
                                        <a:rPr lang="en-CH" sz="1600" i="1">
                                          <a:solidFill>
                                            <a:srgbClr val="068306"/>
                                          </a:solidFill>
                                          <a:latin typeface="Cambria Math" panose="02040503050406030204" pitchFamily="18" charset="0"/>
                                        </a:rPr>
                                        <m:t>𝑣</m:t>
                                      </m:r>
                                    </m:e>
                                    <m:sub>
                                      <m:r>
                                        <a:rPr lang="en-US" sz="1600" b="0" i="0" smtClean="0">
                                          <a:solidFill>
                                            <a:srgbClr val="068306"/>
                                          </a:solidFill>
                                          <a:latin typeface="Cambria Math" panose="02040503050406030204" pitchFamily="18" charset="0"/>
                                        </a:rPr>
                                        <m:t> </m:t>
                                      </m:r>
                                    </m:sub>
                                    <m:sup>
                                      <m:r>
                                        <a:rPr lang="en-CH" sz="1600" i="0">
                                          <a:solidFill>
                                            <a:srgbClr val="068306"/>
                                          </a:solidFill>
                                          <a:latin typeface="Cambria Math" panose="02040503050406030204" pitchFamily="18" charset="0"/>
                                        </a:rPr>
                                        <m:t>2</m:t>
                                      </m:r>
                                    </m:sup>
                                  </m:sSubSup>
                                </m:num>
                                <m:den>
                                  <m:sSup>
                                    <m:sSupPr>
                                      <m:ctrlPr>
                                        <a:rPr lang="en-CH" sz="1600" i="1">
                                          <a:solidFill>
                                            <a:srgbClr val="068306"/>
                                          </a:solidFill>
                                          <a:latin typeface="Cambria Math" panose="02040503050406030204" pitchFamily="18" charset="0"/>
                                        </a:rPr>
                                      </m:ctrlPr>
                                    </m:sSupPr>
                                    <m:e>
                                      <m:r>
                                        <a:rPr lang="en-CH" sz="1600" i="1">
                                          <a:solidFill>
                                            <a:srgbClr val="068306"/>
                                          </a:solidFill>
                                          <a:latin typeface="Cambria Math" panose="02040503050406030204" pitchFamily="18" charset="0"/>
                                        </a:rPr>
                                        <m:t>𝑢</m:t>
                                      </m:r>
                                    </m:e>
                                    <m:sup>
                                      <m:r>
                                        <a:rPr lang="en-CH" sz="1600" i="0">
                                          <a:solidFill>
                                            <a:srgbClr val="068306"/>
                                          </a:solidFill>
                                          <a:latin typeface="Cambria Math" panose="02040503050406030204" pitchFamily="18" charset="0"/>
                                        </a:rPr>
                                        <m:t>2</m:t>
                                      </m:r>
                                    </m:sup>
                                  </m:sSup>
                                </m:den>
                              </m:f>
                              <m:r>
                                <a:rPr lang="en-CH" sz="1600">
                                  <a:solidFill>
                                    <a:srgbClr val="068306"/>
                                  </a:solidFill>
                                  <a:latin typeface="Cambria Math" panose="02040503050406030204" pitchFamily="18" charset="0"/>
                                </a:rPr>
                                <m:t>−</m:t>
                              </m:r>
                              <m:f>
                                <m:fPr>
                                  <m:ctrlPr>
                                    <a:rPr lang="en-CH" sz="1600" i="1">
                                      <a:solidFill>
                                        <a:srgbClr val="068306"/>
                                      </a:solidFill>
                                      <a:latin typeface="Cambria Math" panose="02040503050406030204" pitchFamily="18" charset="0"/>
                                    </a:rPr>
                                  </m:ctrlPr>
                                </m:fPr>
                                <m:num>
                                  <m:r>
                                    <a:rPr lang="en-CH" sz="1600" i="1">
                                      <a:solidFill>
                                        <a:srgbClr val="068306"/>
                                      </a:solidFill>
                                      <a:latin typeface="Cambria Math" panose="02040503050406030204" pitchFamily="18" charset="0"/>
                                    </a:rPr>
                                    <m:t>𝐷</m:t>
                                  </m:r>
                                </m:num>
                                <m:den>
                                  <m:sSub>
                                    <m:sSubPr>
                                      <m:ctrlPr>
                                        <a:rPr lang="en-CH" sz="1600" i="1">
                                          <a:solidFill>
                                            <a:srgbClr val="068306"/>
                                          </a:solidFill>
                                          <a:latin typeface="Cambria Math" panose="02040503050406030204" pitchFamily="18" charset="0"/>
                                        </a:rPr>
                                      </m:ctrlPr>
                                    </m:sSubPr>
                                    <m:e>
                                      <m:r>
                                        <a:rPr lang="en-CH" sz="1600" i="1">
                                          <a:solidFill>
                                            <a:srgbClr val="068306"/>
                                          </a:solidFill>
                                          <a:latin typeface="Cambria Math" panose="02040503050406030204" pitchFamily="18" charset="0"/>
                                        </a:rPr>
                                        <m:t>𝑣</m:t>
                                      </m:r>
                                    </m:e>
                                    <m:sub>
                                      <m:r>
                                        <a:rPr lang="en-CH" sz="1600">
                                          <a:solidFill>
                                            <a:srgbClr val="068306"/>
                                          </a:solidFill>
                                          <a:latin typeface="Cambria Math" panose="02040503050406030204" pitchFamily="18" charset="0"/>
                                        </a:rPr>
                                        <m:t>⊥</m:t>
                                      </m:r>
                                    </m:sub>
                                  </m:sSub>
                                  <m:r>
                                    <a:rPr lang="en-CH" sz="1600" i="1">
                                      <a:solidFill>
                                        <a:srgbClr val="068306"/>
                                      </a:solidFill>
                                      <a:latin typeface="Cambria Math" panose="02040503050406030204" pitchFamily="18" charset="0"/>
                                    </a:rPr>
                                    <m:t>𝜏</m:t>
                                  </m:r>
                                </m:den>
                              </m:f>
                            </m:e>
                          </m:d>
                        </m:e>
                      </m:func>
                    </m:oMath>
                  </m:oMathPara>
                </a14:m>
                <a:endParaRPr lang="en-CH" dirty="0">
                  <a:solidFill>
                    <a:srgbClr val="068306"/>
                  </a:solidFill>
                </a:endParaRPr>
              </a:p>
            </p:txBody>
          </p:sp>
        </mc:Choice>
        <mc:Fallback>
          <p:sp>
            <p:nvSpPr>
              <p:cNvPr id="10" name="TextBox 9">
                <a:extLst>
                  <a:ext uri="{FF2B5EF4-FFF2-40B4-BE49-F238E27FC236}">
                    <a16:creationId xmlns:a16="http://schemas.microsoft.com/office/drawing/2014/main" id="{21D7A60C-15AB-0BB5-5EE7-522A3329BCFA}"/>
                  </a:ext>
                </a:extLst>
              </p:cNvPr>
              <p:cNvSpPr txBox="1">
                <a:spLocks noRot="1" noChangeAspect="1" noMove="1" noResize="1" noEditPoints="1" noAdjustHandles="1" noChangeArrowheads="1" noChangeShapeType="1" noTextEdit="1"/>
              </p:cNvSpPr>
              <p:nvPr/>
            </p:nvSpPr>
            <p:spPr>
              <a:xfrm>
                <a:off x="31314" y="5453890"/>
                <a:ext cx="6096000" cy="690125"/>
              </a:xfrm>
              <a:prstGeom prst="rect">
                <a:avLst/>
              </a:prstGeom>
              <a:blipFill>
                <a:blip r:embed="rId8"/>
                <a:stretch>
                  <a:fillRect/>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EBBEFE48-450A-D3D3-0EC3-2A2100F4D0AE}"/>
                  </a:ext>
                </a:extLst>
              </p:cNvPr>
              <p:cNvSpPr txBox="1"/>
              <p:nvPr/>
            </p:nvSpPr>
            <p:spPr>
              <a:xfrm>
                <a:off x="54734" y="4090488"/>
                <a:ext cx="6096000" cy="74071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CH" sz="1600" i="1" smtClean="0">
                              <a:solidFill>
                                <a:srgbClr val="2F2FFF"/>
                              </a:solidFill>
                              <a:latin typeface="Cambria Math" panose="02040503050406030204" pitchFamily="18" charset="0"/>
                            </a:rPr>
                          </m:ctrlPr>
                        </m:sSubSupPr>
                        <m:e>
                          <m:sSub>
                            <m:sSubPr>
                              <m:ctrlPr>
                                <a:rPr lang="en-CH" sz="1600" i="1" smtClean="0">
                                  <a:solidFill>
                                    <a:srgbClr val="2F2FFF"/>
                                  </a:solidFill>
                                  <a:latin typeface="Cambria Math" panose="02040503050406030204" pitchFamily="18" charset="0"/>
                                </a:rPr>
                              </m:ctrlPr>
                            </m:sSubPr>
                            <m:e>
                              <m:r>
                                <a:rPr lang="en-US" sz="1600" b="0" i="1" smtClean="0">
                                  <a:solidFill>
                                    <a:srgbClr val="2F2FFF"/>
                                  </a:solidFill>
                                  <a:latin typeface="Cambria Math" panose="02040503050406030204" pitchFamily="18" charset="0"/>
                                </a:rPr>
                                <m:t>𝑃</m:t>
                              </m:r>
                            </m:e>
                            <m:sub>
                              <m:r>
                                <a:rPr lang="en-US" sz="1600" b="0" i="1" smtClean="0">
                                  <a:solidFill>
                                    <a:srgbClr val="2F2FFF"/>
                                  </a:solidFill>
                                  <a:latin typeface="Cambria Math" panose="02040503050406030204" pitchFamily="18" charset="0"/>
                                </a:rPr>
                                <m:t>2</m:t>
                              </m:r>
                              <m:r>
                                <a:rPr lang="en-US" sz="1600" b="0" i="1" smtClean="0">
                                  <a:solidFill>
                                    <a:srgbClr val="2F2FFF"/>
                                  </a:solidFill>
                                  <a:latin typeface="Cambria Math" panose="02040503050406030204" pitchFamily="18" charset="0"/>
                                </a:rPr>
                                <m:t>𝑆</m:t>
                              </m:r>
                            </m:sub>
                          </m:sSub>
                          <m:r>
                            <a:rPr lang="en-CH" sz="1600" i="1" smtClean="0">
                              <a:solidFill>
                                <a:srgbClr val="2F2FFF"/>
                              </a:solidFill>
                              <a:latin typeface="Cambria Math" panose="02040503050406030204" pitchFamily="18" charset="0"/>
                              <a:ea typeface="Cambria Math" panose="02040503050406030204" pitchFamily="18" charset="0"/>
                            </a:rPr>
                            <m:t>∝</m:t>
                          </m:r>
                          <m:nary>
                            <m:naryPr>
                              <m:grow m:val="on"/>
                              <m:subHide m:val="on"/>
                              <m:supHide m:val="on"/>
                              <m:ctrlPr>
                                <a:rPr lang="en-CH" sz="1600" i="1">
                                  <a:solidFill>
                                    <a:srgbClr val="2F2FFF"/>
                                  </a:solidFill>
                                  <a:latin typeface="Cambria Math" panose="02040503050406030204" pitchFamily="18" charset="0"/>
                                </a:rPr>
                              </m:ctrlPr>
                            </m:naryPr>
                            <m:sub/>
                            <m:sup/>
                            <m:e>
                              <m:r>
                                <a:rPr lang="en-US" sz="1600" b="0" i="1" smtClean="0">
                                  <a:solidFill>
                                    <a:srgbClr val="2F2FFF"/>
                                  </a:solidFill>
                                  <a:latin typeface="Cambria Math" panose="02040503050406030204" pitchFamily="18" charset="0"/>
                                </a:rPr>
                                <m:t> </m:t>
                              </m:r>
                            </m:e>
                          </m:nary>
                        </m:e>
                        <m:sub>
                          <m:r>
                            <a:rPr lang="en-CH" sz="1600" i="0">
                              <a:solidFill>
                                <a:srgbClr val="2F2FFF"/>
                              </a:solidFill>
                              <a:latin typeface="Cambria Math" panose="02040503050406030204" pitchFamily="18" charset="0"/>
                            </a:rPr>
                            <m:t>0</m:t>
                          </m:r>
                        </m:sub>
                        <m:sup>
                          <m:r>
                            <a:rPr lang="en-CH" sz="1600" i="0">
                              <a:solidFill>
                                <a:srgbClr val="2F2FFF"/>
                              </a:solidFill>
                              <a:latin typeface="Cambria Math" panose="02040503050406030204" pitchFamily="18" charset="0"/>
                            </a:rPr>
                            <m:t>∞</m:t>
                          </m:r>
                        </m:sup>
                      </m:sSubSup>
                      <m:r>
                        <a:rPr lang="en-CH" sz="1600" i="0">
                          <a:solidFill>
                            <a:srgbClr val="2F2FFF"/>
                          </a:solidFill>
                          <a:latin typeface="Cambria Math" panose="02040503050406030204" pitchFamily="18" charset="0"/>
                        </a:rPr>
                        <m:t> </m:t>
                      </m:r>
                      <m:r>
                        <a:rPr lang="en-CH" sz="1600" i="1">
                          <a:solidFill>
                            <a:srgbClr val="2F2FFF"/>
                          </a:solidFill>
                          <a:latin typeface="Cambria Math" panose="02040503050406030204" pitchFamily="18" charset="0"/>
                        </a:rPr>
                        <m:t>𝑑</m:t>
                      </m:r>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Sub>
                      <m:r>
                        <m:rPr>
                          <m:sty m:val="p"/>
                        </m:rPr>
                        <a:rPr lang="en-CH" sz="1600" i="0">
                          <a:solidFill>
                            <a:srgbClr val="2F2FFF"/>
                          </a:solidFill>
                          <a:latin typeface="Cambria Math" panose="02040503050406030204" pitchFamily="18" charset="0"/>
                        </a:rPr>
                        <m:t>ex</m:t>
                      </m:r>
                      <m:func>
                        <m:funcPr>
                          <m:ctrlPr>
                            <a:rPr lang="en-CH" sz="1600" i="1">
                              <a:solidFill>
                                <a:srgbClr val="2F2FFF"/>
                              </a:solidFill>
                              <a:latin typeface="Cambria Math" panose="02040503050406030204" pitchFamily="18" charset="0"/>
                            </a:rPr>
                          </m:ctrlPr>
                        </m:funcPr>
                        <m:fName>
                          <m:r>
                            <m:rPr>
                              <m:sty m:val="p"/>
                            </m:rPr>
                            <a:rPr lang="en-CH" sz="1600" i="0">
                              <a:solidFill>
                                <a:srgbClr val="2F2FFF"/>
                              </a:solidFill>
                              <a:latin typeface="Cambria Math" panose="02040503050406030204" pitchFamily="18" charset="0"/>
                            </a:rPr>
                            <m:t>p</m:t>
                          </m:r>
                        </m:fName>
                        <m:e>
                          <m:d>
                            <m:dPr>
                              <m:ctrlPr>
                                <a:rPr lang="en-CH" sz="1600" i="1">
                                  <a:solidFill>
                                    <a:srgbClr val="2F2FFF"/>
                                  </a:solidFill>
                                  <a:latin typeface="Cambria Math" panose="02040503050406030204" pitchFamily="18" charset="0"/>
                                </a:rPr>
                              </m:ctrlPr>
                            </m:dPr>
                            <m:e>
                              <m:r>
                                <a:rPr lang="en-CH" sz="1600" i="0">
                                  <a:solidFill>
                                    <a:srgbClr val="2F2FFF"/>
                                  </a:solidFill>
                                  <a:latin typeface="Cambria Math" panose="02040503050406030204" pitchFamily="18" charset="0"/>
                                </a:rPr>
                                <m:t>−</m:t>
                              </m:r>
                              <m:sSup>
                                <m:sSupPr>
                                  <m:ctrlPr>
                                    <a:rPr lang="en-CH" sz="1600" i="1">
                                      <a:solidFill>
                                        <a:srgbClr val="2F2FFF"/>
                                      </a:solidFill>
                                      <a:latin typeface="Cambria Math" panose="02040503050406030204" pitchFamily="18" charset="0"/>
                                    </a:rPr>
                                  </m:ctrlPr>
                                </m:sSupPr>
                                <m:e>
                                  <m:d>
                                    <m:dPr>
                                      <m:begChr m:val="["/>
                                      <m:endChr m:val="]"/>
                                      <m:ctrlPr>
                                        <a:rPr lang="en-CH" sz="1600" i="1">
                                          <a:solidFill>
                                            <a:srgbClr val="2F2FFF"/>
                                          </a:solidFill>
                                          <a:latin typeface="Cambria Math" panose="02040503050406030204" pitchFamily="18" charset="0"/>
                                        </a:rPr>
                                      </m:ctrlPr>
                                    </m:dPr>
                                    <m:e>
                                      <m:f>
                                        <m:fPr>
                                          <m:ctrlPr>
                                            <a:rPr lang="en-CH" sz="1600" i="1">
                                              <a:solidFill>
                                                <a:srgbClr val="2F2FFF"/>
                                              </a:solidFill>
                                              <a:latin typeface="Cambria Math" panose="02040503050406030204" pitchFamily="18" charset="0"/>
                                            </a:rPr>
                                          </m:ctrlPr>
                                        </m:fPr>
                                        <m:num>
                                          <m:r>
                                            <a:rPr lang="en-CH" sz="1600" i="0">
                                              <a:solidFill>
                                                <a:srgbClr val="2F2FFF"/>
                                              </a:solidFill>
                                              <a:latin typeface="Cambria Math" panose="02040503050406030204" pitchFamily="18" charset="0"/>
                                            </a:rPr>
                                            <m:t>2</m:t>
                                          </m:r>
                                          <m:r>
                                            <a:rPr lang="en-CH" sz="1600" i="1">
                                              <a:solidFill>
                                                <a:srgbClr val="2F2FFF"/>
                                              </a:solidFill>
                                              <a:latin typeface="Cambria Math" panose="02040503050406030204" pitchFamily="18" charset="0"/>
                                            </a:rPr>
                                            <m:t>𝜋</m:t>
                                          </m:r>
                                          <m:r>
                                            <a:rPr lang="en-CH" sz="1600" i="1">
                                              <a:solidFill>
                                                <a:srgbClr val="2F2FFF"/>
                                              </a:solidFill>
                                              <a:latin typeface="Cambria Math" panose="02040503050406030204" pitchFamily="18" charset="0"/>
                                            </a:rPr>
                                            <m:t>𝑤</m:t>
                                          </m:r>
                                          <m:d>
                                            <m:dPr>
                                              <m:ctrlPr>
                                                <a:rPr lang="en-CH" sz="1600" i="1">
                                                  <a:solidFill>
                                                    <a:srgbClr val="2F2FFF"/>
                                                  </a:solidFill>
                                                  <a:latin typeface="Cambria Math" panose="02040503050406030204" pitchFamily="18" charset="0"/>
                                                </a:rPr>
                                              </m:ctrlPr>
                                            </m:dPr>
                                            <m:e>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i="1">
                                                      <a:solidFill>
                                                        <a:srgbClr val="2F2FFF"/>
                                                      </a:solidFill>
                                                      <a:latin typeface="Cambria Math" panose="02040503050406030204" pitchFamily="18" charset="0"/>
                                                    </a:rPr>
                                                    <m:t>𝐿</m:t>
                                                  </m:r>
                                                </m:sub>
                                              </m:sSub>
                                              <m:r>
                                                <a:rPr lang="en-CH" sz="1600" i="0">
                                                  <a:solidFill>
                                                    <a:srgbClr val="2F2FFF"/>
                                                  </a:solidFill>
                                                  <a:latin typeface="Cambria Math" panose="02040503050406030204" pitchFamily="18" charset="0"/>
                                                </a:rPr>
                                                <m:t>−</m:t>
                                              </m:r>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i="0">
                                                      <a:solidFill>
                                                        <a:srgbClr val="2F2FFF"/>
                                                      </a:solidFill>
                                                      <a:latin typeface="Cambria Math" panose="02040503050406030204" pitchFamily="18" charset="0"/>
                                                    </a:rPr>
                                                    <m:t>0</m:t>
                                                  </m:r>
                                                </m:sub>
                                              </m:sSub>
                                              <m:r>
                                                <a:rPr lang="en-CH" sz="1600">
                                                  <a:solidFill>
                                                    <a:srgbClr val="2F2FFF"/>
                                                  </a:solidFill>
                                                  <a:latin typeface="Cambria Math" panose="02040503050406030204" pitchFamily="18" charset="0"/>
                                                </a:rPr>
                                                <m:t>−</m:t>
                                              </m:r>
                                              <m:d>
                                                <m:dPr>
                                                  <m:ctrlPr>
                                                    <a:rPr lang="en-CH" sz="1600" i="1">
                                                      <a:solidFill>
                                                        <a:srgbClr val="2F2FFF"/>
                                                      </a:solidFill>
                                                      <a:latin typeface="Cambria Math" panose="02040503050406030204" pitchFamily="18" charset="0"/>
                                                    </a:rPr>
                                                  </m:ctrlPr>
                                                </m:dPr>
                                                <m:e>
                                                  <m:f>
                                                    <m:fPr>
                                                      <m:type m:val="lin"/>
                                                      <m:ctrlPr>
                                                        <a:rPr lang="en-CH" sz="1600" i="1">
                                                          <a:solidFill>
                                                            <a:srgbClr val="2F2FFF"/>
                                                          </a:solidFill>
                                                          <a:latin typeface="Cambria Math" panose="02040503050406030204" pitchFamily="18" charset="0"/>
                                                        </a:rPr>
                                                      </m:ctrlPr>
                                                    </m:fPr>
                                                    <m:num>
                                                      <m:sSubSup>
                                                        <m:sSubSupPr>
                                                          <m:ctrlPr>
                                                            <a:rPr lang="en-CH" sz="1600" i="1">
                                                              <a:solidFill>
                                                                <a:srgbClr val="2F2FFF"/>
                                                              </a:solidFill>
                                                              <a:latin typeface="Cambria Math" panose="02040503050406030204" pitchFamily="18" charset="0"/>
                                                            </a:rPr>
                                                          </m:ctrlPr>
                                                        </m:sSubSupPr>
                                                        <m:e>
                                                          <m:r>
                                                            <a:rPr lang="en-CH" sz="1600" i="1">
                                                              <a:solidFill>
                                                                <a:srgbClr val="2F2FFF"/>
                                                              </a:solidFill>
                                                              <a:latin typeface="Cambria Math" panose="02040503050406030204" pitchFamily="18" charset="0"/>
                                                            </a:rPr>
                                                            <m:t>𝑣</m:t>
                                                          </m:r>
                                                        </m:e>
                                                        <m:sub>
                                                          <m:r>
                                                            <a:rPr lang="en-US" sz="1600" b="0" i="0" smtClean="0">
                                                              <a:solidFill>
                                                                <a:srgbClr val="2F2FFF"/>
                                                              </a:solidFill>
                                                              <a:latin typeface="Cambria Math" panose="02040503050406030204" pitchFamily="18" charset="0"/>
                                                            </a:rPr>
                                                            <m:t> </m:t>
                                                          </m:r>
                                                        </m:sub>
                                                        <m:sup>
                                                          <m:r>
                                                            <a:rPr lang="en-CH" sz="1600">
                                                              <a:solidFill>
                                                                <a:srgbClr val="2F2FFF"/>
                                                              </a:solidFill>
                                                              <a:latin typeface="Cambria Math" panose="02040503050406030204" pitchFamily="18" charset="0"/>
                                                            </a:rPr>
                                                            <m:t>2</m:t>
                                                          </m:r>
                                                        </m:sup>
                                                      </m:sSubSup>
                                                    </m:num>
                                                    <m:den>
                                                      <m:sSup>
                                                        <m:sSupPr>
                                                          <m:ctrlPr>
                                                            <a:rPr lang="en-CH" sz="1600" i="1">
                                                              <a:solidFill>
                                                                <a:srgbClr val="2F2FFF"/>
                                                              </a:solidFill>
                                                              <a:latin typeface="Cambria Math" panose="02040503050406030204" pitchFamily="18" charset="0"/>
                                                            </a:rPr>
                                                          </m:ctrlPr>
                                                        </m:sSupPr>
                                                        <m:e>
                                                          <m:r>
                                                            <a:rPr lang="en-CH" sz="1600" i="1">
                                                              <a:solidFill>
                                                                <a:srgbClr val="2F2FFF"/>
                                                              </a:solidFill>
                                                              <a:latin typeface="Cambria Math" panose="02040503050406030204" pitchFamily="18" charset="0"/>
                                                            </a:rPr>
                                                            <m:t>𝑐</m:t>
                                                          </m:r>
                                                        </m:e>
                                                        <m:sup>
                                                          <m:r>
                                                            <a:rPr lang="en-CH" sz="1600">
                                                              <a:solidFill>
                                                                <a:srgbClr val="2F2FFF"/>
                                                              </a:solidFill>
                                                              <a:latin typeface="Cambria Math" panose="02040503050406030204" pitchFamily="18" charset="0"/>
                                                            </a:rPr>
                                                            <m:t>2</m:t>
                                                          </m:r>
                                                        </m:sup>
                                                      </m:sSup>
                                                    </m:den>
                                                  </m:f>
                                                </m:e>
                                              </m:d>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𝑓</m:t>
                                                  </m:r>
                                                </m:e>
                                                <m:sub>
                                                  <m:r>
                                                    <a:rPr lang="en-CH" sz="1600">
                                                      <a:solidFill>
                                                        <a:srgbClr val="2F2FFF"/>
                                                      </a:solidFill>
                                                      <a:latin typeface="Cambria Math" panose="02040503050406030204" pitchFamily="18" charset="0"/>
                                                    </a:rPr>
                                                    <m:t>0</m:t>
                                                  </m:r>
                                                </m:sub>
                                              </m:sSub>
                                            </m:e>
                                          </m:d>
                                        </m:num>
                                        <m:den>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i="0">
                                                  <a:solidFill>
                                                    <a:srgbClr val="2F2FFF"/>
                                                  </a:solidFill>
                                                  <a:latin typeface="Cambria Math" panose="02040503050406030204" pitchFamily="18" charset="0"/>
                                                </a:rPr>
                                                <m:t>⊥</m:t>
                                              </m:r>
                                            </m:sub>
                                          </m:sSub>
                                        </m:den>
                                      </m:f>
                                    </m:e>
                                  </m:d>
                                </m:e>
                                <m:sup>
                                  <m:r>
                                    <a:rPr lang="en-CH" sz="1600" i="0">
                                      <a:solidFill>
                                        <a:srgbClr val="2F2FFF"/>
                                      </a:solidFill>
                                      <a:latin typeface="Cambria Math" panose="02040503050406030204" pitchFamily="18" charset="0"/>
                                    </a:rPr>
                                    <m:t>2</m:t>
                                  </m:r>
                                </m:sup>
                              </m:sSup>
                              <m:r>
                                <a:rPr lang="en-CH" sz="1600" i="0">
                                  <a:solidFill>
                                    <a:srgbClr val="2F2FFF"/>
                                  </a:solidFill>
                                  <a:latin typeface="Cambria Math" panose="02040503050406030204" pitchFamily="18" charset="0"/>
                                </a:rPr>
                                <m:t>−</m:t>
                              </m:r>
                              <m:f>
                                <m:fPr>
                                  <m:ctrlPr>
                                    <a:rPr lang="en-CH" sz="1600" i="1">
                                      <a:solidFill>
                                        <a:srgbClr val="2F2FFF"/>
                                      </a:solidFill>
                                      <a:latin typeface="Cambria Math" panose="02040503050406030204" pitchFamily="18" charset="0"/>
                                    </a:rPr>
                                  </m:ctrlPr>
                                </m:fPr>
                                <m:num>
                                  <m:sSubSup>
                                    <m:sSubSupPr>
                                      <m:ctrlPr>
                                        <a:rPr lang="en-CH" sz="1600" i="1">
                                          <a:solidFill>
                                            <a:srgbClr val="2F2FFF"/>
                                          </a:solidFill>
                                          <a:latin typeface="Cambria Math" panose="02040503050406030204" pitchFamily="18" charset="0"/>
                                        </a:rPr>
                                      </m:ctrlPr>
                                    </m:sSubSupPr>
                                    <m:e>
                                      <m:r>
                                        <a:rPr lang="en-CH" sz="1600" i="1">
                                          <a:solidFill>
                                            <a:srgbClr val="2F2FFF"/>
                                          </a:solidFill>
                                          <a:latin typeface="Cambria Math" panose="02040503050406030204" pitchFamily="18" charset="0"/>
                                        </a:rPr>
                                        <m:t>𝑣</m:t>
                                      </m:r>
                                    </m:e>
                                    <m:sub>
                                      <m:r>
                                        <a:rPr lang="en-US" sz="1600" b="0" i="0" smtClean="0">
                                          <a:solidFill>
                                            <a:srgbClr val="2F2FFF"/>
                                          </a:solidFill>
                                          <a:latin typeface="Cambria Math" panose="02040503050406030204" pitchFamily="18" charset="0"/>
                                        </a:rPr>
                                        <m:t> </m:t>
                                      </m:r>
                                    </m:sub>
                                    <m:sup>
                                      <m:r>
                                        <a:rPr lang="en-CH" sz="1600" i="0">
                                          <a:solidFill>
                                            <a:srgbClr val="2F2FFF"/>
                                          </a:solidFill>
                                          <a:latin typeface="Cambria Math" panose="02040503050406030204" pitchFamily="18" charset="0"/>
                                        </a:rPr>
                                        <m:t>2</m:t>
                                      </m:r>
                                    </m:sup>
                                  </m:sSubSup>
                                </m:num>
                                <m:den>
                                  <m:sSup>
                                    <m:sSupPr>
                                      <m:ctrlPr>
                                        <a:rPr lang="en-CH" sz="1600" i="1">
                                          <a:solidFill>
                                            <a:srgbClr val="2F2FFF"/>
                                          </a:solidFill>
                                          <a:latin typeface="Cambria Math" panose="02040503050406030204" pitchFamily="18" charset="0"/>
                                        </a:rPr>
                                      </m:ctrlPr>
                                    </m:sSupPr>
                                    <m:e>
                                      <m:r>
                                        <a:rPr lang="en-CH" sz="1600" i="1">
                                          <a:solidFill>
                                            <a:srgbClr val="2F2FFF"/>
                                          </a:solidFill>
                                          <a:latin typeface="Cambria Math" panose="02040503050406030204" pitchFamily="18" charset="0"/>
                                        </a:rPr>
                                        <m:t>𝑢</m:t>
                                      </m:r>
                                    </m:e>
                                    <m:sup>
                                      <m:r>
                                        <a:rPr lang="en-CH" sz="1600" i="0">
                                          <a:solidFill>
                                            <a:srgbClr val="2F2FFF"/>
                                          </a:solidFill>
                                          <a:latin typeface="Cambria Math" panose="02040503050406030204" pitchFamily="18" charset="0"/>
                                        </a:rPr>
                                        <m:t>2</m:t>
                                      </m:r>
                                    </m:sup>
                                  </m:sSup>
                                </m:den>
                              </m:f>
                              <m:r>
                                <a:rPr lang="en-CH" sz="1600">
                                  <a:solidFill>
                                    <a:srgbClr val="2F2FFF"/>
                                  </a:solidFill>
                                  <a:latin typeface="Cambria Math" panose="02040503050406030204" pitchFamily="18" charset="0"/>
                                </a:rPr>
                                <m:t>−</m:t>
                              </m:r>
                              <m:f>
                                <m:fPr>
                                  <m:ctrlPr>
                                    <a:rPr lang="en-CH" sz="1600" i="1">
                                      <a:solidFill>
                                        <a:srgbClr val="2F2FFF"/>
                                      </a:solidFill>
                                      <a:latin typeface="Cambria Math" panose="02040503050406030204" pitchFamily="18" charset="0"/>
                                    </a:rPr>
                                  </m:ctrlPr>
                                </m:fPr>
                                <m:num>
                                  <m:r>
                                    <a:rPr lang="en-CH" sz="1600" i="1">
                                      <a:solidFill>
                                        <a:srgbClr val="2F2FFF"/>
                                      </a:solidFill>
                                      <a:latin typeface="Cambria Math" panose="02040503050406030204" pitchFamily="18" charset="0"/>
                                    </a:rPr>
                                    <m:t>𝐷</m:t>
                                  </m:r>
                                </m:num>
                                <m:den>
                                  <m:sSub>
                                    <m:sSubPr>
                                      <m:ctrlPr>
                                        <a:rPr lang="en-CH" sz="1600" i="1">
                                          <a:solidFill>
                                            <a:srgbClr val="2F2FFF"/>
                                          </a:solidFill>
                                          <a:latin typeface="Cambria Math" panose="02040503050406030204" pitchFamily="18" charset="0"/>
                                        </a:rPr>
                                      </m:ctrlPr>
                                    </m:sSubPr>
                                    <m:e>
                                      <m:r>
                                        <a:rPr lang="en-CH" sz="1600" i="1">
                                          <a:solidFill>
                                            <a:srgbClr val="2F2FFF"/>
                                          </a:solidFill>
                                          <a:latin typeface="Cambria Math" panose="02040503050406030204" pitchFamily="18" charset="0"/>
                                        </a:rPr>
                                        <m:t>𝑣</m:t>
                                      </m:r>
                                    </m:e>
                                    <m:sub>
                                      <m:r>
                                        <a:rPr lang="en-CH" sz="1600">
                                          <a:solidFill>
                                            <a:srgbClr val="2F2FFF"/>
                                          </a:solidFill>
                                          <a:latin typeface="Cambria Math" panose="02040503050406030204" pitchFamily="18" charset="0"/>
                                        </a:rPr>
                                        <m:t>⊥</m:t>
                                      </m:r>
                                    </m:sub>
                                  </m:sSub>
                                  <m:r>
                                    <a:rPr lang="en-CH" sz="1600" i="1">
                                      <a:solidFill>
                                        <a:srgbClr val="2F2FFF"/>
                                      </a:solidFill>
                                      <a:latin typeface="Cambria Math" panose="02040503050406030204" pitchFamily="18" charset="0"/>
                                    </a:rPr>
                                    <m:t>𝜏</m:t>
                                  </m:r>
                                </m:den>
                              </m:f>
                            </m:e>
                          </m:d>
                        </m:e>
                      </m:func>
                    </m:oMath>
                  </m:oMathPara>
                </a14:m>
                <a:endParaRPr lang="en-CH" dirty="0">
                  <a:solidFill>
                    <a:srgbClr val="2F2FFF"/>
                  </a:solidFill>
                </a:endParaRPr>
              </a:p>
            </p:txBody>
          </p:sp>
        </mc:Choice>
        <mc:Fallback>
          <p:sp>
            <p:nvSpPr>
              <p:cNvPr id="18" name="TextBox 17">
                <a:extLst>
                  <a:ext uri="{FF2B5EF4-FFF2-40B4-BE49-F238E27FC236}">
                    <a16:creationId xmlns:a16="http://schemas.microsoft.com/office/drawing/2014/main" id="{EBBEFE48-450A-D3D3-0EC3-2A2100F4D0AE}"/>
                  </a:ext>
                </a:extLst>
              </p:cNvPr>
              <p:cNvSpPr txBox="1">
                <a:spLocks noRot="1" noChangeAspect="1" noMove="1" noResize="1" noEditPoints="1" noAdjustHandles="1" noChangeArrowheads="1" noChangeShapeType="1" noTextEdit="1"/>
              </p:cNvSpPr>
              <p:nvPr/>
            </p:nvSpPr>
            <p:spPr>
              <a:xfrm>
                <a:off x="54734" y="4090488"/>
                <a:ext cx="6096000" cy="740716"/>
              </a:xfrm>
              <a:prstGeom prst="rect">
                <a:avLst/>
              </a:prstGeom>
              <a:blipFill>
                <a:blip r:embed="rId9"/>
                <a:stretch>
                  <a:fillRect/>
                </a:stretch>
              </a:blipFill>
            </p:spPr>
            <p:txBody>
              <a:bodyPr/>
              <a:lstStyle/>
              <a:p>
                <a:r>
                  <a:rPr lang="en-CH">
                    <a:noFill/>
                  </a:rPr>
                  <a:t> </a:t>
                </a:r>
              </a:p>
            </p:txBody>
          </p:sp>
        </mc:Fallback>
      </mc:AlternateContent>
      <p:sp>
        <p:nvSpPr>
          <p:cNvPr id="19" name="Left Brace 18">
            <a:extLst>
              <a:ext uri="{FF2B5EF4-FFF2-40B4-BE49-F238E27FC236}">
                <a16:creationId xmlns:a16="http://schemas.microsoft.com/office/drawing/2014/main" id="{87DF4849-64A6-EF38-207E-B4207C0F1970}"/>
              </a:ext>
            </a:extLst>
          </p:cNvPr>
          <p:cNvSpPr/>
          <p:nvPr/>
        </p:nvSpPr>
        <p:spPr>
          <a:xfrm rot="5400000">
            <a:off x="3984300" y="3638221"/>
            <a:ext cx="193401" cy="851923"/>
          </a:xfrm>
          <a:prstGeom prst="leftBrace">
            <a:avLst/>
          </a:prstGeom>
          <a:ln>
            <a:solidFill>
              <a:srgbClr val="2F2F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solidFill>
                <a:srgbClr val="2F2FFF"/>
              </a:solidFill>
            </a:endParaRPr>
          </a:p>
        </p:txBody>
      </p:sp>
      <p:sp>
        <p:nvSpPr>
          <p:cNvPr id="20" name="TextBox 19">
            <a:extLst>
              <a:ext uri="{FF2B5EF4-FFF2-40B4-BE49-F238E27FC236}">
                <a16:creationId xmlns:a16="http://schemas.microsoft.com/office/drawing/2014/main" id="{3533F310-2B03-7028-F002-5462875EFC1A}"/>
              </a:ext>
            </a:extLst>
          </p:cNvPr>
          <p:cNvSpPr txBox="1"/>
          <p:nvPr/>
        </p:nvSpPr>
        <p:spPr>
          <a:xfrm>
            <a:off x="3567489" y="3662168"/>
            <a:ext cx="1495153" cy="369332"/>
          </a:xfrm>
          <a:prstGeom prst="rect">
            <a:avLst/>
          </a:prstGeom>
          <a:noFill/>
        </p:spPr>
        <p:txBody>
          <a:bodyPr wrap="none" rtlCol="0">
            <a:spAutoFit/>
          </a:bodyPr>
          <a:lstStyle/>
          <a:p>
            <a:r>
              <a:rPr lang="en-US" dirty="0">
                <a:solidFill>
                  <a:srgbClr val="2F2FFF"/>
                </a:solidFill>
              </a:rPr>
              <a:t>2</a:t>
            </a:r>
            <a:r>
              <a:rPr lang="en-US" baseline="30000" dirty="0">
                <a:solidFill>
                  <a:srgbClr val="2F2FFF"/>
                </a:solidFill>
              </a:rPr>
              <a:t>nd</a:t>
            </a:r>
            <a:r>
              <a:rPr lang="en-US" dirty="0">
                <a:solidFill>
                  <a:srgbClr val="2F2FFF"/>
                </a:solidFill>
              </a:rPr>
              <a:t> order Dop</a:t>
            </a:r>
            <a:endParaRPr lang="en-CH" dirty="0">
              <a:solidFill>
                <a:srgbClr val="2F2FFF"/>
              </a:solidFill>
            </a:endParaRPr>
          </a:p>
        </p:txBody>
      </p:sp>
      <p:sp>
        <p:nvSpPr>
          <p:cNvPr id="21" name="Left Brace 20">
            <a:extLst>
              <a:ext uri="{FF2B5EF4-FFF2-40B4-BE49-F238E27FC236}">
                <a16:creationId xmlns:a16="http://schemas.microsoft.com/office/drawing/2014/main" id="{2DFD746E-182E-FCDB-4830-5962BBA4A68C}"/>
              </a:ext>
            </a:extLst>
          </p:cNvPr>
          <p:cNvSpPr/>
          <p:nvPr/>
        </p:nvSpPr>
        <p:spPr>
          <a:xfrm rot="16200000">
            <a:off x="5492936" y="4707230"/>
            <a:ext cx="216057" cy="342543"/>
          </a:xfrm>
          <a:prstGeom prst="leftBrace">
            <a:avLst/>
          </a:prstGeom>
          <a:ln>
            <a:solidFill>
              <a:srgbClr val="2F2F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solidFill>
                <a:srgbClr val="2F2FFF"/>
              </a:solidFill>
            </a:endParaRPr>
          </a:p>
        </p:txBody>
      </p:sp>
      <p:sp>
        <p:nvSpPr>
          <p:cNvPr id="22" name="TextBox 21">
            <a:extLst>
              <a:ext uri="{FF2B5EF4-FFF2-40B4-BE49-F238E27FC236}">
                <a16:creationId xmlns:a16="http://schemas.microsoft.com/office/drawing/2014/main" id="{54345E17-E08C-9726-5D0C-012CA91E1881}"/>
              </a:ext>
            </a:extLst>
          </p:cNvPr>
          <p:cNvSpPr txBox="1"/>
          <p:nvPr/>
        </p:nvSpPr>
        <p:spPr>
          <a:xfrm>
            <a:off x="4989219" y="4986532"/>
            <a:ext cx="1357166" cy="369332"/>
          </a:xfrm>
          <a:prstGeom prst="rect">
            <a:avLst/>
          </a:prstGeom>
          <a:noFill/>
        </p:spPr>
        <p:txBody>
          <a:bodyPr wrap="none" rtlCol="0">
            <a:spAutoFit/>
          </a:bodyPr>
          <a:lstStyle/>
          <a:p>
            <a:r>
              <a:rPr lang="en-US" dirty="0">
                <a:solidFill>
                  <a:srgbClr val="2F2FFF"/>
                </a:solidFill>
              </a:rPr>
              <a:t>Finite lifetime</a:t>
            </a:r>
            <a:endParaRPr lang="en-CH" dirty="0">
              <a:solidFill>
                <a:srgbClr val="2F2FFF"/>
              </a:solidFill>
            </a:endParaRPr>
          </a:p>
        </p:txBody>
      </p:sp>
      <p:sp>
        <p:nvSpPr>
          <p:cNvPr id="23" name="Left Brace 22">
            <a:extLst>
              <a:ext uri="{FF2B5EF4-FFF2-40B4-BE49-F238E27FC236}">
                <a16:creationId xmlns:a16="http://schemas.microsoft.com/office/drawing/2014/main" id="{C78BFD17-7904-6DBA-AC1E-AEBAE6D4BBA7}"/>
              </a:ext>
            </a:extLst>
          </p:cNvPr>
          <p:cNvSpPr/>
          <p:nvPr/>
        </p:nvSpPr>
        <p:spPr>
          <a:xfrm rot="16200000" flipH="1">
            <a:off x="2700846" y="4231897"/>
            <a:ext cx="252908" cy="2507400"/>
          </a:xfrm>
          <a:prstGeom prst="leftBrace">
            <a:avLst/>
          </a:prstGeom>
          <a:ln>
            <a:solidFill>
              <a:srgbClr val="068306"/>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solidFill>
                <a:srgbClr val="068306"/>
              </a:solidFill>
            </a:endParaRPr>
          </a:p>
        </p:txBody>
      </p:sp>
      <p:sp>
        <p:nvSpPr>
          <p:cNvPr id="24" name="TextBox 23">
            <a:extLst>
              <a:ext uri="{FF2B5EF4-FFF2-40B4-BE49-F238E27FC236}">
                <a16:creationId xmlns:a16="http://schemas.microsoft.com/office/drawing/2014/main" id="{18B719AE-455A-390A-FA13-2091F6267289}"/>
              </a:ext>
            </a:extLst>
          </p:cNvPr>
          <p:cNvSpPr txBox="1"/>
          <p:nvPr/>
        </p:nvSpPr>
        <p:spPr>
          <a:xfrm>
            <a:off x="1026955" y="4986530"/>
            <a:ext cx="3649653" cy="369332"/>
          </a:xfrm>
          <a:prstGeom prst="rect">
            <a:avLst/>
          </a:prstGeom>
          <a:noFill/>
        </p:spPr>
        <p:txBody>
          <a:bodyPr wrap="none" rtlCol="0">
            <a:spAutoFit/>
          </a:bodyPr>
          <a:lstStyle/>
          <a:p>
            <a:r>
              <a:rPr lang="en-US" dirty="0">
                <a:solidFill>
                  <a:srgbClr val="068306"/>
                </a:solidFill>
              </a:rPr>
              <a:t>Voight function due to </a:t>
            </a:r>
            <a:r>
              <a:rPr lang="en-US" dirty="0" err="1">
                <a:solidFill>
                  <a:srgbClr val="068306"/>
                </a:solidFill>
              </a:rPr>
              <a:t>photoionisation</a:t>
            </a:r>
            <a:endParaRPr lang="en-CH" dirty="0">
              <a:solidFill>
                <a:srgbClr val="068306"/>
              </a:solidFill>
            </a:endParaRPr>
          </a:p>
        </p:txBody>
      </p:sp>
      <p:sp>
        <p:nvSpPr>
          <p:cNvPr id="25" name="Motivations to study leptonic atoms - Positronium and Muonium">
            <a:extLst>
              <a:ext uri="{FF2B5EF4-FFF2-40B4-BE49-F238E27FC236}">
                <a16:creationId xmlns:a16="http://schemas.microsoft.com/office/drawing/2014/main" id="{AFB57831-5BF7-F15B-A1D2-3BA908F8B313}"/>
              </a:ext>
            </a:extLst>
          </p:cNvPr>
          <p:cNvSpPr txBox="1">
            <a:spLocks/>
          </p:cNvSpPr>
          <p:nvPr/>
        </p:nvSpPr>
        <p:spPr>
          <a:xfrm>
            <a:off x="613936" y="81689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Semi-analytic </a:t>
            </a:r>
            <a:r>
              <a:rPr lang="en-GB" dirty="0" err="1"/>
              <a:t>lineshape</a:t>
            </a:r>
            <a:endParaRPr lang="en-GB" dirty="0"/>
          </a:p>
        </p:txBody>
      </p:sp>
      <p:sp>
        <p:nvSpPr>
          <p:cNvPr id="26" name="TextBox 25">
            <a:extLst>
              <a:ext uri="{FF2B5EF4-FFF2-40B4-BE49-F238E27FC236}">
                <a16:creationId xmlns:a16="http://schemas.microsoft.com/office/drawing/2014/main" id="{654323B9-E90B-7F4B-3781-7491740F3223}"/>
              </a:ext>
            </a:extLst>
          </p:cNvPr>
          <p:cNvSpPr txBox="1"/>
          <p:nvPr/>
        </p:nvSpPr>
        <p:spPr>
          <a:xfrm>
            <a:off x="7415845" y="6394566"/>
            <a:ext cx="6489700" cy="276999"/>
          </a:xfrm>
          <a:prstGeom prst="rect">
            <a:avLst/>
          </a:prstGeom>
          <a:noFill/>
        </p:spPr>
        <p:txBody>
          <a:bodyPr wrap="square">
            <a:spAutoFit/>
          </a:bodyPr>
          <a:lstStyle/>
          <a:p>
            <a:r>
              <a:rPr lang="en-GB" sz="1200" dirty="0"/>
              <a:t>[1] F. </a:t>
            </a:r>
            <a:r>
              <a:rPr lang="en-GB" sz="1200" dirty="0" err="1"/>
              <a:t>Biraben</a:t>
            </a:r>
            <a:r>
              <a:rPr lang="en-GB" sz="1200" dirty="0"/>
              <a:t>, M. </a:t>
            </a:r>
            <a:r>
              <a:rPr lang="en-GB" sz="1200" dirty="0" err="1"/>
              <a:t>Bassini</a:t>
            </a:r>
            <a:r>
              <a:rPr lang="en-GB" sz="1200" dirty="0"/>
              <a:t>, B. </a:t>
            </a:r>
            <a:r>
              <a:rPr lang="en-GB" sz="1200" dirty="0" err="1"/>
              <a:t>Cagnac</a:t>
            </a:r>
            <a:r>
              <a:rPr lang="en-GB" sz="1200" dirty="0"/>
              <a:t>. Journal de Physique, 1979, 40 (5)</a:t>
            </a:r>
            <a:endParaRPr lang="en-CH" sz="1200" dirty="0"/>
          </a:p>
        </p:txBody>
      </p:sp>
      <p:grpSp>
        <p:nvGrpSpPr>
          <p:cNvPr id="32" name="Group 31">
            <a:extLst>
              <a:ext uri="{FF2B5EF4-FFF2-40B4-BE49-F238E27FC236}">
                <a16:creationId xmlns:a16="http://schemas.microsoft.com/office/drawing/2014/main" id="{1E664419-FA72-BE77-AEAF-19BCB0495C5F}"/>
              </a:ext>
            </a:extLst>
          </p:cNvPr>
          <p:cNvGrpSpPr/>
          <p:nvPr/>
        </p:nvGrpSpPr>
        <p:grpSpPr>
          <a:xfrm>
            <a:off x="281202" y="6283395"/>
            <a:ext cx="6376076" cy="557447"/>
            <a:chOff x="281202" y="6283395"/>
            <a:chExt cx="6376076" cy="557447"/>
          </a:xfrm>
        </p:grpSpPr>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7B9D61D3-365D-646E-47A9-B5E7F4702B1E}"/>
                    </a:ext>
                  </a:extLst>
                </p:cNvPr>
                <p:cNvSpPr txBox="1"/>
                <p:nvPr/>
              </p:nvSpPr>
              <p:spPr>
                <a:xfrm>
                  <a:off x="281202" y="6283396"/>
                  <a:ext cx="2751930"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a:rPr lang="en-CH" sz="1400" i="0">
                              <a:solidFill>
                                <a:schemeClr val="tx1"/>
                              </a:solidFill>
                              <a:latin typeface="Cambria Math" panose="02040503050406030204" pitchFamily="18" charset="0"/>
                            </a:rPr>
                            <m:t>0</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resonance frequency ;</a:t>
                  </a:r>
                  <a:endParaRPr lang="en-CH" sz="1400" dirty="0">
                    <a:solidFill>
                      <a:schemeClr val="tx1"/>
                    </a:solidFill>
                  </a:endParaRPr>
                </a:p>
              </p:txBody>
            </p:sp>
          </mc:Choice>
          <mc:Fallback xmlns="">
            <p:sp>
              <p:nvSpPr>
                <p:cNvPr id="28" name="TextBox 27">
                  <a:extLst>
                    <a:ext uri="{FF2B5EF4-FFF2-40B4-BE49-F238E27FC236}">
                      <a16:creationId xmlns:a16="http://schemas.microsoft.com/office/drawing/2014/main" id="{7B9D61D3-365D-646E-47A9-B5E7F4702B1E}"/>
                    </a:ext>
                  </a:extLst>
                </p:cNvPr>
                <p:cNvSpPr txBox="1">
                  <a:spLocks noRot="1" noChangeAspect="1" noMove="1" noResize="1" noEditPoints="1" noAdjustHandles="1" noChangeArrowheads="1" noChangeShapeType="1" noTextEdit="1"/>
                </p:cNvSpPr>
                <p:nvPr/>
              </p:nvSpPr>
              <p:spPr>
                <a:xfrm>
                  <a:off x="281202" y="6283396"/>
                  <a:ext cx="2751930" cy="307777"/>
                </a:xfrm>
                <a:prstGeom prst="rect">
                  <a:avLst/>
                </a:prstGeom>
                <a:blipFill>
                  <a:blip r:embed="rId10"/>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02B54C1F-514D-0ABD-3740-C80A13CB6266}"/>
                    </a:ext>
                  </a:extLst>
                </p:cNvPr>
                <p:cNvSpPr txBox="1"/>
                <p:nvPr/>
              </p:nvSpPr>
              <p:spPr>
                <a:xfrm>
                  <a:off x="2191524" y="6283395"/>
                  <a:ext cx="1850484"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m:rPr>
                              <m:sty m:val="p"/>
                            </m:rPr>
                            <a:rPr lang="en-US" sz="1400" b="0" i="0" smtClean="0">
                              <a:solidFill>
                                <a:schemeClr val="tx1"/>
                              </a:solidFill>
                              <a:latin typeface="Cambria Math" panose="02040503050406030204" pitchFamily="18" charset="0"/>
                            </a:rPr>
                            <m:t>L</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laser frequency ;</a:t>
                  </a:r>
                  <a:endParaRPr lang="en-CH" sz="1400" dirty="0">
                    <a:solidFill>
                      <a:schemeClr val="tx1"/>
                    </a:solidFill>
                  </a:endParaRPr>
                </a:p>
              </p:txBody>
            </p:sp>
          </mc:Choice>
          <mc:Fallback xmlns="">
            <p:sp>
              <p:nvSpPr>
                <p:cNvPr id="29" name="TextBox 28">
                  <a:extLst>
                    <a:ext uri="{FF2B5EF4-FFF2-40B4-BE49-F238E27FC236}">
                      <a16:creationId xmlns:a16="http://schemas.microsoft.com/office/drawing/2014/main" id="{02B54C1F-514D-0ABD-3740-C80A13CB6266}"/>
                    </a:ext>
                  </a:extLst>
                </p:cNvPr>
                <p:cNvSpPr txBox="1">
                  <a:spLocks noRot="1" noChangeAspect="1" noMove="1" noResize="1" noEditPoints="1" noAdjustHandles="1" noChangeArrowheads="1" noChangeShapeType="1" noTextEdit="1"/>
                </p:cNvSpPr>
                <p:nvPr/>
              </p:nvSpPr>
              <p:spPr>
                <a:xfrm>
                  <a:off x="2191524" y="6283395"/>
                  <a:ext cx="1850484" cy="307777"/>
                </a:xfrm>
                <a:prstGeom prst="rect">
                  <a:avLst/>
                </a:prstGeom>
                <a:blipFill>
                  <a:blip r:embed="rId11"/>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A039239F-BB1E-BC30-D9D2-80C25161C16F}"/>
                    </a:ext>
                  </a:extLst>
                </p:cNvPr>
                <p:cNvSpPr txBox="1"/>
                <p:nvPr/>
              </p:nvSpPr>
              <p:spPr>
                <a:xfrm>
                  <a:off x="3655039" y="6283395"/>
                  <a:ext cx="2751930"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CH" sz="1400" i="1">
                              <a:solidFill>
                                <a:schemeClr val="tx1"/>
                              </a:solidFill>
                              <a:latin typeface="Cambria Math" panose="02040503050406030204" pitchFamily="18" charset="0"/>
                            </a:rPr>
                            <m:t>𝑣</m:t>
                          </m:r>
                        </m:e>
                        <m:sub>
                          <m:r>
                            <a:rPr lang="en-CH" sz="1400">
                              <a:solidFill>
                                <a:schemeClr val="tx1"/>
                              </a:solidFill>
                              <a:latin typeface="Cambria Math" panose="02040503050406030204" pitchFamily="18" charset="0"/>
                            </a:rPr>
                            <m:t>⊥</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perpendicular velocity</a:t>
                  </a:r>
                  <a:endParaRPr lang="en-CH" sz="1400" dirty="0">
                    <a:solidFill>
                      <a:schemeClr val="tx1"/>
                    </a:solidFill>
                  </a:endParaRPr>
                </a:p>
              </p:txBody>
            </p:sp>
          </mc:Choice>
          <mc:Fallback xmlns="">
            <p:sp>
              <p:nvSpPr>
                <p:cNvPr id="30" name="TextBox 29">
                  <a:extLst>
                    <a:ext uri="{FF2B5EF4-FFF2-40B4-BE49-F238E27FC236}">
                      <a16:creationId xmlns:a16="http://schemas.microsoft.com/office/drawing/2014/main" id="{A039239F-BB1E-BC30-D9D2-80C25161C16F}"/>
                    </a:ext>
                  </a:extLst>
                </p:cNvPr>
                <p:cNvSpPr txBox="1">
                  <a:spLocks noRot="1" noChangeAspect="1" noMove="1" noResize="1" noEditPoints="1" noAdjustHandles="1" noChangeArrowheads="1" noChangeShapeType="1" noTextEdit="1"/>
                </p:cNvSpPr>
                <p:nvPr/>
              </p:nvSpPr>
              <p:spPr>
                <a:xfrm>
                  <a:off x="3655039" y="6283395"/>
                  <a:ext cx="2751930" cy="307777"/>
                </a:xfrm>
                <a:prstGeom prst="rect">
                  <a:avLst/>
                </a:prstGeom>
                <a:blipFill>
                  <a:blip r:embed="rId12"/>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C2446C55-3BBF-43B4-A720-4F1D53A9D87A}"/>
                    </a:ext>
                  </a:extLst>
                </p:cNvPr>
                <p:cNvSpPr txBox="1"/>
                <p:nvPr/>
              </p:nvSpPr>
              <p:spPr>
                <a:xfrm>
                  <a:off x="281202" y="6533065"/>
                  <a:ext cx="6376076"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US" sz="1400" b="0" i="1" smtClean="0">
                              <a:solidFill>
                                <a:schemeClr val="tx1"/>
                              </a:solidFill>
                              <a:latin typeface="Cambria Math" panose="02040503050406030204" pitchFamily="18" charset="0"/>
                            </a:rPr>
                            <m:t>𝑤</m:t>
                          </m:r>
                        </m:e>
                        <m:sub>
                          <m:r>
                            <a:rPr lang="en-US" sz="1400" b="0" i="1" smtClean="0">
                              <a:solidFill>
                                <a:schemeClr val="tx1"/>
                              </a:solidFill>
                              <a:latin typeface="Cambria Math" panose="02040503050406030204" pitchFamily="18" charset="0"/>
                            </a:rPr>
                            <m:t> </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laser waist ; </a:t>
                  </a:r>
                  <a14:m>
                    <m:oMath xmlns:m="http://schemas.openxmlformats.org/officeDocument/2006/math">
                      <m:sSubSup>
                        <m:sSubSupPr>
                          <m:ctrlPr>
                            <a:rPr lang="en-CH" sz="1400" i="1">
                              <a:latin typeface="Cambria Math" panose="02040503050406030204" pitchFamily="18" charset="0"/>
                            </a:rPr>
                          </m:ctrlPr>
                        </m:sSubSupPr>
                        <m:e>
                          <m:r>
                            <a:rPr lang="en-US" sz="1400" b="0" i="1" smtClean="0">
                              <a:latin typeface="Cambria Math" panose="02040503050406030204" pitchFamily="18" charset="0"/>
                            </a:rPr>
                            <m:t>𝐷</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laser displacement ; </a:t>
                  </a:r>
                  <a14:m>
                    <m:oMath xmlns:m="http://schemas.openxmlformats.org/officeDocument/2006/math">
                      <m:sSubSup>
                        <m:sSubSupPr>
                          <m:ctrlPr>
                            <a:rPr lang="en-CH" sz="1400" i="1" smtClean="0">
                              <a:latin typeface="Cambria Math" panose="02040503050406030204" pitchFamily="18" charset="0"/>
                            </a:rPr>
                          </m:ctrlPr>
                        </m:sSubSupPr>
                        <m:e>
                          <m:r>
                            <a:rPr lang="en-CH" sz="1400" i="1" smtClean="0">
                              <a:latin typeface="Cambria Math" panose="02040503050406030204" pitchFamily="18" charset="0"/>
                              <a:ea typeface="Cambria Math" panose="02040503050406030204" pitchFamily="18" charset="0"/>
                            </a:rPr>
                            <m:t>𝜏</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Ps lifetime; </a:t>
                  </a:r>
                  <a14:m>
                    <m:oMath xmlns:m="http://schemas.openxmlformats.org/officeDocument/2006/math">
                      <m:sSubSup>
                        <m:sSubSupPr>
                          <m:ctrlPr>
                            <a:rPr lang="en-CH" sz="1400" i="1" smtClean="0">
                              <a:latin typeface="Cambria Math" panose="02040503050406030204" pitchFamily="18" charset="0"/>
                            </a:rPr>
                          </m:ctrlPr>
                        </m:sSubSupPr>
                        <m:e>
                          <m:r>
                            <a:rPr lang="en-US" sz="1400" b="0" i="1" smtClean="0">
                              <a:latin typeface="Cambria Math" panose="02040503050406030204" pitchFamily="18" charset="0"/>
                            </a:rPr>
                            <m:t>𝑢</m:t>
                          </m:r>
                        </m:e>
                        <m:sub>
                          <m:r>
                            <a:rPr lang="en-US" sz="1400" i="1" smtClean="0">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thermal velocity</a:t>
                  </a:r>
                  <a:endParaRPr lang="en-CH" sz="1400" dirty="0">
                    <a:solidFill>
                      <a:schemeClr val="tx1"/>
                    </a:solidFill>
                  </a:endParaRPr>
                </a:p>
              </p:txBody>
            </p:sp>
          </mc:Choice>
          <mc:Fallback xmlns="">
            <p:sp>
              <p:nvSpPr>
                <p:cNvPr id="31" name="TextBox 30">
                  <a:extLst>
                    <a:ext uri="{FF2B5EF4-FFF2-40B4-BE49-F238E27FC236}">
                      <a16:creationId xmlns:a16="http://schemas.microsoft.com/office/drawing/2014/main" id="{C2446C55-3BBF-43B4-A720-4F1D53A9D87A}"/>
                    </a:ext>
                  </a:extLst>
                </p:cNvPr>
                <p:cNvSpPr txBox="1">
                  <a:spLocks noRot="1" noChangeAspect="1" noMove="1" noResize="1" noEditPoints="1" noAdjustHandles="1" noChangeArrowheads="1" noChangeShapeType="1" noTextEdit="1"/>
                </p:cNvSpPr>
                <p:nvPr/>
              </p:nvSpPr>
              <p:spPr>
                <a:xfrm>
                  <a:off x="281202" y="6533065"/>
                  <a:ext cx="6376076" cy="307777"/>
                </a:xfrm>
                <a:prstGeom prst="rect">
                  <a:avLst/>
                </a:prstGeom>
                <a:blipFill>
                  <a:blip r:embed="rId13"/>
                  <a:stretch>
                    <a:fillRect t="-4000" b="-20000"/>
                  </a:stretch>
                </a:blipFill>
              </p:spPr>
              <p:txBody>
                <a:bodyPr/>
                <a:lstStyle/>
                <a:p>
                  <a:r>
                    <a:rPr lang="en-CH">
                      <a:noFill/>
                    </a:rPr>
                    <a:t> </a:t>
                  </a:r>
                </a:p>
              </p:txBody>
            </p:sp>
          </mc:Fallback>
        </mc:AlternateContent>
      </p:grpSp>
      <p:sp>
        <p:nvSpPr>
          <p:cNvPr id="34" name="Motivations to study leptonic atoms - Positronium and Muonium">
            <a:extLst>
              <a:ext uri="{FF2B5EF4-FFF2-40B4-BE49-F238E27FC236}">
                <a16:creationId xmlns:a16="http://schemas.microsoft.com/office/drawing/2014/main" id="{BAC28BC8-4C54-5CCF-EAA9-4AB5ED0C8F9C}"/>
              </a:ext>
            </a:extLst>
          </p:cNvPr>
          <p:cNvSpPr txBox="1">
            <a:spLocks/>
          </p:cNvSpPr>
          <p:nvPr/>
        </p:nvSpPr>
        <p:spPr>
          <a:xfrm>
            <a:off x="10082920" y="1417285"/>
            <a:ext cx="5182456"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sz="2200" dirty="0"/>
              <a:t>Simulated Data</a:t>
            </a:r>
          </a:p>
        </p:txBody>
      </p:sp>
      <p:sp>
        <p:nvSpPr>
          <p:cNvPr id="2" name="TextBox 1">
            <a:extLst>
              <a:ext uri="{FF2B5EF4-FFF2-40B4-BE49-F238E27FC236}">
                <a16:creationId xmlns:a16="http://schemas.microsoft.com/office/drawing/2014/main" id="{B432A418-C78B-0A97-333A-63A19A07293A}"/>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
        <p:nvSpPr>
          <p:cNvPr id="7"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AB3D58A1-797C-A3B2-7453-13489760EC7B}"/>
              </a:ext>
            </a:extLst>
          </p:cNvPr>
          <p:cNvSpPr txBox="1"/>
          <p:nvPr/>
        </p:nvSpPr>
        <p:spPr>
          <a:xfrm>
            <a:off x="281202" y="1618964"/>
            <a:ext cx="5910048" cy="250068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To analyse the spectrum we can use Monte-Carlo Simulations</a:t>
            </a:r>
          </a:p>
          <a:p>
            <a:pPr marL="819150" lvl="1"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“Black box”</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We have developed a semi-analytic function which  reproduces the simulated spectrum</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p:txBody>
      </p:sp>
    </p:spTree>
    <p:extLst>
      <p:ext uri="{BB962C8B-B14F-4D97-AF65-F5344CB8AC3E}">
        <p14:creationId xmlns:p14="http://schemas.microsoft.com/office/powerpoint/2010/main" val="4125588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CD86B3-C0DC-CEFD-68FA-F690E6EA0124}"/>
            </a:ext>
          </a:extLst>
        </p:cNvPr>
        <p:cNvGrpSpPr/>
        <p:nvPr/>
      </p:nvGrpSpPr>
      <p:grpSpPr>
        <a:xfrm>
          <a:off x="0" y="0"/>
          <a:ext cx="0" cy="0"/>
          <a:chOff x="0" y="0"/>
          <a:chExt cx="0" cy="0"/>
        </a:xfrm>
      </p:grpSpPr>
      <p:pic>
        <p:nvPicPr>
          <p:cNvPr id="20" name="Picture 19">
            <a:extLst>
              <a:ext uri="{FF2B5EF4-FFF2-40B4-BE49-F238E27FC236}">
                <a16:creationId xmlns:a16="http://schemas.microsoft.com/office/drawing/2014/main" id="{DBE1A6A8-3B9C-8F54-03B2-66A580B5384B}"/>
              </a:ext>
            </a:extLst>
          </p:cNvPr>
          <p:cNvPicPr>
            <a:picLocks noChangeAspect="1"/>
          </p:cNvPicPr>
          <p:nvPr/>
        </p:nvPicPr>
        <p:blipFill>
          <a:blip r:embed="rId2"/>
          <a:stretch>
            <a:fillRect/>
          </a:stretch>
        </p:blipFill>
        <p:spPr>
          <a:xfrm>
            <a:off x="522089" y="1335244"/>
            <a:ext cx="4814116" cy="3962180"/>
          </a:xfrm>
          <a:prstGeom prst="rect">
            <a:avLst/>
          </a:prstGeom>
        </p:spPr>
      </p:pic>
      <p:sp>
        <p:nvSpPr>
          <p:cNvPr id="2" name="Motivations to study leptonic atoms - Positronium and Muonium">
            <a:extLst>
              <a:ext uri="{FF2B5EF4-FFF2-40B4-BE49-F238E27FC236}">
                <a16:creationId xmlns:a16="http://schemas.microsoft.com/office/drawing/2014/main" id="{A72D1768-19DF-1065-FA62-5B9BF88277A9}"/>
              </a:ext>
            </a:extLst>
          </p:cNvPr>
          <p:cNvSpPr txBox="1">
            <a:spLocks/>
          </p:cNvSpPr>
          <p:nvPr/>
        </p:nvSpPr>
        <p:spPr>
          <a:xfrm>
            <a:off x="613936" y="721646"/>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Results</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919A94E5-1FB9-6781-BFA1-38706C6DD3F7}"/>
              </a:ext>
            </a:extLst>
          </p:cNvPr>
          <p:cNvSpPr txBox="1"/>
          <p:nvPr/>
        </p:nvSpPr>
        <p:spPr>
          <a:xfrm>
            <a:off x="688975" y="1841386"/>
            <a:ext cx="5031105"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6" name="Slide Number">
            <a:extLst>
              <a:ext uri="{FF2B5EF4-FFF2-40B4-BE49-F238E27FC236}">
                <a16:creationId xmlns:a16="http://schemas.microsoft.com/office/drawing/2014/main" id="{66C5D84F-30FA-8BF9-C686-D35D25A66699}"/>
              </a:ext>
            </a:extLst>
          </p:cNvPr>
          <p:cNvSpPr txBox="1">
            <a:spLocks/>
          </p:cNvSpPr>
          <p:nvPr/>
        </p:nvSpPr>
        <p:spPr>
          <a:xfrm>
            <a:off x="11739135" y="6479382"/>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CH" dirty="0"/>
          </a:p>
        </p:txBody>
      </p:sp>
      <p:sp>
        <p:nvSpPr>
          <p:cNvPr id="11" name="Rectangle">
            <a:extLst>
              <a:ext uri="{FF2B5EF4-FFF2-40B4-BE49-F238E27FC236}">
                <a16:creationId xmlns:a16="http://schemas.microsoft.com/office/drawing/2014/main" id="{C9C1B003-2E9E-715E-2846-48E9F2B62789}"/>
              </a:ext>
            </a:extLst>
          </p:cNvPr>
          <p:cNvSpPr/>
          <p:nvPr/>
        </p:nvSpPr>
        <p:spPr>
          <a:xfrm>
            <a:off x="9013825" y="2965799"/>
            <a:ext cx="381190" cy="133001"/>
          </a:xfrm>
          <a:prstGeom prst="rect">
            <a:avLst/>
          </a:prstGeom>
          <a:solidFill>
            <a:srgbClr val="FFFFFF"/>
          </a:solidFill>
          <a:ln w="12700">
            <a:miter lim="400000"/>
          </a:ln>
        </p:spPr>
        <p:txBody>
          <a:bodyPr lIns="45719" rIns="45719" anchor="ctr"/>
          <a:lstStyle/>
          <a:p>
            <a:endParaRPr/>
          </a:p>
        </p:txBody>
      </p:sp>
      <p:pic>
        <p:nvPicPr>
          <p:cNvPr id="13" name="Image" descr="Image">
            <a:extLst>
              <a:ext uri="{FF2B5EF4-FFF2-40B4-BE49-F238E27FC236}">
                <a16:creationId xmlns:a16="http://schemas.microsoft.com/office/drawing/2014/main" id="{2A5C558A-F339-C18F-A4C8-44A091718331}"/>
              </a:ext>
            </a:extLst>
          </p:cNvPr>
          <p:cNvPicPr>
            <a:picLocks noChangeAspect="1"/>
          </p:cNvPicPr>
          <p:nvPr/>
        </p:nvPicPr>
        <p:blipFill>
          <a:blip r:embed="rId3"/>
          <a:stretch>
            <a:fillRect/>
          </a:stretch>
        </p:blipFill>
        <p:spPr>
          <a:xfrm>
            <a:off x="6269406" y="760421"/>
            <a:ext cx="5229298" cy="3184745"/>
          </a:xfrm>
          <a:prstGeom prst="rect">
            <a:avLst/>
          </a:prstGeom>
          <a:ln w="12700">
            <a:miter lim="400000"/>
          </a:ln>
        </p:spPr>
      </p:pic>
      <p:pic>
        <p:nvPicPr>
          <p:cNvPr id="9" name="Picture 8">
            <a:extLst>
              <a:ext uri="{FF2B5EF4-FFF2-40B4-BE49-F238E27FC236}">
                <a16:creationId xmlns:a16="http://schemas.microsoft.com/office/drawing/2014/main" id="{66E99DB3-1EEE-350B-9764-A0B2AB4AAEB9}"/>
              </a:ext>
            </a:extLst>
          </p:cNvPr>
          <p:cNvPicPr>
            <a:picLocks noChangeAspect="1"/>
          </p:cNvPicPr>
          <p:nvPr/>
        </p:nvPicPr>
        <p:blipFill>
          <a:blip r:embed="rId4"/>
          <a:stretch>
            <a:fillRect/>
          </a:stretch>
        </p:blipFill>
        <p:spPr>
          <a:xfrm>
            <a:off x="6334785" y="3993852"/>
            <a:ext cx="5186167" cy="2806175"/>
          </a:xfrm>
          <a:prstGeom prst="rect">
            <a:avLst/>
          </a:prstGeom>
        </p:spPr>
      </p:pic>
      <p:sp>
        <p:nvSpPr>
          <p:cNvPr id="16" name="Rectangle 15">
            <a:extLst>
              <a:ext uri="{FF2B5EF4-FFF2-40B4-BE49-F238E27FC236}">
                <a16:creationId xmlns:a16="http://schemas.microsoft.com/office/drawing/2014/main" id="{491ACD5E-1882-F886-60D8-8017A75F9E92}"/>
              </a:ext>
            </a:extLst>
          </p:cNvPr>
          <p:cNvSpPr/>
          <p:nvPr/>
        </p:nvSpPr>
        <p:spPr>
          <a:xfrm>
            <a:off x="9608268" y="3166037"/>
            <a:ext cx="562776" cy="26958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tx1"/>
                </a:solidFill>
              </a:rPr>
              <a:t>(2025)</a:t>
            </a:r>
            <a:endParaRPr lang="en-CH" b="1" dirty="0">
              <a:solidFill>
                <a:schemeClr val="tx1"/>
              </a:solidFill>
            </a:endParaRPr>
          </a:p>
        </p:txBody>
      </p:sp>
      <p:sp>
        <p:nvSpPr>
          <p:cNvPr id="19" name="TextBox 18">
            <a:extLst>
              <a:ext uri="{FF2B5EF4-FFF2-40B4-BE49-F238E27FC236}">
                <a16:creationId xmlns:a16="http://schemas.microsoft.com/office/drawing/2014/main" id="{A88AAD61-7352-878D-4FA4-D1B7688D6567}"/>
              </a:ext>
            </a:extLst>
          </p:cNvPr>
          <p:cNvSpPr txBox="1"/>
          <p:nvPr/>
        </p:nvSpPr>
        <p:spPr>
          <a:xfrm>
            <a:off x="1423902" y="6204328"/>
            <a:ext cx="6097604" cy="584775"/>
          </a:xfrm>
          <a:prstGeom prst="rect">
            <a:avLst/>
          </a:prstGeom>
          <a:noFill/>
        </p:spPr>
        <p:txBody>
          <a:bodyPr wrap="square">
            <a:spAutoFit/>
          </a:bodyPr>
          <a:lstStyle/>
          <a:p>
            <a:r>
              <a:rPr lang="en-GB" sz="1600" dirty="0"/>
              <a:t>L. de Sousa Borges, et al., in preparation</a:t>
            </a:r>
            <a:endParaRPr lang="en-US" sz="1600" dirty="0">
              <a:effectLst/>
              <a:latin typeface="Times New Roman" panose="02020603050405020304" pitchFamily="18" charset="0"/>
              <a:ea typeface="Times New Roman" panose="02020603050405020304" pitchFamily="18" charset="0"/>
            </a:endParaRPr>
          </a:p>
          <a:p>
            <a:r>
              <a:rPr lang="en-US" sz="1600" dirty="0">
                <a:effectLst/>
                <a:latin typeface="+mj-lt"/>
                <a:ea typeface="Times New Roman" panose="02020603050405020304" pitchFamily="18" charset="0"/>
              </a:rPr>
              <a:t>G. S. Adkins et al., </a:t>
            </a:r>
            <a:r>
              <a:rPr lang="en-GB" sz="1600" dirty="0">
                <a:effectLst/>
                <a:latin typeface="+mj-lt"/>
                <a:ea typeface="Times New Roman" panose="02020603050405020304" pitchFamily="18" charset="0"/>
                <a:cs typeface="Times New Roman" panose="02020603050405020304" pitchFamily="18" charset="0"/>
              </a:rPr>
              <a:t>Phys. Rep. 975, 1 (2022).</a:t>
            </a:r>
            <a:endParaRPr lang="en-CH" sz="1600" dirty="0">
              <a:latin typeface="+mj-lt"/>
            </a:endParaRPr>
          </a:p>
        </p:txBody>
      </p:sp>
      <mc:AlternateContent xmlns:mc="http://schemas.openxmlformats.org/markup-compatibility/2006">
        <mc:Choice xmlns:a14="http://schemas.microsoft.com/office/drawing/2010/main" Requires="a14">
          <p:sp>
            <p:nvSpPr>
              <p:cNvPr id="21" name="TextBox 20">
                <a:extLst>
                  <a:ext uri="{FF2B5EF4-FFF2-40B4-BE49-F238E27FC236}">
                    <a16:creationId xmlns:a16="http://schemas.microsoft.com/office/drawing/2014/main" id="{3694BDCE-1EF2-F5BD-21EA-C201E8DE5371}"/>
                  </a:ext>
                </a:extLst>
              </p:cNvPr>
              <p:cNvSpPr txBox="1"/>
              <p:nvPr/>
            </p:nvSpPr>
            <p:spPr>
              <a:xfrm>
                <a:off x="1312390" y="5304762"/>
                <a:ext cx="4317244" cy="822789"/>
              </a:xfrm>
              <a:prstGeom prst="rect">
                <a:avLst/>
              </a:prstGeom>
              <a:noFill/>
            </p:spPr>
            <p:txBody>
              <a:bodyPr wrap="square">
                <a:spAutoFit/>
              </a:bodyPr>
              <a:lstStyle/>
              <a:p>
                <a:r>
                  <a:rPr lang="en-US" b="1" dirty="0">
                    <a:solidFill>
                      <a:schemeClr val="tx1"/>
                    </a:solidFill>
                  </a:rPr>
                  <a:t>Experiment: </a:t>
                </a:r>
                <a14:m>
                  <m:oMath xmlns:m="http://schemas.openxmlformats.org/officeDocument/2006/math">
                    <m:sSubSup>
                      <m:sSubSupPr>
                        <m:ctrlPr>
                          <a:rPr lang="en-CH" i="1" smtClean="0">
                            <a:solidFill>
                              <a:schemeClr val="tx1"/>
                            </a:solidFill>
                            <a:latin typeface="Cambria Math" panose="02040503050406030204" pitchFamily="18" charset="0"/>
                          </a:rPr>
                        </m:ctrlPr>
                      </m:sSubSupPr>
                      <m:e>
                        <m:r>
                          <a:rPr lang="en-CH" b="0" i="1">
                            <a:solidFill>
                              <a:schemeClr val="tx1"/>
                            </a:solidFill>
                            <a:latin typeface="Cambria Math" panose="02040503050406030204" pitchFamily="18" charset="0"/>
                          </a:rPr>
                          <m:t>1233607</m:t>
                        </m:r>
                        <m:r>
                          <a:rPr lang="en-US" b="0" i="1" smtClean="0">
                            <a:solidFill>
                              <a:schemeClr val="tx1"/>
                            </a:solidFill>
                            <a:latin typeface="Cambria Math" panose="02040503050406030204" pitchFamily="18" charset="0"/>
                          </a:rPr>
                          <m:t> </m:t>
                        </m:r>
                        <m:r>
                          <a:rPr lang="en-CH" b="0" i="1">
                            <a:solidFill>
                              <a:schemeClr val="tx1"/>
                            </a:solidFill>
                            <a:latin typeface="Cambria Math" panose="02040503050406030204" pitchFamily="18" charset="0"/>
                          </a:rPr>
                          <m:t>217</m:t>
                        </m:r>
                        <m:r>
                          <a:rPr lang="en-CH" b="0">
                            <a:solidFill>
                              <a:schemeClr val="tx1"/>
                            </a:solidFill>
                            <a:latin typeface="Cambria Math" panose="02040503050406030204" pitchFamily="18" charset="0"/>
                          </a:rPr>
                          <m:t>.</m:t>
                        </m:r>
                        <m:r>
                          <a:rPr lang="en-CH" b="0" i="1">
                            <a:solidFill>
                              <a:schemeClr val="tx1"/>
                            </a:solidFill>
                            <a:latin typeface="Cambria Math" panose="02040503050406030204" pitchFamily="18" charset="0"/>
                          </a:rPr>
                          <m:t>5</m:t>
                        </m:r>
                      </m:e>
                      <m:sub>
                        <m:r>
                          <a:rPr lang="en-CH" b="0" i="0">
                            <a:solidFill>
                              <a:schemeClr val="tx1"/>
                            </a:solidFill>
                            <a:latin typeface="Cambria Math" panose="02040503050406030204" pitchFamily="18" charset="0"/>
                          </a:rPr>
                          <m:t>−6.4</m:t>
                        </m:r>
                      </m:sub>
                      <m:sup>
                        <m:r>
                          <a:rPr lang="en-CH" b="0" i="0">
                            <a:solidFill>
                              <a:schemeClr val="tx1"/>
                            </a:solidFill>
                            <a:latin typeface="Cambria Math" panose="02040503050406030204" pitchFamily="18" charset="0"/>
                          </a:rPr>
                          <m:t>+6.0</m:t>
                        </m:r>
                      </m:sup>
                    </m:sSubSup>
                    <m:r>
                      <m:rPr>
                        <m:sty m:val="p"/>
                      </m:rPr>
                      <a:rPr lang="en-CH" b="0" i="0">
                        <a:solidFill>
                          <a:schemeClr val="tx1"/>
                        </a:solidFill>
                        <a:latin typeface="Cambria Math" panose="02040503050406030204" pitchFamily="18" charset="0"/>
                      </a:rPr>
                      <m:t>MHz</m:t>
                    </m:r>
                  </m:oMath>
                </a14:m>
                <a:endParaRPr lang="en-US" b="0" dirty="0">
                  <a:solidFill>
                    <a:schemeClr val="tx1"/>
                  </a:solidFill>
                </a:endParaRPr>
              </a:p>
              <a:p>
                <a:r>
                  <a:rPr lang="en-US" sz="1000" b="0" dirty="0">
                    <a:solidFill>
                      <a:schemeClr val="tx1"/>
                    </a:solidFill>
                  </a:rPr>
                  <a:t> </a:t>
                </a:r>
                <a:endParaRPr lang="en-US" b="0" dirty="0">
                  <a:solidFill>
                    <a:schemeClr val="tx1"/>
                  </a:solidFill>
                </a:endParaRPr>
              </a:p>
              <a:p>
                <a:r>
                  <a:rPr lang="en-US" b="1" dirty="0">
                    <a:solidFill>
                      <a:schemeClr val="tx1"/>
                    </a:solidFill>
                  </a:rPr>
                  <a:t>Theory :  </a:t>
                </a:r>
                <a:r>
                  <a:rPr lang="de-DE" b="1" dirty="0">
                    <a:solidFill>
                      <a:schemeClr val="tx1"/>
                    </a:solidFill>
                  </a:rPr>
                  <a:t>1233 607 222.2 ±0.6 MHz.</a:t>
                </a:r>
                <a:endParaRPr lang="en-CH" b="1" dirty="0">
                  <a:solidFill>
                    <a:schemeClr val="tx1"/>
                  </a:solidFill>
                </a:endParaRPr>
              </a:p>
            </p:txBody>
          </p:sp>
        </mc:Choice>
        <mc:Fallback>
          <p:sp>
            <p:nvSpPr>
              <p:cNvPr id="21" name="TextBox 20">
                <a:extLst>
                  <a:ext uri="{FF2B5EF4-FFF2-40B4-BE49-F238E27FC236}">
                    <a16:creationId xmlns:a16="http://schemas.microsoft.com/office/drawing/2014/main" id="{3694BDCE-1EF2-F5BD-21EA-C201E8DE5371}"/>
                  </a:ext>
                </a:extLst>
              </p:cNvPr>
              <p:cNvSpPr txBox="1">
                <a:spLocks noRot="1" noChangeAspect="1" noMove="1" noResize="1" noEditPoints="1" noAdjustHandles="1" noChangeArrowheads="1" noChangeShapeType="1" noTextEdit="1"/>
              </p:cNvSpPr>
              <p:nvPr/>
            </p:nvSpPr>
            <p:spPr>
              <a:xfrm>
                <a:off x="1312390" y="5304762"/>
                <a:ext cx="4317244" cy="822789"/>
              </a:xfrm>
              <a:prstGeom prst="rect">
                <a:avLst/>
              </a:prstGeom>
              <a:blipFill>
                <a:blip r:embed="rId5"/>
                <a:stretch>
                  <a:fillRect l="-1130" t="-2963" b="-8889"/>
                </a:stretch>
              </a:blipFill>
            </p:spPr>
            <p:txBody>
              <a:bodyPr/>
              <a:lstStyle/>
              <a:p>
                <a:r>
                  <a:rPr lang="en-CH">
                    <a:noFill/>
                  </a:rPr>
                  <a:t> </a:t>
                </a:r>
              </a:p>
            </p:txBody>
          </p:sp>
        </mc:Fallback>
      </mc:AlternateContent>
      <p:sp>
        <p:nvSpPr>
          <p:cNvPr id="10" name="TextBox 9">
            <a:extLst>
              <a:ext uri="{FF2B5EF4-FFF2-40B4-BE49-F238E27FC236}">
                <a16:creationId xmlns:a16="http://schemas.microsoft.com/office/drawing/2014/main" id="{C26280F6-BFA6-44D0-7243-0D1E1EBB629F}"/>
              </a:ext>
            </a:extLst>
          </p:cNvPr>
          <p:cNvSpPr txBox="1"/>
          <p:nvPr/>
        </p:nvSpPr>
        <p:spPr>
          <a:xfrm rot="2533329">
            <a:off x="8021792" y="5649813"/>
            <a:ext cx="2746444" cy="523220"/>
          </a:xfrm>
          <a:prstGeom prst="rect">
            <a:avLst/>
          </a:prstGeom>
          <a:noFill/>
        </p:spPr>
        <p:txBody>
          <a:bodyPr wrap="square" rtlCol="0">
            <a:spAutoFit/>
          </a:bodyPr>
          <a:lstStyle/>
          <a:p>
            <a:r>
              <a:rPr lang="en-US" sz="2800" b="1" dirty="0">
                <a:solidFill>
                  <a:srgbClr val="FFC000"/>
                </a:solidFill>
              </a:rPr>
              <a:t>Preliminary</a:t>
            </a:r>
            <a:endParaRPr lang="en-CH" sz="2800" b="1" dirty="0">
              <a:solidFill>
                <a:srgbClr val="FFC000"/>
              </a:solidFill>
            </a:endParaRPr>
          </a:p>
        </p:txBody>
      </p:sp>
      <p:sp>
        <p:nvSpPr>
          <p:cNvPr id="12" name="TextBox 11">
            <a:extLst>
              <a:ext uri="{FF2B5EF4-FFF2-40B4-BE49-F238E27FC236}">
                <a16:creationId xmlns:a16="http://schemas.microsoft.com/office/drawing/2014/main" id="{B021FB01-1A1A-2457-52D8-DF1CC48CC20A}"/>
              </a:ext>
            </a:extLst>
          </p:cNvPr>
          <p:cNvSpPr txBox="1"/>
          <p:nvPr/>
        </p:nvSpPr>
        <p:spPr>
          <a:xfrm rot="2533329">
            <a:off x="9573476" y="2855013"/>
            <a:ext cx="2746444" cy="523220"/>
          </a:xfrm>
          <a:prstGeom prst="rect">
            <a:avLst/>
          </a:prstGeom>
          <a:noFill/>
        </p:spPr>
        <p:txBody>
          <a:bodyPr wrap="square" rtlCol="0">
            <a:spAutoFit/>
          </a:bodyPr>
          <a:lstStyle/>
          <a:p>
            <a:r>
              <a:rPr lang="en-US" sz="2800" b="1" dirty="0">
                <a:solidFill>
                  <a:srgbClr val="FFC000"/>
                </a:solidFill>
              </a:rPr>
              <a:t>Preliminary</a:t>
            </a:r>
            <a:endParaRPr lang="en-CH" sz="2800" b="1" dirty="0">
              <a:solidFill>
                <a:srgbClr val="FFC000"/>
              </a:solidFill>
            </a:endParaRPr>
          </a:p>
        </p:txBody>
      </p:sp>
      <p:sp>
        <p:nvSpPr>
          <p:cNvPr id="14" name="TextBox 13">
            <a:extLst>
              <a:ext uri="{FF2B5EF4-FFF2-40B4-BE49-F238E27FC236}">
                <a16:creationId xmlns:a16="http://schemas.microsoft.com/office/drawing/2014/main" id="{CDBA67E6-3937-55C1-6073-FC5D06A25B74}"/>
              </a:ext>
            </a:extLst>
          </p:cNvPr>
          <p:cNvSpPr txBox="1"/>
          <p:nvPr/>
        </p:nvSpPr>
        <p:spPr>
          <a:xfrm rot="2533329">
            <a:off x="3409882" y="3325049"/>
            <a:ext cx="2746444" cy="523220"/>
          </a:xfrm>
          <a:prstGeom prst="rect">
            <a:avLst/>
          </a:prstGeom>
          <a:noFill/>
        </p:spPr>
        <p:txBody>
          <a:bodyPr wrap="square" rtlCol="0">
            <a:spAutoFit/>
          </a:bodyPr>
          <a:lstStyle/>
          <a:p>
            <a:r>
              <a:rPr lang="en-US" sz="2800" b="1" dirty="0">
                <a:solidFill>
                  <a:srgbClr val="FFC000"/>
                </a:solidFill>
              </a:rPr>
              <a:t>Preliminary</a:t>
            </a:r>
            <a:endParaRPr lang="en-CH" sz="2800" b="1" dirty="0">
              <a:solidFill>
                <a:srgbClr val="FFC000"/>
              </a:solidFill>
            </a:endParaRPr>
          </a:p>
        </p:txBody>
      </p:sp>
      <p:sp>
        <p:nvSpPr>
          <p:cNvPr id="17" name="TextBox 16">
            <a:extLst>
              <a:ext uri="{FF2B5EF4-FFF2-40B4-BE49-F238E27FC236}">
                <a16:creationId xmlns:a16="http://schemas.microsoft.com/office/drawing/2014/main" id="{AB2B8F38-B200-A95F-B3AA-81940825966D}"/>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37523871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Motivations to study leptonic atoms - Positronium and Muonium">
            <a:extLst>
              <a:ext uri="{FF2B5EF4-FFF2-40B4-BE49-F238E27FC236}">
                <a16:creationId xmlns:a16="http://schemas.microsoft.com/office/drawing/2014/main" id="{1F8E8C37-2DCC-2028-D20E-2562A6077255}"/>
              </a:ext>
            </a:extLst>
          </p:cNvPr>
          <p:cNvSpPr txBox="1">
            <a:spLocks/>
          </p:cNvSpPr>
          <p:nvPr/>
        </p:nvSpPr>
        <p:spPr>
          <a:xfrm>
            <a:off x="205055" y="971412"/>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Near future: Improving this result</a:t>
            </a:r>
          </a:p>
        </p:txBody>
      </p:sp>
      <p:pic>
        <p:nvPicPr>
          <p:cNvPr id="2" name="Picture 1">
            <a:extLst>
              <a:ext uri="{FF2B5EF4-FFF2-40B4-BE49-F238E27FC236}">
                <a16:creationId xmlns:a16="http://schemas.microsoft.com/office/drawing/2014/main" id="{C546C77A-031B-B78A-C5AD-BFC185B43CE7}"/>
              </a:ext>
            </a:extLst>
          </p:cNvPr>
          <p:cNvPicPr>
            <a:picLocks noChangeAspect="1"/>
          </p:cNvPicPr>
          <p:nvPr/>
        </p:nvPicPr>
        <p:blipFill>
          <a:blip r:embed="rId2">
            <a:alphaModFix amt="35000"/>
          </a:blip>
          <a:stretch>
            <a:fillRect/>
          </a:stretch>
        </p:blipFill>
        <p:spPr>
          <a:xfrm>
            <a:off x="895336" y="1611907"/>
            <a:ext cx="6385066" cy="3454885"/>
          </a:xfrm>
          <a:prstGeom prst="rect">
            <a:avLst/>
          </a:prstGeom>
        </p:spPr>
      </p:pic>
      <p:pic>
        <p:nvPicPr>
          <p:cNvPr id="3" name="Picture 2">
            <a:extLst>
              <a:ext uri="{FF2B5EF4-FFF2-40B4-BE49-F238E27FC236}">
                <a16:creationId xmlns:a16="http://schemas.microsoft.com/office/drawing/2014/main" id="{C5119666-D8AE-473B-A9A7-6F20393FBBC0}"/>
              </a:ext>
            </a:extLst>
          </p:cNvPr>
          <p:cNvPicPr>
            <a:picLocks noChangeAspect="1"/>
          </p:cNvPicPr>
          <p:nvPr/>
        </p:nvPicPr>
        <p:blipFill>
          <a:blip r:embed="rId2"/>
          <a:srcRect t="24780" b="45757"/>
          <a:stretch/>
        </p:blipFill>
        <p:spPr>
          <a:xfrm>
            <a:off x="895336" y="2465292"/>
            <a:ext cx="6385066" cy="1017970"/>
          </a:xfrm>
          <a:prstGeom prst="rect">
            <a:avLst/>
          </a:prstGeom>
        </p:spPr>
      </p:pic>
      <p:pic>
        <p:nvPicPr>
          <p:cNvPr id="7" name="Picture 6">
            <a:extLst>
              <a:ext uri="{FF2B5EF4-FFF2-40B4-BE49-F238E27FC236}">
                <a16:creationId xmlns:a16="http://schemas.microsoft.com/office/drawing/2014/main" id="{391B11C4-01F4-BB2E-67DB-7A3D842C2720}"/>
              </a:ext>
            </a:extLst>
          </p:cNvPr>
          <p:cNvPicPr>
            <a:picLocks noChangeAspect="1"/>
          </p:cNvPicPr>
          <p:nvPr/>
        </p:nvPicPr>
        <p:blipFill>
          <a:blip r:embed="rId3"/>
          <a:stretch>
            <a:fillRect/>
          </a:stretch>
        </p:blipFill>
        <p:spPr>
          <a:xfrm>
            <a:off x="7841826" y="852998"/>
            <a:ext cx="4207874" cy="3056199"/>
          </a:xfrm>
          <a:prstGeom prst="rect">
            <a:avLst/>
          </a:prstGeom>
        </p:spPr>
      </p:pic>
      <p:pic>
        <p:nvPicPr>
          <p:cNvPr id="10" name="Picture 9">
            <a:extLst>
              <a:ext uri="{FF2B5EF4-FFF2-40B4-BE49-F238E27FC236}">
                <a16:creationId xmlns:a16="http://schemas.microsoft.com/office/drawing/2014/main" id="{EC302BAF-CA96-DA9B-CDB7-188CD034874F}"/>
              </a:ext>
            </a:extLst>
          </p:cNvPr>
          <p:cNvPicPr>
            <a:picLocks noChangeAspect="1"/>
          </p:cNvPicPr>
          <p:nvPr/>
        </p:nvPicPr>
        <p:blipFill>
          <a:blip r:embed="rId4"/>
          <a:stretch>
            <a:fillRect/>
          </a:stretch>
        </p:blipFill>
        <p:spPr>
          <a:xfrm>
            <a:off x="8050816" y="3909197"/>
            <a:ext cx="3998884" cy="2948803"/>
          </a:xfrm>
          <a:prstGeom prst="rect">
            <a:avLst/>
          </a:prstGeom>
        </p:spPr>
      </p:pic>
      <p:sp>
        <p:nvSpPr>
          <p:cNvPr id="11"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E259D8ED-5F97-8F81-7AC9-FF6C8E44C2BC}"/>
              </a:ext>
            </a:extLst>
          </p:cNvPr>
          <p:cNvSpPr txBox="1"/>
          <p:nvPr/>
        </p:nvSpPr>
        <p:spPr>
          <a:xfrm>
            <a:off x="1061131" y="5226332"/>
            <a:ext cx="7198949" cy="17620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Laser frequency stability limited by wavemeter</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Systematic shift due to different calibration frequency</a:t>
            </a:r>
          </a:p>
          <a:p>
            <a:pPr lvl="1">
              <a:spcBef>
                <a:spcPts val="500"/>
              </a:spcBef>
              <a:buClr>
                <a:srgbClr val="0000AA"/>
              </a:buClr>
              <a:buSzPct val="100000"/>
              <a:defRPr sz="2400">
                <a:latin typeface="Helvetica Light"/>
                <a:ea typeface="Helvetica Light"/>
                <a:cs typeface="Helvetica Light"/>
                <a:sym typeface="Helvetica Light"/>
              </a:defRPr>
            </a:pPr>
            <a:r>
              <a:rPr lang="en-GB" dirty="0">
                <a:latin typeface="+mj-lt"/>
                <a:ea typeface="Calibri" panose="020F0502020204030204" pitchFamily="34" charset="0"/>
                <a:cs typeface="Calibri" panose="020F0502020204030204" pitchFamily="34" charset="0"/>
              </a:rPr>
              <a:t>	</a:t>
            </a:r>
            <a:r>
              <a:rPr lang="en-GB" dirty="0">
                <a:latin typeface="Calibri" panose="020F0502020204030204" pitchFamily="34" charset="0"/>
                <a:ea typeface="Calibri" panose="020F0502020204030204" pitchFamily="34" charset="0"/>
                <a:cs typeface="Calibri" panose="020F0502020204030204" pitchFamily="34" charset="0"/>
              </a:rPr>
              <a:t>→ </a:t>
            </a:r>
            <a:r>
              <a:rPr lang="en-GB" dirty="0">
                <a:latin typeface="+mj-lt"/>
              </a:rPr>
              <a:t>With comb stability should be ~5-50 kHz</a:t>
            </a:r>
          </a:p>
          <a:p>
            <a:pPr>
              <a:spcBef>
                <a:spcPts val="500"/>
              </a:spcBef>
              <a:buClr>
                <a:srgbClr val="0000AA"/>
              </a:buClr>
              <a:buSzPct val="100000"/>
              <a:defRPr sz="2400">
                <a:latin typeface="Helvetica Light"/>
                <a:ea typeface="Helvetica Light"/>
                <a:cs typeface="Helvetica Light"/>
                <a:sym typeface="Helvetica Light"/>
              </a:defRPr>
            </a:pPr>
            <a:endParaRPr lang="en-GB" dirty="0">
              <a:latin typeface="+mj-lt"/>
            </a:endParaRPr>
          </a:p>
        </p:txBody>
      </p:sp>
      <p:sp>
        <p:nvSpPr>
          <p:cNvPr id="4" name="TextBox 3">
            <a:extLst>
              <a:ext uri="{FF2B5EF4-FFF2-40B4-BE49-F238E27FC236}">
                <a16:creationId xmlns:a16="http://schemas.microsoft.com/office/drawing/2014/main" id="{73E1F387-8D2C-904F-707B-324848577B2D}"/>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11658850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6F8901-D85C-1C1A-F873-6CDB124C29B3}"/>
            </a:ext>
          </a:extLst>
        </p:cNvPr>
        <p:cNvGrpSpPr/>
        <p:nvPr/>
      </p:nvGrpSpPr>
      <p:grpSpPr>
        <a:xfrm>
          <a:off x="0" y="0"/>
          <a:ext cx="0" cy="0"/>
          <a:chOff x="0" y="0"/>
          <a:chExt cx="0" cy="0"/>
        </a:xfrm>
      </p:grpSpPr>
      <p:sp>
        <p:nvSpPr>
          <p:cNvPr id="14" name="Motivations to study leptonic atoms - Positronium and Muonium">
            <a:extLst>
              <a:ext uri="{FF2B5EF4-FFF2-40B4-BE49-F238E27FC236}">
                <a16:creationId xmlns:a16="http://schemas.microsoft.com/office/drawing/2014/main" id="{47CE525E-B0C9-B4E4-AC2D-0BEE00985CB7}"/>
              </a:ext>
            </a:extLst>
          </p:cNvPr>
          <p:cNvSpPr txBox="1">
            <a:spLocks/>
          </p:cNvSpPr>
          <p:nvPr/>
        </p:nvSpPr>
        <p:spPr>
          <a:xfrm>
            <a:off x="205055" y="971412"/>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Near future: Improving this result</a:t>
            </a:r>
          </a:p>
        </p:txBody>
      </p:sp>
      <p:pic>
        <p:nvPicPr>
          <p:cNvPr id="2" name="Picture 1">
            <a:extLst>
              <a:ext uri="{FF2B5EF4-FFF2-40B4-BE49-F238E27FC236}">
                <a16:creationId xmlns:a16="http://schemas.microsoft.com/office/drawing/2014/main" id="{AB69A74B-2AAA-5F94-B92A-BA788251260F}"/>
              </a:ext>
            </a:extLst>
          </p:cNvPr>
          <p:cNvPicPr>
            <a:picLocks noChangeAspect="1"/>
          </p:cNvPicPr>
          <p:nvPr/>
        </p:nvPicPr>
        <p:blipFill>
          <a:blip r:embed="rId3">
            <a:alphaModFix amt="35000"/>
          </a:blip>
          <a:stretch>
            <a:fillRect/>
          </a:stretch>
        </p:blipFill>
        <p:spPr>
          <a:xfrm>
            <a:off x="895336" y="1611907"/>
            <a:ext cx="6385066" cy="3454885"/>
          </a:xfrm>
          <a:prstGeom prst="rect">
            <a:avLst/>
          </a:prstGeom>
        </p:spPr>
      </p:pic>
      <p:pic>
        <p:nvPicPr>
          <p:cNvPr id="3" name="Picture 2">
            <a:extLst>
              <a:ext uri="{FF2B5EF4-FFF2-40B4-BE49-F238E27FC236}">
                <a16:creationId xmlns:a16="http://schemas.microsoft.com/office/drawing/2014/main" id="{67CA2A43-040A-11EB-8DD6-3D5C07CCA445}"/>
              </a:ext>
            </a:extLst>
          </p:cNvPr>
          <p:cNvPicPr>
            <a:picLocks noChangeAspect="1"/>
          </p:cNvPicPr>
          <p:nvPr/>
        </p:nvPicPr>
        <p:blipFill>
          <a:blip r:embed="rId3"/>
          <a:srcRect t="15958" b="74182"/>
          <a:stretch/>
        </p:blipFill>
        <p:spPr>
          <a:xfrm>
            <a:off x="895336" y="2160494"/>
            <a:ext cx="6385066" cy="340659"/>
          </a:xfrm>
          <a:prstGeom prst="rect">
            <a:avLst/>
          </a:prstGeom>
        </p:spPr>
      </p:pic>
      <mc:AlternateContent xmlns:mc="http://schemas.openxmlformats.org/markup-compatibility/2006" xmlns:a14="http://schemas.microsoft.com/office/drawing/2010/main">
        <mc:Choice Requires="a14">
          <p:sp>
            <p:nvSpPr>
              <p:cNvPr id="11"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6E0D7801-14AF-A084-63FE-0D1BDF6B2764}"/>
                  </a:ext>
                </a:extLst>
              </p:cNvPr>
              <p:cNvSpPr txBox="1"/>
              <p:nvPr/>
            </p:nvSpPr>
            <p:spPr>
              <a:xfrm>
                <a:off x="1088812" y="5161877"/>
                <a:ext cx="6576797" cy="2131353"/>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Power had to be run at 500W with 50mW input for stability</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Laser easily capable of above 500mW</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Power pulsed to kW </a:t>
                </a:r>
                <a:r>
                  <a:rPr lang="en-GB" dirty="0">
                    <a:latin typeface="Calibri" panose="020F0502020204030204" pitchFamily="34" charset="0"/>
                    <a:ea typeface="Calibri" panose="020F0502020204030204" pitchFamily="34" charset="0"/>
                    <a:cs typeface="Calibri" panose="020F0502020204030204" pitchFamily="34" charset="0"/>
                  </a:rPr>
                  <a:t>→ </a:t>
                </a:r>
                <a:r>
                  <a:rPr lang="en-GB" dirty="0">
                    <a:latin typeface="+mj-lt"/>
                    <a:ea typeface="Calibri" panose="020F0502020204030204" pitchFamily="34" charset="0"/>
                    <a:cs typeface="Calibri" panose="020F0502020204030204" pitchFamily="34" charset="0"/>
                  </a:rPr>
                  <a:t>higher statistics, ~</a:t>
                </a:r>
                <a14:m>
                  <m:oMath xmlns:m="http://schemas.openxmlformats.org/officeDocument/2006/math">
                    <m:sSup>
                      <m:sSupPr>
                        <m:ctrlPr>
                          <a:rPr lang="en-GB" i="1" smtClean="0">
                            <a:latin typeface="Cambria Math" panose="02040503050406030204" pitchFamily="18" charset="0"/>
                            <a:ea typeface="Calibri" panose="020F0502020204030204" pitchFamily="34" charset="0"/>
                            <a:cs typeface="Calibri" panose="020F0502020204030204" pitchFamily="34" charset="0"/>
                          </a:rPr>
                        </m:ctrlPr>
                      </m:sSupPr>
                      <m:e>
                        <m:r>
                          <a:rPr lang="en-US" b="0" i="1" smtClean="0">
                            <a:latin typeface="Cambria Math" panose="02040503050406030204" pitchFamily="18" charset="0"/>
                            <a:ea typeface="Calibri" panose="020F0502020204030204" pitchFamily="34" charset="0"/>
                            <a:cs typeface="Calibri" panose="020F0502020204030204" pitchFamily="34" charset="0"/>
                          </a:rPr>
                          <m:t>𝑃</m:t>
                        </m:r>
                      </m:e>
                      <m:sup>
                        <m:r>
                          <a:rPr lang="en-US" b="0" i="1" smtClean="0">
                            <a:latin typeface="Cambria Math" panose="02040503050406030204" pitchFamily="18" charset="0"/>
                            <a:ea typeface="Calibri" panose="020F0502020204030204" pitchFamily="34" charset="0"/>
                            <a:cs typeface="Calibri" panose="020F0502020204030204" pitchFamily="34" charset="0"/>
                          </a:rPr>
                          <m:t>3</m:t>
                        </m:r>
                      </m:sup>
                    </m:sSup>
                  </m:oMath>
                </a14:m>
                <a:endParaRPr lang="en-GB" dirty="0">
                  <a:latin typeface="+mj-lt"/>
                </a:endParaRPr>
              </a:p>
              <a:p>
                <a:pPr>
                  <a:spcBef>
                    <a:spcPts val="500"/>
                  </a:spcBef>
                  <a:buClr>
                    <a:srgbClr val="0000AA"/>
                  </a:buClr>
                  <a:buSzPct val="100000"/>
                  <a:defRPr sz="2400">
                    <a:latin typeface="Helvetica Light"/>
                    <a:ea typeface="Helvetica Light"/>
                    <a:cs typeface="Helvetica Light"/>
                    <a:sym typeface="Helvetica Light"/>
                  </a:defRPr>
                </a:pPr>
                <a:endParaRPr lang="en-GB" dirty="0">
                  <a:latin typeface="+mj-lt"/>
                </a:endParaRPr>
              </a:p>
            </p:txBody>
          </p:sp>
        </mc:Choice>
        <mc:Fallback xmlns="">
          <p:sp>
            <p:nvSpPr>
              <p:cNvPr id="11"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6E0D7801-14AF-A084-63FE-0D1BDF6B2764}"/>
                  </a:ext>
                </a:extLst>
              </p:cNvPr>
              <p:cNvSpPr txBox="1">
                <a:spLocks noRot="1" noChangeAspect="1" noMove="1" noResize="1" noEditPoints="1" noAdjustHandles="1" noChangeArrowheads="1" noChangeShapeType="1" noTextEdit="1"/>
              </p:cNvSpPr>
              <p:nvPr/>
            </p:nvSpPr>
            <p:spPr>
              <a:xfrm>
                <a:off x="1088812" y="5161877"/>
                <a:ext cx="6576797" cy="2131353"/>
              </a:xfrm>
              <a:prstGeom prst="rect">
                <a:avLst/>
              </a:prstGeom>
              <a:blipFill>
                <a:blip r:embed="rId4"/>
                <a:stretch>
                  <a:fillRect l="-1948" t="-2292"/>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CH">
                    <a:noFill/>
                  </a:rPr>
                  <a:t> </a:t>
                </a:r>
              </a:p>
            </p:txBody>
          </p:sp>
        </mc:Fallback>
      </mc:AlternateContent>
      <p:pic>
        <p:nvPicPr>
          <p:cNvPr id="4" name="Picture 3">
            <a:extLst>
              <a:ext uri="{FF2B5EF4-FFF2-40B4-BE49-F238E27FC236}">
                <a16:creationId xmlns:a16="http://schemas.microsoft.com/office/drawing/2014/main" id="{6D5C3415-145B-8ECB-89A3-D3CE4124327F}"/>
              </a:ext>
            </a:extLst>
          </p:cNvPr>
          <p:cNvPicPr>
            <a:picLocks noChangeAspect="1"/>
          </p:cNvPicPr>
          <p:nvPr/>
        </p:nvPicPr>
        <p:blipFill>
          <a:blip r:embed="rId3"/>
          <a:srcRect t="66814" b="24884"/>
          <a:stretch/>
        </p:blipFill>
        <p:spPr>
          <a:xfrm>
            <a:off x="895336" y="3909197"/>
            <a:ext cx="6385066" cy="286872"/>
          </a:xfrm>
          <a:prstGeom prst="rect">
            <a:avLst/>
          </a:prstGeom>
        </p:spPr>
      </p:pic>
      <p:grpSp>
        <p:nvGrpSpPr>
          <p:cNvPr id="5" name="Group 4">
            <a:extLst>
              <a:ext uri="{FF2B5EF4-FFF2-40B4-BE49-F238E27FC236}">
                <a16:creationId xmlns:a16="http://schemas.microsoft.com/office/drawing/2014/main" id="{14D05A76-FB0A-6F17-209F-E019809B85CD}"/>
              </a:ext>
            </a:extLst>
          </p:cNvPr>
          <p:cNvGrpSpPr/>
          <p:nvPr/>
        </p:nvGrpSpPr>
        <p:grpSpPr>
          <a:xfrm>
            <a:off x="7864900" y="1112823"/>
            <a:ext cx="3880088" cy="3953969"/>
            <a:chOff x="963043" y="4541215"/>
            <a:chExt cx="2302192" cy="2256671"/>
          </a:xfrm>
        </p:grpSpPr>
        <p:sp>
          <p:nvSpPr>
            <p:cNvPr id="6" name="Rectangle 5">
              <a:extLst>
                <a:ext uri="{FF2B5EF4-FFF2-40B4-BE49-F238E27FC236}">
                  <a16:creationId xmlns:a16="http://schemas.microsoft.com/office/drawing/2014/main" id="{86CE9251-0D2F-C9FF-7A67-D7BB057A2335}"/>
                </a:ext>
              </a:extLst>
            </p:cNvPr>
            <p:cNvSpPr/>
            <p:nvPr/>
          </p:nvSpPr>
          <p:spPr>
            <a:xfrm>
              <a:off x="971149" y="4541215"/>
              <a:ext cx="2294086" cy="22177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8" name="fig_pulses_fixed.pdf" descr="fig_pulses_fixed.pdf">
              <a:extLst>
                <a:ext uri="{FF2B5EF4-FFF2-40B4-BE49-F238E27FC236}">
                  <a16:creationId xmlns:a16="http://schemas.microsoft.com/office/drawing/2014/main" id="{F31D6E22-BA66-CE32-B74E-60E116E30F0E}"/>
                </a:ext>
              </a:extLst>
            </p:cNvPr>
            <p:cNvPicPr>
              <a:picLocks noChangeAspect="1"/>
            </p:cNvPicPr>
            <p:nvPr/>
          </p:nvPicPr>
          <p:blipFill>
            <a:blip r:embed="rId5"/>
            <a:stretch>
              <a:fillRect/>
            </a:stretch>
          </p:blipFill>
          <p:spPr>
            <a:xfrm>
              <a:off x="963043" y="4563196"/>
              <a:ext cx="2269352" cy="2234690"/>
            </a:xfrm>
            <a:prstGeom prst="rect">
              <a:avLst/>
            </a:prstGeom>
            <a:ln w="12700">
              <a:miter lim="400000"/>
            </a:ln>
          </p:spPr>
        </p:pic>
      </p:grpSp>
      <p:sp>
        <p:nvSpPr>
          <p:cNvPr id="9"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DB45A7E1-343F-EB9B-393E-26606F146C59}"/>
              </a:ext>
            </a:extLst>
          </p:cNvPr>
          <p:cNvSpPr txBox="1"/>
          <p:nvPr/>
        </p:nvSpPr>
        <p:spPr>
          <a:xfrm>
            <a:off x="7864900" y="5066792"/>
            <a:ext cx="4171610"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Use Pulsed CW techniques developed with muonium</a:t>
            </a:r>
          </a:p>
        </p:txBody>
      </p:sp>
      <p:sp>
        <p:nvSpPr>
          <p:cNvPr id="7" name="TextBox 6">
            <a:extLst>
              <a:ext uri="{FF2B5EF4-FFF2-40B4-BE49-F238E27FC236}">
                <a16:creationId xmlns:a16="http://schemas.microsoft.com/office/drawing/2014/main" id="{181C41D2-A205-D5ED-2193-BB05C0DEC226}"/>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
        <p:nvSpPr>
          <p:cNvPr id="12" name="TextBox 11">
            <a:extLst>
              <a:ext uri="{FF2B5EF4-FFF2-40B4-BE49-F238E27FC236}">
                <a16:creationId xmlns:a16="http://schemas.microsoft.com/office/drawing/2014/main" id="{A51A1A23-CD85-1A96-F1F5-694ED03D920A}"/>
              </a:ext>
            </a:extLst>
          </p:cNvPr>
          <p:cNvSpPr txBox="1"/>
          <p:nvPr/>
        </p:nvSpPr>
        <p:spPr>
          <a:xfrm>
            <a:off x="8381999" y="5897789"/>
            <a:ext cx="3231507" cy="646331"/>
          </a:xfrm>
          <a:prstGeom prst="rect">
            <a:avLst/>
          </a:prstGeom>
          <a:noFill/>
        </p:spPr>
        <p:txBody>
          <a:bodyPr wrap="square">
            <a:spAutoFit/>
          </a:bodyPr>
          <a:lstStyle/>
          <a:p>
            <a:r>
              <a:rPr lang="en-GB" b="1" dirty="0">
                <a:sym typeface="Helvetica Light"/>
              </a:rPr>
              <a:t> N. </a:t>
            </a:r>
            <a:r>
              <a:rPr lang="en-GB" b="1" dirty="0" err="1">
                <a:sym typeface="Helvetica Light"/>
              </a:rPr>
              <a:t>Zhadnov</a:t>
            </a:r>
            <a:r>
              <a:rPr lang="en-GB" b="1" dirty="0">
                <a:sym typeface="Helvetica Light"/>
              </a:rPr>
              <a:t>. Opt. Express 31, 28470-28479 (2023)</a:t>
            </a:r>
            <a:r>
              <a:rPr lang="en-GB" dirty="0">
                <a:latin typeface="+mj-lt"/>
              </a:rPr>
              <a:t>.</a:t>
            </a:r>
            <a:endParaRPr lang="en-CH" dirty="0"/>
          </a:p>
        </p:txBody>
      </p:sp>
    </p:spTree>
    <p:extLst>
      <p:ext uri="{BB962C8B-B14F-4D97-AF65-F5344CB8AC3E}">
        <p14:creationId xmlns:p14="http://schemas.microsoft.com/office/powerpoint/2010/main" val="24547320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BFEA88-E80D-9951-F815-58AE086A7642}"/>
              </a:ext>
            </a:extLst>
          </p:cNvPr>
          <p:cNvSpPr>
            <a:spLocks noGrp="1"/>
          </p:cNvSpPr>
          <p:nvPr>
            <p:ph type="title"/>
          </p:nvPr>
        </p:nvSpPr>
        <p:spPr/>
        <p:txBody>
          <a:bodyPr/>
          <a:lstStyle/>
          <a:p>
            <a:r>
              <a:rPr lang="en-US" dirty="0"/>
              <a:t>Mu-MASS</a:t>
            </a:r>
            <a:endParaRPr lang="en-CH" dirty="0"/>
          </a:p>
        </p:txBody>
      </p:sp>
      <p:pic>
        <p:nvPicPr>
          <p:cNvPr id="3074" name="Picture 2" descr="Mu-Mass – Exotic Matter Group | ETH Zurich">
            <a:extLst>
              <a:ext uri="{FF2B5EF4-FFF2-40B4-BE49-F238E27FC236}">
                <a16:creationId xmlns:a16="http://schemas.microsoft.com/office/drawing/2014/main" id="{E9ACE3B3-7B15-6BE1-E498-8F5BA7EC67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6752" y="2444818"/>
            <a:ext cx="3785634" cy="269071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F124CCB-EBEC-85CD-EE42-D56862236114}"/>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32383912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0AFAA8-9CC7-2BF0-728C-D0B8392D8425}"/>
            </a:ext>
          </a:extLst>
        </p:cNvPr>
        <p:cNvGrpSpPr/>
        <p:nvPr/>
      </p:nvGrpSpPr>
      <p:grpSpPr>
        <a:xfrm>
          <a:off x="0" y="0"/>
          <a:ext cx="0" cy="0"/>
          <a:chOff x="0" y="0"/>
          <a:chExt cx="0" cy="0"/>
        </a:xfrm>
      </p:grpSpPr>
      <p:sp>
        <p:nvSpPr>
          <p:cNvPr id="2" name="Motivations to study leptonic atoms - Positronium and Muonium">
            <a:extLst>
              <a:ext uri="{FF2B5EF4-FFF2-40B4-BE49-F238E27FC236}">
                <a16:creationId xmlns:a16="http://schemas.microsoft.com/office/drawing/2014/main" id="{152A701D-F082-70ED-D4D3-94D6687FF667}"/>
              </a:ext>
            </a:extLst>
          </p:cNvPr>
          <p:cNvSpPr txBox="1">
            <a:spLocks/>
          </p:cNvSpPr>
          <p:nvPr/>
        </p:nvSpPr>
        <p:spPr>
          <a:xfrm>
            <a:off x="86603" y="836133"/>
            <a:ext cx="5587358"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sz="3800" dirty="0"/>
              <a:t>Future : Ramsey-Doppler Spectroscopy</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B8636BC2-61EE-8146-7895-7E35214D572B}"/>
              </a:ext>
            </a:extLst>
          </p:cNvPr>
          <p:cNvSpPr txBox="1"/>
          <p:nvPr/>
        </p:nvSpPr>
        <p:spPr>
          <a:xfrm>
            <a:off x="688975" y="1841386"/>
            <a:ext cx="50311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pic>
        <p:nvPicPr>
          <p:cNvPr id="5" name="Picture 4">
            <a:extLst>
              <a:ext uri="{FF2B5EF4-FFF2-40B4-BE49-F238E27FC236}">
                <a16:creationId xmlns:a16="http://schemas.microsoft.com/office/drawing/2014/main" id="{38B17FC7-6E6D-B148-C87D-6E6F095DE1A7}"/>
              </a:ext>
            </a:extLst>
          </p:cNvPr>
          <p:cNvPicPr>
            <a:picLocks noChangeAspect="1"/>
          </p:cNvPicPr>
          <p:nvPr/>
        </p:nvPicPr>
        <p:blipFill>
          <a:blip r:embed="rId3"/>
          <a:srcRect t="49009" b="1"/>
          <a:stretch>
            <a:fillRect/>
          </a:stretch>
        </p:blipFill>
        <p:spPr>
          <a:xfrm>
            <a:off x="4895850" y="1009637"/>
            <a:ext cx="6723772" cy="2896014"/>
          </a:xfrm>
          <a:prstGeom prst="rect">
            <a:avLst/>
          </a:prstGeom>
        </p:spPr>
      </p:pic>
      <p:sp>
        <p:nvSpPr>
          <p:cNvPr id="7" name="TextBox 6">
            <a:extLst>
              <a:ext uri="{FF2B5EF4-FFF2-40B4-BE49-F238E27FC236}">
                <a16:creationId xmlns:a16="http://schemas.microsoft.com/office/drawing/2014/main" id="{CADDF737-2F52-88DB-B9DA-54F8E1B3630F}"/>
              </a:ext>
            </a:extLst>
          </p:cNvPr>
          <p:cNvSpPr txBox="1"/>
          <p:nvPr/>
        </p:nvSpPr>
        <p:spPr>
          <a:xfrm>
            <a:off x="17050" y="6021867"/>
            <a:ext cx="5965504" cy="738664"/>
          </a:xfrm>
          <a:prstGeom prst="rect">
            <a:avLst/>
          </a:prstGeom>
          <a:noFill/>
        </p:spPr>
        <p:txBody>
          <a:bodyPr wrap="square">
            <a:spAutoFit/>
          </a:bodyPr>
          <a:lstStyle/>
          <a:p>
            <a:r>
              <a:rPr lang="en-US" sz="1400" dirty="0">
                <a:effectLst/>
                <a:latin typeface="+mj-lt"/>
                <a:ea typeface="Times New Roman" panose="02020603050405020304" pitchFamily="18" charset="0"/>
              </a:rPr>
              <a:t>Huber, A et al. Phys. Rev. A 58, (1998)</a:t>
            </a:r>
          </a:p>
          <a:p>
            <a:endParaRPr lang="en-US" sz="1400" dirty="0">
              <a:effectLst/>
              <a:latin typeface="+mj-lt"/>
              <a:ea typeface="Times New Roman" panose="02020603050405020304" pitchFamily="18" charset="0"/>
            </a:endParaRPr>
          </a:p>
          <a:p>
            <a:r>
              <a:rPr lang="en-US" sz="1400" dirty="0">
                <a:effectLst/>
                <a:latin typeface="+mj-lt"/>
                <a:ea typeface="Times New Roman" panose="02020603050405020304" pitchFamily="18" charset="0"/>
              </a:rPr>
              <a:t>Javary, E., Thorpe-Woods, E., </a:t>
            </a:r>
            <a:r>
              <a:rPr lang="en-US" sz="1400" dirty="0" err="1">
                <a:effectLst/>
                <a:latin typeface="+mj-lt"/>
                <a:ea typeface="Times New Roman" panose="02020603050405020304" pitchFamily="18" charset="0"/>
              </a:rPr>
              <a:t>Cortinovis</a:t>
            </a:r>
            <a:r>
              <a:rPr lang="en-US" sz="1400" dirty="0">
                <a:effectLst/>
                <a:latin typeface="+mj-lt"/>
                <a:ea typeface="Times New Roman" panose="02020603050405020304" pitchFamily="18" charset="0"/>
              </a:rPr>
              <a:t>, I. et al. Eur. Phys. J. D (2025).</a:t>
            </a:r>
            <a:endParaRPr lang="en-CH" sz="1400" dirty="0">
              <a:latin typeface="+mj-lt"/>
            </a:endParaRPr>
          </a:p>
        </p:txBody>
      </p:sp>
      <p:sp>
        <p:nvSpPr>
          <p:cNvPr id="8"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BAEFF7C8-6F90-3550-BBD5-4B08EAE3EB34}"/>
              </a:ext>
            </a:extLst>
          </p:cNvPr>
          <p:cNvSpPr txBox="1"/>
          <p:nvPr/>
        </p:nvSpPr>
        <p:spPr>
          <a:xfrm>
            <a:off x="86603" y="2034336"/>
            <a:ext cx="4896216" cy="43935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sz="2700" dirty="0">
                <a:latin typeface="+mj-lt"/>
              </a:rPr>
              <a:t>Ramsey Spectroscopy has been applied to 1S-2S of Hydrogen</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sz="2700" dirty="0">
                <a:latin typeface="+mj-lt"/>
              </a:rPr>
              <a:t>Combine </a:t>
            </a:r>
            <a:r>
              <a:rPr lang="en-GB" sz="2700" b="1" dirty="0">
                <a:latin typeface="+mj-lt"/>
              </a:rPr>
              <a:t>Ramsey spectroscopy </a:t>
            </a:r>
            <a:r>
              <a:rPr lang="en-GB" sz="2700" dirty="0">
                <a:latin typeface="+mj-lt"/>
              </a:rPr>
              <a:t>with a detection system which can correct the </a:t>
            </a:r>
            <a:r>
              <a:rPr lang="en-GB" sz="2700" b="1" dirty="0">
                <a:latin typeface="+mj-lt"/>
              </a:rPr>
              <a:t>2</a:t>
            </a:r>
            <a:r>
              <a:rPr lang="en-GB" sz="2700" b="1" baseline="30000" dirty="0">
                <a:latin typeface="+mj-lt"/>
              </a:rPr>
              <a:t>nd</a:t>
            </a:r>
            <a:r>
              <a:rPr lang="en-GB" sz="2700" b="1" dirty="0">
                <a:latin typeface="+mj-lt"/>
              </a:rPr>
              <a:t> Order Doppler </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sz="2700" dirty="0">
                <a:latin typeface="+mj-lt"/>
              </a:rPr>
              <a:t>Laser frequency is fixed, and Doppler effect used to scan the detuning </a:t>
            </a:r>
          </a:p>
          <a:p>
            <a:pPr>
              <a:spcBef>
                <a:spcPts val="500"/>
              </a:spcBef>
              <a:buClr>
                <a:srgbClr val="0000AA"/>
              </a:buClr>
              <a:buSzPct val="100000"/>
              <a:defRPr sz="2400">
                <a:latin typeface="Helvetica Light"/>
                <a:ea typeface="Helvetica Light"/>
                <a:cs typeface="Helvetica Light"/>
                <a:sym typeface="Helvetica Light"/>
              </a:defRPr>
            </a:pPr>
            <a:endParaRPr b="1" dirty="0">
              <a:latin typeface="+mj-lt"/>
              <a:ea typeface="+mn-ea"/>
              <a:cs typeface="+mn-cs"/>
              <a:sym typeface="Helvetica"/>
            </a:endParaRPr>
          </a:p>
        </p:txBody>
      </p:sp>
      <p:pic>
        <p:nvPicPr>
          <p:cNvPr id="6" name="Picture 5">
            <a:extLst>
              <a:ext uri="{FF2B5EF4-FFF2-40B4-BE49-F238E27FC236}">
                <a16:creationId xmlns:a16="http://schemas.microsoft.com/office/drawing/2014/main" id="{137843FE-8EE8-6F70-C08E-BBC6F85E17B8}"/>
              </a:ext>
            </a:extLst>
          </p:cNvPr>
          <p:cNvPicPr>
            <a:picLocks noChangeAspect="1"/>
          </p:cNvPicPr>
          <p:nvPr/>
        </p:nvPicPr>
        <p:blipFill>
          <a:blip r:embed="rId4"/>
          <a:stretch>
            <a:fillRect/>
          </a:stretch>
        </p:blipFill>
        <p:spPr>
          <a:xfrm>
            <a:off x="4945280" y="3834463"/>
            <a:ext cx="4728864" cy="3017114"/>
          </a:xfrm>
          <a:prstGeom prst="rect">
            <a:avLst/>
          </a:prstGeom>
        </p:spPr>
      </p:pic>
      <p:sp>
        <p:nvSpPr>
          <p:cNvPr id="10" name="TextBox 9">
            <a:extLst>
              <a:ext uri="{FF2B5EF4-FFF2-40B4-BE49-F238E27FC236}">
                <a16:creationId xmlns:a16="http://schemas.microsoft.com/office/drawing/2014/main" id="{9CF2D2F1-FCDD-AEE7-D300-317AAF451D62}"/>
              </a:ext>
            </a:extLst>
          </p:cNvPr>
          <p:cNvSpPr txBox="1"/>
          <p:nvPr/>
        </p:nvSpPr>
        <p:spPr>
          <a:xfrm>
            <a:off x="9457028" y="3815592"/>
            <a:ext cx="2648370" cy="2805896"/>
          </a:xfrm>
          <a:prstGeom prst="rect">
            <a:avLst/>
          </a:prstGeom>
          <a:noFill/>
        </p:spPr>
        <p:txBody>
          <a:bodyPr wrap="square">
            <a:spAutoFit/>
          </a:bodyPr>
          <a:lstStyle/>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FWHM reduced to 2.2MHz!</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endParaRPr lang="en-GB" dirty="0">
              <a:latin typeface="+mj-lt"/>
            </a:endParaRP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dirty="0">
                <a:latin typeface="+mj-lt"/>
              </a:rPr>
              <a:t>~ sub 100kHz precision expected from method</a:t>
            </a:r>
          </a:p>
        </p:txBody>
      </p:sp>
      <p:sp>
        <p:nvSpPr>
          <p:cNvPr id="11" name="TextBox 10">
            <a:extLst>
              <a:ext uri="{FF2B5EF4-FFF2-40B4-BE49-F238E27FC236}">
                <a16:creationId xmlns:a16="http://schemas.microsoft.com/office/drawing/2014/main" id="{5B209B4E-7790-4563-FC8D-6DE9008F0523}"/>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29353279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otivations to study leptonic atoms - Positronium and Muonium">
            <a:extLst>
              <a:ext uri="{FF2B5EF4-FFF2-40B4-BE49-F238E27FC236}">
                <a16:creationId xmlns:a16="http://schemas.microsoft.com/office/drawing/2014/main" id="{AAFDDD79-2157-FE71-503E-C9D69872BA53}"/>
              </a:ext>
            </a:extLst>
          </p:cNvPr>
          <p:cNvSpPr txBox="1">
            <a:spLocks/>
          </p:cNvSpPr>
          <p:nvPr/>
        </p:nvSpPr>
        <p:spPr>
          <a:xfrm>
            <a:off x="609600" y="9587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Summary</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3C1FB9F6-0BF9-FF09-6FD2-6EEB7253EADB}"/>
              </a:ext>
            </a:extLst>
          </p:cNvPr>
          <p:cNvSpPr txBox="1"/>
          <p:nvPr/>
        </p:nvSpPr>
        <p:spPr>
          <a:xfrm>
            <a:off x="149472" y="1678940"/>
            <a:ext cx="11893056" cy="45345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lnSpc>
                <a:spcPct val="150000"/>
              </a:lnSpc>
              <a:spcBef>
                <a:spcPts val="500"/>
              </a:spcBef>
              <a:buClr>
                <a:srgbClr val="0000AA"/>
              </a:buClr>
              <a:buSzPct val="100000"/>
              <a:buChar char="▪"/>
              <a:defRPr sz="2400">
                <a:latin typeface="Helvetica Light"/>
                <a:ea typeface="Helvetica Light"/>
                <a:cs typeface="Helvetica Light"/>
                <a:sym typeface="Helvetica Light"/>
              </a:defRPr>
            </a:pPr>
            <a:r>
              <a:rPr lang="en-GB" sz="3200" dirty="0">
                <a:latin typeface="+mj-lt"/>
              </a:rPr>
              <a:t>Spectroscopy of leptonic atoms provides a precision test of QED</a:t>
            </a:r>
          </a:p>
          <a:p>
            <a:pPr marL="361950" indent="-361950">
              <a:lnSpc>
                <a:spcPct val="150000"/>
              </a:lnSpc>
              <a:spcBef>
                <a:spcPts val="500"/>
              </a:spcBef>
              <a:buClr>
                <a:srgbClr val="0000AA"/>
              </a:buClr>
              <a:buSzPct val="100000"/>
              <a:buChar char="▪"/>
              <a:defRPr sz="2400">
                <a:latin typeface="Helvetica Light"/>
                <a:ea typeface="Helvetica Light"/>
                <a:cs typeface="Helvetica Light"/>
                <a:sym typeface="Helvetica Light"/>
              </a:defRPr>
            </a:pPr>
            <a:r>
              <a:rPr lang="en-GB" sz="3200" dirty="0">
                <a:latin typeface="+mj-lt"/>
              </a:rPr>
              <a:t>We have recently submitted a manuscript for fine structure of muonium</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sz="3200" dirty="0">
                <a:latin typeface="+mj-lt"/>
              </a:rPr>
              <a:t>Currently finalising the results of a CW 1S-2S measurement of Ps</a:t>
            </a:r>
          </a:p>
          <a:p>
            <a:pPr marL="819150" lvl="1" indent="-361950">
              <a:lnSpc>
                <a:spcPct val="150000"/>
              </a:lnSpc>
              <a:spcBef>
                <a:spcPts val="500"/>
              </a:spcBef>
              <a:buClr>
                <a:srgbClr val="0000AA"/>
              </a:buClr>
              <a:buSzPct val="100000"/>
              <a:buChar char="▪"/>
              <a:defRPr sz="2400">
                <a:latin typeface="Helvetica Light"/>
                <a:ea typeface="Helvetica Light"/>
                <a:cs typeface="Helvetica Light"/>
                <a:sym typeface="Helvetica Light"/>
              </a:defRPr>
            </a:pPr>
            <a:r>
              <a:rPr lang="en-GB" sz="3200" dirty="0">
                <a:latin typeface="+mj-lt"/>
              </a:rPr>
              <a:t>Estimated to be similar precision as state-of-the-art</a:t>
            </a:r>
          </a:p>
          <a:p>
            <a:pPr marL="361950" indent="-361950">
              <a:spcBef>
                <a:spcPts val="500"/>
              </a:spcBef>
              <a:buClr>
                <a:srgbClr val="0000AA"/>
              </a:buClr>
              <a:buSzPct val="100000"/>
              <a:buChar char="▪"/>
              <a:defRPr sz="2400">
                <a:latin typeface="Helvetica Light"/>
                <a:ea typeface="Helvetica Light"/>
                <a:cs typeface="Helvetica Light"/>
                <a:sym typeface="Helvetica Light"/>
              </a:defRPr>
            </a:pPr>
            <a:r>
              <a:rPr lang="en-GB" sz="3200" dirty="0">
                <a:latin typeface="+mj-lt"/>
              </a:rPr>
              <a:t>Ramsey methods offer a future direction for significantly improving both muonium and positronium measurements with minimal changes to the current setup</a:t>
            </a:r>
          </a:p>
        </p:txBody>
      </p:sp>
      <p:sp>
        <p:nvSpPr>
          <p:cNvPr id="5" name="TextBox 4">
            <a:extLst>
              <a:ext uri="{FF2B5EF4-FFF2-40B4-BE49-F238E27FC236}">
                <a16:creationId xmlns:a16="http://schemas.microsoft.com/office/drawing/2014/main" id="{B603ED97-07FC-F294-3476-52C9DBFF9325}"/>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42648821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80C883-38F0-D7B9-7502-BE26B09DC79C}"/>
            </a:ext>
          </a:extLst>
        </p:cNvPr>
        <p:cNvGrpSpPr/>
        <p:nvPr/>
      </p:nvGrpSpPr>
      <p:grpSpPr>
        <a:xfrm>
          <a:off x="0" y="0"/>
          <a:ext cx="0" cy="0"/>
          <a:chOff x="0" y="0"/>
          <a:chExt cx="0" cy="0"/>
        </a:xfrm>
      </p:grpSpPr>
      <p:sp>
        <p:nvSpPr>
          <p:cNvPr id="2" name="Motivations to study leptonic atoms - Positronium and Muonium">
            <a:extLst>
              <a:ext uri="{FF2B5EF4-FFF2-40B4-BE49-F238E27FC236}">
                <a16:creationId xmlns:a16="http://schemas.microsoft.com/office/drawing/2014/main" id="{E3D2EC62-1857-73EA-C3A0-BBA5F471E6AA}"/>
              </a:ext>
            </a:extLst>
          </p:cNvPr>
          <p:cNvSpPr txBox="1">
            <a:spLocks/>
          </p:cNvSpPr>
          <p:nvPr/>
        </p:nvSpPr>
        <p:spPr>
          <a:xfrm>
            <a:off x="6981785" y="4182809"/>
            <a:ext cx="4361604"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Thank you for listening!</a:t>
            </a:r>
          </a:p>
        </p:txBody>
      </p:sp>
      <p:pic>
        <p:nvPicPr>
          <p:cNvPr id="3" name="mu-mass_picture3.png" descr="mu-mass_picture3.png">
            <a:extLst>
              <a:ext uri="{FF2B5EF4-FFF2-40B4-BE49-F238E27FC236}">
                <a16:creationId xmlns:a16="http://schemas.microsoft.com/office/drawing/2014/main" id="{5FC65361-4C89-CC0B-C49E-6D0806FAB4E3}"/>
              </a:ext>
            </a:extLst>
          </p:cNvPr>
          <p:cNvPicPr>
            <a:picLocks noChangeAspect="1"/>
          </p:cNvPicPr>
          <p:nvPr/>
        </p:nvPicPr>
        <p:blipFill>
          <a:blip r:embed="rId2"/>
          <a:stretch>
            <a:fillRect/>
          </a:stretch>
        </p:blipFill>
        <p:spPr>
          <a:xfrm>
            <a:off x="-722408" y="5518027"/>
            <a:ext cx="2691027" cy="894250"/>
          </a:xfrm>
          <a:prstGeom prst="rect">
            <a:avLst/>
          </a:prstGeom>
          <a:ln w="12700">
            <a:miter lim="400000"/>
          </a:ln>
        </p:spPr>
      </p:pic>
      <p:sp>
        <p:nvSpPr>
          <p:cNvPr id="4" name="PART OF THIS WORK IS SUPPORTED BY an ERC consolidator grant  (818053 -Mu-MASS) and by the Swiss National Foundation under the grants 197346 219485.">
            <a:extLst>
              <a:ext uri="{FF2B5EF4-FFF2-40B4-BE49-F238E27FC236}">
                <a16:creationId xmlns:a16="http://schemas.microsoft.com/office/drawing/2014/main" id="{A1875278-7D17-76E8-9208-385D30AD5BE2}"/>
              </a:ext>
            </a:extLst>
          </p:cNvPr>
          <p:cNvSpPr txBox="1"/>
          <p:nvPr/>
        </p:nvSpPr>
        <p:spPr>
          <a:xfrm>
            <a:off x="1282288" y="5443902"/>
            <a:ext cx="11227399" cy="13234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defTabSz="584200">
              <a:defRPr sz="2000" spc="79">
                <a:latin typeface="Helvetica Light"/>
                <a:ea typeface="Helvetica Light"/>
                <a:cs typeface="Helvetica Light"/>
                <a:sym typeface="Helvetica Light"/>
              </a:defRPr>
            </a:pPr>
            <a:r>
              <a:rPr dirty="0"/>
              <a:t>PART OF THIS WORK IS SUPPORTED BY an ERC consolidator grant </a:t>
            </a:r>
            <a:br>
              <a:rPr dirty="0"/>
            </a:br>
            <a:r>
              <a:rPr dirty="0"/>
              <a:t>(818053 -Mu-MASS) and by the Swiss National Foundation under the grants 197346</a:t>
            </a:r>
            <a:br>
              <a:rPr dirty="0"/>
            </a:br>
            <a:r>
              <a:rPr dirty="0"/>
              <a:t>219485</a:t>
            </a:r>
            <a:r>
              <a:rPr lang="en-US" dirty="0"/>
              <a:t> and NIST Precision Measurement Grant</a:t>
            </a:r>
            <a:r>
              <a:rPr dirty="0"/>
              <a:t>. </a:t>
            </a:r>
          </a:p>
          <a:p>
            <a:pPr defTabSz="584200">
              <a:defRPr sz="2000" b="1" spc="79">
                <a:solidFill>
                  <a:srgbClr val="0365C0"/>
                </a:solidFill>
                <a:latin typeface="+mn-lt"/>
                <a:ea typeface="+mn-ea"/>
                <a:cs typeface="+mn-cs"/>
                <a:sym typeface="Helvetica"/>
              </a:defRPr>
            </a:pPr>
            <a:r>
              <a:rPr dirty="0"/>
              <a:t> </a:t>
            </a:r>
            <a:endParaRPr b="0" dirty="0">
              <a:latin typeface="Helvetica Light"/>
              <a:ea typeface="Helvetica Light"/>
              <a:cs typeface="Helvetica Light"/>
              <a:sym typeface="Helvetica Light"/>
            </a:endParaRPr>
          </a:p>
        </p:txBody>
      </p:sp>
      <p:pic>
        <p:nvPicPr>
          <p:cNvPr id="5" name="Image" descr="Image">
            <a:extLst>
              <a:ext uri="{FF2B5EF4-FFF2-40B4-BE49-F238E27FC236}">
                <a16:creationId xmlns:a16="http://schemas.microsoft.com/office/drawing/2014/main" id="{DA4492D7-B7BE-5E8D-F41E-F344750DF8A9}"/>
              </a:ext>
            </a:extLst>
          </p:cNvPr>
          <p:cNvPicPr>
            <a:picLocks noChangeAspect="1"/>
          </p:cNvPicPr>
          <p:nvPr/>
        </p:nvPicPr>
        <p:blipFill>
          <a:blip r:embed="rId3"/>
          <a:stretch>
            <a:fillRect/>
          </a:stretch>
        </p:blipFill>
        <p:spPr>
          <a:xfrm>
            <a:off x="7393516" y="6151927"/>
            <a:ext cx="2286001" cy="520701"/>
          </a:xfrm>
          <a:prstGeom prst="rect">
            <a:avLst/>
          </a:prstGeom>
          <a:ln w="12700">
            <a:miter lim="400000"/>
          </a:ln>
        </p:spPr>
      </p:pic>
      <p:pic>
        <p:nvPicPr>
          <p:cNvPr id="8" name="Picture 7">
            <a:extLst>
              <a:ext uri="{FF2B5EF4-FFF2-40B4-BE49-F238E27FC236}">
                <a16:creationId xmlns:a16="http://schemas.microsoft.com/office/drawing/2014/main" id="{E6329EB7-6653-8EB9-CEDC-AE9CF6C2AB07}"/>
              </a:ext>
            </a:extLst>
          </p:cNvPr>
          <p:cNvPicPr>
            <a:picLocks noChangeAspect="1"/>
          </p:cNvPicPr>
          <p:nvPr/>
        </p:nvPicPr>
        <p:blipFill>
          <a:blip r:embed="rId4"/>
          <a:srcRect t="20013" r="13300"/>
          <a:stretch/>
        </p:blipFill>
        <p:spPr>
          <a:xfrm>
            <a:off x="6651837" y="849695"/>
            <a:ext cx="4691552" cy="3283725"/>
          </a:xfrm>
          <a:prstGeom prst="rect">
            <a:avLst/>
          </a:prstGeom>
        </p:spPr>
      </p:pic>
      <p:pic>
        <p:nvPicPr>
          <p:cNvPr id="10" name="Picture 9">
            <a:extLst>
              <a:ext uri="{FF2B5EF4-FFF2-40B4-BE49-F238E27FC236}">
                <a16:creationId xmlns:a16="http://schemas.microsoft.com/office/drawing/2014/main" id="{4451A12E-65C6-7319-EA60-7F71540607A9}"/>
              </a:ext>
            </a:extLst>
          </p:cNvPr>
          <p:cNvPicPr>
            <a:picLocks noChangeAspect="1"/>
          </p:cNvPicPr>
          <p:nvPr/>
        </p:nvPicPr>
        <p:blipFill>
          <a:blip r:embed="rId5"/>
          <a:stretch>
            <a:fillRect/>
          </a:stretch>
        </p:blipFill>
        <p:spPr>
          <a:xfrm>
            <a:off x="106932" y="784826"/>
            <a:ext cx="3423920" cy="2556791"/>
          </a:xfrm>
          <a:prstGeom prst="rect">
            <a:avLst/>
          </a:prstGeom>
        </p:spPr>
      </p:pic>
      <p:pic>
        <p:nvPicPr>
          <p:cNvPr id="1026" name="Picture 2" descr="Evans Javary, 24 ans : « Tout est fait pour qu'on se sente bien » | Les  Nouvelles Calédoniennes">
            <a:extLst>
              <a:ext uri="{FF2B5EF4-FFF2-40B4-BE49-F238E27FC236}">
                <a16:creationId xmlns:a16="http://schemas.microsoft.com/office/drawing/2014/main" id="{1774E3D8-C9B5-A916-18B6-90B714053EB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7332" y="3565113"/>
            <a:ext cx="2691027" cy="179509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arcus Mähring – Schweiz | Berufliches Profil | LinkedIn">
            <a:extLst>
              <a:ext uri="{FF2B5EF4-FFF2-40B4-BE49-F238E27FC236}">
                <a16:creationId xmlns:a16="http://schemas.microsoft.com/office/drawing/2014/main" id="{BC95333A-A8C3-D87A-9D49-C1CECFAD617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9788" y="3455205"/>
            <a:ext cx="190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9 &quot;Lucas De Sousa Borges&quot; profiles | LinkedIn">
            <a:extLst>
              <a:ext uri="{FF2B5EF4-FFF2-40B4-BE49-F238E27FC236}">
                <a16:creationId xmlns:a16="http://schemas.microsoft.com/office/drawing/2014/main" id="{204A7C6D-D3FF-F3EC-3A38-A16563792C3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89682" y="876118"/>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9F11FC9-CBCE-AD1C-FA5D-2932F60372D4}"/>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35884401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6FE5C-8A39-19C7-D19F-A2FE91C4CA8A}"/>
              </a:ext>
            </a:extLst>
          </p:cNvPr>
          <p:cNvSpPr>
            <a:spLocks noGrp="1"/>
          </p:cNvSpPr>
          <p:nvPr>
            <p:ph type="title"/>
          </p:nvPr>
        </p:nvSpPr>
        <p:spPr>
          <a:xfrm>
            <a:off x="2974697" y="3429000"/>
            <a:ext cx="8849253" cy="733647"/>
          </a:xfrm>
        </p:spPr>
        <p:txBody>
          <a:bodyPr/>
          <a:lstStyle/>
          <a:p>
            <a:r>
              <a:rPr lang="en-US" dirty="0"/>
              <a:t>Extra Slides</a:t>
            </a:r>
            <a:endParaRPr lang="en-CH" dirty="0"/>
          </a:p>
        </p:txBody>
      </p:sp>
    </p:spTree>
    <p:extLst>
      <p:ext uri="{BB962C8B-B14F-4D97-AF65-F5344CB8AC3E}">
        <p14:creationId xmlns:p14="http://schemas.microsoft.com/office/powerpoint/2010/main" val="36979205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0DF7BD-C862-876C-1407-742EC0C897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0C0A837-7BB6-2DA5-6E10-EDEFF4649055}"/>
              </a:ext>
            </a:extLst>
          </p:cNvPr>
          <p:cNvSpPr>
            <a:spLocks noGrp="1"/>
          </p:cNvSpPr>
          <p:nvPr>
            <p:ph type="title"/>
          </p:nvPr>
        </p:nvSpPr>
        <p:spPr>
          <a:xfrm>
            <a:off x="469622" y="819150"/>
            <a:ext cx="8849253" cy="733647"/>
          </a:xfrm>
        </p:spPr>
        <p:txBody>
          <a:bodyPr/>
          <a:lstStyle/>
          <a:p>
            <a:r>
              <a:rPr lang="en-US" dirty="0" err="1"/>
              <a:t>Lineshape</a:t>
            </a:r>
            <a:r>
              <a:rPr lang="en-US" dirty="0"/>
              <a:t> full expression</a:t>
            </a:r>
            <a:endParaRPr lang="en-CH" dirty="0"/>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94A4B256-8580-A16A-0AA6-0DA9BA03CB65}"/>
                  </a:ext>
                </a:extLst>
              </p:cNvPr>
              <p:cNvSpPr txBox="1"/>
              <p:nvPr/>
            </p:nvSpPr>
            <p:spPr>
              <a:xfrm>
                <a:off x="657225" y="1802466"/>
                <a:ext cx="9518183" cy="3445174"/>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eqArr>
                        <m:eqArrPr>
                          <m:ctrlPr>
                            <a:rPr lang="en-CH" i="1" smtClean="0">
                              <a:latin typeface="Cambria Math" panose="02040503050406030204" pitchFamily="18" charset="0"/>
                            </a:rPr>
                          </m:ctrlPr>
                        </m:eqArrPr>
                        <m:e>
                          <m:m>
                            <m:mPr>
                              <m:plcHide m:val="on"/>
                              <m:mcs>
                                <m:mc>
                                  <m:mcPr>
                                    <m:count m:val="2"/>
                                    <m:mcJc m:val="center"/>
                                  </m:mcPr>
                                </m:mc>
                              </m:mcs>
                              <m:ctrlPr>
                                <a:rPr lang="en-CH" i="1" smtClean="0"/>
                              </m:ctrlPr>
                            </m:mPr>
                            <m:mr>
                              <m:e>
                                <m:eqArr>
                                  <m:eqArrPr>
                                    <m:ctrlPr>
                                      <a:rPr lang="en-CH" i="1">
                                        <a:latin typeface="Cambria Math" panose="02040503050406030204" pitchFamily="18" charset="0"/>
                                      </a:rPr>
                                    </m:ctrlPr>
                                  </m:eqArrPr>
                                  <m:e>
                                    <m:sSub>
                                      <m:sSubPr>
                                        <m:ctrlPr>
                                          <a:rPr lang="en-CH" i="1"/>
                                        </m:ctrlPr>
                                      </m:sSubPr>
                                      <m:e>
                                        <m:r>
                                          <a:rPr lang="fr-FR" b="1" i="1"/>
                                          <m:t>𝐋</m:t>
                                        </m:r>
                                      </m:e>
                                      <m:sub>
                                        <m:r>
                                          <a:rPr lang="fr-FR" i="1"/>
                                          <m:t>2</m:t>
                                        </m:r>
                                        <m:r>
                                          <a:rPr lang="fr-FR" b="1" i="1"/>
                                          <m:t>𝐒</m:t>
                                        </m:r>
                                      </m:sub>
                                    </m:sSub>
                                    <m:r>
                                      <a:rPr lang="fr-FR" i="1"/>
                                      <m:t>=</m:t>
                                    </m:r>
                                    <m:nary>
                                      <m:naryPr>
                                        <m:limLoc m:val="subSup"/>
                                        <m:grow m:val="on"/>
                                        <m:ctrlPr>
                                          <a:rPr lang="en-CH" i="1"/>
                                        </m:ctrlPr>
                                      </m:naryPr>
                                      <m:sub>
                                        <m:r>
                                          <a:rPr lang="fr-FR" i="1"/>
                                          <m:t>−</m:t>
                                        </m:r>
                                        <m:r>
                                          <a:rPr lang="fr-FR"/>
                                          <m:t>∞</m:t>
                                        </m:r>
                                      </m:sub>
                                      <m:sup>
                                        <m:r>
                                          <a:rPr lang="fr-FR"/>
                                          <m:t>∞</m:t>
                                        </m:r>
                                      </m:sup>
                                      <m:e>
                                        <m:r>
                                          <a:rPr lang="fr-FR" i="1"/>
                                          <m:t> </m:t>
                                        </m:r>
                                      </m:e>
                                    </m:nary>
                                    <m:r>
                                      <a:rPr lang="fr-FR" i="1"/>
                                      <m:t>𝒩</m:t>
                                    </m:r>
                                    <m:d>
                                      <m:dPr>
                                        <m:ctrlPr>
                                          <a:rPr lang="en-CH" i="1"/>
                                        </m:ctrlPr>
                                      </m:dPr>
                                      <m:e>
                                        <m:r>
                                          <a:rPr lang="fr-FR" i="1"/>
                                          <m:t>𝜇</m:t>
                                        </m:r>
                                        <m:r>
                                          <a:rPr lang="fr-FR" i="1"/>
                                          <m:t>,</m:t>
                                        </m:r>
                                        <m:sSup>
                                          <m:sSupPr>
                                            <m:ctrlPr>
                                              <a:rPr lang="en-CH" i="1"/>
                                            </m:ctrlPr>
                                          </m:sSupPr>
                                          <m:e>
                                            <m:r>
                                              <a:rPr lang="fr-FR" i="1"/>
                                              <m:t>𝜎</m:t>
                                            </m:r>
                                          </m:e>
                                          <m:sup>
                                            <m:r>
                                              <a:rPr lang="fr-FR" i="1"/>
                                              <m:t>2</m:t>
                                            </m:r>
                                          </m:sup>
                                        </m:sSup>
                                      </m:e>
                                    </m:d>
                                    <m:r>
                                      <a:rPr lang="en-US" b="0" i="1" smtClean="0">
                                        <a:latin typeface="Cambria Math" panose="02040503050406030204" pitchFamily="18" charset="0"/>
                                      </a:rPr>
                                      <m:t> </m:t>
                                    </m:r>
                                    <m:r>
                                      <a:rPr lang="fr-FR" i="1">
                                        <a:latin typeface="Cambria Math" panose="02040503050406030204" pitchFamily="18" charset="0"/>
                                      </a:rPr>
                                      <m:t>𝑑𝑦</m:t>
                                    </m:r>
                                    <m:nary>
                                      <m:naryPr>
                                        <m:limLoc m:val="subSup"/>
                                        <m:grow m:val="on"/>
                                        <m:ctrlPr>
                                          <a:rPr lang="en-CH" i="1">
                                            <a:latin typeface="Cambria Math" panose="02040503050406030204" pitchFamily="18" charset="0"/>
                                          </a:rPr>
                                        </m:ctrlPr>
                                      </m:naryPr>
                                      <m:sub>
                                        <m:r>
                                          <a:rPr lang="fr-FR" i="1">
                                            <a:latin typeface="Cambria Math" panose="02040503050406030204" pitchFamily="18" charset="0"/>
                                          </a:rPr>
                                          <m:t>0</m:t>
                                        </m:r>
                                      </m:sub>
                                      <m:sup>
                                        <m:r>
                                          <a:rPr lang="fr-FR" i="1">
                                            <a:latin typeface="Cambria Math" panose="02040503050406030204" pitchFamily="18" charset="0"/>
                                          </a:rPr>
                                          <m:t>2</m:t>
                                        </m:r>
                                        <m:r>
                                          <a:rPr lang="fr-FR" i="1">
                                            <a:latin typeface="Cambria Math" panose="02040503050406030204" pitchFamily="18" charset="0"/>
                                          </a:rPr>
                                          <m:t>𝜋</m:t>
                                        </m:r>
                                      </m:sup>
                                      <m:e>
                                        <m:r>
                                          <a:rPr lang="fr-FR" i="1">
                                            <a:latin typeface="Cambria Math" panose="02040503050406030204" pitchFamily="18" charset="0"/>
                                          </a:rPr>
                                          <m:t> </m:t>
                                        </m:r>
                                      </m:e>
                                    </m:nary>
                                    <m:r>
                                      <a:rPr lang="fr-FR" i="1">
                                        <a:latin typeface="Cambria Math" panose="02040503050406030204" pitchFamily="18" charset="0"/>
                                      </a:rPr>
                                      <m:t>𝑑</m:t>
                                    </m:r>
                                    <m:r>
                                      <a:rPr lang="fr-FR" i="1">
                                        <a:latin typeface="Cambria Math" panose="02040503050406030204" pitchFamily="18" charset="0"/>
                                      </a:rPr>
                                      <m:t>𝜑</m:t>
                                    </m:r>
                                    <m:nary>
                                      <m:naryPr>
                                        <m:limLoc m:val="subSup"/>
                                        <m:grow m:val="on"/>
                                        <m:ctrlPr>
                                          <a:rPr lang="en-CH" i="1">
                                            <a:latin typeface="Cambria Math" panose="02040503050406030204" pitchFamily="18" charset="0"/>
                                          </a:rPr>
                                        </m:ctrlPr>
                                      </m:naryPr>
                                      <m:sub>
                                        <m:r>
                                          <a:rPr lang="fr-FR" i="1">
                                            <a:latin typeface="Cambria Math" panose="02040503050406030204" pitchFamily="18" charset="0"/>
                                          </a:rPr>
                                          <m:t>0</m:t>
                                        </m:r>
                                      </m:sub>
                                      <m:sup>
                                        <m:f>
                                          <m:fPr>
                                            <m:ctrlPr>
                                              <a:rPr lang="en-CH" i="1">
                                                <a:latin typeface="Cambria Math" panose="02040503050406030204" pitchFamily="18" charset="0"/>
                                              </a:rPr>
                                            </m:ctrlPr>
                                          </m:fPr>
                                          <m:num>
                                            <m:r>
                                              <a:rPr lang="fr-FR" i="1">
                                                <a:latin typeface="Cambria Math" panose="02040503050406030204" pitchFamily="18" charset="0"/>
                                              </a:rPr>
                                              <m:t>𝜋</m:t>
                                            </m:r>
                                          </m:num>
                                          <m:den>
                                            <m:r>
                                              <a:rPr lang="fr-FR" i="1">
                                                <a:latin typeface="Cambria Math" panose="02040503050406030204" pitchFamily="18" charset="0"/>
                                              </a:rPr>
                                              <m:t>2</m:t>
                                            </m:r>
                                          </m:den>
                                        </m:f>
                                      </m:sup>
                                      <m:e>
                                        <m:r>
                                          <a:rPr lang="fr-FR" i="1">
                                            <a:latin typeface="Cambria Math" panose="02040503050406030204" pitchFamily="18" charset="0"/>
                                          </a:rPr>
                                          <m:t> </m:t>
                                        </m:r>
                                      </m:e>
                                    </m:nary>
                                    <m:func>
                                      <m:funcPr>
                                        <m:ctrlPr>
                                          <a:rPr lang="en-CH" i="1">
                                            <a:latin typeface="Cambria Math" panose="02040503050406030204" pitchFamily="18" charset="0"/>
                                          </a:rPr>
                                        </m:ctrlPr>
                                      </m:funcPr>
                                      <m:fName>
                                        <m:r>
                                          <m:rPr>
                                            <m:sty m:val="p"/>
                                          </m:rPr>
                                          <a:rPr lang="fr-FR">
                                            <a:latin typeface="Cambria Math" panose="02040503050406030204" pitchFamily="18" charset="0"/>
                                          </a:rPr>
                                          <m:t>sin</m:t>
                                        </m:r>
                                      </m:fName>
                                      <m:e>
                                        <m:r>
                                          <a:rPr lang="fr-FR" i="1">
                                            <a:latin typeface="Cambria Math" panose="02040503050406030204" pitchFamily="18" charset="0"/>
                                          </a:rPr>
                                          <m:t>2</m:t>
                                        </m:r>
                                        <m:r>
                                          <a:rPr lang="fr-FR" i="1">
                                            <a:latin typeface="Cambria Math" panose="02040503050406030204" pitchFamily="18" charset="0"/>
                                          </a:rPr>
                                          <m:t>𝜃</m:t>
                                        </m:r>
                                      </m:e>
                                    </m:func>
                                    <m:nary>
                                      <m:naryPr>
                                        <m:limLoc m:val="subSup"/>
                                        <m:grow m:val="on"/>
                                        <m:ctrlPr>
                                          <a:rPr lang="en-CH" i="1">
                                            <a:latin typeface="Cambria Math" panose="02040503050406030204" pitchFamily="18" charset="0"/>
                                          </a:rPr>
                                        </m:ctrlPr>
                                      </m:naryPr>
                                      <m:sub>
                                        <m:r>
                                          <a:rPr lang="fr-FR" i="1">
                                            <a:latin typeface="Cambria Math" panose="02040503050406030204" pitchFamily="18" charset="0"/>
                                          </a:rPr>
                                          <m:t>0</m:t>
                                        </m:r>
                                      </m:sub>
                                      <m:sup>
                                        <m:r>
                                          <a:rPr lang="fr-FR">
                                            <a:latin typeface="Cambria Math" panose="02040503050406030204" pitchFamily="18" charset="0"/>
                                          </a:rPr>
                                          <m:t>∞</m:t>
                                        </m:r>
                                      </m:sup>
                                      <m:e>
                                        <m:r>
                                          <a:rPr lang="fr-FR" i="1">
                                            <a:latin typeface="Cambria Math" panose="02040503050406030204" pitchFamily="18" charset="0"/>
                                          </a:rPr>
                                          <m:t> </m:t>
                                        </m:r>
                                      </m:e>
                                    </m:nary>
                                    <m:f>
                                      <m:fPr>
                                        <m:ctrlPr>
                                          <a:rPr lang="en-CH" i="1">
                                            <a:latin typeface="Cambria Math" panose="02040503050406030204" pitchFamily="18" charset="0"/>
                                          </a:rPr>
                                        </m:ctrlPr>
                                      </m:fPr>
                                      <m:num>
                                        <m:r>
                                          <a:rPr lang="fr-FR" i="1">
                                            <a:latin typeface="Cambria Math" panose="02040503050406030204" pitchFamily="18" charset="0"/>
                                          </a:rPr>
                                          <m:t>4</m:t>
                                        </m:r>
                                        <m:sSup>
                                          <m:sSupPr>
                                            <m:ctrlPr>
                                              <a:rPr lang="en-CH" i="1">
                                                <a:latin typeface="Cambria Math" panose="02040503050406030204" pitchFamily="18" charset="0"/>
                                              </a:rPr>
                                            </m:ctrlPr>
                                          </m:sSupPr>
                                          <m:e>
                                            <m:r>
                                              <a:rPr lang="fr-FR" i="1">
                                                <a:latin typeface="Cambria Math" panose="02040503050406030204" pitchFamily="18" charset="0"/>
                                              </a:rPr>
                                              <m:t>𝑣</m:t>
                                            </m:r>
                                          </m:e>
                                          <m:sup>
                                            <m:r>
                                              <a:rPr lang="fr-FR" i="1">
                                                <a:latin typeface="Cambria Math" panose="02040503050406030204" pitchFamily="18" charset="0"/>
                                              </a:rPr>
                                              <m:t>2</m:t>
                                            </m:r>
                                          </m:sup>
                                        </m:sSup>
                                        <m:sSup>
                                          <m:sSupPr>
                                            <m:ctrlPr>
                                              <a:rPr lang="en-CH" i="1">
                                                <a:latin typeface="Cambria Math" panose="02040503050406030204" pitchFamily="18" charset="0"/>
                                              </a:rPr>
                                            </m:ctrlPr>
                                          </m:sSupPr>
                                          <m:e>
                                            <m:r>
                                              <a:rPr lang="fr-FR" i="1">
                                                <a:latin typeface="Cambria Math" panose="02040503050406030204" pitchFamily="18" charset="0"/>
                                              </a:rPr>
                                              <m:t>𝜋</m:t>
                                            </m:r>
                                          </m:e>
                                          <m:sup>
                                            <m:r>
                                              <a:rPr lang="fr-FR" i="1">
                                                <a:latin typeface="Cambria Math" panose="02040503050406030204" pitchFamily="18" charset="0"/>
                                              </a:rPr>
                                              <m:t>2</m:t>
                                            </m:r>
                                          </m:sup>
                                        </m:sSup>
                                        <m:sSubSup>
                                          <m:sSubSupPr>
                                            <m:ctrlPr>
                                              <a:rPr lang="en-CH" i="1">
                                                <a:latin typeface="Cambria Math" panose="02040503050406030204" pitchFamily="18" charset="0"/>
                                              </a:rPr>
                                            </m:ctrlPr>
                                          </m:sSubSupPr>
                                          <m:e>
                                            <m:r>
                                              <a:rPr lang="fr-FR" i="1">
                                                <a:latin typeface="Cambria Math" panose="02040503050406030204" pitchFamily="18" charset="0"/>
                                              </a:rPr>
                                              <m:t>𝛽</m:t>
                                            </m:r>
                                          </m:e>
                                          <m:sub>
                                            <m:r>
                                              <a:rPr lang="fr-FR" i="1">
                                                <a:latin typeface="Cambria Math" panose="02040503050406030204" pitchFamily="18" charset="0"/>
                                              </a:rPr>
                                              <m:t>𝑔𝑐</m:t>
                                            </m:r>
                                          </m:sub>
                                          <m:sup>
                                            <m:r>
                                              <a:rPr lang="fr-FR" i="1">
                                                <a:latin typeface="Cambria Math" panose="02040503050406030204" pitchFamily="18" charset="0"/>
                                              </a:rPr>
                                              <m:t>2</m:t>
                                            </m:r>
                                          </m:sup>
                                        </m:sSubSup>
                                        <m:sSubSup>
                                          <m:sSubSupPr>
                                            <m:ctrlPr>
                                              <a:rPr lang="en-CH" i="1">
                                                <a:latin typeface="Cambria Math" panose="02040503050406030204" pitchFamily="18" charset="0"/>
                                              </a:rPr>
                                            </m:ctrlPr>
                                          </m:sSubSupPr>
                                          <m:e>
                                            <m:r>
                                              <a:rPr lang="fr-FR" i="1">
                                                <a:latin typeface="Cambria Math" panose="02040503050406030204" pitchFamily="18" charset="0"/>
                                              </a:rPr>
                                              <m:t>𝐼</m:t>
                                            </m:r>
                                          </m:e>
                                          <m:sub>
                                            <m:r>
                                              <a:rPr lang="fr-FR" i="1">
                                                <a:latin typeface="Cambria Math" panose="02040503050406030204" pitchFamily="18" charset="0"/>
                                              </a:rPr>
                                              <m:t>0</m:t>
                                            </m:r>
                                          </m:sub>
                                          <m:sup>
                                            <m:r>
                                              <a:rPr lang="fr-FR" i="1">
                                                <a:latin typeface="Cambria Math" panose="02040503050406030204" pitchFamily="18" charset="0"/>
                                              </a:rPr>
                                              <m:t>2</m:t>
                                            </m:r>
                                          </m:sup>
                                        </m:sSubSup>
                                        <m:sSup>
                                          <m:sSupPr>
                                            <m:ctrlPr>
                                              <a:rPr lang="en-CH" i="1">
                                                <a:latin typeface="Cambria Math" panose="02040503050406030204" pitchFamily="18" charset="0"/>
                                              </a:rPr>
                                            </m:ctrlPr>
                                          </m:sSupPr>
                                          <m:e>
                                            <m:r>
                                              <a:rPr lang="fr-FR" i="1">
                                                <a:latin typeface="Cambria Math" panose="02040503050406030204" pitchFamily="18" charset="0"/>
                                              </a:rPr>
                                              <m:t>𝑤</m:t>
                                            </m:r>
                                          </m:e>
                                          <m:sup>
                                            <m:r>
                                              <a:rPr lang="fr-FR" i="1">
                                                <a:latin typeface="Cambria Math" panose="02040503050406030204" pitchFamily="18" charset="0"/>
                                              </a:rPr>
                                              <m:t>2</m:t>
                                            </m:r>
                                          </m:sup>
                                        </m:sSup>
                                      </m:num>
                                      <m:den>
                                        <m:rad>
                                          <m:radPr>
                                            <m:degHide m:val="on"/>
                                            <m:ctrlPr>
                                              <a:rPr lang="en-CH" i="1">
                                                <a:latin typeface="Cambria Math" panose="02040503050406030204" pitchFamily="18" charset="0"/>
                                              </a:rPr>
                                            </m:ctrlPr>
                                          </m:radPr>
                                          <m:deg/>
                                          <m:e>
                                            <m:r>
                                              <a:rPr lang="fr-FR" i="1">
                                                <a:latin typeface="Cambria Math" panose="02040503050406030204" pitchFamily="18" charset="0"/>
                                              </a:rPr>
                                              <m:t>𝜋</m:t>
                                            </m:r>
                                          </m:e>
                                        </m:rad>
                                        <m:sSup>
                                          <m:sSupPr>
                                            <m:ctrlPr>
                                              <a:rPr lang="en-CH" i="1">
                                                <a:latin typeface="Cambria Math" panose="02040503050406030204" pitchFamily="18" charset="0"/>
                                              </a:rPr>
                                            </m:ctrlPr>
                                          </m:sSupPr>
                                          <m:e>
                                            <m:r>
                                              <a:rPr lang="fr-FR" i="1">
                                                <a:latin typeface="Cambria Math" panose="02040503050406030204" pitchFamily="18" charset="0"/>
                                              </a:rPr>
                                              <m:t>𝑢</m:t>
                                            </m:r>
                                          </m:e>
                                          <m:sup>
                                            <m:r>
                                              <a:rPr lang="fr-FR" i="1">
                                                <a:latin typeface="Cambria Math" panose="02040503050406030204" pitchFamily="18" charset="0"/>
                                              </a:rPr>
                                              <m:t>3</m:t>
                                            </m:r>
                                          </m:sup>
                                        </m:sSup>
                                        <m:sSubSup>
                                          <m:sSubSupPr>
                                            <m:ctrlPr>
                                              <a:rPr lang="en-CH" i="1">
                                                <a:latin typeface="Cambria Math" panose="02040503050406030204" pitchFamily="18" charset="0"/>
                                              </a:rPr>
                                            </m:ctrlPr>
                                          </m:sSubSupPr>
                                          <m:e>
                                            <m:r>
                                              <a:rPr lang="fr-FR" i="1">
                                                <a:latin typeface="Cambria Math" panose="02040503050406030204" pitchFamily="18" charset="0"/>
                                              </a:rPr>
                                              <m:t>𝑣</m:t>
                                            </m:r>
                                          </m:e>
                                          <m:sub>
                                            <m:r>
                                              <a:rPr lang="fr-FR" i="1">
                                                <a:latin typeface="Cambria Math" panose="02040503050406030204" pitchFamily="18" charset="0"/>
                                              </a:rPr>
                                              <m:t>⊥</m:t>
                                            </m:r>
                                          </m:sub>
                                          <m:sup>
                                            <m:r>
                                              <a:rPr lang="fr-FR" i="1">
                                                <a:latin typeface="Cambria Math" panose="02040503050406030204" pitchFamily="18" charset="0"/>
                                              </a:rPr>
                                              <m:t>2</m:t>
                                            </m:r>
                                          </m:sup>
                                        </m:sSubSup>
                                      </m:den>
                                    </m:f>
                                    <m:r>
                                      <a:rPr lang="en-US" i="1">
                                        <a:latin typeface="Cambria Math" panose="02040503050406030204" pitchFamily="18" charset="0"/>
                                      </a:rPr>
                                      <m:t>(1 − </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𝜆</m:t>
                                        </m:r>
                                      </m:e>
                                      <m:sub>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𝑆</m:t>
                                        </m:r>
                                      </m:sub>
                                    </m:sSub>
                                    <m:r>
                                      <a:rPr lang="en-US" i="1">
                                        <a:latin typeface="Cambria Math" panose="02040503050406030204" pitchFamily="18" charset="0"/>
                                      </a:rPr>
                                      <m:t>)</m:t>
                                    </m:r>
                                  </m:e>
                                  <m:e>
                                    <m:r>
                                      <a:rPr lang="en-US" b="0" i="1" smtClean="0">
                                        <a:latin typeface="Cambria Math" panose="02040503050406030204" pitchFamily="18" charset="0"/>
                                      </a:rPr>
                                      <m:t>                                     </m:t>
                                    </m:r>
                                    <m:r>
                                      <a:rPr lang="en-US" b="0" i="1" smtClean="0">
                                        <a:latin typeface="Cambria Math" panose="02040503050406030204" pitchFamily="18" charset="0"/>
                                        <a:ea typeface="Cambria Math" panose="02040503050406030204" pitchFamily="18" charset="0"/>
                                      </a:rPr>
                                      <m:t>×</m:t>
                                    </m:r>
                                    <m:func>
                                      <m:funcPr>
                                        <m:ctrlPr>
                                          <a:rPr lang="en-CH" i="1">
                                            <a:latin typeface="Cambria Math" panose="02040503050406030204" pitchFamily="18" charset="0"/>
                                          </a:rPr>
                                        </m:ctrlPr>
                                      </m:funcPr>
                                      <m:fName>
                                        <m:r>
                                          <m:rPr>
                                            <m:sty m:val="p"/>
                                          </m:rPr>
                                          <a:rPr lang="fr-FR">
                                            <a:latin typeface="Cambria Math" panose="02040503050406030204" pitchFamily="18" charset="0"/>
                                          </a:rPr>
                                          <m:t>exp</m:t>
                                        </m:r>
                                      </m:fName>
                                      <m:e>
                                        <m:d>
                                          <m:dPr>
                                            <m:begChr m:val="{"/>
                                            <m:endChr m:val="}"/>
                                            <m:ctrlPr>
                                              <a:rPr lang="fr-FR" i="1" smtClean="0">
                                                <a:latin typeface="Cambria Math" panose="02040503050406030204" pitchFamily="18" charset="0"/>
                                              </a:rPr>
                                            </m:ctrlPr>
                                          </m:dPr>
                                          <m:e>
                                            <m:r>
                                              <a:rPr lang="fr-FR" i="1">
                                                <a:latin typeface="Cambria Math" panose="02040503050406030204" pitchFamily="18" charset="0"/>
                                              </a:rPr>
                                              <m:t>−</m:t>
                                            </m:r>
                                            <m:sSup>
                                              <m:sSupPr>
                                                <m:ctrlPr>
                                                  <a:rPr lang="en-CH" i="1">
                                                    <a:latin typeface="Cambria Math" panose="02040503050406030204" pitchFamily="18" charset="0"/>
                                                  </a:rPr>
                                                </m:ctrlPr>
                                              </m:sSupPr>
                                              <m:e>
                                                <m:d>
                                                  <m:dPr>
                                                    <m:ctrlPr>
                                                      <a:rPr lang="en-CH" i="1">
                                                        <a:latin typeface="Cambria Math" panose="02040503050406030204" pitchFamily="18" charset="0"/>
                                                      </a:rPr>
                                                    </m:ctrlPr>
                                                  </m:dPr>
                                                  <m:e>
                                                    <m:f>
                                                      <m:fPr>
                                                        <m:ctrlPr>
                                                          <a:rPr lang="en-CH" i="1" smtClean="0">
                                                            <a:latin typeface="Cambria Math" panose="02040503050406030204" pitchFamily="18" charset="0"/>
                                                          </a:rPr>
                                                        </m:ctrlPr>
                                                      </m:fPr>
                                                      <m:num>
                                                        <m:r>
                                                          <a:rPr lang="fr-FR" i="1">
                                                            <a:latin typeface="Cambria Math" panose="02040503050406030204" pitchFamily="18" charset="0"/>
                                                          </a:rPr>
                                                          <m:t>2</m:t>
                                                        </m:r>
                                                        <m:r>
                                                          <a:rPr lang="fr-FR" i="1">
                                                            <a:latin typeface="Cambria Math" panose="02040503050406030204" pitchFamily="18" charset="0"/>
                                                          </a:rPr>
                                                          <m:t>𝜋</m:t>
                                                        </m:r>
                                                        <m:d>
                                                          <m:dPr>
                                                            <m:ctrlPr>
                                                              <a:rPr lang="en-CH" i="1">
                                                                <a:latin typeface="Cambria Math" panose="02040503050406030204" pitchFamily="18" charset="0"/>
                                                              </a:rPr>
                                                            </m:ctrlPr>
                                                          </m:dPr>
                                                          <m:e>
                                                            <m:r>
                                                              <a:rPr lang="fr-FR" i="1">
                                                                <a:latin typeface="Cambria Math" panose="02040503050406030204" pitchFamily="18" charset="0"/>
                                                              </a:rPr>
                                                              <m:t>𝛿</m:t>
                                                            </m:r>
                                                            <m:r>
                                                              <a:rPr lang="fr-FR" i="1">
                                                                <a:latin typeface="Cambria Math" panose="02040503050406030204" pitchFamily="18" charset="0"/>
                                                              </a:rPr>
                                                              <m:t>𝑓</m:t>
                                                            </m:r>
                                                            <m:r>
                                                              <a:rPr lang="fr-FR" i="1">
                                                                <a:latin typeface="Cambria Math" panose="02040503050406030204" pitchFamily="18" charset="0"/>
                                                              </a:rPr>
                                                              <m:t>+</m:t>
                                                            </m:r>
                                                            <m:r>
                                                              <m:rPr>
                                                                <m:sty m:val="p"/>
                                                              </m:rPr>
                                                              <a:rPr lang="fr-FR">
                                                                <a:latin typeface="Cambria Math" panose="02040503050406030204" pitchFamily="18" charset="0"/>
                                                              </a:rPr>
                                                              <m:t>Δ</m:t>
                                                            </m:r>
                                                            <m:sSub>
                                                              <m:sSubPr>
                                                                <m:ctrlPr>
                                                                  <a:rPr lang="en-CH" i="1">
                                                                    <a:latin typeface="Cambria Math" panose="02040503050406030204" pitchFamily="18" charset="0"/>
                                                                  </a:rPr>
                                                                </m:ctrlPr>
                                                              </m:sSubPr>
                                                              <m:e>
                                                                <m:r>
                                                                  <a:rPr lang="fr-FR" i="1">
                                                                    <a:latin typeface="Cambria Math" panose="02040503050406030204" pitchFamily="18" charset="0"/>
                                                                  </a:rPr>
                                                                  <m:t>𝑓</m:t>
                                                                </m:r>
                                                              </m:e>
                                                              <m:sub>
                                                                <m:r>
                                                                  <m:rPr>
                                                                    <m:sty m:val="p"/>
                                                                  </m:rPr>
                                                                  <a:rPr lang="fr-FR">
                                                                    <a:latin typeface="Cambria Math" panose="02040503050406030204" pitchFamily="18" charset="0"/>
                                                                  </a:rPr>
                                                                  <m:t>Λ</m:t>
                                                                </m:r>
                                                                <m:r>
                                                                  <a:rPr lang="fr-FR" i="1">
                                                                    <a:latin typeface="Cambria Math" panose="02040503050406030204" pitchFamily="18" charset="0"/>
                                                                  </a:rPr>
                                                                  <m:t>𝐶</m:t>
                                                                </m:r>
                                                              </m:sub>
                                                            </m:sSub>
                                                            <m:r>
                                                              <a:rPr lang="fr-FR" i="1">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𝑣</m:t>
                                                                </m:r>
                                                              </m:e>
                                                              <m:sup>
                                                                <m:r>
                                                                  <a:rPr lang="en-US" b="0" i="1" smtClean="0">
                                                                    <a:latin typeface="Cambria Math" panose="02040503050406030204" pitchFamily="18" charset="0"/>
                                                                  </a:rPr>
                                                                  <m:t>2</m:t>
                                                                </m:r>
                                                              </m:sup>
                                                            </m:sSup>
                                                            <m:r>
                                                              <a:rPr lang="en-US" b="0" i="1" smtClean="0">
                                                                <a:latin typeface="Cambria Math" panose="02040503050406030204" pitchFamily="18" charset="0"/>
                                                              </a:rPr>
                                                              <m:t>/2</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𝑐</m:t>
                                                                </m:r>
                                                              </m:e>
                                                              <m:sup>
                                                                <m:r>
                                                                  <a:rPr lang="en-US" b="0" i="1" smtClean="0">
                                                                    <a:latin typeface="Cambria Math" panose="02040503050406030204" pitchFamily="18" charset="0"/>
                                                                  </a:rPr>
                                                                  <m:t>2</m:t>
                                                                </m:r>
                                                              </m:sup>
                                                            </m:sSup>
                                                            <m:sSub>
                                                              <m:sSubPr>
                                                                <m:ctrlPr>
                                                                  <a:rPr lang="en-CH" i="1">
                                                                    <a:latin typeface="Cambria Math" panose="02040503050406030204" pitchFamily="18" charset="0"/>
                                                                  </a:rPr>
                                                                </m:ctrlPr>
                                                              </m:sSubPr>
                                                              <m:e>
                                                                <m:r>
                                                                  <a:rPr lang="fr-FR" i="1">
                                                                    <a:latin typeface="Cambria Math" panose="02040503050406030204" pitchFamily="18" charset="0"/>
                                                                  </a:rPr>
                                                                  <m:t>𝑓</m:t>
                                                                </m:r>
                                                              </m:e>
                                                              <m:sub>
                                                                <m:r>
                                                                  <a:rPr lang="fr-FR" i="1">
                                                                    <a:latin typeface="Cambria Math" panose="02040503050406030204" pitchFamily="18" charset="0"/>
                                                                  </a:rPr>
                                                                  <m:t>𝐿</m:t>
                                                                </m:r>
                                                              </m:sub>
                                                            </m:sSub>
                                                          </m:e>
                                                        </m:d>
                                                        <m:r>
                                                          <a:rPr lang="fr-FR" i="1">
                                                            <a:latin typeface="Cambria Math" panose="02040503050406030204" pitchFamily="18" charset="0"/>
                                                          </a:rPr>
                                                          <m:t>𝑤</m:t>
                                                        </m:r>
                                                      </m:num>
                                                      <m:den>
                                                        <m:sSub>
                                                          <m:sSubPr>
                                                            <m:ctrlPr>
                                                              <a:rPr lang="en-CH" i="1">
                                                                <a:latin typeface="Cambria Math" panose="02040503050406030204" pitchFamily="18" charset="0"/>
                                                              </a:rPr>
                                                            </m:ctrlPr>
                                                          </m:sSubPr>
                                                          <m:e>
                                                            <m:r>
                                                              <a:rPr lang="fr-FR" i="1">
                                                                <a:latin typeface="Cambria Math" panose="02040503050406030204" pitchFamily="18" charset="0"/>
                                                              </a:rPr>
                                                              <m:t>𝑣</m:t>
                                                            </m:r>
                                                          </m:e>
                                                          <m:sub>
                                                            <m:r>
                                                              <a:rPr lang="fr-FR" i="1">
                                                                <a:latin typeface="Cambria Math" panose="02040503050406030204" pitchFamily="18" charset="0"/>
                                                              </a:rPr>
                                                              <m:t>⊥</m:t>
                                                            </m:r>
                                                          </m:sub>
                                                        </m:sSub>
                                                      </m:den>
                                                    </m:f>
                                                  </m:e>
                                                </m:d>
                                              </m:e>
                                              <m:sup>
                                                <m:r>
                                                  <a:rPr lang="fr-FR" i="1">
                                                    <a:latin typeface="Cambria Math" panose="02040503050406030204" pitchFamily="18" charset="0"/>
                                                  </a:rPr>
                                                  <m:t>2</m:t>
                                                </m:r>
                                              </m:sup>
                                            </m:sSup>
                                            <m:r>
                                              <a:rPr lang="fr-FR" i="1">
                                                <a:latin typeface="Cambria Math" panose="02040503050406030204" pitchFamily="18" charset="0"/>
                                              </a:rPr>
                                              <m:t>−</m:t>
                                            </m:r>
                                            <m:f>
                                              <m:fPr>
                                                <m:ctrlPr>
                                                  <a:rPr lang="en-CH" i="1">
                                                    <a:latin typeface="Cambria Math" panose="02040503050406030204" pitchFamily="18" charset="0"/>
                                                  </a:rPr>
                                                </m:ctrlPr>
                                              </m:fPr>
                                              <m:num>
                                                <m:r>
                                                  <a:rPr lang="fr-FR" i="1">
                                                    <a:latin typeface="Cambria Math" panose="02040503050406030204" pitchFamily="18" charset="0"/>
                                                  </a:rPr>
                                                  <m:t>𝐷</m:t>
                                                </m:r>
                                              </m:num>
                                              <m:den>
                                                <m:sSub>
                                                  <m:sSubPr>
                                                    <m:ctrlPr>
                                                      <a:rPr lang="en-CH" i="1">
                                                        <a:latin typeface="Cambria Math" panose="02040503050406030204" pitchFamily="18" charset="0"/>
                                                      </a:rPr>
                                                    </m:ctrlPr>
                                                  </m:sSubPr>
                                                  <m:e>
                                                    <m:r>
                                                      <a:rPr lang="fr-FR" i="1">
                                                        <a:latin typeface="Cambria Math" panose="02040503050406030204" pitchFamily="18" charset="0"/>
                                                      </a:rPr>
                                                      <m:t>𝑣</m:t>
                                                    </m:r>
                                                  </m:e>
                                                  <m:sub>
                                                    <m:r>
                                                      <a:rPr lang="fr-FR" i="1">
                                                        <a:latin typeface="Cambria Math" panose="02040503050406030204" pitchFamily="18" charset="0"/>
                                                      </a:rPr>
                                                      <m:t>⊥</m:t>
                                                    </m:r>
                                                  </m:sub>
                                                </m:sSub>
                                                <m:r>
                                                  <a:rPr lang="fr-FR" i="1">
                                                    <a:latin typeface="Cambria Math" panose="02040503050406030204" pitchFamily="18" charset="0"/>
                                                  </a:rPr>
                                                  <m:t>𝜏</m:t>
                                                </m:r>
                                              </m:den>
                                            </m:f>
                                            <m:r>
                                              <a:rPr lang="fr-FR" i="1">
                                                <a:latin typeface="Cambria Math" panose="02040503050406030204" pitchFamily="18" charset="0"/>
                                              </a:rPr>
                                              <m:t>−</m:t>
                                            </m:r>
                                            <m:f>
                                              <m:fPr>
                                                <m:ctrlPr>
                                                  <a:rPr lang="en-CH" i="1">
                                                    <a:latin typeface="Cambria Math" panose="02040503050406030204" pitchFamily="18" charset="0"/>
                                                  </a:rPr>
                                                </m:ctrlPr>
                                              </m:fPr>
                                              <m:num>
                                                <m:sSup>
                                                  <m:sSupPr>
                                                    <m:ctrlPr>
                                                      <a:rPr lang="en-CH" i="1">
                                                        <a:latin typeface="Cambria Math" panose="02040503050406030204" pitchFamily="18" charset="0"/>
                                                      </a:rPr>
                                                    </m:ctrlPr>
                                                  </m:sSupPr>
                                                  <m:e>
                                                    <m:r>
                                                      <a:rPr lang="fr-FR" i="1">
                                                        <a:latin typeface="Cambria Math" panose="02040503050406030204" pitchFamily="18" charset="0"/>
                                                      </a:rPr>
                                                      <m:t>𝑣</m:t>
                                                    </m:r>
                                                  </m:e>
                                                  <m:sup>
                                                    <m:r>
                                                      <a:rPr lang="fr-FR" i="1">
                                                        <a:latin typeface="Cambria Math" panose="02040503050406030204" pitchFamily="18" charset="0"/>
                                                      </a:rPr>
                                                      <m:t>2</m:t>
                                                    </m:r>
                                                  </m:sup>
                                                </m:sSup>
                                              </m:num>
                                              <m:den>
                                                <m:sSup>
                                                  <m:sSupPr>
                                                    <m:ctrlPr>
                                                      <a:rPr lang="en-CH" i="1">
                                                        <a:latin typeface="Cambria Math" panose="02040503050406030204" pitchFamily="18" charset="0"/>
                                                      </a:rPr>
                                                    </m:ctrlPr>
                                                  </m:sSupPr>
                                                  <m:e>
                                                    <m:r>
                                                      <a:rPr lang="fr-FR" i="1">
                                                        <a:latin typeface="Cambria Math" panose="02040503050406030204" pitchFamily="18" charset="0"/>
                                                      </a:rPr>
                                                      <m:t>𝑢</m:t>
                                                    </m:r>
                                                  </m:e>
                                                  <m:sup>
                                                    <m:r>
                                                      <a:rPr lang="fr-FR" i="1">
                                                        <a:latin typeface="Cambria Math" panose="02040503050406030204" pitchFamily="18" charset="0"/>
                                                      </a:rPr>
                                                      <m:t>2</m:t>
                                                    </m:r>
                                                  </m:sup>
                                                </m:sSup>
                                              </m:den>
                                            </m:f>
                                            <m:r>
                                              <a:rPr lang="fr-FR" i="1">
                                                <a:latin typeface="Cambria Math" panose="02040503050406030204" pitchFamily="18" charset="0"/>
                                              </a:rPr>
                                              <m:t>−</m:t>
                                            </m:r>
                                            <m:f>
                                              <m:fPr>
                                                <m:ctrlPr>
                                                  <a:rPr lang="en-CH" i="1">
                                                    <a:latin typeface="Cambria Math" panose="02040503050406030204" pitchFamily="18" charset="0"/>
                                                  </a:rPr>
                                                </m:ctrlPr>
                                              </m:fPr>
                                              <m:num>
                                                <m:r>
                                                  <a:rPr lang="fr-FR" i="1">
                                                    <a:latin typeface="Cambria Math" panose="02040503050406030204" pitchFamily="18" charset="0"/>
                                                  </a:rPr>
                                                  <m:t>4</m:t>
                                                </m:r>
                                                <m:sSup>
                                                  <m:sSupPr>
                                                    <m:ctrlPr>
                                                      <a:rPr lang="en-CH" i="1">
                                                        <a:latin typeface="Cambria Math" panose="02040503050406030204" pitchFamily="18" charset="0"/>
                                                      </a:rPr>
                                                    </m:ctrlPr>
                                                  </m:sSupPr>
                                                  <m:e>
                                                    <m:r>
                                                      <a:rPr lang="fr-FR" i="1">
                                                        <a:latin typeface="Cambria Math" panose="02040503050406030204" pitchFamily="18" charset="0"/>
                                                      </a:rPr>
                                                      <m:t>𝜌</m:t>
                                                    </m:r>
                                                  </m:e>
                                                  <m:sup>
                                                    <m:r>
                                                      <a:rPr lang="fr-FR" i="1">
                                                        <a:latin typeface="Cambria Math" panose="02040503050406030204" pitchFamily="18" charset="0"/>
                                                      </a:rPr>
                                                      <m:t>2</m:t>
                                                    </m:r>
                                                  </m:sup>
                                                </m:sSup>
                                              </m:num>
                                              <m:den>
                                                <m:sSup>
                                                  <m:sSupPr>
                                                    <m:ctrlPr>
                                                      <a:rPr lang="en-CH" i="1">
                                                        <a:latin typeface="Cambria Math" panose="02040503050406030204" pitchFamily="18" charset="0"/>
                                                      </a:rPr>
                                                    </m:ctrlPr>
                                                  </m:sSupPr>
                                                  <m:e>
                                                    <m:r>
                                                      <a:rPr lang="fr-FR" i="1">
                                                        <a:latin typeface="Cambria Math" panose="02040503050406030204" pitchFamily="18" charset="0"/>
                                                      </a:rPr>
                                                      <m:t>𝑤</m:t>
                                                    </m:r>
                                                  </m:e>
                                                  <m:sup>
                                                    <m:r>
                                                      <a:rPr lang="fr-FR" i="1">
                                                        <a:latin typeface="Cambria Math" panose="02040503050406030204" pitchFamily="18" charset="0"/>
                                                      </a:rPr>
                                                      <m:t>2</m:t>
                                                    </m:r>
                                                  </m:sup>
                                                </m:sSup>
                                              </m:den>
                                            </m:f>
                                          </m:e>
                                        </m:d>
                                        <m:r>
                                          <a:rPr lang="fr-FR" i="1">
                                            <a:latin typeface="Cambria Math" panose="02040503050406030204" pitchFamily="18" charset="0"/>
                                          </a:rPr>
                                          <m:t>𝑑𝑣</m:t>
                                        </m:r>
                                      </m:e>
                                    </m:func>
                                  </m:e>
                                </m:eqArr>
                              </m:e>
                              <m:e/>
                            </m:mr>
                            <m:mr>
                              <m:e/>
                              <m:e/>
                            </m:mr>
                          </m:m>
                        </m:e>
                        <m:e>
                          <m:r>
                            <a:rPr lang="en-US" b="0" i="1" smtClean="0">
                              <a:latin typeface="Cambria Math" panose="02040503050406030204" pitchFamily="18" charset="0"/>
                            </a:rPr>
                            <m:t> </m:t>
                          </m:r>
                        </m:e>
                        <m:e>
                          <m:r>
                            <a:rPr lang="en-US" b="0" i="1" smtClean="0">
                              <a:latin typeface="Cambria Math" panose="02040503050406030204" pitchFamily="18" charset="0"/>
                            </a:rPr>
                            <m:t> </m:t>
                          </m:r>
                        </m:e>
                        <m:e>
                          <m:eqArr>
                            <m:eqArrPr>
                              <m:ctrlPr>
                                <a:rPr lang="en-CH" i="1">
                                  <a:latin typeface="Cambria Math" panose="02040503050406030204" pitchFamily="18" charset="0"/>
                                </a:rPr>
                              </m:ctrlPr>
                            </m:eqArrPr>
                            <m:e>
                              <m:r>
                                <a:rPr lang="en-US" b="0" i="1" smtClean="0">
                                  <a:latin typeface="Cambria Math" panose="02040503050406030204" pitchFamily="18" charset="0"/>
                                </a:rPr>
                                <m:t> </m:t>
                              </m:r>
                            </m:e>
                            <m:e>
                              <m:m>
                                <m:mPr>
                                  <m:plcHide m:val="on"/>
                                  <m:mcs>
                                    <m:mc>
                                      <m:mcPr>
                                        <m:count m:val="2"/>
                                        <m:mcJc m:val="center"/>
                                      </m:mcPr>
                                    </m:mc>
                                  </m:mcs>
                                  <m:ctrlPr>
                                    <a:rPr lang="en-CH" i="1"/>
                                  </m:ctrlPr>
                                </m:mPr>
                                <m:mr>
                                  <m:e>
                                    <m:eqArr>
                                      <m:eqArrPr>
                                        <m:ctrlPr>
                                          <a:rPr lang="en-CH" i="1">
                                            <a:latin typeface="Cambria Math" panose="02040503050406030204" pitchFamily="18" charset="0"/>
                                          </a:rPr>
                                        </m:ctrlPr>
                                      </m:eqArrPr>
                                      <m:e>
                                        <m:sSub>
                                          <m:sSubPr>
                                            <m:ctrlPr>
                                              <a:rPr lang="en-CH" i="1"/>
                                            </m:ctrlPr>
                                          </m:sSubPr>
                                          <m:e>
                                            <m:r>
                                              <a:rPr lang="fr-FR" b="1" i="1"/>
                                              <m:t>𝐋</m:t>
                                            </m:r>
                                          </m:e>
                                          <m:sub>
                                            <m:r>
                                              <m:rPr>
                                                <m:nor/>
                                              </m:rPr>
                                              <a:rPr lang="fr-FR"/>
                                              <m:t>ion</m:t>
                                            </m:r>
                                            <m:r>
                                              <m:rPr>
                                                <m:nor/>
                                              </m:rPr>
                                              <a:rPr lang="fr-FR"/>
                                              <m:t> </m:t>
                                            </m:r>
                                          </m:sub>
                                        </m:sSub>
                                        <m:r>
                                          <a:rPr lang="fr-FR" i="1"/>
                                          <m:t>=</m:t>
                                        </m:r>
                                        <m:nary>
                                          <m:naryPr>
                                            <m:limLoc m:val="subSup"/>
                                            <m:grow m:val="on"/>
                                            <m:ctrlPr>
                                              <a:rPr lang="en-CH" i="1">
                                                <a:latin typeface="Cambria Math" panose="02040503050406030204" pitchFamily="18" charset="0"/>
                                              </a:rPr>
                                            </m:ctrlPr>
                                          </m:naryPr>
                                          <m:sub>
                                            <m:r>
                                              <a:rPr lang="fr-FR" i="1">
                                                <a:latin typeface="Cambria Math" panose="02040503050406030204" pitchFamily="18" charset="0"/>
                                              </a:rPr>
                                              <m:t>−</m:t>
                                            </m:r>
                                            <m:r>
                                              <a:rPr lang="fr-FR">
                                                <a:latin typeface="Cambria Math" panose="02040503050406030204" pitchFamily="18" charset="0"/>
                                              </a:rPr>
                                              <m:t>∞</m:t>
                                            </m:r>
                                          </m:sub>
                                          <m:sup>
                                            <m:r>
                                              <a:rPr lang="fr-FR">
                                                <a:latin typeface="Cambria Math" panose="02040503050406030204" pitchFamily="18" charset="0"/>
                                              </a:rPr>
                                              <m:t>∞</m:t>
                                            </m:r>
                                          </m:sup>
                                          <m:e>
                                            <m:r>
                                              <a:rPr lang="fr-FR" i="1">
                                                <a:latin typeface="Cambria Math" panose="02040503050406030204" pitchFamily="18" charset="0"/>
                                              </a:rPr>
                                              <m:t> </m:t>
                                            </m:r>
                                          </m:e>
                                        </m:nary>
                                        <m:r>
                                          <a:rPr lang="fr-FR" i="1">
                                            <a:latin typeface="Cambria Math" panose="02040503050406030204" pitchFamily="18" charset="0"/>
                                          </a:rPr>
                                          <m:t>𝒩</m:t>
                                        </m:r>
                                        <m:d>
                                          <m:dPr>
                                            <m:ctrlPr>
                                              <a:rPr lang="en-CH" i="1">
                                                <a:latin typeface="Cambria Math" panose="02040503050406030204" pitchFamily="18" charset="0"/>
                                              </a:rPr>
                                            </m:ctrlPr>
                                          </m:dPr>
                                          <m:e>
                                            <m:r>
                                              <a:rPr lang="fr-FR" i="1">
                                                <a:latin typeface="Cambria Math" panose="02040503050406030204" pitchFamily="18" charset="0"/>
                                              </a:rPr>
                                              <m:t>𝜇</m:t>
                                            </m:r>
                                            <m:r>
                                              <a:rPr lang="fr-FR" i="1">
                                                <a:latin typeface="Cambria Math" panose="02040503050406030204" pitchFamily="18" charset="0"/>
                                              </a:rPr>
                                              <m:t>,</m:t>
                                            </m:r>
                                            <m:sSup>
                                              <m:sSupPr>
                                                <m:ctrlPr>
                                                  <a:rPr lang="en-CH" i="1">
                                                    <a:latin typeface="Cambria Math" panose="02040503050406030204" pitchFamily="18" charset="0"/>
                                                  </a:rPr>
                                                </m:ctrlPr>
                                              </m:sSupPr>
                                              <m:e>
                                                <m:r>
                                                  <a:rPr lang="fr-FR" i="1">
                                                    <a:latin typeface="Cambria Math" panose="02040503050406030204" pitchFamily="18" charset="0"/>
                                                  </a:rPr>
                                                  <m:t>𝜎</m:t>
                                                </m:r>
                                              </m:e>
                                              <m:sup>
                                                <m:r>
                                                  <a:rPr lang="fr-FR" i="1">
                                                    <a:latin typeface="Cambria Math" panose="02040503050406030204" pitchFamily="18" charset="0"/>
                                                  </a:rPr>
                                                  <m:t>2</m:t>
                                                </m:r>
                                              </m:sup>
                                            </m:sSup>
                                          </m:e>
                                        </m:d>
                                        <m:r>
                                          <a:rPr lang="fr-FR" i="1">
                                            <a:latin typeface="Cambria Math" panose="02040503050406030204" pitchFamily="18" charset="0"/>
                                          </a:rPr>
                                          <m:t>𝑑𝑦</m:t>
                                        </m:r>
                                        <m:nary>
                                          <m:naryPr>
                                            <m:limLoc m:val="subSup"/>
                                            <m:grow m:val="on"/>
                                            <m:ctrlPr>
                                              <a:rPr lang="en-CH" i="1">
                                                <a:latin typeface="Cambria Math" panose="02040503050406030204" pitchFamily="18" charset="0"/>
                                              </a:rPr>
                                            </m:ctrlPr>
                                          </m:naryPr>
                                          <m:sub>
                                            <m:r>
                                              <a:rPr lang="fr-FR" i="1">
                                                <a:latin typeface="Cambria Math" panose="02040503050406030204" pitchFamily="18" charset="0"/>
                                              </a:rPr>
                                              <m:t>0</m:t>
                                            </m:r>
                                          </m:sub>
                                          <m:sup>
                                            <m:r>
                                              <a:rPr lang="fr-FR" i="1">
                                                <a:latin typeface="Cambria Math" panose="02040503050406030204" pitchFamily="18" charset="0"/>
                                              </a:rPr>
                                              <m:t>2</m:t>
                                            </m:r>
                                            <m:r>
                                              <a:rPr lang="fr-FR" i="1">
                                                <a:latin typeface="Cambria Math" panose="02040503050406030204" pitchFamily="18" charset="0"/>
                                              </a:rPr>
                                              <m:t>𝜋</m:t>
                                            </m:r>
                                          </m:sup>
                                          <m:e>
                                            <m:r>
                                              <a:rPr lang="fr-FR" i="1">
                                                <a:latin typeface="Cambria Math" panose="02040503050406030204" pitchFamily="18" charset="0"/>
                                              </a:rPr>
                                              <m:t> </m:t>
                                            </m:r>
                                          </m:e>
                                        </m:nary>
                                        <m:r>
                                          <a:rPr lang="fr-FR" i="1">
                                            <a:latin typeface="Cambria Math" panose="02040503050406030204" pitchFamily="18" charset="0"/>
                                          </a:rPr>
                                          <m:t>𝑑</m:t>
                                        </m:r>
                                        <m:r>
                                          <a:rPr lang="fr-FR" i="1">
                                            <a:latin typeface="Cambria Math" panose="02040503050406030204" pitchFamily="18" charset="0"/>
                                          </a:rPr>
                                          <m:t>𝜑</m:t>
                                        </m:r>
                                        <m:nary>
                                          <m:naryPr>
                                            <m:limLoc m:val="subSup"/>
                                            <m:grow m:val="on"/>
                                            <m:ctrlPr>
                                              <a:rPr lang="en-CH" i="1">
                                                <a:latin typeface="Cambria Math" panose="02040503050406030204" pitchFamily="18" charset="0"/>
                                              </a:rPr>
                                            </m:ctrlPr>
                                          </m:naryPr>
                                          <m:sub>
                                            <m:r>
                                              <a:rPr lang="fr-FR" i="1">
                                                <a:latin typeface="Cambria Math" panose="02040503050406030204" pitchFamily="18" charset="0"/>
                                              </a:rPr>
                                              <m:t>0</m:t>
                                            </m:r>
                                          </m:sub>
                                          <m:sup>
                                            <m:f>
                                              <m:fPr>
                                                <m:ctrlPr>
                                                  <a:rPr lang="en-CH" i="1">
                                                    <a:latin typeface="Cambria Math" panose="02040503050406030204" pitchFamily="18" charset="0"/>
                                                  </a:rPr>
                                                </m:ctrlPr>
                                              </m:fPr>
                                              <m:num>
                                                <m:r>
                                                  <a:rPr lang="fr-FR" i="1">
                                                    <a:latin typeface="Cambria Math" panose="02040503050406030204" pitchFamily="18" charset="0"/>
                                                  </a:rPr>
                                                  <m:t>𝜋</m:t>
                                                </m:r>
                                              </m:num>
                                              <m:den>
                                                <m:r>
                                                  <a:rPr lang="fr-FR" i="1">
                                                    <a:latin typeface="Cambria Math" panose="02040503050406030204" pitchFamily="18" charset="0"/>
                                                  </a:rPr>
                                                  <m:t>2</m:t>
                                                </m:r>
                                              </m:den>
                                            </m:f>
                                          </m:sup>
                                          <m:e>
                                            <m:r>
                                              <a:rPr lang="fr-FR" i="1">
                                                <a:latin typeface="Cambria Math" panose="02040503050406030204" pitchFamily="18" charset="0"/>
                                              </a:rPr>
                                              <m:t> </m:t>
                                            </m:r>
                                          </m:e>
                                        </m:nary>
                                        <m:func>
                                          <m:funcPr>
                                            <m:ctrlPr>
                                              <a:rPr lang="en-CH" i="1">
                                                <a:latin typeface="Cambria Math" panose="02040503050406030204" pitchFamily="18" charset="0"/>
                                              </a:rPr>
                                            </m:ctrlPr>
                                          </m:funcPr>
                                          <m:fName>
                                            <m:r>
                                              <m:rPr>
                                                <m:sty m:val="p"/>
                                              </m:rPr>
                                              <a:rPr lang="fr-FR">
                                                <a:latin typeface="Cambria Math" panose="02040503050406030204" pitchFamily="18" charset="0"/>
                                              </a:rPr>
                                              <m:t>sin</m:t>
                                            </m:r>
                                          </m:fName>
                                          <m:e>
                                            <m:r>
                                              <a:rPr lang="fr-FR" i="1">
                                                <a:latin typeface="Cambria Math" panose="02040503050406030204" pitchFamily="18" charset="0"/>
                                              </a:rPr>
                                              <m:t>2</m:t>
                                            </m:r>
                                            <m:r>
                                              <a:rPr lang="fr-FR" i="1">
                                                <a:latin typeface="Cambria Math" panose="02040503050406030204" pitchFamily="18" charset="0"/>
                                              </a:rPr>
                                              <m:t>𝜃</m:t>
                                            </m:r>
                                          </m:e>
                                        </m:func>
                                        <m:nary>
                                          <m:naryPr>
                                            <m:limLoc m:val="subSup"/>
                                            <m:grow m:val="on"/>
                                            <m:ctrlPr>
                                              <a:rPr lang="en-CH" i="1">
                                                <a:latin typeface="Cambria Math" panose="02040503050406030204" pitchFamily="18" charset="0"/>
                                              </a:rPr>
                                            </m:ctrlPr>
                                          </m:naryPr>
                                          <m:sub>
                                            <m:r>
                                              <a:rPr lang="fr-FR" i="1">
                                                <a:latin typeface="Cambria Math" panose="02040503050406030204" pitchFamily="18" charset="0"/>
                                              </a:rPr>
                                              <m:t>0</m:t>
                                            </m:r>
                                          </m:sub>
                                          <m:sup>
                                            <m:r>
                                              <a:rPr lang="fr-FR">
                                                <a:latin typeface="Cambria Math" panose="02040503050406030204" pitchFamily="18" charset="0"/>
                                              </a:rPr>
                                              <m:t>∞</m:t>
                                            </m:r>
                                          </m:sup>
                                          <m:e>
                                            <m:r>
                                              <a:rPr lang="fr-FR" i="1">
                                                <a:latin typeface="Cambria Math" panose="02040503050406030204" pitchFamily="18" charset="0"/>
                                              </a:rPr>
                                              <m:t> </m:t>
                                            </m:r>
                                          </m:e>
                                        </m:nary>
                                        <m:f>
                                          <m:fPr>
                                            <m:ctrlPr>
                                              <a:rPr lang="en-CH" i="1">
                                                <a:latin typeface="Cambria Math" panose="02040503050406030204" pitchFamily="18" charset="0"/>
                                              </a:rPr>
                                            </m:ctrlPr>
                                          </m:fPr>
                                          <m:num>
                                            <m:r>
                                              <a:rPr lang="fr-FR" i="1">
                                                <a:latin typeface="Cambria Math" panose="02040503050406030204" pitchFamily="18" charset="0"/>
                                              </a:rPr>
                                              <m:t>1.4132</m:t>
                                            </m:r>
                                            <m:sSup>
                                              <m:sSupPr>
                                                <m:ctrlPr>
                                                  <a:rPr lang="en-CH" i="1">
                                                    <a:latin typeface="Cambria Math" panose="02040503050406030204" pitchFamily="18" charset="0"/>
                                                  </a:rPr>
                                                </m:ctrlPr>
                                              </m:sSupPr>
                                              <m:e>
                                                <m:r>
                                                  <a:rPr lang="fr-FR" i="1">
                                                    <a:latin typeface="Cambria Math" panose="02040503050406030204" pitchFamily="18" charset="0"/>
                                                  </a:rPr>
                                                  <m:t>𝜋</m:t>
                                                </m:r>
                                              </m:e>
                                              <m:sup>
                                                <m:r>
                                                  <a:rPr lang="fr-FR" i="1">
                                                    <a:latin typeface="Cambria Math" panose="02040503050406030204" pitchFamily="18" charset="0"/>
                                                  </a:rPr>
                                                  <m:t>3</m:t>
                                                </m:r>
                                              </m:sup>
                                            </m:sSup>
                                            <m:sSub>
                                              <m:sSubPr>
                                                <m:ctrlPr>
                                                  <a:rPr lang="en-CH" i="1">
                                                    <a:latin typeface="Cambria Math" panose="02040503050406030204" pitchFamily="18" charset="0"/>
                                                  </a:rPr>
                                                </m:ctrlPr>
                                              </m:sSubPr>
                                              <m:e>
                                                <m:r>
                                                  <a:rPr lang="fr-FR" i="1">
                                                    <a:latin typeface="Cambria Math" panose="02040503050406030204" pitchFamily="18" charset="0"/>
                                                  </a:rPr>
                                                  <m:t>𝛽</m:t>
                                                </m:r>
                                              </m:e>
                                              <m:sub>
                                                <m:r>
                                                  <a:rPr lang="fr-FR" i="1">
                                                    <a:latin typeface="Cambria Math" panose="02040503050406030204" pitchFamily="18" charset="0"/>
                                                  </a:rPr>
                                                  <m:t>𝑖</m:t>
                                                </m:r>
                                              </m:sub>
                                            </m:sSub>
                                            <m:sSubSup>
                                              <m:sSubSupPr>
                                                <m:ctrlPr>
                                                  <a:rPr lang="en-CH" i="1">
                                                    <a:latin typeface="Cambria Math" panose="02040503050406030204" pitchFamily="18" charset="0"/>
                                                  </a:rPr>
                                                </m:ctrlPr>
                                              </m:sSubSupPr>
                                              <m:e>
                                                <m:r>
                                                  <a:rPr lang="fr-FR" i="1">
                                                    <a:latin typeface="Cambria Math" panose="02040503050406030204" pitchFamily="18" charset="0"/>
                                                  </a:rPr>
                                                  <m:t>𝛽</m:t>
                                                </m:r>
                                              </m:e>
                                              <m:sub>
                                                <m:r>
                                                  <a:rPr lang="fr-FR" i="1">
                                                    <a:latin typeface="Cambria Math" panose="02040503050406030204" pitchFamily="18" charset="0"/>
                                                  </a:rPr>
                                                  <m:t>𝑔𝑐</m:t>
                                                </m:r>
                                              </m:sub>
                                              <m:sup>
                                                <m:r>
                                                  <a:rPr lang="fr-FR" i="1">
                                                    <a:latin typeface="Cambria Math" panose="02040503050406030204" pitchFamily="18" charset="0"/>
                                                  </a:rPr>
                                                  <m:t>2</m:t>
                                                </m:r>
                                              </m:sup>
                                            </m:sSubSup>
                                            <m:sSubSup>
                                              <m:sSubSupPr>
                                                <m:ctrlPr>
                                                  <a:rPr lang="en-CH" i="1">
                                                    <a:latin typeface="Cambria Math" panose="02040503050406030204" pitchFamily="18" charset="0"/>
                                                  </a:rPr>
                                                </m:ctrlPr>
                                              </m:sSubSupPr>
                                              <m:e>
                                                <m:r>
                                                  <a:rPr lang="fr-FR" i="1">
                                                    <a:latin typeface="Cambria Math" panose="02040503050406030204" pitchFamily="18" charset="0"/>
                                                  </a:rPr>
                                                  <m:t>𝐼</m:t>
                                                </m:r>
                                              </m:e>
                                              <m:sub>
                                                <m:r>
                                                  <a:rPr lang="fr-FR" i="1">
                                                    <a:latin typeface="Cambria Math" panose="02040503050406030204" pitchFamily="18" charset="0"/>
                                                  </a:rPr>
                                                  <m:t>0</m:t>
                                                </m:r>
                                              </m:sub>
                                              <m:sup>
                                                <m:r>
                                                  <a:rPr lang="fr-FR" i="1">
                                                    <a:latin typeface="Cambria Math" panose="02040503050406030204" pitchFamily="18" charset="0"/>
                                                  </a:rPr>
                                                  <m:t>3</m:t>
                                                </m:r>
                                              </m:sup>
                                            </m:sSubSup>
                                            <m:sSup>
                                              <m:sSupPr>
                                                <m:ctrlPr>
                                                  <a:rPr lang="en-CH" i="1">
                                                    <a:latin typeface="Cambria Math" panose="02040503050406030204" pitchFamily="18" charset="0"/>
                                                  </a:rPr>
                                                </m:ctrlPr>
                                              </m:sSupPr>
                                              <m:e>
                                                <m:r>
                                                  <a:rPr lang="fr-FR" i="1">
                                                    <a:latin typeface="Cambria Math" panose="02040503050406030204" pitchFamily="18" charset="0"/>
                                                  </a:rPr>
                                                  <m:t>𝑣</m:t>
                                                </m:r>
                                              </m:e>
                                              <m:sup>
                                                <m:r>
                                                  <a:rPr lang="fr-FR" i="1">
                                                    <a:latin typeface="Cambria Math" panose="02040503050406030204" pitchFamily="18" charset="0"/>
                                                  </a:rPr>
                                                  <m:t>2</m:t>
                                                </m:r>
                                              </m:sup>
                                            </m:sSup>
                                            <m:sSup>
                                              <m:sSupPr>
                                                <m:ctrlPr>
                                                  <a:rPr lang="en-CH" i="1">
                                                    <a:latin typeface="Cambria Math" panose="02040503050406030204" pitchFamily="18" charset="0"/>
                                                  </a:rPr>
                                                </m:ctrlPr>
                                              </m:sSupPr>
                                              <m:e>
                                                <m:r>
                                                  <a:rPr lang="fr-FR" i="1">
                                                    <a:latin typeface="Cambria Math" panose="02040503050406030204" pitchFamily="18" charset="0"/>
                                                  </a:rPr>
                                                  <m:t>𝑤</m:t>
                                                </m:r>
                                              </m:e>
                                              <m:sup>
                                                <m:r>
                                                  <a:rPr lang="fr-FR" i="1">
                                                    <a:latin typeface="Cambria Math" panose="02040503050406030204" pitchFamily="18" charset="0"/>
                                                  </a:rPr>
                                                  <m:t>2</m:t>
                                                </m:r>
                                              </m:sup>
                                            </m:sSup>
                                          </m:num>
                                          <m:den>
                                            <m:rad>
                                              <m:radPr>
                                                <m:degHide m:val="on"/>
                                                <m:ctrlPr>
                                                  <a:rPr lang="en-CH" i="1">
                                                    <a:latin typeface="Cambria Math" panose="02040503050406030204" pitchFamily="18" charset="0"/>
                                                  </a:rPr>
                                                </m:ctrlPr>
                                              </m:radPr>
                                              <m:deg/>
                                              <m:e>
                                                <m:r>
                                                  <a:rPr lang="fr-FR" i="1">
                                                    <a:latin typeface="Cambria Math" panose="02040503050406030204" pitchFamily="18" charset="0"/>
                                                  </a:rPr>
                                                  <m:t>𝜋</m:t>
                                                </m:r>
                                              </m:e>
                                            </m:rad>
                                            <m:sSup>
                                              <m:sSupPr>
                                                <m:ctrlPr>
                                                  <a:rPr lang="en-CH" i="1">
                                                    <a:latin typeface="Cambria Math" panose="02040503050406030204" pitchFamily="18" charset="0"/>
                                                  </a:rPr>
                                                </m:ctrlPr>
                                              </m:sSupPr>
                                              <m:e>
                                                <m:r>
                                                  <a:rPr lang="fr-FR" i="1">
                                                    <a:latin typeface="Cambria Math" panose="02040503050406030204" pitchFamily="18" charset="0"/>
                                                  </a:rPr>
                                                  <m:t>𝑢</m:t>
                                                </m:r>
                                              </m:e>
                                              <m:sup>
                                                <m:r>
                                                  <a:rPr lang="fr-FR" i="1">
                                                    <a:latin typeface="Cambria Math" panose="02040503050406030204" pitchFamily="18" charset="0"/>
                                                  </a:rPr>
                                                  <m:t>3</m:t>
                                                </m:r>
                                              </m:sup>
                                            </m:sSup>
                                            <m:sSubSup>
                                              <m:sSubSupPr>
                                                <m:ctrlPr>
                                                  <a:rPr lang="en-CH" i="1">
                                                    <a:latin typeface="Cambria Math" panose="02040503050406030204" pitchFamily="18" charset="0"/>
                                                  </a:rPr>
                                                </m:ctrlPr>
                                              </m:sSubSupPr>
                                              <m:e>
                                                <m:r>
                                                  <a:rPr lang="fr-FR" i="1">
                                                    <a:latin typeface="Cambria Math" panose="02040503050406030204" pitchFamily="18" charset="0"/>
                                                  </a:rPr>
                                                  <m:t>𝑣</m:t>
                                                </m:r>
                                              </m:e>
                                              <m:sub>
                                                <m:r>
                                                  <a:rPr lang="fr-FR" i="1">
                                                    <a:latin typeface="Cambria Math" panose="02040503050406030204" pitchFamily="18" charset="0"/>
                                                  </a:rPr>
                                                  <m:t>⊥</m:t>
                                                </m:r>
                                              </m:sub>
                                              <m:sup>
                                                <m:r>
                                                  <a:rPr lang="fr-FR" i="1">
                                                    <a:latin typeface="Cambria Math" panose="02040503050406030204" pitchFamily="18" charset="0"/>
                                                  </a:rPr>
                                                  <m:t>2</m:t>
                                                </m:r>
                                              </m:sup>
                                            </m:sSubSup>
                                          </m:den>
                                        </m:f>
                                        <m:r>
                                          <a:rPr lang="en-US" b="0" i="1" smtClean="0">
                                            <a:latin typeface="Cambria Math" panose="02040503050406030204" pitchFamily="18" charset="0"/>
                                          </a:rPr>
                                          <m:t> </m:t>
                                        </m:r>
                                        <m:r>
                                          <a:rPr lang="en-US" b="0" i="1" smtClean="0">
                                            <a:latin typeface="Cambria Math" panose="02040503050406030204" pitchFamily="18" charset="0"/>
                                          </a:rPr>
                                          <m:t>(1 − </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𝜆</m:t>
                                            </m:r>
                                          </m:e>
                                          <m:sub>
                                            <m:r>
                                              <a:rPr lang="en-US" b="0" i="1" smtClean="0">
                                                <a:latin typeface="Cambria Math" panose="02040503050406030204" pitchFamily="18" charset="0"/>
                                              </a:rPr>
                                              <m:t>𝑖𝑜𝑛</m:t>
                                            </m:r>
                                          </m:sub>
                                        </m:sSub>
                                        <m:r>
                                          <a:rPr lang="en-US" b="0" i="1" smtClean="0">
                                            <a:latin typeface="Cambria Math" panose="02040503050406030204" pitchFamily="18" charset="0"/>
                                          </a:rPr>
                                          <m:t>)</m:t>
                                        </m:r>
                                      </m:e>
                                      <m:e>
                                        <m:func>
                                          <m:funcPr>
                                            <m:ctrlPr>
                                              <a:rPr lang="en-CH" i="1">
                                                <a:latin typeface="Cambria Math" panose="02040503050406030204" pitchFamily="18" charset="0"/>
                                              </a:rPr>
                                            </m:ctrlPr>
                                          </m:funcPr>
                                          <m:fName>
                                            <m:r>
                                              <a:rPr lang="en-US" b="0" i="0" smtClean="0">
                                                <a:latin typeface="Cambria Math" panose="02040503050406030204" pitchFamily="18" charset="0"/>
                                              </a:rPr>
                                              <m:t>                                         </m:t>
                                            </m:r>
                                            <m:r>
                                              <a:rPr lang="en-US" b="0" i="1" smtClean="0">
                                                <a:latin typeface="Cambria Math" panose="02040503050406030204" pitchFamily="18" charset="0"/>
                                                <a:ea typeface="Cambria Math" panose="02040503050406030204" pitchFamily="18" charset="0"/>
                                              </a:rPr>
                                              <m:t>×</m:t>
                                            </m:r>
                                            <m:r>
                                              <m:rPr>
                                                <m:sty m:val="p"/>
                                              </m:rPr>
                                              <a:rPr lang="fr-FR">
                                                <a:latin typeface="Cambria Math" panose="02040503050406030204" pitchFamily="18" charset="0"/>
                                              </a:rPr>
                                              <m:t>exp</m:t>
                                            </m:r>
                                          </m:fName>
                                          <m:e>
                                            <m:d>
                                              <m:dPr>
                                                <m:begChr m:val="{"/>
                                                <m:endChr m:val="}"/>
                                                <m:ctrlPr>
                                                  <a:rPr lang="en-CH" i="1">
                                                    <a:latin typeface="Cambria Math" panose="02040503050406030204" pitchFamily="18" charset="0"/>
                                                  </a:rPr>
                                                </m:ctrlPr>
                                              </m:dPr>
                                              <m:e>
                                                <m:r>
                                                  <a:rPr lang="fr-FR" i="1">
                                                    <a:latin typeface="Cambria Math" panose="02040503050406030204" pitchFamily="18" charset="0"/>
                                                  </a:rPr>
                                                  <m:t>−</m:t>
                                                </m:r>
                                                <m:f>
                                                  <m:fPr>
                                                    <m:ctrlPr>
                                                      <a:rPr lang="en-CH" i="1">
                                                        <a:latin typeface="Cambria Math" panose="02040503050406030204" pitchFamily="18" charset="0"/>
                                                      </a:rPr>
                                                    </m:ctrlPr>
                                                  </m:fPr>
                                                  <m:num>
                                                    <m:r>
                                                      <a:rPr lang="fr-FR" i="1">
                                                        <a:latin typeface="Cambria Math" panose="02040503050406030204" pitchFamily="18" charset="0"/>
                                                      </a:rPr>
                                                      <m:t>6</m:t>
                                                    </m:r>
                                                    <m:sSup>
                                                      <m:sSupPr>
                                                        <m:ctrlPr>
                                                          <a:rPr lang="en-CH" i="1">
                                                            <a:latin typeface="Cambria Math" panose="02040503050406030204" pitchFamily="18" charset="0"/>
                                                          </a:rPr>
                                                        </m:ctrlPr>
                                                      </m:sSupPr>
                                                      <m:e>
                                                        <m:r>
                                                          <a:rPr lang="fr-FR" i="1">
                                                            <a:latin typeface="Cambria Math" panose="02040503050406030204" pitchFamily="18" charset="0"/>
                                                          </a:rPr>
                                                          <m:t>𝜌</m:t>
                                                        </m:r>
                                                      </m:e>
                                                      <m:sup>
                                                        <m:r>
                                                          <a:rPr lang="fr-FR" i="1">
                                                            <a:latin typeface="Cambria Math" panose="02040503050406030204" pitchFamily="18" charset="0"/>
                                                          </a:rPr>
                                                          <m:t>2</m:t>
                                                        </m:r>
                                                      </m:sup>
                                                    </m:sSup>
                                                  </m:num>
                                                  <m:den>
                                                    <m:sSup>
                                                      <m:sSupPr>
                                                        <m:ctrlPr>
                                                          <a:rPr lang="en-CH" i="1">
                                                            <a:latin typeface="Cambria Math" panose="02040503050406030204" pitchFamily="18" charset="0"/>
                                                          </a:rPr>
                                                        </m:ctrlPr>
                                                      </m:sSupPr>
                                                      <m:e>
                                                        <m:r>
                                                          <a:rPr lang="fr-FR" i="1">
                                                            <a:latin typeface="Cambria Math" panose="02040503050406030204" pitchFamily="18" charset="0"/>
                                                          </a:rPr>
                                                          <m:t>𝑤</m:t>
                                                        </m:r>
                                                      </m:e>
                                                      <m:sup>
                                                        <m:r>
                                                          <a:rPr lang="fr-FR" i="1">
                                                            <a:latin typeface="Cambria Math" panose="02040503050406030204" pitchFamily="18" charset="0"/>
                                                          </a:rPr>
                                                          <m:t>2</m:t>
                                                        </m:r>
                                                      </m:sup>
                                                    </m:sSup>
                                                  </m:den>
                                                </m:f>
                                                <m:r>
                                                  <a:rPr lang="fr-FR" i="1">
                                                    <a:latin typeface="Cambria Math" panose="02040503050406030204" pitchFamily="18" charset="0"/>
                                                  </a:rPr>
                                                  <m:t>−</m:t>
                                                </m:r>
                                                <m:f>
                                                  <m:fPr>
                                                    <m:ctrlPr>
                                                      <a:rPr lang="en-CH" i="1">
                                                        <a:latin typeface="Cambria Math" panose="02040503050406030204" pitchFamily="18" charset="0"/>
                                                      </a:rPr>
                                                    </m:ctrlPr>
                                                  </m:fPr>
                                                  <m:num>
                                                    <m:r>
                                                      <a:rPr lang="fr-FR" i="1">
                                                        <a:latin typeface="Cambria Math" panose="02040503050406030204" pitchFamily="18" charset="0"/>
                                                      </a:rPr>
                                                      <m:t>𝐷</m:t>
                                                    </m:r>
                                                  </m:num>
                                                  <m:den>
                                                    <m:r>
                                                      <a:rPr lang="fr-FR" i="1">
                                                        <a:latin typeface="Cambria Math" panose="02040503050406030204" pitchFamily="18" charset="0"/>
                                                      </a:rPr>
                                                      <m:t>𝜏</m:t>
                                                    </m:r>
                                                    <m:sSub>
                                                      <m:sSubPr>
                                                        <m:ctrlPr>
                                                          <a:rPr lang="en-CH" i="1">
                                                            <a:latin typeface="Cambria Math" panose="02040503050406030204" pitchFamily="18" charset="0"/>
                                                          </a:rPr>
                                                        </m:ctrlPr>
                                                      </m:sSubPr>
                                                      <m:e>
                                                        <m:r>
                                                          <a:rPr lang="fr-FR" i="1">
                                                            <a:latin typeface="Cambria Math" panose="02040503050406030204" pitchFamily="18" charset="0"/>
                                                          </a:rPr>
                                                          <m:t>𝑣</m:t>
                                                        </m:r>
                                                      </m:e>
                                                      <m:sub>
                                                        <m:r>
                                                          <a:rPr lang="fr-FR" i="1">
                                                            <a:latin typeface="Cambria Math" panose="02040503050406030204" pitchFamily="18" charset="0"/>
                                                          </a:rPr>
                                                          <m:t>⊥</m:t>
                                                        </m:r>
                                                      </m:sub>
                                                    </m:sSub>
                                                  </m:den>
                                                </m:f>
                                                <m:r>
                                                  <a:rPr lang="fr-FR" i="1">
                                                    <a:latin typeface="Cambria Math" panose="02040503050406030204" pitchFamily="18" charset="0"/>
                                                  </a:rPr>
                                                  <m:t>−</m:t>
                                                </m:r>
                                                <m:f>
                                                  <m:fPr>
                                                    <m:ctrlPr>
                                                      <a:rPr lang="en-CH" i="1">
                                                        <a:latin typeface="Cambria Math" panose="02040503050406030204" pitchFamily="18" charset="0"/>
                                                      </a:rPr>
                                                    </m:ctrlPr>
                                                  </m:fPr>
                                                  <m:num>
                                                    <m:sSup>
                                                      <m:sSupPr>
                                                        <m:ctrlPr>
                                                          <a:rPr lang="en-CH" i="1">
                                                            <a:latin typeface="Cambria Math" panose="02040503050406030204" pitchFamily="18" charset="0"/>
                                                          </a:rPr>
                                                        </m:ctrlPr>
                                                      </m:sSupPr>
                                                      <m:e>
                                                        <m:r>
                                                          <a:rPr lang="fr-FR" i="1">
                                                            <a:latin typeface="Cambria Math" panose="02040503050406030204" pitchFamily="18" charset="0"/>
                                                          </a:rPr>
                                                          <m:t>𝑣</m:t>
                                                        </m:r>
                                                      </m:e>
                                                      <m:sup>
                                                        <m:r>
                                                          <a:rPr lang="fr-FR" i="1">
                                                            <a:latin typeface="Cambria Math" panose="02040503050406030204" pitchFamily="18" charset="0"/>
                                                          </a:rPr>
                                                          <m:t>2</m:t>
                                                        </m:r>
                                                      </m:sup>
                                                    </m:sSup>
                                                  </m:num>
                                                  <m:den>
                                                    <m:sSup>
                                                      <m:sSupPr>
                                                        <m:ctrlPr>
                                                          <a:rPr lang="en-CH" i="1">
                                                            <a:latin typeface="Cambria Math" panose="02040503050406030204" pitchFamily="18" charset="0"/>
                                                          </a:rPr>
                                                        </m:ctrlPr>
                                                      </m:sSupPr>
                                                      <m:e>
                                                        <m:r>
                                                          <a:rPr lang="fr-FR" i="1">
                                                            <a:latin typeface="Cambria Math" panose="02040503050406030204" pitchFamily="18" charset="0"/>
                                                          </a:rPr>
                                                          <m:t>𝑢</m:t>
                                                        </m:r>
                                                      </m:e>
                                                      <m:sup>
                                                        <m:r>
                                                          <a:rPr lang="fr-FR" i="1">
                                                            <a:latin typeface="Cambria Math" panose="02040503050406030204" pitchFamily="18" charset="0"/>
                                                          </a:rPr>
                                                          <m:t>2</m:t>
                                                        </m:r>
                                                      </m:sup>
                                                    </m:sSup>
                                                  </m:den>
                                                </m:f>
                                              </m:e>
                                            </m:d>
                                            <m:r>
                                              <a:rPr lang="fr-FR" i="1">
                                                <a:latin typeface="Cambria Math" panose="02040503050406030204" pitchFamily="18" charset="0"/>
                                              </a:rPr>
                                              <m:t>𝑉</m:t>
                                            </m:r>
                                            <m:d>
                                              <m:dPr>
                                                <m:ctrlPr>
                                                  <a:rPr lang="en-CH" i="1">
                                                    <a:latin typeface="Cambria Math" panose="02040503050406030204" pitchFamily="18" charset="0"/>
                                                  </a:rPr>
                                                </m:ctrlPr>
                                              </m:dPr>
                                              <m:e>
                                                <m:r>
                                                  <a:rPr lang="fr-FR" i="1">
                                                    <a:latin typeface="Cambria Math" panose="02040503050406030204" pitchFamily="18" charset="0"/>
                                                  </a:rPr>
                                                  <m:t>𝛿</m:t>
                                                </m:r>
                                                <m:r>
                                                  <a:rPr lang="fr-FR" i="1">
                                                    <a:latin typeface="Cambria Math" panose="02040503050406030204" pitchFamily="18" charset="0"/>
                                                  </a:rPr>
                                                  <m:t>𝑓</m:t>
                                                </m:r>
                                                <m:r>
                                                  <a:rPr lang="fr-FR" i="1">
                                                    <a:latin typeface="Cambria Math" panose="02040503050406030204" pitchFamily="18" charset="0"/>
                                                  </a:rPr>
                                                  <m:t>+</m:t>
                                                </m:r>
                                                <m:r>
                                                  <m:rPr>
                                                    <m:sty m:val="p"/>
                                                  </m:rPr>
                                                  <a:rPr lang="fr-FR">
                                                    <a:latin typeface="Cambria Math" panose="02040503050406030204" pitchFamily="18" charset="0"/>
                                                  </a:rPr>
                                                  <m:t>Δ</m:t>
                                                </m:r>
                                                <m:sSub>
                                                  <m:sSubPr>
                                                    <m:ctrlPr>
                                                      <a:rPr lang="en-CH" i="1">
                                                        <a:latin typeface="Cambria Math" panose="02040503050406030204" pitchFamily="18" charset="0"/>
                                                      </a:rPr>
                                                    </m:ctrlPr>
                                                  </m:sSubPr>
                                                  <m:e>
                                                    <m:r>
                                                      <a:rPr lang="fr-FR" i="1">
                                                        <a:latin typeface="Cambria Math" panose="02040503050406030204" pitchFamily="18" charset="0"/>
                                                      </a:rPr>
                                                      <m:t>𝑓</m:t>
                                                    </m:r>
                                                  </m:e>
                                                  <m:sub>
                                                    <m:r>
                                                      <m:rPr>
                                                        <m:sty m:val="p"/>
                                                      </m:rPr>
                                                      <a:rPr lang="fr-FR">
                                                        <a:latin typeface="Cambria Math" panose="02040503050406030204" pitchFamily="18" charset="0"/>
                                                      </a:rPr>
                                                      <m:t>Λ</m:t>
                                                    </m:r>
                                                    <m:r>
                                                      <a:rPr lang="fr-FR" i="1">
                                                        <a:latin typeface="Cambria Math" panose="02040503050406030204" pitchFamily="18" charset="0"/>
                                                      </a:rPr>
                                                      <m:t>𝐶</m:t>
                                                    </m:r>
                                                  </m:sub>
                                                </m:sSub>
                                                <m:r>
                                                  <a:rPr lang="fr-FR" i="1">
                                                    <a:latin typeface="Cambria Math" panose="02040503050406030204" pitchFamily="18" charset="0"/>
                                                  </a:rPr>
                                                  <m:t>−</m:t>
                                                </m:r>
                                                <m:f>
                                                  <m:fPr>
                                                    <m:ctrlPr>
                                                      <a:rPr lang="en-CH" i="1">
                                                        <a:latin typeface="Cambria Math" panose="02040503050406030204" pitchFamily="18" charset="0"/>
                                                      </a:rPr>
                                                    </m:ctrlPr>
                                                  </m:fPr>
                                                  <m:num>
                                                    <m:sSup>
                                                      <m:sSupPr>
                                                        <m:ctrlPr>
                                                          <a:rPr lang="en-CH" i="1">
                                                            <a:latin typeface="Cambria Math" panose="02040503050406030204" pitchFamily="18" charset="0"/>
                                                          </a:rPr>
                                                        </m:ctrlPr>
                                                      </m:sSupPr>
                                                      <m:e>
                                                        <m:r>
                                                          <a:rPr lang="fr-FR" i="1">
                                                            <a:latin typeface="Cambria Math" panose="02040503050406030204" pitchFamily="18" charset="0"/>
                                                          </a:rPr>
                                                          <m:t>𝑣</m:t>
                                                        </m:r>
                                                      </m:e>
                                                      <m:sup>
                                                        <m:r>
                                                          <a:rPr lang="fr-FR" i="1">
                                                            <a:latin typeface="Cambria Math" panose="02040503050406030204" pitchFamily="18" charset="0"/>
                                                          </a:rPr>
                                                          <m:t>2</m:t>
                                                        </m:r>
                                                      </m:sup>
                                                    </m:sSup>
                                                  </m:num>
                                                  <m:den>
                                                    <m:r>
                                                      <a:rPr lang="fr-FR" i="1">
                                                        <a:latin typeface="Cambria Math" panose="02040503050406030204" pitchFamily="18" charset="0"/>
                                                      </a:rPr>
                                                      <m:t>2</m:t>
                                                    </m:r>
                                                    <m:sSup>
                                                      <m:sSupPr>
                                                        <m:ctrlPr>
                                                          <a:rPr lang="en-CH" i="1">
                                                            <a:latin typeface="Cambria Math" panose="02040503050406030204" pitchFamily="18" charset="0"/>
                                                          </a:rPr>
                                                        </m:ctrlPr>
                                                      </m:sSupPr>
                                                      <m:e>
                                                        <m:r>
                                                          <a:rPr lang="fr-FR" i="1">
                                                            <a:latin typeface="Cambria Math" panose="02040503050406030204" pitchFamily="18" charset="0"/>
                                                          </a:rPr>
                                                          <m:t>𝑐</m:t>
                                                        </m:r>
                                                      </m:e>
                                                      <m:sup>
                                                        <m:r>
                                                          <a:rPr lang="fr-FR" i="1">
                                                            <a:latin typeface="Cambria Math" panose="02040503050406030204" pitchFamily="18" charset="0"/>
                                                          </a:rPr>
                                                          <m:t>2</m:t>
                                                        </m:r>
                                                      </m:sup>
                                                    </m:sSup>
                                                  </m:den>
                                                </m:f>
                                                <m:sSub>
                                                  <m:sSubPr>
                                                    <m:ctrlPr>
                                                      <a:rPr lang="en-CH" i="1">
                                                        <a:latin typeface="Cambria Math" panose="02040503050406030204" pitchFamily="18" charset="0"/>
                                                      </a:rPr>
                                                    </m:ctrlPr>
                                                  </m:sSubPr>
                                                  <m:e>
                                                    <m:r>
                                                      <a:rPr lang="fr-FR" i="1">
                                                        <a:latin typeface="Cambria Math" panose="02040503050406030204" pitchFamily="18" charset="0"/>
                                                      </a:rPr>
                                                      <m:t>𝑓</m:t>
                                                    </m:r>
                                                  </m:e>
                                                  <m:sub>
                                                    <m:r>
                                                      <a:rPr lang="fr-FR" i="1">
                                                        <a:latin typeface="Cambria Math" panose="02040503050406030204" pitchFamily="18" charset="0"/>
                                                      </a:rPr>
                                                      <m:t>𝐿</m:t>
                                                    </m:r>
                                                  </m:sub>
                                                </m:sSub>
                                                <m:r>
                                                  <a:rPr lang="fr-FR" i="1">
                                                    <a:latin typeface="Cambria Math" panose="02040503050406030204" pitchFamily="18" charset="0"/>
                                                  </a:rPr>
                                                  <m:t>;1.1132</m:t>
                                                </m:r>
                                                <m:r>
                                                  <a:rPr lang="fr-FR" i="1">
                                                    <a:latin typeface="Cambria Math" panose="02040503050406030204" pitchFamily="18" charset="0"/>
                                                  </a:rPr>
                                                  <m:t>𝜂</m:t>
                                                </m:r>
                                                <m:r>
                                                  <a:rPr lang="fr-FR" i="1">
                                                    <a:latin typeface="Cambria Math" panose="02040503050406030204" pitchFamily="18" charset="0"/>
                                                  </a:rPr>
                                                  <m:t>;0.4535</m:t>
                                                </m:r>
                                                <m:r>
                                                  <a:rPr lang="fr-FR" i="1">
                                                    <a:latin typeface="Cambria Math" panose="02040503050406030204" pitchFamily="18" charset="0"/>
                                                  </a:rPr>
                                                  <m:t>𝜂</m:t>
                                                </m:r>
                                              </m:e>
                                            </m:d>
                                            <m:r>
                                              <a:rPr lang="fr-FR" i="1">
                                                <a:latin typeface="Cambria Math" panose="02040503050406030204" pitchFamily="18" charset="0"/>
                                              </a:rPr>
                                              <m:t>𝑑𝑣</m:t>
                                            </m:r>
                                          </m:e>
                                        </m:func>
                                      </m:e>
                                    </m:eqArr>
                                  </m:e>
                                  <m:e/>
                                </m:mr>
                                <m:mr>
                                  <m:e/>
                                  <m:e/>
                                </m:mr>
                              </m:m>
                            </m:e>
                          </m:eqArr>
                        </m:e>
                      </m:eqArr>
                    </m:oMath>
                  </m:oMathPara>
                </a14:m>
                <a:endParaRPr lang="en-CH" dirty="0"/>
              </a:p>
            </p:txBody>
          </p:sp>
        </mc:Choice>
        <mc:Fallback>
          <p:sp>
            <p:nvSpPr>
              <p:cNvPr id="9" name="TextBox 8">
                <a:extLst>
                  <a:ext uri="{FF2B5EF4-FFF2-40B4-BE49-F238E27FC236}">
                    <a16:creationId xmlns:a16="http://schemas.microsoft.com/office/drawing/2014/main" id="{94A4B256-8580-A16A-0AA6-0DA9BA03CB65}"/>
                  </a:ext>
                </a:extLst>
              </p:cNvPr>
              <p:cNvSpPr txBox="1">
                <a:spLocks noRot="1" noChangeAspect="1" noMove="1" noResize="1" noEditPoints="1" noAdjustHandles="1" noChangeArrowheads="1" noChangeShapeType="1" noTextEdit="1"/>
              </p:cNvSpPr>
              <p:nvPr/>
            </p:nvSpPr>
            <p:spPr>
              <a:xfrm>
                <a:off x="657225" y="1802466"/>
                <a:ext cx="9518183" cy="3445174"/>
              </a:xfrm>
              <a:prstGeom prst="rect">
                <a:avLst/>
              </a:prstGeom>
              <a:blipFill>
                <a:blip r:embed="rId3"/>
                <a:stretch>
                  <a:fillRect/>
                </a:stretch>
              </a:blipFill>
            </p:spPr>
            <p:txBody>
              <a:bodyPr/>
              <a:lstStyle/>
              <a:p>
                <a:r>
                  <a:rPr lang="en-CH">
                    <a:noFill/>
                  </a:rPr>
                  <a:t> </a:t>
                </a:r>
              </a:p>
            </p:txBody>
          </p:sp>
        </mc:Fallback>
      </mc:AlternateContent>
      <p:grpSp>
        <p:nvGrpSpPr>
          <p:cNvPr id="15" name="Group 14">
            <a:extLst>
              <a:ext uri="{FF2B5EF4-FFF2-40B4-BE49-F238E27FC236}">
                <a16:creationId xmlns:a16="http://schemas.microsoft.com/office/drawing/2014/main" id="{71E34B9A-569C-E91D-D0D4-6F630A8A14E8}"/>
              </a:ext>
            </a:extLst>
          </p:cNvPr>
          <p:cNvGrpSpPr/>
          <p:nvPr/>
        </p:nvGrpSpPr>
        <p:grpSpPr>
          <a:xfrm>
            <a:off x="366927" y="5770826"/>
            <a:ext cx="6376076" cy="865223"/>
            <a:chOff x="281202" y="6283395"/>
            <a:chExt cx="6376076" cy="865223"/>
          </a:xfrm>
        </p:grpSpPr>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670FED0A-BAB9-A97E-DE44-EE41F547BD5E}"/>
                    </a:ext>
                  </a:extLst>
                </p:cNvPr>
                <p:cNvSpPr txBox="1"/>
                <p:nvPr/>
              </p:nvSpPr>
              <p:spPr>
                <a:xfrm>
                  <a:off x="281202" y="6283396"/>
                  <a:ext cx="2751930"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a:rPr lang="en-CH" sz="1400" i="0">
                              <a:solidFill>
                                <a:schemeClr val="tx1"/>
                              </a:solidFill>
                              <a:latin typeface="Cambria Math" panose="02040503050406030204" pitchFamily="18" charset="0"/>
                            </a:rPr>
                            <m:t>0</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resonance frequency ;</a:t>
                  </a:r>
                  <a:endParaRPr lang="en-CH" sz="1400" dirty="0">
                    <a:solidFill>
                      <a:schemeClr val="tx1"/>
                    </a:solidFill>
                  </a:endParaRPr>
                </a:p>
              </p:txBody>
            </p:sp>
          </mc:Choice>
          <mc:Fallback xmlns="">
            <p:sp>
              <p:nvSpPr>
                <p:cNvPr id="21" name="TextBox 20">
                  <a:extLst>
                    <a:ext uri="{FF2B5EF4-FFF2-40B4-BE49-F238E27FC236}">
                      <a16:creationId xmlns:a16="http://schemas.microsoft.com/office/drawing/2014/main" id="{80BF2053-CE5F-4212-33EE-95DEA0DA6812}"/>
                    </a:ext>
                  </a:extLst>
                </p:cNvPr>
                <p:cNvSpPr txBox="1">
                  <a:spLocks noRot="1" noChangeAspect="1" noMove="1" noResize="1" noEditPoints="1" noAdjustHandles="1" noChangeArrowheads="1" noChangeShapeType="1" noTextEdit="1"/>
                </p:cNvSpPr>
                <p:nvPr/>
              </p:nvSpPr>
              <p:spPr>
                <a:xfrm>
                  <a:off x="281202" y="6283396"/>
                  <a:ext cx="2751930" cy="307777"/>
                </a:xfrm>
                <a:prstGeom prst="rect">
                  <a:avLst/>
                </a:prstGeom>
                <a:blipFill>
                  <a:blip r:embed="rId7"/>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9994571F-745C-53AB-B095-451FF218273E}"/>
                    </a:ext>
                  </a:extLst>
                </p:cNvPr>
                <p:cNvSpPr txBox="1"/>
                <p:nvPr/>
              </p:nvSpPr>
              <p:spPr>
                <a:xfrm>
                  <a:off x="2191524" y="6283395"/>
                  <a:ext cx="1850484" cy="307777"/>
                </a:xfrm>
                <a:prstGeom prst="rect">
                  <a:avLst/>
                </a:prstGeom>
                <a:noFill/>
              </p:spPr>
              <p:txBody>
                <a:bodyPr wrap="square">
                  <a:spAutoFit/>
                </a:bodyPr>
                <a:lstStyle/>
                <a:p>
                  <a14:m>
                    <m:oMath xmlns:m="http://schemas.openxmlformats.org/officeDocument/2006/math">
                      <m:sSub>
                        <m:sSubPr>
                          <m:ctrlPr>
                            <a:rPr lang="en-CH" sz="1400" i="1" smtClean="0">
                              <a:solidFill>
                                <a:schemeClr val="tx1"/>
                              </a:solidFill>
                              <a:latin typeface="Cambria Math" panose="02040503050406030204" pitchFamily="18" charset="0"/>
                            </a:rPr>
                          </m:ctrlPr>
                        </m:sSubPr>
                        <m:e>
                          <m:r>
                            <a:rPr lang="en-CH" sz="1400" i="1">
                              <a:solidFill>
                                <a:schemeClr val="tx1"/>
                              </a:solidFill>
                              <a:latin typeface="Cambria Math" panose="02040503050406030204" pitchFamily="18" charset="0"/>
                            </a:rPr>
                            <m:t>𝑓</m:t>
                          </m:r>
                        </m:e>
                        <m:sub>
                          <m:r>
                            <m:rPr>
                              <m:sty m:val="p"/>
                            </m:rPr>
                            <a:rPr lang="en-US" sz="1400" b="0" i="0" smtClean="0">
                              <a:solidFill>
                                <a:schemeClr val="tx1"/>
                              </a:solidFill>
                              <a:latin typeface="Cambria Math" panose="02040503050406030204" pitchFamily="18" charset="0"/>
                            </a:rPr>
                            <m:t>L</m:t>
                          </m:r>
                        </m:sub>
                      </m:sSub>
                      <m:r>
                        <a:rPr lang="en-US" sz="1400" b="0" i="0" smtClean="0">
                          <a:solidFill>
                            <a:schemeClr val="tx1"/>
                          </a:solidFill>
                          <a:latin typeface="Cambria Math" panose="02040503050406030204" pitchFamily="18" charset="0"/>
                        </a:rPr>
                        <m:t> : </m:t>
                      </m:r>
                    </m:oMath>
                  </a14:m>
                  <a:r>
                    <a:rPr lang="en-US" sz="1400" dirty="0">
                      <a:solidFill>
                        <a:schemeClr val="tx1"/>
                      </a:solidFill>
                    </a:rPr>
                    <a:t>laser frequency ;</a:t>
                  </a:r>
                  <a:endParaRPr lang="en-CH" sz="1400" dirty="0">
                    <a:solidFill>
                      <a:schemeClr val="tx1"/>
                    </a:solidFill>
                  </a:endParaRPr>
                </a:p>
              </p:txBody>
            </p:sp>
          </mc:Choice>
          <mc:Fallback xmlns="">
            <p:sp>
              <p:nvSpPr>
                <p:cNvPr id="22" name="TextBox 21">
                  <a:extLst>
                    <a:ext uri="{FF2B5EF4-FFF2-40B4-BE49-F238E27FC236}">
                      <a16:creationId xmlns:a16="http://schemas.microsoft.com/office/drawing/2014/main" id="{47DB566E-78F9-4321-F85D-C44F20DD7D5D}"/>
                    </a:ext>
                  </a:extLst>
                </p:cNvPr>
                <p:cNvSpPr txBox="1">
                  <a:spLocks noRot="1" noChangeAspect="1" noMove="1" noResize="1" noEditPoints="1" noAdjustHandles="1" noChangeArrowheads="1" noChangeShapeType="1" noTextEdit="1"/>
                </p:cNvSpPr>
                <p:nvPr/>
              </p:nvSpPr>
              <p:spPr>
                <a:xfrm>
                  <a:off x="2191524" y="6283395"/>
                  <a:ext cx="1850484" cy="307777"/>
                </a:xfrm>
                <a:prstGeom prst="rect">
                  <a:avLst/>
                </a:prstGeom>
                <a:blipFill>
                  <a:blip r:embed="rId8"/>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57CD9B8B-783C-70C8-33A3-617CE03FA146}"/>
                    </a:ext>
                  </a:extLst>
                </p:cNvPr>
                <p:cNvSpPr txBox="1"/>
                <p:nvPr/>
              </p:nvSpPr>
              <p:spPr>
                <a:xfrm>
                  <a:off x="3655039" y="6283395"/>
                  <a:ext cx="2751930"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CH" sz="1400" i="1">
                              <a:solidFill>
                                <a:schemeClr val="tx1"/>
                              </a:solidFill>
                              <a:latin typeface="Cambria Math" panose="02040503050406030204" pitchFamily="18" charset="0"/>
                            </a:rPr>
                            <m:t>𝑣</m:t>
                          </m:r>
                        </m:e>
                        <m:sub>
                          <m:r>
                            <a:rPr lang="en-CH" sz="1400">
                              <a:solidFill>
                                <a:schemeClr val="tx1"/>
                              </a:solidFill>
                              <a:latin typeface="Cambria Math" panose="02040503050406030204" pitchFamily="18" charset="0"/>
                            </a:rPr>
                            <m:t>⊥</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perpendicular velocity</a:t>
                  </a:r>
                  <a:endParaRPr lang="en-CH" sz="1400" dirty="0">
                    <a:solidFill>
                      <a:schemeClr val="tx1"/>
                    </a:solidFill>
                  </a:endParaRPr>
                </a:p>
              </p:txBody>
            </p:sp>
          </mc:Choice>
          <mc:Fallback xmlns="">
            <p:sp>
              <p:nvSpPr>
                <p:cNvPr id="23" name="TextBox 22">
                  <a:extLst>
                    <a:ext uri="{FF2B5EF4-FFF2-40B4-BE49-F238E27FC236}">
                      <a16:creationId xmlns:a16="http://schemas.microsoft.com/office/drawing/2014/main" id="{FCD4664A-DCC1-5BF6-6D5F-9E48D6625C2D}"/>
                    </a:ext>
                  </a:extLst>
                </p:cNvPr>
                <p:cNvSpPr txBox="1">
                  <a:spLocks noRot="1" noChangeAspect="1" noMove="1" noResize="1" noEditPoints="1" noAdjustHandles="1" noChangeArrowheads="1" noChangeShapeType="1" noTextEdit="1"/>
                </p:cNvSpPr>
                <p:nvPr/>
              </p:nvSpPr>
              <p:spPr>
                <a:xfrm>
                  <a:off x="3655039" y="6283395"/>
                  <a:ext cx="2751930" cy="307777"/>
                </a:xfrm>
                <a:prstGeom prst="rect">
                  <a:avLst/>
                </a:prstGeom>
                <a:blipFill>
                  <a:blip r:embed="rId9"/>
                  <a:stretch>
                    <a:fillRect t="-4000"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4029FD59-17A1-7B2E-E1C1-F6445BA2312D}"/>
                    </a:ext>
                  </a:extLst>
                </p:cNvPr>
                <p:cNvSpPr txBox="1"/>
                <p:nvPr/>
              </p:nvSpPr>
              <p:spPr>
                <a:xfrm>
                  <a:off x="281202" y="6533065"/>
                  <a:ext cx="6376076" cy="307777"/>
                </a:xfrm>
                <a:prstGeom prst="rect">
                  <a:avLst/>
                </a:prstGeom>
                <a:noFill/>
              </p:spPr>
              <p:txBody>
                <a:bodyPr wrap="square">
                  <a:spAutoFit/>
                </a:bodyPr>
                <a:lstStyle/>
                <a:p>
                  <a14:m>
                    <m:oMath xmlns:m="http://schemas.openxmlformats.org/officeDocument/2006/math">
                      <m:sSubSup>
                        <m:sSubSupPr>
                          <m:ctrlPr>
                            <a:rPr lang="en-CH" sz="1400" i="1" smtClean="0">
                              <a:solidFill>
                                <a:schemeClr val="tx1"/>
                              </a:solidFill>
                              <a:latin typeface="Cambria Math" panose="02040503050406030204" pitchFamily="18" charset="0"/>
                            </a:rPr>
                          </m:ctrlPr>
                        </m:sSubSupPr>
                        <m:e>
                          <m:r>
                            <a:rPr lang="en-US" sz="1400" b="0" i="1" smtClean="0">
                              <a:solidFill>
                                <a:schemeClr val="tx1"/>
                              </a:solidFill>
                              <a:latin typeface="Cambria Math" panose="02040503050406030204" pitchFamily="18" charset="0"/>
                            </a:rPr>
                            <m:t>𝑤</m:t>
                          </m:r>
                        </m:e>
                        <m:sub>
                          <m:r>
                            <a:rPr lang="en-US" sz="1400" b="0" i="1" smtClean="0">
                              <a:solidFill>
                                <a:schemeClr val="tx1"/>
                              </a:solidFill>
                              <a:latin typeface="Cambria Math" panose="02040503050406030204" pitchFamily="18" charset="0"/>
                            </a:rPr>
                            <m:t> </m:t>
                          </m:r>
                        </m:sub>
                        <m:sup>
                          <m:r>
                            <a:rPr lang="en-US" sz="1400" b="0" i="0" smtClean="0">
                              <a:solidFill>
                                <a:schemeClr val="tx1"/>
                              </a:solidFill>
                              <a:latin typeface="Cambria Math" panose="02040503050406030204" pitchFamily="18" charset="0"/>
                            </a:rPr>
                            <m:t> </m:t>
                          </m:r>
                        </m:sup>
                      </m:sSubSup>
                      <m:r>
                        <a:rPr lang="en-US" sz="1400" b="0" i="0" smtClean="0">
                          <a:solidFill>
                            <a:schemeClr val="tx1"/>
                          </a:solidFill>
                          <a:latin typeface="Cambria Math" panose="02040503050406030204" pitchFamily="18" charset="0"/>
                        </a:rPr>
                        <m:t>: </m:t>
                      </m:r>
                    </m:oMath>
                  </a14:m>
                  <a:r>
                    <a:rPr lang="en-US" sz="1400" dirty="0">
                      <a:solidFill>
                        <a:schemeClr val="tx1"/>
                      </a:solidFill>
                    </a:rPr>
                    <a:t>laser waist ; </a:t>
                  </a:r>
                  <a14:m>
                    <m:oMath xmlns:m="http://schemas.openxmlformats.org/officeDocument/2006/math">
                      <m:sSubSup>
                        <m:sSubSupPr>
                          <m:ctrlPr>
                            <a:rPr lang="en-CH" sz="1400" i="1">
                              <a:latin typeface="Cambria Math" panose="02040503050406030204" pitchFamily="18" charset="0"/>
                            </a:rPr>
                          </m:ctrlPr>
                        </m:sSubSupPr>
                        <m:e>
                          <m:r>
                            <a:rPr lang="en-US" sz="1400" b="0" i="1" smtClean="0">
                              <a:latin typeface="Cambria Math" panose="02040503050406030204" pitchFamily="18" charset="0"/>
                            </a:rPr>
                            <m:t>𝐷</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laser displacement ; </a:t>
                  </a:r>
                  <a14:m>
                    <m:oMath xmlns:m="http://schemas.openxmlformats.org/officeDocument/2006/math">
                      <m:sSubSup>
                        <m:sSubSupPr>
                          <m:ctrlPr>
                            <a:rPr lang="en-CH" sz="1400" i="1" smtClean="0">
                              <a:latin typeface="Cambria Math" panose="02040503050406030204" pitchFamily="18" charset="0"/>
                            </a:rPr>
                          </m:ctrlPr>
                        </m:sSubSupPr>
                        <m:e>
                          <m:r>
                            <a:rPr lang="en-CH" sz="1400" i="1" smtClean="0">
                              <a:latin typeface="Cambria Math" panose="02040503050406030204" pitchFamily="18" charset="0"/>
                              <a:ea typeface="Cambria Math" panose="02040503050406030204" pitchFamily="18" charset="0"/>
                            </a:rPr>
                            <m:t>𝜏</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Ps lifetime; </a:t>
                  </a:r>
                  <a14:m>
                    <m:oMath xmlns:m="http://schemas.openxmlformats.org/officeDocument/2006/math">
                      <m:sSubSup>
                        <m:sSubSupPr>
                          <m:ctrlPr>
                            <a:rPr lang="en-CH" sz="1400" i="1" smtClean="0">
                              <a:latin typeface="Cambria Math" panose="02040503050406030204" pitchFamily="18" charset="0"/>
                            </a:rPr>
                          </m:ctrlPr>
                        </m:sSubSupPr>
                        <m:e>
                          <m:r>
                            <a:rPr lang="en-US" sz="1400" b="0" i="1" smtClean="0">
                              <a:latin typeface="Cambria Math" panose="02040503050406030204" pitchFamily="18" charset="0"/>
                            </a:rPr>
                            <m:t>𝑢</m:t>
                          </m:r>
                        </m:e>
                        <m:sub>
                          <m:r>
                            <a:rPr lang="en-US" sz="1400" i="1" smtClean="0">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thermal velocity</a:t>
                  </a:r>
                  <a:endParaRPr lang="en-CH" sz="1400" dirty="0">
                    <a:solidFill>
                      <a:schemeClr val="tx1"/>
                    </a:solidFill>
                  </a:endParaRPr>
                </a:p>
              </p:txBody>
            </p:sp>
          </mc:Choice>
          <mc:Fallback xmlns="">
            <p:sp>
              <p:nvSpPr>
                <p:cNvPr id="24" name="TextBox 23">
                  <a:extLst>
                    <a:ext uri="{FF2B5EF4-FFF2-40B4-BE49-F238E27FC236}">
                      <a16:creationId xmlns:a16="http://schemas.microsoft.com/office/drawing/2014/main" id="{60E41497-604F-3FF5-5611-2E4BEECDDD8F}"/>
                    </a:ext>
                  </a:extLst>
                </p:cNvPr>
                <p:cNvSpPr txBox="1">
                  <a:spLocks noRot="1" noChangeAspect="1" noMove="1" noResize="1" noEditPoints="1" noAdjustHandles="1" noChangeArrowheads="1" noChangeShapeType="1" noTextEdit="1"/>
                </p:cNvSpPr>
                <p:nvPr/>
              </p:nvSpPr>
              <p:spPr>
                <a:xfrm>
                  <a:off x="281202" y="6533065"/>
                  <a:ext cx="6376076" cy="307777"/>
                </a:xfrm>
                <a:prstGeom prst="rect">
                  <a:avLst/>
                </a:prstGeom>
                <a:blipFill>
                  <a:blip r:embed="rId10"/>
                  <a:stretch>
                    <a:fillRect t="-4000" b="-20000"/>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25" name="TextBox 24">
                  <a:extLst>
                    <a:ext uri="{FF2B5EF4-FFF2-40B4-BE49-F238E27FC236}">
                      <a16:creationId xmlns:a16="http://schemas.microsoft.com/office/drawing/2014/main" id="{3B64B953-D4C5-D268-BEA1-583200452388}"/>
                    </a:ext>
                  </a:extLst>
                </p:cNvPr>
                <p:cNvSpPr txBox="1"/>
                <p:nvPr/>
              </p:nvSpPr>
              <p:spPr>
                <a:xfrm>
                  <a:off x="281202" y="6840841"/>
                  <a:ext cx="6376076" cy="307777"/>
                </a:xfrm>
                <a:prstGeom prst="rect">
                  <a:avLst/>
                </a:prstGeom>
                <a:noFill/>
              </p:spPr>
              <p:txBody>
                <a:bodyPr wrap="square">
                  <a:spAutoFit/>
                </a:bodyPr>
                <a:lstStyle/>
                <a:p>
                  <a:r>
                    <a:rPr lang="en-US" sz="1400" b="1" i="1" dirty="0">
                      <a:solidFill>
                        <a:schemeClr val="tx1"/>
                      </a:solidFill>
                    </a:rPr>
                    <a:t>y</a:t>
                  </a:r>
                  <a14:m>
                    <m:oMath xmlns:m="http://schemas.openxmlformats.org/officeDocument/2006/math">
                      <m:r>
                        <a:rPr lang="en-US" sz="1400" b="0" i="0" smtClean="0">
                          <a:solidFill>
                            <a:schemeClr val="tx1"/>
                          </a:solidFill>
                          <a:latin typeface="Cambria Math" panose="02040503050406030204" pitchFamily="18" charset="0"/>
                        </a:rPr>
                        <m:t>: </m:t>
                      </m:r>
                    </m:oMath>
                  </a14:m>
                  <a:r>
                    <a:rPr lang="en-US" sz="1400" dirty="0">
                      <a:solidFill>
                        <a:schemeClr val="tx1"/>
                      </a:solidFill>
                    </a:rPr>
                    <a:t>formation location; </a:t>
                  </a:r>
                  <a14:m>
                    <m:oMath xmlns:m="http://schemas.openxmlformats.org/officeDocument/2006/math">
                      <m:sSubSup>
                        <m:sSubSupPr>
                          <m:ctrlPr>
                            <a:rPr lang="en-CH" sz="1400" i="1">
                              <a:latin typeface="Cambria Math" panose="02040503050406030204" pitchFamily="18" charset="0"/>
                            </a:rPr>
                          </m:ctrlPr>
                        </m:sSubSupPr>
                        <m:e>
                          <m:r>
                            <a:rPr lang="en-CH" sz="1400" i="1" smtClean="0">
                              <a:latin typeface="Cambria Math" panose="02040503050406030204" pitchFamily="18" charset="0"/>
                              <a:ea typeface="Cambria Math" panose="02040503050406030204" pitchFamily="18" charset="0"/>
                            </a:rPr>
                            <m:t>𝜇</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beam location ; </a:t>
                  </a:r>
                  <a14:m>
                    <m:oMath xmlns:m="http://schemas.openxmlformats.org/officeDocument/2006/math">
                      <m:sSubSup>
                        <m:sSubSupPr>
                          <m:ctrlPr>
                            <a:rPr lang="en-CH" sz="1400" i="1" smtClean="0">
                              <a:latin typeface="Cambria Math" panose="02040503050406030204" pitchFamily="18" charset="0"/>
                            </a:rPr>
                          </m:ctrlPr>
                        </m:sSubSupPr>
                        <m:e>
                          <m:r>
                            <a:rPr lang="en-CH" sz="1400" i="1" smtClean="0">
                              <a:latin typeface="Cambria Math" panose="02040503050406030204" pitchFamily="18" charset="0"/>
                              <a:ea typeface="Cambria Math" panose="02040503050406030204" pitchFamily="18" charset="0"/>
                            </a:rPr>
                            <m:t>𝜎</m:t>
                          </m:r>
                        </m:e>
                        <m:sub>
                          <m:r>
                            <a:rPr lang="en-US" sz="1400" i="1">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t>beam size; </a:t>
                  </a:r>
                  <a14:m>
                    <m:oMath xmlns:m="http://schemas.openxmlformats.org/officeDocument/2006/math">
                      <m:sSubSup>
                        <m:sSubSupPr>
                          <m:ctrlPr>
                            <a:rPr lang="en-CH" sz="1400" i="1" smtClean="0">
                              <a:latin typeface="Cambria Math" panose="02040503050406030204" pitchFamily="18" charset="0"/>
                            </a:rPr>
                          </m:ctrlPr>
                        </m:sSubSupPr>
                        <m:e>
                          <m:r>
                            <a:rPr lang="en-CH" sz="1400" i="1" smtClean="0">
                              <a:latin typeface="Cambria Math" panose="02040503050406030204" pitchFamily="18" charset="0"/>
                              <a:ea typeface="Cambria Math" panose="02040503050406030204" pitchFamily="18" charset="0"/>
                            </a:rPr>
                            <m:t>𝜗</m:t>
                          </m:r>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𝜑</m:t>
                          </m:r>
                        </m:e>
                        <m:sub>
                          <m:r>
                            <a:rPr lang="en-US" sz="1400" i="1" smtClean="0">
                              <a:latin typeface="Cambria Math" panose="02040503050406030204" pitchFamily="18" charset="0"/>
                            </a:rPr>
                            <m:t> </m:t>
                          </m:r>
                        </m:sub>
                        <m:sup>
                          <m:r>
                            <a:rPr lang="en-US" sz="1400">
                              <a:latin typeface="Cambria Math" panose="02040503050406030204" pitchFamily="18" charset="0"/>
                            </a:rPr>
                            <m:t> </m:t>
                          </m:r>
                        </m:sup>
                      </m:sSubSup>
                      <m:r>
                        <a:rPr lang="en-US" sz="1400">
                          <a:latin typeface="Cambria Math" panose="02040503050406030204" pitchFamily="18" charset="0"/>
                        </a:rPr>
                        <m:t>: </m:t>
                      </m:r>
                    </m:oMath>
                  </a14:m>
                  <a:r>
                    <a:rPr lang="en-US" sz="1400" dirty="0">
                      <a:solidFill>
                        <a:schemeClr val="tx1"/>
                      </a:solidFill>
                    </a:rPr>
                    <a:t>emission angles</a:t>
                  </a:r>
                  <a:endParaRPr lang="en-CH" sz="1400" dirty="0">
                    <a:solidFill>
                      <a:schemeClr val="tx1"/>
                    </a:solidFill>
                  </a:endParaRPr>
                </a:p>
              </p:txBody>
            </p:sp>
          </mc:Choice>
          <mc:Fallback>
            <p:sp>
              <p:nvSpPr>
                <p:cNvPr id="25" name="TextBox 24">
                  <a:extLst>
                    <a:ext uri="{FF2B5EF4-FFF2-40B4-BE49-F238E27FC236}">
                      <a16:creationId xmlns:a16="http://schemas.microsoft.com/office/drawing/2014/main" id="{3B64B953-D4C5-D268-BEA1-583200452388}"/>
                    </a:ext>
                  </a:extLst>
                </p:cNvPr>
                <p:cNvSpPr txBox="1">
                  <a:spLocks noRot="1" noChangeAspect="1" noMove="1" noResize="1" noEditPoints="1" noAdjustHandles="1" noChangeArrowheads="1" noChangeShapeType="1" noTextEdit="1"/>
                </p:cNvSpPr>
                <p:nvPr/>
              </p:nvSpPr>
              <p:spPr>
                <a:xfrm>
                  <a:off x="281202" y="6840841"/>
                  <a:ext cx="6376076" cy="307777"/>
                </a:xfrm>
                <a:prstGeom prst="rect">
                  <a:avLst/>
                </a:prstGeom>
                <a:blipFill>
                  <a:blip r:embed="rId11"/>
                  <a:stretch>
                    <a:fillRect l="-287" t="-3922" b="-19608"/>
                  </a:stretch>
                </a:blipFill>
              </p:spPr>
              <p:txBody>
                <a:bodyPr/>
                <a:lstStyle/>
                <a:p>
                  <a:r>
                    <a:rPr lang="en-CH">
                      <a:noFill/>
                    </a:rPr>
                    <a:t> </a:t>
                  </a:r>
                </a:p>
              </p:txBody>
            </p:sp>
          </mc:Fallback>
        </mc:AlternateContent>
      </p:grpSp>
      <mc:AlternateContent xmlns:mc="http://schemas.openxmlformats.org/markup-compatibility/2006">
        <mc:Choice xmlns:a14="http://schemas.microsoft.com/office/drawing/2010/main" Requires="a14">
          <p:sp>
            <p:nvSpPr>
              <p:cNvPr id="21" name="TextBox 20">
                <a:extLst>
                  <a:ext uri="{FF2B5EF4-FFF2-40B4-BE49-F238E27FC236}">
                    <a16:creationId xmlns:a16="http://schemas.microsoft.com/office/drawing/2014/main" id="{FE25CE12-15B7-D6DE-CF39-81E320F30FC5}"/>
                  </a:ext>
                </a:extLst>
              </p:cNvPr>
              <p:cNvSpPr txBox="1"/>
              <p:nvPr/>
            </p:nvSpPr>
            <p:spPr>
              <a:xfrm>
                <a:off x="3395759" y="5727345"/>
                <a:ext cx="6096000" cy="5019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CH" sz="1400" i="1" smtClean="0">
                          <a:latin typeface="Cambria Math" panose="02040503050406030204" pitchFamily="18" charset="0"/>
                        </a:rPr>
                        <m:t>𝜂</m:t>
                      </m:r>
                      <m:r>
                        <a:rPr lang="en-CH" sz="1400" i="0">
                          <a:latin typeface="Cambria Math" panose="02040503050406030204" pitchFamily="18" charset="0"/>
                        </a:rPr>
                        <m:t>=</m:t>
                      </m:r>
                      <m:f>
                        <m:fPr>
                          <m:ctrlPr>
                            <a:rPr lang="en-CH" sz="1400" i="1">
                              <a:latin typeface="Cambria Math" panose="02040503050406030204" pitchFamily="18" charset="0"/>
                            </a:rPr>
                          </m:ctrlPr>
                        </m:fPr>
                        <m:num>
                          <m:sSub>
                            <m:sSubPr>
                              <m:ctrlPr>
                                <a:rPr lang="en-CH" sz="1400" i="1">
                                  <a:latin typeface="Cambria Math" panose="02040503050406030204" pitchFamily="18" charset="0"/>
                                </a:rPr>
                              </m:ctrlPr>
                            </m:sSubPr>
                            <m:e>
                              <m:r>
                                <a:rPr lang="en-CH" sz="1400" i="1">
                                  <a:latin typeface="Cambria Math" panose="02040503050406030204" pitchFamily="18" charset="0"/>
                                </a:rPr>
                                <m:t>𝑣</m:t>
                              </m:r>
                            </m:e>
                            <m:sub>
                              <m:r>
                                <a:rPr lang="en-CH" sz="1400" i="0">
                                  <a:latin typeface="Cambria Math" panose="02040503050406030204" pitchFamily="18" charset="0"/>
                                </a:rPr>
                                <m:t>⊥</m:t>
                              </m:r>
                            </m:sub>
                          </m:sSub>
                        </m:num>
                        <m:den>
                          <m:r>
                            <a:rPr lang="en-CH" sz="1400" i="0">
                              <a:latin typeface="Cambria Math" panose="02040503050406030204" pitchFamily="18" charset="0"/>
                            </a:rPr>
                            <m:t>2</m:t>
                          </m:r>
                          <m:rad>
                            <m:radPr>
                              <m:degHide m:val="on"/>
                              <m:ctrlPr>
                                <a:rPr lang="en-CH" sz="1400" i="1">
                                  <a:latin typeface="Cambria Math" panose="02040503050406030204" pitchFamily="18" charset="0"/>
                                </a:rPr>
                              </m:ctrlPr>
                            </m:radPr>
                            <m:deg/>
                            <m:e>
                              <m:r>
                                <a:rPr lang="en-CH" sz="1400" i="0">
                                  <a:latin typeface="Cambria Math" panose="02040503050406030204" pitchFamily="18" charset="0"/>
                                </a:rPr>
                                <m:t>2</m:t>
                              </m:r>
                            </m:e>
                          </m:rad>
                          <m:r>
                            <a:rPr lang="en-CH" sz="1400" i="1">
                              <a:latin typeface="Cambria Math" panose="02040503050406030204" pitchFamily="18" charset="0"/>
                            </a:rPr>
                            <m:t>𝜋</m:t>
                          </m:r>
                          <m:r>
                            <a:rPr lang="en-CH" sz="1400" i="1">
                              <a:latin typeface="Cambria Math" panose="02040503050406030204" pitchFamily="18" charset="0"/>
                            </a:rPr>
                            <m:t>𝑤</m:t>
                          </m:r>
                        </m:den>
                      </m:f>
                    </m:oMath>
                  </m:oMathPara>
                </a14:m>
                <a:endParaRPr lang="en-CH" sz="1400" dirty="0"/>
              </a:p>
            </p:txBody>
          </p:sp>
        </mc:Choice>
        <mc:Fallback>
          <p:sp>
            <p:nvSpPr>
              <p:cNvPr id="21" name="TextBox 20">
                <a:extLst>
                  <a:ext uri="{FF2B5EF4-FFF2-40B4-BE49-F238E27FC236}">
                    <a16:creationId xmlns:a16="http://schemas.microsoft.com/office/drawing/2014/main" id="{FE25CE12-15B7-D6DE-CF39-81E320F30FC5}"/>
                  </a:ext>
                </a:extLst>
              </p:cNvPr>
              <p:cNvSpPr txBox="1">
                <a:spLocks noRot="1" noChangeAspect="1" noMove="1" noResize="1" noEditPoints="1" noAdjustHandles="1" noChangeArrowheads="1" noChangeShapeType="1" noTextEdit="1"/>
              </p:cNvSpPr>
              <p:nvPr/>
            </p:nvSpPr>
            <p:spPr>
              <a:xfrm>
                <a:off x="3395759" y="5727345"/>
                <a:ext cx="6096000" cy="501932"/>
              </a:xfrm>
              <a:prstGeom prst="rect">
                <a:avLst/>
              </a:prstGeom>
              <a:blipFill>
                <a:blip r:embed="rId12"/>
                <a:stretch>
                  <a:fillRect/>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23" name="TextBox 22">
                <a:extLst>
                  <a:ext uri="{FF2B5EF4-FFF2-40B4-BE49-F238E27FC236}">
                    <a16:creationId xmlns:a16="http://schemas.microsoft.com/office/drawing/2014/main" id="{C04AF39A-ABC8-B560-ABCE-EFA42A666352}"/>
                  </a:ext>
                </a:extLst>
              </p:cNvPr>
              <p:cNvSpPr txBox="1"/>
              <p:nvPr/>
            </p:nvSpPr>
            <p:spPr>
              <a:xfrm>
                <a:off x="7120346" y="5623894"/>
                <a:ext cx="3161677" cy="60164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𝜆</m:t>
                          </m:r>
                        </m:e>
                        <m:sub>
                          <m:r>
                            <a:rPr lang="en-US" sz="1400" i="1">
                              <a:latin typeface="Cambria Math" panose="02040503050406030204" pitchFamily="18" charset="0"/>
                              <a:ea typeface="Cambria Math" panose="02040503050406030204" pitchFamily="18" charset="0"/>
                            </a:rPr>
                            <m:t>2</m:t>
                          </m:r>
                          <m:r>
                            <a:rPr lang="en-US" sz="1400" i="1">
                              <a:latin typeface="Cambria Math" panose="02040503050406030204" pitchFamily="18" charset="0"/>
                              <a:ea typeface="Cambria Math" panose="02040503050406030204" pitchFamily="18" charset="0"/>
                            </a:rPr>
                            <m:t>𝑆</m:t>
                          </m:r>
                        </m:sub>
                      </m:sSub>
                      <m:r>
                        <a:rPr lang="en-US" sz="1400" b="0" i="1" smtClean="0">
                          <a:latin typeface="Cambria Math" panose="02040503050406030204" pitchFamily="18" charset="0"/>
                          <a:ea typeface="Cambria Math" panose="02040503050406030204" pitchFamily="18" charset="0"/>
                        </a:rPr>
                        <m:t>= </m:t>
                      </m:r>
                      <m:r>
                        <a:rPr lang="en-CH" sz="1400" i="1" smtClean="0">
                          <a:latin typeface="Cambria Math" panose="02040503050406030204" pitchFamily="18" charset="0"/>
                        </a:rPr>
                        <m:t>𝜋</m:t>
                      </m:r>
                      <m:sSub>
                        <m:sSubPr>
                          <m:ctrlPr>
                            <a:rPr lang="en-CH" sz="1400" i="1">
                              <a:latin typeface="Cambria Math" panose="02040503050406030204" pitchFamily="18" charset="0"/>
                            </a:rPr>
                          </m:ctrlPr>
                        </m:sSubPr>
                        <m:e>
                          <m:r>
                            <a:rPr lang="en-CH" sz="1400" i="1">
                              <a:latin typeface="Cambria Math" panose="02040503050406030204" pitchFamily="18" charset="0"/>
                            </a:rPr>
                            <m:t>𝛽</m:t>
                          </m:r>
                        </m:e>
                        <m:sub>
                          <m:r>
                            <a:rPr lang="en-CH" sz="1400" i="1">
                              <a:latin typeface="Cambria Math" panose="02040503050406030204" pitchFamily="18" charset="0"/>
                            </a:rPr>
                            <m:t>𝑖</m:t>
                          </m:r>
                        </m:sub>
                      </m:sSub>
                      <m:sSub>
                        <m:sSubPr>
                          <m:ctrlPr>
                            <a:rPr lang="en-CH" sz="1400" i="1">
                              <a:latin typeface="Cambria Math" panose="02040503050406030204" pitchFamily="18" charset="0"/>
                            </a:rPr>
                          </m:ctrlPr>
                        </m:sSubPr>
                        <m:e>
                          <m:r>
                            <a:rPr lang="en-CH" sz="1400" i="1">
                              <a:latin typeface="Cambria Math" panose="02040503050406030204" pitchFamily="18" charset="0"/>
                            </a:rPr>
                            <m:t>𝐼</m:t>
                          </m:r>
                        </m:e>
                        <m:sub>
                          <m:r>
                            <a:rPr lang="en-CH" sz="1400" i="0">
                              <a:latin typeface="Cambria Math" panose="02040503050406030204" pitchFamily="18" charset="0"/>
                            </a:rPr>
                            <m:t>0</m:t>
                          </m:r>
                        </m:sub>
                      </m:sSub>
                      <m:func>
                        <m:funcPr>
                          <m:ctrlPr>
                            <a:rPr lang="en-CH" sz="1400" i="1">
                              <a:latin typeface="Cambria Math" panose="02040503050406030204" pitchFamily="18" charset="0"/>
                            </a:rPr>
                          </m:ctrlPr>
                        </m:funcPr>
                        <m:fName>
                          <m:r>
                            <m:rPr>
                              <m:sty m:val="p"/>
                            </m:rPr>
                            <a:rPr lang="en-CH" sz="1400" i="0">
                              <a:latin typeface="Cambria Math" panose="02040503050406030204" pitchFamily="18" charset="0"/>
                            </a:rPr>
                            <m:t>exp</m:t>
                          </m:r>
                        </m:fName>
                        <m:e>
                          <m:d>
                            <m:dPr>
                              <m:ctrlPr>
                                <a:rPr lang="en-CH" sz="1400" i="1">
                                  <a:latin typeface="Cambria Math" panose="02040503050406030204" pitchFamily="18" charset="0"/>
                                </a:rPr>
                              </m:ctrlPr>
                            </m:dPr>
                            <m:e>
                              <m:r>
                                <a:rPr lang="en-CH" sz="1400" i="0">
                                  <a:latin typeface="Cambria Math" panose="02040503050406030204" pitchFamily="18" charset="0"/>
                                </a:rPr>
                                <m:t>−</m:t>
                              </m:r>
                              <m:f>
                                <m:fPr>
                                  <m:ctrlPr>
                                    <a:rPr lang="en-CH" sz="1400" i="1">
                                      <a:latin typeface="Cambria Math" panose="02040503050406030204" pitchFamily="18" charset="0"/>
                                    </a:rPr>
                                  </m:ctrlPr>
                                </m:fPr>
                                <m:num>
                                  <m:r>
                                    <a:rPr lang="en-CH" sz="1400" i="0">
                                      <a:latin typeface="Cambria Math" panose="02040503050406030204" pitchFamily="18" charset="0"/>
                                    </a:rPr>
                                    <m:t>2</m:t>
                                  </m:r>
                                  <m:sSup>
                                    <m:sSupPr>
                                      <m:ctrlPr>
                                        <a:rPr lang="en-CH" sz="1400" i="1">
                                          <a:latin typeface="Cambria Math" panose="02040503050406030204" pitchFamily="18" charset="0"/>
                                        </a:rPr>
                                      </m:ctrlPr>
                                    </m:sSupPr>
                                    <m:e>
                                      <m:r>
                                        <a:rPr lang="en-CH" sz="1400" i="1">
                                          <a:latin typeface="Cambria Math" panose="02040503050406030204" pitchFamily="18" charset="0"/>
                                        </a:rPr>
                                        <m:t>𝜌</m:t>
                                      </m:r>
                                    </m:e>
                                    <m:sup>
                                      <m:r>
                                        <a:rPr lang="en-CH" sz="1400" i="0">
                                          <a:latin typeface="Cambria Math" panose="02040503050406030204" pitchFamily="18" charset="0"/>
                                        </a:rPr>
                                        <m:t>2</m:t>
                                      </m:r>
                                    </m:sup>
                                  </m:sSup>
                                </m:num>
                                <m:den>
                                  <m:sSup>
                                    <m:sSupPr>
                                      <m:ctrlPr>
                                        <a:rPr lang="en-CH" sz="1400" i="1">
                                          <a:latin typeface="Cambria Math" panose="02040503050406030204" pitchFamily="18" charset="0"/>
                                        </a:rPr>
                                      </m:ctrlPr>
                                    </m:sSupPr>
                                    <m:e>
                                      <m:r>
                                        <a:rPr lang="en-CH" sz="1400" i="1">
                                          <a:latin typeface="Cambria Math" panose="02040503050406030204" pitchFamily="18" charset="0"/>
                                        </a:rPr>
                                        <m:t>𝑤</m:t>
                                      </m:r>
                                    </m:e>
                                    <m:sup>
                                      <m:r>
                                        <a:rPr lang="en-CH" sz="1400" i="0">
                                          <a:latin typeface="Cambria Math" panose="02040503050406030204" pitchFamily="18" charset="0"/>
                                        </a:rPr>
                                        <m:t>2</m:t>
                                      </m:r>
                                    </m:sup>
                                  </m:sSup>
                                </m:den>
                              </m:f>
                            </m:e>
                          </m:d>
                        </m:e>
                      </m:func>
                      <m:f>
                        <m:fPr>
                          <m:ctrlPr>
                            <a:rPr lang="en-CH" sz="1400" i="1">
                              <a:latin typeface="Cambria Math" panose="02040503050406030204" pitchFamily="18" charset="0"/>
                            </a:rPr>
                          </m:ctrlPr>
                        </m:fPr>
                        <m:num>
                          <m:r>
                            <a:rPr lang="en-CH" sz="1400" i="1">
                              <a:latin typeface="Cambria Math" panose="02040503050406030204" pitchFamily="18" charset="0"/>
                            </a:rPr>
                            <m:t>𝑤</m:t>
                          </m:r>
                          <m:rad>
                            <m:radPr>
                              <m:degHide m:val="on"/>
                              <m:ctrlPr>
                                <a:rPr lang="en-CH" sz="1400" i="1">
                                  <a:latin typeface="Cambria Math" panose="02040503050406030204" pitchFamily="18" charset="0"/>
                                </a:rPr>
                              </m:ctrlPr>
                            </m:radPr>
                            <m:deg/>
                            <m:e>
                              <m:r>
                                <a:rPr lang="en-CH" sz="1400" i="0">
                                  <a:latin typeface="Cambria Math" panose="02040503050406030204" pitchFamily="18" charset="0"/>
                                </a:rPr>
                                <m:t>2</m:t>
                              </m:r>
                              <m:r>
                                <a:rPr lang="en-CH" sz="1400" i="1">
                                  <a:latin typeface="Cambria Math" panose="02040503050406030204" pitchFamily="18" charset="0"/>
                                </a:rPr>
                                <m:t>𝜋</m:t>
                              </m:r>
                            </m:e>
                          </m:rad>
                        </m:num>
                        <m:den>
                          <m:r>
                            <a:rPr lang="en-CH" sz="1400" i="0">
                              <a:latin typeface="Cambria Math" panose="02040503050406030204" pitchFamily="18" charset="0"/>
                            </a:rPr>
                            <m:t>3</m:t>
                          </m:r>
                          <m:sSub>
                            <m:sSubPr>
                              <m:ctrlPr>
                                <a:rPr lang="en-CH" sz="1400" i="1">
                                  <a:latin typeface="Cambria Math" panose="02040503050406030204" pitchFamily="18" charset="0"/>
                                </a:rPr>
                              </m:ctrlPr>
                            </m:sSubPr>
                            <m:e>
                              <m:r>
                                <a:rPr lang="en-CH" sz="1400" i="1">
                                  <a:latin typeface="Cambria Math" panose="02040503050406030204" pitchFamily="18" charset="0"/>
                                </a:rPr>
                                <m:t>𝑣</m:t>
                              </m:r>
                            </m:e>
                            <m:sub>
                              <m:r>
                                <a:rPr lang="en-CH" sz="1400" i="0">
                                  <a:latin typeface="Cambria Math" panose="02040503050406030204" pitchFamily="18" charset="0"/>
                                </a:rPr>
                                <m:t>⊥</m:t>
                              </m:r>
                            </m:sub>
                          </m:sSub>
                        </m:den>
                      </m:f>
                    </m:oMath>
                  </m:oMathPara>
                </a14:m>
                <a:endParaRPr lang="en-CH" sz="1400" dirty="0"/>
              </a:p>
            </p:txBody>
          </p:sp>
        </mc:Choice>
        <mc:Fallback>
          <p:sp>
            <p:nvSpPr>
              <p:cNvPr id="23" name="TextBox 22">
                <a:extLst>
                  <a:ext uri="{FF2B5EF4-FFF2-40B4-BE49-F238E27FC236}">
                    <a16:creationId xmlns:a16="http://schemas.microsoft.com/office/drawing/2014/main" id="{C04AF39A-ABC8-B560-ABCE-EFA42A666352}"/>
                  </a:ext>
                </a:extLst>
              </p:cNvPr>
              <p:cNvSpPr txBox="1">
                <a:spLocks noRot="1" noChangeAspect="1" noMove="1" noResize="1" noEditPoints="1" noAdjustHandles="1" noChangeArrowheads="1" noChangeShapeType="1" noTextEdit="1"/>
              </p:cNvSpPr>
              <p:nvPr/>
            </p:nvSpPr>
            <p:spPr>
              <a:xfrm>
                <a:off x="7120346" y="5623894"/>
                <a:ext cx="3161677" cy="601640"/>
              </a:xfrm>
              <a:prstGeom prst="rect">
                <a:avLst/>
              </a:prstGeom>
              <a:blipFill>
                <a:blip r:embed="rId13"/>
                <a:stretch>
                  <a:fillRect/>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40E9C98A-7E1F-EDDA-D21C-B5AF330F8942}"/>
                  </a:ext>
                </a:extLst>
              </p:cNvPr>
              <p:cNvSpPr txBox="1"/>
              <p:nvPr/>
            </p:nvSpPr>
            <p:spPr>
              <a:xfrm>
                <a:off x="7158446" y="6202959"/>
                <a:ext cx="3161677" cy="60164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rPr>
                          </m:ctrlPr>
                        </m:sSubPr>
                        <m:e>
                          <m:r>
                            <a:rPr lang="en-US" sz="1400" i="1">
                              <a:latin typeface="Cambria Math" panose="02040503050406030204" pitchFamily="18" charset="0"/>
                              <a:ea typeface="Cambria Math" panose="02040503050406030204" pitchFamily="18" charset="0"/>
                            </a:rPr>
                            <m:t>𝜆</m:t>
                          </m:r>
                        </m:e>
                        <m:sub>
                          <m:r>
                            <a:rPr lang="en-US" sz="1400" b="0" i="1" smtClean="0">
                              <a:latin typeface="Cambria Math" panose="02040503050406030204" pitchFamily="18" charset="0"/>
                              <a:ea typeface="Cambria Math" panose="02040503050406030204" pitchFamily="18" charset="0"/>
                            </a:rPr>
                            <m:t>𝑖𝑜𝑛</m:t>
                          </m:r>
                        </m:sub>
                      </m:sSub>
                      <m:r>
                        <a:rPr lang="en-US" sz="1400" b="0" i="1" smtClean="0">
                          <a:latin typeface="Cambria Math" panose="02040503050406030204" pitchFamily="18" charset="0"/>
                          <a:ea typeface="Cambria Math" panose="02040503050406030204" pitchFamily="18" charset="0"/>
                        </a:rPr>
                        <m:t>= </m:t>
                      </m:r>
                      <m:r>
                        <a:rPr lang="en-CH" sz="1400" i="1" smtClean="0">
                          <a:latin typeface="Cambria Math" panose="02040503050406030204" pitchFamily="18" charset="0"/>
                        </a:rPr>
                        <m:t>𝜋</m:t>
                      </m:r>
                      <m:sSub>
                        <m:sSubPr>
                          <m:ctrlPr>
                            <a:rPr lang="en-CH" sz="1400" i="1">
                              <a:latin typeface="Cambria Math" panose="02040503050406030204" pitchFamily="18" charset="0"/>
                            </a:rPr>
                          </m:ctrlPr>
                        </m:sSubPr>
                        <m:e>
                          <m:r>
                            <a:rPr lang="en-CH" sz="1400" i="1">
                              <a:latin typeface="Cambria Math" panose="02040503050406030204" pitchFamily="18" charset="0"/>
                            </a:rPr>
                            <m:t>𝛽</m:t>
                          </m:r>
                        </m:e>
                        <m:sub>
                          <m:r>
                            <a:rPr lang="en-CH" sz="1400" i="1">
                              <a:latin typeface="Cambria Math" panose="02040503050406030204" pitchFamily="18" charset="0"/>
                            </a:rPr>
                            <m:t>𝑖</m:t>
                          </m:r>
                        </m:sub>
                      </m:sSub>
                      <m:sSub>
                        <m:sSubPr>
                          <m:ctrlPr>
                            <a:rPr lang="en-CH" sz="1400" i="1">
                              <a:latin typeface="Cambria Math" panose="02040503050406030204" pitchFamily="18" charset="0"/>
                            </a:rPr>
                          </m:ctrlPr>
                        </m:sSubPr>
                        <m:e>
                          <m:r>
                            <a:rPr lang="en-CH" sz="1400" i="1">
                              <a:latin typeface="Cambria Math" panose="02040503050406030204" pitchFamily="18" charset="0"/>
                            </a:rPr>
                            <m:t>𝐼</m:t>
                          </m:r>
                        </m:e>
                        <m:sub>
                          <m:r>
                            <a:rPr lang="en-CH" sz="1400" i="0">
                              <a:latin typeface="Cambria Math" panose="02040503050406030204" pitchFamily="18" charset="0"/>
                            </a:rPr>
                            <m:t>0</m:t>
                          </m:r>
                        </m:sub>
                      </m:sSub>
                      <m:func>
                        <m:funcPr>
                          <m:ctrlPr>
                            <a:rPr lang="en-CH" sz="1400" i="1">
                              <a:latin typeface="Cambria Math" panose="02040503050406030204" pitchFamily="18" charset="0"/>
                            </a:rPr>
                          </m:ctrlPr>
                        </m:funcPr>
                        <m:fName>
                          <m:r>
                            <m:rPr>
                              <m:sty m:val="p"/>
                            </m:rPr>
                            <a:rPr lang="en-CH" sz="1400" i="0">
                              <a:latin typeface="Cambria Math" panose="02040503050406030204" pitchFamily="18" charset="0"/>
                            </a:rPr>
                            <m:t>exp</m:t>
                          </m:r>
                        </m:fName>
                        <m:e>
                          <m:d>
                            <m:dPr>
                              <m:ctrlPr>
                                <a:rPr lang="en-CH" sz="1400" i="1">
                                  <a:latin typeface="Cambria Math" panose="02040503050406030204" pitchFamily="18" charset="0"/>
                                </a:rPr>
                              </m:ctrlPr>
                            </m:dPr>
                            <m:e>
                              <m:r>
                                <a:rPr lang="en-CH" sz="1400" i="0">
                                  <a:latin typeface="Cambria Math" panose="02040503050406030204" pitchFamily="18" charset="0"/>
                                </a:rPr>
                                <m:t>−</m:t>
                              </m:r>
                              <m:f>
                                <m:fPr>
                                  <m:ctrlPr>
                                    <a:rPr lang="en-CH" sz="1400" i="1">
                                      <a:latin typeface="Cambria Math" panose="02040503050406030204" pitchFamily="18" charset="0"/>
                                    </a:rPr>
                                  </m:ctrlPr>
                                </m:fPr>
                                <m:num>
                                  <m:r>
                                    <a:rPr lang="en-CH" sz="1400" i="0">
                                      <a:latin typeface="Cambria Math" panose="02040503050406030204" pitchFamily="18" charset="0"/>
                                    </a:rPr>
                                    <m:t>2</m:t>
                                  </m:r>
                                  <m:sSup>
                                    <m:sSupPr>
                                      <m:ctrlPr>
                                        <a:rPr lang="en-CH" sz="1400" i="1">
                                          <a:latin typeface="Cambria Math" panose="02040503050406030204" pitchFamily="18" charset="0"/>
                                        </a:rPr>
                                      </m:ctrlPr>
                                    </m:sSupPr>
                                    <m:e>
                                      <m:r>
                                        <a:rPr lang="en-CH" sz="1400" i="1">
                                          <a:latin typeface="Cambria Math" panose="02040503050406030204" pitchFamily="18" charset="0"/>
                                        </a:rPr>
                                        <m:t>𝜌</m:t>
                                      </m:r>
                                    </m:e>
                                    <m:sup>
                                      <m:r>
                                        <a:rPr lang="en-CH" sz="1400" i="0">
                                          <a:latin typeface="Cambria Math" panose="02040503050406030204" pitchFamily="18" charset="0"/>
                                        </a:rPr>
                                        <m:t>2</m:t>
                                      </m:r>
                                    </m:sup>
                                  </m:sSup>
                                </m:num>
                                <m:den>
                                  <m:sSup>
                                    <m:sSupPr>
                                      <m:ctrlPr>
                                        <a:rPr lang="en-CH" sz="1400" i="1">
                                          <a:latin typeface="Cambria Math" panose="02040503050406030204" pitchFamily="18" charset="0"/>
                                        </a:rPr>
                                      </m:ctrlPr>
                                    </m:sSupPr>
                                    <m:e>
                                      <m:r>
                                        <a:rPr lang="en-CH" sz="1400" i="1">
                                          <a:latin typeface="Cambria Math" panose="02040503050406030204" pitchFamily="18" charset="0"/>
                                        </a:rPr>
                                        <m:t>𝑤</m:t>
                                      </m:r>
                                    </m:e>
                                    <m:sup>
                                      <m:r>
                                        <a:rPr lang="en-CH" sz="1400" i="0">
                                          <a:latin typeface="Cambria Math" panose="02040503050406030204" pitchFamily="18" charset="0"/>
                                        </a:rPr>
                                        <m:t>2</m:t>
                                      </m:r>
                                    </m:sup>
                                  </m:sSup>
                                </m:den>
                              </m:f>
                            </m:e>
                          </m:d>
                        </m:e>
                      </m:func>
                      <m:f>
                        <m:fPr>
                          <m:ctrlPr>
                            <a:rPr lang="en-CH" sz="1400" i="1">
                              <a:latin typeface="Cambria Math" panose="02040503050406030204" pitchFamily="18" charset="0"/>
                            </a:rPr>
                          </m:ctrlPr>
                        </m:fPr>
                        <m:num>
                          <m:r>
                            <a:rPr lang="en-CH" sz="1400" i="1">
                              <a:latin typeface="Cambria Math" panose="02040503050406030204" pitchFamily="18" charset="0"/>
                            </a:rPr>
                            <m:t>𝑤</m:t>
                          </m:r>
                        </m:num>
                        <m:den>
                          <m:r>
                            <a:rPr lang="en-US" sz="1400" b="0" i="0" smtClean="0">
                              <a:latin typeface="Cambria Math" panose="02040503050406030204" pitchFamily="18" charset="0"/>
                            </a:rPr>
                            <m:t>2</m:t>
                          </m:r>
                          <m:rad>
                            <m:radPr>
                              <m:degHide m:val="on"/>
                              <m:ctrlPr>
                                <a:rPr lang="en-US" sz="1400" b="0" i="1" smtClean="0">
                                  <a:latin typeface="Cambria Math" panose="02040503050406030204" pitchFamily="18" charset="0"/>
                                </a:rPr>
                              </m:ctrlPr>
                            </m:radPr>
                            <m:deg/>
                            <m:e>
                              <m:r>
                                <a:rPr lang="en-US" sz="1400" b="0" i="1" smtClean="0">
                                  <a:latin typeface="Cambria Math" panose="02040503050406030204" pitchFamily="18" charset="0"/>
                                </a:rPr>
                                <m:t>2</m:t>
                              </m:r>
                            </m:e>
                          </m:rad>
                          <m:r>
                            <a:rPr lang="en-US" sz="1400" b="0" i="0" smtClean="0">
                              <a:latin typeface="Cambria Math" panose="02040503050406030204" pitchFamily="18" charset="0"/>
                            </a:rPr>
                            <m:t> </m:t>
                          </m:r>
                          <m:sSub>
                            <m:sSubPr>
                              <m:ctrlPr>
                                <a:rPr lang="en-CH" sz="1400" i="1">
                                  <a:latin typeface="Cambria Math" panose="02040503050406030204" pitchFamily="18" charset="0"/>
                                </a:rPr>
                              </m:ctrlPr>
                            </m:sSubPr>
                            <m:e>
                              <m:r>
                                <a:rPr lang="en-CH" sz="1400" i="1">
                                  <a:latin typeface="Cambria Math" panose="02040503050406030204" pitchFamily="18" charset="0"/>
                                </a:rPr>
                                <m:t>𝑣</m:t>
                              </m:r>
                            </m:e>
                            <m:sub>
                              <m:r>
                                <a:rPr lang="en-CH" sz="1400" i="0">
                                  <a:latin typeface="Cambria Math" panose="02040503050406030204" pitchFamily="18" charset="0"/>
                                </a:rPr>
                                <m:t>⊥</m:t>
                              </m:r>
                            </m:sub>
                          </m:sSub>
                        </m:den>
                      </m:f>
                    </m:oMath>
                  </m:oMathPara>
                </a14:m>
                <a:endParaRPr lang="en-CH" sz="1400" dirty="0"/>
              </a:p>
            </p:txBody>
          </p:sp>
        </mc:Choice>
        <mc:Fallback>
          <p:sp>
            <p:nvSpPr>
              <p:cNvPr id="24" name="TextBox 23">
                <a:extLst>
                  <a:ext uri="{FF2B5EF4-FFF2-40B4-BE49-F238E27FC236}">
                    <a16:creationId xmlns:a16="http://schemas.microsoft.com/office/drawing/2014/main" id="{40E9C98A-7E1F-EDDA-D21C-B5AF330F8942}"/>
                  </a:ext>
                </a:extLst>
              </p:cNvPr>
              <p:cNvSpPr txBox="1">
                <a:spLocks noRot="1" noChangeAspect="1" noMove="1" noResize="1" noEditPoints="1" noAdjustHandles="1" noChangeArrowheads="1" noChangeShapeType="1" noTextEdit="1"/>
              </p:cNvSpPr>
              <p:nvPr/>
            </p:nvSpPr>
            <p:spPr>
              <a:xfrm>
                <a:off x="7158446" y="6202959"/>
                <a:ext cx="3161677" cy="601640"/>
              </a:xfrm>
              <a:prstGeom prst="rect">
                <a:avLst/>
              </a:prstGeom>
              <a:blipFill>
                <a:blip r:embed="rId14"/>
                <a:stretch>
                  <a:fillRect/>
                </a:stretch>
              </a:blipFill>
            </p:spPr>
            <p:txBody>
              <a:bodyPr/>
              <a:lstStyle/>
              <a:p>
                <a:r>
                  <a:rPr lang="en-CH">
                    <a:noFill/>
                  </a:rPr>
                  <a:t> </a:t>
                </a:r>
              </a:p>
            </p:txBody>
          </p:sp>
        </mc:Fallback>
      </mc:AlternateContent>
    </p:spTree>
    <p:extLst>
      <p:ext uri="{BB962C8B-B14F-4D97-AF65-F5344CB8AC3E}">
        <p14:creationId xmlns:p14="http://schemas.microsoft.com/office/powerpoint/2010/main" val="13900567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ECDB4F-CDF1-2642-8F2B-D2C63536CD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664E1A-A6C1-84AD-0A95-B77EF986BE58}"/>
              </a:ext>
            </a:extLst>
          </p:cNvPr>
          <p:cNvSpPr>
            <a:spLocks noGrp="1"/>
          </p:cNvSpPr>
          <p:nvPr>
            <p:ph type="title"/>
          </p:nvPr>
        </p:nvSpPr>
        <p:spPr>
          <a:xfrm>
            <a:off x="0" y="912455"/>
            <a:ext cx="8849253" cy="733647"/>
          </a:xfrm>
        </p:spPr>
        <p:txBody>
          <a:bodyPr>
            <a:normAutofit fontScale="90000"/>
          </a:bodyPr>
          <a:lstStyle/>
          <a:p>
            <a:r>
              <a:rPr lang="en-US" dirty="0" err="1"/>
              <a:t>Lineshape</a:t>
            </a:r>
            <a:r>
              <a:rPr lang="en-US" dirty="0"/>
              <a:t> comparison to simulation</a:t>
            </a:r>
            <a:endParaRPr lang="en-CH" dirty="0"/>
          </a:p>
        </p:txBody>
      </p:sp>
      <p:pic>
        <p:nvPicPr>
          <p:cNvPr id="4" name="Picture 3">
            <a:extLst>
              <a:ext uri="{FF2B5EF4-FFF2-40B4-BE49-F238E27FC236}">
                <a16:creationId xmlns:a16="http://schemas.microsoft.com/office/drawing/2014/main" id="{43A246B0-F38F-C06C-AC65-4167BB68289F}"/>
              </a:ext>
            </a:extLst>
          </p:cNvPr>
          <p:cNvPicPr>
            <a:picLocks noChangeAspect="1"/>
          </p:cNvPicPr>
          <p:nvPr/>
        </p:nvPicPr>
        <p:blipFill>
          <a:blip r:embed="rId3"/>
          <a:stretch>
            <a:fillRect/>
          </a:stretch>
        </p:blipFill>
        <p:spPr>
          <a:xfrm>
            <a:off x="4892587" y="2092453"/>
            <a:ext cx="4546688" cy="3577860"/>
          </a:xfrm>
          <a:prstGeom prst="rect">
            <a:avLst/>
          </a:prstGeom>
        </p:spPr>
      </p:pic>
      <p:pic>
        <p:nvPicPr>
          <p:cNvPr id="6" name="Picture 5">
            <a:extLst>
              <a:ext uri="{FF2B5EF4-FFF2-40B4-BE49-F238E27FC236}">
                <a16:creationId xmlns:a16="http://schemas.microsoft.com/office/drawing/2014/main" id="{C0EF3E4F-79D8-493F-2030-629B3481AE2D}"/>
              </a:ext>
            </a:extLst>
          </p:cNvPr>
          <p:cNvPicPr>
            <a:picLocks noChangeAspect="1"/>
          </p:cNvPicPr>
          <p:nvPr/>
        </p:nvPicPr>
        <p:blipFill>
          <a:blip r:embed="rId4"/>
          <a:stretch>
            <a:fillRect/>
          </a:stretch>
        </p:blipFill>
        <p:spPr>
          <a:xfrm>
            <a:off x="568236" y="1541327"/>
            <a:ext cx="3987978" cy="5190235"/>
          </a:xfrm>
          <a:prstGeom prst="rect">
            <a:avLst/>
          </a:prstGeom>
        </p:spPr>
      </p:pic>
    </p:spTree>
    <p:extLst>
      <p:ext uri="{BB962C8B-B14F-4D97-AF65-F5344CB8AC3E}">
        <p14:creationId xmlns:p14="http://schemas.microsoft.com/office/powerpoint/2010/main" val="1379537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A1671F-438B-D940-F1DB-1C089F8AE9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3FD429-37BD-E99D-FCC2-C77AF18405C7}"/>
              </a:ext>
            </a:extLst>
          </p:cNvPr>
          <p:cNvSpPr>
            <a:spLocks noGrp="1"/>
          </p:cNvSpPr>
          <p:nvPr>
            <p:ph type="title"/>
          </p:nvPr>
        </p:nvSpPr>
        <p:spPr>
          <a:xfrm>
            <a:off x="0" y="912455"/>
            <a:ext cx="8849253" cy="733647"/>
          </a:xfrm>
        </p:spPr>
        <p:txBody>
          <a:bodyPr>
            <a:normAutofit/>
          </a:bodyPr>
          <a:lstStyle/>
          <a:p>
            <a:r>
              <a:rPr lang="en-US" dirty="0"/>
              <a:t>Bin variation</a:t>
            </a:r>
            <a:endParaRPr lang="en-CH" dirty="0"/>
          </a:p>
        </p:txBody>
      </p:sp>
      <p:pic>
        <p:nvPicPr>
          <p:cNvPr id="5" name="Picture 4">
            <a:extLst>
              <a:ext uri="{FF2B5EF4-FFF2-40B4-BE49-F238E27FC236}">
                <a16:creationId xmlns:a16="http://schemas.microsoft.com/office/drawing/2014/main" id="{60620D88-CABE-C3C1-F548-87B41E7CDD31}"/>
              </a:ext>
            </a:extLst>
          </p:cNvPr>
          <p:cNvPicPr>
            <a:picLocks noChangeAspect="1"/>
          </p:cNvPicPr>
          <p:nvPr/>
        </p:nvPicPr>
        <p:blipFill>
          <a:blip r:embed="rId3"/>
          <a:stretch>
            <a:fillRect/>
          </a:stretch>
        </p:blipFill>
        <p:spPr>
          <a:xfrm>
            <a:off x="1120658" y="2019212"/>
            <a:ext cx="6099291" cy="4600168"/>
          </a:xfrm>
          <a:prstGeom prst="rect">
            <a:avLst/>
          </a:prstGeom>
        </p:spPr>
      </p:pic>
      <p:sp>
        <p:nvSpPr>
          <p:cNvPr id="7" name="TextBox 6">
            <a:extLst>
              <a:ext uri="{FF2B5EF4-FFF2-40B4-BE49-F238E27FC236}">
                <a16:creationId xmlns:a16="http://schemas.microsoft.com/office/drawing/2014/main" id="{1D500705-34D8-C6BB-F778-DAC9F88B3015}"/>
              </a:ext>
            </a:extLst>
          </p:cNvPr>
          <p:cNvSpPr txBox="1"/>
          <p:nvPr/>
        </p:nvSpPr>
        <p:spPr>
          <a:xfrm rot="2533329">
            <a:off x="5438707" y="4791900"/>
            <a:ext cx="2746444" cy="523220"/>
          </a:xfrm>
          <a:prstGeom prst="rect">
            <a:avLst/>
          </a:prstGeom>
          <a:noFill/>
        </p:spPr>
        <p:txBody>
          <a:bodyPr wrap="square" rtlCol="0">
            <a:spAutoFit/>
          </a:bodyPr>
          <a:lstStyle/>
          <a:p>
            <a:r>
              <a:rPr lang="en-US" sz="2800" b="1" dirty="0">
                <a:solidFill>
                  <a:srgbClr val="FFC000"/>
                </a:solidFill>
              </a:rPr>
              <a:t>Preliminary</a:t>
            </a:r>
            <a:endParaRPr lang="en-CH" sz="2800" b="1" dirty="0">
              <a:solidFill>
                <a:srgbClr val="FFC000"/>
              </a:solidFill>
            </a:endParaRPr>
          </a:p>
        </p:txBody>
      </p:sp>
    </p:spTree>
    <p:extLst>
      <p:ext uri="{BB962C8B-B14F-4D97-AF65-F5344CB8AC3E}">
        <p14:creationId xmlns:p14="http://schemas.microsoft.com/office/powerpoint/2010/main" val="1747444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1D42C7-3B80-C6DD-83F8-B31C9EAD06D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4599B0EF-CFD2-805C-F230-2459B65DD86E}"/>
              </a:ext>
            </a:extLst>
          </p:cNvPr>
          <p:cNvSpPr>
            <a:spLocks noGrp="1"/>
          </p:cNvSpPr>
          <p:nvPr>
            <p:ph type="title"/>
          </p:nvPr>
        </p:nvSpPr>
        <p:spPr/>
        <p:txBody>
          <a:bodyPr/>
          <a:lstStyle/>
          <a:p>
            <a:endParaRPr lang="en-CH"/>
          </a:p>
        </p:txBody>
      </p:sp>
      <p:pic>
        <p:nvPicPr>
          <p:cNvPr id="8" name="Picture 7">
            <a:extLst>
              <a:ext uri="{FF2B5EF4-FFF2-40B4-BE49-F238E27FC236}">
                <a16:creationId xmlns:a16="http://schemas.microsoft.com/office/drawing/2014/main" id="{A37EDBD2-1814-B61C-710C-98E1B61E4A1C}"/>
              </a:ext>
            </a:extLst>
          </p:cNvPr>
          <p:cNvPicPr>
            <a:picLocks noChangeAspect="1"/>
          </p:cNvPicPr>
          <p:nvPr/>
        </p:nvPicPr>
        <p:blipFill>
          <a:blip r:embed="rId3"/>
          <a:stretch>
            <a:fillRect/>
          </a:stretch>
        </p:blipFill>
        <p:spPr>
          <a:xfrm>
            <a:off x="511050" y="1910704"/>
            <a:ext cx="6745103" cy="4623446"/>
          </a:xfrm>
          <a:prstGeom prst="rect">
            <a:avLst/>
          </a:prstGeom>
        </p:spPr>
      </p:pic>
      <p:sp>
        <p:nvSpPr>
          <p:cNvPr id="9" name="TextBox 8">
            <a:extLst>
              <a:ext uri="{FF2B5EF4-FFF2-40B4-BE49-F238E27FC236}">
                <a16:creationId xmlns:a16="http://schemas.microsoft.com/office/drawing/2014/main" id="{BAAA1EE8-E433-8727-BBA0-A7172BBB4106}"/>
              </a:ext>
            </a:extLst>
          </p:cNvPr>
          <p:cNvSpPr txBox="1"/>
          <p:nvPr/>
        </p:nvSpPr>
        <p:spPr>
          <a:xfrm>
            <a:off x="1476375" y="6349484"/>
            <a:ext cx="646331" cy="369332"/>
          </a:xfrm>
          <a:prstGeom prst="rect">
            <a:avLst/>
          </a:prstGeom>
          <a:noFill/>
        </p:spPr>
        <p:txBody>
          <a:bodyPr wrap="none" rtlCol="0">
            <a:spAutoFit/>
          </a:bodyPr>
          <a:lstStyle/>
          <a:p>
            <a:r>
              <a:rPr lang="en-US" dirty="0"/>
              <a:t>2022</a:t>
            </a:r>
            <a:endParaRPr lang="en-CH" dirty="0"/>
          </a:p>
        </p:txBody>
      </p:sp>
      <p:sp>
        <p:nvSpPr>
          <p:cNvPr id="10" name="TextBox 9">
            <a:extLst>
              <a:ext uri="{FF2B5EF4-FFF2-40B4-BE49-F238E27FC236}">
                <a16:creationId xmlns:a16="http://schemas.microsoft.com/office/drawing/2014/main" id="{178DD40D-1F87-F92D-84F8-92D6E6DF2D9D}"/>
              </a:ext>
            </a:extLst>
          </p:cNvPr>
          <p:cNvSpPr txBox="1"/>
          <p:nvPr/>
        </p:nvSpPr>
        <p:spPr>
          <a:xfrm>
            <a:off x="3088031" y="6349484"/>
            <a:ext cx="646331" cy="369332"/>
          </a:xfrm>
          <a:prstGeom prst="rect">
            <a:avLst/>
          </a:prstGeom>
          <a:noFill/>
        </p:spPr>
        <p:txBody>
          <a:bodyPr wrap="none" rtlCol="0">
            <a:spAutoFit/>
          </a:bodyPr>
          <a:lstStyle/>
          <a:p>
            <a:r>
              <a:rPr lang="en-US" dirty="0"/>
              <a:t>2024</a:t>
            </a:r>
            <a:endParaRPr lang="en-CH" dirty="0"/>
          </a:p>
        </p:txBody>
      </p:sp>
      <p:sp>
        <p:nvSpPr>
          <p:cNvPr id="11" name="TextBox 10">
            <a:extLst>
              <a:ext uri="{FF2B5EF4-FFF2-40B4-BE49-F238E27FC236}">
                <a16:creationId xmlns:a16="http://schemas.microsoft.com/office/drawing/2014/main" id="{4ED5B13E-0F8D-1087-16F3-4BCB0DF17A8B}"/>
              </a:ext>
            </a:extLst>
          </p:cNvPr>
          <p:cNvSpPr txBox="1"/>
          <p:nvPr/>
        </p:nvSpPr>
        <p:spPr>
          <a:xfrm>
            <a:off x="4699687" y="6349484"/>
            <a:ext cx="646331" cy="369332"/>
          </a:xfrm>
          <a:prstGeom prst="rect">
            <a:avLst/>
          </a:prstGeom>
          <a:noFill/>
        </p:spPr>
        <p:txBody>
          <a:bodyPr wrap="none" rtlCol="0">
            <a:spAutoFit/>
          </a:bodyPr>
          <a:lstStyle/>
          <a:p>
            <a:r>
              <a:rPr lang="en-US" dirty="0"/>
              <a:t>2026</a:t>
            </a:r>
            <a:endParaRPr lang="en-CH" dirty="0"/>
          </a:p>
        </p:txBody>
      </p:sp>
      <p:sp>
        <p:nvSpPr>
          <p:cNvPr id="12" name="TextBox 11">
            <a:extLst>
              <a:ext uri="{FF2B5EF4-FFF2-40B4-BE49-F238E27FC236}">
                <a16:creationId xmlns:a16="http://schemas.microsoft.com/office/drawing/2014/main" id="{21224C6C-E7B7-09BE-39D5-7865FD46AB91}"/>
              </a:ext>
            </a:extLst>
          </p:cNvPr>
          <p:cNvSpPr txBox="1"/>
          <p:nvPr/>
        </p:nvSpPr>
        <p:spPr>
          <a:xfrm>
            <a:off x="6177993" y="6349484"/>
            <a:ext cx="950901" cy="369332"/>
          </a:xfrm>
          <a:prstGeom prst="rect">
            <a:avLst/>
          </a:prstGeom>
          <a:noFill/>
        </p:spPr>
        <p:txBody>
          <a:bodyPr wrap="none" rtlCol="0">
            <a:spAutoFit/>
          </a:bodyPr>
          <a:lstStyle/>
          <a:p>
            <a:r>
              <a:rPr lang="en-US" dirty="0"/>
              <a:t>2027-28</a:t>
            </a:r>
            <a:endParaRPr lang="en-CH" dirty="0"/>
          </a:p>
        </p:txBody>
      </p:sp>
    </p:spTree>
    <p:extLst>
      <p:ext uri="{BB962C8B-B14F-4D97-AF65-F5344CB8AC3E}">
        <p14:creationId xmlns:p14="http://schemas.microsoft.com/office/powerpoint/2010/main" val="13327207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357BD7-8FE8-B5A1-0A31-43BC9F3652F7}"/>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7E5CC1C3-2FC5-0744-62BC-99E23D7522A4}"/>
              </a:ext>
            </a:extLst>
          </p:cNvPr>
          <p:cNvPicPr>
            <a:picLocks noChangeAspect="1"/>
          </p:cNvPicPr>
          <p:nvPr/>
        </p:nvPicPr>
        <p:blipFill>
          <a:blip r:embed="rId3"/>
          <a:stretch>
            <a:fillRect/>
          </a:stretch>
        </p:blipFill>
        <p:spPr>
          <a:xfrm>
            <a:off x="546949" y="1624265"/>
            <a:ext cx="5167437" cy="3571283"/>
          </a:xfrm>
          <a:prstGeom prst="rect">
            <a:avLst/>
          </a:prstGeom>
        </p:spPr>
      </p:pic>
      <p:sp>
        <p:nvSpPr>
          <p:cNvPr id="17" name="I. Cortinovis, PC,  et al., EPJD 77, 66 (2023)">
            <a:extLst>
              <a:ext uri="{FF2B5EF4-FFF2-40B4-BE49-F238E27FC236}">
                <a16:creationId xmlns:a16="http://schemas.microsoft.com/office/drawing/2014/main" id="{D4B1C647-9800-EEA8-DF6B-89B0A04F9B8D}"/>
              </a:ext>
            </a:extLst>
          </p:cNvPr>
          <p:cNvSpPr txBox="1"/>
          <p:nvPr/>
        </p:nvSpPr>
        <p:spPr>
          <a:xfrm>
            <a:off x="3232395" y="1499875"/>
            <a:ext cx="2774668" cy="4252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(2023)</a:t>
            </a:r>
          </a:p>
        </p:txBody>
      </p:sp>
      <p:sp>
        <p:nvSpPr>
          <p:cNvPr id="18" name="Rectangle 17">
            <a:extLst>
              <a:ext uri="{FF2B5EF4-FFF2-40B4-BE49-F238E27FC236}">
                <a16:creationId xmlns:a16="http://schemas.microsoft.com/office/drawing/2014/main" id="{685D2557-2ABC-1109-EC64-85E1526B7A7D}"/>
              </a:ext>
            </a:extLst>
          </p:cNvPr>
          <p:cNvSpPr/>
          <p:nvPr/>
        </p:nvSpPr>
        <p:spPr>
          <a:xfrm>
            <a:off x="5566835" y="4943829"/>
            <a:ext cx="251097" cy="1236617"/>
          </a:xfrm>
          <a:prstGeom prst="rect">
            <a:avLst/>
          </a:prstGeom>
          <a:pattFill prst="pct90">
            <a:fgClr>
              <a:schemeClr val="bg2">
                <a:lumMod val="50000"/>
              </a:schemeClr>
            </a:fgClr>
            <a:bgClr>
              <a:schemeClr val="bg1"/>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Motivations to study leptonic atoms - Positronium and Muonium">
            <a:extLst>
              <a:ext uri="{FF2B5EF4-FFF2-40B4-BE49-F238E27FC236}">
                <a16:creationId xmlns:a16="http://schemas.microsoft.com/office/drawing/2014/main" id="{707948EB-6417-6891-8F5D-187C992DE277}"/>
              </a:ext>
            </a:extLst>
          </p:cNvPr>
          <p:cNvSpPr txBox="1">
            <a:spLocks/>
          </p:cNvSpPr>
          <p:nvPr/>
        </p:nvSpPr>
        <p:spPr>
          <a:xfrm>
            <a:off x="609600" y="8444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Muonium 1S-2S</a:t>
            </a:r>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2FF2DEC5-7674-8AEA-70DF-85F7F23B0B6D}"/>
              </a:ext>
            </a:extLst>
          </p:cNvPr>
          <p:cNvSpPr txBox="1"/>
          <p:nvPr/>
        </p:nvSpPr>
        <p:spPr>
          <a:xfrm>
            <a:off x="688975" y="1841386"/>
            <a:ext cx="5031105"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Rectangle 9">
            <a:extLst>
              <a:ext uri="{FF2B5EF4-FFF2-40B4-BE49-F238E27FC236}">
                <a16:creationId xmlns:a16="http://schemas.microsoft.com/office/drawing/2014/main" id="{07C4D59A-93CE-BAE8-6AF8-4795F0677747}"/>
              </a:ext>
            </a:extLst>
          </p:cNvPr>
          <p:cNvSpPr/>
          <p:nvPr/>
        </p:nvSpPr>
        <p:spPr>
          <a:xfrm>
            <a:off x="3071184" y="2818221"/>
            <a:ext cx="388103" cy="30561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5" name="Straight Connector 14">
            <a:extLst>
              <a:ext uri="{FF2B5EF4-FFF2-40B4-BE49-F238E27FC236}">
                <a16:creationId xmlns:a16="http://schemas.microsoft.com/office/drawing/2014/main" id="{81E2BADD-340A-2F86-E7B0-FDDDC36D8326}"/>
              </a:ext>
            </a:extLst>
          </p:cNvPr>
          <p:cNvCxnSpPr>
            <a:cxnSpLocks/>
          </p:cNvCxnSpPr>
          <p:nvPr/>
        </p:nvCxnSpPr>
        <p:spPr>
          <a:xfrm>
            <a:off x="3071184" y="3123832"/>
            <a:ext cx="181948" cy="167537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29542F32-2A07-6BFA-4604-9B891EDD0F6F}"/>
              </a:ext>
            </a:extLst>
          </p:cNvPr>
          <p:cNvCxnSpPr>
            <a:cxnSpLocks/>
          </p:cNvCxnSpPr>
          <p:nvPr/>
        </p:nvCxnSpPr>
        <p:spPr>
          <a:xfrm>
            <a:off x="3459287" y="2818221"/>
            <a:ext cx="2751013" cy="1663943"/>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73" name="Rectangle 72">
            <a:extLst>
              <a:ext uri="{FF2B5EF4-FFF2-40B4-BE49-F238E27FC236}">
                <a16:creationId xmlns:a16="http://schemas.microsoft.com/office/drawing/2014/main" id="{4135C64B-2E7E-F1B2-1D88-AD8AA40D17A5}"/>
              </a:ext>
            </a:extLst>
          </p:cNvPr>
          <p:cNvSpPr/>
          <p:nvPr/>
        </p:nvSpPr>
        <p:spPr>
          <a:xfrm>
            <a:off x="3232395" y="4491713"/>
            <a:ext cx="2977905" cy="228087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 name="Oval 3">
            <a:extLst>
              <a:ext uri="{FF2B5EF4-FFF2-40B4-BE49-F238E27FC236}">
                <a16:creationId xmlns:a16="http://schemas.microsoft.com/office/drawing/2014/main" id="{6958C82C-C30D-8DF9-492E-63EBCCB252F2}"/>
              </a:ext>
            </a:extLst>
          </p:cNvPr>
          <p:cNvSpPr/>
          <p:nvPr/>
        </p:nvSpPr>
        <p:spPr>
          <a:xfrm>
            <a:off x="4318477" y="5184584"/>
            <a:ext cx="900000" cy="900000"/>
          </a:xfrm>
          <a:prstGeom prst="ellipse">
            <a:avLst/>
          </a:prstGeom>
          <a:gradFill flip="none" rotWithShape="1">
            <a:gsLst>
              <a:gs pos="27000">
                <a:srgbClr val="EA27FF">
                  <a:alpha val="33000"/>
                </a:srgb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9" name="mu-mass_laser_setup.pdf" descr="mu-mass_laser_setup.pdf">
            <a:extLst>
              <a:ext uri="{FF2B5EF4-FFF2-40B4-BE49-F238E27FC236}">
                <a16:creationId xmlns:a16="http://schemas.microsoft.com/office/drawing/2014/main" id="{1EF48790-05D8-DE9E-033D-5FC95E454921}"/>
              </a:ext>
            </a:extLst>
          </p:cNvPr>
          <p:cNvPicPr>
            <a:picLocks noChangeAspect="1"/>
          </p:cNvPicPr>
          <p:nvPr/>
        </p:nvPicPr>
        <p:blipFill>
          <a:blip r:embed="rId4"/>
          <a:stretch>
            <a:fillRect/>
          </a:stretch>
        </p:blipFill>
        <p:spPr>
          <a:xfrm>
            <a:off x="6717338" y="878488"/>
            <a:ext cx="4706102" cy="3042330"/>
          </a:xfrm>
          <a:prstGeom prst="rect">
            <a:avLst/>
          </a:prstGeom>
          <a:ln w="12700">
            <a:miter lim="400000"/>
          </a:ln>
        </p:spPr>
      </p:pic>
      <p:pic>
        <p:nvPicPr>
          <p:cNvPr id="30" name="measurement_11h_2.pdf" descr="measurement_11h_2.pdf">
            <a:extLst>
              <a:ext uri="{FF2B5EF4-FFF2-40B4-BE49-F238E27FC236}">
                <a16:creationId xmlns:a16="http://schemas.microsoft.com/office/drawing/2014/main" id="{C1F0FEEA-C8A6-4B95-3AD8-7079BE1335CE}"/>
              </a:ext>
            </a:extLst>
          </p:cNvPr>
          <p:cNvPicPr>
            <a:picLocks noChangeAspect="1"/>
          </p:cNvPicPr>
          <p:nvPr/>
        </p:nvPicPr>
        <p:blipFill>
          <a:blip r:embed="rId5"/>
          <a:srcRect/>
          <a:stretch>
            <a:fillRect/>
          </a:stretch>
        </p:blipFill>
        <p:spPr>
          <a:xfrm>
            <a:off x="9251880" y="4251531"/>
            <a:ext cx="2496093" cy="2521054"/>
          </a:xfrm>
          <a:prstGeom prst="rect">
            <a:avLst/>
          </a:prstGeom>
          <a:ln w="12700">
            <a:miter lim="400000"/>
          </a:ln>
        </p:spPr>
      </p:pic>
      <p:sp>
        <p:nvSpPr>
          <p:cNvPr id="31" name="TextBox 30">
            <a:extLst>
              <a:ext uri="{FF2B5EF4-FFF2-40B4-BE49-F238E27FC236}">
                <a16:creationId xmlns:a16="http://schemas.microsoft.com/office/drawing/2014/main" id="{E34D4515-76AE-8A20-E287-7163C6FCDBEA}"/>
              </a:ext>
            </a:extLst>
          </p:cNvPr>
          <p:cNvSpPr txBox="1"/>
          <p:nvPr/>
        </p:nvSpPr>
        <p:spPr>
          <a:xfrm>
            <a:off x="7296795" y="3916392"/>
            <a:ext cx="6096000" cy="369332"/>
          </a:xfrm>
          <a:prstGeom prst="rect">
            <a:avLst/>
          </a:prstGeom>
          <a:noFill/>
        </p:spPr>
        <p:txBody>
          <a:bodyPr wrap="square">
            <a:spAutoFit/>
          </a:bodyPr>
          <a:lstStyle/>
          <a:p>
            <a:r>
              <a:rPr lang="en-US" sz="1800" baseline="30000" dirty="0">
                <a:effectLst/>
                <a:latin typeface="+mj-lt"/>
                <a:ea typeface="Times New Roman" panose="02020603050405020304" pitchFamily="18" charset="0"/>
              </a:rPr>
              <a:t>N </a:t>
            </a:r>
            <a:r>
              <a:rPr lang="en-US" sz="1800" baseline="30000" dirty="0" err="1">
                <a:effectLst/>
                <a:latin typeface="+mj-lt"/>
                <a:ea typeface="Times New Roman" panose="02020603050405020304" pitchFamily="18" charset="0"/>
              </a:rPr>
              <a:t>Zhadnov</a:t>
            </a:r>
            <a:r>
              <a:rPr lang="en-US" sz="1800" baseline="30000" dirty="0">
                <a:effectLst/>
                <a:latin typeface="+mj-lt"/>
                <a:ea typeface="Times New Roman" panose="02020603050405020304" pitchFamily="18" charset="0"/>
              </a:rPr>
              <a:t> et al, </a:t>
            </a:r>
            <a:r>
              <a:rPr lang="en-US" sz="1800" baseline="30000" dirty="0">
                <a:effectLst/>
                <a:latin typeface="+mj-lt"/>
                <a:ea typeface="Times New Roman" panose="02020603050405020304" pitchFamily="18" charset="0"/>
                <a:cs typeface="Times New Roman" panose="02020603050405020304" pitchFamily="18" charset="0"/>
              </a:rPr>
              <a:t>Optics Express 31, 17(2023)</a:t>
            </a:r>
            <a:endParaRPr lang="en-CH" dirty="0">
              <a:latin typeface="+mj-lt"/>
            </a:endParaRPr>
          </a:p>
        </p:txBody>
      </p:sp>
      <p:grpSp>
        <p:nvGrpSpPr>
          <p:cNvPr id="32" name="Group 31">
            <a:extLst>
              <a:ext uri="{FF2B5EF4-FFF2-40B4-BE49-F238E27FC236}">
                <a16:creationId xmlns:a16="http://schemas.microsoft.com/office/drawing/2014/main" id="{88EB1B90-E216-60A0-1719-821F04660415}"/>
              </a:ext>
            </a:extLst>
          </p:cNvPr>
          <p:cNvGrpSpPr/>
          <p:nvPr/>
        </p:nvGrpSpPr>
        <p:grpSpPr>
          <a:xfrm>
            <a:off x="6505230" y="4274633"/>
            <a:ext cx="2624424" cy="2434885"/>
            <a:chOff x="963043" y="4541215"/>
            <a:chExt cx="2302192" cy="2256671"/>
          </a:xfrm>
        </p:grpSpPr>
        <p:sp>
          <p:nvSpPr>
            <p:cNvPr id="33" name="Rectangle 32">
              <a:extLst>
                <a:ext uri="{FF2B5EF4-FFF2-40B4-BE49-F238E27FC236}">
                  <a16:creationId xmlns:a16="http://schemas.microsoft.com/office/drawing/2014/main" id="{C6C754D3-25B0-CCF2-14ED-0D1865C5FCC9}"/>
                </a:ext>
              </a:extLst>
            </p:cNvPr>
            <p:cNvSpPr/>
            <p:nvPr/>
          </p:nvSpPr>
          <p:spPr>
            <a:xfrm>
              <a:off x="971149" y="4541215"/>
              <a:ext cx="2294086" cy="22177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4" name="fig_pulses_fixed.pdf" descr="fig_pulses_fixed.pdf">
              <a:extLst>
                <a:ext uri="{FF2B5EF4-FFF2-40B4-BE49-F238E27FC236}">
                  <a16:creationId xmlns:a16="http://schemas.microsoft.com/office/drawing/2014/main" id="{8F5C3E1E-7CCC-B689-9E42-7DBCA3B0F0BE}"/>
                </a:ext>
              </a:extLst>
            </p:cNvPr>
            <p:cNvPicPr>
              <a:picLocks noChangeAspect="1"/>
            </p:cNvPicPr>
            <p:nvPr/>
          </p:nvPicPr>
          <p:blipFill>
            <a:blip r:embed="rId6"/>
            <a:stretch>
              <a:fillRect/>
            </a:stretch>
          </p:blipFill>
          <p:spPr>
            <a:xfrm>
              <a:off x="963043" y="4563196"/>
              <a:ext cx="2269352" cy="2234690"/>
            </a:xfrm>
            <a:prstGeom prst="rect">
              <a:avLst/>
            </a:prstGeom>
            <a:ln w="12700">
              <a:miter lim="400000"/>
            </a:ln>
          </p:spPr>
        </p:pic>
      </p:grpSp>
      <p:sp>
        <p:nvSpPr>
          <p:cNvPr id="26" name="TextBox 25">
            <a:extLst>
              <a:ext uri="{FF2B5EF4-FFF2-40B4-BE49-F238E27FC236}">
                <a16:creationId xmlns:a16="http://schemas.microsoft.com/office/drawing/2014/main" id="{736E17EF-4DE7-A3B4-EE81-037B29EEA315}"/>
              </a:ext>
            </a:extLst>
          </p:cNvPr>
          <p:cNvSpPr txBox="1"/>
          <p:nvPr/>
        </p:nvSpPr>
        <p:spPr>
          <a:xfrm>
            <a:off x="4398596" y="6147931"/>
            <a:ext cx="775746" cy="469359"/>
          </a:xfrm>
          <a:prstGeom prst="rect">
            <a:avLst/>
          </a:prstGeom>
          <a:noFill/>
        </p:spPr>
        <p:txBody>
          <a:bodyPr wrap="square" rtlCol="0">
            <a:spAutoFit/>
          </a:bodyPr>
          <a:lstStyle/>
          <a:p>
            <a:pPr algn="ctr"/>
            <a:r>
              <a:rPr lang="en-US" sz="1400" dirty="0">
                <a:solidFill>
                  <a:srgbClr val="ED4DBD"/>
                </a:solidFill>
              </a:rPr>
              <a:t>244nm</a:t>
            </a:r>
            <a:r>
              <a:rPr lang="en-US" sz="1050" dirty="0">
                <a:solidFill>
                  <a:srgbClr val="ED4DBD"/>
                </a:solidFill>
              </a:rPr>
              <a:t> (100mW)</a:t>
            </a:r>
            <a:endParaRPr lang="en-CH" sz="1050" dirty="0">
              <a:solidFill>
                <a:srgbClr val="ED4DBD"/>
              </a:solidFill>
            </a:endParaRPr>
          </a:p>
        </p:txBody>
      </p:sp>
      <p:cxnSp>
        <p:nvCxnSpPr>
          <p:cNvPr id="28" name="Straight Connector 27">
            <a:extLst>
              <a:ext uri="{FF2B5EF4-FFF2-40B4-BE49-F238E27FC236}">
                <a16:creationId xmlns:a16="http://schemas.microsoft.com/office/drawing/2014/main" id="{7CAD499C-4727-4F46-BEF1-B6EF31B19587}"/>
              </a:ext>
            </a:extLst>
          </p:cNvPr>
          <p:cNvCxnSpPr/>
          <p:nvPr/>
        </p:nvCxnSpPr>
        <p:spPr>
          <a:xfrm>
            <a:off x="794657" y="5758542"/>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Connector 34">
            <a:extLst>
              <a:ext uri="{FF2B5EF4-FFF2-40B4-BE49-F238E27FC236}">
                <a16:creationId xmlns:a16="http://schemas.microsoft.com/office/drawing/2014/main" id="{32401313-BE19-D268-1058-68EC2D601D60}"/>
              </a:ext>
            </a:extLst>
          </p:cNvPr>
          <p:cNvCxnSpPr/>
          <p:nvPr/>
        </p:nvCxnSpPr>
        <p:spPr>
          <a:xfrm>
            <a:off x="794657" y="6550751"/>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a:extLst>
              <a:ext uri="{FF2B5EF4-FFF2-40B4-BE49-F238E27FC236}">
                <a16:creationId xmlns:a16="http://schemas.microsoft.com/office/drawing/2014/main" id="{C85DF8D3-C7CB-5636-E32B-DC584A643F73}"/>
              </a:ext>
            </a:extLst>
          </p:cNvPr>
          <p:cNvCxnSpPr/>
          <p:nvPr/>
        </p:nvCxnSpPr>
        <p:spPr>
          <a:xfrm>
            <a:off x="794657" y="5529942"/>
            <a:ext cx="1807028" cy="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37" name="TextBox 36">
            <a:extLst>
              <a:ext uri="{FF2B5EF4-FFF2-40B4-BE49-F238E27FC236}">
                <a16:creationId xmlns:a16="http://schemas.microsoft.com/office/drawing/2014/main" id="{CB263788-0E1F-55F8-EDEB-8098A7BAD717}"/>
              </a:ext>
            </a:extLst>
          </p:cNvPr>
          <p:cNvSpPr txBox="1"/>
          <p:nvPr/>
        </p:nvSpPr>
        <p:spPr>
          <a:xfrm>
            <a:off x="2373475" y="6396862"/>
            <a:ext cx="775746" cy="307777"/>
          </a:xfrm>
          <a:prstGeom prst="rect">
            <a:avLst/>
          </a:prstGeom>
          <a:noFill/>
        </p:spPr>
        <p:txBody>
          <a:bodyPr wrap="square" rtlCol="0">
            <a:spAutoFit/>
          </a:bodyPr>
          <a:lstStyle/>
          <a:p>
            <a:pPr algn="ctr"/>
            <a:r>
              <a:rPr lang="en-US" sz="1400" b="1" dirty="0"/>
              <a:t>1S</a:t>
            </a:r>
            <a:endParaRPr lang="en-CH" sz="1050" b="1" dirty="0"/>
          </a:p>
        </p:txBody>
      </p:sp>
      <p:sp>
        <p:nvSpPr>
          <p:cNvPr id="38" name="TextBox 37">
            <a:extLst>
              <a:ext uri="{FF2B5EF4-FFF2-40B4-BE49-F238E27FC236}">
                <a16:creationId xmlns:a16="http://schemas.microsoft.com/office/drawing/2014/main" id="{BBA88FE5-CBE0-42A9-ADD1-F70618E3B4D6}"/>
              </a:ext>
            </a:extLst>
          </p:cNvPr>
          <p:cNvSpPr txBox="1"/>
          <p:nvPr/>
        </p:nvSpPr>
        <p:spPr>
          <a:xfrm>
            <a:off x="2386412" y="5620203"/>
            <a:ext cx="775746" cy="307777"/>
          </a:xfrm>
          <a:prstGeom prst="rect">
            <a:avLst/>
          </a:prstGeom>
          <a:noFill/>
        </p:spPr>
        <p:txBody>
          <a:bodyPr wrap="square" rtlCol="0">
            <a:spAutoFit/>
          </a:bodyPr>
          <a:lstStyle/>
          <a:p>
            <a:pPr algn="ctr"/>
            <a:r>
              <a:rPr lang="en-US" sz="1400" b="1" dirty="0"/>
              <a:t>2S</a:t>
            </a:r>
            <a:endParaRPr lang="en-CH" sz="1050" b="1" dirty="0"/>
          </a:p>
        </p:txBody>
      </p:sp>
      <p:sp>
        <p:nvSpPr>
          <p:cNvPr id="39" name="TextBox 38">
            <a:extLst>
              <a:ext uri="{FF2B5EF4-FFF2-40B4-BE49-F238E27FC236}">
                <a16:creationId xmlns:a16="http://schemas.microsoft.com/office/drawing/2014/main" id="{0F04A9DB-2388-C719-C1D1-2B75D7BE8F51}"/>
              </a:ext>
            </a:extLst>
          </p:cNvPr>
          <p:cNvSpPr txBox="1"/>
          <p:nvPr/>
        </p:nvSpPr>
        <p:spPr>
          <a:xfrm>
            <a:off x="-131990" y="5378916"/>
            <a:ext cx="1068557" cy="276999"/>
          </a:xfrm>
          <a:prstGeom prst="rect">
            <a:avLst/>
          </a:prstGeom>
          <a:noFill/>
        </p:spPr>
        <p:txBody>
          <a:bodyPr wrap="square" rtlCol="0">
            <a:spAutoFit/>
          </a:bodyPr>
          <a:lstStyle/>
          <a:p>
            <a:pPr algn="ctr"/>
            <a:r>
              <a:rPr lang="en-US" sz="1200" b="1" dirty="0"/>
              <a:t>continuum</a:t>
            </a:r>
            <a:endParaRPr lang="en-CH" sz="1000" b="1" dirty="0"/>
          </a:p>
        </p:txBody>
      </p:sp>
    </p:spTree>
    <p:extLst>
      <p:ext uri="{BB962C8B-B14F-4D97-AF65-F5344CB8AC3E}">
        <p14:creationId xmlns:p14="http://schemas.microsoft.com/office/powerpoint/2010/main" val="19869185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CB5C10-AD98-A881-9F83-E45C372A3FB8}"/>
            </a:ext>
          </a:extLst>
        </p:cNvPr>
        <p:cNvGrpSpPr/>
        <p:nvPr/>
      </p:nvGrpSpPr>
      <p:grpSpPr>
        <a:xfrm>
          <a:off x="0" y="0"/>
          <a:ext cx="0" cy="0"/>
          <a:chOff x="0" y="0"/>
          <a:chExt cx="0" cy="0"/>
        </a:xfrm>
      </p:grpSpPr>
      <p:pic>
        <p:nvPicPr>
          <p:cNvPr id="12" name="Picture 11">
            <a:extLst>
              <a:ext uri="{FF2B5EF4-FFF2-40B4-BE49-F238E27FC236}">
                <a16:creationId xmlns:a16="http://schemas.microsoft.com/office/drawing/2014/main" id="{DACE39FB-378F-9B66-6B16-AA5DC0F70D5A}"/>
              </a:ext>
            </a:extLst>
          </p:cNvPr>
          <p:cNvPicPr>
            <a:picLocks noChangeAspect="1"/>
          </p:cNvPicPr>
          <p:nvPr/>
        </p:nvPicPr>
        <p:blipFill>
          <a:blip r:embed="rId3"/>
          <a:stretch>
            <a:fillRect/>
          </a:stretch>
        </p:blipFill>
        <p:spPr>
          <a:xfrm>
            <a:off x="546949" y="1624265"/>
            <a:ext cx="5167437" cy="3571283"/>
          </a:xfrm>
          <a:prstGeom prst="rect">
            <a:avLst/>
          </a:prstGeom>
        </p:spPr>
      </p:pic>
      <p:sp>
        <p:nvSpPr>
          <p:cNvPr id="17" name="I. Cortinovis, PC,  et al., EPJD 77, 66 (2023)">
            <a:extLst>
              <a:ext uri="{FF2B5EF4-FFF2-40B4-BE49-F238E27FC236}">
                <a16:creationId xmlns:a16="http://schemas.microsoft.com/office/drawing/2014/main" id="{ABDD3D33-6ABE-BBF0-DB10-0622049103B5}"/>
              </a:ext>
            </a:extLst>
          </p:cNvPr>
          <p:cNvSpPr txBox="1"/>
          <p:nvPr/>
        </p:nvSpPr>
        <p:spPr>
          <a:xfrm>
            <a:off x="3232395" y="1499875"/>
            <a:ext cx="2774668" cy="4252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(2023)</a:t>
            </a:r>
          </a:p>
        </p:txBody>
      </p:sp>
      <p:sp>
        <p:nvSpPr>
          <p:cNvPr id="18" name="Rectangle 17">
            <a:extLst>
              <a:ext uri="{FF2B5EF4-FFF2-40B4-BE49-F238E27FC236}">
                <a16:creationId xmlns:a16="http://schemas.microsoft.com/office/drawing/2014/main" id="{122775F9-A67D-ADAE-3F31-42E52B2DA82B}"/>
              </a:ext>
            </a:extLst>
          </p:cNvPr>
          <p:cNvSpPr/>
          <p:nvPr/>
        </p:nvSpPr>
        <p:spPr>
          <a:xfrm>
            <a:off x="5566835" y="4943829"/>
            <a:ext cx="251097" cy="1236617"/>
          </a:xfrm>
          <a:prstGeom prst="rect">
            <a:avLst/>
          </a:prstGeom>
          <a:pattFill prst="pct90">
            <a:fgClr>
              <a:schemeClr val="bg2">
                <a:lumMod val="50000"/>
              </a:schemeClr>
            </a:fgClr>
            <a:bgClr>
              <a:schemeClr val="bg1"/>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4404CEC7-4F1A-F3D4-5BDE-DBD717BE9CFB}"/>
              </a:ext>
            </a:extLst>
          </p:cNvPr>
          <p:cNvSpPr txBox="1"/>
          <p:nvPr/>
        </p:nvSpPr>
        <p:spPr>
          <a:xfrm>
            <a:off x="688975" y="1841386"/>
            <a:ext cx="50311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Rectangle 9">
            <a:extLst>
              <a:ext uri="{FF2B5EF4-FFF2-40B4-BE49-F238E27FC236}">
                <a16:creationId xmlns:a16="http://schemas.microsoft.com/office/drawing/2014/main" id="{FC18FA05-303E-496F-9B19-5C17936AA1D9}"/>
              </a:ext>
            </a:extLst>
          </p:cNvPr>
          <p:cNvSpPr/>
          <p:nvPr/>
        </p:nvSpPr>
        <p:spPr>
          <a:xfrm>
            <a:off x="3071184" y="2818221"/>
            <a:ext cx="388103" cy="30561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5" name="Straight Connector 14">
            <a:extLst>
              <a:ext uri="{FF2B5EF4-FFF2-40B4-BE49-F238E27FC236}">
                <a16:creationId xmlns:a16="http://schemas.microsoft.com/office/drawing/2014/main" id="{5C60C7E4-3894-948E-8DC3-00BCAB34E1A6}"/>
              </a:ext>
            </a:extLst>
          </p:cNvPr>
          <p:cNvCxnSpPr>
            <a:cxnSpLocks/>
          </p:cNvCxnSpPr>
          <p:nvPr/>
        </p:nvCxnSpPr>
        <p:spPr>
          <a:xfrm>
            <a:off x="3071184" y="3123832"/>
            <a:ext cx="181948" cy="167537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2F4F2590-6861-0A8E-F29B-9547224BF326}"/>
              </a:ext>
            </a:extLst>
          </p:cNvPr>
          <p:cNvCxnSpPr>
            <a:cxnSpLocks/>
          </p:cNvCxnSpPr>
          <p:nvPr/>
        </p:nvCxnSpPr>
        <p:spPr>
          <a:xfrm>
            <a:off x="3459287" y="2818221"/>
            <a:ext cx="2751013" cy="1663943"/>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73" name="Rectangle 72">
            <a:extLst>
              <a:ext uri="{FF2B5EF4-FFF2-40B4-BE49-F238E27FC236}">
                <a16:creationId xmlns:a16="http://schemas.microsoft.com/office/drawing/2014/main" id="{036D3D62-89DF-4356-8443-A6E42CA9915E}"/>
              </a:ext>
            </a:extLst>
          </p:cNvPr>
          <p:cNvSpPr/>
          <p:nvPr/>
        </p:nvSpPr>
        <p:spPr>
          <a:xfrm>
            <a:off x="3232395" y="4491713"/>
            <a:ext cx="2977905" cy="228087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9" name="mu-mass_laser_setup.pdf" descr="mu-mass_laser_setup.pdf">
            <a:extLst>
              <a:ext uri="{FF2B5EF4-FFF2-40B4-BE49-F238E27FC236}">
                <a16:creationId xmlns:a16="http://schemas.microsoft.com/office/drawing/2014/main" id="{70AE3357-DE8D-D765-68F9-1D86A43458AE}"/>
              </a:ext>
            </a:extLst>
          </p:cNvPr>
          <p:cNvPicPr>
            <a:picLocks noChangeAspect="1"/>
          </p:cNvPicPr>
          <p:nvPr/>
        </p:nvPicPr>
        <p:blipFill>
          <a:blip r:embed="rId4"/>
          <a:stretch>
            <a:fillRect/>
          </a:stretch>
        </p:blipFill>
        <p:spPr>
          <a:xfrm>
            <a:off x="6717338" y="878488"/>
            <a:ext cx="4706102" cy="3042330"/>
          </a:xfrm>
          <a:prstGeom prst="rect">
            <a:avLst/>
          </a:prstGeom>
          <a:ln w="12700">
            <a:miter lim="400000"/>
          </a:ln>
        </p:spPr>
      </p:pic>
      <p:pic>
        <p:nvPicPr>
          <p:cNvPr id="30" name="measurement_11h_2.pdf" descr="measurement_11h_2.pdf">
            <a:extLst>
              <a:ext uri="{FF2B5EF4-FFF2-40B4-BE49-F238E27FC236}">
                <a16:creationId xmlns:a16="http://schemas.microsoft.com/office/drawing/2014/main" id="{45E17251-69AA-0C10-5C05-09416CCDEC31}"/>
              </a:ext>
            </a:extLst>
          </p:cNvPr>
          <p:cNvPicPr>
            <a:picLocks noChangeAspect="1"/>
          </p:cNvPicPr>
          <p:nvPr/>
        </p:nvPicPr>
        <p:blipFill>
          <a:blip r:embed="rId5"/>
          <a:srcRect/>
          <a:stretch>
            <a:fillRect/>
          </a:stretch>
        </p:blipFill>
        <p:spPr>
          <a:xfrm>
            <a:off x="9251880" y="4251531"/>
            <a:ext cx="2496093" cy="2521054"/>
          </a:xfrm>
          <a:prstGeom prst="rect">
            <a:avLst/>
          </a:prstGeom>
          <a:ln w="12700">
            <a:miter lim="400000"/>
          </a:ln>
        </p:spPr>
      </p:pic>
      <p:sp>
        <p:nvSpPr>
          <p:cNvPr id="31" name="TextBox 30">
            <a:extLst>
              <a:ext uri="{FF2B5EF4-FFF2-40B4-BE49-F238E27FC236}">
                <a16:creationId xmlns:a16="http://schemas.microsoft.com/office/drawing/2014/main" id="{7A1C0783-85E2-720F-C828-3E45C8837C2E}"/>
              </a:ext>
            </a:extLst>
          </p:cNvPr>
          <p:cNvSpPr txBox="1"/>
          <p:nvPr/>
        </p:nvSpPr>
        <p:spPr>
          <a:xfrm>
            <a:off x="7296795" y="3916392"/>
            <a:ext cx="6096000" cy="369332"/>
          </a:xfrm>
          <a:prstGeom prst="rect">
            <a:avLst/>
          </a:prstGeom>
          <a:noFill/>
        </p:spPr>
        <p:txBody>
          <a:bodyPr wrap="square">
            <a:spAutoFit/>
          </a:bodyPr>
          <a:lstStyle/>
          <a:p>
            <a:r>
              <a:rPr lang="en-US" sz="1800" baseline="30000" dirty="0">
                <a:effectLst/>
                <a:latin typeface="+mj-lt"/>
                <a:ea typeface="Times New Roman" panose="02020603050405020304" pitchFamily="18" charset="0"/>
              </a:rPr>
              <a:t>N </a:t>
            </a:r>
            <a:r>
              <a:rPr lang="en-US" sz="1800" baseline="30000" dirty="0" err="1">
                <a:effectLst/>
                <a:latin typeface="+mj-lt"/>
                <a:ea typeface="Times New Roman" panose="02020603050405020304" pitchFamily="18" charset="0"/>
              </a:rPr>
              <a:t>Zhadnov</a:t>
            </a:r>
            <a:r>
              <a:rPr lang="en-US" sz="1800" baseline="30000" dirty="0">
                <a:effectLst/>
                <a:latin typeface="+mj-lt"/>
                <a:ea typeface="Times New Roman" panose="02020603050405020304" pitchFamily="18" charset="0"/>
              </a:rPr>
              <a:t> et al, </a:t>
            </a:r>
            <a:r>
              <a:rPr lang="en-US" sz="1800" baseline="30000" dirty="0">
                <a:effectLst/>
                <a:latin typeface="+mj-lt"/>
                <a:ea typeface="Times New Roman" panose="02020603050405020304" pitchFamily="18" charset="0"/>
                <a:cs typeface="Times New Roman" panose="02020603050405020304" pitchFamily="18" charset="0"/>
              </a:rPr>
              <a:t>Optics Express 31, 17(2023)</a:t>
            </a:r>
            <a:endParaRPr lang="en-CH" dirty="0">
              <a:latin typeface="+mj-lt"/>
            </a:endParaRPr>
          </a:p>
        </p:txBody>
      </p:sp>
      <p:grpSp>
        <p:nvGrpSpPr>
          <p:cNvPr id="32" name="Group 31">
            <a:extLst>
              <a:ext uri="{FF2B5EF4-FFF2-40B4-BE49-F238E27FC236}">
                <a16:creationId xmlns:a16="http://schemas.microsoft.com/office/drawing/2014/main" id="{390DCD75-5B6B-A421-CCCC-3BE619C7530C}"/>
              </a:ext>
            </a:extLst>
          </p:cNvPr>
          <p:cNvGrpSpPr/>
          <p:nvPr/>
        </p:nvGrpSpPr>
        <p:grpSpPr>
          <a:xfrm>
            <a:off x="6505230" y="4274633"/>
            <a:ext cx="2624424" cy="2434885"/>
            <a:chOff x="963043" y="4541215"/>
            <a:chExt cx="2302192" cy="2256671"/>
          </a:xfrm>
        </p:grpSpPr>
        <p:sp>
          <p:nvSpPr>
            <p:cNvPr id="33" name="Rectangle 32">
              <a:extLst>
                <a:ext uri="{FF2B5EF4-FFF2-40B4-BE49-F238E27FC236}">
                  <a16:creationId xmlns:a16="http://schemas.microsoft.com/office/drawing/2014/main" id="{C4942760-41CC-EBAA-5DA8-D80BD7CC226E}"/>
                </a:ext>
              </a:extLst>
            </p:cNvPr>
            <p:cNvSpPr/>
            <p:nvPr/>
          </p:nvSpPr>
          <p:spPr>
            <a:xfrm>
              <a:off x="971149" y="4541215"/>
              <a:ext cx="2294086" cy="22177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4" name="fig_pulses_fixed.pdf" descr="fig_pulses_fixed.pdf">
              <a:extLst>
                <a:ext uri="{FF2B5EF4-FFF2-40B4-BE49-F238E27FC236}">
                  <a16:creationId xmlns:a16="http://schemas.microsoft.com/office/drawing/2014/main" id="{A1927651-FFBE-99B9-38EA-DE1822DA4739}"/>
                </a:ext>
              </a:extLst>
            </p:cNvPr>
            <p:cNvPicPr>
              <a:picLocks noChangeAspect="1"/>
            </p:cNvPicPr>
            <p:nvPr/>
          </p:nvPicPr>
          <p:blipFill>
            <a:blip r:embed="rId6"/>
            <a:stretch>
              <a:fillRect/>
            </a:stretch>
          </p:blipFill>
          <p:spPr>
            <a:xfrm>
              <a:off x="963043" y="4563196"/>
              <a:ext cx="2269352" cy="2234690"/>
            </a:xfrm>
            <a:prstGeom prst="rect">
              <a:avLst/>
            </a:prstGeom>
            <a:ln w="12700">
              <a:miter lim="400000"/>
            </a:ln>
          </p:spPr>
        </p:pic>
      </p:grpSp>
      <p:cxnSp>
        <p:nvCxnSpPr>
          <p:cNvPr id="5" name="Straight Arrow Connector 4">
            <a:extLst>
              <a:ext uri="{FF2B5EF4-FFF2-40B4-BE49-F238E27FC236}">
                <a16:creationId xmlns:a16="http://schemas.microsoft.com/office/drawing/2014/main" id="{7843DB7E-0E87-48DC-EEC2-E6CC312737C8}"/>
              </a:ext>
            </a:extLst>
          </p:cNvPr>
          <p:cNvCxnSpPr>
            <a:cxnSpLocks/>
          </p:cNvCxnSpPr>
          <p:nvPr/>
        </p:nvCxnSpPr>
        <p:spPr>
          <a:xfrm>
            <a:off x="4100341" y="5562846"/>
            <a:ext cx="1442693" cy="17553"/>
          </a:xfrm>
          <a:prstGeom prst="straightConnector1">
            <a:avLst/>
          </a:prstGeom>
          <a:ln w="38100">
            <a:solidFill>
              <a:schemeClr val="accent5"/>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89A3E8A-2D91-B582-5475-A77D320991BF}"/>
                  </a:ext>
                </a:extLst>
              </p:cNvPr>
              <p:cNvSpPr txBox="1"/>
              <p:nvPr/>
            </p:nvSpPr>
            <p:spPr>
              <a:xfrm>
                <a:off x="4076803" y="5272632"/>
                <a:ext cx="279360"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CH" sz="1100" i="1" smtClean="0">
                              <a:solidFill>
                                <a:schemeClr val="accent5"/>
                              </a:solidFill>
                              <a:latin typeface="Cambria Math" panose="02040503050406030204" pitchFamily="18" charset="0"/>
                            </a:rPr>
                          </m:ctrlPr>
                        </m:sSupPr>
                        <m:e>
                          <m:r>
                            <a:rPr lang="en-CH" sz="1100" i="1" smtClean="0">
                              <a:solidFill>
                                <a:schemeClr val="accent5"/>
                              </a:solidFill>
                              <a:latin typeface="Cambria Math" panose="02040503050406030204" pitchFamily="18" charset="0"/>
                              <a:ea typeface="Cambria Math" panose="02040503050406030204" pitchFamily="18" charset="0"/>
                            </a:rPr>
                            <m:t>𝜇</m:t>
                          </m:r>
                        </m:e>
                        <m:sup>
                          <m:r>
                            <a:rPr lang="en-US" sz="1100" b="0" i="1" smtClean="0">
                              <a:solidFill>
                                <a:schemeClr val="accent5"/>
                              </a:solidFill>
                              <a:latin typeface="Cambria Math" panose="02040503050406030204" pitchFamily="18" charset="0"/>
                            </a:rPr>
                            <m:t>+</m:t>
                          </m:r>
                        </m:sup>
                      </m:sSup>
                    </m:oMath>
                  </m:oMathPara>
                </a14:m>
                <a:endParaRPr lang="en-CH" sz="1100" dirty="0">
                  <a:solidFill>
                    <a:schemeClr val="accent5"/>
                  </a:solidFill>
                </a:endParaRPr>
              </a:p>
            </p:txBody>
          </p:sp>
        </mc:Choice>
        <mc:Fallback xmlns="">
          <p:sp>
            <p:nvSpPr>
              <p:cNvPr id="6" name="TextBox 5">
                <a:extLst>
                  <a:ext uri="{FF2B5EF4-FFF2-40B4-BE49-F238E27FC236}">
                    <a16:creationId xmlns:a16="http://schemas.microsoft.com/office/drawing/2014/main" id="{A89A3E8A-2D91-B582-5475-A77D320991BF}"/>
                  </a:ext>
                </a:extLst>
              </p:cNvPr>
              <p:cNvSpPr txBox="1">
                <a:spLocks noRot="1" noChangeAspect="1" noMove="1" noResize="1" noEditPoints="1" noAdjustHandles="1" noChangeArrowheads="1" noChangeShapeType="1" noTextEdit="1"/>
              </p:cNvSpPr>
              <p:nvPr/>
            </p:nvSpPr>
            <p:spPr>
              <a:xfrm>
                <a:off x="4076803" y="5272632"/>
                <a:ext cx="279360" cy="261610"/>
              </a:xfrm>
              <a:prstGeom prst="rect">
                <a:avLst/>
              </a:prstGeom>
              <a:blipFill>
                <a:blip r:embed="rId7"/>
                <a:stretch>
                  <a:fillRect/>
                </a:stretch>
              </a:blipFill>
            </p:spPr>
            <p:txBody>
              <a:bodyPr/>
              <a:lstStyle/>
              <a:p>
                <a:r>
                  <a:rPr lang="en-CH">
                    <a:noFill/>
                  </a:rPr>
                  <a:t> </a:t>
                </a:r>
              </a:p>
            </p:txBody>
          </p:sp>
        </mc:Fallback>
      </mc:AlternateContent>
      <p:sp>
        <p:nvSpPr>
          <p:cNvPr id="7" name="TextBox 6">
            <a:extLst>
              <a:ext uri="{FF2B5EF4-FFF2-40B4-BE49-F238E27FC236}">
                <a16:creationId xmlns:a16="http://schemas.microsoft.com/office/drawing/2014/main" id="{D0090A1A-BF04-91E7-DCD8-038EB49B6DE9}"/>
              </a:ext>
            </a:extLst>
          </p:cNvPr>
          <p:cNvSpPr txBox="1"/>
          <p:nvPr/>
        </p:nvSpPr>
        <p:spPr>
          <a:xfrm>
            <a:off x="3295068" y="4562423"/>
            <a:ext cx="1298618" cy="461665"/>
          </a:xfrm>
          <a:prstGeom prst="rect">
            <a:avLst/>
          </a:prstGeom>
          <a:noFill/>
        </p:spPr>
        <p:txBody>
          <a:bodyPr wrap="square" rtlCol="0">
            <a:spAutoFit/>
          </a:bodyPr>
          <a:lstStyle/>
          <a:p>
            <a:r>
              <a:rPr lang="en-US" sz="1200" dirty="0">
                <a:solidFill>
                  <a:schemeClr val="accent5"/>
                </a:solidFill>
              </a:rPr>
              <a:t>1) Incoming Muon trigger from LEM</a:t>
            </a:r>
            <a:endParaRPr lang="en-CH" sz="1200" dirty="0">
              <a:solidFill>
                <a:schemeClr val="accent5"/>
              </a:solidFill>
            </a:endParaRPr>
          </a:p>
        </p:txBody>
      </p:sp>
      <p:sp>
        <p:nvSpPr>
          <p:cNvPr id="8" name="Oval 7">
            <a:extLst>
              <a:ext uri="{FF2B5EF4-FFF2-40B4-BE49-F238E27FC236}">
                <a16:creationId xmlns:a16="http://schemas.microsoft.com/office/drawing/2014/main" id="{903A4988-D969-FE8C-B5E9-BC4D24BEAC27}"/>
              </a:ext>
            </a:extLst>
          </p:cNvPr>
          <p:cNvSpPr/>
          <p:nvPr/>
        </p:nvSpPr>
        <p:spPr>
          <a:xfrm>
            <a:off x="4318477" y="5184584"/>
            <a:ext cx="900000" cy="900000"/>
          </a:xfrm>
          <a:prstGeom prst="ellipse">
            <a:avLst/>
          </a:prstGeom>
          <a:gradFill flip="none" rotWithShape="1">
            <a:gsLst>
              <a:gs pos="27000">
                <a:srgbClr val="EA27FF">
                  <a:alpha val="33000"/>
                </a:srgb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TextBox 10">
            <a:extLst>
              <a:ext uri="{FF2B5EF4-FFF2-40B4-BE49-F238E27FC236}">
                <a16:creationId xmlns:a16="http://schemas.microsoft.com/office/drawing/2014/main" id="{7839FFA0-F3E7-3636-A138-BD20CE5BDF71}"/>
              </a:ext>
            </a:extLst>
          </p:cNvPr>
          <p:cNvSpPr txBox="1"/>
          <p:nvPr/>
        </p:nvSpPr>
        <p:spPr>
          <a:xfrm>
            <a:off x="4398596" y="6147931"/>
            <a:ext cx="775746" cy="469359"/>
          </a:xfrm>
          <a:prstGeom prst="rect">
            <a:avLst/>
          </a:prstGeom>
          <a:noFill/>
        </p:spPr>
        <p:txBody>
          <a:bodyPr wrap="square" rtlCol="0">
            <a:spAutoFit/>
          </a:bodyPr>
          <a:lstStyle/>
          <a:p>
            <a:pPr algn="ctr"/>
            <a:r>
              <a:rPr lang="en-US" sz="1400" dirty="0">
                <a:solidFill>
                  <a:srgbClr val="ED4DBD"/>
                </a:solidFill>
              </a:rPr>
              <a:t>244nm</a:t>
            </a:r>
            <a:r>
              <a:rPr lang="en-US" sz="1050" dirty="0">
                <a:solidFill>
                  <a:srgbClr val="ED4DBD"/>
                </a:solidFill>
              </a:rPr>
              <a:t> (100mW)</a:t>
            </a:r>
            <a:endParaRPr lang="en-CH" sz="1050" dirty="0">
              <a:solidFill>
                <a:srgbClr val="ED4DBD"/>
              </a:solidFill>
            </a:endParaRPr>
          </a:p>
        </p:txBody>
      </p:sp>
      <p:sp>
        <p:nvSpPr>
          <p:cNvPr id="14" name="Oval 13">
            <a:extLst>
              <a:ext uri="{FF2B5EF4-FFF2-40B4-BE49-F238E27FC236}">
                <a16:creationId xmlns:a16="http://schemas.microsoft.com/office/drawing/2014/main" id="{97FC504C-855F-8B3E-9D9D-5A4920646758}"/>
              </a:ext>
            </a:extLst>
          </p:cNvPr>
          <p:cNvSpPr/>
          <p:nvPr/>
        </p:nvSpPr>
        <p:spPr>
          <a:xfrm>
            <a:off x="4858108" y="3257001"/>
            <a:ext cx="36000" cy="36000"/>
          </a:xfrm>
          <a:prstGeom prst="ellipse">
            <a:avLst/>
          </a:prstGeom>
          <a:solidFill>
            <a:srgbClr val="C00000"/>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Motivations to study leptonic atoms - Positronium and Muonium">
            <a:extLst>
              <a:ext uri="{FF2B5EF4-FFF2-40B4-BE49-F238E27FC236}">
                <a16:creationId xmlns:a16="http://schemas.microsoft.com/office/drawing/2014/main" id="{2F4FC123-AFB7-605B-9B38-7DFD32AECE5C}"/>
              </a:ext>
            </a:extLst>
          </p:cNvPr>
          <p:cNvSpPr txBox="1">
            <a:spLocks/>
          </p:cNvSpPr>
          <p:nvPr/>
        </p:nvSpPr>
        <p:spPr>
          <a:xfrm>
            <a:off x="609600" y="8444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Muonium 1S-2S</a:t>
            </a:r>
          </a:p>
        </p:txBody>
      </p:sp>
      <p:cxnSp>
        <p:nvCxnSpPr>
          <p:cNvPr id="20" name="Straight Connector 19">
            <a:extLst>
              <a:ext uri="{FF2B5EF4-FFF2-40B4-BE49-F238E27FC236}">
                <a16:creationId xmlns:a16="http://schemas.microsoft.com/office/drawing/2014/main" id="{F408B75A-6744-0859-42CB-1EE4DEC57083}"/>
              </a:ext>
            </a:extLst>
          </p:cNvPr>
          <p:cNvCxnSpPr/>
          <p:nvPr/>
        </p:nvCxnSpPr>
        <p:spPr>
          <a:xfrm>
            <a:off x="794657" y="5758542"/>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21" name="Straight Connector 20">
            <a:extLst>
              <a:ext uri="{FF2B5EF4-FFF2-40B4-BE49-F238E27FC236}">
                <a16:creationId xmlns:a16="http://schemas.microsoft.com/office/drawing/2014/main" id="{8A721F97-5C28-9918-F4E1-5031AE0CD894}"/>
              </a:ext>
            </a:extLst>
          </p:cNvPr>
          <p:cNvCxnSpPr/>
          <p:nvPr/>
        </p:nvCxnSpPr>
        <p:spPr>
          <a:xfrm>
            <a:off x="794657" y="6550751"/>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22" name="Straight Connector 21">
            <a:extLst>
              <a:ext uri="{FF2B5EF4-FFF2-40B4-BE49-F238E27FC236}">
                <a16:creationId xmlns:a16="http://schemas.microsoft.com/office/drawing/2014/main" id="{3134CEEC-6B01-4966-E00D-404E1FADA8BC}"/>
              </a:ext>
            </a:extLst>
          </p:cNvPr>
          <p:cNvCxnSpPr/>
          <p:nvPr/>
        </p:nvCxnSpPr>
        <p:spPr>
          <a:xfrm>
            <a:off x="794657" y="5529942"/>
            <a:ext cx="1807028" cy="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1FEA59ED-0226-FBBC-2AD5-3BF6D7E78EE3}"/>
              </a:ext>
            </a:extLst>
          </p:cNvPr>
          <p:cNvSpPr txBox="1"/>
          <p:nvPr/>
        </p:nvSpPr>
        <p:spPr>
          <a:xfrm>
            <a:off x="2373475" y="6396862"/>
            <a:ext cx="775746" cy="307777"/>
          </a:xfrm>
          <a:prstGeom prst="rect">
            <a:avLst/>
          </a:prstGeom>
          <a:noFill/>
        </p:spPr>
        <p:txBody>
          <a:bodyPr wrap="square" rtlCol="0">
            <a:spAutoFit/>
          </a:bodyPr>
          <a:lstStyle/>
          <a:p>
            <a:pPr algn="ctr"/>
            <a:r>
              <a:rPr lang="en-US" sz="1400" b="1" dirty="0"/>
              <a:t>1S</a:t>
            </a:r>
            <a:endParaRPr lang="en-CH" sz="1050" b="1" dirty="0"/>
          </a:p>
        </p:txBody>
      </p:sp>
      <p:sp>
        <p:nvSpPr>
          <p:cNvPr id="24" name="TextBox 23">
            <a:extLst>
              <a:ext uri="{FF2B5EF4-FFF2-40B4-BE49-F238E27FC236}">
                <a16:creationId xmlns:a16="http://schemas.microsoft.com/office/drawing/2014/main" id="{523D0EF2-26DA-5D37-4079-D8EED341D669}"/>
              </a:ext>
            </a:extLst>
          </p:cNvPr>
          <p:cNvSpPr txBox="1"/>
          <p:nvPr/>
        </p:nvSpPr>
        <p:spPr>
          <a:xfrm>
            <a:off x="2386412" y="5620203"/>
            <a:ext cx="775746" cy="307777"/>
          </a:xfrm>
          <a:prstGeom prst="rect">
            <a:avLst/>
          </a:prstGeom>
          <a:noFill/>
        </p:spPr>
        <p:txBody>
          <a:bodyPr wrap="square" rtlCol="0">
            <a:spAutoFit/>
          </a:bodyPr>
          <a:lstStyle/>
          <a:p>
            <a:pPr algn="ctr"/>
            <a:r>
              <a:rPr lang="en-US" sz="1400" b="1" dirty="0"/>
              <a:t>2S</a:t>
            </a:r>
            <a:endParaRPr lang="en-CH" sz="1050" b="1" dirty="0"/>
          </a:p>
        </p:txBody>
      </p:sp>
      <p:sp>
        <p:nvSpPr>
          <p:cNvPr id="25" name="TextBox 24">
            <a:extLst>
              <a:ext uri="{FF2B5EF4-FFF2-40B4-BE49-F238E27FC236}">
                <a16:creationId xmlns:a16="http://schemas.microsoft.com/office/drawing/2014/main" id="{46A56374-6DC8-36DE-2F30-003C7A9EA14E}"/>
              </a:ext>
            </a:extLst>
          </p:cNvPr>
          <p:cNvSpPr txBox="1"/>
          <p:nvPr/>
        </p:nvSpPr>
        <p:spPr>
          <a:xfrm>
            <a:off x="-131990" y="5378916"/>
            <a:ext cx="1068557" cy="276999"/>
          </a:xfrm>
          <a:prstGeom prst="rect">
            <a:avLst/>
          </a:prstGeom>
          <a:noFill/>
        </p:spPr>
        <p:txBody>
          <a:bodyPr wrap="square" rtlCol="0">
            <a:spAutoFit/>
          </a:bodyPr>
          <a:lstStyle/>
          <a:p>
            <a:pPr algn="ctr"/>
            <a:r>
              <a:rPr lang="en-US" sz="1200" b="1" dirty="0"/>
              <a:t>continuum</a:t>
            </a:r>
            <a:endParaRPr lang="en-CH" sz="1000" b="1" dirty="0"/>
          </a:p>
        </p:txBody>
      </p:sp>
    </p:spTree>
    <p:extLst>
      <p:ext uri="{BB962C8B-B14F-4D97-AF65-F5344CB8AC3E}">
        <p14:creationId xmlns:p14="http://schemas.microsoft.com/office/powerpoint/2010/main" val="3219346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08333E-7 3.7037E-6 L -0.13398 -0.03843 " pathEditMode="relative" rAng="0" ptsTypes="AA">
                                      <p:cBhvr>
                                        <p:cTn id="6" dur="2000" fill="hold"/>
                                        <p:tgtEl>
                                          <p:spTgt spid="14"/>
                                        </p:tgtEl>
                                        <p:attrNameLst>
                                          <p:attrName>ppt_x</p:attrName>
                                          <p:attrName>ppt_y</p:attrName>
                                        </p:attrNameLst>
                                      </p:cBhvr>
                                      <p:rCtr x="-6706" y="-192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0032B3-39CE-7FE5-69A6-CDC2ED8D43E8}"/>
            </a:ext>
          </a:extLst>
        </p:cNvPr>
        <p:cNvGrpSpPr/>
        <p:nvPr/>
      </p:nvGrpSpPr>
      <p:grpSpPr>
        <a:xfrm>
          <a:off x="0" y="0"/>
          <a:ext cx="0" cy="0"/>
          <a:chOff x="0" y="0"/>
          <a:chExt cx="0" cy="0"/>
        </a:xfrm>
      </p:grpSpPr>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E6BA4039-1E8F-A939-4FBB-A4DC69EC55CD}"/>
              </a:ext>
            </a:extLst>
          </p:cNvPr>
          <p:cNvSpPr txBox="1"/>
          <p:nvPr/>
        </p:nvSpPr>
        <p:spPr>
          <a:xfrm>
            <a:off x="688975" y="1841386"/>
            <a:ext cx="50311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25" name="The PSI low energy muon beam (LEM)">
            <a:extLst>
              <a:ext uri="{FF2B5EF4-FFF2-40B4-BE49-F238E27FC236}">
                <a16:creationId xmlns:a16="http://schemas.microsoft.com/office/drawing/2014/main" id="{C99EF85E-82A5-FFA2-FC39-875205941189}"/>
              </a:ext>
            </a:extLst>
          </p:cNvPr>
          <p:cNvSpPr txBox="1">
            <a:spLocks/>
          </p:cNvSpPr>
          <p:nvPr/>
        </p:nvSpPr>
        <p:spPr>
          <a:xfrm>
            <a:off x="424441" y="786927"/>
            <a:ext cx="11537950" cy="762649"/>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The PSI low energy muon beam (LEM)</a:t>
            </a:r>
          </a:p>
        </p:txBody>
      </p:sp>
      <p:pic>
        <p:nvPicPr>
          <p:cNvPr id="26" name="Image" descr="Image">
            <a:extLst>
              <a:ext uri="{FF2B5EF4-FFF2-40B4-BE49-F238E27FC236}">
                <a16:creationId xmlns:a16="http://schemas.microsoft.com/office/drawing/2014/main" id="{1758CD71-695A-C997-BB4D-248752889249}"/>
              </a:ext>
            </a:extLst>
          </p:cNvPr>
          <p:cNvPicPr>
            <a:picLocks noChangeAspect="1"/>
          </p:cNvPicPr>
          <p:nvPr/>
        </p:nvPicPr>
        <p:blipFill>
          <a:blip r:embed="rId3"/>
          <a:stretch>
            <a:fillRect/>
          </a:stretch>
        </p:blipFill>
        <p:spPr>
          <a:xfrm>
            <a:off x="9776447" y="1929883"/>
            <a:ext cx="1632047" cy="679788"/>
          </a:xfrm>
          <a:prstGeom prst="rect">
            <a:avLst/>
          </a:prstGeom>
          <a:ln w="12700">
            <a:miter lim="400000"/>
          </a:ln>
        </p:spPr>
      </p:pic>
      <p:grpSp>
        <p:nvGrpSpPr>
          <p:cNvPr id="27" name="Group">
            <a:extLst>
              <a:ext uri="{FF2B5EF4-FFF2-40B4-BE49-F238E27FC236}">
                <a16:creationId xmlns:a16="http://schemas.microsoft.com/office/drawing/2014/main" id="{B65A5204-0308-FAB2-71D6-55CF3B2ED5AC}"/>
              </a:ext>
            </a:extLst>
          </p:cNvPr>
          <p:cNvGrpSpPr/>
          <p:nvPr/>
        </p:nvGrpSpPr>
        <p:grpSpPr>
          <a:xfrm>
            <a:off x="6225907" y="1979661"/>
            <a:ext cx="2387601" cy="1981201"/>
            <a:chOff x="0" y="0"/>
            <a:chExt cx="2387600" cy="1981200"/>
          </a:xfrm>
        </p:grpSpPr>
        <p:pic>
          <p:nvPicPr>
            <p:cNvPr id="28" name="Image" descr="Image">
              <a:extLst>
                <a:ext uri="{FF2B5EF4-FFF2-40B4-BE49-F238E27FC236}">
                  <a16:creationId xmlns:a16="http://schemas.microsoft.com/office/drawing/2014/main" id="{A260A65D-8CB1-4F74-F383-11ED66EB3731}"/>
                </a:ext>
              </a:extLst>
            </p:cNvPr>
            <p:cNvPicPr>
              <a:picLocks noChangeAspect="1"/>
            </p:cNvPicPr>
            <p:nvPr/>
          </p:nvPicPr>
          <p:blipFill>
            <a:blip r:embed="rId4"/>
            <a:stretch>
              <a:fillRect/>
            </a:stretch>
          </p:blipFill>
          <p:spPr>
            <a:xfrm flipH="1">
              <a:off x="0" y="0"/>
              <a:ext cx="2387600" cy="1981200"/>
            </a:xfrm>
            <a:prstGeom prst="rect">
              <a:avLst/>
            </a:prstGeom>
            <a:ln w="12700" cap="flat">
              <a:noFill/>
              <a:miter lim="400000"/>
            </a:ln>
            <a:effectLst/>
          </p:spPr>
        </p:pic>
        <p:pic>
          <p:nvPicPr>
            <p:cNvPr id="29" name="Image" descr="Image">
              <a:extLst>
                <a:ext uri="{FF2B5EF4-FFF2-40B4-BE49-F238E27FC236}">
                  <a16:creationId xmlns:a16="http://schemas.microsoft.com/office/drawing/2014/main" id="{A0118FAD-2BF1-119F-EED6-AB53D0EB559F}"/>
                </a:ext>
              </a:extLst>
            </p:cNvPr>
            <p:cNvPicPr>
              <a:picLocks noChangeAspect="1"/>
            </p:cNvPicPr>
            <p:nvPr/>
          </p:nvPicPr>
          <p:blipFill>
            <a:blip r:embed="rId4"/>
            <a:srcRect r="50116" b="58147"/>
            <a:stretch>
              <a:fillRect/>
            </a:stretch>
          </p:blipFill>
          <p:spPr>
            <a:xfrm>
              <a:off x="1162939" y="0"/>
              <a:ext cx="1191030" cy="829178"/>
            </a:xfrm>
            <a:prstGeom prst="rect">
              <a:avLst/>
            </a:prstGeom>
            <a:ln w="12700" cap="flat">
              <a:noFill/>
              <a:miter lim="400000"/>
            </a:ln>
            <a:effectLst/>
          </p:spPr>
        </p:pic>
      </p:grpSp>
      <p:pic>
        <p:nvPicPr>
          <p:cNvPr id="30" name="Image" descr="Image">
            <a:extLst>
              <a:ext uri="{FF2B5EF4-FFF2-40B4-BE49-F238E27FC236}">
                <a16:creationId xmlns:a16="http://schemas.microsoft.com/office/drawing/2014/main" id="{59C3BAF6-E572-D7D6-B4C2-1B84EC4D09AC}"/>
              </a:ext>
            </a:extLst>
          </p:cNvPr>
          <p:cNvPicPr>
            <a:picLocks noChangeAspect="1"/>
          </p:cNvPicPr>
          <p:nvPr/>
        </p:nvPicPr>
        <p:blipFill>
          <a:blip r:embed="rId5"/>
          <a:stretch>
            <a:fillRect/>
          </a:stretch>
        </p:blipFill>
        <p:spPr>
          <a:xfrm>
            <a:off x="5914757" y="4182382"/>
            <a:ext cx="3009901" cy="2781301"/>
          </a:xfrm>
          <a:prstGeom prst="rect">
            <a:avLst/>
          </a:prstGeom>
          <a:ln w="12700">
            <a:miter lim="400000"/>
          </a:ln>
        </p:spPr>
      </p:pic>
      <p:pic>
        <p:nvPicPr>
          <p:cNvPr id="31" name="Image" descr="Image">
            <a:extLst>
              <a:ext uri="{FF2B5EF4-FFF2-40B4-BE49-F238E27FC236}">
                <a16:creationId xmlns:a16="http://schemas.microsoft.com/office/drawing/2014/main" id="{DE1D4AFD-EBBD-C33B-22EE-1FDEA1C5F656}"/>
              </a:ext>
            </a:extLst>
          </p:cNvPr>
          <p:cNvPicPr>
            <a:picLocks noChangeAspect="1"/>
          </p:cNvPicPr>
          <p:nvPr/>
        </p:nvPicPr>
        <p:blipFill>
          <a:blip r:embed="rId6"/>
          <a:stretch>
            <a:fillRect/>
          </a:stretch>
        </p:blipFill>
        <p:spPr>
          <a:xfrm>
            <a:off x="9151576" y="2707192"/>
            <a:ext cx="2862881" cy="2487324"/>
          </a:xfrm>
          <a:prstGeom prst="rect">
            <a:avLst/>
          </a:prstGeom>
          <a:ln w="12700">
            <a:miter lim="400000"/>
          </a:ln>
        </p:spPr>
      </p:pic>
      <p:sp>
        <p:nvSpPr>
          <p:cNvPr id="32" name="Line">
            <a:extLst>
              <a:ext uri="{FF2B5EF4-FFF2-40B4-BE49-F238E27FC236}">
                <a16:creationId xmlns:a16="http://schemas.microsoft.com/office/drawing/2014/main" id="{80D585A6-DEC3-AC5E-CF05-126C65F4D989}"/>
              </a:ext>
            </a:extLst>
          </p:cNvPr>
          <p:cNvSpPr/>
          <p:nvPr/>
        </p:nvSpPr>
        <p:spPr>
          <a:xfrm flipH="1">
            <a:off x="7148554" y="1903445"/>
            <a:ext cx="347058" cy="347057"/>
          </a:xfrm>
          <a:prstGeom prst="line">
            <a:avLst/>
          </a:prstGeom>
          <a:ln w="25400" cap="rnd">
            <a:solidFill>
              <a:srgbClr val="0096FF"/>
            </a:solidFill>
            <a:tailEnd type="triangle"/>
          </a:ln>
          <a:effectLst>
            <a:outerShdw blurRad="38100" dist="20000" dir="5400000" rotWithShape="0">
              <a:srgbClr val="000000">
                <a:alpha val="38000"/>
              </a:srgbClr>
            </a:outerShdw>
          </a:effectLst>
        </p:spPr>
        <p:txBody>
          <a:bodyPr lIns="45719" rIns="45719"/>
          <a:lstStyle/>
          <a:p>
            <a:endParaRPr/>
          </a:p>
        </p:txBody>
      </p:sp>
      <p:sp>
        <p:nvSpPr>
          <p:cNvPr id="33" name="Solid Ne/Ar  500 nm film">
            <a:extLst>
              <a:ext uri="{FF2B5EF4-FFF2-40B4-BE49-F238E27FC236}">
                <a16:creationId xmlns:a16="http://schemas.microsoft.com/office/drawing/2014/main" id="{47E047D9-88B4-6AFF-C6EA-C0AF705E5400}"/>
              </a:ext>
            </a:extLst>
          </p:cNvPr>
          <p:cNvSpPr txBox="1"/>
          <p:nvPr/>
        </p:nvSpPr>
        <p:spPr>
          <a:xfrm>
            <a:off x="7387424" y="1473268"/>
            <a:ext cx="917263" cy="4420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1200">
                <a:solidFill>
                  <a:srgbClr val="0096FF"/>
                </a:solidFill>
              </a:defRPr>
            </a:pPr>
            <a:r>
              <a:rPr dirty="0"/>
              <a:t>Solid Ne/</a:t>
            </a:r>
            <a:r>
              <a:rPr dirty="0" err="1"/>
              <a:t>Ar</a:t>
            </a:r>
            <a:r>
              <a:rPr dirty="0"/>
              <a:t> </a:t>
            </a:r>
            <a:br>
              <a:rPr dirty="0"/>
            </a:br>
            <a:r>
              <a:rPr dirty="0"/>
              <a:t>500 nm film</a:t>
            </a:r>
          </a:p>
        </p:txBody>
      </p:sp>
      <p:pic>
        <p:nvPicPr>
          <p:cNvPr id="34" name="Image" descr="Image">
            <a:extLst>
              <a:ext uri="{FF2B5EF4-FFF2-40B4-BE49-F238E27FC236}">
                <a16:creationId xmlns:a16="http://schemas.microsoft.com/office/drawing/2014/main" id="{7452E534-7E57-206C-55FD-CC1B540235D2}"/>
              </a:ext>
            </a:extLst>
          </p:cNvPr>
          <p:cNvPicPr>
            <a:picLocks noChangeAspect="1"/>
          </p:cNvPicPr>
          <p:nvPr/>
        </p:nvPicPr>
        <p:blipFill>
          <a:blip r:embed="rId7"/>
          <a:srcRect l="9220" t="448" b="448"/>
          <a:stretch>
            <a:fillRect/>
          </a:stretch>
        </p:blipFill>
        <p:spPr>
          <a:xfrm>
            <a:off x="2004980" y="1547185"/>
            <a:ext cx="3909777" cy="5297051"/>
          </a:xfrm>
          <a:prstGeom prst="rect">
            <a:avLst/>
          </a:prstGeom>
          <a:ln w="12700">
            <a:miter lim="400000"/>
          </a:ln>
        </p:spPr>
      </p:pic>
      <p:sp>
        <p:nvSpPr>
          <p:cNvPr id="35" name="Rectangle">
            <a:extLst>
              <a:ext uri="{FF2B5EF4-FFF2-40B4-BE49-F238E27FC236}">
                <a16:creationId xmlns:a16="http://schemas.microsoft.com/office/drawing/2014/main" id="{088F63A8-16C2-2F2E-4C4A-1754F9D0F639}"/>
              </a:ext>
            </a:extLst>
          </p:cNvPr>
          <p:cNvSpPr/>
          <p:nvPr/>
        </p:nvSpPr>
        <p:spPr>
          <a:xfrm>
            <a:off x="1101830" y="5304363"/>
            <a:ext cx="1270001" cy="334358"/>
          </a:xfrm>
          <a:prstGeom prst="rect">
            <a:avLst/>
          </a:prstGeom>
          <a:solidFill>
            <a:srgbClr val="FFFFFF"/>
          </a:solidFill>
          <a:ln w="12700">
            <a:miter lim="400000"/>
          </a:ln>
        </p:spPr>
        <p:txBody>
          <a:bodyPr lIns="45719" rIns="45719" anchor="ctr"/>
          <a:lstStyle/>
          <a:p>
            <a:endParaRPr/>
          </a:p>
        </p:txBody>
      </p:sp>
      <p:sp>
        <p:nvSpPr>
          <p:cNvPr id="36" name="Helmholtz coil">
            <a:extLst>
              <a:ext uri="{FF2B5EF4-FFF2-40B4-BE49-F238E27FC236}">
                <a16:creationId xmlns:a16="http://schemas.microsoft.com/office/drawing/2014/main" id="{89EFBA43-32B2-097D-1532-50747256E971}"/>
              </a:ext>
            </a:extLst>
          </p:cNvPr>
          <p:cNvSpPr txBox="1"/>
          <p:nvPr/>
        </p:nvSpPr>
        <p:spPr>
          <a:xfrm>
            <a:off x="3733002" y="5466405"/>
            <a:ext cx="1095039" cy="264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200"/>
            </a:lvl1pPr>
          </a:lstStyle>
          <a:p>
            <a:r>
              <a:t>Helmholtz coil </a:t>
            </a:r>
          </a:p>
        </p:txBody>
      </p:sp>
      <p:sp>
        <p:nvSpPr>
          <p:cNvPr id="37" name="Rectangle">
            <a:extLst>
              <a:ext uri="{FF2B5EF4-FFF2-40B4-BE49-F238E27FC236}">
                <a16:creationId xmlns:a16="http://schemas.microsoft.com/office/drawing/2014/main" id="{F7EB1424-599C-3D48-32A7-922986D810AD}"/>
              </a:ext>
            </a:extLst>
          </p:cNvPr>
          <p:cNvSpPr/>
          <p:nvPr/>
        </p:nvSpPr>
        <p:spPr>
          <a:xfrm>
            <a:off x="1802334" y="5983683"/>
            <a:ext cx="753229" cy="264255"/>
          </a:xfrm>
          <a:prstGeom prst="rect">
            <a:avLst/>
          </a:prstGeom>
          <a:solidFill>
            <a:srgbClr val="FFFFFF"/>
          </a:solidFill>
          <a:ln w="12700">
            <a:miter lim="400000"/>
          </a:ln>
        </p:spPr>
        <p:txBody>
          <a:bodyPr lIns="45719" rIns="45719" anchor="ctr"/>
          <a:lstStyle/>
          <a:p>
            <a:endParaRPr/>
          </a:p>
        </p:txBody>
      </p:sp>
      <p:sp>
        <p:nvSpPr>
          <p:cNvPr id="38" name="TARGET">
            <a:extLst>
              <a:ext uri="{FF2B5EF4-FFF2-40B4-BE49-F238E27FC236}">
                <a16:creationId xmlns:a16="http://schemas.microsoft.com/office/drawing/2014/main" id="{EEB65024-99B0-61B3-D715-28163CEFB2AD}"/>
              </a:ext>
            </a:extLst>
          </p:cNvPr>
          <p:cNvSpPr txBox="1"/>
          <p:nvPr/>
        </p:nvSpPr>
        <p:spPr>
          <a:xfrm>
            <a:off x="2059680" y="6238847"/>
            <a:ext cx="719322" cy="264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1200" b="1"/>
            </a:lvl1pPr>
          </a:lstStyle>
          <a:p>
            <a:r>
              <a:t>TARGET</a:t>
            </a:r>
          </a:p>
        </p:txBody>
      </p:sp>
      <p:sp>
        <p:nvSpPr>
          <p:cNvPr id="39" name="Up to 5x103  μ+/s">
            <a:extLst>
              <a:ext uri="{FF2B5EF4-FFF2-40B4-BE49-F238E27FC236}">
                <a16:creationId xmlns:a16="http://schemas.microsoft.com/office/drawing/2014/main" id="{B48FEB44-28DE-660E-E899-81E1285F87B3}"/>
              </a:ext>
            </a:extLst>
          </p:cNvPr>
          <p:cNvSpPr txBox="1"/>
          <p:nvPr/>
        </p:nvSpPr>
        <p:spPr>
          <a:xfrm>
            <a:off x="274986" y="5171943"/>
            <a:ext cx="1985349" cy="3962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2000">
                <a:latin typeface="Helvetica Light"/>
                <a:ea typeface="Helvetica Light"/>
                <a:cs typeface="Helvetica Light"/>
                <a:sym typeface="Helvetica Light"/>
              </a:defRPr>
            </a:pPr>
            <a:r>
              <a:rPr dirty="0"/>
              <a:t>Up to 5x10</a:t>
            </a:r>
            <a:r>
              <a:rPr baseline="31999" dirty="0"/>
              <a:t>3  </a:t>
            </a:r>
            <a:r>
              <a:rPr dirty="0"/>
              <a:t>μ</a:t>
            </a:r>
            <a:r>
              <a:rPr baseline="31999" dirty="0"/>
              <a:t>+</a:t>
            </a:r>
            <a:r>
              <a:rPr dirty="0"/>
              <a:t>/s</a:t>
            </a:r>
          </a:p>
        </p:txBody>
      </p:sp>
      <p:sp>
        <p:nvSpPr>
          <p:cNvPr id="40" name="https://www.psi.ch/en/low-energy-muons">
            <a:extLst>
              <a:ext uri="{FF2B5EF4-FFF2-40B4-BE49-F238E27FC236}">
                <a16:creationId xmlns:a16="http://schemas.microsoft.com/office/drawing/2014/main" id="{34373677-1421-6852-5254-C14955811B19}"/>
              </a:ext>
            </a:extLst>
          </p:cNvPr>
          <p:cNvSpPr txBox="1"/>
          <p:nvPr/>
        </p:nvSpPr>
        <p:spPr>
          <a:xfrm>
            <a:off x="8485377" y="1518238"/>
            <a:ext cx="4195278" cy="350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u="sng">
                <a:uFill>
                  <a:solidFill>
                    <a:srgbClr val="000000"/>
                  </a:solidFill>
                </a:uFill>
                <a:hlinkClick r:id="rId8"/>
              </a:defRPr>
            </a:lvl1pPr>
          </a:lstStyle>
          <a:p>
            <a:pPr>
              <a:defRPr u="none">
                <a:uFillTx/>
              </a:defRPr>
            </a:pPr>
            <a:r>
              <a:rPr u="sng" dirty="0">
                <a:uFill>
                  <a:solidFill>
                    <a:srgbClr val="000000"/>
                  </a:solidFill>
                </a:uFill>
                <a:hlinkClick r:id="rId8"/>
              </a:rPr>
              <a:t>https://www.psi.ch/en/low-energy-muons</a:t>
            </a:r>
          </a:p>
        </p:txBody>
      </p:sp>
      <p:sp>
        <p:nvSpPr>
          <p:cNvPr id="5" name="TextBox 4">
            <a:extLst>
              <a:ext uri="{FF2B5EF4-FFF2-40B4-BE49-F238E27FC236}">
                <a16:creationId xmlns:a16="http://schemas.microsoft.com/office/drawing/2014/main" id="{CCB8FAE5-A652-30F7-0D64-B56EB4015DE7}"/>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4348786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B4BD77-EC8B-318C-ADE1-8E0BD068D945}"/>
            </a:ext>
          </a:extLst>
        </p:cNvPr>
        <p:cNvGrpSpPr/>
        <p:nvPr/>
      </p:nvGrpSpPr>
      <p:grpSpPr>
        <a:xfrm>
          <a:off x="0" y="0"/>
          <a:ext cx="0" cy="0"/>
          <a:chOff x="0" y="0"/>
          <a:chExt cx="0" cy="0"/>
        </a:xfrm>
      </p:grpSpPr>
      <p:sp>
        <p:nvSpPr>
          <p:cNvPr id="19" name="Oval 18">
            <a:extLst>
              <a:ext uri="{FF2B5EF4-FFF2-40B4-BE49-F238E27FC236}">
                <a16:creationId xmlns:a16="http://schemas.microsoft.com/office/drawing/2014/main" id="{4A6EC9AF-77FA-0FA6-C489-9C0A7095DBC7}"/>
              </a:ext>
            </a:extLst>
          </p:cNvPr>
          <p:cNvSpPr/>
          <p:nvPr/>
        </p:nvSpPr>
        <p:spPr>
          <a:xfrm>
            <a:off x="4318477" y="5184584"/>
            <a:ext cx="900000" cy="900000"/>
          </a:xfrm>
          <a:prstGeom prst="ellipse">
            <a:avLst/>
          </a:prstGeom>
          <a:gradFill flip="none" rotWithShape="1">
            <a:gsLst>
              <a:gs pos="27000">
                <a:srgbClr val="EA27FF">
                  <a:alpha val="33000"/>
                </a:srgb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2" name="Picture 11">
            <a:extLst>
              <a:ext uri="{FF2B5EF4-FFF2-40B4-BE49-F238E27FC236}">
                <a16:creationId xmlns:a16="http://schemas.microsoft.com/office/drawing/2014/main" id="{5DC7C4D9-2FC1-335C-4557-05EDF24E5725}"/>
              </a:ext>
            </a:extLst>
          </p:cNvPr>
          <p:cNvPicPr>
            <a:picLocks noChangeAspect="1"/>
          </p:cNvPicPr>
          <p:nvPr/>
        </p:nvPicPr>
        <p:blipFill>
          <a:blip r:embed="rId3"/>
          <a:stretch>
            <a:fillRect/>
          </a:stretch>
        </p:blipFill>
        <p:spPr>
          <a:xfrm>
            <a:off x="546949" y="1624265"/>
            <a:ext cx="5167437" cy="3571283"/>
          </a:xfrm>
          <a:prstGeom prst="rect">
            <a:avLst/>
          </a:prstGeom>
        </p:spPr>
      </p:pic>
      <p:sp>
        <p:nvSpPr>
          <p:cNvPr id="17" name="I. Cortinovis, PC,  et al., EPJD 77, 66 (2023)">
            <a:extLst>
              <a:ext uri="{FF2B5EF4-FFF2-40B4-BE49-F238E27FC236}">
                <a16:creationId xmlns:a16="http://schemas.microsoft.com/office/drawing/2014/main" id="{240F8550-D597-17FB-C2BA-06240B15DAE1}"/>
              </a:ext>
            </a:extLst>
          </p:cNvPr>
          <p:cNvSpPr txBox="1"/>
          <p:nvPr/>
        </p:nvSpPr>
        <p:spPr>
          <a:xfrm>
            <a:off x="3232395" y="1499875"/>
            <a:ext cx="2774668" cy="4252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(2023)</a:t>
            </a:r>
          </a:p>
        </p:txBody>
      </p:sp>
      <p:sp>
        <p:nvSpPr>
          <p:cNvPr id="18" name="Rectangle 17">
            <a:extLst>
              <a:ext uri="{FF2B5EF4-FFF2-40B4-BE49-F238E27FC236}">
                <a16:creationId xmlns:a16="http://schemas.microsoft.com/office/drawing/2014/main" id="{9DB5DACF-E76F-E6BA-56F9-34629D251E71}"/>
              </a:ext>
            </a:extLst>
          </p:cNvPr>
          <p:cNvSpPr/>
          <p:nvPr/>
        </p:nvSpPr>
        <p:spPr>
          <a:xfrm>
            <a:off x="5566835" y="4943829"/>
            <a:ext cx="251097" cy="1236617"/>
          </a:xfrm>
          <a:prstGeom prst="rect">
            <a:avLst/>
          </a:prstGeom>
          <a:pattFill prst="pct90">
            <a:fgClr>
              <a:schemeClr val="bg2">
                <a:lumMod val="50000"/>
              </a:schemeClr>
            </a:fgClr>
            <a:bgClr>
              <a:schemeClr val="bg1"/>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933D331A-229D-E6AC-7739-7AAE85605FB5}"/>
              </a:ext>
            </a:extLst>
          </p:cNvPr>
          <p:cNvSpPr txBox="1"/>
          <p:nvPr/>
        </p:nvSpPr>
        <p:spPr>
          <a:xfrm>
            <a:off x="688975" y="1841386"/>
            <a:ext cx="5031105"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Rectangle 9">
            <a:extLst>
              <a:ext uri="{FF2B5EF4-FFF2-40B4-BE49-F238E27FC236}">
                <a16:creationId xmlns:a16="http://schemas.microsoft.com/office/drawing/2014/main" id="{543083F5-0B4F-6943-B567-E51D2EDC067F}"/>
              </a:ext>
            </a:extLst>
          </p:cNvPr>
          <p:cNvSpPr/>
          <p:nvPr/>
        </p:nvSpPr>
        <p:spPr>
          <a:xfrm>
            <a:off x="3071184" y="2818221"/>
            <a:ext cx="388103" cy="30561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5" name="Straight Connector 14">
            <a:extLst>
              <a:ext uri="{FF2B5EF4-FFF2-40B4-BE49-F238E27FC236}">
                <a16:creationId xmlns:a16="http://schemas.microsoft.com/office/drawing/2014/main" id="{9C958146-946E-8A27-62F8-F19AB704AFCA}"/>
              </a:ext>
            </a:extLst>
          </p:cNvPr>
          <p:cNvCxnSpPr>
            <a:cxnSpLocks/>
          </p:cNvCxnSpPr>
          <p:nvPr/>
        </p:nvCxnSpPr>
        <p:spPr>
          <a:xfrm>
            <a:off x="3071184" y="3123832"/>
            <a:ext cx="181948" cy="167537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D08E8ACB-E07E-4136-A33C-649FED5D5381}"/>
              </a:ext>
            </a:extLst>
          </p:cNvPr>
          <p:cNvCxnSpPr>
            <a:cxnSpLocks/>
          </p:cNvCxnSpPr>
          <p:nvPr/>
        </p:nvCxnSpPr>
        <p:spPr>
          <a:xfrm>
            <a:off x="3459287" y="2818221"/>
            <a:ext cx="2751013" cy="1663943"/>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73" name="Rectangle 72">
            <a:extLst>
              <a:ext uri="{FF2B5EF4-FFF2-40B4-BE49-F238E27FC236}">
                <a16:creationId xmlns:a16="http://schemas.microsoft.com/office/drawing/2014/main" id="{C6D1AD75-D02E-D178-5AC8-70D8DC577FB6}"/>
              </a:ext>
            </a:extLst>
          </p:cNvPr>
          <p:cNvSpPr/>
          <p:nvPr/>
        </p:nvSpPr>
        <p:spPr>
          <a:xfrm>
            <a:off x="3232395" y="4491713"/>
            <a:ext cx="2977905" cy="228087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9" name="mu-mass_laser_setup.pdf" descr="mu-mass_laser_setup.pdf">
            <a:extLst>
              <a:ext uri="{FF2B5EF4-FFF2-40B4-BE49-F238E27FC236}">
                <a16:creationId xmlns:a16="http://schemas.microsoft.com/office/drawing/2014/main" id="{5BA777F5-76E0-D054-82F8-3D4F09EE5A19}"/>
              </a:ext>
            </a:extLst>
          </p:cNvPr>
          <p:cNvPicPr>
            <a:picLocks noChangeAspect="1"/>
          </p:cNvPicPr>
          <p:nvPr/>
        </p:nvPicPr>
        <p:blipFill>
          <a:blip r:embed="rId4"/>
          <a:stretch>
            <a:fillRect/>
          </a:stretch>
        </p:blipFill>
        <p:spPr>
          <a:xfrm>
            <a:off x="6717338" y="878488"/>
            <a:ext cx="4706102" cy="3042330"/>
          </a:xfrm>
          <a:prstGeom prst="rect">
            <a:avLst/>
          </a:prstGeom>
          <a:ln w="12700">
            <a:miter lim="400000"/>
          </a:ln>
        </p:spPr>
      </p:pic>
      <p:pic>
        <p:nvPicPr>
          <p:cNvPr id="30" name="measurement_11h_2.pdf" descr="measurement_11h_2.pdf">
            <a:extLst>
              <a:ext uri="{FF2B5EF4-FFF2-40B4-BE49-F238E27FC236}">
                <a16:creationId xmlns:a16="http://schemas.microsoft.com/office/drawing/2014/main" id="{07476653-4C06-9890-0F47-5D69C825C23B}"/>
              </a:ext>
            </a:extLst>
          </p:cNvPr>
          <p:cNvPicPr>
            <a:picLocks noChangeAspect="1"/>
          </p:cNvPicPr>
          <p:nvPr/>
        </p:nvPicPr>
        <p:blipFill>
          <a:blip r:embed="rId5"/>
          <a:srcRect/>
          <a:stretch>
            <a:fillRect/>
          </a:stretch>
        </p:blipFill>
        <p:spPr>
          <a:xfrm>
            <a:off x="9251880" y="4251531"/>
            <a:ext cx="2496093" cy="2521054"/>
          </a:xfrm>
          <a:prstGeom prst="rect">
            <a:avLst/>
          </a:prstGeom>
          <a:ln w="12700">
            <a:miter lim="400000"/>
          </a:ln>
        </p:spPr>
      </p:pic>
      <p:sp>
        <p:nvSpPr>
          <p:cNvPr id="31" name="TextBox 30">
            <a:extLst>
              <a:ext uri="{FF2B5EF4-FFF2-40B4-BE49-F238E27FC236}">
                <a16:creationId xmlns:a16="http://schemas.microsoft.com/office/drawing/2014/main" id="{2CC39F0C-4749-268B-858E-6C90478BF8F6}"/>
              </a:ext>
            </a:extLst>
          </p:cNvPr>
          <p:cNvSpPr txBox="1"/>
          <p:nvPr/>
        </p:nvSpPr>
        <p:spPr>
          <a:xfrm>
            <a:off x="7296795" y="3916392"/>
            <a:ext cx="6096000" cy="369332"/>
          </a:xfrm>
          <a:prstGeom prst="rect">
            <a:avLst/>
          </a:prstGeom>
          <a:noFill/>
        </p:spPr>
        <p:txBody>
          <a:bodyPr wrap="square">
            <a:spAutoFit/>
          </a:bodyPr>
          <a:lstStyle/>
          <a:p>
            <a:r>
              <a:rPr lang="en-US" sz="1800" baseline="30000" dirty="0">
                <a:effectLst/>
                <a:latin typeface="+mj-lt"/>
                <a:ea typeface="Times New Roman" panose="02020603050405020304" pitchFamily="18" charset="0"/>
              </a:rPr>
              <a:t>N </a:t>
            </a:r>
            <a:r>
              <a:rPr lang="en-US" sz="1800" baseline="30000" dirty="0" err="1">
                <a:effectLst/>
                <a:latin typeface="+mj-lt"/>
                <a:ea typeface="Times New Roman" panose="02020603050405020304" pitchFamily="18" charset="0"/>
              </a:rPr>
              <a:t>Zhadnov</a:t>
            </a:r>
            <a:r>
              <a:rPr lang="en-US" sz="1800" baseline="30000" dirty="0">
                <a:effectLst/>
                <a:latin typeface="+mj-lt"/>
                <a:ea typeface="Times New Roman" panose="02020603050405020304" pitchFamily="18" charset="0"/>
              </a:rPr>
              <a:t> et al, </a:t>
            </a:r>
            <a:r>
              <a:rPr lang="en-US" sz="1800" baseline="30000" dirty="0">
                <a:effectLst/>
                <a:latin typeface="+mj-lt"/>
                <a:ea typeface="Times New Roman" panose="02020603050405020304" pitchFamily="18" charset="0"/>
                <a:cs typeface="Times New Roman" panose="02020603050405020304" pitchFamily="18" charset="0"/>
              </a:rPr>
              <a:t>Optics Express 31, 17(2023)</a:t>
            </a:r>
            <a:endParaRPr lang="en-CH" dirty="0">
              <a:latin typeface="+mj-lt"/>
            </a:endParaRPr>
          </a:p>
        </p:txBody>
      </p:sp>
      <p:grpSp>
        <p:nvGrpSpPr>
          <p:cNvPr id="32" name="Group 31">
            <a:extLst>
              <a:ext uri="{FF2B5EF4-FFF2-40B4-BE49-F238E27FC236}">
                <a16:creationId xmlns:a16="http://schemas.microsoft.com/office/drawing/2014/main" id="{B96A82B7-847D-F3B1-54AD-058E3B1F69B3}"/>
              </a:ext>
            </a:extLst>
          </p:cNvPr>
          <p:cNvGrpSpPr/>
          <p:nvPr/>
        </p:nvGrpSpPr>
        <p:grpSpPr>
          <a:xfrm>
            <a:off x="6505230" y="4274633"/>
            <a:ext cx="2624424" cy="2434885"/>
            <a:chOff x="963043" y="4541215"/>
            <a:chExt cx="2302192" cy="2256671"/>
          </a:xfrm>
        </p:grpSpPr>
        <p:sp>
          <p:nvSpPr>
            <p:cNvPr id="33" name="Rectangle 32">
              <a:extLst>
                <a:ext uri="{FF2B5EF4-FFF2-40B4-BE49-F238E27FC236}">
                  <a16:creationId xmlns:a16="http://schemas.microsoft.com/office/drawing/2014/main" id="{4A020F6C-1678-AD4E-0FA0-BB97247881AA}"/>
                </a:ext>
              </a:extLst>
            </p:cNvPr>
            <p:cNvSpPr/>
            <p:nvPr/>
          </p:nvSpPr>
          <p:spPr>
            <a:xfrm>
              <a:off x="971149" y="4541215"/>
              <a:ext cx="2294086" cy="22177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4" name="fig_pulses_fixed.pdf" descr="fig_pulses_fixed.pdf">
              <a:extLst>
                <a:ext uri="{FF2B5EF4-FFF2-40B4-BE49-F238E27FC236}">
                  <a16:creationId xmlns:a16="http://schemas.microsoft.com/office/drawing/2014/main" id="{6EF7AA89-55EB-CBEF-B1A5-3056BA227705}"/>
                </a:ext>
              </a:extLst>
            </p:cNvPr>
            <p:cNvPicPr>
              <a:picLocks noChangeAspect="1"/>
            </p:cNvPicPr>
            <p:nvPr/>
          </p:nvPicPr>
          <p:blipFill>
            <a:blip r:embed="rId6"/>
            <a:stretch>
              <a:fillRect/>
            </a:stretch>
          </p:blipFill>
          <p:spPr>
            <a:xfrm>
              <a:off x="963043" y="4563196"/>
              <a:ext cx="2269352" cy="2234690"/>
            </a:xfrm>
            <a:prstGeom prst="rect">
              <a:avLst/>
            </a:prstGeom>
            <a:ln w="12700">
              <a:miter lim="400000"/>
            </a:ln>
          </p:spPr>
        </p:pic>
      </p:grpSp>
      <p:cxnSp>
        <p:nvCxnSpPr>
          <p:cNvPr id="5" name="Straight Arrow Connector 4">
            <a:extLst>
              <a:ext uri="{FF2B5EF4-FFF2-40B4-BE49-F238E27FC236}">
                <a16:creationId xmlns:a16="http://schemas.microsoft.com/office/drawing/2014/main" id="{0C29CB99-4585-543F-CD54-07730BDEE918}"/>
              </a:ext>
            </a:extLst>
          </p:cNvPr>
          <p:cNvCxnSpPr>
            <a:cxnSpLocks/>
          </p:cNvCxnSpPr>
          <p:nvPr/>
        </p:nvCxnSpPr>
        <p:spPr>
          <a:xfrm>
            <a:off x="4100341" y="5562846"/>
            <a:ext cx="1442693" cy="17553"/>
          </a:xfrm>
          <a:prstGeom prst="straightConnector1">
            <a:avLst/>
          </a:prstGeom>
          <a:ln w="9525">
            <a:solidFill>
              <a:schemeClr val="accent5"/>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242623E0-7202-8676-6693-556D4AAEB0A2}"/>
              </a:ext>
            </a:extLst>
          </p:cNvPr>
          <p:cNvCxnSpPr>
            <a:cxnSpLocks/>
            <a:stCxn id="18" idx="1"/>
          </p:cNvCxnSpPr>
          <p:nvPr/>
        </p:nvCxnSpPr>
        <p:spPr>
          <a:xfrm flipH="1" flipV="1">
            <a:off x="5113538" y="5477522"/>
            <a:ext cx="453297" cy="84616"/>
          </a:xfrm>
          <a:prstGeom prst="straightConnector1">
            <a:avLst/>
          </a:prstGeom>
          <a:ln w="57150">
            <a:solidFill>
              <a:srgbClr val="068306"/>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F23712A6-AFBE-09DE-AFCB-3C8785F5E6EC}"/>
              </a:ext>
            </a:extLst>
          </p:cNvPr>
          <p:cNvSpPr txBox="1"/>
          <p:nvPr/>
        </p:nvSpPr>
        <p:spPr>
          <a:xfrm>
            <a:off x="3295068" y="4562423"/>
            <a:ext cx="1298618" cy="646331"/>
          </a:xfrm>
          <a:prstGeom prst="rect">
            <a:avLst/>
          </a:prstGeom>
          <a:noFill/>
        </p:spPr>
        <p:txBody>
          <a:bodyPr wrap="square" rtlCol="0">
            <a:spAutoFit/>
          </a:bodyPr>
          <a:lstStyle/>
          <a:p>
            <a:r>
              <a:rPr lang="en-US" sz="1200" dirty="0">
                <a:solidFill>
                  <a:srgbClr val="068306"/>
                </a:solidFill>
              </a:rPr>
              <a:t>2) Muonium diffuses out into vacuum</a:t>
            </a:r>
            <a:endParaRPr lang="en-CH" sz="1200" dirty="0">
              <a:solidFill>
                <a:srgbClr val="068306"/>
              </a:solidFill>
            </a:endParaRPr>
          </a:p>
        </p:txBody>
      </p:sp>
      <p:sp>
        <p:nvSpPr>
          <p:cNvPr id="22" name="TextBox 21">
            <a:extLst>
              <a:ext uri="{FF2B5EF4-FFF2-40B4-BE49-F238E27FC236}">
                <a16:creationId xmlns:a16="http://schemas.microsoft.com/office/drawing/2014/main" id="{F8818838-088E-B648-7682-09E912C5BD5F}"/>
              </a:ext>
            </a:extLst>
          </p:cNvPr>
          <p:cNvSpPr txBox="1"/>
          <p:nvPr/>
        </p:nvSpPr>
        <p:spPr>
          <a:xfrm>
            <a:off x="4398596" y="6147931"/>
            <a:ext cx="775746" cy="415498"/>
          </a:xfrm>
          <a:prstGeom prst="rect">
            <a:avLst/>
          </a:prstGeom>
          <a:noFill/>
        </p:spPr>
        <p:txBody>
          <a:bodyPr wrap="square" rtlCol="0">
            <a:spAutoFit/>
          </a:bodyPr>
          <a:lstStyle/>
          <a:p>
            <a:pPr algn="ctr"/>
            <a:r>
              <a:rPr lang="en-US" sz="1050" dirty="0">
                <a:solidFill>
                  <a:srgbClr val="ED4DBD"/>
                </a:solidFill>
              </a:rPr>
              <a:t>244nm (100mW)</a:t>
            </a:r>
            <a:endParaRPr lang="en-CH" sz="1050" dirty="0">
              <a:solidFill>
                <a:srgbClr val="ED4DBD"/>
              </a:solidFill>
            </a:endParaRPr>
          </a:p>
        </p:txBody>
      </p:sp>
      <p:sp>
        <p:nvSpPr>
          <p:cNvPr id="23" name="Motivations to study leptonic atoms - Positronium and Muonium">
            <a:extLst>
              <a:ext uri="{FF2B5EF4-FFF2-40B4-BE49-F238E27FC236}">
                <a16:creationId xmlns:a16="http://schemas.microsoft.com/office/drawing/2014/main" id="{8988E841-069F-F282-9665-D5CC78F0C3CC}"/>
              </a:ext>
            </a:extLst>
          </p:cNvPr>
          <p:cNvSpPr txBox="1">
            <a:spLocks/>
          </p:cNvSpPr>
          <p:nvPr/>
        </p:nvSpPr>
        <p:spPr>
          <a:xfrm>
            <a:off x="609600" y="8444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Muonium 1S-2S</a:t>
            </a:r>
          </a:p>
        </p:txBody>
      </p:sp>
      <p:cxnSp>
        <p:nvCxnSpPr>
          <p:cNvPr id="24" name="Straight Connector 23">
            <a:extLst>
              <a:ext uri="{FF2B5EF4-FFF2-40B4-BE49-F238E27FC236}">
                <a16:creationId xmlns:a16="http://schemas.microsoft.com/office/drawing/2014/main" id="{D403424F-C6AC-4DA5-AB4F-7B8F55BEFE85}"/>
              </a:ext>
            </a:extLst>
          </p:cNvPr>
          <p:cNvCxnSpPr/>
          <p:nvPr/>
        </p:nvCxnSpPr>
        <p:spPr>
          <a:xfrm>
            <a:off x="794657" y="5758542"/>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25" name="Straight Connector 24">
            <a:extLst>
              <a:ext uri="{FF2B5EF4-FFF2-40B4-BE49-F238E27FC236}">
                <a16:creationId xmlns:a16="http://schemas.microsoft.com/office/drawing/2014/main" id="{2026F5D7-2D37-67A6-78DC-6213B5BE6987}"/>
              </a:ext>
            </a:extLst>
          </p:cNvPr>
          <p:cNvCxnSpPr/>
          <p:nvPr/>
        </p:nvCxnSpPr>
        <p:spPr>
          <a:xfrm>
            <a:off x="794657" y="6550751"/>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26" name="Straight Connector 25">
            <a:extLst>
              <a:ext uri="{FF2B5EF4-FFF2-40B4-BE49-F238E27FC236}">
                <a16:creationId xmlns:a16="http://schemas.microsoft.com/office/drawing/2014/main" id="{39236094-C0B1-F91F-0628-1B23FB99553A}"/>
              </a:ext>
            </a:extLst>
          </p:cNvPr>
          <p:cNvCxnSpPr/>
          <p:nvPr/>
        </p:nvCxnSpPr>
        <p:spPr>
          <a:xfrm>
            <a:off x="794657" y="5529942"/>
            <a:ext cx="1807028" cy="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B5FAC3A4-3825-E36C-3F9F-97DBE14B7A8C}"/>
              </a:ext>
            </a:extLst>
          </p:cNvPr>
          <p:cNvSpPr txBox="1"/>
          <p:nvPr/>
        </p:nvSpPr>
        <p:spPr>
          <a:xfrm>
            <a:off x="2373475" y="6396862"/>
            <a:ext cx="775746" cy="307777"/>
          </a:xfrm>
          <a:prstGeom prst="rect">
            <a:avLst/>
          </a:prstGeom>
          <a:noFill/>
        </p:spPr>
        <p:txBody>
          <a:bodyPr wrap="square" rtlCol="0">
            <a:spAutoFit/>
          </a:bodyPr>
          <a:lstStyle/>
          <a:p>
            <a:pPr algn="ctr"/>
            <a:r>
              <a:rPr lang="en-US" sz="1400" b="1" dirty="0"/>
              <a:t>1S</a:t>
            </a:r>
            <a:endParaRPr lang="en-CH" sz="1050" b="1" dirty="0"/>
          </a:p>
        </p:txBody>
      </p:sp>
      <p:sp>
        <p:nvSpPr>
          <p:cNvPr id="28" name="TextBox 27">
            <a:extLst>
              <a:ext uri="{FF2B5EF4-FFF2-40B4-BE49-F238E27FC236}">
                <a16:creationId xmlns:a16="http://schemas.microsoft.com/office/drawing/2014/main" id="{1F043181-9651-BBCA-8D88-8FEE704FEB32}"/>
              </a:ext>
            </a:extLst>
          </p:cNvPr>
          <p:cNvSpPr txBox="1"/>
          <p:nvPr/>
        </p:nvSpPr>
        <p:spPr>
          <a:xfrm>
            <a:off x="2386412" y="5620203"/>
            <a:ext cx="775746" cy="307777"/>
          </a:xfrm>
          <a:prstGeom prst="rect">
            <a:avLst/>
          </a:prstGeom>
          <a:noFill/>
        </p:spPr>
        <p:txBody>
          <a:bodyPr wrap="square" rtlCol="0">
            <a:spAutoFit/>
          </a:bodyPr>
          <a:lstStyle/>
          <a:p>
            <a:pPr algn="ctr"/>
            <a:r>
              <a:rPr lang="en-US" sz="1400" b="1" dirty="0"/>
              <a:t>2S</a:t>
            </a:r>
            <a:endParaRPr lang="en-CH" sz="1050" b="1" dirty="0"/>
          </a:p>
        </p:txBody>
      </p:sp>
      <p:sp>
        <p:nvSpPr>
          <p:cNvPr id="35" name="TextBox 34">
            <a:extLst>
              <a:ext uri="{FF2B5EF4-FFF2-40B4-BE49-F238E27FC236}">
                <a16:creationId xmlns:a16="http://schemas.microsoft.com/office/drawing/2014/main" id="{5498A305-9D73-6FC1-F78E-81B77CAE9B9E}"/>
              </a:ext>
            </a:extLst>
          </p:cNvPr>
          <p:cNvSpPr txBox="1"/>
          <p:nvPr/>
        </p:nvSpPr>
        <p:spPr>
          <a:xfrm>
            <a:off x="-131990" y="5378916"/>
            <a:ext cx="1068557" cy="276999"/>
          </a:xfrm>
          <a:prstGeom prst="rect">
            <a:avLst/>
          </a:prstGeom>
          <a:noFill/>
        </p:spPr>
        <p:txBody>
          <a:bodyPr wrap="square" rtlCol="0">
            <a:spAutoFit/>
          </a:bodyPr>
          <a:lstStyle/>
          <a:p>
            <a:pPr algn="ctr"/>
            <a:r>
              <a:rPr lang="en-US" sz="1200" b="1" dirty="0"/>
              <a:t>continuum</a:t>
            </a:r>
            <a:endParaRPr lang="en-CH" sz="1000" b="1" dirty="0"/>
          </a:p>
        </p:txBody>
      </p:sp>
      <p:sp>
        <p:nvSpPr>
          <p:cNvPr id="37" name="TextBox 36">
            <a:extLst>
              <a:ext uri="{FF2B5EF4-FFF2-40B4-BE49-F238E27FC236}">
                <a16:creationId xmlns:a16="http://schemas.microsoft.com/office/drawing/2014/main" id="{CF31D3E6-E1F1-C6A9-3151-7A67EDDE6948}"/>
              </a:ext>
            </a:extLst>
          </p:cNvPr>
          <p:cNvSpPr txBox="1"/>
          <p:nvPr/>
        </p:nvSpPr>
        <p:spPr>
          <a:xfrm>
            <a:off x="5113538" y="5094659"/>
            <a:ext cx="331071" cy="369332"/>
          </a:xfrm>
          <a:prstGeom prst="rect">
            <a:avLst/>
          </a:prstGeom>
          <a:noFill/>
        </p:spPr>
        <p:txBody>
          <a:bodyPr wrap="square">
            <a:spAutoFit/>
          </a:bodyPr>
          <a:lstStyle/>
          <a:p>
            <a:r>
              <a:rPr lang="en-US" sz="1800" b="1" dirty="0">
                <a:solidFill>
                  <a:srgbClr val="068306"/>
                </a:solidFill>
              </a:rPr>
              <a:t>M</a:t>
            </a:r>
            <a:endParaRPr lang="en-CH" b="1" dirty="0"/>
          </a:p>
        </p:txBody>
      </p:sp>
    </p:spTree>
    <p:extLst>
      <p:ext uri="{BB962C8B-B14F-4D97-AF65-F5344CB8AC3E}">
        <p14:creationId xmlns:p14="http://schemas.microsoft.com/office/powerpoint/2010/main" val="28500746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9DF0B8-2C13-0737-3F9A-A4AC90818333}"/>
            </a:ext>
          </a:extLst>
        </p:cNvPr>
        <p:cNvGrpSpPr/>
        <p:nvPr/>
      </p:nvGrpSpPr>
      <p:grpSpPr>
        <a:xfrm>
          <a:off x="0" y="0"/>
          <a:ext cx="0" cy="0"/>
          <a:chOff x="0" y="0"/>
          <a:chExt cx="0" cy="0"/>
        </a:xfrm>
      </p:grpSpPr>
      <p:sp>
        <p:nvSpPr>
          <p:cNvPr id="19" name="Oval 18">
            <a:extLst>
              <a:ext uri="{FF2B5EF4-FFF2-40B4-BE49-F238E27FC236}">
                <a16:creationId xmlns:a16="http://schemas.microsoft.com/office/drawing/2014/main" id="{A8A1F4E2-A615-EDE3-CEB2-0849EE16401D}"/>
              </a:ext>
            </a:extLst>
          </p:cNvPr>
          <p:cNvSpPr/>
          <p:nvPr/>
        </p:nvSpPr>
        <p:spPr>
          <a:xfrm>
            <a:off x="4318477" y="5184584"/>
            <a:ext cx="900000" cy="900000"/>
          </a:xfrm>
          <a:prstGeom prst="ellipse">
            <a:avLst/>
          </a:prstGeom>
          <a:gradFill flip="none" rotWithShape="1">
            <a:gsLst>
              <a:gs pos="27000">
                <a:srgbClr val="EA27FF">
                  <a:alpha val="33000"/>
                </a:srgb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2" name="Picture 11">
            <a:extLst>
              <a:ext uri="{FF2B5EF4-FFF2-40B4-BE49-F238E27FC236}">
                <a16:creationId xmlns:a16="http://schemas.microsoft.com/office/drawing/2014/main" id="{1B711ED4-6827-239E-0095-E6906FD29107}"/>
              </a:ext>
            </a:extLst>
          </p:cNvPr>
          <p:cNvPicPr>
            <a:picLocks noChangeAspect="1"/>
          </p:cNvPicPr>
          <p:nvPr/>
        </p:nvPicPr>
        <p:blipFill>
          <a:blip r:embed="rId3"/>
          <a:stretch>
            <a:fillRect/>
          </a:stretch>
        </p:blipFill>
        <p:spPr>
          <a:xfrm>
            <a:off x="546949" y="1624265"/>
            <a:ext cx="5167437" cy="3571283"/>
          </a:xfrm>
          <a:prstGeom prst="rect">
            <a:avLst/>
          </a:prstGeom>
        </p:spPr>
      </p:pic>
      <p:sp>
        <p:nvSpPr>
          <p:cNvPr id="17" name="I. Cortinovis, PC,  et al., EPJD 77, 66 (2023)">
            <a:extLst>
              <a:ext uri="{FF2B5EF4-FFF2-40B4-BE49-F238E27FC236}">
                <a16:creationId xmlns:a16="http://schemas.microsoft.com/office/drawing/2014/main" id="{DB038EA7-CE0E-853B-0025-16F40A3BC812}"/>
              </a:ext>
            </a:extLst>
          </p:cNvPr>
          <p:cNvSpPr txBox="1"/>
          <p:nvPr/>
        </p:nvSpPr>
        <p:spPr>
          <a:xfrm>
            <a:off x="3232395" y="1499875"/>
            <a:ext cx="2774668" cy="4252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(2023)</a:t>
            </a:r>
          </a:p>
        </p:txBody>
      </p:sp>
      <p:sp>
        <p:nvSpPr>
          <p:cNvPr id="18" name="Rectangle 17">
            <a:extLst>
              <a:ext uri="{FF2B5EF4-FFF2-40B4-BE49-F238E27FC236}">
                <a16:creationId xmlns:a16="http://schemas.microsoft.com/office/drawing/2014/main" id="{79CFFBD2-0D81-CFEF-583E-B3D022B9F564}"/>
              </a:ext>
            </a:extLst>
          </p:cNvPr>
          <p:cNvSpPr/>
          <p:nvPr/>
        </p:nvSpPr>
        <p:spPr>
          <a:xfrm>
            <a:off x="5566835" y="4943829"/>
            <a:ext cx="251097" cy="1236617"/>
          </a:xfrm>
          <a:prstGeom prst="rect">
            <a:avLst/>
          </a:prstGeom>
          <a:pattFill prst="pct90">
            <a:fgClr>
              <a:schemeClr val="bg2">
                <a:lumMod val="50000"/>
              </a:schemeClr>
            </a:fgClr>
            <a:bgClr>
              <a:schemeClr val="bg1"/>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37056EEB-D6A8-3EFF-F59E-C949AFFF520B}"/>
              </a:ext>
            </a:extLst>
          </p:cNvPr>
          <p:cNvSpPr txBox="1"/>
          <p:nvPr/>
        </p:nvSpPr>
        <p:spPr>
          <a:xfrm>
            <a:off x="688975" y="1841386"/>
            <a:ext cx="50311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Rectangle 9">
            <a:extLst>
              <a:ext uri="{FF2B5EF4-FFF2-40B4-BE49-F238E27FC236}">
                <a16:creationId xmlns:a16="http://schemas.microsoft.com/office/drawing/2014/main" id="{D150508B-D707-36B4-6F5A-5920381CFB1F}"/>
              </a:ext>
            </a:extLst>
          </p:cNvPr>
          <p:cNvSpPr/>
          <p:nvPr/>
        </p:nvSpPr>
        <p:spPr>
          <a:xfrm>
            <a:off x="3071184" y="2818221"/>
            <a:ext cx="388103" cy="30561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5" name="Straight Connector 14">
            <a:extLst>
              <a:ext uri="{FF2B5EF4-FFF2-40B4-BE49-F238E27FC236}">
                <a16:creationId xmlns:a16="http://schemas.microsoft.com/office/drawing/2014/main" id="{B5066CDC-B4A2-4530-A3B9-C473ADE6F587}"/>
              </a:ext>
            </a:extLst>
          </p:cNvPr>
          <p:cNvCxnSpPr>
            <a:cxnSpLocks/>
          </p:cNvCxnSpPr>
          <p:nvPr/>
        </p:nvCxnSpPr>
        <p:spPr>
          <a:xfrm>
            <a:off x="3071184" y="3123832"/>
            <a:ext cx="181948" cy="167537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0307900A-647D-DEFF-2D26-F23D72A40D19}"/>
              </a:ext>
            </a:extLst>
          </p:cNvPr>
          <p:cNvCxnSpPr>
            <a:cxnSpLocks/>
          </p:cNvCxnSpPr>
          <p:nvPr/>
        </p:nvCxnSpPr>
        <p:spPr>
          <a:xfrm>
            <a:off x="3459287" y="2818221"/>
            <a:ext cx="2751013" cy="1663943"/>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73" name="Rectangle 72">
            <a:extLst>
              <a:ext uri="{FF2B5EF4-FFF2-40B4-BE49-F238E27FC236}">
                <a16:creationId xmlns:a16="http://schemas.microsoft.com/office/drawing/2014/main" id="{5C01AE16-AC1E-880A-5B0E-79C7DF646DE0}"/>
              </a:ext>
            </a:extLst>
          </p:cNvPr>
          <p:cNvSpPr/>
          <p:nvPr/>
        </p:nvSpPr>
        <p:spPr>
          <a:xfrm>
            <a:off x="3232395" y="4491713"/>
            <a:ext cx="2977905" cy="228087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9" name="mu-mass_laser_setup.pdf" descr="mu-mass_laser_setup.pdf">
            <a:extLst>
              <a:ext uri="{FF2B5EF4-FFF2-40B4-BE49-F238E27FC236}">
                <a16:creationId xmlns:a16="http://schemas.microsoft.com/office/drawing/2014/main" id="{BDA9F1D2-4128-243E-8BB1-42A4A458FCDD}"/>
              </a:ext>
            </a:extLst>
          </p:cNvPr>
          <p:cNvPicPr>
            <a:picLocks noChangeAspect="1"/>
          </p:cNvPicPr>
          <p:nvPr/>
        </p:nvPicPr>
        <p:blipFill>
          <a:blip r:embed="rId4"/>
          <a:stretch>
            <a:fillRect/>
          </a:stretch>
        </p:blipFill>
        <p:spPr>
          <a:xfrm>
            <a:off x="6717338" y="878488"/>
            <a:ext cx="4706102" cy="3042330"/>
          </a:xfrm>
          <a:prstGeom prst="rect">
            <a:avLst/>
          </a:prstGeom>
          <a:ln w="12700">
            <a:miter lim="400000"/>
          </a:ln>
        </p:spPr>
      </p:pic>
      <p:pic>
        <p:nvPicPr>
          <p:cNvPr id="30" name="measurement_11h_2.pdf" descr="measurement_11h_2.pdf">
            <a:extLst>
              <a:ext uri="{FF2B5EF4-FFF2-40B4-BE49-F238E27FC236}">
                <a16:creationId xmlns:a16="http://schemas.microsoft.com/office/drawing/2014/main" id="{95FEB65F-8A72-2564-95A1-7C4D8EED5653}"/>
              </a:ext>
            </a:extLst>
          </p:cNvPr>
          <p:cNvPicPr>
            <a:picLocks noChangeAspect="1"/>
          </p:cNvPicPr>
          <p:nvPr/>
        </p:nvPicPr>
        <p:blipFill>
          <a:blip r:embed="rId5"/>
          <a:srcRect/>
          <a:stretch>
            <a:fillRect/>
          </a:stretch>
        </p:blipFill>
        <p:spPr>
          <a:xfrm>
            <a:off x="9251880" y="4251531"/>
            <a:ext cx="2496093" cy="2521054"/>
          </a:xfrm>
          <a:prstGeom prst="rect">
            <a:avLst/>
          </a:prstGeom>
          <a:ln w="12700">
            <a:miter lim="400000"/>
          </a:ln>
        </p:spPr>
      </p:pic>
      <p:sp>
        <p:nvSpPr>
          <p:cNvPr id="31" name="TextBox 30">
            <a:extLst>
              <a:ext uri="{FF2B5EF4-FFF2-40B4-BE49-F238E27FC236}">
                <a16:creationId xmlns:a16="http://schemas.microsoft.com/office/drawing/2014/main" id="{C010F0E7-FAA3-BD13-1A07-E15034B5AFE9}"/>
              </a:ext>
            </a:extLst>
          </p:cNvPr>
          <p:cNvSpPr txBox="1"/>
          <p:nvPr/>
        </p:nvSpPr>
        <p:spPr>
          <a:xfrm>
            <a:off x="7296795" y="3916392"/>
            <a:ext cx="6096000" cy="369332"/>
          </a:xfrm>
          <a:prstGeom prst="rect">
            <a:avLst/>
          </a:prstGeom>
          <a:noFill/>
        </p:spPr>
        <p:txBody>
          <a:bodyPr wrap="square">
            <a:spAutoFit/>
          </a:bodyPr>
          <a:lstStyle/>
          <a:p>
            <a:r>
              <a:rPr lang="en-US" sz="1800" baseline="30000" dirty="0">
                <a:effectLst/>
                <a:latin typeface="+mj-lt"/>
                <a:ea typeface="Times New Roman" panose="02020603050405020304" pitchFamily="18" charset="0"/>
              </a:rPr>
              <a:t>N </a:t>
            </a:r>
            <a:r>
              <a:rPr lang="en-US" sz="1800" baseline="30000" dirty="0" err="1">
                <a:effectLst/>
                <a:latin typeface="+mj-lt"/>
                <a:ea typeface="Times New Roman" panose="02020603050405020304" pitchFamily="18" charset="0"/>
              </a:rPr>
              <a:t>Zhadnov</a:t>
            </a:r>
            <a:r>
              <a:rPr lang="en-US" sz="1800" baseline="30000" dirty="0">
                <a:effectLst/>
                <a:latin typeface="+mj-lt"/>
                <a:ea typeface="Times New Roman" panose="02020603050405020304" pitchFamily="18" charset="0"/>
              </a:rPr>
              <a:t> et al, </a:t>
            </a:r>
            <a:r>
              <a:rPr lang="en-US" sz="1800" baseline="30000" dirty="0">
                <a:effectLst/>
                <a:latin typeface="+mj-lt"/>
                <a:ea typeface="Times New Roman" panose="02020603050405020304" pitchFamily="18" charset="0"/>
                <a:cs typeface="Times New Roman" panose="02020603050405020304" pitchFamily="18" charset="0"/>
              </a:rPr>
              <a:t>Optics Express 31, 17(2023)</a:t>
            </a:r>
            <a:endParaRPr lang="en-CH" dirty="0">
              <a:latin typeface="+mj-lt"/>
            </a:endParaRPr>
          </a:p>
        </p:txBody>
      </p:sp>
      <p:grpSp>
        <p:nvGrpSpPr>
          <p:cNvPr id="32" name="Group 31">
            <a:extLst>
              <a:ext uri="{FF2B5EF4-FFF2-40B4-BE49-F238E27FC236}">
                <a16:creationId xmlns:a16="http://schemas.microsoft.com/office/drawing/2014/main" id="{1A7DD335-1357-B4B0-75EC-07C22AB00855}"/>
              </a:ext>
            </a:extLst>
          </p:cNvPr>
          <p:cNvGrpSpPr/>
          <p:nvPr/>
        </p:nvGrpSpPr>
        <p:grpSpPr>
          <a:xfrm>
            <a:off x="6505230" y="4274633"/>
            <a:ext cx="2624424" cy="2434885"/>
            <a:chOff x="963043" y="4541215"/>
            <a:chExt cx="2302192" cy="2256671"/>
          </a:xfrm>
        </p:grpSpPr>
        <p:sp>
          <p:nvSpPr>
            <p:cNvPr id="33" name="Rectangle 32">
              <a:extLst>
                <a:ext uri="{FF2B5EF4-FFF2-40B4-BE49-F238E27FC236}">
                  <a16:creationId xmlns:a16="http://schemas.microsoft.com/office/drawing/2014/main" id="{D5960955-4E98-3031-9EF9-FDAC7699582E}"/>
                </a:ext>
              </a:extLst>
            </p:cNvPr>
            <p:cNvSpPr/>
            <p:nvPr/>
          </p:nvSpPr>
          <p:spPr>
            <a:xfrm>
              <a:off x="971149" y="4541215"/>
              <a:ext cx="2294086" cy="22177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4" name="fig_pulses_fixed.pdf" descr="fig_pulses_fixed.pdf">
              <a:extLst>
                <a:ext uri="{FF2B5EF4-FFF2-40B4-BE49-F238E27FC236}">
                  <a16:creationId xmlns:a16="http://schemas.microsoft.com/office/drawing/2014/main" id="{6CF09E4B-3114-920B-6734-87C05D228042}"/>
                </a:ext>
              </a:extLst>
            </p:cNvPr>
            <p:cNvPicPr>
              <a:picLocks noChangeAspect="1"/>
            </p:cNvPicPr>
            <p:nvPr/>
          </p:nvPicPr>
          <p:blipFill>
            <a:blip r:embed="rId6"/>
            <a:stretch>
              <a:fillRect/>
            </a:stretch>
          </p:blipFill>
          <p:spPr>
            <a:xfrm>
              <a:off x="963043" y="4563196"/>
              <a:ext cx="2269352" cy="2234690"/>
            </a:xfrm>
            <a:prstGeom prst="rect">
              <a:avLst/>
            </a:prstGeom>
            <a:ln w="12700">
              <a:miter lim="400000"/>
            </a:ln>
          </p:spPr>
        </p:pic>
      </p:grpSp>
      <p:cxnSp>
        <p:nvCxnSpPr>
          <p:cNvPr id="5" name="Straight Arrow Connector 4">
            <a:extLst>
              <a:ext uri="{FF2B5EF4-FFF2-40B4-BE49-F238E27FC236}">
                <a16:creationId xmlns:a16="http://schemas.microsoft.com/office/drawing/2014/main" id="{BB6A0635-61A7-F2B4-0760-65645ECC2FFE}"/>
              </a:ext>
            </a:extLst>
          </p:cNvPr>
          <p:cNvCxnSpPr>
            <a:cxnSpLocks/>
          </p:cNvCxnSpPr>
          <p:nvPr/>
        </p:nvCxnSpPr>
        <p:spPr>
          <a:xfrm>
            <a:off x="4100341" y="5562846"/>
            <a:ext cx="1442693" cy="17553"/>
          </a:xfrm>
          <a:prstGeom prst="straightConnector1">
            <a:avLst/>
          </a:prstGeom>
          <a:ln w="9525">
            <a:solidFill>
              <a:schemeClr val="accent5"/>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F78928A8-94E5-08BB-FCEF-AD972EFF0FFA}"/>
              </a:ext>
            </a:extLst>
          </p:cNvPr>
          <p:cNvSpPr txBox="1"/>
          <p:nvPr/>
        </p:nvSpPr>
        <p:spPr>
          <a:xfrm>
            <a:off x="3295068" y="4562423"/>
            <a:ext cx="1298618" cy="461665"/>
          </a:xfrm>
          <a:prstGeom prst="rect">
            <a:avLst/>
          </a:prstGeom>
          <a:noFill/>
        </p:spPr>
        <p:txBody>
          <a:bodyPr wrap="square" rtlCol="0">
            <a:spAutoFit/>
          </a:bodyPr>
          <a:lstStyle/>
          <a:p>
            <a:r>
              <a:rPr lang="en-US" sz="1200" dirty="0">
                <a:solidFill>
                  <a:srgbClr val="EA27FF"/>
                </a:solidFill>
              </a:rPr>
              <a:t>3) 244nm power ramped to ~25W</a:t>
            </a:r>
            <a:endParaRPr lang="en-CH" sz="1200" dirty="0">
              <a:solidFill>
                <a:srgbClr val="EA27FF"/>
              </a:solidFill>
            </a:endParaRPr>
          </a:p>
        </p:txBody>
      </p:sp>
      <p:sp>
        <p:nvSpPr>
          <p:cNvPr id="13" name="Oval 12">
            <a:extLst>
              <a:ext uri="{FF2B5EF4-FFF2-40B4-BE49-F238E27FC236}">
                <a16:creationId xmlns:a16="http://schemas.microsoft.com/office/drawing/2014/main" id="{F8D63B3E-1CA7-92FA-21F9-38B6A15680E4}"/>
              </a:ext>
            </a:extLst>
          </p:cNvPr>
          <p:cNvSpPr/>
          <p:nvPr/>
        </p:nvSpPr>
        <p:spPr>
          <a:xfrm>
            <a:off x="4298796" y="5184584"/>
            <a:ext cx="900000" cy="900000"/>
          </a:xfrm>
          <a:prstGeom prst="ellipse">
            <a:avLst/>
          </a:prstGeom>
          <a:gradFill flip="none" rotWithShape="1">
            <a:gsLst>
              <a:gs pos="27000">
                <a:srgbClr val="EA27FF">
                  <a:alpha val="84706"/>
                </a:srgb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1" name="Straight Arrow Connector 10">
            <a:extLst>
              <a:ext uri="{FF2B5EF4-FFF2-40B4-BE49-F238E27FC236}">
                <a16:creationId xmlns:a16="http://schemas.microsoft.com/office/drawing/2014/main" id="{BD85C175-EC64-3446-C0FB-A5442D146ACA}"/>
              </a:ext>
            </a:extLst>
          </p:cNvPr>
          <p:cNvCxnSpPr>
            <a:cxnSpLocks/>
            <a:stCxn id="18" idx="1"/>
          </p:cNvCxnSpPr>
          <p:nvPr/>
        </p:nvCxnSpPr>
        <p:spPr>
          <a:xfrm flipH="1" flipV="1">
            <a:off x="4668863" y="5424256"/>
            <a:ext cx="897972" cy="137882"/>
          </a:xfrm>
          <a:prstGeom prst="straightConnector1">
            <a:avLst/>
          </a:prstGeom>
          <a:ln w="57150">
            <a:solidFill>
              <a:srgbClr val="068306"/>
            </a:solidFill>
            <a:tailEnd type="triangle"/>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D173FE60-6E07-8EB4-C44B-8A4A52E51F68}"/>
              </a:ext>
            </a:extLst>
          </p:cNvPr>
          <p:cNvSpPr txBox="1"/>
          <p:nvPr/>
        </p:nvSpPr>
        <p:spPr>
          <a:xfrm>
            <a:off x="4398596" y="6147931"/>
            <a:ext cx="775746" cy="523220"/>
          </a:xfrm>
          <a:prstGeom prst="rect">
            <a:avLst/>
          </a:prstGeom>
          <a:noFill/>
        </p:spPr>
        <p:txBody>
          <a:bodyPr wrap="square" rtlCol="0">
            <a:spAutoFit/>
          </a:bodyPr>
          <a:lstStyle/>
          <a:p>
            <a:pPr algn="ctr"/>
            <a:r>
              <a:rPr lang="en-US" sz="1400" dirty="0">
                <a:solidFill>
                  <a:srgbClr val="ED4DBD"/>
                </a:solidFill>
              </a:rPr>
              <a:t>244nm (25W)</a:t>
            </a:r>
            <a:endParaRPr lang="en-CH" sz="1400" dirty="0">
              <a:solidFill>
                <a:srgbClr val="ED4DBD"/>
              </a:solidFill>
            </a:endParaRPr>
          </a:p>
        </p:txBody>
      </p:sp>
      <p:sp>
        <p:nvSpPr>
          <p:cNvPr id="7" name="Motivations to study leptonic atoms - Positronium and Muonium">
            <a:extLst>
              <a:ext uri="{FF2B5EF4-FFF2-40B4-BE49-F238E27FC236}">
                <a16:creationId xmlns:a16="http://schemas.microsoft.com/office/drawing/2014/main" id="{5FA5FB50-146B-2A74-B76B-BC827418722F}"/>
              </a:ext>
            </a:extLst>
          </p:cNvPr>
          <p:cNvSpPr txBox="1">
            <a:spLocks/>
          </p:cNvSpPr>
          <p:nvPr/>
        </p:nvSpPr>
        <p:spPr>
          <a:xfrm>
            <a:off x="609600" y="8444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Muonium 1S-2S</a:t>
            </a:r>
          </a:p>
        </p:txBody>
      </p:sp>
      <p:cxnSp>
        <p:nvCxnSpPr>
          <p:cNvPr id="8" name="Straight Connector 7">
            <a:extLst>
              <a:ext uri="{FF2B5EF4-FFF2-40B4-BE49-F238E27FC236}">
                <a16:creationId xmlns:a16="http://schemas.microsoft.com/office/drawing/2014/main" id="{82C2EB19-B6DB-3D7F-3F06-6EAA8CC0A086}"/>
              </a:ext>
            </a:extLst>
          </p:cNvPr>
          <p:cNvCxnSpPr/>
          <p:nvPr/>
        </p:nvCxnSpPr>
        <p:spPr>
          <a:xfrm>
            <a:off x="794657" y="5758542"/>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a:extLst>
              <a:ext uri="{FF2B5EF4-FFF2-40B4-BE49-F238E27FC236}">
                <a16:creationId xmlns:a16="http://schemas.microsoft.com/office/drawing/2014/main" id="{E4BE84C2-4213-5912-F4D4-57744471D21D}"/>
              </a:ext>
            </a:extLst>
          </p:cNvPr>
          <p:cNvCxnSpPr/>
          <p:nvPr/>
        </p:nvCxnSpPr>
        <p:spPr>
          <a:xfrm>
            <a:off x="794657" y="6550751"/>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20" name="Straight Connector 19">
            <a:extLst>
              <a:ext uri="{FF2B5EF4-FFF2-40B4-BE49-F238E27FC236}">
                <a16:creationId xmlns:a16="http://schemas.microsoft.com/office/drawing/2014/main" id="{36E2FE52-6726-1908-2C7F-0E2991435B67}"/>
              </a:ext>
            </a:extLst>
          </p:cNvPr>
          <p:cNvCxnSpPr/>
          <p:nvPr/>
        </p:nvCxnSpPr>
        <p:spPr>
          <a:xfrm>
            <a:off x="794657" y="5529942"/>
            <a:ext cx="1807028" cy="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22" name="TextBox 21">
            <a:extLst>
              <a:ext uri="{FF2B5EF4-FFF2-40B4-BE49-F238E27FC236}">
                <a16:creationId xmlns:a16="http://schemas.microsoft.com/office/drawing/2014/main" id="{1CA95818-8810-3A21-A769-1ADFE72F08FC}"/>
              </a:ext>
            </a:extLst>
          </p:cNvPr>
          <p:cNvSpPr txBox="1"/>
          <p:nvPr/>
        </p:nvSpPr>
        <p:spPr>
          <a:xfrm>
            <a:off x="2373475" y="6396862"/>
            <a:ext cx="775746" cy="307777"/>
          </a:xfrm>
          <a:prstGeom prst="rect">
            <a:avLst/>
          </a:prstGeom>
          <a:noFill/>
        </p:spPr>
        <p:txBody>
          <a:bodyPr wrap="square" rtlCol="0">
            <a:spAutoFit/>
          </a:bodyPr>
          <a:lstStyle/>
          <a:p>
            <a:pPr algn="ctr"/>
            <a:r>
              <a:rPr lang="en-US" sz="1400" b="1" dirty="0"/>
              <a:t>1S</a:t>
            </a:r>
            <a:endParaRPr lang="en-CH" sz="1050" b="1" dirty="0"/>
          </a:p>
        </p:txBody>
      </p:sp>
      <p:sp>
        <p:nvSpPr>
          <p:cNvPr id="23" name="TextBox 22">
            <a:extLst>
              <a:ext uri="{FF2B5EF4-FFF2-40B4-BE49-F238E27FC236}">
                <a16:creationId xmlns:a16="http://schemas.microsoft.com/office/drawing/2014/main" id="{ED30126C-D0C0-43BC-CB67-4ED61A212ED1}"/>
              </a:ext>
            </a:extLst>
          </p:cNvPr>
          <p:cNvSpPr txBox="1"/>
          <p:nvPr/>
        </p:nvSpPr>
        <p:spPr>
          <a:xfrm>
            <a:off x="2386412" y="5620203"/>
            <a:ext cx="775746" cy="307777"/>
          </a:xfrm>
          <a:prstGeom prst="rect">
            <a:avLst/>
          </a:prstGeom>
          <a:noFill/>
        </p:spPr>
        <p:txBody>
          <a:bodyPr wrap="square" rtlCol="0">
            <a:spAutoFit/>
          </a:bodyPr>
          <a:lstStyle/>
          <a:p>
            <a:pPr algn="ctr"/>
            <a:r>
              <a:rPr lang="en-US" sz="1400" b="1" dirty="0"/>
              <a:t>2S</a:t>
            </a:r>
            <a:endParaRPr lang="en-CH" sz="1050" b="1" dirty="0"/>
          </a:p>
        </p:txBody>
      </p:sp>
      <p:sp>
        <p:nvSpPr>
          <p:cNvPr id="24" name="TextBox 23">
            <a:extLst>
              <a:ext uri="{FF2B5EF4-FFF2-40B4-BE49-F238E27FC236}">
                <a16:creationId xmlns:a16="http://schemas.microsoft.com/office/drawing/2014/main" id="{233E3E8C-28FC-04F7-8B44-CB6F37B7246C}"/>
              </a:ext>
            </a:extLst>
          </p:cNvPr>
          <p:cNvSpPr txBox="1"/>
          <p:nvPr/>
        </p:nvSpPr>
        <p:spPr>
          <a:xfrm>
            <a:off x="-131990" y="5378916"/>
            <a:ext cx="1068557" cy="276999"/>
          </a:xfrm>
          <a:prstGeom prst="rect">
            <a:avLst/>
          </a:prstGeom>
          <a:noFill/>
        </p:spPr>
        <p:txBody>
          <a:bodyPr wrap="square" rtlCol="0">
            <a:spAutoFit/>
          </a:bodyPr>
          <a:lstStyle/>
          <a:p>
            <a:pPr algn="ctr"/>
            <a:r>
              <a:rPr lang="en-US" sz="1200" b="1" dirty="0"/>
              <a:t>continuum</a:t>
            </a:r>
            <a:endParaRPr lang="en-CH" sz="1000" b="1" dirty="0"/>
          </a:p>
        </p:txBody>
      </p:sp>
      <p:cxnSp>
        <p:nvCxnSpPr>
          <p:cNvPr id="26" name="Straight Arrow Connector 25">
            <a:extLst>
              <a:ext uri="{FF2B5EF4-FFF2-40B4-BE49-F238E27FC236}">
                <a16:creationId xmlns:a16="http://schemas.microsoft.com/office/drawing/2014/main" id="{16BC2DC7-FEAB-2579-FD27-E5F9E8E81AF3}"/>
              </a:ext>
            </a:extLst>
          </p:cNvPr>
          <p:cNvCxnSpPr>
            <a:cxnSpLocks/>
          </p:cNvCxnSpPr>
          <p:nvPr/>
        </p:nvCxnSpPr>
        <p:spPr>
          <a:xfrm flipV="1">
            <a:off x="1151557" y="6147931"/>
            <a:ext cx="0" cy="402820"/>
          </a:xfrm>
          <a:prstGeom prst="straightConnector1">
            <a:avLst/>
          </a:prstGeom>
          <a:ln>
            <a:solidFill>
              <a:srgbClr val="EA27FF"/>
            </a:solidFill>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73CC250E-F76A-101E-8FFF-179F5A465444}"/>
              </a:ext>
            </a:extLst>
          </p:cNvPr>
          <p:cNvCxnSpPr>
            <a:cxnSpLocks/>
          </p:cNvCxnSpPr>
          <p:nvPr/>
        </p:nvCxnSpPr>
        <p:spPr>
          <a:xfrm flipV="1">
            <a:off x="1151557" y="5758542"/>
            <a:ext cx="0" cy="402820"/>
          </a:xfrm>
          <a:prstGeom prst="straightConnector1">
            <a:avLst/>
          </a:prstGeom>
          <a:ln>
            <a:solidFill>
              <a:srgbClr val="EA27FF"/>
            </a:solidFill>
            <a:tailEnd type="triangle"/>
          </a:ln>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B59EF2DA-D855-0D28-6D6B-3CD5A6BE363D}"/>
              </a:ext>
            </a:extLst>
          </p:cNvPr>
          <p:cNvSpPr txBox="1"/>
          <p:nvPr/>
        </p:nvSpPr>
        <p:spPr>
          <a:xfrm>
            <a:off x="5113538" y="5094659"/>
            <a:ext cx="331071" cy="369332"/>
          </a:xfrm>
          <a:prstGeom prst="rect">
            <a:avLst/>
          </a:prstGeom>
          <a:noFill/>
        </p:spPr>
        <p:txBody>
          <a:bodyPr wrap="square">
            <a:spAutoFit/>
          </a:bodyPr>
          <a:lstStyle/>
          <a:p>
            <a:r>
              <a:rPr lang="en-US" sz="1800" b="1" dirty="0">
                <a:solidFill>
                  <a:srgbClr val="068306"/>
                </a:solidFill>
              </a:rPr>
              <a:t>M</a:t>
            </a:r>
            <a:endParaRPr lang="en-CH" b="1" dirty="0"/>
          </a:p>
        </p:txBody>
      </p:sp>
    </p:spTree>
    <p:extLst>
      <p:ext uri="{BB962C8B-B14F-4D97-AF65-F5344CB8AC3E}">
        <p14:creationId xmlns:p14="http://schemas.microsoft.com/office/powerpoint/2010/main" val="18708157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B7ADCC-AB9D-592F-62FB-57F33348DC63}"/>
            </a:ext>
          </a:extLst>
        </p:cNvPr>
        <p:cNvGrpSpPr/>
        <p:nvPr/>
      </p:nvGrpSpPr>
      <p:grpSpPr>
        <a:xfrm>
          <a:off x="0" y="0"/>
          <a:ext cx="0" cy="0"/>
          <a:chOff x="0" y="0"/>
          <a:chExt cx="0" cy="0"/>
        </a:xfrm>
      </p:grpSpPr>
      <p:sp>
        <p:nvSpPr>
          <p:cNvPr id="19" name="Oval 18">
            <a:extLst>
              <a:ext uri="{FF2B5EF4-FFF2-40B4-BE49-F238E27FC236}">
                <a16:creationId xmlns:a16="http://schemas.microsoft.com/office/drawing/2014/main" id="{6CFF59AD-C5C6-CFF0-3AAA-5AB01F7EFA7F}"/>
              </a:ext>
            </a:extLst>
          </p:cNvPr>
          <p:cNvSpPr/>
          <p:nvPr/>
        </p:nvSpPr>
        <p:spPr>
          <a:xfrm>
            <a:off x="4318477" y="5184584"/>
            <a:ext cx="900000" cy="900000"/>
          </a:xfrm>
          <a:prstGeom prst="ellipse">
            <a:avLst/>
          </a:prstGeom>
          <a:gradFill flip="none" rotWithShape="1">
            <a:gsLst>
              <a:gs pos="27000">
                <a:srgbClr val="EA27FF">
                  <a:alpha val="33000"/>
                </a:srgb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2" name="Picture 11">
            <a:extLst>
              <a:ext uri="{FF2B5EF4-FFF2-40B4-BE49-F238E27FC236}">
                <a16:creationId xmlns:a16="http://schemas.microsoft.com/office/drawing/2014/main" id="{788D2BD2-A2FD-D055-8723-959CB49D1CC9}"/>
              </a:ext>
            </a:extLst>
          </p:cNvPr>
          <p:cNvPicPr>
            <a:picLocks noChangeAspect="1"/>
          </p:cNvPicPr>
          <p:nvPr/>
        </p:nvPicPr>
        <p:blipFill>
          <a:blip r:embed="rId3"/>
          <a:stretch>
            <a:fillRect/>
          </a:stretch>
        </p:blipFill>
        <p:spPr>
          <a:xfrm>
            <a:off x="546949" y="1624265"/>
            <a:ext cx="5167437" cy="3571283"/>
          </a:xfrm>
          <a:prstGeom prst="rect">
            <a:avLst/>
          </a:prstGeom>
        </p:spPr>
      </p:pic>
      <p:sp>
        <p:nvSpPr>
          <p:cNvPr id="17" name="I. Cortinovis, PC,  et al., EPJD 77, 66 (2023)">
            <a:extLst>
              <a:ext uri="{FF2B5EF4-FFF2-40B4-BE49-F238E27FC236}">
                <a16:creationId xmlns:a16="http://schemas.microsoft.com/office/drawing/2014/main" id="{0E678077-CFEE-62FF-0C74-82EA751CD29B}"/>
              </a:ext>
            </a:extLst>
          </p:cNvPr>
          <p:cNvSpPr txBox="1"/>
          <p:nvPr/>
        </p:nvSpPr>
        <p:spPr>
          <a:xfrm>
            <a:off x="3232395" y="1499875"/>
            <a:ext cx="2774668" cy="4252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(2023)</a:t>
            </a:r>
          </a:p>
        </p:txBody>
      </p:sp>
      <p:sp>
        <p:nvSpPr>
          <p:cNvPr id="18" name="Rectangle 17">
            <a:extLst>
              <a:ext uri="{FF2B5EF4-FFF2-40B4-BE49-F238E27FC236}">
                <a16:creationId xmlns:a16="http://schemas.microsoft.com/office/drawing/2014/main" id="{17B69F51-DC86-96CF-4764-4CC50928B59C}"/>
              </a:ext>
            </a:extLst>
          </p:cNvPr>
          <p:cNvSpPr/>
          <p:nvPr/>
        </p:nvSpPr>
        <p:spPr>
          <a:xfrm>
            <a:off x="5566835" y="4943829"/>
            <a:ext cx="251097" cy="1236617"/>
          </a:xfrm>
          <a:prstGeom prst="rect">
            <a:avLst/>
          </a:prstGeom>
          <a:pattFill prst="pct90">
            <a:fgClr>
              <a:schemeClr val="bg2">
                <a:lumMod val="50000"/>
              </a:schemeClr>
            </a:fgClr>
            <a:bgClr>
              <a:schemeClr val="bg1"/>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E3F248C1-F06E-53D5-400F-1A105F2BAA1D}"/>
              </a:ext>
            </a:extLst>
          </p:cNvPr>
          <p:cNvSpPr txBox="1"/>
          <p:nvPr/>
        </p:nvSpPr>
        <p:spPr>
          <a:xfrm>
            <a:off x="688975" y="1841386"/>
            <a:ext cx="5031105"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Rectangle 9">
            <a:extLst>
              <a:ext uri="{FF2B5EF4-FFF2-40B4-BE49-F238E27FC236}">
                <a16:creationId xmlns:a16="http://schemas.microsoft.com/office/drawing/2014/main" id="{BFAFF175-7386-6498-31A0-5DBFFC8EF7C8}"/>
              </a:ext>
            </a:extLst>
          </p:cNvPr>
          <p:cNvSpPr/>
          <p:nvPr/>
        </p:nvSpPr>
        <p:spPr>
          <a:xfrm>
            <a:off x="3071184" y="2818221"/>
            <a:ext cx="388103" cy="30561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5" name="Straight Connector 14">
            <a:extLst>
              <a:ext uri="{FF2B5EF4-FFF2-40B4-BE49-F238E27FC236}">
                <a16:creationId xmlns:a16="http://schemas.microsoft.com/office/drawing/2014/main" id="{A974F0F0-4BF9-440C-C480-6C8A0EBFFC7F}"/>
              </a:ext>
            </a:extLst>
          </p:cNvPr>
          <p:cNvCxnSpPr>
            <a:cxnSpLocks/>
          </p:cNvCxnSpPr>
          <p:nvPr/>
        </p:nvCxnSpPr>
        <p:spPr>
          <a:xfrm>
            <a:off x="3071184" y="3123832"/>
            <a:ext cx="181948" cy="167537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0644B147-3B2F-8D9E-E75E-4BDD6EE0A0E1}"/>
              </a:ext>
            </a:extLst>
          </p:cNvPr>
          <p:cNvCxnSpPr>
            <a:cxnSpLocks/>
          </p:cNvCxnSpPr>
          <p:nvPr/>
        </p:nvCxnSpPr>
        <p:spPr>
          <a:xfrm>
            <a:off x="3459287" y="2818221"/>
            <a:ext cx="2751013" cy="1663943"/>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73" name="Rectangle 72">
            <a:extLst>
              <a:ext uri="{FF2B5EF4-FFF2-40B4-BE49-F238E27FC236}">
                <a16:creationId xmlns:a16="http://schemas.microsoft.com/office/drawing/2014/main" id="{9CB82371-34BE-AC29-C640-12D9AF12462F}"/>
              </a:ext>
            </a:extLst>
          </p:cNvPr>
          <p:cNvSpPr/>
          <p:nvPr/>
        </p:nvSpPr>
        <p:spPr>
          <a:xfrm>
            <a:off x="3232395" y="4491713"/>
            <a:ext cx="2977905" cy="228087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9" name="mu-mass_laser_setup.pdf" descr="mu-mass_laser_setup.pdf">
            <a:extLst>
              <a:ext uri="{FF2B5EF4-FFF2-40B4-BE49-F238E27FC236}">
                <a16:creationId xmlns:a16="http://schemas.microsoft.com/office/drawing/2014/main" id="{24B84B1D-0174-FA89-5FCC-AC64B96E64F0}"/>
              </a:ext>
            </a:extLst>
          </p:cNvPr>
          <p:cNvPicPr>
            <a:picLocks noChangeAspect="1"/>
          </p:cNvPicPr>
          <p:nvPr/>
        </p:nvPicPr>
        <p:blipFill>
          <a:blip r:embed="rId4"/>
          <a:stretch>
            <a:fillRect/>
          </a:stretch>
        </p:blipFill>
        <p:spPr>
          <a:xfrm>
            <a:off x="6717338" y="878488"/>
            <a:ext cx="4706102" cy="3042330"/>
          </a:xfrm>
          <a:prstGeom prst="rect">
            <a:avLst/>
          </a:prstGeom>
          <a:ln w="12700">
            <a:miter lim="400000"/>
          </a:ln>
        </p:spPr>
      </p:pic>
      <p:pic>
        <p:nvPicPr>
          <p:cNvPr id="30" name="measurement_11h_2.pdf" descr="measurement_11h_2.pdf">
            <a:extLst>
              <a:ext uri="{FF2B5EF4-FFF2-40B4-BE49-F238E27FC236}">
                <a16:creationId xmlns:a16="http://schemas.microsoft.com/office/drawing/2014/main" id="{3D2EEDEA-720D-827E-D1C1-17930FE1D1C9}"/>
              </a:ext>
            </a:extLst>
          </p:cNvPr>
          <p:cNvPicPr>
            <a:picLocks noChangeAspect="1"/>
          </p:cNvPicPr>
          <p:nvPr/>
        </p:nvPicPr>
        <p:blipFill>
          <a:blip r:embed="rId5"/>
          <a:srcRect/>
          <a:stretch>
            <a:fillRect/>
          </a:stretch>
        </p:blipFill>
        <p:spPr>
          <a:xfrm>
            <a:off x="9251880" y="4251531"/>
            <a:ext cx="2496093" cy="2521054"/>
          </a:xfrm>
          <a:prstGeom prst="rect">
            <a:avLst/>
          </a:prstGeom>
          <a:ln w="12700">
            <a:miter lim="400000"/>
          </a:ln>
        </p:spPr>
      </p:pic>
      <p:sp>
        <p:nvSpPr>
          <p:cNvPr id="31" name="TextBox 30">
            <a:extLst>
              <a:ext uri="{FF2B5EF4-FFF2-40B4-BE49-F238E27FC236}">
                <a16:creationId xmlns:a16="http://schemas.microsoft.com/office/drawing/2014/main" id="{6FECF465-BB4A-5CBE-2C39-816B1AAB8ADE}"/>
              </a:ext>
            </a:extLst>
          </p:cNvPr>
          <p:cNvSpPr txBox="1"/>
          <p:nvPr/>
        </p:nvSpPr>
        <p:spPr>
          <a:xfrm>
            <a:off x="7296795" y="3916392"/>
            <a:ext cx="6096000" cy="369332"/>
          </a:xfrm>
          <a:prstGeom prst="rect">
            <a:avLst/>
          </a:prstGeom>
          <a:noFill/>
        </p:spPr>
        <p:txBody>
          <a:bodyPr wrap="square">
            <a:spAutoFit/>
          </a:bodyPr>
          <a:lstStyle/>
          <a:p>
            <a:r>
              <a:rPr lang="en-US" sz="1800" baseline="30000" dirty="0">
                <a:effectLst/>
                <a:latin typeface="+mj-lt"/>
                <a:ea typeface="Times New Roman" panose="02020603050405020304" pitchFamily="18" charset="0"/>
              </a:rPr>
              <a:t>N </a:t>
            </a:r>
            <a:r>
              <a:rPr lang="en-US" sz="1800" baseline="30000" dirty="0" err="1">
                <a:effectLst/>
                <a:latin typeface="+mj-lt"/>
                <a:ea typeface="Times New Roman" panose="02020603050405020304" pitchFamily="18" charset="0"/>
              </a:rPr>
              <a:t>Zhadnov</a:t>
            </a:r>
            <a:r>
              <a:rPr lang="en-US" sz="1800" baseline="30000" dirty="0">
                <a:effectLst/>
                <a:latin typeface="+mj-lt"/>
                <a:ea typeface="Times New Roman" panose="02020603050405020304" pitchFamily="18" charset="0"/>
              </a:rPr>
              <a:t> et al, </a:t>
            </a:r>
            <a:r>
              <a:rPr lang="en-US" sz="1800" baseline="30000" dirty="0">
                <a:effectLst/>
                <a:latin typeface="+mj-lt"/>
                <a:ea typeface="Times New Roman" panose="02020603050405020304" pitchFamily="18" charset="0"/>
                <a:cs typeface="Times New Roman" panose="02020603050405020304" pitchFamily="18" charset="0"/>
              </a:rPr>
              <a:t>Optics Express 31, 17(2023)</a:t>
            </a:r>
            <a:endParaRPr lang="en-CH" dirty="0">
              <a:latin typeface="+mj-lt"/>
            </a:endParaRPr>
          </a:p>
        </p:txBody>
      </p:sp>
      <p:grpSp>
        <p:nvGrpSpPr>
          <p:cNvPr id="32" name="Group 31">
            <a:extLst>
              <a:ext uri="{FF2B5EF4-FFF2-40B4-BE49-F238E27FC236}">
                <a16:creationId xmlns:a16="http://schemas.microsoft.com/office/drawing/2014/main" id="{112E4C3A-B369-54B0-8449-353BBD558C32}"/>
              </a:ext>
            </a:extLst>
          </p:cNvPr>
          <p:cNvGrpSpPr/>
          <p:nvPr/>
        </p:nvGrpSpPr>
        <p:grpSpPr>
          <a:xfrm>
            <a:off x="6505230" y="4274633"/>
            <a:ext cx="2624424" cy="2434885"/>
            <a:chOff x="963043" y="4541215"/>
            <a:chExt cx="2302192" cy="2256671"/>
          </a:xfrm>
        </p:grpSpPr>
        <p:sp>
          <p:nvSpPr>
            <p:cNvPr id="33" name="Rectangle 32">
              <a:extLst>
                <a:ext uri="{FF2B5EF4-FFF2-40B4-BE49-F238E27FC236}">
                  <a16:creationId xmlns:a16="http://schemas.microsoft.com/office/drawing/2014/main" id="{A6CA866E-32AB-2A81-8108-B859AC81C5E4}"/>
                </a:ext>
              </a:extLst>
            </p:cNvPr>
            <p:cNvSpPr/>
            <p:nvPr/>
          </p:nvSpPr>
          <p:spPr>
            <a:xfrm>
              <a:off x="971149" y="4541215"/>
              <a:ext cx="2294086" cy="22177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4" name="fig_pulses_fixed.pdf" descr="fig_pulses_fixed.pdf">
              <a:extLst>
                <a:ext uri="{FF2B5EF4-FFF2-40B4-BE49-F238E27FC236}">
                  <a16:creationId xmlns:a16="http://schemas.microsoft.com/office/drawing/2014/main" id="{388050B4-3931-9B7A-C874-6B8F4C3A2EDD}"/>
                </a:ext>
              </a:extLst>
            </p:cNvPr>
            <p:cNvPicPr>
              <a:picLocks noChangeAspect="1"/>
            </p:cNvPicPr>
            <p:nvPr/>
          </p:nvPicPr>
          <p:blipFill>
            <a:blip r:embed="rId6"/>
            <a:stretch>
              <a:fillRect/>
            </a:stretch>
          </p:blipFill>
          <p:spPr>
            <a:xfrm>
              <a:off x="963043" y="4563196"/>
              <a:ext cx="2269352" cy="2234690"/>
            </a:xfrm>
            <a:prstGeom prst="rect">
              <a:avLst/>
            </a:prstGeom>
            <a:ln w="12700">
              <a:miter lim="400000"/>
            </a:ln>
          </p:spPr>
        </p:pic>
      </p:grpSp>
      <p:cxnSp>
        <p:nvCxnSpPr>
          <p:cNvPr id="5" name="Straight Arrow Connector 4">
            <a:extLst>
              <a:ext uri="{FF2B5EF4-FFF2-40B4-BE49-F238E27FC236}">
                <a16:creationId xmlns:a16="http://schemas.microsoft.com/office/drawing/2014/main" id="{0A0593F2-B7A7-7506-778F-7039E59F0DA6}"/>
              </a:ext>
            </a:extLst>
          </p:cNvPr>
          <p:cNvCxnSpPr>
            <a:cxnSpLocks/>
          </p:cNvCxnSpPr>
          <p:nvPr/>
        </p:nvCxnSpPr>
        <p:spPr>
          <a:xfrm>
            <a:off x="4100341" y="5562846"/>
            <a:ext cx="1442693" cy="17553"/>
          </a:xfrm>
          <a:prstGeom prst="straightConnector1">
            <a:avLst/>
          </a:prstGeom>
          <a:ln w="9525">
            <a:solidFill>
              <a:schemeClr val="accent5"/>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CBC8A90B-0B4B-44E4-3C13-C6CEF2A18722}"/>
              </a:ext>
            </a:extLst>
          </p:cNvPr>
          <p:cNvSpPr txBox="1"/>
          <p:nvPr/>
        </p:nvSpPr>
        <p:spPr>
          <a:xfrm>
            <a:off x="3295067" y="4562423"/>
            <a:ext cx="2292505" cy="523220"/>
          </a:xfrm>
          <a:prstGeom prst="rect">
            <a:avLst/>
          </a:prstGeom>
          <a:noFill/>
        </p:spPr>
        <p:txBody>
          <a:bodyPr wrap="square" rtlCol="0">
            <a:spAutoFit/>
          </a:bodyPr>
          <a:lstStyle/>
          <a:p>
            <a:r>
              <a:rPr lang="en-US" sz="1400" dirty="0">
                <a:solidFill>
                  <a:schemeClr val="accent2">
                    <a:lumMod val="60000"/>
                    <a:lumOff val="40000"/>
                  </a:schemeClr>
                </a:solidFill>
              </a:rPr>
              <a:t>4) Pulsed 355nm laser to </a:t>
            </a:r>
            <a:r>
              <a:rPr lang="en-US" sz="1400" dirty="0" err="1">
                <a:solidFill>
                  <a:schemeClr val="accent2">
                    <a:lumMod val="60000"/>
                    <a:lumOff val="40000"/>
                  </a:schemeClr>
                </a:solidFill>
              </a:rPr>
              <a:t>photoionise</a:t>
            </a:r>
            <a:r>
              <a:rPr lang="en-US" sz="1400" dirty="0">
                <a:solidFill>
                  <a:schemeClr val="accent2">
                    <a:lumMod val="60000"/>
                    <a:lumOff val="40000"/>
                  </a:schemeClr>
                </a:solidFill>
              </a:rPr>
              <a:t> M</a:t>
            </a:r>
            <a:endParaRPr lang="en-CH" sz="1400" dirty="0">
              <a:solidFill>
                <a:schemeClr val="accent2">
                  <a:lumMod val="60000"/>
                  <a:lumOff val="40000"/>
                </a:schemeClr>
              </a:solidFill>
            </a:endParaRPr>
          </a:p>
        </p:txBody>
      </p:sp>
      <p:sp>
        <p:nvSpPr>
          <p:cNvPr id="13" name="Oval 12">
            <a:extLst>
              <a:ext uri="{FF2B5EF4-FFF2-40B4-BE49-F238E27FC236}">
                <a16:creationId xmlns:a16="http://schemas.microsoft.com/office/drawing/2014/main" id="{CE48069C-CB2B-7B01-C7FB-A86DE49E5ACF}"/>
              </a:ext>
            </a:extLst>
          </p:cNvPr>
          <p:cNvSpPr/>
          <p:nvPr/>
        </p:nvSpPr>
        <p:spPr>
          <a:xfrm>
            <a:off x="4298796" y="5184584"/>
            <a:ext cx="900000" cy="900000"/>
          </a:xfrm>
          <a:prstGeom prst="ellipse">
            <a:avLst/>
          </a:prstGeom>
          <a:gradFill flip="none" rotWithShape="1">
            <a:gsLst>
              <a:gs pos="27000">
                <a:srgbClr val="EA27FF">
                  <a:alpha val="84706"/>
                </a:srgb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 name="Oval 5">
            <a:extLst>
              <a:ext uri="{FF2B5EF4-FFF2-40B4-BE49-F238E27FC236}">
                <a16:creationId xmlns:a16="http://schemas.microsoft.com/office/drawing/2014/main" id="{B796846C-2A02-9E7C-04DB-4FA0C63A1311}"/>
              </a:ext>
            </a:extLst>
          </p:cNvPr>
          <p:cNvSpPr/>
          <p:nvPr/>
        </p:nvSpPr>
        <p:spPr>
          <a:xfrm>
            <a:off x="3634444" y="5088436"/>
            <a:ext cx="1080000" cy="1080000"/>
          </a:xfrm>
          <a:prstGeom prst="ellipse">
            <a:avLst/>
          </a:prstGeom>
          <a:gradFill flip="none" rotWithShape="1">
            <a:gsLst>
              <a:gs pos="27000">
                <a:schemeClr val="accent2">
                  <a:lumMod val="60000"/>
                  <a:lumOff val="40000"/>
                </a:scheme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1" name="Straight Arrow Connector 10">
            <a:extLst>
              <a:ext uri="{FF2B5EF4-FFF2-40B4-BE49-F238E27FC236}">
                <a16:creationId xmlns:a16="http://schemas.microsoft.com/office/drawing/2014/main" id="{3DDD015E-970C-8BB9-67F0-6B087EC2D56C}"/>
              </a:ext>
            </a:extLst>
          </p:cNvPr>
          <p:cNvCxnSpPr>
            <a:cxnSpLocks/>
            <a:stCxn id="18" idx="1"/>
          </p:cNvCxnSpPr>
          <p:nvPr/>
        </p:nvCxnSpPr>
        <p:spPr>
          <a:xfrm flipH="1" flipV="1">
            <a:off x="4196251" y="5412377"/>
            <a:ext cx="1370584" cy="149761"/>
          </a:xfrm>
          <a:prstGeom prst="straightConnector1">
            <a:avLst/>
          </a:prstGeom>
          <a:ln w="57150">
            <a:solidFill>
              <a:srgbClr val="068306"/>
            </a:solidFill>
            <a:prstDash val="soli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E6C30CEC-5619-8E69-5A89-7E5D47A6956A}"/>
              </a:ext>
            </a:extLst>
          </p:cNvPr>
          <p:cNvCxnSpPr>
            <a:cxnSpLocks/>
          </p:cNvCxnSpPr>
          <p:nvPr/>
        </p:nvCxnSpPr>
        <p:spPr>
          <a:xfrm flipH="1" flipV="1">
            <a:off x="3496967" y="5327619"/>
            <a:ext cx="699284" cy="84758"/>
          </a:xfrm>
          <a:prstGeom prst="straightConnector1">
            <a:avLst/>
          </a:prstGeom>
          <a:ln w="57150">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F3EED03B-9E06-968F-059E-003E52C9850E}"/>
              </a:ext>
            </a:extLst>
          </p:cNvPr>
          <p:cNvCxnSpPr>
            <a:cxnSpLocks/>
          </p:cNvCxnSpPr>
          <p:nvPr/>
        </p:nvCxnSpPr>
        <p:spPr>
          <a:xfrm flipH="1">
            <a:off x="3496967" y="5421926"/>
            <a:ext cx="699284" cy="479543"/>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214D81BB-7AD9-8F34-DF8F-9AFC9A1258E3}"/>
                  </a:ext>
                </a:extLst>
              </p:cNvPr>
              <p:cNvSpPr txBox="1"/>
              <p:nvPr/>
            </p:nvSpPr>
            <p:spPr>
              <a:xfrm>
                <a:off x="3245039" y="5132108"/>
                <a:ext cx="279360"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CH" sz="1100" i="1" smtClean="0">
                              <a:solidFill>
                                <a:schemeClr val="accent5"/>
                              </a:solidFill>
                              <a:latin typeface="Cambria Math" panose="02040503050406030204" pitchFamily="18" charset="0"/>
                            </a:rPr>
                          </m:ctrlPr>
                        </m:sSupPr>
                        <m:e>
                          <m:r>
                            <a:rPr lang="en-CH" sz="1100" i="1" smtClean="0">
                              <a:solidFill>
                                <a:schemeClr val="accent5"/>
                              </a:solidFill>
                              <a:latin typeface="Cambria Math" panose="02040503050406030204" pitchFamily="18" charset="0"/>
                              <a:ea typeface="Cambria Math" panose="02040503050406030204" pitchFamily="18" charset="0"/>
                            </a:rPr>
                            <m:t>𝜇</m:t>
                          </m:r>
                        </m:e>
                        <m:sup>
                          <m:r>
                            <a:rPr lang="en-US" sz="1100" b="0" i="1" smtClean="0">
                              <a:solidFill>
                                <a:schemeClr val="accent5"/>
                              </a:solidFill>
                              <a:latin typeface="Cambria Math" panose="02040503050406030204" pitchFamily="18" charset="0"/>
                            </a:rPr>
                            <m:t>+</m:t>
                          </m:r>
                        </m:sup>
                      </m:sSup>
                    </m:oMath>
                  </m:oMathPara>
                </a14:m>
                <a:endParaRPr lang="en-CH" sz="1100" dirty="0">
                  <a:solidFill>
                    <a:schemeClr val="accent5"/>
                  </a:solidFill>
                </a:endParaRPr>
              </a:p>
            </p:txBody>
          </p:sp>
        </mc:Choice>
        <mc:Fallback xmlns="">
          <p:sp>
            <p:nvSpPr>
              <p:cNvPr id="26" name="TextBox 25">
                <a:extLst>
                  <a:ext uri="{FF2B5EF4-FFF2-40B4-BE49-F238E27FC236}">
                    <a16:creationId xmlns:a16="http://schemas.microsoft.com/office/drawing/2014/main" id="{214D81BB-7AD9-8F34-DF8F-9AFC9A1258E3}"/>
                  </a:ext>
                </a:extLst>
              </p:cNvPr>
              <p:cNvSpPr txBox="1">
                <a:spLocks noRot="1" noChangeAspect="1" noMove="1" noResize="1" noEditPoints="1" noAdjustHandles="1" noChangeArrowheads="1" noChangeShapeType="1" noTextEdit="1"/>
              </p:cNvSpPr>
              <p:nvPr/>
            </p:nvSpPr>
            <p:spPr>
              <a:xfrm>
                <a:off x="3245039" y="5132108"/>
                <a:ext cx="279360" cy="261610"/>
              </a:xfrm>
              <a:prstGeom prst="rect">
                <a:avLst/>
              </a:prstGeom>
              <a:blipFill>
                <a:blip r:embed="rId7"/>
                <a:stretch>
                  <a:fillRect r="-2174"/>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283CDACE-4719-E96E-767E-09E31AE4AC91}"/>
                  </a:ext>
                </a:extLst>
              </p:cNvPr>
              <p:cNvSpPr txBox="1"/>
              <p:nvPr/>
            </p:nvSpPr>
            <p:spPr>
              <a:xfrm>
                <a:off x="3265235" y="5675551"/>
                <a:ext cx="279360"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CH" sz="1100" i="1" smtClean="0">
                              <a:solidFill>
                                <a:srgbClr val="FFC000"/>
                              </a:solidFill>
                              <a:latin typeface="Cambria Math" panose="02040503050406030204" pitchFamily="18" charset="0"/>
                            </a:rPr>
                          </m:ctrlPr>
                        </m:sSupPr>
                        <m:e>
                          <m:r>
                            <a:rPr lang="en-US" sz="1100" b="0" i="1" smtClean="0">
                              <a:solidFill>
                                <a:srgbClr val="FFC000"/>
                              </a:solidFill>
                              <a:latin typeface="Cambria Math" panose="02040503050406030204" pitchFamily="18" charset="0"/>
                            </a:rPr>
                            <m:t>𝑒</m:t>
                          </m:r>
                        </m:e>
                        <m:sup>
                          <m:r>
                            <a:rPr lang="en-US" sz="1100" b="0" i="1" smtClean="0">
                              <a:solidFill>
                                <a:srgbClr val="FFC000"/>
                              </a:solidFill>
                              <a:latin typeface="Cambria Math" panose="02040503050406030204" pitchFamily="18" charset="0"/>
                              <a:ea typeface="Cambria Math" panose="02040503050406030204" pitchFamily="18" charset="0"/>
                            </a:rPr>
                            <m:t>−</m:t>
                          </m:r>
                        </m:sup>
                      </m:sSup>
                    </m:oMath>
                  </m:oMathPara>
                </a14:m>
                <a:endParaRPr lang="en-CH" sz="1100" dirty="0">
                  <a:solidFill>
                    <a:srgbClr val="FFC000"/>
                  </a:solidFill>
                </a:endParaRPr>
              </a:p>
            </p:txBody>
          </p:sp>
        </mc:Choice>
        <mc:Fallback xmlns="">
          <p:sp>
            <p:nvSpPr>
              <p:cNvPr id="27" name="TextBox 26">
                <a:extLst>
                  <a:ext uri="{FF2B5EF4-FFF2-40B4-BE49-F238E27FC236}">
                    <a16:creationId xmlns:a16="http://schemas.microsoft.com/office/drawing/2014/main" id="{283CDACE-4719-E96E-767E-09E31AE4AC91}"/>
                  </a:ext>
                </a:extLst>
              </p:cNvPr>
              <p:cNvSpPr txBox="1">
                <a:spLocks noRot="1" noChangeAspect="1" noMove="1" noResize="1" noEditPoints="1" noAdjustHandles="1" noChangeArrowheads="1" noChangeShapeType="1" noTextEdit="1"/>
              </p:cNvSpPr>
              <p:nvPr/>
            </p:nvSpPr>
            <p:spPr>
              <a:xfrm>
                <a:off x="3265235" y="5675551"/>
                <a:ext cx="279360" cy="261610"/>
              </a:xfrm>
              <a:prstGeom prst="rect">
                <a:avLst/>
              </a:prstGeom>
              <a:blipFill>
                <a:blip r:embed="rId8"/>
                <a:stretch>
                  <a:fillRect/>
                </a:stretch>
              </a:blipFill>
            </p:spPr>
            <p:txBody>
              <a:bodyPr/>
              <a:lstStyle/>
              <a:p>
                <a:r>
                  <a:rPr lang="en-CH">
                    <a:noFill/>
                  </a:rPr>
                  <a:t> </a:t>
                </a:r>
              </a:p>
            </p:txBody>
          </p:sp>
        </mc:Fallback>
      </mc:AlternateContent>
      <p:sp>
        <p:nvSpPr>
          <p:cNvPr id="28" name="TextBox 27">
            <a:extLst>
              <a:ext uri="{FF2B5EF4-FFF2-40B4-BE49-F238E27FC236}">
                <a16:creationId xmlns:a16="http://schemas.microsoft.com/office/drawing/2014/main" id="{2126596B-C486-2612-7BD3-1944A2FB66DC}"/>
              </a:ext>
            </a:extLst>
          </p:cNvPr>
          <p:cNvSpPr txBox="1"/>
          <p:nvPr/>
        </p:nvSpPr>
        <p:spPr>
          <a:xfrm>
            <a:off x="4398596" y="6147931"/>
            <a:ext cx="775746" cy="523220"/>
          </a:xfrm>
          <a:prstGeom prst="rect">
            <a:avLst/>
          </a:prstGeom>
          <a:noFill/>
        </p:spPr>
        <p:txBody>
          <a:bodyPr wrap="square" rtlCol="0">
            <a:spAutoFit/>
          </a:bodyPr>
          <a:lstStyle/>
          <a:p>
            <a:pPr algn="ctr"/>
            <a:r>
              <a:rPr lang="en-US" sz="1400" dirty="0">
                <a:solidFill>
                  <a:srgbClr val="ED4DBD"/>
                </a:solidFill>
              </a:rPr>
              <a:t>244nm (25W)</a:t>
            </a:r>
            <a:endParaRPr lang="en-CH" sz="1400" dirty="0">
              <a:solidFill>
                <a:srgbClr val="ED4DBD"/>
              </a:solidFill>
            </a:endParaRPr>
          </a:p>
        </p:txBody>
      </p:sp>
      <p:sp>
        <p:nvSpPr>
          <p:cNvPr id="35" name="TextBox 34">
            <a:extLst>
              <a:ext uri="{FF2B5EF4-FFF2-40B4-BE49-F238E27FC236}">
                <a16:creationId xmlns:a16="http://schemas.microsoft.com/office/drawing/2014/main" id="{3D9BE2C5-38DC-5038-69BC-0893CF15361F}"/>
              </a:ext>
            </a:extLst>
          </p:cNvPr>
          <p:cNvSpPr txBox="1"/>
          <p:nvPr/>
        </p:nvSpPr>
        <p:spPr>
          <a:xfrm>
            <a:off x="3615301" y="6177516"/>
            <a:ext cx="775746" cy="523220"/>
          </a:xfrm>
          <a:prstGeom prst="rect">
            <a:avLst/>
          </a:prstGeom>
          <a:noFill/>
        </p:spPr>
        <p:txBody>
          <a:bodyPr wrap="square" rtlCol="0">
            <a:spAutoFit/>
          </a:bodyPr>
          <a:lstStyle/>
          <a:p>
            <a:pPr algn="ctr"/>
            <a:r>
              <a:rPr lang="en-US" sz="1400" dirty="0">
                <a:solidFill>
                  <a:srgbClr val="00B0F0"/>
                </a:solidFill>
              </a:rPr>
              <a:t>355nm </a:t>
            </a:r>
          </a:p>
          <a:p>
            <a:pPr algn="ctr"/>
            <a:r>
              <a:rPr lang="en-US" sz="1400" dirty="0">
                <a:solidFill>
                  <a:srgbClr val="00B0F0"/>
                </a:solidFill>
              </a:rPr>
              <a:t>(Pulsed)</a:t>
            </a:r>
            <a:endParaRPr lang="en-CH" sz="1400" dirty="0">
              <a:solidFill>
                <a:srgbClr val="00B0F0"/>
              </a:solidFill>
            </a:endParaRPr>
          </a:p>
        </p:txBody>
      </p:sp>
      <p:sp>
        <p:nvSpPr>
          <p:cNvPr id="36" name="Motivations to study leptonic atoms - Positronium and Muonium">
            <a:extLst>
              <a:ext uri="{FF2B5EF4-FFF2-40B4-BE49-F238E27FC236}">
                <a16:creationId xmlns:a16="http://schemas.microsoft.com/office/drawing/2014/main" id="{2372C956-EBBB-1FAC-053F-C5BED5D1C834}"/>
              </a:ext>
            </a:extLst>
          </p:cNvPr>
          <p:cNvSpPr txBox="1">
            <a:spLocks/>
          </p:cNvSpPr>
          <p:nvPr/>
        </p:nvSpPr>
        <p:spPr>
          <a:xfrm>
            <a:off x="609600" y="8444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Muonium 1S-2S</a:t>
            </a:r>
          </a:p>
        </p:txBody>
      </p:sp>
      <p:cxnSp>
        <p:nvCxnSpPr>
          <p:cNvPr id="37" name="Straight Connector 36">
            <a:extLst>
              <a:ext uri="{FF2B5EF4-FFF2-40B4-BE49-F238E27FC236}">
                <a16:creationId xmlns:a16="http://schemas.microsoft.com/office/drawing/2014/main" id="{A5C984CC-BC25-CF6F-2AE2-D8FD2815D3B2}"/>
              </a:ext>
            </a:extLst>
          </p:cNvPr>
          <p:cNvCxnSpPr/>
          <p:nvPr/>
        </p:nvCxnSpPr>
        <p:spPr>
          <a:xfrm>
            <a:off x="794657" y="5758542"/>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8" name="Straight Connector 37">
            <a:extLst>
              <a:ext uri="{FF2B5EF4-FFF2-40B4-BE49-F238E27FC236}">
                <a16:creationId xmlns:a16="http://schemas.microsoft.com/office/drawing/2014/main" id="{67D9F7A9-F28A-E2EC-7477-17026E310744}"/>
              </a:ext>
            </a:extLst>
          </p:cNvPr>
          <p:cNvCxnSpPr/>
          <p:nvPr/>
        </p:nvCxnSpPr>
        <p:spPr>
          <a:xfrm>
            <a:off x="794657" y="6550751"/>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9" name="Straight Connector 38">
            <a:extLst>
              <a:ext uri="{FF2B5EF4-FFF2-40B4-BE49-F238E27FC236}">
                <a16:creationId xmlns:a16="http://schemas.microsoft.com/office/drawing/2014/main" id="{68A9B3CD-0E6B-41FB-EB7C-6146E7EB4F4B}"/>
              </a:ext>
            </a:extLst>
          </p:cNvPr>
          <p:cNvCxnSpPr/>
          <p:nvPr/>
        </p:nvCxnSpPr>
        <p:spPr>
          <a:xfrm>
            <a:off x="794657" y="5529942"/>
            <a:ext cx="1807028" cy="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40" name="TextBox 39">
            <a:extLst>
              <a:ext uri="{FF2B5EF4-FFF2-40B4-BE49-F238E27FC236}">
                <a16:creationId xmlns:a16="http://schemas.microsoft.com/office/drawing/2014/main" id="{CAF4EF4F-0ECB-EE62-7C72-AA5E4B756272}"/>
              </a:ext>
            </a:extLst>
          </p:cNvPr>
          <p:cNvSpPr txBox="1"/>
          <p:nvPr/>
        </p:nvSpPr>
        <p:spPr>
          <a:xfrm>
            <a:off x="2373475" y="6396862"/>
            <a:ext cx="775746" cy="307777"/>
          </a:xfrm>
          <a:prstGeom prst="rect">
            <a:avLst/>
          </a:prstGeom>
          <a:noFill/>
        </p:spPr>
        <p:txBody>
          <a:bodyPr wrap="square" rtlCol="0">
            <a:spAutoFit/>
          </a:bodyPr>
          <a:lstStyle/>
          <a:p>
            <a:pPr algn="ctr"/>
            <a:r>
              <a:rPr lang="en-US" sz="1400" b="1" dirty="0"/>
              <a:t>1S</a:t>
            </a:r>
            <a:endParaRPr lang="en-CH" sz="1050" b="1" dirty="0"/>
          </a:p>
        </p:txBody>
      </p:sp>
      <p:sp>
        <p:nvSpPr>
          <p:cNvPr id="41" name="TextBox 40">
            <a:extLst>
              <a:ext uri="{FF2B5EF4-FFF2-40B4-BE49-F238E27FC236}">
                <a16:creationId xmlns:a16="http://schemas.microsoft.com/office/drawing/2014/main" id="{DBF45025-4165-286B-EE86-39DEA6E5C439}"/>
              </a:ext>
            </a:extLst>
          </p:cNvPr>
          <p:cNvSpPr txBox="1"/>
          <p:nvPr/>
        </p:nvSpPr>
        <p:spPr>
          <a:xfrm>
            <a:off x="2386412" y="5620203"/>
            <a:ext cx="775746" cy="307777"/>
          </a:xfrm>
          <a:prstGeom prst="rect">
            <a:avLst/>
          </a:prstGeom>
          <a:noFill/>
        </p:spPr>
        <p:txBody>
          <a:bodyPr wrap="square" rtlCol="0">
            <a:spAutoFit/>
          </a:bodyPr>
          <a:lstStyle/>
          <a:p>
            <a:pPr algn="ctr"/>
            <a:r>
              <a:rPr lang="en-US" sz="1400" b="1" dirty="0"/>
              <a:t>2S</a:t>
            </a:r>
            <a:endParaRPr lang="en-CH" sz="1050" b="1" dirty="0"/>
          </a:p>
        </p:txBody>
      </p:sp>
      <p:sp>
        <p:nvSpPr>
          <p:cNvPr id="42" name="TextBox 41">
            <a:extLst>
              <a:ext uri="{FF2B5EF4-FFF2-40B4-BE49-F238E27FC236}">
                <a16:creationId xmlns:a16="http://schemas.microsoft.com/office/drawing/2014/main" id="{47382663-BF56-B516-8A4E-384FD67E2896}"/>
              </a:ext>
            </a:extLst>
          </p:cNvPr>
          <p:cNvSpPr txBox="1"/>
          <p:nvPr/>
        </p:nvSpPr>
        <p:spPr>
          <a:xfrm>
            <a:off x="-131990" y="5378916"/>
            <a:ext cx="1068557" cy="276999"/>
          </a:xfrm>
          <a:prstGeom prst="rect">
            <a:avLst/>
          </a:prstGeom>
          <a:noFill/>
        </p:spPr>
        <p:txBody>
          <a:bodyPr wrap="square" rtlCol="0">
            <a:spAutoFit/>
          </a:bodyPr>
          <a:lstStyle/>
          <a:p>
            <a:pPr algn="ctr"/>
            <a:r>
              <a:rPr lang="en-US" sz="1200" b="1" dirty="0"/>
              <a:t>continuum</a:t>
            </a:r>
            <a:endParaRPr lang="en-CH" sz="1000" b="1" dirty="0"/>
          </a:p>
        </p:txBody>
      </p:sp>
      <p:cxnSp>
        <p:nvCxnSpPr>
          <p:cNvPr id="43" name="Straight Arrow Connector 42">
            <a:extLst>
              <a:ext uri="{FF2B5EF4-FFF2-40B4-BE49-F238E27FC236}">
                <a16:creationId xmlns:a16="http://schemas.microsoft.com/office/drawing/2014/main" id="{17F3D7F4-851C-8907-F2AF-1AB0E4C30CEF}"/>
              </a:ext>
            </a:extLst>
          </p:cNvPr>
          <p:cNvCxnSpPr>
            <a:cxnSpLocks/>
          </p:cNvCxnSpPr>
          <p:nvPr/>
        </p:nvCxnSpPr>
        <p:spPr>
          <a:xfrm flipV="1">
            <a:off x="1151557" y="6147931"/>
            <a:ext cx="0" cy="402820"/>
          </a:xfrm>
          <a:prstGeom prst="straightConnector1">
            <a:avLst/>
          </a:prstGeom>
          <a:ln>
            <a:solidFill>
              <a:srgbClr val="EA27FF"/>
            </a:solidFill>
            <a:tailEnd type="triangle"/>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005B618E-E22D-1928-3792-D2362636CC84}"/>
              </a:ext>
            </a:extLst>
          </p:cNvPr>
          <p:cNvCxnSpPr>
            <a:cxnSpLocks/>
          </p:cNvCxnSpPr>
          <p:nvPr/>
        </p:nvCxnSpPr>
        <p:spPr>
          <a:xfrm flipV="1">
            <a:off x="1151557" y="5758542"/>
            <a:ext cx="0" cy="402820"/>
          </a:xfrm>
          <a:prstGeom prst="straightConnector1">
            <a:avLst/>
          </a:prstGeom>
          <a:ln>
            <a:solidFill>
              <a:srgbClr val="EA27FF"/>
            </a:solidFill>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18E41417-4CD0-F4DF-2BC4-E5F99AE3CB0A}"/>
              </a:ext>
            </a:extLst>
          </p:cNvPr>
          <p:cNvCxnSpPr>
            <a:cxnSpLocks/>
          </p:cNvCxnSpPr>
          <p:nvPr/>
        </p:nvCxnSpPr>
        <p:spPr>
          <a:xfrm flipV="1">
            <a:off x="1151557" y="5362212"/>
            <a:ext cx="0" cy="402820"/>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409034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2B9860-9EE9-6C41-241F-02D0D33D50EC}"/>
            </a:ext>
          </a:extLst>
        </p:cNvPr>
        <p:cNvGrpSpPr/>
        <p:nvPr/>
      </p:nvGrpSpPr>
      <p:grpSpPr>
        <a:xfrm>
          <a:off x="0" y="0"/>
          <a:ext cx="0" cy="0"/>
          <a:chOff x="0" y="0"/>
          <a:chExt cx="0" cy="0"/>
        </a:xfrm>
      </p:grpSpPr>
      <p:sp>
        <p:nvSpPr>
          <p:cNvPr id="19" name="Oval 18">
            <a:extLst>
              <a:ext uri="{FF2B5EF4-FFF2-40B4-BE49-F238E27FC236}">
                <a16:creationId xmlns:a16="http://schemas.microsoft.com/office/drawing/2014/main" id="{02E77610-243D-E501-04CD-90912CF97B75}"/>
              </a:ext>
            </a:extLst>
          </p:cNvPr>
          <p:cNvSpPr/>
          <p:nvPr/>
        </p:nvSpPr>
        <p:spPr>
          <a:xfrm>
            <a:off x="4318477" y="5184584"/>
            <a:ext cx="900000" cy="900000"/>
          </a:xfrm>
          <a:prstGeom prst="ellipse">
            <a:avLst/>
          </a:prstGeom>
          <a:gradFill flip="none" rotWithShape="1">
            <a:gsLst>
              <a:gs pos="27000">
                <a:srgbClr val="EA27FF">
                  <a:alpha val="33000"/>
                </a:srgb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2" name="Picture 11">
            <a:extLst>
              <a:ext uri="{FF2B5EF4-FFF2-40B4-BE49-F238E27FC236}">
                <a16:creationId xmlns:a16="http://schemas.microsoft.com/office/drawing/2014/main" id="{5B1D05B7-E812-BA7E-F5A0-EEBD524FA68A}"/>
              </a:ext>
            </a:extLst>
          </p:cNvPr>
          <p:cNvPicPr>
            <a:picLocks noChangeAspect="1"/>
          </p:cNvPicPr>
          <p:nvPr/>
        </p:nvPicPr>
        <p:blipFill>
          <a:blip r:embed="rId3"/>
          <a:stretch>
            <a:fillRect/>
          </a:stretch>
        </p:blipFill>
        <p:spPr>
          <a:xfrm>
            <a:off x="546949" y="1624265"/>
            <a:ext cx="5167437" cy="3571283"/>
          </a:xfrm>
          <a:prstGeom prst="rect">
            <a:avLst/>
          </a:prstGeom>
        </p:spPr>
      </p:pic>
      <p:sp>
        <p:nvSpPr>
          <p:cNvPr id="17" name="I. Cortinovis, PC,  et al., EPJD 77, 66 (2023)">
            <a:extLst>
              <a:ext uri="{FF2B5EF4-FFF2-40B4-BE49-F238E27FC236}">
                <a16:creationId xmlns:a16="http://schemas.microsoft.com/office/drawing/2014/main" id="{3F71A5DB-DC90-61ED-A24D-E18CAFB37814}"/>
              </a:ext>
            </a:extLst>
          </p:cNvPr>
          <p:cNvSpPr txBox="1"/>
          <p:nvPr/>
        </p:nvSpPr>
        <p:spPr>
          <a:xfrm>
            <a:off x="3232395" y="1499875"/>
            <a:ext cx="2774668" cy="4252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(2023)</a:t>
            </a:r>
          </a:p>
        </p:txBody>
      </p:sp>
      <p:sp>
        <p:nvSpPr>
          <p:cNvPr id="18" name="Rectangle 17">
            <a:extLst>
              <a:ext uri="{FF2B5EF4-FFF2-40B4-BE49-F238E27FC236}">
                <a16:creationId xmlns:a16="http://schemas.microsoft.com/office/drawing/2014/main" id="{5A12FAD6-9B7F-B4C2-F3F7-672DAF251BDF}"/>
              </a:ext>
            </a:extLst>
          </p:cNvPr>
          <p:cNvSpPr/>
          <p:nvPr/>
        </p:nvSpPr>
        <p:spPr>
          <a:xfrm>
            <a:off x="5566835" y="4943829"/>
            <a:ext cx="251097" cy="1236617"/>
          </a:xfrm>
          <a:prstGeom prst="rect">
            <a:avLst/>
          </a:prstGeom>
          <a:pattFill prst="pct90">
            <a:fgClr>
              <a:schemeClr val="bg2">
                <a:lumMod val="50000"/>
              </a:schemeClr>
            </a:fgClr>
            <a:bgClr>
              <a:schemeClr val="bg1"/>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4C3CCF7B-F037-BF17-56E4-40E5E4A81671}"/>
              </a:ext>
            </a:extLst>
          </p:cNvPr>
          <p:cNvSpPr txBox="1"/>
          <p:nvPr/>
        </p:nvSpPr>
        <p:spPr>
          <a:xfrm>
            <a:off x="688975" y="1841386"/>
            <a:ext cx="50311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Rectangle 9">
            <a:extLst>
              <a:ext uri="{FF2B5EF4-FFF2-40B4-BE49-F238E27FC236}">
                <a16:creationId xmlns:a16="http://schemas.microsoft.com/office/drawing/2014/main" id="{98CB24DF-456F-6C89-E7E0-AA571DED1EEA}"/>
              </a:ext>
            </a:extLst>
          </p:cNvPr>
          <p:cNvSpPr/>
          <p:nvPr/>
        </p:nvSpPr>
        <p:spPr>
          <a:xfrm>
            <a:off x="3071184" y="2818221"/>
            <a:ext cx="388103" cy="30561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5" name="Straight Connector 14">
            <a:extLst>
              <a:ext uri="{FF2B5EF4-FFF2-40B4-BE49-F238E27FC236}">
                <a16:creationId xmlns:a16="http://schemas.microsoft.com/office/drawing/2014/main" id="{A82FDA1A-BA93-B0DE-F51D-7429A389E57B}"/>
              </a:ext>
            </a:extLst>
          </p:cNvPr>
          <p:cNvCxnSpPr>
            <a:cxnSpLocks/>
          </p:cNvCxnSpPr>
          <p:nvPr/>
        </p:nvCxnSpPr>
        <p:spPr>
          <a:xfrm>
            <a:off x="3071184" y="3123832"/>
            <a:ext cx="181948" cy="167537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AD38DDE4-4B85-DC4C-B37C-D05BC6988AB9}"/>
              </a:ext>
            </a:extLst>
          </p:cNvPr>
          <p:cNvCxnSpPr>
            <a:cxnSpLocks/>
          </p:cNvCxnSpPr>
          <p:nvPr/>
        </p:nvCxnSpPr>
        <p:spPr>
          <a:xfrm>
            <a:off x="3459287" y="2818221"/>
            <a:ext cx="2751013" cy="1663943"/>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73" name="Rectangle 72">
            <a:extLst>
              <a:ext uri="{FF2B5EF4-FFF2-40B4-BE49-F238E27FC236}">
                <a16:creationId xmlns:a16="http://schemas.microsoft.com/office/drawing/2014/main" id="{21D6E0B6-60A7-7A28-EE0A-9F1A12ADCE9B}"/>
              </a:ext>
            </a:extLst>
          </p:cNvPr>
          <p:cNvSpPr/>
          <p:nvPr/>
        </p:nvSpPr>
        <p:spPr>
          <a:xfrm>
            <a:off x="3232395" y="4491713"/>
            <a:ext cx="2977905" cy="228087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TextBox 8">
            <a:extLst>
              <a:ext uri="{FF2B5EF4-FFF2-40B4-BE49-F238E27FC236}">
                <a16:creationId xmlns:a16="http://schemas.microsoft.com/office/drawing/2014/main" id="{B35436B2-A833-BA49-B19E-ED63990D2224}"/>
              </a:ext>
            </a:extLst>
          </p:cNvPr>
          <p:cNvSpPr txBox="1"/>
          <p:nvPr/>
        </p:nvSpPr>
        <p:spPr>
          <a:xfrm>
            <a:off x="4364069" y="6138474"/>
            <a:ext cx="907836" cy="523220"/>
          </a:xfrm>
          <a:prstGeom prst="rect">
            <a:avLst/>
          </a:prstGeom>
          <a:noFill/>
        </p:spPr>
        <p:txBody>
          <a:bodyPr wrap="square" rtlCol="0">
            <a:spAutoFit/>
          </a:bodyPr>
          <a:lstStyle/>
          <a:p>
            <a:pPr algn="ctr"/>
            <a:r>
              <a:rPr lang="en-US" sz="1400" dirty="0">
                <a:solidFill>
                  <a:srgbClr val="ED4DBD"/>
                </a:solidFill>
              </a:rPr>
              <a:t>244nm (100mW)</a:t>
            </a:r>
            <a:endParaRPr lang="en-CH" sz="1400" dirty="0">
              <a:solidFill>
                <a:srgbClr val="ED4DBD"/>
              </a:solidFill>
            </a:endParaRPr>
          </a:p>
        </p:txBody>
      </p:sp>
      <p:pic>
        <p:nvPicPr>
          <p:cNvPr id="29" name="mu-mass_laser_setup.pdf" descr="mu-mass_laser_setup.pdf">
            <a:extLst>
              <a:ext uri="{FF2B5EF4-FFF2-40B4-BE49-F238E27FC236}">
                <a16:creationId xmlns:a16="http://schemas.microsoft.com/office/drawing/2014/main" id="{152B59FF-6E6D-4D3A-3810-B046C6252BD8}"/>
              </a:ext>
            </a:extLst>
          </p:cNvPr>
          <p:cNvPicPr>
            <a:picLocks noChangeAspect="1"/>
          </p:cNvPicPr>
          <p:nvPr/>
        </p:nvPicPr>
        <p:blipFill>
          <a:blip r:embed="rId4"/>
          <a:stretch>
            <a:fillRect/>
          </a:stretch>
        </p:blipFill>
        <p:spPr>
          <a:xfrm>
            <a:off x="6717338" y="878488"/>
            <a:ext cx="4706102" cy="3042330"/>
          </a:xfrm>
          <a:prstGeom prst="rect">
            <a:avLst/>
          </a:prstGeom>
          <a:ln w="12700">
            <a:miter lim="400000"/>
          </a:ln>
        </p:spPr>
      </p:pic>
      <p:pic>
        <p:nvPicPr>
          <p:cNvPr id="30" name="measurement_11h_2.pdf" descr="measurement_11h_2.pdf">
            <a:extLst>
              <a:ext uri="{FF2B5EF4-FFF2-40B4-BE49-F238E27FC236}">
                <a16:creationId xmlns:a16="http://schemas.microsoft.com/office/drawing/2014/main" id="{57DE2718-934A-985C-0901-ADD6714C9765}"/>
              </a:ext>
            </a:extLst>
          </p:cNvPr>
          <p:cNvPicPr>
            <a:picLocks noChangeAspect="1"/>
          </p:cNvPicPr>
          <p:nvPr/>
        </p:nvPicPr>
        <p:blipFill>
          <a:blip r:embed="rId5"/>
          <a:srcRect/>
          <a:stretch>
            <a:fillRect/>
          </a:stretch>
        </p:blipFill>
        <p:spPr>
          <a:xfrm>
            <a:off x="9251880" y="4251531"/>
            <a:ext cx="2496093" cy="2521054"/>
          </a:xfrm>
          <a:prstGeom prst="rect">
            <a:avLst/>
          </a:prstGeom>
          <a:ln w="12700">
            <a:miter lim="400000"/>
          </a:ln>
        </p:spPr>
      </p:pic>
      <p:sp>
        <p:nvSpPr>
          <p:cNvPr id="31" name="TextBox 30">
            <a:extLst>
              <a:ext uri="{FF2B5EF4-FFF2-40B4-BE49-F238E27FC236}">
                <a16:creationId xmlns:a16="http://schemas.microsoft.com/office/drawing/2014/main" id="{A968FCC5-8FA6-4C21-79EE-B5B9606710CC}"/>
              </a:ext>
            </a:extLst>
          </p:cNvPr>
          <p:cNvSpPr txBox="1"/>
          <p:nvPr/>
        </p:nvSpPr>
        <p:spPr>
          <a:xfrm>
            <a:off x="7296795" y="3916392"/>
            <a:ext cx="6096000" cy="369332"/>
          </a:xfrm>
          <a:prstGeom prst="rect">
            <a:avLst/>
          </a:prstGeom>
          <a:noFill/>
        </p:spPr>
        <p:txBody>
          <a:bodyPr wrap="square">
            <a:spAutoFit/>
          </a:bodyPr>
          <a:lstStyle/>
          <a:p>
            <a:r>
              <a:rPr lang="en-US" sz="1800" baseline="30000" dirty="0">
                <a:effectLst/>
                <a:latin typeface="+mj-lt"/>
                <a:ea typeface="Times New Roman" panose="02020603050405020304" pitchFamily="18" charset="0"/>
              </a:rPr>
              <a:t>N </a:t>
            </a:r>
            <a:r>
              <a:rPr lang="en-US" sz="1800" baseline="30000" dirty="0" err="1">
                <a:effectLst/>
                <a:latin typeface="+mj-lt"/>
                <a:ea typeface="Times New Roman" panose="02020603050405020304" pitchFamily="18" charset="0"/>
              </a:rPr>
              <a:t>Zhadnov</a:t>
            </a:r>
            <a:r>
              <a:rPr lang="en-US" sz="1800" baseline="30000" dirty="0">
                <a:effectLst/>
                <a:latin typeface="+mj-lt"/>
                <a:ea typeface="Times New Roman" panose="02020603050405020304" pitchFamily="18" charset="0"/>
              </a:rPr>
              <a:t> et al, </a:t>
            </a:r>
            <a:r>
              <a:rPr lang="en-US" sz="1800" baseline="30000" dirty="0">
                <a:effectLst/>
                <a:latin typeface="+mj-lt"/>
                <a:ea typeface="Times New Roman" panose="02020603050405020304" pitchFamily="18" charset="0"/>
                <a:cs typeface="Times New Roman" panose="02020603050405020304" pitchFamily="18" charset="0"/>
              </a:rPr>
              <a:t>Optics Express 31, 17(2023)</a:t>
            </a:r>
            <a:endParaRPr lang="en-CH" dirty="0">
              <a:latin typeface="+mj-lt"/>
            </a:endParaRPr>
          </a:p>
        </p:txBody>
      </p:sp>
      <p:grpSp>
        <p:nvGrpSpPr>
          <p:cNvPr id="32" name="Group 31">
            <a:extLst>
              <a:ext uri="{FF2B5EF4-FFF2-40B4-BE49-F238E27FC236}">
                <a16:creationId xmlns:a16="http://schemas.microsoft.com/office/drawing/2014/main" id="{B8B4BB8A-5704-A3E0-199F-165AF3D69D0A}"/>
              </a:ext>
            </a:extLst>
          </p:cNvPr>
          <p:cNvGrpSpPr/>
          <p:nvPr/>
        </p:nvGrpSpPr>
        <p:grpSpPr>
          <a:xfrm>
            <a:off x="6505230" y="4274633"/>
            <a:ext cx="2624424" cy="2434885"/>
            <a:chOff x="963043" y="4541215"/>
            <a:chExt cx="2302192" cy="2256671"/>
          </a:xfrm>
        </p:grpSpPr>
        <p:sp>
          <p:nvSpPr>
            <p:cNvPr id="33" name="Rectangle 32">
              <a:extLst>
                <a:ext uri="{FF2B5EF4-FFF2-40B4-BE49-F238E27FC236}">
                  <a16:creationId xmlns:a16="http://schemas.microsoft.com/office/drawing/2014/main" id="{5D01602C-297A-2C9D-5340-A3EF097B33DF}"/>
                </a:ext>
              </a:extLst>
            </p:cNvPr>
            <p:cNvSpPr/>
            <p:nvPr/>
          </p:nvSpPr>
          <p:spPr>
            <a:xfrm>
              <a:off x="971149" y="4541215"/>
              <a:ext cx="2294086" cy="22177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4" name="fig_pulses_fixed.pdf" descr="fig_pulses_fixed.pdf">
              <a:extLst>
                <a:ext uri="{FF2B5EF4-FFF2-40B4-BE49-F238E27FC236}">
                  <a16:creationId xmlns:a16="http://schemas.microsoft.com/office/drawing/2014/main" id="{9356E794-6AE7-C374-90AC-D86C68A27274}"/>
                </a:ext>
              </a:extLst>
            </p:cNvPr>
            <p:cNvPicPr>
              <a:picLocks noChangeAspect="1"/>
            </p:cNvPicPr>
            <p:nvPr/>
          </p:nvPicPr>
          <p:blipFill>
            <a:blip r:embed="rId6"/>
            <a:stretch>
              <a:fillRect/>
            </a:stretch>
          </p:blipFill>
          <p:spPr>
            <a:xfrm>
              <a:off x="963043" y="4563196"/>
              <a:ext cx="2269352" cy="2234690"/>
            </a:xfrm>
            <a:prstGeom prst="rect">
              <a:avLst/>
            </a:prstGeom>
            <a:ln w="12700">
              <a:miter lim="400000"/>
            </a:ln>
          </p:spPr>
        </p:pic>
      </p:grpSp>
      <p:cxnSp>
        <p:nvCxnSpPr>
          <p:cNvPr id="5" name="Straight Arrow Connector 4">
            <a:extLst>
              <a:ext uri="{FF2B5EF4-FFF2-40B4-BE49-F238E27FC236}">
                <a16:creationId xmlns:a16="http://schemas.microsoft.com/office/drawing/2014/main" id="{DC4C83C9-5D24-5BDD-A871-DE690C92A65E}"/>
              </a:ext>
            </a:extLst>
          </p:cNvPr>
          <p:cNvCxnSpPr>
            <a:cxnSpLocks/>
          </p:cNvCxnSpPr>
          <p:nvPr/>
        </p:nvCxnSpPr>
        <p:spPr>
          <a:xfrm>
            <a:off x="4100341" y="5562846"/>
            <a:ext cx="1442693" cy="17553"/>
          </a:xfrm>
          <a:prstGeom prst="straightConnector1">
            <a:avLst/>
          </a:prstGeom>
          <a:ln w="9525">
            <a:solidFill>
              <a:schemeClr val="accent5"/>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994F5CAD-4E5F-0D07-8EA9-FA9B6E1FAB9E}"/>
                  </a:ext>
                </a:extLst>
              </p:cNvPr>
              <p:cNvSpPr txBox="1"/>
              <p:nvPr/>
            </p:nvSpPr>
            <p:spPr>
              <a:xfrm>
                <a:off x="3295067" y="4562423"/>
                <a:ext cx="2643511" cy="523220"/>
              </a:xfrm>
              <a:prstGeom prst="rect">
                <a:avLst/>
              </a:prstGeom>
              <a:noFill/>
            </p:spPr>
            <p:txBody>
              <a:bodyPr wrap="square" rtlCol="0">
                <a:spAutoFit/>
              </a:bodyPr>
              <a:lstStyle/>
              <a:p>
                <a:r>
                  <a:rPr lang="en-US" sz="1400" dirty="0">
                    <a:solidFill>
                      <a:srgbClr val="C00000"/>
                    </a:solidFill>
                  </a:rPr>
                  <a:t>5) Lasers extinguished &amp; </a:t>
                </a:r>
                <a14:m>
                  <m:oMath xmlns:m="http://schemas.openxmlformats.org/officeDocument/2006/math">
                    <m:sSup>
                      <m:sSupPr>
                        <m:ctrlPr>
                          <a:rPr lang="en-CH" sz="1400" i="1" smtClean="0">
                            <a:solidFill>
                              <a:srgbClr val="C00000"/>
                            </a:solidFill>
                            <a:latin typeface="Cambria Math" panose="02040503050406030204" pitchFamily="18" charset="0"/>
                          </a:rPr>
                        </m:ctrlPr>
                      </m:sSupPr>
                      <m:e>
                        <m:r>
                          <a:rPr lang="en-CH" sz="1400" i="1" smtClean="0">
                            <a:solidFill>
                              <a:srgbClr val="C00000"/>
                            </a:solidFill>
                            <a:latin typeface="Cambria Math" panose="02040503050406030204" pitchFamily="18" charset="0"/>
                            <a:ea typeface="Cambria Math" panose="02040503050406030204" pitchFamily="18" charset="0"/>
                          </a:rPr>
                          <m:t>𝜇</m:t>
                        </m:r>
                      </m:e>
                      <m:sup>
                        <m:r>
                          <a:rPr lang="en-US" sz="1400" b="0" i="1" smtClean="0">
                            <a:solidFill>
                              <a:srgbClr val="C00000"/>
                            </a:solidFill>
                            <a:latin typeface="Cambria Math" panose="02040503050406030204" pitchFamily="18" charset="0"/>
                          </a:rPr>
                          <m:t>+</m:t>
                        </m:r>
                      </m:sup>
                    </m:sSup>
                    <m:r>
                      <a:rPr lang="en-US" sz="1400" b="0" i="1" smtClean="0">
                        <a:solidFill>
                          <a:srgbClr val="C00000"/>
                        </a:solidFill>
                        <a:latin typeface="Cambria Math" panose="02040503050406030204" pitchFamily="18" charset="0"/>
                      </a:rPr>
                      <m:t> </m:t>
                    </m:r>
                  </m:oMath>
                </a14:m>
                <a:r>
                  <a:rPr lang="en-US" sz="1400" dirty="0">
                    <a:solidFill>
                      <a:srgbClr val="C00000"/>
                    </a:solidFill>
                  </a:rPr>
                  <a:t>guided to detection region</a:t>
                </a:r>
                <a:endParaRPr lang="en-CH" sz="1400" dirty="0">
                  <a:solidFill>
                    <a:srgbClr val="C00000"/>
                  </a:solidFill>
                </a:endParaRPr>
              </a:p>
            </p:txBody>
          </p:sp>
        </mc:Choice>
        <mc:Fallback xmlns="">
          <p:sp>
            <p:nvSpPr>
              <p:cNvPr id="21" name="TextBox 20">
                <a:extLst>
                  <a:ext uri="{FF2B5EF4-FFF2-40B4-BE49-F238E27FC236}">
                    <a16:creationId xmlns:a16="http://schemas.microsoft.com/office/drawing/2014/main" id="{994F5CAD-4E5F-0D07-8EA9-FA9B6E1FAB9E}"/>
                  </a:ext>
                </a:extLst>
              </p:cNvPr>
              <p:cNvSpPr txBox="1">
                <a:spLocks noRot="1" noChangeAspect="1" noMove="1" noResize="1" noEditPoints="1" noAdjustHandles="1" noChangeArrowheads="1" noChangeShapeType="1" noTextEdit="1"/>
              </p:cNvSpPr>
              <p:nvPr/>
            </p:nvSpPr>
            <p:spPr>
              <a:xfrm>
                <a:off x="3295067" y="4562423"/>
                <a:ext cx="2643511" cy="523220"/>
              </a:xfrm>
              <a:prstGeom prst="rect">
                <a:avLst/>
              </a:prstGeom>
              <a:blipFill>
                <a:blip r:embed="rId7"/>
                <a:stretch>
                  <a:fillRect l="-693" t="-1163" r="-1386" b="-11628"/>
                </a:stretch>
              </a:blipFill>
            </p:spPr>
            <p:txBody>
              <a:bodyPr/>
              <a:lstStyle/>
              <a:p>
                <a:r>
                  <a:rPr lang="en-CH">
                    <a:noFill/>
                  </a:rPr>
                  <a:t> </a:t>
                </a:r>
              </a:p>
            </p:txBody>
          </p:sp>
        </mc:Fallback>
      </mc:AlternateContent>
      <p:cxnSp>
        <p:nvCxnSpPr>
          <p:cNvPr id="11" name="Straight Arrow Connector 10">
            <a:extLst>
              <a:ext uri="{FF2B5EF4-FFF2-40B4-BE49-F238E27FC236}">
                <a16:creationId xmlns:a16="http://schemas.microsoft.com/office/drawing/2014/main" id="{B8042FE6-C68F-88CD-87E3-40DAF0801F2A}"/>
              </a:ext>
            </a:extLst>
          </p:cNvPr>
          <p:cNvCxnSpPr>
            <a:cxnSpLocks/>
            <a:stCxn id="18" idx="1"/>
          </p:cNvCxnSpPr>
          <p:nvPr/>
        </p:nvCxnSpPr>
        <p:spPr>
          <a:xfrm flipH="1" flipV="1">
            <a:off x="4196251" y="5412377"/>
            <a:ext cx="1370584" cy="149761"/>
          </a:xfrm>
          <a:prstGeom prst="straightConnector1">
            <a:avLst/>
          </a:prstGeom>
          <a:ln w="19050">
            <a:solidFill>
              <a:srgbClr val="068306"/>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A921B084-8346-2E6D-D8D3-61C2330B9677}"/>
                  </a:ext>
                </a:extLst>
              </p:cNvPr>
              <p:cNvSpPr txBox="1"/>
              <p:nvPr/>
            </p:nvSpPr>
            <p:spPr>
              <a:xfrm>
                <a:off x="3319607" y="5069098"/>
                <a:ext cx="279360"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CH" sz="1100" i="1" smtClean="0">
                              <a:solidFill>
                                <a:schemeClr val="accent5"/>
                              </a:solidFill>
                              <a:latin typeface="Cambria Math" panose="02040503050406030204" pitchFamily="18" charset="0"/>
                            </a:rPr>
                          </m:ctrlPr>
                        </m:sSupPr>
                        <m:e>
                          <m:r>
                            <a:rPr lang="en-CH" sz="1100" i="1" smtClean="0">
                              <a:solidFill>
                                <a:schemeClr val="accent5"/>
                              </a:solidFill>
                              <a:latin typeface="Cambria Math" panose="02040503050406030204" pitchFamily="18" charset="0"/>
                              <a:ea typeface="Cambria Math" panose="02040503050406030204" pitchFamily="18" charset="0"/>
                            </a:rPr>
                            <m:t>𝜇</m:t>
                          </m:r>
                        </m:e>
                        <m:sup>
                          <m:r>
                            <a:rPr lang="en-US" sz="1100" b="0" i="1" smtClean="0">
                              <a:solidFill>
                                <a:schemeClr val="accent5"/>
                              </a:solidFill>
                              <a:latin typeface="Cambria Math" panose="02040503050406030204" pitchFamily="18" charset="0"/>
                            </a:rPr>
                            <m:t>+</m:t>
                          </m:r>
                        </m:sup>
                      </m:sSup>
                    </m:oMath>
                  </m:oMathPara>
                </a14:m>
                <a:endParaRPr lang="en-CH" sz="1100" dirty="0">
                  <a:solidFill>
                    <a:schemeClr val="accent5"/>
                  </a:solidFill>
                </a:endParaRPr>
              </a:p>
            </p:txBody>
          </p:sp>
        </mc:Choice>
        <mc:Fallback xmlns="">
          <p:sp>
            <p:nvSpPr>
              <p:cNvPr id="26" name="TextBox 25">
                <a:extLst>
                  <a:ext uri="{FF2B5EF4-FFF2-40B4-BE49-F238E27FC236}">
                    <a16:creationId xmlns:a16="http://schemas.microsoft.com/office/drawing/2014/main" id="{A921B084-8346-2E6D-D8D3-61C2330B9677}"/>
                  </a:ext>
                </a:extLst>
              </p:cNvPr>
              <p:cNvSpPr txBox="1">
                <a:spLocks noRot="1" noChangeAspect="1" noMove="1" noResize="1" noEditPoints="1" noAdjustHandles="1" noChangeArrowheads="1" noChangeShapeType="1" noTextEdit="1"/>
              </p:cNvSpPr>
              <p:nvPr/>
            </p:nvSpPr>
            <p:spPr>
              <a:xfrm>
                <a:off x="3319607" y="5069098"/>
                <a:ext cx="279360" cy="261610"/>
              </a:xfrm>
              <a:prstGeom prst="rect">
                <a:avLst/>
              </a:prstGeom>
              <a:blipFill>
                <a:blip r:embed="rId8"/>
                <a:stretch>
                  <a:fillRect r="-2222"/>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3ED8E32D-AAE0-0B17-EA9A-ABD43E56B6CC}"/>
                  </a:ext>
                </a:extLst>
              </p:cNvPr>
              <p:cNvSpPr txBox="1"/>
              <p:nvPr/>
            </p:nvSpPr>
            <p:spPr>
              <a:xfrm>
                <a:off x="3265235" y="5675551"/>
                <a:ext cx="279360"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CH" sz="1100" i="1" smtClean="0">
                              <a:solidFill>
                                <a:srgbClr val="FFC000"/>
                              </a:solidFill>
                              <a:latin typeface="Cambria Math" panose="02040503050406030204" pitchFamily="18" charset="0"/>
                            </a:rPr>
                          </m:ctrlPr>
                        </m:sSupPr>
                        <m:e>
                          <m:r>
                            <a:rPr lang="en-US" sz="1100" b="0" i="1" smtClean="0">
                              <a:solidFill>
                                <a:srgbClr val="FFC000"/>
                              </a:solidFill>
                              <a:latin typeface="Cambria Math" panose="02040503050406030204" pitchFamily="18" charset="0"/>
                            </a:rPr>
                            <m:t>𝑒</m:t>
                          </m:r>
                        </m:e>
                        <m:sup>
                          <m:r>
                            <a:rPr lang="en-US" sz="1100" b="0" i="1" smtClean="0">
                              <a:solidFill>
                                <a:srgbClr val="FFC000"/>
                              </a:solidFill>
                              <a:latin typeface="Cambria Math" panose="02040503050406030204" pitchFamily="18" charset="0"/>
                              <a:ea typeface="Cambria Math" panose="02040503050406030204" pitchFamily="18" charset="0"/>
                            </a:rPr>
                            <m:t>−</m:t>
                          </m:r>
                        </m:sup>
                      </m:sSup>
                    </m:oMath>
                  </m:oMathPara>
                </a14:m>
                <a:endParaRPr lang="en-CH" sz="1100" dirty="0">
                  <a:solidFill>
                    <a:srgbClr val="FFC000"/>
                  </a:solidFill>
                </a:endParaRPr>
              </a:p>
            </p:txBody>
          </p:sp>
        </mc:Choice>
        <mc:Fallback xmlns="">
          <p:sp>
            <p:nvSpPr>
              <p:cNvPr id="27" name="TextBox 26">
                <a:extLst>
                  <a:ext uri="{FF2B5EF4-FFF2-40B4-BE49-F238E27FC236}">
                    <a16:creationId xmlns:a16="http://schemas.microsoft.com/office/drawing/2014/main" id="{3ED8E32D-AAE0-0B17-EA9A-ABD43E56B6CC}"/>
                  </a:ext>
                </a:extLst>
              </p:cNvPr>
              <p:cNvSpPr txBox="1">
                <a:spLocks noRot="1" noChangeAspect="1" noMove="1" noResize="1" noEditPoints="1" noAdjustHandles="1" noChangeArrowheads="1" noChangeShapeType="1" noTextEdit="1"/>
              </p:cNvSpPr>
              <p:nvPr/>
            </p:nvSpPr>
            <p:spPr>
              <a:xfrm>
                <a:off x="3265235" y="5675551"/>
                <a:ext cx="279360" cy="261610"/>
              </a:xfrm>
              <a:prstGeom prst="rect">
                <a:avLst/>
              </a:prstGeom>
              <a:blipFill>
                <a:blip r:embed="rId9"/>
                <a:stretch>
                  <a:fillRect/>
                </a:stretch>
              </a:blipFill>
            </p:spPr>
            <p:txBody>
              <a:bodyPr/>
              <a:lstStyle/>
              <a:p>
                <a:r>
                  <a:rPr lang="en-CH">
                    <a:noFill/>
                  </a:rPr>
                  <a:t> </a:t>
                </a:r>
              </a:p>
            </p:txBody>
          </p:sp>
        </mc:Fallback>
      </mc:AlternateContent>
      <p:sp>
        <p:nvSpPr>
          <p:cNvPr id="23" name="Freeform: Shape 22">
            <a:extLst>
              <a:ext uri="{FF2B5EF4-FFF2-40B4-BE49-F238E27FC236}">
                <a16:creationId xmlns:a16="http://schemas.microsoft.com/office/drawing/2014/main" id="{E82E4757-47D7-64E5-8E38-59F1A5DED729}"/>
              </a:ext>
            </a:extLst>
          </p:cNvPr>
          <p:cNvSpPr/>
          <p:nvPr/>
        </p:nvSpPr>
        <p:spPr>
          <a:xfrm rot="448927">
            <a:off x="3632844" y="5144500"/>
            <a:ext cx="582249" cy="230595"/>
          </a:xfrm>
          <a:custGeom>
            <a:avLst/>
            <a:gdLst>
              <a:gd name="connsiteX0" fmla="*/ 1330960 w 1330960"/>
              <a:gd name="connsiteY0" fmla="*/ 436880 h 436880"/>
              <a:gd name="connsiteX1" fmla="*/ 304800 w 1330960"/>
              <a:gd name="connsiteY1" fmla="*/ 416560 h 436880"/>
              <a:gd name="connsiteX2" fmla="*/ 60960 w 1330960"/>
              <a:gd name="connsiteY2" fmla="*/ 325120 h 436880"/>
              <a:gd name="connsiteX3" fmla="*/ 0 w 1330960"/>
              <a:gd name="connsiteY3" fmla="*/ 0 h 436880"/>
            </a:gdLst>
            <a:ahLst/>
            <a:cxnLst>
              <a:cxn ang="0">
                <a:pos x="connsiteX0" y="connsiteY0"/>
              </a:cxn>
              <a:cxn ang="0">
                <a:pos x="connsiteX1" y="connsiteY1"/>
              </a:cxn>
              <a:cxn ang="0">
                <a:pos x="connsiteX2" y="connsiteY2"/>
              </a:cxn>
              <a:cxn ang="0">
                <a:pos x="connsiteX3" y="connsiteY3"/>
              </a:cxn>
            </a:cxnLst>
            <a:rect l="l" t="t" r="r" b="b"/>
            <a:pathLst>
              <a:path w="1330960" h="436880">
                <a:moveTo>
                  <a:pt x="1330960" y="436880"/>
                </a:moveTo>
                <a:cubicBezTo>
                  <a:pt x="923713" y="436033"/>
                  <a:pt x="516467" y="435187"/>
                  <a:pt x="304800" y="416560"/>
                </a:cubicBezTo>
                <a:cubicBezTo>
                  <a:pt x="93133" y="397933"/>
                  <a:pt x="111760" y="394547"/>
                  <a:pt x="60960" y="325120"/>
                </a:cubicBezTo>
                <a:cubicBezTo>
                  <a:pt x="10160" y="255693"/>
                  <a:pt x="5080" y="127846"/>
                  <a:pt x="0" y="0"/>
                </a:cubicBezTo>
              </a:path>
            </a:pathLst>
          </a:custGeom>
          <a:noFill/>
          <a:ln w="57150">
            <a:solidFill>
              <a:srgbClr val="C0000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Freeform: Shape 24">
            <a:extLst>
              <a:ext uri="{FF2B5EF4-FFF2-40B4-BE49-F238E27FC236}">
                <a16:creationId xmlns:a16="http://schemas.microsoft.com/office/drawing/2014/main" id="{E6BF80AD-AE19-D97E-0A20-86FE0BEE5D6C}"/>
              </a:ext>
            </a:extLst>
          </p:cNvPr>
          <p:cNvSpPr/>
          <p:nvPr/>
        </p:nvSpPr>
        <p:spPr>
          <a:xfrm>
            <a:off x="3670448" y="5408042"/>
            <a:ext cx="522175" cy="507177"/>
          </a:xfrm>
          <a:custGeom>
            <a:avLst/>
            <a:gdLst>
              <a:gd name="connsiteX0" fmla="*/ 522175 w 522175"/>
              <a:gd name="connsiteY0" fmla="*/ 0 h 507177"/>
              <a:gd name="connsiteX1" fmla="*/ 85337 w 522175"/>
              <a:gd name="connsiteY1" fmla="*/ 310970 h 507177"/>
              <a:gd name="connsiteX2" fmla="*/ 190 w 522175"/>
              <a:gd name="connsiteY2" fmla="*/ 507177 h 507177"/>
            </a:gdLst>
            <a:ahLst/>
            <a:cxnLst>
              <a:cxn ang="0">
                <a:pos x="connsiteX0" y="connsiteY0"/>
              </a:cxn>
              <a:cxn ang="0">
                <a:pos x="connsiteX1" y="connsiteY1"/>
              </a:cxn>
              <a:cxn ang="0">
                <a:pos x="connsiteX2" y="connsiteY2"/>
              </a:cxn>
            </a:cxnLst>
            <a:rect l="l" t="t" r="r" b="b"/>
            <a:pathLst>
              <a:path w="522175" h="507177">
                <a:moveTo>
                  <a:pt x="522175" y="0"/>
                </a:moveTo>
                <a:cubicBezTo>
                  <a:pt x="347255" y="113220"/>
                  <a:pt x="172335" y="226440"/>
                  <a:pt x="85337" y="310970"/>
                </a:cubicBezTo>
                <a:cubicBezTo>
                  <a:pt x="-1661" y="395500"/>
                  <a:pt x="-736" y="451338"/>
                  <a:pt x="190" y="507177"/>
                </a:cubicBezTo>
              </a:path>
            </a:pathLst>
          </a:custGeom>
          <a:noFill/>
          <a:ln w="57150">
            <a:solidFill>
              <a:srgbClr val="FFC00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 name="Oval 27">
            <a:extLst>
              <a:ext uri="{FF2B5EF4-FFF2-40B4-BE49-F238E27FC236}">
                <a16:creationId xmlns:a16="http://schemas.microsoft.com/office/drawing/2014/main" id="{4B9AAC2D-186A-1CD6-C983-D1B6C875A5DD}"/>
              </a:ext>
            </a:extLst>
          </p:cNvPr>
          <p:cNvSpPr/>
          <p:nvPr/>
        </p:nvSpPr>
        <p:spPr>
          <a:xfrm>
            <a:off x="3265235" y="2985387"/>
            <a:ext cx="72000" cy="72000"/>
          </a:xfrm>
          <a:prstGeom prst="ellipse">
            <a:avLst/>
          </a:prstGeom>
          <a:solidFill>
            <a:srgbClr val="C00000"/>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5" name="Motivations to study leptonic atoms - Positronium and Muonium">
            <a:extLst>
              <a:ext uri="{FF2B5EF4-FFF2-40B4-BE49-F238E27FC236}">
                <a16:creationId xmlns:a16="http://schemas.microsoft.com/office/drawing/2014/main" id="{F88B4B0C-51AE-D6E8-1AD2-A8B062BA9A65}"/>
              </a:ext>
            </a:extLst>
          </p:cNvPr>
          <p:cNvSpPr txBox="1">
            <a:spLocks/>
          </p:cNvSpPr>
          <p:nvPr/>
        </p:nvSpPr>
        <p:spPr>
          <a:xfrm>
            <a:off x="609600" y="8444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Muonium 1S-2S</a:t>
            </a:r>
          </a:p>
        </p:txBody>
      </p:sp>
      <p:cxnSp>
        <p:nvCxnSpPr>
          <p:cNvPr id="36" name="Straight Connector 35">
            <a:extLst>
              <a:ext uri="{FF2B5EF4-FFF2-40B4-BE49-F238E27FC236}">
                <a16:creationId xmlns:a16="http://schemas.microsoft.com/office/drawing/2014/main" id="{E932C5DD-1BF1-578E-9E97-3A0915393C00}"/>
              </a:ext>
            </a:extLst>
          </p:cNvPr>
          <p:cNvCxnSpPr/>
          <p:nvPr/>
        </p:nvCxnSpPr>
        <p:spPr>
          <a:xfrm>
            <a:off x="794657" y="5758542"/>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7" name="Straight Connector 36">
            <a:extLst>
              <a:ext uri="{FF2B5EF4-FFF2-40B4-BE49-F238E27FC236}">
                <a16:creationId xmlns:a16="http://schemas.microsoft.com/office/drawing/2014/main" id="{DE219E91-3574-1D56-60F3-70FEB7B852F6}"/>
              </a:ext>
            </a:extLst>
          </p:cNvPr>
          <p:cNvCxnSpPr/>
          <p:nvPr/>
        </p:nvCxnSpPr>
        <p:spPr>
          <a:xfrm>
            <a:off x="794657" y="6550751"/>
            <a:ext cx="1807028" cy="0"/>
          </a:xfrm>
          <a:prstGeom prst="line">
            <a:avLst/>
          </a:prstGeom>
        </p:spPr>
        <p:style>
          <a:lnRef idx="2">
            <a:schemeClr val="dk1"/>
          </a:lnRef>
          <a:fillRef idx="0">
            <a:schemeClr val="dk1"/>
          </a:fillRef>
          <a:effectRef idx="1">
            <a:schemeClr val="dk1"/>
          </a:effectRef>
          <a:fontRef idx="minor">
            <a:schemeClr val="tx1"/>
          </a:fontRef>
        </p:style>
      </p:cxnSp>
      <p:cxnSp>
        <p:nvCxnSpPr>
          <p:cNvPr id="38" name="Straight Connector 37">
            <a:extLst>
              <a:ext uri="{FF2B5EF4-FFF2-40B4-BE49-F238E27FC236}">
                <a16:creationId xmlns:a16="http://schemas.microsoft.com/office/drawing/2014/main" id="{5A8297FA-8214-6E02-447E-66AE5E72728E}"/>
              </a:ext>
            </a:extLst>
          </p:cNvPr>
          <p:cNvCxnSpPr/>
          <p:nvPr/>
        </p:nvCxnSpPr>
        <p:spPr>
          <a:xfrm>
            <a:off x="794657" y="5529942"/>
            <a:ext cx="1807028" cy="0"/>
          </a:xfrm>
          <a:prstGeom prst="line">
            <a:avLst/>
          </a:prstGeom>
          <a:ln>
            <a:prstDash val="dash"/>
          </a:ln>
        </p:spPr>
        <p:style>
          <a:lnRef idx="2">
            <a:schemeClr val="dk1"/>
          </a:lnRef>
          <a:fillRef idx="0">
            <a:schemeClr val="dk1"/>
          </a:fillRef>
          <a:effectRef idx="1">
            <a:schemeClr val="dk1"/>
          </a:effectRef>
          <a:fontRef idx="minor">
            <a:schemeClr val="tx1"/>
          </a:fontRef>
        </p:style>
      </p:cxnSp>
      <p:sp>
        <p:nvSpPr>
          <p:cNvPr id="39" name="TextBox 38">
            <a:extLst>
              <a:ext uri="{FF2B5EF4-FFF2-40B4-BE49-F238E27FC236}">
                <a16:creationId xmlns:a16="http://schemas.microsoft.com/office/drawing/2014/main" id="{DC1BB4E4-0F95-4B16-2CDE-8261AB34FA6E}"/>
              </a:ext>
            </a:extLst>
          </p:cNvPr>
          <p:cNvSpPr txBox="1"/>
          <p:nvPr/>
        </p:nvSpPr>
        <p:spPr>
          <a:xfrm>
            <a:off x="2373475" y="6396862"/>
            <a:ext cx="775746" cy="307777"/>
          </a:xfrm>
          <a:prstGeom prst="rect">
            <a:avLst/>
          </a:prstGeom>
          <a:noFill/>
        </p:spPr>
        <p:txBody>
          <a:bodyPr wrap="square" rtlCol="0">
            <a:spAutoFit/>
          </a:bodyPr>
          <a:lstStyle/>
          <a:p>
            <a:pPr algn="ctr"/>
            <a:r>
              <a:rPr lang="en-US" sz="1400" b="1" dirty="0"/>
              <a:t>1S</a:t>
            </a:r>
            <a:endParaRPr lang="en-CH" sz="1050" b="1" dirty="0"/>
          </a:p>
        </p:txBody>
      </p:sp>
      <p:sp>
        <p:nvSpPr>
          <p:cNvPr id="40" name="TextBox 39">
            <a:extLst>
              <a:ext uri="{FF2B5EF4-FFF2-40B4-BE49-F238E27FC236}">
                <a16:creationId xmlns:a16="http://schemas.microsoft.com/office/drawing/2014/main" id="{115C756D-F192-AFB7-399E-9746D1335903}"/>
              </a:ext>
            </a:extLst>
          </p:cNvPr>
          <p:cNvSpPr txBox="1"/>
          <p:nvPr/>
        </p:nvSpPr>
        <p:spPr>
          <a:xfrm>
            <a:off x="2386412" y="5620203"/>
            <a:ext cx="775746" cy="307777"/>
          </a:xfrm>
          <a:prstGeom prst="rect">
            <a:avLst/>
          </a:prstGeom>
          <a:noFill/>
        </p:spPr>
        <p:txBody>
          <a:bodyPr wrap="square" rtlCol="0">
            <a:spAutoFit/>
          </a:bodyPr>
          <a:lstStyle/>
          <a:p>
            <a:pPr algn="ctr"/>
            <a:r>
              <a:rPr lang="en-US" sz="1400" b="1" dirty="0"/>
              <a:t>2S</a:t>
            </a:r>
            <a:endParaRPr lang="en-CH" sz="1050" b="1" dirty="0"/>
          </a:p>
        </p:txBody>
      </p:sp>
      <p:sp>
        <p:nvSpPr>
          <p:cNvPr id="41" name="TextBox 40">
            <a:extLst>
              <a:ext uri="{FF2B5EF4-FFF2-40B4-BE49-F238E27FC236}">
                <a16:creationId xmlns:a16="http://schemas.microsoft.com/office/drawing/2014/main" id="{15652626-A774-A733-9376-62976A063647}"/>
              </a:ext>
            </a:extLst>
          </p:cNvPr>
          <p:cNvSpPr txBox="1"/>
          <p:nvPr/>
        </p:nvSpPr>
        <p:spPr>
          <a:xfrm>
            <a:off x="-131990" y="5378916"/>
            <a:ext cx="1068557" cy="276999"/>
          </a:xfrm>
          <a:prstGeom prst="rect">
            <a:avLst/>
          </a:prstGeom>
          <a:noFill/>
        </p:spPr>
        <p:txBody>
          <a:bodyPr wrap="square" rtlCol="0">
            <a:spAutoFit/>
          </a:bodyPr>
          <a:lstStyle/>
          <a:p>
            <a:pPr algn="ctr"/>
            <a:r>
              <a:rPr lang="en-US" sz="1200" b="1" dirty="0"/>
              <a:t>continuum</a:t>
            </a:r>
            <a:endParaRPr lang="en-CH" sz="1000" b="1" dirty="0"/>
          </a:p>
        </p:txBody>
      </p:sp>
      <p:cxnSp>
        <p:nvCxnSpPr>
          <p:cNvPr id="42" name="Straight Arrow Connector 41">
            <a:extLst>
              <a:ext uri="{FF2B5EF4-FFF2-40B4-BE49-F238E27FC236}">
                <a16:creationId xmlns:a16="http://schemas.microsoft.com/office/drawing/2014/main" id="{22CBEC5F-4F6E-5A7B-3A56-1DBC2B05BD27}"/>
              </a:ext>
            </a:extLst>
          </p:cNvPr>
          <p:cNvCxnSpPr>
            <a:cxnSpLocks/>
          </p:cNvCxnSpPr>
          <p:nvPr/>
        </p:nvCxnSpPr>
        <p:spPr>
          <a:xfrm flipV="1">
            <a:off x="1151557" y="6147931"/>
            <a:ext cx="0" cy="402820"/>
          </a:xfrm>
          <a:prstGeom prst="straightConnector1">
            <a:avLst/>
          </a:prstGeom>
          <a:ln>
            <a:solidFill>
              <a:srgbClr val="EA27FF"/>
            </a:solidFill>
            <a:tailEnd type="triangle"/>
          </a:ln>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1291F67F-D601-B4CB-7A2A-875F4B1308B5}"/>
              </a:ext>
            </a:extLst>
          </p:cNvPr>
          <p:cNvCxnSpPr>
            <a:cxnSpLocks/>
          </p:cNvCxnSpPr>
          <p:nvPr/>
        </p:nvCxnSpPr>
        <p:spPr>
          <a:xfrm flipV="1">
            <a:off x="1151557" y="5758542"/>
            <a:ext cx="0" cy="402820"/>
          </a:xfrm>
          <a:prstGeom prst="straightConnector1">
            <a:avLst/>
          </a:prstGeom>
          <a:ln>
            <a:solidFill>
              <a:srgbClr val="EA27FF"/>
            </a:solidFill>
            <a:tailEnd type="triangle"/>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F9F3D077-CCE5-3FAE-F692-222DE987B76F}"/>
              </a:ext>
            </a:extLst>
          </p:cNvPr>
          <p:cNvCxnSpPr>
            <a:cxnSpLocks/>
          </p:cNvCxnSpPr>
          <p:nvPr/>
        </p:nvCxnSpPr>
        <p:spPr>
          <a:xfrm flipV="1">
            <a:off x="1151557" y="5362212"/>
            <a:ext cx="0" cy="402820"/>
          </a:xfrm>
          <a:prstGeom prst="straightConnector1">
            <a:avLst/>
          </a:prstGeom>
          <a:ln>
            <a:solidFill>
              <a:srgbClr val="00B0F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02897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209 -0.00972 L 0.00209 -0.00949 C 0.00131 -0.00486 0.00065 0.00023 -3.125E-6 0.00532 C -0.00052 0.00926 -0.00065 0.01296 -0.00104 0.0169 C -0.00195 0.02662 -0.00195 0.02546 -0.00351 0.03495 C -0.00481 0.06111 -0.00286 0.02106 -0.00455 0.06713 C -0.00455 0.06921 -0.00481 0.0713 -0.00507 0.07338 C -0.00521 0.07616 -0.00534 0.0787 -0.00547 0.08148 C -0.00573 0.08449 -0.00612 0.09537 -0.00651 0.0993 C -0.00677 0.10139 -0.00716 0.10347 -0.00755 0.10555 C -0.00781 0.10694 -0.0082 0.1081 -0.00859 0.10926 C -0.00872 0.11157 -0.00885 0.11389 -0.00911 0.11643 C -0.00924 0.11829 -0.0095 0.12222 -0.01002 0.1243 C -0.01028 0.12546 -0.0108 0.12616 -0.01106 0.12708 C -0.0125 0.13148 -0.01159 0.13102 -0.01458 0.13426 C -0.01627 0.13611 -0.01784 0.13634 -0.01966 0.13704 C -0.02135 0.13657 -0.02304 0.13657 -0.02461 0.13611 C -0.02539 0.13565 -0.02591 0.13472 -0.02669 0.13426 C -0.02734 0.1338 -0.02799 0.1338 -0.02864 0.13333 C -0.02955 0.13287 -0.03489 0.12963 -0.03724 0.12893 C -0.03997 0.12778 -0.0414 0.12778 -0.04427 0.12708 L -0.0513 0.12523 C -0.05247 0.125 -0.05364 0.12454 -0.05481 0.1243 L -0.06041 0.12361 C -0.06484 0.12014 -0.06289 0.12106 -0.06744 0.11991 L -0.07552 0.11805 C -0.07617 0.11782 -0.07682 0.11736 -0.07747 0.11713 C -0.07929 0.1169 -0.08125 0.1169 -0.08307 0.11643 C -0.08463 0.11574 -0.08567 0.11319 -0.08711 0.1118 C -0.08841 0.11042 -0.08958 0.11088 -0.09101 0.11088 " pathEditMode="relative" rAng="0" ptsTypes="AAAAAAAAAAAAAAAAAAAAAAAAAAAAAA">
                                      <p:cBhvr>
                                        <p:cTn id="6" dur="2000" fill="hold"/>
                                        <p:tgtEl>
                                          <p:spTgt spid="28"/>
                                        </p:tgtEl>
                                        <p:attrNameLst>
                                          <p:attrName>ppt_x</p:attrName>
                                          <p:attrName>ppt_y</p:attrName>
                                        </p:attrNameLst>
                                      </p:cBhvr>
                                      <p:rCtr x="-4661" y="7338"/>
                                    </p:animMotion>
                                  </p:childTnLst>
                                </p:cTn>
                              </p:par>
                            </p:childTnLst>
                          </p:cTn>
                        </p:par>
                        <p:par>
                          <p:cTn id="7" fill="hold">
                            <p:stCondLst>
                              <p:cond delay="2000"/>
                            </p:stCondLst>
                            <p:childTnLst>
                              <p:par>
                                <p:cTn id="8" presetID="19" presetClass="emph" presetSubtype="0" fill="hold" grpId="1" nodeType="afterEffect">
                                  <p:stCondLst>
                                    <p:cond delay="0"/>
                                  </p:stCondLst>
                                  <p:childTnLst>
                                    <p:animClr clrSpc="rgb" dir="cw">
                                      <p:cBhvr override="childStyle">
                                        <p:cTn id="9" dur="500" fill="hold"/>
                                        <p:tgtEl>
                                          <p:spTgt spid="28"/>
                                        </p:tgtEl>
                                        <p:attrNameLst>
                                          <p:attrName>style.color</p:attrName>
                                        </p:attrNameLst>
                                      </p:cBhvr>
                                      <p:to>
                                        <a:srgbClr val="FFFF00"/>
                                      </p:to>
                                    </p:animClr>
                                    <p:animClr clrSpc="rgb" dir="cw">
                                      <p:cBhvr>
                                        <p:cTn id="10" dur="500" fill="hold"/>
                                        <p:tgtEl>
                                          <p:spTgt spid="28"/>
                                        </p:tgtEl>
                                        <p:attrNameLst>
                                          <p:attrName>fillcolor</p:attrName>
                                        </p:attrNameLst>
                                      </p:cBhvr>
                                      <p:to>
                                        <a:srgbClr val="FFFF00"/>
                                      </p:to>
                                    </p:animClr>
                                    <p:set>
                                      <p:cBhvr>
                                        <p:cTn id="11" dur="500" fill="hold"/>
                                        <p:tgtEl>
                                          <p:spTgt spid="28"/>
                                        </p:tgtEl>
                                        <p:attrNameLst>
                                          <p:attrName>fill.type</p:attrName>
                                        </p:attrNameLst>
                                      </p:cBhvr>
                                      <p:to>
                                        <p:strVal val="solid"/>
                                      </p:to>
                                    </p:set>
                                    <p:set>
                                      <p:cBhvr>
                                        <p:cTn id="12" dur="500" fill="hold"/>
                                        <p:tgtEl>
                                          <p:spTgt spid="28"/>
                                        </p:tgtEl>
                                        <p:attrNameLst>
                                          <p:attrName>fill.on</p:attrName>
                                        </p:attrNameLst>
                                      </p:cBhvr>
                                      <p:to>
                                        <p:strVal val="true"/>
                                      </p:to>
                                    </p:set>
                                  </p:childTnLst>
                                </p:cTn>
                              </p:par>
                            </p:childTnLst>
                          </p:cTn>
                        </p:par>
                        <p:par>
                          <p:cTn id="13" fill="hold">
                            <p:stCondLst>
                              <p:cond delay="2500"/>
                            </p:stCondLst>
                            <p:childTnLst>
                              <p:par>
                                <p:cTn id="14" presetID="42" presetClass="path" presetSubtype="0" accel="50000" decel="50000" fill="hold" grpId="2" nodeType="afterEffect">
                                  <p:stCondLst>
                                    <p:cond delay="0"/>
                                  </p:stCondLst>
                                  <p:childTnLst>
                                    <p:animMotion origin="layout" path="M -0.09102 0.11088 L -0.15377 0.23333 " pathEditMode="relative" rAng="0" ptsTypes="AA">
                                      <p:cBhvr>
                                        <p:cTn id="15" dur="500" fill="hold"/>
                                        <p:tgtEl>
                                          <p:spTgt spid="28"/>
                                        </p:tgtEl>
                                        <p:attrNameLst>
                                          <p:attrName>ppt_x</p:attrName>
                                          <p:attrName>ppt_y</p:attrName>
                                        </p:attrNameLst>
                                      </p:cBhvr>
                                      <p:rCtr x="-3216" y="581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8" grpId="1" animBg="1"/>
      <p:bldP spid="28" grpId="2"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3CB1D-1DEA-5D11-1904-0C06B12AC6E8}"/>
            </a:ext>
          </a:extLst>
        </p:cNvPr>
        <p:cNvGrpSpPr/>
        <p:nvPr/>
      </p:nvGrpSpPr>
      <p:grpSpPr>
        <a:xfrm>
          <a:off x="0" y="0"/>
          <a:ext cx="0" cy="0"/>
          <a:chOff x="0" y="0"/>
          <a:chExt cx="0" cy="0"/>
        </a:xfrm>
      </p:grpSpPr>
      <p:sp>
        <p:nvSpPr>
          <p:cNvPr id="19" name="Oval 18">
            <a:extLst>
              <a:ext uri="{FF2B5EF4-FFF2-40B4-BE49-F238E27FC236}">
                <a16:creationId xmlns:a16="http://schemas.microsoft.com/office/drawing/2014/main" id="{5B19EE7C-D260-F6F8-4D49-B1123E2019EA}"/>
              </a:ext>
            </a:extLst>
          </p:cNvPr>
          <p:cNvSpPr/>
          <p:nvPr/>
        </p:nvSpPr>
        <p:spPr>
          <a:xfrm>
            <a:off x="4318477" y="5184584"/>
            <a:ext cx="900000" cy="900000"/>
          </a:xfrm>
          <a:prstGeom prst="ellipse">
            <a:avLst/>
          </a:prstGeom>
          <a:gradFill flip="none" rotWithShape="1">
            <a:gsLst>
              <a:gs pos="27000">
                <a:srgbClr val="EA27FF">
                  <a:alpha val="33000"/>
                </a:srgb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2" name="Picture 11">
            <a:extLst>
              <a:ext uri="{FF2B5EF4-FFF2-40B4-BE49-F238E27FC236}">
                <a16:creationId xmlns:a16="http://schemas.microsoft.com/office/drawing/2014/main" id="{6451C79E-9A5A-2BD6-8FC9-32B3A39A6159}"/>
              </a:ext>
            </a:extLst>
          </p:cNvPr>
          <p:cNvPicPr>
            <a:picLocks noChangeAspect="1"/>
          </p:cNvPicPr>
          <p:nvPr/>
        </p:nvPicPr>
        <p:blipFill>
          <a:blip r:embed="rId3"/>
          <a:stretch>
            <a:fillRect/>
          </a:stretch>
        </p:blipFill>
        <p:spPr>
          <a:xfrm>
            <a:off x="546949" y="1624265"/>
            <a:ext cx="5167437" cy="3571283"/>
          </a:xfrm>
          <a:prstGeom prst="rect">
            <a:avLst/>
          </a:prstGeom>
        </p:spPr>
      </p:pic>
      <p:sp>
        <p:nvSpPr>
          <p:cNvPr id="17" name="I. Cortinovis, PC,  et al., EPJD 77, 66 (2023)">
            <a:extLst>
              <a:ext uri="{FF2B5EF4-FFF2-40B4-BE49-F238E27FC236}">
                <a16:creationId xmlns:a16="http://schemas.microsoft.com/office/drawing/2014/main" id="{04672CEE-6EF1-C298-F725-7EFBE910DD62}"/>
              </a:ext>
            </a:extLst>
          </p:cNvPr>
          <p:cNvSpPr txBox="1"/>
          <p:nvPr/>
        </p:nvSpPr>
        <p:spPr>
          <a:xfrm>
            <a:off x="3232395" y="1499875"/>
            <a:ext cx="2774668" cy="4252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(2023)</a:t>
            </a:r>
          </a:p>
        </p:txBody>
      </p:sp>
      <p:sp>
        <p:nvSpPr>
          <p:cNvPr id="18" name="Rectangle 17">
            <a:extLst>
              <a:ext uri="{FF2B5EF4-FFF2-40B4-BE49-F238E27FC236}">
                <a16:creationId xmlns:a16="http://schemas.microsoft.com/office/drawing/2014/main" id="{58991B79-ABB2-BC90-6FFD-34990082F4DF}"/>
              </a:ext>
            </a:extLst>
          </p:cNvPr>
          <p:cNvSpPr/>
          <p:nvPr/>
        </p:nvSpPr>
        <p:spPr>
          <a:xfrm>
            <a:off x="5566835" y="4943829"/>
            <a:ext cx="251097" cy="1236617"/>
          </a:xfrm>
          <a:prstGeom prst="rect">
            <a:avLst/>
          </a:prstGeom>
          <a:pattFill prst="pct90">
            <a:fgClr>
              <a:schemeClr val="bg2">
                <a:lumMod val="50000"/>
              </a:schemeClr>
            </a:fgClr>
            <a:bgClr>
              <a:schemeClr val="bg1"/>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B61FC3F9-D5D2-6E2D-6559-9432648F9389}"/>
              </a:ext>
            </a:extLst>
          </p:cNvPr>
          <p:cNvSpPr txBox="1"/>
          <p:nvPr/>
        </p:nvSpPr>
        <p:spPr>
          <a:xfrm>
            <a:off x="688975" y="1841386"/>
            <a:ext cx="503110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Rectangle 9">
            <a:extLst>
              <a:ext uri="{FF2B5EF4-FFF2-40B4-BE49-F238E27FC236}">
                <a16:creationId xmlns:a16="http://schemas.microsoft.com/office/drawing/2014/main" id="{3CD60DB0-F554-6974-9B2D-9A6ECF8625A4}"/>
              </a:ext>
            </a:extLst>
          </p:cNvPr>
          <p:cNvSpPr/>
          <p:nvPr/>
        </p:nvSpPr>
        <p:spPr>
          <a:xfrm>
            <a:off x="3071184" y="2818221"/>
            <a:ext cx="388103" cy="30561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5" name="Straight Connector 14">
            <a:extLst>
              <a:ext uri="{FF2B5EF4-FFF2-40B4-BE49-F238E27FC236}">
                <a16:creationId xmlns:a16="http://schemas.microsoft.com/office/drawing/2014/main" id="{97CED13D-F158-376D-51B4-4FC5C5EBCA38}"/>
              </a:ext>
            </a:extLst>
          </p:cNvPr>
          <p:cNvCxnSpPr>
            <a:cxnSpLocks/>
          </p:cNvCxnSpPr>
          <p:nvPr/>
        </p:nvCxnSpPr>
        <p:spPr>
          <a:xfrm>
            <a:off x="3071184" y="3123832"/>
            <a:ext cx="181948" cy="167537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CF38B649-E558-C188-B130-DF9B70EBA3CF}"/>
              </a:ext>
            </a:extLst>
          </p:cNvPr>
          <p:cNvCxnSpPr>
            <a:cxnSpLocks/>
          </p:cNvCxnSpPr>
          <p:nvPr/>
        </p:nvCxnSpPr>
        <p:spPr>
          <a:xfrm>
            <a:off x="3459287" y="2818221"/>
            <a:ext cx="2751013" cy="1663943"/>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73" name="Rectangle 72">
            <a:extLst>
              <a:ext uri="{FF2B5EF4-FFF2-40B4-BE49-F238E27FC236}">
                <a16:creationId xmlns:a16="http://schemas.microsoft.com/office/drawing/2014/main" id="{E398DA15-3D2D-EECE-0267-2E7E805F5FC5}"/>
              </a:ext>
            </a:extLst>
          </p:cNvPr>
          <p:cNvSpPr/>
          <p:nvPr/>
        </p:nvSpPr>
        <p:spPr>
          <a:xfrm>
            <a:off x="3232395" y="4491713"/>
            <a:ext cx="2977905" cy="228087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9" name="mu-mass_laser_setup.pdf" descr="mu-mass_laser_setup.pdf">
            <a:extLst>
              <a:ext uri="{FF2B5EF4-FFF2-40B4-BE49-F238E27FC236}">
                <a16:creationId xmlns:a16="http://schemas.microsoft.com/office/drawing/2014/main" id="{F58CAAEB-D5AD-F97F-E5F1-29C1C32761F0}"/>
              </a:ext>
            </a:extLst>
          </p:cNvPr>
          <p:cNvPicPr>
            <a:picLocks noChangeAspect="1"/>
          </p:cNvPicPr>
          <p:nvPr/>
        </p:nvPicPr>
        <p:blipFill>
          <a:blip r:embed="rId4"/>
          <a:stretch>
            <a:fillRect/>
          </a:stretch>
        </p:blipFill>
        <p:spPr>
          <a:xfrm>
            <a:off x="6717338" y="878488"/>
            <a:ext cx="4706102" cy="3042330"/>
          </a:xfrm>
          <a:prstGeom prst="rect">
            <a:avLst/>
          </a:prstGeom>
          <a:ln w="12700">
            <a:miter lim="400000"/>
          </a:ln>
        </p:spPr>
      </p:pic>
      <p:pic>
        <p:nvPicPr>
          <p:cNvPr id="30" name="measurement_11h_2.pdf" descr="measurement_11h_2.pdf">
            <a:extLst>
              <a:ext uri="{FF2B5EF4-FFF2-40B4-BE49-F238E27FC236}">
                <a16:creationId xmlns:a16="http://schemas.microsoft.com/office/drawing/2014/main" id="{3EB9E430-04CE-862C-69D3-C384E46B679F}"/>
              </a:ext>
            </a:extLst>
          </p:cNvPr>
          <p:cNvPicPr>
            <a:picLocks noChangeAspect="1"/>
          </p:cNvPicPr>
          <p:nvPr/>
        </p:nvPicPr>
        <p:blipFill>
          <a:blip r:embed="rId5"/>
          <a:srcRect/>
          <a:stretch>
            <a:fillRect/>
          </a:stretch>
        </p:blipFill>
        <p:spPr>
          <a:xfrm>
            <a:off x="9251880" y="4251531"/>
            <a:ext cx="2496093" cy="2521054"/>
          </a:xfrm>
          <a:prstGeom prst="rect">
            <a:avLst/>
          </a:prstGeom>
          <a:ln w="12700">
            <a:miter lim="400000"/>
          </a:ln>
        </p:spPr>
      </p:pic>
      <p:sp>
        <p:nvSpPr>
          <p:cNvPr id="31" name="TextBox 30">
            <a:extLst>
              <a:ext uri="{FF2B5EF4-FFF2-40B4-BE49-F238E27FC236}">
                <a16:creationId xmlns:a16="http://schemas.microsoft.com/office/drawing/2014/main" id="{FD6747D9-F8BE-EAB8-CE3A-3B360B798510}"/>
              </a:ext>
            </a:extLst>
          </p:cNvPr>
          <p:cNvSpPr txBox="1"/>
          <p:nvPr/>
        </p:nvSpPr>
        <p:spPr>
          <a:xfrm>
            <a:off x="7296795" y="3916392"/>
            <a:ext cx="6096000" cy="369332"/>
          </a:xfrm>
          <a:prstGeom prst="rect">
            <a:avLst/>
          </a:prstGeom>
          <a:noFill/>
        </p:spPr>
        <p:txBody>
          <a:bodyPr wrap="square">
            <a:spAutoFit/>
          </a:bodyPr>
          <a:lstStyle/>
          <a:p>
            <a:r>
              <a:rPr lang="en-US" sz="1800" baseline="30000" dirty="0">
                <a:effectLst/>
                <a:latin typeface="+mj-lt"/>
                <a:ea typeface="Times New Roman" panose="02020603050405020304" pitchFamily="18" charset="0"/>
              </a:rPr>
              <a:t>N </a:t>
            </a:r>
            <a:r>
              <a:rPr lang="en-US" sz="1800" baseline="30000" dirty="0" err="1">
                <a:effectLst/>
                <a:latin typeface="+mj-lt"/>
                <a:ea typeface="Times New Roman" panose="02020603050405020304" pitchFamily="18" charset="0"/>
              </a:rPr>
              <a:t>Zhadnov</a:t>
            </a:r>
            <a:r>
              <a:rPr lang="en-US" sz="1800" baseline="30000" dirty="0">
                <a:effectLst/>
                <a:latin typeface="+mj-lt"/>
                <a:ea typeface="Times New Roman" panose="02020603050405020304" pitchFamily="18" charset="0"/>
              </a:rPr>
              <a:t> et al, </a:t>
            </a:r>
            <a:r>
              <a:rPr lang="en-US" sz="1800" baseline="30000" dirty="0">
                <a:effectLst/>
                <a:latin typeface="+mj-lt"/>
                <a:ea typeface="Times New Roman" panose="02020603050405020304" pitchFamily="18" charset="0"/>
                <a:cs typeface="Times New Roman" panose="02020603050405020304" pitchFamily="18" charset="0"/>
              </a:rPr>
              <a:t>Optics Express 31, 17(2023)</a:t>
            </a:r>
            <a:endParaRPr lang="en-CH" dirty="0">
              <a:latin typeface="+mj-lt"/>
            </a:endParaRPr>
          </a:p>
        </p:txBody>
      </p:sp>
      <p:grpSp>
        <p:nvGrpSpPr>
          <p:cNvPr id="32" name="Group 31">
            <a:extLst>
              <a:ext uri="{FF2B5EF4-FFF2-40B4-BE49-F238E27FC236}">
                <a16:creationId xmlns:a16="http://schemas.microsoft.com/office/drawing/2014/main" id="{88AB9AF6-CC38-86E3-BFD6-DAEC1B4CAFBE}"/>
              </a:ext>
            </a:extLst>
          </p:cNvPr>
          <p:cNvGrpSpPr/>
          <p:nvPr/>
        </p:nvGrpSpPr>
        <p:grpSpPr>
          <a:xfrm>
            <a:off x="6505230" y="4274633"/>
            <a:ext cx="2624424" cy="2434885"/>
            <a:chOff x="963043" y="4541215"/>
            <a:chExt cx="2302192" cy="2256671"/>
          </a:xfrm>
        </p:grpSpPr>
        <p:sp>
          <p:nvSpPr>
            <p:cNvPr id="33" name="Rectangle 32">
              <a:extLst>
                <a:ext uri="{FF2B5EF4-FFF2-40B4-BE49-F238E27FC236}">
                  <a16:creationId xmlns:a16="http://schemas.microsoft.com/office/drawing/2014/main" id="{C6CB631C-BB21-28D9-AD23-CF8209BFE854}"/>
                </a:ext>
              </a:extLst>
            </p:cNvPr>
            <p:cNvSpPr/>
            <p:nvPr/>
          </p:nvSpPr>
          <p:spPr>
            <a:xfrm>
              <a:off x="971149" y="4541215"/>
              <a:ext cx="2294086" cy="22177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4" name="fig_pulses_fixed.pdf" descr="fig_pulses_fixed.pdf">
              <a:extLst>
                <a:ext uri="{FF2B5EF4-FFF2-40B4-BE49-F238E27FC236}">
                  <a16:creationId xmlns:a16="http://schemas.microsoft.com/office/drawing/2014/main" id="{63978433-AAA3-D018-9368-AB7F13B88D1C}"/>
                </a:ext>
              </a:extLst>
            </p:cNvPr>
            <p:cNvPicPr>
              <a:picLocks noChangeAspect="1"/>
            </p:cNvPicPr>
            <p:nvPr/>
          </p:nvPicPr>
          <p:blipFill>
            <a:blip r:embed="rId6"/>
            <a:stretch>
              <a:fillRect/>
            </a:stretch>
          </p:blipFill>
          <p:spPr>
            <a:xfrm>
              <a:off x="963043" y="4563196"/>
              <a:ext cx="2269352" cy="2234690"/>
            </a:xfrm>
            <a:prstGeom prst="rect">
              <a:avLst/>
            </a:prstGeom>
            <a:ln w="12700">
              <a:miter lim="400000"/>
            </a:ln>
          </p:spPr>
        </p:pic>
      </p:grpSp>
      <p:cxnSp>
        <p:nvCxnSpPr>
          <p:cNvPr id="5" name="Straight Arrow Connector 4">
            <a:extLst>
              <a:ext uri="{FF2B5EF4-FFF2-40B4-BE49-F238E27FC236}">
                <a16:creationId xmlns:a16="http://schemas.microsoft.com/office/drawing/2014/main" id="{E5750EBD-138C-D216-32AE-31004B93AC8B}"/>
              </a:ext>
            </a:extLst>
          </p:cNvPr>
          <p:cNvCxnSpPr>
            <a:cxnSpLocks/>
          </p:cNvCxnSpPr>
          <p:nvPr/>
        </p:nvCxnSpPr>
        <p:spPr>
          <a:xfrm>
            <a:off x="4100341" y="5562846"/>
            <a:ext cx="1442693" cy="17553"/>
          </a:xfrm>
          <a:prstGeom prst="straightConnector1">
            <a:avLst/>
          </a:prstGeom>
          <a:ln w="9525">
            <a:solidFill>
              <a:schemeClr val="accent5"/>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A6C05B37-D438-1846-16E1-C555B0BDE1F2}"/>
                  </a:ext>
                </a:extLst>
              </p:cNvPr>
              <p:cNvSpPr txBox="1"/>
              <p:nvPr/>
            </p:nvSpPr>
            <p:spPr>
              <a:xfrm>
                <a:off x="3295067" y="4562423"/>
                <a:ext cx="2643511" cy="523220"/>
              </a:xfrm>
              <a:prstGeom prst="rect">
                <a:avLst/>
              </a:prstGeom>
              <a:noFill/>
            </p:spPr>
            <p:txBody>
              <a:bodyPr wrap="square" rtlCol="0">
                <a:spAutoFit/>
              </a:bodyPr>
              <a:lstStyle/>
              <a:p>
                <a:r>
                  <a:rPr lang="en-US" sz="1400" dirty="0">
                    <a:solidFill>
                      <a:srgbClr val="C00000"/>
                    </a:solidFill>
                  </a:rPr>
                  <a:t>5) Lasers extinguished &amp; </a:t>
                </a:r>
                <a14:m>
                  <m:oMath xmlns:m="http://schemas.openxmlformats.org/officeDocument/2006/math">
                    <m:sSup>
                      <m:sSupPr>
                        <m:ctrlPr>
                          <a:rPr lang="en-CH" sz="1400" i="1" smtClean="0">
                            <a:solidFill>
                              <a:srgbClr val="C00000"/>
                            </a:solidFill>
                            <a:latin typeface="Cambria Math" panose="02040503050406030204" pitchFamily="18" charset="0"/>
                          </a:rPr>
                        </m:ctrlPr>
                      </m:sSupPr>
                      <m:e>
                        <m:r>
                          <a:rPr lang="en-CH" sz="1400" i="1" smtClean="0">
                            <a:solidFill>
                              <a:srgbClr val="C00000"/>
                            </a:solidFill>
                            <a:latin typeface="Cambria Math" panose="02040503050406030204" pitchFamily="18" charset="0"/>
                            <a:ea typeface="Cambria Math" panose="02040503050406030204" pitchFamily="18" charset="0"/>
                          </a:rPr>
                          <m:t>𝜇</m:t>
                        </m:r>
                      </m:e>
                      <m:sup>
                        <m:r>
                          <a:rPr lang="en-US" sz="1400" b="0" i="1" smtClean="0">
                            <a:solidFill>
                              <a:srgbClr val="C00000"/>
                            </a:solidFill>
                            <a:latin typeface="Cambria Math" panose="02040503050406030204" pitchFamily="18" charset="0"/>
                          </a:rPr>
                          <m:t>+</m:t>
                        </m:r>
                      </m:sup>
                    </m:sSup>
                    <m:r>
                      <a:rPr lang="en-US" sz="1400" b="0" i="1" smtClean="0">
                        <a:solidFill>
                          <a:srgbClr val="C00000"/>
                        </a:solidFill>
                        <a:latin typeface="Cambria Math" panose="02040503050406030204" pitchFamily="18" charset="0"/>
                      </a:rPr>
                      <m:t> </m:t>
                    </m:r>
                  </m:oMath>
                </a14:m>
                <a:r>
                  <a:rPr lang="en-US" sz="1400" dirty="0">
                    <a:solidFill>
                      <a:srgbClr val="C00000"/>
                    </a:solidFill>
                  </a:rPr>
                  <a:t>guided to detection region</a:t>
                </a:r>
                <a:endParaRPr lang="en-CH" sz="1400" dirty="0">
                  <a:solidFill>
                    <a:srgbClr val="C00000"/>
                  </a:solidFill>
                </a:endParaRPr>
              </a:p>
            </p:txBody>
          </p:sp>
        </mc:Choice>
        <mc:Fallback xmlns="">
          <p:sp>
            <p:nvSpPr>
              <p:cNvPr id="21" name="TextBox 20">
                <a:extLst>
                  <a:ext uri="{FF2B5EF4-FFF2-40B4-BE49-F238E27FC236}">
                    <a16:creationId xmlns:a16="http://schemas.microsoft.com/office/drawing/2014/main" id="{A6C05B37-D438-1846-16E1-C555B0BDE1F2}"/>
                  </a:ext>
                </a:extLst>
              </p:cNvPr>
              <p:cNvSpPr txBox="1">
                <a:spLocks noRot="1" noChangeAspect="1" noMove="1" noResize="1" noEditPoints="1" noAdjustHandles="1" noChangeArrowheads="1" noChangeShapeType="1" noTextEdit="1"/>
              </p:cNvSpPr>
              <p:nvPr/>
            </p:nvSpPr>
            <p:spPr>
              <a:xfrm>
                <a:off x="3295067" y="4562423"/>
                <a:ext cx="2643511" cy="523220"/>
              </a:xfrm>
              <a:prstGeom prst="rect">
                <a:avLst/>
              </a:prstGeom>
              <a:blipFill>
                <a:blip r:embed="rId7"/>
                <a:stretch>
                  <a:fillRect l="-693" t="-1163" r="-1386" b="-11628"/>
                </a:stretch>
              </a:blipFill>
            </p:spPr>
            <p:txBody>
              <a:bodyPr/>
              <a:lstStyle/>
              <a:p>
                <a:r>
                  <a:rPr lang="en-CH">
                    <a:noFill/>
                  </a:rPr>
                  <a:t> </a:t>
                </a:r>
              </a:p>
            </p:txBody>
          </p:sp>
        </mc:Fallback>
      </mc:AlternateContent>
      <p:cxnSp>
        <p:nvCxnSpPr>
          <p:cNvPr id="11" name="Straight Arrow Connector 10">
            <a:extLst>
              <a:ext uri="{FF2B5EF4-FFF2-40B4-BE49-F238E27FC236}">
                <a16:creationId xmlns:a16="http://schemas.microsoft.com/office/drawing/2014/main" id="{A4246A99-7C04-6995-00C8-C750B8CC380B}"/>
              </a:ext>
            </a:extLst>
          </p:cNvPr>
          <p:cNvCxnSpPr>
            <a:cxnSpLocks/>
            <a:stCxn id="18" idx="1"/>
          </p:cNvCxnSpPr>
          <p:nvPr/>
        </p:nvCxnSpPr>
        <p:spPr>
          <a:xfrm flipH="1" flipV="1">
            <a:off x="4196251" y="5412377"/>
            <a:ext cx="1370584" cy="149761"/>
          </a:xfrm>
          <a:prstGeom prst="straightConnector1">
            <a:avLst/>
          </a:prstGeom>
          <a:ln w="19050">
            <a:solidFill>
              <a:srgbClr val="068306"/>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7CC9C98C-C713-F191-B850-00617A0498B8}"/>
                  </a:ext>
                </a:extLst>
              </p:cNvPr>
              <p:cNvSpPr txBox="1"/>
              <p:nvPr/>
            </p:nvSpPr>
            <p:spPr>
              <a:xfrm>
                <a:off x="3319607" y="5069098"/>
                <a:ext cx="279360"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CH" sz="1100" i="1" smtClean="0">
                              <a:solidFill>
                                <a:schemeClr val="accent5"/>
                              </a:solidFill>
                              <a:latin typeface="Cambria Math" panose="02040503050406030204" pitchFamily="18" charset="0"/>
                            </a:rPr>
                          </m:ctrlPr>
                        </m:sSupPr>
                        <m:e>
                          <m:r>
                            <a:rPr lang="en-CH" sz="1100" i="1" smtClean="0">
                              <a:solidFill>
                                <a:schemeClr val="accent5"/>
                              </a:solidFill>
                              <a:latin typeface="Cambria Math" panose="02040503050406030204" pitchFamily="18" charset="0"/>
                              <a:ea typeface="Cambria Math" panose="02040503050406030204" pitchFamily="18" charset="0"/>
                            </a:rPr>
                            <m:t>𝜇</m:t>
                          </m:r>
                        </m:e>
                        <m:sup>
                          <m:r>
                            <a:rPr lang="en-US" sz="1100" b="0" i="1" smtClean="0">
                              <a:solidFill>
                                <a:schemeClr val="accent5"/>
                              </a:solidFill>
                              <a:latin typeface="Cambria Math" panose="02040503050406030204" pitchFamily="18" charset="0"/>
                            </a:rPr>
                            <m:t>+</m:t>
                          </m:r>
                        </m:sup>
                      </m:sSup>
                    </m:oMath>
                  </m:oMathPara>
                </a14:m>
                <a:endParaRPr lang="en-CH" sz="1100" dirty="0">
                  <a:solidFill>
                    <a:schemeClr val="accent5"/>
                  </a:solidFill>
                </a:endParaRPr>
              </a:p>
            </p:txBody>
          </p:sp>
        </mc:Choice>
        <mc:Fallback xmlns="">
          <p:sp>
            <p:nvSpPr>
              <p:cNvPr id="26" name="TextBox 25">
                <a:extLst>
                  <a:ext uri="{FF2B5EF4-FFF2-40B4-BE49-F238E27FC236}">
                    <a16:creationId xmlns:a16="http://schemas.microsoft.com/office/drawing/2014/main" id="{7CC9C98C-C713-F191-B850-00617A0498B8}"/>
                  </a:ext>
                </a:extLst>
              </p:cNvPr>
              <p:cNvSpPr txBox="1">
                <a:spLocks noRot="1" noChangeAspect="1" noMove="1" noResize="1" noEditPoints="1" noAdjustHandles="1" noChangeArrowheads="1" noChangeShapeType="1" noTextEdit="1"/>
              </p:cNvSpPr>
              <p:nvPr/>
            </p:nvSpPr>
            <p:spPr>
              <a:xfrm>
                <a:off x="3319607" y="5069098"/>
                <a:ext cx="279360" cy="261610"/>
              </a:xfrm>
              <a:prstGeom prst="rect">
                <a:avLst/>
              </a:prstGeom>
              <a:blipFill>
                <a:blip r:embed="rId8"/>
                <a:stretch>
                  <a:fillRect r="-2222"/>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BB6FCA4C-27B0-2517-535D-CD6BB7FF3B55}"/>
                  </a:ext>
                </a:extLst>
              </p:cNvPr>
              <p:cNvSpPr txBox="1"/>
              <p:nvPr/>
            </p:nvSpPr>
            <p:spPr>
              <a:xfrm>
                <a:off x="3265235" y="5675551"/>
                <a:ext cx="279360"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CH" sz="1100" i="1" smtClean="0">
                              <a:solidFill>
                                <a:srgbClr val="FFC000"/>
                              </a:solidFill>
                              <a:latin typeface="Cambria Math" panose="02040503050406030204" pitchFamily="18" charset="0"/>
                            </a:rPr>
                          </m:ctrlPr>
                        </m:sSupPr>
                        <m:e>
                          <m:r>
                            <a:rPr lang="en-US" sz="1100" b="0" i="1" smtClean="0">
                              <a:solidFill>
                                <a:srgbClr val="FFC000"/>
                              </a:solidFill>
                              <a:latin typeface="Cambria Math" panose="02040503050406030204" pitchFamily="18" charset="0"/>
                            </a:rPr>
                            <m:t>𝑒</m:t>
                          </m:r>
                        </m:e>
                        <m:sup>
                          <m:r>
                            <a:rPr lang="en-US" sz="1100" b="0" i="1" smtClean="0">
                              <a:solidFill>
                                <a:srgbClr val="FFC000"/>
                              </a:solidFill>
                              <a:latin typeface="Cambria Math" panose="02040503050406030204" pitchFamily="18" charset="0"/>
                              <a:ea typeface="Cambria Math" panose="02040503050406030204" pitchFamily="18" charset="0"/>
                            </a:rPr>
                            <m:t>−</m:t>
                          </m:r>
                        </m:sup>
                      </m:sSup>
                    </m:oMath>
                  </m:oMathPara>
                </a14:m>
                <a:endParaRPr lang="en-CH" sz="1100" dirty="0">
                  <a:solidFill>
                    <a:srgbClr val="FFC000"/>
                  </a:solidFill>
                </a:endParaRPr>
              </a:p>
            </p:txBody>
          </p:sp>
        </mc:Choice>
        <mc:Fallback xmlns="">
          <p:sp>
            <p:nvSpPr>
              <p:cNvPr id="27" name="TextBox 26">
                <a:extLst>
                  <a:ext uri="{FF2B5EF4-FFF2-40B4-BE49-F238E27FC236}">
                    <a16:creationId xmlns:a16="http://schemas.microsoft.com/office/drawing/2014/main" id="{BB6FCA4C-27B0-2517-535D-CD6BB7FF3B55}"/>
                  </a:ext>
                </a:extLst>
              </p:cNvPr>
              <p:cNvSpPr txBox="1">
                <a:spLocks noRot="1" noChangeAspect="1" noMove="1" noResize="1" noEditPoints="1" noAdjustHandles="1" noChangeArrowheads="1" noChangeShapeType="1" noTextEdit="1"/>
              </p:cNvSpPr>
              <p:nvPr/>
            </p:nvSpPr>
            <p:spPr>
              <a:xfrm>
                <a:off x="3265235" y="5675551"/>
                <a:ext cx="279360" cy="261610"/>
              </a:xfrm>
              <a:prstGeom prst="rect">
                <a:avLst/>
              </a:prstGeom>
              <a:blipFill>
                <a:blip r:embed="rId9"/>
                <a:stretch>
                  <a:fillRect/>
                </a:stretch>
              </a:blipFill>
            </p:spPr>
            <p:txBody>
              <a:bodyPr/>
              <a:lstStyle/>
              <a:p>
                <a:r>
                  <a:rPr lang="en-CH">
                    <a:noFill/>
                  </a:rPr>
                  <a:t> </a:t>
                </a:r>
              </a:p>
            </p:txBody>
          </p:sp>
        </mc:Fallback>
      </mc:AlternateContent>
      <p:sp>
        <p:nvSpPr>
          <p:cNvPr id="23" name="Freeform: Shape 22">
            <a:extLst>
              <a:ext uri="{FF2B5EF4-FFF2-40B4-BE49-F238E27FC236}">
                <a16:creationId xmlns:a16="http://schemas.microsoft.com/office/drawing/2014/main" id="{EEC5BA95-83FD-110E-210B-E82A12BF2FA5}"/>
              </a:ext>
            </a:extLst>
          </p:cNvPr>
          <p:cNvSpPr/>
          <p:nvPr/>
        </p:nvSpPr>
        <p:spPr>
          <a:xfrm rot="448927">
            <a:off x="3632844" y="5144500"/>
            <a:ext cx="582249" cy="230595"/>
          </a:xfrm>
          <a:custGeom>
            <a:avLst/>
            <a:gdLst>
              <a:gd name="connsiteX0" fmla="*/ 1330960 w 1330960"/>
              <a:gd name="connsiteY0" fmla="*/ 436880 h 436880"/>
              <a:gd name="connsiteX1" fmla="*/ 304800 w 1330960"/>
              <a:gd name="connsiteY1" fmla="*/ 416560 h 436880"/>
              <a:gd name="connsiteX2" fmla="*/ 60960 w 1330960"/>
              <a:gd name="connsiteY2" fmla="*/ 325120 h 436880"/>
              <a:gd name="connsiteX3" fmla="*/ 0 w 1330960"/>
              <a:gd name="connsiteY3" fmla="*/ 0 h 436880"/>
            </a:gdLst>
            <a:ahLst/>
            <a:cxnLst>
              <a:cxn ang="0">
                <a:pos x="connsiteX0" y="connsiteY0"/>
              </a:cxn>
              <a:cxn ang="0">
                <a:pos x="connsiteX1" y="connsiteY1"/>
              </a:cxn>
              <a:cxn ang="0">
                <a:pos x="connsiteX2" y="connsiteY2"/>
              </a:cxn>
              <a:cxn ang="0">
                <a:pos x="connsiteX3" y="connsiteY3"/>
              </a:cxn>
            </a:cxnLst>
            <a:rect l="l" t="t" r="r" b="b"/>
            <a:pathLst>
              <a:path w="1330960" h="436880">
                <a:moveTo>
                  <a:pt x="1330960" y="436880"/>
                </a:moveTo>
                <a:cubicBezTo>
                  <a:pt x="923713" y="436033"/>
                  <a:pt x="516467" y="435187"/>
                  <a:pt x="304800" y="416560"/>
                </a:cubicBezTo>
                <a:cubicBezTo>
                  <a:pt x="93133" y="397933"/>
                  <a:pt x="111760" y="394547"/>
                  <a:pt x="60960" y="325120"/>
                </a:cubicBezTo>
                <a:cubicBezTo>
                  <a:pt x="10160" y="255693"/>
                  <a:pt x="5080" y="127846"/>
                  <a:pt x="0" y="0"/>
                </a:cubicBezTo>
              </a:path>
            </a:pathLst>
          </a:custGeom>
          <a:noFill/>
          <a:ln w="57150">
            <a:solidFill>
              <a:srgbClr val="C0000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Freeform: Shape 24">
            <a:extLst>
              <a:ext uri="{FF2B5EF4-FFF2-40B4-BE49-F238E27FC236}">
                <a16:creationId xmlns:a16="http://schemas.microsoft.com/office/drawing/2014/main" id="{39A7C815-2106-64F7-9B3A-BCEAF722F2BB}"/>
              </a:ext>
            </a:extLst>
          </p:cNvPr>
          <p:cNvSpPr/>
          <p:nvPr/>
        </p:nvSpPr>
        <p:spPr>
          <a:xfrm>
            <a:off x="3670448" y="5408042"/>
            <a:ext cx="522175" cy="507177"/>
          </a:xfrm>
          <a:custGeom>
            <a:avLst/>
            <a:gdLst>
              <a:gd name="connsiteX0" fmla="*/ 522175 w 522175"/>
              <a:gd name="connsiteY0" fmla="*/ 0 h 507177"/>
              <a:gd name="connsiteX1" fmla="*/ 85337 w 522175"/>
              <a:gd name="connsiteY1" fmla="*/ 310970 h 507177"/>
              <a:gd name="connsiteX2" fmla="*/ 190 w 522175"/>
              <a:gd name="connsiteY2" fmla="*/ 507177 h 507177"/>
            </a:gdLst>
            <a:ahLst/>
            <a:cxnLst>
              <a:cxn ang="0">
                <a:pos x="connsiteX0" y="connsiteY0"/>
              </a:cxn>
              <a:cxn ang="0">
                <a:pos x="connsiteX1" y="connsiteY1"/>
              </a:cxn>
              <a:cxn ang="0">
                <a:pos x="connsiteX2" y="connsiteY2"/>
              </a:cxn>
            </a:cxnLst>
            <a:rect l="l" t="t" r="r" b="b"/>
            <a:pathLst>
              <a:path w="522175" h="507177">
                <a:moveTo>
                  <a:pt x="522175" y="0"/>
                </a:moveTo>
                <a:cubicBezTo>
                  <a:pt x="347255" y="113220"/>
                  <a:pt x="172335" y="226440"/>
                  <a:pt x="85337" y="310970"/>
                </a:cubicBezTo>
                <a:cubicBezTo>
                  <a:pt x="-1661" y="395500"/>
                  <a:pt x="-736" y="451338"/>
                  <a:pt x="190" y="507177"/>
                </a:cubicBezTo>
              </a:path>
            </a:pathLst>
          </a:custGeom>
          <a:noFill/>
          <a:ln w="57150">
            <a:solidFill>
              <a:srgbClr val="FFC00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 name="TextBox 5">
            <a:extLst>
              <a:ext uri="{FF2B5EF4-FFF2-40B4-BE49-F238E27FC236}">
                <a16:creationId xmlns:a16="http://schemas.microsoft.com/office/drawing/2014/main" id="{57B64F63-2E6A-3185-3F94-5CAB63141551}"/>
              </a:ext>
            </a:extLst>
          </p:cNvPr>
          <p:cNvSpPr txBox="1"/>
          <p:nvPr/>
        </p:nvSpPr>
        <p:spPr>
          <a:xfrm>
            <a:off x="19871" y="5343790"/>
            <a:ext cx="3399479" cy="923330"/>
          </a:xfrm>
          <a:prstGeom prst="rect">
            <a:avLst/>
          </a:prstGeom>
          <a:noFill/>
        </p:spPr>
        <p:txBody>
          <a:bodyPr wrap="square" rtlCol="0">
            <a:spAutoFit/>
          </a:bodyPr>
          <a:lstStyle/>
          <a:p>
            <a:pPr marL="285750" indent="-285750">
              <a:buFont typeface="Arial" panose="020B0604020202020204" pitchFamily="34" charset="0"/>
              <a:buChar char="•"/>
            </a:pPr>
            <a:r>
              <a:rPr lang="en-US" dirty="0"/>
              <a:t>Stable for long operation (80h)</a:t>
            </a:r>
          </a:p>
          <a:p>
            <a:pPr marL="285750" indent="-285750">
              <a:buFont typeface="Arial" panose="020B0604020202020204" pitchFamily="34" charset="0"/>
              <a:buChar char="•"/>
            </a:pPr>
            <a:r>
              <a:rPr lang="en-US" dirty="0"/>
              <a:t>Background &lt; 1 event per day</a:t>
            </a:r>
          </a:p>
          <a:p>
            <a:pPr marL="285750" indent="-285750">
              <a:buFont typeface="Arial" panose="020B0604020202020204" pitchFamily="34" charset="0"/>
              <a:buChar char="•"/>
            </a:pPr>
            <a:r>
              <a:rPr lang="en-US" dirty="0"/>
              <a:t>&lt;1MHz uncertainty projected</a:t>
            </a:r>
            <a:endParaRPr lang="en-CH" dirty="0"/>
          </a:p>
        </p:txBody>
      </p:sp>
      <p:sp>
        <p:nvSpPr>
          <p:cNvPr id="7" name="Motivations to study leptonic atoms - Positronium and Muonium">
            <a:extLst>
              <a:ext uri="{FF2B5EF4-FFF2-40B4-BE49-F238E27FC236}">
                <a16:creationId xmlns:a16="http://schemas.microsoft.com/office/drawing/2014/main" id="{9FE0F8DC-3A9E-FCB4-D934-6B9C710734CE}"/>
              </a:ext>
            </a:extLst>
          </p:cNvPr>
          <p:cNvSpPr txBox="1">
            <a:spLocks/>
          </p:cNvSpPr>
          <p:nvPr/>
        </p:nvSpPr>
        <p:spPr>
          <a:xfrm>
            <a:off x="609600" y="8444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Muonium 1S-2S</a:t>
            </a:r>
          </a:p>
        </p:txBody>
      </p:sp>
      <p:sp>
        <p:nvSpPr>
          <p:cNvPr id="8" name="TextBox 7">
            <a:extLst>
              <a:ext uri="{FF2B5EF4-FFF2-40B4-BE49-F238E27FC236}">
                <a16:creationId xmlns:a16="http://schemas.microsoft.com/office/drawing/2014/main" id="{CB2D059B-37D0-AE70-3D60-94C4A6975A78}"/>
              </a:ext>
            </a:extLst>
          </p:cNvPr>
          <p:cNvSpPr txBox="1"/>
          <p:nvPr/>
        </p:nvSpPr>
        <p:spPr>
          <a:xfrm>
            <a:off x="4364069" y="6138474"/>
            <a:ext cx="907836" cy="523220"/>
          </a:xfrm>
          <a:prstGeom prst="rect">
            <a:avLst/>
          </a:prstGeom>
          <a:noFill/>
        </p:spPr>
        <p:txBody>
          <a:bodyPr wrap="square" rtlCol="0">
            <a:spAutoFit/>
          </a:bodyPr>
          <a:lstStyle/>
          <a:p>
            <a:pPr algn="ctr"/>
            <a:r>
              <a:rPr lang="en-US" sz="1400" dirty="0">
                <a:solidFill>
                  <a:srgbClr val="ED4DBD"/>
                </a:solidFill>
              </a:rPr>
              <a:t>244nm (100mW)</a:t>
            </a:r>
            <a:endParaRPr lang="en-CH" sz="1400" dirty="0">
              <a:solidFill>
                <a:srgbClr val="ED4DBD"/>
              </a:solidFill>
            </a:endParaRPr>
          </a:p>
        </p:txBody>
      </p:sp>
    </p:spTree>
    <p:extLst>
      <p:ext uri="{BB962C8B-B14F-4D97-AF65-F5344CB8AC3E}">
        <p14:creationId xmlns:p14="http://schemas.microsoft.com/office/powerpoint/2010/main" val="34910083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8BE5D7-8B02-3B48-E376-C0761E46457D}"/>
            </a:ext>
          </a:extLst>
        </p:cNvPr>
        <p:cNvGrpSpPr/>
        <p:nvPr/>
      </p:nvGrpSpPr>
      <p:grpSpPr>
        <a:xfrm>
          <a:off x="0" y="0"/>
          <a:ext cx="0" cy="0"/>
          <a:chOff x="0" y="0"/>
          <a:chExt cx="0" cy="0"/>
        </a:xfrm>
      </p:grpSpPr>
      <p:sp>
        <p:nvSpPr>
          <p:cNvPr id="19" name="Oval 18">
            <a:extLst>
              <a:ext uri="{FF2B5EF4-FFF2-40B4-BE49-F238E27FC236}">
                <a16:creationId xmlns:a16="http://schemas.microsoft.com/office/drawing/2014/main" id="{BDAD2DCD-2A9B-E12D-EB00-20947B505A68}"/>
              </a:ext>
            </a:extLst>
          </p:cNvPr>
          <p:cNvSpPr/>
          <p:nvPr/>
        </p:nvSpPr>
        <p:spPr>
          <a:xfrm>
            <a:off x="4318477" y="5184584"/>
            <a:ext cx="900000" cy="900000"/>
          </a:xfrm>
          <a:prstGeom prst="ellipse">
            <a:avLst/>
          </a:prstGeom>
          <a:gradFill flip="none" rotWithShape="1">
            <a:gsLst>
              <a:gs pos="27000">
                <a:srgbClr val="EA27FF">
                  <a:alpha val="33000"/>
                </a:srgbClr>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2" name="Picture 11">
            <a:extLst>
              <a:ext uri="{FF2B5EF4-FFF2-40B4-BE49-F238E27FC236}">
                <a16:creationId xmlns:a16="http://schemas.microsoft.com/office/drawing/2014/main" id="{C29C51DF-1EDD-1434-B085-4891AE50416C}"/>
              </a:ext>
            </a:extLst>
          </p:cNvPr>
          <p:cNvPicPr>
            <a:picLocks noChangeAspect="1"/>
          </p:cNvPicPr>
          <p:nvPr/>
        </p:nvPicPr>
        <p:blipFill>
          <a:blip r:embed="rId3"/>
          <a:stretch>
            <a:fillRect/>
          </a:stretch>
        </p:blipFill>
        <p:spPr>
          <a:xfrm>
            <a:off x="546949" y="1624265"/>
            <a:ext cx="5167437" cy="3571283"/>
          </a:xfrm>
          <a:prstGeom prst="rect">
            <a:avLst/>
          </a:prstGeom>
        </p:spPr>
      </p:pic>
      <p:sp>
        <p:nvSpPr>
          <p:cNvPr id="17" name="I. Cortinovis, PC,  et al., EPJD 77, 66 (2023)">
            <a:extLst>
              <a:ext uri="{FF2B5EF4-FFF2-40B4-BE49-F238E27FC236}">
                <a16:creationId xmlns:a16="http://schemas.microsoft.com/office/drawing/2014/main" id="{EFDE39AB-DA4B-45E4-B649-D1433C7EDF1E}"/>
              </a:ext>
            </a:extLst>
          </p:cNvPr>
          <p:cNvSpPr txBox="1"/>
          <p:nvPr/>
        </p:nvSpPr>
        <p:spPr>
          <a:xfrm>
            <a:off x="3232395" y="1499875"/>
            <a:ext cx="2774668" cy="4252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(2023)</a:t>
            </a:r>
          </a:p>
        </p:txBody>
      </p:sp>
      <p:sp>
        <p:nvSpPr>
          <p:cNvPr id="18" name="Rectangle 17">
            <a:extLst>
              <a:ext uri="{FF2B5EF4-FFF2-40B4-BE49-F238E27FC236}">
                <a16:creationId xmlns:a16="http://schemas.microsoft.com/office/drawing/2014/main" id="{CC0E07F9-D38A-1EB6-B303-D5174174F003}"/>
              </a:ext>
            </a:extLst>
          </p:cNvPr>
          <p:cNvSpPr/>
          <p:nvPr/>
        </p:nvSpPr>
        <p:spPr>
          <a:xfrm>
            <a:off x="5566835" y="4943829"/>
            <a:ext cx="251097" cy="1236617"/>
          </a:xfrm>
          <a:prstGeom prst="rect">
            <a:avLst/>
          </a:prstGeom>
          <a:pattFill prst="pct90">
            <a:fgClr>
              <a:schemeClr val="bg2">
                <a:lumMod val="50000"/>
              </a:schemeClr>
            </a:fgClr>
            <a:bgClr>
              <a:schemeClr val="bg1"/>
            </a:bgClr>
          </a:patt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D372F41F-1A83-870C-6B76-F6FBDFD98F9F}"/>
              </a:ext>
            </a:extLst>
          </p:cNvPr>
          <p:cNvSpPr txBox="1"/>
          <p:nvPr/>
        </p:nvSpPr>
        <p:spPr>
          <a:xfrm>
            <a:off x="688975" y="1841386"/>
            <a:ext cx="5031105"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61950" indent="-361950">
              <a:spcBef>
                <a:spcPts val="500"/>
              </a:spcBef>
              <a:buClr>
                <a:srgbClr val="A8322D"/>
              </a:buClr>
              <a:buSzPct val="100000"/>
              <a:buChar char="▪"/>
              <a:defRPr sz="2400">
                <a:latin typeface="Helvetica Light"/>
                <a:ea typeface="Helvetica Light"/>
                <a:cs typeface="Helvetica Light"/>
                <a:sym typeface="Helvetica Light"/>
              </a:defRPr>
            </a:pPr>
            <a:endParaRPr b="1" dirty="0">
              <a:latin typeface="+mj-lt"/>
              <a:ea typeface="+mn-ea"/>
              <a:cs typeface="+mn-cs"/>
              <a:sym typeface="Helvetica"/>
            </a:endParaRPr>
          </a:p>
        </p:txBody>
      </p:sp>
      <p:sp>
        <p:nvSpPr>
          <p:cNvPr id="10" name="Rectangle 9">
            <a:extLst>
              <a:ext uri="{FF2B5EF4-FFF2-40B4-BE49-F238E27FC236}">
                <a16:creationId xmlns:a16="http://schemas.microsoft.com/office/drawing/2014/main" id="{C39B0B91-37BF-1D4A-BFE5-9F400CEA936F}"/>
              </a:ext>
            </a:extLst>
          </p:cNvPr>
          <p:cNvSpPr/>
          <p:nvPr/>
        </p:nvSpPr>
        <p:spPr>
          <a:xfrm>
            <a:off x="3071184" y="2818221"/>
            <a:ext cx="388103" cy="30561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5" name="Straight Connector 14">
            <a:extLst>
              <a:ext uri="{FF2B5EF4-FFF2-40B4-BE49-F238E27FC236}">
                <a16:creationId xmlns:a16="http://schemas.microsoft.com/office/drawing/2014/main" id="{3D8A963E-4A79-51DA-FCA7-34DA9999CFAF}"/>
              </a:ext>
            </a:extLst>
          </p:cNvPr>
          <p:cNvCxnSpPr>
            <a:cxnSpLocks/>
          </p:cNvCxnSpPr>
          <p:nvPr/>
        </p:nvCxnSpPr>
        <p:spPr>
          <a:xfrm>
            <a:off x="3071184" y="3123832"/>
            <a:ext cx="181948" cy="167537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23DD0BF6-9FE6-8109-27A8-9F5511747C42}"/>
              </a:ext>
            </a:extLst>
          </p:cNvPr>
          <p:cNvCxnSpPr>
            <a:cxnSpLocks/>
          </p:cNvCxnSpPr>
          <p:nvPr/>
        </p:nvCxnSpPr>
        <p:spPr>
          <a:xfrm>
            <a:off x="3459287" y="2818221"/>
            <a:ext cx="2751013" cy="1663943"/>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73" name="Rectangle 72">
            <a:extLst>
              <a:ext uri="{FF2B5EF4-FFF2-40B4-BE49-F238E27FC236}">
                <a16:creationId xmlns:a16="http://schemas.microsoft.com/office/drawing/2014/main" id="{87FB6DE9-54AA-F301-BF9C-9E1600BCA107}"/>
              </a:ext>
            </a:extLst>
          </p:cNvPr>
          <p:cNvSpPr/>
          <p:nvPr/>
        </p:nvSpPr>
        <p:spPr>
          <a:xfrm>
            <a:off x="3232395" y="4491713"/>
            <a:ext cx="2977905" cy="2280871"/>
          </a:xfrm>
          <a:prstGeom prst="rect">
            <a:avLst/>
          </a:prstGeom>
          <a:no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9" name="mu-mass_laser_setup.pdf" descr="mu-mass_laser_setup.pdf">
            <a:extLst>
              <a:ext uri="{FF2B5EF4-FFF2-40B4-BE49-F238E27FC236}">
                <a16:creationId xmlns:a16="http://schemas.microsoft.com/office/drawing/2014/main" id="{634F2A84-8164-2642-E9E1-A35EB244CE78}"/>
              </a:ext>
            </a:extLst>
          </p:cNvPr>
          <p:cNvPicPr>
            <a:picLocks noChangeAspect="1"/>
          </p:cNvPicPr>
          <p:nvPr/>
        </p:nvPicPr>
        <p:blipFill>
          <a:blip r:embed="rId4"/>
          <a:stretch>
            <a:fillRect/>
          </a:stretch>
        </p:blipFill>
        <p:spPr>
          <a:xfrm>
            <a:off x="6717338" y="878488"/>
            <a:ext cx="4706102" cy="3042330"/>
          </a:xfrm>
          <a:prstGeom prst="rect">
            <a:avLst/>
          </a:prstGeom>
          <a:ln w="12700">
            <a:miter lim="400000"/>
          </a:ln>
        </p:spPr>
      </p:pic>
      <p:pic>
        <p:nvPicPr>
          <p:cNvPr id="30" name="measurement_11h_2.pdf" descr="measurement_11h_2.pdf">
            <a:extLst>
              <a:ext uri="{FF2B5EF4-FFF2-40B4-BE49-F238E27FC236}">
                <a16:creationId xmlns:a16="http://schemas.microsoft.com/office/drawing/2014/main" id="{1027985B-9D57-54C7-2A82-73FCEE483D97}"/>
              </a:ext>
            </a:extLst>
          </p:cNvPr>
          <p:cNvPicPr>
            <a:picLocks noChangeAspect="1"/>
          </p:cNvPicPr>
          <p:nvPr/>
        </p:nvPicPr>
        <p:blipFill>
          <a:blip r:embed="rId5"/>
          <a:srcRect/>
          <a:stretch>
            <a:fillRect/>
          </a:stretch>
        </p:blipFill>
        <p:spPr>
          <a:xfrm>
            <a:off x="9251880" y="4251531"/>
            <a:ext cx="2496093" cy="2521054"/>
          </a:xfrm>
          <a:prstGeom prst="rect">
            <a:avLst/>
          </a:prstGeom>
          <a:ln w="12700">
            <a:miter lim="400000"/>
          </a:ln>
        </p:spPr>
      </p:pic>
      <p:sp>
        <p:nvSpPr>
          <p:cNvPr id="31" name="TextBox 30">
            <a:extLst>
              <a:ext uri="{FF2B5EF4-FFF2-40B4-BE49-F238E27FC236}">
                <a16:creationId xmlns:a16="http://schemas.microsoft.com/office/drawing/2014/main" id="{C2D4B620-61FC-0EF2-2507-FE006160F51A}"/>
              </a:ext>
            </a:extLst>
          </p:cNvPr>
          <p:cNvSpPr txBox="1"/>
          <p:nvPr/>
        </p:nvSpPr>
        <p:spPr>
          <a:xfrm>
            <a:off x="7296795" y="3916392"/>
            <a:ext cx="6096000" cy="369332"/>
          </a:xfrm>
          <a:prstGeom prst="rect">
            <a:avLst/>
          </a:prstGeom>
          <a:noFill/>
        </p:spPr>
        <p:txBody>
          <a:bodyPr wrap="square">
            <a:spAutoFit/>
          </a:bodyPr>
          <a:lstStyle/>
          <a:p>
            <a:r>
              <a:rPr lang="en-US" sz="1800" baseline="30000" dirty="0">
                <a:effectLst/>
                <a:latin typeface="+mj-lt"/>
                <a:ea typeface="Times New Roman" panose="02020603050405020304" pitchFamily="18" charset="0"/>
              </a:rPr>
              <a:t>N </a:t>
            </a:r>
            <a:r>
              <a:rPr lang="en-US" sz="1800" baseline="30000" dirty="0" err="1">
                <a:effectLst/>
                <a:latin typeface="+mj-lt"/>
                <a:ea typeface="Times New Roman" panose="02020603050405020304" pitchFamily="18" charset="0"/>
              </a:rPr>
              <a:t>Zhadnov</a:t>
            </a:r>
            <a:r>
              <a:rPr lang="en-US" sz="1800" baseline="30000" dirty="0">
                <a:effectLst/>
                <a:latin typeface="+mj-lt"/>
                <a:ea typeface="Times New Roman" panose="02020603050405020304" pitchFamily="18" charset="0"/>
              </a:rPr>
              <a:t> et al, </a:t>
            </a:r>
            <a:r>
              <a:rPr lang="en-US" sz="1800" baseline="30000" dirty="0">
                <a:effectLst/>
                <a:latin typeface="+mj-lt"/>
                <a:ea typeface="Times New Roman" panose="02020603050405020304" pitchFamily="18" charset="0"/>
                <a:cs typeface="Times New Roman" panose="02020603050405020304" pitchFamily="18" charset="0"/>
              </a:rPr>
              <a:t>Optics Express 31, 17(2023)</a:t>
            </a:r>
            <a:endParaRPr lang="en-CH" dirty="0">
              <a:latin typeface="+mj-lt"/>
            </a:endParaRPr>
          </a:p>
        </p:txBody>
      </p:sp>
      <p:grpSp>
        <p:nvGrpSpPr>
          <p:cNvPr id="32" name="Group 31">
            <a:extLst>
              <a:ext uri="{FF2B5EF4-FFF2-40B4-BE49-F238E27FC236}">
                <a16:creationId xmlns:a16="http://schemas.microsoft.com/office/drawing/2014/main" id="{A5F52206-6D12-5591-8E6E-1121949F8320}"/>
              </a:ext>
            </a:extLst>
          </p:cNvPr>
          <p:cNvGrpSpPr/>
          <p:nvPr/>
        </p:nvGrpSpPr>
        <p:grpSpPr>
          <a:xfrm>
            <a:off x="6505230" y="4274633"/>
            <a:ext cx="2624424" cy="2434885"/>
            <a:chOff x="963043" y="4541215"/>
            <a:chExt cx="2302192" cy="2256671"/>
          </a:xfrm>
        </p:grpSpPr>
        <p:sp>
          <p:nvSpPr>
            <p:cNvPr id="33" name="Rectangle 32">
              <a:extLst>
                <a:ext uri="{FF2B5EF4-FFF2-40B4-BE49-F238E27FC236}">
                  <a16:creationId xmlns:a16="http://schemas.microsoft.com/office/drawing/2014/main" id="{FC9724B5-D4B5-1E2E-89EE-10ABA30EE422}"/>
                </a:ext>
              </a:extLst>
            </p:cNvPr>
            <p:cNvSpPr/>
            <p:nvPr/>
          </p:nvSpPr>
          <p:spPr>
            <a:xfrm>
              <a:off x="971149" y="4541215"/>
              <a:ext cx="2294086" cy="22177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4" name="fig_pulses_fixed.pdf" descr="fig_pulses_fixed.pdf">
              <a:extLst>
                <a:ext uri="{FF2B5EF4-FFF2-40B4-BE49-F238E27FC236}">
                  <a16:creationId xmlns:a16="http://schemas.microsoft.com/office/drawing/2014/main" id="{1D3EEB1D-EE06-5CE7-6381-571C2475101D}"/>
                </a:ext>
              </a:extLst>
            </p:cNvPr>
            <p:cNvPicPr>
              <a:picLocks noChangeAspect="1"/>
            </p:cNvPicPr>
            <p:nvPr/>
          </p:nvPicPr>
          <p:blipFill>
            <a:blip r:embed="rId6"/>
            <a:stretch>
              <a:fillRect/>
            </a:stretch>
          </p:blipFill>
          <p:spPr>
            <a:xfrm>
              <a:off x="963043" y="4563196"/>
              <a:ext cx="2269352" cy="2234690"/>
            </a:xfrm>
            <a:prstGeom prst="rect">
              <a:avLst/>
            </a:prstGeom>
            <a:ln w="12700">
              <a:miter lim="400000"/>
            </a:ln>
          </p:spPr>
        </p:pic>
      </p:grpSp>
      <p:cxnSp>
        <p:nvCxnSpPr>
          <p:cNvPr id="5" name="Straight Arrow Connector 4">
            <a:extLst>
              <a:ext uri="{FF2B5EF4-FFF2-40B4-BE49-F238E27FC236}">
                <a16:creationId xmlns:a16="http://schemas.microsoft.com/office/drawing/2014/main" id="{0BA426D8-F3A1-2F23-65FF-E47819F05D90}"/>
              </a:ext>
            </a:extLst>
          </p:cNvPr>
          <p:cNvCxnSpPr>
            <a:cxnSpLocks/>
          </p:cNvCxnSpPr>
          <p:nvPr/>
        </p:nvCxnSpPr>
        <p:spPr>
          <a:xfrm>
            <a:off x="4100341" y="5562846"/>
            <a:ext cx="1442693" cy="17553"/>
          </a:xfrm>
          <a:prstGeom prst="straightConnector1">
            <a:avLst/>
          </a:prstGeom>
          <a:ln w="9525">
            <a:solidFill>
              <a:schemeClr val="accent5"/>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1EDC9246-0DBF-98AA-1E04-465E7FF8B272}"/>
                  </a:ext>
                </a:extLst>
              </p:cNvPr>
              <p:cNvSpPr txBox="1"/>
              <p:nvPr/>
            </p:nvSpPr>
            <p:spPr>
              <a:xfrm>
                <a:off x="3295067" y="4562423"/>
                <a:ext cx="2643511" cy="523220"/>
              </a:xfrm>
              <a:prstGeom prst="rect">
                <a:avLst/>
              </a:prstGeom>
              <a:noFill/>
            </p:spPr>
            <p:txBody>
              <a:bodyPr wrap="square" rtlCol="0">
                <a:spAutoFit/>
              </a:bodyPr>
              <a:lstStyle/>
              <a:p>
                <a:r>
                  <a:rPr lang="en-US" sz="1400" dirty="0">
                    <a:solidFill>
                      <a:srgbClr val="C00000"/>
                    </a:solidFill>
                  </a:rPr>
                  <a:t>5) Lasers extinguished &amp; </a:t>
                </a:r>
                <a14:m>
                  <m:oMath xmlns:m="http://schemas.openxmlformats.org/officeDocument/2006/math">
                    <m:sSup>
                      <m:sSupPr>
                        <m:ctrlPr>
                          <a:rPr lang="en-CH" sz="1400" i="1" smtClean="0">
                            <a:solidFill>
                              <a:srgbClr val="C00000"/>
                            </a:solidFill>
                            <a:latin typeface="Cambria Math" panose="02040503050406030204" pitchFamily="18" charset="0"/>
                          </a:rPr>
                        </m:ctrlPr>
                      </m:sSupPr>
                      <m:e>
                        <m:r>
                          <a:rPr lang="en-CH" sz="1400" i="1" smtClean="0">
                            <a:solidFill>
                              <a:srgbClr val="C00000"/>
                            </a:solidFill>
                            <a:latin typeface="Cambria Math" panose="02040503050406030204" pitchFamily="18" charset="0"/>
                            <a:ea typeface="Cambria Math" panose="02040503050406030204" pitchFamily="18" charset="0"/>
                          </a:rPr>
                          <m:t>𝜇</m:t>
                        </m:r>
                      </m:e>
                      <m:sup>
                        <m:r>
                          <a:rPr lang="en-US" sz="1400" b="0" i="1" smtClean="0">
                            <a:solidFill>
                              <a:srgbClr val="C00000"/>
                            </a:solidFill>
                            <a:latin typeface="Cambria Math" panose="02040503050406030204" pitchFamily="18" charset="0"/>
                          </a:rPr>
                          <m:t>+</m:t>
                        </m:r>
                      </m:sup>
                    </m:sSup>
                    <m:r>
                      <a:rPr lang="en-US" sz="1400" b="0" i="1" smtClean="0">
                        <a:solidFill>
                          <a:srgbClr val="C00000"/>
                        </a:solidFill>
                        <a:latin typeface="Cambria Math" panose="02040503050406030204" pitchFamily="18" charset="0"/>
                      </a:rPr>
                      <m:t> </m:t>
                    </m:r>
                  </m:oMath>
                </a14:m>
                <a:r>
                  <a:rPr lang="en-US" sz="1400" dirty="0">
                    <a:solidFill>
                      <a:srgbClr val="C00000"/>
                    </a:solidFill>
                  </a:rPr>
                  <a:t>guided to detection region</a:t>
                </a:r>
                <a:endParaRPr lang="en-CH" sz="1400" dirty="0">
                  <a:solidFill>
                    <a:srgbClr val="C00000"/>
                  </a:solidFill>
                </a:endParaRPr>
              </a:p>
            </p:txBody>
          </p:sp>
        </mc:Choice>
        <mc:Fallback xmlns="">
          <p:sp>
            <p:nvSpPr>
              <p:cNvPr id="21" name="TextBox 20">
                <a:extLst>
                  <a:ext uri="{FF2B5EF4-FFF2-40B4-BE49-F238E27FC236}">
                    <a16:creationId xmlns:a16="http://schemas.microsoft.com/office/drawing/2014/main" id="{1EDC9246-0DBF-98AA-1E04-465E7FF8B272}"/>
                  </a:ext>
                </a:extLst>
              </p:cNvPr>
              <p:cNvSpPr txBox="1">
                <a:spLocks noRot="1" noChangeAspect="1" noMove="1" noResize="1" noEditPoints="1" noAdjustHandles="1" noChangeArrowheads="1" noChangeShapeType="1" noTextEdit="1"/>
              </p:cNvSpPr>
              <p:nvPr/>
            </p:nvSpPr>
            <p:spPr>
              <a:xfrm>
                <a:off x="3295067" y="4562423"/>
                <a:ext cx="2643511" cy="523220"/>
              </a:xfrm>
              <a:prstGeom prst="rect">
                <a:avLst/>
              </a:prstGeom>
              <a:blipFill>
                <a:blip r:embed="rId7"/>
                <a:stretch>
                  <a:fillRect l="-693" t="-1163" r="-1386" b="-11628"/>
                </a:stretch>
              </a:blipFill>
            </p:spPr>
            <p:txBody>
              <a:bodyPr/>
              <a:lstStyle/>
              <a:p>
                <a:r>
                  <a:rPr lang="en-CH">
                    <a:noFill/>
                  </a:rPr>
                  <a:t> </a:t>
                </a:r>
              </a:p>
            </p:txBody>
          </p:sp>
        </mc:Fallback>
      </mc:AlternateContent>
      <p:cxnSp>
        <p:nvCxnSpPr>
          <p:cNvPr id="11" name="Straight Arrow Connector 10">
            <a:extLst>
              <a:ext uri="{FF2B5EF4-FFF2-40B4-BE49-F238E27FC236}">
                <a16:creationId xmlns:a16="http://schemas.microsoft.com/office/drawing/2014/main" id="{7A5F4E43-F4CE-D889-3DA9-4690EE3EE8CB}"/>
              </a:ext>
            </a:extLst>
          </p:cNvPr>
          <p:cNvCxnSpPr>
            <a:cxnSpLocks/>
            <a:stCxn id="18" idx="1"/>
          </p:cNvCxnSpPr>
          <p:nvPr/>
        </p:nvCxnSpPr>
        <p:spPr>
          <a:xfrm flipH="1" flipV="1">
            <a:off x="4196251" y="5412377"/>
            <a:ext cx="1370584" cy="149761"/>
          </a:xfrm>
          <a:prstGeom prst="straightConnector1">
            <a:avLst/>
          </a:prstGeom>
          <a:ln w="19050">
            <a:solidFill>
              <a:srgbClr val="068306"/>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4ED86866-1EC7-A963-313B-FD628ADC0F24}"/>
                  </a:ext>
                </a:extLst>
              </p:cNvPr>
              <p:cNvSpPr txBox="1"/>
              <p:nvPr/>
            </p:nvSpPr>
            <p:spPr>
              <a:xfrm>
                <a:off x="3319607" y="5069098"/>
                <a:ext cx="279360"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CH" sz="1100" i="1" smtClean="0">
                              <a:solidFill>
                                <a:schemeClr val="accent5"/>
                              </a:solidFill>
                              <a:latin typeface="Cambria Math" panose="02040503050406030204" pitchFamily="18" charset="0"/>
                            </a:rPr>
                          </m:ctrlPr>
                        </m:sSupPr>
                        <m:e>
                          <m:r>
                            <a:rPr lang="en-CH" sz="1100" i="1" smtClean="0">
                              <a:solidFill>
                                <a:schemeClr val="accent5"/>
                              </a:solidFill>
                              <a:latin typeface="Cambria Math" panose="02040503050406030204" pitchFamily="18" charset="0"/>
                              <a:ea typeface="Cambria Math" panose="02040503050406030204" pitchFamily="18" charset="0"/>
                            </a:rPr>
                            <m:t>𝜇</m:t>
                          </m:r>
                        </m:e>
                        <m:sup>
                          <m:r>
                            <a:rPr lang="en-US" sz="1100" b="0" i="1" smtClean="0">
                              <a:solidFill>
                                <a:schemeClr val="accent5"/>
                              </a:solidFill>
                              <a:latin typeface="Cambria Math" panose="02040503050406030204" pitchFamily="18" charset="0"/>
                            </a:rPr>
                            <m:t>+</m:t>
                          </m:r>
                        </m:sup>
                      </m:sSup>
                    </m:oMath>
                  </m:oMathPara>
                </a14:m>
                <a:endParaRPr lang="en-CH" sz="1100" dirty="0">
                  <a:solidFill>
                    <a:schemeClr val="accent5"/>
                  </a:solidFill>
                </a:endParaRPr>
              </a:p>
            </p:txBody>
          </p:sp>
        </mc:Choice>
        <mc:Fallback xmlns="">
          <p:sp>
            <p:nvSpPr>
              <p:cNvPr id="26" name="TextBox 25">
                <a:extLst>
                  <a:ext uri="{FF2B5EF4-FFF2-40B4-BE49-F238E27FC236}">
                    <a16:creationId xmlns:a16="http://schemas.microsoft.com/office/drawing/2014/main" id="{4ED86866-1EC7-A963-313B-FD628ADC0F24}"/>
                  </a:ext>
                </a:extLst>
              </p:cNvPr>
              <p:cNvSpPr txBox="1">
                <a:spLocks noRot="1" noChangeAspect="1" noMove="1" noResize="1" noEditPoints="1" noAdjustHandles="1" noChangeArrowheads="1" noChangeShapeType="1" noTextEdit="1"/>
              </p:cNvSpPr>
              <p:nvPr/>
            </p:nvSpPr>
            <p:spPr>
              <a:xfrm>
                <a:off x="3319607" y="5069098"/>
                <a:ext cx="279360" cy="261610"/>
              </a:xfrm>
              <a:prstGeom prst="rect">
                <a:avLst/>
              </a:prstGeom>
              <a:blipFill>
                <a:blip r:embed="rId8"/>
                <a:stretch>
                  <a:fillRect r="-2222"/>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75CD0CE9-B9E1-B202-AA78-309E1F4AA5F4}"/>
                  </a:ext>
                </a:extLst>
              </p:cNvPr>
              <p:cNvSpPr txBox="1"/>
              <p:nvPr/>
            </p:nvSpPr>
            <p:spPr>
              <a:xfrm>
                <a:off x="3265235" y="5675551"/>
                <a:ext cx="279360"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CH" sz="1100" i="1" smtClean="0">
                              <a:solidFill>
                                <a:srgbClr val="FFC000"/>
                              </a:solidFill>
                              <a:latin typeface="Cambria Math" panose="02040503050406030204" pitchFamily="18" charset="0"/>
                            </a:rPr>
                          </m:ctrlPr>
                        </m:sSupPr>
                        <m:e>
                          <m:r>
                            <a:rPr lang="en-US" sz="1100" b="0" i="1" smtClean="0">
                              <a:solidFill>
                                <a:srgbClr val="FFC000"/>
                              </a:solidFill>
                              <a:latin typeface="Cambria Math" panose="02040503050406030204" pitchFamily="18" charset="0"/>
                            </a:rPr>
                            <m:t>𝑒</m:t>
                          </m:r>
                        </m:e>
                        <m:sup>
                          <m:r>
                            <a:rPr lang="en-US" sz="1100" b="0" i="1" smtClean="0">
                              <a:solidFill>
                                <a:srgbClr val="FFC000"/>
                              </a:solidFill>
                              <a:latin typeface="Cambria Math" panose="02040503050406030204" pitchFamily="18" charset="0"/>
                              <a:ea typeface="Cambria Math" panose="02040503050406030204" pitchFamily="18" charset="0"/>
                            </a:rPr>
                            <m:t>−</m:t>
                          </m:r>
                        </m:sup>
                      </m:sSup>
                    </m:oMath>
                  </m:oMathPara>
                </a14:m>
                <a:endParaRPr lang="en-CH" sz="1100" dirty="0">
                  <a:solidFill>
                    <a:srgbClr val="FFC000"/>
                  </a:solidFill>
                </a:endParaRPr>
              </a:p>
            </p:txBody>
          </p:sp>
        </mc:Choice>
        <mc:Fallback xmlns="">
          <p:sp>
            <p:nvSpPr>
              <p:cNvPr id="27" name="TextBox 26">
                <a:extLst>
                  <a:ext uri="{FF2B5EF4-FFF2-40B4-BE49-F238E27FC236}">
                    <a16:creationId xmlns:a16="http://schemas.microsoft.com/office/drawing/2014/main" id="{75CD0CE9-B9E1-B202-AA78-309E1F4AA5F4}"/>
                  </a:ext>
                </a:extLst>
              </p:cNvPr>
              <p:cNvSpPr txBox="1">
                <a:spLocks noRot="1" noChangeAspect="1" noMove="1" noResize="1" noEditPoints="1" noAdjustHandles="1" noChangeArrowheads="1" noChangeShapeType="1" noTextEdit="1"/>
              </p:cNvSpPr>
              <p:nvPr/>
            </p:nvSpPr>
            <p:spPr>
              <a:xfrm>
                <a:off x="3265235" y="5675551"/>
                <a:ext cx="279360" cy="261610"/>
              </a:xfrm>
              <a:prstGeom prst="rect">
                <a:avLst/>
              </a:prstGeom>
              <a:blipFill>
                <a:blip r:embed="rId9"/>
                <a:stretch>
                  <a:fillRect/>
                </a:stretch>
              </a:blipFill>
            </p:spPr>
            <p:txBody>
              <a:bodyPr/>
              <a:lstStyle/>
              <a:p>
                <a:r>
                  <a:rPr lang="en-CH">
                    <a:noFill/>
                  </a:rPr>
                  <a:t> </a:t>
                </a:r>
              </a:p>
            </p:txBody>
          </p:sp>
        </mc:Fallback>
      </mc:AlternateContent>
      <p:sp>
        <p:nvSpPr>
          <p:cNvPr id="23" name="Freeform: Shape 22">
            <a:extLst>
              <a:ext uri="{FF2B5EF4-FFF2-40B4-BE49-F238E27FC236}">
                <a16:creationId xmlns:a16="http://schemas.microsoft.com/office/drawing/2014/main" id="{D9BD0D60-E2D1-6073-06E5-4F861EADEEDB}"/>
              </a:ext>
            </a:extLst>
          </p:cNvPr>
          <p:cNvSpPr/>
          <p:nvPr/>
        </p:nvSpPr>
        <p:spPr>
          <a:xfrm rot="448927">
            <a:off x="3632844" y="5144500"/>
            <a:ext cx="582249" cy="230595"/>
          </a:xfrm>
          <a:custGeom>
            <a:avLst/>
            <a:gdLst>
              <a:gd name="connsiteX0" fmla="*/ 1330960 w 1330960"/>
              <a:gd name="connsiteY0" fmla="*/ 436880 h 436880"/>
              <a:gd name="connsiteX1" fmla="*/ 304800 w 1330960"/>
              <a:gd name="connsiteY1" fmla="*/ 416560 h 436880"/>
              <a:gd name="connsiteX2" fmla="*/ 60960 w 1330960"/>
              <a:gd name="connsiteY2" fmla="*/ 325120 h 436880"/>
              <a:gd name="connsiteX3" fmla="*/ 0 w 1330960"/>
              <a:gd name="connsiteY3" fmla="*/ 0 h 436880"/>
            </a:gdLst>
            <a:ahLst/>
            <a:cxnLst>
              <a:cxn ang="0">
                <a:pos x="connsiteX0" y="connsiteY0"/>
              </a:cxn>
              <a:cxn ang="0">
                <a:pos x="connsiteX1" y="connsiteY1"/>
              </a:cxn>
              <a:cxn ang="0">
                <a:pos x="connsiteX2" y="connsiteY2"/>
              </a:cxn>
              <a:cxn ang="0">
                <a:pos x="connsiteX3" y="connsiteY3"/>
              </a:cxn>
            </a:cxnLst>
            <a:rect l="l" t="t" r="r" b="b"/>
            <a:pathLst>
              <a:path w="1330960" h="436880">
                <a:moveTo>
                  <a:pt x="1330960" y="436880"/>
                </a:moveTo>
                <a:cubicBezTo>
                  <a:pt x="923713" y="436033"/>
                  <a:pt x="516467" y="435187"/>
                  <a:pt x="304800" y="416560"/>
                </a:cubicBezTo>
                <a:cubicBezTo>
                  <a:pt x="93133" y="397933"/>
                  <a:pt x="111760" y="394547"/>
                  <a:pt x="60960" y="325120"/>
                </a:cubicBezTo>
                <a:cubicBezTo>
                  <a:pt x="10160" y="255693"/>
                  <a:pt x="5080" y="127846"/>
                  <a:pt x="0" y="0"/>
                </a:cubicBezTo>
              </a:path>
            </a:pathLst>
          </a:custGeom>
          <a:noFill/>
          <a:ln w="57150">
            <a:solidFill>
              <a:srgbClr val="C0000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Freeform: Shape 24">
            <a:extLst>
              <a:ext uri="{FF2B5EF4-FFF2-40B4-BE49-F238E27FC236}">
                <a16:creationId xmlns:a16="http://schemas.microsoft.com/office/drawing/2014/main" id="{58BFC275-E747-57A5-E6CA-48C239EDDA93}"/>
              </a:ext>
            </a:extLst>
          </p:cNvPr>
          <p:cNvSpPr/>
          <p:nvPr/>
        </p:nvSpPr>
        <p:spPr>
          <a:xfrm>
            <a:off x="3670448" y="5408042"/>
            <a:ext cx="522175" cy="507177"/>
          </a:xfrm>
          <a:custGeom>
            <a:avLst/>
            <a:gdLst>
              <a:gd name="connsiteX0" fmla="*/ 522175 w 522175"/>
              <a:gd name="connsiteY0" fmla="*/ 0 h 507177"/>
              <a:gd name="connsiteX1" fmla="*/ 85337 w 522175"/>
              <a:gd name="connsiteY1" fmla="*/ 310970 h 507177"/>
              <a:gd name="connsiteX2" fmla="*/ 190 w 522175"/>
              <a:gd name="connsiteY2" fmla="*/ 507177 h 507177"/>
            </a:gdLst>
            <a:ahLst/>
            <a:cxnLst>
              <a:cxn ang="0">
                <a:pos x="connsiteX0" y="connsiteY0"/>
              </a:cxn>
              <a:cxn ang="0">
                <a:pos x="connsiteX1" y="connsiteY1"/>
              </a:cxn>
              <a:cxn ang="0">
                <a:pos x="connsiteX2" y="connsiteY2"/>
              </a:cxn>
            </a:cxnLst>
            <a:rect l="l" t="t" r="r" b="b"/>
            <a:pathLst>
              <a:path w="522175" h="507177">
                <a:moveTo>
                  <a:pt x="522175" y="0"/>
                </a:moveTo>
                <a:cubicBezTo>
                  <a:pt x="347255" y="113220"/>
                  <a:pt x="172335" y="226440"/>
                  <a:pt x="85337" y="310970"/>
                </a:cubicBezTo>
                <a:cubicBezTo>
                  <a:pt x="-1661" y="395500"/>
                  <a:pt x="-736" y="451338"/>
                  <a:pt x="190" y="507177"/>
                </a:cubicBezTo>
              </a:path>
            </a:pathLst>
          </a:custGeom>
          <a:noFill/>
          <a:ln w="57150">
            <a:solidFill>
              <a:srgbClr val="FFC000"/>
            </a:solidFill>
            <a:headEnd type="none" w="med" len="med"/>
            <a:tailEnd type="triangl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 name="TextBox 5">
            <a:extLst>
              <a:ext uri="{FF2B5EF4-FFF2-40B4-BE49-F238E27FC236}">
                <a16:creationId xmlns:a16="http://schemas.microsoft.com/office/drawing/2014/main" id="{06BCFB66-118B-27E6-D634-BD23F4CED713}"/>
              </a:ext>
            </a:extLst>
          </p:cNvPr>
          <p:cNvSpPr txBox="1"/>
          <p:nvPr/>
        </p:nvSpPr>
        <p:spPr>
          <a:xfrm>
            <a:off x="35357" y="5961354"/>
            <a:ext cx="3071184" cy="707886"/>
          </a:xfrm>
          <a:prstGeom prst="rect">
            <a:avLst/>
          </a:prstGeom>
          <a:noFill/>
        </p:spPr>
        <p:txBody>
          <a:bodyPr wrap="square" rtlCol="0">
            <a:spAutoFit/>
          </a:bodyPr>
          <a:lstStyle/>
          <a:p>
            <a:pPr marL="285750" indent="-285750">
              <a:buFont typeface="Arial" panose="020B0604020202020204" pitchFamily="34" charset="0"/>
              <a:buChar char="•"/>
            </a:pPr>
            <a:endParaRPr lang="en-US" sz="2000" b="1" dirty="0">
              <a:solidFill>
                <a:srgbClr val="FF0000"/>
              </a:solidFill>
            </a:endParaRPr>
          </a:p>
          <a:p>
            <a:pPr marL="285750" indent="-285750">
              <a:buFont typeface="Arial" panose="020B0604020202020204" pitchFamily="34" charset="0"/>
              <a:buChar char="•"/>
            </a:pPr>
            <a:r>
              <a:rPr lang="en-US" sz="2000" b="1" dirty="0">
                <a:solidFill>
                  <a:srgbClr val="FF0000"/>
                </a:solidFill>
              </a:rPr>
              <a:t>We return this winter!</a:t>
            </a:r>
          </a:p>
        </p:txBody>
      </p:sp>
      <p:sp>
        <p:nvSpPr>
          <p:cNvPr id="4" name="TextBox 3">
            <a:extLst>
              <a:ext uri="{FF2B5EF4-FFF2-40B4-BE49-F238E27FC236}">
                <a16:creationId xmlns:a16="http://schemas.microsoft.com/office/drawing/2014/main" id="{CD0AADDB-D625-27AE-EFEB-8D53665AFB24}"/>
              </a:ext>
            </a:extLst>
          </p:cNvPr>
          <p:cNvSpPr txBox="1"/>
          <p:nvPr/>
        </p:nvSpPr>
        <p:spPr>
          <a:xfrm rot="160652">
            <a:off x="6930276" y="4700997"/>
            <a:ext cx="2210595" cy="830997"/>
          </a:xfrm>
          <a:prstGeom prst="rect">
            <a:avLst/>
          </a:prstGeom>
          <a:solidFill>
            <a:srgbClr val="FFFFFF">
              <a:alpha val="54118"/>
            </a:srgbClr>
          </a:solidFill>
        </p:spPr>
        <p:txBody>
          <a:bodyPr wrap="square" rtlCol="0">
            <a:spAutoFit/>
          </a:bodyPr>
          <a:lstStyle/>
          <a:p>
            <a:r>
              <a:rPr lang="en-US" sz="2400" b="1" dirty="0">
                <a:solidFill>
                  <a:srgbClr val="FF0000"/>
                </a:solidFill>
              </a:rPr>
              <a:t>Faster pulsing (</a:t>
            </a:r>
            <a:r>
              <a:rPr lang="en-US" sz="2400" b="1" dirty="0" err="1">
                <a:solidFill>
                  <a:srgbClr val="FF0000"/>
                </a:solidFill>
              </a:rPr>
              <a:t>Pockles</a:t>
            </a:r>
            <a:r>
              <a:rPr lang="en-US" sz="2400" b="1" dirty="0">
                <a:solidFill>
                  <a:srgbClr val="FF0000"/>
                </a:solidFill>
              </a:rPr>
              <a:t> cell)</a:t>
            </a:r>
            <a:endParaRPr lang="en-CH" sz="2400" b="1" dirty="0">
              <a:solidFill>
                <a:srgbClr val="FF0000"/>
              </a:solidFill>
            </a:endParaRPr>
          </a:p>
        </p:txBody>
      </p:sp>
      <p:sp>
        <p:nvSpPr>
          <p:cNvPr id="7" name="TextBox 6">
            <a:extLst>
              <a:ext uri="{FF2B5EF4-FFF2-40B4-BE49-F238E27FC236}">
                <a16:creationId xmlns:a16="http://schemas.microsoft.com/office/drawing/2014/main" id="{FA3F9939-5457-3095-6225-056CFEBB540B}"/>
              </a:ext>
            </a:extLst>
          </p:cNvPr>
          <p:cNvSpPr txBox="1"/>
          <p:nvPr/>
        </p:nvSpPr>
        <p:spPr>
          <a:xfrm rot="2709585">
            <a:off x="5276454" y="3468108"/>
            <a:ext cx="1716940" cy="830997"/>
          </a:xfrm>
          <a:prstGeom prst="rect">
            <a:avLst/>
          </a:prstGeom>
          <a:noFill/>
        </p:spPr>
        <p:txBody>
          <a:bodyPr wrap="square" rtlCol="0">
            <a:spAutoFit/>
          </a:bodyPr>
          <a:lstStyle/>
          <a:p>
            <a:r>
              <a:rPr lang="en-US" sz="2400" b="1" dirty="0">
                <a:solidFill>
                  <a:srgbClr val="FF0000"/>
                </a:solidFill>
              </a:rPr>
              <a:t>Mechanical stability </a:t>
            </a:r>
            <a:endParaRPr lang="en-CH" sz="2400" b="1" dirty="0">
              <a:solidFill>
                <a:srgbClr val="FF0000"/>
              </a:solidFill>
            </a:endParaRPr>
          </a:p>
        </p:txBody>
      </p:sp>
      <p:cxnSp>
        <p:nvCxnSpPr>
          <p:cNvPr id="13" name="Straight Arrow Connector 12">
            <a:extLst>
              <a:ext uri="{FF2B5EF4-FFF2-40B4-BE49-F238E27FC236}">
                <a16:creationId xmlns:a16="http://schemas.microsoft.com/office/drawing/2014/main" id="{8009D652-D2FB-CA6D-98D6-106CC1028C6A}"/>
              </a:ext>
            </a:extLst>
          </p:cNvPr>
          <p:cNvCxnSpPr/>
          <p:nvPr/>
        </p:nvCxnSpPr>
        <p:spPr>
          <a:xfrm>
            <a:off x="7296795" y="2143760"/>
            <a:ext cx="1481445" cy="0"/>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9AD52732-E5BD-EF0C-3D52-72A41646D645}"/>
              </a:ext>
            </a:extLst>
          </p:cNvPr>
          <p:cNvSpPr txBox="1"/>
          <p:nvPr/>
        </p:nvSpPr>
        <p:spPr>
          <a:xfrm rot="19839689">
            <a:off x="10508134" y="3554382"/>
            <a:ext cx="1716940" cy="830997"/>
          </a:xfrm>
          <a:prstGeom prst="rect">
            <a:avLst/>
          </a:prstGeom>
          <a:noFill/>
        </p:spPr>
        <p:txBody>
          <a:bodyPr wrap="square" rtlCol="0">
            <a:spAutoFit/>
          </a:bodyPr>
          <a:lstStyle/>
          <a:p>
            <a:r>
              <a:rPr lang="en-US" sz="2400" b="1" dirty="0">
                <a:solidFill>
                  <a:srgbClr val="FF0000"/>
                </a:solidFill>
              </a:rPr>
              <a:t>Active beam </a:t>
            </a:r>
            <a:r>
              <a:rPr lang="en-US" sz="2400" b="1" dirty="0" err="1">
                <a:solidFill>
                  <a:srgbClr val="FF0000"/>
                </a:solidFill>
              </a:rPr>
              <a:t>stablisation</a:t>
            </a:r>
            <a:r>
              <a:rPr lang="en-US" sz="2400" b="1" dirty="0">
                <a:solidFill>
                  <a:srgbClr val="FF0000"/>
                </a:solidFill>
              </a:rPr>
              <a:t> </a:t>
            </a:r>
            <a:endParaRPr lang="en-CH" sz="2400" b="1" dirty="0">
              <a:solidFill>
                <a:srgbClr val="FF0000"/>
              </a:solidFill>
            </a:endParaRPr>
          </a:p>
        </p:txBody>
      </p:sp>
      <p:cxnSp>
        <p:nvCxnSpPr>
          <p:cNvPr id="20" name="Straight Arrow Connector 19">
            <a:extLst>
              <a:ext uri="{FF2B5EF4-FFF2-40B4-BE49-F238E27FC236}">
                <a16:creationId xmlns:a16="http://schemas.microsoft.com/office/drawing/2014/main" id="{9E4FE4DE-563A-2511-415A-4DDFB691DC70}"/>
              </a:ext>
            </a:extLst>
          </p:cNvPr>
          <p:cNvCxnSpPr>
            <a:cxnSpLocks/>
          </p:cNvCxnSpPr>
          <p:nvPr/>
        </p:nvCxnSpPr>
        <p:spPr>
          <a:xfrm flipH="1" flipV="1">
            <a:off x="9340415" y="3429000"/>
            <a:ext cx="1285466" cy="522359"/>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1B54E043-03EE-AC3A-6413-63BBC4BBF2AB}"/>
              </a:ext>
            </a:extLst>
          </p:cNvPr>
          <p:cNvSpPr txBox="1"/>
          <p:nvPr/>
        </p:nvSpPr>
        <p:spPr>
          <a:xfrm rot="19839689">
            <a:off x="6274934" y="1371994"/>
            <a:ext cx="1716940" cy="1200329"/>
          </a:xfrm>
          <a:prstGeom prst="rect">
            <a:avLst/>
          </a:prstGeom>
          <a:noFill/>
        </p:spPr>
        <p:txBody>
          <a:bodyPr wrap="square" rtlCol="0">
            <a:spAutoFit/>
          </a:bodyPr>
          <a:lstStyle/>
          <a:p>
            <a:r>
              <a:rPr lang="en-US" sz="2400" b="1" dirty="0">
                <a:solidFill>
                  <a:srgbClr val="FF0000"/>
                </a:solidFill>
              </a:rPr>
              <a:t>More power! (~2W) </a:t>
            </a:r>
            <a:endParaRPr lang="en-CH" sz="2400" b="1" dirty="0">
              <a:solidFill>
                <a:srgbClr val="FF0000"/>
              </a:solidFill>
            </a:endParaRPr>
          </a:p>
        </p:txBody>
      </p:sp>
      <p:cxnSp>
        <p:nvCxnSpPr>
          <p:cNvPr id="37" name="Straight Arrow Connector 36">
            <a:extLst>
              <a:ext uri="{FF2B5EF4-FFF2-40B4-BE49-F238E27FC236}">
                <a16:creationId xmlns:a16="http://schemas.microsoft.com/office/drawing/2014/main" id="{ECFD89A1-4371-48C7-9DF3-E57C44383C36}"/>
              </a:ext>
            </a:extLst>
          </p:cNvPr>
          <p:cNvCxnSpPr>
            <a:cxnSpLocks/>
          </p:cNvCxnSpPr>
          <p:nvPr/>
        </p:nvCxnSpPr>
        <p:spPr>
          <a:xfrm flipV="1">
            <a:off x="6514471" y="3429000"/>
            <a:ext cx="1204766" cy="281972"/>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9" name="Motivations to study leptonic atoms - Positronium and Muonium">
            <a:extLst>
              <a:ext uri="{FF2B5EF4-FFF2-40B4-BE49-F238E27FC236}">
                <a16:creationId xmlns:a16="http://schemas.microsoft.com/office/drawing/2014/main" id="{FC62B327-9540-7083-0523-CAAF02B1256C}"/>
              </a:ext>
            </a:extLst>
          </p:cNvPr>
          <p:cNvSpPr txBox="1">
            <a:spLocks/>
          </p:cNvSpPr>
          <p:nvPr/>
        </p:nvSpPr>
        <p:spPr>
          <a:xfrm>
            <a:off x="609600" y="844488"/>
            <a:ext cx="11252200" cy="605852"/>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Muonium 1S-2S</a:t>
            </a:r>
          </a:p>
        </p:txBody>
      </p:sp>
      <p:sp>
        <p:nvSpPr>
          <p:cNvPr id="40" name="TextBox 39">
            <a:extLst>
              <a:ext uri="{FF2B5EF4-FFF2-40B4-BE49-F238E27FC236}">
                <a16:creationId xmlns:a16="http://schemas.microsoft.com/office/drawing/2014/main" id="{FB2B6543-D306-87BD-E273-93DAB38566F9}"/>
              </a:ext>
            </a:extLst>
          </p:cNvPr>
          <p:cNvSpPr txBox="1"/>
          <p:nvPr/>
        </p:nvSpPr>
        <p:spPr>
          <a:xfrm>
            <a:off x="4364069" y="6138474"/>
            <a:ext cx="907836" cy="523220"/>
          </a:xfrm>
          <a:prstGeom prst="rect">
            <a:avLst/>
          </a:prstGeom>
          <a:noFill/>
        </p:spPr>
        <p:txBody>
          <a:bodyPr wrap="square" rtlCol="0">
            <a:spAutoFit/>
          </a:bodyPr>
          <a:lstStyle/>
          <a:p>
            <a:pPr algn="ctr"/>
            <a:r>
              <a:rPr lang="en-US" sz="1400" dirty="0">
                <a:solidFill>
                  <a:srgbClr val="ED4DBD"/>
                </a:solidFill>
              </a:rPr>
              <a:t>244nm (100mW)</a:t>
            </a:r>
            <a:endParaRPr lang="en-CH" sz="1400" dirty="0">
              <a:solidFill>
                <a:srgbClr val="ED4DBD"/>
              </a:solidFill>
            </a:endParaRPr>
          </a:p>
        </p:txBody>
      </p:sp>
      <p:sp>
        <p:nvSpPr>
          <p:cNvPr id="41" name="TextBox 40">
            <a:extLst>
              <a:ext uri="{FF2B5EF4-FFF2-40B4-BE49-F238E27FC236}">
                <a16:creationId xmlns:a16="http://schemas.microsoft.com/office/drawing/2014/main" id="{E425F307-38D3-74D8-4C5C-1C7C4085AB9E}"/>
              </a:ext>
            </a:extLst>
          </p:cNvPr>
          <p:cNvSpPr txBox="1"/>
          <p:nvPr/>
        </p:nvSpPr>
        <p:spPr>
          <a:xfrm>
            <a:off x="19871" y="5343790"/>
            <a:ext cx="3399479" cy="923330"/>
          </a:xfrm>
          <a:prstGeom prst="rect">
            <a:avLst/>
          </a:prstGeom>
          <a:noFill/>
        </p:spPr>
        <p:txBody>
          <a:bodyPr wrap="square" rtlCol="0">
            <a:spAutoFit/>
          </a:bodyPr>
          <a:lstStyle/>
          <a:p>
            <a:pPr marL="285750" indent="-285750">
              <a:buFont typeface="Arial" panose="020B0604020202020204" pitchFamily="34" charset="0"/>
              <a:buChar char="•"/>
            </a:pPr>
            <a:r>
              <a:rPr lang="en-US" dirty="0"/>
              <a:t>Stable for long operation (80h)</a:t>
            </a:r>
          </a:p>
          <a:p>
            <a:pPr marL="285750" indent="-285750">
              <a:buFont typeface="Arial" panose="020B0604020202020204" pitchFamily="34" charset="0"/>
              <a:buChar char="•"/>
            </a:pPr>
            <a:r>
              <a:rPr lang="en-US" dirty="0"/>
              <a:t>Background &lt; 1 event per day</a:t>
            </a:r>
          </a:p>
          <a:p>
            <a:pPr marL="285750" indent="-285750">
              <a:buFont typeface="Arial" panose="020B0604020202020204" pitchFamily="34" charset="0"/>
              <a:buChar char="•"/>
            </a:pPr>
            <a:r>
              <a:rPr lang="en-US" dirty="0"/>
              <a:t>&lt;1MHz uncertainty projected</a:t>
            </a:r>
            <a:endParaRPr lang="en-CH" dirty="0"/>
          </a:p>
        </p:txBody>
      </p:sp>
    </p:spTree>
    <p:extLst>
      <p:ext uri="{BB962C8B-B14F-4D97-AF65-F5344CB8AC3E}">
        <p14:creationId xmlns:p14="http://schemas.microsoft.com/office/powerpoint/2010/main" val="1375729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F435D1-2A62-C808-D7E3-668D1F98F7CB}"/>
            </a:ext>
          </a:extLst>
        </p:cNvPr>
        <p:cNvGrpSpPr/>
        <p:nvPr/>
      </p:nvGrpSpPr>
      <p:grpSpPr>
        <a:xfrm>
          <a:off x="0" y="0"/>
          <a:ext cx="0" cy="0"/>
          <a:chOff x="0" y="0"/>
          <a:chExt cx="0" cy="0"/>
        </a:xfrm>
      </p:grpSpPr>
      <p:sp>
        <p:nvSpPr>
          <p:cNvPr id="2" name="Muonium spectroscopy current status of Theory and Experiments">
            <a:extLst>
              <a:ext uri="{FF2B5EF4-FFF2-40B4-BE49-F238E27FC236}">
                <a16:creationId xmlns:a16="http://schemas.microsoft.com/office/drawing/2014/main" id="{338F11D4-E9D0-BFAD-BD59-E362E8AD2411}"/>
              </a:ext>
            </a:extLst>
          </p:cNvPr>
          <p:cNvSpPr txBox="1">
            <a:spLocks/>
          </p:cNvSpPr>
          <p:nvPr/>
        </p:nvSpPr>
        <p:spPr>
          <a:xfrm>
            <a:off x="323850" y="760414"/>
            <a:ext cx="11537950" cy="972000"/>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Muonium spectroscopy current status of Theory and Experiments</a:t>
            </a:r>
          </a:p>
        </p:txBody>
      </p:sp>
      <p:sp>
        <p:nvSpPr>
          <p:cNvPr id="3" name="Slide Number">
            <a:extLst>
              <a:ext uri="{FF2B5EF4-FFF2-40B4-BE49-F238E27FC236}">
                <a16:creationId xmlns:a16="http://schemas.microsoft.com/office/drawing/2014/main" id="{34F4409E-7BFD-0E30-D4AA-2149765E722F}"/>
              </a:ext>
            </a:extLst>
          </p:cNvPr>
          <p:cNvSpPr txBox="1">
            <a:spLocks/>
          </p:cNvSpPr>
          <p:nvPr/>
        </p:nvSpPr>
        <p:spPr>
          <a:xfrm>
            <a:off x="11739135" y="6619082"/>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CB4B4D-7CA3-9044-876B-883B54F8677D}" type="slidenum">
              <a:rPr lang="en-CH" smtClean="0"/>
              <a:pPr/>
              <a:t>46</a:t>
            </a:fld>
            <a:endParaRPr lang="en-CH"/>
          </a:p>
        </p:txBody>
      </p:sp>
      <p:sp>
        <p:nvSpPr>
          <p:cNvPr id="4" name="Rectangle">
            <a:extLst>
              <a:ext uri="{FF2B5EF4-FFF2-40B4-BE49-F238E27FC236}">
                <a16:creationId xmlns:a16="http://schemas.microsoft.com/office/drawing/2014/main" id="{89859BB0-64D2-57D1-2E7A-6E1342390A55}"/>
              </a:ext>
            </a:extLst>
          </p:cNvPr>
          <p:cNvSpPr/>
          <p:nvPr/>
        </p:nvSpPr>
        <p:spPr>
          <a:xfrm>
            <a:off x="4844699" y="2926576"/>
            <a:ext cx="727828" cy="334358"/>
          </a:xfrm>
          <a:prstGeom prst="rect">
            <a:avLst/>
          </a:prstGeom>
          <a:solidFill>
            <a:srgbClr val="000000"/>
          </a:solidFill>
          <a:ln w="25400" cap="rnd">
            <a:solidFill>
              <a:srgbClr val="000000"/>
            </a:solidFill>
          </a:ln>
        </p:spPr>
        <p:txBody>
          <a:bodyPr lIns="45719" rIns="45719" anchor="ctr"/>
          <a:lstStyle/>
          <a:p>
            <a:endParaRPr/>
          </a:p>
        </p:txBody>
      </p:sp>
      <p:pic>
        <p:nvPicPr>
          <p:cNvPr id="5" name="Image" descr="Image">
            <a:extLst>
              <a:ext uri="{FF2B5EF4-FFF2-40B4-BE49-F238E27FC236}">
                <a16:creationId xmlns:a16="http://schemas.microsoft.com/office/drawing/2014/main" id="{B1DE0BA6-FC5A-A1E3-D8EF-01B1213E4FE3}"/>
              </a:ext>
            </a:extLst>
          </p:cNvPr>
          <p:cNvPicPr>
            <a:picLocks noChangeAspect="1"/>
          </p:cNvPicPr>
          <p:nvPr/>
        </p:nvPicPr>
        <p:blipFill>
          <a:blip r:embed="rId2"/>
          <a:stretch>
            <a:fillRect/>
          </a:stretch>
        </p:blipFill>
        <p:spPr>
          <a:xfrm>
            <a:off x="2467580" y="4173570"/>
            <a:ext cx="5385435" cy="687565"/>
          </a:xfrm>
          <a:prstGeom prst="rect">
            <a:avLst/>
          </a:prstGeom>
          <a:ln w="12700">
            <a:miter lim="400000"/>
          </a:ln>
        </p:spPr>
      </p:pic>
      <p:sp>
        <p:nvSpPr>
          <p:cNvPr id="6" name="HFS (LAMPF 1999)">
            <a:extLst>
              <a:ext uri="{FF2B5EF4-FFF2-40B4-BE49-F238E27FC236}">
                <a16:creationId xmlns:a16="http://schemas.microsoft.com/office/drawing/2014/main" id="{53ED27D5-2833-FAD4-20E5-F581D6F8FE64}"/>
              </a:ext>
            </a:extLst>
          </p:cNvPr>
          <p:cNvSpPr txBox="1"/>
          <p:nvPr/>
        </p:nvSpPr>
        <p:spPr>
          <a:xfrm>
            <a:off x="5985862" y="1914625"/>
            <a:ext cx="2813855" cy="4597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584200">
              <a:defRPr sz="2400" b="1">
                <a:latin typeface="+mn-lt"/>
                <a:ea typeface="+mn-ea"/>
                <a:cs typeface="+mn-cs"/>
                <a:sym typeface="Helvetica"/>
              </a:defRPr>
            </a:lvl1pPr>
          </a:lstStyle>
          <a:p>
            <a:r>
              <a:t>HFS (LAMPF 1999)</a:t>
            </a:r>
          </a:p>
        </p:txBody>
      </p:sp>
      <p:sp>
        <p:nvSpPr>
          <p:cNvPr id="7" name="LS (PSI 2022)">
            <a:extLst>
              <a:ext uri="{FF2B5EF4-FFF2-40B4-BE49-F238E27FC236}">
                <a16:creationId xmlns:a16="http://schemas.microsoft.com/office/drawing/2014/main" id="{4B27BFCA-6B77-978C-2B0B-CE93D527E531}"/>
              </a:ext>
            </a:extLst>
          </p:cNvPr>
          <p:cNvSpPr txBox="1"/>
          <p:nvPr/>
        </p:nvSpPr>
        <p:spPr>
          <a:xfrm>
            <a:off x="5863890" y="2863885"/>
            <a:ext cx="2035335" cy="4597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584200">
              <a:defRPr sz="2400" b="1">
                <a:latin typeface="+mn-lt"/>
                <a:ea typeface="+mn-ea"/>
                <a:cs typeface="+mn-cs"/>
                <a:sym typeface="Helvetica"/>
              </a:defRPr>
            </a:lvl1pPr>
          </a:lstStyle>
          <a:p>
            <a:r>
              <a:t>LS (PSI 2022)</a:t>
            </a:r>
          </a:p>
        </p:txBody>
      </p:sp>
      <p:sp>
        <p:nvSpPr>
          <p:cNvPr id="8" name="Rectangle">
            <a:extLst>
              <a:ext uri="{FF2B5EF4-FFF2-40B4-BE49-F238E27FC236}">
                <a16:creationId xmlns:a16="http://schemas.microsoft.com/office/drawing/2014/main" id="{CD5EBA1C-AACD-F5AB-D410-7C8446DAFD56}"/>
              </a:ext>
            </a:extLst>
          </p:cNvPr>
          <p:cNvSpPr/>
          <p:nvPr/>
        </p:nvSpPr>
        <p:spPr>
          <a:xfrm>
            <a:off x="4207500" y="2926576"/>
            <a:ext cx="51199" cy="334358"/>
          </a:xfrm>
          <a:prstGeom prst="rect">
            <a:avLst/>
          </a:prstGeom>
          <a:solidFill>
            <a:srgbClr val="0433FF"/>
          </a:solidFill>
          <a:ln w="25400" cap="rnd">
            <a:solidFill>
              <a:srgbClr val="000000"/>
            </a:solidFill>
          </a:ln>
        </p:spPr>
        <p:txBody>
          <a:bodyPr lIns="45719" rIns="45719" anchor="ctr"/>
          <a:lstStyle/>
          <a:p>
            <a:endParaRPr/>
          </a:p>
        </p:txBody>
      </p:sp>
      <p:sp>
        <p:nvSpPr>
          <p:cNvPr id="9" name="Rectangle">
            <a:extLst>
              <a:ext uri="{FF2B5EF4-FFF2-40B4-BE49-F238E27FC236}">
                <a16:creationId xmlns:a16="http://schemas.microsoft.com/office/drawing/2014/main" id="{486AD1D5-ADAB-FD87-F784-8CCB3AED794B}"/>
              </a:ext>
            </a:extLst>
          </p:cNvPr>
          <p:cNvSpPr/>
          <p:nvPr/>
        </p:nvSpPr>
        <p:spPr>
          <a:xfrm>
            <a:off x="4914891" y="3413601"/>
            <a:ext cx="820075" cy="334358"/>
          </a:xfrm>
          <a:prstGeom prst="rect">
            <a:avLst/>
          </a:prstGeom>
          <a:solidFill>
            <a:srgbClr val="000000"/>
          </a:solidFill>
          <a:ln w="25400" cap="rnd">
            <a:solidFill>
              <a:srgbClr val="000000"/>
            </a:solidFill>
          </a:ln>
        </p:spPr>
        <p:txBody>
          <a:bodyPr lIns="45719" rIns="45719" anchor="ctr"/>
          <a:lstStyle/>
          <a:p>
            <a:endParaRPr/>
          </a:p>
        </p:txBody>
      </p:sp>
      <p:sp>
        <p:nvSpPr>
          <p:cNvPr id="10" name="FS (PSI 2024)">
            <a:extLst>
              <a:ext uri="{FF2B5EF4-FFF2-40B4-BE49-F238E27FC236}">
                <a16:creationId xmlns:a16="http://schemas.microsoft.com/office/drawing/2014/main" id="{6B2CEF98-7B7E-56A8-AB0F-2F3487D97BCE}"/>
              </a:ext>
            </a:extLst>
          </p:cNvPr>
          <p:cNvSpPr txBox="1"/>
          <p:nvPr/>
        </p:nvSpPr>
        <p:spPr>
          <a:xfrm>
            <a:off x="5863890" y="3407623"/>
            <a:ext cx="2035335" cy="4597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584200">
              <a:defRPr sz="2400" b="1">
                <a:latin typeface="+mn-lt"/>
                <a:ea typeface="+mn-ea"/>
                <a:cs typeface="+mn-cs"/>
                <a:sym typeface="Helvetica"/>
              </a:defRPr>
            </a:lvl1pPr>
          </a:lstStyle>
          <a:p>
            <a:r>
              <a:t>FS (PSI 2024)</a:t>
            </a:r>
          </a:p>
        </p:txBody>
      </p:sp>
      <p:sp>
        <p:nvSpPr>
          <p:cNvPr id="11" name="Rectangle">
            <a:extLst>
              <a:ext uri="{FF2B5EF4-FFF2-40B4-BE49-F238E27FC236}">
                <a16:creationId xmlns:a16="http://schemas.microsoft.com/office/drawing/2014/main" id="{243D153F-5D0A-45A9-C07D-19303BBAF77C}"/>
              </a:ext>
            </a:extLst>
          </p:cNvPr>
          <p:cNvSpPr/>
          <p:nvPr/>
        </p:nvSpPr>
        <p:spPr>
          <a:xfrm>
            <a:off x="4207500" y="3413601"/>
            <a:ext cx="51199" cy="334358"/>
          </a:xfrm>
          <a:prstGeom prst="rect">
            <a:avLst/>
          </a:prstGeom>
          <a:solidFill>
            <a:srgbClr val="0433FF"/>
          </a:solidFill>
          <a:ln w="25400" cap="rnd">
            <a:solidFill>
              <a:srgbClr val="000000"/>
            </a:solidFill>
          </a:ln>
        </p:spPr>
        <p:txBody>
          <a:bodyPr lIns="45719" rIns="45719" anchor="ctr"/>
          <a:lstStyle/>
          <a:p>
            <a:endParaRPr/>
          </a:p>
        </p:txBody>
      </p:sp>
      <p:sp>
        <p:nvSpPr>
          <p:cNvPr id="12" name="Karshenboim et al. PRA 103, 022805 (2021) Eides, Phys. Lett. B 795, 113 (2019)">
            <a:extLst>
              <a:ext uri="{FF2B5EF4-FFF2-40B4-BE49-F238E27FC236}">
                <a16:creationId xmlns:a16="http://schemas.microsoft.com/office/drawing/2014/main" id="{80EE7F3C-4199-BA04-C1AC-5CE3D8CC3ECF}"/>
              </a:ext>
            </a:extLst>
          </p:cNvPr>
          <p:cNvSpPr txBox="1"/>
          <p:nvPr/>
        </p:nvSpPr>
        <p:spPr>
          <a:xfrm>
            <a:off x="281161" y="1882975"/>
            <a:ext cx="3094381" cy="447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defTabSz="457200">
              <a:defRPr sz="1200">
                <a:latin typeface="Helvetica Light"/>
                <a:ea typeface="Helvetica Light"/>
                <a:cs typeface="Helvetica Light"/>
                <a:sym typeface="Helvetica Light"/>
              </a:defRPr>
            </a:pPr>
            <a:r>
              <a:t>Karshenboim et al. PRA 103, 022805 (2021)</a:t>
            </a:r>
            <a:br/>
            <a:r>
              <a:t>Eides, Phys. Lett. B 795, 113 (2019)</a:t>
            </a:r>
          </a:p>
        </p:txBody>
      </p:sp>
      <p:sp>
        <p:nvSpPr>
          <p:cNvPr id="13" name="Liu et al. PRL82, 711 (1999)">
            <a:extLst>
              <a:ext uri="{FF2B5EF4-FFF2-40B4-BE49-F238E27FC236}">
                <a16:creationId xmlns:a16="http://schemas.microsoft.com/office/drawing/2014/main" id="{9D0F4A0B-8330-F778-C058-4216BE5B9269}"/>
              </a:ext>
            </a:extLst>
          </p:cNvPr>
          <p:cNvSpPr txBox="1"/>
          <p:nvPr/>
        </p:nvSpPr>
        <p:spPr>
          <a:xfrm>
            <a:off x="9326365" y="2009875"/>
            <a:ext cx="1993292"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1200">
                <a:latin typeface="Helvetica Light"/>
                <a:ea typeface="Helvetica Light"/>
                <a:cs typeface="Helvetica Light"/>
                <a:sym typeface="Helvetica Light"/>
              </a:defRPr>
            </a:pPr>
            <a:r>
              <a:t>Liu et al. PRL82, 711 (1999)</a:t>
            </a:r>
          </a:p>
        </p:txBody>
      </p:sp>
      <p:sp>
        <p:nvSpPr>
          <p:cNvPr id="14" name="P. Blumer et al, paper in preparation">
            <a:extLst>
              <a:ext uri="{FF2B5EF4-FFF2-40B4-BE49-F238E27FC236}">
                <a16:creationId xmlns:a16="http://schemas.microsoft.com/office/drawing/2014/main" id="{3DEFA7DB-E717-0671-363A-CE9666AC48D3}"/>
              </a:ext>
            </a:extLst>
          </p:cNvPr>
          <p:cNvSpPr txBox="1"/>
          <p:nvPr/>
        </p:nvSpPr>
        <p:spPr>
          <a:xfrm>
            <a:off x="8504929" y="3540941"/>
            <a:ext cx="3011933"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indent="139700" defTabSz="457200">
              <a:lnSpc>
                <a:spcPts val="2700"/>
              </a:lnSpc>
              <a:spcBef>
                <a:spcPts val="1000"/>
              </a:spcBef>
              <a:buClr>
                <a:srgbClr val="000000"/>
              </a:buClr>
              <a:buFont typeface="Times Roman"/>
              <a:defRPr sz="1200">
                <a:latin typeface="Helvetica Light"/>
                <a:ea typeface="Helvetica Light"/>
                <a:cs typeface="Helvetica Light"/>
                <a:sym typeface="Helvetica Light"/>
              </a:defRPr>
            </a:lvl1pPr>
          </a:lstStyle>
          <a:p>
            <a:r>
              <a:t>P. Blumer et al, paper in preparation</a:t>
            </a:r>
          </a:p>
        </p:txBody>
      </p:sp>
      <p:sp>
        <p:nvSpPr>
          <p:cNvPr id="15" name="Rectangle">
            <a:extLst>
              <a:ext uri="{FF2B5EF4-FFF2-40B4-BE49-F238E27FC236}">
                <a16:creationId xmlns:a16="http://schemas.microsoft.com/office/drawing/2014/main" id="{7404CB92-986F-CAB8-C226-3316493586D0}"/>
              </a:ext>
            </a:extLst>
          </p:cNvPr>
          <p:cNvSpPr/>
          <p:nvPr/>
        </p:nvSpPr>
        <p:spPr>
          <a:xfrm>
            <a:off x="2722614" y="5994965"/>
            <a:ext cx="101601" cy="334358"/>
          </a:xfrm>
          <a:prstGeom prst="rect">
            <a:avLst/>
          </a:prstGeom>
          <a:solidFill>
            <a:srgbClr val="0433FF"/>
          </a:solidFill>
          <a:ln w="25400" cap="rnd">
            <a:solidFill>
              <a:srgbClr val="000000"/>
            </a:solidFill>
          </a:ln>
        </p:spPr>
        <p:txBody>
          <a:bodyPr lIns="45719" rIns="45719" anchor="ctr"/>
          <a:lstStyle/>
          <a:p>
            <a:endParaRPr/>
          </a:p>
        </p:txBody>
      </p:sp>
      <p:sp>
        <p:nvSpPr>
          <p:cNvPr id="16" name="UNCERTAINTY DUE TO UNCALCULATED b-QED TERMS (LEFT EDGE)…">
            <a:extLst>
              <a:ext uri="{FF2B5EF4-FFF2-40B4-BE49-F238E27FC236}">
                <a16:creationId xmlns:a16="http://schemas.microsoft.com/office/drawing/2014/main" id="{8C8FA68F-1DAE-C6E2-6F29-788EF6F0E972}"/>
              </a:ext>
            </a:extLst>
          </p:cNvPr>
          <p:cNvSpPr txBox="1"/>
          <p:nvPr/>
        </p:nvSpPr>
        <p:spPr>
          <a:xfrm>
            <a:off x="3025167" y="5828479"/>
            <a:ext cx="9663535" cy="667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0">
              <a:defRPr sz="2000" b="1">
                <a:solidFill>
                  <a:srgbClr val="0433FF"/>
                </a:solidFill>
              </a:defRPr>
            </a:pPr>
            <a:r>
              <a:t>UNCERTAINTY DUE TO UNCALCULATED b-QED TERMS (LEFT EDGE)</a:t>
            </a:r>
          </a:p>
          <a:p>
            <a:pPr lvl="1" indent="0">
              <a:defRPr sz="2000" b="1">
                <a:solidFill>
                  <a:srgbClr val="0433FF"/>
                </a:solidFill>
              </a:defRPr>
            </a:pPr>
            <a:r>
              <a:t>UNCERTAINTY FROM KNOWLEDGE m</a:t>
            </a:r>
            <a:r>
              <a:rPr baseline="-5999"/>
              <a:t>μ</a:t>
            </a:r>
            <a:r>
              <a:t>/m</a:t>
            </a:r>
            <a:r>
              <a:rPr baseline="-5999"/>
              <a:t>e </a:t>
            </a:r>
            <a:r>
              <a:t>(RIGHT EDGE) </a:t>
            </a:r>
          </a:p>
        </p:txBody>
      </p:sp>
      <p:sp>
        <p:nvSpPr>
          <p:cNvPr id="17" name="THEORY">
            <a:extLst>
              <a:ext uri="{FF2B5EF4-FFF2-40B4-BE49-F238E27FC236}">
                <a16:creationId xmlns:a16="http://schemas.microsoft.com/office/drawing/2014/main" id="{7042561F-9CE7-F8D0-BD2B-004BD9DB3356}"/>
              </a:ext>
            </a:extLst>
          </p:cNvPr>
          <p:cNvSpPr txBox="1"/>
          <p:nvPr/>
        </p:nvSpPr>
        <p:spPr>
          <a:xfrm>
            <a:off x="1016063" y="5943610"/>
            <a:ext cx="1362929" cy="4370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lvl="1" indent="0">
              <a:defRPr sz="2400" b="1">
                <a:solidFill>
                  <a:srgbClr val="0433FF"/>
                </a:solidFill>
              </a:defRPr>
            </a:pPr>
            <a:r>
              <a:t>THEORY</a:t>
            </a:r>
          </a:p>
        </p:txBody>
      </p:sp>
      <p:sp>
        <p:nvSpPr>
          <p:cNvPr id="18" name="Rectangle">
            <a:extLst>
              <a:ext uri="{FF2B5EF4-FFF2-40B4-BE49-F238E27FC236}">
                <a16:creationId xmlns:a16="http://schemas.microsoft.com/office/drawing/2014/main" id="{FE1BBF4B-09CC-8BD7-8D35-92631566D67F}"/>
              </a:ext>
            </a:extLst>
          </p:cNvPr>
          <p:cNvSpPr/>
          <p:nvPr/>
        </p:nvSpPr>
        <p:spPr>
          <a:xfrm>
            <a:off x="2722614" y="5235194"/>
            <a:ext cx="101601" cy="334357"/>
          </a:xfrm>
          <a:prstGeom prst="rect">
            <a:avLst/>
          </a:prstGeom>
          <a:solidFill>
            <a:srgbClr val="000000"/>
          </a:solidFill>
          <a:ln w="25400" cap="rnd">
            <a:solidFill>
              <a:srgbClr val="000000"/>
            </a:solidFill>
          </a:ln>
        </p:spPr>
        <p:txBody>
          <a:bodyPr lIns="45719" rIns="45719" anchor="ctr"/>
          <a:lstStyle/>
          <a:p>
            <a:endParaRPr/>
          </a:p>
        </p:txBody>
      </p:sp>
      <p:sp>
        <p:nvSpPr>
          <p:cNvPr id="19" name="EXP.">
            <a:extLst>
              <a:ext uri="{FF2B5EF4-FFF2-40B4-BE49-F238E27FC236}">
                <a16:creationId xmlns:a16="http://schemas.microsoft.com/office/drawing/2014/main" id="{F263015E-6745-73DF-787E-673DB02433DF}"/>
              </a:ext>
            </a:extLst>
          </p:cNvPr>
          <p:cNvSpPr txBox="1"/>
          <p:nvPr/>
        </p:nvSpPr>
        <p:spPr>
          <a:xfrm>
            <a:off x="1448636" y="5183838"/>
            <a:ext cx="759431" cy="4370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lvl="1" indent="0">
              <a:defRPr sz="2400" b="1"/>
            </a:pPr>
            <a:r>
              <a:t>EXP.</a:t>
            </a:r>
          </a:p>
        </p:txBody>
      </p:sp>
      <p:sp>
        <p:nvSpPr>
          <p:cNvPr id="20" name="UNCERTAINTY (LEFT EDGE)…">
            <a:extLst>
              <a:ext uri="{FF2B5EF4-FFF2-40B4-BE49-F238E27FC236}">
                <a16:creationId xmlns:a16="http://schemas.microsoft.com/office/drawing/2014/main" id="{01013C18-4C72-95BB-32E4-0AC964853148}"/>
              </a:ext>
            </a:extLst>
          </p:cNvPr>
          <p:cNvSpPr txBox="1"/>
          <p:nvPr/>
        </p:nvSpPr>
        <p:spPr>
          <a:xfrm>
            <a:off x="3025167" y="5045499"/>
            <a:ext cx="9663535" cy="667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0">
              <a:defRPr sz="2000" b="1"/>
            </a:pPr>
            <a:r>
              <a:t>UNCERTAINTY (LEFT EDGE)</a:t>
            </a:r>
          </a:p>
          <a:p>
            <a:pPr lvl="1" indent="0">
              <a:defRPr sz="2000" b="1"/>
            </a:pPr>
            <a:r>
              <a:t>MEASURED QUANTITY (RIGHT EDGE) </a:t>
            </a:r>
          </a:p>
        </p:txBody>
      </p:sp>
      <p:sp>
        <p:nvSpPr>
          <p:cNvPr id="21" name="B. Ohayon et al, PRL 128, 011802 (2022)">
            <a:extLst>
              <a:ext uri="{FF2B5EF4-FFF2-40B4-BE49-F238E27FC236}">
                <a16:creationId xmlns:a16="http://schemas.microsoft.com/office/drawing/2014/main" id="{836D8564-D562-1102-CEB8-57F95C0C86D0}"/>
              </a:ext>
            </a:extLst>
          </p:cNvPr>
          <p:cNvSpPr txBox="1"/>
          <p:nvPr/>
        </p:nvSpPr>
        <p:spPr>
          <a:xfrm>
            <a:off x="8573852" y="2987636"/>
            <a:ext cx="3390952" cy="447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indent="139700" defTabSz="457200">
              <a:lnSpc>
                <a:spcPts val="2700"/>
              </a:lnSpc>
              <a:spcBef>
                <a:spcPts val="1000"/>
              </a:spcBef>
              <a:buClr>
                <a:srgbClr val="000000"/>
              </a:buClr>
              <a:buFont typeface="Times Roman"/>
              <a:defRPr sz="1200">
                <a:latin typeface="Helvetica Light"/>
                <a:ea typeface="Helvetica Light"/>
                <a:cs typeface="Helvetica Light"/>
                <a:sym typeface="Helvetica Light"/>
              </a:defRPr>
            </a:pPr>
            <a:r>
              <a:t>B. Ohayon et al, PRL 128, 011802 (2022) </a:t>
            </a:r>
            <a:br/>
            <a:endParaRPr/>
          </a:p>
        </p:txBody>
      </p:sp>
      <p:sp>
        <p:nvSpPr>
          <p:cNvPr id="23" name="V.A. Yerokhin, et al. Ann. der Phys. 531, 1800324 (2019) M. Heides et al. PRA 105 (2022) 1, 012803 G. Janka et al. EPJ Web Conf. 262, 01001 (2022)">
            <a:extLst>
              <a:ext uri="{FF2B5EF4-FFF2-40B4-BE49-F238E27FC236}">
                <a16:creationId xmlns:a16="http://schemas.microsoft.com/office/drawing/2014/main" id="{94FD451E-2E4C-B8F8-3B03-3F63FB887E1F}"/>
              </a:ext>
            </a:extLst>
          </p:cNvPr>
          <p:cNvSpPr txBox="1"/>
          <p:nvPr/>
        </p:nvSpPr>
        <p:spPr>
          <a:xfrm>
            <a:off x="217662" y="3034029"/>
            <a:ext cx="3896615" cy="701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defTabSz="457200">
              <a:lnSpc>
                <a:spcPts val="3100"/>
              </a:lnSpc>
              <a:spcBef>
                <a:spcPts val="1200"/>
              </a:spcBef>
              <a:defRPr sz="1200">
                <a:latin typeface="Helvetica Light"/>
                <a:ea typeface="Helvetica Light"/>
                <a:cs typeface="Helvetica Light"/>
                <a:sym typeface="Helvetica Light"/>
              </a:defRPr>
            </a:pPr>
            <a:r>
              <a:rPr dirty="0"/>
              <a:t>V.A. </a:t>
            </a:r>
            <a:r>
              <a:rPr dirty="0" err="1"/>
              <a:t>Yerokhin</a:t>
            </a:r>
            <a:r>
              <a:rPr dirty="0"/>
              <a:t>, et al. Ann. der Phys. 531, 1800324 (2019)</a:t>
            </a:r>
            <a:br>
              <a:rPr dirty="0"/>
            </a:br>
            <a:r>
              <a:rPr dirty="0"/>
              <a:t>M. </a:t>
            </a:r>
            <a:r>
              <a:rPr dirty="0" err="1"/>
              <a:t>Heides</a:t>
            </a:r>
            <a:r>
              <a:rPr dirty="0"/>
              <a:t> et al. PRA 105 (2022) 1, 012803</a:t>
            </a:r>
            <a:br>
              <a:rPr dirty="0"/>
            </a:br>
            <a:r>
              <a:rPr dirty="0"/>
              <a:t>G. Janka et al. EPJ Web Conf. 262, 01001 (2022)</a:t>
            </a:r>
          </a:p>
        </p:txBody>
      </p:sp>
      <p:sp>
        <p:nvSpPr>
          <p:cNvPr id="24" name="Adkins et al. PRL130, 023004 (2023) I. Cortinovis et al., EPJD 77, 66 (2023)">
            <a:extLst>
              <a:ext uri="{FF2B5EF4-FFF2-40B4-BE49-F238E27FC236}">
                <a16:creationId xmlns:a16="http://schemas.microsoft.com/office/drawing/2014/main" id="{4145A11D-D7CF-DB16-7154-5F66A93C6B86}"/>
              </a:ext>
            </a:extLst>
          </p:cNvPr>
          <p:cNvSpPr txBox="1"/>
          <p:nvPr/>
        </p:nvSpPr>
        <p:spPr>
          <a:xfrm>
            <a:off x="295448" y="2435886"/>
            <a:ext cx="2690217" cy="447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defTabSz="457200">
              <a:defRPr sz="1200">
                <a:latin typeface="Helvetica Light"/>
                <a:ea typeface="Helvetica Light"/>
                <a:cs typeface="Helvetica Light"/>
                <a:sym typeface="Helvetica Light"/>
              </a:defRPr>
            </a:pPr>
            <a:r>
              <a:t>Adkins et al. PRL130, 023004 (2023)</a:t>
            </a:r>
            <a:br/>
            <a:r>
              <a:t>I. Cortinovis et al., EPJD 77, 66 (2023)</a:t>
            </a:r>
          </a:p>
        </p:txBody>
      </p:sp>
      <p:sp>
        <p:nvSpPr>
          <p:cNvPr id="25" name="Rectangle">
            <a:extLst>
              <a:ext uri="{FF2B5EF4-FFF2-40B4-BE49-F238E27FC236}">
                <a16:creationId xmlns:a16="http://schemas.microsoft.com/office/drawing/2014/main" id="{79AE3535-B6AA-8EB6-6172-EE26B5F34241}"/>
              </a:ext>
            </a:extLst>
          </p:cNvPr>
          <p:cNvSpPr/>
          <p:nvPr/>
        </p:nvSpPr>
        <p:spPr>
          <a:xfrm>
            <a:off x="4349618" y="2451008"/>
            <a:ext cx="410769" cy="334358"/>
          </a:xfrm>
          <a:prstGeom prst="rect">
            <a:avLst/>
          </a:prstGeom>
          <a:solidFill>
            <a:srgbClr val="0433FF"/>
          </a:solidFill>
          <a:ln w="25400" cap="rnd">
            <a:solidFill>
              <a:srgbClr val="000000"/>
            </a:solidFill>
          </a:ln>
        </p:spPr>
        <p:txBody>
          <a:bodyPr lIns="45719" rIns="45719" anchor="ctr"/>
          <a:lstStyle/>
          <a:p>
            <a:endParaRPr/>
          </a:p>
        </p:txBody>
      </p:sp>
      <p:sp>
        <p:nvSpPr>
          <p:cNvPr id="26" name="Rectangle">
            <a:extLst>
              <a:ext uri="{FF2B5EF4-FFF2-40B4-BE49-F238E27FC236}">
                <a16:creationId xmlns:a16="http://schemas.microsoft.com/office/drawing/2014/main" id="{DFD1297A-0691-E84A-C309-5A45D7F74D4A}"/>
              </a:ext>
            </a:extLst>
          </p:cNvPr>
          <p:cNvSpPr/>
          <p:nvPr/>
        </p:nvSpPr>
        <p:spPr>
          <a:xfrm>
            <a:off x="3873980" y="1977317"/>
            <a:ext cx="1855739" cy="334357"/>
          </a:xfrm>
          <a:prstGeom prst="rect">
            <a:avLst/>
          </a:prstGeom>
          <a:solidFill>
            <a:srgbClr val="000000"/>
          </a:solidFill>
          <a:ln w="25400" cap="rnd">
            <a:solidFill>
              <a:srgbClr val="000000"/>
            </a:solidFill>
          </a:ln>
        </p:spPr>
        <p:txBody>
          <a:bodyPr lIns="45719" rIns="45719" anchor="ctr"/>
          <a:lstStyle/>
          <a:p>
            <a:endParaRPr/>
          </a:p>
        </p:txBody>
      </p:sp>
      <p:sp>
        <p:nvSpPr>
          <p:cNvPr id="27" name="Rectangle">
            <a:extLst>
              <a:ext uri="{FF2B5EF4-FFF2-40B4-BE49-F238E27FC236}">
                <a16:creationId xmlns:a16="http://schemas.microsoft.com/office/drawing/2014/main" id="{E6A43F5E-9D21-A0A6-E72F-180BB1FBC2DB}"/>
              </a:ext>
            </a:extLst>
          </p:cNvPr>
          <p:cNvSpPr/>
          <p:nvPr/>
        </p:nvSpPr>
        <p:spPr>
          <a:xfrm>
            <a:off x="3869728" y="1976534"/>
            <a:ext cx="266329" cy="334358"/>
          </a:xfrm>
          <a:prstGeom prst="rect">
            <a:avLst/>
          </a:prstGeom>
          <a:solidFill>
            <a:srgbClr val="0433FF"/>
          </a:solidFill>
          <a:ln w="25400" cap="rnd">
            <a:solidFill>
              <a:srgbClr val="000000"/>
            </a:solidFill>
          </a:ln>
        </p:spPr>
        <p:txBody>
          <a:bodyPr lIns="45719" rIns="45719" anchor="ctr"/>
          <a:lstStyle/>
          <a:p>
            <a:endParaRPr/>
          </a:p>
        </p:txBody>
      </p:sp>
      <p:sp>
        <p:nvSpPr>
          <p:cNvPr id="28" name="1S-2S (RAL 1999)">
            <a:extLst>
              <a:ext uri="{FF2B5EF4-FFF2-40B4-BE49-F238E27FC236}">
                <a16:creationId xmlns:a16="http://schemas.microsoft.com/office/drawing/2014/main" id="{32322278-27EA-B892-4CE2-87A7A78D771C}"/>
              </a:ext>
            </a:extLst>
          </p:cNvPr>
          <p:cNvSpPr txBox="1"/>
          <p:nvPr/>
        </p:nvSpPr>
        <p:spPr>
          <a:xfrm>
            <a:off x="6882472" y="2368024"/>
            <a:ext cx="2622759" cy="4597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584200">
              <a:defRPr sz="2400" b="1">
                <a:latin typeface="+mn-lt"/>
                <a:ea typeface="+mn-ea"/>
                <a:cs typeface="+mn-cs"/>
                <a:sym typeface="Helvetica"/>
              </a:defRPr>
            </a:lvl1pPr>
          </a:lstStyle>
          <a:p>
            <a:r>
              <a:t>1S-2S (RAL 1999)</a:t>
            </a:r>
          </a:p>
        </p:txBody>
      </p:sp>
      <p:sp>
        <p:nvSpPr>
          <p:cNvPr id="29" name="Meyer et al. PRL84, 1136 (2000)">
            <a:extLst>
              <a:ext uri="{FF2B5EF4-FFF2-40B4-BE49-F238E27FC236}">
                <a16:creationId xmlns:a16="http://schemas.microsoft.com/office/drawing/2014/main" id="{ADCC2B43-D736-3512-9807-78A9C97DBEC3}"/>
              </a:ext>
            </a:extLst>
          </p:cNvPr>
          <p:cNvSpPr txBox="1"/>
          <p:nvPr/>
        </p:nvSpPr>
        <p:spPr>
          <a:xfrm>
            <a:off x="9504165" y="2443044"/>
            <a:ext cx="2340459"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1200">
                <a:latin typeface="Helvetica Light"/>
                <a:ea typeface="Helvetica Light"/>
                <a:cs typeface="Helvetica Light"/>
                <a:sym typeface="Helvetica Light"/>
              </a:defRPr>
            </a:pPr>
            <a:r>
              <a:t> Meyer et al. PRL84, 1136 (2000)</a:t>
            </a:r>
          </a:p>
        </p:txBody>
      </p:sp>
      <p:sp>
        <p:nvSpPr>
          <p:cNvPr id="30" name="Rectangle">
            <a:extLst>
              <a:ext uri="{FF2B5EF4-FFF2-40B4-BE49-F238E27FC236}">
                <a16:creationId xmlns:a16="http://schemas.microsoft.com/office/drawing/2014/main" id="{6EB290EF-3AA8-4C82-CE1A-B95A662551A1}"/>
              </a:ext>
            </a:extLst>
          </p:cNvPr>
          <p:cNvSpPr/>
          <p:nvPr/>
        </p:nvSpPr>
        <p:spPr>
          <a:xfrm>
            <a:off x="4984197" y="2448586"/>
            <a:ext cx="1890365" cy="334358"/>
          </a:xfrm>
          <a:prstGeom prst="rect">
            <a:avLst/>
          </a:prstGeom>
          <a:solidFill>
            <a:srgbClr val="000000"/>
          </a:solidFill>
          <a:ln w="25400" cap="rnd">
            <a:solidFill>
              <a:srgbClr val="000000"/>
            </a:solidFill>
          </a:ln>
        </p:spPr>
        <p:txBody>
          <a:bodyPr lIns="45719" rIns="45719" anchor="ctr"/>
          <a:lstStyle/>
          <a:p>
            <a:endParaRPr/>
          </a:p>
        </p:txBody>
      </p:sp>
      <p:sp>
        <p:nvSpPr>
          <p:cNvPr id="22" name="TextBox 21">
            <a:extLst>
              <a:ext uri="{FF2B5EF4-FFF2-40B4-BE49-F238E27FC236}">
                <a16:creationId xmlns:a16="http://schemas.microsoft.com/office/drawing/2014/main" id="{6878A78A-E097-E937-4C20-A84DA1370778}"/>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FFK 2025</a:t>
            </a:r>
            <a:endParaRPr lang="en-US" sz="2400" dirty="0">
              <a:solidFill>
                <a:schemeClr val="bg1"/>
              </a:solidFill>
            </a:endParaRPr>
          </a:p>
        </p:txBody>
      </p:sp>
    </p:spTree>
    <p:extLst>
      <p:ext uri="{BB962C8B-B14F-4D97-AF65-F5344CB8AC3E}">
        <p14:creationId xmlns:p14="http://schemas.microsoft.com/office/powerpoint/2010/main" val="33691315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F64E15-EB6E-1DEA-4F27-0512D4A42CF5}"/>
            </a:ext>
          </a:extLst>
        </p:cNvPr>
        <p:cNvGrpSpPr/>
        <p:nvPr/>
      </p:nvGrpSpPr>
      <p:grpSpPr>
        <a:xfrm>
          <a:off x="0" y="0"/>
          <a:ext cx="0" cy="0"/>
          <a:chOff x="0" y="0"/>
          <a:chExt cx="0" cy="0"/>
        </a:xfrm>
      </p:grpSpPr>
      <p:sp>
        <p:nvSpPr>
          <p:cNvPr id="31" name="Slide Number">
            <a:extLst>
              <a:ext uri="{FF2B5EF4-FFF2-40B4-BE49-F238E27FC236}">
                <a16:creationId xmlns:a16="http://schemas.microsoft.com/office/drawing/2014/main" id="{C6341DB2-2CB1-1611-E648-43654E52F738}"/>
              </a:ext>
            </a:extLst>
          </p:cNvPr>
          <p:cNvSpPr txBox="1">
            <a:spLocks/>
          </p:cNvSpPr>
          <p:nvPr/>
        </p:nvSpPr>
        <p:spPr>
          <a:xfrm>
            <a:off x="11739135" y="6479382"/>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CB4B4D-7CA3-9044-876B-883B54F8677D}" type="slidenum">
              <a:rPr lang="en-CH" smtClean="0"/>
              <a:pPr/>
              <a:t>47</a:t>
            </a:fld>
            <a:endParaRPr lang="en-CH"/>
          </a:p>
        </p:txBody>
      </p:sp>
      <p:sp>
        <p:nvSpPr>
          <p:cNvPr id="32" name="Muonium Spectroscopy - ongoing experiments">
            <a:extLst>
              <a:ext uri="{FF2B5EF4-FFF2-40B4-BE49-F238E27FC236}">
                <a16:creationId xmlns:a16="http://schemas.microsoft.com/office/drawing/2014/main" id="{AC9DDFD9-880C-2CBE-A7B2-5DB0B55F4EDC}"/>
              </a:ext>
            </a:extLst>
          </p:cNvPr>
          <p:cNvSpPr txBox="1">
            <a:spLocks/>
          </p:cNvSpPr>
          <p:nvPr/>
        </p:nvSpPr>
        <p:spPr>
          <a:xfrm>
            <a:off x="352593" y="686717"/>
            <a:ext cx="11742121" cy="972001"/>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US" dirty="0"/>
              <a:t>Muonium Spectroscopy – expected</a:t>
            </a:r>
          </a:p>
        </p:txBody>
      </p:sp>
      <p:sp>
        <p:nvSpPr>
          <p:cNvPr id="33" name="Rectangle">
            <a:extLst>
              <a:ext uri="{FF2B5EF4-FFF2-40B4-BE49-F238E27FC236}">
                <a16:creationId xmlns:a16="http://schemas.microsoft.com/office/drawing/2014/main" id="{A34CB99E-E57A-500B-FAD0-708C47CF6B6E}"/>
              </a:ext>
            </a:extLst>
          </p:cNvPr>
          <p:cNvSpPr/>
          <p:nvPr/>
        </p:nvSpPr>
        <p:spPr>
          <a:xfrm>
            <a:off x="4303559" y="2311308"/>
            <a:ext cx="266329" cy="334358"/>
          </a:xfrm>
          <a:prstGeom prst="rect">
            <a:avLst/>
          </a:prstGeom>
          <a:solidFill>
            <a:srgbClr val="0433FF"/>
          </a:solidFill>
          <a:ln w="25400" cap="rnd">
            <a:solidFill>
              <a:srgbClr val="000000"/>
            </a:solidFill>
          </a:ln>
        </p:spPr>
        <p:txBody>
          <a:bodyPr lIns="45719" rIns="45719" anchor="ctr"/>
          <a:lstStyle/>
          <a:p>
            <a:endParaRPr/>
          </a:p>
        </p:txBody>
      </p:sp>
      <p:sp>
        <p:nvSpPr>
          <p:cNvPr id="35" name="Rectangle">
            <a:extLst>
              <a:ext uri="{FF2B5EF4-FFF2-40B4-BE49-F238E27FC236}">
                <a16:creationId xmlns:a16="http://schemas.microsoft.com/office/drawing/2014/main" id="{D3505869-59F6-7F85-E74A-9C49D286B63E}"/>
              </a:ext>
            </a:extLst>
          </p:cNvPr>
          <p:cNvSpPr/>
          <p:nvPr/>
        </p:nvSpPr>
        <p:spPr>
          <a:xfrm>
            <a:off x="4884187" y="2786876"/>
            <a:ext cx="688341" cy="334358"/>
          </a:xfrm>
          <a:prstGeom prst="rect">
            <a:avLst/>
          </a:prstGeom>
          <a:solidFill>
            <a:srgbClr val="000000"/>
          </a:solidFill>
          <a:ln w="25400" cap="rnd">
            <a:solidFill>
              <a:srgbClr val="000000"/>
            </a:solidFill>
          </a:ln>
        </p:spPr>
        <p:txBody>
          <a:bodyPr lIns="45719" rIns="45719" anchor="ctr"/>
          <a:lstStyle/>
          <a:p>
            <a:endParaRPr/>
          </a:p>
        </p:txBody>
      </p:sp>
      <p:pic>
        <p:nvPicPr>
          <p:cNvPr id="36" name="Image" descr="Image">
            <a:extLst>
              <a:ext uri="{FF2B5EF4-FFF2-40B4-BE49-F238E27FC236}">
                <a16:creationId xmlns:a16="http://schemas.microsoft.com/office/drawing/2014/main" id="{C962FC53-400F-9456-05EA-1827F7587D9F}"/>
              </a:ext>
            </a:extLst>
          </p:cNvPr>
          <p:cNvPicPr>
            <a:picLocks noChangeAspect="1"/>
          </p:cNvPicPr>
          <p:nvPr/>
        </p:nvPicPr>
        <p:blipFill>
          <a:blip r:embed="rId2"/>
          <a:stretch>
            <a:fillRect/>
          </a:stretch>
        </p:blipFill>
        <p:spPr>
          <a:xfrm>
            <a:off x="2467580" y="4033870"/>
            <a:ext cx="5385435" cy="687565"/>
          </a:xfrm>
          <a:prstGeom prst="rect">
            <a:avLst/>
          </a:prstGeom>
          <a:ln w="12700">
            <a:miter lim="400000"/>
          </a:ln>
        </p:spPr>
      </p:pic>
      <p:sp>
        <p:nvSpPr>
          <p:cNvPr id="37" name="HFS">
            <a:extLst>
              <a:ext uri="{FF2B5EF4-FFF2-40B4-BE49-F238E27FC236}">
                <a16:creationId xmlns:a16="http://schemas.microsoft.com/office/drawing/2014/main" id="{0F5D66A7-D75F-5CAE-A35C-CBCB2A203757}"/>
              </a:ext>
            </a:extLst>
          </p:cNvPr>
          <p:cNvSpPr txBox="1"/>
          <p:nvPr/>
        </p:nvSpPr>
        <p:spPr>
          <a:xfrm>
            <a:off x="5985862" y="1774925"/>
            <a:ext cx="713741" cy="4597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584200">
              <a:defRPr sz="2400" b="1">
                <a:latin typeface="+mn-lt"/>
                <a:ea typeface="+mn-ea"/>
                <a:cs typeface="+mn-cs"/>
                <a:sym typeface="Helvetica"/>
              </a:defRPr>
            </a:lvl1pPr>
          </a:lstStyle>
          <a:p>
            <a:r>
              <a:t>HFS</a:t>
            </a:r>
          </a:p>
        </p:txBody>
      </p:sp>
      <p:sp>
        <p:nvSpPr>
          <p:cNvPr id="38" name="LS">
            <a:extLst>
              <a:ext uri="{FF2B5EF4-FFF2-40B4-BE49-F238E27FC236}">
                <a16:creationId xmlns:a16="http://schemas.microsoft.com/office/drawing/2014/main" id="{A2E2EAA5-0562-2782-A163-E82F36191940}"/>
              </a:ext>
            </a:extLst>
          </p:cNvPr>
          <p:cNvSpPr txBox="1"/>
          <p:nvPr/>
        </p:nvSpPr>
        <p:spPr>
          <a:xfrm>
            <a:off x="5863890" y="2724185"/>
            <a:ext cx="578307" cy="4597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584200">
              <a:defRPr sz="2400" b="1">
                <a:latin typeface="+mn-lt"/>
                <a:ea typeface="+mn-ea"/>
                <a:cs typeface="+mn-cs"/>
                <a:sym typeface="Helvetica"/>
              </a:defRPr>
            </a:lvl1pPr>
          </a:lstStyle>
          <a:p>
            <a:r>
              <a:t>LS </a:t>
            </a:r>
          </a:p>
        </p:txBody>
      </p:sp>
      <p:sp>
        <p:nvSpPr>
          <p:cNvPr id="39" name="Rectangle">
            <a:extLst>
              <a:ext uri="{FF2B5EF4-FFF2-40B4-BE49-F238E27FC236}">
                <a16:creationId xmlns:a16="http://schemas.microsoft.com/office/drawing/2014/main" id="{A592C879-7556-7F49-905F-089083577A2F}"/>
              </a:ext>
            </a:extLst>
          </p:cNvPr>
          <p:cNvSpPr/>
          <p:nvPr/>
        </p:nvSpPr>
        <p:spPr>
          <a:xfrm>
            <a:off x="4207500" y="2786876"/>
            <a:ext cx="51199" cy="334358"/>
          </a:xfrm>
          <a:prstGeom prst="rect">
            <a:avLst/>
          </a:prstGeom>
          <a:solidFill>
            <a:srgbClr val="0433FF"/>
          </a:solidFill>
          <a:ln w="25400" cap="rnd">
            <a:solidFill>
              <a:srgbClr val="000000"/>
            </a:solidFill>
          </a:ln>
        </p:spPr>
        <p:txBody>
          <a:bodyPr lIns="45719" rIns="45719" anchor="ctr"/>
          <a:lstStyle/>
          <a:p>
            <a:endParaRPr/>
          </a:p>
        </p:txBody>
      </p:sp>
      <p:sp>
        <p:nvSpPr>
          <p:cNvPr id="40" name="Rectangle">
            <a:extLst>
              <a:ext uri="{FF2B5EF4-FFF2-40B4-BE49-F238E27FC236}">
                <a16:creationId xmlns:a16="http://schemas.microsoft.com/office/drawing/2014/main" id="{D4820A6C-3DE0-CC55-149C-0EE3173FC9AA}"/>
              </a:ext>
            </a:extLst>
          </p:cNvPr>
          <p:cNvSpPr/>
          <p:nvPr/>
        </p:nvSpPr>
        <p:spPr>
          <a:xfrm>
            <a:off x="2722614" y="5855265"/>
            <a:ext cx="101601" cy="334358"/>
          </a:xfrm>
          <a:prstGeom prst="rect">
            <a:avLst/>
          </a:prstGeom>
          <a:solidFill>
            <a:srgbClr val="0433FF"/>
          </a:solidFill>
          <a:ln w="25400" cap="rnd">
            <a:solidFill>
              <a:srgbClr val="000000"/>
            </a:solidFill>
          </a:ln>
        </p:spPr>
        <p:txBody>
          <a:bodyPr lIns="45719" rIns="45719" anchor="ctr"/>
          <a:lstStyle/>
          <a:p>
            <a:endParaRPr/>
          </a:p>
        </p:txBody>
      </p:sp>
      <p:sp>
        <p:nvSpPr>
          <p:cNvPr id="41" name="UNCERTAINTY DUE TO UNCALCULATED b-QED TERMS (LEFT EDGE)…">
            <a:extLst>
              <a:ext uri="{FF2B5EF4-FFF2-40B4-BE49-F238E27FC236}">
                <a16:creationId xmlns:a16="http://schemas.microsoft.com/office/drawing/2014/main" id="{9F641DB7-1AE9-9CDA-A2D2-A6D934AA75E7}"/>
              </a:ext>
            </a:extLst>
          </p:cNvPr>
          <p:cNvSpPr txBox="1"/>
          <p:nvPr/>
        </p:nvSpPr>
        <p:spPr>
          <a:xfrm>
            <a:off x="3025167" y="5688779"/>
            <a:ext cx="9663535" cy="667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0">
              <a:defRPr sz="2000" b="1">
                <a:solidFill>
                  <a:srgbClr val="0433FF"/>
                </a:solidFill>
              </a:defRPr>
            </a:pPr>
            <a:r>
              <a:t>UNCERTAINTY DUE TO UNCALCULATED b-QED TERMS (LEFT EDGE)</a:t>
            </a:r>
          </a:p>
          <a:p>
            <a:pPr lvl="1" indent="0">
              <a:defRPr sz="2000" b="1">
                <a:solidFill>
                  <a:srgbClr val="0433FF"/>
                </a:solidFill>
              </a:defRPr>
            </a:pPr>
            <a:r>
              <a:t>UNCERTAINTY FROM KNOWLEDGE m</a:t>
            </a:r>
            <a:r>
              <a:rPr baseline="-5999"/>
              <a:t>μ</a:t>
            </a:r>
            <a:r>
              <a:t>/m</a:t>
            </a:r>
            <a:r>
              <a:rPr baseline="-5999"/>
              <a:t>e </a:t>
            </a:r>
            <a:r>
              <a:t>(RIGHT EDGE) </a:t>
            </a:r>
          </a:p>
        </p:txBody>
      </p:sp>
      <p:sp>
        <p:nvSpPr>
          <p:cNvPr id="42" name="Rectangle">
            <a:extLst>
              <a:ext uri="{FF2B5EF4-FFF2-40B4-BE49-F238E27FC236}">
                <a16:creationId xmlns:a16="http://schemas.microsoft.com/office/drawing/2014/main" id="{9EA543C0-139C-D89F-F182-D1A2F0A74D6F}"/>
              </a:ext>
            </a:extLst>
          </p:cNvPr>
          <p:cNvSpPr/>
          <p:nvPr/>
        </p:nvSpPr>
        <p:spPr>
          <a:xfrm>
            <a:off x="5468637" y="3273901"/>
            <a:ext cx="266329" cy="334358"/>
          </a:xfrm>
          <a:prstGeom prst="rect">
            <a:avLst/>
          </a:prstGeom>
          <a:solidFill>
            <a:srgbClr val="000000"/>
          </a:solidFill>
          <a:ln w="25400" cap="rnd">
            <a:solidFill>
              <a:srgbClr val="000000"/>
            </a:solidFill>
          </a:ln>
        </p:spPr>
        <p:txBody>
          <a:bodyPr lIns="45719" rIns="45719" anchor="ctr"/>
          <a:lstStyle/>
          <a:p>
            <a:endParaRPr/>
          </a:p>
        </p:txBody>
      </p:sp>
      <p:sp>
        <p:nvSpPr>
          <p:cNvPr id="43" name="FS">
            <a:extLst>
              <a:ext uri="{FF2B5EF4-FFF2-40B4-BE49-F238E27FC236}">
                <a16:creationId xmlns:a16="http://schemas.microsoft.com/office/drawing/2014/main" id="{075F268B-CC18-B18E-3C03-A8B21FA4593B}"/>
              </a:ext>
            </a:extLst>
          </p:cNvPr>
          <p:cNvSpPr txBox="1"/>
          <p:nvPr/>
        </p:nvSpPr>
        <p:spPr>
          <a:xfrm>
            <a:off x="5863890" y="3267923"/>
            <a:ext cx="578307" cy="4597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584200">
              <a:defRPr sz="2400" b="1">
                <a:latin typeface="+mn-lt"/>
                <a:ea typeface="+mn-ea"/>
                <a:cs typeface="+mn-cs"/>
                <a:sym typeface="Helvetica"/>
              </a:defRPr>
            </a:lvl1pPr>
          </a:lstStyle>
          <a:p>
            <a:r>
              <a:t>FS </a:t>
            </a:r>
          </a:p>
        </p:txBody>
      </p:sp>
      <p:sp>
        <p:nvSpPr>
          <p:cNvPr id="44" name="Rectangle">
            <a:extLst>
              <a:ext uri="{FF2B5EF4-FFF2-40B4-BE49-F238E27FC236}">
                <a16:creationId xmlns:a16="http://schemas.microsoft.com/office/drawing/2014/main" id="{802DB3F0-62D1-01A7-E719-B7E02B427C67}"/>
              </a:ext>
            </a:extLst>
          </p:cNvPr>
          <p:cNvSpPr/>
          <p:nvPr/>
        </p:nvSpPr>
        <p:spPr>
          <a:xfrm>
            <a:off x="4207500" y="3282368"/>
            <a:ext cx="51199" cy="334358"/>
          </a:xfrm>
          <a:prstGeom prst="rect">
            <a:avLst/>
          </a:prstGeom>
          <a:solidFill>
            <a:srgbClr val="0433FF"/>
          </a:solidFill>
          <a:ln w="25400" cap="rnd">
            <a:solidFill>
              <a:srgbClr val="000000"/>
            </a:solidFill>
          </a:ln>
        </p:spPr>
        <p:txBody>
          <a:bodyPr lIns="45719" rIns="45719" anchor="ctr"/>
          <a:lstStyle/>
          <a:p>
            <a:endParaRPr/>
          </a:p>
        </p:txBody>
      </p:sp>
      <p:sp>
        <p:nvSpPr>
          <p:cNvPr id="45" name="THEORY">
            <a:extLst>
              <a:ext uri="{FF2B5EF4-FFF2-40B4-BE49-F238E27FC236}">
                <a16:creationId xmlns:a16="http://schemas.microsoft.com/office/drawing/2014/main" id="{06E3EC16-8016-AF56-834F-E4690635F633}"/>
              </a:ext>
            </a:extLst>
          </p:cNvPr>
          <p:cNvSpPr txBox="1"/>
          <p:nvPr/>
        </p:nvSpPr>
        <p:spPr>
          <a:xfrm>
            <a:off x="1016063" y="5803910"/>
            <a:ext cx="1362929" cy="4370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lvl="1" indent="0">
              <a:defRPr sz="2400" b="1">
                <a:solidFill>
                  <a:srgbClr val="0433FF"/>
                </a:solidFill>
              </a:defRPr>
            </a:pPr>
            <a:r>
              <a:t>THEORY</a:t>
            </a:r>
          </a:p>
        </p:txBody>
      </p:sp>
      <p:sp>
        <p:nvSpPr>
          <p:cNvPr id="46" name="S. Kanda et a. PLB 815 (2021) 136154">
            <a:extLst>
              <a:ext uri="{FF2B5EF4-FFF2-40B4-BE49-F238E27FC236}">
                <a16:creationId xmlns:a16="http://schemas.microsoft.com/office/drawing/2014/main" id="{B5B40815-242C-7862-45B9-9149D059B2B8}"/>
              </a:ext>
            </a:extLst>
          </p:cNvPr>
          <p:cNvSpPr txBox="1"/>
          <p:nvPr/>
        </p:nvSpPr>
        <p:spPr>
          <a:xfrm>
            <a:off x="293285" y="1750397"/>
            <a:ext cx="2764283" cy="777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defTabSz="457200">
              <a:defRPr sz="1200">
                <a:latin typeface="Helvetica Light"/>
                <a:ea typeface="Helvetica Light"/>
                <a:cs typeface="Helvetica Light"/>
                <a:sym typeface="Helvetica Light"/>
              </a:defRPr>
            </a:pPr>
            <a:r>
              <a:t>S. Kanda et a. PLB 815 (2021) 136154 </a:t>
            </a:r>
          </a:p>
          <a:p>
            <a:pPr defTabSz="457200">
              <a:spcBef>
                <a:spcPts val="1200"/>
              </a:spcBef>
              <a:defRPr sz="1200">
                <a:latin typeface="Times Roman"/>
                <a:ea typeface="Times Roman"/>
                <a:cs typeface="Times Roman"/>
                <a:sym typeface="Times Roman"/>
              </a:defRPr>
            </a:pPr>
            <a:endParaRPr/>
          </a:p>
        </p:txBody>
      </p:sp>
      <p:sp>
        <p:nvSpPr>
          <p:cNvPr id="47" name="Rectangle">
            <a:extLst>
              <a:ext uri="{FF2B5EF4-FFF2-40B4-BE49-F238E27FC236}">
                <a16:creationId xmlns:a16="http://schemas.microsoft.com/office/drawing/2014/main" id="{AA221846-3802-45E8-0479-CA0A4A7E08F1}"/>
              </a:ext>
            </a:extLst>
          </p:cNvPr>
          <p:cNvSpPr/>
          <p:nvPr/>
        </p:nvSpPr>
        <p:spPr>
          <a:xfrm>
            <a:off x="2722614" y="5095494"/>
            <a:ext cx="101601" cy="334357"/>
          </a:xfrm>
          <a:prstGeom prst="rect">
            <a:avLst/>
          </a:prstGeom>
          <a:solidFill>
            <a:srgbClr val="000000"/>
          </a:solidFill>
          <a:ln w="25400" cap="rnd">
            <a:solidFill>
              <a:srgbClr val="000000"/>
            </a:solidFill>
          </a:ln>
        </p:spPr>
        <p:txBody>
          <a:bodyPr lIns="45719" rIns="45719" anchor="ctr"/>
          <a:lstStyle/>
          <a:p>
            <a:endParaRPr/>
          </a:p>
        </p:txBody>
      </p:sp>
      <p:sp>
        <p:nvSpPr>
          <p:cNvPr id="48" name="EXP.">
            <a:extLst>
              <a:ext uri="{FF2B5EF4-FFF2-40B4-BE49-F238E27FC236}">
                <a16:creationId xmlns:a16="http://schemas.microsoft.com/office/drawing/2014/main" id="{37DC7D30-639B-9DEE-4C0D-96B7B7001419}"/>
              </a:ext>
            </a:extLst>
          </p:cNvPr>
          <p:cNvSpPr txBox="1"/>
          <p:nvPr/>
        </p:nvSpPr>
        <p:spPr>
          <a:xfrm>
            <a:off x="1448636" y="5044138"/>
            <a:ext cx="759431" cy="4370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lvl="1" indent="0">
              <a:defRPr sz="2400" b="1"/>
            </a:pPr>
            <a:r>
              <a:t>EXP.</a:t>
            </a:r>
          </a:p>
        </p:txBody>
      </p:sp>
      <p:sp>
        <p:nvSpPr>
          <p:cNvPr id="49" name="PROJECTED UNCERTAINTY (LEFT EDGE)…">
            <a:extLst>
              <a:ext uri="{FF2B5EF4-FFF2-40B4-BE49-F238E27FC236}">
                <a16:creationId xmlns:a16="http://schemas.microsoft.com/office/drawing/2014/main" id="{3600C2C6-1537-01D4-88C6-A450A0A0A0E4}"/>
              </a:ext>
            </a:extLst>
          </p:cNvPr>
          <p:cNvSpPr txBox="1"/>
          <p:nvPr/>
        </p:nvSpPr>
        <p:spPr>
          <a:xfrm>
            <a:off x="3025167" y="4905799"/>
            <a:ext cx="9663535" cy="667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0">
              <a:defRPr sz="2000" b="1"/>
            </a:pPr>
            <a:r>
              <a:rPr>
                <a:solidFill>
                  <a:srgbClr val="FF2600"/>
                </a:solidFill>
              </a:rPr>
              <a:t>PROJECTED</a:t>
            </a:r>
            <a:r>
              <a:t> UNCERTAINTY (LEFT EDGE)</a:t>
            </a:r>
          </a:p>
          <a:p>
            <a:pPr lvl="1" indent="0">
              <a:defRPr sz="2000" b="1"/>
            </a:pPr>
            <a:r>
              <a:t>MEASURED QUANTITY (RIGHT EDGE) </a:t>
            </a:r>
          </a:p>
        </p:txBody>
      </p:sp>
      <p:pic>
        <p:nvPicPr>
          <p:cNvPr id="50" name="unknown.png" descr="unknown.png">
            <a:extLst>
              <a:ext uri="{FF2B5EF4-FFF2-40B4-BE49-F238E27FC236}">
                <a16:creationId xmlns:a16="http://schemas.microsoft.com/office/drawing/2014/main" id="{AEF78398-C242-2489-7C96-5D440F83E00C}"/>
              </a:ext>
            </a:extLst>
          </p:cNvPr>
          <p:cNvPicPr>
            <a:picLocks noChangeAspect="1"/>
          </p:cNvPicPr>
          <p:nvPr/>
        </p:nvPicPr>
        <p:blipFill>
          <a:blip r:embed="rId3"/>
          <a:stretch>
            <a:fillRect/>
          </a:stretch>
        </p:blipFill>
        <p:spPr>
          <a:xfrm>
            <a:off x="8432695" y="2736885"/>
            <a:ext cx="1210604" cy="512314"/>
          </a:xfrm>
          <a:prstGeom prst="rect">
            <a:avLst/>
          </a:prstGeom>
          <a:ln w="12700">
            <a:miter lim="400000"/>
          </a:ln>
        </p:spPr>
      </p:pic>
      <p:pic>
        <p:nvPicPr>
          <p:cNvPr id="51" name="LOGO2.png" descr="LOGO2.png">
            <a:extLst>
              <a:ext uri="{FF2B5EF4-FFF2-40B4-BE49-F238E27FC236}">
                <a16:creationId xmlns:a16="http://schemas.microsoft.com/office/drawing/2014/main" id="{093D35B5-3A5F-4E36-C575-2F347D27B7BE}"/>
              </a:ext>
            </a:extLst>
          </p:cNvPr>
          <p:cNvPicPr>
            <a:picLocks noChangeAspect="1"/>
          </p:cNvPicPr>
          <p:nvPr/>
        </p:nvPicPr>
        <p:blipFill>
          <a:blip r:embed="rId4"/>
          <a:stretch>
            <a:fillRect/>
          </a:stretch>
        </p:blipFill>
        <p:spPr>
          <a:xfrm>
            <a:off x="9830465" y="2596850"/>
            <a:ext cx="1337388" cy="972001"/>
          </a:xfrm>
          <a:prstGeom prst="rect">
            <a:avLst/>
          </a:prstGeom>
          <a:ln w="12700">
            <a:miter lim="400000"/>
          </a:ln>
        </p:spPr>
      </p:pic>
      <p:pic>
        <p:nvPicPr>
          <p:cNvPr id="52" name="rogo.gif" descr="rogo.gif">
            <a:extLst>
              <a:ext uri="{FF2B5EF4-FFF2-40B4-BE49-F238E27FC236}">
                <a16:creationId xmlns:a16="http://schemas.microsoft.com/office/drawing/2014/main" id="{79EED17B-C2EB-266C-89E1-B6530AB65347}"/>
              </a:ext>
            </a:extLst>
          </p:cNvPr>
          <p:cNvPicPr>
            <a:picLocks noChangeAspect="1"/>
          </p:cNvPicPr>
          <p:nvPr/>
        </p:nvPicPr>
        <p:blipFill>
          <a:blip r:embed="rId5"/>
          <a:stretch>
            <a:fillRect/>
          </a:stretch>
        </p:blipFill>
        <p:spPr>
          <a:xfrm>
            <a:off x="8536709" y="1900565"/>
            <a:ext cx="1210604" cy="476905"/>
          </a:xfrm>
          <a:prstGeom prst="rect">
            <a:avLst/>
          </a:prstGeom>
          <a:ln w="12700">
            <a:miter lim="400000"/>
          </a:ln>
        </p:spPr>
      </p:pic>
      <p:sp>
        <p:nvSpPr>
          <p:cNvPr id="53" name="Rectangle">
            <a:extLst>
              <a:ext uri="{FF2B5EF4-FFF2-40B4-BE49-F238E27FC236}">
                <a16:creationId xmlns:a16="http://schemas.microsoft.com/office/drawing/2014/main" id="{7A8D488C-6AC7-AC26-9B4B-CE48A033B357}"/>
              </a:ext>
            </a:extLst>
          </p:cNvPr>
          <p:cNvSpPr/>
          <p:nvPr/>
        </p:nvSpPr>
        <p:spPr>
          <a:xfrm>
            <a:off x="4296904" y="2313412"/>
            <a:ext cx="727829" cy="334357"/>
          </a:xfrm>
          <a:prstGeom prst="rect">
            <a:avLst/>
          </a:prstGeom>
          <a:solidFill>
            <a:srgbClr val="FF2600"/>
          </a:solidFill>
          <a:ln w="25400" cap="rnd">
            <a:solidFill>
              <a:srgbClr val="000000"/>
            </a:solidFill>
          </a:ln>
        </p:spPr>
        <p:txBody>
          <a:bodyPr lIns="45719" rIns="45719" anchor="ctr"/>
          <a:lstStyle/>
          <a:p>
            <a:endParaRPr/>
          </a:p>
        </p:txBody>
      </p:sp>
      <p:pic>
        <p:nvPicPr>
          <p:cNvPr id="55" name="Image" descr="Image">
            <a:extLst>
              <a:ext uri="{FF2B5EF4-FFF2-40B4-BE49-F238E27FC236}">
                <a16:creationId xmlns:a16="http://schemas.microsoft.com/office/drawing/2014/main" id="{62E25B38-F871-A256-F393-F18199743176}"/>
              </a:ext>
            </a:extLst>
          </p:cNvPr>
          <p:cNvPicPr>
            <a:picLocks noChangeAspect="1"/>
          </p:cNvPicPr>
          <p:nvPr/>
        </p:nvPicPr>
        <p:blipFill>
          <a:blip r:embed="rId6"/>
          <a:stretch>
            <a:fillRect/>
          </a:stretch>
        </p:blipFill>
        <p:spPr>
          <a:xfrm>
            <a:off x="10004803" y="1749240"/>
            <a:ext cx="988713" cy="763764"/>
          </a:xfrm>
          <a:prstGeom prst="rect">
            <a:avLst/>
          </a:prstGeom>
          <a:ln w="12700">
            <a:miter lim="400000"/>
          </a:ln>
        </p:spPr>
      </p:pic>
      <p:pic>
        <p:nvPicPr>
          <p:cNvPr id="56" name="Image" descr="Image">
            <a:extLst>
              <a:ext uri="{FF2B5EF4-FFF2-40B4-BE49-F238E27FC236}">
                <a16:creationId xmlns:a16="http://schemas.microsoft.com/office/drawing/2014/main" id="{837F29F2-1122-DC19-0EBF-24BB62ACE769}"/>
              </a:ext>
            </a:extLst>
          </p:cNvPr>
          <p:cNvPicPr>
            <a:picLocks noChangeAspect="1"/>
          </p:cNvPicPr>
          <p:nvPr/>
        </p:nvPicPr>
        <p:blipFill>
          <a:blip r:embed="rId7"/>
          <a:stretch>
            <a:fillRect/>
          </a:stretch>
        </p:blipFill>
        <p:spPr>
          <a:xfrm flipH="1">
            <a:off x="7739985" y="2308886"/>
            <a:ext cx="505544" cy="1336078"/>
          </a:xfrm>
          <a:prstGeom prst="rect">
            <a:avLst/>
          </a:prstGeom>
          <a:ln w="12700">
            <a:miter lim="400000"/>
          </a:ln>
        </p:spPr>
      </p:pic>
      <p:sp>
        <p:nvSpPr>
          <p:cNvPr id="58" name="Rectangle">
            <a:extLst>
              <a:ext uri="{FF2B5EF4-FFF2-40B4-BE49-F238E27FC236}">
                <a16:creationId xmlns:a16="http://schemas.microsoft.com/office/drawing/2014/main" id="{05430CB3-5909-9D73-86F7-1C872C1851F2}"/>
              </a:ext>
            </a:extLst>
          </p:cNvPr>
          <p:cNvSpPr/>
          <p:nvPr/>
        </p:nvSpPr>
        <p:spPr>
          <a:xfrm>
            <a:off x="3873980" y="1837617"/>
            <a:ext cx="1855739" cy="334357"/>
          </a:xfrm>
          <a:prstGeom prst="rect">
            <a:avLst/>
          </a:prstGeom>
          <a:solidFill>
            <a:srgbClr val="000000"/>
          </a:solidFill>
          <a:ln w="25400" cap="rnd">
            <a:solidFill>
              <a:srgbClr val="000000"/>
            </a:solidFill>
          </a:ln>
        </p:spPr>
        <p:txBody>
          <a:bodyPr lIns="45719" rIns="45719" anchor="ctr"/>
          <a:lstStyle/>
          <a:p>
            <a:endParaRPr/>
          </a:p>
        </p:txBody>
      </p:sp>
      <p:sp>
        <p:nvSpPr>
          <p:cNvPr id="59" name="Rectangle">
            <a:extLst>
              <a:ext uri="{FF2B5EF4-FFF2-40B4-BE49-F238E27FC236}">
                <a16:creationId xmlns:a16="http://schemas.microsoft.com/office/drawing/2014/main" id="{9E48FDD0-5602-9388-3A51-0D73B9742832}"/>
              </a:ext>
            </a:extLst>
          </p:cNvPr>
          <p:cNvSpPr/>
          <p:nvPr/>
        </p:nvSpPr>
        <p:spPr>
          <a:xfrm>
            <a:off x="3869728" y="1836834"/>
            <a:ext cx="266329" cy="334358"/>
          </a:xfrm>
          <a:prstGeom prst="rect">
            <a:avLst/>
          </a:prstGeom>
          <a:solidFill>
            <a:srgbClr val="0433FF"/>
          </a:solidFill>
          <a:ln w="25400" cap="rnd">
            <a:solidFill>
              <a:srgbClr val="000000"/>
            </a:solidFill>
          </a:ln>
        </p:spPr>
        <p:txBody>
          <a:bodyPr lIns="45719" rIns="45719" anchor="ctr"/>
          <a:lstStyle/>
          <a:p>
            <a:endParaRPr/>
          </a:p>
        </p:txBody>
      </p:sp>
      <p:sp>
        <p:nvSpPr>
          <p:cNvPr id="60" name="G. Janka, PC, et al. EPJ Web Conf. 262, 01001 (2022)">
            <a:extLst>
              <a:ext uri="{FF2B5EF4-FFF2-40B4-BE49-F238E27FC236}">
                <a16:creationId xmlns:a16="http://schemas.microsoft.com/office/drawing/2014/main" id="{095D2A49-5FEB-FFEA-A9A3-D01A31E2032D}"/>
              </a:ext>
            </a:extLst>
          </p:cNvPr>
          <p:cNvSpPr txBox="1"/>
          <p:nvPr/>
        </p:nvSpPr>
        <p:spPr>
          <a:xfrm>
            <a:off x="326528" y="2984407"/>
            <a:ext cx="3769209" cy="485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defTabSz="457200">
              <a:lnSpc>
                <a:spcPts val="3100"/>
              </a:lnSpc>
              <a:spcBef>
                <a:spcPts val="1200"/>
              </a:spcBef>
              <a:defRPr sz="1200">
                <a:latin typeface="Helvetica Light"/>
                <a:ea typeface="Helvetica Light"/>
                <a:cs typeface="Helvetica Light"/>
                <a:sym typeface="Helvetica Light"/>
              </a:defRPr>
            </a:pPr>
            <a:r>
              <a:t>G. Janka, PC, et al. EPJ Web Conf. 262, 01001 (2022)</a:t>
            </a:r>
            <a:br/>
            <a:endParaRPr/>
          </a:p>
        </p:txBody>
      </p:sp>
      <p:sp>
        <p:nvSpPr>
          <p:cNvPr id="61" name="Rectangle">
            <a:extLst>
              <a:ext uri="{FF2B5EF4-FFF2-40B4-BE49-F238E27FC236}">
                <a16:creationId xmlns:a16="http://schemas.microsoft.com/office/drawing/2014/main" id="{ED798D67-B0D0-3EED-F9C5-798A0F4F09E3}"/>
              </a:ext>
            </a:extLst>
          </p:cNvPr>
          <p:cNvSpPr/>
          <p:nvPr/>
        </p:nvSpPr>
        <p:spPr>
          <a:xfrm>
            <a:off x="4349618" y="2311308"/>
            <a:ext cx="410769" cy="334358"/>
          </a:xfrm>
          <a:prstGeom prst="rect">
            <a:avLst/>
          </a:prstGeom>
          <a:solidFill>
            <a:srgbClr val="0433FF"/>
          </a:solidFill>
          <a:ln w="25400" cap="rnd">
            <a:solidFill>
              <a:srgbClr val="000000"/>
            </a:solidFill>
          </a:ln>
        </p:spPr>
        <p:txBody>
          <a:bodyPr lIns="45719" rIns="45719" anchor="ctr"/>
          <a:lstStyle/>
          <a:p>
            <a:endParaRPr/>
          </a:p>
        </p:txBody>
      </p:sp>
      <p:sp>
        <p:nvSpPr>
          <p:cNvPr id="62" name="1S-2S">
            <a:extLst>
              <a:ext uri="{FF2B5EF4-FFF2-40B4-BE49-F238E27FC236}">
                <a16:creationId xmlns:a16="http://schemas.microsoft.com/office/drawing/2014/main" id="{BCCF175B-3FCE-A903-B78D-7DAA863969FB}"/>
              </a:ext>
            </a:extLst>
          </p:cNvPr>
          <p:cNvSpPr txBox="1"/>
          <p:nvPr/>
        </p:nvSpPr>
        <p:spPr>
          <a:xfrm>
            <a:off x="6882472" y="2228324"/>
            <a:ext cx="951270" cy="4597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584200">
              <a:defRPr sz="2400" b="1">
                <a:latin typeface="+mn-lt"/>
                <a:ea typeface="+mn-ea"/>
                <a:cs typeface="+mn-cs"/>
                <a:sym typeface="Helvetica"/>
              </a:defRPr>
            </a:lvl1pPr>
          </a:lstStyle>
          <a:p>
            <a:r>
              <a:t>1S-2S</a:t>
            </a:r>
          </a:p>
        </p:txBody>
      </p:sp>
      <p:sp>
        <p:nvSpPr>
          <p:cNvPr id="63" name="Rectangle">
            <a:extLst>
              <a:ext uri="{FF2B5EF4-FFF2-40B4-BE49-F238E27FC236}">
                <a16:creationId xmlns:a16="http://schemas.microsoft.com/office/drawing/2014/main" id="{C1C80EB1-82F3-2873-36FC-7F25F1C97D6F}"/>
              </a:ext>
            </a:extLst>
          </p:cNvPr>
          <p:cNvSpPr/>
          <p:nvPr/>
        </p:nvSpPr>
        <p:spPr>
          <a:xfrm>
            <a:off x="4984197" y="2308886"/>
            <a:ext cx="1890365" cy="334358"/>
          </a:xfrm>
          <a:prstGeom prst="rect">
            <a:avLst/>
          </a:prstGeom>
          <a:solidFill>
            <a:srgbClr val="000000"/>
          </a:solidFill>
          <a:ln w="25400" cap="rnd">
            <a:solidFill>
              <a:srgbClr val="000000"/>
            </a:solidFill>
          </a:ln>
        </p:spPr>
        <p:txBody>
          <a:bodyPr lIns="45719" rIns="45719" anchor="ctr"/>
          <a:lstStyle/>
          <a:p>
            <a:endParaRPr/>
          </a:p>
        </p:txBody>
      </p:sp>
      <p:sp>
        <p:nvSpPr>
          <p:cNvPr id="64" name="I. Cortinovis, PC,  et al., EPJD 77, 66 (2023)">
            <a:extLst>
              <a:ext uri="{FF2B5EF4-FFF2-40B4-BE49-F238E27FC236}">
                <a16:creationId xmlns:a16="http://schemas.microsoft.com/office/drawing/2014/main" id="{53CF322B-95A2-3108-841C-05C523F7F923}"/>
              </a:ext>
            </a:extLst>
          </p:cNvPr>
          <p:cNvSpPr txBox="1"/>
          <p:nvPr/>
        </p:nvSpPr>
        <p:spPr>
          <a:xfrm>
            <a:off x="330318" y="2343867"/>
            <a:ext cx="3062835" cy="2692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lnSpc>
                <a:spcPts val="3100"/>
              </a:lnSpc>
              <a:spcBef>
                <a:spcPts val="1200"/>
              </a:spcBef>
              <a:defRPr sz="1200">
                <a:latin typeface="Helvetica Light"/>
                <a:ea typeface="Helvetica Light"/>
                <a:cs typeface="Helvetica Light"/>
                <a:sym typeface="Helvetica Light"/>
              </a:defRPr>
            </a:lvl1pPr>
          </a:lstStyle>
          <a:p>
            <a:r>
              <a:rPr dirty="0"/>
              <a:t>I. </a:t>
            </a:r>
            <a:r>
              <a:rPr dirty="0" err="1"/>
              <a:t>Cortinovis</a:t>
            </a:r>
            <a:r>
              <a:rPr dirty="0"/>
              <a:t>, PC,  et al., EPJD 77, 66 (2023)</a:t>
            </a:r>
          </a:p>
        </p:txBody>
      </p:sp>
      <p:pic>
        <p:nvPicPr>
          <p:cNvPr id="65" name="Image" descr="Image">
            <a:extLst>
              <a:ext uri="{FF2B5EF4-FFF2-40B4-BE49-F238E27FC236}">
                <a16:creationId xmlns:a16="http://schemas.microsoft.com/office/drawing/2014/main" id="{F9239CB4-7E27-58D0-BBDF-A4787AD1E2E3}"/>
              </a:ext>
            </a:extLst>
          </p:cNvPr>
          <p:cNvPicPr>
            <a:picLocks noChangeAspect="1"/>
          </p:cNvPicPr>
          <p:nvPr/>
        </p:nvPicPr>
        <p:blipFill>
          <a:blip r:embed="rId7"/>
          <a:stretch>
            <a:fillRect/>
          </a:stretch>
        </p:blipFill>
        <p:spPr>
          <a:xfrm flipH="1">
            <a:off x="8039361" y="1811821"/>
            <a:ext cx="291729" cy="770996"/>
          </a:xfrm>
          <a:prstGeom prst="rect">
            <a:avLst/>
          </a:prstGeom>
          <a:ln w="12700">
            <a:miter lim="400000"/>
          </a:ln>
        </p:spPr>
      </p:pic>
      <p:sp>
        <p:nvSpPr>
          <p:cNvPr id="66" name="Rectangle">
            <a:extLst>
              <a:ext uri="{FF2B5EF4-FFF2-40B4-BE49-F238E27FC236}">
                <a16:creationId xmlns:a16="http://schemas.microsoft.com/office/drawing/2014/main" id="{AC971857-8821-A398-822F-57DAF3618136}"/>
              </a:ext>
            </a:extLst>
          </p:cNvPr>
          <p:cNvSpPr/>
          <p:nvPr/>
        </p:nvSpPr>
        <p:spPr>
          <a:xfrm>
            <a:off x="4914891" y="3273901"/>
            <a:ext cx="820075" cy="334358"/>
          </a:xfrm>
          <a:prstGeom prst="rect">
            <a:avLst/>
          </a:prstGeom>
          <a:solidFill>
            <a:srgbClr val="000000"/>
          </a:solidFill>
          <a:ln w="25400" cap="rnd">
            <a:solidFill>
              <a:srgbClr val="000000"/>
            </a:solidFill>
          </a:ln>
        </p:spPr>
        <p:txBody>
          <a:bodyPr lIns="45719" rIns="45719" anchor="ctr"/>
          <a:lstStyle/>
          <a:p>
            <a:endParaRPr/>
          </a:p>
        </p:txBody>
      </p:sp>
      <p:sp>
        <p:nvSpPr>
          <p:cNvPr id="2" name="TextBox 1">
            <a:extLst>
              <a:ext uri="{FF2B5EF4-FFF2-40B4-BE49-F238E27FC236}">
                <a16:creationId xmlns:a16="http://schemas.microsoft.com/office/drawing/2014/main" id="{3A16EF68-AB36-6978-A6B2-A48BA83C257E}"/>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FFK 2025</a:t>
            </a:r>
            <a:endParaRPr lang="en-US" sz="2400" dirty="0">
              <a:solidFill>
                <a:schemeClr val="bg1"/>
              </a:solidFill>
            </a:endParaRPr>
          </a:p>
        </p:txBody>
      </p:sp>
    </p:spTree>
    <p:extLst>
      <p:ext uri="{BB962C8B-B14F-4D97-AF65-F5344CB8AC3E}">
        <p14:creationId xmlns:p14="http://schemas.microsoft.com/office/powerpoint/2010/main" val="830909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7B6483-D7A5-46DB-5175-8FFDED492069}"/>
            </a:ext>
          </a:extLst>
        </p:cNvPr>
        <p:cNvGrpSpPr/>
        <p:nvPr/>
      </p:nvGrpSpPr>
      <p:grpSpPr>
        <a:xfrm>
          <a:off x="0" y="0"/>
          <a:ext cx="0" cy="0"/>
          <a:chOff x="0" y="0"/>
          <a:chExt cx="0" cy="0"/>
        </a:xfrm>
      </p:grpSpPr>
      <p:sp>
        <p:nvSpPr>
          <p:cNvPr id="25" name="The PSI low energy muon beam (LEM)">
            <a:extLst>
              <a:ext uri="{FF2B5EF4-FFF2-40B4-BE49-F238E27FC236}">
                <a16:creationId xmlns:a16="http://schemas.microsoft.com/office/drawing/2014/main" id="{243FA103-96A1-05F4-4F7C-F2D5BB995E82}"/>
              </a:ext>
            </a:extLst>
          </p:cNvPr>
          <p:cNvSpPr txBox="1">
            <a:spLocks/>
          </p:cNvSpPr>
          <p:nvPr/>
        </p:nvSpPr>
        <p:spPr>
          <a:xfrm>
            <a:off x="424441" y="786927"/>
            <a:ext cx="11537950" cy="762649"/>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Muonium Microwave spectroscopy setup</a:t>
            </a:r>
          </a:p>
        </p:txBody>
      </p:sp>
      <p:grpSp>
        <p:nvGrpSpPr>
          <p:cNvPr id="69" name="Group 68">
            <a:extLst>
              <a:ext uri="{FF2B5EF4-FFF2-40B4-BE49-F238E27FC236}">
                <a16:creationId xmlns:a16="http://schemas.microsoft.com/office/drawing/2014/main" id="{3404EE41-2FC1-C19B-FD74-23E5389DC05E}"/>
              </a:ext>
            </a:extLst>
          </p:cNvPr>
          <p:cNvGrpSpPr/>
          <p:nvPr/>
        </p:nvGrpSpPr>
        <p:grpSpPr>
          <a:xfrm>
            <a:off x="1282558" y="1549576"/>
            <a:ext cx="7742099" cy="2218196"/>
            <a:chOff x="2134651" y="1117140"/>
            <a:chExt cx="7742099" cy="2218196"/>
          </a:xfrm>
        </p:grpSpPr>
        <p:grpSp>
          <p:nvGrpSpPr>
            <p:cNvPr id="70" name="Gruppieren 72">
              <a:extLst>
                <a:ext uri="{FF2B5EF4-FFF2-40B4-BE49-F238E27FC236}">
                  <a16:creationId xmlns:a16="http://schemas.microsoft.com/office/drawing/2014/main" id="{3A1EF339-1313-E7F2-6E2E-22E9F1E96448}"/>
                </a:ext>
              </a:extLst>
            </p:cNvPr>
            <p:cNvGrpSpPr/>
            <p:nvPr/>
          </p:nvGrpSpPr>
          <p:grpSpPr>
            <a:xfrm>
              <a:off x="5365887" y="1810746"/>
              <a:ext cx="1108310" cy="1107421"/>
              <a:chOff x="4931184" y="4985906"/>
              <a:chExt cx="994137" cy="1107421"/>
            </a:xfrm>
          </p:grpSpPr>
          <p:grpSp>
            <p:nvGrpSpPr>
              <p:cNvPr id="97" name="Gruppieren 73">
                <a:extLst>
                  <a:ext uri="{FF2B5EF4-FFF2-40B4-BE49-F238E27FC236}">
                    <a16:creationId xmlns:a16="http://schemas.microsoft.com/office/drawing/2014/main" id="{13090143-209D-F6F3-E052-59A896A82AE2}"/>
                  </a:ext>
                </a:extLst>
              </p:cNvPr>
              <p:cNvGrpSpPr/>
              <p:nvPr/>
            </p:nvGrpSpPr>
            <p:grpSpPr>
              <a:xfrm>
                <a:off x="4931184" y="4985906"/>
                <a:ext cx="994137" cy="1107421"/>
                <a:chOff x="4931184" y="4985906"/>
                <a:chExt cx="994137" cy="1107421"/>
              </a:xfrm>
            </p:grpSpPr>
            <p:sp>
              <p:nvSpPr>
                <p:cNvPr id="99" name="Rechteck: abgerundete Ecken 75">
                  <a:extLst>
                    <a:ext uri="{FF2B5EF4-FFF2-40B4-BE49-F238E27FC236}">
                      <a16:creationId xmlns:a16="http://schemas.microsoft.com/office/drawing/2014/main" id="{A7248842-D87A-EF04-97A9-013549258EA3}"/>
                    </a:ext>
                  </a:extLst>
                </p:cNvPr>
                <p:cNvSpPr/>
                <p:nvPr/>
              </p:nvSpPr>
              <p:spPr>
                <a:xfrm>
                  <a:off x="4931184" y="4985906"/>
                  <a:ext cx="994137" cy="1107421"/>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rial" panose="020B0604020202020204" pitchFamily="34" charset="0"/>
                    <a:cs typeface="Arial" panose="020B0604020202020204" pitchFamily="34" charset="0"/>
                  </a:endParaRPr>
                </a:p>
              </p:txBody>
            </p:sp>
            <p:sp>
              <p:nvSpPr>
                <p:cNvPr id="100" name="Rechteck 76">
                  <a:extLst>
                    <a:ext uri="{FF2B5EF4-FFF2-40B4-BE49-F238E27FC236}">
                      <a16:creationId xmlns:a16="http://schemas.microsoft.com/office/drawing/2014/main" id="{05D1DB80-A005-67DF-6EAC-2FDDF76A446B}"/>
                    </a:ext>
                  </a:extLst>
                </p:cNvPr>
                <p:cNvSpPr/>
                <p:nvPr/>
              </p:nvSpPr>
              <p:spPr>
                <a:xfrm>
                  <a:off x="5005982" y="5300432"/>
                  <a:ext cx="844537" cy="82656"/>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01" name="Rechteck 77">
                  <a:extLst>
                    <a:ext uri="{FF2B5EF4-FFF2-40B4-BE49-F238E27FC236}">
                      <a16:creationId xmlns:a16="http://schemas.microsoft.com/office/drawing/2014/main" id="{88F51A16-46C2-B845-FC50-A500D4AEE900}"/>
                    </a:ext>
                  </a:extLst>
                </p:cNvPr>
                <p:cNvSpPr/>
                <p:nvPr/>
              </p:nvSpPr>
              <p:spPr>
                <a:xfrm>
                  <a:off x="5005982" y="5696879"/>
                  <a:ext cx="844537" cy="82656"/>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sp>
            <p:nvSpPr>
              <p:cNvPr id="98" name="Textfeld 74">
                <a:extLst>
                  <a:ext uri="{FF2B5EF4-FFF2-40B4-BE49-F238E27FC236}">
                    <a16:creationId xmlns:a16="http://schemas.microsoft.com/office/drawing/2014/main" id="{CE805DE0-D29D-2445-55DB-49FC464D5289}"/>
                  </a:ext>
                </a:extLst>
              </p:cNvPr>
              <p:cNvSpPr txBox="1"/>
              <p:nvPr/>
            </p:nvSpPr>
            <p:spPr>
              <a:xfrm>
                <a:off x="4942496" y="5029454"/>
                <a:ext cx="982825" cy="276999"/>
              </a:xfrm>
              <a:prstGeom prst="rect">
                <a:avLst/>
              </a:prstGeom>
              <a:noFill/>
            </p:spPr>
            <p:txBody>
              <a:bodyPr wrap="square" rtlCol="0">
                <a:spAutoFit/>
              </a:bodyPr>
              <a:lstStyle/>
              <a:p>
                <a:r>
                  <a:rPr lang="en-US" sz="1200" b="1" dirty="0">
                    <a:solidFill>
                      <a:schemeClr val="bg1"/>
                    </a:solidFill>
                    <a:latin typeface="Arial" panose="020B0604020202020204" pitchFamily="34" charset="0"/>
                    <a:cs typeface="Arial" panose="020B0604020202020204" pitchFamily="34" charset="0"/>
                  </a:rPr>
                  <a:t>Microwave</a:t>
                </a:r>
              </a:p>
            </p:txBody>
          </p:sp>
        </p:grpSp>
        <p:sp>
          <p:nvSpPr>
            <p:cNvPr id="71" name="Achteck 3">
              <a:extLst>
                <a:ext uri="{FF2B5EF4-FFF2-40B4-BE49-F238E27FC236}">
                  <a16:creationId xmlns:a16="http://schemas.microsoft.com/office/drawing/2014/main" id="{1FD8D52F-4246-0E22-0E9B-FFC764E45EB9}"/>
                </a:ext>
              </a:extLst>
            </p:cNvPr>
            <p:cNvSpPr/>
            <p:nvPr/>
          </p:nvSpPr>
          <p:spPr>
            <a:xfrm>
              <a:off x="3113020" y="1377996"/>
              <a:ext cx="2157586" cy="1957340"/>
            </a:xfrm>
            <a:prstGeom prst="octagon">
              <a:avLst/>
            </a:prstGeom>
            <a:solidFill>
              <a:srgbClr val="A8322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n w="0"/>
                <a:solidFill>
                  <a:schemeClr val="bg1"/>
                </a:solidFill>
                <a:effectLst>
                  <a:outerShdw blurRad="38100" dist="19050" dir="2700000" algn="tl" rotWithShape="0">
                    <a:schemeClr val="dk1">
                      <a:alpha val="40000"/>
                    </a:schemeClr>
                  </a:outerShdw>
                </a:effectLst>
              </a:endParaRPr>
            </a:p>
          </p:txBody>
        </p:sp>
        <p:sp>
          <p:nvSpPr>
            <p:cNvPr id="72" name="Rechteck: abgerundete Ecken 6">
              <a:extLst>
                <a:ext uri="{FF2B5EF4-FFF2-40B4-BE49-F238E27FC236}">
                  <a16:creationId xmlns:a16="http://schemas.microsoft.com/office/drawing/2014/main" id="{B0C420FE-FCB7-3814-53AF-F72E304A76CD}"/>
                </a:ext>
              </a:extLst>
            </p:cNvPr>
            <p:cNvSpPr/>
            <p:nvPr/>
          </p:nvSpPr>
          <p:spPr>
            <a:xfrm>
              <a:off x="6553315" y="1500456"/>
              <a:ext cx="1904254" cy="1680534"/>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Gerade Verbindung mit Pfeil 8">
              <a:extLst>
                <a:ext uri="{FF2B5EF4-FFF2-40B4-BE49-F238E27FC236}">
                  <a16:creationId xmlns:a16="http://schemas.microsoft.com/office/drawing/2014/main" id="{B5D2BA14-FA6B-25EE-FA0A-8AABCFA3C79B}"/>
                </a:ext>
              </a:extLst>
            </p:cNvPr>
            <p:cNvCxnSpPr>
              <a:cxnSpLocks/>
            </p:cNvCxnSpPr>
            <p:nvPr/>
          </p:nvCxnSpPr>
          <p:spPr>
            <a:xfrm>
              <a:off x="2591948" y="2363899"/>
              <a:ext cx="6660736"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4" name="Rechteck: abgerundete Ecken 9">
              <a:extLst>
                <a:ext uri="{FF2B5EF4-FFF2-40B4-BE49-F238E27FC236}">
                  <a16:creationId xmlns:a16="http://schemas.microsoft.com/office/drawing/2014/main" id="{E01BB24F-90AE-4735-78B5-AF5F37914038}"/>
                </a:ext>
              </a:extLst>
            </p:cNvPr>
            <p:cNvSpPr/>
            <p:nvPr/>
          </p:nvSpPr>
          <p:spPr>
            <a:xfrm>
              <a:off x="9307534" y="2109961"/>
              <a:ext cx="569216" cy="429865"/>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latin typeface="Arial" panose="020B0604020202020204" pitchFamily="34" charset="0"/>
                  <a:cs typeface="Arial" panose="020B0604020202020204" pitchFamily="34" charset="0"/>
                </a:rPr>
                <a:t>StopMCP</a:t>
              </a:r>
              <a:endParaRPr lang="en-US" sz="1200" b="1"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75" name="Textfeld 56">
                  <a:extLst>
                    <a:ext uri="{FF2B5EF4-FFF2-40B4-BE49-F238E27FC236}">
                      <a16:creationId xmlns:a16="http://schemas.microsoft.com/office/drawing/2014/main" id="{1474DFE5-5C44-DA99-E127-B8F09D1FE6C4}"/>
                    </a:ext>
                  </a:extLst>
                </p:cNvPr>
                <p:cNvSpPr txBox="1"/>
                <p:nvPr/>
              </p:nvSpPr>
              <p:spPr>
                <a:xfrm>
                  <a:off x="8548057" y="2010621"/>
                  <a:ext cx="25167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1" i="0" smtClean="0">
                            <a:latin typeface="Cambria Math" panose="02040503050406030204" pitchFamily="18" charset="0"/>
                          </a:rPr>
                          <m:t>𝐌</m:t>
                        </m:r>
                      </m:oMath>
                    </m:oMathPara>
                  </a14:m>
                  <a:endParaRPr lang="en-US" b="1" dirty="0"/>
                </a:p>
              </p:txBody>
            </p:sp>
          </mc:Choice>
          <mc:Fallback xmlns="">
            <p:sp>
              <p:nvSpPr>
                <p:cNvPr id="75" name="Textfeld 56">
                  <a:extLst>
                    <a:ext uri="{FF2B5EF4-FFF2-40B4-BE49-F238E27FC236}">
                      <a16:creationId xmlns:a16="http://schemas.microsoft.com/office/drawing/2014/main" id="{1474DFE5-5C44-DA99-E127-B8F09D1FE6C4}"/>
                    </a:ext>
                  </a:extLst>
                </p:cNvPr>
                <p:cNvSpPr txBox="1">
                  <a:spLocks noRot="1" noChangeAspect="1" noMove="1" noResize="1" noEditPoints="1" noAdjustHandles="1" noChangeArrowheads="1" noChangeShapeType="1" noTextEdit="1"/>
                </p:cNvSpPr>
                <p:nvPr/>
              </p:nvSpPr>
              <p:spPr>
                <a:xfrm>
                  <a:off x="8548057" y="2010621"/>
                  <a:ext cx="251672" cy="276999"/>
                </a:xfrm>
                <a:prstGeom prst="rect">
                  <a:avLst/>
                </a:prstGeom>
                <a:blipFill>
                  <a:blip r:embed="rId3"/>
                  <a:stretch>
                    <a:fillRect l="-21429" r="-21429" b="-6667"/>
                  </a:stretch>
                </a:blipFill>
              </p:spPr>
              <p:txBody>
                <a:bodyPr/>
                <a:lstStyle/>
                <a:p>
                  <a:r>
                    <a:rPr lang="en-CH">
                      <a:noFill/>
                    </a:rPr>
                    <a:t> </a:t>
                  </a:r>
                </a:p>
              </p:txBody>
            </p:sp>
          </mc:Fallback>
        </mc:AlternateContent>
        <p:sp>
          <p:nvSpPr>
            <p:cNvPr id="76" name="Ellipse 90">
              <a:extLst>
                <a:ext uri="{FF2B5EF4-FFF2-40B4-BE49-F238E27FC236}">
                  <a16:creationId xmlns:a16="http://schemas.microsoft.com/office/drawing/2014/main" id="{3FDC6820-F8D2-1D83-5E26-84EB1173B1D5}"/>
                </a:ext>
              </a:extLst>
            </p:cNvPr>
            <p:cNvSpPr/>
            <p:nvPr/>
          </p:nvSpPr>
          <p:spPr>
            <a:xfrm rot="5400000">
              <a:off x="7471602" y="1497448"/>
              <a:ext cx="67681" cy="115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Ellipse 91">
              <a:extLst>
                <a:ext uri="{FF2B5EF4-FFF2-40B4-BE49-F238E27FC236}">
                  <a16:creationId xmlns:a16="http://schemas.microsoft.com/office/drawing/2014/main" id="{7131708B-A22E-1AE8-FC91-E51ACECEBD14}"/>
                </a:ext>
              </a:extLst>
            </p:cNvPr>
            <p:cNvSpPr/>
            <p:nvPr/>
          </p:nvSpPr>
          <p:spPr>
            <a:xfrm rot="5400000">
              <a:off x="7471602" y="2078352"/>
              <a:ext cx="67681" cy="115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8" name="Textfeld 92">
                  <a:extLst>
                    <a:ext uri="{FF2B5EF4-FFF2-40B4-BE49-F238E27FC236}">
                      <a16:creationId xmlns:a16="http://schemas.microsoft.com/office/drawing/2014/main" id="{B5483E6F-40D9-D557-BF90-D799ABEF759E}"/>
                    </a:ext>
                  </a:extLst>
                </p:cNvPr>
                <p:cNvSpPr txBox="1"/>
                <p:nvPr/>
              </p:nvSpPr>
              <p:spPr>
                <a:xfrm>
                  <a:off x="6929835" y="2116917"/>
                  <a:ext cx="1232902"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600" b="1" i="0" smtClean="0">
                            <a:latin typeface="Cambria Math" panose="02040503050406030204" pitchFamily="18" charset="0"/>
                          </a:rPr>
                          <m:t>𝐌</m:t>
                        </m:r>
                        <m:r>
                          <a:rPr lang="de-CH" sz="1600" b="1" i="0" smtClean="0">
                            <a:latin typeface="Cambria Math" panose="02040503050406030204" pitchFamily="18" charset="0"/>
                          </a:rPr>
                          <m:t> (</m:t>
                        </m:r>
                        <m:r>
                          <a:rPr lang="de-CH" sz="1600" b="1" i="0" smtClean="0">
                            <a:latin typeface="Cambria Math" panose="02040503050406030204" pitchFamily="18" charset="0"/>
                          </a:rPr>
                          <m:t>𝟐𝐒</m:t>
                        </m:r>
                        <m:r>
                          <a:rPr lang="de-CH" sz="1600" b="1" i="0" smtClean="0">
                            <a:latin typeface="Cambria Math" panose="02040503050406030204" pitchFamily="18" charset="0"/>
                          </a:rPr>
                          <m:t> →</m:t>
                        </m:r>
                        <m:r>
                          <a:rPr lang="de-CH" sz="1600" b="1" i="0" smtClean="0">
                            <a:latin typeface="Cambria Math" panose="02040503050406030204" pitchFamily="18" charset="0"/>
                          </a:rPr>
                          <m:t>𝟏𝐒</m:t>
                        </m:r>
                        <m:r>
                          <a:rPr lang="de-CH" sz="1600" b="1" i="0" smtClean="0">
                            <a:latin typeface="Cambria Math" panose="02040503050406030204" pitchFamily="18" charset="0"/>
                          </a:rPr>
                          <m:t>)</m:t>
                        </m:r>
                      </m:oMath>
                    </m:oMathPara>
                  </a14:m>
                  <a:endParaRPr lang="en-US" sz="1600" b="1" dirty="0"/>
                </a:p>
              </p:txBody>
            </p:sp>
          </mc:Choice>
          <mc:Fallback xmlns="">
            <p:sp>
              <p:nvSpPr>
                <p:cNvPr id="78" name="Textfeld 92">
                  <a:extLst>
                    <a:ext uri="{FF2B5EF4-FFF2-40B4-BE49-F238E27FC236}">
                      <a16:creationId xmlns:a16="http://schemas.microsoft.com/office/drawing/2014/main" id="{B5483E6F-40D9-D557-BF90-D799ABEF759E}"/>
                    </a:ext>
                  </a:extLst>
                </p:cNvPr>
                <p:cNvSpPr txBox="1">
                  <a:spLocks noRot="1" noChangeAspect="1" noMove="1" noResize="1" noEditPoints="1" noAdjustHandles="1" noChangeArrowheads="1" noChangeShapeType="1" noTextEdit="1"/>
                </p:cNvSpPr>
                <p:nvPr/>
              </p:nvSpPr>
              <p:spPr>
                <a:xfrm>
                  <a:off x="6929835" y="2116917"/>
                  <a:ext cx="1232902" cy="246221"/>
                </a:xfrm>
                <a:prstGeom prst="rect">
                  <a:avLst/>
                </a:prstGeom>
                <a:blipFill>
                  <a:blip r:embed="rId4"/>
                  <a:stretch>
                    <a:fillRect l="-2970" r="-5941" b="-31707"/>
                  </a:stretch>
                </a:blipFill>
              </p:spPr>
              <p:txBody>
                <a:bodyPr/>
                <a:lstStyle/>
                <a:p>
                  <a:r>
                    <a:rPr lang="en-CH">
                      <a:noFill/>
                    </a:rPr>
                    <a:t> </a:t>
                  </a:r>
                </a:p>
              </p:txBody>
            </p:sp>
          </mc:Fallback>
        </mc:AlternateContent>
        <p:sp>
          <p:nvSpPr>
            <p:cNvPr id="79" name="Textfeld 93">
              <a:extLst>
                <a:ext uri="{FF2B5EF4-FFF2-40B4-BE49-F238E27FC236}">
                  <a16:creationId xmlns:a16="http://schemas.microsoft.com/office/drawing/2014/main" id="{51774933-EEF3-4CFE-4105-651576809C46}"/>
                </a:ext>
              </a:extLst>
            </p:cNvPr>
            <p:cNvSpPr txBox="1"/>
            <p:nvPr/>
          </p:nvSpPr>
          <p:spPr>
            <a:xfrm>
              <a:off x="6680445" y="2641168"/>
              <a:ext cx="1864955" cy="276999"/>
            </a:xfrm>
            <a:prstGeom prst="rect">
              <a:avLst/>
            </a:prstGeom>
            <a:noFill/>
          </p:spPr>
          <p:txBody>
            <a:bodyPr wrap="square" rtlCol="0">
              <a:spAutoFit/>
            </a:bodyPr>
            <a:lstStyle/>
            <a:p>
              <a:r>
                <a:rPr lang="en-US" sz="1200" b="1" dirty="0">
                  <a:solidFill>
                    <a:schemeClr val="bg1"/>
                  </a:solidFill>
                  <a:latin typeface="Arial" panose="020B0604020202020204" pitchFamily="34" charset="0"/>
                  <a:cs typeface="Arial" panose="020B0604020202020204" pitchFamily="34" charset="0"/>
                </a:rPr>
                <a:t>Quenching electrodes</a:t>
              </a:r>
            </a:p>
          </p:txBody>
        </p:sp>
        <p:sp>
          <p:nvSpPr>
            <p:cNvPr id="80" name="Rechteck 94">
              <a:extLst>
                <a:ext uri="{FF2B5EF4-FFF2-40B4-BE49-F238E27FC236}">
                  <a16:creationId xmlns:a16="http://schemas.microsoft.com/office/drawing/2014/main" id="{A95BCD86-FDAC-3E94-FF9D-9DE9E765CCE6}"/>
                </a:ext>
              </a:extLst>
            </p:cNvPr>
            <p:cNvSpPr/>
            <p:nvPr/>
          </p:nvSpPr>
          <p:spPr>
            <a:xfrm>
              <a:off x="6925504" y="2918929"/>
              <a:ext cx="1159876" cy="188108"/>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200" b="1" dirty="0" err="1">
                  <a:latin typeface="Arial" panose="020B0604020202020204" pitchFamily="34" charset="0"/>
                  <a:cs typeface="Arial" panose="020B0604020202020204" pitchFamily="34" charset="0"/>
                </a:rPr>
                <a:t>LyA</a:t>
              </a:r>
              <a:r>
                <a:rPr lang="en-US" sz="1200" b="1" dirty="0">
                  <a:latin typeface="Arial" panose="020B0604020202020204" pitchFamily="34" charset="0"/>
                  <a:cs typeface="Arial" panose="020B0604020202020204" pitchFamily="34" charset="0"/>
                </a:rPr>
                <a:t> MCP</a:t>
              </a:r>
            </a:p>
          </p:txBody>
        </p:sp>
        <p:sp>
          <p:nvSpPr>
            <p:cNvPr id="81" name="Rechteck 98">
              <a:extLst>
                <a:ext uri="{FF2B5EF4-FFF2-40B4-BE49-F238E27FC236}">
                  <a16:creationId xmlns:a16="http://schemas.microsoft.com/office/drawing/2014/main" id="{E3BF4CC0-C036-0B23-B3DD-C4F6FC4A2C9F}"/>
                </a:ext>
              </a:extLst>
            </p:cNvPr>
            <p:cNvSpPr/>
            <p:nvPr/>
          </p:nvSpPr>
          <p:spPr>
            <a:xfrm>
              <a:off x="6925504" y="1620000"/>
              <a:ext cx="1159876" cy="188108"/>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200" b="1" dirty="0" err="1">
                  <a:latin typeface="Arial" panose="020B0604020202020204" pitchFamily="34" charset="0"/>
                  <a:cs typeface="Arial" panose="020B0604020202020204" pitchFamily="34" charset="0"/>
                </a:rPr>
                <a:t>LyA</a:t>
              </a:r>
              <a:r>
                <a:rPr lang="en-US" sz="1200" b="1" dirty="0">
                  <a:latin typeface="Arial" panose="020B0604020202020204" pitchFamily="34" charset="0"/>
                  <a:cs typeface="Arial" panose="020B0604020202020204" pitchFamily="34" charset="0"/>
                </a:rPr>
                <a:t> MCP</a:t>
              </a:r>
            </a:p>
          </p:txBody>
        </p:sp>
        <p:cxnSp>
          <p:nvCxnSpPr>
            <p:cNvPr id="82" name="Gerade Verbindung mit Pfeil 100">
              <a:extLst>
                <a:ext uri="{FF2B5EF4-FFF2-40B4-BE49-F238E27FC236}">
                  <a16:creationId xmlns:a16="http://schemas.microsoft.com/office/drawing/2014/main" id="{3082AF07-6F25-657F-E380-112739D5AF2E}"/>
                </a:ext>
              </a:extLst>
            </p:cNvPr>
            <p:cNvCxnSpPr>
              <a:cxnSpLocks/>
            </p:cNvCxnSpPr>
            <p:nvPr/>
          </p:nvCxnSpPr>
          <p:spPr>
            <a:xfrm flipH="1" flipV="1">
              <a:off x="7634794" y="1841660"/>
              <a:ext cx="88543" cy="366268"/>
            </a:xfrm>
            <a:prstGeom prst="straightConnector1">
              <a:avLst/>
            </a:prstGeom>
            <a:ln w="19050">
              <a:solidFill>
                <a:schemeClr val="bg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83" name="Textfeld 101">
              <a:extLst>
                <a:ext uri="{FF2B5EF4-FFF2-40B4-BE49-F238E27FC236}">
                  <a16:creationId xmlns:a16="http://schemas.microsoft.com/office/drawing/2014/main" id="{A558621C-7939-1C6D-B96F-FF9412885B13}"/>
                </a:ext>
              </a:extLst>
            </p:cNvPr>
            <p:cNvSpPr txBox="1"/>
            <p:nvPr/>
          </p:nvSpPr>
          <p:spPr>
            <a:xfrm>
              <a:off x="7856502" y="1764716"/>
              <a:ext cx="506403" cy="276999"/>
            </a:xfrm>
            <a:prstGeom prst="rect">
              <a:avLst/>
            </a:prstGeom>
            <a:noFill/>
          </p:spPr>
          <p:txBody>
            <a:bodyPr wrap="square" rtlCol="0">
              <a:spAutoFit/>
            </a:bodyPr>
            <a:lstStyle/>
            <a:p>
              <a:r>
                <a:rPr lang="en-US" sz="1200" b="1" dirty="0" err="1">
                  <a:solidFill>
                    <a:schemeClr val="bg1"/>
                  </a:solidFill>
                  <a:latin typeface="Arial" panose="020B0604020202020204" pitchFamily="34" charset="0"/>
                  <a:cs typeface="Arial" panose="020B0604020202020204" pitchFamily="34" charset="0"/>
                </a:rPr>
                <a:t>Lya</a:t>
              </a:r>
              <a:endParaRPr lang="en-US" sz="1200" b="1" dirty="0">
                <a:solidFill>
                  <a:schemeClr val="bg1"/>
                </a:solidFill>
                <a:latin typeface="Arial" panose="020B0604020202020204" pitchFamily="34" charset="0"/>
                <a:cs typeface="Arial" panose="020B0604020202020204" pitchFamily="34" charset="0"/>
              </a:endParaRPr>
            </a:p>
          </p:txBody>
        </p:sp>
        <p:cxnSp>
          <p:nvCxnSpPr>
            <p:cNvPr id="84" name="Gerade Verbindung mit Pfeil 7">
              <a:extLst>
                <a:ext uri="{FF2B5EF4-FFF2-40B4-BE49-F238E27FC236}">
                  <a16:creationId xmlns:a16="http://schemas.microsoft.com/office/drawing/2014/main" id="{3E54F4B6-5FFA-707C-D7A5-04B8EC1BD545}"/>
                </a:ext>
              </a:extLst>
            </p:cNvPr>
            <p:cNvCxnSpPr>
              <a:cxnSpLocks/>
            </p:cNvCxnSpPr>
            <p:nvPr/>
          </p:nvCxnSpPr>
          <p:spPr>
            <a:xfrm flipV="1">
              <a:off x="2736206" y="1117140"/>
              <a:ext cx="0" cy="29500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5" name="Gerade Verbindung mit Pfeil 12">
              <a:extLst>
                <a:ext uri="{FF2B5EF4-FFF2-40B4-BE49-F238E27FC236}">
                  <a16:creationId xmlns:a16="http://schemas.microsoft.com/office/drawing/2014/main" id="{85996C31-0093-1796-A05D-792439C178F5}"/>
                </a:ext>
              </a:extLst>
            </p:cNvPr>
            <p:cNvCxnSpPr/>
            <p:nvPr/>
          </p:nvCxnSpPr>
          <p:spPr>
            <a:xfrm>
              <a:off x="2736206" y="1412145"/>
              <a:ext cx="29478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6" name="Textfeld 14">
              <a:extLst>
                <a:ext uri="{FF2B5EF4-FFF2-40B4-BE49-F238E27FC236}">
                  <a16:creationId xmlns:a16="http://schemas.microsoft.com/office/drawing/2014/main" id="{86D72773-F230-8BE0-A4EB-D8A5046BE50D}"/>
                </a:ext>
              </a:extLst>
            </p:cNvPr>
            <p:cNvSpPr txBox="1"/>
            <p:nvPr/>
          </p:nvSpPr>
          <p:spPr>
            <a:xfrm>
              <a:off x="2741655" y="1366236"/>
              <a:ext cx="186613" cy="215444"/>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z</a:t>
              </a:r>
              <a:endParaRPr lang="en-US" sz="500" b="1" dirty="0">
                <a:latin typeface="Arial" panose="020B0604020202020204" pitchFamily="34" charset="0"/>
                <a:cs typeface="Arial" panose="020B0604020202020204" pitchFamily="34" charset="0"/>
              </a:endParaRPr>
            </a:p>
          </p:txBody>
        </p:sp>
        <p:sp>
          <p:nvSpPr>
            <p:cNvPr id="87" name="Textfeld 15">
              <a:extLst>
                <a:ext uri="{FF2B5EF4-FFF2-40B4-BE49-F238E27FC236}">
                  <a16:creationId xmlns:a16="http://schemas.microsoft.com/office/drawing/2014/main" id="{E5C70F47-AF15-90B7-68BA-5EE1EEAE1A76}"/>
                </a:ext>
              </a:extLst>
            </p:cNvPr>
            <p:cNvSpPr txBox="1"/>
            <p:nvPr/>
          </p:nvSpPr>
          <p:spPr>
            <a:xfrm>
              <a:off x="2540176" y="1196016"/>
              <a:ext cx="186613" cy="215444"/>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y</a:t>
              </a:r>
              <a:endParaRPr lang="en-US" sz="500" b="1"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8" name="Textfeld 5">
                  <a:extLst>
                    <a:ext uri="{FF2B5EF4-FFF2-40B4-BE49-F238E27FC236}">
                      <a16:creationId xmlns:a16="http://schemas.microsoft.com/office/drawing/2014/main" id="{5F80A048-E740-50AC-D5DE-3ECD1FED8F75}"/>
                    </a:ext>
                  </a:extLst>
                </p:cNvPr>
                <p:cNvSpPr txBox="1"/>
                <p:nvPr/>
              </p:nvSpPr>
              <p:spPr>
                <a:xfrm>
                  <a:off x="4187462" y="1976353"/>
                  <a:ext cx="1194613" cy="25192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600" b="1" i="0" smtClean="0">
                            <a:latin typeface="Cambria Math" panose="02040503050406030204" pitchFamily="18" charset="0"/>
                          </a:rPr>
                          <m:t>𝐌</m:t>
                        </m:r>
                        <m:d>
                          <m:dPr>
                            <m:ctrlPr>
                              <a:rPr lang="de-CH" sz="1600" b="1" i="1" smtClean="0">
                                <a:latin typeface="Cambria Math" panose="02040503050406030204" pitchFamily="18" charset="0"/>
                              </a:rPr>
                            </m:ctrlPr>
                          </m:dPr>
                          <m:e>
                            <m:r>
                              <a:rPr lang="en-US" sz="1600" b="1" i="0" smtClean="0">
                                <a:latin typeface="Cambria Math" panose="02040503050406030204" pitchFamily="18" charset="0"/>
                              </a:rPr>
                              <m:t>𝟏</m:t>
                            </m:r>
                            <m:r>
                              <a:rPr lang="de-CH" sz="1600" b="1" i="0" smtClean="0">
                                <a:latin typeface="Cambria Math" panose="02040503050406030204" pitchFamily="18" charset="0"/>
                              </a:rPr>
                              <m:t>𝐒</m:t>
                            </m:r>
                            <m:r>
                              <a:rPr lang="en-US" sz="1600" b="1" i="0" smtClean="0">
                                <a:latin typeface="Cambria Math" panose="02040503050406030204" pitchFamily="18" charset="0"/>
                              </a:rPr>
                              <m:t>,</m:t>
                            </m:r>
                            <m:r>
                              <a:rPr lang="en-US" sz="1600" b="1" i="0" smtClean="0">
                                <a:latin typeface="Cambria Math" panose="02040503050406030204" pitchFamily="18" charset="0"/>
                              </a:rPr>
                              <m:t>𝟐𝐒</m:t>
                            </m:r>
                          </m:e>
                        </m:d>
                      </m:oMath>
                    </m:oMathPara>
                  </a14:m>
                  <a:endParaRPr lang="en-US" sz="1600" b="1" dirty="0"/>
                </a:p>
              </p:txBody>
            </p:sp>
          </mc:Choice>
          <mc:Fallback xmlns="">
            <p:sp>
              <p:nvSpPr>
                <p:cNvPr id="88" name="Textfeld 5">
                  <a:extLst>
                    <a:ext uri="{FF2B5EF4-FFF2-40B4-BE49-F238E27FC236}">
                      <a16:creationId xmlns:a16="http://schemas.microsoft.com/office/drawing/2014/main" id="{5F80A048-E740-50AC-D5DE-3ECD1FED8F75}"/>
                    </a:ext>
                  </a:extLst>
                </p:cNvPr>
                <p:cNvSpPr txBox="1">
                  <a:spLocks noRot="1" noChangeAspect="1" noMove="1" noResize="1" noEditPoints="1" noAdjustHandles="1" noChangeArrowheads="1" noChangeShapeType="1" noTextEdit="1"/>
                </p:cNvSpPr>
                <p:nvPr/>
              </p:nvSpPr>
              <p:spPr>
                <a:xfrm>
                  <a:off x="4187462" y="1976353"/>
                  <a:ext cx="1194613" cy="251928"/>
                </a:xfrm>
                <a:prstGeom prst="rect">
                  <a:avLst/>
                </a:prstGeom>
                <a:blipFill>
                  <a:blip r:embed="rId5"/>
                  <a:stretch>
                    <a:fillRect b="-4878"/>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89" name="Textfeld 18">
                  <a:extLst>
                    <a:ext uri="{FF2B5EF4-FFF2-40B4-BE49-F238E27FC236}">
                      <a16:creationId xmlns:a16="http://schemas.microsoft.com/office/drawing/2014/main" id="{83A0E226-02BB-4AD2-F950-EFD9C1196622}"/>
                    </a:ext>
                  </a:extLst>
                </p:cNvPr>
                <p:cNvSpPr txBox="1"/>
                <p:nvPr/>
              </p:nvSpPr>
              <p:spPr>
                <a:xfrm>
                  <a:off x="8337825" y="2426398"/>
                  <a:ext cx="715806"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b="1" i="1" smtClean="0">
                                <a:latin typeface="Cambria Math" panose="02040503050406030204" pitchFamily="18" charset="0"/>
                              </a:rPr>
                            </m:ctrlPr>
                          </m:sSupPr>
                          <m:e>
                            <m:r>
                              <a:rPr lang="en-US" sz="1600" b="1" i="1" smtClean="0">
                                <a:latin typeface="Cambria Math" panose="02040503050406030204" pitchFamily="18" charset="0"/>
                                <a:ea typeface="Cambria Math" panose="02040503050406030204" pitchFamily="18" charset="0"/>
                              </a:rPr>
                              <m:t>𝝁</m:t>
                            </m:r>
                          </m:e>
                          <m:sup>
                            <m:r>
                              <a:rPr lang="en-US" sz="1600" b="1" i="1" smtClean="0">
                                <a:latin typeface="Cambria Math" panose="02040503050406030204" pitchFamily="18" charset="0"/>
                              </a:rPr>
                              <m:t>+</m:t>
                            </m:r>
                          </m:sup>
                        </m:sSup>
                      </m:oMath>
                    </m:oMathPara>
                  </a14:m>
                  <a:endParaRPr lang="en-US" sz="1600" b="1" dirty="0"/>
                </a:p>
              </p:txBody>
            </p:sp>
          </mc:Choice>
          <mc:Fallback xmlns="">
            <p:sp>
              <p:nvSpPr>
                <p:cNvPr id="89" name="Textfeld 18">
                  <a:extLst>
                    <a:ext uri="{FF2B5EF4-FFF2-40B4-BE49-F238E27FC236}">
                      <a16:creationId xmlns:a16="http://schemas.microsoft.com/office/drawing/2014/main" id="{83A0E226-02BB-4AD2-F950-EFD9C1196622}"/>
                    </a:ext>
                  </a:extLst>
                </p:cNvPr>
                <p:cNvSpPr txBox="1">
                  <a:spLocks noRot="1" noChangeAspect="1" noMove="1" noResize="1" noEditPoints="1" noAdjustHandles="1" noChangeArrowheads="1" noChangeShapeType="1" noTextEdit="1"/>
                </p:cNvSpPr>
                <p:nvPr/>
              </p:nvSpPr>
              <p:spPr>
                <a:xfrm>
                  <a:off x="8337825" y="2426398"/>
                  <a:ext cx="715806" cy="246221"/>
                </a:xfrm>
                <a:prstGeom prst="rect">
                  <a:avLst/>
                </a:prstGeom>
                <a:blipFill>
                  <a:blip r:embed="rId6"/>
                  <a:stretch>
                    <a:fillRect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90" name="Textfeld 18">
                  <a:extLst>
                    <a:ext uri="{FF2B5EF4-FFF2-40B4-BE49-F238E27FC236}">
                      <a16:creationId xmlns:a16="http://schemas.microsoft.com/office/drawing/2014/main" id="{93D739CD-DB90-E75C-7DEF-6479457CD5DF}"/>
                    </a:ext>
                  </a:extLst>
                </p:cNvPr>
                <p:cNvSpPr txBox="1"/>
                <p:nvPr/>
              </p:nvSpPr>
              <p:spPr>
                <a:xfrm>
                  <a:off x="4350786" y="2396370"/>
                  <a:ext cx="715806"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b="1" i="1" smtClean="0">
                                <a:latin typeface="Cambria Math" panose="02040503050406030204" pitchFamily="18" charset="0"/>
                              </a:rPr>
                            </m:ctrlPr>
                          </m:sSupPr>
                          <m:e>
                            <m:r>
                              <a:rPr lang="en-US" sz="1600" b="1" i="1" smtClean="0">
                                <a:latin typeface="Cambria Math" panose="02040503050406030204" pitchFamily="18" charset="0"/>
                                <a:ea typeface="Cambria Math" panose="02040503050406030204" pitchFamily="18" charset="0"/>
                              </a:rPr>
                              <m:t>𝝁</m:t>
                            </m:r>
                          </m:e>
                          <m:sup>
                            <m:r>
                              <a:rPr lang="en-US" sz="1600" b="1" i="1" smtClean="0">
                                <a:latin typeface="Cambria Math" panose="02040503050406030204" pitchFamily="18" charset="0"/>
                              </a:rPr>
                              <m:t>+</m:t>
                            </m:r>
                          </m:sup>
                        </m:sSup>
                      </m:oMath>
                    </m:oMathPara>
                  </a14:m>
                  <a:endParaRPr lang="en-US" sz="1600" b="1" dirty="0"/>
                </a:p>
              </p:txBody>
            </p:sp>
          </mc:Choice>
          <mc:Fallback xmlns="">
            <p:sp>
              <p:nvSpPr>
                <p:cNvPr id="90" name="Textfeld 18">
                  <a:extLst>
                    <a:ext uri="{FF2B5EF4-FFF2-40B4-BE49-F238E27FC236}">
                      <a16:creationId xmlns:a16="http://schemas.microsoft.com/office/drawing/2014/main" id="{93D739CD-DB90-E75C-7DEF-6479457CD5DF}"/>
                    </a:ext>
                  </a:extLst>
                </p:cNvPr>
                <p:cNvSpPr txBox="1">
                  <a:spLocks noRot="1" noChangeAspect="1" noMove="1" noResize="1" noEditPoints="1" noAdjustHandles="1" noChangeArrowheads="1" noChangeShapeType="1" noTextEdit="1"/>
                </p:cNvSpPr>
                <p:nvPr/>
              </p:nvSpPr>
              <p:spPr>
                <a:xfrm>
                  <a:off x="4350786" y="2396370"/>
                  <a:ext cx="715806" cy="246221"/>
                </a:xfrm>
                <a:prstGeom prst="rect">
                  <a:avLst/>
                </a:prstGeom>
                <a:blipFill>
                  <a:blip r:embed="rId7"/>
                  <a:stretch>
                    <a:fillRect b="-225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91" name="Textfeld 18">
                  <a:extLst>
                    <a:ext uri="{FF2B5EF4-FFF2-40B4-BE49-F238E27FC236}">
                      <a16:creationId xmlns:a16="http://schemas.microsoft.com/office/drawing/2014/main" id="{A8DF40B0-59A6-9D1A-5409-0E73362E5312}"/>
                    </a:ext>
                  </a:extLst>
                </p:cNvPr>
                <p:cNvSpPr txBox="1"/>
                <p:nvPr/>
              </p:nvSpPr>
              <p:spPr>
                <a:xfrm>
                  <a:off x="2134651" y="2176752"/>
                  <a:ext cx="715806"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b="1" i="1" smtClean="0">
                                <a:latin typeface="Cambria Math" panose="02040503050406030204" pitchFamily="18" charset="0"/>
                              </a:rPr>
                            </m:ctrlPr>
                          </m:sSupPr>
                          <m:e>
                            <m:r>
                              <a:rPr lang="en-US" sz="1600" b="1" i="1" smtClean="0">
                                <a:latin typeface="Cambria Math" panose="02040503050406030204" pitchFamily="18" charset="0"/>
                                <a:ea typeface="Cambria Math" panose="02040503050406030204" pitchFamily="18" charset="0"/>
                              </a:rPr>
                              <m:t>𝝁</m:t>
                            </m:r>
                          </m:e>
                          <m:sup>
                            <m:r>
                              <a:rPr lang="en-US" sz="1600" b="1" i="1" smtClean="0">
                                <a:latin typeface="Cambria Math" panose="02040503050406030204" pitchFamily="18" charset="0"/>
                              </a:rPr>
                              <m:t>+</m:t>
                            </m:r>
                          </m:sup>
                        </m:sSup>
                      </m:oMath>
                    </m:oMathPara>
                  </a14:m>
                  <a:endParaRPr lang="en-US" sz="1600" b="1" dirty="0"/>
                </a:p>
              </p:txBody>
            </p:sp>
          </mc:Choice>
          <mc:Fallback xmlns="">
            <p:sp>
              <p:nvSpPr>
                <p:cNvPr id="91" name="Textfeld 18">
                  <a:extLst>
                    <a:ext uri="{FF2B5EF4-FFF2-40B4-BE49-F238E27FC236}">
                      <a16:creationId xmlns:a16="http://schemas.microsoft.com/office/drawing/2014/main" id="{A8DF40B0-59A6-9D1A-5409-0E73362E5312}"/>
                    </a:ext>
                  </a:extLst>
                </p:cNvPr>
                <p:cNvSpPr txBox="1">
                  <a:spLocks noRot="1" noChangeAspect="1" noMove="1" noResize="1" noEditPoints="1" noAdjustHandles="1" noChangeArrowheads="1" noChangeShapeType="1" noTextEdit="1"/>
                </p:cNvSpPr>
                <p:nvPr/>
              </p:nvSpPr>
              <p:spPr>
                <a:xfrm>
                  <a:off x="2134651" y="2176752"/>
                  <a:ext cx="715806" cy="246221"/>
                </a:xfrm>
                <a:prstGeom prst="rect">
                  <a:avLst/>
                </a:prstGeom>
                <a:blipFill>
                  <a:blip r:embed="rId8"/>
                  <a:stretch>
                    <a:fillRect b="-22500"/>
                  </a:stretch>
                </a:blipFill>
              </p:spPr>
              <p:txBody>
                <a:bodyPr/>
                <a:lstStyle/>
                <a:p>
                  <a:r>
                    <a:rPr lang="en-CH">
                      <a:noFill/>
                    </a:rPr>
                    <a:t> </a:t>
                  </a:r>
                </a:p>
              </p:txBody>
            </p:sp>
          </mc:Fallback>
        </mc:AlternateContent>
        <p:sp>
          <p:nvSpPr>
            <p:cNvPr id="92" name="Rechteck 94">
              <a:extLst>
                <a:ext uri="{FF2B5EF4-FFF2-40B4-BE49-F238E27FC236}">
                  <a16:creationId xmlns:a16="http://schemas.microsoft.com/office/drawing/2014/main" id="{E84B84C2-BFFB-456C-2956-CB98705AA007}"/>
                </a:ext>
              </a:extLst>
            </p:cNvPr>
            <p:cNvSpPr/>
            <p:nvPr/>
          </p:nvSpPr>
          <p:spPr>
            <a:xfrm>
              <a:off x="3645413" y="2894909"/>
              <a:ext cx="1159876" cy="188108"/>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200" b="1" dirty="0">
                  <a:latin typeface="Arial" panose="020B0604020202020204" pitchFamily="34" charset="0"/>
                  <a:cs typeface="Arial" panose="020B0604020202020204" pitchFamily="34" charset="0"/>
                </a:rPr>
                <a:t>Tag MCP</a:t>
              </a:r>
            </a:p>
          </p:txBody>
        </p:sp>
        <p:cxnSp>
          <p:nvCxnSpPr>
            <p:cNvPr id="93" name="Straight Connector 92">
              <a:extLst>
                <a:ext uri="{FF2B5EF4-FFF2-40B4-BE49-F238E27FC236}">
                  <a16:creationId xmlns:a16="http://schemas.microsoft.com/office/drawing/2014/main" id="{DC89C7B7-7095-45F1-6C00-C26882A10A16}"/>
                </a:ext>
              </a:extLst>
            </p:cNvPr>
            <p:cNvCxnSpPr>
              <a:cxnSpLocks/>
            </p:cNvCxnSpPr>
            <p:nvPr/>
          </p:nvCxnSpPr>
          <p:spPr>
            <a:xfrm>
              <a:off x="4225351" y="1899149"/>
              <a:ext cx="0" cy="880518"/>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94" name="Connector: Curved 93">
              <a:extLst>
                <a:ext uri="{FF2B5EF4-FFF2-40B4-BE49-F238E27FC236}">
                  <a16:creationId xmlns:a16="http://schemas.microsoft.com/office/drawing/2014/main" id="{2E17283D-DDF1-D1A4-D70B-5CAFCC00FA36}"/>
                </a:ext>
              </a:extLst>
            </p:cNvPr>
            <p:cNvCxnSpPr>
              <a:cxnSpLocks/>
            </p:cNvCxnSpPr>
            <p:nvPr/>
          </p:nvCxnSpPr>
          <p:spPr>
            <a:xfrm rot="5400000">
              <a:off x="3723038" y="2430482"/>
              <a:ext cx="572247" cy="356607"/>
            </a:xfrm>
            <a:prstGeom prst="curvedConnector3">
              <a:avLst>
                <a:gd name="adj1" fmla="val -31403"/>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5" name="Textfeld 18">
                  <a:extLst>
                    <a:ext uri="{FF2B5EF4-FFF2-40B4-BE49-F238E27FC236}">
                      <a16:creationId xmlns:a16="http://schemas.microsoft.com/office/drawing/2014/main" id="{0E7EEC92-A321-F64D-E824-E5A5D1FB628A}"/>
                    </a:ext>
                  </a:extLst>
                </p:cNvPr>
                <p:cNvSpPr txBox="1"/>
                <p:nvPr/>
              </p:nvSpPr>
              <p:spPr>
                <a:xfrm>
                  <a:off x="3534727" y="1972195"/>
                  <a:ext cx="715806"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b="1" i="1" smtClean="0">
                                <a:solidFill>
                                  <a:schemeClr val="bg1"/>
                                </a:solidFill>
                                <a:latin typeface="Cambria Math" panose="02040503050406030204" pitchFamily="18" charset="0"/>
                              </a:rPr>
                            </m:ctrlPr>
                          </m:sSupPr>
                          <m:e>
                            <m:r>
                              <a:rPr lang="en-US" sz="1600" b="1" i="1" smtClean="0">
                                <a:solidFill>
                                  <a:schemeClr val="bg1"/>
                                </a:solidFill>
                                <a:latin typeface="Cambria Math" panose="02040503050406030204" pitchFamily="18" charset="0"/>
                              </a:rPr>
                              <m:t>𝒆</m:t>
                            </m:r>
                          </m:e>
                          <m:sup>
                            <m:r>
                              <a:rPr lang="en-US" sz="1600" b="1" i="1" smtClean="0">
                                <a:solidFill>
                                  <a:schemeClr val="bg1"/>
                                </a:solidFill>
                                <a:latin typeface="Cambria Math" panose="02040503050406030204" pitchFamily="18" charset="0"/>
                              </a:rPr>
                              <m:t>−</m:t>
                            </m:r>
                          </m:sup>
                        </m:sSup>
                      </m:oMath>
                    </m:oMathPara>
                  </a14:m>
                  <a:endParaRPr lang="en-US" sz="1600" b="1" dirty="0">
                    <a:solidFill>
                      <a:schemeClr val="bg1"/>
                    </a:solidFill>
                  </a:endParaRPr>
                </a:p>
              </p:txBody>
            </p:sp>
          </mc:Choice>
          <mc:Fallback xmlns="">
            <p:sp>
              <p:nvSpPr>
                <p:cNvPr id="95" name="Textfeld 18">
                  <a:extLst>
                    <a:ext uri="{FF2B5EF4-FFF2-40B4-BE49-F238E27FC236}">
                      <a16:creationId xmlns:a16="http://schemas.microsoft.com/office/drawing/2014/main" id="{0E7EEC92-A321-F64D-E824-E5A5D1FB628A}"/>
                    </a:ext>
                  </a:extLst>
                </p:cNvPr>
                <p:cNvSpPr txBox="1">
                  <a:spLocks noRot="1" noChangeAspect="1" noMove="1" noResize="1" noEditPoints="1" noAdjustHandles="1" noChangeArrowheads="1" noChangeShapeType="1" noTextEdit="1"/>
                </p:cNvSpPr>
                <p:nvPr/>
              </p:nvSpPr>
              <p:spPr>
                <a:xfrm>
                  <a:off x="3534727" y="1972195"/>
                  <a:ext cx="715806" cy="246221"/>
                </a:xfrm>
                <a:prstGeom prst="rect">
                  <a:avLst/>
                </a:prstGeom>
                <a:blipFill>
                  <a:blip r:embed="rId9"/>
                  <a:stretch>
                    <a:fillRect/>
                  </a:stretch>
                </a:blipFill>
              </p:spPr>
              <p:txBody>
                <a:bodyPr/>
                <a:lstStyle/>
                <a:p>
                  <a:r>
                    <a:rPr lang="en-CH">
                      <a:noFill/>
                    </a:rPr>
                    <a:t> </a:t>
                  </a:r>
                </a:p>
              </p:txBody>
            </p:sp>
          </mc:Fallback>
        </mc:AlternateContent>
        <p:sp>
          <p:nvSpPr>
            <p:cNvPr id="96" name="Textfeld 93">
              <a:extLst>
                <a:ext uri="{FF2B5EF4-FFF2-40B4-BE49-F238E27FC236}">
                  <a16:creationId xmlns:a16="http://schemas.microsoft.com/office/drawing/2014/main" id="{B11DDC00-D719-9FD5-4FF1-8FB350FC2534}"/>
                </a:ext>
              </a:extLst>
            </p:cNvPr>
            <p:cNvSpPr txBox="1"/>
            <p:nvPr/>
          </p:nvSpPr>
          <p:spPr>
            <a:xfrm>
              <a:off x="3713440" y="1622150"/>
              <a:ext cx="1002379" cy="276999"/>
            </a:xfrm>
            <a:prstGeom prst="rect">
              <a:avLst/>
            </a:prstGeom>
            <a:noFill/>
          </p:spPr>
          <p:txBody>
            <a:bodyPr wrap="square" rtlCol="0">
              <a:spAutoFit/>
            </a:bodyPr>
            <a:lstStyle/>
            <a:p>
              <a:r>
                <a:rPr lang="en-US" sz="1200" b="1" dirty="0">
                  <a:solidFill>
                    <a:schemeClr val="bg1"/>
                  </a:solidFill>
                  <a:latin typeface="Arial" panose="020B0604020202020204" pitchFamily="34" charset="0"/>
                  <a:cs typeface="Arial" panose="020B0604020202020204" pitchFamily="34" charset="0"/>
                </a:rPr>
                <a:t>Carbon foil</a:t>
              </a:r>
            </a:p>
          </p:txBody>
        </p:sp>
      </p:grpSp>
      <p:sp>
        <p:nvSpPr>
          <p:cNvPr id="102" name="Oval 101">
            <a:extLst>
              <a:ext uri="{FF2B5EF4-FFF2-40B4-BE49-F238E27FC236}">
                <a16:creationId xmlns:a16="http://schemas.microsoft.com/office/drawing/2014/main" id="{64754479-572F-0EC9-7855-C730F5EB0617}"/>
              </a:ext>
            </a:extLst>
          </p:cNvPr>
          <p:cNvSpPr/>
          <p:nvPr/>
        </p:nvSpPr>
        <p:spPr>
          <a:xfrm>
            <a:off x="1692742" y="2728370"/>
            <a:ext cx="156308" cy="165828"/>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103" name="Oval 102">
            <a:extLst>
              <a:ext uri="{FF2B5EF4-FFF2-40B4-BE49-F238E27FC236}">
                <a16:creationId xmlns:a16="http://schemas.microsoft.com/office/drawing/2014/main" id="{C244A80B-887D-A3B3-73EF-044F1D502148}"/>
              </a:ext>
            </a:extLst>
          </p:cNvPr>
          <p:cNvSpPr/>
          <p:nvPr/>
        </p:nvSpPr>
        <p:spPr>
          <a:xfrm>
            <a:off x="3317160" y="2738982"/>
            <a:ext cx="81280" cy="81280"/>
          </a:xfrm>
          <a:prstGeom prst="ellipse">
            <a:avLst/>
          </a:prstGeom>
          <a:solidFill>
            <a:srgbClr val="0070C0"/>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4" name="Oval 103">
            <a:extLst>
              <a:ext uri="{FF2B5EF4-FFF2-40B4-BE49-F238E27FC236}">
                <a16:creationId xmlns:a16="http://schemas.microsoft.com/office/drawing/2014/main" id="{605EAC7B-D114-A4DF-5F5F-207BD38D00BE}"/>
              </a:ext>
            </a:extLst>
          </p:cNvPr>
          <p:cNvSpPr/>
          <p:nvPr/>
        </p:nvSpPr>
        <p:spPr>
          <a:xfrm>
            <a:off x="3285610" y="2721098"/>
            <a:ext cx="156308" cy="165828"/>
          </a:xfrm>
          <a:prstGeom prst="ellipse">
            <a:avLst/>
          </a:prstGeom>
          <a:solidFill>
            <a:srgbClr val="00AA48"/>
          </a:solidFill>
          <a:ln>
            <a:solidFill>
              <a:srgbClr val="00AA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mc:AlternateContent xmlns:mc="http://schemas.openxmlformats.org/markup-compatibility/2006" xmlns:a14="http://schemas.microsoft.com/office/drawing/2010/main">
        <mc:Choice Requires="a14">
          <p:sp>
            <p:nvSpPr>
              <p:cNvPr id="2"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03B8AEB2-F72B-C913-0486-F3B14AE4513F}"/>
                  </a:ext>
                </a:extLst>
              </p:cNvPr>
              <p:cNvSpPr txBox="1"/>
              <p:nvPr/>
            </p:nvSpPr>
            <p:spPr>
              <a:xfrm>
                <a:off x="1557904" y="3831915"/>
                <a:ext cx="2761562" cy="1449115"/>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sz="2000" dirty="0">
                    <a:latin typeface="+mj-lt"/>
                  </a:rPr>
                  <a:t>M formed in 2S state as </a:t>
                </a:r>
                <a14:m>
                  <m:oMath xmlns:m="http://schemas.openxmlformats.org/officeDocument/2006/math">
                    <m:sSup>
                      <m:sSupPr>
                        <m:ctrlPr>
                          <a:rPr lang="en-GB" sz="2000" i="1" smtClean="0">
                            <a:latin typeface="Cambria Math" panose="02040503050406030204" pitchFamily="18" charset="0"/>
                          </a:rPr>
                        </m:ctrlPr>
                      </m:sSupPr>
                      <m:e>
                        <m:r>
                          <a:rPr lang="en-GB" sz="2000" i="1" smtClean="0">
                            <a:latin typeface="Cambria Math" panose="02040503050406030204" pitchFamily="18" charset="0"/>
                            <a:ea typeface="Cambria Math" panose="02040503050406030204" pitchFamily="18" charset="0"/>
                          </a:rPr>
                          <m:t>𝜇</m:t>
                        </m:r>
                      </m:e>
                      <m:sup>
                        <m:r>
                          <a:rPr lang="en-US" sz="2000" b="0" i="1" smtClean="0">
                            <a:latin typeface="Cambria Math" panose="02040503050406030204" pitchFamily="18" charset="0"/>
                          </a:rPr>
                          <m:t>+</m:t>
                        </m:r>
                      </m:sup>
                    </m:sSup>
                  </m:oMath>
                </a14:m>
                <a:r>
                  <a:rPr lang="en-GB" sz="2000" dirty="0">
                    <a:latin typeface="+mj-lt"/>
                  </a:rPr>
                  <a:t> beam traverses carbon foil</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p:txBody>
          </p:sp>
        </mc:Choice>
        <mc:Fallback xmlns="">
          <p:sp>
            <p:nvSpPr>
              <p:cNvPr id="2"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03B8AEB2-F72B-C913-0486-F3B14AE4513F}"/>
                  </a:ext>
                </a:extLst>
              </p:cNvPr>
              <p:cNvSpPr txBox="1">
                <a:spLocks noRot="1" noChangeAspect="1" noMove="1" noResize="1" noEditPoints="1" noAdjustHandles="1" noChangeArrowheads="1" noChangeShapeType="1" noTextEdit="1"/>
              </p:cNvSpPr>
              <p:nvPr/>
            </p:nvSpPr>
            <p:spPr>
              <a:xfrm>
                <a:off x="1557904" y="3831915"/>
                <a:ext cx="2761562" cy="1449115"/>
              </a:xfrm>
              <a:prstGeom prst="rect">
                <a:avLst/>
              </a:prstGeom>
              <a:blipFill>
                <a:blip r:embed="rId10"/>
                <a:stretch>
                  <a:fillRect l="-4636" t="-4219" r="-3091"/>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CH">
                    <a:noFill/>
                  </a:rPr>
                  <a:t> </a:t>
                </a:r>
              </a:p>
            </p:txBody>
          </p:sp>
        </mc:Fallback>
      </mc:AlternateContent>
      <p:sp>
        <p:nvSpPr>
          <p:cNvPr id="3" name="TextBox 2">
            <a:extLst>
              <a:ext uri="{FF2B5EF4-FFF2-40B4-BE49-F238E27FC236}">
                <a16:creationId xmlns:a16="http://schemas.microsoft.com/office/drawing/2014/main" id="{FF271D64-C913-5C1B-3B73-80B972B8C067}"/>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1504444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29167E-6 -3.7037E-6 L 0.13216 -0.00185 " pathEditMode="relative" rAng="0" ptsTypes="AA">
                                      <p:cBhvr>
                                        <p:cTn id="6" dur="2000" fill="hold"/>
                                        <p:tgtEl>
                                          <p:spTgt spid="102"/>
                                        </p:tgtEl>
                                        <p:attrNameLst>
                                          <p:attrName>ppt_x</p:attrName>
                                          <p:attrName>ppt_y</p:attrName>
                                        </p:attrNameLst>
                                      </p:cBhvr>
                                      <p:rCtr x="6602" y="-93"/>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03"/>
                                        </p:tgtEl>
                                        <p:attrNameLst>
                                          <p:attrName>style.visibility</p:attrName>
                                        </p:attrNameLst>
                                      </p:cBhvr>
                                      <p:to>
                                        <p:strVal val="visible"/>
                                      </p:to>
                                    </p:set>
                                  </p:childTnLst>
                                </p:cTn>
                              </p:par>
                              <p:par>
                                <p:cTn id="11" presetID="0" presetClass="path" presetSubtype="0" accel="50000" decel="50000" fill="hold" grpId="0" nodeType="withEffect">
                                  <p:stCondLst>
                                    <p:cond delay="0"/>
                                  </p:stCondLst>
                                  <p:childTnLst>
                                    <p:animMotion origin="layout" path="M 0.00039 0.0007 L -0.00469 -0.01805 L -0.01406 -0.02731 L -0.01914 -0.02476 L -0.02383 -0.01111 L -0.02682 0.01088 L -0.0293 0.0426 L -0.03073 0.07338 L -0.03112 0.08727 " pathEditMode="relative" rAng="0" ptsTypes="AAAAAAAAA">
                                      <p:cBhvr>
                                        <p:cTn id="12" dur="2000" fill="hold"/>
                                        <p:tgtEl>
                                          <p:spTgt spid="103"/>
                                        </p:tgtEl>
                                        <p:attrNameLst>
                                          <p:attrName>ppt_x</p:attrName>
                                          <p:attrName>ppt_y</p:attrName>
                                        </p:attrNameLst>
                                      </p:cBhvr>
                                      <p:rCtr x="-1576" y="2917"/>
                                    </p:animMotion>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childTnLst>
                                    <p:set>
                                      <p:cBhvr>
                                        <p:cTn id="16" dur="1" fill="hold">
                                          <p:stCondLst>
                                            <p:cond delay="0"/>
                                          </p:stCondLst>
                                        </p:cTn>
                                        <p:tgtEl>
                                          <p:spTgt spid="104"/>
                                        </p:tgtEl>
                                        <p:attrNameLst>
                                          <p:attrName>style.visibility</p:attrName>
                                        </p:attrNameLst>
                                      </p:cBhvr>
                                      <p:to>
                                        <p:strVal val="visible"/>
                                      </p:to>
                                    </p:set>
                                  </p:childTnLst>
                                </p:cTn>
                              </p:par>
                              <p:par>
                                <p:cTn id="17" presetID="42" presetClass="path" presetSubtype="0" accel="50000" decel="50000" fill="hold" grpId="0" nodeType="withEffect">
                                  <p:stCondLst>
                                    <p:cond delay="0"/>
                                  </p:stCondLst>
                                  <p:childTnLst>
                                    <p:animMotion origin="layout" path="M -1.45833E-6 3.7037E-6 L 0.13867 3.7037E-6 " pathEditMode="relative" rAng="0" ptsTypes="AA">
                                      <p:cBhvr>
                                        <p:cTn id="18" dur="2000" fill="hold"/>
                                        <p:tgtEl>
                                          <p:spTgt spid="104"/>
                                        </p:tgtEl>
                                        <p:attrNameLst>
                                          <p:attrName>ppt_x</p:attrName>
                                          <p:attrName>ppt_y</p:attrName>
                                        </p:attrNameLst>
                                      </p:cBhvr>
                                      <p:rCtr x="6927" y="0"/>
                                    </p:animMotion>
                                  </p:childTnLst>
                                </p:cTn>
                              </p:par>
                              <p:par>
                                <p:cTn id="19" presetID="1" presetClass="exit" presetSubtype="0" fill="hold" grpId="1" nodeType="withEffect">
                                  <p:stCondLst>
                                    <p:cond delay="0"/>
                                  </p:stCondLst>
                                  <p:childTnLst>
                                    <p:set>
                                      <p:cBhvr>
                                        <p:cTn id="20" dur="1" fill="hold">
                                          <p:stCondLst>
                                            <p:cond delay="0"/>
                                          </p:stCondLst>
                                        </p:cTn>
                                        <p:tgtEl>
                                          <p:spTgt spid="10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102" grpId="1" animBg="1"/>
      <p:bldP spid="103" grpId="0" animBg="1"/>
      <p:bldP spid="103" grpId="1" animBg="1"/>
      <p:bldP spid="104" grpId="0" animBg="1"/>
      <p:bldP spid="104"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974BB2-CC6C-7F8F-8B5C-1CF6A2E2E694}"/>
            </a:ext>
          </a:extLst>
        </p:cNvPr>
        <p:cNvGrpSpPr/>
        <p:nvPr/>
      </p:nvGrpSpPr>
      <p:grpSpPr>
        <a:xfrm>
          <a:off x="0" y="0"/>
          <a:ext cx="0" cy="0"/>
          <a:chOff x="0" y="0"/>
          <a:chExt cx="0" cy="0"/>
        </a:xfrm>
      </p:grpSpPr>
      <p:sp>
        <p:nvSpPr>
          <p:cNvPr id="25" name="The PSI low energy muon beam (LEM)">
            <a:extLst>
              <a:ext uri="{FF2B5EF4-FFF2-40B4-BE49-F238E27FC236}">
                <a16:creationId xmlns:a16="http://schemas.microsoft.com/office/drawing/2014/main" id="{0FC2DD1B-3254-7256-7FF1-AD1707185D26}"/>
              </a:ext>
            </a:extLst>
          </p:cNvPr>
          <p:cNvSpPr txBox="1">
            <a:spLocks/>
          </p:cNvSpPr>
          <p:nvPr/>
        </p:nvSpPr>
        <p:spPr>
          <a:xfrm>
            <a:off x="424441" y="786927"/>
            <a:ext cx="11537950" cy="762649"/>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Muonium Microwave spectroscopy setup</a:t>
            </a:r>
          </a:p>
        </p:txBody>
      </p:sp>
      <p:grpSp>
        <p:nvGrpSpPr>
          <p:cNvPr id="69" name="Group 68">
            <a:extLst>
              <a:ext uri="{FF2B5EF4-FFF2-40B4-BE49-F238E27FC236}">
                <a16:creationId xmlns:a16="http://schemas.microsoft.com/office/drawing/2014/main" id="{838308CD-B20C-AD3A-DAFF-A55D2E55588E}"/>
              </a:ext>
            </a:extLst>
          </p:cNvPr>
          <p:cNvGrpSpPr/>
          <p:nvPr/>
        </p:nvGrpSpPr>
        <p:grpSpPr>
          <a:xfrm>
            <a:off x="1282558" y="1549576"/>
            <a:ext cx="7742099" cy="2218196"/>
            <a:chOff x="2134651" y="1117140"/>
            <a:chExt cx="7742099" cy="2218196"/>
          </a:xfrm>
        </p:grpSpPr>
        <p:grpSp>
          <p:nvGrpSpPr>
            <p:cNvPr id="70" name="Gruppieren 72">
              <a:extLst>
                <a:ext uri="{FF2B5EF4-FFF2-40B4-BE49-F238E27FC236}">
                  <a16:creationId xmlns:a16="http://schemas.microsoft.com/office/drawing/2014/main" id="{1BC60534-AF0B-1A79-F0A6-C55E1D2CC5F3}"/>
                </a:ext>
              </a:extLst>
            </p:cNvPr>
            <p:cNvGrpSpPr/>
            <p:nvPr/>
          </p:nvGrpSpPr>
          <p:grpSpPr>
            <a:xfrm>
              <a:off x="5365887" y="1810746"/>
              <a:ext cx="1108310" cy="1107421"/>
              <a:chOff x="4931184" y="4985906"/>
              <a:chExt cx="994137" cy="1107421"/>
            </a:xfrm>
          </p:grpSpPr>
          <p:grpSp>
            <p:nvGrpSpPr>
              <p:cNvPr id="97" name="Gruppieren 73">
                <a:extLst>
                  <a:ext uri="{FF2B5EF4-FFF2-40B4-BE49-F238E27FC236}">
                    <a16:creationId xmlns:a16="http://schemas.microsoft.com/office/drawing/2014/main" id="{842A6C6C-BC4D-6A5C-2DD1-C0650A302CCD}"/>
                  </a:ext>
                </a:extLst>
              </p:cNvPr>
              <p:cNvGrpSpPr/>
              <p:nvPr/>
            </p:nvGrpSpPr>
            <p:grpSpPr>
              <a:xfrm>
                <a:off x="4931184" y="4985906"/>
                <a:ext cx="994137" cy="1107421"/>
                <a:chOff x="4931184" y="4985906"/>
                <a:chExt cx="994137" cy="1107421"/>
              </a:xfrm>
            </p:grpSpPr>
            <p:sp>
              <p:nvSpPr>
                <p:cNvPr id="99" name="Rechteck: abgerundete Ecken 75">
                  <a:extLst>
                    <a:ext uri="{FF2B5EF4-FFF2-40B4-BE49-F238E27FC236}">
                      <a16:creationId xmlns:a16="http://schemas.microsoft.com/office/drawing/2014/main" id="{2D296E31-2AB1-B692-5922-FD414A4E9E16}"/>
                    </a:ext>
                  </a:extLst>
                </p:cNvPr>
                <p:cNvSpPr/>
                <p:nvPr/>
              </p:nvSpPr>
              <p:spPr>
                <a:xfrm>
                  <a:off x="4931184" y="4985906"/>
                  <a:ext cx="994137" cy="1107421"/>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rial" panose="020B0604020202020204" pitchFamily="34" charset="0"/>
                    <a:cs typeface="Arial" panose="020B0604020202020204" pitchFamily="34" charset="0"/>
                  </a:endParaRPr>
                </a:p>
              </p:txBody>
            </p:sp>
            <p:sp>
              <p:nvSpPr>
                <p:cNvPr id="100" name="Rechteck 76">
                  <a:extLst>
                    <a:ext uri="{FF2B5EF4-FFF2-40B4-BE49-F238E27FC236}">
                      <a16:creationId xmlns:a16="http://schemas.microsoft.com/office/drawing/2014/main" id="{5985B3C9-8C09-30AA-81C7-900811A6725F}"/>
                    </a:ext>
                  </a:extLst>
                </p:cNvPr>
                <p:cNvSpPr/>
                <p:nvPr/>
              </p:nvSpPr>
              <p:spPr>
                <a:xfrm>
                  <a:off x="5005982" y="5300432"/>
                  <a:ext cx="844537" cy="82656"/>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01" name="Rechteck 77">
                  <a:extLst>
                    <a:ext uri="{FF2B5EF4-FFF2-40B4-BE49-F238E27FC236}">
                      <a16:creationId xmlns:a16="http://schemas.microsoft.com/office/drawing/2014/main" id="{E725A4D8-FE6C-C0F1-93B9-D1BE02623F56}"/>
                    </a:ext>
                  </a:extLst>
                </p:cNvPr>
                <p:cNvSpPr/>
                <p:nvPr/>
              </p:nvSpPr>
              <p:spPr>
                <a:xfrm>
                  <a:off x="5005982" y="5696879"/>
                  <a:ext cx="844537" cy="82656"/>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sp>
            <p:nvSpPr>
              <p:cNvPr id="98" name="Textfeld 74">
                <a:extLst>
                  <a:ext uri="{FF2B5EF4-FFF2-40B4-BE49-F238E27FC236}">
                    <a16:creationId xmlns:a16="http://schemas.microsoft.com/office/drawing/2014/main" id="{F17077F0-3122-5C6B-3F92-850CF8C4FA05}"/>
                  </a:ext>
                </a:extLst>
              </p:cNvPr>
              <p:cNvSpPr txBox="1"/>
              <p:nvPr/>
            </p:nvSpPr>
            <p:spPr>
              <a:xfrm>
                <a:off x="4942496" y="5029454"/>
                <a:ext cx="982825" cy="276999"/>
              </a:xfrm>
              <a:prstGeom prst="rect">
                <a:avLst/>
              </a:prstGeom>
              <a:noFill/>
            </p:spPr>
            <p:txBody>
              <a:bodyPr wrap="square" rtlCol="0">
                <a:spAutoFit/>
              </a:bodyPr>
              <a:lstStyle/>
              <a:p>
                <a:r>
                  <a:rPr lang="en-US" sz="1200" b="1" dirty="0">
                    <a:solidFill>
                      <a:schemeClr val="bg1"/>
                    </a:solidFill>
                    <a:latin typeface="Arial" panose="020B0604020202020204" pitchFamily="34" charset="0"/>
                    <a:cs typeface="Arial" panose="020B0604020202020204" pitchFamily="34" charset="0"/>
                  </a:rPr>
                  <a:t>Microwave</a:t>
                </a:r>
              </a:p>
            </p:txBody>
          </p:sp>
        </p:grpSp>
        <p:sp>
          <p:nvSpPr>
            <p:cNvPr id="71" name="Achteck 3">
              <a:extLst>
                <a:ext uri="{FF2B5EF4-FFF2-40B4-BE49-F238E27FC236}">
                  <a16:creationId xmlns:a16="http://schemas.microsoft.com/office/drawing/2014/main" id="{94ACF84E-01E7-50AF-A1B8-BF58DF222747}"/>
                </a:ext>
              </a:extLst>
            </p:cNvPr>
            <p:cNvSpPr/>
            <p:nvPr/>
          </p:nvSpPr>
          <p:spPr>
            <a:xfrm>
              <a:off x="3113020" y="1377996"/>
              <a:ext cx="2157586" cy="1957340"/>
            </a:xfrm>
            <a:prstGeom prst="octagon">
              <a:avLst/>
            </a:prstGeom>
            <a:solidFill>
              <a:srgbClr val="A8322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n w="0"/>
                <a:solidFill>
                  <a:schemeClr val="bg1"/>
                </a:solidFill>
                <a:effectLst>
                  <a:outerShdw blurRad="38100" dist="19050" dir="2700000" algn="tl" rotWithShape="0">
                    <a:schemeClr val="dk1">
                      <a:alpha val="40000"/>
                    </a:schemeClr>
                  </a:outerShdw>
                </a:effectLst>
              </a:endParaRPr>
            </a:p>
          </p:txBody>
        </p:sp>
        <p:sp>
          <p:nvSpPr>
            <p:cNvPr id="72" name="Rechteck: abgerundete Ecken 6">
              <a:extLst>
                <a:ext uri="{FF2B5EF4-FFF2-40B4-BE49-F238E27FC236}">
                  <a16:creationId xmlns:a16="http://schemas.microsoft.com/office/drawing/2014/main" id="{C657C25D-F135-1A0B-DAA4-6029CEA593B1}"/>
                </a:ext>
              </a:extLst>
            </p:cNvPr>
            <p:cNvSpPr/>
            <p:nvPr/>
          </p:nvSpPr>
          <p:spPr>
            <a:xfrm>
              <a:off x="6553315" y="1500456"/>
              <a:ext cx="1904254" cy="1680534"/>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3" name="Gerade Verbindung mit Pfeil 8">
              <a:extLst>
                <a:ext uri="{FF2B5EF4-FFF2-40B4-BE49-F238E27FC236}">
                  <a16:creationId xmlns:a16="http://schemas.microsoft.com/office/drawing/2014/main" id="{3B85E50B-636C-16E9-9E12-134C26FAA03C}"/>
                </a:ext>
              </a:extLst>
            </p:cNvPr>
            <p:cNvCxnSpPr>
              <a:cxnSpLocks/>
            </p:cNvCxnSpPr>
            <p:nvPr/>
          </p:nvCxnSpPr>
          <p:spPr>
            <a:xfrm>
              <a:off x="2591948" y="2363899"/>
              <a:ext cx="6660736"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4" name="Rechteck: abgerundete Ecken 9">
              <a:extLst>
                <a:ext uri="{FF2B5EF4-FFF2-40B4-BE49-F238E27FC236}">
                  <a16:creationId xmlns:a16="http://schemas.microsoft.com/office/drawing/2014/main" id="{4145A5E3-CA85-8FCA-A238-0A9B9C05D060}"/>
                </a:ext>
              </a:extLst>
            </p:cNvPr>
            <p:cNvSpPr/>
            <p:nvPr/>
          </p:nvSpPr>
          <p:spPr>
            <a:xfrm>
              <a:off x="9307534" y="2109961"/>
              <a:ext cx="569216" cy="429865"/>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latin typeface="Arial" panose="020B0604020202020204" pitchFamily="34" charset="0"/>
                  <a:cs typeface="Arial" panose="020B0604020202020204" pitchFamily="34" charset="0"/>
                </a:rPr>
                <a:t>StopMCP</a:t>
              </a:r>
              <a:endParaRPr lang="en-US" sz="1200" b="1"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75" name="Textfeld 56">
                  <a:extLst>
                    <a:ext uri="{FF2B5EF4-FFF2-40B4-BE49-F238E27FC236}">
                      <a16:creationId xmlns:a16="http://schemas.microsoft.com/office/drawing/2014/main" id="{9B830BB8-A869-D1C6-6BF7-BEF6D0D367F8}"/>
                    </a:ext>
                  </a:extLst>
                </p:cNvPr>
                <p:cNvSpPr txBox="1"/>
                <p:nvPr/>
              </p:nvSpPr>
              <p:spPr>
                <a:xfrm>
                  <a:off x="8548057" y="2010621"/>
                  <a:ext cx="25167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1" i="0" smtClean="0">
                            <a:latin typeface="Cambria Math" panose="02040503050406030204" pitchFamily="18" charset="0"/>
                          </a:rPr>
                          <m:t>𝐌</m:t>
                        </m:r>
                      </m:oMath>
                    </m:oMathPara>
                  </a14:m>
                  <a:endParaRPr lang="en-US" b="1" dirty="0"/>
                </a:p>
              </p:txBody>
            </p:sp>
          </mc:Choice>
          <mc:Fallback xmlns="">
            <p:sp>
              <p:nvSpPr>
                <p:cNvPr id="75" name="Textfeld 56">
                  <a:extLst>
                    <a:ext uri="{FF2B5EF4-FFF2-40B4-BE49-F238E27FC236}">
                      <a16:creationId xmlns:a16="http://schemas.microsoft.com/office/drawing/2014/main" id="{9B830BB8-A869-D1C6-6BF7-BEF6D0D367F8}"/>
                    </a:ext>
                  </a:extLst>
                </p:cNvPr>
                <p:cNvSpPr txBox="1">
                  <a:spLocks noRot="1" noChangeAspect="1" noMove="1" noResize="1" noEditPoints="1" noAdjustHandles="1" noChangeArrowheads="1" noChangeShapeType="1" noTextEdit="1"/>
                </p:cNvSpPr>
                <p:nvPr/>
              </p:nvSpPr>
              <p:spPr>
                <a:xfrm>
                  <a:off x="8548057" y="2010621"/>
                  <a:ext cx="251672" cy="276999"/>
                </a:xfrm>
                <a:prstGeom prst="rect">
                  <a:avLst/>
                </a:prstGeom>
                <a:blipFill>
                  <a:blip r:embed="rId3"/>
                  <a:stretch>
                    <a:fillRect l="-21429" r="-21429" b="-6667"/>
                  </a:stretch>
                </a:blipFill>
              </p:spPr>
              <p:txBody>
                <a:bodyPr/>
                <a:lstStyle/>
                <a:p>
                  <a:r>
                    <a:rPr lang="en-CH">
                      <a:noFill/>
                    </a:rPr>
                    <a:t> </a:t>
                  </a:r>
                </a:p>
              </p:txBody>
            </p:sp>
          </mc:Fallback>
        </mc:AlternateContent>
        <p:sp>
          <p:nvSpPr>
            <p:cNvPr id="76" name="Ellipse 90">
              <a:extLst>
                <a:ext uri="{FF2B5EF4-FFF2-40B4-BE49-F238E27FC236}">
                  <a16:creationId xmlns:a16="http://schemas.microsoft.com/office/drawing/2014/main" id="{BB921170-2813-EC93-F9CD-8B71945A3E32}"/>
                </a:ext>
              </a:extLst>
            </p:cNvPr>
            <p:cNvSpPr/>
            <p:nvPr/>
          </p:nvSpPr>
          <p:spPr>
            <a:xfrm rot="5400000">
              <a:off x="7471602" y="1497448"/>
              <a:ext cx="67681" cy="115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Ellipse 91">
              <a:extLst>
                <a:ext uri="{FF2B5EF4-FFF2-40B4-BE49-F238E27FC236}">
                  <a16:creationId xmlns:a16="http://schemas.microsoft.com/office/drawing/2014/main" id="{5793F2A8-12DF-CD34-5D92-7AD33902A066}"/>
                </a:ext>
              </a:extLst>
            </p:cNvPr>
            <p:cNvSpPr/>
            <p:nvPr/>
          </p:nvSpPr>
          <p:spPr>
            <a:xfrm rot="5400000">
              <a:off x="7471602" y="2078352"/>
              <a:ext cx="67681" cy="115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8" name="Textfeld 92">
                  <a:extLst>
                    <a:ext uri="{FF2B5EF4-FFF2-40B4-BE49-F238E27FC236}">
                      <a16:creationId xmlns:a16="http://schemas.microsoft.com/office/drawing/2014/main" id="{55D80DEE-FE93-B5C4-5B1E-359F26BCF011}"/>
                    </a:ext>
                  </a:extLst>
                </p:cNvPr>
                <p:cNvSpPr txBox="1"/>
                <p:nvPr/>
              </p:nvSpPr>
              <p:spPr>
                <a:xfrm>
                  <a:off x="6929835" y="2116917"/>
                  <a:ext cx="1232902"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600" b="1" i="0" smtClean="0">
                            <a:latin typeface="Cambria Math" panose="02040503050406030204" pitchFamily="18" charset="0"/>
                          </a:rPr>
                          <m:t>𝐌</m:t>
                        </m:r>
                        <m:r>
                          <a:rPr lang="de-CH" sz="1600" b="1" i="0" smtClean="0">
                            <a:latin typeface="Cambria Math" panose="02040503050406030204" pitchFamily="18" charset="0"/>
                          </a:rPr>
                          <m:t> (</m:t>
                        </m:r>
                        <m:r>
                          <a:rPr lang="de-CH" sz="1600" b="1" i="0" smtClean="0">
                            <a:latin typeface="Cambria Math" panose="02040503050406030204" pitchFamily="18" charset="0"/>
                          </a:rPr>
                          <m:t>𝟐𝐒</m:t>
                        </m:r>
                        <m:r>
                          <a:rPr lang="de-CH" sz="1600" b="1" i="0" smtClean="0">
                            <a:latin typeface="Cambria Math" panose="02040503050406030204" pitchFamily="18" charset="0"/>
                          </a:rPr>
                          <m:t> →</m:t>
                        </m:r>
                        <m:r>
                          <a:rPr lang="de-CH" sz="1600" b="1" i="0" smtClean="0">
                            <a:latin typeface="Cambria Math" panose="02040503050406030204" pitchFamily="18" charset="0"/>
                          </a:rPr>
                          <m:t>𝟏𝐒</m:t>
                        </m:r>
                        <m:r>
                          <a:rPr lang="de-CH" sz="1600" b="1" i="0" smtClean="0">
                            <a:latin typeface="Cambria Math" panose="02040503050406030204" pitchFamily="18" charset="0"/>
                          </a:rPr>
                          <m:t>)</m:t>
                        </m:r>
                      </m:oMath>
                    </m:oMathPara>
                  </a14:m>
                  <a:endParaRPr lang="en-US" sz="1600" b="1" dirty="0"/>
                </a:p>
              </p:txBody>
            </p:sp>
          </mc:Choice>
          <mc:Fallback xmlns="">
            <p:sp>
              <p:nvSpPr>
                <p:cNvPr id="78" name="Textfeld 92">
                  <a:extLst>
                    <a:ext uri="{FF2B5EF4-FFF2-40B4-BE49-F238E27FC236}">
                      <a16:creationId xmlns:a16="http://schemas.microsoft.com/office/drawing/2014/main" id="{55D80DEE-FE93-B5C4-5B1E-359F26BCF011}"/>
                    </a:ext>
                  </a:extLst>
                </p:cNvPr>
                <p:cNvSpPr txBox="1">
                  <a:spLocks noRot="1" noChangeAspect="1" noMove="1" noResize="1" noEditPoints="1" noAdjustHandles="1" noChangeArrowheads="1" noChangeShapeType="1" noTextEdit="1"/>
                </p:cNvSpPr>
                <p:nvPr/>
              </p:nvSpPr>
              <p:spPr>
                <a:xfrm>
                  <a:off x="6929835" y="2116917"/>
                  <a:ext cx="1232902" cy="246221"/>
                </a:xfrm>
                <a:prstGeom prst="rect">
                  <a:avLst/>
                </a:prstGeom>
                <a:blipFill>
                  <a:blip r:embed="rId4"/>
                  <a:stretch>
                    <a:fillRect l="-2970" r="-5941" b="-31707"/>
                  </a:stretch>
                </a:blipFill>
              </p:spPr>
              <p:txBody>
                <a:bodyPr/>
                <a:lstStyle/>
                <a:p>
                  <a:r>
                    <a:rPr lang="en-CH">
                      <a:noFill/>
                    </a:rPr>
                    <a:t> </a:t>
                  </a:r>
                </a:p>
              </p:txBody>
            </p:sp>
          </mc:Fallback>
        </mc:AlternateContent>
        <p:sp>
          <p:nvSpPr>
            <p:cNvPr id="79" name="Textfeld 93">
              <a:extLst>
                <a:ext uri="{FF2B5EF4-FFF2-40B4-BE49-F238E27FC236}">
                  <a16:creationId xmlns:a16="http://schemas.microsoft.com/office/drawing/2014/main" id="{F1C46715-FB92-9BE1-DFDA-247D98FE4DE9}"/>
                </a:ext>
              </a:extLst>
            </p:cNvPr>
            <p:cNvSpPr txBox="1"/>
            <p:nvPr/>
          </p:nvSpPr>
          <p:spPr>
            <a:xfrm>
              <a:off x="6680445" y="2641168"/>
              <a:ext cx="1864955" cy="276999"/>
            </a:xfrm>
            <a:prstGeom prst="rect">
              <a:avLst/>
            </a:prstGeom>
            <a:noFill/>
          </p:spPr>
          <p:txBody>
            <a:bodyPr wrap="square" rtlCol="0">
              <a:spAutoFit/>
            </a:bodyPr>
            <a:lstStyle/>
            <a:p>
              <a:r>
                <a:rPr lang="en-US" sz="1200" b="1" dirty="0">
                  <a:solidFill>
                    <a:schemeClr val="bg1"/>
                  </a:solidFill>
                  <a:latin typeface="Arial" panose="020B0604020202020204" pitchFamily="34" charset="0"/>
                  <a:cs typeface="Arial" panose="020B0604020202020204" pitchFamily="34" charset="0"/>
                </a:rPr>
                <a:t>Quenching electrodes</a:t>
              </a:r>
            </a:p>
          </p:txBody>
        </p:sp>
        <p:sp>
          <p:nvSpPr>
            <p:cNvPr id="80" name="Rechteck 94">
              <a:extLst>
                <a:ext uri="{FF2B5EF4-FFF2-40B4-BE49-F238E27FC236}">
                  <a16:creationId xmlns:a16="http://schemas.microsoft.com/office/drawing/2014/main" id="{75DE8AA2-241F-7654-8EAE-2F592264EC50}"/>
                </a:ext>
              </a:extLst>
            </p:cNvPr>
            <p:cNvSpPr/>
            <p:nvPr/>
          </p:nvSpPr>
          <p:spPr>
            <a:xfrm>
              <a:off x="6925504" y="2918929"/>
              <a:ext cx="1159876" cy="188108"/>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200" b="1" dirty="0" err="1">
                  <a:latin typeface="Arial" panose="020B0604020202020204" pitchFamily="34" charset="0"/>
                  <a:cs typeface="Arial" panose="020B0604020202020204" pitchFamily="34" charset="0"/>
                </a:rPr>
                <a:t>LyA</a:t>
              </a:r>
              <a:r>
                <a:rPr lang="en-US" sz="1200" b="1" dirty="0">
                  <a:latin typeface="Arial" panose="020B0604020202020204" pitchFamily="34" charset="0"/>
                  <a:cs typeface="Arial" panose="020B0604020202020204" pitchFamily="34" charset="0"/>
                </a:rPr>
                <a:t> MCP</a:t>
              </a:r>
            </a:p>
          </p:txBody>
        </p:sp>
        <p:sp>
          <p:nvSpPr>
            <p:cNvPr id="81" name="Rechteck 98">
              <a:extLst>
                <a:ext uri="{FF2B5EF4-FFF2-40B4-BE49-F238E27FC236}">
                  <a16:creationId xmlns:a16="http://schemas.microsoft.com/office/drawing/2014/main" id="{089FF24C-345B-5FE9-CC88-EBED480868A7}"/>
                </a:ext>
              </a:extLst>
            </p:cNvPr>
            <p:cNvSpPr/>
            <p:nvPr/>
          </p:nvSpPr>
          <p:spPr>
            <a:xfrm>
              <a:off x="6925504" y="1620000"/>
              <a:ext cx="1159876" cy="188108"/>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200" b="1" dirty="0" err="1">
                  <a:latin typeface="Arial" panose="020B0604020202020204" pitchFamily="34" charset="0"/>
                  <a:cs typeface="Arial" panose="020B0604020202020204" pitchFamily="34" charset="0"/>
                </a:rPr>
                <a:t>LyA</a:t>
              </a:r>
              <a:r>
                <a:rPr lang="en-US" sz="1200" b="1" dirty="0">
                  <a:latin typeface="Arial" panose="020B0604020202020204" pitchFamily="34" charset="0"/>
                  <a:cs typeface="Arial" panose="020B0604020202020204" pitchFamily="34" charset="0"/>
                </a:rPr>
                <a:t> MCP</a:t>
              </a:r>
            </a:p>
          </p:txBody>
        </p:sp>
        <p:cxnSp>
          <p:nvCxnSpPr>
            <p:cNvPr id="82" name="Gerade Verbindung mit Pfeil 100">
              <a:extLst>
                <a:ext uri="{FF2B5EF4-FFF2-40B4-BE49-F238E27FC236}">
                  <a16:creationId xmlns:a16="http://schemas.microsoft.com/office/drawing/2014/main" id="{80DE9229-1010-FFD6-CFE7-950D93C34314}"/>
                </a:ext>
              </a:extLst>
            </p:cNvPr>
            <p:cNvCxnSpPr>
              <a:cxnSpLocks/>
            </p:cNvCxnSpPr>
            <p:nvPr/>
          </p:nvCxnSpPr>
          <p:spPr>
            <a:xfrm flipH="1" flipV="1">
              <a:off x="7634794" y="1841660"/>
              <a:ext cx="88543" cy="366268"/>
            </a:xfrm>
            <a:prstGeom prst="straightConnector1">
              <a:avLst/>
            </a:prstGeom>
            <a:ln w="19050">
              <a:solidFill>
                <a:schemeClr val="bg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83" name="Textfeld 101">
              <a:extLst>
                <a:ext uri="{FF2B5EF4-FFF2-40B4-BE49-F238E27FC236}">
                  <a16:creationId xmlns:a16="http://schemas.microsoft.com/office/drawing/2014/main" id="{0802013A-C747-AB6B-59F7-2980061A1890}"/>
                </a:ext>
              </a:extLst>
            </p:cNvPr>
            <p:cNvSpPr txBox="1"/>
            <p:nvPr/>
          </p:nvSpPr>
          <p:spPr>
            <a:xfrm>
              <a:off x="7856502" y="1764716"/>
              <a:ext cx="506403" cy="276999"/>
            </a:xfrm>
            <a:prstGeom prst="rect">
              <a:avLst/>
            </a:prstGeom>
            <a:noFill/>
          </p:spPr>
          <p:txBody>
            <a:bodyPr wrap="square" rtlCol="0">
              <a:spAutoFit/>
            </a:bodyPr>
            <a:lstStyle/>
            <a:p>
              <a:r>
                <a:rPr lang="en-US" sz="1200" b="1" dirty="0" err="1">
                  <a:solidFill>
                    <a:schemeClr val="bg1"/>
                  </a:solidFill>
                  <a:latin typeface="Arial" panose="020B0604020202020204" pitchFamily="34" charset="0"/>
                  <a:cs typeface="Arial" panose="020B0604020202020204" pitchFamily="34" charset="0"/>
                </a:rPr>
                <a:t>Lya</a:t>
              </a:r>
              <a:endParaRPr lang="en-US" sz="1200" b="1" dirty="0">
                <a:solidFill>
                  <a:schemeClr val="bg1"/>
                </a:solidFill>
                <a:latin typeface="Arial" panose="020B0604020202020204" pitchFamily="34" charset="0"/>
                <a:cs typeface="Arial" panose="020B0604020202020204" pitchFamily="34" charset="0"/>
              </a:endParaRPr>
            </a:p>
          </p:txBody>
        </p:sp>
        <p:cxnSp>
          <p:nvCxnSpPr>
            <p:cNvPr id="84" name="Gerade Verbindung mit Pfeil 7">
              <a:extLst>
                <a:ext uri="{FF2B5EF4-FFF2-40B4-BE49-F238E27FC236}">
                  <a16:creationId xmlns:a16="http://schemas.microsoft.com/office/drawing/2014/main" id="{82F932D5-ED96-454B-6AA2-3F3BD4B7E65C}"/>
                </a:ext>
              </a:extLst>
            </p:cNvPr>
            <p:cNvCxnSpPr>
              <a:cxnSpLocks/>
            </p:cNvCxnSpPr>
            <p:nvPr/>
          </p:nvCxnSpPr>
          <p:spPr>
            <a:xfrm flipV="1">
              <a:off x="2736206" y="1117140"/>
              <a:ext cx="0" cy="29500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5" name="Gerade Verbindung mit Pfeil 12">
              <a:extLst>
                <a:ext uri="{FF2B5EF4-FFF2-40B4-BE49-F238E27FC236}">
                  <a16:creationId xmlns:a16="http://schemas.microsoft.com/office/drawing/2014/main" id="{F2F8BA16-D1D0-9B49-810C-C3FEF5BB5AFE}"/>
                </a:ext>
              </a:extLst>
            </p:cNvPr>
            <p:cNvCxnSpPr/>
            <p:nvPr/>
          </p:nvCxnSpPr>
          <p:spPr>
            <a:xfrm>
              <a:off x="2736206" y="1412145"/>
              <a:ext cx="29478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6" name="Textfeld 14">
              <a:extLst>
                <a:ext uri="{FF2B5EF4-FFF2-40B4-BE49-F238E27FC236}">
                  <a16:creationId xmlns:a16="http://schemas.microsoft.com/office/drawing/2014/main" id="{AFD05746-1527-58EF-AF44-A37C6940C9FC}"/>
                </a:ext>
              </a:extLst>
            </p:cNvPr>
            <p:cNvSpPr txBox="1"/>
            <p:nvPr/>
          </p:nvSpPr>
          <p:spPr>
            <a:xfrm>
              <a:off x="2741655" y="1366236"/>
              <a:ext cx="186613" cy="215444"/>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z</a:t>
              </a:r>
              <a:endParaRPr lang="en-US" sz="500" b="1" dirty="0">
                <a:latin typeface="Arial" panose="020B0604020202020204" pitchFamily="34" charset="0"/>
                <a:cs typeface="Arial" panose="020B0604020202020204" pitchFamily="34" charset="0"/>
              </a:endParaRPr>
            </a:p>
          </p:txBody>
        </p:sp>
        <p:sp>
          <p:nvSpPr>
            <p:cNvPr id="87" name="Textfeld 15">
              <a:extLst>
                <a:ext uri="{FF2B5EF4-FFF2-40B4-BE49-F238E27FC236}">
                  <a16:creationId xmlns:a16="http://schemas.microsoft.com/office/drawing/2014/main" id="{ED79350E-A1E4-31CF-EDD0-0D4859586AAD}"/>
                </a:ext>
              </a:extLst>
            </p:cNvPr>
            <p:cNvSpPr txBox="1"/>
            <p:nvPr/>
          </p:nvSpPr>
          <p:spPr>
            <a:xfrm>
              <a:off x="2540176" y="1196016"/>
              <a:ext cx="186613" cy="215444"/>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y</a:t>
              </a:r>
              <a:endParaRPr lang="en-US" sz="500" b="1"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8" name="Textfeld 5">
                  <a:extLst>
                    <a:ext uri="{FF2B5EF4-FFF2-40B4-BE49-F238E27FC236}">
                      <a16:creationId xmlns:a16="http://schemas.microsoft.com/office/drawing/2014/main" id="{D6E605C5-C6C2-9205-80D2-D4B04987FE2E}"/>
                    </a:ext>
                  </a:extLst>
                </p:cNvPr>
                <p:cNvSpPr txBox="1"/>
                <p:nvPr/>
              </p:nvSpPr>
              <p:spPr>
                <a:xfrm>
                  <a:off x="4187462" y="1976353"/>
                  <a:ext cx="1194613" cy="25192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600" b="1" i="0" smtClean="0">
                            <a:latin typeface="Cambria Math" panose="02040503050406030204" pitchFamily="18" charset="0"/>
                          </a:rPr>
                          <m:t>𝐌</m:t>
                        </m:r>
                        <m:d>
                          <m:dPr>
                            <m:ctrlPr>
                              <a:rPr lang="de-CH" sz="1600" b="1" i="1" smtClean="0">
                                <a:latin typeface="Cambria Math" panose="02040503050406030204" pitchFamily="18" charset="0"/>
                              </a:rPr>
                            </m:ctrlPr>
                          </m:dPr>
                          <m:e>
                            <m:r>
                              <a:rPr lang="en-US" sz="1600" b="1" i="0" smtClean="0">
                                <a:latin typeface="Cambria Math" panose="02040503050406030204" pitchFamily="18" charset="0"/>
                              </a:rPr>
                              <m:t>𝟏</m:t>
                            </m:r>
                            <m:r>
                              <a:rPr lang="de-CH" sz="1600" b="1" i="0" smtClean="0">
                                <a:latin typeface="Cambria Math" panose="02040503050406030204" pitchFamily="18" charset="0"/>
                              </a:rPr>
                              <m:t>𝐒</m:t>
                            </m:r>
                            <m:r>
                              <a:rPr lang="en-US" sz="1600" b="1" i="0" smtClean="0">
                                <a:latin typeface="Cambria Math" panose="02040503050406030204" pitchFamily="18" charset="0"/>
                              </a:rPr>
                              <m:t>,</m:t>
                            </m:r>
                            <m:r>
                              <a:rPr lang="en-US" sz="1600" b="1" i="0" smtClean="0">
                                <a:latin typeface="Cambria Math" panose="02040503050406030204" pitchFamily="18" charset="0"/>
                              </a:rPr>
                              <m:t>𝟐𝐒</m:t>
                            </m:r>
                          </m:e>
                        </m:d>
                      </m:oMath>
                    </m:oMathPara>
                  </a14:m>
                  <a:endParaRPr lang="en-US" sz="1600" b="1" dirty="0"/>
                </a:p>
              </p:txBody>
            </p:sp>
          </mc:Choice>
          <mc:Fallback xmlns="">
            <p:sp>
              <p:nvSpPr>
                <p:cNvPr id="88" name="Textfeld 5">
                  <a:extLst>
                    <a:ext uri="{FF2B5EF4-FFF2-40B4-BE49-F238E27FC236}">
                      <a16:creationId xmlns:a16="http://schemas.microsoft.com/office/drawing/2014/main" id="{D6E605C5-C6C2-9205-80D2-D4B04987FE2E}"/>
                    </a:ext>
                  </a:extLst>
                </p:cNvPr>
                <p:cNvSpPr txBox="1">
                  <a:spLocks noRot="1" noChangeAspect="1" noMove="1" noResize="1" noEditPoints="1" noAdjustHandles="1" noChangeArrowheads="1" noChangeShapeType="1" noTextEdit="1"/>
                </p:cNvSpPr>
                <p:nvPr/>
              </p:nvSpPr>
              <p:spPr>
                <a:xfrm>
                  <a:off x="4187462" y="1976353"/>
                  <a:ext cx="1194613" cy="251928"/>
                </a:xfrm>
                <a:prstGeom prst="rect">
                  <a:avLst/>
                </a:prstGeom>
                <a:blipFill>
                  <a:blip r:embed="rId5"/>
                  <a:stretch>
                    <a:fillRect b="-4878"/>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89" name="Textfeld 18">
                  <a:extLst>
                    <a:ext uri="{FF2B5EF4-FFF2-40B4-BE49-F238E27FC236}">
                      <a16:creationId xmlns:a16="http://schemas.microsoft.com/office/drawing/2014/main" id="{0DC86E79-5A8A-975F-BB12-68833C26B1B0}"/>
                    </a:ext>
                  </a:extLst>
                </p:cNvPr>
                <p:cNvSpPr txBox="1"/>
                <p:nvPr/>
              </p:nvSpPr>
              <p:spPr>
                <a:xfrm>
                  <a:off x="8337825" y="2426398"/>
                  <a:ext cx="715806"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b="1" i="1" smtClean="0">
                                <a:latin typeface="Cambria Math" panose="02040503050406030204" pitchFamily="18" charset="0"/>
                              </a:rPr>
                            </m:ctrlPr>
                          </m:sSupPr>
                          <m:e>
                            <m:r>
                              <a:rPr lang="en-US" sz="1600" b="1" i="1" smtClean="0">
                                <a:latin typeface="Cambria Math" panose="02040503050406030204" pitchFamily="18" charset="0"/>
                                <a:ea typeface="Cambria Math" panose="02040503050406030204" pitchFamily="18" charset="0"/>
                              </a:rPr>
                              <m:t>𝝁</m:t>
                            </m:r>
                          </m:e>
                          <m:sup>
                            <m:r>
                              <a:rPr lang="en-US" sz="1600" b="1" i="1" smtClean="0">
                                <a:latin typeface="Cambria Math" panose="02040503050406030204" pitchFamily="18" charset="0"/>
                              </a:rPr>
                              <m:t>+</m:t>
                            </m:r>
                          </m:sup>
                        </m:sSup>
                      </m:oMath>
                    </m:oMathPara>
                  </a14:m>
                  <a:endParaRPr lang="en-US" sz="1600" b="1" dirty="0"/>
                </a:p>
              </p:txBody>
            </p:sp>
          </mc:Choice>
          <mc:Fallback xmlns="">
            <p:sp>
              <p:nvSpPr>
                <p:cNvPr id="89" name="Textfeld 18">
                  <a:extLst>
                    <a:ext uri="{FF2B5EF4-FFF2-40B4-BE49-F238E27FC236}">
                      <a16:creationId xmlns:a16="http://schemas.microsoft.com/office/drawing/2014/main" id="{0DC86E79-5A8A-975F-BB12-68833C26B1B0}"/>
                    </a:ext>
                  </a:extLst>
                </p:cNvPr>
                <p:cNvSpPr txBox="1">
                  <a:spLocks noRot="1" noChangeAspect="1" noMove="1" noResize="1" noEditPoints="1" noAdjustHandles="1" noChangeArrowheads="1" noChangeShapeType="1" noTextEdit="1"/>
                </p:cNvSpPr>
                <p:nvPr/>
              </p:nvSpPr>
              <p:spPr>
                <a:xfrm>
                  <a:off x="8337825" y="2426398"/>
                  <a:ext cx="715806" cy="246221"/>
                </a:xfrm>
                <a:prstGeom prst="rect">
                  <a:avLst/>
                </a:prstGeom>
                <a:blipFill>
                  <a:blip r:embed="rId6"/>
                  <a:stretch>
                    <a:fillRect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90" name="Textfeld 18">
                  <a:extLst>
                    <a:ext uri="{FF2B5EF4-FFF2-40B4-BE49-F238E27FC236}">
                      <a16:creationId xmlns:a16="http://schemas.microsoft.com/office/drawing/2014/main" id="{C713F09D-8C1E-BD0E-3B9B-3DAEE64B9BF0}"/>
                    </a:ext>
                  </a:extLst>
                </p:cNvPr>
                <p:cNvSpPr txBox="1"/>
                <p:nvPr/>
              </p:nvSpPr>
              <p:spPr>
                <a:xfrm>
                  <a:off x="4350786" y="2396370"/>
                  <a:ext cx="715806"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b="1" i="1" smtClean="0">
                                <a:latin typeface="Cambria Math" panose="02040503050406030204" pitchFamily="18" charset="0"/>
                              </a:rPr>
                            </m:ctrlPr>
                          </m:sSupPr>
                          <m:e>
                            <m:r>
                              <a:rPr lang="en-US" sz="1600" b="1" i="1" smtClean="0">
                                <a:latin typeface="Cambria Math" panose="02040503050406030204" pitchFamily="18" charset="0"/>
                                <a:ea typeface="Cambria Math" panose="02040503050406030204" pitchFamily="18" charset="0"/>
                              </a:rPr>
                              <m:t>𝝁</m:t>
                            </m:r>
                          </m:e>
                          <m:sup>
                            <m:r>
                              <a:rPr lang="en-US" sz="1600" b="1" i="1" smtClean="0">
                                <a:latin typeface="Cambria Math" panose="02040503050406030204" pitchFamily="18" charset="0"/>
                              </a:rPr>
                              <m:t>+</m:t>
                            </m:r>
                          </m:sup>
                        </m:sSup>
                      </m:oMath>
                    </m:oMathPara>
                  </a14:m>
                  <a:endParaRPr lang="en-US" sz="1600" b="1" dirty="0"/>
                </a:p>
              </p:txBody>
            </p:sp>
          </mc:Choice>
          <mc:Fallback xmlns="">
            <p:sp>
              <p:nvSpPr>
                <p:cNvPr id="90" name="Textfeld 18">
                  <a:extLst>
                    <a:ext uri="{FF2B5EF4-FFF2-40B4-BE49-F238E27FC236}">
                      <a16:creationId xmlns:a16="http://schemas.microsoft.com/office/drawing/2014/main" id="{C713F09D-8C1E-BD0E-3B9B-3DAEE64B9BF0}"/>
                    </a:ext>
                  </a:extLst>
                </p:cNvPr>
                <p:cNvSpPr txBox="1">
                  <a:spLocks noRot="1" noChangeAspect="1" noMove="1" noResize="1" noEditPoints="1" noAdjustHandles="1" noChangeArrowheads="1" noChangeShapeType="1" noTextEdit="1"/>
                </p:cNvSpPr>
                <p:nvPr/>
              </p:nvSpPr>
              <p:spPr>
                <a:xfrm>
                  <a:off x="4350786" y="2396370"/>
                  <a:ext cx="715806" cy="246221"/>
                </a:xfrm>
                <a:prstGeom prst="rect">
                  <a:avLst/>
                </a:prstGeom>
                <a:blipFill>
                  <a:blip r:embed="rId7"/>
                  <a:stretch>
                    <a:fillRect b="-225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91" name="Textfeld 18">
                  <a:extLst>
                    <a:ext uri="{FF2B5EF4-FFF2-40B4-BE49-F238E27FC236}">
                      <a16:creationId xmlns:a16="http://schemas.microsoft.com/office/drawing/2014/main" id="{D76F4E10-1FB9-FFF3-DAAD-935C26D84D7A}"/>
                    </a:ext>
                  </a:extLst>
                </p:cNvPr>
                <p:cNvSpPr txBox="1"/>
                <p:nvPr/>
              </p:nvSpPr>
              <p:spPr>
                <a:xfrm>
                  <a:off x="2134651" y="2176752"/>
                  <a:ext cx="715806"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b="1" i="1" smtClean="0">
                                <a:latin typeface="Cambria Math" panose="02040503050406030204" pitchFamily="18" charset="0"/>
                              </a:rPr>
                            </m:ctrlPr>
                          </m:sSupPr>
                          <m:e>
                            <m:r>
                              <a:rPr lang="en-US" sz="1600" b="1" i="1" smtClean="0">
                                <a:latin typeface="Cambria Math" panose="02040503050406030204" pitchFamily="18" charset="0"/>
                                <a:ea typeface="Cambria Math" panose="02040503050406030204" pitchFamily="18" charset="0"/>
                              </a:rPr>
                              <m:t>𝝁</m:t>
                            </m:r>
                          </m:e>
                          <m:sup>
                            <m:r>
                              <a:rPr lang="en-US" sz="1600" b="1" i="1" smtClean="0">
                                <a:latin typeface="Cambria Math" panose="02040503050406030204" pitchFamily="18" charset="0"/>
                              </a:rPr>
                              <m:t>+</m:t>
                            </m:r>
                          </m:sup>
                        </m:sSup>
                      </m:oMath>
                    </m:oMathPara>
                  </a14:m>
                  <a:endParaRPr lang="en-US" sz="1600" b="1" dirty="0"/>
                </a:p>
              </p:txBody>
            </p:sp>
          </mc:Choice>
          <mc:Fallback xmlns="">
            <p:sp>
              <p:nvSpPr>
                <p:cNvPr id="91" name="Textfeld 18">
                  <a:extLst>
                    <a:ext uri="{FF2B5EF4-FFF2-40B4-BE49-F238E27FC236}">
                      <a16:creationId xmlns:a16="http://schemas.microsoft.com/office/drawing/2014/main" id="{D76F4E10-1FB9-FFF3-DAAD-935C26D84D7A}"/>
                    </a:ext>
                  </a:extLst>
                </p:cNvPr>
                <p:cNvSpPr txBox="1">
                  <a:spLocks noRot="1" noChangeAspect="1" noMove="1" noResize="1" noEditPoints="1" noAdjustHandles="1" noChangeArrowheads="1" noChangeShapeType="1" noTextEdit="1"/>
                </p:cNvSpPr>
                <p:nvPr/>
              </p:nvSpPr>
              <p:spPr>
                <a:xfrm>
                  <a:off x="2134651" y="2176752"/>
                  <a:ext cx="715806" cy="246221"/>
                </a:xfrm>
                <a:prstGeom prst="rect">
                  <a:avLst/>
                </a:prstGeom>
                <a:blipFill>
                  <a:blip r:embed="rId8"/>
                  <a:stretch>
                    <a:fillRect b="-22500"/>
                  </a:stretch>
                </a:blipFill>
              </p:spPr>
              <p:txBody>
                <a:bodyPr/>
                <a:lstStyle/>
                <a:p>
                  <a:r>
                    <a:rPr lang="en-CH">
                      <a:noFill/>
                    </a:rPr>
                    <a:t> </a:t>
                  </a:r>
                </a:p>
              </p:txBody>
            </p:sp>
          </mc:Fallback>
        </mc:AlternateContent>
        <p:sp>
          <p:nvSpPr>
            <p:cNvPr id="92" name="Rechteck 94">
              <a:extLst>
                <a:ext uri="{FF2B5EF4-FFF2-40B4-BE49-F238E27FC236}">
                  <a16:creationId xmlns:a16="http://schemas.microsoft.com/office/drawing/2014/main" id="{DBBEB4B8-CB0B-C7F3-0E37-DED9AE948EE7}"/>
                </a:ext>
              </a:extLst>
            </p:cNvPr>
            <p:cNvSpPr/>
            <p:nvPr/>
          </p:nvSpPr>
          <p:spPr>
            <a:xfrm>
              <a:off x="3645413" y="2894909"/>
              <a:ext cx="1159876" cy="188108"/>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200" b="1" dirty="0">
                  <a:latin typeface="Arial" panose="020B0604020202020204" pitchFamily="34" charset="0"/>
                  <a:cs typeface="Arial" panose="020B0604020202020204" pitchFamily="34" charset="0"/>
                </a:rPr>
                <a:t>Tag MCP</a:t>
              </a:r>
            </a:p>
          </p:txBody>
        </p:sp>
        <p:cxnSp>
          <p:nvCxnSpPr>
            <p:cNvPr id="93" name="Straight Connector 92">
              <a:extLst>
                <a:ext uri="{FF2B5EF4-FFF2-40B4-BE49-F238E27FC236}">
                  <a16:creationId xmlns:a16="http://schemas.microsoft.com/office/drawing/2014/main" id="{7B87C58F-D576-32F4-3EC6-FE5E68D9209A}"/>
                </a:ext>
              </a:extLst>
            </p:cNvPr>
            <p:cNvCxnSpPr>
              <a:cxnSpLocks/>
            </p:cNvCxnSpPr>
            <p:nvPr/>
          </p:nvCxnSpPr>
          <p:spPr>
            <a:xfrm>
              <a:off x="4225351" y="1899149"/>
              <a:ext cx="0" cy="880518"/>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94" name="Connector: Curved 93">
              <a:extLst>
                <a:ext uri="{FF2B5EF4-FFF2-40B4-BE49-F238E27FC236}">
                  <a16:creationId xmlns:a16="http://schemas.microsoft.com/office/drawing/2014/main" id="{2893C039-0F8D-7F3D-45FB-892666059E51}"/>
                </a:ext>
              </a:extLst>
            </p:cNvPr>
            <p:cNvCxnSpPr>
              <a:cxnSpLocks/>
            </p:cNvCxnSpPr>
            <p:nvPr/>
          </p:nvCxnSpPr>
          <p:spPr>
            <a:xfrm rot="5400000">
              <a:off x="3723038" y="2430482"/>
              <a:ext cx="572247" cy="356607"/>
            </a:xfrm>
            <a:prstGeom prst="curvedConnector3">
              <a:avLst>
                <a:gd name="adj1" fmla="val -31403"/>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5" name="Textfeld 18">
                  <a:extLst>
                    <a:ext uri="{FF2B5EF4-FFF2-40B4-BE49-F238E27FC236}">
                      <a16:creationId xmlns:a16="http://schemas.microsoft.com/office/drawing/2014/main" id="{7F50974C-F949-0B49-33A6-C2BB731A58D6}"/>
                    </a:ext>
                  </a:extLst>
                </p:cNvPr>
                <p:cNvSpPr txBox="1"/>
                <p:nvPr/>
              </p:nvSpPr>
              <p:spPr>
                <a:xfrm>
                  <a:off x="3534727" y="1972195"/>
                  <a:ext cx="715806"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b="1" i="1" smtClean="0">
                                <a:solidFill>
                                  <a:schemeClr val="bg1"/>
                                </a:solidFill>
                                <a:latin typeface="Cambria Math" panose="02040503050406030204" pitchFamily="18" charset="0"/>
                              </a:rPr>
                            </m:ctrlPr>
                          </m:sSupPr>
                          <m:e>
                            <m:r>
                              <a:rPr lang="en-US" sz="1600" b="1" i="1" smtClean="0">
                                <a:solidFill>
                                  <a:schemeClr val="bg1"/>
                                </a:solidFill>
                                <a:latin typeface="Cambria Math" panose="02040503050406030204" pitchFamily="18" charset="0"/>
                              </a:rPr>
                              <m:t>𝒆</m:t>
                            </m:r>
                          </m:e>
                          <m:sup>
                            <m:r>
                              <a:rPr lang="en-US" sz="1600" b="1" i="1" smtClean="0">
                                <a:solidFill>
                                  <a:schemeClr val="bg1"/>
                                </a:solidFill>
                                <a:latin typeface="Cambria Math" panose="02040503050406030204" pitchFamily="18" charset="0"/>
                              </a:rPr>
                              <m:t>−</m:t>
                            </m:r>
                          </m:sup>
                        </m:sSup>
                      </m:oMath>
                    </m:oMathPara>
                  </a14:m>
                  <a:endParaRPr lang="en-US" sz="1600" b="1" dirty="0">
                    <a:solidFill>
                      <a:schemeClr val="bg1"/>
                    </a:solidFill>
                  </a:endParaRPr>
                </a:p>
              </p:txBody>
            </p:sp>
          </mc:Choice>
          <mc:Fallback xmlns="">
            <p:sp>
              <p:nvSpPr>
                <p:cNvPr id="95" name="Textfeld 18">
                  <a:extLst>
                    <a:ext uri="{FF2B5EF4-FFF2-40B4-BE49-F238E27FC236}">
                      <a16:creationId xmlns:a16="http://schemas.microsoft.com/office/drawing/2014/main" id="{7F50974C-F949-0B49-33A6-C2BB731A58D6}"/>
                    </a:ext>
                  </a:extLst>
                </p:cNvPr>
                <p:cNvSpPr txBox="1">
                  <a:spLocks noRot="1" noChangeAspect="1" noMove="1" noResize="1" noEditPoints="1" noAdjustHandles="1" noChangeArrowheads="1" noChangeShapeType="1" noTextEdit="1"/>
                </p:cNvSpPr>
                <p:nvPr/>
              </p:nvSpPr>
              <p:spPr>
                <a:xfrm>
                  <a:off x="3534727" y="1972195"/>
                  <a:ext cx="715806" cy="246221"/>
                </a:xfrm>
                <a:prstGeom prst="rect">
                  <a:avLst/>
                </a:prstGeom>
                <a:blipFill>
                  <a:blip r:embed="rId9"/>
                  <a:stretch>
                    <a:fillRect/>
                  </a:stretch>
                </a:blipFill>
              </p:spPr>
              <p:txBody>
                <a:bodyPr/>
                <a:lstStyle/>
                <a:p>
                  <a:r>
                    <a:rPr lang="en-CH">
                      <a:noFill/>
                    </a:rPr>
                    <a:t> </a:t>
                  </a:r>
                </a:p>
              </p:txBody>
            </p:sp>
          </mc:Fallback>
        </mc:AlternateContent>
        <p:sp>
          <p:nvSpPr>
            <p:cNvPr id="96" name="Textfeld 93">
              <a:extLst>
                <a:ext uri="{FF2B5EF4-FFF2-40B4-BE49-F238E27FC236}">
                  <a16:creationId xmlns:a16="http://schemas.microsoft.com/office/drawing/2014/main" id="{3042F264-C245-B37E-2FD5-CADF674AD221}"/>
                </a:ext>
              </a:extLst>
            </p:cNvPr>
            <p:cNvSpPr txBox="1"/>
            <p:nvPr/>
          </p:nvSpPr>
          <p:spPr>
            <a:xfrm>
              <a:off x="3713440" y="1622150"/>
              <a:ext cx="1002379" cy="276999"/>
            </a:xfrm>
            <a:prstGeom prst="rect">
              <a:avLst/>
            </a:prstGeom>
            <a:noFill/>
          </p:spPr>
          <p:txBody>
            <a:bodyPr wrap="square" rtlCol="0">
              <a:spAutoFit/>
            </a:bodyPr>
            <a:lstStyle/>
            <a:p>
              <a:r>
                <a:rPr lang="en-US" sz="1200" b="1" dirty="0">
                  <a:solidFill>
                    <a:schemeClr val="bg1"/>
                  </a:solidFill>
                  <a:latin typeface="Arial" panose="020B0604020202020204" pitchFamily="34" charset="0"/>
                  <a:cs typeface="Arial" panose="020B0604020202020204" pitchFamily="34" charset="0"/>
                </a:rPr>
                <a:t>Carbon foil</a:t>
              </a:r>
            </a:p>
          </p:txBody>
        </p:sp>
      </p:grpSp>
      <p:sp>
        <p:nvSpPr>
          <p:cNvPr id="103" name="Oval 102">
            <a:extLst>
              <a:ext uri="{FF2B5EF4-FFF2-40B4-BE49-F238E27FC236}">
                <a16:creationId xmlns:a16="http://schemas.microsoft.com/office/drawing/2014/main" id="{4003A9FE-3FE4-6EBD-ADF2-6A4AABD826CE}"/>
              </a:ext>
            </a:extLst>
          </p:cNvPr>
          <p:cNvSpPr/>
          <p:nvPr/>
        </p:nvSpPr>
        <p:spPr>
          <a:xfrm>
            <a:off x="2937147" y="3314459"/>
            <a:ext cx="81280" cy="81280"/>
          </a:xfrm>
          <a:prstGeom prst="ellipse">
            <a:avLst/>
          </a:prstGeom>
          <a:solidFill>
            <a:srgbClr val="0070C0"/>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4" name="Oval 103">
            <a:extLst>
              <a:ext uri="{FF2B5EF4-FFF2-40B4-BE49-F238E27FC236}">
                <a16:creationId xmlns:a16="http://schemas.microsoft.com/office/drawing/2014/main" id="{CA24FB6A-BC2F-F71F-169A-D11817C72436}"/>
              </a:ext>
            </a:extLst>
          </p:cNvPr>
          <p:cNvSpPr/>
          <p:nvPr/>
        </p:nvSpPr>
        <p:spPr>
          <a:xfrm>
            <a:off x="4963649" y="2712660"/>
            <a:ext cx="156308" cy="165828"/>
          </a:xfrm>
          <a:prstGeom prst="ellipse">
            <a:avLst/>
          </a:prstGeom>
          <a:solidFill>
            <a:srgbClr val="00AA48"/>
          </a:solidFill>
          <a:ln>
            <a:solidFill>
              <a:srgbClr val="00AA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 name="Group 1">
            <a:extLst>
              <a:ext uri="{FF2B5EF4-FFF2-40B4-BE49-F238E27FC236}">
                <a16:creationId xmlns:a16="http://schemas.microsoft.com/office/drawing/2014/main" id="{038DAAF6-781E-2A9E-DBE1-CB83DBC73B10}"/>
              </a:ext>
            </a:extLst>
          </p:cNvPr>
          <p:cNvGrpSpPr/>
          <p:nvPr/>
        </p:nvGrpSpPr>
        <p:grpSpPr>
          <a:xfrm>
            <a:off x="8304724" y="4226401"/>
            <a:ext cx="3792544" cy="2381846"/>
            <a:chOff x="4102027" y="3998545"/>
            <a:chExt cx="3792544" cy="2381846"/>
          </a:xfrm>
        </p:grpSpPr>
        <p:cxnSp>
          <p:nvCxnSpPr>
            <p:cNvPr id="3" name="Straight Connector 2">
              <a:extLst>
                <a:ext uri="{FF2B5EF4-FFF2-40B4-BE49-F238E27FC236}">
                  <a16:creationId xmlns:a16="http://schemas.microsoft.com/office/drawing/2014/main" id="{6A5E9659-D086-1161-308D-A671D9BDDB52}"/>
                </a:ext>
              </a:extLst>
            </p:cNvPr>
            <p:cNvCxnSpPr>
              <a:cxnSpLocks/>
            </p:cNvCxnSpPr>
            <p:nvPr/>
          </p:nvCxnSpPr>
          <p:spPr>
            <a:xfrm>
              <a:off x="4615387" y="4715125"/>
              <a:ext cx="1152000" cy="0"/>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a:extLst>
                <a:ext uri="{FF2B5EF4-FFF2-40B4-BE49-F238E27FC236}">
                  <a16:creationId xmlns:a16="http://schemas.microsoft.com/office/drawing/2014/main" id="{5D3043D2-E549-960C-585A-4631F3FF9F3B}"/>
                </a:ext>
              </a:extLst>
            </p:cNvPr>
            <p:cNvCxnSpPr>
              <a:cxnSpLocks/>
            </p:cNvCxnSpPr>
            <p:nvPr/>
          </p:nvCxnSpPr>
          <p:spPr>
            <a:xfrm>
              <a:off x="4615387" y="6220336"/>
              <a:ext cx="1152000" cy="0"/>
            </a:xfrm>
            <a:prstGeom prst="line">
              <a:avLst/>
            </a:prstGeom>
          </p:spPr>
          <p:style>
            <a:lnRef idx="2">
              <a:schemeClr val="dk1"/>
            </a:lnRef>
            <a:fillRef idx="0">
              <a:schemeClr val="dk1"/>
            </a:fillRef>
            <a:effectRef idx="1">
              <a:schemeClr val="dk1"/>
            </a:effectRef>
            <a:fontRef idx="minor">
              <a:schemeClr val="tx1"/>
            </a:fontRef>
          </p:style>
        </p:cxnSp>
        <p:cxnSp>
          <p:nvCxnSpPr>
            <p:cNvPr id="13" name="Straight Connector 12">
              <a:extLst>
                <a:ext uri="{FF2B5EF4-FFF2-40B4-BE49-F238E27FC236}">
                  <a16:creationId xmlns:a16="http://schemas.microsoft.com/office/drawing/2014/main" id="{D672D236-924D-0FE8-28D2-175861F92AF1}"/>
                </a:ext>
              </a:extLst>
            </p:cNvPr>
            <p:cNvCxnSpPr>
              <a:cxnSpLocks/>
            </p:cNvCxnSpPr>
            <p:nvPr/>
          </p:nvCxnSpPr>
          <p:spPr>
            <a:xfrm>
              <a:off x="6178192" y="4717843"/>
              <a:ext cx="1152000" cy="0"/>
            </a:xfrm>
            <a:prstGeom prst="line">
              <a:avLst/>
            </a:prstGeom>
          </p:spPr>
          <p:style>
            <a:lnRef idx="2">
              <a:schemeClr val="dk1"/>
            </a:lnRef>
            <a:fillRef idx="0">
              <a:schemeClr val="dk1"/>
            </a:fillRef>
            <a:effectRef idx="1">
              <a:schemeClr val="dk1"/>
            </a:effectRef>
            <a:fontRef idx="minor">
              <a:schemeClr val="tx1"/>
            </a:fontRef>
          </p:style>
        </p:cxnSp>
        <p:sp>
          <p:nvSpPr>
            <p:cNvPr id="17" name="TextBox 16">
              <a:extLst>
                <a:ext uri="{FF2B5EF4-FFF2-40B4-BE49-F238E27FC236}">
                  <a16:creationId xmlns:a16="http://schemas.microsoft.com/office/drawing/2014/main" id="{EA57FB3B-BB1F-B252-D059-04F22272A5A6}"/>
                </a:ext>
              </a:extLst>
            </p:cNvPr>
            <p:cNvSpPr txBox="1"/>
            <p:nvPr/>
          </p:nvSpPr>
          <p:spPr>
            <a:xfrm>
              <a:off x="4102027" y="4490174"/>
              <a:ext cx="455574" cy="400110"/>
            </a:xfrm>
            <a:prstGeom prst="rect">
              <a:avLst/>
            </a:prstGeom>
            <a:noFill/>
          </p:spPr>
          <p:txBody>
            <a:bodyPr wrap="none" rtlCol="0">
              <a:spAutoFit/>
            </a:bodyPr>
            <a:lstStyle/>
            <a:p>
              <a:r>
                <a:rPr lang="en-US" sz="2000" b="1" dirty="0">
                  <a:latin typeface="Times New Roman" panose="02020603050405020304" pitchFamily="18" charset="0"/>
                  <a:cs typeface="Times New Roman" panose="02020603050405020304" pitchFamily="18" charset="0"/>
                </a:rPr>
                <a:t>2S</a:t>
              </a:r>
              <a:endParaRPr lang="en-CH" sz="2000" b="1" dirty="0">
                <a:latin typeface="Times New Roman" panose="02020603050405020304" pitchFamily="18" charset="0"/>
                <a:cs typeface="Times New Roman" panose="02020603050405020304" pitchFamily="18" charset="0"/>
              </a:endParaRPr>
            </a:p>
          </p:txBody>
        </p:sp>
        <p:sp>
          <p:nvSpPr>
            <p:cNvPr id="18" name="TextBox 17">
              <a:extLst>
                <a:ext uri="{FF2B5EF4-FFF2-40B4-BE49-F238E27FC236}">
                  <a16:creationId xmlns:a16="http://schemas.microsoft.com/office/drawing/2014/main" id="{7D35DFF6-314A-463F-E367-0D7ADB117F9D}"/>
                </a:ext>
              </a:extLst>
            </p:cNvPr>
            <p:cNvSpPr txBox="1"/>
            <p:nvPr/>
          </p:nvSpPr>
          <p:spPr>
            <a:xfrm>
              <a:off x="4103342" y="5980281"/>
              <a:ext cx="455574" cy="400110"/>
            </a:xfrm>
            <a:prstGeom prst="rect">
              <a:avLst/>
            </a:prstGeom>
            <a:noFill/>
          </p:spPr>
          <p:txBody>
            <a:bodyPr wrap="none" rtlCol="0">
              <a:spAutoFit/>
            </a:bodyPr>
            <a:lstStyle/>
            <a:p>
              <a:r>
                <a:rPr lang="en-US" sz="2000" b="1" dirty="0">
                  <a:latin typeface="Times New Roman" panose="02020603050405020304" pitchFamily="18" charset="0"/>
                  <a:cs typeface="Times New Roman" panose="02020603050405020304" pitchFamily="18" charset="0"/>
                </a:rPr>
                <a:t>1S</a:t>
              </a:r>
              <a:endParaRPr lang="en-CH" sz="2000" b="1" dirty="0">
                <a:latin typeface="Times New Roman" panose="02020603050405020304" pitchFamily="18" charset="0"/>
                <a:cs typeface="Times New Roman" panose="02020603050405020304" pitchFamily="18" charset="0"/>
              </a:endParaRPr>
            </a:p>
          </p:txBody>
        </p:sp>
        <p:sp>
          <p:nvSpPr>
            <p:cNvPr id="19" name="TextBox 18">
              <a:extLst>
                <a:ext uri="{FF2B5EF4-FFF2-40B4-BE49-F238E27FC236}">
                  <a16:creationId xmlns:a16="http://schemas.microsoft.com/office/drawing/2014/main" id="{6008F9A1-4751-7C83-791C-44B73FA1131D}"/>
                </a:ext>
              </a:extLst>
            </p:cNvPr>
            <p:cNvSpPr txBox="1"/>
            <p:nvPr/>
          </p:nvSpPr>
          <p:spPr>
            <a:xfrm>
              <a:off x="7424571" y="4492892"/>
              <a:ext cx="470000" cy="400110"/>
            </a:xfrm>
            <a:prstGeom prst="rect">
              <a:avLst/>
            </a:prstGeom>
            <a:noFill/>
          </p:spPr>
          <p:txBody>
            <a:bodyPr wrap="none" rtlCol="0">
              <a:spAutoFit/>
            </a:bodyPr>
            <a:lstStyle/>
            <a:p>
              <a:r>
                <a:rPr lang="en-US" sz="2000" b="1" dirty="0">
                  <a:latin typeface="Times New Roman" panose="02020603050405020304" pitchFamily="18" charset="0"/>
                  <a:cs typeface="Times New Roman" panose="02020603050405020304" pitchFamily="18" charset="0"/>
                </a:rPr>
                <a:t>2P</a:t>
              </a:r>
              <a:endParaRPr lang="en-CH" sz="2000" b="1" dirty="0">
                <a:latin typeface="Times New Roman" panose="02020603050405020304" pitchFamily="18" charset="0"/>
                <a:cs typeface="Times New Roman" panose="02020603050405020304" pitchFamily="18" charset="0"/>
              </a:endParaRPr>
            </a:p>
          </p:txBody>
        </p:sp>
        <p:sp>
          <p:nvSpPr>
            <p:cNvPr id="20" name="Freeform: Shape 19">
              <a:extLst>
                <a:ext uri="{FF2B5EF4-FFF2-40B4-BE49-F238E27FC236}">
                  <a16:creationId xmlns:a16="http://schemas.microsoft.com/office/drawing/2014/main" id="{2029CA64-7556-846A-6F0D-ED2E2BACAE4B}"/>
                </a:ext>
              </a:extLst>
            </p:cNvPr>
            <p:cNvSpPr/>
            <p:nvPr/>
          </p:nvSpPr>
          <p:spPr>
            <a:xfrm rot="150333">
              <a:off x="5515456" y="4367983"/>
              <a:ext cx="934948" cy="380340"/>
            </a:xfrm>
            <a:custGeom>
              <a:avLst/>
              <a:gdLst>
                <a:gd name="connsiteX0" fmla="*/ 0 w 934948"/>
                <a:gd name="connsiteY0" fmla="*/ 380340 h 380340"/>
                <a:gd name="connsiteX1" fmla="*/ 452063 w 934948"/>
                <a:gd name="connsiteY1" fmla="*/ 196 h 380340"/>
                <a:gd name="connsiteX2" fmla="*/ 934948 w 934948"/>
                <a:gd name="connsiteY2" fmla="*/ 339243 h 380340"/>
              </a:gdLst>
              <a:ahLst/>
              <a:cxnLst>
                <a:cxn ang="0">
                  <a:pos x="connsiteX0" y="connsiteY0"/>
                </a:cxn>
                <a:cxn ang="0">
                  <a:pos x="connsiteX1" y="connsiteY1"/>
                </a:cxn>
                <a:cxn ang="0">
                  <a:pos x="connsiteX2" y="connsiteY2"/>
                </a:cxn>
              </a:cxnLst>
              <a:rect l="l" t="t" r="r" b="b"/>
              <a:pathLst>
                <a:path w="934948" h="380340">
                  <a:moveTo>
                    <a:pt x="0" y="380340"/>
                  </a:moveTo>
                  <a:cubicBezTo>
                    <a:pt x="148119" y="193692"/>
                    <a:pt x="296238" y="7045"/>
                    <a:pt x="452063" y="196"/>
                  </a:cubicBezTo>
                  <a:cubicBezTo>
                    <a:pt x="607888" y="-6653"/>
                    <a:pt x="771418" y="166295"/>
                    <a:pt x="934948" y="339243"/>
                  </a:cubicBezTo>
                </a:path>
              </a:pathLst>
            </a:custGeom>
            <a:noFill/>
            <a:ln w="38100">
              <a:solidFill>
                <a:srgbClr val="FFC000"/>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rgbClr val="FFFF00"/>
                </a:solidFill>
              </a:endParaRPr>
            </a:p>
          </p:txBody>
        </p:sp>
        <p:sp>
          <p:nvSpPr>
            <p:cNvPr id="21" name="TextBox 20">
              <a:extLst>
                <a:ext uri="{FF2B5EF4-FFF2-40B4-BE49-F238E27FC236}">
                  <a16:creationId xmlns:a16="http://schemas.microsoft.com/office/drawing/2014/main" id="{B9C93D1D-D005-8249-C95A-8780919123F6}"/>
                </a:ext>
              </a:extLst>
            </p:cNvPr>
            <p:cNvSpPr txBox="1"/>
            <p:nvPr/>
          </p:nvSpPr>
          <p:spPr>
            <a:xfrm>
              <a:off x="5445629" y="3998545"/>
              <a:ext cx="1308563" cy="369332"/>
            </a:xfrm>
            <a:prstGeom prst="rect">
              <a:avLst/>
            </a:prstGeom>
            <a:noFill/>
          </p:spPr>
          <p:txBody>
            <a:bodyPr wrap="none" rtlCol="0">
              <a:spAutoFit/>
            </a:bodyPr>
            <a:lstStyle/>
            <a:p>
              <a:r>
                <a:rPr lang="en-US" b="1" dirty="0">
                  <a:solidFill>
                    <a:srgbClr val="FFC000"/>
                  </a:solidFill>
                </a:rPr>
                <a:t>Resonant RF</a:t>
              </a:r>
              <a:endParaRPr lang="en-CH" b="1" dirty="0">
                <a:solidFill>
                  <a:srgbClr val="FFC000"/>
                </a:solidFill>
              </a:endParaRPr>
            </a:p>
          </p:txBody>
        </p:sp>
        <p:cxnSp>
          <p:nvCxnSpPr>
            <p:cNvPr id="22" name="Straight Arrow Connector 21">
              <a:extLst>
                <a:ext uri="{FF2B5EF4-FFF2-40B4-BE49-F238E27FC236}">
                  <a16:creationId xmlns:a16="http://schemas.microsoft.com/office/drawing/2014/main" id="{A2679266-41CB-0C96-29CC-0CBFF0C5EA87}"/>
                </a:ext>
              </a:extLst>
            </p:cNvPr>
            <p:cNvCxnSpPr/>
            <p:nvPr/>
          </p:nvCxnSpPr>
          <p:spPr>
            <a:xfrm flipH="1">
              <a:off x="5507589" y="4715125"/>
              <a:ext cx="1047323" cy="1505211"/>
            </a:xfrm>
            <a:prstGeom prst="straightConnector1">
              <a:avLst/>
            </a:prstGeom>
            <a:ln w="38100">
              <a:solidFill>
                <a:srgbClr val="EA27FF"/>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C5437646-F095-8748-F220-F08BF78DC76C}"/>
                </a:ext>
              </a:extLst>
            </p:cNvPr>
            <p:cNvSpPr txBox="1"/>
            <p:nvPr/>
          </p:nvSpPr>
          <p:spPr>
            <a:xfrm>
              <a:off x="6216962" y="5227708"/>
              <a:ext cx="1304653" cy="646331"/>
            </a:xfrm>
            <a:prstGeom prst="rect">
              <a:avLst/>
            </a:prstGeom>
            <a:noFill/>
          </p:spPr>
          <p:txBody>
            <a:bodyPr wrap="none" rtlCol="0">
              <a:spAutoFit/>
            </a:bodyPr>
            <a:lstStyle/>
            <a:p>
              <a:r>
                <a:rPr lang="en-US" b="1" dirty="0">
                  <a:solidFill>
                    <a:srgbClr val="EA27FF"/>
                  </a:solidFill>
                </a:rPr>
                <a:t>Undetected </a:t>
              </a:r>
              <a:br>
                <a:rPr lang="en-US" b="1" dirty="0">
                  <a:solidFill>
                    <a:srgbClr val="EA27FF"/>
                  </a:solidFill>
                </a:rPr>
              </a:br>
              <a:r>
                <a:rPr lang="en-US" b="1" dirty="0">
                  <a:solidFill>
                    <a:srgbClr val="EA27FF"/>
                  </a:solidFill>
                </a:rPr>
                <a:t>LyA Photon</a:t>
              </a:r>
              <a:endParaRPr lang="en-CH" b="1" dirty="0">
                <a:solidFill>
                  <a:srgbClr val="EA27FF"/>
                </a:solidFill>
              </a:endParaRPr>
            </a:p>
          </p:txBody>
        </p:sp>
      </p:grpSp>
      <p:sp>
        <p:nvSpPr>
          <p:cNvPr id="24"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1BE0DC39-1F16-FA57-CDEA-3AAF773A0539}"/>
              </a:ext>
            </a:extLst>
          </p:cNvPr>
          <p:cNvSpPr txBox="1"/>
          <p:nvPr/>
        </p:nvSpPr>
        <p:spPr>
          <a:xfrm>
            <a:off x="4597182" y="3749044"/>
            <a:ext cx="2221434" cy="2064668"/>
          </a:xfrm>
          <a:prstGeom prst="rect">
            <a:avLst/>
          </a:prstGeom>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xmlns:mc="http://schemas.openxmlformats.org/markup-compatibility/2006" val="1"/>
            </a:ext>
          </a:extLst>
        </p:spPr>
        <p:txBody>
          <a:bodyPr wrap="square" lIns="45719" rIns="45719">
            <a:spAutoFit/>
          </a:bodyPr>
          <a:lstStyle/>
          <a:p>
            <a:pPr marL="457200" indent="-457200">
              <a:spcBef>
                <a:spcPts val="500"/>
              </a:spcBef>
              <a:buClr>
                <a:srgbClr val="0000AA"/>
              </a:buClr>
              <a:buSzPct val="100000"/>
              <a:buFont typeface="+mj-lt"/>
              <a:buAutoNum type="arabicPeriod" startAt="2"/>
              <a:defRPr sz="2400">
                <a:latin typeface="Helvetica Light"/>
                <a:ea typeface="Helvetica Light"/>
                <a:cs typeface="Helvetica Light"/>
                <a:sym typeface="Helvetica Light"/>
              </a:defRPr>
            </a:pPr>
            <a:r>
              <a:rPr lang="en-GB" sz="2000" dirty="0">
                <a:latin typeface="+mj-lt"/>
                <a:ea typeface="Helvetica Light"/>
                <a:cs typeface="Helvetica Light"/>
                <a:sym typeface="Helvetica Light"/>
              </a:rPr>
              <a:t> Resonant microwaves excite 2</a:t>
            </a:r>
            <a:r>
              <a:rPr lang="en-GB" sz="2000" dirty="0">
                <a:latin typeface="+mj-lt"/>
              </a:rPr>
              <a:t>S</a:t>
            </a:r>
            <a:r>
              <a:rPr lang="en-GB" sz="2000" dirty="0">
                <a:latin typeface="Calibri" panose="020F0502020204030204" pitchFamily="34" charset="0"/>
                <a:ea typeface="Calibri" panose="020F0502020204030204" pitchFamily="34" charset="0"/>
                <a:cs typeface="Calibri" panose="020F0502020204030204" pitchFamily="34" charset="0"/>
              </a:rPr>
              <a:t>→</a:t>
            </a:r>
            <a:r>
              <a:rPr lang="en-GB" sz="2000" dirty="0">
                <a:latin typeface="+mj-lt"/>
              </a:rPr>
              <a:t>2P, followed by 2P</a:t>
            </a:r>
            <a:r>
              <a:rPr lang="en-GB" sz="2000" dirty="0">
                <a:latin typeface="Calibri" panose="020F0502020204030204" pitchFamily="34" charset="0"/>
                <a:ea typeface="Calibri" panose="020F0502020204030204" pitchFamily="34" charset="0"/>
                <a:cs typeface="Calibri" panose="020F0502020204030204" pitchFamily="34" charset="0"/>
              </a:rPr>
              <a:t>→</a:t>
            </a:r>
            <a:r>
              <a:rPr lang="en-GB" sz="2000" dirty="0">
                <a:latin typeface="+mj-lt"/>
              </a:rPr>
              <a:t>1S decay</a:t>
            </a:r>
          </a:p>
          <a:p>
            <a:pPr marL="457200" indent="-457200">
              <a:spcBef>
                <a:spcPts val="500"/>
              </a:spcBef>
              <a:buClr>
                <a:srgbClr val="0000AA"/>
              </a:buClr>
              <a:buSzPct val="100000"/>
              <a:buFont typeface="+mj-lt"/>
              <a:buAutoNum type="arabicPeriod" startAt="2"/>
              <a:defRPr sz="2400">
                <a:latin typeface="Helvetica Light"/>
                <a:ea typeface="Helvetica Light"/>
                <a:cs typeface="Helvetica Light"/>
                <a:sym typeface="Helvetica Light"/>
              </a:defRPr>
            </a:pPr>
            <a:endParaRPr lang="en-GB" dirty="0">
              <a:latin typeface="+mj-lt"/>
            </a:endParaRPr>
          </a:p>
        </p:txBody>
      </p:sp>
      <mc:AlternateContent xmlns:mc="http://schemas.openxmlformats.org/markup-compatibility/2006" xmlns:a14="http://schemas.microsoft.com/office/drawing/2010/main">
        <mc:Choice Requires="a14">
          <p:sp>
            <p:nvSpPr>
              <p:cNvPr id="4"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C56B9B6B-E8E1-2D8E-8CF5-061129B8024E}"/>
                  </a:ext>
                </a:extLst>
              </p:cNvPr>
              <p:cNvSpPr txBox="1"/>
              <p:nvPr/>
            </p:nvSpPr>
            <p:spPr>
              <a:xfrm>
                <a:off x="1557904" y="3831915"/>
                <a:ext cx="2761562" cy="1449115"/>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sz="2000" dirty="0">
                    <a:latin typeface="+mj-lt"/>
                  </a:rPr>
                  <a:t>M formed in 2S state as </a:t>
                </a:r>
                <a14:m>
                  <m:oMath xmlns:m="http://schemas.openxmlformats.org/officeDocument/2006/math">
                    <m:sSup>
                      <m:sSupPr>
                        <m:ctrlPr>
                          <a:rPr lang="en-GB" sz="2000" i="1" smtClean="0">
                            <a:latin typeface="Cambria Math" panose="02040503050406030204" pitchFamily="18" charset="0"/>
                          </a:rPr>
                        </m:ctrlPr>
                      </m:sSupPr>
                      <m:e>
                        <m:r>
                          <a:rPr lang="en-GB" sz="2000" i="1" smtClean="0">
                            <a:latin typeface="Cambria Math" panose="02040503050406030204" pitchFamily="18" charset="0"/>
                            <a:ea typeface="Cambria Math" panose="02040503050406030204" pitchFamily="18" charset="0"/>
                          </a:rPr>
                          <m:t>𝜇</m:t>
                        </m:r>
                      </m:e>
                      <m:sup>
                        <m:r>
                          <a:rPr lang="en-US" sz="2000" b="0" i="1" smtClean="0">
                            <a:latin typeface="Cambria Math" panose="02040503050406030204" pitchFamily="18" charset="0"/>
                          </a:rPr>
                          <m:t>+</m:t>
                        </m:r>
                      </m:sup>
                    </m:sSup>
                  </m:oMath>
                </a14:m>
                <a:r>
                  <a:rPr lang="en-GB" sz="2000" dirty="0">
                    <a:latin typeface="+mj-lt"/>
                  </a:rPr>
                  <a:t> beam traverses carbon foil</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p:txBody>
          </p:sp>
        </mc:Choice>
        <mc:Fallback xmlns="">
          <p:sp>
            <p:nvSpPr>
              <p:cNvPr id="4"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C56B9B6B-E8E1-2D8E-8CF5-061129B8024E}"/>
                  </a:ext>
                </a:extLst>
              </p:cNvPr>
              <p:cNvSpPr txBox="1">
                <a:spLocks noRot="1" noChangeAspect="1" noMove="1" noResize="1" noEditPoints="1" noAdjustHandles="1" noChangeArrowheads="1" noChangeShapeType="1" noTextEdit="1"/>
              </p:cNvSpPr>
              <p:nvPr/>
            </p:nvSpPr>
            <p:spPr>
              <a:xfrm>
                <a:off x="1557904" y="3831915"/>
                <a:ext cx="2761562" cy="1449115"/>
              </a:xfrm>
              <a:prstGeom prst="rect">
                <a:avLst/>
              </a:prstGeom>
              <a:blipFill>
                <a:blip r:embed="rId10"/>
                <a:stretch>
                  <a:fillRect l="-4636" t="-4219" r="-3091"/>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CH">
                    <a:noFill/>
                  </a:rPr>
                  <a:t> </a:t>
                </a:r>
              </a:p>
            </p:txBody>
          </p:sp>
        </mc:Fallback>
      </mc:AlternateContent>
      <p:sp>
        <p:nvSpPr>
          <p:cNvPr id="5" name="TextBox 4">
            <a:extLst>
              <a:ext uri="{FF2B5EF4-FFF2-40B4-BE49-F238E27FC236}">
                <a16:creationId xmlns:a16="http://schemas.microsoft.com/office/drawing/2014/main" id="{E3B8AF26-0B55-0170-9C1B-D2D3C6819DCC}"/>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2705465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66667E-6 1.11111E-6 L 0.13164 0.00139 " pathEditMode="relative" rAng="0" ptsTypes="AA">
                                      <p:cBhvr>
                                        <p:cTn id="6" dur="2000" fill="hold"/>
                                        <p:tgtEl>
                                          <p:spTgt spid="104"/>
                                        </p:tgtEl>
                                        <p:attrNameLst>
                                          <p:attrName>ppt_x</p:attrName>
                                          <p:attrName>ppt_y</p:attrName>
                                        </p:attrNameLst>
                                      </p:cBhvr>
                                      <p:rCtr x="6576"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F9A23F-00D0-6CB7-F5BF-633D1861BC14}"/>
            </a:ext>
          </a:extLst>
        </p:cNvPr>
        <p:cNvGrpSpPr/>
        <p:nvPr/>
      </p:nvGrpSpPr>
      <p:grpSpPr>
        <a:xfrm>
          <a:off x="0" y="0"/>
          <a:ext cx="0" cy="0"/>
          <a:chOff x="0" y="0"/>
          <a:chExt cx="0" cy="0"/>
        </a:xfrm>
      </p:grpSpPr>
      <p:sp>
        <p:nvSpPr>
          <p:cNvPr id="25" name="The PSI low energy muon beam (LEM)">
            <a:extLst>
              <a:ext uri="{FF2B5EF4-FFF2-40B4-BE49-F238E27FC236}">
                <a16:creationId xmlns:a16="http://schemas.microsoft.com/office/drawing/2014/main" id="{FBFE2D5F-DB7B-7022-27B0-2CF1F2632E35}"/>
              </a:ext>
            </a:extLst>
          </p:cNvPr>
          <p:cNvSpPr txBox="1">
            <a:spLocks/>
          </p:cNvSpPr>
          <p:nvPr/>
        </p:nvSpPr>
        <p:spPr>
          <a:xfrm>
            <a:off x="424441" y="786927"/>
            <a:ext cx="11537950" cy="762649"/>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Muonium Microwave spectroscopy setup</a:t>
            </a:r>
          </a:p>
        </p:txBody>
      </p:sp>
      <p:grpSp>
        <p:nvGrpSpPr>
          <p:cNvPr id="69" name="Group 68">
            <a:extLst>
              <a:ext uri="{FF2B5EF4-FFF2-40B4-BE49-F238E27FC236}">
                <a16:creationId xmlns:a16="http://schemas.microsoft.com/office/drawing/2014/main" id="{442AA440-E2CB-BFD6-281F-1FE0B59F7D67}"/>
              </a:ext>
            </a:extLst>
          </p:cNvPr>
          <p:cNvGrpSpPr/>
          <p:nvPr/>
        </p:nvGrpSpPr>
        <p:grpSpPr>
          <a:xfrm>
            <a:off x="1282558" y="1549576"/>
            <a:ext cx="7742099" cy="2218196"/>
            <a:chOff x="2134651" y="1117140"/>
            <a:chExt cx="7742099" cy="2218196"/>
          </a:xfrm>
        </p:grpSpPr>
        <p:grpSp>
          <p:nvGrpSpPr>
            <p:cNvPr id="70" name="Gruppieren 72">
              <a:extLst>
                <a:ext uri="{FF2B5EF4-FFF2-40B4-BE49-F238E27FC236}">
                  <a16:creationId xmlns:a16="http://schemas.microsoft.com/office/drawing/2014/main" id="{A476DE5C-4638-97F2-6C72-E6570E4A6005}"/>
                </a:ext>
              </a:extLst>
            </p:cNvPr>
            <p:cNvGrpSpPr/>
            <p:nvPr/>
          </p:nvGrpSpPr>
          <p:grpSpPr>
            <a:xfrm>
              <a:off x="5365887" y="1810746"/>
              <a:ext cx="1108310" cy="1107421"/>
              <a:chOff x="4931184" y="4985906"/>
              <a:chExt cx="994137" cy="1107421"/>
            </a:xfrm>
          </p:grpSpPr>
          <p:grpSp>
            <p:nvGrpSpPr>
              <p:cNvPr id="97" name="Gruppieren 73">
                <a:extLst>
                  <a:ext uri="{FF2B5EF4-FFF2-40B4-BE49-F238E27FC236}">
                    <a16:creationId xmlns:a16="http://schemas.microsoft.com/office/drawing/2014/main" id="{B3C54288-B316-C563-A915-7B235E477C61}"/>
                  </a:ext>
                </a:extLst>
              </p:cNvPr>
              <p:cNvGrpSpPr/>
              <p:nvPr/>
            </p:nvGrpSpPr>
            <p:grpSpPr>
              <a:xfrm>
                <a:off x="4931184" y="4985906"/>
                <a:ext cx="994137" cy="1107421"/>
                <a:chOff x="4931184" y="4985906"/>
                <a:chExt cx="994137" cy="1107421"/>
              </a:xfrm>
            </p:grpSpPr>
            <p:sp>
              <p:nvSpPr>
                <p:cNvPr id="99" name="Rechteck: abgerundete Ecken 75">
                  <a:extLst>
                    <a:ext uri="{FF2B5EF4-FFF2-40B4-BE49-F238E27FC236}">
                      <a16:creationId xmlns:a16="http://schemas.microsoft.com/office/drawing/2014/main" id="{9EF6F299-F114-A549-0C61-B4CBB949F50A}"/>
                    </a:ext>
                  </a:extLst>
                </p:cNvPr>
                <p:cNvSpPr/>
                <p:nvPr/>
              </p:nvSpPr>
              <p:spPr>
                <a:xfrm>
                  <a:off x="4931184" y="4985906"/>
                  <a:ext cx="994137" cy="1107421"/>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Arial" panose="020B0604020202020204" pitchFamily="34" charset="0"/>
                    <a:cs typeface="Arial" panose="020B0604020202020204" pitchFamily="34" charset="0"/>
                  </a:endParaRPr>
                </a:p>
              </p:txBody>
            </p:sp>
            <p:sp>
              <p:nvSpPr>
                <p:cNvPr id="100" name="Rechteck 76">
                  <a:extLst>
                    <a:ext uri="{FF2B5EF4-FFF2-40B4-BE49-F238E27FC236}">
                      <a16:creationId xmlns:a16="http://schemas.microsoft.com/office/drawing/2014/main" id="{05592656-E202-20E3-A4DA-D0C640F3792D}"/>
                    </a:ext>
                  </a:extLst>
                </p:cNvPr>
                <p:cNvSpPr/>
                <p:nvPr/>
              </p:nvSpPr>
              <p:spPr>
                <a:xfrm>
                  <a:off x="5005982" y="5300432"/>
                  <a:ext cx="844537" cy="82656"/>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01" name="Rechteck 77">
                  <a:extLst>
                    <a:ext uri="{FF2B5EF4-FFF2-40B4-BE49-F238E27FC236}">
                      <a16:creationId xmlns:a16="http://schemas.microsoft.com/office/drawing/2014/main" id="{36B50C6D-7381-99F8-8ACD-7B46869B3CE7}"/>
                    </a:ext>
                  </a:extLst>
                </p:cNvPr>
                <p:cNvSpPr/>
                <p:nvPr/>
              </p:nvSpPr>
              <p:spPr>
                <a:xfrm>
                  <a:off x="5005982" y="5696879"/>
                  <a:ext cx="844537" cy="82656"/>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grpSp>
          <p:sp>
            <p:nvSpPr>
              <p:cNvPr id="98" name="Textfeld 74">
                <a:extLst>
                  <a:ext uri="{FF2B5EF4-FFF2-40B4-BE49-F238E27FC236}">
                    <a16:creationId xmlns:a16="http://schemas.microsoft.com/office/drawing/2014/main" id="{FE3BDE5B-ADCA-C946-22B8-1FD33CDCDC75}"/>
                  </a:ext>
                </a:extLst>
              </p:cNvPr>
              <p:cNvSpPr txBox="1"/>
              <p:nvPr/>
            </p:nvSpPr>
            <p:spPr>
              <a:xfrm>
                <a:off x="4942496" y="5029454"/>
                <a:ext cx="982825" cy="276999"/>
              </a:xfrm>
              <a:prstGeom prst="rect">
                <a:avLst/>
              </a:prstGeom>
              <a:noFill/>
            </p:spPr>
            <p:txBody>
              <a:bodyPr wrap="square" rtlCol="0">
                <a:spAutoFit/>
              </a:bodyPr>
              <a:lstStyle/>
              <a:p>
                <a:r>
                  <a:rPr lang="en-US" sz="1200" b="1" dirty="0">
                    <a:solidFill>
                      <a:schemeClr val="bg1"/>
                    </a:solidFill>
                    <a:latin typeface="Arial" panose="020B0604020202020204" pitchFamily="34" charset="0"/>
                    <a:cs typeface="Arial" panose="020B0604020202020204" pitchFamily="34" charset="0"/>
                  </a:rPr>
                  <a:t>Microwave</a:t>
                </a:r>
              </a:p>
            </p:txBody>
          </p:sp>
        </p:grpSp>
        <p:sp>
          <p:nvSpPr>
            <p:cNvPr id="71" name="Achteck 3">
              <a:extLst>
                <a:ext uri="{FF2B5EF4-FFF2-40B4-BE49-F238E27FC236}">
                  <a16:creationId xmlns:a16="http://schemas.microsoft.com/office/drawing/2014/main" id="{D63BEAC6-A586-FC1A-1E49-C46F60182299}"/>
                </a:ext>
              </a:extLst>
            </p:cNvPr>
            <p:cNvSpPr/>
            <p:nvPr/>
          </p:nvSpPr>
          <p:spPr>
            <a:xfrm>
              <a:off x="3113020" y="1377996"/>
              <a:ext cx="2157586" cy="1957340"/>
            </a:xfrm>
            <a:prstGeom prst="octagon">
              <a:avLst/>
            </a:prstGeom>
            <a:solidFill>
              <a:srgbClr val="A8322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n w="0"/>
                <a:solidFill>
                  <a:schemeClr val="bg1"/>
                </a:solidFill>
                <a:effectLst>
                  <a:outerShdw blurRad="38100" dist="19050" dir="2700000" algn="tl" rotWithShape="0">
                    <a:schemeClr val="dk1">
                      <a:alpha val="40000"/>
                    </a:schemeClr>
                  </a:outerShdw>
                </a:effectLst>
              </a:endParaRPr>
            </a:p>
          </p:txBody>
        </p:sp>
        <p:sp>
          <p:nvSpPr>
            <p:cNvPr id="72" name="Rechteck: abgerundete Ecken 6">
              <a:extLst>
                <a:ext uri="{FF2B5EF4-FFF2-40B4-BE49-F238E27FC236}">
                  <a16:creationId xmlns:a16="http://schemas.microsoft.com/office/drawing/2014/main" id="{3C4E1118-A727-7B33-ED6D-9689720024A4}"/>
                </a:ext>
              </a:extLst>
            </p:cNvPr>
            <p:cNvSpPr/>
            <p:nvPr/>
          </p:nvSpPr>
          <p:spPr>
            <a:xfrm>
              <a:off x="6553315" y="1500456"/>
              <a:ext cx="1904254" cy="1680534"/>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3" name="Gerade Verbindung mit Pfeil 8">
              <a:extLst>
                <a:ext uri="{FF2B5EF4-FFF2-40B4-BE49-F238E27FC236}">
                  <a16:creationId xmlns:a16="http://schemas.microsoft.com/office/drawing/2014/main" id="{9FC5742B-E867-3247-ED40-3EDB31E2F4E5}"/>
                </a:ext>
              </a:extLst>
            </p:cNvPr>
            <p:cNvCxnSpPr>
              <a:cxnSpLocks/>
            </p:cNvCxnSpPr>
            <p:nvPr/>
          </p:nvCxnSpPr>
          <p:spPr>
            <a:xfrm>
              <a:off x="2591948" y="2363899"/>
              <a:ext cx="6660736"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4" name="Rechteck: abgerundete Ecken 9">
              <a:extLst>
                <a:ext uri="{FF2B5EF4-FFF2-40B4-BE49-F238E27FC236}">
                  <a16:creationId xmlns:a16="http://schemas.microsoft.com/office/drawing/2014/main" id="{CA6F7B5C-4A9B-BE75-B0FD-8C337CFA6964}"/>
                </a:ext>
              </a:extLst>
            </p:cNvPr>
            <p:cNvSpPr/>
            <p:nvPr/>
          </p:nvSpPr>
          <p:spPr>
            <a:xfrm>
              <a:off x="9307534" y="2109961"/>
              <a:ext cx="569216" cy="429865"/>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latin typeface="Arial" panose="020B0604020202020204" pitchFamily="34" charset="0"/>
                  <a:cs typeface="Arial" panose="020B0604020202020204" pitchFamily="34" charset="0"/>
                </a:rPr>
                <a:t>StopMCP</a:t>
              </a:r>
              <a:endParaRPr lang="en-US" sz="1200" b="1"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75" name="Textfeld 56">
                  <a:extLst>
                    <a:ext uri="{FF2B5EF4-FFF2-40B4-BE49-F238E27FC236}">
                      <a16:creationId xmlns:a16="http://schemas.microsoft.com/office/drawing/2014/main" id="{991CA245-5F72-E75A-9449-C6061067B2CE}"/>
                    </a:ext>
                  </a:extLst>
                </p:cNvPr>
                <p:cNvSpPr txBox="1"/>
                <p:nvPr/>
              </p:nvSpPr>
              <p:spPr>
                <a:xfrm>
                  <a:off x="8548057" y="2010621"/>
                  <a:ext cx="25167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1" i="0" smtClean="0">
                            <a:latin typeface="Cambria Math" panose="02040503050406030204" pitchFamily="18" charset="0"/>
                          </a:rPr>
                          <m:t>𝐌</m:t>
                        </m:r>
                      </m:oMath>
                    </m:oMathPara>
                  </a14:m>
                  <a:endParaRPr lang="en-US" b="1" dirty="0"/>
                </a:p>
              </p:txBody>
            </p:sp>
          </mc:Choice>
          <mc:Fallback xmlns="">
            <p:sp>
              <p:nvSpPr>
                <p:cNvPr id="75" name="Textfeld 56">
                  <a:extLst>
                    <a:ext uri="{FF2B5EF4-FFF2-40B4-BE49-F238E27FC236}">
                      <a16:creationId xmlns:a16="http://schemas.microsoft.com/office/drawing/2014/main" id="{991CA245-5F72-E75A-9449-C6061067B2CE}"/>
                    </a:ext>
                  </a:extLst>
                </p:cNvPr>
                <p:cNvSpPr txBox="1">
                  <a:spLocks noRot="1" noChangeAspect="1" noMove="1" noResize="1" noEditPoints="1" noAdjustHandles="1" noChangeArrowheads="1" noChangeShapeType="1" noTextEdit="1"/>
                </p:cNvSpPr>
                <p:nvPr/>
              </p:nvSpPr>
              <p:spPr>
                <a:xfrm>
                  <a:off x="8548057" y="2010621"/>
                  <a:ext cx="251672" cy="276999"/>
                </a:xfrm>
                <a:prstGeom prst="rect">
                  <a:avLst/>
                </a:prstGeom>
                <a:blipFill>
                  <a:blip r:embed="rId3"/>
                  <a:stretch>
                    <a:fillRect l="-21429" r="-21429" b="-6667"/>
                  </a:stretch>
                </a:blipFill>
              </p:spPr>
              <p:txBody>
                <a:bodyPr/>
                <a:lstStyle/>
                <a:p>
                  <a:r>
                    <a:rPr lang="en-CH">
                      <a:noFill/>
                    </a:rPr>
                    <a:t> </a:t>
                  </a:r>
                </a:p>
              </p:txBody>
            </p:sp>
          </mc:Fallback>
        </mc:AlternateContent>
        <p:sp>
          <p:nvSpPr>
            <p:cNvPr id="76" name="Ellipse 90">
              <a:extLst>
                <a:ext uri="{FF2B5EF4-FFF2-40B4-BE49-F238E27FC236}">
                  <a16:creationId xmlns:a16="http://schemas.microsoft.com/office/drawing/2014/main" id="{0E615D04-A76A-3534-FB5B-09AFD746E2F2}"/>
                </a:ext>
              </a:extLst>
            </p:cNvPr>
            <p:cNvSpPr/>
            <p:nvPr/>
          </p:nvSpPr>
          <p:spPr>
            <a:xfrm rot="5400000">
              <a:off x="7471602" y="1497448"/>
              <a:ext cx="67681" cy="115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Ellipse 91">
              <a:extLst>
                <a:ext uri="{FF2B5EF4-FFF2-40B4-BE49-F238E27FC236}">
                  <a16:creationId xmlns:a16="http://schemas.microsoft.com/office/drawing/2014/main" id="{09E30C04-ACB9-C7C5-861D-268B3458305B}"/>
                </a:ext>
              </a:extLst>
            </p:cNvPr>
            <p:cNvSpPr/>
            <p:nvPr/>
          </p:nvSpPr>
          <p:spPr>
            <a:xfrm rot="5400000">
              <a:off x="7471602" y="2078352"/>
              <a:ext cx="67681" cy="115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8" name="Textfeld 92">
                  <a:extLst>
                    <a:ext uri="{FF2B5EF4-FFF2-40B4-BE49-F238E27FC236}">
                      <a16:creationId xmlns:a16="http://schemas.microsoft.com/office/drawing/2014/main" id="{E81FE055-6E0D-4922-DA83-71D26B689DF2}"/>
                    </a:ext>
                  </a:extLst>
                </p:cNvPr>
                <p:cNvSpPr txBox="1"/>
                <p:nvPr/>
              </p:nvSpPr>
              <p:spPr>
                <a:xfrm>
                  <a:off x="6929835" y="2116917"/>
                  <a:ext cx="1232902"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600" b="1" i="0" smtClean="0">
                            <a:latin typeface="Cambria Math" panose="02040503050406030204" pitchFamily="18" charset="0"/>
                          </a:rPr>
                          <m:t>𝐌</m:t>
                        </m:r>
                        <m:r>
                          <a:rPr lang="de-CH" sz="1600" b="1" i="0" smtClean="0">
                            <a:latin typeface="Cambria Math" panose="02040503050406030204" pitchFamily="18" charset="0"/>
                          </a:rPr>
                          <m:t> (</m:t>
                        </m:r>
                        <m:r>
                          <a:rPr lang="de-CH" sz="1600" b="1" i="0" smtClean="0">
                            <a:latin typeface="Cambria Math" panose="02040503050406030204" pitchFamily="18" charset="0"/>
                          </a:rPr>
                          <m:t>𝟐𝐒</m:t>
                        </m:r>
                        <m:r>
                          <a:rPr lang="de-CH" sz="1600" b="1" i="0" smtClean="0">
                            <a:latin typeface="Cambria Math" panose="02040503050406030204" pitchFamily="18" charset="0"/>
                          </a:rPr>
                          <m:t> →</m:t>
                        </m:r>
                        <m:r>
                          <a:rPr lang="de-CH" sz="1600" b="1" i="0" smtClean="0">
                            <a:latin typeface="Cambria Math" panose="02040503050406030204" pitchFamily="18" charset="0"/>
                          </a:rPr>
                          <m:t>𝟏𝐒</m:t>
                        </m:r>
                        <m:r>
                          <a:rPr lang="de-CH" sz="1600" b="1" i="0" smtClean="0">
                            <a:latin typeface="Cambria Math" panose="02040503050406030204" pitchFamily="18" charset="0"/>
                          </a:rPr>
                          <m:t>)</m:t>
                        </m:r>
                      </m:oMath>
                    </m:oMathPara>
                  </a14:m>
                  <a:endParaRPr lang="en-US" sz="1600" b="1" dirty="0"/>
                </a:p>
              </p:txBody>
            </p:sp>
          </mc:Choice>
          <mc:Fallback xmlns="">
            <p:sp>
              <p:nvSpPr>
                <p:cNvPr id="78" name="Textfeld 92">
                  <a:extLst>
                    <a:ext uri="{FF2B5EF4-FFF2-40B4-BE49-F238E27FC236}">
                      <a16:creationId xmlns:a16="http://schemas.microsoft.com/office/drawing/2014/main" id="{E81FE055-6E0D-4922-DA83-71D26B689DF2}"/>
                    </a:ext>
                  </a:extLst>
                </p:cNvPr>
                <p:cNvSpPr txBox="1">
                  <a:spLocks noRot="1" noChangeAspect="1" noMove="1" noResize="1" noEditPoints="1" noAdjustHandles="1" noChangeArrowheads="1" noChangeShapeType="1" noTextEdit="1"/>
                </p:cNvSpPr>
                <p:nvPr/>
              </p:nvSpPr>
              <p:spPr>
                <a:xfrm>
                  <a:off x="6929835" y="2116917"/>
                  <a:ext cx="1232902" cy="246221"/>
                </a:xfrm>
                <a:prstGeom prst="rect">
                  <a:avLst/>
                </a:prstGeom>
                <a:blipFill>
                  <a:blip r:embed="rId4"/>
                  <a:stretch>
                    <a:fillRect l="-2970" r="-5941" b="-31707"/>
                  </a:stretch>
                </a:blipFill>
              </p:spPr>
              <p:txBody>
                <a:bodyPr/>
                <a:lstStyle/>
                <a:p>
                  <a:r>
                    <a:rPr lang="en-CH">
                      <a:noFill/>
                    </a:rPr>
                    <a:t> </a:t>
                  </a:r>
                </a:p>
              </p:txBody>
            </p:sp>
          </mc:Fallback>
        </mc:AlternateContent>
        <p:sp>
          <p:nvSpPr>
            <p:cNvPr id="79" name="Textfeld 93">
              <a:extLst>
                <a:ext uri="{FF2B5EF4-FFF2-40B4-BE49-F238E27FC236}">
                  <a16:creationId xmlns:a16="http://schemas.microsoft.com/office/drawing/2014/main" id="{F741FB53-D616-D5ED-2951-8136C505982F}"/>
                </a:ext>
              </a:extLst>
            </p:cNvPr>
            <p:cNvSpPr txBox="1"/>
            <p:nvPr/>
          </p:nvSpPr>
          <p:spPr>
            <a:xfrm>
              <a:off x="6680445" y="2641168"/>
              <a:ext cx="1864955" cy="276999"/>
            </a:xfrm>
            <a:prstGeom prst="rect">
              <a:avLst/>
            </a:prstGeom>
            <a:noFill/>
          </p:spPr>
          <p:txBody>
            <a:bodyPr wrap="square" rtlCol="0">
              <a:spAutoFit/>
            </a:bodyPr>
            <a:lstStyle/>
            <a:p>
              <a:r>
                <a:rPr lang="en-US" sz="1200" b="1" dirty="0">
                  <a:solidFill>
                    <a:schemeClr val="bg1"/>
                  </a:solidFill>
                  <a:latin typeface="Arial" panose="020B0604020202020204" pitchFamily="34" charset="0"/>
                  <a:cs typeface="Arial" panose="020B0604020202020204" pitchFamily="34" charset="0"/>
                </a:rPr>
                <a:t>Quenching electrodes</a:t>
              </a:r>
            </a:p>
          </p:txBody>
        </p:sp>
        <p:sp>
          <p:nvSpPr>
            <p:cNvPr id="80" name="Rechteck 94">
              <a:extLst>
                <a:ext uri="{FF2B5EF4-FFF2-40B4-BE49-F238E27FC236}">
                  <a16:creationId xmlns:a16="http://schemas.microsoft.com/office/drawing/2014/main" id="{94CC2EDF-1296-715E-C153-E39A736393EF}"/>
                </a:ext>
              </a:extLst>
            </p:cNvPr>
            <p:cNvSpPr/>
            <p:nvPr/>
          </p:nvSpPr>
          <p:spPr>
            <a:xfrm>
              <a:off x="6925504" y="2918929"/>
              <a:ext cx="1159876" cy="188108"/>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200" b="1" dirty="0" err="1">
                  <a:latin typeface="Arial" panose="020B0604020202020204" pitchFamily="34" charset="0"/>
                  <a:cs typeface="Arial" panose="020B0604020202020204" pitchFamily="34" charset="0"/>
                </a:rPr>
                <a:t>LyA</a:t>
              </a:r>
              <a:r>
                <a:rPr lang="en-US" sz="1200" b="1" dirty="0">
                  <a:latin typeface="Arial" panose="020B0604020202020204" pitchFamily="34" charset="0"/>
                  <a:cs typeface="Arial" panose="020B0604020202020204" pitchFamily="34" charset="0"/>
                </a:rPr>
                <a:t> MCP</a:t>
              </a:r>
            </a:p>
          </p:txBody>
        </p:sp>
        <p:sp>
          <p:nvSpPr>
            <p:cNvPr id="81" name="Rechteck 98">
              <a:extLst>
                <a:ext uri="{FF2B5EF4-FFF2-40B4-BE49-F238E27FC236}">
                  <a16:creationId xmlns:a16="http://schemas.microsoft.com/office/drawing/2014/main" id="{8A27AF68-99C3-3638-280A-431A2FC88199}"/>
                </a:ext>
              </a:extLst>
            </p:cNvPr>
            <p:cNvSpPr/>
            <p:nvPr/>
          </p:nvSpPr>
          <p:spPr>
            <a:xfrm>
              <a:off x="6925504" y="1620000"/>
              <a:ext cx="1159876" cy="188108"/>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200" b="1" dirty="0" err="1">
                  <a:latin typeface="Arial" panose="020B0604020202020204" pitchFamily="34" charset="0"/>
                  <a:cs typeface="Arial" panose="020B0604020202020204" pitchFamily="34" charset="0"/>
                </a:rPr>
                <a:t>LyA</a:t>
              </a:r>
              <a:r>
                <a:rPr lang="en-US" sz="1200" b="1" dirty="0">
                  <a:latin typeface="Arial" panose="020B0604020202020204" pitchFamily="34" charset="0"/>
                  <a:cs typeface="Arial" panose="020B0604020202020204" pitchFamily="34" charset="0"/>
                </a:rPr>
                <a:t> MCP</a:t>
              </a:r>
            </a:p>
          </p:txBody>
        </p:sp>
        <p:cxnSp>
          <p:nvCxnSpPr>
            <p:cNvPr id="82" name="Gerade Verbindung mit Pfeil 100">
              <a:extLst>
                <a:ext uri="{FF2B5EF4-FFF2-40B4-BE49-F238E27FC236}">
                  <a16:creationId xmlns:a16="http://schemas.microsoft.com/office/drawing/2014/main" id="{0DD45F9C-03BF-1B0E-B372-7CA87A704D0E}"/>
                </a:ext>
              </a:extLst>
            </p:cNvPr>
            <p:cNvCxnSpPr>
              <a:cxnSpLocks/>
            </p:cNvCxnSpPr>
            <p:nvPr/>
          </p:nvCxnSpPr>
          <p:spPr>
            <a:xfrm flipH="1" flipV="1">
              <a:off x="7634794" y="1841660"/>
              <a:ext cx="88543" cy="366268"/>
            </a:xfrm>
            <a:prstGeom prst="straightConnector1">
              <a:avLst/>
            </a:prstGeom>
            <a:ln w="19050">
              <a:solidFill>
                <a:schemeClr val="bg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83" name="Textfeld 101">
              <a:extLst>
                <a:ext uri="{FF2B5EF4-FFF2-40B4-BE49-F238E27FC236}">
                  <a16:creationId xmlns:a16="http://schemas.microsoft.com/office/drawing/2014/main" id="{F749D485-FBC9-DEE9-7AA7-236DF10DE18F}"/>
                </a:ext>
              </a:extLst>
            </p:cNvPr>
            <p:cNvSpPr txBox="1"/>
            <p:nvPr/>
          </p:nvSpPr>
          <p:spPr>
            <a:xfrm>
              <a:off x="7856502" y="1764716"/>
              <a:ext cx="506403" cy="276999"/>
            </a:xfrm>
            <a:prstGeom prst="rect">
              <a:avLst/>
            </a:prstGeom>
            <a:noFill/>
          </p:spPr>
          <p:txBody>
            <a:bodyPr wrap="square" rtlCol="0">
              <a:spAutoFit/>
            </a:bodyPr>
            <a:lstStyle/>
            <a:p>
              <a:r>
                <a:rPr lang="en-US" sz="1200" b="1" dirty="0" err="1">
                  <a:solidFill>
                    <a:schemeClr val="bg1"/>
                  </a:solidFill>
                  <a:latin typeface="Arial" panose="020B0604020202020204" pitchFamily="34" charset="0"/>
                  <a:cs typeface="Arial" panose="020B0604020202020204" pitchFamily="34" charset="0"/>
                </a:rPr>
                <a:t>Lya</a:t>
              </a:r>
              <a:endParaRPr lang="en-US" sz="1200" b="1" dirty="0">
                <a:solidFill>
                  <a:schemeClr val="bg1"/>
                </a:solidFill>
                <a:latin typeface="Arial" panose="020B0604020202020204" pitchFamily="34" charset="0"/>
                <a:cs typeface="Arial" panose="020B0604020202020204" pitchFamily="34" charset="0"/>
              </a:endParaRPr>
            </a:p>
          </p:txBody>
        </p:sp>
        <p:cxnSp>
          <p:nvCxnSpPr>
            <p:cNvPr id="84" name="Gerade Verbindung mit Pfeil 7">
              <a:extLst>
                <a:ext uri="{FF2B5EF4-FFF2-40B4-BE49-F238E27FC236}">
                  <a16:creationId xmlns:a16="http://schemas.microsoft.com/office/drawing/2014/main" id="{FDB2C8B6-56B2-276E-BC77-767942EC15F2}"/>
                </a:ext>
              </a:extLst>
            </p:cNvPr>
            <p:cNvCxnSpPr>
              <a:cxnSpLocks/>
            </p:cNvCxnSpPr>
            <p:nvPr/>
          </p:nvCxnSpPr>
          <p:spPr>
            <a:xfrm flipV="1">
              <a:off x="2736206" y="1117140"/>
              <a:ext cx="0" cy="29500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5" name="Gerade Verbindung mit Pfeil 12">
              <a:extLst>
                <a:ext uri="{FF2B5EF4-FFF2-40B4-BE49-F238E27FC236}">
                  <a16:creationId xmlns:a16="http://schemas.microsoft.com/office/drawing/2014/main" id="{68E35AA7-3875-D67E-2771-85571CAE97E6}"/>
                </a:ext>
              </a:extLst>
            </p:cNvPr>
            <p:cNvCxnSpPr/>
            <p:nvPr/>
          </p:nvCxnSpPr>
          <p:spPr>
            <a:xfrm>
              <a:off x="2736206" y="1412145"/>
              <a:ext cx="29478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6" name="Textfeld 14">
              <a:extLst>
                <a:ext uri="{FF2B5EF4-FFF2-40B4-BE49-F238E27FC236}">
                  <a16:creationId xmlns:a16="http://schemas.microsoft.com/office/drawing/2014/main" id="{78ED16D4-DF5A-9E08-A358-5C728B0583AB}"/>
                </a:ext>
              </a:extLst>
            </p:cNvPr>
            <p:cNvSpPr txBox="1"/>
            <p:nvPr/>
          </p:nvSpPr>
          <p:spPr>
            <a:xfrm>
              <a:off x="2741655" y="1366236"/>
              <a:ext cx="186613" cy="215444"/>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z</a:t>
              </a:r>
              <a:endParaRPr lang="en-US" sz="500" b="1" dirty="0">
                <a:latin typeface="Arial" panose="020B0604020202020204" pitchFamily="34" charset="0"/>
                <a:cs typeface="Arial" panose="020B0604020202020204" pitchFamily="34" charset="0"/>
              </a:endParaRPr>
            </a:p>
          </p:txBody>
        </p:sp>
        <p:sp>
          <p:nvSpPr>
            <p:cNvPr id="87" name="Textfeld 15">
              <a:extLst>
                <a:ext uri="{FF2B5EF4-FFF2-40B4-BE49-F238E27FC236}">
                  <a16:creationId xmlns:a16="http://schemas.microsoft.com/office/drawing/2014/main" id="{9CC073E2-05ED-E210-4344-49ADC60BCCAC}"/>
                </a:ext>
              </a:extLst>
            </p:cNvPr>
            <p:cNvSpPr txBox="1"/>
            <p:nvPr/>
          </p:nvSpPr>
          <p:spPr>
            <a:xfrm>
              <a:off x="2540176" y="1196016"/>
              <a:ext cx="186613" cy="215444"/>
            </a:xfrm>
            <a:prstGeom prst="rect">
              <a:avLst/>
            </a:prstGeom>
            <a:noFill/>
          </p:spPr>
          <p:txBody>
            <a:bodyPr wrap="square" rtlCol="0">
              <a:spAutoFit/>
            </a:bodyPr>
            <a:lstStyle/>
            <a:p>
              <a:r>
                <a:rPr lang="en-US" sz="800" b="1" dirty="0">
                  <a:latin typeface="Arial" panose="020B0604020202020204" pitchFamily="34" charset="0"/>
                  <a:cs typeface="Arial" panose="020B0604020202020204" pitchFamily="34" charset="0"/>
                </a:rPr>
                <a:t>y</a:t>
              </a:r>
              <a:endParaRPr lang="en-US" sz="500" b="1"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88" name="Textfeld 5">
                  <a:extLst>
                    <a:ext uri="{FF2B5EF4-FFF2-40B4-BE49-F238E27FC236}">
                      <a16:creationId xmlns:a16="http://schemas.microsoft.com/office/drawing/2014/main" id="{D5A7198F-2368-083E-99FB-38F58DC18D89}"/>
                    </a:ext>
                  </a:extLst>
                </p:cNvPr>
                <p:cNvSpPr txBox="1"/>
                <p:nvPr/>
              </p:nvSpPr>
              <p:spPr>
                <a:xfrm>
                  <a:off x="4187462" y="1976353"/>
                  <a:ext cx="1194613" cy="25192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600" b="1" i="0" smtClean="0">
                            <a:latin typeface="Cambria Math" panose="02040503050406030204" pitchFamily="18" charset="0"/>
                          </a:rPr>
                          <m:t>𝐌</m:t>
                        </m:r>
                        <m:d>
                          <m:dPr>
                            <m:ctrlPr>
                              <a:rPr lang="de-CH" sz="1600" b="1" i="1" smtClean="0">
                                <a:latin typeface="Cambria Math" panose="02040503050406030204" pitchFamily="18" charset="0"/>
                              </a:rPr>
                            </m:ctrlPr>
                          </m:dPr>
                          <m:e>
                            <m:r>
                              <a:rPr lang="en-US" sz="1600" b="1" i="0" smtClean="0">
                                <a:latin typeface="Cambria Math" panose="02040503050406030204" pitchFamily="18" charset="0"/>
                              </a:rPr>
                              <m:t>𝟏</m:t>
                            </m:r>
                            <m:r>
                              <a:rPr lang="de-CH" sz="1600" b="1" i="0" smtClean="0">
                                <a:latin typeface="Cambria Math" panose="02040503050406030204" pitchFamily="18" charset="0"/>
                              </a:rPr>
                              <m:t>𝐒</m:t>
                            </m:r>
                            <m:r>
                              <a:rPr lang="en-US" sz="1600" b="1" i="0" smtClean="0">
                                <a:latin typeface="Cambria Math" panose="02040503050406030204" pitchFamily="18" charset="0"/>
                              </a:rPr>
                              <m:t>,</m:t>
                            </m:r>
                            <m:r>
                              <a:rPr lang="en-US" sz="1600" b="1" i="0" smtClean="0">
                                <a:latin typeface="Cambria Math" panose="02040503050406030204" pitchFamily="18" charset="0"/>
                              </a:rPr>
                              <m:t>𝟐𝐒</m:t>
                            </m:r>
                          </m:e>
                        </m:d>
                      </m:oMath>
                    </m:oMathPara>
                  </a14:m>
                  <a:endParaRPr lang="en-US" sz="1600" b="1" dirty="0"/>
                </a:p>
              </p:txBody>
            </p:sp>
          </mc:Choice>
          <mc:Fallback xmlns="">
            <p:sp>
              <p:nvSpPr>
                <p:cNvPr id="88" name="Textfeld 5">
                  <a:extLst>
                    <a:ext uri="{FF2B5EF4-FFF2-40B4-BE49-F238E27FC236}">
                      <a16:creationId xmlns:a16="http://schemas.microsoft.com/office/drawing/2014/main" id="{D5A7198F-2368-083E-99FB-38F58DC18D89}"/>
                    </a:ext>
                  </a:extLst>
                </p:cNvPr>
                <p:cNvSpPr txBox="1">
                  <a:spLocks noRot="1" noChangeAspect="1" noMove="1" noResize="1" noEditPoints="1" noAdjustHandles="1" noChangeArrowheads="1" noChangeShapeType="1" noTextEdit="1"/>
                </p:cNvSpPr>
                <p:nvPr/>
              </p:nvSpPr>
              <p:spPr>
                <a:xfrm>
                  <a:off x="4187462" y="1976353"/>
                  <a:ext cx="1194613" cy="251928"/>
                </a:xfrm>
                <a:prstGeom prst="rect">
                  <a:avLst/>
                </a:prstGeom>
                <a:blipFill>
                  <a:blip r:embed="rId5"/>
                  <a:stretch>
                    <a:fillRect b="-4878"/>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89" name="Textfeld 18">
                  <a:extLst>
                    <a:ext uri="{FF2B5EF4-FFF2-40B4-BE49-F238E27FC236}">
                      <a16:creationId xmlns:a16="http://schemas.microsoft.com/office/drawing/2014/main" id="{6685170E-19BE-C9C0-FCBF-0A37E9FE8EC5}"/>
                    </a:ext>
                  </a:extLst>
                </p:cNvPr>
                <p:cNvSpPr txBox="1"/>
                <p:nvPr/>
              </p:nvSpPr>
              <p:spPr>
                <a:xfrm>
                  <a:off x="8337825" y="2426398"/>
                  <a:ext cx="715806"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b="1" i="1" smtClean="0">
                                <a:latin typeface="Cambria Math" panose="02040503050406030204" pitchFamily="18" charset="0"/>
                              </a:rPr>
                            </m:ctrlPr>
                          </m:sSupPr>
                          <m:e>
                            <m:r>
                              <a:rPr lang="en-US" sz="1600" b="1" i="1" smtClean="0">
                                <a:latin typeface="Cambria Math" panose="02040503050406030204" pitchFamily="18" charset="0"/>
                                <a:ea typeface="Cambria Math" panose="02040503050406030204" pitchFamily="18" charset="0"/>
                              </a:rPr>
                              <m:t>𝝁</m:t>
                            </m:r>
                          </m:e>
                          <m:sup>
                            <m:r>
                              <a:rPr lang="en-US" sz="1600" b="1" i="1" smtClean="0">
                                <a:latin typeface="Cambria Math" panose="02040503050406030204" pitchFamily="18" charset="0"/>
                              </a:rPr>
                              <m:t>+</m:t>
                            </m:r>
                          </m:sup>
                        </m:sSup>
                      </m:oMath>
                    </m:oMathPara>
                  </a14:m>
                  <a:endParaRPr lang="en-US" sz="1600" b="1" dirty="0"/>
                </a:p>
              </p:txBody>
            </p:sp>
          </mc:Choice>
          <mc:Fallback xmlns="">
            <p:sp>
              <p:nvSpPr>
                <p:cNvPr id="89" name="Textfeld 18">
                  <a:extLst>
                    <a:ext uri="{FF2B5EF4-FFF2-40B4-BE49-F238E27FC236}">
                      <a16:creationId xmlns:a16="http://schemas.microsoft.com/office/drawing/2014/main" id="{6685170E-19BE-C9C0-FCBF-0A37E9FE8EC5}"/>
                    </a:ext>
                  </a:extLst>
                </p:cNvPr>
                <p:cNvSpPr txBox="1">
                  <a:spLocks noRot="1" noChangeAspect="1" noMove="1" noResize="1" noEditPoints="1" noAdjustHandles="1" noChangeArrowheads="1" noChangeShapeType="1" noTextEdit="1"/>
                </p:cNvSpPr>
                <p:nvPr/>
              </p:nvSpPr>
              <p:spPr>
                <a:xfrm>
                  <a:off x="8337825" y="2426398"/>
                  <a:ext cx="715806" cy="246221"/>
                </a:xfrm>
                <a:prstGeom prst="rect">
                  <a:avLst/>
                </a:prstGeom>
                <a:blipFill>
                  <a:blip r:embed="rId6"/>
                  <a:stretch>
                    <a:fillRect b="-20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90" name="Textfeld 18">
                  <a:extLst>
                    <a:ext uri="{FF2B5EF4-FFF2-40B4-BE49-F238E27FC236}">
                      <a16:creationId xmlns:a16="http://schemas.microsoft.com/office/drawing/2014/main" id="{EBE372F8-7817-8B9E-E60B-4215BD7619C3}"/>
                    </a:ext>
                  </a:extLst>
                </p:cNvPr>
                <p:cNvSpPr txBox="1"/>
                <p:nvPr/>
              </p:nvSpPr>
              <p:spPr>
                <a:xfrm>
                  <a:off x="4350786" y="2396370"/>
                  <a:ext cx="715806"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b="1" i="1" smtClean="0">
                                <a:latin typeface="Cambria Math" panose="02040503050406030204" pitchFamily="18" charset="0"/>
                              </a:rPr>
                            </m:ctrlPr>
                          </m:sSupPr>
                          <m:e>
                            <m:r>
                              <a:rPr lang="en-US" sz="1600" b="1" i="1" smtClean="0">
                                <a:latin typeface="Cambria Math" panose="02040503050406030204" pitchFamily="18" charset="0"/>
                                <a:ea typeface="Cambria Math" panose="02040503050406030204" pitchFamily="18" charset="0"/>
                              </a:rPr>
                              <m:t>𝝁</m:t>
                            </m:r>
                          </m:e>
                          <m:sup>
                            <m:r>
                              <a:rPr lang="en-US" sz="1600" b="1" i="1" smtClean="0">
                                <a:latin typeface="Cambria Math" panose="02040503050406030204" pitchFamily="18" charset="0"/>
                              </a:rPr>
                              <m:t>+</m:t>
                            </m:r>
                          </m:sup>
                        </m:sSup>
                      </m:oMath>
                    </m:oMathPara>
                  </a14:m>
                  <a:endParaRPr lang="en-US" sz="1600" b="1" dirty="0"/>
                </a:p>
              </p:txBody>
            </p:sp>
          </mc:Choice>
          <mc:Fallback xmlns="">
            <p:sp>
              <p:nvSpPr>
                <p:cNvPr id="90" name="Textfeld 18">
                  <a:extLst>
                    <a:ext uri="{FF2B5EF4-FFF2-40B4-BE49-F238E27FC236}">
                      <a16:creationId xmlns:a16="http://schemas.microsoft.com/office/drawing/2014/main" id="{EBE372F8-7817-8B9E-E60B-4215BD7619C3}"/>
                    </a:ext>
                  </a:extLst>
                </p:cNvPr>
                <p:cNvSpPr txBox="1">
                  <a:spLocks noRot="1" noChangeAspect="1" noMove="1" noResize="1" noEditPoints="1" noAdjustHandles="1" noChangeArrowheads="1" noChangeShapeType="1" noTextEdit="1"/>
                </p:cNvSpPr>
                <p:nvPr/>
              </p:nvSpPr>
              <p:spPr>
                <a:xfrm>
                  <a:off x="4350786" y="2396370"/>
                  <a:ext cx="715806" cy="246221"/>
                </a:xfrm>
                <a:prstGeom prst="rect">
                  <a:avLst/>
                </a:prstGeom>
                <a:blipFill>
                  <a:blip r:embed="rId7"/>
                  <a:stretch>
                    <a:fillRect b="-225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91" name="Textfeld 18">
                  <a:extLst>
                    <a:ext uri="{FF2B5EF4-FFF2-40B4-BE49-F238E27FC236}">
                      <a16:creationId xmlns:a16="http://schemas.microsoft.com/office/drawing/2014/main" id="{6FE9FBAE-1481-4C46-9912-B0274BD77B7A}"/>
                    </a:ext>
                  </a:extLst>
                </p:cNvPr>
                <p:cNvSpPr txBox="1"/>
                <p:nvPr/>
              </p:nvSpPr>
              <p:spPr>
                <a:xfrm>
                  <a:off x="2134651" y="2176752"/>
                  <a:ext cx="715806"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b="1" i="1" smtClean="0">
                                <a:latin typeface="Cambria Math" panose="02040503050406030204" pitchFamily="18" charset="0"/>
                              </a:rPr>
                            </m:ctrlPr>
                          </m:sSupPr>
                          <m:e>
                            <m:r>
                              <a:rPr lang="en-US" sz="1600" b="1" i="1" smtClean="0">
                                <a:latin typeface="Cambria Math" panose="02040503050406030204" pitchFamily="18" charset="0"/>
                                <a:ea typeface="Cambria Math" panose="02040503050406030204" pitchFamily="18" charset="0"/>
                              </a:rPr>
                              <m:t>𝝁</m:t>
                            </m:r>
                          </m:e>
                          <m:sup>
                            <m:r>
                              <a:rPr lang="en-US" sz="1600" b="1" i="1" smtClean="0">
                                <a:latin typeface="Cambria Math" panose="02040503050406030204" pitchFamily="18" charset="0"/>
                              </a:rPr>
                              <m:t>+</m:t>
                            </m:r>
                          </m:sup>
                        </m:sSup>
                      </m:oMath>
                    </m:oMathPara>
                  </a14:m>
                  <a:endParaRPr lang="en-US" sz="1600" b="1" dirty="0"/>
                </a:p>
              </p:txBody>
            </p:sp>
          </mc:Choice>
          <mc:Fallback xmlns="">
            <p:sp>
              <p:nvSpPr>
                <p:cNvPr id="91" name="Textfeld 18">
                  <a:extLst>
                    <a:ext uri="{FF2B5EF4-FFF2-40B4-BE49-F238E27FC236}">
                      <a16:creationId xmlns:a16="http://schemas.microsoft.com/office/drawing/2014/main" id="{6FE9FBAE-1481-4C46-9912-B0274BD77B7A}"/>
                    </a:ext>
                  </a:extLst>
                </p:cNvPr>
                <p:cNvSpPr txBox="1">
                  <a:spLocks noRot="1" noChangeAspect="1" noMove="1" noResize="1" noEditPoints="1" noAdjustHandles="1" noChangeArrowheads="1" noChangeShapeType="1" noTextEdit="1"/>
                </p:cNvSpPr>
                <p:nvPr/>
              </p:nvSpPr>
              <p:spPr>
                <a:xfrm>
                  <a:off x="2134651" y="2176752"/>
                  <a:ext cx="715806" cy="246221"/>
                </a:xfrm>
                <a:prstGeom prst="rect">
                  <a:avLst/>
                </a:prstGeom>
                <a:blipFill>
                  <a:blip r:embed="rId8"/>
                  <a:stretch>
                    <a:fillRect b="-22500"/>
                  </a:stretch>
                </a:blipFill>
              </p:spPr>
              <p:txBody>
                <a:bodyPr/>
                <a:lstStyle/>
                <a:p>
                  <a:r>
                    <a:rPr lang="en-CH">
                      <a:noFill/>
                    </a:rPr>
                    <a:t> </a:t>
                  </a:r>
                </a:p>
              </p:txBody>
            </p:sp>
          </mc:Fallback>
        </mc:AlternateContent>
        <p:sp>
          <p:nvSpPr>
            <p:cNvPr id="92" name="Rechteck 94">
              <a:extLst>
                <a:ext uri="{FF2B5EF4-FFF2-40B4-BE49-F238E27FC236}">
                  <a16:creationId xmlns:a16="http://schemas.microsoft.com/office/drawing/2014/main" id="{23084D68-DAF7-A040-4377-6F927CF3C080}"/>
                </a:ext>
              </a:extLst>
            </p:cNvPr>
            <p:cNvSpPr/>
            <p:nvPr/>
          </p:nvSpPr>
          <p:spPr>
            <a:xfrm>
              <a:off x="3645413" y="2894909"/>
              <a:ext cx="1159876" cy="188108"/>
            </a:xfrm>
            <a:prstGeom prst="rect">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200" b="1" dirty="0">
                  <a:latin typeface="Arial" panose="020B0604020202020204" pitchFamily="34" charset="0"/>
                  <a:cs typeface="Arial" panose="020B0604020202020204" pitchFamily="34" charset="0"/>
                </a:rPr>
                <a:t>Tag MCP</a:t>
              </a:r>
            </a:p>
          </p:txBody>
        </p:sp>
        <p:cxnSp>
          <p:nvCxnSpPr>
            <p:cNvPr id="93" name="Straight Connector 92">
              <a:extLst>
                <a:ext uri="{FF2B5EF4-FFF2-40B4-BE49-F238E27FC236}">
                  <a16:creationId xmlns:a16="http://schemas.microsoft.com/office/drawing/2014/main" id="{F8865862-8B88-6784-F094-E6B5F9274683}"/>
                </a:ext>
              </a:extLst>
            </p:cNvPr>
            <p:cNvCxnSpPr>
              <a:cxnSpLocks/>
            </p:cNvCxnSpPr>
            <p:nvPr/>
          </p:nvCxnSpPr>
          <p:spPr>
            <a:xfrm>
              <a:off x="4225351" y="1899149"/>
              <a:ext cx="0" cy="880518"/>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94" name="Connector: Curved 93">
              <a:extLst>
                <a:ext uri="{FF2B5EF4-FFF2-40B4-BE49-F238E27FC236}">
                  <a16:creationId xmlns:a16="http://schemas.microsoft.com/office/drawing/2014/main" id="{D3486F3A-0D94-C64A-3301-8674EF86D675}"/>
                </a:ext>
              </a:extLst>
            </p:cNvPr>
            <p:cNvCxnSpPr>
              <a:cxnSpLocks/>
            </p:cNvCxnSpPr>
            <p:nvPr/>
          </p:nvCxnSpPr>
          <p:spPr>
            <a:xfrm rot="5400000">
              <a:off x="3723038" y="2430482"/>
              <a:ext cx="572247" cy="356607"/>
            </a:xfrm>
            <a:prstGeom prst="curvedConnector3">
              <a:avLst>
                <a:gd name="adj1" fmla="val -31403"/>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5" name="Textfeld 18">
                  <a:extLst>
                    <a:ext uri="{FF2B5EF4-FFF2-40B4-BE49-F238E27FC236}">
                      <a16:creationId xmlns:a16="http://schemas.microsoft.com/office/drawing/2014/main" id="{331278D4-5B31-8B1B-39DF-A538CFC3651A}"/>
                    </a:ext>
                  </a:extLst>
                </p:cNvPr>
                <p:cNvSpPr txBox="1"/>
                <p:nvPr/>
              </p:nvSpPr>
              <p:spPr>
                <a:xfrm>
                  <a:off x="3534727" y="1972195"/>
                  <a:ext cx="715806"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1600" b="1" i="1" smtClean="0">
                                <a:solidFill>
                                  <a:schemeClr val="bg1"/>
                                </a:solidFill>
                                <a:latin typeface="Cambria Math" panose="02040503050406030204" pitchFamily="18" charset="0"/>
                              </a:rPr>
                            </m:ctrlPr>
                          </m:sSupPr>
                          <m:e>
                            <m:r>
                              <a:rPr lang="en-US" sz="1600" b="1" i="1" smtClean="0">
                                <a:solidFill>
                                  <a:schemeClr val="bg1"/>
                                </a:solidFill>
                                <a:latin typeface="Cambria Math" panose="02040503050406030204" pitchFamily="18" charset="0"/>
                              </a:rPr>
                              <m:t>𝒆</m:t>
                            </m:r>
                          </m:e>
                          <m:sup>
                            <m:r>
                              <a:rPr lang="en-US" sz="1600" b="1" i="1" smtClean="0">
                                <a:solidFill>
                                  <a:schemeClr val="bg1"/>
                                </a:solidFill>
                                <a:latin typeface="Cambria Math" panose="02040503050406030204" pitchFamily="18" charset="0"/>
                              </a:rPr>
                              <m:t>−</m:t>
                            </m:r>
                          </m:sup>
                        </m:sSup>
                      </m:oMath>
                    </m:oMathPara>
                  </a14:m>
                  <a:endParaRPr lang="en-US" sz="1600" b="1" dirty="0">
                    <a:solidFill>
                      <a:schemeClr val="bg1"/>
                    </a:solidFill>
                  </a:endParaRPr>
                </a:p>
              </p:txBody>
            </p:sp>
          </mc:Choice>
          <mc:Fallback xmlns="">
            <p:sp>
              <p:nvSpPr>
                <p:cNvPr id="95" name="Textfeld 18">
                  <a:extLst>
                    <a:ext uri="{FF2B5EF4-FFF2-40B4-BE49-F238E27FC236}">
                      <a16:creationId xmlns:a16="http://schemas.microsoft.com/office/drawing/2014/main" id="{331278D4-5B31-8B1B-39DF-A538CFC3651A}"/>
                    </a:ext>
                  </a:extLst>
                </p:cNvPr>
                <p:cNvSpPr txBox="1">
                  <a:spLocks noRot="1" noChangeAspect="1" noMove="1" noResize="1" noEditPoints="1" noAdjustHandles="1" noChangeArrowheads="1" noChangeShapeType="1" noTextEdit="1"/>
                </p:cNvSpPr>
                <p:nvPr/>
              </p:nvSpPr>
              <p:spPr>
                <a:xfrm>
                  <a:off x="3534727" y="1972195"/>
                  <a:ext cx="715806" cy="246221"/>
                </a:xfrm>
                <a:prstGeom prst="rect">
                  <a:avLst/>
                </a:prstGeom>
                <a:blipFill>
                  <a:blip r:embed="rId9"/>
                  <a:stretch>
                    <a:fillRect/>
                  </a:stretch>
                </a:blipFill>
              </p:spPr>
              <p:txBody>
                <a:bodyPr/>
                <a:lstStyle/>
                <a:p>
                  <a:r>
                    <a:rPr lang="en-CH">
                      <a:noFill/>
                    </a:rPr>
                    <a:t> </a:t>
                  </a:r>
                </a:p>
              </p:txBody>
            </p:sp>
          </mc:Fallback>
        </mc:AlternateContent>
        <p:sp>
          <p:nvSpPr>
            <p:cNvPr id="96" name="Textfeld 93">
              <a:extLst>
                <a:ext uri="{FF2B5EF4-FFF2-40B4-BE49-F238E27FC236}">
                  <a16:creationId xmlns:a16="http://schemas.microsoft.com/office/drawing/2014/main" id="{A769F528-DB48-6F5B-1B41-97533F5FCE94}"/>
                </a:ext>
              </a:extLst>
            </p:cNvPr>
            <p:cNvSpPr txBox="1"/>
            <p:nvPr/>
          </p:nvSpPr>
          <p:spPr>
            <a:xfrm>
              <a:off x="3713440" y="1622150"/>
              <a:ext cx="1002379" cy="276999"/>
            </a:xfrm>
            <a:prstGeom prst="rect">
              <a:avLst/>
            </a:prstGeom>
            <a:noFill/>
          </p:spPr>
          <p:txBody>
            <a:bodyPr wrap="square" rtlCol="0">
              <a:spAutoFit/>
            </a:bodyPr>
            <a:lstStyle/>
            <a:p>
              <a:r>
                <a:rPr lang="en-US" sz="1200" b="1" dirty="0">
                  <a:solidFill>
                    <a:schemeClr val="bg1"/>
                  </a:solidFill>
                  <a:latin typeface="Arial" panose="020B0604020202020204" pitchFamily="34" charset="0"/>
                  <a:cs typeface="Arial" panose="020B0604020202020204" pitchFamily="34" charset="0"/>
                </a:rPr>
                <a:t>Carbon foil</a:t>
              </a:r>
            </a:p>
          </p:txBody>
        </p:sp>
      </p:grpSp>
      <p:sp>
        <p:nvSpPr>
          <p:cNvPr id="103" name="Oval 102">
            <a:extLst>
              <a:ext uri="{FF2B5EF4-FFF2-40B4-BE49-F238E27FC236}">
                <a16:creationId xmlns:a16="http://schemas.microsoft.com/office/drawing/2014/main" id="{9C9D28B8-4895-C055-DDC1-BDC9053D0FEB}"/>
              </a:ext>
            </a:extLst>
          </p:cNvPr>
          <p:cNvSpPr/>
          <p:nvPr/>
        </p:nvSpPr>
        <p:spPr>
          <a:xfrm>
            <a:off x="2937147" y="3314459"/>
            <a:ext cx="81280" cy="81280"/>
          </a:xfrm>
          <a:prstGeom prst="ellipse">
            <a:avLst/>
          </a:prstGeom>
          <a:solidFill>
            <a:srgbClr val="0070C0"/>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4" name="Oval 103">
            <a:extLst>
              <a:ext uri="{FF2B5EF4-FFF2-40B4-BE49-F238E27FC236}">
                <a16:creationId xmlns:a16="http://schemas.microsoft.com/office/drawing/2014/main" id="{BEC5EC0D-58C9-39FF-0732-EA0CF621A68C}"/>
              </a:ext>
            </a:extLst>
          </p:cNvPr>
          <p:cNvSpPr/>
          <p:nvPr/>
        </p:nvSpPr>
        <p:spPr>
          <a:xfrm>
            <a:off x="6554912" y="2723863"/>
            <a:ext cx="156308" cy="165828"/>
          </a:xfrm>
          <a:prstGeom prst="ellipse">
            <a:avLst/>
          </a:prstGeom>
          <a:solidFill>
            <a:srgbClr val="00AA48"/>
          </a:solidFill>
          <a:ln>
            <a:solidFill>
              <a:srgbClr val="00AA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CC56E8DA-1641-6EE2-32A0-5D1AE59E412F}"/>
              </a:ext>
            </a:extLst>
          </p:cNvPr>
          <p:cNvSpPr txBox="1"/>
          <p:nvPr/>
        </p:nvSpPr>
        <p:spPr>
          <a:xfrm>
            <a:off x="7651193" y="3462386"/>
            <a:ext cx="4145294" cy="1449115"/>
          </a:xfrm>
          <a:prstGeom prst="rect">
            <a:avLst/>
          </a:prstGeom>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xmlns:mc="http://schemas.openxmlformats.org/markup-compatibility/2006" val="1"/>
            </a:ext>
          </a:extLst>
        </p:spPr>
        <p:txBody>
          <a:bodyPr wrap="square" lIns="45719" rIns="45719">
            <a:spAutoFit/>
          </a:bodyPr>
          <a:lstStyle/>
          <a:p>
            <a:pPr marL="457200" indent="-457200">
              <a:spcBef>
                <a:spcPts val="500"/>
              </a:spcBef>
              <a:buClr>
                <a:srgbClr val="0000AA"/>
              </a:buClr>
              <a:buSzPct val="100000"/>
              <a:buFont typeface="+mj-lt"/>
              <a:buAutoNum type="arabicPeriod" startAt="3"/>
              <a:defRPr sz="2400">
                <a:latin typeface="Helvetica Light"/>
                <a:ea typeface="Helvetica Light"/>
                <a:cs typeface="Helvetica Light"/>
                <a:sym typeface="Helvetica Light"/>
              </a:defRPr>
            </a:pPr>
            <a:r>
              <a:rPr lang="en-GB" sz="2000" dirty="0">
                <a:latin typeface="+mj-lt"/>
              </a:rPr>
              <a:t>Remaining 2S states quenched in detection region, 121nm photon detected</a:t>
            </a:r>
          </a:p>
          <a:p>
            <a:pPr marL="457200" indent="-457200">
              <a:spcBef>
                <a:spcPts val="500"/>
              </a:spcBef>
              <a:buClr>
                <a:srgbClr val="0000AA"/>
              </a:buClr>
              <a:buSzPct val="100000"/>
              <a:buFont typeface="+mj-lt"/>
              <a:buAutoNum type="arabicPeriod" startAt="3"/>
              <a:defRPr sz="2400">
                <a:latin typeface="Helvetica Light"/>
                <a:ea typeface="Helvetica Light"/>
                <a:cs typeface="Helvetica Light"/>
                <a:sym typeface="Helvetica Light"/>
              </a:defRPr>
            </a:pPr>
            <a:endParaRPr lang="en-GB" dirty="0">
              <a:latin typeface="+mj-lt"/>
            </a:endParaRPr>
          </a:p>
        </p:txBody>
      </p:sp>
      <p:sp>
        <p:nvSpPr>
          <p:cNvPr id="12"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CFD55D93-936E-8CFC-03A8-E71F32E39E08}"/>
              </a:ext>
            </a:extLst>
          </p:cNvPr>
          <p:cNvSpPr txBox="1"/>
          <p:nvPr/>
        </p:nvSpPr>
        <p:spPr>
          <a:xfrm>
            <a:off x="4597182" y="3749044"/>
            <a:ext cx="2221434" cy="2064668"/>
          </a:xfrm>
          <a:prstGeom prst="rect">
            <a:avLst/>
          </a:prstGeom>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xmlns:mc="http://schemas.openxmlformats.org/markup-compatibility/2006" val="1"/>
            </a:ext>
          </a:extLst>
        </p:spPr>
        <p:txBody>
          <a:bodyPr wrap="square" lIns="45719" rIns="45719">
            <a:spAutoFit/>
          </a:bodyPr>
          <a:lstStyle/>
          <a:p>
            <a:pPr marL="457200" indent="-457200">
              <a:spcBef>
                <a:spcPts val="500"/>
              </a:spcBef>
              <a:buClr>
                <a:srgbClr val="0000AA"/>
              </a:buClr>
              <a:buSzPct val="100000"/>
              <a:buFont typeface="+mj-lt"/>
              <a:buAutoNum type="arabicPeriod" startAt="2"/>
              <a:defRPr sz="2400">
                <a:latin typeface="Helvetica Light"/>
                <a:ea typeface="Helvetica Light"/>
                <a:cs typeface="Helvetica Light"/>
                <a:sym typeface="Helvetica Light"/>
              </a:defRPr>
            </a:pPr>
            <a:r>
              <a:rPr lang="en-GB" sz="2000" dirty="0">
                <a:latin typeface="+mj-lt"/>
                <a:ea typeface="Helvetica Light"/>
                <a:cs typeface="Helvetica Light"/>
                <a:sym typeface="Helvetica Light"/>
              </a:rPr>
              <a:t> Resonant microwaves excite 2</a:t>
            </a:r>
            <a:r>
              <a:rPr lang="en-GB" sz="2000" dirty="0">
                <a:latin typeface="+mj-lt"/>
              </a:rPr>
              <a:t>S</a:t>
            </a:r>
            <a:r>
              <a:rPr lang="en-GB" sz="2000" dirty="0">
                <a:latin typeface="Calibri" panose="020F0502020204030204" pitchFamily="34" charset="0"/>
                <a:ea typeface="Calibri" panose="020F0502020204030204" pitchFamily="34" charset="0"/>
                <a:cs typeface="Calibri" panose="020F0502020204030204" pitchFamily="34" charset="0"/>
              </a:rPr>
              <a:t>→</a:t>
            </a:r>
            <a:r>
              <a:rPr lang="en-GB" sz="2000" dirty="0">
                <a:latin typeface="+mj-lt"/>
              </a:rPr>
              <a:t>2P, followed by 2P</a:t>
            </a:r>
            <a:r>
              <a:rPr lang="en-GB" sz="2000" dirty="0">
                <a:latin typeface="Calibri" panose="020F0502020204030204" pitchFamily="34" charset="0"/>
                <a:ea typeface="Calibri" panose="020F0502020204030204" pitchFamily="34" charset="0"/>
                <a:cs typeface="Calibri" panose="020F0502020204030204" pitchFamily="34" charset="0"/>
              </a:rPr>
              <a:t>→</a:t>
            </a:r>
            <a:r>
              <a:rPr lang="en-GB" sz="2000" dirty="0">
                <a:latin typeface="+mj-lt"/>
              </a:rPr>
              <a:t>1S decay</a:t>
            </a:r>
          </a:p>
          <a:p>
            <a:pPr marL="457200" indent="-457200">
              <a:spcBef>
                <a:spcPts val="500"/>
              </a:spcBef>
              <a:buClr>
                <a:srgbClr val="0000AA"/>
              </a:buClr>
              <a:buSzPct val="100000"/>
              <a:buFont typeface="+mj-lt"/>
              <a:buAutoNum type="arabicPeriod" startAt="2"/>
              <a:defRPr sz="2400">
                <a:latin typeface="Helvetica Light"/>
                <a:ea typeface="Helvetica Light"/>
                <a:cs typeface="Helvetica Light"/>
                <a:sym typeface="Helvetica Light"/>
              </a:defRPr>
            </a:pPr>
            <a:endParaRPr lang="en-GB" dirty="0">
              <a:latin typeface="+mj-lt"/>
            </a:endParaRPr>
          </a:p>
        </p:txBody>
      </p:sp>
      <mc:AlternateContent xmlns:mc="http://schemas.openxmlformats.org/markup-compatibility/2006" xmlns:a14="http://schemas.microsoft.com/office/drawing/2010/main">
        <mc:Choice Requires="a14">
          <p:sp>
            <p:nvSpPr>
              <p:cNvPr id="1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80D6801B-1DE8-63ED-771D-953D609D4A54}"/>
                  </a:ext>
                </a:extLst>
              </p:cNvPr>
              <p:cNvSpPr txBox="1"/>
              <p:nvPr/>
            </p:nvSpPr>
            <p:spPr>
              <a:xfrm>
                <a:off x="1557904" y="3831915"/>
                <a:ext cx="2761562" cy="1449115"/>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r>
                  <a:rPr lang="en-GB" sz="2000" dirty="0">
                    <a:latin typeface="+mj-lt"/>
                  </a:rPr>
                  <a:t>M formed in 2S state as </a:t>
                </a:r>
                <a14:m>
                  <m:oMath xmlns:m="http://schemas.openxmlformats.org/officeDocument/2006/math">
                    <m:sSup>
                      <m:sSupPr>
                        <m:ctrlPr>
                          <a:rPr lang="en-GB" sz="2000" i="1" smtClean="0">
                            <a:latin typeface="Cambria Math" panose="02040503050406030204" pitchFamily="18" charset="0"/>
                          </a:rPr>
                        </m:ctrlPr>
                      </m:sSupPr>
                      <m:e>
                        <m:r>
                          <a:rPr lang="en-GB" sz="2000" i="1" smtClean="0">
                            <a:latin typeface="Cambria Math" panose="02040503050406030204" pitchFamily="18" charset="0"/>
                            <a:ea typeface="Cambria Math" panose="02040503050406030204" pitchFamily="18" charset="0"/>
                          </a:rPr>
                          <m:t>𝜇</m:t>
                        </m:r>
                      </m:e>
                      <m:sup>
                        <m:r>
                          <a:rPr lang="en-US" sz="2000" b="0" i="1" smtClean="0">
                            <a:latin typeface="Cambria Math" panose="02040503050406030204" pitchFamily="18" charset="0"/>
                          </a:rPr>
                          <m:t>+</m:t>
                        </m:r>
                      </m:sup>
                    </m:sSup>
                  </m:oMath>
                </a14:m>
                <a:r>
                  <a:rPr lang="en-GB" sz="2000" dirty="0">
                    <a:latin typeface="+mj-lt"/>
                  </a:rPr>
                  <a:t> beam traverses carbon foil</a:t>
                </a:r>
              </a:p>
              <a:p>
                <a:pPr marL="457200" indent="-457200">
                  <a:spcBef>
                    <a:spcPts val="500"/>
                  </a:spcBef>
                  <a:buClr>
                    <a:srgbClr val="0000AA"/>
                  </a:buClr>
                  <a:buSzPct val="100000"/>
                  <a:buFont typeface="+mj-lt"/>
                  <a:buAutoNum type="arabicPeriod"/>
                  <a:defRPr sz="2400">
                    <a:latin typeface="Helvetica Light"/>
                    <a:ea typeface="Helvetica Light"/>
                    <a:cs typeface="Helvetica Light"/>
                    <a:sym typeface="Helvetica Light"/>
                  </a:defRPr>
                </a:pPr>
                <a:endParaRPr lang="en-GB" dirty="0">
                  <a:latin typeface="+mj-lt"/>
                </a:endParaRPr>
              </a:p>
            </p:txBody>
          </p:sp>
        </mc:Choice>
        <mc:Fallback xmlns="">
          <p:sp>
            <p:nvSpPr>
              <p:cNvPr id="13" name="Being purely leptonic, they can be described very precisely by bound state QED calculations devoid of uncertainties from nuclear size effects present in normal atoms. Therefore, any deviation between theory and measurements could be a signal of New Physi">
                <a:extLst>
                  <a:ext uri="{FF2B5EF4-FFF2-40B4-BE49-F238E27FC236}">
                    <a16:creationId xmlns:a16="http://schemas.microsoft.com/office/drawing/2014/main" id="{80D6801B-1DE8-63ED-771D-953D609D4A54}"/>
                  </a:ext>
                </a:extLst>
              </p:cNvPr>
              <p:cNvSpPr txBox="1">
                <a:spLocks noRot="1" noChangeAspect="1" noMove="1" noResize="1" noEditPoints="1" noAdjustHandles="1" noChangeArrowheads="1" noChangeShapeType="1" noTextEdit="1"/>
              </p:cNvSpPr>
              <p:nvPr/>
            </p:nvSpPr>
            <p:spPr>
              <a:xfrm>
                <a:off x="1557904" y="3831915"/>
                <a:ext cx="2761562" cy="1449115"/>
              </a:xfrm>
              <a:prstGeom prst="rect">
                <a:avLst/>
              </a:prstGeom>
              <a:blipFill>
                <a:blip r:embed="rId10"/>
                <a:stretch>
                  <a:fillRect l="-4636" t="-4219" r="-3091"/>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CH">
                    <a:noFill/>
                  </a:rPr>
                  <a:t> </a:t>
                </a:r>
              </a:p>
            </p:txBody>
          </p:sp>
        </mc:Fallback>
      </mc:AlternateContent>
      <p:grpSp>
        <p:nvGrpSpPr>
          <p:cNvPr id="29" name="Group 28">
            <a:extLst>
              <a:ext uri="{FF2B5EF4-FFF2-40B4-BE49-F238E27FC236}">
                <a16:creationId xmlns:a16="http://schemas.microsoft.com/office/drawing/2014/main" id="{405D168B-E348-E697-BA8E-DD414CD374EE}"/>
              </a:ext>
            </a:extLst>
          </p:cNvPr>
          <p:cNvGrpSpPr/>
          <p:nvPr/>
        </p:nvGrpSpPr>
        <p:grpSpPr>
          <a:xfrm>
            <a:off x="8309806" y="4226401"/>
            <a:ext cx="3792544" cy="2381846"/>
            <a:chOff x="4102027" y="3998545"/>
            <a:chExt cx="3792544" cy="2381846"/>
          </a:xfrm>
        </p:grpSpPr>
        <p:cxnSp>
          <p:nvCxnSpPr>
            <p:cNvPr id="30" name="Straight Connector 29">
              <a:extLst>
                <a:ext uri="{FF2B5EF4-FFF2-40B4-BE49-F238E27FC236}">
                  <a16:creationId xmlns:a16="http://schemas.microsoft.com/office/drawing/2014/main" id="{1F0F48FB-229E-FFF8-7490-667CC6284EDB}"/>
                </a:ext>
              </a:extLst>
            </p:cNvPr>
            <p:cNvCxnSpPr>
              <a:cxnSpLocks/>
            </p:cNvCxnSpPr>
            <p:nvPr/>
          </p:nvCxnSpPr>
          <p:spPr>
            <a:xfrm>
              <a:off x="4615387" y="4715125"/>
              <a:ext cx="1152000" cy="0"/>
            </a:xfrm>
            <a:prstGeom prst="line">
              <a:avLst/>
            </a:prstGeom>
          </p:spPr>
          <p:style>
            <a:lnRef idx="2">
              <a:schemeClr val="dk1"/>
            </a:lnRef>
            <a:fillRef idx="0">
              <a:schemeClr val="dk1"/>
            </a:fillRef>
            <a:effectRef idx="1">
              <a:schemeClr val="dk1"/>
            </a:effectRef>
            <a:fontRef idx="minor">
              <a:schemeClr val="tx1"/>
            </a:fontRef>
          </p:style>
        </p:cxnSp>
        <p:cxnSp>
          <p:nvCxnSpPr>
            <p:cNvPr id="31" name="Straight Connector 30">
              <a:extLst>
                <a:ext uri="{FF2B5EF4-FFF2-40B4-BE49-F238E27FC236}">
                  <a16:creationId xmlns:a16="http://schemas.microsoft.com/office/drawing/2014/main" id="{F2A270E1-E96E-FF22-531B-623C6CB196E4}"/>
                </a:ext>
              </a:extLst>
            </p:cNvPr>
            <p:cNvCxnSpPr>
              <a:cxnSpLocks/>
            </p:cNvCxnSpPr>
            <p:nvPr/>
          </p:nvCxnSpPr>
          <p:spPr>
            <a:xfrm>
              <a:off x="4615387" y="6220336"/>
              <a:ext cx="1152000" cy="0"/>
            </a:xfrm>
            <a:prstGeom prst="line">
              <a:avLst/>
            </a:prstGeom>
          </p:spPr>
          <p:style>
            <a:lnRef idx="2">
              <a:schemeClr val="dk1"/>
            </a:lnRef>
            <a:fillRef idx="0">
              <a:schemeClr val="dk1"/>
            </a:fillRef>
            <a:effectRef idx="1">
              <a:schemeClr val="dk1"/>
            </a:effectRef>
            <a:fontRef idx="minor">
              <a:schemeClr val="tx1"/>
            </a:fontRef>
          </p:style>
        </p:cxnSp>
        <p:cxnSp>
          <p:nvCxnSpPr>
            <p:cNvPr id="32" name="Straight Connector 31">
              <a:extLst>
                <a:ext uri="{FF2B5EF4-FFF2-40B4-BE49-F238E27FC236}">
                  <a16:creationId xmlns:a16="http://schemas.microsoft.com/office/drawing/2014/main" id="{8ABDA81D-7F53-3B3A-CCAB-0E1DCB34AEB3}"/>
                </a:ext>
              </a:extLst>
            </p:cNvPr>
            <p:cNvCxnSpPr>
              <a:cxnSpLocks/>
            </p:cNvCxnSpPr>
            <p:nvPr/>
          </p:nvCxnSpPr>
          <p:spPr>
            <a:xfrm>
              <a:off x="6178192" y="4717843"/>
              <a:ext cx="1152000" cy="0"/>
            </a:xfrm>
            <a:prstGeom prst="line">
              <a:avLst/>
            </a:prstGeom>
          </p:spPr>
          <p:style>
            <a:lnRef idx="2">
              <a:schemeClr val="dk1"/>
            </a:lnRef>
            <a:fillRef idx="0">
              <a:schemeClr val="dk1"/>
            </a:fillRef>
            <a:effectRef idx="1">
              <a:schemeClr val="dk1"/>
            </a:effectRef>
            <a:fontRef idx="minor">
              <a:schemeClr val="tx1"/>
            </a:fontRef>
          </p:style>
        </p:cxnSp>
        <p:sp>
          <p:nvSpPr>
            <p:cNvPr id="33" name="TextBox 32">
              <a:extLst>
                <a:ext uri="{FF2B5EF4-FFF2-40B4-BE49-F238E27FC236}">
                  <a16:creationId xmlns:a16="http://schemas.microsoft.com/office/drawing/2014/main" id="{C9DF6CC9-E6EB-F620-4E03-AFAD55A686FA}"/>
                </a:ext>
              </a:extLst>
            </p:cNvPr>
            <p:cNvSpPr txBox="1"/>
            <p:nvPr/>
          </p:nvSpPr>
          <p:spPr>
            <a:xfrm>
              <a:off x="4102027" y="4490174"/>
              <a:ext cx="455574" cy="400110"/>
            </a:xfrm>
            <a:prstGeom prst="rect">
              <a:avLst/>
            </a:prstGeom>
            <a:noFill/>
          </p:spPr>
          <p:txBody>
            <a:bodyPr wrap="none" rtlCol="0">
              <a:spAutoFit/>
            </a:bodyPr>
            <a:lstStyle/>
            <a:p>
              <a:r>
                <a:rPr lang="en-US" sz="2000" b="1" dirty="0">
                  <a:latin typeface="Times New Roman" panose="02020603050405020304" pitchFamily="18" charset="0"/>
                  <a:cs typeface="Times New Roman" panose="02020603050405020304" pitchFamily="18" charset="0"/>
                </a:rPr>
                <a:t>2S</a:t>
              </a:r>
              <a:endParaRPr lang="en-CH" sz="2000" b="1" dirty="0">
                <a:latin typeface="Times New Roman" panose="02020603050405020304" pitchFamily="18" charset="0"/>
                <a:cs typeface="Times New Roman" panose="02020603050405020304" pitchFamily="18" charset="0"/>
              </a:endParaRPr>
            </a:p>
          </p:txBody>
        </p:sp>
        <p:sp>
          <p:nvSpPr>
            <p:cNvPr id="34" name="TextBox 33">
              <a:extLst>
                <a:ext uri="{FF2B5EF4-FFF2-40B4-BE49-F238E27FC236}">
                  <a16:creationId xmlns:a16="http://schemas.microsoft.com/office/drawing/2014/main" id="{0087F8DC-5BAA-EE66-9C3E-CB76DB7DE9F8}"/>
                </a:ext>
              </a:extLst>
            </p:cNvPr>
            <p:cNvSpPr txBox="1"/>
            <p:nvPr/>
          </p:nvSpPr>
          <p:spPr>
            <a:xfrm>
              <a:off x="4103342" y="5980281"/>
              <a:ext cx="455574" cy="400110"/>
            </a:xfrm>
            <a:prstGeom prst="rect">
              <a:avLst/>
            </a:prstGeom>
            <a:noFill/>
          </p:spPr>
          <p:txBody>
            <a:bodyPr wrap="none" rtlCol="0">
              <a:spAutoFit/>
            </a:bodyPr>
            <a:lstStyle/>
            <a:p>
              <a:r>
                <a:rPr lang="en-US" sz="2000" b="1" dirty="0">
                  <a:latin typeface="Times New Roman" panose="02020603050405020304" pitchFamily="18" charset="0"/>
                  <a:cs typeface="Times New Roman" panose="02020603050405020304" pitchFamily="18" charset="0"/>
                </a:rPr>
                <a:t>1S</a:t>
              </a:r>
              <a:endParaRPr lang="en-CH" sz="2000" b="1" dirty="0">
                <a:latin typeface="Times New Roman" panose="02020603050405020304" pitchFamily="18" charset="0"/>
                <a:cs typeface="Times New Roman" panose="02020603050405020304" pitchFamily="18" charset="0"/>
              </a:endParaRPr>
            </a:p>
          </p:txBody>
        </p:sp>
        <p:sp>
          <p:nvSpPr>
            <p:cNvPr id="35" name="TextBox 34">
              <a:extLst>
                <a:ext uri="{FF2B5EF4-FFF2-40B4-BE49-F238E27FC236}">
                  <a16:creationId xmlns:a16="http://schemas.microsoft.com/office/drawing/2014/main" id="{47987568-B8DD-FFAC-B5D1-E4D7A49BA5A3}"/>
                </a:ext>
              </a:extLst>
            </p:cNvPr>
            <p:cNvSpPr txBox="1"/>
            <p:nvPr/>
          </p:nvSpPr>
          <p:spPr>
            <a:xfrm>
              <a:off x="7424571" y="4492892"/>
              <a:ext cx="470000" cy="400110"/>
            </a:xfrm>
            <a:prstGeom prst="rect">
              <a:avLst/>
            </a:prstGeom>
            <a:noFill/>
          </p:spPr>
          <p:txBody>
            <a:bodyPr wrap="none" rtlCol="0">
              <a:spAutoFit/>
            </a:bodyPr>
            <a:lstStyle/>
            <a:p>
              <a:r>
                <a:rPr lang="en-US" sz="2000" b="1" dirty="0">
                  <a:latin typeface="Times New Roman" panose="02020603050405020304" pitchFamily="18" charset="0"/>
                  <a:cs typeface="Times New Roman" panose="02020603050405020304" pitchFamily="18" charset="0"/>
                </a:rPr>
                <a:t>2P</a:t>
              </a:r>
              <a:endParaRPr lang="en-CH" sz="2000" b="1" dirty="0">
                <a:latin typeface="Times New Roman" panose="02020603050405020304" pitchFamily="18" charset="0"/>
                <a:cs typeface="Times New Roman" panose="02020603050405020304" pitchFamily="18" charset="0"/>
              </a:endParaRPr>
            </a:p>
          </p:txBody>
        </p:sp>
        <p:sp>
          <p:nvSpPr>
            <p:cNvPr id="36" name="Freeform: Shape 35">
              <a:extLst>
                <a:ext uri="{FF2B5EF4-FFF2-40B4-BE49-F238E27FC236}">
                  <a16:creationId xmlns:a16="http://schemas.microsoft.com/office/drawing/2014/main" id="{1EBA19A9-8D71-2963-5767-FE267A2D9CC5}"/>
                </a:ext>
              </a:extLst>
            </p:cNvPr>
            <p:cNvSpPr/>
            <p:nvPr/>
          </p:nvSpPr>
          <p:spPr>
            <a:xfrm rot="150333">
              <a:off x="5515456" y="4367983"/>
              <a:ext cx="934948" cy="380340"/>
            </a:xfrm>
            <a:custGeom>
              <a:avLst/>
              <a:gdLst>
                <a:gd name="connsiteX0" fmla="*/ 0 w 934948"/>
                <a:gd name="connsiteY0" fmla="*/ 380340 h 380340"/>
                <a:gd name="connsiteX1" fmla="*/ 452063 w 934948"/>
                <a:gd name="connsiteY1" fmla="*/ 196 h 380340"/>
                <a:gd name="connsiteX2" fmla="*/ 934948 w 934948"/>
                <a:gd name="connsiteY2" fmla="*/ 339243 h 380340"/>
              </a:gdLst>
              <a:ahLst/>
              <a:cxnLst>
                <a:cxn ang="0">
                  <a:pos x="connsiteX0" y="connsiteY0"/>
                </a:cxn>
                <a:cxn ang="0">
                  <a:pos x="connsiteX1" y="connsiteY1"/>
                </a:cxn>
                <a:cxn ang="0">
                  <a:pos x="connsiteX2" y="connsiteY2"/>
                </a:cxn>
              </a:cxnLst>
              <a:rect l="l" t="t" r="r" b="b"/>
              <a:pathLst>
                <a:path w="934948" h="380340">
                  <a:moveTo>
                    <a:pt x="0" y="380340"/>
                  </a:moveTo>
                  <a:cubicBezTo>
                    <a:pt x="148119" y="193692"/>
                    <a:pt x="296238" y="7045"/>
                    <a:pt x="452063" y="196"/>
                  </a:cubicBezTo>
                  <a:cubicBezTo>
                    <a:pt x="607888" y="-6653"/>
                    <a:pt x="771418" y="166295"/>
                    <a:pt x="934948" y="339243"/>
                  </a:cubicBezTo>
                </a:path>
              </a:pathLst>
            </a:custGeom>
            <a:noFill/>
            <a:ln w="38100">
              <a:solidFill>
                <a:srgbClr val="FF0000"/>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rgbClr val="FFFF00"/>
                </a:solidFill>
              </a:endParaRPr>
            </a:p>
          </p:txBody>
        </p:sp>
        <p:sp>
          <p:nvSpPr>
            <p:cNvPr id="37" name="TextBox 36">
              <a:extLst>
                <a:ext uri="{FF2B5EF4-FFF2-40B4-BE49-F238E27FC236}">
                  <a16:creationId xmlns:a16="http://schemas.microsoft.com/office/drawing/2014/main" id="{F3E3F4A5-7869-7FB6-2711-8250F271DC22}"/>
                </a:ext>
              </a:extLst>
            </p:cNvPr>
            <p:cNvSpPr txBox="1"/>
            <p:nvPr/>
          </p:nvSpPr>
          <p:spPr>
            <a:xfrm>
              <a:off x="5445629" y="3998545"/>
              <a:ext cx="1275862" cy="369332"/>
            </a:xfrm>
            <a:prstGeom prst="rect">
              <a:avLst/>
            </a:prstGeom>
            <a:noFill/>
          </p:spPr>
          <p:txBody>
            <a:bodyPr wrap="none" rtlCol="0">
              <a:spAutoFit/>
            </a:bodyPr>
            <a:lstStyle/>
            <a:p>
              <a:r>
                <a:rPr lang="en-US" b="1" dirty="0">
                  <a:solidFill>
                    <a:srgbClr val="FF0000"/>
                  </a:solidFill>
                </a:rPr>
                <a:t>Stark Mixing</a:t>
              </a:r>
              <a:endParaRPr lang="en-CH" b="1" dirty="0">
                <a:solidFill>
                  <a:srgbClr val="FF0000"/>
                </a:solidFill>
              </a:endParaRPr>
            </a:p>
          </p:txBody>
        </p:sp>
        <p:cxnSp>
          <p:nvCxnSpPr>
            <p:cNvPr id="38" name="Straight Arrow Connector 37">
              <a:extLst>
                <a:ext uri="{FF2B5EF4-FFF2-40B4-BE49-F238E27FC236}">
                  <a16:creationId xmlns:a16="http://schemas.microsoft.com/office/drawing/2014/main" id="{BBD21420-042B-319F-8483-4A051E942691}"/>
                </a:ext>
              </a:extLst>
            </p:cNvPr>
            <p:cNvCxnSpPr/>
            <p:nvPr/>
          </p:nvCxnSpPr>
          <p:spPr>
            <a:xfrm flipH="1">
              <a:off x="5507589" y="4715125"/>
              <a:ext cx="1047323" cy="1505211"/>
            </a:xfrm>
            <a:prstGeom prst="straightConnector1">
              <a:avLst/>
            </a:prstGeom>
            <a:ln w="38100">
              <a:solidFill>
                <a:srgbClr val="EA27FF"/>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2FDA0B6B-6903-103D-E029-175014F53216}"/>
                </a:ext>
              </a:extLst>
            </p:cNvPr>
            <p:cNvSpPr txBox="1"/>
            <p:nvPr/>
          </p:nvSpPr>
          <p:spPr>
            <a:xfrm>
              <a:off x="6216962" y="5227708"/>
              <a:ext cx="1345240" cy="646331"/>
            </a:xfrm>
            <a:prstGeom prst="rect">
              <a:avLst/>
            </a:prstGeom>
            <a:noFill/>
          </p:spPr>
          <p:txBody>
            <a:bodyPr wrap="none" rtlCol="0">
              <a:spAutoFit/>
            </a:bodyPr>
            <a:lstStyle/>
            <a:p>
              <a:r>
                <a:rPr lang="en-US" b="1" dirty="0">
                  <a:solidFill>
                    <a:srgbClr val="EA27FF"/>
                  </a:solidFill>
                </a:rPr>
                <a:t>DETECTED </a:t>
              </a:r>
              <a:br>
                <a:rPr lang="en-US" b="1" dirty="0">
                  <a:solidFill>
                    <a:srgbClr val="EA27FF"/>
                  </a:solidFill>
                </a:rPr>
              </a:br>
              <a:r>
                <a:rPr lang="en-US" b="1" dirty="0">
                  <a:solidFill>
                    <a:srgbClr val="EA27FF"/>
                  </a:solidFill>
                </a:rPr>
                <a:t>LyA Photon</a:t>
              </a:r>
              <a:endParaRPr lang="en-CH" b="1" dirty="0">
                <a:solidFill>
                  <a:srgbClr val="EA27FF"/>
                </a:solidFill>
              </a:endParaRPr>
            </a:p>
          </p:txBody>
        </p:sp>
      </p:grpSp>
      <p:grpSp>
        <p:nvGrpSpPr>
          <p:cNvPr id="40" name="Group 39">
            <a:extLst>
              <a:ext uri="{FF2B5EF4-FFF2-40B4-BE49-F238E27FC236}">
                <a16:creationId xmlns:a16="http://schemas.microsoft.com/office/drawing/2014/main" id="{7965ED11-FEB1-3846-B1DA-237B0A630DF1}"/>
              </a:ext>
            </a:extLst>
          </p:cNvPr>
          <p:cNvGrpSpPr/>
          <p:nvPr/>
        </p:nvGrpSpPr>
        <p:grpSpPr>
          <a:xfrm>
            <a:off x="9196245" y="1503837"/>
            <a:ext cx="3036910" cy="2041179"/>
            <a:chOff x="9196245" y="1503837"/>
            <a:chExt cx="3036910" cy="2041179"/>
          </a:xfrm>
        </p:grpSpPr>
        <p:cxnSp>
          <p:nvCxnSpPr>
            <p:cNvPr id="41" name="Straight Arrow Connector 40">
              <a:extLst>
                <a:ext uri="{FF2B5EF4-FFF2-40B4-BE49-F238E27FC236}">
                  <a16:creationId xmlns:a16="http://schemas.microsoft.com/office/drawing/2014/main" id="{519F5FC4-7CBE-E5BB-A1BC-CF3A60F364CF}"/>
                </a:ext>
              </a:extLst>
            </p:cNvPr>
            <p:cNvCxnSpPr>
              <a:cxnSpLocks/>
            </p:cNvCxnSpPr>
            <p:nvPr/>
          </p:nvCxnSpPr>
          <p:spPr>
            <a:xfrm flipV="1">
              <a:off x="9653408" y="1521404"/>
              <a:ext cx="0" cy="169069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2" name="Straight Arrow Connector 41">
              <a:extLst>
                <a:ext uri="{FF2B5EF4-FFF2-40B4-BE49-F238E27FC236}">
                  <a16:creationId xmlns:a16="http://schemas.microsoft.com/office/drawing/2014/main" id="{896E200B-496D-5509-F5E6-3C2180BFEE4B}"/>
                </a:ext>
              </a:extLst>
            </p:cNvPr>
            <p:cNvCxnSpPr>
              <a:cxnSpLocks/>
            </p:cNvCxnSpPr>
            <p:nvPr/>
          </p:nvCxnSpPr>
          <p:spPr>
            <a:xfrm>
              <a:off x="9653408" y="3212103"/>
              <a:ext cx="2386192"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43" name="Freeform: Shape 42">
              <a:extLst>
                <a:ext uri="{FF2B5EF4-FFF2-40B4-BE49-F238E27FC236}">
                  <a16:creationId xmlns:a16="http://schemas.microsoft.com/office/drawing/2014/main" id="{8A2044B6-8156-12F5-11A6-53F9F463C709}"/>
                </a:ext>
              </a:extLst>
            </p:cNvPr>
            <p:cNvSpPr/>
            <p:nvPr/>
          </p:nvSpPr>
          <p:spPr>
            <a:xfrm>
              <a:off x="9672918" y="2071734"/>
              <a:ext cx="2303929" cy="766458"/>
            </a:xfrm>
            <a:custGeom>
              <a:avLst/>
              <a:gdLst>
                <a:gd name="connsiteX0" fmla="*/ 0 w 2303929"/>
                <a:gd name="connsiteY0" fmla="*/ 52901 h 766458"/>
                <a:gd name="connsiteX1" fmla="*/ 457200 w 2303929"/>
                <a:gd name="connsiteY1" fmla="*/ 34972 h 766458"/>
                <a:gd name="connsiteX2" fmla="*/ 762000 w 2303929"/>
                <a:gd name="connsiteY2" fmla="*/ 79795 h 766458"/>
                <a:gd name="connsiteX3" fmla="*/ 995082 w 2303929"/>
                <a:gd name="connsiteY3" fmla="*/ 626642 h 766458"/>
                <a:gd name="connsiteX4" fmla="*/ 1156447 w 2303929"/>
                <a:gd name="connsiteY4" fmla="*/ 725254 h 766458"/>
                <a:gd name="connsiteX5" fmla="*/ 1380564 w 2303929"/>
                <a:gd name="connsiteY5" fmla="*/ 52901 h 766458"/>
                <a:gd name="connsiteX6" fmla="*/ 1954306 w 2303929"/>
                <a:gd name="connsiteY6" fmla="*/ 43937 h 766458"/>
                <a:gd name="connsiteX7" fmla="*/ 2303929 w 2303929"/>
                <a:gd name="connsiteY7" fmla="*/ 52901 h 766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03929" h="766458">
                  <a:moveTo>
                    <a:pt x="0" y="52901"/>
                  </a:moveTo>
                  <a:cubicBezTo>
                    <a:pt x="165100" y="41695"/>
                    <a:pt x="330200" y="30490"/>
                    <a:pt x="457200" y="34972"/>
                  </a:cubicBezTo>
                  <a:cubicBezTo>
                    <a:pt x="584200" y="39454"/>
                    <a:pt x="672353" y="-18817"/>
                    <a:pt x="762000" y="79795"/>
                  </a:cubicBezTo>
                  <a:cubicBezTo>
                    <a:pt x="851647" y="178407"/>
                    <a:pt x="929341" y="519066"/>
                    <a:pt x="995082" y="626642"/>
                  </a:cubicBezTo>
                  <a:cubicBezTo>
                    <a:pt x="1060823" y="734218"/>
                    <a:pt x="1092200" y="820877"/>
                    <a:pt x="1156447" y="725254"/>
                  </a:cubicBezTo>
                  <a:cubicBezTo>
                    <a:pt x="1220694" y="629631"/>
                    <a:pt x="1247588" y="166454"/>
                    <a:pt x="1380564" y="52901"/>
                  </a:cubicBezTo>
                  <a:cubicBezTo>
                    <a:pt x="1513540" y="-60652"/>
                    <a:pt x="1800412" y="43937"/>
                    <a:pt x="1954306" y="43937"/>
                  </a:cubicBezTo>
                  <a:cubicBezTo>
                    <a:pt x="2108200" y="43937"/>
                    <a:pt x="2206064" y="48419"/>
                    <a:pt x="2303929" y="52901"/>
                  </a:cubicBez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4" name="TextBox 43">
              <a:extLst>
                <a:ext uri="{FF2B5EF4-FFF2-40B4-BE49-F238E27FC236}">
                  <a16:creationId xmlns:a16="http://schemas.microsoft.com/office/drawing/2014/main" id="{D703D8AC-93F0-8B98-A3E2-C080A3C5AEEE}"/>
                </a:ext>
              </a:extLst>
            </p:cNvPr>
            <p:cNvSpPr txBox="1"/>
            <p:nvPr/>
          </p:nvSpPr>
          <p:spPr>
            <a:xfrm rot="16200000">
              <a:off x="8503908" y="2196174"/>
              <a:ext cx="1754006" cy="369332"/>
            </a:xfrm>
            <a:prstGeom prst="rect">
              <a:avLst/>
            </a:prstGeom>
            <a:noFill/>
          </p:spPr>
          <p:txBody>
            <a:bodyPr wrap="none" rtlCol="0">
              <a:spAutoFit/>
            </a:bodyPr>
            <a:lstStyle/>
            <a:p>
              <a:r>
                <a:rPr lang="en-US" b="1" dirty="0"/>
                <a:t># </a:t>
              </a:r>
              <a:r>
                <a:rPr lang="en-US" b="1" dirty="0" err="1"/>
                <a:t>Dectected</a:t>
              </a:r>
              <a:r>
                <a:rPr lang="en-US" b="1" dirty="0"/>
                <a:t> LyA</a:t>
              </a:r>
              <a:endParaRPr lang="en-CH" b="1" dirty="0"/>
            </a:p>
          </p:txBody>
        </p:sp>
        <p:sp>
          <p:nvSpPr>
            <p:cNvPr id="45" name="TextBox 44">
              <a:extLst>
                <a:ext uri="{FF2B5EF4-FFF2-40B4-BE49-F238E27FC236}">
                  <a16:creationId xmlns:a16="http://schemas.microsoft.com/office/drawing/2014/main" id="{BFB2B734-73EF-3323-D678-49E258AAEA03}"/>
                </a:ext>
              </a:extLst>
            </p:cNvPr>
            <p:cNvSpPr txBox="1"/>
            <p:nvPr/>
          </p:nvSpPr>
          <p:spPr>
            <a:xfrm>
              <a:off x="11971545" y="3175684"/>
              <a:ext cx="261610" cy="369332"/>
            </a:xfrm>
            <a:prstGeom prst="rect">
              <a:avLst/>
            </a:prstGeom>
            <a:noFill/>
          </p:spPr>
          <p:txBody>
            <a:bodyPr wrap="none" rtlCol="0">
              <a:spAutoFit/>
            </a:bodyPr>
            <a:lstStyle/>
            <a:p>
              <a:r>
                <a:rPr lang="en-US" b="1" i="1" dirty="0">
                  <a:latin typeface="Times New Roman" panose="02020603050405020304" pitchFamily="18" charset="0"/>
                  <a:cs typeface="Times New Roman" panose="02020603050405020304" pitchFamily="18" charset="0"/>
                </a:rPr>
                <a:t>f</a:t>
              </a:r>
              <a:endParaRPr lang="en-CH" b="1" i="1" dirty="0">
                <a:latin typeface="Times New Roman" panose="02020603050405020304" pitchFamily="18" charset="0"/>
                <a:cs typeface="Times New Roman" panose="02020603050405020304" pitchFamily="18" charset="0"/>
              </a:endParaRPr>
            </a:p>
          </p:txBody>
        </p:sp>
      </p:grpSp>
      <p:sp>
        <p:nvSpPr>
          <p:cNvPr id="4" name="TextBox 3">
            <a:extLst>
              <a:ext uri="{FF2B5EF4-FFF2-40B4-BE49-F238E27FC236}">
                <a16:creationId xmlns:a16="http://schemas.microsoft.com/office/drawing/2014/main" id="{D745C4C6-966C-9180-5020-4335F2F23B4B}"/>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3395962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4.16667E-7 7.40741E-7 L 0.16654 -0.00347 " pathEditMode="relative" rAng="0" ptsTypes="AA">
                                      <p:cBhvr>
                                        <p:cTn id="6" dur="2000" fill="hold"/>
                                        <p:tgtEl>
                                          <p:spTgt spid="104"/>
                                        </p:tgtEl>
                                        <p:attrNameLst>
                                          <p:attrName>ppt_x</p:attrName>
                                          <p:attrName>ppt_y</p:attrName>
                                        </p:attrNameLst>
                                      </p:cBhvr>
                                      <p:rCtr x="8320" y="-1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55CEE1-7781-B846-7CF2-BDAAA94F6AFF}"/>
            </a:ext>
          </a:extLst>
        </p:cNvPr>
        <p:cNvGrpSpPr/>
        <p:nvPr/>
      </p:nvGrpSpPr>
      <p:grpSpPr>
        <a:xfrm>
          <a:off x="0" y="0"/>
          <a:ext cx="0" cy="0"/>
          <a:chOff x="0" y="0"/>
          <a:chExt cx="0" cy="0"/>
        </a:xfrm>
      </p:grpSpPr>
      <p:sp>
        <p:nvSpPr>
          <p:cNvPr id="25" name="The PSI low energy muon beam (LEM)">
            <a:extLst>
              <a:ext uri="{FF2B5EF4-FFF2-40B4-BE49-F238E27FC236}">
                <a16:creationId xmlns:a16="http://schemas.microsoft.com/office/drawing/2014/main" id="{F50705C0-1729-8EFE-5400-3E48604621E5}"/>
              </a:ext>
            </a:extLst>
          </p:cNvPr>
          <p:cNvSpPr txBox="1">
            <a:spLocks/>
          </p:cNvSpPr>
          <p:nvPr/>
        </p:nvSpPr>
        <p:spPr>
          <a:xfrm>
            <a:off x="424441" y="786927"/>
            <a:ext cx="11537950" cy="762649"/>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Lamb Shift Measurement</a:t>
            </a:r>
          </a:p>
        </p:txBody>
      </p:sp>
      <p:pic>
        <p:nvPicPr>
          <p:cNvPr id="2" name="Picture 1" descr="A black background with arrows pointing upwards&#10;&#10;AI-generated content may be incorrect.">
            <a:extLst>
              <a:ext uri="{FF2B5EF4-FFF2-40B4-BE49-F238E27FC236}">
                <a16:creationId xmlns:a16="http://schemas.microsoft.com/office/drawing/2014/main" id="{38B86D01-B00C-D0BC-D262-008D5936E8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9602" y="2124106"/>
            <a:ext cx="5061137" cy="2609787"/>
          </a:xfrm>
          <a:prstGeom prst="rect">
            <a:avLst/>
          </a:prstGeom>
        </p:spPr>
      </p:pic>
      <p:pic>
        <p:nvPicPr>
          <p:cNvPr id="6" name="Picture 5">
            <a:extLst>
              <a:ext uri="{FF2B5EF4-FFF2-40B4-BE49-F238E27FC236}">
                <a16:creationId xmlns:a16="http://schemas.microsoft.com/office/drawing/2014/main" id="{1AF69456-F444-5D3C-C49A-E095D55B075A}"/>
              </a:ext>
            </a:extLst>
          </p:cNvPr>
          <p:cNvPicPr>
            <a:picLocks noChangeAspect="1"/>
          </p:cNvPicPr>
          <p:nvPr/>
        </p:nvPicPr>
        <p:blipFill>
          <a:blip r:embed="rId4"/>
          <a:srcRect b="58677"/>
          <a:stretch/>
        </p:blipFill>
        <p:spPr>
          <a:xfrm>
            <a:off x="1107726" y="5051435"/>
            <a:ext cx="4988274" cy="1704070"/>
          </a:xfrm>
          <a:prstGeom prst="rect">
            <a:avLst/>
          </a:prstGeom>
        </p:spPr>
      </p:pic>
      <p:sp>
        <p:nvSpPr>
          <p:cNvPr id="8" name="Rectangle 7">
            <a:extLst>
              <a:ext uri="{FF2B5EF4-FFF2-40B4-BE49-F238E27FC236}">
                <a16:creationId xmlns:a16="http://schemas.microsoft.com/office/drawing/2014/main" id="{65D6E19D-9482-80E2-DF87-EC0D851754F3}"/>
              </a:ext>
            </a:extLst>
          </p:cNvPr>
          <p:cNvSpPr/>
          <p:nvPr/>
        </p:nvSpPr>
        <p:spPr>
          <a:xfrm>
            <a:off x="1107726" y="6103731"/>
            <a:ext cx="4863013" cy="276999"/>
          </a:xfrm>
          <a:prstGeom prst="rect">
            <a:avLst/>
          </a:prstGeom>
          <a:solidFill>
            <a:srgbClr val="FF0000">
              <a:alpha val="3607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TextBox 10">
            <a:extLst>
              <a:ext uri="{FF2B5EF4-FFF2-40B4-BE49-F238E27FC236}">
                <a16:creationId xmlns:a16="http://schemas.microsoft.com/office/drawing/2014/main" id="{79EEE1E7-36D6-8F89-4399-EA1E67EBD199}"/>
              </a:ext>
            </a:extLst>
          </p:cNvPr>
          <p:cNvSpPr txBox="1"/>
          <p:nvPr/>
        </p:nvSpPr>
        <p:spPr>
          <a:xfrm>
            <a:off x="7182612" y="6103731"/>
            <a:ext cx="4856988" cy="338554"/>
          </a:xfrm>
          <a:prstGeom prst="rect">
            <a:avLst/>
          </a:prstGeom>
          <a:noFill/>
        </p:spPr>
        <p:txBody>
          <a:bodyPr wrap="square">
            <a:spAutoFit/>
          </a:bodyPr>
          <a:lstStyle/>
          <a:p>
            <a:pPr marL="0" indent="0" algn="ctr">
              <a:buNone/>
            </a:pPr>
            <a:r>
              <a:rPr lang="de-DE" sz="1600" b="0" strike="noStrike" spc="-1" dirty="0">
                <a:solidFill>
                  <a:srgbClr val="000000"/>
                </a:solidFill>
                <a:latin typeface="+mj-lt"/>
                <a:ea typeface="Helvetica Light"/>
              </a:rPr>
              <a:t>B. </a:t>
            </a:r>
            <a:r>
              <a:rPr lang="de-DE" sz="1600" b="0" strike="noStrike" spc="-1" dirty="0" err="1">
                <a:solidFill>
                  <a:srgbClr val="000000"/>
                </a:solidFill>
                <a:latin typeface="+mj-lt"/>
                <a:ea typeface="Helvetica Light"/>
              </a:rPr>
              <a:t>Ohayon</a:t>
            </a:r>
            <a:r>
              <a:rPr lang="de-DE" sz="1600" b="0" strike="noStrike" spc="-1" dirty="0">
                <a:solidFill>
                  <a:srgbClr val="000000"/>
                </a:solidFill>
                <a:latin typeface="+mj-lt"/>
                <a:ea typeface="Helvetica Light"/>
              </a:rPr>
              <a:t>, G. Janka, et al., PRL 128, 011802 (2022)</a:t>
            </a:r>
            <a:endParaRPr lang="en-US" sz="1600" dirty="0"/>
          </a:p>
        </p:txBody>
      </p:sp>
      <p:pic>
        <p:nvPicPr>
          <p:cNvPr id="13" name="Picture 10">
            <a:extLst>
              <a:ext uri="{FF2B5EF4-FFF2-40B4-BE49-F238E27FC236}">
                <a16:creationId xmlns:a16="http://schemas.microsoft.com/office/drawing/2014/main" id="{D5FF151C-7244-BCFB-0E33-77E939A50204}"/>
              </a:ext>
            </a:extLst>
          </p:cNvPr>
          <p:cNvPicPr>
            <a:picLocks noChangeAspect="1"/>
          </p:cNvPicPr>
          <p:nvPr/>
        </p:nvPicPr>
        <p:blipFill>
          <a:blip r:embed="rId5"/>
          <a:stretch>
            <a:fillRect/>
          </a:stretch>
        </p:blipFill>
        <p:spPr>
          <a:xfrm>
            <a:off x="6764064" y="1895810"/>
            <a:ext cx="5198327" cy="3848196"/>
          </a:xfrm>
          <a:prstGeom prst="rect">
            <a:avLst/>
          </a:prstGeom>
        </p:spPr>
      </p:pic>
      <p:sp>
        <p:nvSpPr>
          <p:cNvPr id="3" name="TextBox 2">
            <a:extLst>
              <a:ext uri="{FF2B5EF4-FFF2-40B4-BE49-F238E27FC236}">
                <a16:creationId xmlns:a16="http://schemas.microsoft.com/office/drawing/2014/main" id="{FF360BCE-CC06-D6FC-6E42-757C0CB864C4}"/>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446079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435604-F1BD-E6C6-79CA-917E606F066B}"/>
            </a:ext>
          </a:extLst>
        </p:cNvPr>
        <p:cNvGrpSpPr/>
        <p:nvPr/>
      </p:nvGrpSpPr>
      <p:grpSpPr>
        <a:xfrm>
          <a:off x="0" y="0"/>
          <a:ext cx="0" cy="0"/>
          <a:chOff x="0" y="0"/>
          <a:chExt cx="0" cy="0"/>
        </a:xfrm>
      </p:grpSpPr>
      <p:sp>
        <p:nvSpPr>
          <p:cNvPr id="25" name="The PSI low energy muon beam (LEM)">
            <a:extLst>
              <a:ext uri="{FF2B5EF4-FFF2-40B4-BE49-F238E27FC236}">
                <a16:creationId xmlns:a16="http://schemas.microsoft.com/office/drawing/2014/main" id="{9834BD1A-024E-39FB-569F-D33F10BA2235}"/>
              </a:ext>
            </a:extLst>
          </p:cNvPr>
          <p:cNvSpPr txBox="1">
            <a:spLocks/>
          </p:cNvSpPr>
          <p:nvPr/>
        </p:nvSpPr>
        <p:spPr>
          <a:xfrm>
            <a:off x="424441" y="786927"/>
            <a:ext cx="11537950" cy="762649"/>
          </a:xfrm>
          <a:prstGeom prst="rect">
            <a:avLst/>
          </a:prstGeom>
        </p:spPr>
        <p:txBody>
          <a:bodyPr/>
          <a:lstStyle>
            <a:lvl1pPr algn="l" defTabSz="914400" rtl="0" eaLnBrk="1" latinLnBrk="0" hangingPunct="1">
              <a:lnSpc>
                <a:spcPct val="90000"/>
              </a:lnSpc>
              <a:spcBef>
                <a:spcPct val="0"/>
              </a:spcBef>
              <a:buNone/>
              <a:defRPr sz="4400" b="1" kern="1200">
                <a:solidFill>
                  <a:schemeClr val="tx1"/>
                </a:solidFill>
                <a:latin typeface="Gill Sans Light"/>
                <a:ea typeface="+mj-ea"/>
                <a:cs typeface="+mj-cs"/>
              </a:defRPr>
            </a:lvl1pPr>
          </a:lstStyle>
          <a:p>
            <a:r>
              <a:rPr lang="en-GB" dirty="0"/>
              <a:t>Fine Structure Measurement</a:t>
            </a:r>
          </a:p>
        </p:txBody>
      </p:sp>
      <p:pic>
        <p:nvPicPr>
          <p:cNvPr id="4" name="Picture 10">
            <a:extLst>
              <a:ext uri="{FF2B5EF4-FFF2-40B4-BE49-F238E27FC236}">
                <a16:creationId xmlns:a16="http://schemas.microsoft.com/office/drawing/2014/main" id="{1BED3FEF-4F71-87D9-A8A1-DDB3AAACCE98}"/>
              </a:ext>
            </a:extLst>
          </p:cNvPr>
          <p:cNvPicPr>
            <a:picLocks noChangeAspect="1"/>
          </p:cNvPicPr>
          <p:nvPr/>
        </p:nvPicPr>
        <p:blipFill>
          <a:blip r:embed="rId3"/>
          <a:stretch>
            <a:fillRect/>
          </a:stretch>
        </p:blipFill>
        <p:spPr>
          <a:xfrm>
            <a:off x="6764064" y="1895810"/>
            <a:ext cx="5198327" cy="3848196"/>
          </a:xfrm>
          <a:prstGeom prst="rect">
            <a:avLst/>
          </a:prstGeom>
        </p:spPr>
      </p:pic>
      <p:pic>
        <p:nvPicPr>
          <p:cNvPr id="8" name="Picture 7" descr="A diagram of a frequency&#10;&#10;AI-generated content may be incorrect.">
            <a:extLst>
              <a:ext uri="{FF2B5EF4-FFF2-40B4-BE49-F238E27FC236}">
                <a16:creationId xmlns:a16="http://schemas.microsoft.com/office/drawing/2014/main" id="{8B114E47-3E86-1F41-5CDA-BE7BF2F48CE6}"/>
              </a:ext>
            </a:extLst>
          </p:cNvPr>
          <p:cNvPicPr>
            <a:picLocks noChangeAspect="1"/>
          </p:cNvPicPr>
          <p:nvPr/>
        </p:nvPicPr>
        <p:blipFill>
          <a:blip r:embed="rId4">
            <a:alphaModFix/>
            <a:extLst>
              <a:ext uri="{28A0092B-C50C-407E-A947-70E740481C1C}">
                <a14:useLocalDpi xmlns:a14="http://schemas.microsoft.com/office/drawing/2010/main" val="0"/>
              </a:ext>
            </a:extLst>
          </a:blip>
          <a:stretch>
            <a:fillRect/>
          </a:stretch>
        </p:blipFill>
        <p:spPr>
          <a:xfrm>
            <a:off x="6889324" y="1895810"/>
            <a:ext cx="5302675" cy="4054053"/>
          </a:xfrm>
          <a:prstGeom prst="rect">
            <a:avLst/>
          </a:prstGeom>
          <a:noFill/>
        </p:spPr>
      </p:pic>
      <p:pic>
        <p:nvPicPr>
          <p:cNvPr id="9" name="Picture 8" descr="A group of arrows pointing upwards&#10;&#10;AI-generated content may be incorrect.">
            <a:extLst>
              <a:ext uri="{FF2B5EF4-FFF2-40B4-BE49-F238E27FC236}">
                <a16:creationId xmlns:a16="http://schemas.microsoft.com/office/drawing/2014/main" id="{A1FE5EC8-A211-AAB2-0203-39F05A061D0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5553" y="2098856"/>
            <a:ext cx="5085346" cy="2670006"/>
          </a:xfrm>
          <a:prstGeom prst="rect">
            <a:avLst/>
          </a:prstGeom>
          <a:noFill/>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2FE71069-FAEF-A2E1-0F83-F6D2F9AAA779}"/>
                  </a:ext>
                </a:extLst>
              </p:cNvPr>
              <p:cNvSpPr txBox="1"/>
              <p:nvPr/>
            </p:nvSpPr>
            <p:spPr>
              <a:xfrm>
                <a:off x="1175657" y="5115298"/>
                <a:ext cx="6063343" cy="1094339"/>
              </a:xfrm>
              <a:prstGeom prst="rect">
                <a:avLst/>
              </a:prstGeom>
              <a:noFill/>
            </p:spPr>
            <p:txBody>
              <a:bodyPr wrap="square" rtlCol="0">
                <a:spAutoFit/>
              </a:bodyPr>
              <a:lstStyle/>
              <a:p>
                <a:pPr marL="285750" indent="-285750">
                  <a:buFont typeface="Arial" panose="020B0604020202020204" pitchFamily="34" charset="0"/>
                  <a:buChar char="•"/>
                </a:pPr>
                <a14:m>
                  <m:oMath xmlns:m="http://schemas.openxmlformats.org/officeDocument/2006/math">
                    <m:sSub>
                      <m:sSubPr>
                        <m:ctrlPr>
                          <a:rPr lang="en-CH" sz="2000" i="1" smtClean="0">
                            <a:latin typeface="Cambria Math" panose="02040503050406030204" pitchFamily="18" charset="0"/>
                          </a:rPr>
                        </m:ctrlPr>
                      </m:sSubPr>
                      <m:e>
                        <m:r>
                          <a:rPr lang="en-US" sz="2000" b="0" i="1" smtClean="0">
                            <a:latin typeface="Cambria Math" panose="02040503050406030204" pitchFamily="18" charset="0"/>
                          </a:rPr>
                          <m:t>2</m:t>
                        </m:r>
                        <m:r>
                          <a:rPr lang="en-US" sz="2000" b="0" i="1" smtClean="0">
                            <a:latin typeface="Cambria Math" panose="02040503050406030204" pitchFamily="18" charset="0"/>
                          </a:rPr>
                          <m:t>𝑆</m:t>
                        </m:r>
                      </m:e>
                      <m:sub>
                        <m:f>
                          <m:fPr>
                            <m:type m:val="skw"/>
                            <m:ctrlPr>
                              <a:rPr lang="en-CH" sz="200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2</m:t>
                            </m:r>
                          </m:den>
                        </m:f>
                      </m:sub>
                    </m:sSub>
                    <m:r>
                      <a:rPr lang="en-CH" sz="2000" i="1" smtClean="0">
                        <a:latin typeface="Cambria Math" panose="02040503050406030204" pitchFamily="18" charset="0"/>
                        <a:ea typeface="Cambria Math" panose="02040503050406030204" pitchFamily="18" charset="0"/>
                      </a:rPr>
                      <m:t>→</m:t>
                    </m:r>
                    <m:sSub>
                      <m:sSubPr>
                        <m:ctrlPr>
                          <a:rPr lang="en-CH" sz="2000" i="1">
                            <a:latin typeface="Cambria Math" panose="02040503050406030204" pitchFamily="18" charset="0"/>
                          </a:rPr>
                        </m:ctrlPr>
                      </m:sSubPr>
                      <m:e>
                        <m:r>
                          <a:rPr lang="en-US" sz="2000" i="1">
                            <a:latin typeface="Cambria Math" panose="02040503050406030204" pitchFamily="18" charset="0"/>
                          </a:rPr>
                          <m:t>2</m:t>
                        </m:r>
                        <m:r>
                          <a:rPr lang="en-US" sz="2000" b="0" i="1" smtClean="0">
                            <a:latin typeface="Cambria Math" panose="02040503050406030204" pitchFamily="18" charset="0"/>
                          </a:rPr>
                          <m:t>𝑃</m:t>
                        </m:r>
                      </m:e>
                      <m:sub>
                        <m:f>
                          <m:fPr>
                            <m:type m:val="skw"/>
                            <m:ctrlPr>
                              <a:rPr lang="en-CH" sz="2000" i="1">
                                <a:latin typeface="Cambria Math" panose="02040503050406030204" pitchFamily="18" charset="0"/>
                              </a:rPr>
                            </m:ctrlPr>
                          </m:fPr>
                          <m:num>
                            <m:r>
                              <a:rPr lang="en-US" sz="2000" b="0" i="1" smtClean="0">
                                <a:latin typeface="Cambria Math" panose="02040503050406030204" pitchFamily="18" charset="0"/>
                              </a:rPr>
                              <m:t>3</m:t>
                            </m:r>
                          </m:num>
                          <m:den>
                            <m:r>
                              <a:rPr lang="en-US" sz="2000" i="1">
                                <a:latin typeface="Cambria Math" panose="02040503050406030204" pitchFamily="18" charset="0"/>
                              </a:rPr>
                              <m:t>2</m:t>
                            </m:r>
                          </m:den>
                        </m:f>
                      </m:sub>
                    </m:sSub>
                  </m:oMath>
                </a14:m>
                <a:r>
                  <a:rPr lang="en-US" sz="2000" dirty="0"/>
                  <a:t> avoids contamination from higher states</a:t>
                </a:r>
              </a:p>
              <a:p>
                <a:pPr marL="285750" indent="-285750">
                  <a:buFont typeface="Arial" panose="020B0604020202020204" pitchFamily="34" charset="0"/>
                  <a:buChar char="•"/>
                </a:pPr>
                <a:r>
                  <a:rPr lang="en-US" sz="2000" dirty="0"/>
                  <a:t>Can be combined with </a:t>
                </a:r>
                <a14:m>
                  <m:oMath xmlns:m="http://schemas.openxmlformats.org/officeDocument/2006/math">
                    <m:sSub>
                      <m:sSubPr>
                        <m:ctrlPr>
                          <a:rPr lang="en-CH" sz="2000" i="1" smtClean="0">
                            <a:latin typeface="Cambria Math" panose="02040503050406030204" pitchFamily="18" charset="0"/>
                          </a:rPr>
                        </m:ctrlPr>
                      </m:sSubPr>
                      <m:e>
                        <m:r>
                          <a:rPr lang="en-US" sz="2000" b="0" i="1" smtClean="0">
                            <a:latin typeface="Cambria Math" panose="02040503050406030204" pitchFamily="18" charset="0"/>
                          </a:rPr>
                          <m:t>2</m:t>
                        </m:r>
                        <m:r>
                          <a:rPr lang="en-US" sz="2000" b="0" i="1" smtClean="0">
                            <a:latin typeface="Cambria Math" panose="02040503050406030204" pitchFamily="18" charset="0"/>
                          </a:rPr>
                          <m:t>𝑆</m:t>
                        </m:r>
                      </m:e>
                      <m:sub>
                        <m:f>
                          <m:fPr>
                            <m:type m:val="skw"/>
                            <m:ctrlPr>
                              <a:rPr lang="en-CH" sz="200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2</m:t>
                            </m:r>
                          </m:den>
                        </m:f>
                      </m:sub>
                    </m:sSub>
                    <m:r>
                      <a:rPr lang="en-CH" sz="2000" i="1" smtClean="0">
                        <a:latin typeface="Cambria Math" panose="02040503050406030204" pitchFamily="18" charset="0"/>
                        <a:ea typeface="Cambria Math" panose="02040503050406030204" pitchFamily="18" charset="0"/>
                      </a:rPr>
                      <m:t>→</m:t>
                    </m:r>
                    <m:sSub>
                      <m:sSubPr>
                        <m:ctrlPr>
                          <a:rPr lang="en-CH" sz="2000" i="1">
                            <a:latin typeface="Cambria Math" panose="02040503050406030204" pitchFamily="18" charset="0"/>
                          </a:rPr>
                        </m:ctrlPr>
                      </m:sSubPr>
                      <m:e>
                        <m:r>
                          <a:rPr lang="en-US" sz="2000" i="1">
                            <a:latin typeface="Cambria Math" panose="02040503050406030204" pitchFamily="18" charset="0"/>
                          </a:rPr>
                          <m:t>2</m:t>
                        </m:r>
                        <m:r>
                          <a:rPr lang="en-US" sz="2000" b="0" i="1" smtClean="0">
                            <a:latin typeface="Cambria Math" panose="02040503050406030204" pitchFamily="18" charset="0"/>
                          </a:rPr>
                          <m:t>𝑃</m:t>
                        </m:r>
                      </m:e>
                      <m:sub>
                        <m:f>
                          <m:fPr>
                            <m:type m:val="skw"/>
                            <m:ctrlPr>
                              <a:rPr lang="en-CH" sz="2000" i="1">
                                <a:latin typeface="Cambria Math" panose="02040503050406030204" pitchFamily="18" charset="0"/>
                              </a:rPr>
                            </m:ctrlPr>
                          </m:fPr>
                          <m:num>
                            <m:r>
                              <a:rPr lang="en-US" sz="2000" b="0" i="1" smtClean="0">
                                <a:latin typeface="Cambria Math" panose="02040503050406030204" pitchFamily="18" charset="0"/>
                              </a:rPr>
                              <m:t>1</m:t>
                            </m:r>
                          </m:num>
                          <m:den>
                            <m:r>
                              <a:rPr lang="en-US" sz="2000" i="1">
                                <a:latin typeface="Cambria Math" panose="02040503050406030204" pitchFamily="18" charset="0"/>
                              </a:rPr>
                              <m:t>2</m:t>
                            </m:r>
                          </m:den>
                        </m:f>
                      </m:sub>
                    </m:sSub>
                  </m:oMath>
                </a14:m>
                <a:r>
                  <a:rPr lang="en-US" sz="2000" dirty="0"/>
                  <a:t> (Lamb shift) to determine the fine structure</a:t>
                </a:r>
                <a:endParaRPr lang="en-CH" sz="2000" dirty="0"/>
              </a:p>
            </p:txBody>
          </p:sp>
        </mc:Choice>
        <mc:Fallback xmlns="">
          <p:sp>
            <p:nvSpPr>
              <p:cNvPr id="10" name="TextBox 9">
                <a:extLst>
                  <a:ext uri="{FF2B5EF4-FFF2-40B4-BE49-F238E27FC236}">
                    <a16:creationId xmlns:a16="http://schemas.microsoft.com/office/drawing/2014/main" id="{2FE71069-FAEF-A2E1-0F83-F6D2F9AAA779}"/>
                  </a:ext>
                </a:extLst>
              </p:cNvPr>
              <p:cNvSpPr txBox="1">
                <a:spLocks noRot="1" noChangeAspect="1" noMove="1" noResize="1" noEditPoints="1" noAdjustHandles="1" noChangeArrowheads="1" noChangeShapeType="1" noTextEdit="1"/>
              </p:cNvSpPr>
              <p:nvPr/>
            </p:nvSpPr>
            <p:spPr>
              <a:xfrm>
                <a:off x="1175657" y="5115298"/>
                <a:ext cx="6063343" cy="1094339"/>
              </a:xfrm>
              <a:prstGeom prst="rect">
                <a:avLst/>
              </a:prstGeom>
              <a:blipFill>
                <a:blip r:embed="rId6"/>
                <a:stretch>
                  <a:fillRect l="-905" t="-20556" b="-20000"/>
                </a:stretch>
              </a:blipFill>
            </p:spPr>
            <p:txBody>
              <a:bodyPr/>
              <a:lstStyle/>
              <a:p>
                <a:r>
                  <a:rPr lang="en-CH">
                    <a:noFill/>
                  </a:rPr>
                  <a:t> </a:t>
                </a:r>
              </a:p>
            </p:txBody>
          </p:sp>
        </mc:Fallback>
      </mc:AlternateContent>
      <p:sp>
        <p:nvSpPr>
          <p:cNvPr id="2" name="TextBox 1">
            <a:extLst>
              <a:ext uri="{FF2B5EF4-FFF2-40B4-BE49-F238E27FC236}">
                <a16:creationId xmlns:a16="http://schemas.microsoft.com/office/drawing/2014/main" id="{70D51F7B-ADB1-9813-5E1F-402AAFDC850B}"/>
              </a:ext>
            </a:extLst>
          </p:cNvPr>
          <p:cNvSpPr txBox="1"/>
          <p:nvPr/>
        </p:nvSpPr>
        <p:spPr>
          <a:xfrm>
            <a:off x="7733418" y="249753"/>
            <a:ext cx="3447221" cy="338554"/>
          </a:xfrm>
          <a:prstGeom prst="rect">
            <a:avLst/>
          </a:prstGeom>
          <a:noFill/>
        </p:spPr>
        <p:txBody>
          <a:bodyPr wrap="square">
            <a:spAutoFit/>
          </a:bodyPr>
          <a:lstStyle/>
          <a:p>
            <a:r>
              <a:rPr lang="en-US" sz="1600" dirty="0">
                <a:solidFill>
                  <a:schemeClr val="bg1"/>
                </a:solidFill>
              </a:rPr>
              <a:t>Edward Thorpe-Woods; PSI 2025</a:t>
            </a:r>
            <a:endParaRPr lang="en-US" sz="2400" dirty="0">
              <a:solidFill>
                <a:schemeClr val="bg1"/>
              </a:solidFill>
            </a:endParaRPr>
          </a:p>
        </p:txBody>
      </p:sp>
    </p:spTree>
    <p:extLst>
      <p:ext uri="{BB962C8B-B14F-4D97-AF65-F5344CB8AC3E}">
        <p14:creationId xmlns:p14="http://schemas.microsoft.com/office/powerpoint/2010/main" val="1607103890"/>
      </p:ext>
    </p:extLst>
  </p:cSld>
  <p:clrMapOvr>
    <a:masterClrMapping/>
  </p:clrMapOvr>
</p:sld>
</file>

<file path=ppt/theme/theme1.xml><?xml version="1.0" encoding="utf-8"?>
<a:theme xmlns:a="http://schemas.openxmlformats.org/drawingml/2006/main" name="Theme">
  <a:themeElements>
    <a:clrScheme name="ETH colors">
      <a:dk1>
        <a:sysClr val="windowText" lastClr="000000"/>
      </a:dk1>
      <a:lt1>
        <a:sysClr val="window" lastClr="FFFFFF"/>
      </a:lt1>
      <a:dk2>
        <a:srgbClr val="0E2841"/>
      </a:dk2>
      <a:lt2>
        <a:srgbClr val="E8E8E8"/>
      </a:lt2>
      <a:accent1>
        <a:srgbClr val="215CAF"/>
      </a:accent1>
      <a:accent2>
        <a:srgbClr val="007894"/>
      </a:accent2>
      <a:accent3>
        <a:srgbClr val="627313"/>
      </a:accent3>
      <a:accent4>
        <a:srgbClr val="8E6713"/>
      </a:accent4>
      <a:accent5>
        <a:srgbClr val="B7352D"/>
      </a:accent5>
      <a:accent6>
        <a:srgbClr val="A7117A"/>
      </a:accent6>
      <a:hlink>
        <a:srgbClr val="6F6F6F"/>
      </a:hlink>
      <a:folHlink>
        <a:srgbClr val="6F6F6F"/>
      </a:folHlink>
    </a:clrScheme>
    <a:fontScheme name="Presentation Font Theme">
      <a:majorFont>
        <a:latin typeface="Gill Sans Light"/>
        <a:ea typeface=""/>
        <a:cs typeface=""/>
      </a:majorFont>
      <a:minorFont>
        <a:latin typeface="Gill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ETH Zürich">
  <a:themeElements>
    <a:clrScheme name="ETH Zürich">
      <a:dk1>
        <a:sysClr val="windowText" lastClr="000000"/>
      </a:dk1>
      <a:lt1>
        <a:sysClr val="window" lastClr="FFFFFF"/>
      </a:lt1>
      <a:dk2>
        <a:srgbClr val="000000"/>
      </a:dk2>
      <a:lt2>
        <a:srgbClr val="FFFFFF"/>
      </a:lt2>
      <a:accent1>
        <a:srgbClr val="215CAF"/>
      </a:accent1>
      <a:accent2>
        <a:srgbClr val="007894"/>
      </a:accent2>
      <a:accent3>
        <a:srgbClr val="627313"/>
      </a:accent3>
      <a:accent4>
        <a:srgbClr val="8E6713"/>
      </a:accent4>
      <a:accent5>
        <a:srgbClr val="B7352D"/>
      </a:accent5>
      <a:accent6>
        <a:srgbClr val="A30774"/>
      </a:accent6>
      <a:hlink>
        <a:srgbClr val="0563C1"/>
      </a:hlink>
      <a:folHlink>
        <a:srgbClr val="954F72"/>
      </a:folHlink>
    </a:clrScheme>
    <a:fontScheme name="ETH Züric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ETH Blau">
      <a:srgbClr val="215CAF"/>
    </a:custClr>
    <a:custClr name="ETH Petrol">
      <a:srgbClr val="007894"/>
    </a:custClr>
    <a:custClr name="ETH Gruen">
      <a:srgbClr val="627313"/>
    </a:custClr>
    <a:custClr name="ETH Bronze">
      <a:srgbClr val="8E6713"/>
    </a:custClr>
    <a:custClr name="ETH Rot">
      <a:srgbClr val="B7352D"/>
    </a:custClr>
    <a:custClr name="ETH Purpur">
      <a:srgbClr val="A30774"/>
    </a:custClr>
    <a:custClr name="ETH Grau">
      <a:srgbClr val="6F6F6F"/>
    </a:custClr>
  </a:custClrLst>
  <a:extLst>
    <a:ext uri="{05A4C25C-085E-4340-85A3-A5531E510DB2}">
      <thm15:themeFamily xmlns:thm15="http://schemas.microsoft.com/office/thememl/2012/main" name="Präsentation2" id="{1321EF9B-D0C2-B940-BAF0-923936C95B7C}" vid="{0165591E-D8AE-AE49-AAAE-F458C46D785B}"/>
    </a:ext>
  </a:ext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2684</Words>
  <Application>Microsoft Office PowerPoint</Application>
  <PresentationFormat>Widescreen</PresentationFormat>
  <Paragraphs>550</Paragraphs>
  <Slides>47</Slides>
  <Notes>29</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47</vt:i4>
      </vt:variant>
    </vt:vector>
  </HeadingPairs>
  <TitlesOfParts>
    <vt:vector size="60" baseType="lpstr">
      <vt:lpstr>Aptos</vt:lpstr>
      <vt:lpstr>Arial</vt:lpstr>
      <vt:lpstr>Calibri</vt:lpstr>
      <vt:lpstr>Cambria Math</vt:lpstr>
      <vt:lpstr>Gill Sans Light</vt:lpstr>
      <vt:lpstr>Helvetica Light</vt:lpstr>
      <vt:lpstr>Noto Sans</vt:lpstr>
      <vt:lpstr>Symbol</vt:lpstr>
      <vt:lpstr>Times New Roman</vt:lpstr>
      <vt:lpstr>Times Roman</vt:lpstr>
      <vt:lpstr>Wingdings</vt:lpstr>
      <vt:lpstr>Theme</vt:lpstr>
      <vt:lpstr>ETH Zürich</vt:lpstr>
      <vt:lpstr> </vt:lpstr>
      <vt:lpstr>PowerPoint Presentation</vt:lpstr>
      <vt:lpstr>Mu-MASS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Positronium 1S-2S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Extra Slides</vt:lpstr>
      <vt:lpstr>Lineshape full expression</vt:lpstr>
      <vt:lpstr>Lineshape comparison to simulation</vt:lpstr>
      <vt:lpstr>Bin variation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Simon  Tamas</dc:creator>
  <cp:lastModifiedBy>ted tw</cp:lastModifiedBy>
  <cp:revision>81</cp:revision>
  <dcterms:created xsi:type="dcterms:W3CDTF">2024-10-31T15:59:43Z</dcterms:created>
  <dcterms:modified xsi:type="dcterms:W3CDTF">2025-09-08T13:06:24Z</dcterms:modified>
</cp:coreProperties>
</file>