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7" r:id="rId2"/>
    <p:sldId id="300" r:id="rId3"/>
    <p:sldId id="260" r:id="rId4"/>
    <p:sldId id="588" r:id="rId5"/>
    <p:sldId id="563" r:id="rId6"/>
    <p:sldId id="266" r:id="rId7"/>
    <p:sldId id="286" r:id="rId8"/>
    <p:sldId id="589" r:id="rId9"/>
    <p:sldId id="590" r:id="rId10"/>
    <p:sldId id="292" r:id="rId11"/>
    <p:sldId id="293" r:id="rId12"/>
    <p:sldId id="591" r:id="rId13"/>
    <p:sldId id="297" r:id="rId14"/>
    <p:sldId id="298" r:id="rId15"/>
  </p:sldIdLst>
  <p:sldSz cx="9144000" cy="6858000" type="screen4x3"/>
  <p:notesSz cx="9928225" cy="679767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21C5FF"/>
    <a:srgbClr val="C1FFFF"/>
    <a:srgbClr val="0000CC"/>
    <a:srgbClr val="FF9900"/>
    <a:srgbClr val="FFFF00"/>
    <a:srgbClr val="000099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0" autoAdjust="0"/>
    <p:restoredTop sz="93883" autoAdjust="0"/>
  </p:normalViewPr>
  <p:slideViewPr>
    <p:cSldViewPr>
      <p:cViewPr varScale="1">
        <p:scale>
          <a:sx n="76" d="100"/>
          <a:sy n="76" d="100"/>
        </p:scale>
        <p:origin x="36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7" d="100"/>
        <a:sy n="87" d="100"/>
      </p:scale>
      <p:origin x="0" y="-452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2231" cy="34106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623700" y="1"/>
            <a:ext cx="4302231" cy="34106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79AF8406-2352-48EB-AA35-CF5F12E92BDF}" type="datetimeFigureOut">
              <a:rPr lang="zh-TW" altLang="en-US" smtClean="0"/>
              <a:t>2025/9/4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2" y="6456615"/>
            <a:ext cx="4302231" cy="341063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623700" y="6456615"/>
            <a:ext cx="4302231" cy="341063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B65CB6C2-52E3-4E00-808F-747442CAF8E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6480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1" cy="33988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623700" y="0"/>
            <a:ext cx="4302231" cy="33988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D1843206-CA87-49CA-8B73-5B25AF2A8548}" type="datetimeFigureOut">
              <a:rPr lang="zh-TW" altLang="en-US" smtClean="0"/>
              <a:pPr/>
              <a:t>2025/9/4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39725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9" rIns="91436" bIns="45719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36" tIns="45719" rIns="91436" bIns="45719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6456614"/>
            <a:ext cx="4302231" cy="339884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623700" y="6456614"/>
            <a:ext cx="4302231" cy="339884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22FC0A0B-1245-4D67-B7C5-7C85264391D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6955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61379-574C-4AB0-AFCF-B3A73B51C70D}" type="slidenum">
              <a:rPr lang="en-US" altLang="zh-TW">
                <a:solidFill>
                  <a:prstClr val="black"/>
                </a:solidFill>
              </a:rPr>
              <a:pPr/>
              <a:t>1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1650"/>
            <a:ext cx="3419475" cy="25654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187" y="3235980"/>
            <a:ext cx="7351943" cy="3068395"/>
          </a:xfrm>
          <a:noFill/>
          <a:ln/>
        </p:spPr>
        <p:txBody>
          <a:bodyPr/>
          <a:lstStyle/>
          <a:p>
            <a:pPr eaLnBrk="1" hangingPunct="1"/>
            <a:endParaRPr lang="ru-RU" altLang="zh-TW"/>
          </a:p>
        </p:txBody>
      </p:sp>
    </p:spTree>
    <p:extLst>
      <p:ext uri="{BB962C8B-B14F-4D97-AF65-F5344CB8AC3E}">
        <p14:creationId xmlns:p14="http://schemas.microsoft.com/office/powerpoint/2010/main" val="2366719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61379-574C-4AB0-AFCF-B3A73B51C70D}" type="slidenum">
              <a:rPr lang="en-US" altLang="zh-TW">
                <a:solidFill>
                  <a:prstClr val="black"/>
                </a:solidFill>
              </a:rPr>
              <a:pPr/>
              <a:t>13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1650"/>
            <a:ext cx="3419475" cy="25654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187" y="3235980"/>
            <a:ext cx="7351943" cy="3068395"/>
          </a:xfrm>
          <a:noFill/>
          <a:ln/>
        </p:spPr>
        <p:txBody>
          <a:bodyPr/>
          <a:lstStyle/>
          <a:p>
            <a:pPr eaLnBrk="1" hangingPunct="1"/>
            <a:endParaRPr lang="ru-RU" altLang="zh-TW"/>
          </a:p>
        </p:txBody>
      </p:sp>
    </p:spTree>
    <p:extLst>
      <p:ext uri="{BB962C8B-B14F-4D97-AF65-F5344CB8AC3E}">
        <p14:creationId xmlns:p14="http://schemas.microsoft.com/office/powerpoint/2010/main" val="203572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ntu.edu.tw/chinese/PageN.php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>
                  <a:alpha val="30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TW" altLang="zh-TW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2291" name="Picture 3" descr="新首頁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49687" y="96044"/>
            <a:ext cx="722313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0000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TW" altLang="en-US" sz="2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 userDrawn="1"/>
        </p:nvSpPr>
        <p:spPr bwMode="auto">
          <a:xfrm>
            <a:off x="15875" y="6543675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TW" sz="140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Wingdings" panose="05000000000000000000" pitchFamily="2" charset="2"/>
              </a:rPr>
              <a:t> </a:t>
            </a:r>
            <a:r>
              <a:rPr kumimoji="1" lang="en-US" altLang="zh-TW" sz="1400" baseline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Wingdings" panose="05000000000000000000" pitchFamily="2" charset="2"/>
              </a:rPr>
              <a:t>eEDM</a:t>
            </a:r>
            <a:r>
              <a:rPr kumimoji="1" lang="en-US" altLang="zh-TW" sz="1400" baseline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Wingdings" panose="05000000000000000000" pitchFamily="2" charset="2"/>
              </a:rPr>
              <a:t>/</a:t>
            </a:r>
            <a:r>
              <a:rPr kumimoji="1" lang="en-US" altLang="zh-TW" sz="1400" baseline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Wingdings" panose="05000000000000000000" pitchFamily="2" charset="2"/>
              </a:rPr>
              <a:t>nEDM</a:t>
            </a:r>
            <a:r>
              <a:rPr kumimoji="1" lang="en-US" altLang="zh-TW" sz="1400" i="1" baseline="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     </a:t>
            </a:r>
            <a:r>
              <a:rPr kumimoji="1" lang="en-US" altLang="zh-TW" sz="1400" baseline="0" dirty="0">
                <a:solidFill>
                  <a:srgbClr val="0000FF"/>
                </a:solidFill>
                <a:latin typeface="Arial" charset="0"/>
                <a:sym typeface="Wingdings" panose="05000000000000000000" pitchFamily="2" charset="2"/>
              </a:rPr>
              <a:t>     </a:t>
            </a:r>
            <a:r>
              <a:rPr kumimoji="1" lang="en-US" altLang="zh-TW" sz="1400" dirty="0">
                <a:solidFill>
                  <a:srgbClr val="000000"/>
                </a:solidFill>
                <a:latin typeface="Arial" charset="0"/>
              </a:rPr>
              <a:t>                                        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George</a:t>
            </a:r>
            <a:r>
              <a:rPr lang="en-US" altLang="zh-TW" sz="8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W.S. Hou</a:t>
            </a:r>
            <a:r>
              <a:rPr lang="en-US" altLang="zh-TW" sz="8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(NTU)</a:t>
            </a:r>
            <a:r>
              <a:rPr lang="zh-TW" altLang="en-US" sz="1400" dirty="0">
                <a:solidFill>
                  <a:srgbClr val="000000"/>
                </a:solidFill>
                <a:latin typeface="Tahoma" pitchFamily="34" charset="0"/>
              </a:rPr>
              <a:t>                           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PSI2025</a:t>
            </a:r>
            <a:r>
              <a:rPr lang="en-US" altLang="zh-TW" sz="1400" i="0" dirty="0">
                <a:solidFill>
                  <a:srgbClr val="000000"/>
                </a:solidFill>
                <a:latin typeface="Tahoma" pitchFamily="34" charset="0"/>
              </a:rPr>
              <a:t>,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baseline="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250909</a:t>
            </a:r>
            <a:r>
              <a:rPr lang="zh-TW" altLang="en-US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 </a:t>
            </a:r>
            <a:fld id="{86FB426B-BE5A-4AF5-8D0C-60028B484E11}" type="slidenum">
              <a:rPr lang="en-US" altLang="zh-TW" sz="140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1368E0D0-8C95-4490-9842-77BAD38D56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37006" r="23126"/>
          <a:stretch/>
        </p:blipFill>
        <p:spPr>
          <a:xfrm>
            <a:off x="76579" y="68941"/>
            <a:ext cx="931025" cy="8037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Monotype Sorts" pitchFamily="2" charset="2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F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H"/>
        <a:defRPr kumimoji="1" sz="24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b"/>
        <a:defRPr kumimoji="1" sz="2000">
          <a:solidFill>
            <a:schemeClr val="tx1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ntu.edu.tw/chinese/PageN.php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://www.ntu.edu.tw/chinese/PageB.php" TargetMode="External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9.02557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hyperlink" Target="https://arxiv.org/abs/1705.05034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21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6"/>
          <p:cNvSpPr txBox="1">
            <a:spLocks noChangeArrowheads="1"/>
          </p:cNvSpPr>
          <p:nvPr/>
        </p:nvSpPr>
        <p:spPr bwMode="auto">
          <a:xfrm>
            <a:off x="1187624" y="404664"/>
            <a:ext cx="7020780" cy="1015663"/>
          </a:xfrm>
          <a:prstGeom prst="rect">
            <a:avLst/>
          </a:prstGeom>
          <a:solidFill>
            <a:srgbClr val="FFFF00"/>
          </a:solidFill>
          <a:ln w="63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800" b="0" i="0" dirty="0" err="1">
                <a:solidFill>
                  <a:srgbClr val="0000FF"/>
                </a:solidFill>
                <a:effectLst/>
                <a:latin typeface="Liberation Sans"/>
              </a:rPr>
              <a:t>eEDM</a:t>
            </a:r>
            <a:r>
              <a:rPr lang="en-US" altLang="zh-TW" sz="2800" b="0" i="0" dirty="0">
                <a:solidFill>
                  <a:srgbClr val="0000FF"/>
                </a:solidFill>
                <a:effectLst/>
                <a:latin typeface="Liberation Sans"/>
              </a:rPr>
              <a:t> and </a:t>
            </a:r>
            <a:r>
              <a:rPr lang="en-US" altLang="zh-TW" sz="2800" b="0" i="0" dirty="0" err="1">
                <a:solidFill>
                  <a:srgbClr val="0000FF"/>
                </a:solidFill>
                <a:effectLst/>
                <a:latin typeface="Liberation Sans"/>
              </a:rPr>
              <a:t>nEDM</a:t>
            </a:r>
            <a:r>
              <a:rPr lang="en-US" altLang="zh-TW" sz="2800" b="0" i="0" dirty="0">
                <a:solidFill>
                  <a:srgbClr val="0000FF"/>
                </a:solidFill>
                <a:effectLst/>
                <a:latin typeface="Liberation Sans"/>
              </a:rPr>
              <a:t> Discovery Prospects in General 2HDM</a:t>
            </a:r>
            <a:r>
              <a:rPr lang="zh-TW" altLang="en-US" sz="2800" b="0" i="0" dirty="0">
                <a:solidFill>
                  <a:srgbClr val="0000FF"/>
                </a:solidFill>
                <a:effectLst/>
                <a:latin typeface="Liberation Sans"/>
              </a:rPr>
              <a:t> </a:t>
            </a:r>
            <a:r>
              <a:rPr lang="en-US" altLang="zh-TW" sz="2800" b="0" i="0" dirty="0">
                <a:solidFill>
                  <a:srgbClr val="0000FF"/>
                </a:solidFill>
                <a:effectLst/>
                <a:latin typeface="Liberation Sans"/>
              </a:rPr>
              <a:t>in the Next Two Decades</a:t>
            </a:r>
            <a:endParaRPr lang="en-US" altLang="zh-TW" sz="25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819" name="Picture 2" descr="ntu_b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5388" y="3582888"/>
            <a:ext cx="287972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 descr="新首頁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68763" y="4717951"/>
            <a:ext cx="174148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4" descr="新首頁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65976" y="5222776"/>
            <a:ext cx="79851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群組 1">
            <a:extLst>
              <a:ext uri="{FF2B5EF4-FFF2-40B4-BE49-F238E27FC236}">
                <a16:creationId xmlns:a16="http://schemas.microsoft.com/office/drawing/2014/main" id="{07E78906-A24A-4D6A-A178-1C34FD4EC96A}"/>
              </a:ext>
            </a:extLst>
          </p:cNvPr>
          <p:cNvGrpSpPr/>
          <p:nvPr/>
        </p:nvGrpSpPr>
        <p:grpSpPr>
          <a:xfrm>
            <a:off x="2303748" y="1880828"/>
            <a:ext cx="4608512" cy="1332173"/>
            <a:chOff x="2303748" y="1880828"/>
            <a:chExt cx="4608512" cy="1394284"/>
          </a:xfrm>
        </p:grpSpPr>
        <p:pic>
          <p:nvPicPr>
            <p:cNvPr id="34822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593182" y="1887254"/>
              <a:ext cx="3957637" cy="77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2303748" y="1880828"/>
              <a:ext cx="4608512" cy="1394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60000"/>
                <a:buFont typeface="Monotype Sorts" pitchFamily="2" charset="2"/>
                <a:buNone/>
              </a:pPr>
              <a:endParaRPr kumimoji="1" lang="en-US" altLang="zh-TW" sz="2400" dirty="0">
                <a:solidFill>
                  <a:srgbClr val="000000"/>
                </a:solidFill>
                <a:latin typeface="Garamond" pitchFamily="18" charset="0"/>
              </a:endParaRPr>
            </a:p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60000"/>
                <a:buFont typeface="Monotype Sorts" pitchFamily="2" charset="2"/>
                <a:buNone/>
              </a:pPr>
              <a:br>
                <a:rPr kumimoji="1" lang="en-US" altLang="zh-TW" sz="2400" dirty="0">
                  <a:solidFill>
                    <a:srgbClr val="000000"/>
                  </a:solidFill>
                  <a:latin typeface="Garamond" pitchFamily="18" charset="0"/>
                </a:rPr>
              </a:br>
              <a:endParaRPr kumimoji="1" lang="en-US" altLang="zh-TW" sz="900" dirty="0">
                <a:solidFill>
                  <a:srgbClr val="000000"/>
                </a:solidFill>
                <a:latin typeface="Garamond" pitchFamily="18" charset="0"/>
              </a:endParaRPr>
            </a:p>
            <a:p>
              <a:pPr algn="ctr" fontAlgn="base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60000"/>
              </a:pPr>
              <a:r>
                <a:rPr kumimoji="1" lang="en-US" altLang="zh-TW" sz="2400" b="1" dirty="0">
                  <a:solidFill>
                    <a:srgbClr val="33CC33"/>
                  </a:solidFill>
                </a:rPr>
                <a:t>Sept</a:t>
              </a:r>
              <a:r>
                <a:rPr kumimoji="1" lang="en-US" altLang="zh-TW" sz="1200" b="1" dirty="0">
                  <a:solidFill>
                    <a:srgbClr val="33CC33"/>
                  </a:solidFill>
                </a:rPr>
                <a:t> </a:t>
              </a:r>
              <a:r>
                <a:rPr kumimoji="1" lang="en-US" altLang="zh-TW" sz="2400" b="1" dirty="0">
                  <a:solidFill>
                    <a:srgbClr val="33CC33"/>
                  </a:solidFill>
                </a:rPr>
                <a:t>9</a:t>
              </a:r>
              <a:r>
                <a:rPr kumimoji="1" lang="en-US" altLang="zh-TW" sz="800" b="1" dirty="0">
                  <a:solidFill>
                    <a:srgbClr val="33CC33"/>
                  </a:solidFill>
                </a:rPr>
                <a:t> </a:t>
              </a:r>
              <a:r>
                <a:rPr kumimoji="1" lang="en-US" altLang="zh-TW" sz="2400" b="1" dirty="0">
                  <a:solidFill>
                    <a:srgbClr val="33CC33"/>
                  </a:solidFill>
                </a:rPr>
                <a:t>@</a:t>
              </a:r>
              <a:r>
                <a:rPr kumimoji="1" lang="en-US" altLang="zh-TW" sz="800" b="1" dirty="0">
                  <a:solidFill>
                    <a:srgbClr val="33CC33"/>
                  </a:solidFill>
                </a:rPr>
                <a:t> </a:t>
              </a:r>
              <a:r>
                <a:rPr kumimoji="1" lang="en-US" altLang="zh-TW" sz="2400" b="1" dirty="0">
                  <a:solidFill>
                    <a:srgbClr val="33CC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PSI</a:t>
              </a:r>
              <a:r>
                <a:rPr kumimoji="1" lang="zh-TW" altLang="en-US" sz="2400" b="1" dirty="0">
                  <a:solidFill>
                    <a:srgbClr val="33CC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TW" sz="2400" b="1" dirty="0">
                  <a:solidFill>
                    <a:srgbClr val="33CC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2025</a:t>
              </a:r>
              <a:endParaRPr kumimoji="1" lang="en-US" altLang="zh-TW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9" name="圖片 8">
            <a:extLst>
              <a:ext uri="{FF2B5EF4-FFF2-40B4-BE49-F238E27FC236}">
                <a16:creationId xmlns:a16="http://schemas.microsoft.com/office/drawing/2014/main" id="{5EA482E1-7343-4C8C-845E-DF2EBE1BA59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5826" r="9983" b="4758"/>
          <a:stretch/>
        </p:blipFill>
        <p:spPr>
          <a:xfrm>
            <a:off x="107504" y="3347816"/>
            <a:ext cx="4955182" cy="29975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2166534" y="2843644"/>
            <a:ext cx="48109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extra </a:t>
            </a:r>
            <a:r>
              <a:rPr lang="en-US" altLang="zh-TW" dirty="0" err="1">
                <a:solidFill>
                  <a:srgbClr val="0000FF"/>
                </a:solidFill>
              </a:rPr>
              <a:t>Yukawas</a:t>
            </a:r>
            <a:r>
              <a:rPr lang="en-US" altLang="zh-TW" dirty="0">
                <a:solidFill>
                  <a:srgbClr val="0000FF"/>
                </a:solidFill>
              </a:rPr>
              <a:t> reflect </a:t>
            </a:r>
            <a:r>
              <a:rPr lang="en-US" altLang="zh-TW" dirty="0">
                <a:solidFill>
                  <a:srgbClr val="FF0000"/>
                </a:solidFill>
              </a:rPr>
              <a:t>SM Yukawa pattern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BDE4141-0887-4E1E-90B5-FD3C79ADBB03}"/>
              </a:ext>
            </a:extLst>
          </p:cNvPr>
          <p:cNvSpPr txBox="1"/>
          <p:nvPr/>
        </p:nvSpPr>
        <p:spPr>
          <a:xfrm>
            <a:off x="2723577" y="2495031"/>
            <a:ext cx="3696846" cy="400110"/>
          </a:xfrm>
          <a:prstGeom prst="rect">
            <a:avLst/>
          </a:prstGeom>
          <a:solidFill>
            <a:srgbClr val="FF0000">
              <a:alpha val="32941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>
                <a:solidFill>
                  <a:srgbClr val="0000FF"/>
                </a:solidFill>
              </a:rPr>
              <a:t>Why </a:t>
            </a:r>
            <a:r>
              <a:rPr lang="en-US" altLang="zh-TW" sz="20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2HDM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hiding so well</a:t>
            </a:r>
            <a:r>
              <a:rPr lang="en-US" altLang="zh-TW" sz="8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19672" y="3148623"/>
            <a:ext cx="5544616" cy="677108"/>
          </a:xfrm>
          <a:prstGeom prst="rect">
            <a:avLst/>
          </a:prstGeom>
          <a:solidFill>
            <a:srgbClr val="C1FFFF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300" dirty="0">
                <a:solidFill>
                  <a:srgbClr val="0000FF"/>
                </a:solidFill>
              </a:rPr>
              <a:t>IV./V. </a:t>
            </a:r>
            <a:r>
              <a:rPr lang="en-US" altLang="zh-TW" sz="24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H/A/H</a:t>
            </a:r>
            <a:r>
              <a:rPr lang="en-US" altLang="zh-TW" sz="2800" b="1" u="sng" baseline="26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sz="2300" u="sng" dirty="0">
                <a:cs typeface="Times New Roman" panose="02020603050405020304" pitchFamily="18" charset="0"/>
              </a:rPr>
              <a:t> </a:t>
            </a:r>
            <a:r>
              <a:rPr lang="en-US" altLang="zh-TW" sz="2100" u="sng" dirty="0">
                <a:cs typeface="Times New Roman" panose="02020603050405020304" pitchFamily="18" charset="0"/>
              </a:rPr>
              <a:t>Search</a:t>
            </a:r>
            <a:r>
              <a:rPr lang="en-US" altLang="zh-TW" sz="2100" dirty="0">
                <a:cs typeface="Times New Roman" panose="02020603050405020304" pitchFamily="18" charset="0"/>
              </a:rPr>
              <a:t> &amp; </a:t>
            </a:r>
            <a:r>
              <a:rPr lang="en-US" altLang="zh-TW" sz="28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Flavor</a:t>
            </a:r>
            <a:r>
              <a:rPr lang="en-US" altLang="zh-TW" sz="3200" u="sng" dirty="0">
                <a:cs typeface="Times New Roman" panose="02020603050405020304" pitchFamily="18" charset="0"/>
              </a:rPr>
              <a:t> </a:t>
            </a:r>
            <a:r>
              <a:rPr lang="en-US" altLang="zh-TW" sz="2100" u="sng" dirty="0">
                <a:cs typeface="Times New Roman" panose="02020603050405020304" pitchFamily="18" charset="0"/>
              </a:rPr>
              <a:t>Frontier</a:t>
            </a:r>
            <a:endParaRPr lang="en-US" altLang="zh-TW" sz="2300" dirty="0">
              <a:solidFill>
                <a:srgbClr val="0000FF"/>
              </a:solidFill>
            </a:endParaRP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1B14274-B7B6-4E91-816A-5D49C45CAAA7}"/>
              </a:ext>
            </a:extLst>
          </p:cNvPr>
          <p:cNvCxnSpPr/>
          <p:nvPr/>
        </p:nvCxnSpPr>
        <p:spPr bwMode="auto">
          <a:xfrm>
            <a:off x="2858400" y="2819067"/>
            <a:ext cx="33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文字方塊 2">
            <a:extLst>
              <a:ext uri="{FF2B5EF4-FFF2-40B4-BE49-F238E27FC236}">
                <a16:creationId xmlns:a16="http://schemas.microsoft.com/office/drawing/2014/main" id="{CB697ED1-0C13-46A1-90C7-4CAF4B806A60}"/>
              </a:ext>
            </a:extLst>
          </p:cNvPr>
          <p:cNvSpPr txBox="1"/>
          <p:nvPr/>
        </p:nvSpPr>
        <p:spPr>
          <a:xfrm>
            <a:off x="2830984" y="3692351"/>
            <a:ext cx="65434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900" dirty="0">
                <a:solidFill>
                  <a:srgbClr val="0000FF"/>
                </a:solidFill>
                <a:highlight>
                  <a:srgbClr val="FFFF00"/>
                </a:highlight>
              </a:rPr>
              <a:t>LHC</a:t>
            </a:r>
            <a:endParaRPr lang="zh-TW" altLang="en-US" sz="1900" dirty="0">
              <a:solidFill>
                <a:srgbClr val="0000FF"/>
              </a:solidFill>
              <a:highlight>
                <a:srgbClr val="FFFF00"/>
              </a:highlight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98530D9D-6BAC-4CC6-B25C-DC9C52324806}"/>
              </a:ext>
            </a:extLst>
          </p:cNvPr>
          <p:cNvSpPr txBox="1"/>
          <p:nvPr/>
        </p:nvSpPr>
        <p:spPr>
          <a:xfrm>
            <a:off x="7299111" y="2836784"/>
            <a:ext cx="170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seen in </a:t>
            </a:r>
            <a:r>
              <a:rPr lang="en-US" altLang="zh-TW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zh-TW" dirty="0" err="1"/>
              <a:t>EDM</a:t>
            </a:r>
            <a:r>
              <a:rPr lang="en-US" altLang="zh-TW" dirty="0"/>
              <a:t>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836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圖片 3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19" y="584684"/>
            <a:ext cx="8116533" cy="6084676"/>
          </a:xfrm>
          <a:prstGeom prst="rect">
            <a:avLst/>
          </a:prstGeom>
        </p:spPr>
      </p:pic>
      <p:sp>
        <p:nvSpPr>
          <p:cNvPr id="370" name="文字方塊 369"/>
          <p:cNvSpPr txBox="1"/>
          <p:nvPr/>
        </p:nvSpPr>
        <p:spPr>
          <a:xfrm>
            <a:off x="7326000" y="325769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2000" b="1" baseline="3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zh-TW" altLang="en-US" sz="2000" b="1" baseline="320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763688" y="2670592"/>
            <a:ext cx="53999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cg → </a:t>
            </a:r>
            <a:r>
              <a:rPr lang="en-US" altLang="zh-TW" sz="1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TW" sz="16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→</a:t>
            </a:r>
            <a:r>
              <a:rPr lang="en-US" altLang="zh-TW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r>
              <a:rPr lang="en-US" altLang="zh-TW" sz="1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(bar)     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ame-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+ jet</a:t>
            </a:r>
          </a:p>
          <a:p>
            <a:endParaRPr lang="en-US" altLang="zh-TW" sz="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→</a:t>
            </a:r>
            <a:r>
              <a:rPr lang="en-US" altLang="zh-TW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ttt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(bar)      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Triple-T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(High </a:t>
            </a:r>
            <a:r>
              <a:rPr lang="en-US" altLang="zh-TW" sz="1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LHC);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en-US" altLang="zh-TW" sz="1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mass, more exquisite, </a:t>
            </a:r>
            <a:r>
              <a:rPr lang="en-US" altLang="zh-TW" sz="1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tiny SM</a:t>
            </a:r>
            <a:endParaRPr lang="en-US" altLang="zh-TW" sz="1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700" y="1304764"/>
            <a:ext cx="1872208" cy="1199385"/>
          </a:xfrm>
          <a:prstGeom prst="rect">
            <a:avLst/>
          </a:prstGeom>
          <a:ln>
            <a:solidFill>
              <a:srgbClr val="FF00FF"/>
            </a:solidFill>
          </a:ln>
        </p:spPr>
      </p:pic>
      <p:sp>
        <p:nvSpPr>
          <p:cNvPr id="4" name="矩形 3"/>
          <p:cNvSpPr/>
          <p:nvPr/>
        </p:nvSpPr>
        <p:spPr>
          <a:xfrm>
            <a:off x="2743546" y="2982434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6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endParaRPr lang="zh-TW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2775600" y="1933091"/>
            <a:ext cx="324000" cy="307777"/>
          </a:xfrm>
          <a:prstGeom prst="rect">
            <a:avLst/>
          </a:prstGeom>
          <a:solidFill>
            <a:srgbClr val="AFFFFF"/>
          </a:solidFill>
        </p:spPr>
        <p:txBody>
          <a:bodyPr wrap="none">
            <a:spAutoFit/>
          </a:bodyPr>
          <a:lstStyle/>
          <a:p>
            <a:r>
              <a:rPr lang="el-GR" altLang="zh-TW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4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endParaRPr lang="zh-TW" altLang="en-US" sz="1400" dirty="0"/>
          </a:p>
        </p:txBody>
      </p:sp>
      <p:sp>
        <p:nvSpPr>
          <p:cNvPr id="11" name="矩形 10"/>
          <p:cNvSpPr/>
          <p:nvPr/>
        </p:nvSpPr>
        <p:spPr>
          <a:xfrm>
            <a:off x="2746752" y="2592777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4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endParaRPr lang="zh-TW" altLang="en-US" sz="1400" dirty="0"/>
          </a:p>
        </p:txBody>
      </p:sp>
      <p:sp>
        <p:nvSpPr>
          <p:cNvPr id="14" name="矩形 13"/>
          <p:cNvSpPr/>
          <p:nvPr/>
        </p:nvSpPr>
        <p:spPr>
          <a:xfrm>
            <a:off x="3995936" y="2505600"/>
            <a:ext cx="20522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dirty="0" err="1">
                <a:solidFill>
                  <a:srgbClr val="000000"/>
                </a:solidFill>
              </a:rPr>
              <a:t>Kohda</a:t>
            </a:r>
            <a:r>
              <a:rPr lang="en-US" altLang="zh-TW" sz="1100" dirty="0">
                <a:solidFill>
                  <a:srgbClr val="000000"/>
                </a:solidFill>
              </a:rPr>
              <a:t>, </a:t>
            </a:r>
            <a:r>
              <a:rPr lang="en-US" altLang="zh-TW" sz="1100" dirty="0" err="1">
                <a:solidFill>
                  <a:srgbClr val="000000"/>
                </a:solidFill>
              </a:rPr>
              <a:t>Modak</a:t>
            </a:r>
            <a:r>
              <a:rPr lang="en-US" altLang="zh-TW" sz="1100" dirty="0">
                <a:solidFill>
                  <a:srgbClr val="000000"/>
                </a:solidFill>
              </a:rPr>
              <a:t>, WSH, PLB’18</a:t>
            </a:r>
            <a:endParaRPr lang="zh-TW" altLang="en-US" sz="1100" dirty="0"/>
          </a:p>
        </p:txBody>
      </p:sp>
      <p:sp>
        <p:nvSpPr>
          <p:cNvPr id="12" name="流程圖: 結束點 11"/>
          <p:cNvSpPr/>
          <p:nvPr/>
        </p:nvSpPr>
        <p:spPr bwMode="auto">
          <a:xfrm>
            <a:off x="3023952" y="2722131"/>
            <a:ext cx="2484000" cy="306000"/>
          </a:xfrm>
          <a:prstGeom prst="flowChartTerminator">
            <a:avLst/>
          </a:prstGeom>
          <a:noFill/>
          <a:ln w="28575" algn="ctr">
            <a:solidFill>
              <a:srgbClr val="FF00FF">
                <a:alpha val="6705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6" name="群組 25"/>
          <p:cNvGrpSpPr/>
          <p:nvPr/>
        </p:nvGrpSpPr>
        <p:grpSpPr>
          <a:xfrm>
            <a:off x="8066398" y="4158878"/>
            <a:ext cx="1000594" cy="539844"/>
            <a:chOff x="8066398" y="4158878"/>
            <a:chExt cx="1000594" cy="539844"/>
          </a:xfrm>
        </p:grpSpPr>
        <p:sp>
          <p:nvSpPr>
            <p:cNvPr id="23" name="矩形 22"/>
            <p:cNvSpPr/>
            <p:nvPr/>
          </p:nvSpPr>
          <p:spPr>
            <a:xfrm>
              <a:off x="8066398" y="4437112"/>
              <a:ext cx="10005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100" dirty="0">
                  <a:solidFill>
                    <a:srgbClr val="000000"/>
                  </a:solidFill>
                </a:rPr>
                <a:t>KHM, PLB’18</a:t>
              </a:r>
              <a:endParaRPr lang="zh-TW" altLang="en-US" dirty="0"/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8437824" y="4158878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0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  <a:cs typeface="Times New Roman" panose="02020603050405020304" pitchFamily="18" charset="0"/>
                </a:rPr>
                <a:t>√</a:t>
              </a:r>
            </a:p>
          </p:txBody>
        </p:sp>
      </p:grpSp>
      <p:sp>
        <p:nvSpPr>
          <p:cNvPr id="30" name="文字方塊 29"/>
          <p:cNvSpPr txBox="1"/>
          <p:nvPr/>
        </p:nvSpPr>
        <p:spPr>
          <a:xfrm>
            <a:off x="2123658" y="200418"/>
            <a:ext cx="5580690" cy="507831"/>
          </a:xfrm>
          <a:prstGeom prst="rect">
            <a:avLst/>
          </a:prstGeom>
          <a:solidFill>
            <a:srgbClr val="C1FFFF"/>
          </a:solidFill>
        </p:spPr>
        <p:txBody>
          <a:bodyPr wrap="square" rtlCol="0">
            <a:spAutoFit/>
          </a:bodyPr>
          <a:lstStyle/>
          <a:p>
            <a:endParaRPr lang="en-US" altLang="zh-TW" sz="2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200" dirty="0">
                <a:solidFill>
                  <a:srgbClr val="0000FF"/>
                </a:solidFill>
              </a:rPr>
              <a:t>IV./V. Leading Search Modes at the LHC</a:t>
            </a:r>
            <a:endParaRPr lang="en-US" altLang="zh-TW" sz="300" dirty="0">
              <a:solidFill>
                <a:srgbClr val="0000FF"/>
              </a:solidFill>
            </a:endParaRPr>
          </a:p>
          <a:p>
            <a:endParaRPr lang="en-US" altLang="zh-TW" sz="300" dirty="0">
              <a:solidFill>
                <a:srgbClr val="0000FF"/>
              </a:solidFill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1763688" y="4041068"/>
            <a:ext cx="5220252" cy="1656184"/>
            <a:chOff x="1763688" y="3861048"/>
            <a:chExt cx="5220252" cy="1656184"/>
          </a:xfrm>
        </p:grpSpPr>
        <p:sp>
          <p:nvSpPr>
            <p:cNvPr id="7" name="文字方塊 6"/>
            <p:cNvSpPr txBox="1"/>
            <p:nvPr/>
          </p:nvSpPr>
          <p:spPr>
            <a:xfrm>
              <a:off x="1763688" y="3861048"/>
              <a:ext cx="4752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cg → 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TW" sz="1600" dirty="0" err="1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altLang="zh-TW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→ 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TW" sz="16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(bar)     </a:t>
              </a:r>
              <a:r>
                <a:rPr lang="en-US" altLang="zh-TW" sz="5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6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 w/ two 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zh-TW" baseline="-250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b-jets (</a:t>
              </a:r>
              <a:r>
                <a:rPr lang="en-US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altLang="zh-TW" sz="1600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6975" y="4399632"/>
              <a:ext cx="1600200" cy="1117600"/>
            </a:xfrm>
            <a:prstGeom prst="rect">
              <a:avLst/>
            </a:prstGeom>
            <a:ln>
              <a:solidFill>
                <a:srgbClr val="FF00FF"/>
              </a:solidFill>
            </a:ln>
          </p:spPr>
        </p:pic>
        <p:sp>
          <p:nvSpPr>
            <p:cNvPr id="15" name="矩形 14"/>
            <p:cNvSpPr/>
            <p:nvPr/>
          </p:nvSpPr>
          <p:spPr>
            <a:xfrm>
              <a:off x="4031940" y="4113076"/>
              <a:ext cx="295200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100" dirty="0">
                  <a:solidFill>
                    <a:srgbClr val="000000"/>
                  </a:solidFill>
                </a:rPr>
                <a:t>Ghosh, WSH, </a:t>
              </a:r>
              <a:r>
                <a:rPr lang="en-US" altLang="zh-TW" sz="1100" dirty="0" err="1">
                  <a:solidFill>
                    <a:srgbClr val="000000"/>
                  </a:solidFill>
                </a:rPr>
                <a:t>Modak</a:t>
              </a:r>
              <a:r>
                <a:rPr lang="en-US" altLang="zh-TW" sz="1100" dirty="0">
                  <a:solidFill>
                    <a:srgbClr val="000000"/>
                  </a:solidFill>
                </a:rPr>
                <a:t>, 1912.10613 (</a:t>
              </a:r>
              <a:r>
                <a:rPr lang="en-US" altLang="zh-TW" sz="1100" b="1" u="sng" dirty="0">
                  <a:solidFill>
                    <a:srgbClr val="FF0000"/>
                  </a:solidFill>
                </a:rPr>
                <a:t>PRL</a:t>
              </a:r>
              <a:r>
                <a:rPr lang="en-US" altLang="zh-TW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  <a:r>
                <a:rPr lang="en-US" altLang="zh-TW" sz="1100" b="1" dirty="0">
                  <a:solidFill>
                    <a:srgbClr val="FF0000"/>
                  </a:solidFill>
                </a:rPr>
                <a:t>20</a:t>
              </a:r>
              <a:r>
                <a:rPr lang="en-US" altLang="zh-TW" sz="1100" dirty="0">
                  <a:solidFill>
                    <a:srgbClr val="000000"/>
                  </a:solidFill>
                </a:rPr>
                <a:t>)</a:t>
              </a:r>
              <a:endParaRPr lang="zh-TW" altLang="en-US" sz="1100" dirty="0"/>
            </a:p>
          </p:txBody>
        </p:sp>
        <p:cxnSp>
          <p:nvCxnSpPr>
            <p:cNvPr id="24" name="直線接點 23"/>
            <p:cNvCxnSpPr/>
            <p:nvPr/>
          </p:nvCxnSpPr>
          <p:spPr bwMode="auto">
            <a:xfrm>
              <a:off x="3074384" y="4125600"/>
              <a:ext cx="32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>
                  <a:alpha val="61176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橢圓 30"/>
            <p:cNvSpPr/>
            <p:nvPr/>
          </p:nvSpPr>
          <p:spPr>
            <a:xfrm>
              <a:off x="3023836" y="4977172"/>
              <a:ext cx="72000" cy="72008"/>
            </a:xfrm>
            <a:prstGeom prst="ellipse">
              <a:avLst/>
            </a:prstGeom>
            <a:solidFill>
              <a:srgbClr val="FF00FF"/>
            </a:solidFill>
            <a:ln w="19050">
              <a:solidFill>
                <a:srgbClr val="3333FF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endParaRPr lang="zh-TW" alt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591781" y="4941168"/>
              <a:ext cx="64807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altLang="zh-TW" sz="1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1400" b="1" baseline="-22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1400" b="1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TW" sz="1400" b="1" baseline="-220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tb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3128366" y="4859287"/>
            <a:ext cx="226376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3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CKM enhanced</a:t>
            </a:r>
            <a:r>
              <a:rPr lang="en-US" altLang="zh-TW" sz="13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vs. 2HDM-II</a:t>
            </a:r>
            <a:endParaRPr lang="zh-TW" altLang="en-US" sz="13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90800" y="668589"/>
            <a:ext cx="8835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i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S Reference Sans Serif" panose="020B0604030504040204" pitchFamily="34" charset="0"/>
                <a:cs typeface="Times New Roman" panose="02020603050405020304" pitchFamily="18" charset="0"/>
              </a:rPr>
              <a:t>g</a:t>
            </a:r>
            <a:r>
              <a:rPr lang="en-US" altLang="zh-TW" sz="500" b="1" i="1" u="sng" dirty="0">
                <a:solidFill>
                  <a:srgbClr val="0000FF"/>
                </a:solidFill>
                <a:latin typeface="MS Reference Sans Serif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1400" b="1" u="sng" dirty="0">
                <a:solidFill>
                  <a:srgbClr val="0000FF"/>
                </a:solidFill>
                <a:latin typeface="MS Reference Sans Serif" panose="020B0604030504040204" pitchFamily="34" charset="0"/>
                <a:cs typeface="Times New Roman" panose="02020603050405020304" pitchFamily="18" charset="0"/>
              </a:rPr>
              <a:t>2HDM</a:t>
            </a:r>
            <a:endParaRPr lang="zh-TW" altLang="en-US" sz="1400" dirty="0"/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201C73E0-B87C-4180-B157-9E494EC8FF2E}"/>
              </a:ext>
            </a:extLst>
          </p:cNvPr>
          <p:cNvSpPr/>
          <p:nvPr/>
        </p:nvSpPr>
        <p:spPr bwMode="auto">
          <a:xfrm>
            <a:off x="1763688" y="2706136"/>
            <a:ext cx="5399988" cy="982800"/>
          </a:xfrm>
          <a:prstGeom prst="roundRect">
            <a:avLst/>
          </a:prstGeom>
          <a:noFill/>
          <a:ln w="28575" algn="ctr">
            <a:solidFill>
              <a:srgbClr val="66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6E40E19-D6CA-4F93-89E1-3A8CAF559D23}"/>
              </a:ext>
            </a:extLst>
          </p:cNvPr>
          <p:cNvSpPr/>
          <p:nvPr/>
        </p:nvSpPr>
        <p:spPr>
          <a:xfrm>
            <a:off x="-72516" y="893838"/>
            <a:ext cx="19864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2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H/A/H</a:t>
            </a:r>
            <a:r>
              <a:rPr lang="en-US" altLang="zh-TW" sz="2500" b="1" u="sng" baseline="26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u="sng" dirty="0">
                <a:solidFill>
                  <a:srgbClr val="00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 </a:t>
            </a:r>
            <a:r>
              <a:rPr lang="en-US" altLang="zh-TW" sz="2000" u="sng" dirty="0">
                <a:solidFill>
                  <a:srgbClr val="00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Search</a:t>
            </a:r>
            <a:endParaRPr lang="zh-TW" altLang="en-US" sz="2000" dirty="0">
              <a:highlight>
                <a:srgbClr val="FFFF00"/>
              </a:highlight>
            </a:endParaRPr>
          </a:p>
        </p:txBody>
      </p:sp>
      <p:pic>
        <p:nvPicPr>
          <p:cNvPr id="34" name="圖片 33">
            <a:extLst>
              <a:ext uri="{FF2B5EF4-FFF2-40B4-BE49-F238E27FC236}">
                <a16:creationId xmlns:a16="http://schemas.microsoft.com/office/drawing/2014/main" id="{F548CB92-5AAF-467C-BB7F-38F83E5E43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9274" y="4759200"/>
            <a:ext cx="686702" cy="15480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8774CE51-2568-437A-8371-FE9E2ACFB3DB}"/>
              </a:ext>
            </a:extLst>
          </p:cNvPr>
          <p:cNvSpPr txBox="1"/>
          <p:nvPr/>
        </p:nvSpPr>
        <p:spPr>
          <a:xfrm>
            <a:off x="1867661" y="908720"/>
            <a:ext cx="1948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TW" sz="1600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altLang="zh-TW" sz="1600" u="sng" dirty="0">
                <a:solidFill>
                  <a:srgbClr val="0000FF"/>
                </a:solidFill>
              </a:rPr>
              <a:t> </a:t>
            </a:r>
            <a:r>
              <a:rPr lang="en-US" altLang="zh-TW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="1" i="1" u="sng" baseline="-1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600" u="sng" dirty="0">
                <a:solidFill>
                  <a:srgbClr val="0000FF"/>
                </a:solidFill>
              </a:rPr>
              <a:t>suppressed</a:t>
            </a:r>
            <a:endParaRPr lang="zh-TW" altLang="en-US" sz="1600" u="sng" dirty="0">
              <a:solidFill>
                <a:srgbClr val="0000FF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1ED2EF4-0AF8-4E98-ACCF-A44C7752E95C}"/>
              </a:ext>
            </a:extLst>
          </p:cNvPr>
          <p:cNvSpPr txBox="1"/>
          <p:nvPr/>
        </p:nvSpPr>
        <p:spPr>
          <a:xfrm>
            <a:off x="3347864" y="41490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TW" altLang="en-US" dirty="0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CB063B36-A3C6-410F-ABC7-1BA60511A283}"/>
              </a:ext>
            </a:extLst>
          </p:cNvPr>
          <p:cNvSpPr txBox="1"/>
          <p:nvPr/>
        </p:nvSpPr>
        <p:spPr>
          <a:xfrm>
            <a:off x="4103948" y="3661283"/>
            <a:ext cx="2916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u="sng" dirty="0">
                <a:solidFill>
                  <a:srgbClr val="FF0000"/>
                </a:solidFill>
              </a:rPr>
              <a:t>Search since 2/2020</a:t>
            </a:r>
            <a:r>
              <a:rPr lang="en-US" altLang="zh-TW" sz="800" u="sng" dirty="0">
                <a:solidFill>
                  <a:srgbClr val="FF0000"/>
                </a:solidFill>
              </a:rPr>
              <a:t> </a:t>
            </a:r>
            <a:r>
              <a:rPr lang="en-US" altLang="zh-TW" sz="1400" u="sng" dirty="0">
                <a:solidFill>
                  <a:srgbClr val="FF0000"/>
                </a:solidFill>
              </a:rPr>
              <a:t>@</a:t>
            </a:r>
            <a:r>
              <a:rPr lang="en-US" altLang="zh-TW" sz="800" u="sng" dirty="0">
                <a:solidFill>
                  <a:srgbClr val="FF0000"/>
                </a:solidFill>
              </a:rPr>
              <a:t> </a:t>
            </a:r>
            <a:r>
              <a:rPr lang="en-US" altLang="zh-TW" sz="1400" u="sng" dirty="0">
                <a:solidFill>
                  <a:srgbClr val="FF0000"/>
                </a:solidFill>
              </a:rPr>
              <a:t>NTUCMS</a:t>
            </a:r>
            <a:endParaRPr lang="zh-TW" altLang="en-US" sz="1200" dirty="0"/>
          </a:p>
        </p:txBody>
      </p: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6EAF428C-9CD3-4F31-BB1B-B9D8E744AC85}"/>
              </a:ext>
            </a:extLst>
          </p:cNvPr>
          <p:cNvGrpSpPr/>
          <p:nvPr/>
        </p:nvGrpSpPr>
        <p:grpSpPr>
          <a:xfrm>
            <a:off x="4360417" y="1628800"/>
            <a:ext cx="3199915" cy="569967"/>
            <a:chOff x="4360417" y="1628800"/>
            <a:chExt cx="3199915" cy="569967"/>
          </a:xfrm>
        </p:grpSpPr>
        <p:sp>
          <p:nvSpPr>
            <p:cNvPr id="2" name="矩形 1"/>
            <p:cNvSpPr/>
            <p:nvPr/>
          </p:nvSpPr>
          <p:spPr>
            <a:xfrm>
              <a:off x="4360417" y="1628800"/>
              <a:ext cx="3199915" cy="3154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5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Search at </a:t>
              </a:r>
              <a:r>
                <a:rPr lang="en-US" altLang="zh-TW" sz="145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ATLAS</a:t>
              </a:r>
              <a:r>
                <a:rPr lang="en-US" altLang="zh-TW" sz="145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/</a:t>
              </a:r>
              <a:r>
                <a:rPr lang="en-US" altLang="zh-TW" sz="145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CMS</a:t>
              </a:r>
              <a:r>
                <a:rPr lang="en-US" altLang="zh-TW" sz="145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 published.</a:t>
              </a:r>
              <a:endParaRPr lang="zh-TW" altLang="en-US" sz="145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6A4FFA02-C402-4805-AC75-26E433A90FE3}"/>
                </a:ext>
              </a:extLst>
            </p:cNvPr>
            <p:cNvSpPr txBox="1"/>
            <p:nvPr/>
          </p:nvSpPr>
          <p:spPr>
            <a:xfrm>
              <a:off x="5184068" y="1844824"/>
              <a:ext cx="1723549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7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JHEP’</a:t>
              </a:r>
              <a:r>
                <a:rPr lang="en-US" altLang="zh-TW" sz="17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23</a:t>
              </a:r>
              <a:r>
                <a:rPr lang="en-US" altLang="zh-TW" sz="17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en-US" altLang="zh-TW" sz="17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PLB’</a:t>
              </a:r>
              <a:r>
                <a:rPr lang="en-US" altLang="zh-TW" sz="17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24</a:t>
              </a:r>
              <a:endParaRPr lang="zh-TW" altLang="en-US" sz="17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箭號: 向下 34">
            <a:extLst>
              <a:ext uri="{FF2B5EF4-FFF2-40B4-BE49-F238E27FC236}">
                <a16:creationId xmlns:a16="http://schemas.microsoft.com/office/drawing/2014/main" id="{04543987-782A-4C03-BC76-AE394FC021A8}"/>
              </a:ext>
            </a:extLst>
          </p:cNvPr>
          <p:cNvSpPr/>
          <p:nvPr/>
        </p:nvSpPr>
        <p:spPr bwMode="auto">
          <a:xfrm rot="14377575">
            <a:off x="5429295" y="1835099"/>
            <a:ext cx="115200" cy="1260000"/>
          </a:xfrm>
          <a:prstGeom prst="downArrow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01B5A1B-8AC2-4254-93DA-5BA03A6DEDD6}"/>
              </a:ext>
            </a:extLst>
          </p:cNvPr>
          <p:cNvSpPr txBox="1"/>
          <p:nvPr/>
        </p:nvSpPr>
        <p:spPr>
          <a:xfrm>
            <a:off x="2267744" y="5652000"/>
            <a:ext cx="326724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700" dirty="0">
                <a:solidFill>
                  <a:srgbClr val="0000FF"/>
                </a:solidFill>
              </a:rPr>
              <a:t>CMS PAS </a:t>
            </a:r>
            <a:r>
              <a:rPr lang="en-US" altLang="zh-TW" sz="1700" dirty="0">
                <a:solidFill>
                  <a:srgbClr val="0000FF"/>
                </a:solidFill>
                <a:sym typeface="Wingdings" panose="05000000000000000000" pitchFamily="2" charset="2"/>
              </a:rPr>
              <a:t> Lepton-Photon</a:t>
            </a:r>
            <a:r>
              <a:rPr lang="en-US" altLang="zh-TW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’25</a:t>
            </a:r>
            <a:endParaRPr lang="zh-TW" altLang="en-US" sz="17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215E0EF3-5AF7-4927-B9FF-5FCC1A0F90AC}"/>
              </a:ext>
            </a:extLst>
          </p:cNvPr>
          <p:cNvGrpSpPr/>
          <p:nvPr/>
        </p:nvGrpSpPr>
        <p:grpSpPr>
          <a:xfrm>
            <a:off x="5317117" y="709200"/>
            <a:ext cx="1752403" cy="570111"/>
            <a:chOff x="5317117" y="672951"/>
            <a:chExt cx="1752403" cy="570111"/>
          </a:xfrm>
        </p:grpSpPr>
        <p:grpSp>
          <p:nvGrpSpPr>
            <p:cNvPr id="17" name="群組 16">
              <a:extLst>
                <a:ext uri="{FF2B5EF4-FFF2-40B4-BE49-F238E27FC236}">
                  <a16:creationId xmlns:a16="http://schemas.microsoft.com/office/drawing/2014/main" id="{D169F019-1ED4-4179-AAA3-67487FE43ADD}"/>
                </a:ext>
              </a:extLst>
            </p:cNvPr>
            <p:cNvGrpSpPr/>
            <p:nvPr/>
          </p:nvGrpSpPr>
          <p:grpSpPr>
            <a:xfrm>
              <a:off x="5317117" y="672951"/>
              <a:ext cx="1752403" cy="570111"/>
              <a:chOff x="5317117" y="672951"/>
              <a:chExt cx="1752403" cy="570111"/>
            </a:xfrm>
          </p:grpSpPr>
          <p:sp>
            <p:nvSpPr>
              <p:cNvPr id="33" name="文字方塊 32"/>
              <p:cNvSpPr txBox="1"/>
              <p:nvPr/>
            </p:nvSpPr>
            <p:spPr>
              <a:xfrm>
                <a:off x="5317117" y="672951"/>
                <a:ext cx="1752403" cy="307777"/>
              </a:xfrm>
              <a:prstGeom prst="rect">
                <a:avLst/>
              </a:prstGeom>
              <a:solidFill>
                <a:srgbClr val="FFBDFF">
                  <a:alpha val="80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TW" sz="1400" dirty="0">
                    <a:solidFill>
                      <a:srgbClr val="FF0000"/>
                    </a:solidFill>
                    <a:highlight>
                      <a:srgbClr val="FFFF00"/>
                    </a:highlight>
                    <a:cs typeface="Times New Roman" panose="02020603050405020304" pitchFamily="18" charset="0"/>
                  </a:rPr>
                  <a:t>sub-</a:t>
                </a:r>
                <a:r>
                  <a:rPr lang="en-US" altLang="zh-TW" sz="1400" dirty="0" err="1">
                    <a:solidFill>
                      <a:srgbClr val="FF0000"/>
                    </a:solidFill>
                    <a:highlight>
                      <a:srgbClr val="FFFF00"/>
                    </a:highlight>
                    <a:cs typeface="Times New Roman" panose="02020603050405020304" pitchFamily="18" charset="0"/>
                  </a:rPr>
                  <a:t>TeV</a:t>
                </a:r>
                <a:r>
                  <a:rPr lang="en-US" altLang="zh-TW" sz="1400" dirty="0">
                    <a:solidFill>
                      <a:srgbClr val="FF0000"/>
                    </a:solidFill>
                    <a:highlight>
                      <a:srgbClr val="FFFF00"/>
                    </a:highlight>
                    <a:cs typeface="Times New Roman" panose="02020603050405020304" pitchFamily="18" charset="0"/>
                  </a:rPr>
                  <a:t> Spectrum</a:t>
                </a:r>
                <a:endParaRPr lang="zh-TW" altLang="en-US" sz="1400" dirty="0">
                  <a:solidFill>
                    <a:srgbClr val="FF0000"/>
                  </a:solidFill>
                  <a:highlight>
                    <a:srgbClr val="FFFF00"/>
                  </a:highlight>
                  <a:cs typeface="Times New Roman" panose="02020603050405020304" pitchFamily="18" charset="0"/>
                </a:endParaRPr>
              </a:p>
            </p:txBody>
          </p:sp>
          <p:pic>
            <p:nvPicPr>
              <p:cNvPr id="13" name="圖片 12">
                <a:extLst>
                  <a:ext uri="{FF2B5EF4-FFF2-40B4-BE49-F238E27FC236}">
                    <a16:creationId xmlns:a16="http://schemas.microsoft.com/office/drawing/2014/main" id="{DDD9B176-48B2-4DAB-8AFB-6BC29CD329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00092" y="944724"/>
                <a:ext cx="1571525" cy="298338"/>
              </a:xfrm>
              <a:prstGeom prst="rect">
                <a:avLst/>
              </a:prstGeom>
            </p:spPr>
          </p:pic>
        </p:grpSp>
        <p:cxnSp>
          <p:nvCxnSpPr>
            <p:cNvPr id="37" name="直線接點 36">
              <a:extLst>
                <a:ext uri="{FF2B5EF4-FFF2-40B4-BE49-F238E27FC236}">
                  <a16:creationId xmlns:a16="http://schemas.microsoft.com/office/drawing/2014/main" id="{AC13FC4A-F194-4135-9B1F-BAE9114CF8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90000" y="1144800"/>
              <a:ext cx="1404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0398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6" grpId="0" animBg="1"/>
      <p:bldP spid="19" grpId="0"/>
      <p:bldP spid="21" grpId="0"/>
      <p:bldP spid="35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92301D1-BA79-4E90-AEC5-529737E6F059}"/>
              </a:ext>
            </a:extLst>
          </p:cNvPr>
          <p:cNvSpPr/>
          <p:nvPr/>
        </p:nvSpPr>
        <p:spPr>
          <a:xfrm>
            <a:off x="2123316" y="160247"/>
            <a:ext cx="5112554" cy="492443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5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US" altLang="zh-TW" sz="20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zh-TW" sz="1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zh-TW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Conclusion: Comment on Flavor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DE597F9E-8EC4-4BC6-B737-DF9AF916E851}"/>
              </a:ext>
            </a:extLst>
          </p:cNvPr>
          <p:cNvGrpSpPr/>
          <p:nvPr/>
        </p:nvGrpSpPr>
        <p:grpSpPr>
          <a:xfrm>
            <a:off x="21600" y="921600"/>
            <a:ext cx="8769600" cy="5676999"/>
            <a:chOff x="21600" y="921600"/>
            <a:chExt cx="8769600" cy="5676999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6D4FB0A8-5015-47BD-AEC7-1935EB8B9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000" y="921600"/>
              <a:ext cx="8413200" cy="5608800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8A05C513-B8DC-4D7E-A99C-6214C16C0D20}"/>
                </a:ext>
              </a:extLst>
            </p:cNvPr>
            <p:cNvSpPr/>
            <p:nvPr/>
          </p:nvSpPr>
          <p:spPr bwMode="auto">
            <a:xfrm>
              <a:off x="1295636" y="3465004"/>
              <a:ext cx="936000" cy="3060340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7" name="群組 6">
              <a:extLst>
                <a:ext uri="{FF2B5EF4-FFF2-40B4-BE49-F238E27FC236}">
                  <a16:creationId xmlns:a16="http://schemas.microsoft.com/office/drawing/2014/main" id="{150F6065-B615-464C-9495-2B0F2C0713D0}"/>
                </a:ext>
              </a:extLst>
            </p:cNvPr>
            <p:cNvGrpSpPr/>
            <p:nvPr/>
          </p:nvGrpSpPr>
          <p:grpSpPr>
            <a:xfrm>
              <a:off x="1439652" y="1160748"/>
              <a:ext cx="1606385" cy="1116124"/>
              <a:chOff x="1439652" y="1160748"/>
              <a:chExt cx="1606385" cy="1116124"/>
            </a:xfrm>
          </p:grpSpPr>
          <p:pic>
            <p:nvPicPr>
              <p:cNvPr id="13" name="圖片 12">
                <a:extLst>
                  <a:ext uri="{FF2B5EF4-FFF2-40B4-BE49-F238E27FC236}">
                    <a16:creationId xmlns:a16="http://schemas.microsoft.com/office/drawing/2014/main" id="{4A7DA6B7-0FDA-4416-A781-503FADA571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39652" y="1160748"/>
                <a:ext cx="1606385" cy="111612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sp>
            <p:nvSpPr>
              <p:cNvPr id="14" name="橢圓 13">
                <a:extLst>
                  <a:ext uri="{FF2B5EF4-FFF2-40B4-BE49-F238E27FC236}">
                    <a16:creationId xmlns:a16="http://schemas.microsoft.com/office/drawing/2014/main" id="{339A9D10-7EF4-4199-B37E-BD4F1A8C986B}"/>
                  </a:ext>
                </a:extLst>
              </p:cNvPr>
              <p:cNvSpPr/>
              <p:nvPr/>
            </p:nvSpPr>
            <p:spPr>
              <a:xfrm>
                <a:off x="2034000" y="1720800"/>
                <a:ext cx="61200" cy="61200"/>
              </a:xfrm>
              <a:prstGeom prst="ellipse">
                <a:avLst/>
              </a:prstGeom>
              <a:solidFill>
                <a:srgbClr val="FF0000"/>
              </a:solidFill>
            </p:spPr>
            <p:txBody>
              <a:bodyPr wrap="none" rtlCol="0" anchor="ctr">
                <a:spAutoFit/>
              </a:bodyPr>
              <a:lstStyle/>
              <a:p>
                <a:pPr algn="ctr"/>
                <a:endParaRPr lang="zh-TW" altLang="en-US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" name="橢圓 14">
                <a:extLst>
                  <a:ext uri="{FF2B5EF4-FFF2-40B4-BE49-F238E27FC236}">
                    <a16:creationId xmlns:a16="http://schemas.microsoft.com/office/drawing/2014/main" id="{C08BC77B-8307-4D68-B815-7A452775BE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82000" y="2124000"/>
                <a:ext cx="53994" cy="54000"/>
              </a:xfrm>
              <a:prstGeom prst="ellipse">
                <a:avLst/>
              </a:prstGeom>
              <a:solidFill>
                <a:srgbClr val="FF00FF"/>
              </a:solidFill>
              <a:ln w="12700">
                <a:solidFill>
                  <a:srgbClr val="3333FF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endParaRPr lang="zh-TW" altLang="en-US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01DEE02-08BC-42E9-8975-33CAE133C119}"/>
                </a:ext>
              </a:extLst>
            </p:cNvPr>
            <p:cNvSpPr/>
            <p:nvPr/>
          </p:nvSpPr>
          <p:spPr bwMode="auto">
            <a:xfrm>
              <a:off x="2425554" y="5526348"/>
              <a:ext cx="601200" cy="810000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A93C9615-0AA4-4BC2-B416-F33D9E6E3912}"/>
                </a:ext>
              </a:extLst>
            </p:cNvPr>
            <p:cNvSpPr/>
            <p:nvPr/>
          </p:nvSpPr>
          <p:spPr>
            <a:xfrm>
              <a:off x="2339670" y="6321600"/>
              <a:ext cx="7729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rgbClr val="0000FF"/>
                  </a:solidFill>
                </a:rPr>
                <a:t>Belle II</a:t>
              </a:r>
              <a:endParaRPr lang="zh-TW" altLang="en-US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1FD4874F-6670-4BD4-A259-31C3F509AB76}"/>
                </a:ext>
              </a:extLst>
            </p:cNvPr>
            <p:cNvSpPr/>
            <p:nvPr/>
          </p:nvSpPr>
          <p:spPr>
            <a:xfrm>
              <a:off x="1594836" y="2074882"/>
              <a:ext cx="428322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altLang="zh-TW" sz="1500" b="1" i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l-GR" altLang="zh-TW" sz="1700" b="1" i="1" baseline="-22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1700" b="1" i="1" baseline="-22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altLang="zh-TW" sz="17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20E05C56-21DC-442F-8689-D5ACB216F3F6}"/>
                </a:ext>
              </a:extLst>
            </p:cNvPr>
            <p:cNvSpPr/>
            <p:nvPr/>
          </p:nvSpPr>
          <p:spPr>
            <a:xfrm>
              <a:off x="21600" y="1081344"/>
              <a:ext cx="19062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8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5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</a:t>
              </a:r>
              <a:r>
                <a:rPr lang="en-US" altLang="zh-TW" sz="8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l-GR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τ</a:t>
              </a:r>
              <a:r>
                <a:rPr lang="en-US" altLang="zh-TW" sz="15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FV </a:t>
              </a:r>
              <a:r>
                <a:rPr lang="en-US" altLang="zh-TW" sz="15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zh-TW" sz="15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Flav.Viol</a:t>
              </a:r>
              <a:r>
                <a:rPr lang="en-US" altLang="zh-TW" sz="15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.) </a:t>
              </a:r>
              <a:endParaRPr lang="zh-TW" alt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FAD296-40B8-4077-A31C-70A49E8A9A92}"/>
              </a:ext>
            </a:extLst>
          </p:cNvPr>
          <p:cNvSpPr/>
          <p:nvPr/>
        </p:nvSpPr>
        <p:spPr>
          <a:xfrm>
            <a:off x="-72516" y="6165304"/>
            <a:ext cx="1418400" cy="238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TW" sz="950" dirty="0" err="1">
                <a:solidFill>
                  <a:srgbClr val="000000"/>
                </a:solidFill>
              </a:rPr>
              <a:t>WSH&amp;Kumar</a:t>
            </a:r>
            <a:r>
              <a:rPr lang="en-US" altLang="zh-TW" sz="950" dirty="0">
                <a:solidFill>
                  <a:srgbClr val="000000"/>
                </a:solidFill>
              </a:rPr>
              <a:t>, PRD</a:t>
            </a:r>
            <a:r>
              <a:rPr lang="en-US" altLang="zh-TW" sz="9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950" dirty="0">
                <a:solidFill>
                  <a:srgbClr val="000000"/>
                </a:solidFill>
              </a:rPr>
              <a:t>20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BAAD540-4797-4E55-81A9-68C8BB683766}"/>
              </a:ext>
            </a:extLst>
          </p:cNvPr>
          <p:cNvSpPr txBox="1"/>
          <p:nvPr/>
        </p:nvSpPr>
        <p:spPr>
          <a:xfrm>
            <a:off x="1231200" y="4986000"/>
            <a:ext cx="2057977" cy="492443"/>
          </a:xfrm>
          <a:prstGeom prst="rect">
            <a:avLst/>
          </a:prstGeom>
          <a:solidFill>
            <a:srgbClr val="92D05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00" dirty="0">
                <a:solidFill>
                  <a:srgbClr val="0000FF"/>
                </a:solidFill>
              </a:rPr>
              <a:t>Much more promising </a:t>
            </a:r>
            <a:r>
              <a:rPr lang="en-US" altLang="zh-TW" sz="1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</a:t>
            </a:r>
          </a:p>
          <a:p>
            <a:r>
              <a:rPr lang="en-US" altLang="zh-TW" sz="11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3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en-US" altLang="zh-TW" sz="12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3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g-2</a:t>
            </a:r>
            <a:r>
              <a:rPr lang="en-US" altLang="zh-TW" sz="1200" dirty="0">
                <a:solidFill>
                  <a:srgbClr val="FF00FF"/>
                </a:solidFill>
              </a:rPr>
              <a:t> </a:t>
            </a:r>
            <a:r>
              <a:rPr lang="en-US" altLang="zh-TW" sz="1300" dirty="0">
                <a:solidFill>
                  <a:srgbClr val="0000FF"/>
                </a:solidFill>
              </a:rPr>
              <a:t>is harbinger</a:t>
            </a:r>
            <a:endParaRPr lang="zh-TW" altLang="en-US" sz="1300" dirty="0">
              <a:solidFill>
                <a:srgbClr val="0000FF"/>
              </a:solidFill>
            </a:endParaRPr>
          </a:p>
        </p:txBody>
      </p:sp>
      <p:grpSp>
        <p:nvGrpSpPr>
          <p:cNvPr id="18" name="群組 17">
            <a:extLst>
              <a:ext uri="{FF2B5EF4-FFF2-40B4-BE49-F238E27FC236}">
                <a16:creationId xmlns:a16="http://schemas.microsoft.com/office/drawing/2014/main" id="{4AADCDEE-09BE-469C-9195-15A706668707}"/>
              </a:ext>
            </a:extLst>
          </p:cNvPr>
          <p:cNvGrpSpPr/>
          <p:nvPr/>
        </p:nvGrpSpPr>
        <p:grpSpPr>
          <a:xfrm>
            <a:off x="6922964" y="1857042"/>
            <a:ext cx="2034956" cy="583942"/>
            <a:chOff x="6922964" y="1857042"/>
            <a:chExt cx="2034956" cy="583942"/>
          </a:xfrm>
        </p:grpSpPr>
        <p:sp>
          <p:nvSpPr>
            <p:cNvPr id="19" name="橢圓 18">
              <a:extLst>
                <a:ext uri="{FF2B5EF4-FFF2-40B4-BE49-F238E27FC236}">
                  <a16:creationId xmlns:a16="http://schemas.microsoft.com/office/drawing/2014/main" id="{EE0566AA-C862-43C8-AC00-337B713D2A31}"/>
                </a:ext>
              </a:extLst>
            </p:cNvPr>
            <p:cNvSpPr/>
            <p:nvPr/>
          </p:nvSpPr>
          <p:spPr bwMode="auto">
            <a:xfrm rot="2866227">
              <a:off x="7856208" y="1339271"/>
              <a:ext cx="396064" cy="1807361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DB55043F-7774-4581-9807-4B20B8A961BD}"/>
                </a:ext>
              </a:extLst>
            </p:cNvPr>
            <p:cNvSpPr/>
            <p:nvPr/>
          </p:nvSpPr>
          <p:spPr>
            <a:xfrm rot="19175092">
              <a:off x="6922964" y="1857042"/>
              <a:ext cx="191751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g2HDM</a:t>
              </a:r>
              <a:r>
                <a:rPr lang="en-US" altLang="zh-TW" sz="12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altLang="zh-TW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</a:t>
              </a:r>
              <a:r>
                <a:rPr lang="en-US" altLang="zh-TW" sz="1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2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interference</a:t>
              </a:r>
              <a:endParaRPr lang="zh-TW" altLang="en-US" sz="1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1" name="群組 20">
            <a:extLst>
              <a:ext uri="{FF2B5EF4-FFF2-40B4-BE49-F238E27FC236}">
                <a16:creationId xmlns:a16="http://schemas.microsoft.com/office/drawing/2014/main" id="{596CC4F0-23D0-4629-82F3-29AEA856B1DE}"/>
              </a:ext>
            </a:extLst>
          </p:cNvPr>
          <p:cNvGrpSpPr/>
          <p:nvPr/>
        </p:nvGrpSpPr>
        <p:grpSpPr>
          <a:xfrm>
            <a:off x="7272300" y="2887200"/>
            <a:ext cx="1512388" cy="3693399"/>
            <a:chOff x="7272300" y="2887200"/>
            <a:chExt cx="1512388" cy="3693399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18345D65-E97B-4F07-B730-0806502E42B2}"/>
                </a:ext>
              </a:extLst>
            </p:cNvPr>
            <p:cNvSpPr/>
            <p:nvPr/>
          </p:nvSpPr>
          <p:spPr>
            <a:xfrm>
              <a:off x="7272300" y="2887200"/>
              <a:ext cx="5741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u="sng" dirty="0">
                  <a:solidFill>
                    <a:srgbClr val="0088B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LHCb</a:t>
              </a:r>
              <a:endParaRPr lang="zh-TW" altLang="en-US" sz="1200" b="1" u="sng" dirty="0">
                <a:solidFill>
                  <a:srgbClr val="0088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3" name="群組 22">
              <a:extLst>
                <a:ext uri="{FF2B5EF4-FFF2-40B4-BE49-F238E27FC236}">
                  <a16:creationId xmlns:a16="http://schemas.microsoft.com/office/drawing/2014/main" id="{4EB0C7B2-B2B7-4449-9F7D-A12E7DD7C8F1}"/>
                </a:ext>
              </a:extLst>
            </p:cNvPr>
            <p:cNvGrpSpPr/>
            <p:nvPr/>
          </p:nvGrpSpPr>
          <p:grpSpPr>
            <a:xfrm>
              <a:off x="7335688" y="5511600"/>
              <a:ext cx="1449000" cy="1068999"/>
              <a:chOff x="7335688" y="5511600"/>
              <a:chExt cx="1449000" cy="1068999"/>
            </a:xfrm>
          </p:grpSpPr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3A246421-1936-4ADA-88D5-A8D17351B5AC}"/>
                  </a:ext>
                </a:extLst>
              </p:cNvPr>
              <p:cNvSpPr/>
              <p:nvPr/>
            </p:nvSpPr>
            <p:spPr bwMode="auto">
              <a:xfrm>
                <a:off x="8089200" y="5511600"/>
                <a:ext cx="601200" cy="712800"/>
              </a:xfrm>
              <a:prstGeom prst="rect">
                <a:avLst/>
              </a:prstGeom>
              <a:solidFill>
                <a:srgbClr val="FFFF00">
                  <a:alpha val="50196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F54F2F7B-907B-4F11-AB60-B9B793652542}"/>
                  </a:ext>
                </a:extLst>
              </p:cNvPr>
              <p:cNvSpPr/>
              <p:nvPr/>
            </p:nvSpPr>
            <p:spPr>
              <a:xfrm>
                <a:off x="8011719" y="6192000"/>
                <a:ext cx="77296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00FF"/>
                    </a:solidFill>
                  </a:rPr>
                  <a:t>Belle II</a:t>
                </a:r>
                <a:endParaRPr lang="zh-TW" altLang="en-US" sz="1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88E204CE-8012-48A5-8335-EFF0E8B0E11B}"/>
                  </a:ext>
                </a:extLst>
              </p:cNvPr>
              <p:cNvSpPr/>
              <p:nvPr/>
            </p:nvSpPr>
            <p:spPr bwMode="auto">
              <a:xfrm>
                <a:off x="7335688" y="5511600"/>
                <a:ext cx="612000" cy="846000"/>
              </a:xfrm>
              <a:prstGeom prst="rect">
                <a:avLst/>
              </a:prstGeom>
              <a:solidFill>
                <a:srgbClr val="FFFF00">
                  <a:alpha val="25098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95AA3C1A-C51C-4CB4-9F61-9745484CC815}"/>
                  </a:ext>
                </a:extLst>
              </p:cNvPr>
              <p:cNvSpPr/>
              <p:nvPr/>
            </p:nvSpPr>
            <p:spPr>
              <a:xfrm>
                <a:off x="7374839" y="6303600"/>
                <a:ext cx="52290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u="sng" dirty="0">
                    <a:solidFill>
                      <a:srgbClr val="0000FF"/>
                    </a:solidFill>
                  </a:rPr>
                  <a:t>CMS</a:t>
                </a:r>
                <a:endParaRPr lang="zh-TW" altLang="en-US" sz="1200" b="1" u="sng" dirty="0">
                  <a:solidFill>
                    <a:srgbClr val="0000FF"/>
                  </a:solidFill>
                </a:endParaRPr>
              </a:p>
            </p:txBody>
          </p:sp>
        </p:grpSp>
      </p:grp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1B1289BC-2CF8-43B7-A8D9-44520F813BDD}"/>
              </a:ext>
            </a:extLst>
          </p:cNvPr>
          <p:cNvGrpSpPr/>
          <p:nvPr/>
        </p:nvGrpSpPr>
        <p:grpSpPr>
          <a:xfrm>
            <a:off x="3410553" y="620688"/>
            <a:ext cx="3472534" cy="5992311"/>
            <a:chOff x="3410553" y="620688"/>
            <a:chExt cx="3472534" cy="5992311"/>
          </a:xfrm>
        </p:grpSpPr>
        <p:grpSp>
          <p:nvGrpSpPr>
            <p:cNvPr id="29" name="群組 28">
              <a:extLst>
                <a:ext uri="{FF2B5EF4-FFF2-40B4-BE49-F238E27FC236}">
                  <a16:creationId xmlns:a16="http://schemas.microsoft.com/office/drawing/2014/main" id="{69F4046C-F663-4AD9-8DD1-77E5EC6904EC}"/>
                </a:ext>
              </a:extLst>
            </p:cNvPr>
            <p:cNvGrpSpPr/>
            <p:nvPr/>
          </p:nvGrpSpPr>
          <p:grpSpPr>
            <a:xfrm>
              <a:off x="4499992" y="5525663"/>
              <a:ext cx="1246633" cy="1087336"/>
              <a:chOff x="4499992" y="5525663"/>
              <a:chExt cx="1246633" cy="1087336"/>
            </a:xfrm>
          </p:grpSpPr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1AC1C507-B891-45CC-AD77-34A1C6F91513}"/>
                  </a:ext>
                </a:extLst>
              </p:cNvPr>
              <p:cNvSpPr/>
              <p:nvPr/>
            </p:nvSpPr>
            <p:spPr bwMode="auto">
              <a:xfrm>
                <a:off x="5053928" y="5526000"/>
                <a:ext cx="601200" cy="846000"/>
              </a:xfrm>
              <a:prstGeom prst="rect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757ABDD7-772D-4C54-93B0-C0492EE9D5BA}"/>
                  </a:ext>
                </a:extLst>
              </p:cNvPr>
              <p:cNvSpPr/>
              <p:nvPr/>
            </p:nvSpPr>
            <p:spPr>
              <a:xfrm>
                <a:off x="4962435" y="6336000"/>
                <a:ext cx="78419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00FF"/>
                    </a:solidFill>
                  </a:rPr>
                  <a:t>Belle/II</a:t>
                </a:r>
                <a:endParaRPr lang="zh-TW" altLang="en-US" sz="1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90A0672F-4DF0-4CDD-888B-8E6D4AB5312B}"/>
                  </a:ext>
                </a:extLst>
              </p:cNvPr>
              <p:cNvSpPr/>
              <p:nvPr/>
            </p:nvSpPr>
            <p:spPr bwMode="auto">
              <a:xfrm>
                <a:off x="4665748" y="5525663"/>
                <a:ext cx="246668" cy="781200"/>
              </a:xfrm>
              <a:prstGeom prst="rect">
                <a:avLst/>
              </a:prstGeom>
              <a:solidFill>
                <a:srgbClr val="FFFF00">
                  <a:alpha val="40000"/>
                </a:srgbClr>
              </a:solidFill>
              <a:ln w="28575" algn="ctr">
                <a:solidFill>
                  <a:srgbClr val="0088B8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423A8B55-BC29-432E-8989-EF59724D794E}"/>
                  </a:ext>
                </a:extLst>
              </p:cNvPr>
              <p:cNvSpPr/>
              <p:nvPr/>
            </p:nvSpPr>
            <p:spPr>
              <a:xfrm>
                <a:off x="4499992" y="6335999"/>
                <a:ext cx="5741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88B8"/>
                    </a:solidFill>
                  </a:rPr>
                  <a:t>LHCb</a:t>
                </a:r>
                <a:endParaRPr lang="zh-TW" altLang="en-US" sz="1200" b="1" dirty="0">
                  <a:solidFill>
                    <a:srgbClr val="0088B8"/>
                  </a:solidFill>
                </a:endParaRPr>
              </a:p>
            </p:txBody>
          </p:sp>
        </p:grpSp>
        <p:grpSp>
          <p:nvGrpSpPr>
            <p:cNvPr id="30" name="群組 29">
              <a:extLst>
                <a:ext uri="{FF2B5EF4-FFF2-40B4-BE49-F238E27FC236}">
                  <a16:creationId xmlns:a16="http://schemas.microsoft.com/office/drawing/2014/main" id="{7CEE769D-87CE-4A43-8ED2-1D0AAB98DBB4}"/>
                </a:ext>
              </a:extLst>
            </p:cNvPr>
            <p:cNvGrpSpPr/>
            <p:nvPr/>
          </p:nvGrpSpPr>
          <p:grpSpPr>
            <a:xfrm>
              <a:off x="3430800" y="620688"/>
              <a:ext cx="2861681" cy="1789167"/>
              <a:chOff x="3430800" y="620688"/>
              <a:chExt cx="2861681" cy="1789167"/>
            </a:xfrm>
          </p:grpSpPr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075915CD-E4AC-4D59-B69E-474CD0B3F3FF}"/>
                  </a:ext>
                </a:extLst>
              </p:cNvPr>
              <p:cNvSpPr/>
              <p:nvPr/>
            </p:nvSpPr>
            <p:spPr>
              <a:xfrm>
                <a:off x="3430800" y="950593"/>
                <a:ext cx="2861681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200" b="1" dirty="0">
                    <a:solidFill>
                      <a:schemeClr val="bg1">
                        <a:lumMod val="50000"/>
                      </a:schemeClr>
                    </a:solidFill>
                  </a:rPr>
                  <a:t>5 Grey boxes</a:t>
                </a:r>
                <a:r>
                  <a:rPr lang="en-US" altLang="zh-TW" sz="1200" b="1" dirty="0">
                    <a:solidFill>
                      <a:srgbClr val="0000FF"/>
                    </a:solidFill>
                  </a:rPr>
                  <a:t>: Astounding BSM via</a:t>
                </a:r>
              </a:p>
              <a:p>
                <a:r>
                  <a:rPr lang="en-US" altLang="zh-TW" sz="1200" b="1" dirty="0">
                    <a:solidFill>
                      <a:srgbClr val="0000FF"/>
                    </a:solidFill>
                  </a:rPr>
                  <a:t>                </a:t>
                </a:r>
                <a:r>
                  <a:rPr lang="en-US" altLang="zh-TW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:r>
                  <a:rPr lang="en-US" altLang="zh-TW" sz="1400" i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LQ</a:t>
                </a:r>
                <a:r>
                  <a:rPr lang="en-US" altLang="zh-TW" sz="500" i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n-US" altLang="zh-TW" sz="1200" b="1" dirty="0">
                    <a:solidFill>
                      <a:srgbClr val="0000FF"/>
                    </a:solidFill>
                  </a:rPr>
                  <a:t> from </a:t>
                </a:r>
                <a:r>
                  <a:rPr lang="en-US" altLang="zh-TW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B-</a:t>
                </a:r>
                <a:r>
                  <a:rPr lang="en-US" altLang="zh-TW" sz="12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Anom</a:t>
                </a:r>
                <a:r>
                  <a:rPr lang="en-US" altLang="zh-TW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endParaRPr lang="zh-TW" alt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79D756F1-8462-4FA4-B0E9-9304BAC387CF}"/>
                  </a:ext>
                </a:extLst>
              </p:cNvPr>
              <p:cNvSpPr/>
              <p:nvPr/>
            </p:nvSpPr>
            <p:spPr>
              <a:xfrm>
                <a:off x="4888800" y="2132856"/>
                <a:ext cx="5741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u="sng" dirty="0">
                    <a:solidFill>
                      <a:srgbClr val="0088B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LHCb</a:t>
                </a:r>
                <a:endParaRPr lang="zh-TW" altLang="en-US" sz="1200" b="1" u="sng" dirty="0">
                  <a:solidFill>
                    <a:srgbClr val="0088B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35" name="直線接點 34">
                <a:extLst>
                  <a:ext uri="{FF2B5EF4-FFF2-40B4-BE49-F238E27FC236}">
                    <a16:creationId xmlns:a16="http://schemas.microsoft.com/office/drawing/2014/main" id="{AA3D3B9B-D795-4C95-8021-6462233C951D}"/>
                  </a:ext>
                </a:extLst>
              </p:cNvPr>
              <p:cNvCxnSpPr/>
              <p:nvPr/>
            </p:nvCxnSpPr>
            <p:spPr bwMode="auto">
              <a:xfrm>
                <a:off x="4608000" y="1368193"/>
                <a:ext cx="151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FF">
                    <a:alpha val="61176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C6772F24-535B-43D1-8D34-6F767588485A}"/>
                  </a:ext>
                </a:extLst>
              </p:cNvPr>
              <p:cNvSpPr/>
              <p:nvPr/>
            </p:nvSpPr>
            <p:spPr>
              <a:xfrm>
                <a:off x="3478207" y="620688"/>
                <a:ext cx="110639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5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 </a:t>
                </a:r>
                <a:r>
                  <a:rPr lang="en-US" altLang="zh-TW" sz="16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TW" sz="15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decay</a:t>
                </a:r>
                <a:endParaRPr lang="zh-TW" altLang="en-US" dirty="0"/>
              </a:p>
            </p:txBody>
          </p:sp>
        </p:grpSp>
        <p:sp>
          <p:nvSpPr>
            <p:cNvPr id="31" name="左右中括弧 30">
              <a:extLst>
                <a:ext uri="{FF2B5EF4-FFF2-40B4-BE49-F238E27FC236}">
                  <a16:creationId xmlns:a16="http://schemas.microsoft.com/office/drawing/2014/main" id="{AF4021EC-4608-4D6F-9C40-53A759DECBB1}"/>
                </a:ext>
              </a:extLst>
            </p:cNvPr>
            <p:cNvSpPr/>
            <p:nvPr/>
          </p:nvSpPr>
          <p:spPr bwMode="auto">
            <a:xfrm>
              <a:off x="3410553" y="656692"/>
              <a:ext cx="2781628" cy="1717159"/>
            </a:xfrm>
            <a:prstGeom prst="bracketPair">
              <a:avLst/>
            </a:prstGeom>
            <a:solidFill>
              <a:schemeClr val="tx1">
                <a:lumMod val="50000"/>
                <a:lumOff val="50000"/>
                <a:alpha val="29804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左右中括弧 31">
              <a:extLst>
                <a:ext uri="{FF2B5EF4-FFF2-40B4-BE49-F238E27FC236}">
                  <a16:creationId xmlns:a16="http://schemas.microsoft.com/office/drawing/2014/main" id="{EB3EDA8A-3B49-469D-B855-CCE026FE27D6}"/>
                </a:ext>
              </a:extLst>
            </p:cNvPr>
            <p:cNvSpPr/>
            <p:nvPr/>
          </p:nvSpPr>
          <p:spPr bwMode="auto">
            <a:xfrm>
              <a:off x="4532287" y="5478443"/>
              <a:ext cx="2350800" cy="1080950"/>
            </a:xfrm>
            <a:prstGeom prst="bracketPair">
              <a:avLst/>
            </a:prstGeom>
            <a:solidFill>
              <a:srgbClr val="7F7F7F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:a16="http://schemas.microsoft.com/office/drawing/2014/main" id="{BECDA626-B984-498F-9A47-EDB9F61CB741}"/>
              </a:ext>
            </a:extLst>
          </p:cNvPr>
          <p:cNvSpPr/>
          <p:nvPr/>
        </p:nvSpPr>
        <p:spPr>
          <a:xfrm>
            <a:off x="4604548" y="1413571"/>
            <a:ext cx="3209533" cy="323165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txBody>
          <a:bodyPr wrap="none">
            <a:spAutoFit/>
          </a:bodyPr>
          <a:lstStyle/>
          <a:p>
            <a:pPr lvl="0" algn="ctr"/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r>
              <a:rPr lang="en-US" altLang="zh-TW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1600" baseline="-1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zh-TW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nullified (</a:t>
            </a:r>
            <a:r>
              <a:rPr lang="en-US" altLang="zh-TW" sz="15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shame on </a:t>
            </a:r>
            <a:r>
              <a:rPr lang="en-US" altLang="zh-TW" sz="15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LHCb</a:t>
            </a:r>
            <a:r>
              <a:rPr lang="en-US" altLang="zh-TW" sz="1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)</a:t>
            </a:r>
            <a:endParaRPr lang="zh-TW" altLang="en-US" sz="1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42" name="橢圓 41">
            <a:extLst>
              <a:ext uri="{FF2B5EF4-FFF2-40B4-BE49-F238E27FC236}">
                <a16:creationId xmlns:a16="http://schemas.microsoft.com/office/drawing/2014/main" id="{C8972808-23FE-43B1-97BC-DB9621484DE1}"/>
              </a:ext>
            </a:extLst>
          </p:cNvPr>
          <p:cNvSpPr/>
          <p:nvPr/>
        </p:nvSpPr>
        <p:spPr bwMode="auto">
          <a:xfrm rot="2629858">
            <a:off x="3040388" y="2859862"/>
            <a:ext cx="4278726" cy="1283514"/>
          </a:xfrm>
          <a:prstGeom prst="ellipse">
            <a:avLst/>
          </a:prstGeom>
          <a:noFill/>
          <a:ln w="28575" algn="ctr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645B22FA-321E-4B1D-A530-9ADC4C3BB8AF}"/>
              </a:ext>
            </a:extLst>
          </p:cNvPr>
          <p:cNvSpPr/>
          <p:nvPr/>
        </p:nvSpPr>
        <p:spPr>
          <a:xfrm>
            <a:off x="3347864" y="3397317"/>
            <a:ext cx="5004556" cy="369332"/>
          </a:xfrm>
          <a:prstGeom prst="rect">
            <a:avLst/>
          </a:prstGeom>
          <a:solidFill>
            <a:srgbClr val="FFFF00">
              <a:alpha val="3882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1500" dirty="0">
                <a:solidFill>
                  <a:srgbClr val="0000FF"/>
                </a:solidFill>
              </a:rPr>
              <a:t>What </a:t>
            </a:r>
            <a:r>
              <a:rPr lang="en-US" altLang="zh-TW" sz="1500" u="sng" dirty="0">
                <a:solidFill>
                  <a:srgbClr val="0000FF"/>
                </a:solidFill>
              </a:rPr>
              <a:t>hides</a:t>
            </a:r>
            <a:r>
              <a:rPr lang="en-US" altLang="zh-TW" sz="1500" dirty="0">
                <a:solidFill>
                  <a:srgbClr val="0000FF"/>
                </a:solidFill>
              </a:rPr>
              <a:t>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650" b="1" baseline="3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effects </a:t>
            </a:r>
            <a:r>
              <a:rPr lang="en-US" altLang="zh-TW" sz="1500" u="sng" dirty="0">
                <a:solidFill>
                  <a:srgbClr val="0000FF"/>
                </a:solidFill>
              </a:rPr>
              <a:t>so well</a:t>
            </a:r>
            <a:r>
              <a:rPr lang="en-US" altLang="zh-TW" sz="1500" dirty="0">
                <a:solidFill>
                  <a:srgbClr val="0000FF"/>
                </a:solidFill>
              </a:rPr>
              <a:t> from our view</a:t>
            </a:r>
            <a:r>
              <a:rPr lang="en-US" altLang="zh-TW" sz="5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?</a:t>
            </a:r>
          </a:p>
          <a:p>
            <a:pPr algn="ctr"/>
            <a:endParaRPr lang="en-US" altLang="zh-TW" sz="200" dirty="0">
              <a:solidFill>
                <a:srgbClr val="0000FF"/>
              </a:solidFill>
            </a:endParaRPr>
          </a:p>
        </p:txBody>
      </p:sp>
      <p:grpSp>
        <p:nvGrpSpPr>
          <p:cNvPr id="44" name="群組 43">
            <a:extLst>
              <a:ext uri="{FF2B5EF4-FFF2-40B4-BE49-F238E27FC236}">
                <a16:creationId xmlns:a16="http://schemas.microsoft.com/office/drawing/2014/main" id="{8431DF3A-30E8-477F-91D7-9A0E018C760C}"/>
              </a:ext>
            </a:extLst>
          </p:cNvPr>
          <p:cNvGrpSpPr/>
          <p:nvPr/>
        </p:nvGrpSpPr>
        <p:grpSpPr>
          <a:xfrm>
            <a:off x="4086000" y="3733756"/>
            <a:ext cx="4179109" cy="284592"/>
            <a:chOff x="4086000" y="3765439"/>
            <a:chExt cx="4179109" cy="284592"/>
          </a:xfrm>
        </p:grpSpPr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DA51ADD3-23E4-4BCF-AE3E-F93A0BD6DFD6}"/>
                </a:ext>
              </a:extLst>
            </p:cNvPr>
            <p:cNvSpPr/>
            <p:nvPr/>
          </p:nvSpPr>
          <p:spPr>
            <a:xfrm>
              <a:off x="7596336" y="3769235"/>
              <a:ext cx="66877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100" dirty="0">
                  <a:solidFill>
                    <a:srgbClr val="000000"/>
                  </a:solidFill>
                </a:rPr>
                <a:t>PRD</a:t>
              </a:r>
              <a:r>
                <a:rPr lang="en-US" altLang="zh-TW" sz="11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</a:t>
              </a:r>
              <a:r>
                <a:rPr lang="en-US" altLang="zh-TW" sz="1100" dirty="0">
                  <a:solidFill>
                    <a:srgbClr val="000000"/>
                  </a:solidFill>
                </a:rPr>
                <a:t>20</a:t>
              </a:r>
              <a:endParaRPr lang="zh-TW" altLang="en-US" sz="1100" dirty="0"/>
            </a:p>
          </p:txBody>
        </p:sp>
        <p:pic>
          <p:nvPicPr>
            <p:cNvPr id="46" name="圖片 45">
              <a:extLst>
                <a:ext uri="{FF2B5EF4-FFF2-40B4-BE49-F238E27FC236}">
                  <a16:creationId xmlns:a16="http://schemas.microsoft.com/office/drawing/2014/main" id="{C1ED23EE-D5A3-4356-B100-BC6B4AB246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07"/>
            <a:stretch/>
          </p:blipFill>
          <p:spPr>
            <a:xfrm>
              <a:off x="4086000" y="3765439"/>
              <a:ext cx="3549312" cy="284592"/>
            </a:xfrm>
            <a:prstGeom prst="rect">
              <a:avLst/>
            </a:prstGeom>
            <a:ln w="19050">
              <a:solidFill>
                <a:srgbClr val="0000FF"/>
              </a:solidFill>
            </a:ln>
          </p:spPr>
        </p:pic>
      </p:grp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E6E4BD8-1005-4377-A838-89F20A66BF26}"/>
              </a:ext>
            </a:extLst>
          </p:cNvPr>
          <p:cNvSpPr txBox="1"/>
          <p:nvPr/>
        </p:nvSpPr>
        <p:spPr>
          <a:xfrm>
            <a:off x="4809727" y="4083169"/>
            <a:ext cx="2101857" cy="353943"/>
          </a:xfrm>
          <a:prstGeom prst="rect">
            <a:avLst/>
          </a:prstGeom>
          <a:solidFill>
            <a:srgbClr val="FFFF00">
              <a:alpha val="58824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</a:t>
            </a:r>
            <a:r>
              <a:rPr lang="en-US" altLang="zh-TW" sz="14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200" u="sng" dirty="0">
                <a:solidFill>
                  <a:srgbClr val="3333FF"/>
                </a:solidFill>
              </a:rPr>
              <a:t> </a:t>
            </a:r>
            <a:r>
              <a:rPr lang="en-US" altLang="zh-TW" sz="1400" u="sng" dirty="0">
                <a:solidFill>
                  <a:srgbClr val="3333FF"/>
                </a:solidFill>
              </a:rPr>
              <a:t>SM</a:t>
            </a:r>
            <a:r>
              <a:rPr lang="en-US" altLang="zh-TW" sz="1200" u="sng" dirty="0">
                <a:solidFill>
                  <a:srgbClr val="3333FF"/>
                </a:solidFill>
              </a:rPr>
              <a:t> </a:t>
            </a:r>
            <a:r>
              <a:rPr lang="en-US" altLang="zh-TW" sz="1400" u="sng" dirty="0">
                <a:solidFill>
                  <a:srgbClr val="3333FF"/>
                </a:solidFill>
              </a:rPr>
              <a:t>Hierarchy</a:t>
            </a:r>
            <a:r>
              <a:rPr lang="en-US" altLang="zh-TW" sz="200" u="sng" dirty="0">
                <a:solidFill>
                  <a:srgbClr val="3333FF"/>
                </a:solidFill>
              </a:rPr>
              <a:t> </a:t>
            </a:r>
            <a:r>
              <a:rPr lang="en-US" altLang="zh-TW" sz="17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17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29C4BB6-A189-4CDB-919F-0C541C05414B}"/>
              </a:ext>
            </a:extLst>
          </p:cNvPr>
          <p:cNvSpPr txBox="1"/>
          <p:nvPr/>
        </p:nvSpPr>
        <p:spPr>
          <a:xfrm>
            <a:off x="1403648" y="903600"/>
            <a:ext cx="17107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~</a:t>
            </a:r>
            <a:r>
              <a:rPr lang="en-US" altLang="zh-TW" sz="15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eEDM</a:t>
            </a:r>
            <a:r>
              <a:rPr lang="en-US" altLang="zh-TW" sz="1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>
                <a:solidFill>
                  <a:srgbClr val="0000FF"/>
                </a:solidFill>
                <a:cs typeface="Times New Roman" panose="02020603050405020304" pitchFamily="18" charset="0"/>
              </a:rPr>
              <a:t>diagrams</a:t>
            </a:r>
            <a:endParaRPr lang="zh-TW" altLang="en-US" sz="15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8CBAC75B-123C-490F-9285-3E19D93B3875}"/>
              </a:ext>
            </a:extLst>
          </p:cNvPr>
          <p:cNvSpPr/>
          <p:nvPr/>
        </p:nvSpPr>
        <p:spPr>
          <a:xfrm>
            <a:off x="7642800" y="5014800"/>
            <a:ext cx="994183" cy="238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95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en-US" altLang="zh-TW" sz="95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2HDM</a:t>
            </a:r>
            <a:endParaRPr lang="zh-TW" altLang="en-US" sz="950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60DA472-1E8B-47F8-AEEE-6C2C7784315E}"/>
              </a:ext>
            </a:extLst>
          </p:cNvPr>
          <p:cNvSpPr/>
          <p:nvPr/>
        </p:nvSpPr>
        <p:spPr>
          <a:xfrm>
            <a:off x="745200" y="6327738"/>
            <a:ext cx="576000" cy="238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EPJC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1A4009FB-823F-4B8C-AA5A-1DFCD48AC85C}"/>
              </a:ext>
            </a:extLst>
          </p:cNvPr>
          <p:cNvSpPr/>
          <p:nvPr/>
        </p:nvSpPr>
        <p:spPr>
          <a:xfrm>
            <a:off x="6878966" y="4024922"/>
            <a:ext cx="61908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r>
              <a:rPr lang="en-US" altLang="zh-TW" sz="12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EDM</a:t>
            </a:r>
            <a:endParaRPr lang="en-US" altLang="zh-TW" sz="1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1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zh-TW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cancel.</a:t>
            </a:r>
            <a:endParaRPr lang="zh-TW" altLang="en-US" sz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橢圓 4">
            <a:extLst>
              <a:ext uri="{FF2B5EF4-FFF2-40B4-BE49-F238E27FC236}">
                <a16:creationId xmlns:a16="http://schemas.microsoft.com/office/drawing/2014/main" id="{82E7900B-E266-48BF-8B64-2552D7912ED4}"/>
              </a:ext>
            </a:extLst>
          </p:cNvPr>
          <p:cNvSpPr/>
          <p:nvPr/>
        </p:nvSpPr>
        <p:spPr bwMode="auto">
          <a:xfrm>
            <a:off x="4073553" y="3681028"/>
            <a:ext cx="921600" cy="40214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47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75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75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1" grpId="0" animBg="1"/>
      <p:bldP spid="42" grpId="0" animBg="1"/>
      <p:bldP spid="43" grpId="0" animBg="1"/>
      <p:bldP spid="47" grpId="0" animBg="1"/>
      <p:bldP spid="48" grpId="0"/>
      <p:bldP spid="49" grpId="0"/>
      <p:bldP spid="50" grpId="0"/>
      <p:bldP spid="51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35496" y="1687525"/>
            <a:ext cx="407515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100" dirty="0"/>
              <a:t>I could have told you up front: </a:t>
            </a:r>
            <a:endParaRPr lang="zh-TW" altLang="en-US" sz="21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660476" y="2161964"/>
            <a:ext cx="2948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9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4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9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US" altLang="zh-TW" sz="2100" dirty="0">
                <a:solidFill>
                  <a:srgbClr val="0000FF"/>
                </a:solidFill>
              </a:rPr>
              <a:t> ~ 500 GeV</a:t>
            </a:r>
            <a:endParaRPr lang="zh-TW" altLang="en-US" sz="2100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688977" y="2615071"/>
            <a:ext cx="28389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dirty="0">
                <a:solidFill>
                  <a:srgbClr val="0000FF"/>
                </a:solidFill>
              </a:rPr>
              <a:t>  can generate </a:t>
            </a:r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B.A.U.</a:t>
            </a:r>
            <a:endParaRPr lang="zh-TW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左大括弧 21"/>
          <p:cNvSpPr/>
          <p:nvPr/>
        </p:nvSpPr>
        <p:spPr>
          <a:xfrm flipH="1">
            <a:off x="3563888" y="2238473"/>
            <a:ext cx="204195" cy="1105236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文字方塊 23"/>
          <p:cNvSpPr txBox="1"/>
          <p:nvPr/>
        </p:nvSpPr>
        <p:spPr>
          <a:xfrm>
            <a:off x="4053669" y="2231214"/>
            <a:ext cx="1912703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u="sng" dirty="0">
                <a:solidFill>
                  <a:srgbClr val="0000FF"/>
                </a:solidFill>
              </a:rPr>
              <a:t>CAN</a:t>
            </a:r>
          </a:p>
          <a:p>
            <a:pPr algn="ctr"/>
            <a:endParaRPr lang="en-US" altLang="zh-TW" sz="3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0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Verify at LHC</a:t>
            </a:r>
            <a:r>
              <a:rPr lang="en-US" altLang="zh-TW" sz="2000" u="sng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TW" altLang="en-US" sz="20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3BB4F9FB-3263-44B4-B7A0-F85A1B5826E4}"/>
              </a:ext>
            </a:extLst>
          </p:cNvPr>
          <p:cNvGrpSpPr/>
          <p:nvPr/>
        </p:nvGrpSpPr>
        <p:grpSpPr>
          <a:xfrm>
            <a:off x="6012160" y="2578705"/>
            <a:ext cx="2466486" cy="417854"/>
            <a:chOff x="6389990" y="2514091"/>
            <a:chExt cx="2466486" cy="417854"/>
          </a:xfrm>
        </p:grpSpPr>
        <p:sp>
          <p:nvSpPr>
            <p:cNvPr id="25" name="文字方塊 24"/>
            <p:cNvSpPr txBox="1"/>
            <p:nvPr/>
          </p:nvSpPr>
          <p:spPr>
            <a:xfrm>
              <a:off x="6389990" y="2514091"/>
              <a:ext cx="47160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100" dirty="0">
                  <a:solidFill>
                    <a:srgbClr val="0000FF"/>
                  </a:solidFill>
                  <a:sym typeface="Wingdings" panose="05000000000000000000" pitchFamily="2" charset="2"/>
                </a:rPr>
                <a:t></a:t>
              </a:r>
              <a:endParaRPr lang="zh-TW" altLang="en-US" sz="2100" dirty="0"/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7285212" y="2516447"/>
              <a:ext cx="157126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100" dirty="0">
                  <a:solidFill>
                    <a:srgbClr val="0000FF"/>
                  </a:solidFill>
                </a:rPr>
                <a:t>Fantastic</a:t>
              </a:r>
              <a:r>
                <a:rPr lang="en-US" altLang="zh-TW" sz="800" dirty="0">
                  <a:solidFill>
                    <a:srgbClr val="0000FF"/>
                  </a:solidFill>
                </a:rPr>
                <a:t> </a:t>
              </a:r>
              <a:r>
                <a:rPr lang="en-US" altLang="zh-TW" sz="2100" dirty="0">
                  <a:solidFill>
                    <a:srgbClr val="0000FF"/>
                  </a:solidFill>
                </a:rPr>
                <a:t>!!</a:t>
              </a:r>
              <a:endParaRPr lang="zh-TW" altLang="en-US" sz="2100" dirty="0"/>
            </a:p>
          </p:txBody>
        </p:sp>
      </p:grpSp>
      <p:sp>
        <p:nvSpPr>
          <p:cNvPr id="2" name="文字方塊 1"/>
          <p:cNvSpPr txBox="1"/>
          <p:nvPr/>
        </p:nvSpPr>
        <p:spPr>
          <a:xfrm rot="20920028">
            <a:off x="-24647" y="1001792"/>
            <a:ext cx="2196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u="sng" dirty="0"/>
              <a:t>the </a:t>
            </a:r>
            <a:r>
              <a:rPr lang="el-GR" altLang="zh-TW" sz="2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zh-TW" sz="2000" u="sng" dirty="0">
                <a:solidFill>
                  <a:srgbClr val="0000FF"/>
                </a:solidFill>
              </a:rPr>
              <a:t> </a:t>
            </a:r>
            <a:r>
              <a:rPr lang="en-US" altLang="zh-TW" sz="2000" u="sng" dirty="0"/>
              <a:t>and the </a:t>
            </a:r>
            <a:r>
              <a:rPr lang="el-GR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zh-TW" altLang="en-US" sz="2400" b="1" u="sng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83027" y="195317"/>
            <a:ext cx="2577950" cy="56938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25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VI.  </a:t>
            </a:r>
            <a:r>
              <a:rPr lang="en-US" altLang="zh-TW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Conclusion</a:t>
            </a:r>
            <a:r>
              <a:rPr lang="en-US" altLang="zh-TW" sz="25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zh-TW" altLang="en-US" sz="3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3812913" y="2888940"/>
            <a:ext cx="2517035" cy="504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/>
              <a:t>and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F</a:t>
            </a:r>
            <a:r>
              <a:rPr lang="en-US" altLang="zh-TW" sz="8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P</a:t>
            </a:r>
            <a:r>
              <a:rPr lang="en-US" altLang="zh-TW" sz="8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C</a:t>
            </a:r>
            <a:r>
              <a:rPr lang="en-US" altLang="zh-TW" sz="8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P</a:t>
            </a:r>
            <a:r>
              <a:rPr lang="en-US" altLang="zh-TW" sz="3000" u="sng" dirty="0"/>
              <a:t> </a:t>
            </a:r>
            <a:r>
              <a:rPr lang="en-US" altLang="zh-TW" sz="2000" u="sng" dirty="0"/>
              <a:t>Probes</a:t>
            </a:r>
            <a:r>
              <a:rPr lang="en-US" altLang="zh-TW" sz="1400" dirty="0"/>
              <a:t> </a:t>
            </a:r>
            <a:r>
              <a:rPr lang="en-US" altLang="zh-TW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23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 rot="19411171">
            <a:off x="547204" y="92431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lpha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97744" y="3002759"/>
            <a:ext cx="29498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sz="2100" dirty="0">
                <a:solidFill>
                  <a:srgbClr val="0000FF"/>
                </a:solidFill>
              </a:rPr>
              <a:t>   </a:t>
            </a:r>
            <a:r>
              <a:rPr lang="en-US" altLang="zh-TW" sz="2000" dirty="0">
                <a:solidFill>
                  <a:srgbClr val="0000FF"/>
                </a:solidFill>
              </a:rPr>
              <a:t>accommodates </a:t>
            </a:r>
            <a:r>
              <a:rPr lang="en-US" altLang="zh-TW" sz="22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sz="4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</a:t>
            </a:r>
            <a:endParaRPr lang="zh-TW" alt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7A94F8EE-D170-48D2-8926-7A74C19D3B56}"/>
              </a:ext>
            </a:extLst>
          </p:cNvPr>
          <p:cNvSpPr txBox="1"/>
          <p:nvPr/>
        </p:nvSpPr>
        <p:spPr>
          <a:xfrm>
            <a:off x="5197517" y="1062000"/>
            <a:ext cx="3082895" cy="46166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FF00FF"/>
                </a:solidFill>
              </a:rPr>
              <a:t>Still my goal &amp; hope.</a:t>
            </a:r>
            <a:endParaRPr lang="zh-TW" altLang="en-US" sz="2400" dirty="0">
              <a:solidFill>
                <a:srgbClr val="FF00FF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CF57420-D703-4EEB-A219-0EAF5D45897A}"/>
              </a:ext>
            </a:extLst>
          </p:cNvPr>
          <p:cNvSpPr/>
          <p:nvPr/>
        </p:nvSpPr>
        <p:spPr bwMode="auto">
          <a:xfrm>
            <a:off x="71500" y="1674766"/>
            <a:ext cx="6217200" cy="19188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id="{912F7E25-C0EC-4929-B22C-3D220FBDB0A7}"/>
              </a:ext>
            </a:extLst>
          </p:cNvPr>
          <p:cNvGrpSpPr/>
          <p:nvPr/>
        </p:nvGrpSpPr>
        <p:grpSpPr>
          <a:xfrm>
            <a:off x="618016" y="3933056"/>
            <a:ext cx="7950428" cy="2349552"/>
            <a:chOff x="618016" y="3933056"/>
            <a:chExt cx="7950428" cy="2349552"/>
          </a:xfrm>
        </p:grpSpPr>
        <p:grpSp>
          <p:nvGrpSpPr>
            <p:cNvPr id="17" name="群組 16">
              <a:extLst>
                <a:ext uri="{FF2B5EF4-FFF2-40B4-BE49-F238E27FC236}">
                  <a16:creationId xmlns:a16="http://schemas.microsoft.com/office/drawing/2014/main" id="{00554506-577C-4359-B675-A856199581DF}"/>
                </a:ext>
              </a:extLst>
            </p:cNvPr>
            <p:cNvGrpSpPr/>
            <p:nvPr/>
          </p:nvGrpSpPr>
          <p:grpSpPr>
            <a:xfrm>
              <a:off x="618016" y="4217799"/>
              <a:ext cx="7950428" cy="2064809"/>
              <a:chOff x="660476" y="4002708"/>
              <a:chExt cx="7950428" cy="2064809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C2DD7EFA-3FE2-4B14-838B-9C8BD512704A}"/>
                  </a:ext>
                </a:extLst>
              </p:cNvPr>
              <p:cNvSpPr/>
              <p:nvPr/>
            </p:nvSpPr>
            <p:spPr bwMode="auto">
              <a:xfrm>
                <a:off x="660476" y="4002708"/>
                <a:ext cx="7907968" cy="2064809"/>
              </a:xfrm>
              <a:prstGeom prst="rect">
                <a:avLst/>
              </a:prstGeom>
              <a:solidFill>
                <a:srgbClr val="C1FFFF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 dirty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9" name="群組 18">
                <a:extLst>
                  <a:ext uri="{FF2B5EF4-FFF2-40B4-BE49-F238E27FC236}">
                    <a16:creationId xmlns:a16="http://schemas.microsoft.com/office/drawing/2014/main" id="{149E4A93-762F-4C26-9996-7D9B533DD8F6}"/>
                  </a:ext>
                </a:extLst>
              </p:cNvPr>
              <p:cNvGrpSpPr/>
              <p:nvPr/>
            </p:nvGrpSpPr>
            <p:grpSpPr>
              <a:xfrm>
                <a:off x="719572" y="4077072"/>
                <a:ext cx="7891332" cy="1841203"/>
                <a:chOff x="719572" y="4077072"/>
                <a:chExt cx="7891332" cy="1841203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:a16="http://schemas.microsoft.com/office/drawing/2014/main" id="{557A1533-0C27-46EF-85DC-2E4ABCFCA596}"/>
                    </a:ext>
                  </a:extLst>
                </p:cNvPr>
                <p:cNvSpPr/>
                <p:nvPr/>
              </p:nvSpPr>
              <p:spPr>
                <a:xfrm>
                  <a:off x="719572" y="4077072"/>
                  <a:ext cx="7603300" cy="41549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 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→ s</a:t>
                  </a:r>
                  <a:r>
                    <a:rPr lang="el-GR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γ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altLang="zh-TW" sz="20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traditional powerful probe of </a:t>
                  </a:r>
                  <a:r>
                    <a:rPr lang="en-US" altLang="zh-TW" sz="21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</a:t>
                  </a:r>
                  <a:r>
                    <a:rPr lang="en-US" altLang="zh-TW" sz="2200" baseline="320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+</a:t>
                  </a:r>
                  <a:r>
                    <a:rPr lang="en-US" altLang="zh-TW" sz="1600" dirty="0">
                      <a:solidFill>
                        <a:srgbClr val="0000FF"/>
                      </a:solidFill>
                    </a:rPr>
                    <a:t>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 2HDM II, but for </a:t>
                  </a:r>
                  <a:r>
                    <a:rPr lang="en-US" altLang="zh-TW" sz="2000" i="1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g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2HDM  </a:t>
                  </a:r>
                  <a:endParaRPr lang="zh-TW" alt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文字方塊 27">
                  <a:extLst>
                    <a:ext uri="{FF2B5EF4-FFF2-40B4-BE49-F238E27FC236}">
                      <a16:creationId xmlns:a16="http://schemas.microsoft.com/office/drawing/2014/main" id="{3DAF2CA1-737A-4698-99E8-611CFAC61032}"/>
                    </a:ext>
                  </a:extLst>
                </p:cNvPr>
                <p:cNvSpPr txBox="1"/>
                <p:nvPr/>
              </p:nvSpPr>
              <p:spPr>
                <a:xfrm>
                  <a:off x="771871" y="4577995"/>
                  <a:ext cx="603883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Probe </a:t>
                  </a:r>
                  <a:r>
                    <a:rPr lang="el-GR" altLang="zh-TW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000" b="1" i="1" baseline="-25000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tt</a:t>
                  </a:r>
                  <a:r>
                    <a:rPr lang="en-US" altLang="zh-TW" sz="1700" dirty="0">
                      <a:solidFill>
                        <a:srgbClr val="0000FF"/>
                      </a:solidFill>
                    </a:rPr>
                    <a:t>-</a:t>
                  </a:r>
                  <a:r>
                    <a:rPr lang="en-US" altLang="zh-TW" sz="17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EWBG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b="1" i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&amp;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l-GR" altLang="zh-TW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000" b="1" i="1" baseline="-25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bb</a:t>
                  </a:r>
                  <a:r>
                    <a:rPr lang="en-US" altLang="zh-TW" sz="1700" dirty="0">
                      <a:solidFill>
                        <a:srgbClr val="0000FF"/>
                      </a:solidFill>
                    </a:rPr>
                    <a:t>-</a:t>
                  </a:r>
                  <a:r>
                    <a:rPr lang="en-US" altLang="zh-TW" sz="17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EWBG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thru </a:t>
                  </a:r>
                  <a:r>
                    <a:rPr lang="en-US" altLang="zh-TW" sz="2000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chiral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enhancement</a:t>
                  </a:r>
                  <a:endParaRPr lang="zh-TW" alt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文字方塊 28">
                  <a:extLst>
                    <a:ext uri="{FF2B5EF4-FFF2-40B4-BE49-F238E27FC236}">
                      <a16:creationId xmlns:a16="http://schemas.microsoft.com/office/drawing/2014/main" id="{0FA16753-0479-4E23-A507-330AC98F772C}"/>
                    </a:ext>
                  </a:extLst>
                </p:cNvPr>
                <p:cNvSpPr txBox="1"/>
                <p:nvPr/>
              </p:nvSpPr>
              <p:spPr>
                <a:xfrm>
                  <a:off x="762032" y="5050113"/>
                  <a:ext cx="77400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Currently 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 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→ s</a:t>
                  </a:r>
                  <a:r>
                    <a:rPr lang="el-GR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γ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inclusive rate is best measured. </a:t>
                  </a:r>
                  <a:endParaRPr lang="zh-TW" alt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文字方塊 29">
                  <a:extLst>
                    <a:ext uri="{FF2B5EF4-FFF2-40B4-BE49-F238E27FC236}">
                      <a16:creationId xmlns:a16="http://schemas.microsoft.com/office/drawing/2014/main" id="{8D9BC6F3-0749-4621-8AA1-BF9DF352CCC2}"/>
                    </a:ext>
                  </a:extLst>
                </p:cNvPr>
                <p:cNvSpPr txBox="1"/>
                <p:nvPr/>
              </p:nvSpPr>
              <p:spPr>
                <a:xfrm>
                  <a:off x="779822" y="5518165"/>
                  <a:ext cx="783108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altLang="zh-TW" sz="2000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Belle</a:t>
                  </a:r>
                  <a:r>
                    <a:rPr lang="en-US" altLang="zh-TW" sz="1200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II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can measure </a:t>
                  </a:r>
                  <a:r>
                    <a:rPr lang="el-GR" altLang="zh-TW" sz="2000" b="1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Δ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r>
                    <a:rPr lang="en-US" altLang="zh-TW" sz="2000" b="1" baseline="-14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CP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in future, crosscheck w/</a:t>
                  </a:r>
                  <a:r>
                    <a:rPr lang="en-US" altLang="zh-TW" sz="15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i="1" dirty="0" err="1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e</a:t>
                  </a:r>
                  <a:r>
                    <a:rPr lang="en-US" altLang="zh-TW" sz="2000" dirty="0" err="1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EDM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–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19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EWBG</a:t>
                  </a:r>
                  <a:r>
                    <a:rPr lang="en-US" altLang="zh-TW" sz="8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!</a:t>
                  </a:r>
                  <a:endParaRPr lang="zh-TW" altLang="en-US" sz="20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1" name="文字方塊 30">
              <a:extLst>
                <a:ext uri="{FF2B5EF4-FFF2-40B4-BE49-F238E27FC236}">
                  <a16:creationId xmlns:a16="http://schemas.microsoft.com/office/drawing/2014/main" id="{3E67078C-913F-4E55-8CEB-DA5C615E63C3}"/>
                </a:ext>
              </a:extLst>
            </p:cNvPr>
            <p:cNvSpPr txBox="1"/>
            <p:nvPr/>
          </p:nvSpPr>
          <p:spPr>
            <a:xfrm>
              <a:off x="684000" y="3933056"/>
              <a:ext cx="3305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Many Flavor Probes; however</a:t>
              </a:r>
              <a:endParaRPr lang="zh-TW" altLang="en-US" dirty="0"/>
            </a:p>
          </p:txBody>
        </p:sp>
      </p:grp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3BDC2508-053B-457E-9A80-3EC3307A0D49}"/>
              </a:ext>
            </a:extLst>
          </p:cNvPr>
          <p:cNvSpPr txBox="1"/>
          <p:nvPr/>
        </p:nvSpPr>
        <p:spPr>
          <a:xfrm>
            <a:off x="6264188" y="5985284"/>
            <a:ext cx="9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FF0000"/>
                </a:solidFill>
              </a:rPr>
              <a:t>emerge?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8276AA3-6D47-4643-8DA0-9112943C0C72}"/>
              </a:ext>
            </a:extLst>
          </p:cNvPr>
          <p:cNvSpPr txBox="1"/>
          <p:nvPr/>
        </p:nvSpPr>
        <p:spPr>
          <a:xfrm>
            <a:off x="2602327" y="5985284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inclusive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vs. B</a:t>
            </a:r>
            <a:r>
              <a:rPr lang="en-US" altLang="zh-TW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TW" altLang="en-US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1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388487" y="3081154"/>
            <a:ext cx="23583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4000" dirty="0">
                <a:solidFill>
                  <a:srgbClr val="0000FF"/>
                </a:solidFill>
                <a:latin typeface="Monotype Corsiva" panose="03010101010201010101" pitchFamily="66" charset="0"/>
              </a:rPr>
              <a:t>Thank you</a:t>
            </a:r>
            <a:r>
              <a:rPr lang="en-US" altLang="zh-TW" sz="800" dirty="0">
                <a:solidFill>
                  <a:srgbClr val="0000FF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TW" sz="4000" dirty="0">
                <a:solidFill>
                  <a:srgbClr val="0000FF"/>
                </a:solidFill>
                <a:latin typeface="Monotype Corsiva" panose="03010101010201010101" pitchFamily="66" charset="0"/>
              </a:rPr>
              <a:t>!</a:t>
            </a:r>
            <a:endParaRPr lang="zh-TW" altLang="en-US" sz="4000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6A63A5C-E849-4544-9FD5-B6B842B14C45}"/>
              </a:ext>
            </a:extLst>
          </p:cNvPr>
          <p:cNvSpPr/>
          <p:nvPr/>
        </p:nvSpPr>
        <p:spPr>
          <a:xfrm>
            <a:off x="3546319" y="4761148"/>
            <a:ext cx="2069797" cy="461665"/>
          </a:xfrm>
          <a:prstGeom prst="rect">
            <a:avLst/>
          </a:prstGeom>
          <a:solidFill>
            <a:srgbClr val="DDFFFF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21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Join the Mission</a:t>
            </a:r>
          </a:p>
          <a:p>
            <a:pPr algn="ctr"/>
            <a:r>
              <a:rPr lang="en-US" altLang="zh-TW" sz="300" dirty="0"/>
              <a:t> </a:t>
            </a:r>
            <a:endParaRPr lang="zh-TW" altLang="en-US" sz="300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ACD11DA-F39E-4984-8BFA-531F959F52E9}"/>
              </a:ext>
            </a:extLst>
          </p:cNvPr>
          <p:cNvSpPr txBox="1"/>
          <p:nvPr/>
        </p:nvSpPr>
        <p:spPr>
          <a:xfrm>
            <a:off x="-508" y="6273316"/>
            <a:ext cx="5347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Caution: Good reasoning does not mean Nature has to oblige …</a:t>
            </a:r>
            <a:endParaRPr lang="zh-TW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11363027-D6CC-4A97-B40B-24A11E887F46}"/>
              </a:ext>
            </a:extLst>
          </p:cNvPr>
          <p:cNvGrpSpPr/>
          <p:nvPr/>
        </p:nvGrpSpPr>
        <p:grpSpPr>
          <a:xfrm>
            <a:off x="5849519" y="3981909"/>
            <a:ext cx="3330993" cy="2593957"/>
            <a:chOff x="-508" y="3981909"/>
            <a:chExt cx="3330993" cy="2593957"/>
          </a:xfrm>
        </p:grpSpPr>
        <p:pic>
          <p:nvPicPr>
            <p:cNvPr id="6" name="Picture 16" descr="DSCN9508">
              <a:extLst>
                <a:ext uri="{FF2B5EF4-FFF2-40B4-BE49-F238E27FC236}">
                  <a16:creationId xmlns:a16="http://schemas.microsoft.com/office/drawing/2014/main" id="{6D2D36F0-D7F8-44C8-9C4C-239F8951C4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87" t="18007" r="3978"/>
            <a:stretch>
              <a:fillRect/>
            </a:stretch>
          </p:blipFill>
          <p:spPr bwMode="auto">
            <a:xfrm>
              <a:off x="-508" y="3981909"/>
              <a:ext cx="3146152" cy="2255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F63060C7-8385-4713-85E1-6C5C9C02264A}"/>
                </a:ext>
              </a:extLst>
            </p:cNvPr>
            <p:cNvSpPr txBox="1"/>
            <p:nvPr/>
          </p:nvSpPr>
          <p:spPr>
            <a:xfrm>
              <a:off x="496055" y="6237312"/>
              <a:ext cx="28344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</a:rPr>
                <a:t>a Higgs;   </a:t>
              </a:r>
              <a:r>
                <a:rPr lang="en-US" altLang="zh-TW" sz="1000" dirty="0">
                  <a:solidFill>
                    <a:srgbClr val="0000FF"/>
                  </a:solidFill>
                </a:rPr>
                <a:t> </a:t>
              </a:r>
              <a:r>
                <a:rPr lang="en-US" altLang="zh-TW" sz="1600" dirty="0">
                  <a:solidFill>
                    <a:srgbClr val="0000FF"/>
                  </a:solidFill>
                </a:rPr>
                <a:t>and a 2</a:t>
              </a:r>
              <a:r>
                <a:rPr lang="en-US" altLang="zh-TW" sz="1600" baseline="30000" dirty="0">
                  <a:solidFill>
                    <a:srgbClr val="0000FF"/>
                  </a:solidFill>
                </a:rPr>
                <a:t>nd</a:t>
              </a:r>
              <a:r>
                <a:rPr lang="en-US" altLang="zh-TW" sz="1600" dirty="0">
                  <a:solidFill>
                    <a:srgbClr val="0000FF"/>
                  </a:solidFill>
                </a:rPr>
                <a:t> Higgs ...</a:t>
              </a:r>
              <a:endParaRPr lang="zh-TW" altLang="en-US" sz="1600" dirty="0">
                <a:solidFill>
                  <a:srgbClr val="0000FF"/>
                </a:solidFill>
              </a:endParaRPr>
            </a:p>
          </p:txBody>
        </p:sp>
      </p:grpSp>
      <p:sp>
        <p:nvSpPr>
          <p:cNvPr id="9" name="文字方塊 8">
            <a:extLst>
              <a:ext uri="{FF2B5EF4-FFF2-40B4-BE49-F238E27FC236}">
                <a16:creationId xmlns:a16="http://schemas.microsoft.com/office/drawing/2014/main" id="{A3660679-6704-4CE3-8442-6902668382FF}"/>
              </a:ext>
            </a:extLst>
          </p:cNvPr>
          <p:cNvSpPr txBox="1"/>
          <p:nvPr/>
        </p:nvSpPr>
        <p:spPr>
          <a:xfrm>
            <a:off x="3802630" y="5208476"/>
            <a:ext cx="15571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b="0" i="1" dirty="0">
                <a:effectLst/>
                <a:latin typeface="-apple-system"/>
              </a:rPr>
              <a:t>Chin.J.Phys.’22</a:t>
            </a:r>
          </a:p>
          <a:p>
            <a:pPr algn="ctr"/>
            <a:r>
              <a:rPr lang="en-US" altLang="zh-TW" b="0" i="0" u="none" strike="noStrike" dirty="0">
                <a:solidFill>
                  <a:srgbClr val="40A9FF"/>
                </a:solidFill>
                <a:effectLst/>
                <a:latin typeface="-apple-system"/>
                <a:hlinkClick r:id="rId3"/>
              </a:rPr>
              <a:t>2109.02557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4476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54752" y="1160748"/>
            <a:ext cx="7920880" cy="5078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n-US" altLang="zh-TW" sz="20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Intro:</a:t>
            </a:r>
            <a:r>
              <a:rPr lang="en-US" altLang="zh-TW" sz="15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b="1" u="sng" dirty="0">
                <a:solidFill>
                  <a:srgbClr val="FF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EWBG Still</a:t>
            </a:r>
            <a:r>
              <a:rPr lang="en-US" altLang="zh-TW" sz="800" b="1" u="sng" dirty="0">
                <a:solidFill>
                  <a:srgbClr val="FF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700" u="sng" dirty="0">
                <a:solidFill>
                  <a:srgbClr val="FF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r>
              <a:rPr lang="en-US" altLang="zh-TW" sz="20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Need</a:t>
            </a:r>
            <a:r>
              <a:rPr lang="en-US" altLang="zh-TW" sz="20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b="1" i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</a:t>
            </a:r>
            <a:r>
              <a:rPr lang="en-US" altLang="zh-TW" sz="20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b="1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CPV</a:t>
            </a:r>
            <a:r>
              <a:rPr lang="en-US" altLang="zh-TW" sz="2000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i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beyond</a:t>
            </a:r>
            <a:r>
              <a:rPr lang="en-US" altLang="zh-TW" sz="2400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b="1" u="sng" dirty="0">
                <a:solidFill>
                  <a:srgbClr val="FF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KM</a:t>
            </a:r>
            <a:r>
              <a:rPr lang="en-US" altLang="zh-TW" sz="800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!</a:t>
            </a:r>
            <a:endParaRPr lang="zh-TW" altLang="en-US" sz="2600" u="sng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3607" y="1880828"/>
            <a:ext cx="5940661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n-US" altLang="zh-TW" sz="20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zh-TW" sz="2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Intro: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Glashow-Weinberg NFC</a:t>
            </a:r>
            <a:r>
              <a:rPr lang="zh-TW" altLang="en-US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</a:t>
            </a:r>
            <a:r>
              <a:rPr lang="en-US" altLang="zh-TW" sz="2400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ad hoc</a:t>
            </a:r>
            <a:r>
              <a:rPr lang="en-US" altLang="zh-TW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zh-TW" altLang="en-US" sz="2600" dirty="0">
              <a:solidFill>
                <a:srgbClr val="0000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6800" y="3176972"/>
            <a:ext cx="7920880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altLang="zh-TW" sz="300" dirty="0">
                <a:solidFill>
                  <a:srgbClr val="0000FF"/>
                </a:solidFill>
              </a:rPr>
              <a:t>  </a:t>
            </a:r>
          </a:p>
          <a:p>
            <a:r>
              <a:rPr lang="en-US" altLang="zh-TW" sz="10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</a:t>
            </a:r>
            <a:r>
              <a:rPr lang="en-US" altLang="zh-TW" sz="2400" dirty="0">
                <a:solidFill>
                  <a:srgbClr val="0000F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altLang="zh-TW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800" baseline="-14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1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en-US" altLang="zh-TW" sz="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800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800" baseline="-14000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400" dirty="0">
                <a:solidFill>
                  <a:srgbClr val="0000FF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robust for </a:t>
            </a:r>
            <a:r>
              <a:rPr lang="en-US" altLang="zh-TW" sz="24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EWBG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altLang="zh-TW" sz="2400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altLang="zh-TW" sz="600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</a:t>
            </a:r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quartics</a:t>
            </a:r>
            <a:r>
              <a:rPr lang="zh-TW" altLang="en-US" sz="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altLang="zh-TW" sz="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2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altLang="zh-TW" sz="2200" dirty="0" err="1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EDM</a:t>
            </a:r>
            <a:r>
              <a:rPr lang="en-US" altLang="zh-TW" sz="1200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200" dirty="0" err="1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cancell</a:t>
            </a:r>
            <a:r>
              <a:rPr lang="en-US" altLang="zh-TW" sz="2200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zh-TW" sz="9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zh-TW" altLang="en-US" sz="9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5596" y="5636857"/>
            <a:ext cx="5112554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5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US" altLang="zh-TW" sz="20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zh-TW" sz="1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zh-TW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Conclusion: Comment on Flavor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8" name="矩形 7"/>
          <p:cNvSpPr/>
          <p:nvPr/>
        </p:nvSpPr>
        <p:spPr>
          <a:xfrm>
            <a:off x="2360469" y="152636"/>
            <a:ext cx="4625991" cy="630942"/>
          </a:xfrm>
          <a:prstGeom prst="rect">
            <a:avLst/>
          </a:prstGeom>
          <a:solidFill>
            <a:srgbClr val="FFFF00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 algn="ctr"/>
            <a:r>
              <a:rPr lang="en-US" altLang="zh-TW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</a:t>
            </a:r>
            <a:r>
              <a:rPr lang="en-US" altLang="zh-TW" sz="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27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EDM - </a:t>
            </a:r>
            <a:r>
              <a:rPr lang="en-US" altLang="zh-TW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zh-TW" sz="6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27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EDM in two decades</a:t>
            </a:r>
            <a:r>
              <a:rPr lang="en-US" altLang="zh-TW" sz="29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US" altLang="zh-TW" sz="2900" b="1" dirty="0">
              <a:solidFill>
                <a:srgbClr val="FF0000"/>
              </a:solidFill>
            </a:endParaRP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92665FF-540E-46E6-BF37-307D3680676D}"/>
              </a:ext>
            </a:extLst>
          </p:cNvPr>
          <p:cNvSpPr/>
          <p:nvPr/>
        </p:nvSpPr>
        <p:spPr>
          <a:xfrm>
            <a:off x="874800" y="4149117"/>
            <a:ext cx="5940660" cy="58477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/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III</a:t>
            </a:r>
            <a:r>
              <a:rPr lang="en-US" altLang="zh-TW" sz="2400" dirty="0">
                <a:solidFill>
                  <a:srgbClr val="0000FF"/>
                </a:solidFill>
              </a:rPr>
              <a:t>.</a:t>
            </a:r>
            <a:r>
              <a:rPr lang="en-US" altLang="zh-TW" sz="2600" dirty="0">
                <a:solidFill>
                  <a:srgbClr val="0000FF"/>
                </a:solidFill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Cancellation Mechanism for </a:t>
            </a:r>
            <a:r>
              <a:rPr lang="en-US" altLang="zh-TW" sz="2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zh-TW" sz="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EDM</a:t>
            </a:r>
            <a:endParaRPr lang="en-US" altLang="zh-TW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5B92E58-94B2-4299-A342-971E5233E174}"/>
              </a:ext>
            </a:extLst>
          </p:cNvPr>
          <p:cNvSpPr/>
          <p:nvPr/>
        </p:nvSpPr>
        <p:spPr>
          <a:xfrm>
            <a:off x="827584" y="4906615"/>
            <a:ext cx="5940660" cy="53860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r>
              <a:rPr lang="en-US" altLang="zh-TW" sz="1200" dirty="0">
                <a:solidFill>
                  <a:srgbClr val="0000FF"/>
                </a:solidFill>
              </a:rPr>
              <a:t> </a:t>
            </a:r>
            <a:r>
              <a:rPr lang="en-US" altLang="zh-TW" sz="1000" dirty="0">
                <a:solidFill>
                  <a:srgbClr val="0000FF"/>
                </a:solidFill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IV</a:t>
            </a:r>
            <a:r>
              <a:rPr lang="en-US" altLang="zh-TW" sz="20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1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5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LHC Search: </a:t>
            </a:r>
            <a:r>
              <a:rPr lang="en-US" altLang="zh-TW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cg </a:t>
            </a:r>
            <a:r>
              <a:rPr lang="en-US" altLang="zh-TW" sz="25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</a:t>
            </a:r>
            <a:r>
              <a:rPr lang="zh-TW" altLang="en-US" sz="25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2500" b="1" dirty="0" err="1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bH</a:t>
            </a:r>
            <a:r>
              <a:rPr lang="en-US" altLang="zh-TW" sz="2500" b="1" baseline="30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+</a:t>
            </a:r>
            <a:r>
              <a:rPr lang="en-US" altLang="zh-TW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5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</a:t>
            </a:r>
            <a:r>
              <a:rPr lang="zh-TW" altLang="en-US" sz="2500" b="1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 </a:t>
            </a:r>
            <a:r>
              <a:rPr lang="en-US" altLang="zh-TW" sz="2500" b="1" dirty="0" err="1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btb</a:t>
            </a:r>
            <a:r>
              <a:rPr lang="en-US" altLang="zh-TW" sz="25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(bar)</a:t>
            </a:r>
            <a:endParaRPr lang="zh-TW" altLang="en-US" sz="2500" baseline="30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左大括弧 20">
            <a:extLst>
              <a:ext uri="{FF2B5EF4-FFF2-40B4-BE49-F238E27FC236}">
                <a16:creationId xmlns:a16="http://schemas.microsoft.com/office/drawing/2014/main" id="{40389C86-2706-4824-AEF1-F238415E2696}"/>
              </a:ext>
            </a:extLst>
          </p:cNvPr>
          <p:cNvSpPr/>
          <p:nvPr/>
        </p:nvSpPr>
        <p:spPr>
          <a:xfrm rot="5400000" flipH="1">
            <a:off x="5886619" y="2836253"/>
            <a:ext cx="182658" cy="1728193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E643B8EF-CB6B-4E6E-847F-1D4B0B326604}"/>
              </a:ext>
            </a:extLst>
          </p:cNvPr>
          <p:cNvSpPr txBox="1"/>
          <p:nvPr/>
        </p:nvSpPr>
        <p:spPr>
          <a:xfrm>
            <a:off x="5005841" y="3774522"/>
            <a:ext cx="1978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altLang="zh-TW" sz="1600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order </a:t>
            </a:r>
            <a:r>
              <a:rPr lang="en-US" altLang="zh-TW" sz="16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EWPh.Tr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zh-TW" altLang="en-US" sz="16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68382126-3407-45D5-9550-4D79953DB550}"/>
              </a:ext>
            </a:extLst>
          </p:cNvPr>
          <p:cNvSpPr txBox="1"/>
          <p:nvPr/>
        </p:nvSpPr>
        <p:spPr>
          <a:xfrm>
            <a:off x="1696472" y="3626504"/>
            <a:ext cx="3091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Fuyuto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WSH, </a:t>
            </a:r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Senaha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PLB’18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59927FF-A3C1-4057-8F69-D411BAAA112C}"/>
              </a:ext>
            </a:extLst>
          </p:cNvPr>
          <p:cNvSpPr txBox="1"/>
          <p:nvPr/>
        </p:nvSpPr>
        <p:spPr>
          <a:xfrm>
            <a:off x="1098000" y="2540513"/>
            <a:ext cx="486822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US" altLang="zh-TW" sz="2400" dirty="0">
                <a:solidFill>
                  <a:srgbClr val="0000F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  <a:r>
              <a:rPr lang="en-US" altLang="zh-TW" sz="2600" dirty="0">
                <a:solidFill>
                  <a:srgbClr val="0000F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</a:t>
            </a:r>
            <a:r>
              <a:rPr lang="en-US" altLang="zh-TW" sz="800" dirty="0">
                <a:solidFill>
                  <a:srgbClr val="0000F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zh-TW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 → </a:t>
            </a:r>
            <a:r>
              <a:rPr lang="en-US" altLang="zh-TW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</a:t>
            </a:r>
            <a:r>
              <a:rPr lang="en-US" altLang="zh-TW" sz="2600" dirty="0">
                <a:solidFill>
                  <a:srgbClr val="0000FF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: mysterious alignment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zh-TW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30559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389712" y="188640"/>
            <a:ext cx="4378532" cy="4462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2300" dirty="0">
                <a:solidFill>
                  <a:srgbClr val="0000FF"/>
                </a:solidFill>
              </a:rPr>
              <a:t>0.  Intro:   tensions;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300" dirty="0">
                <a:solidFill>
                  <a:srgbClr val="0000FF"/>
                </a:solidFill>
              </a:rPr>
              <a:t>  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altLang="zh-TW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</a:t>
            </a:r>
            <a:r>
              <a:rPr lang="en-US" altLang="zh-TW" sz="2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ch</a:t>
            </a:r>
            <a:endParaRPr lang="zh-TW" altLang="en-US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4224147" y="539678"/>
            <a:ext cx="35750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/>
              <a:t>h(125) </a:t>
            </a:r>
            <a:r>
              <a:rPr lang="en-US" altLang="zh-TW" sz="2400" b="1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✔</a:t>
            </a:r>
            <a:r>
              <a:rPr lang="en-US" altLang="zh-TW" dirty="0"/>
              <a:t>     </a:t>
            </a:r>
            <a:r>
              <a:rPr lang="en-US" altLang="zh-TW" sz="2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New Physics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✘</a:t>
            </a:r>
            <a:endParaRPr lang="zh-TW" altLang="en-US" sz="2400" dirty="0"/>
          </a:p>
        </p:txBody>
      </p:sp>
      <p:sp>
        <p:nvSpPr>
          <p:cNvPr id="19" name="矩形 18"/>
          <p:cNvSpPr/>
          <p:nvPr/>
        </p:nvSpPr>
        <p:spPr>
          <a:xfrm>
            <a:off x="5652120" y="944724"/>
            <a:ext cx="311655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TW" sz="2000" dirty="0">
                <a:solidFill>
                  <a:srgbClr val="0000FF"/>
                </a:solidFill>
              </a:rPr>
              <a:t>Where is </a:t>
            </a:r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SUSY</a:t>
            </a:r>
            <a:r>
              <a:rPr lang="en-US" altLang="zh-TW" sz="2000" dirty="0">
                <a:solidFill>
                  <a:srgbClr val="0000FF"/>
                </a:solidFill>
              </a:rPr>
              <a:t>/</a:t>
            </a:r>
            <a:r>
              <a:rPr lang="en-US" altLang="zh-TW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WIMP</a:t>
            </a:r>
            <a:r>
              <a:rPr lang="en-US" altLang="zh-TW" sz="6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?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grpSp>
        <p:nvGrpSpPr>
          <p:cNvPr id="31" name="群組 30">
            <a:extLst>
              <a:ext uri="{FF2B5EF4-FFF2-40B4-BE49-F238E27FC236}">
                <a16:creationId xmlns:a16="http://schemas.microsoft.com/office/drawing/2014/main" id="{9612DCDC-8FC6-49B1-90CD-A6AC6244D038}"/>
              </a:ext>
            </a:extLst>
          </p:cNvPr>
          <p:cNvGrpSpPr/>
          <p:nvPr/>
        </p:nvGrpSpPr>
        <p:grpSpPr>
          <a:xfrm>
            <a:off x="1781038" y="3519109"/>
            <a:ext cx="7116252" cy="2291381"/>
            <a:chOff x="1781038" y="3519109"/>
            <a:chExt cx="7116252" cy="2291381"/>
          </a:xfrm>
        </p:grpSpPr>
        <p:sp>
          <p:nvSpPr>
            <p:cNvPr id="7" name="文字方塊 6"/>
            <p:cNvSpPr txBox="1"/>
            <p:nvPr/>
          </p:nvSpPr>
          <p:spPr>
            <a:xfrm>
              <a:off x="2522013" y="5010271"/>
              <a:ext cx="4036682" cy="800219"/>
            </a:xfrm>
            <a:prstGeom prst="rect">
              <a:avLst/>
            </a:prstGeom>
            <a:solidFill>
              <a:srgbClr val="FFFF66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2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altLang="zh-TW" sz="6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EDM</a:t>
              </a:r>
              <a:r>
                <a:rPr lang="en-US" altLang="zh-TW" sz="2200" dirty="0">
                  <a:solidFill>
                    <a:srgbClr val="0000FF"/>
                  </a:solidFill>
                </a:rPr>
                <a:t>:</a:t>
              </a:r>
              <a:r>
                <a:rPr lang="en-US" altLang="zh-TW" sz="2200" dirty="0"/>
                <a:t> </a:t>
              </a:r>
              <a:r>
                <a:rPr lang="en-US" altLang="zh-TW" sz="2200" dirty="0">
                  <a:solidFill>
                    <a:srgbClr val="0000FF"/>
                  </a:solidFill>
                </a:rPr>
                <a:t>ACME</a:t>
              </a:r>
              <a:r>
                <a:rPr lang="en-US" altLang="zh-TW" sz="2200" dirty="0"/>
                <a:t>14 </a:t>
              </a:r>
              <a:r>
                <a:rPr lang="en-US" altLang="zh-TW" sz="22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dirty="0">
                  <a:sym typeface="Wingdings" panose="05000000000000000000" pitchFamily="2" charset="2"/>
                </a:rPr>
                <a:t> 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ACME</a:t>
              </a:r>
              <a:r>
                <a:rPr lang="en-US" altLang="zh-TW" sz="2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18</a:t>
              </a:r>
              <a:endParaRPr lang="en-US" altLang="zh-TW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en-US" altLang="zh-TW" sz="600" dirty="0"/>
            </a:p>
            <a:p>
              <a:pPr algn="ctr"/>
              <a:r>
                <a:rPr lang="en-US" altLang="zh-TW" dirty="0"/>
                <a:t>- L.E. Precision Frontier -</a:t>
              </a:r>
              <a:endParaRPr lang="zh-TW" altLang="en-US" dirty="0"/>
            </a:p>
          </p:txBody>
        </p:sp>
        <p:sp>
          <p:nvSpPr>
            <p:cNvPr id="8" name="左-右雙向箭號 7"/>
            <p:cNvSpPr>
              <a:spLocks noChangeAspect="1"/>
            </p:cNvSpPr>
            <p:nvPr/>
          </p:nvSpPr>
          <p:spPr bwMode="auto">
            <a:xfrm rot="2472500">
              <a:off x="1781038" y="3815485"/>
              <a:ext cx="2232000" cy="186000"/>
            </a:xfrm>
            <a:prstGeom prst="leftRightArrow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文字方塊 8"/>
            <p:cNvSpPr txBox="1"/>
            <p:nvPr/>
          </p:nvSpPr>
          <p:spPr>
            <a:xfrm rot="2472500">
              <a:off x="2514461" y="3519109"/>
              <a:ext cx="958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tension</a:t>
              </a:r>
              <a:endParaRPr lang="zh-TW" altLang="en-US" dirty="0"/>
            </a:p>
          </p:txBody>
        </p:sp>
        <p:sp>
          <p:nvSpPr>
            <p:cNvPr id="10" name="左-右雙向箭號 9"/>
            <p:cNvSpPr/>
            <p:nvPr/>
          </p:nvSpPr>
          <p:spPr bwMode="auto">
            <a:xfrm rot="-2460000">
              <a:off x="4957911" y="3827512"/>
              <a:ext cx="2160240" cy="180020"/>
            </a:xfrm>
            <a:prstGeom prst="leftRightArrow">
              <a:avLst/>
            </a:prstGeom>
            <a:solidFill>
              <a:srgbClr val="FF99FF"/>
            </a:solidFill>
            <a:ln w="28575" algn="ctr">
              <a:solidFill>
                <a:srgbClr val="3333FF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文字方塊 10"/>
            <p:cNvSpPr txBox="1"/>
            <p:nvPr/>
          </p:nvSpPr>
          <p:spPr>
            <a:xfrm rot="-2460000">
              <a:off x="5216766" y="3533022"/>
              <a:ext cx="1443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>
                  <a:solidFill>
                    <a:srgbClr val="3333FF"/>
                  </a:solidFill>
                </a:rPr>
                <a:t>competition</a:t>
              </a:r>
              <a:endParaRPr lang="zh-TW" altLang="en-US" dirty="0">
                <a:solidFill>
                  <a:srgbClr val="3333FF"/>
                </a:solidFill>
              </a:endParaRPr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6678414" y="5241103"/>
              <a:ext cx="2218876" cy="369332"/>
            </a:xfrm>
            <a:prstGeom prst="rect">
              <a:avLst/>
            </a:prstGeom>
            <a:noFill/>
            <a:ln w="19050">
              <a:solidFill>
                <a:srgbClr val="3333FF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|</a:t>
              </a:r>
              <a:r>
                <a:rPr lang="en-US" altLang="zh-TW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zh-TW" sz="2000" i="1" baseline="-2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| &lt; 1.1 </a:t>
              </a:r>
              <a:r>
                <a:rPr lang="en-US" altLang="zh-TW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10</a:t>
              </a:r>
              <a:r>
                <a:rPr lang="en-US" altLang="zh-TW" sz="2000" b="1" baseline="28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‒29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cm</a:t>
              </a:r>
              <a:endPara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直線接點 19"/>
            <p:cNvCxnSpPr/>
            <p:nvPr/>
          </p:nvCxnSpPr>
          <p:spPr bwMode="auto">
            <a:xfrm>
              <a:off x="3783600" y="5731200"/>
              <a:ext cx="1951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" name="群組 29">
            <a:extLst>
              <a:ext uri="{FF2B5EF4-FFF2-40B4-BE49-F238E27FC236}">
                <a16:creationId xmlns:a16="http://schemas.microsoft.com/office/drawing/2014/main" id="{A3F71099-576A-4249-AB37-0D3B2008D035}"/>
              </a:ext>
            </a:extLst>
          </p:cNvPr>
          <p:cNvGrpSpPr/>
          <p:nvPr/>
        </p:nvGrpSpPr>
        <p:grpSpPr>
          <a:xfrm>
            <a:off x="35496" y="1484784"/>
            <a:ext cx="6120680" cy="1102770"/>
            <a:chOff x="35496" y="1568115"/>
            <a:chExt cx="6120680" cy="1102770"/>
          </a:xfrm>
        </p:grpSpPr>
        <p:sp>
          <p:nvSpPr>
            <p:cNvPr id="2" name="文字方塊 1"/>
            <p:cNvSpPr txBox="1"/>
            <p:nvPr/>
          </p:nvSpPr>
          <p:spPr>
            <a:xfrm>
              <a:off x="35496" y="1916832"/>
              <a:ext cx="3626313" cy="754053"/>
            </a:xfrm>
            <a:prstGeom prst="rect">
              <a:avLst/>
            </a:prstGeom>
            <a:solidFill>
              <a:srgbClr val="FF0000">
                <a:alpha val="32941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EW</a:t>
              </a:r>
              <a:r>
                <a:rPr lang="en-US" altLang="zh-TW" sz="2200" dirty="0"/>
                <a:t> 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r>
                <a:rPr lang="en-US" altLang="zh-TW" sz="2200" dirty="0"/>
                <a:t>aryo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</a:t>
              </a:r>
              <a:r>
                <a:rPr lang="en-US" altLang="zh-TW" sz="2200" dirty="0"/>
                <a:t>enesis (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EWBG</a:t>
              </a:r>
              <a:r>
                <a:rPr lang="en-US" altLang="zh-TW" sz="2200" dirty="0"/>
                <a:t>)</a:t>
              </a:r>
            </a:p>
            <a:p>
              <a:pPr algn="ctr"/>
              <a:endParaRPr lang="en-US" altLang="zh-TW" sz="300" dirty="0"/>
            </a:p>
            <a:p>
              <a:pPr algn="ctr"/>
              <a:r>
                <a:rPr lang="en-US" altLang="zh-TW" dirty="0"/>
                <a:t>- </a:t>
              </a:r>
              <a:r>
                <a:rPr lang="en-US" altLang="zh-TW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 testable</a:t>
              </a:r>
              <a:r>
                <a:rPr lang="en-US" altLang="zh-TW" dirty="0"/>
                <a:t> -</a:t>
              </a:r>
              <a:endParaRPr lang="zh-TW" altLang="en-US" dirty="0"/>
            </a:p>
          </p:txBody>
        </p:sp>
        <p:sp>
          <p:nvSpPr>
            <p:cNvPr id="3" name="左-右雙向箭號 2"/>
            <p:cNvSpPr/>
            <p:nvPr/>
          </p:nvSpPr>
          <p:spPr bwMode="auto">
            <a:xfrm>
              <a:off x="3995936" y="2242320"/>
              <a:ext cx="2160240" cy="180020"/>
            </a:xfrm>
            <a:prstGeom prst="leftRightArrow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4596597" y="1962998"/>
              <a:ext cx="958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tension</a:t>
              </a:r>
              <a:endParaRPr lang="zh-TW" altLang="en-US" dirty="0"/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621592" y="1568115"/>
              <a:ext cx="2923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58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CKM </a:t>
              </a:r>
              <a:r>
                <a:rPr lang="en-US" altLang="zh-TW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CPV     </a:t>
              </a:r>
              <a:r>
                <a:rPr lang="en-US" altLang="zh-TW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Large</a:t>
              </a:r>
              <a:r>
                <a:rPr lang="en-US" altLang="zh-TW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直線接點 17"/>
            <p:cNvCxnSpPr/>
            <p:nvPr/>
          </p:nvCxnSpPr>
          <p:spPr bwMode="auto">
            <a:xfrm>
              <a:off x="719572" y="1861200"/>
              <a:ext cx="172819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直線接點 22">
              <a:extLst>
                <a:ext uri="{FF2B5EF4-FFF2-40B4-BE49-F238E27FC236}">
                  <a16:creationId xmlns:a16="http://schemas.microsoft.com/office/drawing/2014/main" id="{0A4F3172-9763-4FE4-93DE-BB8AE189B6A7}"/>
                </a:ext>
              </a:extLst>
            </p:cNvPr>
            <p:cNvCxnSpPr/>
            <p:nvPr/>
          </p:nvCxnSpPr>
          <p:spPr bwMode="auto">
            <a:xfrm>
              <a:off x="2754000" y="1850400"/>
              <a:ext cx="612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7" name="群組 26">
            <a:extLst>
              <a:ext uri="{FF2B5EF4-FFF2-40B4-BE49-F238E27FC236}">
                <a16:creationId xmlns:a16="http://schemas.microsoft.com/office/drawing/2014/main" id="{F8475698-3EA4-4AAD-BD77-C91033A06DB9}"/>
              </a:ext>
            </a:extLst>
          </p:cNvPr>
          <p:cNvGrpSpPr/>
          <p:nvPr/>
        </p:nvGrpSpPr>
        <p:grpSpPr>
          <a:xfrm>
            <a:off x="6465212" y="1847273"/>
            <a:ext cx="2427268" cy="923330"/>
            <a:chOff x="6465212" y="1930604"/>
            <a:chExt cx="2427268" cy="923330"/>
          </a:xfrm>
        </p:grpSpPr>
        <p:sp>
          <p:nvSpPr>
            <p:cNvPr id="28" name="文字方塊 27">
              <a:extLst>
                <a:ext uri="{FF2B5EF4-FFF2-40B4-BE49-F238E27FC236}">
                  <a16:creationId xmlns:a16="http://schemas.microsoft.com/office/drawing/2014/main" id="{65BE49EB-9926-4292-8E6A-05DEF8596463}"/>
                </a:ext>
              </a:extLst>
            </p:cNvPr>
            <p:cNvSpPr txBox="1"/>
            <p:nvPr/>
          </p:nvSpPr>
          <p:spPr>
            <a:xfrm>
              <a:off x="6465212" y="1930604"/>
              <a:ext cx="2427268" cy="923330"/>
            </a:xfrm>
            <a:prstGeom prst="rect">
              <a:avLst/>
            </a:prstGeom>
            <a:solidFill>
              <a:srgbClr val="A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200" dirty="0">
                  <a:solidFill>
                    <a:srgbClr val="0000FF"/>
                  </a:solidFill>
                </a:rPr>
                <a:t>LHC</a:t>
              </a:r>
            </a:p>
            <a:p>
              <a:pPr algn="ctr"/>
              <a:endParaRPr lang="en-US" altLang="zh-TW" sz="600" dirty="0"/>
            </a:p>
            <a:p>
              <a:pPr algn="ctr"/>
              <a:r>
                <a:rPr lang="en-US" altLang="zh-TW" dirty="0"/>
                <a:t>- </a:t>
              </a:r>
              <a:r>
                <a:rPr lang="en-US" altLang="zh-TW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N</a:t>
              </a:r>
              <a:r>
                <a:rPr lang="en-US" altLang="zh-TW" sz="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dirty="0"/>
                <a:t>o </a:t>
              </a:r>
              <a:r>
                <a:rPr lang="en-US" altLang="zh-TW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N</a:t>
              </a:r>
              <a:r>
                <a:rPr lang="en-US" altLang="zh-TW" sz="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dirty="0" err="1"/>
                <a:t>ew</a:t>
              </a:r>
              <a:r>
                <a:rPr lang="en-US" altLang="zh-TW" dirty="0"/>
                <a:t> </a:t>
              </a:r>
              <a:r>
                <a:rPr lang="en-US" altLang="zh-TW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P</a:t>
              </a:r>
              <a:r>
                <a:rPr lang="en-US" altLang="zh-TW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dirty="0" err="1"/>
                <a:t>hysics</a:t>
              </a:r>
              <a:r>
                <a:rPr lang="en-US" altLang="zh-TW" dirty="0"/>
                <a:t> -</a:t>
              </a:r>
              <a:endParaRPr lang="zh-TW" altLang="en-US" dirty="0"/>
            </a:p>
          </p:txBody>
        </p:sp>
        <p:cxnSp>
          <p:nvCxnSpPr>
            <p:cNvPr id="29" name="直線接點 28">
              <a:extLst>
                <a:ext uri="{FF2B5EF4-FFF2-40B4-BE49-F238E27FC236}">
                  <a16:creationId xmlns:a16="http://schemas.microsoft.com/office/drawing/2014/main" id="{1463F6FA-5582-4AAC-9A7C-8F8765E9EC0D}"/>
                </a:ext>
              </a:extLst>
            </p:cNvPr>
            <p:cNvCxnSpPr/>
            <p:nvPr/>
          </p:nvCxnSpPr>
          <p:spPr bwMode="auto">
            <a:xfrm>
              <a:off x="6731246" y="2700000"/>
              <a:ext cx="190821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8E88E740-FB23-4CD3-A466-8B83492B2913}"/>
              </a:ext>
            </a:extLst>
          </p:cNvPr>
          <p:cNvGrpSpPr/>
          <p:nvPr/>
        </p:nvGrpSpPr>
        <p:grpSpPr>
          <a:xfrm>
            <a:off x="5256001" y="4715446"/>
            <a:ext cx="2543164" cy="709754"/>
            <a:chOff x="5256001" y="4715446"/>
            <a:chExt cx="2543164" cy="709754"/>
          </a:xfrm>
        </p:grpSpPr>
        <p:cxnSp>
          <p:nvCxnSpPr>
            <p:cNvPr id="5" name="直線接點 4">
              <a:extLst>
                <a:ext uri="{FF2B5EF4-FFF2-40B4-BE49-F238E27FC236}">
                  <a16:creationId xmlns:a16="http://schemas.microsoft.com/office/drawing/2014/main" id="{C38D851F-5490-4A4E-BD33-EFCABCF1324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88117" y="5202000"/>
              <a:ext cx="119209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A3223093-064E-4D6B-9C4F-AE58B790DD86}"/>
                </a:ext>
              </a:extLst>
            </p:cNvPr>
            <p:cNvSpPr/>
            <p:nvPr/>
          </p:nvSpPr>
          <p:spPr>
            <a:xfrm>
              <a:off x="5256001" y="4715446"/>
              <a:ext cx="1275752" cy="431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J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I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L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A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22</a:t>
              </a:r>
              <a:endParaRPr lang="zh-TW" altLang="en-US" dirty="0"/>
            </a:p>
          </p:txBody>
        </p:sp>
        <p:cxnSp>
          <p:nvCxnSpPr>
            <p:cNvPr id="32" name="直線接點 31">
              <a:extLst>
                <a:ext uri="{FF2B5EF4-FFF2-40B4-BE49-F238E27FC236}">
                  <a16:creationId xmlns:a16="http://schemas.microsoft.com/office/drawing/2014/main" id="{1F3D6662-0E28-4C3F-A6B6-26DA75E198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08000" y="5425200"/>
              <a:ext cx="288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文字方塊 32">
              <a:extLst>
                <a:ext uri="{FF2B5EF4-FFF2-40B4-BE49-F238E27FC236}">
                  <a16:creationId xmlns:a16="http://schemas.microsoft.com/office/drawing/2014/main" id="{F528FD77-E2AF-42C8-AD8B-B7BEED4E4B18}"/>
                </a:ext>
              </a:extLst>
            </p:cNvPr>
            <p:cNvSpPr txBox="1"/>
            <p:nvPr/>
          </p:nvSpPr>
          <p:spPr>
            <a:xfrm>
              <a:off x="7210800" y="5032336"/>
              <a:ext cx="5883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0.41</a:t>
              </a:r>
              <a:endPara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69374A9C-DA00-42E6-A32A-EEBF9807893A}"/>
              </a:ext>
            </a:extLst>
          </p:cNvPr>
          <p:cNvSpPr/>
          <p:nvPr/>
        </p:nvSpPr>
        <p:spPr>
          <a:xfrm>
            <a:off x="7338047" y="2579260"/>
            <a:ext cx="6815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NNP</a:t>
            </a:r>
            <a:endParaRPr lang="zh-TW" altLang="en-US" sz="2000" dirty="0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73742599-58F7-4DCE-B35B-7E7B73545838}"/>
              </a:ext>
            </a:extLst>
          </p:cNvPr>
          <p:cNvSpPr txBox="1"/>
          <p:nvPr/>
        </p:nvSpPr>
        <p:spPr>
          <a:xfrm>
            <a:off x="541977" y="2528900"/>
            <a:ext cx="263738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7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EWBG</a:t>
            </a:r>
            <a:r>
              <a:rPr lang="en-US" altLang="zh-TW" sz="17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 ought to be pursued </a:t>
            </a:r>
          </a:p>
          <a:p>
            <a:pPr algn="ctr"/>
            <a:r>
              <a:rPr lang="en-US" altLang="zh-TW" sz="17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while </a:t>
            </a:r>
            <a:r>
              <a:rPr lang="en-US" altLang="zh-TW" sz="17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LHC</a:t>
            </a:r>
            <a:r>
              <a:rPr lang="en-US" altLang="zh-TW" sz="17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 is still running</a:t>
            </a:r>
            <a:r>
              <a:rPr lang="en-US" altLang="zh-TW" sz="17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!</a:t>
            </a:r>
            <a:endParaRPr lang="zh-TW" altLang="en-US" sz="17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93F8890-AAC2-419F-ABFB-0EBE6CA8411C}"/>
              </a:ext>
            </a:extLst>
          </p:cNvPr>
          <p:cNvSpPr txBox="1"/>
          <p:nvPr/>
        </p:nvSpPr>
        <p:spPr>
          <a:xfrm>
            <a:off x="6825887" y="23037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PLB’92</a:t>
            </a:r>
            <a:endParaRPr lang="zh-TW" altLang="en-US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7630C5D-8B69-4942-AF04-27E0CD1B19FF}"/>
              </a:ext>
            </a:extLst>
          </p:cNvPr>
          <p:cNvSpPr txBox="1"/>
          <p:nvPr/>
        </p:nvSpPr>
        <p:spPr>
          <a:xfrm>
            <a:off x="2955763" y="5805264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highlight>
                  <a:srgbClr val="C1FFFF"/>
                </a:highlight>
              </a:rPr>
              <a:t>Cutting edge of </a:t>
            </a:r>
            <a:r>
              <a:rPr lang="en-US" altLang="zh-TW" dirty="0">
                <a:solidFill>
                  <a:srgbClr val="FF0000"/>
                </a:solidFill>
                <a:highlight>
                  <a:srgbClr val="C1FFFF"/>
                </a:highlight>
              </a:rPr>
              <a:t>CPV</a:t>
            </a:r>
            <a:r>
              <a:rPr lang="en-US" altLang="zh-TW" dirty="0">
                <a:highlight>
                  <a:srgbClr val="C1FFFF"/>
                </a:highlight>
              </a:rPr>
              <a:t> &amp; B.A.U.</a:t>
            </a:r>
            <a:endParaRPr lang="zh-TW" altLang="en-US" dirty="0">
              <a:highlight>
                <a:srgbClr val="C1FFFF"/>
              </a:highlight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2D330D6D-4D57-473F-A737-A2FC9BA78525}"/>
              </a:ext>
            </a:extLst>
          </p:cNvPr>
          <p:cNvSpPr txBox="1"/>
          <p:nvPr/>
        </p:nvSpPr>
        <p:spPr>
          <a:xfrm>
            <a:off x="5383540" y="-9360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PSI-PR-91-34</a:t>
            </a:r>
            <a:endParaRPr lang="zh-TW" alt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19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C5AE4E4-D0C1-4EEE-9FBE-A2352F32DE95}"/>
              </a:ext>
            </a:extLst>
          </p:cNvPr>
          <p:cNvSpPr/>
          <p:nvPr/>
        </p:nvSpPr>
        <p:spPr>
          <a:xfrm>
            <a:off x="1319858" y="169476"/>
            <a:ext cx="646970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0.  Intro: Glashow-Weinberg </a:t>
            </a:r>
            <a:r>
              <a:rPr lang="en-US" altLang="zh-TW" sz="2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FC</a:t>
            </a:r>
            <a:r>
              <a:rPr lang="zh-TW" altLang="en-US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</a:t>
            </a:r>
            <a:r>
              <a:rPr lang="en-US" altLang="zh-TW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ad hoc</a:t>
            </a:r>
            <a:endParaRPr lang="zh-TW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Tahoma" panose="020B0604030504040204" pitchFamily="34" charset="0"/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B90561E1-5338-44F7-ACD5-AB8692B84C3A}"/>
              </a:ext>
            </a:extLst>
          </p:cNvPr>
          <p:cNvGrpSpPr/>
          <p:nvPr/>
        </p:nvGrpSpPr>
        <p:grpSpPr>
          <a:xfrm>
            <a:off x="827900" y="4078954"/>
            <a:ext cx="2844000" cy="1705101"/>
            <a:chOff x="6228461" y="3884139"/>
            <a:chExt cx="2880000" cy="1705101"/>
          </a:xfrm>
        </p:grpSpPr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5D2D4AE5-71F1-4D22-A6F1-0254966E4A14}"/>
                </a:ext>
              </a:extLst>
            </p:cNvPr>
            <p:cNvSpPr txBox="1"/>
            <p:nvPr/>
          </p:nvSpPr>
          <p:spPr>
            <a:xfrm>
              <a:off x="6228461" y="3884139"/>
              <a:ext cx="2880000" cy="907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750" u="sng" dirty="0">
                  <a:solidFill>
                    <a:srgbClr val="0000FF"/>
                  </a:solidFill>
                </a:rPr>
                <a:t>No Reason to forbid</a:t>
              </a:r>
              <a:r>
                <a:rPr lang="en-US" altLang="zh-TW" sz="1750" dirty="0">
                  <a:solidFill>
                    <a:srgbClr val="0000FF"/>
                  </a:solidFill>
                </a:rPr>
                <a:t> </a:t>
              </a:r>
            </a:p>
            <a:p>
              <a:pPr algn="ctr"/>
              <a:r>
                <a:rPr lang="en-US" altLang="zh-TW" sz="1750" dirty="0">
                  <a:solidFill>
                    <a:srgbClr val="0000FF"/>
                  </a:solidFill>
                </a:rPr>
                <a:t>a Second Higgs, </a:t>
              </a:r>
              <a:endParaRPr lang="en-US" altLang="zh-TW" sz="400" dirty="0">
                <a:solidFill>
                  <a:srgbClr val="0000FF"/>
                </a:solidFill>
              </a:endParaRPr>
            </a:p>
            <a:p>
              <a:r>
                <a:rPr lang="en-US" altLang="zh-TW" dirty="0">
                  <a:solidFill>
                    <a:srgbClr val="0000FF"/>
                  </a:solidFill>
                </a:rPr>
                <a:t>so </a:t>
              </a:r>
              <a:r>
                <a:rPr lang="el-GR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</a:t>
              </a:r>
              <a:r>
                <a:rPr lang="en-US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TW" sz="1750" b="1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Second Higgs Doublet</a:t>
              </a:r>
              <a:endParaRPr lang="zh-TW" altLang="en-US" sz="1750" u="sng" dirty="0">
                <a:solidFill>
                  <a:srgbClr val="FF00FF"/>
                </a:solidFill>
              </a:endParaRPr>
            </a:p>
          </p:txBody>
        </p:sp>
        <p:grpSp>
          <p:nvGrpSpPr>
            <p:cNvPr id="6" name="群組 5">
              <a:extLst>
                <a:ext uri="{FF2B5EF4-FFF2-40B4-BE49-F238E27FC236}">
                  <a16:creationId xmlns:a16="http://schemas.microsoft.com/office/drawing/2014/main" id="{A0351819-0E66-433D-9F54-50961A06EE81}"/>
                </a:ext>
              </a:extLst>
            </p:cNvPr>
            <p:cNvGrpSpPr/>
            <p:nvPr/>
          </p:nvGrpSpPr>
          <p:grpSpPr>
            <a:xfrm>
              <a:off x="6246504" y="4761148"/>
              <a:ext cx="2807466" cy="828092"/>
              <a:chOff x="6228176" y="4648575"/>
              <a:chExt cx="2807466" cy="792088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E9197982-FB4E-45DE-BDDB-7403E2215D73}"/>
                  </a:ext>
                </a:extLst>
              </p:cNvPr>
              <p:cNvSpPr/>
              <p:nvPr/>
            </p:nvSpPr>
            <p:spPr bwMode="auto">
              <a:xfrm>
                <a:off x="6228176" y="4648575"/>
                <a:ext cx="2760077" cy="792088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lvl="0"/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Φ'</a:t>
                </a:r>
                <a:r>
                  <a:rPr lang="en-US" altLang="zh-TW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endParaRPr lang="zh-TW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左右中括弧 7">
                <a:extLst>
                  <a:ext uri="{FF2B5EF4-FFF2-40B4-BE49-F238E27FC236}">
                    <a16:creationId xmlns:a16="http://schemas.microsoft.com/office/drawing/2014/main" id="{9E40D3C5-7C3C-4022-87FB-2A5DFDD914ED}"/>
                  </a:ext>
                </a:extLst>
              </p:cNvPr>
              <p:cNvSpPr/>
              <p:nvPr/>
            </p:nvSpPr>
            <p:spPr bwMode="auto">
              <a:xfrm>
                <a:off x="6767736" y="4730672"/>
                <a:ext cx="360040" cy="595011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88F8103-22AF-49B1-8BB1-BA17C2B7159A}"/>
                  </a:ext>
                </a:extLst>
              </p:cNvPr>
              <p:cNvSpPr/>
              <p:nvPr/>
            </p:nvSpPr>
            <p:spPr>
              <a:xfrm>
                <a:off x="6749704" y="4648575"/>
                <a:ext cx="471604" cy="6476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φ</a:t>
                </a:r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</a:t>
                </a:r>
                <a:r>
                  <a:rPr lang="en-US" altLang="zh-TW" sz="2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b="1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+</a:t>
                </a:r>
                <a:endParaRPr lang="zh-TW" altLang="en-US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φ</a:t>
                </a:r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</a:t>
                </a:r>
                <a:r>
                  <a:rPr lang="en-US" altLang="zh-TW" sz="2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0</a:t>
                </a:r>
                <a:endParaRPr lang="zh-TW" altLang="en-US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向右箭號 16">
                <a:extLst>
                  <a:ext uri="{FF2B5EF4-FFF2-40B4-BE49-F238E27FC236}">
                    <a16:creationId xmlns:a16="http://schemas.microsoft.com/office/drawing/2014/main" id="{7BE3396E-9F7D-4781-8BA0-26E311ED65D7}"/>
                  </a:ext>
                </a:extLst>
              </p:cNvPr>
              <p:cNvSpPr/>
              <p:nvPr/>
            </p:nvSpPr>
            <p:spPr bwMode="auto">
              <a:xfrm>
                <a:off x="7194547" y="4999831"/>
                <a:ext cx="874937" cy="73819"/>
              </a:xfrm>
              <a:prstGeom prst="rightArrow">
                <a:avLst/>
              </a:prstGeom>
              <a:solidFill>
                <a:srgbClr val="00FFFF"/>
              </a:solidFill>
              <a:ln w="190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左右中括弧 10">
                <a:extLst>
                  <a:ext uri="{FF2B5EF4-FFF2-40B4-BE49-F238E27FC236}">
                    <a16:creationId xmlns:a16="http://schemas.microsoft.com/office/drawing/2014/main" id="{4271F3C5-92EB-4DBA-BFFF-DFFA66E2D962}"/>
                  </a:ext>
                </a:extLst>
              </p:cNvPr>
              <p:cNvSpPr/>
              <p:nvPr/>
            </p:nvSpPr>
            <p:spPr bwMode="auto">
              <a:xfrm>
                <a:off x="8123871" y="4730672"/>
                <a:ext cx="740962" cy="595011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76613144-EE0C-4C09-9D36-D0BFA9B3B0E3}"/>
                  </a:ext>
                </a:extLst>
              </p:cNvPr>
              <p:cNvSpPr/>
              <p:nvPr/>
            </p:nvSpPr>
            <p:spPr>
              <a:xfrm>
                <a:off x="8094707" y="4648575"/>
                <a:ext cx="940935" cy="662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TW" sz="19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   </a:t>
                </a:r>
                <a:r>
                  <a:rPr lang="en-US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H</a:t>
                </a:r>
                <a:r>
                  <a:rPr lang="en-US" altLang="zh-TW" b="1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+</a:t>
                </a:r>
                <a:endParaRPr lang="zh-TW" altLang="en-US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H</a:t>
                </a:r>
                <a:r>
                  <a:rPr lang="en-US" altLang="zh-TW" sz="9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+</a:t>
                </a:r>
                <a:r>
                  <a:rPr lang="en-US" altLang="zh-TW" sz="9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i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i</a:t>
                </a:r>
                <a:r>
                  <a:rPr lang="en-US" altLang="zh-TW" sz="300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 </a:t>
                </a:r>
                <a:r>
                  <a:rPr lang="en-US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A</a:t>
                </a:r>
                <a:endParaRPr lang="zh-TW" altLang="en-US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16660DBB-AF3D-4508-A261-B459A7A5A6C0}"/>
                  </a:ext>
                </a:extLst>
              </p:cNvPr>
              <p:cNvSpPr txBox="1"/>
              <p:nvPr/>
            </p:nvSpPr>
            <p:spPr>
              <a:xfrm>
                <a:off x="7194547" y="4725144"/>
                <a:ext cx="827471" cy="294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zh-TW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</a:t>
                </a:r>
                <a:r>
                  <a:rPr lang="el-GR" altLang="zh-TW" sz="14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en-US" altLang="zh-TW" sz="14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</a:t>
                </a:r>
                <a:r>
                  <a:rPr lang="en-US" altLang="zh-TW" sz="1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400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TW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</a:t>
                </a:r>
                <a:r>
                  <a:rPr lang="en-US" altLang="zh-TW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altLang="zh-TW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</a:t>
                </a:r>
                <a:endParaRPr lang="zh-TW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51907DF6-082E-47DC-9F88-137DE3FC5686}"/>
              </a:ext>
            </a:extLst>
          </p:cNvPr>
          <p:cNvGrpSpPr/>
          <p:nvPr/>
        </p:nvGrpSpPr>
        <p:grpSpPr>
          <a:xfrm>
            <a:off x="728184" y="2002415"/>
            <a:ext cx="5463996" cy="1822629"/>
            <a:chOff x="2771800" y="1372294"/>
            <a:chExt cx="5463996" cy="1822629"/>
          </a:xfrm>
        </p:grpSpPr>
        <p:grpSp>
          <p:nvGrpSpPr>
            <p:cNvPr id="15" name="群組 14">
              <a:extLst>
                <a:ext uri="{FF2B5EF4-FFF2-40B4-BE49-F238E27FC236}">
                  <a16:creationId xmlns:a16="http://schemas.microsoft.com/office/drawing/2014/main" id="{B7210A55-D281-4D60-A2E0-D82E0169495D}"/>
                </a:ext>
              </a:extLst>
            </p:cNvPr>
            <p:cNvGrpSpPr/>
            <p:nvPr/>
          </p:nvGrpSpPr>
          <p:grpSpPr>
            <a:xfrm>
              <a:off x="2843808" y="1808820"/>
              <a:ext cx="3475550" cy="792088"/>
              <a:chOff x="2879812" y="1376772"/>
              <a:chExt cx="3475550" cy="792088"/>
            </a:xfrm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2A4402DD-DE42-4D47-8DDE-CC871736668F}"/>
                  </a:ext>
                </a:extLst>
              </p:cNvPr>
              <p:cNvSpPr/>
              <p:nvPr/>
            </p:nvSpPr>
            <p:spPr bwMode="auto">
              <a:xfrm>
                <a:off x="2879812" y="1376772"/>
                <a:ext cx="3475550" cy="792088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lvl="0"/>
                <a:r>
                  <a:rPr lang="el-GR" altLang="zh-TW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en-US" altLang="zh-TW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endParaRPr lang="zh-TW" altLang="en-US" sz="2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左右中括弧 22">
                <a:extLst>
                  <a:ext uri="{FF2B5EF4-FFF2-40B4-BE49-F238E27FC236}">
                    <a16:creationId xmlns:a16="http://schemas.microsoft.com/office/drawing/2014/main" id="{9E8FA717-B8F3-4449-BDE4-E2B83F63B651}"/>
                  </a:ext>
                </a:extLst>
              </p:cNvPr>
              <p:cNvSpPr/>
              <p:nvPr/>
            </p:nvSpPr>
            <p:spPr bwMode="auto">
              <a:xfrm>
                <a:off x="3427040" y="1458869"/>
                <a:ext cx="360040" cy="612068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6F2A1CA4-0458-45F7-BC69-E13F06873532}"/>
                  </a:ext>
                </a:extLst>
              </p:cNvPr>
              <p:cNvSpPr/>
              <p:nvPr/>
            </p:nvSpPr>
            <p:spPr>
              <a:xfrm>
                <a:off x="3409008" y="1376772"/>
                <a:ext cx="4187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altLang="zh-TW" sz="1900" dirty="0">
                    <a:latin typeface="Times New Roman"/>
                    <a:cs typeface="Times New Roman"/>
                  </a:rPr>
                  <a:t>φ</a:t>
                </a:r>
                <a:r>
                  <a:rPr lang="en-US" altLang="zh-TW" sz="1900" b="1" baseline="30000" dirty="0">
                    <a:latin typeface="Times New Roman"/>
                    <a:cs typeface="Times New Roman"/>
                  </a:rPr>
                  <a:t>+</a:t>
                </a:r>
                <a:endParaRPr lang="zh-TW" altLang="en-US" sz="1900" b="1" baseline="30000" dirty="0"/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r>
                  <a:rPr lang="el-GR" altLang="zh-TW" sz="1900" dirty="0">
                    <a:latin typeface="Times New Roman"/>
                    <a:cs typeface="Times New Roman"/>
                  </a:rPr>
                  <a:t>φ</a:t>
                </a:r>
                <a:r>
                  <a:rPr lang="en-US" altLang="zh-TW" sz="1900" baseline="30000" dirty="0">
                    <a:latin typeface="Times New Roman"/>
                    <a:cs typeface="Times New Roman"/>
                  </a:rPr>
                  <a:t>0</a:t>
                </a:r>
                <a:endParaRPr lang="zh-TW" altLang="en-US" sz="1900" baseline="30000" dirty="0"/>
              </a:p>
            </p:txBody>
          </p:sp>
          <p:sp>
            <p:nvSpPr>
              <p:cNvPr id="25" name="向右箭號 27">
                <a:extLst>
                  <a:ext uri="{FF2B5EF4-FFF2-40B4-BE49-F238E27FC236}">
                    <a16:creationId xmlns:a16="http://schemas.microsoft.com/office/drawing/2014/main" id="{7781027B-EACC-4015-98AC-5B92C3D5F82F}"/>
                  </a:ext>
                </a:extLst>
              </p:cNvPr>
              <p:cNvSpPr/>
              <p:nvPr/>
            </p:nvSpPr>
            <p:spPr bwMode="auto">
              <a:xfrm>
                <a:off x="3931096" y="1728028"/>
                <a:ext cx="1080120" cy="73819"/>
              </a:xfrm>
              <a:prstGeom prst="rightArrow">
                <a:avLst/>
              </a:prstGeom>
              <a:solidFill>
                <a:srgbClr val="00FFFF"/>
              </a:solidFill>
              <a:ln w="190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6" name="左右中括弧 25">
                <a:extLst>
                  <a:ext uri="{FF2B5EF4-FFF2-40B4-BE49-F238E27FC236}">
                    <a16:creationId xmlns:a16="http://schemas.microsoft.com/office/drawing/2014/main" id="{F9CDCC87-713E-4A29-8CAC-7B05C718F0AA}"/>
                  </a:ext>
                </a:extLst>
              </p:cNvPr>
              <p:cNvSpPr/>
              <p:nvPr/>
            </p:nvSpPr>
            <p:spPr bwMode="auto">
              <a:xfrm>
                <a:off x="5155012" y="1458869"/>
                <a:ext cx="1097955" cy="612068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09914811-2AF6-4823-B4B7-59EAD17CF44E}"/>
                  </a:ext>
                </a:extLst>
              </p:cNvPr>
              <p:cNvSpPr/>
              <p:nvPr/>
            </p:nvSpPr>
            <p:spPr>
              <a:xfrm>
                <a:off x="5119228" y="1376772"/>
                <a:ext cx="1209514" cy="723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TW" sz="19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G</a:t>
                </a:r>
                <a:r>
                  <a:rPr lang="en-US" altLang="zh-TW" sz="1900" b="1" baseline="300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+</a:t>
                </a:r>
                <a:endParaRPr lang="zh-TW" altLang="en-US" sz="1900" b="1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l-GR" altLang="zh-TW" sz="2000" b="1" dirty="0">
                    <a:solidFill>
                      <a:srgbClr val="FF0000"/>
                    </a:solidFill>
                    <a:latin typeface="Monotype Corsiva"/>
                  </a:rPr>
                  <a:t>υ</a:t>
                </a:r>
                <a:r>
                  <a:rPr lang="en-US" altLang="zh-TW" sz="1400" dirty="0"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latin typeface="Times New Roman"/>
                    <a:cs typeface="Times New Roman"/>
                  </a:rPr>
                  <a:t>+</a:t>
                </a:r>
                <a:r>
                  <a:rPr lang="en-US" altLang="zh-TW" sz="1000" dirty="0"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h</a:t>
                </a:r>
                <a:r>
                  <a:rPr lang="en-US" altLang="zh-TW" sz="19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0</a:t>
                </a:r>
                <a:r>
                  <a:rPr lang="en-US" altLang="zh-TW" sz="10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+</a:t>
                </a:r>
                <a:r>
                  <a:rPr lang="en-US" altLang="zh-TW" sz="10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G</a:t>
                </a:r>
                <a:r>
                  <a:rPr lang="en-US" altLang="zh-TW" sz="19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0</a:t>
                </a:r>
                <a:endParaRPr lang="zh-TW" altLang="en-US" sz="1900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8" name="文字方塊 27">
                <a:extLst>
                  <a:ext uri="{FF2B5EF4-FFF2-40B4-BE49-F238E27FC236}">
                    <a16:creationId xmlns:a16="http://schemas.microsoft.com/office/drawing/2014/main" id="{F472EBB9-5F72-46A6-8D7E-0A5AE06DEE07}"/>
                  </a:ext>
                </a:extLst>
              </p:cNvPr>
              <p:cNvSpPr txBox="1"/>
              <p:nvPr/>
            </p:nvSpPr>
            <p:spPr>
              <a:xfrm>
                <a:off x="4061337" y="1425193"/>
                <a:ext cx="78258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zh-TW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</a:t>
                </a:r>
                <a:r>
                  <a:rPr lang="el-GR" altLang="zh-TW" sz="15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en-US" altLang="zh-TW" sz="15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TW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</a:t>
                </a:r>
                <a:r>
                  <a:rPr lang="en-US" altLang="zh-TW" sz="15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≠</a:t>
                </a:r>
                <a:r>
                  <a:rPr lang="en-US" altLang="zh-TW" sz="15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</a:t>
                </a:r>
                <a:endParaRPr lang="zh-TW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Text Box 5">
                <a:extLst>
                  <a:ext uri="{FF2B5EF4-FFF2-40B4-BE49-F238E27FC236}">
                    <a16:creationId xmlns:a16="http://schemas.microsoft.com/office/drawing/2014/main" id="{2A29733B-0929-492C-A63A-6A0F615F53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1116" y="1745540"/>
                <a:ext cx="728084" cy="323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/>
                <a:r>
                  <a:rPr lang="en-US" altLang="zh-TW" sz="1500" dirty="0">
                    <a:solidFill>
                      <a:srgbClr val="0000FF"/>
                    </a:solidFill>
                  </a:rPr>
                  <a:t>S.S.B.</a:t>
                </a:r>
              </a:p>
            </p:txBody>
          </p:sp>
        </p:grpSp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F64BA2DA-C5D2-42DD-B1D3-A829F8DA0F46}"/>
                </a:ext>
              </a:extLst>
            </p:cNvPr>
            <p:cNvSpPr txBox="1"/>
            <p:nvPr/>
          </p:nvSpPr>
          <p:spPr>
            <a:xfrm>
              <a:off x="5436096" y="1372294"/>
              <a:ext cx="147508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zh-TW" sz="2400" b="1" u="sng" dirty="0">
                  <a:solidFill>
                    <a:srgbClr val="FF0000"/>
                  </a:solidFill>
                  <a:latin typeface="Monotype Corsiva"/>
                </a:rPr>
                <a:t>υ</a:t>
              </a:r>
              <a:r>
                <a:rPr lang="en-US" altLang="zh-TW" sz="2700" b="1" u="sng" dirty="0">
                  <a:solidFill>
                    <a:srgbClr val="FF0000"/>
                  </a:solidFill>
                  <a:latin typeface="Monotype Corsiva"/>
                </a:rPr>
                <a:t> </a:t>
              </a:r>
              <a:r>
                <a:rPr lang="en-US" altLang="zh-TW" sz="1700" u="sng" dirty="0">
                  <a:latin typeface="Arial" panose="020B0604020202020204" pitchFamily="34" charset="0"/>
                  <a:cs typeface="Arial" panose="020B0604020202020204" pitchFamily="34" charset="0"/>
                </a:rPr>
                <a:t>≈</a:t>
              </a:r>
              <a:r>
                <a:rPr lang="en-US" altLang="zh-TW" sz="1700" u="sng" dirty="0"/>
                <a:t> 246 GeV</a:t>
              </a:r>
              <a:endParaRPr lang="zh-TW" altLang="en-US" sz="1700" u="sng" dirty="0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CA8CB099-5799-4FC9-BD6B-FFD07FE77BC3}"/>
                </a:ext>
              </a:extLst>
            </p:cNvPr>
            <p:cNvSpPr/>
            <p:nvPr/>
          </p:nvSpPr>
          <p:spPr>
            <a:xfrm>
              <a:off x="5691902" y="2565775"/>
              <a:ext cx="176041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Higgs Mechanism</a:t>
              </a:r>
              <a:endParaRPr lang="zh-TW" altLang="en-US" sz="1500" dirty="0">
                <a:solidFill>
                  <a:srgbClr val="0066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DCE29FA1-98DA-4482-921D-B21A1EF77142}"/>
                </a:ext>
              </a:extLst>
            </p:cNvPr>
            <p:cNvSpPr/>
            <p:nvPr/>
          </p:nvSpPr>
          <p:spPr>
            <a:xfrm>
              <a:off x="2771800" y="1448780"/>
              <a:ext cx="22997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</a:t>
              </a:r>
              <a:r>
                <a:rPr lang="en-US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Weak Higgs </a:t>
              </a:r>
              <a:r>
                <a:rPr lang="en-US" altLang="zh-TW" u="sng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Doublet</a:t>
              </a:r>
              <a:endParaRPr lang="zh-TW" altLang="en-US" u="sng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CA12C903-1841-48CF-A25A-999BD6D839FB}"/>
                </a:ext>
              </a:extLst>
            </p:cNvPr>
            <p:cNvSpPr/>
            <p:nvPr/>
          </p:nvSpPr>
          <p:spPr>
            <a:xfrm>
              <a:off x="6948264" y="2017831"/>
              <a:ext cx="12875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u="sng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Observed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.</a:t>
              </a:r>
              <a:endParaRPr lang="zh-TW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A9B86D81-FF4C-46CA-8A1F-5D65118A03D3}"/>
                </a:ext>
              </a:extLst>
            </p:cNvPr>
            <p:cNvSpPr/>
            <p:nvPr/>
          </p:nvSpPr>
          <p:spPr>
            <a:xfrm>
              <a:off x="5216114" y="2794813"/>
              <a:ext cx="11560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1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(125)</a:t>
              </a:r>
              <a:r>
                <a:rPr lang="en-US" altLang="zh-TW" dirty="0"/>
                <a:t> </a:t>
              </a:r>
              <a:r>
                <a:rPr lang="en-US" altLang="zh-TW" sz="2000" b="1" dirty="0">
                  <a:solidFill>
                    <a:srgbClr val="FF0000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✔</a:t>
              </a:r>
              <a:endParaRPr lang="zh-TW" altLang="en-US" dirty="0"/>
            </a:p>
          </p:txBody>
        </p:sp>
        <p:sp>
          <p:nvSpPr>
            <p:cNvPr id="21" name="橢圓 20">
              <a:extLst>
                <a:ext uri="{FF2B5EF4-FFF2-40B4-BE49-F238E27FC236}">
                  <a16:creationId xmlns:a16="http://schemas.microsoft.com/office/drawing/2014/main" id="{BCF1836B-31A9-45A0-964F-43944A1283D9}"/>
                </a:ext>
              </a:extLst>
            </p:cNvPr>
            <p:cNvSpPr/>
            <p:nvPr/>
          </p:nvSpPr>
          <p:spPr bwMode="auto">
            <a:xfrm>
              <a:off x="5456712" y="2142000"/>
              <a:ext cx="288032" cy="360000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群組 31">
            <a:extLst>
              <a:ext uri="{FF2B5EF4-FFF2-40B4-BE49-F238E27FC236}">
                <a16:creationId xmlns:a16="http://schemas.microsoft.com/office/drawing/2014/main" id="{1FB82015-3013-4451-B305-9A3FA51633A3}"/>
              </a:ext>
            </a:extLst>
          </p:cNvPr>
          <p:cNvGrpSpPr/>
          <p:nvPr/>
        </p:nvGrpSpPr>
        <p:grpSpPr>
          <a:xfrm>
            <a:off x="4435108" y="3933535"/>
            <a:ext cx="3702934" cy="1605763"/>
            <a:chOff x="4668419" y="3861527"/>
            <a:chExt cx="3702934" cy="1605763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99382F9E-1A8E-40AD-8660-9B9CB1498D1F}"/>
                </a:ext>
              </a:extLst>
            </p:cNvPr>
            <p:cNvSpPr/>
            <p:nvPr/>
          </p:nvSpPr>
          <p:spPr>
            <a:xfrm>
              <a:off x="4668419" y="4820959"/>
              <a:ext cx="359265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u="sng" dirty="0">
                  <a:solidFill>
                    <a:srgbClr val="0000FF"/>
                  </a:solidFill>
                </a:rPr>
                <a:t>Glashow-Weinberg</a:t>
              </a:r>
              <a:r>
                <a:rPr lang="en-US" altLang="zh-TW" b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</a:t>
              </a:r>
              <a:r>
                <a:rPr lang="en-US" altLang="zh-TW" sz="1700" b="1" u="sng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77</a:t>
              </a:r>
              <a:r>
                <a:rPr lang="en-US" altLang="zh-TW" dirty="0">
                  <a:solidFill>
                    <a:srgbClr val="0000FF"/>
                  </a:solidFill>
                </a:rPr>
                <a:t> sought to</a:t>
              </a:r>
            </a:p>
            <a:p>
              <a:pPr algn="ctr"/>
              <a:r>
                <a:rPr lang="en-US" altLang="zh-TW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forbid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Second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Set</a:t>
              </a:r>
              <a:r>
                <a:rPr lang="en-US" altLang="zh-TW" dirty="0">
                  <a:solidFill>
                    <a:srgbClr val="0000FF"/>
                  </a:solidFill>
                </a:rPr>
                <a:t> of </a:t>
              </a:r>
              <a:r>
                <a:rPr lang="en-US" altLang="zh-TW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Yukawa</a:t>
              </a:r>
              <a:r>
                <a:rPr lang="en-US" altLang="zh-TW" dirty="0">
                  <a:solidFill>
                    <a:srgbClr val="0000FF"/>
                  </a:solidFill>
                </a:rPr>
                <a:t>’s,</a:t>
              </a:r>
            </a:p>
          </p:txBody>
        </p:sp>
        <p:pic>
          <p:nvPicPr>
            <p:cNvPr id="34" name="圖片 33">
              <a:extLst>
                <a:ext uri="{FF2B5EF4-FFF2-40B4-BE49-F238E27FC236}">
                  <a16:creationId xmlns:a16="http://schemas.microsoft.com/office/drawing/2014/main" id="{E09EE65D-751D-4BA4-B91F-6CE1BE6D1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88" y="3861527"/>
              <a:ext cx="675160" cy="1012740"/>
            </a:xfrm>
            <a:prstGeom prst="rect">
              <a:avLst/>
            </a:prstGeom>
          </p:spPr>
        </p:pic>
        <p:pic>
          <p:nvPicPr>
            <p:cNvPr id="35" name="圖片 34">
              <a:extLst>
                <a:ext uri="{FF2B5EF4-FFF2-40B4-BE49-F238E27FC236}">
                  <a16:creationId xmlns:a16="http://schemas.microsoft.com/office/drawing/2014/main" id="{8FBA1C0D-90D2-4953-8CCC-7EE91A070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152" y="3869156"/>
              <a:ext cx="670075" cy="1005111"/>
            </a:xfrm>
            <a:prstGeom prst="rect">
              <a:avLst/>
            </a:prstGeom>
          </p:spPr>
        </p:pic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A0B2DAC8-7ED6-4B46-8CFC-AF26CC345A02}"/>
                </a:ext>
              </a:extLst>
            </p:cNvPr>
            <p:cNvSpPr/>
            <p:nvPr/>
          </p:nvSpPr>
          <p:spPr>
            <a:xfrm>
              <a:off x="6623759" y="4195534"/>
              <a:ext cx="174759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</a:rPr>
                <a:t>(1979 Laureates)</a:t>
              </a:r>
              <a:endParaRPr lang="zh-TW" altLang="en-US" sz="1600" dirty="0"/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id="{0464D1DE-ACC0-4512-8465-171282ADB1D0}"/>
              </a:ext>
            </a:extLst>
          </p:cNvPr>
          <p:cNvSpPr/>
          <p:nvPr/>
        </p:nvSpPr>
        <p:spPr>
          <a:xfrm>
            <a:off x="5127923" y="6156012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Still Minority View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zh-TW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08F6F1F9-705C-446C-B1F4-CD236736AB21}"/>
              </a:ext>
            </a:extLst>
          </p:cNvPr>
          <p:cNvSpPr/>
          <p:nvPr/>
        </p:nvSpPr>
        <p:spPr>
          <a:xfrm>
            <a:off x="4497209" y="5805264"/>
            <a:ext cx="4500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refuted by my </a:t>
            </a:r>
            <a:r>
              <a:rPr lang="en-US" altLang="zh-TW" dirty="0"/>
              <a:t>PLB’92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&amp;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u="sng" dirty="0"/>
              <a:t>EPL</a:t>
            </a:r>
            <a:r>
              <a:rPr lang="en-US" altLang="zh-TW" dirty="0"/>
              <a:t>’18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sz="1400" dirty="0">
                <a:solidFill>
                  <a:srgbClr val="0000FF"/>
                </a:solidFill>
              </a:rPr>
              <a:t>(</a:t>
            </a:r>
            <a:r>
              <a:rPr lang="en-US" altLang="zh-TW" sz="1300" dirty="0">
                <a:solidFill>
                  <a:srgbClr val="0000FF"/>
                </a:solidFill>
              </a:rPr>
              <a:t>next pages</a:t>
            </a:r>
            <a:r>
              <a:rPr lang="en-US" altLang="zh-TW" sz="1400" dirty="0">
                <a:solidFill>
                  <a:srgbClr val="0000FF"/>
                </a:solidFill>
              </a:rPr>
              <a:t>)</a:t>
            </a:r>
            <a:r>
              <a:rPr lang="en-US" altLang="zh-TW" dirty="0">
                <a:solidFill>
                  <a:srgbClr val="0000FF"/>
                </a:solidFill>
              </a:rPr>
              <a:t>.</a:t>
            </a:r>
            <a:endParaRPr lang="zh-TW" altLang="en-US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BE9A2009-7434-46D1-9DA1-D48557B602E1}"/>
              </a:ext>
            </a:extLst>
          </p:cNvPr>
          <p:cNvSpPr/>
          <p:nvPr/>
        </p:nvSpPr>
        <p:spPr>
          <a:xfrm>
            <a:off x="4482705" y="5445224"/>
            <a:ext cx="3209533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usually implemented by a </a:t>
            </a:r>
            <a:r>
              <a:rPr lang="en-US" altLang="zh-TW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200" baseline="-2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dirty="0">
                <a:solidFill>
                  <a:srgbClr val="0000FF"/>
                </a:solidFill>
              </a:rPr>
              <a:t>,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直線接點 39">
            <a:extLst>
              <a:ext uri="{FF2B5EF4-FFF2-40B4-BE49-F238E27FC236}">
                <a16:creationId xmlns:a16="http://schemas.microsoft.com/office/drawing/2014/main" id="{965582BC-9BA0-4834-93EE-374F5F0970D1}"/>
              </a:ext>
            </a:extLst>
          </p:cNvPr>
          <p:cNvCxnSpPr>
            <a:cxnSpLocks noChangeAspect="1"/>
          </p:cNvCxnSpPr>
          <p:nvPr/>
        </p:nvCxnSpPr>
        <p:spPr>
          <a:xfrm rot="-240000" flipV="1">
            <a:off x="4554713" y="3975944"/>
            <a:ext cx="3346006" cy="14837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24A01096-4385-4C8A-AF3C-C9419E1A5166}"/>
              </a:ext>
            </a:extLst>
          </p:cNvPr>
          <p:cNvSpPr/>
          <p:nvPr/>
        </p:nvSpPr>
        <p:spPr>
          <a:xfrm>
            <a:off x="7362000" y="3429000"/>
            <a:ext cx="104411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ad</a:t>
            </a:r>
            <a:r>
              <a:rPr lang="en-US" altLang="zh-TW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hoc</a:t>
            </a:r>
            <a:endParaRPr lang="zh-TW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2" name="直線接點 41">
            <a:extLst>
              <a:ext uri="{FF2B5EF4-FFF2-40B4-BE49-F238E27FC236}">
                <a16:creationId xmlns:a16="http://schemas.microsoft.com/office/drawing/2014/main" id="{CA0F3EE5-31E9-4C58-860F-CEA581B662CE}"/>
              </a:ext>
            </a:extLst>
          </p:cNvPr>
          <p:cNvCxnSpPr>
            <a:cxnSpLocks noChangeAspect="1"/>
          </p:cNvCxnSpPr>
          <p:nvPr/>
        </p:nvCxnSpPr>
        <p:spPr>
          <a:xfrm rot="180000">
            <a:off x="4603054" y="3913585"/>
            <a:ext cx="3423630" cy="15304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>
            <a:extLst>
              <a:ext uri="{FF2B5EF4-FFF2-40B4-BE49-F238E27FC236}">
                <a16:creationId xmlns:a16="http://schemas.microsoft.com/office/drawing/2014/main" id="{7478FFB2-88AD-41E2-8F3C-9B1D45B14C4F}"/>
              </a:ext>
            </a:extLst>
          </p:cNvPr>
          <p:cNvCxnSpPr/>
          <p:nvPr/>
        </p:nvCxnSpPr>
        <p:spPr bwMode="auto">
          <a:xfrm>
            <a:off x="7266245" y="5667032"/>
            <a:ext cx="19172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9" name="群組 48">
            <a:extLst>
              <a:ext uri="{FF2B5EF4-FFF2-40B4-BE49-F238E27FC236}">
                <a16:creationId xmlns:a16="http://schemas.microsoft.com/office/drawing/2014/main" id="{6CA58740-A247-46C9-BEFD-3FCC1353C04C}"/>
              </a:ext>
            </a:extLst>
          </p:cNvPr>
          <p:cNvGrpSpPr/>
          <p:nvPr/>
        </p:nvGrpSpPr>
        <p:grpSpPr>
          <a:xfrm>
            <a:off x="3203849" y="872716"/>
            <a:ext cx="4860539" cy="1120460"/>
            <a:chOff x="3203849" y="872716"/>
            <a:chExt cx="4860539" cy="1120460"/>
          </a:xfrm>
        </p:grpSpPr>
        <p:sp>
          <p:nvSpPr>
            <p:cNvPr id="3" name="文字方塊 2">
              <a:extLst>
                <a:ext uri="{FF2B5EF4-FFF2-40B4-BE49-F238E27FC236}">
                  <a16:creationId xmlns:a16="http://schemas.microsoft.com/office/drawing/2014/main" id="{417040B2-6D52-4318-AFFD-586AD56AA51D}"/>
                </a:ext>
              </a:extLst>
            </p:cNvPr>
            <p:cNvSpPr txBox="1"/>
            <p:nvPr/>
          </p:nvSpPr>
          <p:spPr>
            <a:xfrm>
              <a:off x="3815916" y="1232756"/>
              <a:ext cx="4248472" cy="392415"/>
            </a:xfrm>
            <a:prstGeom prst="rect">
              <a:avLst/>
            </a:prstGeom>
            <a:solidFill>
              <a:srgbClr val="FFBDFF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TW" sz="187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TW" sz="1870" i="1" u="sng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Everything not forbidden is compulsory.</a:t>
              </a:r>
              <a:r>
                <a:rPr lang="en-US" altLang="zh-TW" sz="187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endParaRPr lang="zh-TW" altLang="en-US" sz="187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0" name="Picture 2" descr="Murray Gell-Mann - Biographical - NobelPrize.org">
              <a:extLst>
                <a:ext uri="{FF2B5EF4-FFF2-40B4-BE49-F238E27FC236}">
                  <a16:creationId xmlns:a16="http://schemas.microsoft.com/office/drawing/2014/main" id="{71A5F828-2459-46E2-90DE-E5E4FAE81CB4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9" y="944724"/>
              <a:ext cx="587999" cy="88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文字方塊 30">
              <a:extLst>
                <a:ext uri="{FF2B5EF4-FFF2-40B4-BE49-F238E27FC236}">
                  <a16:creationId xmlns:a16="http://schemas.microsoft.com/office/drawing/2014/main" id="{88C8BA32-7EB5-4A17-A4F7-32BB2BA5F30F}"/>
                </a:ext>
              </a:extLst>
            </p:cNvPr>
            <p:cNvSpPr txBox="1"/>
            <p:nvPr/>
          </p:nvSpPr>
          <p:spPr>
            <a:xfrm>
              <a:off x="3899847" y="872716"/>
              <a:ext cx="397737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100" dirty="0">
                  <a:solidFill>
                    <a:srgbClr val="0000FF"/>
                  </a:solidFill>
                </a:rPr>
                <a:t>Gell-Mann (1969 sole Laureate)</a:t>
              </a:r>
              <a:endParaRPr lang="zh-TW" altLang="en-US" sz="2100" dirty="0">
                <a:solidFill>
                  <a:srgbClr val="0000FF"/>
                </a:solidFill>
              </a:endParaRPr>
            </a:p>
          </p:txBody>
        </p:sp>
        <p:sp>
          <p:nvSpPr>
            <p:cNvPr id="44" name="文字方塊 43">
              <a:extLst>
                <a:ext uri="{FF2B5EF4-FFF2-40B4-BE49-F238E27FC236}">
                  <a16:creationId xmlns:a16="http://schemas.microsoft.com/office/drawing/2014/main" id="{8719E43E-7C1A-4A69-95E5-58A55621DBDF}"/>
                </a:ext>
              </a:extLst>
            </p:cNvPr>
            <p:cNvSpPr txBox="1"/>
            <p:nvPr/>
          </p:nvSpPr>
          <p:spPr>
            <a:xfrm>
              <a:off x="3948522" y="1623844"/>
              <a:ext cx="4018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550" dirty="0">
                  <a:solidFill>
                    <a:srgbClr val="0000FF"/>
                  </a:solidFill>
                </a:rPr>
                <a:t>the </a:t>
              </a:r>
              <a:r>
                <a:rPr lang="en-US" altLang="zh-TW" sz="17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TW" sz="1550" dirty="0"/>
                <a:t>Totalitarian Principle </a:t>
              </a:r>
              <a:r>
                <a:rPr lang="en-US" altLang="zh-TW" sz="1550" dirty="0" err="1">
                  <a:solidFill>
                    <a:srgbClr val="0000FF"/>
                  </a:solidFill>
                </a:rPr>
                <a:t>of</a:t>
              </a:r>
              <a:r>
                <a:rPr lang="en-US" altLang="zh-TW" sz="1550" dirty="0" err="1"/>
                <a:t>Truth</a:t>
              </a:r>
              <a:r>
                <a:rPr lang="en-US" altLang="zh-TW" sz="17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en-US" altLang="zh-TW" dirty="0"/>
                <a:t> (</a:t>
              </a:r>
              <a:r>
                <a:rPr lang="en-US" altLang="zh-TW" sz="1550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wiki</a:t>
              </a:r>
              <a:r>
                <a:rPr lang="en-US" altLang="zh-TW" dirty="0"/>
                <a:t>)</a:t>
              </a:r>
              <a:endParaRPr lang="zh-TW" altLang="en-US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群組 46">
            <a:extLst>
              <a:ext uri="{FF2B5EF4-FFF2-40B4-BE49-F238E27FC236}">
                <a16:creationId xmlns:a16="http://schemas.microsoft.com/office/drawing/2014/main" id="{32383AB3-416E-4A3C-9441-B777CFE7274B}"/>
              </a:ext>
            </a:extLst>
          </p:cNvPr>
          <p:cNvGrpSpPr/>
          <p:nvPr/>
        </p:nvGrpSpPr>
        <p:grpSpPr>
          <a:xfrm>
            <a:off x="5580112" y="512676"/>
            <a:ext cx="1008112" cy="369332"/>
            <a:chOff x="5904148" y="594946"/>
            <a:chExt cx="1008112" cy="369332"/>
          </a:xfrm>
        </p:grpSpPr>
        <p:sp>
          <p:nvSpPr>
            <p:cNvPr id="48" name="文字方塊 47">
              <a:extLst>
                <a:ext uri="{FF2B5EF4-FFF2-40B4-BE49-F238E27FC236}">
                  <a16:creationId xmlns:a16="http://schemas.microsoft.com/office/drawing/2014/main" id="{87803094-256A-4535-94C9-748C3D3E18D6}"/>
                </a:ext>
              </a:extLst>
            </p:cNvPr>
            <p:cNvSpPr txBox="1"/>
            <p:nvPr/>
          </p:nvSpPr>
          <p:spPr>
            <a:xfrm>
              <a:off x="5904148" y="594946"/>
              <a:ext cx="10081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TW" dirty="0"/>
                <a:t>Natural</a:t>
              </a:r>
              <a:endParaRPr lang="zh-TW" altLang="en-US" dirty="0"/>
            </a:p>
          </p:txBody>
        </p:sp>
        <p:cxnSp>
          <p:nvCxnSpPr>
            <p:cNvPr id="46" name="直線接點 45">
              <a:extLst>
                <a:ext uri="{FF2B5EF4-FFF2-40B4-BE49-F238E27FC236}">
                  <a16:creationId xmlns:a16="http://schemas.microsoft.com/office/drawing/2014/main" id="{E0BFFB09-4586-4241-94D9-DEB1C4DFDA3F}"/>
                </a:ext>
              </a:extLst>
            </p:cNvPr>
            <p:cNvCxnSpPr/>
            <p:nvPr/>
          </p:nvCxnSpPr>
          <p:spPr bwMode="auto">
            <a:xfrm>
              <a:off x="5986800" y="872716"/>
              <a:ext cx="828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2BE8F2A-86D7-4DE5-8154-60B0AA640873}"/>
              </a:ext>
            </a:extLst>
          </p:cNvPr>
          <p:cNvSpPr txBox="1"/>
          <p:nvPr/>
        </p:nvSpPr>
        <p:spPr>
          <a:xfrm>
            <a:off x="863588" y="5939988"/>
            <a:ext cx="2651688" cy="369332"/>
          </a:xfrm>
          <a:prstGeom prst="rect">
            <a:avLst/>
          </a:prstGeom>
          <a:solidFill>
            <a:srgbClr val="C1FFFF"/>
          </a:solidFill>
        </p:spPr>
        <p:txBody>
          <a:bodyPr wrap="none" rtlCol="0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2HDM </a:t>
            </a:r>
            <a:r>
              <a:rPr lang="en-US" altLang="zh-TW" dirty="0">
                <a:solidFill>
                  <a:srgbClr val="0000FF"/>
                </a:solidFill>
              </a:rPr>
              <a:t>w/o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800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zh-TW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2HDM</a:t>
            </a:r>
            <a:endParaRPr lang="zh-TW" altLang="en-US" b="1" baseline="-25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E042F49A-57EB-40FD-92DC-700D54C12ADE}"/>
              </a:ext>
            </a:extLst>
          </p:cNvPr>
          <p:cNvSpPr txBox="1"/>
          <p:nvPr/>
        </p:nvSpPr>
        <p:spPr>
          <a:xfrm>
            <a:off x="2535332" y="5637101"/>
            <a:ext cx="978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TW" dirty="0">
                <a:solidFill>
                  <a:srgbClr val="0000FF"/>
                </a:solidFill>
              </a:rPr>
              <a:t>eneral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47FF8B4-8D66-4A15-BC1C-BDF38959875B}"/>
              </a:ext>
            </a:extLst>
          </p:cNvPr>
          <p:cNvSpPr txBox="1"/>
          <p:nvPr/>
        </p:nvSpPr>
        <p:spPr>
          <a:xfrm>
            <a:off x="1187624" y="6264984"/>
            <a:ext cx="1967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0000FF"/>
                </a:solidFill>
              </a:rPr>
              <a:t>Identical Doublets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72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50"/>
                            </p:stCondLst>
                            <p:childTnLst>
                              <p:par>
                                <p:cTn id="49" presetID="22" presetClass="entr" presetSubtype="8" repeatCount="2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1" grpId="0"/>
      <p:bldP spid="56" grpId="0" animBg="1"/>
      <p:bldP spid="57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>
            <a:extLst>
              <a:ext uri="{FF2B5EF4-FFF2-40B4-BE49-F238E27FC236}">
                <a16:creationId xmlns:a16="http://schemas.microsoft.com/office/drawing/2014/main" id="{0B19D590-C234-407B-BEC2-3DF575634229}"/>
              </a:ext>
            </a:extLst>
          </p:cNvPr>
          <p:cNvSpPr/>
          <p:nvPr/>
        </p:nvSpPr>
        <p:spPr>
          <a:xfrm>
            <a:off x="1691680" y="200253"/>
            <a:ext cx="6138683" cy="53860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I.</a:t>
            </a:r>
            <a:r>
              <a:rPr lang="en-US" altLang="zh-TW" sz="2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 → </a:t>
            </a:r>
            <a:r>
              <a:rPr lang="en-US" altLang="zh-TW" sz="2400" b="1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</a:t>
            </a:r>
            <a:r>
              <a:rPr lang="en-US" altLang="zh-TW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example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mysterious </a:t>
            </a:r>
            <a:r>
              <a:rPr lang="en-US" altLang="zh-TW" sz="29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alignment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zh-TW" altLang="en-US" sz="2600" dirty="0">
              <a:solidFill>
                <a:srgbClr val="0000FF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E68EFF97-01F6-46B5-9FA6-89B183608EF6}"/>
              </a:ext>
            </a:extLst>
          </p:cNvPr>
          <p:cNvGrpSpPr/>
          <p:nvPr/>
        </p:nvGrpSpPr>
        <p:grpSpPr>
          <a:xfrm>
            <a:off x="1799692" y="940514"/>
            <a:ext cx="3053651" cy="1444370"/>
            <a:chOff x="1929190" y="883314"/>
            <a:chExt cx="3053651" cy="1444370"/>
          </a:xfrm>
        </p:grpSpPr>
        <p:cxnSp>
          <p:nvCxnSpPr>
            <p:cNvPr id="41" name="直線接點 40">
              <a:extLst>
                <a:ext uri="{FF2B5EF4-FFF2-40B4-BE49-F238E27FC236}">
                  <a16:creationId xmlns:a16="http://schemas.microsoft.com/office/drawing/2014/main" id="{B153D98A-16E3-43D3-87FD-AB9A7F122AA0}"/>
                </a:ext>
              </a:extLst>
            </p:cNvPr>
            <p:cNvCxnSpPr/>
            <p:nvPr/>
          </p:nvCxnSpPr>
          <p:spPr bwMode="auto">
            <a:xfrm>
              <a:off x="2267744" y="1700808"/>
              <a:ext cx="97210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8" name="直線接點 47">
              <a:extLst>
                <a:ext uri="{FF2B5EF4-FFF2-40B4-BE49-F238E27FC236}">
                  <a16:creationId xmlns:a16="http://schemas.microsoft.com/office/drawing/2014/main" id="{1AB7BE4E-358F-4258-A789-2E36377C90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39852" y="1160748"/>
              <a:ext cx="792088" cy="54006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6" name="直線接點 55">
              <a:extLst>
                <a:ext uri="{FF2B5EF4-FFF2-40B4-BE49-F238E27FC236}">
                  <a16:creationId xmlns:a16="http://schemas.microsoft.com/office/drawing/2014/main" id="{8A132D7D-FC52-452E-98AA-0AD6AE6519A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39852" y="1700808"/>
              <a:ext cx="792088" cy="39604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文字方塊 57">
              <a:extLst>
                <a:ext uri="{FF2B5EF4-FFF2-40B4-BE49-F238E27FC236}">
                  <a16:creationId xmlns:a16="http://schemas.microsoft.com/office/drawing/2014/main" id="{572B608A-D588-4E4A-84C7-6CAE33E1710C}"/>
                </a:ext>
              </a:extLst>
            </p:cNvPr>
            <p:cNvSpPr txBox="1"/>
            <p:nvPr/>
          </p:nvSpPr>
          <p:spPr>
            <a:xfrm>
              <a:off x="1929190" y="1469975"/>
              <a:ext cx="2696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文字方塊 58">
              <a:extLst>
                <a:ext uri="{FF2B5EF4-FFF2-40B4-BE49-F238E27FC236}">
                  <a16:creationId xmlns:a16="http://schemas.microsoft.com/office/drawing/2014/main" id="{2CA0F18E-0CD6-484C-A578-859056B375E3}"/>
                </a:ext>
              </a:extLst>
            </p:cNvPr>
            <p:cNvSpPr txBox="1"/>
            <p:nvPr/>
          </p:nvSpPr>
          <p:spPr>
            <a:xfrm>
              <a:off x="4035054" y="883314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TW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文字方塊 59">
              <a:extLst>
                <a:ext uri="{FF2B5EF4-FFF2-40B4-BE49-F238E27FC236}">
                  <a16:creationId xmlns:a16="http://schemas.microsoft.com/office/drawing/2014/main" id="{468DAC21-B622-4E53-8EBE-F886FE79AB11}"/>
                </a:ext>
              </a:extLst>
            </p:cNvPr>
            <p:cNvSpPr txBox="1"/>
            <p:nvPr/>
          </p:nvSpPr>
          <p:spPr>
            <a:xfrm>
              <a:off x="4031940" y="1866019"/>
              <a:ext cx="9509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21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(125)</a:t>
              </a:r>
              <a:endParaRPr lang="zh-TW" altLang="en-US" sz="21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文字方塊 60">
              <a:extLst>
                <a:ext uri="{FF2B5EF4-FFF2-40B4-BE49-F238E27FC236}">
                  <a16:creationId xmlns:a16="http://schemas.microsoft.com/office/drawing/2014/main" id="{4837A699-DE5D-47F2-B1DB-99ECCF61AB86}"/>
                </a:ext>
              </a:extLst>
            </p:cNvPr>
            <p:cNvSpPr txBox="1"/>
            <p:nvPr/>
          </p:nvSpPr>
          <p:spPr>
            <a:xfrm>
              <a:off x="3571785" y="1393634"/>
              <a:ext cx="7264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zh-TW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400" b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24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l-GR" altLang="zh-TW" sz="2400" b="1" baseline="-25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zh-TW" altLang="en-US" sz="24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5D2D974C-1AA0-4D7F-880D-512E1A87BDA4}"/>
              </a:ext>
            </a:extLst>
          </p:cNvPr>
          <p:cNvSpPr txBox="1"/>
          <p:nvPr/>
        </p:nvSpPr>
        <p:spPr>
          <a:xfrm>
            <a:off x="4226478" y="1469975"/>
            <a:ext cx="49175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c</a:t>
            </a:r>
            <a:r>
              <a:rPr kumimoji="0" lang="el-GR" altLang="zh-TW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γ</a:t>
            </a:r>
            <a:r>
              <a:rPr lang="en-US" altLang="zh-TW" sz="12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small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: 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h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-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H</a:t>
            </a:r>
            <a:r>
              <a:rPr kumimoji="0" lang="en-US" altLang="zh-TW" sz="20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 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don’t</a:t>
            </a:r>
            <a:r>
              <a:rPr kumimoji="0" lang="en-US" altLang="zh-TW" sz="20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 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seem</a:t>
            </a:r>
            <a:r>
              <a:rPr kumimoji="0" lang="en-US" altLang="zh-TW" sz="20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 </a:t>
            </a:r>
            <a:r>
              <a:rPr kumimoji="0" lang="en-US" altLang="zh-TW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to</a:t>
            </a:r>
            <a:r>
              <a:rPr kumimoji="0" lang="en-US" altLang="zh-TW" sz="20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 </a:t>
            </a:r>
            <a:r>
              <a:rPr lang="en-US" altLang="zh-TW" sz="24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</a:t>
            </a:r>
            <a:r>
              <a:rPr lang="en-US" altLang="zh-TW" sz="20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</a:t>
            </a:r>
            <a:r>
              <a:rPr lang="en-US" altLang="zh-TW" sz="6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!?</a:t>
            </a:r>
            <a:r>
              <a:rPr lang="en-US" altLang="zh-TW" sz="24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u="sng" dirty="0"/>
          </a:p>
        </p:txBody>
      </p:sp>
      <p:sp>
        <p:nvSpPr>
          <p:cNvPr id="68" name="箭號: 向下 67">
            <a:extLst>
              <a:ext uri="{FF2B5EF4-FFF2-40B4-BE49-F238E27FC236}">
                <a16:creationId xmlns:a16="http://schemas.microsoft.com/office/drawing/2014/main" id="{C42CA870-9402-45B5-860E-58B35950B61B}"/>
              </a:ext>
            </a:extLst>
          </p:cNvPr>
          <p:cNvSpPr/>
          <p:nvPr/>
        </p:nvSpPr>
        <p:spPr bwMode="auto">
          <a:xfrm rot="3033954">
            <a:off x="6033558" y="645738"/>
            <a:ext cx="116793" cy="1042889"/>
          </a:xfrm>
          <a:prstGeom prst="downArrow">
            <a:avLst/>
          </a:prstGeom>
          <a:noFill/>
          <a:ln w="28575" algn="ctr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8A18116E-1F5E-44B7-8CA2-036118B8F7B1}"/>
              </a:ext>
            </a:extLst>
          </p:cNvPr>
          <p:cNvSpPr txBox="1"/>
          <p:nvPr/>
        </p:nvSpPr>
        <p:spPr>
          <a:xfrm>
            <a:off x="1259632" y="2658978"/>
            <a:ext cx="738082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TW" sz="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 </a:t>
            </a:r>
          </a:p>
          <a:p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h(125)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is so close to SM Higgs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!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 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[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Higgs properties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新細明體"/>
                <a:cs typeface="Times New Roman" panose="02020603050405020304" pitchFamily="18" charset="0"/>
              </a:rPr>
              <a:t>]  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en-US" altLang="zh-TW" sz="800" b="1" dirty="0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altLang="zh-TW" sz="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sz="300" dirty="0"/>
          </a:p>
        </p:txBody>
      </p:sp>
      <p:grpSp>
        <p:nvGrpSpPr>
          <p:cNvPr id="80" name="群組 79">
            <a:extLst>
              <a:ext uri="{FF2B5EF4-FFF2-40B4-BE49-F238E27FC236}">
                <a16:creationId xmlns:a16="http://schemas.microsoft.com/office/drawing/2014/main" id="{2017744D-31CB-4E58-AA4E-135F38C7009F}"/>
              </a:ext>
            </a:extLst>
          </p:cNvPr>
          <p:cNvGrpSpPr/>
          <p:nvPr/>
        </p:nvGrpSpPr>
        <p:grpSpPr>
          <a:xfrm>
            <a:off x="5270594" y="1901330"/>
            <a:ext cx="919188" cy="707886"/>
            <a:chOff x="2652597" y="5062093"/>
            <a:chExt cx="929173" cy="707886"/>
          </a:xfrm>
        </p:grpSpPr>
        <p:sp>
          <p:nvSpPr>
            <p:cNvPr id="78" name="矩形 77">
              <a:extLst>
                <a:ext uri="{FF2B5EF4-FFF2-40B4-BE49-F238E27FC236}">
                  <a16:creationId xmlns:a16="http://schemas.microsoft.com/office/drawing/2014/main" id="{A1756FE3-AD5F-4E41-B170-2C0DA3F4D066}"/>
                </a:ext>
              </a:extLst>
            </p:cNvPr>
            <p:cNvSpPr/>
            <p:nvPr/>
          </p:nvSpPr>
          <p:spPr>
            <a:xfrm>
              <a:off x="2652597" y="5062093"/>
              <a:ext cx="929173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 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+</a:t>
              </a:r>
              <a:endParaRPr lang="zh-TW" altLang="en-US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200" dirty="0">
                <a:latin typeface="Times New Roman"/>
                <a:cs typeface="Times New Roman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latin typeface="Times New Roman"/>
                  <a:cs typeface="Times New Roman"/>
                </a:rPr>
                <a:t>+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i</a:t>
              </a:r>
              <a:r>
                <a:rPr lang="en-US" altLang="zh-TW" sz="3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A</a:t>
              </a:r>
              <a:endParaRPr lang="zh-TW" altLang="en-US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9" name="左右中括弧 78">
              <a:extLst>
                <a:ext uri="{FF2B5EF4-FFF2-40B4-BE49-F238E27FC236}">
                  <a16:creationId xmlns:a16="http://schemas.microsoft.com/office/drawing/2014/main" id="{31EA33F7-BF64-4C90-9687-5CD69FFA04A9}"/>
                </a:ext>
              </a:extLst>
            </p:cNvPr>
            <p:cNvSpPr/>
            <p:nvPr/>
          </p:nvSpPr>
          <p:spPr bwMode="auto">
            <a:xfrm>
              <a:off x="2681396" y="5147922"/>
              <a:ext cx="731700" cy="622057"/>
            </a:xfrm>
            <a:prstGeom prst="bracketPair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" name="文字方塊 2">
            <a:extLst>
              <a:ext uri="{FF2B5EF4-FFF2-40B4-BE49-F238E27FC236}">
                <a16:creationId xmlns:a16="http://schemas.microsoft.com/office/drawing/2014/main" id="{C104DFE1-42B9-4D81-B552-EC4A16E315B3}"/>
              </a:ext>
            </a:extLst>
          </p:cNvPr>
          <p:cNvSpPr txBox="1"/>
          <p:nvPr/>
        </p:nvSpPr>
        <p:spPr>
          <a:xfrm>
            <a:off x="3203848" y="4473116"/>
            <a:ext cx="3786614" cy="492443"/>
          </a:xfrm>
          <a:prstGeom prst="rect">
            <a:avLst/>
          </a:prstGeom>
          <a:solidFill>
            <a:srgbClr val="C1FFFF"/>
          </a:solidFill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 → </a:t>
            </a:r>
            <a:r>
              <a:rPr lang="en-US" altLang="zh-TW" sz="2400" dirty="0" err="1"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ch</a:t>
            </a:r>
            <a:r>
              <a:rPr lang="en-US" altLang="zh-TW" sz="2400" dirty="0"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still </a:t>
            </a:r>
            <a:r>
              <a:rPr lang="en-US" altLang="zh-TW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Not Seen</a:t>
            </a:r>
            <a:r>
              <a:rPr lang="en-US" altLang="zh-TW" sz="2400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to date</a:t>
            </a:r>
            <a:r>
              <a:rPr lang="en-US" altLang="zh-TW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!</a:t>
            </a:r>
            <a:endParaRPr lang="zh-TW" altLang="en-US" sz="2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5AD912CA-8BF3-420B-9482-4AFCB3B71E3D}"/>
              </a:ext>
            </a:extLst>
          </p:cNvPr>
          <p:cNvSpPr txBox="1"/>
          <p:nvPr/>
        </p:nvSpPr>
        <p:spPr>
          <a:xfrm>
            <a:off x="4335305" y="873363"/>
            <a:ext cx="949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7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altLang="zh-TW" sz="1700" u="sng" dirty="0"/>
              <a:t>2HDM</a:t>
            </a:r>
          </a:p>
          <a:p>
            <a:pPr algn="ctr"/>
            <a:r>
              <a:rPr lang="en-US" altLang="zh-TW" sz="100" u="sng" dirty="0"/>
              <a:t> </a:t>
            </a:r>
          </a:p>
          <a:p>
            <a:pPr algn="ctr"/>
            <a:r>
              <a:rPr lang="en-US" altLang="zh-TW" sz="17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param.</a:t>
            </a:r>
            <a:endParaRPr lang="zh-TW" altLang="en-US" sz="1700" u="sng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7F5B2040-6998-4DC7-858D-91C566FBEDC3}"/>
              </a:ext>
            </a:extLst>
          </p:cNvPr>
          <p:cNvSpPr txBox="1"/>
          <p:nvPr/>
        </p:nvSpPr>
        <p:spPr>
          <a:xfrm>
            <a:off x="-508" y="894202"/>
            <a:ext cx="4008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K.-F. Chen, WSH, C. Kao, M. 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Kohda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PLB’13</a:t>
            </a:r>
            <a:endParaRPr lang="zh-TW" altLang="en-US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3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3" grpId="0" animBg="1"/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:a16="http://schemas.microsoft.com/office/drawing/2014/main" id="{5EEE642E-56A2-4D62-BA46-FCDF70BD84F6}"/>
              </a:ext>
            </a:extLst>
          </p:cNvPr>
          <p:cNvSpPr/>
          <p:nvPr/>
        </p:nvSpPr>
        <p:spPr>
          <a:xfrm>
            <a:off x="1040400" y="152636"/>
            <a:ext cx="7290000" cy="5693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300" dirty="0">
                <a:solidFill>
                  <a:srgbClr val="0000FF"/>
                </a:solidFill>
              </a:rPr>
              <a:t>  </a:t>
            </a:r>
          </a:p>
          <a:p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II.</a:t>
            </a:r>
            <a:r>
              <a:rPr lang="en-US" altLang="zh-TW" sz="10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altLang="zh-TW" sz="2800" dirty="0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800" baseline="-14000" dirty="0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1000" dirty="0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800" dirty="0" err="1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en-US" altLang="zh-TW" sz="800" dirty="0"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800" dirty="0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800" baseline="-14000" dirty="0" err="1">
                <a:solidFill>
                  <a:srgbClr val="FF0000"/>
                </a:solidFill>
                <a:highlight>
                  <a:srgbClr val="C1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robust</a:t>
            </a:r>
            <a:r>
              <a:rPr lang="en-US" altLang="zh-TW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EWBG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en-US" altLang="zh-TW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altLang="zh-TW" sz="600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</a:t>
            </a:r>
            <a:r>
              <a:rPr lang="en-US" altLang="zh-TW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quartics</a:t>
            </a:r>
            <a:r>
              <a:rPr lang="en-US" altLang="zh-TW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2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altLang="zh-TW" sz="22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altLang="zh-TW" sz="2200" dirty="0" err="1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EDM</a:t>
            </a:r>
            <a:r>
              <a:rPr lang="en-US" altLang="zh-TW" sz="1400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400" dirty="0" err="1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cancell</a:t>
            </a:r>
            <a:r>
              <a:rPr lang="en-US" altLang="zh-TW" sz="2400" dirty="0">
                <a:solidFill>
                  <a:srgbClr val="0000FF"/>
                </a:solidFill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zh-TW" sz="10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zh-TW" altLang="en-US" sz="24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左大括弧 37">
            <a:extLst>
              <a:ext uri="{FF2B5EF4-FFF2-40B4-BE49-F238E27FC236}">
                <a16:creationId xmlns:a16="http://schemas.microsoft.com/office/drawing/2014/main" id="{F786310F-FF66-4AA1-84AE-4C1C8D38AC4B}"/>
              </a:ext>
            </a:extLst>
          </p:cNvPr>
          <p:cNvSpPr/>
          <p:nvPr/>
        </p:nvSpPr>
        <p:spPr>
          <a:xfrm rot="5400000" flipH="1">
            <a:off x="5324400" y="-214115"/>
            <a:ext cx="169755" cy="1767353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5F628E5-E91E-445F-8AEE-0730D7817AB1}"/>
              </a:ext>
            </a:extLst>
          </p:cNvPr>
          <p:cNvSpPr txBox="1"/>
          <p:nvPr/>
        </p:nvSpPr>
        <p:spPr>
          <a:xfrm>
            <a:off x="4427984" y="656692"/>
            <a:ext cx="2010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altLang="zh-TW" sz="1600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altLang="zh-TW" sz="12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</a:t>
            </a:r>
            <a:r>
              <a:rPr lang="en-US" altLang="zh-TW" sz="12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6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EWPh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altLang="zh-TW" sz="12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Tr.</a:t>
            </a:r>
            <a:endParaRPr lang="zh-TW" altLang="en-US" sz="16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4407DCF-B6BB-4805-A90A-A13310698DD0}"/>
              </a:ext>
            </a:extLst>
          </p:cNvPr>
          <p:cNvSpPr txBox="1"/>
          <p:nvPr/>
        </p:nvSpPr>
        <p:spPr>
          <a:xfrm>
            <a:off x="4416090" y="889163"/>
            <a:ext cx="4224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Kanemura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Y. Okada, E. </a:t>
            </a:r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Senaha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PLB’05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27F695A9-4925-4EB1-BBD2-527F9E922D15}"/>
              </a:ext>
            </a:extLst>
          </p:cNvPr>
          <p:cNvSpPr txBox="1"/>
          <p:nvPr/>
        </p:nvSpPr>
        <p:spPr>
          <a:xfrm>
            <a:off x="1775769" y="1208365"/>
            <a:ext cx="6072595" cy="492443"/>
          </a:xfrm>
          <a:prstGeom prst="rect">
            <a:avLst/>
          </a:prstGeom>
          <a:solidFill>
            <a:srgbClr val="C1FFFF"/>
          </a:solidFill>
        </p:spPr>
        <p:txBody>
          <a:bodyPr wrap="square" rtlCol="0">
            <a:spAutoFit/>
          </a:bodyPr>
          <a:lstStyle/>
          <a:p>
            <a:r>
              <a:rPr lang="el-GR" altLang="zh-TW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600" b="1" baseline="-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known to be real, </a:t>
            </a:r>
            <a:r>
              <a:rPr lang="el-GR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400" b="1" baseline="-1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provides imaginary part</a:t>
            </a:r>
            <a:r>
              <a:rPr lang="en-US" altLang="zh-TW" sz="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zh-TW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4CFC072A-E589-43D8-BDE0-357D5A484BE2}"/>
              </a:ext>
            </a:extLst>
          </p:cNvPr>
          <p:cNvSpPr txBox="1"/>
          <p:nvPr/>
        </p:nvSpPr>
        <p:spPr>
          <a:xfrm>
            <a:off x="2303748" y="1628800"/>
            <a:ext cx="531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altLang="zh-TW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Fuyuto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W.S. Hou, </a:t>
            </a:r>
            <a:r>
              <a:rPr lang="en-US" altLang="zh-TW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US" altLang="zh-TW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Senaha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PLB’18</a:t>
            </a:r>
            <a:r>
              <a:rPr lang="zh-TW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zh-TW" sz="1550" dirty="0">
                <a:solidFill>
                  <a:srgbClr val="21C5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1705.05034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圖片 39">
            <a:extLst>
              <a:ext uri="{FF2B5EF4-FFF2-40B4-BE49-F238E27FC236}">
                <a16:creationId xmlns:a16="http://schemas.microsoft.com/office/drawing/2014/main" id="{2B69745D-1C31-4813-9C26-36BE7FFC9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700" y="1988840"/>
            <a:ext cx="4546299" cy="4408829"/>
          </a:xfrm>
          <a:prstGeom prst="rect">
            <a:avLst/>
          </a:prstGeom>
        </p:spPr>
      </p:pic>
      <p:sp>
        <p:nvSpPr>
          <p:cNvPr id="41" name="矩形 40">
            <a:extLst>
              <a:ext uri="{FF2B5EF4-FFF2-40B4-BE49-F238E27FC236}">
                <a16:creationId xmlns:a16="http://schemas.microsoft.com/office/drawing/2014/main" id="{27F3E798-87E1-4DA0-8302-689EE65B1BB6}"/>
              </a:ext>
            </a:extLst>
          </p:cNvPr>
          <p:cNvSpPr/>
          <p:nvPr/>
        </p:nvSpPr>
        <p:spPr>
          <a:xfrm>
            <a:off x="6743143" y="2161391"/>
            <a:ext cx="22573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b="1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l-GR" altLang="zh-TW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satisfy </a:t>
            </a:r>
          </a:p>
          <a:p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b="1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b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mixing, 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→ s</a:t>
            </a:r>
            <a:r>
              <a:rPr lang="el-GR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zh-TW" altLang="en-US" dirty="0"/>
          </a:p>
        </p:txBody>
      </p:sp>
      <p:grpSp>
        <p:nvGrpSpPr>
          <p:cNvPr id="43" name="群組 42">
            <a:extLst>
              <a:ext uri="{FF2B5EF4-FFF2-40B4-BE49-F238E27FC236}">
                <a16:creationId xmlns:a16="http://schemas.microsoft.com/office/drawing/2014/main" id="{975B6D08-01AF-49A0-8FA4-A032176A304D}"/>
              </a:ext>
            </a:extLst>
          </p:cNvPr>
          <p:cNvGrpSpPr/>
          <p:nvPr/>
        </p:nvGrpSpPr>
        <p:grpSpPr>
          <a:xfrm>
            <a:off x="5939030" y="2113194"/>
            <a:ext cx="2925936" cy="2597514"/>
            <a:chOff x="5939030" y="1052737"/>
            <a:chExt cx="2925936" cy="2597514"/>
          </a:xfrm>
        </p:grpSpPr>
        <p:sp>
          <p:nvSpPr>
            <p:cNvPr id="44" name="左大括弧 43">
              <a:extLst>
                <a:ext uri="{FF2B5EF4-FFF2-40B4-BE49-F238E27FC236}">
                  <a16:creationId xmlns:a16="http://schemas.microsoft.com/office/drawing/2014/main" id="{1F9B0565-59A7-47B7-B38A-33263E9C5CC7}"/>
                </a:ext>
              </a:extLst>
            </p:cNvPr>
            <p:cNvSpPr/>
            <p:nvPr/>
          </p:nvSpPr>
          <p:spPr>
            <a:xfrm flipH="1">
              <a:off x="5939030" y="1052737"/>
              <a:ext cx="108012" cy="396044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594D596A-A02E-4F08-BD4B-383B4FBF5E99}"/>
                </a:ext>
              </a:extLst>
            </p:cNvPr>
            <p:cNvSpPr/>
            <p:nvPr/>
          </p:nvSpPr>
          <p:spPr>
            <a:xfrm>
              <a:off x="6719827" y="2819254"/>
              <a:ext cx="2145139" cy="830997"/>
            </a:xfrm>
            <a:prstGeom prst="rect">
              <a:avLst/>
            </a:prstGeom>
            <a:solidFill>
              <a:srgbClr val="FFFF7D"/>
            </a:solidFill>
            <a:ln w="28575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no obvious diff.</a:t>
              </a:r>
            </a:p>
            <a:p>
              <a:endParaRPr lang="en-US" altLang="zh-TW" sz="400" b="1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  <a:p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 </a:t>
              </a:r>
              <a:r>
                <a:rPr lang="en-US" altLang="zh-TW" sz="20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  <a:sym typeface="Symbol" panose="05050102010706020507" pitchFamily="18" charset="2"/>
                </a:rPr>
                <a:t></a:t>
              </a:r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l-GR" altLang="zh-TW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700" b="1" i="1" baseline="-18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driven</a:t>
              </a:r>
              <a:r>
                <a:rPr lang="en-US" altLang="zh-TW" sz="1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!</a:t>
              </a:r>
              <a:endParaRPr lang="zh-TW" altLang="en-US" sz="2000" dirty="0"/>
            </a:p>
          </p:txBody>
        </p:sp>
        <p:cxnSp>
          <p:nvCxnSpPr>
            <p:cNvPr id="46" name="弧形接點 9">
              <a:extLst>
                <a:ext uri="{FF2B5EF4-FFF2-40B4-BE49-F238E27FC236}">
                  <a16:creationId xmlns:a16="http://schemas.microsoft.com/office/drawing/2014/main" id="{3749DD7C-847E-4693-80C0-750CF585D8A5}"/>
                </a:ext>
              </a:extLst>
            </p:cNvPr>
            <p:cNvCxnSpPr>
              <a:stCxn id="44" idx="1"/>
              <a:endCxn id="45" idx="1"/>
            </p:cNvCxnSpPr>
            <p:nvPr/>
          </p:nvCxnSpPr>
          <p:spPr bwMode="auto">
            <a:xfrm>
              <a:off x="6047042" y="1246105"/>
              <a:ext cx="672785" cy="1988648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8" name="群組 47">
            <a:extLst>
              <a:ext uri="{FF2B5EF4-FFF2-40B4-BE49-F238E27FC236}">
                <a16:creationId xmlns:a16="http://schemas.microsoft.com/office/drawing/2014/main" id="{E041028A-502B-467F-BE9F-B07D887B634D}"/>
              </a:ext>
            </a:extLst>
          </p:cNvPr>
          <p:cNvGrpSpPr/>
          <p:nvPr/>
        </p:nvGrpSpPr>
        <p:grpSpPr>
          <a:xfrm>
            <a:off x="-26134" y="2385209"/>
            <a:ext cx="2617914" cy="391936"/>
            <a:chOff x="2665420" y="1408710"/>
            <a:chExt cx="2617914" cy="391936"/>
          </a:xfrm>
        </p:grpSpPr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056C7722-F1C9-4465-8770-8139B4015FDF}"/>
                </a:ext>
              </a:extLst>
            </p:cNvPr>
            <p:cNvSpPr/>
            <p:nvPr/>
          </p:nvSpPr>
          <p:spPr>
            <a:xfrm>
              <a:off x="2665420" y="1408710"/>
              <a:ext cx="11945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scan over</a:t>
              </a:r>
              <a:endParaRPr lang="zh-TW" altLang="en-US" dirty="0"/>
            </a:p>
          </p:txBody>
        </p:sp>
        <p:pic>
          <p:nvPicPr>
            <p:cNvPr id="50" name="圖片 49">
              <a:extLst>
                <a:ext uri="{FF2B5EF4-FFF2-40B4-BE49-F238E27FC236}">
                  <a16:creationId xmlns:a16="http://schemas.microsoft.com/office/drawing/2014/main" id="{9F58939D-7A2A-4520-BD62-9E4E3CEF8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06515" y="1424726"/>
              <a:ext cx="568890" cy="375920"/>
            </a:xfrm>
            <a:prstGeom prst="rect">
              <a:avLst/>
            </a:prstGeom>
          </p:spPr>
        </p:pic>
        <p:pic>
          <p:nvPicPr>
            <p:cNvPr id="51" name="圖片 50">
              <a:extLst>
                <a:ext uri="{FF2B5EF4-FFF2-40B4-BE49-F238E27FC236}">
                  <a16:creationId xmlns:a16="http://schemas.microsoft.com/office/drawing/2014/main" id="{6F33C7E2-46E5-48B4-98FF-59DC4EFFD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18583" y="1448782"/>
              <a:ext cx="413461" cy="310134"/>
            </a:xfrm>
            <a:prstGeom prst="rect">
              <a:avLst/>
            </a:prstGeom>
          </p:spPr>
        </p:pic>
        <p:pic>
          <p:nvPicPr>
            <p:cNvPr id="52" name="圖片 51">
              <a:extLst>
                <a:ext uri="{FF2B5EF4-FFF2-40B4-BE49-F238E27FC236}">
                  <a16:creationId xmlns:a16="http://schemas.microsoft.com/office/drawing/2014/main" id="{A534ED6D-F389-4B30-A613-B1093ADB8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86635" y="1484784"/>
              <a:ext cx="396699" cy="288544"/>
            </a:xfrm>
            <a:prstGeom prst="rect">
              <a:avLst/>
            </a:prstGeom>
          </p:spPr>
        </p:pic>
      </p:grpSp>
      <p:sp>
        <p:nvSpPr>
          <p:cNvPr id="53" name="矩形 52">
            <a:extLst>
              <a:ext uri="{FF2B5EF4-FFF2-40B4-BE49-F238E27FC236}">
                <a16:creationId xmlns:a16="http://schemas.microsoft.com/office/drawing/2014/main" id="{1C1F29CD-95E9-4D3D-AA1A-DDB597A830D9}"/>
              </a:ext>
            </a:extLst>
          </p:cNvPr>
          <p:cNvSpPr/>
          <p:nvPr/>
        </p:nvSpPr>
        <p:spPr>
          <a:xfrm>
            <a:off x="2892548" y="2787977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for illustration (</a:t>
            </a:r>
            <a:r>
              <a:rPr lang="en-US" altLang="zh-TW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l-GR" altLang="zh-TW" b="1" i="1" baseline="-2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)</a:t>
            </a:r>
            <a:endParaRPr lang="zh-TW" altLang="en-US" dirty="0"/>
          </a:p>
        </p:txBody>
      </p:sp>
      <p:grpSp>
        <p:nvGrpSpPr>
          <p:cNvPr id="58" name="群組 57">
            <a:extLst>
              <a:ext uri="{FF2B5EF4-FFF2-40B4-BE49-F238E27FC236}">
                <a16:creationId xmlns:a16="http://schemas.microsoft.com/office/drawing/2014/main" id="{74F1205E-6C3F-443E-BA5D-3523052D1B2C}"/>
              </a:ext>
            </a:extLst>
          </p:cNvPr>
          <p:cNvGrpSpPr/>
          <p:nvPr/>
        </p:nvGrpSpPr>
        <p:grpSpPr>
          <a:xfrm>
            <a:off x="2807804" y="5940000"/>
            <a:ext cx="3312367" cy="601684"/>
            <a:chOff x="2987824" y="4879543"/>
            <a:chExt cx="3312367" cy="601684"/>
          </a:xfrm>
        </p:grpSpPr>
        <p:sp>
          <p:nvSpPr>
            <p:cNvPr id="59" name="向右箭號 13">
              <a:extLst>
                <a:ext uri="{FF2B5EF4-FFF2-40B4-BE49-F238E27FC236}">
                  <a16:creationId xmlns:a16="http://schemas.microsoft.com/office/drawing/2014/main" id="{5C8F7BE7-4F2A-49AE-99F4-5EB7EECFDAA7}"/>
                </a:ext>
              </a:extLst>
            </p:cNvPr>
            <p:cNvSpPr/>
            <p:nvPr/>
          </p:nvSpPr>
          <p:spPr bwMode="auto">
            <a:xfrm rot="10800000" flipV="1">
              <a:off x="2987824" y="5309147"/>
              <a:ext cx="3312367" cy="172080"/>
            </a:xfrm>
            <a:prstGeom prst="stripedRightArrow">
              <a:avLst/>
            </a:prstGeom>
            <a:solidFill>
              <a:srgbClr val="00FF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6207B820-9395-408B-8EDD-E5798E0F1746}"/>
                </a:ext>
              </a:extLst>
            </p:cNvPr>
            <p:cNvSpPr/>
            <p:nvPr/>
          </p:nvSpPr>
          <p:spPr>
            <a:xfrm>
              <a:off x="3648579" y="4879543"/>
              <a:ext cx="124745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small </a:t>
              </a:r>
              <a:r>
                <a:rPr lang="el-GR" altLang="zh-TW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700" b="1" i="1" baseline="-18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TW" altLang="en-US" dirty="0"/>
            </a:p>
          </p:txBody>
        </p:sp>
      </p:grpSp>
      <p:pic>
        <p:nvPicPr>
          <p:cNvPr id="62" name="圖片 61">
            <a:extLst>
              <a:ext uri="{FF2B5EF4-FFF2-40B4-BE49-F238E27FC236}">
                <a16:creationId xmlns:a16="http://schemas.microsoft.com/office/drawing/2014/main" id="{C6A8920D-386E-449B-8659-82C6B95B1D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2800" y="6046457"/>
            <a:ext cx="3091882" cy="324036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63" name="矩形 62">
            <a:extLst>
              <a:ext uri="{FF2B5EF4-FFF2-40B4-BE49-F238E27FC236}">
                <a16:creationId xmlns:a16="http://schemas.microsoft.com/office/drawing/2014/main" id="{4B75AE15-5C6D-4688-9C9C-B2B44CFC1AD2}"/>
              </a:ext>
            </a:extLst>
          </p:cNvPr>
          <p:cNvSpPr/>
          <p:nvPr/>
        </p:nvSpPr>
        <p:spPr>
          <a:xfrm>
            <a:off x="6696236" y="5718738"/>
            <a:ext cx="22510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b="1" u="sng" dirty="0">
                <a:solidFill>
                  <a:srgbClr val="0000FF"/>
                </a:solidFill>
                <a:cs typeface="Times New Roman" panose="02020603050405020304" pitchFamily="18" charset="0"/>
              </a:rPr>
              <a:t>the charm of EWBG</a:t>
            </a:r>
            <a:endParaRPr lang="zh-TW" altLang="en-US" sz="1600" u="sng" dirty="0"/>
          </a:p>
        </p:txBody>
      </p:sp>
      <p:grpSp>
        <p:nvGrpSpPr>
          <p:cNvPr id="64" name="群組 63">
            <a:extLst>
              <a:ext uri="{FF2B5EF4-FFF2-40B4-BE49-F238E27FC236}">
                <a16:creationId xmlns:a16="http://schemas.microsoft.com/office/drawing/2014/main" id="{BA8BFA86-F182-40CE-AE1C-A7513531872D}"/>
              </a:ext>
            </a:extLst>
          </p:cNvPr>
          <p:cNvGrpSpPr/>
          <p:nvPr/>
        </p:nvGrpSpPr>
        <p:grpSpPr>
          <a:xfrm>
            <a:off x="2008404" y="4858616"/>
            <a:ext cx="1769141" cy="875912"/>
            <a:chOff x="2008404" y="3798159"/>
            <a:chExt cx="1769141" cy="875912"/>
          </a:xfrm>
        </p:grpSpPr>
        <p:sp>
          <p:nvSpPr>
            <p:cNvPr id="65" name="矩形 64">
              <a:extLst>
                <a:ext uri="{FF2B5EF4-FFF2-40B4-BE49-F238E27FC236}">
                  <a16:creationId xmlns:a16="http://schemas.microsoft.com/office/drawing/2014/main" id="{81923615-8263-4EE9-871D-9F624B8B40E0}"/>
                </a:ext>
              </a:extLst>
            </p:cNvPr>
            <p:cNvSpPr/>
            <p:nvPr/>
          </p:nvSpPr>
          <p:spPr>
            <a:xfrm rot="19555247">
              <a:off x="2008404" y="3798159"/>
              <a:ext cx="1709122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300" b="1" i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</a:rPr>
                <a:t>as </a:t>
              </a:r>
              <a:r>
                <a:rPr lang="en-US" altLang="zh-TW" sz="1900" u="sng" dirty="0">
                  <a:solidFill>
                    <a:srgbClr val="0000FF"/>
                  </a:solidFill>
                </a:rPr>
                <a:t>backup</a:t>
              </a:r>
              <a:endParaRPr lang="zh-TW" altLang="en-US" sz="1900" u="sng" dirty="0"/>
            </a:p>
          </p:txBody>
        </p:sp>
        <p:sp>
          <p:nvSpPr>
            <p:cNvPr id="71" name="橢圓 70">
              <a:extLst>
                <a:ext uri="{FF2B5EF4-FFF2-40B4-BE49-F238E27FC236}">
                  <a16:creationId xmlns:a16="http://schemas.microsoft.com/office/drawing/2014/main" id="{0C789CB4-36AD-4A3E-99C1-A31489076D93}"/>
                </a:ext>
              </a:extLst>
            </p:cNvPr>
            <p:cNvSpPr/>
            <p:nvPr/>
          </p:nvSpPr>
          <p:spPr bwMode="auto">
            <a:xfrm rot="19904976">
              <a:off x="2502510" y="4092139"/>
              <a:ext cx="1275035" cy="581932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</p:grpSp>
      <p:pic>
        <p:nvPicPr>
          <p:cNvPr id="73" name="圖片 72">
            <a:extLst>
              <a:ext uri="{FF2B5EF4-FFF2-40B4-BE49-F238E27FC236}">
                <a16:creationId xmlns:a16="http://schemas.microsoft.com/office/drawing/2014/main" id="{A9386EF9-7845-4FF0-835E-457CD1CA45C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6791" t="1" r="26262" b="5290"/>
          <a:stretch/>
        </p:blipFill>
        <p:spPr>
          <a:xfrm>
            <a:off x="7062810" y="5301208"/>
            <a:ext cx="1378702" cy="46871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6" name="圖片 75">
            <a:extLst>
              <a:ext uri="{FF2B5EF4-FFF2-40B4-BE49-F238E27FC236}">
                <a16:creationId xmlns:a16="http://schemas.microsoft.com/office/drawing/2014/main" id="{EA997D59-60D6-4C0C-9716-C253A38286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71142" y="4885501"/>
            <a:ext cx="1320638" cy="317500"/>
          </a:xfrm>
          <a:prstGeom prst="rect">
            <a:avLst/>
          </a:prstGeom>
        </p:spPr>
      </p:pic>
      <p:sp>
        <p:nvSpPr>
          <p:cNvPr id="2" name="文字方塊 1">
            <a:extLst>
              <a:ext uri="{FF2B5EF4-FFF2-40B4-BE49-F238E27FC236}">
                <a16:creationId xmlns:a16="http://schemas.microsoft.com/office/drawing/2014/main" id="{FDE282DE-CF5E-48AD-8A26-B8B1B382A68A}"/>
              </a:ext>
            </a:extLst>
          </p:cNvPr>
          <p:cNvSpPr txBox="1"/>
          <p:nvPr/>
        </p:nvSpPr>
        <p:spPr>
          <a:xfrm>
            <a:off x="1501200" y="226800"/>
            <a:ext cx="1044000" cy="4345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9203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8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2493208" y="179638"/>
            <a:ext cx="4684296" cy="477054"/>
          </a:xfrm>
          <a:prstGeom prst="rect">
            <a:avLst/>
          </a:prstGeom>
          <a:solidFill>
            <a:srgbClr val="AFFFFF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Baryogenesis</a:t>
            </a:r>
            <a:r>
              <a:rPr lang="en-US" altLang="zh-TW" sz="2500" dirty="0">
                <a:cs typeface="Times New Roman" panose="02020603050405020304" pitchFamily="18" charset="0"/>
              </a:rPr>
              <a:t> &amp; </a:t>
            </a:r>
            <a:r>
              <a:rPr lang="en-US" altLang="zh-TW" sz="2500" i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r>
              <a:rPr lang="zh-TW" altLang="en-US" sz="600" i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n-US" altLang="zh-TW" sz="25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EDM</a:t>
            </a:r>
            <a:r>
              <a:rPr lang="zh-TW" altLang="en-US" sz="25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n-US" altLang="zh-TW" sz="25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Cancel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endParaRPr lang="zh-TW" altLang="en-US" sz="25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2"/>
          <a:srcRect t="6328" r="54237"/>
          <a:stretch/>
        </p:blipFill>
        <p:spPr>
          <a:xfrm>
            <a:off x="148590" y="1196752"/>
            <a:ext cx="3888858" cy="373069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7504" y="5242384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endParaRPr lang="zh-TW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向右箭號 7"/>
          <p:cNvSpPr/>
          <p:nvPr/>
        </p:nvSpPr>
        <p:spPr bwMode="auto">
          <a:xfrm rot="10800000">
            <a:off x="1245759" y="5370721"/>
            <a:ext cx="288032" cy="112658"/>
          </a:xfrm>
          <a:prstGeom prst="stripedRightArrow">
            <a:avLst/>
          </a:prstGeom>
          <a:solidFill>
            <a:srgbClr val="00FFFF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78051" y="5229200"/>
            <a:ext cx="2533066" cy="40011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l-GR" altLang="zh-TW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0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9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en-US" altLang="zh-TW" sz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0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5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robust</a:t>
            </a:r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driver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字方塊 1"/>
          <p:cNvSpPr txBox="1">
            <a:spLocks noChangeArrowheads="1"/>
          </p:cNvSpPr>
          <p:nvPr/>
        </p:nvSpPr>
        <p:spPr bwMode="auto">
          <a:xfrm>
            <a:off x="2021191" y="5680529"/>
            <a:ext cx="108015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1700" dirty="0">
                <a:latin typeface="Lucida Handwriting" panose="03010101010101010101" pitchFamily="66" charset="0"/>
              </a:rPr>
              <a:t>O</a:t>
            </a:r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altLang="zh-TW" sz="17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0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</a:t>
            </a:r>
            <a:r>
              <a:rPr lang="en-US" altLang="zh-TW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TW" altLang="en-US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33192" y="5966530"/>
            <a:ext cx="149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[</a:t>
            </a:r>
            <a:r>
              <a:rPr lang="el-GR" altLang="zh-TW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as backup</a:t>
            </a:r>
            <a:endParaRPr lang="zh-TW" altLang="en-US" sz="1600" dirty="0"/>
          </a:p>
        </p:txBody>
      </p:sp>
      <p:sp>
        <p:nvSpPr>
          <p:cNvPr id="17" name="左大括弧 16"/>
          <p:cNvSpPr/>
          <p:nvPr/>
        </p:nvSpPr>
        <p:spPr>
          <a:xfrm rot="5400000" flipH="1">
            <a:off x="2291488" y="5374701"/>
            <a:ext cx="156561" cy="540000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矩形 18"/>
          <p:cNvSpPr/>
          <p:nvPr/>
        </p:nvSpPr>
        <p:spPr>
          <a:xfrm>
            <a:off x="1952267" y="894068"/>
            <a:ext cx="4187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zh-TW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1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22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altLang="zh-TW" sz="1600" b="1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橢圓 19"/>
          <p:cNvSpPr/>
          <p:nvPr/>
        </p:nvSpPr>
        <p:spPr>
          <a:xfrm>
            <a:off x="1919752" y="1051561"/>
            <a:ext cx="468052" cy="288032"/>
          </a:xfrm>
          <a:prstGeom prst="ellipse">
            <a:avLst/>
          </a:prstGeom>
          <a:ln w="38100">
            <a:solidFill>
              <a:srgbClr val="FF00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1982381" y="693857"/>
            <a:ext cx="974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complex</a:t>
            </a:r>
            <a:endParaRPr lang="zh-TW" altLang="en-US" sz="22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2" name="圖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4288" y="3265200"/>
            <a:ext cx="521426" cy="325891"/>
          </a:xfrm>
          <a:prstGeom prst="rect">
            <a:avLst/>
          </a:prstGeom>
        </p:spPr>
      </p:pic>
      <p:sp>
        <p:nvSpPr>
          <p:cNvPr id="24" name="橢圓 23"/>
          <p:cNvSpPr/>
          <p:nvPr/>
        </p:nvSpPr>
        <p:spPr bwMode="auto">
          <a:xfrm rot="19784874">
            <a:off x="652770" y="3847168"/>
            <a:ext cx="1069685" cy="459808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72516" y="908720"/>
            <a:ext cx="19513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000" dirty="0" err="1">
                <a:solidFill>
                  <a:srgbClr val="000000"/>
                </a:solidFill>
              </a:rPr>
              <a:t>Fuyuto</a:t>
            </a:r>
            <a:r>
              <a:rPr lang="en-US" altLang="zh-TW" sz="1000" dirty="0">
                <a:solidFill>
                  <a:srgbClr val="000000"/>
                </a:solidFill>
              </a:rPr>
              <a:t>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>
                <a:solidFill>
                  <a:srgbClr val="000000"/>
                </a:solidFill>
              </a:rPr>
              <a:t>WSH,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 err="1">
                <a:solidFill>
                  <a:srgbClr val="000000"/>
                </a:solidFill>
              </a:rPr>
              <a:t>Senaha</a:t>
            </a:r>
            <a:r>
              <a:rPr lang="en-US" altLang="zh-TW" sz="1000" dirty="0">
                <a:solidFill>
                  <a:srgbClr val="000000"/>
                </a:solidFill>
              </a:rPr>
              <a:t>, PLB</a:t>
            </a:r>
            <a:r>
              <a:rPr lang="en-US" altLang="zh-TW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1000" dirty="0">
                <a:solidFill>
                  <a:srgbClr val="000000"/>
                </a:solidFill>
              </a:rPr>
              <a:t>18</a:t>
            </a:r>
            <a:endParaRPr lang="zh-TW" altLang="en-US" sz="1000" dirty="0"/>
          </a:p>
        </p:txBody>
      </p:sp>
      <p:pic>
        <p:nvPicPr>
          <p:cNvPr id="48" name="圖片 47"/>
          <p:cNvPicPr>
            <a:picLocks noChangeAspect="1"/>
          </p:cNvPicPr>
          <p:nvPr/>
        </p:nvPicPr>
        <p:blipFill rotWithShape="1">
          <a:blip r:embed="rId4"/>
          <a:srcRect r="51224"/>
          <a:stretch/>
        </p:blipFill>
        <p:spPr>
          <a:xfrm>
            <a:off x="4658916" y="1376771"/>
            <a:ext cx="4449588" cy="4251494"/>
          </a:xfrm>
          <a:prstGeom prst="rect">
            <a:avLst/>
          </a:prstGeom>
        </p:spPr>
      </p:pic>
      <p:pic>
        <p:nvPicPr>
          <p:cNvPr id="49" name="圖片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3629" y="5472054"/>
            <a:ext cx="1437425" cy="101728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50" name="矩形 49"/>
          <p:cNvSpPr/>
          <p:nvPr/>
        </p:nvSpPr>
        <p:spPr>
          <a:xfrm>
            <a:off x="4317526" y="5709731"/>
            <a:ext cx="9893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simplified</a:t>
            </a:r>
          </a:p>
          <a:p>
            <a:pPr algn="ctr"/>
            <a:r>
              <a:rPr lang="en-US" altLang="zh-TW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“Ansatz”</a:t>
            </a:r>
            <a:endParaRPr lang="zh-TW" altLang="en-US" sz="15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6763476" y="6261266"/>
            <a:ext cx="2453040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altLang="zh-TW" sz="1200" dirty="0"/>
              <a:t>N.B.  </a:t>
            </a:r>
            <a:r>
              <a:rPr lang="fi-FI" altLang="zh-TW" sz="14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i-FI" altLang="zh-TW" sz="1200" dirty="0"/>
              <a:t> depend on</a:t>
            </a:r>
            <a:r>
              <a:rPr lang="zh-TW" altLang="en-US" sz="1200" dirty="0"/>
              <a:t> </a:t>
            </a:r>
            <a:r>
              <a:rPr lang="en-US" altLang="zh-TW" sz="1200" dirty="0"/>
              <a:t>loop functions</a:t>
            </a:r>
            <a:endParaRPr lang="zh-TW" altLang="en-US" sz="12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6747624" y="5733256"/>
            <a:ext cx="2366353" cy="430887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6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</a:t>
            </a:r>
            <a:r>
              <a:rPr lang="en-US" altLang="zh-TW" sz="16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500" u="sng" dirty="0">
                <a:solidFill>
                  <a:srgbClr val="3333FF"/>
                </a:solidFill>
              </a:rPr>
              <a:t> </a:t>
            </a:r>
            <a:r>
              <a:rPr lang="en-US" altLang="zh-TW" sz="1600" u="sng" dirty="0">
                <a:solidFill>
                  <a:srgbClr val="3333FF"/>
                </a:solidFill>
              </a:rPr>
              <a:t>SM</a:t>
            </a:r>
            <a:r>
              <a:rPr lang="en-US" altLang="zh-TW" sz="1400" u="sng" dirty="0">
                <a:solidFill>
                  <a:srgbClr val="3333FF"/>
                </a:solidFill>
              </a:rPr>
              <a:t> </a:t>
            </a:r>
            <a:r>
              <a:rPr lang="en-US" altLang="zh-TW" sz="1600" u="sng" dirty="0">
                <a:solidFill>
                  <a:srgbClr val="3333FF"/>
                </a:solidFill>
              </a:rPr>
              <a:t>Hierarchy</a:t>
            </a:r>
            <a:r>
              <a:rPr lang="en-US" altLang="zh-TW" sz="300" u="sng" dirty="0">
                <a:solidFill>
                  <a:srgbClr val="3333FF"/>
                </a:solidFill>
              </a:rPr>
              <a:t> </a:t>
            </a:r>
            <a:r>
              <a:rPr lang="en-US" altLang="zh-TW" sz="21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21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圖片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6256" y="953796"/>
            <a:ext cx="1692188" cy="15391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4" name="矩形 53"/>
          <p:cNvSpPr/>
          <p:nvPr/>
        </p:nvSpPr>
        <p:spPr>
          <a:xfrm>
            <a:off x="7210455" y="1474417"/>
            <a:ext cx="24558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TW" altLang="en-US" sz="1700" dirty="0"/>
          </a:p>
        </p:txBody>
      </p:sp>
      <p:sp>
        <p:nvSpPr>
          <p:cNvPr id="55" name="橢圓 54"/>
          <p:cNvSpPr/>
          <p:nvPr/>
        </p:nvSpPr>
        <p:spPr>
          <a:xfrm>
            <a:off x="7452320" y="1880828"/>
            <a:ext cx="72000" cy="72008"/>
          </a:xfrm>
          <a:prstGeom prst="ellipse">
            <a:avLst/>
          </a:prstGeom>
          <a:solidFill>
            <a:srgbClr val="FF0000"/>
          </a:solidFill>
        </p:spPr>
        <p:txBody>
          <a:bodyPr wrap="non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橢圓 55"/>
          <p:cNvSpPr/>
          <p:nvPr/>
        </p:nvSpPr>
        <p:spPr>
          <a:xfrm>
            <a:off x="7290000" y="2329200"/>
            <a:ext cx="72000" cy="72008"/>
          </a:xfrm>
          <a:prstGeom prst="ellipse">
            <a:avLst/>
          </a:prstGeom>
          <a:solidFill>
            <a:srgbClr val="FF00FF"/>
          </a:solidFill>
          <a:ln w="19050">
            <a:solidFill>
              <a:srgbClr val="3333FF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7" name="群組 56"/>
          <p:cNvGrpSpPr/>
          <p:nvPr/>
        </p:nvGrpSpPr>
        <p:grpSpPr>
          <a:xfrm>
            <a:off x="8072221" y="621814"/>
            <a:ext cx="1037576" cy="645736"/>
            <a:chOff x="1799692" y="693857"/>
            <a:chExt cx="1037576" cy="645736"/>
          </a:xfrm>
        </p:grpSpPr>
        <p:sp>
          <p:nvSpPr>
            <p:cNvPr id="58" name="矩形 57"/>
            <p:cNvSpPr/>
            <p:nvPr/>
          </p:nvSpPr>
          <p:spPr>
            <a:xfrm>
              <a:off x="1832207" y="894068"/>
              <a:ext cx="41870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altLang="zh-TW" sz="2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100" b="1" i="1" baseline="-22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TW" sz="2200" b="1" i="1" baseline="-22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en-US" altLang="zh-TW" sz="16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橢圓 58"/>
            <p:cNvSpPr/>
            <p:nvPr/>
          </p:nvSpPr>
          <p:spPr>
            <a:xfrm>
              <a:off x="1799692" y="1051561"/>
              <a:ext cx="468052" cy="288032"/>
            </a:xfrm>
            <a:prstGeom prst="ellipse">
              <a:avLst/>
            </a:prstGeom>
            <a:ln w="38100">
              <a:solidFill>
                <a:srgbClr val="FF00FF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zh-TW" alt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0" name="文字方塊 59"/>
            <p:cNvSpPr txBox="1"/>
            <p:nvPr/>
          </p:nvSpPr>
          <p:spPr>
            <a:xfrm>
              <a:off x="1862321" y="693857"/>
              <a:ext cx="97494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complex</a:t>
              </a:r>
              <a:endParaRPr lang="zh-TW" altLang="en-US" sz="22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7045200" y="2185200"/>
            <a:ext cx="4828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zh-TW" sz="20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200" b="1" i="1" baseline="-220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endParaRPr lang="en-US" altLang="zh-TW" sz="1600" b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4" name="圖片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33422" y="3337200"/>
            <a:ext cx="341334" cy="234696"/>
          </a:xfrm>
          <a:prstGeom prst="rect">
            <a:avLst/>
          </a:prstGeom>
        </p:spPr>
      </p:pic>
      <p:pic>
        <p:nvPicPr>
          <p:cNvPr id="66" name="圖片 6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6484" y="3562369"/>
            <a:ext cx="561896" cy="190667"/>
          </a:xfrm>
          <a:prstGeom prst="rect">
            <a:avLst/>
          </a:prstGeom>
        </p:spPr>
      </p:pic>
      <p:sp>
        <p:nvSpPr>
          <p:cNvPr id="67" name="向右箭號 66"/>
          <p:cNvSpPr/>
          <p:nvPr/>
        </p:nvSpPr>
        <p:spPr>
          <a:xfrm rot="5400000">
            <a:off x="7135544" y="3061828"/>
            <a:ext cx="1152000" cy="86400"/>
          </a:xfrm>
          <a:prstGeom prst="stripedRightArrow">
            <a:avLst/>
          </a:prstGeom>
          <a:solidFill>
            <a:srgbClr val="00FFFF"/>
          </a:solidFill>
          <a:ln w="12700">
            <a:solidFill>
              <a:srgbClr val="3333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橢圓 68"/>
          <p:cNvSpPr/>
          <p:nvPr/>
        </p:nvSpPr>
        <p:spPr>
          <a:xfrm>
            <a:off x="6691477" y="4320000"/>
            <a:ext cx="396000" cy="216000"/>
          </a:xfrm>
          <a:prstGeom prst="ellipse">
            <a:avLst/>
          </a:prstGeom>
          <a:ln w="19050">
            <a:solidFill>
              <a:srgbClr val="FF0000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文字方塊 72"/>
          <p:cNvSpPr txBox="1"/>
          <p:nvPr/>
        </p:nvSpPr>
        <p:spPr>
          <a:xfrm>
            <a:off x="6702277" y="3712531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</a:t>
            </a:r>
            <a:r>
              <a:rPr lang="en-US" altLang="zh-TW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scattering</a:t>
            </a:r>
            <a:endParaRPr lang="zh-TW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6969177" y="3848225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</a:t>
            </a:r>
            <a:endParaRPr lang="zh-TW" altLang="en-US" sz="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465140" y="918593"/>
            <a:ext cx="2167200" cy="246221"/>
          </a:xfrm>
          <a:prstGeom prst="rect">
            <a:avLst/>
          </a:prstGeom>
          <a:solidFill>
            <a:srgbClr val="FFFF00">
              <a:alpha val="32941"/>
            </a:srgbClr>
          </a:solidFill>
        </p:spPr>
        <p:txBody>
          <a:bodyPr wrap="square">
            <a:spAutoFit/>
          </a:bodyPr>
          <a:lstStyle/>
          <a:p>
            <a:r>
              <a:rPr lang="en-US" altLang="zh-TW" sz="1000" dirty="0" err="1">
                <a:solidFill>
                  <a:srgbClr val="000000"/>
                </a:solidFill>
              </a:rPr>
              <a:t>Fuyuto</a:t>
            </a:r>
            <a:r>
              <a:rPr lang="en-US" altLang="zh-TW" sz="1000" dirty="0">
                <a:solidFill>
                  <a:srgbClr val="000000"/>
                </a:solidFill>
              </a:rPr>
              <a:t>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>
                <a:solidFill>
                  <a:srgbClr val="000000"/>
                </a:solidFill>
              </a:rPr>
              <a:t>WSH,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 err="1">
                <a:solidFill>
                  <a:srgbClr val="000000"/>
                </a:solidFill>
              </a:rPr>
              <a:t>Senaha</a:t>
            </a:r>
            <a:r>
              <a:rPr lang="en-US" altLang="zh-TW" sz="1000" dirty="0">
                <a:solidFill>
                  <a:srgbClr val="000000"/>
                </a:solidFill>
              </a:rPr>
              <a:t>, PRD-RC</a:t>
            </a:r>
            <a:r>
              <a:rPr lang="en-US" altLang="zh-TW" sz="1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1000" dirty="0">
                <a:solidFill>
                  <a:srgbClr val="000000"/>
                </a:solidFill>
              </a:rPr>
              <a:t>20</a:t>
            </a:r>
            <a:endParaRPr lang="zh-TW" altLang="en-US" sz="1000" dirty="0"/>
          </a:p>
        </p:txBody>
      </p:sp>
      <p:sp>
        <p:nvSpPr>
          <p:cNvPr id="78" name="矩形 77"/>
          <p:cNvSpPr/>
          <p:nvPr/>
        </p:nvSpPr>
        <p:spPr>
          <a:xfrm>
            <a:off x="5400092" y="1826821"/>
            <a:ext cx="9236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ACME</a:t>
            </a:r>
            <a:r>
              <a:rPr lang="en-US" altLang="zh-TW" sz="14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zh-TW" sz="1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</a:p>
          <a:p>
            <a:endParaRPr lang="en-US" altLang="zh-TW" sz="14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TW" sz="137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sz="1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ACME</a:t>
            </a:r>
            <a:r>
              <a:rPr lang="en-US" altLang="zh-TW" sz="1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zh-TW" sz="1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zh-TW" altLang="en-US" sz="1400" u="sng" dirty="0"/>
          </a:p>
        </p:txBody>
      </p:sp>
      <p:cxnSp>
        <p:nvCxnSpPr>
          <p:cNvPr id="16" name="直線接點 15"/>
          <p:cNvCxnSpPr/>
          <p:nvPr/>
        </p:nvCxnSpPr>
        <p:spPr bwMode="auto">
          <a:xfrm rot="-60000" flipH="1" flipV="1">
            <a:off x="3923928" y="2299272"/>
            <a:ext cx="1560780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文字方塊 17"/>
          <p:cNvSpPr txBox="1"/>
          <p:nvPr/>
        </p:nvSpPr>
        <p:spPr>
          <a:xfrm>
            <a:off x="3801600" y="2181600"/>
            <a:ext cx="255198" cy="246221"/>
          </a:xfrm>
          <a:prstGeom prst="rect">
            <a:avLst/>
          </a:prstGeom>
          <a:solidFill>
            <a:srgbClr val="A6A6A6">
              <a:alpha val="32941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zh-TW" altLang="en-US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350404" y="5241600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19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sz="9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dirty="0"/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D2E9E0A2-BCAC-4342-A58A-69759F142A6C}"/>
              </a:ext>
            </a:extLst>
          </p:cNvPr>
          <p:cNvGrpSpPr/>
          <p:nvPr/>
        </p:nvGrpSpPr>
        <p:grpSpPr>
          <a:xfrm>
            <a:off x="4987805" y="2934000"/>
            <a:ext cx="4130995" cy="307777"/>
            <a:chOff x="4987805" y="2934000"/>
            <a:chExt cx="4130995" cy="307777"/>
          </a:xfrm>
        </p:grpSpPr>
        <p:pic>
          <p:nvPicPr>
            <p:cNvPr id="65" name="圖片 6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81822" y="3004746"/>
              <a:ext cx="374354" cy="234000"/>
            </a:xfrm>
            <a:prstGeom prst="rect">
              <a:avLst/>
            </a:prstGeom>
          </p:spPr>
        </p:pic>
        <p:cxnSp>
          <p:nvCxnSpPr>
            <p:cNvPr id="4" name="直線接點 3">
              <a:extLst>
                <a:ext uri="{FF2B5EF4-FFF2-40B4-BE49-F238E27FC236}">
                  <a16:creationId xmlns:a16="http://schemas.microsoft.com/office/drawing/2014/main" id="{76DCADE4-AB12-4C31-BB57-38D22879108A}"/>
                </a:ext>
              </a:extLst>
            </p:cNvPr>
            <p:cNvCxnSpPr/>
            <p:nvPr/>
          </p:nvCxnSpPr>
          <p:spPr bwMode="auto">
            <a:xfrm>
              <a:off x="5374800" y="3200400"/>
              <a:ext cx="3744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B08E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4A3A32E3-3EF9-4AEE-A4D8-1AA88D95C33B}"/>
                </a:ext>
              </a:extLst>
            </p:cNvPr>
            <p:cNvSpPr/>
            <p:nvPr/>
          </p:nvSpPr>
          <p:spPr>
            <a:xfrm>
              <a:off x="4987805" y="2934000"/>
              <a:ext cx="77232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TW" sz="140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JILA</a:t>
              </a:r>
              <a:r>
                <a:rPr lang="en-US" altLang="zh-TW" sz="1400" u="sng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’22</a:t>
              </a:r>
              <a:endParaRPr lang="zh-TW" altLang="en-US" sz="1400" u="sng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群組 22">
            <a:extLst>
              <a:ext uri="{FF2B5EF4-FFF2-40B4-BE49-F238E27FC236}">
                <a16:creationId xmlns:a16="http://schemas.microsoft.com/office/drawing/2014/main" id="{1B2CC17D-1A37-4CA7-9D47-D4F29C02D064}"/>
              </a:ext>
            </a:extLst>
          </p:cNvPr>
          <p:cNvGrpSpPr/>
          <p:nvPr/>
        </p:nvGrpSpPr>
        <p:grpSpPr>
          <a:xfrm>
            <a:off x="7495200" y="3200400"/>
            <a:ext cx="453600" cy="1821600"/>
            <a:chOff x="7495200" y="3200400"/>
            <a:chExt cx="453600" cy="1821600"/>
          </a:xfrm>
        </p:grpSpPr>
        <p:cxnSp>
          <p:nvCxnSpPr>
            <p:cNvPr id="15" name="直線單箭頭接點 14">
              <a:extLst>
                <a:ext uri="{FF2B5EF4-FFF2-40B4-BE49-F238E27FC236}">
                  <a16:creationId xmlns:a16="http://schemas.microsoft.com/office/drawing/2014/main" id="{772453F5-7B4B-4CC7-AA1B-55420B26BF25}"/>
                </a:ext>
              </a:extLst>
            </p:cNvPr>
            <p:cNvCxnSpPr/>
            <p:nvPr/>
          </p:nvCxnSpPr>
          <p:spPr bwMode="auto">
            <a:xfrm>
              <a:off x="7495200" y="3200400"/>
              <a:ext cx="0" cy="1821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2" name="直線單箭頭接點 61">
              <a:extLst>
                <a:ext uri="{FF2B5EF4-FFF2-40B4-BE49-F238E27FC236}">
                  <a16:creationId xmlns:a16="http://schemas.microsoft.com/office/drawing/2014/main" id="{12A85D93-C1D5-40BA-BF12-AC21C2DC16BC}"/>
                </a:ext>
              </a:extLst>
            </p:cNvPr>
            <p:cNvCxnSpPr/>
            <p:nvPr/>
          </p:nvCxnSpPr>
          <p:spPr bwMode="auto">
            <a:xfrm>
              <a:off x="7948800" y="3200400"/>
              <a:ext cx="0" cy="1821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3" name="橢圓 62">
            <a:extLst>
              <a:ext uri="{FF2B5EF4-FFF2-40B4-BE49-F238E27FC236}">
                <a16:creationId xmlns:a16="http://schemas.microsoft.com/office/drawing/2014/main" id="{03387BF7-95E7-4E81-8D98-0F94C54918D4}"/>
              </a:ext>
            </a:extLst>
          </p:cNvPr>
          <p:cNvSpPr/>
          <p:nvPr/>
        </p:nvSpPr>
        <p:spPr bwMode="auto">
          <a:xfrm>
            <a:off x="7368287" y="2878768"/>
            <a:ext cx="703934" cy="307777"/>
          </a:xfrm>
          <a:prstGeom prst="ellipse">
            <a:avLst/>
          </a:prstGeom>
          <a:solidFill>
            <a:srgbClr val="FFFF00">
              <a:alpha val="65882"/>
            </a:srgbClr>
          </a:solidFill>
          <a:ln w="28575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CD70A440-A8FE-4D7C-AC2C-29735B4C5662}"/>
              </a:ext>
            </a:extLst>
          </p:cNvPr>
          <p:cNvSpPr txBox="1"/>
          <p:nvPr/>
        </p:nvSpPr>
        <p:spPr>
          <a:xfrm>
            <a:off x="3105391" y="668596"/>
            <a:ext cx="2114681" cy="600164"/>
          </a:xfrm>
          <a:prstGeom prst="rect">
            <a:avLst/>
          </a:prstGeom>
          <a:solidFill>
            <a:srgbClr val="FFFF00">
              <a:alpha val="32941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exquisite</a:t>
            </a:r>
            <a:r>
              <a:rPr lang="en-US" altLang="zh-TW" sz="1500" dirty="0">
                <a:solidFill>
                  <a:srgbClr val="0000FF"/>
                </a:solidFill>
              </a:rPr>
              <a:t> cancellation</a:t>
            </a:r>
          </a:p>
          <a:p>
            <a:pPr algn="ctr"/>
            <a:r>
              <a:rPr lang="en-US" altLang="zh-TW" sz="1500" dirty="0">
                <a:solidFill>
                  <a:srgbClr val="0000FF"/>
                </a:solidFill>
              </a:rPr>
              <a:t>by</a:t>
            </a:r>
            <a:r>
              <a:rPr lang="en-US" altLang="zh-TW" sz="1100" dirty="0">
                <a:solidFill>
                  <a:srgbClr val="0000FF"/>
                </a:solidFill>
              </a:rPr>
              <a:t> </a:t>
            </a:r>
            <a:r>
              <a:rPr lang="en-US" altLang="zh-TW" sz="1750" b="1" i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flavor</a:t>
            </a:r>
            <a:r>
              <a:rPr lang="en-US" altLang="zh-TW" sz="1500" u="sng" dirty="0">
                <a:solidFill>
                  <a:srgbClr val="0000FF"/>
                </a:solidFill>
              </a:rPr>
              <a:t> </a:t>
            </a:r>
            <a:r>
              <a:rPr lang="en-US" altLang="zh-TW" sz="500" u="sng" dirty="0">
                <a:solidFill>
                  <a:srgbClr val="0000FF"/>
                </a:solidFill>
              </a:rPr>
              <a:t> </a:t>
            </a:r>
            <a:r>
              <a:rPr lang="en-US" altLang="zh-TW" sz="15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hierarchies</a:t>
            </a:r>
            <a:endParaRPr lang="zh-TW" altLang="en-US" sz="1500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3846F481-F0BB-4EB9-B74F-93F2CEFEE79C}"/>
              </a:ext>
            </a:extLst>
          </p:cNvPr>
          <p:cNvSpPr txBox="1"/>
          <p:nvPr/>
        </p:nvSpPr>
        <p:spPr>
          <a:xfrm>
            <a:off x="4500000" y="5220489"/>
            <a:ext cx="6639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</a:p>
          <a:p>
            <a:pPr algn="ctr"/>
            <a:r>
              <a:rPr lang="en-US" altLang="zh-TW" sz="16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lock!</a:t>
            </a:r>
            <a:endParaRPr lang="zh-TW" altLang="en-US" sz="1600" u="sng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A81FA57E-66DD-4DFD-9235-971EF9A7D845}"/>
              </a:ext>
            </a:extLst>
          </p:cNvPr>
          <p:cNvGrpSpPr/>
          <p:nvPr/>
        </p:nvGrpSpPr>
        <p:grpSpPr>
          <a:xfrm>
            <a:off x="5508104" y="5369150"/>
            <a:ext cx="453970" cy="614973"/>
            <a:chOff x="5508104" y="5369150"/>
            <a:chExt cx="453970" cy="614973"/>
          </a:xfrm>
        </p:grpSpPr>
        <p:sp>
          <p:nvSpPr>
            <p:cNvPr id="45" name="矩形 44"/>
            <p:cNvSpPr/>
            <p:nvPr/>
          </p:nvSpPr>
          <p:spPr>
            <a:xfrm>
              <a:off x="5508104" y="5369150"/>
              <a:ext cx="45397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altLang="zh-TW" b="1" i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000" b="1" i="1" baseline="-22000" dirty="0" err="1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ee</a:t>
              </a:r>
              <a:endParaRPr lang="en-US" altLang="zh-TW" sz="20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020E541E-675C-4932-9B6D-A4BCAB30BDF4}"/>
                </a:ext>
              </a:extLst>
            </p:cNvPr>
            <p:cNvSpPr/>
            <p:nvPr/>
          </p:nvSpPr>
          <p:spPr>
            <a:xfrm>
              <a:off x="5530546" y="5553236"/>
              <a:ext cx="40908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altLang="zh-TW" b="1" i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200" b="1" i="1" baseline="-22000" dirty="0" err="1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endParaRPr lang="en-US" altLang="zh-TW" sz="22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366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63" grpId="0" animBg="1"/>
      <p:bldP spid="2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1B42710-7097-4FCE-83CC-EC19CAFF7C62}"/>
              </a:ext>
            </a:extLst>
          </p:cNvPr>
          <p:cNvSpPr/>
          <p:nvPr/>
        </p:nvSpPr>
        <p:spPr>
          <a:xfrm>
            <a:off x="1709682" y="188640"/>
            <a:ext cx="5724635" cy="584775"/>
          </a:xfrm>
          <a:prstGeom prst="rect">
            <a:avLst/>
          </a:prstGeom>
          <a:solidFill>
            <a:srgbClr val="FFFF00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/>
            <a:r>
              <a:rPr lang="en-US" altLang="zh-TW" sz="2600" dirty="0">
                <a:solidFill>
                  <a:srgbClr val="0000FF"/>
                </a:solidFill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US" altLang="zh-TW" sz="2600" dirty="0">
                <a:solidFill>
                  <a:srgbClr val="0000FF"/>
                </a:solidFill>
              </a:rPr>
              <a:t>.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Cancellation Mechanism for </a:t>
            </a:r>
            <a:r>
              <a:rPr lang="en-US" altLang="zh-TW" sz="2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zh-TW" sz="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EDM</a:t>
            </a:r>
            <a:endParaRPr lang="en-US" altLang="zh-TW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15F72FFD-E7EC-40C7-AB7B-2F5F7876C3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51"/>
          <a:stretch/>
        </p:blipFill>
        <p:spPr>
          <a:xfrm>
            <a:off x="4571999" y="1016732"/>
            <a:ext cx="4104456" cy="86147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F43E1E8D-4034-4D1D-B234-566DB6B74EE0}"/>
              </a:ext>
            </a:extLst>
          </p:cNvPr>
          <p:cNvSpPr txBox="1"/>
          <p:nvPr/>
        </p:nvSpPr>
        <p:spPr>
          <a:xfrm>
            <a:off x="107504" y="1026748"/>
            <a:ext cx="430035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Rather than </a:t>
            </a:r>
            <a:r>
              <a:rPr lang="en-US" altLang="zh-TW" sz="165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Pospelov</a:t>
            </a:r>
            <a:r>
              <a:rPr lang="en-US" altLang="zh-TW" sz="16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Ritz, we take the more</a:t>
            </a:r>
          </a:p>
          <a:p>
            <a:r>
              <a:rPr lang="en-US" altLang="zh-TW" sz="16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 </a:t>
            </a:r>
            <a:r>
              <a:rPr lang="en-US" altLang="zh-TW" sz="165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Hisano</a:t>
            </a:r>
            <a:r>
              <a:rPr lang="en-US" altLang="zh-TW" sz="16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Kobayashi, </a:t>
            </a:r>
            <a:r>
              <a:rPr lang="en-US" altLang="zh-TW" sz="165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Kuramoto</a:t>
            </a:r>
            <a:r>
              <a:rPr lang="en-US" altLang="zh-TW" sz="16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165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Kuwahara</a:t>
            </a:r>
            <a:endParaRPr lang="en-US" altLang="zh-TW" sz="165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16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formula (</a:t>
            </a:r>
            <a:r>
              <a:rPr lang="en-US" altLang="zh-TW" sz="165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sz="1650" i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zh-TW" sz="165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Weinberg operator ), JHEP’15:</a:t>
            </a:r>
            <a:endParaRPr lang="zh-TW" altLang="en-US" sz="165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2C780CB3-B1EC-4822-B0A9-E2EC28D62C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3" t="1297" r="2072" b="1443"/>
          <a:stretch/>
        </p:blipFill>
        <p:spPr>
          <a:xfrm>
            <a:off x="179512" y="2996952"/>
            <a:ext cx="5658199" cy="347575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B32C9F48-D0F7-42BD-A17C-DAFDC6EE8FE9}"/>
              </a:ext>
            </a:extLst>
          </p:cNvPr>
          <p:cNvSpPr/>
          <p:nvPr/>
        </p:nvSpPr>
        <p:spPr bwMode="auto">
          <a:xfrm>
            <a:off x="5549692" y="4329100"/>
            <a:ext cx="306033" cy="504056"/>
          </a:xfrm>
          <a:prstGeom prst="ellipse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378DFE3D-EAE9-4DAE-A48F-4520ACC06B3A}"/>
              </a:ext>
            </a:extLst>
          </p:cNvPr>
          <p:cNvSpPr txBox="1"/>
          <p:nvPr/>
        </p:nvSpPr>
        <p:spPr>
          <a:xfrm>
            <a:off x="6048164" y="4257092"/>
            <a:ext cx="2964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r ~ 0.71 </a:t>
            </a:r>
            <a:r>
              <a:rPr lang="en-US" altLang="zh-TW" dirty="0">
                <a:solidFill>
                  <a:srgbClr val="0000FF"/>
                </a:solidFill>
              </a:rPr>
              <a:t>illustrates spread</a:t>
            </a:r>
          </a:p>
          <a:p>
            <a:pPr algn="ctr"/>
            <a:r>
              <a:rPr lang="en-US" altLang="zh-TW" dirty="0">
                <a:solidFill>
                  <a:srgbClr val="0000FF"/>
                </a:solidFill>
              </a:rPr>
              <a:t>in exotic Higgs mass. </a:t>
            </a:r>
            <a:endParaRPr lang="zh-TW" altLang="en-US" dirty="0">
              <a:solidFill>
                <a:srgbClr val="0000FF"/>
              </a:solidFill>
            </a:endParaRP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26B941E2-E469-44B8-BBB3-3323387A3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469" y="1925543"/>
            <a:ext cx="3628463" cy="408503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32552D87-2996-4620-AD4A-3BE6DDC89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200" y="2265933"/>
            <a:ext cx="3952500" cy="627610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56A96143-40A0-4A20-8274-8D2456C5AB2C}"/>
              </a:ext>
            </a:extLst>
          </p:cNvPr>
          <p:cNvSpPr txBox="1"/>
          <p:nvPr/>
        </p:nvSpPr>
        <p:spPr>
          <a:xfrm>
            <a:off x="4640350" y="2195572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highlight>
                  <a:srgbClr val="FFFF00"/>
                </a:highlight>
              </a:rPr>
              <a:t>n2EDM should improve to </a:t>
            </a:r>
            <a:r>
              <a:rPr lang="en-US" altLang="zh-TW" sz="18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zh-TW" sz="1800" b="1" baseline="30000" dirty="0"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−27</a:t>
            </a:r>
            <a:r>
              <a:rPr lang="en-US" altLang="zh-TW" sz="1800" dirty="0">
                <a:solidFill>
                  <a:srgbClr val="0000FF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 </a:t>
            </a:r>
            <a:r>
              <a:rPr lang="en-US" altLang="zh-TW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cm</a:t>
            </a:r>
            <a:endParaRPr lang="zh-TW" altLang="en-US" dirty="0">
              <a:solidFill>
                <a:srgbClr val="0000FF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831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14468C2-7257-456A-A986-B7E5B6D6535F}"/>
              </a:ext>
            </a:extLst>
          </p:cNvPr>
          <p:cNvSpPr/>
          <p:nvPr/>
        </p:nvSpPr>
        <p:spPr>
          <a:xfrm>
            <a:off x="1368380" y="188640"/>
            <a:ext cx="6624000" cy="584775"/>
          </a:xfrm>
          <a:prstGeom prst="rect">
            <a:avLst/>
          </a:prstGeom>
          <a:solidFill>
            <a:srgbClr val="FFFF00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/>
            <a:r>
              <a:rPr lang="en-US" altLang="zh-TW" sz="2600" dirty="0">
                <a:solidFill>
                  <a:srgbClr val="0000FF"/>
                </a:solidFill>
              </a:rPr>
              <a:t> Further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Cancellation Mechanism for </a:t>
            </a:r>
            <a:r>
              <a:rPr lang="en-US" altLang="zh-TW" sz="2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zh-TW" sz="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EDM</a:t>
            </a:r>
            <a:endParaRPr lang="en-US" altLang="zh-TW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68AB34E-A577-4C9B-B3B5-76448E5E6E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869" t="-5857" r="5218" b="8227"/>
          <a:stretch/>
        </p:blipFill>
        <p:spPr>
          <a:xfrm>
            <a:off x="3743908" y="1232756"/>
            <a:ext cx="3564396" cy="448281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EB5A074B-A14A-456B-95A9-BA85BDB53554}"/>
              </a:ext>
            </a:extLst>
          </p:cNvPr>
          <p:cNvSpPr txBox="1"/>
          <p:nvPr/>
        </p:nvSpPr>
        <p:spPr>
          <a:xfrm>
            <a:off x="1034012" y="1052736"/>
            <a:ext cx="7005600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All we know is </a:t>
            </a:r>
            <a:r>
              <a:rPr lang="en-US" altLang="zh-TW" sz="1700" dirty="0"/>
              <a:t>|</a:t>
            </a:r>
            <a:r>
              <a:rPr lang="el-GR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uu</a:t>
            </a:r>
            <a:r>
              <a:rPr lang="en-US" altLang="zh-TW" sz="1700" dirty="0"/>
              <a:t>| </a:t>
            </a:r>
            <a:r>
              <a:rPr lang="en-US" altLang="zh-TW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l-GR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TW" sz="1600" dirty="0">
                <a:solidFill>
                  <a:srgbClr val="0000FF"/>
                </a:solidFill>
              </a:rPr>
              <a:t>, therefore let us explore </a:t>
            </a:r>
            <a:r>
              <a:rPr lang="en-US" altLang="zh-TW" sz="16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of magnitude</a:t>
            </a:r>
            <a:r>
              <a:rPr lang="en-US" altLang="zh-TW" sz="1600" dirty="0">
                <a:solidFill>
                  <a:srgbClr val="0000FF"/>
                </a:solidFill>
              </a:rPr>
              <a:t>,</a:t>
            </a:r>
          </a:p>
          <a:p>
            <a:r>
              <a:rPr lang="en-US" altLang="zh-TW" sz="1600" dirty="0">
                <a:solidFill>
                  <a:srgbClr val="0000FF"/>
                </a:solidFill>
              </a:rPr>
              <a:t>as well as put in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phase</a:t>
            </a:r>
            <a:r>
              <a:rPr lang="en-US" altLang="zh-TW" sz="1600" dirty="0">
                <a:solidFill>
                  <a:srgbClr val="0000FF"/>
                </a:solidFill>
              </a:rPr>
              <a:t>. I.e.</a:t>
            </a:r>
          </a:p>
          <a:p>
            <a:r>
              <a:rPr lang="en-US" altLang="zh-TW" sz="1600" dirty="0">
                <a:solidFill>
                  <a:srgbClr val="0000FF"/>
                </a:solidFill>
              </a:rPr>
              <a:t>This leads to Fig. 4 below:</a:t>
            </a:r>
            <a:endParaRPr lang="zh-TW" altLang="en-US" sz="1700" dirty="0">
              <a:solidFill>
                <a:srgbClr val="0000FF"/>
              </a:solidFill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487679E3-9169-4243-AFE4-98CA9B9B07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2" r="1176"/>
          <a:stretch/>
        </p:blipFill>
        <p:spPr>
          <a:xfrm>
            <a:off x="89502" y="2312876"/>
            <a:ext cx="8964996" cy="286408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CAAB81B6-E5BF-436F-B6E6-FE1C21F891D4}"/>
              </a:ext>
            </a:extLst>
          </p:cNvPr>
          <p:cNvSpPr txBox="1"/>
          <p:nvPr/>
        </p:nvSpPr>
        <p:spPr>
          <a:xfrm>
            <a:off x="2106094" y="5421994"/>
            <a:ext cx="51485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</a:t>
            </a:r>
            <a:r>
              <a:rPr lang="en-US" altLang="zh-TW" sz="3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18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EDM may well emerge at </a:t>
            </a:r>
            <a:r>
              <a:rPr lang="en-US" altLang="zh-TW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zh-TW" sz="18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−30</a:t>
            </a:r>
            <a:r>
              <a:rPr lang="en-US" altLang="zh-TW" sz="18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 </a:t>
            </a:r>
            <a:r>
              <a:rPr lang="en-US" altLang="zh-TW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cm</a:t>
            </a:r>
            <a:r>
              <a:rPr lang="en-US" altLang="zh-TW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as JILA is still</a:t>
            </a:r>
          </a:p>
          <a:p>
            <a:pPr algn="ctr"/>
            <a:r>
              <a:rPr lang="en-US" altLang="zh-TW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not inconsistent, let’s </a:t>
            </a:r>
            <a:r>
              <a:rPr lang="en-US" altLang="zh-TW" sz="1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hope</a:t>
            </a:r>
            <a:endParaRPr lang="en-US" altLang="zh-TW" sz="1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we</a:t>
            </a:r>
            <a:r>
              <a:rPr lang="zh-TW" alt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1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will have </a:t>
            </a:r>
            <a:r>
              <a:rPr lang="en-US" altLang="zh-TW" sz="18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facility to probe</a:t>
            </a:r>
            <a:r>
              <a:rPr lang="en-US" altLang="zh-TW" sz="18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zh-TW" sz="3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8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EDM at </a:t>
            </a:r>
            <a:r>
              <a:rPr lang="en-US" altLang="zh-TW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altLang="zh-TW" sz="1800" b="1" u="sng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−28</a:t>
            </a:r>
            <a:r>
              <a:rPr lang="en-US" altLang="zh-TW" sz="18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1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 </a:t>
            </a:r>
            <a:r>
              <a:rPr lang="en-US" altLang="zh-TW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cm</a:t>
            </a:r>
            <a:r>
              <a:rPr lang="en-US" altLang="zh-TW" sz="1800" u="sng" dirty="0">
                <a:solidFill>
                  <a:srgbClr val="0000F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zh-TW" altLang="en-US" u="sng" dirty="0">
              <a:solidFill>
                <a:srgbClr val="0000FF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28AD06A1-E300-4229-A91E-1AA23758E054}"/>
              </a:ext>
            </a:extLst>
          </p:cNvPr>
          <p:cNvSpPr txBox="1"/>
          <p:nvPr/>
        </p:nvSpPr>
        <p:spPr>
          <a:xfrm>
            <a:off x="4320487" y="1582778"/>
            <a:ext cx="241123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7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Justified towards the end.</a:t>
            </a:r>
            <a:endParaRPr lang="zh-TW" altLang="en-US" sz="17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64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theme/theme1.xml><?xml version="1.0" encoding="utf-8"?>
<a:theme xmlns:a="http://schemas.openxmlformats.org/drawingml/2006/main" name="mypresentation">
  <a:themeElements>
    <a:clrScheme name="mypresentation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mypresentation">
      <a:majorFont>
        <a:latin typeface="Comic Sans MS"/>
        <a:ea typeface="新細明體"/>
        <a:cs typeface=""/>
      </a:majorFont>
      <a:minorFont>
        <a:latin typeface="Comic Sans MS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algn="ctr">
          <a:solidFill>
            <a:srgbClr val="FF0000"/>
          </a:solidFill>
          <a:round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/>
      <a:lstStyle>
        <a:defPPr algn="ctr" eaLnBrk="1" hangingPunct="1">
          <a:defRPr sz="2800">
            <a:solidFill>
              <a:schemeClr val="tx1"/>
            </a:solidFill>
            <a:latin typeface="Arial" panose="020B0604020202020204" pitchFamily="34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mypresentation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144172</TotalTime>
  <Words>1257</Words>
  <Application>Microsoft Office PowerPoint</Application>
  <PresentationFormat>如螢幕大小 (4:3)</PresentationFormat>
  <Paragraphs>259</Paragraphs>
  <Slides>14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13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8" baseType="lpstr">
      <vt:lpstr>-apple-system</vt:lpstr>
      <vt:lpstr>Monotype Sorts</vt:lpstr>
      <vt:lpstr>Arial</vt:lpstr>
      <vt:lpstr>Calibri</vt:lpstr>
      <vt:lpstr>Comic Sans MS</vt:lpstr>
      <vt:lpstr>Garamond</vt:lpstr>
      <vt:lpstr>Liberation Sans</vt:lpstr>
      <vt:lpstr>Lucida Handwriting</vt:lpstr>
      <vt:lpstr>Monotype Corsiva</vt:lpstr>
      <vt:lpstr>MS Reference Sans Serif</vt:lpstr>
      <vt:lpstr>Segoe UI Symbol</vt:lpstr>
      <vt:lpstr>Tahoma</vt:lpstr>
      <vt:lpstr>Times New Roman</vt:lpstr>
      <vt:lpstr>mypresentation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wshou</dc:creator>
  <cp:lastModifiedBy>wshou</cp:lastModifiedBy>
  <cp:revision>2096</cp:revision>
  <cp:lastPrinted>2025-08-25T04:42:37Z</cp:lastPrinted>
  <dcterms:created xsi:type="dcterms:W3CDTF">2012-05-21T16:13:04Z</dcterms:created>
  <dcterms:modified xsi:type="dcterms:W3CDTF">2025-09-04T07:56:23Z</dcterms:modified>
</cp:coreProperties>
</file>