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22"/>
  </p:notesMasterIdLst>
  <p:sldIdLst>
    <p:sldId id="257" r:id="rId5"/>
    <p:sldId id="500" r:id="rId6"/>
    <p:sldId id="475" r:id="rId7"/>
    <p:sldId id="498" r:id="rId8"/>
    <p:sldId id="476" r:id="rId9"/>
    <p:sldId id="491" r:id="rId10"/>
    <p:sldId id="502" r:id="rId11"/>
    <p:sldId id="480" r:id="rId12"/>
    <p:sldId id="455" r:id="rId13"/>
    <p:sldId id="467" r:id="rId14"/>
    <p:sldId id="492" r:id="rId15"/>
    <p:sldId id="503" r:id="rId16"/>
    <p:sldId id="496" r:id="rId17"/>
    <p:sldId id="497" r:id="rId18"/>
    <p:sldId id="489" r:id="rId19"/>
    <p:sldId id="499" r:id="rId20"/>
    <p:sldId id="501" r:id="rId21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F9AE65-BD00-45D2-8AC0-763D5EA91000}" v="187" dt="2025-09-10T06:11:08.4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5803" autoAdjust="0"/>
  </p:normalViewPr>
  <p:slideViewPr>
    <p:cSldViewPr snapToGrid="0">
      <p:cViewPr varScale="1">
        <p:scale>
          <a:sx n="112" d="100"/>
          <a:sy n="112" d="100"/>
        </p:scale>
        <p:origin x="55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B389B-56EF-451A-AF8B-65CCD64771CB}" type="datetimeFigureOut">
              <a:rPr lang="en-DE" smtClean="0"/>
              <a:t>10/09/2025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D3745-09CF-4DD3-81FB-A746CEE5B58E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7090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B882B7-5ED9-4B96-A97F-97EB2A7F29A9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71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2815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5621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B882B7-5ED9-4B96-A97F-97EB2A7F29A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312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9912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286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2190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9458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8BF01-23AB-D819-201C-7540045D5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F4E7170-2199-5114-05CA-81FDEE52F8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4A5D73A-F575-E69E-A6EA-306766867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21FA0D-5842-C821-FC6E-F8FD7E34A3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B882B7-5ED9-4B96-A97F-97EB2A7F29A9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215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5C554-9535-4973-ABED-DBB6BADC2662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98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FDC94-BC59-D6DB-9662-0E281877C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8C1661-5C2F-DD6E-089D-EA5DAD109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22F23-1C79-6BCA-B823-4974DE61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642EF-E348-4551-8466-F20C8FA42959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E04A1-CFF8-11A8-8E6F-5D8739C44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AF6DF-87F7-F4AB-7A14-68A98E649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84849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A14FA-BF5D-B281-5B29-E5A629E0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92A624-CBD8-CEF7-B699-25F2E3A9C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6071F-9E0E-464A-84D3-C3DD079D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9193-5F45-45FD-8E31-793180D8AA07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B6157-9AFC-3F0F-E608-9AF1452F1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32A38-DBEB-6463-C58C-390E578CB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6849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80340A-FBF8-FBA1-7AF5-7F25E5A35B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6CFEFF-0CEB-7923-38A1-B029008FF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7DF5F-0152-DBBF-50F3-11E0A8D5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AD07F-1F6D-42A5-AF81-6BB0E749EB71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F870A-ED35-FC40-BFA1-701D9652C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FFA99-F5F2-975A-EEB7-471125631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8475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E488-B999-0DBB-EEB0-3A17C6EED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E1DC6-B71C-40EB-280A-C62F6A14A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C3C3-6F52-729D-9934-055FF5BE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A8D05-3972-430A-BBF2-7963EBED0FDC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D12CC-5201-F15A-F8DE-0BD148FAA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F4803-BC4E-9F93-8911-6D57D8BF7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932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66576-C36A-690E-D400-B1BA50EA5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F5BD4-614E-CE7F-EC67-BFF255EE1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3C41B-89E0-54D2-F399-E7DAEEE2D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27B2E-6F7D-44B2-BCAE-D24743E89DBF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8C8D4-BFDC-5219-71F5-A6284AD6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BF20C-1261-4AFB-EA31-88E72609A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9993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5ABB-DBAB-D1B0-DA61-AAF35401B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89568-CD62-AD66-B402-48F0BB04C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D16BF-6A0D-4E59-51D1-89B249A98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03706-8AD0-A3BA-1A18-9EB637EE1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41533-BDDE-4819-A6EF-B2E91C8B2F33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2B6C4-1368-5096-82E2-644B96D91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7A4F9-3CCB-D13D-94D3-56794E5D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4630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1D938-B70B-4CFD-9878-052F801FB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AAF8A-773C-3740-C905-C4616EF7D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105FB-6DCC-3B16-A4C9-153EFBA56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B3F073-18A4-FC67-16E1-260D2096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93AC74-81E8-B10D-C8FA-508EE6A267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966EAD-91F9-8C67-8D89-2075CE772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5DE0-16AA-459A-BE6E-400C7EEDB90D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F9C753-9270-C567-8CA4-DF00EEAE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32D1-6C17-00FF-BFA0-26CF7A38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3383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E7BCC-FA0E-C7D0-AB2F-4E7CBFE16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A06D3-12D6-EB01-E285-EC7DC4E7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E557-857F-4D40-9BD2-300D969D51D0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8C4DF-CFE7-87C6-078F-E0C635342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7F3F81-D5BE-661C-4C2C-17EFB28FD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9176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A8782F-33D4-9F94-7D33-3B4823A24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66D-DFBD-444D-B817-8DC011767634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51A8B3-7B1E-BF47-9BF8-F29FA71E3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BFA85-7AE5-DA50-D71A-2CD427B7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1176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973ED-5407-024D-0AE9-2368BBB8B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1EE4C-AC76-7A6D-6182-93A6C191E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0F878-BF7C-A93B-4F1E-CF92E7F2CB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1D0939-D43A-E431-BA70-4DE80B66A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C9B6-8410-4A67-9AB7-277702BEC3B2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88F513-0901-EDA3-A8DA-EED6D873F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AD987-062A-1199-D94B-43ADBB9D5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9847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DD4C7-9A3B-1181-3CE3-013EF5C51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2C9A80-223C-11BE-3965-EA93D3362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6E96A-650F-4761-242C-C576C6C67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20F46-4FF2-8D7F-B272-125F4184B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18D95-A846-4522-88E2-41D38CAC828C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DF32A2-24CE-D3B9-F04B-8B6EA9365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DF72E-28A6-D858-3C14-741675C1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29528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66DE26-F2A7-7F0A-CB41-F25923EE1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5808F6-AF03-C922-D8BA-22D017093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E2AD9-ED8E-A442-0EFD-13F5E239D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1559C-222A-4F97-BB3C-CEFFC60FB258}" type="datetime8">
              <a:rPr lang="en-DE" smtClean="0"/>
              <a:t>10/09/2025 08:05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CBE2C-3131-B3E1-19AE-FDFC7B038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D1FA2-80E6-095E-BA88-17F77276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64330-49CC-4739-84BE-E82A2DA68870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2517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png"/><Relationship Id="rId7" Type="http://schemas.openxmlformats.org/officeDocument/2006/relationships/image" Target="../media/image46.emf"/><Relationship Id="rId12" Type="http://schemas.openxmlformats.org/officeDocument/2006/relationships/image" Target="../media/image3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11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image" Target="../media/image39.svg"/><Relationship Id="rId4" Type="http://schemas.openxmlformats.org/officeDocument/2006/relationships/image" Target="../media/image45.jpe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tags" Target="../tags/tag59.xml"/><Relationship Id="rId18" Type="http://schemas.openxmlformats.org/officeDocument/2006/relationships/tags" Target="../tags/tag64.xml"/><Relationship Id="rId26" Type="http://schemas.openxmlformats.org/officeDocument/2006/relationships/image" Target="../media/image47.png"/><Relationship Id="rId39" Type="http://schemas.openxmlformats.org/officeDocument/2006/relationships/image" Target="../media/image56.png"/><Relationship Id="rId3" Type="http://schemas.openxmlformats.org/officeDocument/2006/relationships/tags" Target="../tags/tag49.xml"/><Relationship Id="rId21" Type="http://schemas.openxmlformats.org/officeDocument/2006/relationships/tags" Target="../tags/tag67.xml"/><Relationship Id="rId34" Type="http://schemas.openxmlformats.org/officeDocument/2006/relationships/image" Target="../media/image55.png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17" Type="http://schemas.openxmlformats.org/officeDocument/2006/relationships/tags" Target="../tags/tag63.xml"/><Relationship Id="rId25" Type="http://schemas.openxmlformats.org/officeDocument/2006/relationships/image" Target="../media/image23.png"/><Relationship Id="rId33" Type="http://schemas.openxmlformats.org/officeDocument/2006/relationships/image" Target="../media/image54.png"/><Relationship Id="rId38" Type="http://schemas.microsoft.com/office/2007/relationships/hdphoto" Target="../media/hdphoto3.wdp"/><Relationship Id="rId2" Type="http://schemas.openxmlformats.org/officeDocument/2006/relationships/tags" Target="../tags/tag48.xml"/><Relationship Id="rId16" Type="http://schemas.openxmlformats.org/officeDocument/2006/relationships/tags" Target="../tags/tag62.xml"/><Relationship Id="rId20" Type="http://schemas.openxmlformats.org/officeDocument/2006/relationships/tags" Target="../tags/tag66.xml"/><Relationship Id="rId29" Type="http://schemas.openxmlformats.org/officeDocument/2006/relationships/image" Target="../media/image50.png"/><Relationship Id="rId41" Type="http://schemas.openxmlformats.org/officeDocument/2006/relationships/image" Target="../media/image58.png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24" Type="http://schemas.openxmlformats.org/officeDocument/2006/relationships/slideLayout" Target="../slideLayouts/slideLayout2.xml"/><Relationship Id="rId32" Type="http://schemas.openxmlformats.org/officeDocument/2006/relationships/image" Target="../media/image53.png"/><Relationship Id="rId37" Type="http://schemas.openxmlformats.org/officeDocument/2006/relationships/image" Target="../media/image20.png"/><Relationship Id="rId40" Type="http://schemas.openxmlformats.org/officeDocument/2006/relationships/image" Target="../media/image57.svg"/><Relationship Id="rId5" Type="http://schemas.openxmlformats.org/officeDocument/2006/relationships/tags" Target="../tags/tag51.xml"/><Relationship Id="rId15" Type="http://schemas.openxmlformats.org/officeDocument/2006/relationships/tags" Target="../tags/tag61.xml"/><Relationship Id="rId23" Type="http://schemas.openxmlformats.org/officeDocument/2006/relationships/tags" Target="../tags/tag69.xml"/><Relationship Id="rId28" Type="http://schemas.openxmlformats.org/officeDocument/2006/relationships/image" Target="../media/image49.png"/><Relationship Id="rId36" Type="http://schemas.microsoft.com/office/2007/relationships/hdphoto" Target="../media/hdphoto4.wdp"/><Relationship Id="rId10" Type="http://schemas.openxmlformats.org/officeDocument/2006/relationships/tags" Target="../tags/tag56.xml"/><Relationship Id="rId19" Type="http://schemas.openxmlformats.org/officeDocument/2006/relationships/tags" Target="../tags/tag65.xml"/><Relationship Id="rId31" Type="http://schemas.openxmlformats.org/officeDocument/2006/relationships/image" Target="../media/image52.png"/><Relationship Id="rId4" Type="http://schemas.openxmlformats.org/officeDocument/2006/relationships/tags" Target="../tags/tag50.xml"/><Relationship Id="rId9" Type="http://schemas.openxmlformats.org/officeDocument/2006/relationships/tags" Target="../tags/tag55.xml"/><Relationship Id="rId14" Type="http://schemas.openxmlformats.org/officeDocument/2006/relationships/tags" Target="../tags/tag60.xml"/><Relationship Id="rId22" Type="http://schemas.openxmlformats.org/officeDocument/2006/relationships/tags" Target="../tags/tag68.xml"/><Relationship Id="rId27" Type="http://schemas.openxmlformats.org/officeDocument/2006/relationships/image" Target="../media/image48.png"/><Relationship Id="rId30" Type="http://schemas.openxmlformats.org/officeDocument/2006/relationships/image" Target="../media/image51.png"/><Relationship Id="rId35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60.png"/><Relationship Id="rId18" Type="http://schemas.openxmlformats.org/officeDocument/2006/relationships/image" Target="../media/image23.png"/><Relationship Id="rId26" Type="http://schemas.microsoft.com/office/2007/relationships/hdphoto" Target="../media/hdphoto4.wdp"/><Relationship Id="rId3" Type="http://schemas.openxmlformats.org/officeDocument/2006/relationships/tags" Target="../tags/tag72.xml"/><Relationship Id="rId21" Type="http://schemas.openxmlformats.org/officeDocument/2006/relationships/image" Target="../media/image25.png"/><Relationship Id="rId7" Type="http://schemas.openxmlformats.org/officeDocument/2006/relationships/tags" Target="../tags/tag76.xml"/><Relationship Id="rId12" Type="http://schemas.openxmlformats.org/officeDocument/2006/relationships/image" Target="../media/image59.png"/><Relationship Id="rId17" Type="http://schemas.openxmlformats.org/officeDocument/2006/relationships/image" Target="../media/image22.png"/><Relationship Id="rId25" Type="http://schemas.openxmlformats.org/officeDocument/2006/relationships/image" Target="../media/image21.png"/><Relationship Id="rId2" Type="http://schemas.openxmlformats.org/officeDocument/2006/relationships/tags" Target="../tags/tag71.xml"/><Relationship Id="rId16" Type="http://schemas.openxmlformats.org/officeDocument/2006/relationships/image" Target="../media/image63.emf"/><Relationship Id="rId20" Type="http://schemas.openxmlformats.org/officeDocument/2006/relationships/image" Target="../media/image26.png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notesSlide" Target="../notesSlides/notesSlide10.xml"/><Relationship Id="rId24" Type="http://schemas.microsoft.com/office/2007/relationships/hdphoto" Target="../media/hdphoto3.wdp"/><Relationship Id="rId5" Type="http://schemas.openxmlformats.org/officeDocument/2006/relationships/tags" Target="../tags/tag74.xml"/><Relationship Id="rId15" Type="http://schemas.openxmlformats.org/officeDocument/2006/relationships/image" Target="../media/image62.emf"/><Relationship Id="rId23" Type="http://schemas.openxmlformats.org/officeDocument/2006/relationships/image" Target="../media/image20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24.png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61.png"/><Relationship Id="rId2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26" Type="http://schemas.openxmlformats.org/officeDocument/2006/relationships/tags" Target="../tags/tag28.xml"/><Relationship Id="rId3" Type="http://schemas.openxmlformats.org/officeDocument/2006/relationships/tags" Target="../tags/tag5.xml"/><Relationship Id="rId21" Type="http://schemas.openxmlformats.org/officeDocument/2006/relationships/tags" Target="../tags/tag23.xml"/><Relationship Id="rId34" Type="http://schemas.openxmlformats.org/officeDocument/2006/relationships/slideLayout" Target="../slideLayouts/slideLayout7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tags" Target="../tags/tag27.xml"/><Relationship Id="rId33" Type="http://schemas.openxmlformats.org/officeDocument/2006/relationships/tags" Target="../tags/tag35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tags" Target="../tags/tag22.xml"/><Relationship Id="rId29" Type="http://schemas.openxmlformats.org/officeDocument/2006/relationships/tags" Target="../tags/tag31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24" Type="http://schemas.openxmlformats.org/officeDocument/2006/relationships/tags" Target="../tags/tag26.xml"/><Relationship Id="rId32" Type="http://schemas.openxmlformats.org/officeDocument/2006/relationships/tags" Target="../tags/tag34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23" Type="http://schemas.openxmlformats.org/officeDocument/2006/relationships/tags" Target="../tags/tag25.xml"/><Relationship Id="rId28" Type="http://schemas.openxmlformats.org/officeDocument/2006/relationships/tags" Target="../tags/tag30.xml"/><Relationship Id="rId10" Type="http://schemas.openxmlformats.org/officeDocument/2006/relationships/tags" Target="../tags/tag12.xml"/><Relationship Id="rId19" Type="http://schemas.openxmlformats.org/officeDocument/2006/relationships/tags" Target="../tags/tag21.xml"/><Relationship Id="rId31" Type="http://schemas.openxmlformats.org/officeDocument/2006/relationships/tags" Target="../tags/tag33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tags" Target="../tags/tag24.xml"/><Relationship Id="rId27" Type="http://schemas.openxmlformats.org/officeDocument/2006/relationships/tags" Target="../tags/tag29.xml"/><Relationship Id="rId30" Type="http://schemas.openxmlformats.org/officeDocument/2006/relationships/tags" Target="../tags/tag32.xml"/><Relationship Id="rId35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image" Target="../media/image19.svg"/><Relationship Id="rId18" Type="http://schemas.openxmlformats.org/officeDocument/2006/relationships/image" Target="../media/image22.png"/><Relationship Id="rId3" Type="http://schemas.openxmlformats.org/officeDocument/2006/relationships/tags" Target="../tags/tag38.xml"/><Relationship Id="rId21" Type="http://schemas.openxmlformats.org/officeDocument/2006/relationships/image" Target="../media/image25.png"/><Relationship Id="rId7" Type="http://schemas.openxmlformats.org/officeDocument/2006/relationships/tags" Target="../tags/tag42.xml"/><Relationship Id="rId12" Type="http://schemas.openxmlformats.org/officeDocument/2006/relationships/image" Target="../media/image18.png"/><Relationship Id="rId17" Type="http://schemas.microsoft.com/office/2007/relationships/hdphoto" Target="../media/hdphoto4.wdp"/><Relationship Id="rId2" Type="http://schemas.openxmlformats.org/officeDocument/2006/relationships/tags" Target="../tags/tag37.xml"/><Relationship Id="rId16" Type="http://schemas.openxmlformats.org/officeDocument/2006/relationships/image" Target="../media/image21.png"/><Relationship Id="rId20" Type="http://schemas.openxmlformats.org/officeDocument/2006/relationships/image" Target="../media/image24.png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40.xml"/><Relationship Id="rId15" Type="http://schemas.microsoft.com/office/2007/relationships/hdphoto" Target="../media/hdphoto3.wdp"/><Relationship Id="rId23" Type="http://schemas.openxmlformats.org/officeDocument/2006/relationships/image" Target="../media/image27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23.png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image" Target="../media/image20.png"/><Relationship Id="rId2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2B89163-6B5E-4675-8A96-0B007E146A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5" r="175" b="3341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D1DAA1-EB83-4177-A63B-CEB2C632EE56}"/>
              </a:ext>
            </a:extLst>
          </p:cNvPr>
          <p:cNvSpPr/>
          <p:nvPr/>
        </p:nvSpPr>
        <p:spPr>
          <a:xfrm>
            <a:off x="0" y="5848350"/>
            <a:ext cx="12192000" cy="1009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i="1" dirty="0"/>
              <a:t>10.09.2025</a:t>
            </a:r>
          </a:p>
          <a:p>
            <a:pPr algn="r"/>
            <a:r>
              <a:rPr lang="en-US" i="1" dirty="0"/>
              <a:t>PSI2025</a:t>
            </a:r>
            <a:endParaRPr lang="de-DE" i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22AF1C-B126-4ED1-A916-AFF2727D4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715"/>
            <a:ext cx="12192000" cy="1569083"/>
          </a:xfrm>
          <a:solidFill>
            <a:srgbClr val="000000">
              <a:alpha val="50196"/>
            </a:srgbClr>
          </a:solidFill>
        </p:spPr>
        <p:txBody>
          <a:bodyPr>
            <a:normAutofit/>
          </a:bodyPr>
          <a:lstStyle/>
          <a:p>
            <a:pPr algn="l"/>
            <a:r>
              <a:rPr lang="en-US" sz="5000" dirty="0">
                <a:solidFill>
                  <a:schemeClr val="bg1"/>
                </a:solidFill>
                <a:latin typeface="+mn-lt"/>
              </a:rPr>
              <a:t>Quantum logic spectroscopy of the hydrogen molecular ion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683494-C55B-4622-A4B1-1737CEA0F5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613482"/>
            <a:ext cx="8677279" cy="1230967"/>
          </a:xfrm>
          <a:solidFill>
            <a:srgbClr val="000000">
              <a:alpha val="54902"/>
            </a:srgbClr>
          </a:solidFill>
        </p:spPr>
        <p:txBody>
          <a:bodyPr>
            <a:noAutofit/>
          </a:bodyPr>
          <a:lstStyle/>
          <a:p>
            <a:pPr algn="l"/>
            <a:r>
              <a:rPr lang="de-DE" sz="2500" u="sng" dirty="0">
                <a:solidFill>
                  <a:schemeClr val="bg1"/>
                </a:solidFill>
              </a:rPr>
              <a:t>F. Schmid</a:t>
            </a:r>
            <a:r>
              <a:rPr lang="de-DE" sz="2500" dirty="0">
                <a:solidFill>
                  <a:schemeClr val="bg1"/>
                </a:solidFill>
              </a:rPr>
              <a:t>, D. Holzapfel, Q. He, F. Vouzinas, H. J. Kim, N. Schwegler, O. Stadler, M. Stadler, A. Ferk, J. P. Home, D. Kienzler</a:t>
            </a:r>
          </a:p>
          <a:p>
            <a:pPr algn="l"/>
            <a:r>
              <a:rPr lang="de-DE" sz="2500" dirty="0">
                <a:solidFill>
                  <a:schemeClr val="bg1"/>
                </a:solidFill>
              </a:rPr>
              <a:t>Trapped Ion Quantum Information Group</a:t>
            </a:r>
          </a:p>
        </p:txBody>
      </p:sp>
      <p:pic>
        <p:nvPicPr>
          <p:cNvPr id="7" name="Picture 6" descr="Logo_ETH_white.eps">
            <a:extLst>
              <a:ext uri="{FF2B5EF4-FFF2-40B4-BE49-F238E27FC236}">
                <a16:creationId xmlns:a16="http://schemas.microsoft.com/office/drawing/2014/main" id="{8A2FD63C-225F-4383-8165-2B751EB5F9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03" y="6004469"/>
            <a:ext cx="2795430" cy="698151"/>
          </a:xfrm>
          <a:prstGeom prst="rect">
            <a:avLst/>
          </a:prstGeom>
        </p:spPr>
      </p:pic>
      <p:grpSp>
        <p:nvGrpSpPr>
          <p:cNvPr id="16" name="Gruppieren 43">
            <a:extLst>
              <a:ext uri="{FF2B5EF4-FFF2-40B4-BE49-F238E27FC236}">
                <a16:creationId xmlns:a16="http://schemas.microsoft.com/office/drawing/2014/main" id="{F2D61D06-DA97-42DE-9817-B09BDB51CAE8}"/>
              </a:ext>
            </a:extLst>
          </p:cNvPr>
          <p:cNvGrpSpPr/>
          <p:nvPr/>
        </p:nvGrpSpPr>
        <p:grpSpPr>
          <a:xfrm>
            <a:off x="8967791" y="3494368"/>
            <a:ext cx="2933698" cy="1569083"/>
            <a:chOff x="7107128" y="3782196"/>
            <a:chExt cx="2674111" cy="1430242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3C541B21-D230-4E17-A3ED-951E3867C9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2" t="46856" r="49113" b="34431"/>
            <a:stretch/>
          </p:blipFill>
          <p:spPr bwMode="auto">
            <a:xfrm>
              <a:off x="7107128" y="3782196"/>
              <a:ext cx="2674111" cy="1430242"/>
            </a:xfrm>
            <a:prstGeom prst="roundRect">
              <a:avLst>
                <a:gd name="adj" fmla="val 39359"/>
              </a:avLst>
            </a:prstGeom>
            <a:noFill/>
            <a:ln w="28575"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Oval 45">
              <a:extLst>
                <a:ext uri="{FF2B5EF4-FFF2-40B4-BE49-F238E27FC236}">
                  <a16:creationId xmlns:a16="http://schemas.microsoft.com/office/drawing/2014/main" id="{5B18B248-8595-4058-BBED-17FB46492856}"/>
                </a:ext>
              </a:extLst>
            </p:cNvPr>
            <p:cNvSpPr/>
            <p:nvPr/>
          </p:nvSpPr>
          <p:spPr>
            <a:xfrm>
              <a:off x="8569614" y="4285424"/>
              <a:ext cx="551680" cy="5516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9" name="Textfeld 4">
              <a:extLst>
                <a:ext uri="{FF2B5EF4-FFF2-40B4-BE49-F238E27FC236}">
                  <a16:creationId xmlns:a16="http://schemas.microsoft.com/office/drawing/2014/main" id="{2ACC7A52-2027-46F7-9663-244E101EC7B0}"/>
                </a:ext>
              </a:extLst>
            </p:cNvPr>
            <p:cNvSpPr txBox="1"/>
            <p:nvPr/>
          </p:nvSpPr>
          <p:spPr>
            <a:xfrm>
              <a:off x="7363579" y="3964286"/>
              <a:ext cx="1175144" cy="533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3200" dirty="0" err="1">
                  <a:solidFill>
                    <a:schemeClr val="bg1"/>
                  </a:solidFill>
                </a:rPr>
                <a:t>Be</a:t>
              </a:r>
              <a:r>
                <a:rPr lang="de-DE" sz="32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20" name="Textfeld 4">
              <a:extLst>
                <a:ext uri="{FF2B5EF4-FFF2-40B4-BE49-F238E27FC236}">
                  <a16:creationId xmlns:a16="http://schemas.microsoft.com/office/drawing/2014/main" id="{A86B52D8-A775-4D88-BC54-5555DC76B271}"/>
                </a:ext>
              </a:extLst>
            </p:cNvPr>
            <p:cNvSpPr txBox="1"/>
            <p:nvPr/>
          </p:nvSpPr>
          <p:spPr>
            <a:xfrm>
              <a:off x="8949996" y="3922778"/>
              <a:ext cx="656355" cy="533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3200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3200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EE902A4-099C-47F6-95D1-0B17505DFDCC}"/>
              </a:ext>
            </a:extLst>
          </p:cNvPr>
          <p:cNvCxnSpPr>
            <a:cxnSpLocks/>
          </p:cNvCxnSpPr>
          <p:nvPr/>
        </p:nvCxnSpPr>
        <p:spPr>
          <a:xfrm>
            <a:off x="5553075" y="3267075"/>
            <a:ext cx="5786438" cy="2143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108AED-203B-42F0-A510-4EB95FC2941A}"/>
              </a:ext>
            </a:extLst>
          </p:cNvPr>
          <p:cNvCxnSpPr>
            <a:cxnSpLocks/>
          </p:cNvCxnSpPr>
          <p:nvPr/>
        </p:nvCxnSpPr>
        <p:spPr>
          <a:xfrm>
            <a:off x="5549900" y="3262635"/>
            <a:ext cx="3789363" cy="176656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CF80DC5-03B5-4CBC-75AD-51D959843E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0423" y="6145916"/>
            <a:ext cx="2286005" cy="5181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2B1A52-EBFE-A616-9C9B-D81CFB5BB682}"/>
              </a:ext>
            </a:extLst>
          </p:cNvPr>
          <p:cNvSpPr txBox="1"/>
          <p:nvPr/>
        </p:nvSpPr>
        <p:spPr>
          <a:xfrm>
            <a:off x="6329715" y="5882601"/>
            <a:ext cx="43017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N. Schwegler </a:t>
            </a:r>
            <a:r>
              <a:rPr lang="en-GB" i="1" dirty="0">
                <a:solidFill>
                  <a:schemeClr val="bg1"/>
                </a:solidFill>
              </a:rPr>
              <a:t>et al.</a:t>
            </a:r>
            <a:r>
              <a:rPr lang="en-GB" dirty="0">
                <a:solidFill>
                  <a:schemeClr val="bg1"/>
                </a:solidFill>
              </a:rPr>
              <a:t>, PRL </a:t>
            </a:r>
            <a:r>
              <a:rPr lang="en-GB" b="1" dirty="0">
                <a:solidFill>
                  <a:schemeClr val="bg1"/>
                </a:solidFill>
              </a:rPr>
              <a:t>131</a:t>
            </a:r>
            <a:r>
              <a:rPr lang="en-GB" dirty="0">
                <a:solidFill>
                  <a:schemeClr val="bg1"/>
                </a:solidFill>
              </a:rPr>
              <a:t>, 133003 (2023)</a:t>
            </a:r>
          </a:p>
          <a:p>
            <a:r>
              <a:rPr lang="en-GB" dirty="0">
                <a:solidFill>
                  <a:schemeClr val="bg1"/>
                </a:solidFill>
              </a:rPr>
              <a:t>D. Holzapfel </a:t>
            </a:r>
            <a:r>
              <a:rPr lang="en-GB" i="1" dirty="0">
                <a:solidFill>
                  <a:schemeClr val="bg1"/>
                </a:solidFill>
              </a:rPr>
              <a:t>et al.</a:t>
            </a:r>
            <a:r>
              <a:rPr lang="en-GB" dirty="0">
                <a:solidFill>
                  <a:schemeClr val="bg1"/>
                </a:solidFill>
              </a:rPr>
              <a:t>, PRX </a:t>
            </a:r>
            <a:r>
              <a:rPr lang="en-GB" b="1" dirty="0">
                <a:solidFill>
                  <a:schemeClr val="bg1"/>
                </a:solidFill>
              </a:rPr>
              <a:t>15</a:t>
            </a:r>
            <a:r>
              <a:rPr lang="en-GB" dirty="0">
                <a:solidFill>
                  <a:schemeClr val="bg1"/>
                </a:solidFill>
              </a:rPr>
              <a:t>, 031009 (2025)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H. J. Kim </a:t>
            </a:r>
            <a:r>
              <a:rPr lang="en-GB" i="1" dirty="0">
                <a:solidFill>
                  <a:schemeClr val="bg1"/>
                </a:solidFill>
              </a:rPr>
              <a:t>et al.</a:t>
            </a:r>
            <a:r>
              <a:rPr lang="en-GB" dirty="0">
                <a:solidFill>
                  <a:schemeClr val="bg1"/>
                </a:solidFill>
              </a:rPr>
              <a:t>, arXiv:2509.03625 (2025)</a:t>
            </a:r>
          </a:p>
        </p:txBody>
      </p:sp>
    </p:spTree>
    <p:extLst>
      <p:ext uri="{BB962C8B-B14F-4D97-AF65-F5344CB8AC3E}">
        <p14:creationId xmlns:p14="http://schemas.microsoft.com/office/powerpoint/2010/main" val="372707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79FC102-1B2D-A25D-CC2E-FB523E4D2E92}"/>
              </a:ext>
            </a:extLst>
          </p:cNvPr>
          <p:cNvSpPr/>
          <p:nvPr/>
        </p:nvSpPr>
        <p:spPr>
          <a:xfrm>
            <a:off x="7106920" y="868553"/>
            <a:ext cx="3925484" cy="5322831"/>
          </a:xfrm>
          <a:prstGeom prst="roundRect">
            <a:avLst>
              <a:gd name="adj" fmla="val 899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88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62ECD2B-783D-F361-1AA0-22DAA91CBEFF}"/>
              </a:ext>
            </a:extLst>
          </p:cNvPr>
          <p:cNvGrpSpPr>
            <a:grpSpLocks noChangeAspect="1"/>
          </p:cNvGrpSpPr>
          <p:nvPr/>
        </p:nvGrpSpPr>
        <p:grpSpPr>
          <a:xfrm>
            <a:off x="7256405" y="1139151"/>
            <a:ext cx="3586636" cy="4876801"/>
            <a:chOff x="7404015" y="1475404"/>
            <a:chExt cx="3094323" cy="42073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CFD8D25-9FDA-5A9B-E297-67F08EEF0D40}"/>
                </a:ext>
              </a:extLst>
            </p:cNvPr>
            <p:cNvGrpSpPr/>
            <p:nvPr/>
          </p:nvGrpSpPr>
          <p:grpSpPr>
            <a:xfrm flipV="1">
              <a:off x="7404015" y="1855067"/>
              <a:ext cx="3094323" cy="743221"/>
              <a:chOff x="631822" y="5054210"/>
              <a:chExt cx="4073298" cy="978360"/>
            </a:xfrm>
          </p:grpSpPr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DFDEA395-8E0E-97FD-89B4-414B7F35BAA0}"/>
                  </a:ext>
                </a:extLst>
              </p:cNvPr>
              <p:cNvCxnSpPr/>
              <p:nvPr/>
            </p:nvCxnSpPr>
            <p:spPr>
              <a:xfrm>
                <a:off x="631822" y="603257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3F0C6300-37B7-F305-3D67-89ED2B3E69DA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D95D9029-1D05-C84C-9974-68E043923B1A}"/>
                  </a:ext>
                </a:extLst>
              </p:cNvPr>
              <p:cNvCxnSpPr/>
              <p:nvPr/>
            </p:nvCxnSpPr>
            <p:spPr>
              <a:xfrm>
                <a:off x="1995590" y="564122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B76F310F-3A4A-D0D1-FFBE-2BF324B3EC4C}"/>
                  </a:ext>
                </a:extLst>
              </p:cNvPr>
              <p:cNvCxnSpPr/>
              <p:nvPr/>
            </p:nvCxnSpPr>
            <p:spPr>
              <a:xfrm>
                <a:off x="1313706" y="5836898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443AD483-C72C-71E4-CD51-F2DE3152E011}"/>
                  </a:ext>
                </a:extLst>
              </p:cNvPr>
              <p:cNvCxnSpPr/>
              <p:nvPr/>
            </p:nvCxnSpPr>
            <p:spPr>
              <a:xfrm>
                <a:off x="4041241" y="505421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AC252A54-87B7-55FD-2D77-AEC369723ECA}"/>
                  </a:ext>
                </a:extLst>
              </p:cNvPr>
              <p:cNvCxnSpPr/>
              <p:nvPr/>
            </p:nvCxnSpPr>
            <p:spPr>
              <a:xfrm>
                <a:off x="3359358" y="524988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B8F00025-5D51-F609-0D6A-79665653FF76}"/>
                </a:ext>
              </a:extLst>
            </p:cNvPr>
            <p:cNvGrpSpPr/>
            <p:nvPr/>
          </p:nvGrpSpPr>
          <p:grpSpPr>
            <a:xfrm flipV="1">
              <a:off x="7908337" y="1475404"/>
              <a:ext cx="2058323" cy="445927"/>
              <a:chOff x="1295701" y="4807061"/>
              <a:chExt cx="2709532" cy="587008"/>
            </a:xfrm>
          </p:grpSpPr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2F8CFCCE-44A8-9721-752C-41696DE6294F}"/>
                  </a:ext>
                </a:extLst>
              </p:cNvPr>
              <p:cNvCxnSpPr/>
              <p:nvPr/>
            </p:nvCxnSpPr>
            <p:spPr>
              <a:xfrm>
                <a:off x="2659469" y="50027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B4420B74-C7E2-7A59-6E4E-A398303EEBC7}"/>
                  </a:ext>
                </a:extLst>
              </p:cNvPr>
              <p:cNvCxnSpPr/>
              <p:nvPr/>
            </p:nvCxnSpPr>
            <p:spPr>
              <a:xfrm>
                <a:off x="1977586" y="519840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6A9F3C14-8F6A-D22D-AA7E-A9A466BED769}"/>
                  </a:ext>
                </a:extLst>
              </p:cNvPr>
              <p:cNvCxnSpPr/>
              <p:nvPr/>
            </p:nvCxnSpPr>
            <p:spPr>
              <a:xfrm>
                <a:off x="1295701" y="5394069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18502002-0216-8F8C-ECD9-1173BDEEBB9E}"/>
                  </a:ext>
                </a:extLst>
              </p:cNvPr>
              <p:cNvCxnSpPr/>
              <p:nvPr/>
            </p:nvCxnSpPr>
            <p:spPr>
              <a:xfrm>
                <a:off x="3341354" y="4807061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6F1AE0A3-B766-DBA3-C727-8568B9AF44E4}"/>
                </a:ext>
              </a:extLst>
            </p:cNvPr>
            <p:cNvGrpSpPr/>
            <p:nvPr/>
          </p:nvGrpSpPr>
          <p:grpSpPr>
            <a:xfrm flipH="1">
              <a:off x="8440015" y="4941032"/>
              <a:ext cx="1022323" cy="46243"/>
              <a:chOff x="1995590" y="5445554"/>
              <a:chExt cx="1345763" cy="60874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BCE9DA3A-48C3-9DCC-8DAC-7EF219466D36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41C77A23-5085-816B-1946-791076027629}"/>
                  </a:ext>
                </a:extLst>
              </p:cNvPr>
              <p:cNvCxnSpPr/>
              <p:nvPr/>
            </p:nvCxnSpPr>
            <p:spPr>
              <a:xfrm>
                <a:off x="1995590" y="5506428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190C7F3D-8652-A52D-FDD8-D54C64CFD1F2}"/>
                </a:ext>
              </a:extLst>
            </p:cNvPr>
            <p:cNvGrpSpPr/>
            <p:nvPr/>
          </p:nvGrpSpPr>
          <p:grpSpPr>
            <a:xfrm flipH="1">
              <a:off x="7922016" y="5285720"/>
              <a:ext cx="2058323" cy="397080"/>
              <a:chOff x="1313706" y="5159763"/>
              <a:chExt cx="2709531" cy="522688"/>
            </a:xfrm>
          </p:grpSpPr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2E5EDB1A-BEB9-C9F5-D9EE-6C3D83167A3D}"/>
                  </a:ext>
                </a:extLst>
              </p:cNvPr>
              <p:cNvCxnSpPr/>
              <p:nvPr/>
            </p:nvCxnSpPr>
            <p:spPr>
              <a:xfrm>
                <a:off x="2677475" y="5511357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7BA8437-5C77-D648-EC41-4F76E18D7E67}"/>
                  </a:ext>
                </a:extLst>
              </p:cNvPr>
              <p:cNvCxnSpPr/>
              <p:nvPr/>
            </p:nvCxnSpPr>
            <p:spPr>
              <a:xfrm>
                <a:off x="1995591" y="5333995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167C4F43-F28A-9DDE-7499-EBD29108B396}"/>
                  </a:ext>
                </a:extLst>
              </p:cNvPr>
              <p:cNvCxnSpPr/>
              <p:nvPr/>
            </p:nvCxnSpPr>
            <p:spPr>
              <a:xfrm>
                <a:off x="1313706" y="5159763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9184E8F-6788-CBB4-878C-B5E3B8B2B97A}"/>
                  </a:ext>
                </a:extLst>
              </p:cNvPr>
              <p:cNvCxnSpPr/>
              <p:nvPr/>
            </p:nvCxnSpPr>
            <p:spPr>
              <a:xfrm>
                <a:off x="3359359" y="5682451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E73D8B2B-FC1A-4E85-BBD6-370011362C23}"/>
                </a:ext>
              </a:extLst>
            </p:cNvPr>
            <p:cNvGrpSpPr/>
            <p:nvPr/>
          </p:nvGrpSpPr>
          <p:grpSpPr>
            <a:xfrm flipV="1">
              <a:off x="8426337" y="2813280"/>
              <a:ext cx="1022323" cy="272469"/>
              <a:chOff x="1995590" y="5445554"/>
              <a:chExt cx="1345763" cy="358678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92EEDB37-417A-448C-4F09-70BF5D09A233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2BADB01B-0AF2-876A-4761-EB44F3E9D8B5}"/>
                  </a:ext>
                </a:extLst>
              </p:cNvPr>
              <p:cNvCxnSpPr/>
              <p:nvPr/>
            </p:nvCxnSpPr>
            <p:spPr>
              <a:xfrm>
                <a:off x="1995590" y="58042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2250A262-5A0A-A54C-B20B-68F3A54B8FB5}"/>
              </a:ext>
            </a:extLst>
          </p:cNvPr>
          <p:cNvSpPr txBox="1">
            <a:spLocks/>
          </p:cNvSpPr>
          <p:nvPr/>
        </p:nvSpPr>
        <p:spPr>
          <a:xfrm>
            <a:off x="106975" y="15151"/>
            <a:ext cx="110372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latin typeface="+mn-lt"/>
              </a:rPr>
              <a:t>Quantum logic spectroscopy - microwave 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08FE245-0D90-55EA-7A2D-FA17A6A66A37}"/>
              </a:ext>
            </a:extLst>
          </p:cNvPr>
          <p:cNvSpPr>
            <a:spLocks noChangeAspect="1"/>
          </p:cNvSpPr>
          <p:nvPr/>
        </p:nvSpPr>
        <p:spPr>
          <a:xfrm>
            <a:off x="9104529" y="4998460"/>
            <a:ext cx="422325" cy="423203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F69AFA0-762E-6B34-688A-7E38EEA22A36}"/>
              </a:ext>
            </a:extLst>
          </p:cNvPr>
          <p:cNvSpPr>
            <a:spLocks noChangeAspect="1"/>
          </p:cNvSpPr>
          <p:nvPr/>
        </p:nvSpPr>
        <p:spPr>
          <a:xfrm>
            <a:off x="9165173" y="5065635"/>
            <a:ext cx="312584" cy="313234"/>
          </a:xfrm>
          <a:prstGeom prst="ellipse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17413BB-4E27-1794-C6DB-B6A94B172907}"/>
              </a:ext>
            </a:extLst>
          </p:cNvPr>
          <p:cNvSpPr txBox="1"/>
          <p:nvPr/>
        </p:nvSpPr>
        <p:spPr>
          <a:xfrm>
            <a:off x="9200910" y="842813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de-CH" sz="360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25451CF9-B819-9EEC-D27C-C08BB3E10099}"/>
              </a:ext>
            </a:extLst>
          </p:cNvPr>
          <p:cNvCxnSpPr>
            <a:cxnSpLocks/>
          </p:cNvCxnSpPr>
          <p:nvPr/>
        </p:nvCxnSpPr>
        <p:spPr>
          <a:xfrm flipH="1" flipV="1">
            <a:off x="9151346" y="1557470"/>
            <a:ext cx="29410" cy="3455288"/>
          </a:xfrm>
          <a:prstGeom prst="straightConnector1">
            <a:avLst/>
          </a:prstGeom>
          <a:ln w="57150">
            <a:solidFill>
              <a:srgbClr val="008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0C2330A3-0070-37F3-890C-E0103CD3D45F}"/>
              </a:ext>
            </a:extLst>
          </p:cNvPr>
          <p:cNvSpPr>
            <a:spLocks noChangeAspect="1"/>
          </p:cNvSpPr>
          <p:nvPr/>
        </p:nvSpPr>
        <p:spPr>
          <a:xfrm>
            <a:off x="9096120" y="1329216"/>
            <a:ext cx="312584" cy="313234"/>
          </a:xfrm>
          <a:prstGeom prst="ellipse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D0FE453-8017-F035-EDCA-3A5D58447C0D}"/>
              </a:ext>
            </a:extLst>
          </p:cNvPr>
          <p:cNvSpPr txBox="1"/>
          <p:nvPr/>
        </p:nvSpPr>
        <p:spPr>
          <a:xfrm>
            <a:off x="8172704" y="5162010"/>
            <a:ext cx="7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probe</a:t>
            </a:r>
            <a:endParaRPr lang="de-CH">
              <a:solidFill>
                <a:srgbClr val="FF0000"/>
              </a:solidFill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77AEE883-2B42-EA71-363D-DA950E203479}"/>
              </a:ext>
            </a:extLst>
          </p:cNvPr>
          <p:cNvSpPr txBox="1"/>
          <p:nvPr/>
        </p:nvSpPr>
        <p:spPr>
          <a:xfrm>
            <a:off x="9235982" y="3536966"/>
            <a:ext cx="60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scan</a:t>
            </a:r>
            <a:endParaRPr lang="de-CH">
              <a:solidFill>
                <a:srgbClr val="008000"/>
              </a:solidFill>
            </a:endParaRP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E81276F1-8BA0-001A-A194-E32DEA1B3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8800" y="988992"/>
            <a:ext cx="3562350" cy="292417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60E95F0D-67EB-1FF8-1AF3-384D6F04D3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88800" y="3916800"/>
            <a:ext cx="3562350" cy="273367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1639442-AE36-970C-4EEE-90DD3AB5749D}"/>
              </a:ext>
            </a:extLst>
          </p:cNvPr>
          <p:cNvSpPr txBox="1"/>
          <p:nvPr/>
        </p:nvSpPr>
        <p:spPr>
          <a:xfrm>
            <a:off x="0" y="6550223"/>
            <a:ext cx="32282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D. Holzapfel </a:t>
            </a:r>
            <a:r>
              <a:rPr lang="en-GB" sz="1400" i="1" dirty="0"/>
              <a:t>et al.</a:t>
            </a:r>
            <a:r>
              <a:rPr lang="en-GB" sz="1400" dirty="0"/>
              <a:t>, PRX </a:t>
            </a:r>
            <a:r>
              <a:rPr lang="en-GB" sz="1400" b="1" dirty="0"/>
              <a:t>15</a:t>
            </a:r>
            <a:r>
              <a:rPr lang="en-GB" sz="1400" dirty="0"/>
              <a:t>, 031009 (2025)</a:t>
            </a:r>
            <a:endParaRPr lang="en-US" sz="1400" dirty="0"/>
          </a:p>
        </p:txBody>
      </p:sp>
      <p:sp>
        <p:nvSpPr>
          <p:cNvPr id="42" name="Left Arrow 2">
            <a:extLst>
              <a:ext uri="{FF2B5EF4-FFF2-40B4-BE49-F238E27FC236}">
                <a16:creationId xmlns:a16="http://schemas.microsoft.com/office/drawing/2014/main" id="{CB03E1DC-1F4E-FF56-0F6E-EFB919B7F838}"/>
              </a:ext>
            </a:extLst>
          </p:cNvPr>
          <p:cNvSpPr/>
          <p:nvPr/>
        </p:nvSpPr>
        <p:spPr>
          <a:xfrm rot="18664893">
            <a:off x="8602950" y="5416864"/>
            <a:ext cx="653899" cy="37968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QLS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33FCF9-EB89-B980-F7DB-B1B4E17F6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8022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59259E-6 L -0.04987 0.0937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  <p:bldP spid="32" grpId="1" animBg="1"/>
      <p:bldP spid="33" grpId="0"/>
      <p:bldP spid="31" grpId="0" animBg="1"/>
      <p:bldP spid="46" grpId="0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00594-1F08-2BC0-2A37-AB1514057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883" y="-8192"/>
            <a:ext cx="10515600" cy="1325563"/>
          </a:xfrm>
        </p:spPr>
        <p:txBody>
          <a:bodyPr/>
          <a:lstStyle/>
          <a:p>
            <a:r>
              <a:rPr lang="en-US" dirty="0"/>
              <a:t>Hyperfine spectroscopy - </a:t>
            </a:r>
            <a:r>
              <a:rPr lang="en-US" dirty="0">
                <a:solidFill>
                  <a:srgbClr val="C00000"/>
                </a:solidFill>
              </a:rPr>
              <a:t>Preliminary</a:t>
            </a:r>
            <a:endParaRPr lang="en-US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1D3D5E1-3472-C285-DDD4-5A8B2A2ABAD0}"/>
              </a:ext>
            </a:extLst>
          </p:cNvPr>
          <p:cNvGrpSpPr/>
          <p:nvPr/>
        </p:nvGrpSpPr>
        <p:grpSpPr>
          <a:xfrm flipH="1">
            <a:off x="5984650" y="1169716"/>
            <a:ext cx="1999792" cy="3046353"/>
            <a:chOff x="5984650" y="1169716"/>
            <a:chExt cx="1999792" cy="3046353"/>
          </a:xfrm>
        </p:grpSpPr>
        <p:sp>
          <p:nvSpPr>
            <p:cNvPr id="7" name="Rectangle: Rounded Corners 37">
              <a:extLst>
                <a:ext uri="{FF2B5EF4-FFF2-40B4-BE49-F238E27FC236}">
                  <a16:creationId xmlns:a16="http://schemas.microsoft.com/office/drawing/2014/main" id="{42268CC9-86D0-8973-323D-5DAA737FD555}"/>
                </a:ext>
              </a:extLst>
            </p:cNvPr>
            <p:cNvSpPr/>
            <p:nvPr/>
          </p:nvSpPr>
          <p:spPr>
            <a:xfrm>
              <a:off x="5984650" y="1169716"/>
              <a:ext cx="1999792" cy="304635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688"/>
            </a:p>
          </p:txBody>
        </p:sp>
        <p:grpSp>
          <p:nvGrpSpPr>
            <p:cNvPr id="8" name="Gruppieren 4">
              <a:extLst>
                <a:ext uri="{FF2B5EF4-FFF2-40B4-BE49-F238E27FC236}">
                  <a16:creationId xmlns:a16="http://schemas.microsoft.com/office/drawing/2014/main" id="{5436DAEB-5B28-6F40-271A-36B946FF45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60803" y="1324584"/>
              <a:ext cx="1827170" cy="2791082"/>
              <a:chOff x="7404015" y="1475404"/>
              <a:chExt cx="3094323" cy="420739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BAD5CA1-6203-7755-BDF3-AF1BD5A7CF82}"/>
                  </a:ext>
                </a:extLst>
              </p:cNvPr>
              <p:cNvGrpSpPr/>
              <p:nvPr/>
            </p:nvGrpSpPr>
            <p:grpSpPr>
              <a:xfrm flipV="1">
                <a:off x="7404015" y="1855067"/>
                <a:ext cx="3094323" cy="743221"/>
                <a:chOff x="631822" y="5054210"/>
                <a:chExt cx="4073298" cy="978360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11AE266E-74C2-165C-1822-9E4379366038}"/>
                    </a:ext>
                  </a:extLst>
                </p:cNvPr>
                <p:cNvCxnSpPr/>
                <p:nvPr/>
              </p:nvCxnSpPr>
              <p:spPr>
                <a:xfrm>
                  <a:off x="631822" y="6032570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1BE5BD0D-51DB-841E-83EE-E24DFB3FA98A}"/>
                    </a:ext>
                  </a:extLst>
                </p:cNvPr>
                <p:cNvCxnSpPr/>
                <p:nvPr/>
              </p:nvCxnSpPr>
              <p:spPr>
                <a:xfrm>
                  <a:off x="2677474" y="5445554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5EC4F64-9958-5B18-A92B-E82D3B5B032D}"/>
                    </a:ext>
                  </a:extLst>
                </p:cNvPr>
                <p:cNvCxnSpPr/>
                <p:nvPr/>
              </p:nvCxnSpPr>
              <p:spPr>
                <a:xfrm>
                  <a:off x="1995590" y="5641226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049B3E60-0D34-B657-30B4-A3B74C92A182}"/>
                    </a:ext>
                  </a:extLst>
                </p:cNvPr>
                <p:cNvCxnSpPr/>
                <p:nvPr/>
              </p:nvCxnSpPr>
              <p:spPr>
                <a:xfrm>
                  <a:off x="1313706" y="5836898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9CCB8A9C-53F7-1C06-50F8-0154C42CC131}"/>
                    </a:ext>
                  </a:extLst>
                </p:cNvPr>
                <p:cNvCxnSpPr/>
                <p:nvPr/>
              </p:nvCxnSpPr>
              <p:spPr>
                <a:xfrm>
                  <a:off x="4041241" y="5054210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6E692100-67A1-C584-726E-E9CBAFC9E46F}"/>
                    </a:ext>
                  </a:extLst>
                </p:cNvPr>
                <p:cNvCxnSpPr/>
                <p:nvPr/>
              </p:nvCxnSpPr>
              <p:spPr>
                <a:xfrm>
                  <a:off x="3359358" y="5249882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6A29250-A355-988F-1C23-B5ED594B72E9}"/>
                  </a:ext>
                </a:extLst>
              </p:cNvPr>
              <p:cNvGrpSpPr/>
              <p:nvPr/>
            </p:nvGrpSpPr>
            <p:grpSpPr>
              <a:xfrm flipV="1">
                <a:off x="7908337" y="1475404"/>
                <a:ext cx="2058323" cy="445927"/>
                <a:chOff x="1295701" y="4807061"/>
                <a:chExt cx="2709532" cy="587008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3BD7ED6B-57D7-0E4C-609F-A0366063899D}"/>
                    </a:ext>
                  </a:extLst>
                </p:cNvPr>
                <p:cNvCxnSpPr/>
                <p:nvPr/>
              </p:nvCxnSpPr>
              <p:spPr>
                <a:xfrm>
                  <a:off x="2659469" y="5002732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F449AA87-F88D-21B7-868E-757FD507F2D1}"/>
                    </a:ext>
                  </a:extLst>
                </p:cNvPr>
                <p:cNvCxnSpPr/>
                <p:nvPr/>
              </p:nvCxnSpPr>
              <p:spPr>
                <a:xfrm>
                  <a:off x="1977586" y="5198406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B23B441-BDC9-508C-84AA-ACB07031B9C3}"/>
                    </a:ext>
                  </a:extLst>
                </p:cNvPr>
                <p:cNvCxnSpPr/>
                <p:nvPr/>
              </p:nvCxnSpPr>
              <p:spPr>
                <a:xfrm>
                  <a:off x="1295701" y="5394069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2784219F-082B-F280-6F20-3236B3CCAD1F}"/>
                    </a:ext>
                  </a:extLst>
                </p:cNvPr>
                <p:cNvCxnSpPr/>
                <p:nvPr/>
              </p:nvCxnSpPr>
              <p:spPr>
                <a:xfrm>
                  <a:off x="3341354" y="4807061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CF4676B-38F8-60B7-42CA-7E34C8025448}"/>
                  </a:ext>
                </a:extLst>
              </p:cNvPr>
              <p:cNvGrpSpPr/>
              <p:nvPr/>
            </p:nvGrpSpPr>
            <p:grpSpPr>
              <a:xfrm flipH="1">
                <a:off x="8440015" y="4941032"/>
                <a:ext cx="1022323" cy="46243"/>
                <a:chOff x="1995590" y="5445554"/>
                <a:chExt cx="1345763" cy="60874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CD62334-7E2A-8368-1568-14FD4990CD74}"/>
                    </a:ext>
                  </a:extLst>
                </p:cNvPr>
                <p:cNvCxnSpPr/>
                <p:nvPr/>
              </p:nvCxnSpPr>
              <p:spPr>
                <a:xfrm>
                  <a:off x="2677474" y="5445554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2DEAEC5-60C2-0443-320B-364F75187180}"/>
                    </a:ext>
                  </a:extLst>
                </p:cNvPr>
                <p:cNvCxnSpPr/>
                <p:nvPr/>
              </p:nvCxnSpPr>
              <p:spPr>
                <a:xfrm>
                  <a:off x="1995590" y="5506428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676106C-4B43-8946-AE53-47ABCCF9AEC4}"/>
                  </a:ext>
                </a:extLst>
              </p:cNvPr>
              <p:cNvGrpSpPr/>
              <p:nvPr/>
            </p:nvGrpSpPr>
            <p:grpSpPr>
              <a:xfrm flipH="1">
                <a:off x="7922016" y="5285720"/>
                <a:ext cx="2058323" cy="397080"/>
                <a:chOff x="1313706" y="5159763"/>
                <a:chExt cx="2709531" cy="522688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B160776B-23E9-D6ED-8216-1D643F2AA625}"/>
                    </a:ext>
                  </a:extLst>
                </p:cNvPr>
                <p:cNvCxnSpPr/>
                <p:nvPr/>
              </p:nvCxnSpPr>
              <p:spPr>
                <a:xfrm>
                  <a:off x="2677475" y="5511357"/>
                  <a:ext cx="66387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19568683-661C-4F4E-773A-2D3E5DAEFB29}"/>
                    </a:ext>
                  </a:extLst>
                </p:cNvPr>
                <p:cNvCxnSpPr/>
                <p:nvPr/>
              </p:nvCxnSpPr>
              <p:spPr>
                <a:xfrm>
                  <a:off x="1995591" y="5333995"/>
                  <a:ext cx="66387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D330BE59-0CC6-1C77-D5D3-9F084D9E3A61}"/>
                    </a:ext>
                  </a:extLst>
                </p:cNvPr>
                <p:cNvCxnSpPr/>
                <p:nvPr/>
              </p:nvCxnSpPr>
              <p:spPr>
                <a:xfrm>
                  <a:off x="1313706" y="5159763"/>
                  <a:ext cx="66387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035D307C-396D-B01C-9F24-5110B7064837}"/>
                    </a:ext>
                  </a:extLst>
                </p:cNvPr>
                <p:cNvCxnSpPr/>
                <p:nvPr/>
              </p:nvCxnSpPr>
              <p:spPr>
                <a:xfrm>
                  <a:off x="3359359" y="5682451"/>
                  <a:ext cx="66387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56FF0B1-6712-616B-493A-393DDDEDB092}"/>
                  </a:ext>
                </a:extLst>
              </p:cNvPr>
              <p:cNvGrpSpPr/>
              <p:nvPr/>
            </p:nvGrpSpPr>
            <p:grpSpPr>
              <a:xfrm flipV="1">
                <a:off x="8426337" y="2813280"/>
                <a:ext cx="1022323" cy="272469"/>
                <a:chOff x="1995590" y="5445554"/>
                <a:chExt cx="1345763" cy="358678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264FF2CB-018B-B744-332B-5A8F9AE3030D}"/>
                    </a:ext>
                  </a:extLst>
                </p:cNvPr>
                <p:cNvCxnSpPr/>
                <p:nvPr/>
              </p:nvCxnSpPr>
              <p:spPr>
                <a:xfrm>
                  <a:off x="2677474" y="5445554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9C8FA0F5-B36C-3ADE-34DC-452CF1034F0C}"/>
                    </a:ext>
                  </a:extLst>
                </p:cNvPr>
                <p:cNvCxnSpPr/>
                <p:nvPr/>
              </p:nvCxnSpPr>
              <p:spPr>
                <a:xfrm>
                  <a:off x="1995590" y="5804232"/>
                  <a:ext cx="663879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35" name="Gerade Verbindung mit Pfeil 36">
            <a:extLst>
              <a:ext uri="{FF2B5EF4-FFF2-40B4-BE49-F238E27FC236}">
                <a16:creationId xmlns:a16="http://schemas.microsoft.com/office/drawing/2014/main" id="{9C1C23E2-AEF5-712F-6790-BE0E6DC0C924}"/>
              </a:ext>
            </a:extLst>
          </p:cNvPr>
          <p:cNvCxnSpPr>
            <a:cxnSpLocks/>
          </p:cNvCxnSpPr>
          <p:nvPr/>
        </p:nvCxnSpPr>
        <p:spPr>
          <a:xfrm flipV="1">
            <a:off x="6847790" y="1529732"/>
            <a:ext cx="0" cy="2117401"/>
          </a:xfrm>
          <a:prstGeom prst="straightConnector1">
            <a:avLst/>
          </a:prstGeom>
          <a:ln w="57150">
            <a:solidFill>
              <a:srgbClr val="008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6EF405DB-435E-9E42-F7D1-62D9AB6E430D}"/>
              </a:ext>
            </a:extLst>
          </p:cNvPr>
          <p:cNvSpPr txBox="1"/>
          <p:nvPr/>
        </p:nvSpPr>
        <p:spPr>
          <a:xfrm>
            <a:off x="5077297" y="4796414"/>
            <a:ext cx="37737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Systematic shifts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 Zeeman shift (trap RF): ~few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Quadrupole shift: ~ 0.1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Micromotion Stark shift: &lt; </a:t>
            </a:r>
            <a:r>
              <a:rPr lang="en-US" dirty="0" err="1"/>
              <a:t>mHz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2nd-order Doppler shift: &lt;&lt; </a:t>
            </a:r>
            <a:r>
              <a:rPr lang="en-US" dirty="0" err="1"/>
              <a:t>mHz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?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6D315E2-A25C-0798-F9F5-B182B67E316C}"/>
              </a:ext>
            </a:extLst>
          </p:cNvPr>
          <p:cNvSpPr txBox="1"/>
          <p:nvPr/>
        </p:nvSpPr>
        <p:spPr>
          <a:xfrm>
            <a:off x="8999677" y="5073208"/>
            <a:ext cx="26996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14 </a:t>
            </a:r>
            <a:r>
              <a:rPr lang="en-US" dirty="0" err="1"/>
              <a:t>mHz</a:t>
            </a:r>
            <a:r>
              <a:rPr lang="en-US" dirty="0"/>
              <a:t> precision in 80 min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19484F1-DC56-1D93-1EB0-F1DA9C2450E8}"/>
              </a:ext>
            </a:extLst>
          </p:cNvPr>
          <p:cNvSpPr txBox="1"/>
          <p:nvPr/>
        </p:nvSpPr>
        <p:spPr>
          <a:xfrm>
            <a:off x="8884254" y="592276"/>
            <a:ext cx="31524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 has strong magnetic coupling…</a:t>
            </a:r>
            <a:br>
              <a:rPr lang="en-US" dirty="0"/>
            </a:br>
            <a:r>
              <a:rPr lang="en-US" dirty="0"/>
              <a:t>Use magnetic field insensitive transitions (50 – 1000 µT range)</a:t>
            </a:r>
          </a:p>
        </p:txBody>
      </p:sp>
      <p:pic>
        <p:nvPicPr>
          <p:cNvPr id="73" name="Picture 72" descr="A math equations with numbers and symbols&#10;&#10;AI-generated content may be incorrect.">
            <a:extLst>
              <a:ext uri="{FF2B5EF4-FFF2-40B4-BE49-F238E27FC236}">
                <a16:creationId xmlns:a16="http://schemas.microsoft.com/office/drawing/2014/main" id="{A0A186ED-B202-6D8F-42D0-8742CDF1F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83" y="1252924"/>
            <a:ext cx="5320231" cy="1956091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4DEFDCB6-4F44-677B-D361-DB963C3F1059}"/>
              </a:ext>
            </a:extLst>
          </p:cNvPr>
          <p:cNvGrpSpPr/>
          <p:nvPr/>
        </p:nvGrpSpPr>
        <p:grpSpPr>
          <a:xfrm>
            <a:off x="971932" y="1229372"/>
            <a:ext cx="4040452" cy="1657126"/>
            <a:chOff x="971932" y="1229372"/>
            <a:chExt cx="4040452" cy="1657126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87998897-27E4-9E73-0549-79E435F7AD5F}"/>
                </a:ext>
              </a:extLst>
            </p:cNvPr>
            <p:cNvSpPr/>
            <p:nvPr/>
          </p:nvSpPr>
          <p:spPr>
            <a:xfrm>
              <a:off x="971932" y="1357014"/>
              <a:ext cx="387210" cy="38721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4974F6ED-C9C8-529F-91EB-44C61F8EAF51}"/>
                </a:ext>
              </a:extLst>
            </p:cNvPr>
            <p:cNvSpPr/>
            <p:nvPr/>
          </p:nvSpPr>
          <p:spPr>
            <a:xfrm>
              <a:off x="1986905" y="1377037"/>
              <a:ext cx="387210" cy="38721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E1ABFBC-0C09-BA71-153C-E166BA7E3FCB}"/>
                </a:ext>
              </a:extLst>
            </p:cNvPr>
            <p:cNvSpPr/>
            <p:nvPr/>
          </p:nvSpPr>
          <p:spPr>
            <a:xfrm>
              <a:off x="3020555" y="1386880"/>
              <a:ext cx="387210" cy="38721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0C12433-BF93-6970-FB11-CB4814A39594}"/>
                </a:ext>
              </a:extLst>
            </p:cNvPr>
            <p:cNvSpPr/>
            <p:nvPr/>
          </p:nvSpPr>
          <p:spPr>
            <a:xfrm>
              <a:off x="4625174" y="1229372"/>
              <a:ext cx="387210" cy="38721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112F134-3F26-6C79-7551-C7E5A3034E4A}"/>
                </a:ext>
              </a:extLst>
            </p:cNvPr>
            <p:cNvSpPr/>
            <p:nvPr/>
          </p:nvSpPr>
          <p:spPr>
            <a:xfrm>
              <a:off x="1839242" y="2499288"/>
              <a:ext cx="387210" cy="38721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623C7832-AA8E-3E23-F392-48E7CA0B88CC}"/>
              </a:ext>
            </a:extLst>
          </p:cNvPr>
          <p:cNvCxnSpPr>
            <a:cxnSpLocks/>
          </p:cNvCxnSpPr>
          <p:nvPr/>
        </p:nvCxnSpPr>
        <p:spPr>
          <a:xfrm flipH="1" flipV="1">
            <a:off x="2029979" y="2815221"/>
            <a:ext cx="149556" cy="83905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C7912CBD-0E40-B484-B9A5-E0EE287FAC8F}"/>
              </a:ext>
            </a:extLst>
          </p:cNvPr>
          <p:cNvSpPr txBox="1"/>
          <p:nvPr/>
        </p:nvSpPr>
        <p:spPr>
          <a:xfrm>
            <a:off x="206464" y="4350612"/>
            <a:ext cx="48059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Test new physics, 5</a:t>
            </a:r>
            <a:r>
              <a:rPr lang="en-US" b="1" baseline="30000" dirty="0"/>
              <a:t>th</a:t>
            </a:r>
            <a:r>
              <a:rPr lang="en-US" b="1" dirty="0"/>
              <a:t> force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Additional spin-dependent proton-proton interaction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 H</a:t>
            </a:r>
            <a:r>
              <a:rPr lang="en-US" baseline="-25000" dirty="0"/>
              <a:t>2</a:t>
            </a:r>
            <a:r>
              <a:rPr lang="en-US" dirty="0"/>
              <a:t>: N. F. Ramsey, Physica </a:t>
            </a:r>
            <a:r>
              <a:rPr lang="en-US" b="1" dirty="0"/>
              <a:t>96A</a:t>
            </a:r>
            <a:r>
              <a:rPr lang="en-US" dirty="0"/>
              <a:t>, 285 (1979)</a:t>
            </a:r>
            <a:br>
              <a:rPr lang="en-US" dirty="0"/>
            </a:br>
            <a:r>
              <a:rPr lang="en-US" dirty="0"/>
              <a:t>Review: L. Cong </a:t>
            </a:r>
            <a:r>
              <a:rPr lang="en-US" i="1" dirty="0"/>
              <a:t>et al.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dirty="0"/>
              <a:t>RMP </a:t>
            </a:r>
            <a:r>
              <a:rPr lang="en-US" b="1" dirty="0"/>
              <a:t>97</a:t>
            </a:r>
            <a:r>
              <a:rPr lang="en-US" dirty="0"/>
              <a:t>, 025005 (2025)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B0ABE8B-16CD-1224-7972-53B5DFABE15C}"/>
              </a:ext>
            </a:extLst>
          </p:cNvPr>
          <p:cNvGrpSpPr/>
          <p:nvPr/>
        </p:nvGrpSpPr>
        <p:grpSpPr>
          <a:xfrm>
            <a:off x="1478136" y="3427466"/>
            <a:ext cx="3269280" cy="646331"/>
            <a:chOff x="1478136" y="3427466"/>
            <a:chExt cx="3269280" cy="646331"/>
          </a:xfrm>
        </p:grpSpPr>
        <p:sp>
          <p:nvSpPr>
            <p:cNvPr id="89" name="Oval 30">
              <a:extLst>
                <a:ext uri="{FF2B5EF4-FFF2-40B4-BE49-F238E27FC236}">
                  <a16:creationId xmlns:a16="http://schemas.microsoft.com/office/drawing/2014/main" id="{4291F4C0-8547-59EF-8E2C-203E454BF2EB}"/>
                </a:ext>
              </a:extLst>
            </p:cNvPr>
            <p:cNvSpPr/>
            <p:nvPr/>
          </p:nvSpPr>
          <p:spPr>
            <a:xfrm>
              <a:off x="1478136" y="3572778"/>
              <a:ext cx="371709" cy="371709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90" name="Oval 31">
              <a:extLst>
                <a:ext uri="{FF2B5EF4-FFF2-40B4-BE49-F238E27FC236}">
                  <a16:creationId xmlns:a16="http://schemas.microsoft.com/office/drawing/2014/main" id="{2A8C1ADF-8B7F-CF85-32AF-870940042549}"/>
                </a:ext>
              </a:extLst>
            </p:cNvPr>
            <p:cNvSpPr/>
            <p:nvPr/>
          </p:nvSpPr>
          <p:spPr>
            <a:xfrm>
              <a:off x="2537747" y="3564778"/>
              <a:ext cx="371709" cy="371709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25526600-DB3E-EBB5-8629-2DB8A4E828F9}"/>
                </a:ext>
              </a:extLst>
            </p:cNvPr>
            <p:cNvCxnSpPr>
              <a:stCxn id="89" idx="6"/>
              <a:endCxn id="90" idx="2"/>
            </p:cNvCxnSpPr>
            <p:nvPr/>
          </p:nvCxnSpPr>
          <p:spPr>
            <a:xfrm flipV="1">
              <a:off x="1849845" y="3750633"/>
              <a:ext cx="687902" cy="80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5D5BDE9-C1D3-1C83-3579-3B72172EC4F5}"/>
                </a:ext>
              </a:extLst>
            </p:cNvPr>
            <p:cNvSpPr txBox="1"/>
            <p:nvPr/>
          </p:nvSpPr>
          <p:spPr>
            <a:xfrm>
              <a:off x="3041158" y="3427466"/>
              <a:ext cx="170625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proton-proton spin interaction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4CEB73B-9A6D-AD62-8EFB-E13C310B0BF7}"/>
              </a:ext>
            </a:extLst>
          </p:cNvPr>
          <p:cNvGrpSpPr/>
          <p:nvPr/>
        </p:nvGrpSpPr>
        <p:grpSpPr>
          <a:xfrm>
            <a:off x="1847697" y="3838638"/>
            <a:ext cx="687902" cy="454425"/>
            <a:chOff x="1847697" y="3838638"/>
            <a:chExt cx="687902" cy="454425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615661F-C816-0891-1FE1-60C6844B7346}"/>
                </a:ext>
              </a:extLst>
            </p:cNvPr>
            <p:cNvSpPr txBox="1"/>
            <p:nvPr/>
          </p:nvSpPr>
          <p:spPr>
            <a:xfrm>
              <a:off x="2039692" y="3923731"/>
              <a:ext cx="3135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?</a:t>
              </a: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03BE4A1-90A0-83E8-B184-091552D4E0FA}"/>
                </a:ext>
              </a:extLst>
            </p:cNvPr>
            <p:cNvCxnSpPr/>
            <p:nvPr/>
          </p:nvCxnSpPr>
          <p:spPr>
            <a:xfrm flipV="1">
              <a:off x="1847697" y="3838638"/>
              <a:ext cx="687902" cy="8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69C04E2-CF97-C658-F0C8-98FCCF97C349}"/>
              </a:ext>
            </a:extLst>
          </p:cNvPr>
          <p:cNvGrpSpPr/>
          <p:nvPr/>
        </p:nvGrpSpPr>
        <p:grpSpPr>
          <a:xfrm>
            <a:off x="8703882" y="5298407"/>
            <a:ext cx="3013464" cy="1356048"/>
            <a:chOff x="8703882" y="5277859"/>
            <a:chExt cx="3013464" cy="1356048"/>
          </a:xfrm>
        </p:grpSpPr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C048A693-D004-B56C-5F98-BA5DD2B8DAFB}"/>
                </a:ext>
              </a:extLst>
            </p:cNvPr>
            <p:cNvCxnSpPr>
              <a:cxnSpLocks/>
            </p:cNvCxnSpPr>
            <p:nvPr/>
          </p:nvCxnSpPr>
          <p:spPr>
            <a:xfrm>
              <a:off x="8703882" y="5277859"/>
              <a:ext cx="387296" cy="4488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2341289-E0BC-2010-7BFE-FEFC71426846}"/>
                </a:ext>
              </a:extLst>
            </p:cNvPr>
            <p:cNvSpPr txBox="1"/>
            <p:nvPr/>
          </p:nvSpPr>
          <p:spPr>
            <a:xfrm>
              <a:off x="8974146" y="5710577"/>
              <a:ext cx="274320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Planned: Spectroscopy at different rf confinement to extrapolate to zero field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E77D9C6-A0CF-3038-247B-99980AA38CC1}"/>
              </a:ext>
            </a:extLst>
          </p:cNvPr>
          <p:cNvSpPr txBox="1"/>
          <p:nvPr/>
        </p:nvSpPr>
        <p:spPr>
          <a:xfrm>
            <a:off x="7358370" y="57757"/>
            <a:ext cx="4805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Collaboration with J.-P. Karr (LKB, Paris)</a:t>
            </a:r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D74ECB0-E7D1-F5B7-A06A-814F7CEF1738}"/>
              </a:ext>
            </a:extLst>
          </p:cNvPr>
          <p:cNvGrpSpPr/>
          <p:nvPr/>
        </p:nvGrpSpPr>
        <p:grpSpPr>
          <a:xfrm>
            <a:off x="8109696" y="1925641"/>
            <a:ext cx="3910064" cy="3213362"/>
            <a:chOff x="8527260" y="2069477"/>
            <a:chExt cx="3492500" cy="2870200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F0482604-25F6-E31A-EA0C-699FE1927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7260" y="2069477"/>
              <a:ext cx="3492500" cy="287020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BEA48C6-27CF-C4DE-B884-5D824D7DCD54}"/>
                </a:ext>
              </a:extLst>
            </p:cNvPr>
            <p:cNvSpPr txBox="1"/>
            <p:nvPr/>
          </p:nvSpPr>
          <p:spPr>
            <a:xfrm>
              <a:off x="11075341" y="3567155"/>
              <a:ext cx="811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0.8 Hz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E256983-B538-5E7D-C3F7-02BA9CDC52A4}"/>
                </a:ext>
              </a:extLst>
            </p:cNvPr>
            <p:cNvCxnSpPr>
              <a:cxnSpLocks/>
            </p:cNvCxnSpPr>
            <p:nvPr/>
          </p:nvCxnSpPr>
          <p:spPr>
            <a:xfrm>
              <a:off x="9614079" y="3564778"/>
              <a:ext cx="5551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6B523FEE-0E43-4D6C-638A-4C51AA402D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63682" y="3579829"/>
              <a:ext cx="5551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EE6DD90-BAF1-06E8-8EC3-E40C79E12D9A}"/>
                </a:ext>
              </a:extLst>
            </p:cNvPr>
            <p:cNvSpPr/>
            <p:nvPr/>
          </p:nvSpPr>
          <p:spPr>
            <a:xfrm>
              <a:off x="10863682" y="3923731"/>
              <a:ext cx="1023268" cy="500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5F7ABEF-4466-6122-DDF3-6F321F5DAD25}"/>
                </a:ext>
              </a:extLst>
            </p:cNvPr>
            <p:cNvSpPr/>
            <p:nvPr/>
          </p:nvSpPr>
          <p:spPr>
            <a:xfrm>
              <a:off x="10688998" y="4225594"/>
              <a:ext cx="242528" cy="207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4EB7A-78C6-3C2E-B1ED-E344ACE91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971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>
            <a:extLst>
              <a:ext uri="{FF2B5EF4-FFF2-40B4-BE49-F238E27FC236}">
                <a16:creationId xmlns:a16="http://schemas.microsoft.com/office/drawing/2014/main" id="{C28BFDD6-AD48-BB89-CC88-937A21FD9FFE}"/>
              </a:ext>
            </a:extLst>
          </p:cNvPr>
          <p:cNvGrpSpPr/>
          <p:nvPr/>
        </p:nvGrpSpPr>
        <p:grpSpPr>
          <a:xfrm>
            <a:off x="7438020" y="2931511"/>
            <a:ext cx="4511855" cy="3661212"/>
            <a:chOff x="8027872" y="3144421"/>
            <a:chExt cx="3865017" cy="2837674"/>
          </a:xfrm>
        </p:grpSpPr>
        <p:sp>
          <p:nvSpPr>
            <p:cNvPr id="103" name="Gefaltete Ecke 102">
              <a:extLst>
                <a:ext uri="{FF2B5EF4-FFF2-40B4-BE49-F238E27FC236}">
                  <a16:creationId xmlns:a16="http://schemas.microsoft.com/office/drawing/2014/main" id="{C172CF25-EA94-3ECD-7F06-F716EB7842FB}"/>
                </a:ext>
              </a:extLst>
            </p:cNvPr>
            <p:cNvSpPr/>
            <p:nvPr/>
          </p:nvSpPr>
          <p:spPr>
            <a:xfrm>
              <a:off x="8027873" y="3145108"/>
              <a:ext cx="3865016" cy="2836987"/>
            </a:xfrm>
            <a:prstGeom prst="foldedCorner">
              <a:avLst>
                <a:gd name="adj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2665 4">
              <a:extLst>
                <a:ext uri="{FF2B5EF4-FFF2-40B4-BE49-F238E27FC236}">
                  <a16:creationId xmlns:a16="http://schemas.microsoft.com/office/drawing/2014/main" id="{2F2C4E35-E884-F3BB-F93E-B73F731AB50B}"/>
                </a:ext>
              </a:extLst>
            </p:cNvPr>
            <p:cNvSpPr txBox="1"/>
            <p:nvPr/>
          </p:nvSpPr>
          <p:spPr>
            <a:xfrm>
              <a:off x="8027872" y="3144421"/>
              <a:ext cx="3865015" cy="357820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Apply to other light molecules</a:t>
              </a:r>
            </a:p>
          </p:txBody>
        </p:sp>
      </p:grpSp>
      <p:grpSp>
        <p:nvGrpSpPr>
          <p:cNvPr id="8" name="Group 2812">
            <a:extLst>
              <a:ext uri="{FF2B5EF4-FFF2-40B4-BE49-F238E27FC236}">
                <a16:creationId xmlns:a16="http://schemas.microsoft.com/office/drawing/2014/main" id="{A0996A4F-0686-1901-9B3B-12FF8AA3868A}"/>
              </a:ext>
            </a:extLst>
          </p:cNvPr>
          <p:cNvGrpSpPr/>
          <p:nvPr/>
        </p:nvGrpSpPr>
        <p:grpSpPr>
          <a:xfrm>
            <a:off x="233264" y="894003"/>
            <a:ext cx="2653254" cy="1949243"/>
            <a:chOff x="3604075" y="4332414"/>
            <a:chExt cx="1961448" cy="1441000"/>
          </a:xfrm>
        </p:grpSpPr>
        <p:cxnSp>
          <p:nvCxnSpPr>
            <p:cNvPr id="9" name="Straight Connector 2813">
              <a:extLst>
                <a:ext uri="{FF2B5EF4-FFF2-40B4-BE49-F238E27FC236}">
                  <a16:creationId xmlns:a16="http://schemas.microsoft.com/office/drawing/2014/main" id="{D37AC305-5314-B8F1-7B78-C6E76503E957}"/>
                </a:ext>
              </a:extLst>
            </p:cNvPr>
            <p:cNvCxnSpPr>
              <a:cxnSpLocks/>
            </p:cNvCxnSpPr>
            <p:nvPr/>
          </p:nvCxnSpPr>
          <p:spPr>
            <a:xfrm>
              <a:off x="3814427" y="5773414"/>
              <a:ext cx="99629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2814">
              <a:extLst>
                <a:ext uri="{FF2B5EF4-FFF2-40B4-BE49-F238E27FC236}">
                  <a16:creationId xmlns:a16="http://schemas.microsoft.com/office/drawing/2014/main" id="{6EA3332A-A761-FC53-2BC2-C63E1681C4B3}"/>
                </a:ext>
              </a:extLst>
            </p:cNvPr>
            <p:cNvCxnSpPr>
              <a:cxnSpLocks/>
            </p:cNvCxnSpPr>
            <p:nvPr/>
          </p:nvCxnSpPr>
          <p:spPr>
            <a:xfrm>
              <a:off x="3704598" y="5170232"/>
              <a:ext cx="13789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815">
              <a:extLst>
                <a:ext uri="{FF2B5EF4-FFF2-40B4-BE49-F238E27FC236}">
                  <a16:creationId xmlns:a16="http://schemas.microsoft.com/office/drawing/2014/main" id="{1110042F-5C9F-D999-3CE7-65F2E068A7D7}"/>
                </a:ext>
              </a:extLst>
            </p:cNvPr>
            <p:cNvCxnSpPr>
              <a:cxnSpLocks/>
            </p:cNvCxnSpPr>
            <p:nvPr/>
          </p:nvCxnSpPr>
          <p:spPr>
            <a:xfrm>
              <a:off x="3640859" y="4684330"/>
              <a:ext cx="171652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816">
              <a:extLst>
                <a:ext uri="{FF2B5EF4-FFF2-40B4-BE49-F238E27FC236}">
                  <a16:creationId xmlns:a16="http://schemas.microsoft.com/office/drawing/2014/main" id="{8384F3D6-E3A8-FD22-E56A-2C429A32B6C9}"/>
                </a:ext>
              </a:extLst>
            </p:cNvPr>
            <p:cNvCxnSpPr>
              <a:cxnSpLocks/>
            </p:cNvCxnSpPr>
            <p:nvPr/>
          </p:nvCxnSpPr>
          <p:spPr>
            <a:xfrm>
              <a:off x="3604075" y="4332414"/>
              <a:ext cx="196144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644">
            <a:extLst>
              <a:ext uri="{FF2B5EF4-FFF2-40B4-BE49-F238E27FC236}">
                <a16:creationId xmlns:a16="http://schemas.microsoft.com/office/drawing/2014/main" id="{86D18BBA-304E-41E7-C23F-A0621B3D8DA5}"/>
              </a:ext>
            </a:extLst>
          </p:cNvPr>
          <p:cNvGrpSpPr/>
          <p:nvPr/>
        </p:nvGrpSpPr>
        <p:grpSpPr>
          <a:xfrm>
            <a:off x="6103688" y="272554"/>
            <a:ext cx="1011303" cy="3508369"/>
            <a:chOff x="8494285" y="4088238"/>
            <a:chExt cx="747616" cy="2593602"/>
          </a:xfrm>
        </p:grpSpPr>
        <p:cxnSp>
          <p:nvCxnSpPr>
            <p:cNvPr id="33" name="Straight Connector 5647">
              <a:extLst>
                <a:ext uri="{FF2B5EF4-FFF2-40B4-BE49-F238E27FC236}">
                  <a16:creationId xmlns:a16="http://schemas.microsoft.com/office/drawing/2014/main" id="{6A3050B5-677F-6FA1-0CF2-4BAA003F711C}"/>
                </a:ext>
              </a:extLst>
            </p:cNvPr>
            <p:cNvCxnSpPr>
              <a:cxnSpLocks/>
            </p:cNvCxnSpPr>
            <p:nvPr/>
          </p:nvCxnSpPr>
          <p:spPr>
            <a:xfrm>
              <a:off x="8494285" y="5935438"/>
              <a:ext cx="366385" cy="746402"/>
            </a:xfrm>
            <a:prstGeom prst="line">
              <a:avLst/>
            </a:prstGeom>
            <a:ln w="19050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648">
              <a:extLst>
                <a:ext uri="{FF2B5EF4-FFF2-40B4-BE49-F238E27FC236}">
                  <a16:creationId xmlns:a16="http://schemas.microsoft.com/office/drawing/2014/main" id="{DEDF2439-F8E1-D6E6-C487-8EB54C6E75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00455" y="4121514"/>
              <a:ext cx="329060" cy="1808246"/>
            </a:xfrm>
            <a:prstGeom prst="line">
              <a:avLst/>
            </a:prstGeom>
            <a:ln w="19050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5655">
              <a:extLst>
                <a:ext uri="{FF2B5EF4-FFF2-40B4-BE49-F238E27FC236}">
                  <a16:creationId xmlns:a16="http://schemas.microsoft.com/office/drawing/2014/main" id="{6A49A2B6-63B4-B11C-6E5B-793A7378C206}"/>
                </a:ext>
              </a:extLst>
            </p:cNvPr>
            <p:cNvGrpSpPr/>
            <p:nvPr/>
          </p:nvGrpSpPr>
          <p:grpSpPr>
            <a:xfrm>
              <a:off x="8946741" y="4088238"/>
              <a:ext cx="295160" cy="2569998"/>
              <a:chOff x="17937960" y="29978240"/>
              <a:chExt cx="354634" cy="3087845"/>
            </a:xfrm>
          </p:grpSpPr>
          <p:cxnSp>
            <p:nvCxnSpPr>
              <p:cNvPr id="42" name="Straight Connector 5656">
                <a:extLst>
                  <a:ext uri="{FF2B5EF4-FFF2-40B4-BE49-F238E27FC236}">
                    <a16:creationId xmlns:a16="http://schemas.microsoft.com/office/drawing/2014/main" id="{600B9920-9088-8CF6-D97B-DA16CDD938C9}"/>
                  </a:ext>
                </a:extLst>
              </p:cNvPr>
              <p:cNvCxnSpPr/>
              <p:nvPr/>
            </p:nvCxnSpPr>
            <p:spPr>
              <a:xfrm>
                <a:off x="17937960" y="32524039"/>
                <a:ext cx="341446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Straight Connector 5657">
                <a:extLst>
                  <a:ext uri="{FF2B5EF4-FFF2-40B4-BE49-F238E27FC236}">
                    <a16:creationId xmlns:a16="http://schemas.microsoft.com/office/drawing/2014/main" id="{BF52D580-BAA6-E02E-07E9-5E790DBC6EBE}"/>
                  </a:ext>
                </a:extLst>
              </p:cNvPr>
              <p:cNvCxnSpPr/>
              <p:nvPr/>
            </p:nvCxnSpPr>
            <p:spPr>
              <a:xfrm>
                <a:off x="17937960" y="32452825"/>
                <a:ext cx="341446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Straight Connector 5658">
                <a:extLst>
                  <a:ext uri="{FF2B5EF4-FFF2-40B4-BE49-F238E27FC236}">
                    <a16:creationId xmlns:a16="http://schemas.microsoft.com/office/drawing/2014/main" id="{B42377C7-1A3B-C65A-E40B-E60ED573C03C}"/>
                  </a:ext>
                </a:extLst>
              </p:cNvPr>
              <p:cNvCxnSpPr/>
              <p:nvPr/>
            </p:nvCxnSpPr>
            <p:spPr>
              <a:xfrm>
                <a:off x="17937960" y="33066085"/>
                <a:ext cx="35463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5" name="Straight Connector 5659">
                <a:extLst>
                  <a:ext uri="{FF2B5EF4-FFF2-40B4-BE49-F238E27FC236}">
                    <a16:creationId xmlns:a16="http://schemas.microsoft.com/office/drawing/2014/main" id="{B72A62B3-4E8D-9DB1-1917-88726946DC3A}"/>
                  </a:ext>
                </a:extLst>
              </p:cNvPr>
              <p:cNvCxnSpPr/>
              <p:nvPr/>
            </p:nvCxnSpPr>
            <p:spPr>
              <a:xfrm>
                <a:off x="17937960" y="32994871"/>
                <a:ext cx="35463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" name="Straight Connector 5660">
                <a:extLst>
                  <a:ext uri="{FF2B5EF4-FFF2-40B4-BE49-F238E27FC236}">
                    <a16:creationId xmlns:a16="http://schemas.microsoft.com/office/drawing/2014/main" id="{5660D542-70C5-C59F-D854-2945681776B6}"/>
                  </a:ext>
                </a:extLst>
              </p:cNvPr>
              <p:cNvCxnSpPr/>
              <p:nvPr/>
            </p:nvCxnSpPr>
            <p:spPr>
              <a:xfrm>
                <a:off x="17937960" y="32923655"/>
                <a:ext cx="35463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Straight Connector 5661">
                <a:extLst>
                  <a:ext uri="{FF2B5EF4-FFF2-40B4-BE49-F238E27FC236}">
                    <a16:creationId xmlns:a16="http://schemas.microsoft.com/office/drawing/2014/main" id="{34CCC1F7-7914-22A2-5923-25CA0E73A291}"/>
                  </a:ext>
                </a:extLst>
              </p:cNvPr>
              <p:cNvCxnSpPr/>
              <p:nvPr/>
            </p:nvCxnSpPr>
            <p:spPr>
              <a:xfrm>
                <a:off x="17937960" y="32852440"/>
                <a:ext cx="35463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Straight Connector 5662">
                <a:extLst>
                  <a:ext uri="{FF2B5EF4-FFF2-40B4-BE49-F238E27FC236}">
                    <a16:creationId xmlns:a16="http://schemas.microsoft.com/office/drawing/2014/main" id="{7CA21944-EC78-90F0-B18A-56CD3FE6B487}"/>
                  </a:ext>
                </a:extLst>
              </p:cNvPr>
              <p:cNvCxnSpPr/>
              <p:nvPr/>
            </p:nvCxnSpPr>
            <p:spPr>
              <a:xfrm>
                <a:off x="17937960" y="31363402"/>
                <a:ext cx="33677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Straight Connector 5664">
                <a:extLst>
                  <a:ext uri="{FF2B5EF4-FFF2-40B4-BE49-F238E27FC236}">
                    <a16:creationId xmlns:a16="http://schemas.microsoft.com/office/drawing/2014/main" id="{4957F83C-39F9-592A-7A39-E5425087FBFD}"/>
                  </a:ext>
                </a:extLst>
              </p:cNvPr>
              <p:cNvCxnSpPr/>
              <p:nvPr/>
            </p:nvCxnSpPr>
            <p:spPr>
              <a:xfrm>
                <a:off x="17937960" y="31292187"/>
                <a:ext cx="33677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" name="Straight Connector 5665">
                <a:extLst>
                  <a:ext uri="{FF2B5EF4-FFF2-40B4-BE49-F238E27FC236}">
                    <a16:creationId xmlns:a16="http://schemas.microsoft.com/office/drawing/2014/main" id="{B51DC9DF-F11A-AA94-5C13-1B8E7BA9390E}"/>
                  </a:ext>
                </a:extLst>
              </p:cNvPr>
              <p:cNvCxnSpPr/>
              <p:nvPr/>
            </p:nvCxnSpPr>
            <p:spPr>
              <a:xfrm>
                <a:off x="17937960" y="30191885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Straight Connector 5666">
                <a:extLst>
                  <a:ext uri="{FF2B5EF4-FFF2-40B4-BE49-F238E27FC236}">
                    <a16:creationId xmlns:a16="http://schemas.microsoft.com/office/drawing/2014/main" id="{11C358C8-21CB-3581-496B-DFA3F7BC6B13}"/>
                  </a:ext>
                </a:extLst>
              </p:cNvPr>
              <p:cNvCxnSpPr/>
              <p:nvPr/>
            </p:nvCxnSpPr>
            <p:spPr>
              <a:xfrm>
                <a:off x="17937960" y="30120671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Straight Connector 5667">
                <a:extLst>
                  <a:ext uri="{FF2B5EF4-FFF2-40B4-BE49-F238E27FC236}">
                    <a16:creationId xmlns:a16="http://schemas.microsoft.com/office/drawing/2014/main" id="{122ABAF5-A9F5-CEE9-B820-E651302A7076}"/>
                  </a:ext>
                </a:extLst>
              </p:cNvPr>
              <p:cNvCxnSpPr/>
              <p:nvPr/>
            </p:nvCxnSpPr>
            <p:spPr>
              <a:xfrm>
                <a:off x="17937960" y="30049456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Straight Connector 5669">
                <a:extLst>
                  <a:ext uri="{FF2B5EF4-FFF2-40B4-BE49-F238E27FC236}">
                    <a16:creationId xmlns:a16="http://schemas.microsoft.com/office/drawing/2014/main" id="{1B147458-67C5-FC18-3CDE-D38DAE59BB1B}"/>
                  </a:ext>
                </a:extLst>
              </p:cNvPr>
              <p:cNvCxnSpPr/>
              <p:nvPr/>
            </p:nvCxnSpPr>
            <p:spPr>
              <a:xfrm>
                <a:off x="17937960" y="29978240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4" name="Straight Connector 5670">
                <a:extLst>
                  <a:ext uri="{FF2B5EF4-FFF2-40B4-BE49-F238E27FC236}">
                    <a16:creationId xmlns:a16="http://schemas.microsoft.com/office/drawing/2014/main" id="{A0157946-5666-5BEC-CF7A-A54533B7695D}"/>
                  </a:ext>
                </a:extLst>
              </p:cNvPr>
              <p:cNvCxnSpPr/>
              <p:nvPr/>
            </p:nvCxnSpPr>
            <p:spPr>
              <a:xfrm>
                <a:off x="17937960" y="30602752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5" name="Straight Connector 5671">
                <a:extLst>
                  <a:ext uri="{FF2B5EF4-FFF2-40B4-BE49-F238E27FC236}">
                    <a16:creationId xmlns:a16="http://schemas.microsoft.com/office/drawing/2014/main" id="{17C0AD97-EA00-DCCB-53FB-8A610593A5B8}"/>
                  </a:ext>
                </a:extLst>
              </p:cNvPr>
              <p:cNvCxnSpPr/>
              <p:nvPr/>
            </p:nvCxnSpPr>
            <p:spPr>
              <a:xfrm>
                <a:off x="17937960" y="30531536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6" name="Straight Connector 5672">
                <a:extLst>
                  <a:ext uri="{FF2B5EF4-FFF2-40B4-BE49-F238E27FC236}">
                    <a16:creationId xmlns:a16="http://schemas.microsoft.com/office/drawing/2014/main" id="{43594ABB-AA3F-624D-B26B-2F39E2F8FC62}"/>
                  </a:ext>
                </a:extLst>
              </p:cNvPr>
              <p:cNvCxnSpPr/>
              <p:nvPr/>
            </p:nvCxnSpPr>
            <p:spPr>
              <a:xfrm>
                <a:off x="17937960" y="30460320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Straight Connector 5674">
                <a:extLst>
                  <a:ext uri="{FF2B5EF4-FFF2-40B4-BE49-F238E27FC236}">
                    <a16:creationId xmlns:a16="http://schemas.microsoft.com/office/drawing/2014/main" id="{9094AAA2-9022-5AE1-44C3-A29FC2DB3B00}"/>
                  </a:ext>
                </a:extLst>
              </p:cNvPr>
              <p:cNvCxnSpPr/>
              <p:nvPr/>
            </p:nvCxnSpPr>
            <p:spPr>
              <a:xfrm>
                <a:off x="17937960" y="30389106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" name="Straight Connector 5681">
                <a:extLst>
                  <a:ext uri="{FF2B5EF4-FFF2-40B4-BE49-F238E27FC236}">
                    <a16:creationId xmlns:a16="http://schemas.microsoft.com/office/drawing/2014/main" id="{23D45DB2-52CC-64B7-6A60-64ED33555DFE}"/>
                  </a:ext>
                </a:extLst>
              </p:cNvPr>
              <p:cNvCxnSpPr/>
              <p:nvPr/>
            </p:nvCxnSpPr>
            <p:spPr>
              <a:xfrm>
                <a:off x="17937960" y="30748148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Straight Connector 5682">
                <a:extLst>
                  <a:ext uri="{FF2B5EF4-FFF2-40B4-BE49-F238E27FC236}">
                    <a16:creationId xmlns:a16="http://schemas.microsoft.com/office/drawing/2014/main" id="{FB07AB7D-184C-DDDE-871A-0F9E2DF6BF12}"/>
                  </a:ext>
                </a:extLst>
              </p:cNvPr>
              <p:cNvCxnSpPr/>
              <p:nvPr/>
            </p:nvCxnSpPr>
            <p:spPr>
              <a:xfrm>
                <a:off x="17937960" y="30676934"/>
                <a:ext cx="32391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A6CAE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76FCFC6-A4EB-2146-0E85-B4D63678C398}"/>
              </a:ext>
            </a:extLst>
          </p:cNvPr>
          <p:cNvGrpSpPr/>
          <p:nvPr/>
        </p:nvGrpSpPr>
        <p:grpSpPr>
          <a:xfrm>
            <a:off x="4813349" y="1586942"/>
            <a:ext cx="1276461" cy="1473094"/>
            <a:chOff x="4813349" y="1586942"/>
            <a:chExt cx="1276461" cy="1473094"/>
          </a:xfrm>
        </p:grpSpPr>
        <p:cxnSp>
          <p:nvCxnSpPr>
            <p:cNvPr id="24" name="Straight Connector 5633">
              <a:extLst>
                <a:ext uri="{FF2B5EF4-FFF2-40B4-BE49-F238E27FC236}">
                  <a16:creationId xmlns:a16="http://schemas.microsoft.com/office/drawing/2014/main" id="{1B02EDD7-7916-C8EC-856C-5BC5192E46E0}"/>
                </a:ext>
              </a:extLst>
            </p:cNvPr>
            <p:cNvCxnSpPr>
              <a:cxnSpLocks/>
            </p:cNvCxnSpPr>
            <p:nvPr/>
          </p:nvCxnSpPr>
          <p:spPr>
            <a:xfrm>
              <a:off x="4813349" y="2763581"/>
              <a:ext cx="1276461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635">
              <a:extLst>
                <a:ext uri="{FF2B5EF4-FFF2-40B4-BE49-F238E27FC236}">
                  <a16:creationId xmlns:a16="http://schemas.microsoft.com/office/drawing/2014/main" id="{C59639FA-01B3-F16D-F2E5-B0B85CAF7D7F}"/>
                </a:ext>
              </a:extLst>
            </p:cNvPr>
            <p:cNvCxnSpPr>
              <a:cxnSpLocks/>
            </p:cNvCxnSpPr>
            <p:nvPr/>
          </p:nvCxnSpPr>
          <p:spPr>
            <a:xfrm>
              <a:off x="4813349" y="2351653"/>
              <a:ext cx="1276461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636">
              <a:extLst>
                <a:ext uri="{FF2B5EF4-FFF2-40B4-BE49-F238E27FC236}">
                  <a16:creationId xmlns:a16="http://schemas.microsoft.com/office/drawing/2014/main" id="{D5B5045A-9119-59EA-D43D-4DB988E57A07}"/>
                </a:ext>
              </a:extLst>
            </p:cNvPr>
            <p:cNvCxnSpPr>
              <a:cxnSpLocks/>
            </p:cNvCxnSpPr>
            <p:nvPr/>
          </p:nvCxnSpPr>
          <p:spPr>
            <a:xfrm>
              <a:off x="4813349" y="1586942"/>
              <a:ext cx="1276461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1" name="Picture 356">
              <a:extLst>
                <a:ext uri="{FF2B5EF4-FFF2-40B4-BE49-F238E27FC236}">
                  <a16:creationId xmlns:a16="http://schemas.microsoft.com/office/drawing/2014/main" id="{19BB5F44-E7A2-7B64-FB86-C51E0BECC4D0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6577" y="2890836"/>
              <a:ext cx="595941" cy="16920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1C6A19D-3885-F1D7-B22C-6437834A631A}"/>
              </a:ext>
            </a:extLst>
          </p:cNvPr>
          <p:cNvGrpSpPr/>
          <p:nvPr/>
        </p:nvGrpSpPr>
        <p:grpSpPr>
          <a:xfrm>
            <a:off x="1753886" y="2020522"/>
            <a:ext cx="3059465" cy="1080189"/>
            <a:chOff x="1753886" y="2020522"/>
            <a:chExt cx="3059465" cy="1080189"/>
          </a:xfrm>
        </p:grpSpPr>
        <p:cxnSp>
          <p:nvCxnSpPr>
            <p:cNvPr id="15" name="Straight Connector 2852">
              <a:extLst>
                <a:ext uri="{FF2B5EF4-FFF2-40B4-BE49-F238E27FC236}">
                  <a16:creationId xmlns:a16="http://schemas.microsoft.com/office/drawing/2014/main" id="{3653EF82-7C9A-CFAA-B876-60F6AD70894F}"/>
                </a:ext>
              </a:extLst>
            </p:cNvPr>
            <p:cNvCxnSpPr>
              <a:cxnSpLocks/>
            </p:cNvCxnSpPr>
            <p:nvPr/>
          </p:nvCxnSpPr>
          <p:spPr>
            <a:xfrm>
              <a:off x="1753886" y="2776184"/>
              <a:ext cx="1276460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854">
              <a:extLst>
                <a:ext uri="{FF2B5EF4-FFF2-40B4-BE49-F238E27FC236}">
                  <a16:creationId xmlns:a16="http://schemas.microsoft.com/office/drawing/2014/main" id="{7877540B-0C0F-5325-FB9D-39E79A507C1E}"/>
                </a:ext>
              </a:extLst>
            </p:cNvPr>
            <p:cNvCxnSpPr>
              <a:cxnSpLocks/>
            </p:cNvCxnSpPr>
            <p:nvPr/>
          </p:nvCxnSpPr>
          <p:spPr>
            <a:xfrm>
              <a:off x="1753886" y="2694934"/>
              <a:ext cx="1276460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855">
              <a:extLst>
                <a:ext uri="{FF2B5EF4-FFF2-40B4-BE49-F238E27FC236}">
                  <a16:creationId xmlns:a16="http://schemas.microsoft.com/office/drawing/2014/main" id="{E0A6811A-9705-2F17-9D0F-16B0CB728A29}"/>
                </a:ext>
              </a:extLst>
            </p:cNvPr>
            <p:cNvCxnSpPr>
              <a:cxnSpLocks/>
            </p:cNvCxnSpPr>
            <p:nvPr/>
          </p:nvCxnSpPr>
          <p:spPr>
            <a:xfrm>
              <a:off x="1753886" y="2613684"/>
              <a:ext cx="1276460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856">
              <a:extLst>
                <a:ext uri="{FF2B5EF4-FFF2-40B4-BE49-F238E27FC236}">
                  <a16:creationId xmlns:a16="http://schemas.microsoft.com/office/drawing/2014/main" id="{0E96E935-96F3-7B55-38E2-62D36883FAD0}"/>
                </a:ext>
              </a:extLst>
            </p:cNvPr>
            <p:cNvCxnSpPr>
              <a:cxnSpLocks/>
            </p:cNvCxnSpPr>
            <p:nvPr/>
          </p:nvCxnSpPr>
          <p:spPr>
            <a:xfrm>
              <a:off x="1753886" y="2532432"/>
              <a:ext cx="1276460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857">
              <a:extLst>
                <a:ext uri="{FF2B5EF4-FFF2-40B4-BE49-F238E27FC236}">
                  <a16:creationId xmlns:a16="http://schemas.microsoft.com/office/drawing/2014/main" id="{8750C8BA-3AEB-D8F3-1794-5D6164F23312}"/>
                </a:ext>
              </a:extLst>
            </p:cNvPr>
            <p:cNvCxnSpPr>
              <a:cxnSpLocks/>
            </p:cNvCxnSpPr>
            <p:nvPr/>
          </p:nvCxnSpPr>
          <p:spPr>
            <a:xfrm>
              <a:off x="1753886" y="2451181"/>
              <a:ext cx="1276460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859">
              <a:extLst>
                <a:ext uri="{FF2B5EF4-FFF2-40B4-BE49-F238E27FC236}">
                  <a16:creationId xmlns:a16="http://schemas.microsoft.com/office/drawing/2014/main" id="{97C01A34-D3F5-B63C-974D-2254B0B797A6}"/>
                </a:ext>
              </a:extLst>
            </p:cNvPr>
            <p:cNvCxnSpPr>
              <a:cxnSpLocks/>
            </p:cNvCxnSpPr>
            <p:nvPr/>
          </p:nvCxnSpPr>
          <p:spPr>
            <a:xfrm>
              <a:off x="1865492" y="2843245"/>
              <a:ext cx="2947857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631">
              <a:extLst>
                <a:ext uri="{FF2B5EF4-FFF2-40B4-BE49-F238E27FC236}">
                  <a16:creationId xmlns:a16="http://schemas.microsoft.com/office/drawing/2014/main" id="{40131632-E23A-BB04-D711-921950C86660}"/>
                </a:ext>
              </a:extLst>
            </p:cNvPr>
            <p:cNvCxnSpPr>
              <a:cxnSpLocks/>
            </p:cNvCxnSpPr>
            <p:nvPr/>
          </p:nvCxnSpPr>
          <p:spPr>
            <a:xfrm>
              <a:off x="3536890" y="2593607"/>
              <a:ext cx="1276461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632">
              <a:extLst>
                <a:ext uri="{FF2B5EF4-FFF2-40B4-BE49-F238E27FC236}">
                  <a16:creationId xmlns:a16="http://schemas.microsoft.com/office/drawing/2014/main" id="{65CE3BD3-6344-8A25-8CFE-59D2D064EB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9517" y="2119909"/>
              <a:ext cx="332121" cy="33041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34">
              <a:extLst>
                <a:ext uri="{FF2B5EF4-FFF2-40B4-BE49-F238E27FC236}">
                  <a16:creationId xmlns:a16="http://schemas.microsoft.com/office/drawing/2014/main" id="{E5F7EA7F-61A1-7B08-A031-CF9CD2AF85F2}"/>
                </a:ext>
              </a:extLst>
            </p:cNvPr>
            <p:cNvCxnSpPr>
              <a:cxnSpLocks/>
            </p:cNvCxnSpPr>
            <p:nvPr/>
          </p:nvCxnSpPr>
          <p:spPr>
            <a:xfrm>
              <a:off x="3536890" y="2020522"/>
              <a:ext cx="1276461" cy="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637">
              <a:extLst>
                <a:ext uri="{FF2B5EF4-FFF2-40B4-BE49-F238E27FC236}">
                  <a16:creationId xmlns:a16="http://schemas.microsoft.com/office/drawing/2014/main" id="{867AFEDD-1E83-4E9E-C0F8-714EF3A74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7135" y="2317881"/>
              <a:ext cx="339488" cy="215773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5638">
              <a:extLst>
                <a:ext uri="{FF2B5EF4-FFF2-40B4-BE49-F238E27FC236}">
                  <a16:creationId xmlns:a16="http://schemas.microsoft.com/office/drawing/2014/main" id="{6D2EEB43-3C45-B9BE-6A11-E4C02C6776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22148" y="2522996"/>
              <a:ext cx="334474" cy="92161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5639">
              <a:extLst>
                <a:ext uri="{FF2B5EF4-FFF2-40B4-BE49-F238E27FC236}">
                  <a16:creationId xmlns:a16="http://schemas.microsoft.com/office/drawing/2014/main" id="{1D356118-8662-52C8-3D9F-20AEF1BCEB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7127" y="2662682"/>
              <a:ext cx="339920" cy="32860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641">
              <a:extLst>
                <a:ext uri="{FF2B5EF4-FFF2-40B4-BE49-F238E27FC236}">
                  <a16:creationId xmlns:a16="http://schemas.microsoft.com/office/drawing/2014/main" id="{2AC41D72-57B7-FA7C-7DE6-63437967FD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22134" y="2766229"/>
              <a:ext cx="341312" cy="9428"/>
            </a:xfrm>
            <a:prstGeom prst="line">
              <a:avLst/>
            </a:prstGeom>
            <a:ln w="28575">
              <a:solidFill>
                <a:srgbClr val="818F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357">
              <a:extLst>
                <a:ext uri="{FF2B5EF4-FFF2-40B4-BE49-F238E27FC236}">
                  <a16:creationId xmlns:a16="http://schemas.microsoft.com/office/drawing/2014/main" id="{903A3055-63B0-C276-04BC-AB502273203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2274" y="2931511"/>
              <a:ext cx="585689" cy="169200"/>
            </a:xfrm>
            <a:prstGeom prst="rect">
              <a:avLst/>
            </a:prstGeom>
          </p:spPr>
        </p:pic>
        <p:sp>
          <p:nvSpPr>
            <p:cNvPr id="63" name="TextBox 358">
              <a:extLst>
                <a:ext uri="{FF2B5EF4-FFF2-40B4-BE49-F238E27FC236}">
                  <a16:creationId xmlns:a16="http://schemas.microsoft.com/office/drawing/2014/main" id="{3C4986CA-4097-5084-0F27-75130EFAAF67}"/>
                </a:ext>
              </a:extLst>
            </p:cNvPr>
            <p:cNvSpPr txBox="1"/>
            <p:nvPr/>
          </p:nvSpPr>
          <p:spPr>
            <a:xfrm>
              <a:off x="3781901" y="2404473"/>
              <a:ext cx="787826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Calibri Light" panose="020F0302020204030204" pitchFamily="34" charset="0"/>
                </a:rPr>
                <a:t>…</a:t>
              </a:r>
              <a:endParaRPr kumimoji="0" lang="en-US" sz="2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endParaRPr>
            </a:p>
          </p:txBody>
        </p:sp>
      </p:grpSp>
      <p:cxnSp>
        <p:nvCxnSpPr>
          <p:cNvPr id="67" name="Straight Arrow Connector 3073">
            <a:extLst>
              <a:ext uri="{FF2B5EF4-FFF2-40B4-BE49-F238E27FC236}">
                <a16:creationId xmlns:a16="http://schemas.microsoft.com/office/drawing/2014/main" id="{BAF569F8-82E3-5A1F-2612-E0F382E2116B}"/>
              </a:ext>
            </a:extLst>
          </p:cNvPr>
          <p:cNvCxnSpPr>
            <a:cxnSpLocks/>
          </p:cNvCxnSpPr>
          <p:nvPr/>
        </p:nvCxnSpPr>
        <p:spPr>
          <a:xfrm flipV="1">
            <a:off x="960633" y="886367"/>
            <a:ext cx="0" cy="1949615"/>
          </a:xfrm>
          <a:prstGeom prst="straightConnector1">
            <a:avLst/>
          </a:prstGeom>
          <a:ln w="38100" cmpd="sng">
            <a:solidFill>
              <a:schemeClr val="accent2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: Shape 377">
            <a:extLst>
              <a:ext uri="{FF2B5EF4-FFF2-40B4-BE49-F238E27FC236}">
                <a16:creationId xmlns:a16="http://schemas.microsoft.com/office/drawing/2014/main" id="{225118B7-B852-76FF-D925-B418742D208C}"/>
              </a:ext>
            </a:extLst>
          </p:cNvPr>
          <p:cNvSpPr/>
          <p:nvPr/>
        </p:nvSpPr>
        <p:spPr>
          <a:xfrm>
            <a:off x="165690" y="145667"/>
            <a:ext cx="3308606" cy="3745877"/>
          </a:xfrm>
          <a:custGeom>
            <a:avLst/>
            <a:gdLst>
              <a:gd name="connsiteX0" fmla="*/ 0 w 3308606"/>
              <a:gd name="connsiteY0" fmla="*/ 0 h 3745877"/>
              <a:gd name="connsiteX1" fmla="*/ 3308606 w 3308606"/>
              <a:gd name="connsiteY1" fmla="*/ 0 h 3745877"/>
              <a:gd name="connsiteX2" fmla="*/ 3016890 w 3308606"/>
              <a:gd name="connsiteY2" fmla="*/ 364352 h 3745877"/>
              <a:gd name="connsiteX3" fmla="*/ 2055878 w 3308606"/>
              <a:gd name="connsiteY3" fmla="*/ 1948828 h 3745877"/>
              <a:gd name="connsiteX4" fmla="*/ 601756 w 3308606"/>
              <a:gd name="connsiteY4" fmla="*/ 3529084 h 3745877"/>
              <a:gd name="connsiteX5" fmla="*/ 13476 w 3308606"/>
              <a:gd name="connsiteY5" fmla="*/ 144576 h 3745877"/>
              <a:gd name="connsiteX0" fmla="*/ 3308606 w 3400046"/>
              <a:gd name="connsiteY0" fmla="*/ 0 h 3745877"/>
              <a:gd name="connsiteX1" fmla="*/ 3016890 w 3400046"/>
              <a:gd name="connsiteY1" fmla="*/ 364352 h 3745877"/>
              <a:gd name="connsiteX2" fmla="*/ 2055878 w 3400046"/>
              <a:gd name="connsiteY2" fmla="*/ 1948828 h 3745877"/>
              <a:gd name="connsiteX3" fmla="*/ 601756 w 3400046"/>
              <a:gd name="connsiteY3" fmla="*/ 3529084 h 3745877"/>
              <a:gd name="connsiteX4" fmla="*/ 13476 w 3400046"/>
              <a:gd name="connsiteY4" fmla="*/ 144576 h 3745877"/>
              <a:gd name="connsiteX5" fmla="*/ 0 w 3400046"/>
              <a:gd name="connsiteY5" fmla="*/ 0 h 3745877"/>
              <a:gd name="connsiteX6" fmla="*/ 3400046 w 3400046"/>
              <a:gd name="connsiteY6" fmla="*/ 91440 h 3745877"/>
              <a:gd name="connsiteX0" fmla="*/ 3308606 w 3308606"/>
              <a:gd name="connsiteY0" fmla="*/ 0 h 3745877"/>
              <a:gd name="connsiteX1" fmla="*/ 3016890 w 3308606"/>
              <a:gd name="connsiteY1" fmla="*/ 364352 h 3745877"/>
              <a:gd name="connsiteX2" fmla="*/ 2055878 w 3308606"/>
              <a:gd name="connsiteY2" fmla="*/ 1948828 h 3745877"/>
              <a:gd name="connsiteX3" fmla="*/ 601756 w 3308606"/>
              <a:gd name="connsiteY3" fmla="*/ 3529084 h 3745877"/>
              <a:gd name="connsiteX4" fmla="*/ 13476 w 3308606"/>
              <a:gd name="connsiteY4" fmla="*/ 144576 h 3745877"/>
              <a:gd name="connsiteX5" fmla="*/ 0 w 3308606"/>
              <a:gd name="connsiteY5" fmla="*/ 0 h 374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08606" h="3745877">
                <a:moveTo>
                  <a:pt x="3308606" y="0"/>
                </a:moveTo>
                <a:lnTo>
                  <a:pt x="3016890" y="364352"/>
                </a:lnTo>
                <a:cubicBezTo>
                  <a:pt x="2632778" y="871032"/>
                  <a:pt x="2341806" y="1366948"/>
                  <a:pt x="2055878" y="1948828"/>
                </a:cubicBezTo>
                <a:cubicBezTo>
                  <a:pt x="1722254" y="2544904"/>
                  <a:pt x="985606" y="4367532"/>
                  <a:pt x="601756" y="3529084"/>
                </a:cubicBezTo>
                <a:cubicBezTo>
                  <a:pt x="349854" y="2978852"/>
                  <a:pt x="177386" y="1869784"/>
                  <a:pt x="13476" y="144576"/>
                </a:cubicBezTo>
                <a:lnTo>
                  <a:pt x="0" y="0"/>
                </a:ln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73" name="Group 2900">
            <a:extLst>
              <a:ext uri="{FF2B5EF4-FFF2-40B4-BE49-F238E27FC236}">
                <a16:creationId xmlns:a16="http://schemas.microsoft.com/office/drawing/2014/main" id="{3E47F2FE-956A-5F5B-2118-8E908935926F}"/>
              </a:ext>
            </a:extLst>
          </p:cNvPr>
          <p:cNvGrpSpPr/>
          <p:nvPr/>
        </p:nvGrpSpPr>
        <p:grpSpPr>
          <a:xfrm>
            <a:off x="4061651" y="428270"/>
            <a:ext cx="928830" cy="2415993"/>
            <a:chOff x="4774623" y="3701072"/>
            <a:chExt cx="686648" cy="1786051"/>
          </a:xfrm>
        </p:grpSpPr>
        <p:cxnSp>
          <p:nvCxnSpPr>
            <p:cNvPr id="74" name="Straight Arrow Connector 2901">
              <a:extLst>
                <a:ext uri="{FF2B5EF4-FFF2-40B4-BE49-F238E27FC236}">
                  <a16:creationId xmlns:a16="http://schemas.microsoft.com/office/drawing/2014/main" id="{AC075EE2-5218-471B-3D48-FC0D10F60F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39623" y="3732002"/>
              <a:ext cx="0" cy="1755121"/>
            </a:xfrm>
            <a:prstGeom prst="straightConnector1">
              <a:avLst/>
            </a:prstGeom>
            <a:ln w="38100" cmpd="sng">
              <a:solidFill>
                <a:schemeClr val="accent6"/>
              </a:solidFill>
              <a:prstDash val="solid"/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2902">
              <a:extLst>
                <a:ext uri="{FF2B5EF4-FFF2-40B4-BE49-F238E27FC236}">
                  <a16:creationId xmlns:a16="http://schemas.microsoft.com/office/drawing/2014/main" id="{497117C2-A1C2-D1B9-FE47-479CD11FB2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2290" y="3735710"/>
              <a:ext cx="169261" cy="1571014"/>
            </a:xfrm>
            <a:prstGeom prst="straightConnector1">
              <a:avLst/>
            </a:prstGeom>
            <a:ln w="38100" cmpd="sng">
              <a:solidFill>
                <a:schemeClr val="accent6"/>
              </a:solidFill>
              <a:prstDash val="solid"/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903">
              <a:extLst>
                <a:ext uri="{FF2B5EF4-FFF2-40B4-BE49-F238E27FC236}">
                  <a16:creationId xmlns:a16="http://schemas.microsoft.com/office/drawing/2014/main" id="{0897C19B-6A84-9FD2-2FA9-469A4370D953}"/>
                </a:ext>
              </a:extLst>
            </p:cNvPr>
            <p:cNvCxnSpPr>
              <a:cxnSpLocks/>
            </p:cNvCxnSpPr>
            <p:nvPr/>
          </p:nvCxnSpPr>
          <p:spPr>
            <a:xfrm>
              <a:off x="4774623" y="3701072"/>
              <a:ext cx="686648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758075F-7654-50C9-8356-7CBDA41F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365" y="-226453"/>
            <a:ext cx="2110187" cy="1325563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+mn-lt"/>
              </a:rPr>
              <a:t>Outlook</a:t>
            </a:r>
          </a:p>
        </p:txBody>
      </p:sp>
      <p:grpSp>
        <p:nvGrpSpPr>
          <p:cNvPr id="68" name="Gruppieren 2848">
            <a:extLst>
              <a:ext uri="{FF2B5EF4-FFF2-40B4-BE49-F238E27FC236}">
                <a16:creationId xmlns:a16="http://schemas.microsoft.com/office/drawing/2014/main" id="{0BCC93F3-73CF-CF1B-120A-E2D3089D80B7}"/>
              </a:ext>
            </a:extLst>
          </p:cNvPr>
          <p:cNvGrpSpPr/>
          <p:nvPr/>
        </p:nvGrpSpPr>
        <p:grpSpPr>
          <a:xfrm>
            <a:off x="157341" y="3213557"/>
            <a:ext cx="6321845" cy="1670365"/>
            <a:chOff x="15609903" y="37149084"/>
            <a:chExt cx="8500321" cy="1904683"/>
          </a:xfrm>
        </p:grpSpPr>
        <p:sp>
          <p:nvSpPr>
            <p:cNvPr id="69" name="Textfeld 5665 2">
              <a:extLst>
                <a:ext uri="{FF2B5EF4-FFF2-40B4-BE49-F238E27FC236}">
                  <a16:creationId xmlns:a16="http://schemas.microsoft.com/office/drawing/2014/main" id="{C89145EC-E57A-EB18-6FD7-5A550B898F43}"/>
                </a:ext>
              </a:extLst>
            </p:cNvPr>
            <p:cNvSpPr txBox="1"/>
            <p:nvPr/>
          </p:nvSpPr>
          <p:spPr>
            <a:xfrm>
              <a:off x="15609903" y="37158630"/>
              <a:ext cx="8500321" cy="1895137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6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 err="1"/>
                <a:t>ν,L</a:t>
              </a:r>
              <a:r>
                <a:rPr lang="en-US" sz="2200" dirty="0"/>
                <a:t>: 0,0-3,2: 1576 nm quadrupole transition </a:t>
              </a:r>
              <a:br>
                <a:rPr lang="en-US" sz="2200" dirty="0"/>
              </a:b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J.-Ph. Karr </a:t>
              </a:r>
              <a:r>
                <a:rPr lang="en-US" sz="1600" i="1" dirty="0">
                  <a:solidFill>
                    <a:schemeClr val="bg2">
                      <a:lumMod val="50000"/>
                    </a:schemeClr>
                  </a:solidFill>
                </a:rPr>
                <a:t>et al.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, J. Phys.: Conf. Ser.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723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, 012048 (2016)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 err="1"/>
                <a:t>ν,L</a:t>
              </a:r>
              <a:r>
                <a:rPr lang="en-US" sz="2200" dirty="0"/>
                <a:t>: 0,0-3,1: 1600 nm ortho-para (dipole) transition</a:t>
              </a:r>
              <a:br>
                <a:rPr lang="en-US" sz="2200" dirty="0"/>
              </a:b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V. I. </a:t>
              </a:r>
              <a:r>
                <a:rPr lang="en-US" sz="1600" dirty="0" err="1">
                  <a:solidFill>
                    <a:schemeClr val="bg2">
                      <a:lumMod val="50000"/>
                    </a:schemeClr>
                  </a:solidFill>
                </a:rPr>
                <a:t>Korobov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 and D. Bakalov, PRA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107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</a:rPr>
                <a:t>, 022812 (2023)</a:t>
              </a:r>
              <a:endParaRPr lang="en-US" sz="2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0" name="TextBox 2665 3">
              <a:extLst>
                <a:ext uri="{FF2B5EF4-FFF2-40B4-BE49-F238E27FC236}">
                  <a16:creationId xmlns:a16="http://schemas.microsoft.com/office/drawing/2014/main" id="{97D2E48E-F7A8-CFCE-3FA2-EBABE09AB089}"/>
                </a:ext>
              </a:extLst>
            </p:cNvPr>
            <p:cNvSpPr txBox="1"/>
            <p:nvPr/>
          </p:nvSpPr>
          <p:spPr>
            <a:xfrm>
              <a:off x="15619066" y="37149084"/>
              <a:ext cx="8491158" cy="526427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en-US" sz="2400" dirty="0"/>
                <a:t>  Rovibrational single-photon transitions</a:t>
              </a:r>
            </a:p>
          </p:txBody>
        </p:sp>
      </p:grpSp>
      <p:cxnSp>
        <p:nvCxnSpPr>
          <p:cNvPr id="77" name="Straight Arrow Connector 2901">
            <a:extLst>
              <a:ext uri="{FF2B5EF4-FFF2-40B4-BE49-F238E27FC236}">
                <a16:creationId xmlns:a16="http://schemas.microsoft.com/office/drawing/2014/main" id="{3F540DAA-F6C0-692E-2FEA-3E0509C95184}"/>
              </a:ext>
            </a:extLst>
          </p:cNvPr>
          <p:cNvCxnSpPr>
            <a:cxnSpLocks/>
          </p:cNvCxnSpPr>
          <p:nvPr/>
        </p:nvCxnSpPr>
        <p:spPr>
          <a:xfrm flipV="1">
            <a:off x="6885595" y="764576"/>
            <a:ext cx="0" cy="2664424"/>
          </a:xfrm>
          <a:prstGeom prst="straightConnector1">
            <a:avLst/>
          </a:prstGeom>
          <a:ln w="38100" cmpd="sng">
            <a:solidFill>
              <a:srgbClr val="7030A0"/>
            </a:solidFill>
            <a:prstDash val="solid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3">
            <a:extLst>
              <a:ext uri="{FF2B5EF4-FFF2-40B4-BE49-F238E27FC236}">
                <a16:creationId xmlns:a16="http://schemas.microsoft.com/office/drawing/2014/main" id="{BDBF8566-1DE6-7A3D-31EB-8886509EC39B}"/>
              </a:ext>
            </a:extLst>
          </p:cNvPr>
          <p:cNvGrpSpPr/>
          <p:nvPr/>
        </p:nvGrpSpPr>
        <p:grpSpPr>
          <a:xfrm>
            <a:off x="7779707" y="3621983"/>
            <a:ext cx="1798371" cy="1282836"/>
            <a:chOff x="203193" y="2541668"/>
            <a:chExt cx="1798371" cy="1282836"/>
          </a:xfrm>
        </p:grpSpPr>
        <p:grpSp>
          <p:nvGrpSpPr>
            <p:cNvPr id="82" name="Group 4">
              <a:extLst>
                <a:ext uri="{FF2B5EF4-FFF2-40B4-BE49-F238E27FC236}">
                  <a16:creationId xmlns:a16="http://schemas.microsoft.com/office/drawing/2014/main" id="{415AEC00-E3BD-1B6B-E072-9BE6D0AA3E58}"/>
                </a:ext>
              </a:extLst>
            </p:cNvPr>
            <p:cNvGrpSpPr/>
            <p:nvPr/>
          </p:nvGrpSpPr>
          <p:grpSpPr>
            <a:xfrm rot="4237236">
              <a:off x="1128984" y="2933403"/>
              <a:ext cx="624735" cy="553785"/>
              <a:chOff x="788887" y="4717762"/>
              <a:chExt cx="624735" cy="553785"/>
            </a:xfrm>
          </p:grpSpPr>
          <p:sp>
            <p:nvSpPr>
              <p:cNvPr id="87" name="Isosceles Triangle 9">
                <a:extLst>
                  <a:ext uri="{FF2B5EF4-FFF2-40B4-BE49-F238E27FC236}">
                    <a16:creationId xmlns:a16="http://schemas.microsoft.com/office/drawing/2014/main" id="{C29042E6-2268-03D5-700E-117971604E53}"/>
                  </a:ext>
                </a:extLst>
              </p:cNvPr>
              <p:cNvSpPr/>
              <p:nvPr/>
            </p:nvSpPr>
            <p:spPr>
              <a:xfrm>
                <a:off x="857878" y="4780073"/>
                <a:ext cx="478447" cy="412454"/>
              </a:xfrm>
              <a:prstGeom prst="triangl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AE6D7D6-4048-F841-3FE8-9B17FBE657FD}"/>
                  </a:ext>
                </a:extLst>
              </p:cNvPr>
              <p:cNvSpPr/>
              <p:nvPr/>
            </p:nvSpPr>
            <p:spPr>
              <a:xfrm rot="3027512">
                <a:off x="1004071" y="4717762"/>
                <a:ext cx="186059" cy="18606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CD1AA47-A81E-764A-974E-C30D35289625}"/>
                  </a:ext>
                </a:extLst>
              </p:cNvPr>
              <p:cNvSpPr/>
              <p:nvPr/>
            </p:nvSpPr>
            <p:spPr>
              <a:xfrm rot="3027512">
                <a:off x="1227562" y="5079946"/>
                <a:ext cx="186059" cy="18606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2C52719-0B2F-1E35-3DB5-748529B9E27A}"/>
                  </a:ext>
                </a:extLst>
              </p:cNvPr>
              <p:cNvSpPr/>
              <p:nvPr/>
            </p:nvSpPr>
            <p:spPr>
              <a:xfrm rot="3027512">
                <a:off x="788887" y="5085488"/>
                <a:ext cx="186059" cy="18606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sp>
          <p:nvSpPr>
            <p:cNvPr id="83" name="Rectangle 5">
              <a:extLst>
                <a:ext uri="{FF2B5EF4-FFF2-40B4-BE49-F238E27FC236}">
                  <a16:creationId xmlns:a16="http://schemas.microsoft.com/office/drawing/2014/main" id="{8A8D22DB-FA77-2FBB-BF5D-01730D64460E}"/>
                </a:ext>
              </a:extLst>
            </p:cNvPr>
            <p:cNvSpPr/>
            <p:nvPr/>
          </p:nvSpPr>
          <p:spPr>
            <a:xfrm>
              <a:off x="1166371" y="2547340"/>
              <a:ext cx="5854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24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24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3</a:t>
              </a:r>
              <a:r>
                <a:rPr lang="en-US" sz="24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49ECC50-DF2F-1083-A20D-2A9219BF2BF7}"/>
                </a:ext>
              </a:extLst>
            </p:cNvPr>
            <p:cNvSpPr/>
            <p:nvPr/>
          </p:nvSpPr>
          <p:spPr>
            <a:xfrm>
              <a:off x="587903" y="3055856"/>
              <a:ext cx="427890" cy="427890"/>
            </a:xfrm>
            <a:prstGeom prst="ellipse">
              <a:avLst/>
            </a:prstGeom>
            <a:solidFill>
              <a:srgbClr val="A66BD3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7">
              <a:extLst>
                <a:ext uri="{FF2B5EF4-FFF2-40B4-BE49-F238E27FC236}">
                  <a16:creationId xmlns:a16="http://schemas.microsoft.com/office/drawing/2014/main" id="{4E257448-817E-1634-85F1-C61939DBD6B7}"/>
                </a:ext>
              </a:extLst>
            </p:cNvPr>
            <p:cNvSpPr/>
            <p:nvPr/>
          </p:nvSpPr>
          <p:spPr>
            <a:xfrm>
              <a:off x="547620" y="2541668"/>
              <a:ext cx="6158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030A0"/>
                  </a:solidFill>
                  <a:cs typeface="Calibri" panose="020F0502020204030204" pitchFamily="34" charset="0"/>
                </a:rPr>
                <a:t>Be</a:t>
              </a:r>
              <a:r>
                <a:rPr lang="en-US" sz="2400" b="1" baseline="30000" dirty="0">
                  <a:solidFill>
                    <a:srgbClr val="7030A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86" name="Freeform 68">
              <a:extLst>
                <a:ext uri="{FF2B5EF4-FFF2-40B4-BE49-F238E27FC236}">
                  <a16:creationId xmlns:a16="http://schemas.microsoft.com/office/drawing/2014/main" id="{A47FFEF0-6893-2392-FC1D-1675C890AD69}"/>
                </a:ext>
              </a:extLst>
            </p:cNvPr>
            <p:cNvSpPr/>
            <p:nvPr/>
          </p:nvSpPr>
          <p:spPr bwMode="auto">
            <a:xfrm>
              <a:off x="203193" y="3145473"/>
              <a:ext cx="1798371" cy="679031"/>
            </a:xfrm>
            <a:custGeom>
              <a:avLst/>
              <a:gdLst>
                <a:gd name="connsiteX0" fmla="*/ 0 w 1550194"/>
                <a:gd name="connsiteY0" fmla="*/ 7144 h 1208485"/>
                <a:gd name="connsiteX1" fmla="*/ 742950 w 1550194"/>
                <a:gd name="connsiteY1" fmla="*/ 1207294 h 1208485"/>
                <a:gd name="connsiteX2" fmla="*/ 1550194 w 1550194"/>
                <a:gd name="connsiteY2" fmla="*/ 0 h 1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0194" h="1208485">
                  <a:moveTo>
                    <a:pt x="0" y="7144"/>
                  </a:moveTo>
                  <a:cubicBezTo>
                    <a:pt x="242292" y="607814"/>
                    <a:pt x="484584" y="1208485"/>
                    <a:pt x="742950" y="1207294"/>
                  </a:cubicBezTo>
                  <a:cubicBezTo>
                    <a:pt x="1001316" y="1206103"/>
                    <a:pt x="1275755" y="603051"/>
                    <a:pt x="1550194" y="0"/>
                  </a:cubicBez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36000" rIns="0" bIns="36000" numCol="1" rtlCol="0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77592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55183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32771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10360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387947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65539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43131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20722" algn="l" defTabSz="2077592" rtl="0" eaLnBrk="1" latinLnBrk="0" hangingPunct="1">
                <a:defRPr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eaLnBrk="1" fontAlgn="base" latinLnBrk="0" hangingPunct="1">
                <a:lnSpc>
                  <a:spcPts val="24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2A6AB3"/>
                </a:buClr>
                <a:buSzPct val="110000"/>
                <a:buFont typeface="Wingdings" pitchFamily="16" charset="2"/>
                <a:buNone/>
                <a:tabLst/>
                <a:defRPr/>
              </a:pPr>
              <a:endParaRPr kumimoji="0" lang="de-CH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AC271C1-37DA-7F73-856C-15F5DF0C761E}"/>
              </a:ext>
            </a:extLst>
          </p:cNvPr>
          <p:cNvGrpSpPr/>
          <p:nvPr/>
        </p:nvGrpSpPr>
        <p:grpSpPr>
          <a:xfrm>
            <a:off x="8894345" y="4581458"/>
            <a:ext cx="2963075" cy="1568047"/>
            <a:chOff x="8894345" y="4581458"/>
            <a:chExt cx="2963075" cy="156804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82D3E96-CFDD-4E0D-C063-9FD619EF6161}"/>
                </a:ext>
              </a:extLst>
            </p:cNvPr>
            <p:cNvCxnSpPr>
              <a:cxnSpLocks/>
            </p:cNvCxnSpPr>
            <p:nvPr/>
          </p:nvCxnSpPr>
          <p:spPr>
            <a:xfrm>
              <a:off x="9081377" y="4581458"/>
              <a:ext cx="151779" cy="5995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34C06B0-44F2-AE4F-C5A5-B1AA4CC831DF}"/>
                </a:ext>
              </a:extLst>
            </p:cNvPr>
            <p:cNvSpPr txBox="1"/>
            <p:nvPr/>
          </p:nvSpPr>
          <p:spPr>
            <a:xfrm>
              <a:off x="8894345" y="5226175"/>
              <a:ext cx="296307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cs typeface="Calibri Light" panose="020F0302020204030204" pitchFamily="34" charset="0"/>
                </a:rPr>
                <a:t>Astrophysics,</a:t>
              </a:r>
            </a:p>
            <a:p>
              <a:r>
                <a:rPr lang="en-US" dirty="0">
                  <a:cs typeface="Calibri Light" panose="020F0302020204030204" pitchFamily="34" charset="0"/>
                </a:rPr>
                <a:t>benchmark quantum chemistry calculations</a:t>
              </a:r>
              <a:endParaRPr lang="en-US" dirty="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D762DB4-ADA6-CAE3-083E-771E23945247}"/>
              </a:ext>
            </a:extLst>
          </p:cNvPr>
          <p:cNvGrpSpPr/>
          <p:nvPr/>
        </p:nvGrpSpPr>
        <p:grpSpPr>
          <a:xfrm>
            <a:off x="9361855" y="3418963"/>
            <a:ext cx="2752779" cy="1914236"/>
            <a:chOff x="9361855" y="3418963"/>
            <a:chExt cx="2752779" cy="1914236"/>
          </a:xfrm>
        </p:grpSpPr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845C72DD-0CD5-8DB5-E40A-9FF4D1BBA96D}"/>
                </a:ext>
              </a:extLst>
            </p:cNvPr>
            <p:cNvSpPr/>
            <p:nvPr/>
          </p:nvSpPr>
          <p:spPr>
            <a:xfrm>
              <a:off x="9770763" y="3564111"/>
              <a:ext cx="723275" cy="16312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D</a:t>
              </a:r>
              <a:r>
                <a:rPr lang="en-US" sz="20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0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  <a:p>
              <a:pPr algn="ctr"/>
              <a:r>
                <a:rPr lang="en-US" sz="20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T</a:t>
              </a:r>
              <a:r>
                <a:rPr lang="en-US" sz="20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0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  <a:p>
              <a:pPr algn="ctr"/>
              <a:r>
                <a:rPr lang="en-US" sz="2000" b="1" dirty="0" err="1">
                  <a:solidFill>
                    <a:srgbClr val="FF0000"/>
                  </a:solidFill>
                  <a:cs typeface="Calibri" panose="020F0502020204030204" pitchFamily="34" charset="0"/>
                </a:rPr>
                <a:t>HeH</a:t>
              </a:r>
              <a:r>
                <a:rPr lang="en-US" sz="20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  <a:p>
              <a:pPr algn="ctr"/>
              <a:r>
                <a:rPr lang="en-US" sz="20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He</a:t>
              </a:r>
              <a:r>
                <a:rPr lang="en-US" sz="20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0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  <a:p>
              <a:pPr algn="ctr"/>
              <a:r>
                <a:rPr lang="en-US" sz="20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…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7643676-0414-6848-1513-2E3E9FD06D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26254" y="3716931"/>
              <a:ext cx="288917" cy="819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AE6B45-6161-21B9-F8B6-80E79C736390}"/>
                </a:ext>
              </a:extLst>
            </p:cNvPr>
            <p:cNvSpPr txBox="1"/>
            <p:nvPr/>
          </p:nvSpPr>
          <p:spPr>
            <a:xfrm>
              <a:off x="10728350" y="3418963"/>
              <a:ext cx="138628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cs typeface="Calibri Light" panose="020F0302020204030204" pitchFamily="34" charset="0"/>
                </a:rPr>
                <a:t>Deuteron quadrupole moment</a:t>
              </a:r>
              <a:endParaRPr lang="en-US" dirty="0"/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6DE76F28-15F7-B385-F68A-CF34CECB4538}"/>
                </a:ext>
              </a:extLst>
            </p:cNvPr>
            <p:cNvCxnSpPr>
              <a:cxnSpLocks/>
            </p:cNvCxnSpPr>
            <p:nvPr/>
          </p:nvCxnSpPr>
          <p:spPr>
            <a:xfrm>
              <a:off x="10355991" y="4124671"/>
              <a:ext cx="459870" cy="3768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8D2A248-55E3-B048-88BA-F568630460E4}"/>
                </a:ext>
              </a:extLst>
            </p:cNvPr>
            <p:cNvSpPr txBox="1"/>
            <p:nvPr/>
          </p:nvSpPr>
          <p:spPr>
            <a:xfrm>
              <a:off x="10815861" y="4409869"/>
              <a:ext cx="96854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cs typeface="Calibri Light" panose="020F0302020204030204" pitchFamily="34" charset="0"/>
                </a:rPr>
                <a:t>Triton charge radius</a:t>
              </a:r>
              <a:endParaRPr lang="en-US" dirty="0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619B1CC9-D4C7-DF93-5CE9-9F04EEBC25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1855" y="4385445"/>
              <a:ext cx="438297" cy="7955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DF4EA7F8-88F0-3F25-490F-FD184DA8C9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91981" y="4707826"/>
              <a:ext cx="291087" cy="5006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80EC908-726C-3149-B469-B04D6D42F62B}"/>
              </a:ext>
            </a:extLst>
          </p:cNvPr>
          <p:cNvGrpSpPr/>
          <p:nvPr/>
        </p:nvGrpSpPr>
        <p:grpSpPr>
          <a:xfrm>
            <a:off x="7481559" y="4616584"/>
            <a:ext cx="3440907" cy="1925381"/>
            <a:chOff x="7481559" y="4616584"/>
            <a:chExt cx="3440907" cy="1925381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8D0DA1F-6ED9-4960-FADD-080B5CB2CEDC}"/>
                </a:ext>
              </a:extLst>
            </p:cNvPr>
            <p:cNvSpPr txBox="1"/>
            <p:nvPr/>
          </p:nvSpPr>
          <p:spPr>
            <a:xfrm>
              <a:off x="7481559" y="5464747"/>
              <a:ext cx="3440907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cs typeface="Calibri Light" panose="020F0302020204030204" pitchFamily="34" charset="0"/>
                </a:rPr>
                <a:t>Theory </a:t>
              </a:r>
              <a:br>
                <a:rPr lang="en-US" sz="1600" dirty="0">
                  <a:cs typeface="Calibri Light" panose="020F0302020204030204" pitchFamily="34" charset="0"/>
                </a:rPr>
              </a:br>
              <a:r>
                <a:rPr lang="en-US" sz="1600" dirty="0">
                  <a:cs typeface="Calibri Light" panose="020F0302020204030204" pitchFamily="34" charset="0"/>
                </a:rPr>
                <a:t>hyperfine </a:t>
              </a:r>
              <a:br>
                <a:rPr lang="en-US" sz="1600" dirty="0">
                  <a:cs typeface="Calibri Light" panose="020F0302020204030204" pitchFamily="34" charset="0"/>
                </a:rPr>
              </a:br>
              <a:r>
                <a:rPr lang="en-US" sz="1600" dirty="0">
                  <a:cs typeface="Calibri Light" panose="020F0302020204030204" pitchFamily="34" charset="0"/>
                </a:rPr>
                <a:t>structure: </a:t>
              </a:r>
              <a:br>
                <a:rPr lang="en-US" sz="1600" dirty="0">
                  <a:cs typeface="Calibri Light" panose="020F0302020204030204" pitchFamily="34" charset="0"/>
                </a:rPr>
              </a:br>
              <a:r>
                <a:rPr lang="en-US" sz="1600" dirty="0">
                  <a:cs typeface="Calibri Light" panose="020F0302020204030204" pitchFamily="34" charset="0"/>
                </a:rPr>
                <a:t>G. Avila </a:t>
              </a:r>
              <a:r>
                <a:rPr lang="en-US" sz="1600" i="1" dirty="0">
                  <a:cs typeface="Calibri Light" panose="020F0302020204030204" pitchFamily="34" charset="0"/>
                </a:rPr>
                <a:t>et al.</a:t>
              </a:r>
              <a:r>
                <a:rPr lang="en-US" sz="1600" dirty="0">
                  <a:cs typeface="Calibri Light" panose="020F0302020204030204" pitchFamily="34" charset="0"/>
                </a:rPr>
                <a:t>, PRL </a:t>
              </a:r>
              <a:r>
                <a:rPr lang="en-US" sz="1600" b="1" dirty="0">
                  <a:cs typeface="Calibri Light" panose="020F0302020204030204" pitchFamily="34" charset="0"/>
                </a:rPr>
                <a:t>135</a:t>
              </a:r>
              <a:r>
                <a:rPr lang="en-US" sz="1600" dirty="0">
                  <a:cs typeface="Calibri Light" panose="020F0302020204030204" pitchFamily="34" charset="0"/>
                </a:rPr>
                <a:t>, 043003 (2025)</a:t>
              </a:r>
              <a:endParaRPr lang="en-US" sz="1600" dirty="0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9D1F432B-74B9-9F81-10D1-9923F7275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7561" y="4616584"/>
              <a:ext cx="692567" cy="8481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C767625-70A2-EBBD-B592-1E1FFB446F89}"/>
              </a:ext>
            </a:extLst>
          </p:cNvPr>
          <p:cNvGrpSpPr/>
          <p:nvPr/>
        </p:nvGrpSpPr>
        <p:grpSpPr>
          <a:xfrm>
            <a:off x="7612706" y="550696"/>
            <a:ext cx="2838158" cy="1491978"/>
            <a:chOff x="7612706" y="550696"/>
            <a:chExt cx="2838158" cy="1491978"/>
          </a:xfrm>
        </p:grpSpPr>
        <p:sp>
          <p:nvSpPr>
            <p:cNvPr id="6" name="Textfeld 5665 3">
              <a:extLst>
                <a:ext uri="{FF2B5EF4-FFF2-40B4-BE49-F238E27FC236}">
                  <a16:creationId xmlns:a16="http://schemas.microsoft.com/office/drawing/2014/main" id="{B6E5FB70-420F-A9B5-8FD7-6ACBCB73C2B9}"/>
                </a:ext>
              </a:extLst>
            </p:cNvPr>
            <p:cNvSpPr txBox="1"/>
            <p:nvPr/>
          </p:nvSpPr>
          <p:spPr>
            <a:xfrm>
              <a:off x="7612706" y="596124"/>
              <a:ext cx="2838158" cy="1446550"/>
            </a:xfrm>
            <a:prstGeom prst="roundRect">
              <a:avLst>
                <a:gd name="adj" fmla="val 0"/>
              </a:avLst>
            </a:prstGeom>
            <a:solidFill>
              <a:srgbClr val="EFD3E7"/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US" sz="2400" dirty="0"/>
            </a:p>
            <a:p>
              <a:endParaRPr lang="en-US" sz="2400" dirty="0"/>
            </a:p>
            <a:p>
              <a:r>
                <a:rPr lang="en-US" sz="2000" dirty="0"/>
                <a:t>Test of theory</a:t>
              </a:r>
              <a:br>
                <a:rPr lang="en-US" sz="2000" dirty="0"/>
              </a:br>
              <a:r>
                <a:rPr lang="en-US" sz="2000" dirty="0"/>
                <a:t>Probe New Physics</a:t>
              </a:r>
              <a:endParaRPr lang="en-US" sz="2200" dirty="0"/>
            </a:p>
          </p:txBody>
        </p:sp>
        <p:sp>
          <p:nvSpPr>
            <p:cNvPr id="139" name="TextBox 2665 3">
              <a:extLst>
                <a:ext uri="{FF2B5EF4-FFF2-40B4-BE49-F238E27FC236}">
                  <a16:creationId xmlns:a16="http://schemas.microsoft.com/office/drawing/2014/main" id="{08082D25-A07F-CCD8-D8B5-1BC38435879E}"/>
                </a:ext>
              </a:extLst>
            </p:cNvPr>
            <p:cNvSpPr txBox="1"/>
            <p:nvPr/>
          </p:nvSpPr>
          <p:spPr>
            <a:xfrm>
              <a:off x="7612718" y="550696"/>
              <a:ext cx="2838146" cy="830997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en-US" sz="2400" dirty="0"/>
                <a:t>Microwave hyperfine spectroscopy L = 1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B48C468-8F55-91F4-3EBF-5A274766406A}"/>
              </a:ext>
            </a:extLst>
          </p:cNvPr>
          <p:cNvGrpSpPr/>
          <p:nvPr/>
        </p:nvGrpSpPr>
        <p:grpSpPr>
          <a:xfrm>
            <a:off x="162880" y="5434307"/>
            <a:ext cx="7182686" cy="1236039"/>
            <a:chOff x="162880" y="5434307"/>
            <a:chExt cx="7040889" cy="1236039"/>
          </a:xfrm>
        </p:grpSpPr>
        <p:sp>
          <p:nvSpPr>
            <p:cNvPr id="4" name="Textfeld 5665 1">
              <a:extLst>
                <a:ext uri="{FF2B5EF4-FFF2-40B4-BE49-F238E27FC236}">
                  <a16:creationId xmlns:a16="http://schemas.microsoft.com/office/drawing/2014/main" id="{9174FD43-0A4D-69C1-ECDE-61BBE7289631}"/>
                </a:ext>
              </a:extLst>
            </p:cNvPr>
            <p:cNvSpPr txBox="1"/>
            <p:nvPr/>
          </p:nvSpPr>
          <p:spPr>
            <a:xfrm>
              <a:off x="163261" y="5470017"/>
              <a:ext cx="7040508" cy="1200329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60000"/>
                <a:lumOff val="40000"/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br>
                <a:rPr lang="en-US" sz="2400" dirty="0"/>
              </a:br>
              <a:r>
                <a:rPr lang="fr-FR" sz="1600" dirty="0" err="1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CaH</a:t>
              </a:r>
              <a:r>
                <a:rPr lang="fr-FR" sz="1600" baseline="300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+</a:t>
              </a:r>
              <a:r>
                <a:rPr lang="fr-FR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 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C.-W. Chou </a:t>
              </a:r>
              <a:r>
                <a:rPr lang="en-US" sz="1600" i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et al.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Science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367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1458 (2020), A. L. Collopy </a:t>
              </a:r>
              <a:r>
                <a:rPr lang="en-US" sz="1600" i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et al.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PRL 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130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223201 (2023), K. H. Leung </a:t>
              </a:r>
              <a:r>
                <a:rPr lang="en-US" sz="1600" i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et al.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Phys. Rev. X 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13</a:t>
              </a:r>
              <a:r>
                <a:rPr lang="en-US" sz="1600" dirty="0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, 011047 (2023)</a:t>
              </a:r>
            </a:p>
            <a:p>
              <a:r>
                <a:rPr lang="en-US" sz="1600" dirty="0">
                  <a:solidFill>
                    <a:schemeClr val="tx1"/>
                  </a:solidFill>
                  <a:cs typeface="Calibri Light" panose="020F0302020204030204" pitchFamily="34" charset="0"/>
                </a:rPr>
                <a:t>Collaboration on molecular ions with F. Wolf (PTB) &amp; P. Schindler (Innsbruck)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DC9E3373-6C6C-CCD0-C885-6E66305EF1A0}"/>
                </a:ext>
              </a:extLst>
            </p:cNvPr>
            <p:cNvSpPr txBox="1"/>
            <p:nvPr/>
          </p:nvSpPr>
          <p:spPr>
            <a:xfrm>
              <a:off x="162880" y="5434307"/>
              <a:ext cx="7039612" cy="461665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2400" dirty="0"/>
                <a:t>Rotational Raman transitions L: 0-2, 1-3 (5, 8 THz)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65027AF-996F-CA5D-263A-AFBC1178A031}"/>
              </a:ext>
            </a:extLst>
          </p:cNvPr>
          <p:cNvGrpSpPr/>
          <p:nvPr/>
        </p:nvGrpSpPr>
        <p:grpSpPr>
          <a:xfrm>
            <a:off x="779446" y="4858229"/>
            <a:ext cx="6285110" cy="660298"/>
            <a:chOff x="779446" y="5196157"/>
            <a:chExt cx="6285110" cy="660298"/>
          </a:xfrm>
        </p:grpSpPr>
        <p:sp>
          <p:nvSpPr>
            <p:cNvPr id="128" name="TextBox 2665 3">
              <a:extLst>
                <a:ext uri="{FF2B5EF4-FFF2-40B4-BE49-F238E27FC236}">
                  <a16:creationId xmlns:a16="http://schemas.microsoft.com/office/drawing/2014/main" id="{1EBC8D66-A0C2-092F-9FAC-FB1200E5D481}"/>
                </a:ext>
              </a:extLst>
            </p:cNvPr>
            <p:cNvSpPr txBox="1"/>
            <p:nvPr/>
          </p:nvSpPr>
          <p:spPr>
            <a:xfrm>
              <a:off x="1171743" y="5294211"/>
              <a:ext cx="589281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en-US" sz="2400" dirty="0"/>
                <a:t>Fundamental constants, probe New Physics</a:t>
              </a: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7178D112-22C8-0AC2-CE84-A435FAA1AB75}"/>
                </a:ext>
              </a:extLst>
            </p:cNvPr>
            <p:cNvCxnSpPr>
              <a:cxnSpLocks/>
            </p:cNvCxnSpPr>
            <p:nvPr/>
          </p:nvCxnSpPr>
          <p:spPr>
            <a:xfrm>
              <a:off x="789709" y="5196157"/>
              <a:ext cx="382034" cy="30320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4B4A7108-1C05-373F-AD12-1A0B0811DD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446" y="5545592"/>
              <a:ext cx="392297" cy="31086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CA8B6C-3248-6128-C76C-D7C36B57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3762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DCE6E-7720-81DB-2F6F-93C1F89D1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7698623-10E6-74AD-FBD7-B3013B0A1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4" name="Rectangle 44">
            <a:extLst>
              <a:ext uri="{FF2B5EF4-FFF2-40B4-BE49-F238E27FC236}">
                <a16:creationId xmlns:a16="http://schemas.microsoft.com/office/drawing/2014/main" id="{FB317CE8-0FDE-514C-7F14-B4489A4A46B9}"/>
              </a:ext>
            </a:extLst>
          </p:cNvPr>
          <p:cNvSpPr/>
          <p:nvPr/>
        </p:nvSpPr>
        <p:spPr>
          <a:xfrm>
            <a:off x="3097174" y="6223644"/>
            <a:ext cx="6072109" cy="523220"/>
          </a:xfrm>
          <a:prstGeom prst="rect">
            <a:avLst/>
          </a:prstGeom>
          <a:solidFill>
            <a:srgbClr val="FFFFFF">
              <a:alpha val="74118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Trapped Ion Quantum Information Group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1C3FC5-A44E-4958-BD92-4CBB924FF5C8}"/>
              </a:ext>
            </a:extLst>
          </p:cNvPr>
          <p:cNvGrpSpPr/>
          <p:nvPr/>
        </p:nvGrpSpPr>
        <p:grpSpPr>
          <a:xfrm>
            <a:off x="9003955" y="407107"/>
            <a:ext cx="2680045" cy="978648"/>
            <a:chOff x="5499256" y="-1130046"/>
            <a:chExt cx="2362205" cy="86258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837D6F3-28E3-DD47-C3D7-B928258D3E32}"/>
                </a:ext>
              </a:extLst>
            </p:cNvPr>
            <p:cNvSpPr/>
            <p:nvPr/>
          </p:nvSpPr>
          <p:spPr>
            <a:xfrm>
              <a:off x="5702617" y="-1001266"/>
              <a:ext cx="1955484" cy="605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A553135-51B2-4B3A-DE2F-5ACA36DB6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256" y="-1130046"/>
              <a:ext cx="2362205" cy="862586"/>
            </a:xfrm>
            <a:prstGeom prst="rect">
              <a:avLst/>
            </a:prstGeom>
          </p:spPr>
        </p:pic>
      </p:grpSp>
      <p:sp>
        <p:nvSpPr>
          <p:cNvPr id="5" name="Rectangle 44">
            <a:extLst>
              <a:ext uri="{FF2B5EF4-FFF2-40B4-BE49-F238E27FC236}">
                <a16:creationId xmlns:a16="http://schemas.microsoft.com/office/drawing/2014/main" id="{BDFFF233-2C35-B233-6B4B-E7F6D6380E8A}"/>
              </a:ext>
            </a:extLst>
          </p:cNvPr>
          <p:cNvSpPr/>
          <p:nvPr/>
        </p:nvSpPr>
        <p:spPr>
          <a:xfrm>
            <a:off x="98347" y="6223644"/>
            <a:ext cx="1794322" cy="523220"/>
          </a:xfrm>
          <a:prstGeom prst="rect">
            <a:avLst/>
          </a:prstGeom>
          <a:solidFill>
            <a:srgbClr val="FFFFFF">
              <a:alpha val="74118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tiqi.ethz.ch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79CE2-2372-B5BA-218A-AAB3BBE98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12</a:t>
            </a:fld>
            <a:endParaRPr lang="en-DE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2D55931-8A85-A7CF-737D-A2907BC62EE0}"/>
              </a:ext>
            </a:extLst>
          </p:cNvPr>
          <p:cNvGrpSpPr/>
          <p:nvPr/>
        </p:nvGrpSpPr>
        <p:grpSpPr>
          <a:xfrm>
            <a:off x="2750889" y="1391728"/>
            <a:ext cx="6690222" cy="4074544"/>
            <a:chOff x="2750889" y="1644376"/>
            <a:chExt cx="6690222" cy="4074544"/>
          </a:xfrm>
        </p:grpSpPr>
        <p:pic>
          <p:nvPicPr>
            <p:cNvPr id="15" name="Picture 14" descr="A group of men standing on a porch&#10;&#10;AI-generated content may be incorrect.">
              <a:extLst>
                <a:ext uri="{FF2B5EF4-FFF2-40B4-BE49-F238E27FC236}">
                  <a16:creationId xmlns:a16="http://schemas.microsoft.com/office/drawing/2014/main" id="{1B801AF0-8CA1-8129-B102-9C8240C32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45" t="20742" r="11039" b="18098"/>
            <a:stretch>
              <a:fillRect/>
            </a:stretch>
          </p:blipFill>
          <p:spPr>
            <a:xfrm>
              <a:off x="2750889" y="1644376"/>
              <a:ext cx="6690222" cy="4074544"/>
            </a:xfrm>
            <a:prstGeom prst="rect">
              <a:avLst/>
            </a:prstGeom>
          </p:spPr>
        </p:pic>
        <p:sp>
          <p:nvSpPr>
            <p:cNvPr id="8" name="Rectangle 53">
              <a:extLst>
                <a:ext uri="{FF2B5EF4-FFF2-40B4-BE49-F238E27FC236}">
                  <a16:creationId xmlns:a16="http://schemas.microsoft.com/office/drawing/2014/main" id="{1E304F4D-3877-749C-5E8F-B4182766A425}"/>
                </a:ext>
              </a:extLst>
            </p:cNvPr>
            <p:cNvSpPr/>
            <p:nvPr/>
          </p:nvSpPr>
          <p:spPr>
            <a:xfrm>
              <a:off x="3146042" y="3503558"/>
              <a:ext cx="1313180" cy="30777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Daniel Kienzler</a:t>
              </a:r>
            </a:p>
          </p:txBody>
        </p:sp>
        <p:sp>
          <p:nvSpPr>
            <p:cNvPr id="9" name="Rectangle 53">
              <a:extLst>
                <a:ext uri="{FF2B5EF4-FFF2-40B4-BE49-F238E27FC236}">
                  <a16:creationId xmlns:a16="http://schemas.microsoft.com/office/drawing/2014/main" id="{3A93AD9D-5C92-6A1E-FD98-0F7001D7AD8B}"/>
                </a:ext>
              </a:extLst>
            </p:cNvPr>
            <p:cNvSpPr/>
            <p:nvPr/>
          </p:nvSpPr>
          <p:spPr>
            <a:xfrm>
              <a:off x="4299143" y="3937567"/>
              <a:ext cx="1333570" cy="30777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Foivos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Vouzinas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BAD3C439-1AF8-A833-0E87-8750EE507AA1}"/>
                </a:ext>
              </a:extLst>
            </p:cNvPr>
            <p:cNvSpPr/>
            <p:nvPr/>
          </p:nvSpPr>
          <p:spPr>
            <a:xfrm>
              <a:off x="5923248" y="2052172"/>
              <a:ext cx="1314142" cy="30777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David Holzapfel</a:t>
              </a:r>
            </a:p>
          </p:txBody>
        </p:sp>
        <p:sp>
          <p:nvSpPr>
            <p:cNvPr id="11" name="Rectangle 53">
              <a:extLst>
                <a:ext uri="{FF2B5EF4-FFF2-40B4-BE49-F238E27FC236}">
                  <a16:creationId xmlns:a16="http://schemas.microsoft.com/office/drawing/2014/main" id="{44B8FB53-492C-8B0C-42AB-35F078890BD8}"/>
                </a:ext>
              </a:extLst>
            </p:cNvPr>
            <p:cNvSpPr/>
            <p:nvPr/>
          </p:nvSpPr>
          <p:spPr>
            <a:xfrm>
              <a:off x="6694613" y="4152525"/>
              <a:ext cx="1085554" cy="30777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Qianlong He</a:t>
              </a:r>
            </a:p>
          </p:txBody>
        </p:sp>
        <p:sp>
          <p:nvSpPr>
            <p:cNvPr id="12" name="Rectangle 53">
              <a:extLst>
                <a:ext uri="{FF2B5EF4-FFF2-40B4-BE49-F238E27FC236}">
                  <a16:creationId xmlns:a16="http://schemas.microsoft.com/office/drawing/2014/main" id="{4F2732AA-6E08-E353-EB02-FC11A07267E2}"/>
                </a:ext>
              </a:extLst>
            </p:cNvPr>
            <p:cNvSpPr/>
            <p:nvPr/>
          </p:nvSpPr>
          <p:spPr>
            <a:xfrm>
              <a:off x="7432984" y="1875074"/>
              <a:ext cx="1332352" cy="30777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Jonathan Home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B2AB506-4B9C-1BAA-0326-A8EEC9D2A4C7}"/>
              </a:ext>
            </a:extLst>
          </p:cNvPr>
          <p:cNvGrpSpPr/>
          <p:nvPr/>
        </p:nvGrpSpPr>
        <p:grpSpPr>
          <a:xfrm>
            <a:off x="38527" y="2296932"/>
            <a:ext cx="2679758" cy="2071868"/>
            <a:chOff x="38527" y="2296932"/>
            <a:chExt cx="2679758" cy="2071868"/>
          </a:xfrm>
        </p:grpSpPr>
        <p:sp>
          <p:nvSpPr>
            <p:cNvPr id="14" name="Rectangle 53">
              <a:extLst>
                <a:ext uri="{FF2B5EF4-FFF2-40B4-BE49-F238E27FC236}">
                  <a16:creationId xmlns:a16="http://schemas.microsoft.com/office/drawing/2014/main" id="{75C20C7B-7CE4-1168-6D65-81DDECA75C17}"/>
                </a:ext>
              </a:extLst>
            </p:cNvPr>
            <p:cNvSpPr/>
            <p:nvPr/>
          </p:nvSpPr>
          <p:spPr>
            <a:xfrm>
              <a:off x="38527" y="2296932"/>
              <a:ext cx="2679758" cy="954107"/>
            </a:xfrm>
            <a:prstGeom prst="rect">
              <a:avLst/>
            </a:prstGeom>
            <a:solidFill>
              <a:srgbClr val="FFFFFF">
                <a:alpha val="74118"/>
              </a:srgbClr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New group: </a:t>
              </a:r>
              <a:r>
                <a:rPr lang="en-US" sz="1400" b="1" dirty="0">
                  <a:solidFill>
                    <a:prstClr val="black"/>
                  </a:solidFill>
                </a:rPr>
                <a:t>Diana Aude Craik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prstClr val="black"/>
                  </a:solidFill>
                </a:rPr>
                <a:t>Measuring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 parity violation and isotope shifts in entangled barium ions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994C7BB-A4DE-F2D7-2FA8-B146E7BBF4B5}"/>
                </a:ext>
              </a:extLst>
            </p:cNvPr>
            <p:cNvSpPr/>
            <p:nvPr/>
          </p:nvSpPr>
          <p:spPr>
            <a:xfrm>
              <a:off x="814840" y="3657210"/>
              <a:ext cx="709160" cy="711590"/>
            </a:xfrm>
            <a:prstGeom prst="rect">
              <a:avLst/>
            </a:prstGeom>
            <a:noFill/>
            <a:ln w="57150">
              <a:solidFill>
                <a:schemeClr val="bg1">
                  <a:alpha val="74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406144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38F498-7E03-8124-BD4F-B7262D0723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03" r="8293"/>
          <a:stretch>
            <a:fillRect/>
          </a:stretch>
        </p:blipFill>
        <p:spPr>
          <a:xfrm>
            <a:off x="3803161" y="760524"/>
            <a:ext cx="4468217" cy="398932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50A262-5A0A-A54C-B20B-68F3A54B8FB5}"/>
              </a:ext>
            </a:extLst>
          </p:cNvPr>
          <p:cNvSpPr txBox="1">
            <a:spLocks/>
          </p:cNvSpPr>
          <p:nvPr/>
        </p:nvSpPr>
        <p:spPr>
          <a:xfrm>
            <a:off x="106975" y="60121"/>
            <a:ext cx="110372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+mn-lt"/>
              </a:rPr>
              <a:t>Thank you for your attention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06CE99-1973-A5C5-A2BA-D654C47B3B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2926" y="4293369"/>
            <a:ext cx="4468452" cy="2339942"/>
          </a:xfrm>
          <a:prstGeom prst="roundRect">
            <a:avLst>
              <a:gd name="adj" fmla="val 0"/>
            </a:avLst>
          </a:prstGeom>
        </p:spPr>
      </p:pic>
      <p:grpSp>
        <p:nvGrpSpPr>
          <p:cNvPr id="9" name="Gruppieren 43">
            <a:extLst>
              <a:ext uri="{FF2B5EF4-FFF2-40B4-BE49-F238E27FC236}">
                <a16:creationId xmlns:a16="http://schemas.microsoft.com/office/drawing/2014/main" id="{B0AD758B-F35D-DB4F-9F42-AB6D8B9B557E}"/>
              </a:ext>
            </a:extLst>
          </p:cNvPr>
          <p:cNvGrpSpPr/>
          <p:nvPr/>
        </p:nvGrpSpPr>
        <p:grpSpPr>
          <a:xfrm>
            <a:off x="4926538" y="3429000"/>
            <a:ext cx="2221462" cy="1188145"/>
            <a:chOff x="7107127" y="3782196"/>
            <a:chExt cx="2674111" cy="1430242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76A5457E-61F3-70E6-5563-B68756C321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07127" y="3782196"/>
              <a:ext cx="2674111" cy="1430242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45">
              <a:extLst>
                <a:ext uri="{FF2B5EF4-FFF2-40B4-BE49-F238E27FC236}">
                  <a16:creationId xmlns:a16="http://schemas.microsoft.com/office/drawing/2014/main" id="{A0EA6AE9-991C-D415-F225-8BC9F5AC4C3A}"/>
                </a:ext>
              </a:extLst>
            </p:cNvPr>
            <p:cNvSpPr/>
            <p:nvPr/>
          </p:nvSpPr>
          <p:spPr>
            <a:xfrm>
              <a:off x="8569614" y="4285424"/>
              <a:ext cx="551680" cy="5516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2" name="Textfeld 4">
              <a:extLst>
                <a:ext uri="{FF2B5EF4-FFF2-40B4-BE49-F238E27FC236}">
                  <a16:creationId xmlns:a16="http://schemas.microsoft.com/office/drawing/2014/main" id="{7D259CAD-F79C-F585-ADFA-215314141B2A}"/>
                </a:ext>
              </a:extLst>
            </p:cNvPr>
            <p:cNvSpPr txBox="1"/>
            <p:nvPr/>
          </p:nvSpPr>
          <p:spPr>
            <a:xfrm>
              <a:off x="7363579" y="3964286"/>
              <a:ext cx="1175144" cy="55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2400" dirty="0" err="1">
                  <a:solidFill>
                    <a:schemeClr val="bg1"/>
                  </a:solidFill>
                </a:rPr>
                <a:t>Be</a:t>
              </a:r>
              <a:r>
                <a:rPr lang="de-DE" sz="24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23" name="Textfeld 4">
              <a:extLst>
                <a:ext uri="{FF2B5EF4-FFF2-40B4-BE49-F238E27FC236}">
                  <a16:creationId xmlns:a16="http://schemas.microsoft.com/office/drawing/2014/main" id="{C0E4473D-971F-379C-CF01-E4CA940CC4E4}"/>
                </a:ext>
              </a:extLst>
            </p:cNvPr>
            <p:cNvSpPr txBox="1"/>
            <p:nvPr/>
          </p:nvSpPr>
          <p:spPr>
            <a:xfrm>
              <a:off x="8925822" y="3922778"/>
              <a:ext cx="704704" cy="555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24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4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AED333C-9AAC-F438-5450-A06C12E8C6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4421" y="192705"/>
            <a:ext cx="3544463" cy="35519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E7EB48-F1E4-E758-CB19-482D17FE82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007451"/>
            <a:ext cx="3779037" cy="2790428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2F6C100-D2DC-1065-EBD8-B12FD10CB35F}"/>
              </a:ext>
            </a:extLst>
          </p:cNvPr>
          <p:cNvGrpSpPr/>
          <p:nvPr/>
        </p:nvGrpSpPr>
        <p:grpSpPr>
          <a:xfrm>
            <a:off x="8510468" y="3874916"/>
            <a:ext cx="3492500" cy="2870200"/>
            <a:chOff x="8527260" y="2069477"/>
            <a:chExt cx="3492500" cy="2870200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91BFF57F-1797-E84D-748E-073DBA398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527260" y="2069477"/>
              <a:ext cx="3492500" cy="28702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F99BD5-26C7-8891-946F-0A1973ECFD29}"/>
                </a:ext>
              </a:extLst>
            </p:cNvPr>
            <p:cNvSpPr txBox="1"/>
            <p:nvPr/>
          </p:nvSpPr>
          <p:spPr>
            <a:xfrm>
              <a:off x="11075341" y="3567155"/>
              <a:ext cx="8116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0.8 Hz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DDEA23-FDDD-E690-4C97-BC8E72F3B8E4}"/>
                </a:ext>
              </a:extLst>
            </p:cNvPr>
            <p:cNvCxnSpPr>
              <a:cxnSpLocks/>
            </p:cNvCxnSpPr>
            <p:nvPr/>
          </p:nvCxnSpPr>
          <p:spPr>
            <a:xfrm>
              <a:off x="9614079" y="3564778"/>
              <a:ext cx="5551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D739311-214B-3356-8009-79D0154B1A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63682" y="3579829"/>
              <a:ext cx="55517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4C04F93-9D38-EFBC-FDD5-B5B00D81164E}"/>
                </a:ext>
              </a:extLst>
            </p:cNvPr>
            <p:cNvSpPr/>
            <p:nvPr/>
          </p:nvSpPr>
          <p:spPr>
            <a:xfrm>
              <a:off x="10863682" y="3923731"/>
              <a:ext cx="1023268" cy="500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01BBB8-E390-5CF5-E197-441877900115}"/>
                </a:ext>
              </a:extLst>
            </p:cNvPr>
            <p:cNvSpPr/>
            <p:nvPr/>
          </p:nvSpPr>
          <p:spPr>
            <a:xfrm>
              <a:off x="10688998" y="4225594"/>
              <a:ext cx="242528" cy="207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">
            <a:extLst>
              <a:ext uri="{FF2B5EF4-FFF2-40B4-BE49-F238E27FC236}">
                <a16:creationId xmlns:a16="http://schemas.microsoft.com/office/drawing/2014/main" id="{8458BEBC-8CB6-27F2-4B7E-DA276C186E0F}"/>
              </a:ext>
            </a:extLst>
          </p:cNvPr>
          <p:cNvSpPr txBox="1"/>
          <p:nvPr/>
        </p:nvSpPr>
        <p:spPr>
          <a:xfrm>
            <a:off x="3797468" y="760524"/>
            <a:ext cx="4473911" cy="923330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/>
              <a:t>N. Schwegler et al.,  PRL 131, 133003 (2023)</a:t>
            </a:r>
          </a:p>
          <a:p>
            <a:r>
              <a:rPr lang="en-GB" b="1" dirty="0"/>
              <a:t>D. Holzapfel et al., PRX 15, 031009 (2025)</a:t>
            </a:r>
            <a:br>
              <a:rPr lang="en-GB" b="1" dirty="0"/>
            </a:br>
            <a:r>
              <a:rPr lang="en-GB" b="1" dirty="0"/>
              <a:t>H. J. Kim et al., arXiv:2509.03625 (2025)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914539B-3842-DA75-D41A-D55DAF5F75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62000" y="1036800"/>
            <a:ext cx="356235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79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Straight Arrow Connector 322 3 1">
            <a:extLst>
              <a:ext uri="{FF2B5EF4-FFF2-40B4-BE49-F238E27FC236}">
                <a16:creationId xmlns:a16="http://schemas.microsoft.com/office/drawing/2014/main" id="{1E24F77B-4659-BD81-29E6-B8B2D01B4CF1}"/>
              </a:ext>
            </a:extLst>
          </p:cNvPr>
          <p:cNvCxnSpPr>
            <a:cxnSpLocks/>
          </p:cNvCxnSpPr>
          <p:nvPr/>
        </p:nvCxnSpPr>
        <p:spPr bwMode="auto">
          <a:xfrm flipV="1">
            <a:off x="7663424" y="2621766"/>
            <a:ext cx="0" cy="585685"/>
          </a:xfrm>
          <a:prstGeom prst="straightConnector1">
            <a:avLst/>
          </a:prstGeom>
          <a:ln w="25400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8" name="Oval 40">
            <a:extLst>
              <a:ext uri="{FF2B5EF4-FFF2-40B4-BE49-F238E27FC236}">
                <a16:creationId xmlns:a16="http://schemas.microsoft.com/office/drawing/2014/main" id="{85D6D31F-D5DC-88B6-2361-21B2817FC8B4}"/>
              </a:ext>
            </a:extLst>
          </p:cNvPr>
          <p:cNvSpPr/>
          <p:nvPr/>
        </p:nvSpPr>
        <p:spPr>
          <a:xfrm>
            <a:off x="1233111" y="2672698"/>
            <a:ext cx="427890" cy="427890"/>
          </a:xfrm>
          <a:prstGeom prst="ellipse">
            <a:avLst/>
          </a:prstGeom>
          <a:solidFill>
            <a:srgbClr val="8D42C6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44">
            <a:extLst>
              <a:ext uri="{FF2B5EF4-FFF2-40B4-BE49-F238E27FC236}">
                <a16:creationId xmlns:a16="http://schemas.microsoft.com/office/drawing/2014/main" id="{E866ADE6-148C-EF6F-CB92-369F5F94C252}"/>
              </a:ext>
            </a:extLst>
          </p:cNvPr>
          <p:cNvGrpSpPr/>
          <p:nvPr/>
        </p:nvGrpSpPr>
        <p:grpSpPr>
          <a:xfrm rot="3027512">
            <a:off x="1129897" y="1441780"/>
            <a:ext cx="562045" cy="187535"/>
            <a:chOff x="854317" y="23291361"/>
            <a:chExt cx="1142161" cy="381099"/>
          </a:xfrm>
        </p:grpSpPr>
        <p:grpSp>
          <p:nvGrpSpPr>
            <p:cNvPr id="101" name="Group 45">
              <a:extLst>
                <a:ext uri="{FF2B5EF4-FFF2-40B4-BE49-F238E27FC236}">
                  <a16:creationId xmlns:a16="http://schemas.microsoft.com/office/drawing/2014/main" id="{BE7382E1-D34B-EE40-5AEE-0983EF47DCDF}"/>
                </a:ext>
              </a:extLst>
            </p:cNvPr>
            <p:cNvGrpSpPr/>
            <p:nvPr/>
          </p:nvGrpSpPr>
          <p:grpSpPr>
            <a:xfrm>
              <a:off x="854317" y="23291361"/>
              <a:ext cx="1142161" cy="381099"/>
              <a:chOff x="1399405" y="3158452"/>
              <a:chExt cx="777279" cy="259350"/>
            </a:xfrm>
          </p:grpSpPr>
          <p:sp>
            <p:nvSpPr>
              <p:cNvPr id="103" name="Oval 47">
                <a:extLst>
                  <a:ext uri="{FF2B5EF4-FFF2-40B4-BE49-F238E27FC236}">
                    <a16:creationId xmlns:a16="http://schemas.microsoft.com/office/drawing/2014/main" id="{D2D9958F-9889-577F-18F7-DAF744E37843}"/>
                  </a:ext>
                </a:extLst>
              </p:cNvPr>
              <p:cNvSpPr/>
              <p:nvPr/>
            </p:nvSpPr>
            <p:spPr>
              <a:xfrm>
                <a:off x="1399405" y="3158452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Oval 48">
                <a:extLst>
                  <a:ext uri="{FF2B5EF4-FFF2-40B4-BE49-F238E27FC236}">
                    <a16:creationId xmlns:a16="http://schemas.microsoft.com/office/drawing/2014/main" id="{8C8B7E98-3769-58CA-49F5-542C90228EFF}"/>
                  </a:ext>
                </a:extLst>
              </p:cNvPr>
              <p:cNvSpPr/>
              <p:nvPr/>
            </p:nvSpPr>
            <p:spPr>
              <a:xfrm>
                <a:off x="1919374" y="3160492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02" name="Straight Connector 46">
              <a:extLst>
                <a:ext uri="{FF2B5EF4-FFF2-40B4-BE49-F238E27FC236}">
                  <a16:creationId xmlns:a16="http://schemas.microsoft.com/office/drawing/2014/main" id="{79C67205-2025-C3EC-C010-A2F865895BBA}"/>
                </a:ext>
              </a:extLst>
            </p:cNvPr>
            <p:cNvCxnSpPr/>
            <p:nvPr/>
          </p:nvCxnSpPr>
          <p:spPr>
            <a:xfrm>
              <a:off x="1244705" y="23468034"/>
              <a:ext cx="373673" cy="0"/>
            </a:xfrm>
            <a:prstGeom prst="line">
              <a:avLst/>
            </a:prstGeom>
            <a:ln w="19050" cmpd="sng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Rectangle 55">
            <a:extLst>
              <a:ext uri="{FF2B5EF4-FFF2-40B4-BE49-F238E27FC236}">
                <a16:creationId xmlns:a16="http://schemas.microsoft.com/office/drawing/2014/main" id="{785FE936-1430-2B64-3F4F-037A7DFEC1FB}"/>
              </a:ext>
            </a:extLst>
          </p:cNvPr>
          <p:cNvSpPr/>
          <p:nvPr/>
        </p:nvSpPr>
        <p:spPr>
          <a:xfrm>
            <a:off x="382107" y="1268581"/>
            <a:ext cx="906669" cy="7269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sz="2400" b="1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H</a:t>
            </a:r>
            <a:r>
              <a:rPr lang="en-US" sz="2400" b="1" baseline="-2500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2</a:t>
            </a:r>
            <a:r>
              <a:rPr lang="en-US" sz="2400" b="1" baseline="3000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107" name="Rectangle 56">
            <a:extLst>
              <a:ext uri="{FF2B5EF4-FFF2-40B4-BE49-F238E27FC236}">
                <a16:creationId xmlns:a16="http://schemas.microsoft.com/office/drawing/2014/main" id="{ACC5BAA3-16A4-77A6-2CF4-1380E7058C4C}"/>
              </a:ext>
            </a:extLst>
          </p:cNvPr>
          <p:cNvSpPr/>
          <p:nvPr/>
        </p:nvSpPr>
        <p:spPr>
          <a:xfrm>
            <a:off x="496516" y="2606015"/>
            <a:ext cx="698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rgbClr val="7030A0"/>
                </a:solidFill>
                <a:latin typeface="+mj-lt"/>
                <a:cs typeface="Calibri" panose="020F0502020204030204" pitchFamily="34" charset="0"/>
              </a:rPr>
              <a:t>Be</a:t>
            </a:r>
            <a:r>
              <a:rPr lang="en-US" sz="2400" b="1" baseline="30000">
                <a:solidFill>
                  <a:srgbClr val="7030A0"/>
                </a:solidFill>
                <a:latin typeface="+mj-lt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3A4819E-A23B-6C2B-8771-35C4B4FFAAE4}"/>
              </a:ext>
            </a:extLst>
          </p:cNvPr>
          <p:cNvSpPr/>
          <p:nvPr/>
        </p:nvSpPr>
        <p:spPr>
          <a:xfrm>
            <a:off x="526778" y="4098647"/>
            <a:ext cx="11138443" cy="2363846"/>
          </a:xfrm>
          <a:prstGeom prst="roundRect">
            <a:avLst>
              <a:gd name="adj" fmla="val 11350"/>
            </a:avLst>
          </a:prstGeom>
          <a:solidFill>
            <a:srgbClr val="F3F3F3"/>
          </a:solidFill>
          <a:ln w="285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" name="Group 98">
            <a:extLst>
              <a:ext uri="{FF2B5EF4-FFF2-40B4-BE49-F238E27FC236}">
                <a16:creationId xmlns:a16="http://schemas.microsoft.com/office/drawing/2014/main" id="{C6F5570A-B01F-A0E7-9F0D-113960DA27E4}"/>
              </a:ext>
            </a:extLst>
          </p:cNvPr>
          <p:cNvGrpSpPr/>
          <p:nvPr/>
        </p:nvGrpSpPr>
        <p:grpSpPr>
          <a:xfrm rot="19713267">
            <a:off x="6012498" y="4964591"/>
            <a:ext cx="1091158" cy="223458"/>
            <a:chOff x="1152848" y="3143751"/>
            <a:chExt cx="1272318" cy="260558"/>
          </a:xfrm>
          <a:effectLst/>
        </p:grpSpPr>
        <p:sp>
          <p:nvSpPr>
            <p:cNvPr id="6" name="Freeform 29 1">
              <a:extLst>
                <a:ext uri="{FF2B5EF4-FFF2-40B4-BE49-F238E27FC236}">
                  <a16:creationId xmlns:a16="http://schemas.microsoft.com/office/drawing/2014/main" id="{437C2050-5F65-F35F-A050-22E1F29A7250}"/>
                </a:ext>
              </a:extLst>
            </p:cNvPr>
            <p:cNvSpPr/>
            <p:nvPr/>
          </p:nvSpPr>
          <p:spPr>
            <a:xfrm>
              <a:off x="1333635" y="3196415"/>
              <a:ext cx="853440" cy="182892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100">
              <a:extLst>
                <a:ext uri="{FF2B5EF4-FFF2-40B4-BE49-F238E27FC236}">
                  <a16:creationId xmlns:a16="http://schemas.microsoft.com/office/drawing/2014/main" id="{DDD98FA8-0399-6341-D2E9-754478695599}"/>
                </a:ext>
              </a:extLst>
            </p:cNvPr>
            <p:cNvSpPr/>
            <p:nvPr/>
          </p:nvSpPr>
          <p:spPr>
            <a:xfrm>
              <a:off x="1152848" y="3143751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101">
              <a:extLst>
                <a:ext uri="{FF2B5EF4-FFF2-40B4-BE49-F238E27FC236}">
                  <a16:creationId xmlns:a16="http://schemas.microsoft.com/office/drawing/2014/main" id="{5E75CB24-DB34-049E-60D4-5AE945C25CB6}"/>
                </a:ext>
              </a:extLst>
            </p:cNvPr>
            <p:cNvSpPr/>
            <p:nvPr/>
          </p:nvSpPr>
          <p:spPr>
            <a:xfrm>
              <a:off x="2167856" y="3146999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103">
            <a:extLst>
              <a:ext uri="{FF2B5EF4-FFF2-40B4-BE49-F238E27FC236}">
                <a16:creationId xmlns:a16="http://schemas.microsoft.com/office/drawing/2014/main" id="{B97E1E41-B291-E1DC-AB3E-CCDF4A705D12}"/>
              </a:ext>
            </a:extLst>
          </p:cNvPr>
          <p:cNvGrpSpPr/>
          <p:nvPr/>
        </p:nvGrpSpPr>
        <p:grpSpPr>
          <a:xfrm rot="19713267">
            <a:off x="6124903" y="5002739"/>
            <a:ext cx="1024556" cy="158109"/>
            <a:chOff x="1115536" y="3115939"/>
            <a:chExt cx="1776974" cy="274222"/>
          </a:xfrm>
          <a:effectLst/>
        </p:grpSpPr>
        <p:sp>
          <p:nvSpPr>
            <p:cNvPr id="10" name="Freeform 29 2">
              <a:extLst>
                <a:ext uri="{FF2B5EF4-FFF2-40B4-BE49-F238E27FC236}">
                  <a16:creationId xmlns:a16="http://schemas.microsoft.com/office/drawing/2014/main" id="{F3DEBDEB-B354-9E85-9AAA-12864910D324}"/>
                </a:ext>
              </a:extLst>
            </p:cNvPr>
            <p:cNvSpPr/>
            <p:nvPr/>
          </p:nvSpPr>
          <p:spPr>
            <a:xfrm>
              <a:off x="1333635" y="3196415"/>
              <a:ext cx="853440" cy="182892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5">
              <a:extLst>
                <a:ext uri="{FF2B5EF4-FFF2-40B4-BE49-F238E27FC236}">
                  <a16:creationId xmlns:a16="http://schemas.microsoft.com/office/drawing/2014/main" id="{D0999894-AA7D-B5D1-710D-1A9BD09932E0}"/>
                </a:ext>
              </a:extLst>
            </p:cNvPr>
            <p:cNvSpPr/>
            <p:nvPr/>
          </p:nvSpPr>
          <p:spPr>
            <a:xfrm>
              <a:off x="1115536" y="3132850"/>
              <a:ext cx="257310" cy="257311"/>
            </a:xfrm>
            <a:prstGeom prst="ellipse">
              <a:avLst/>
            </a:prstGeom>
            <a:solidFill>
              <a:srgbClr val="FFBDBD"/>
            </a:solidFill>
            <a:ln w="19050"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06">
              <a:extLst>
                <a:ext uri="{FF2B5EF4-FFF2-40B4-BE49-F238E27FC236}">
                  <a16:creationId xmlns:a16="http://schemas.microsoft.com/office/drawing/2014/main" id="{E287D4F0-1E1B-19C8-EB0B-C98F3CF399B4}"/>
                </a:ext>
              </a:extLst>
            </p:cNvPr>
            <p:cNvSpPr/>
            <p:nvPr/>
          </p:nvSpPr>
          <p:spPr>
            <a:xfrm>
              <a:off x="2635200" y="3115939"/>
              <a:ext cx="257310" cy="257311"/>
            </a:xfrm>
            <a:prstGeom prst="ellipse">
              <a:avLst/>
            </a:prstGeom>
            <a:solidFill>
              <a:srgbClr val="FFBDBD"/>
            </a:solidFill>
            <a:ln w="19050"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02">
            <a:extLst>
              <a:ext uri="{FF2B5EF4-FFF2-40B4-BE49-F238E27FC236}">
                <a16:creationId xmlns:a16="http://schemas.microsoft.com/office/drawing/2014/main" id="{B9AB3095-3AF6-2AF9-E051-D1A946C81F31}"/>
              </a:ext>
            </a:extLst>
          </p:cNvPr>
          <p:cNvSpPr/>
          <p:nvPr/>
        </p:nvSpPr>
        <p:spPr>
          <a:xfrm rot="18013018">
            <a:off x="5459606" y="4838345"/>
            <a:ext cx="517050" cy="517050"/>
          </a:xfrm>
          <a:prstGeom prst="ellipse">
            <a:avLst/>
          </a:prstGeom>
          <a:solidFill>
            <a:srgbClr val="8D42C6"/>
          </a:soli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9 1">
            <a:extLst>
              <a:ext uri="{FF2B5EF4-FFF2-40B4-BE49-F238E27FC236}">
                <a16:creationId xmlns:a16="http://schemas.microsoft.com/office/drawing/2014/main" id="{DD609A19-3C33-A073-FAE6-76BE913C42EE}"/>
              </a:ext>
            </a:extLst>
          </p:cNvPr>
          <p:cNvSpPr/>
          <p:nvPr/>
        </p:nvSpPr>
        <p:spPr bwMode="auto">
          <a:xfrm>
            <a:off x="774728" y="4747002"/>
            <a:ext cx="2431606" cy="945407"/>
          </a:xfrm>
          <a:custGeom>
            <a:avLst/>
            <a:gdLst>
              <a:gd name="connsiteX0" fmla="*/ 0 w 1550194"/>
              <a:gd name="connsiteY0" fmla="*/ 7144 h 1208485"/>
              <a:gd name="connsiteX1" fmla="*/ 742950 w 1550194"/>
              <a:gd name="connsiteY1" fmla="*/ 1207294 h 1208485"/>
              <a:gd name="connsiteX2" fmla="*/ 1550194 w 1550194"/>
              <a:gd name="connsiteY2" fmla="*/ 0 h 120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0194" h="1208485">
                <a:moveTo>
                  <a:pt x="0" y="7144"/>
                </a:moveTo>
                <a:cubicBezTo>
                  <a:pt x="242292" y="607814"/>
                  <a:pt x="484584" y="1208485"/>
                  <a:pt x="742950" y="1207294"/>
                </a:cubicBezTo>
                <a:cubicBezTo>
                  <a:pt x="1001316" y="1206103"/>
                  <a:pt x="1275755" y="603051"/>
                  <a:pt x="1550194" y="0"/>
                </a:cubicBezTo>
              </a:path>
            </a:pathLst>
          </a:custGeom>
          <a:ln w="28575">
            <a:solidFill>
              <a:srgbClr val="44546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TextBox 34 1">
            <a:extLst>
              <a:ext uri="{FF2B5EF4-FFF2-40B4-BE49-F238E27FC236}">
                <a16:creationId xmlns:a16="http://schemas.microsoft.com/office/drawing/2014/main" id="{1699C0DC-0371-9F26-46C6-0E16D1C4D9B5}"/>
              </a:ext>
            </a:extLst>
          </p:cNvPr>
          <p:cNvSpPr txBox="1"/>
          <p:nvPr/>
        </p:nvSpPr>
        <p:spPr>
          <a:xfrm>
            <a:off x="2922318" y="5390431"/>
            <a:ext cx="23140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Laser pulse maps internal state of H</a:t>
            </a:r>
            <a:r>
              <a:rPr kumimoji="0" lang="en-US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US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+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 onto shared motion</a:t>
            </a:r>
          </a:p>
        </p:txBody>
      </p:sp>
      <p:pic>
        <p:nvPicPr>
          <p:cNvPr id="69" name="Picture 68" descr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 title="IguanaTex Bitmap Display">
            <a:extLst>
              <a:ext uri="{FF2B5EF4-FFF2-40B4-BE49-F238E27FC236}">
                <a16:creationId xmlns:a16="http://schemas.microsoft.com/office/drawing/2014/main" id="{CBAA9E78-EFE3-A770-C70F-463F341C038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1414195" y="4346667"/>
            <a:ext cx="687307" cy="299423"/>
          </a:xfrm>
          <a:prstGeom prst="rect">
            <a:avLst/>
          </a:prstGeom>
        </p:spPr>
      </p:pic>
      <p:pic>
        <p:nvPicPr>
          <p:cNvPr id="23" name="Picture 49 1">
            <a:extLst>
              <a:ext uri="{FF2B5EF4-FFF2-40B4-BE49-F238E27FC236}">
                <a16:creationId xmlns:a16="http://schemas.microsoft.com/office/drawing/2014/main" id="{DB7CEB79-A9C0-49C5-5C31-374249B3C9F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601" y="5857582"/>
            <a:ext cx="279754" cy="297574"/>
          </a:xfrm>
          <a:prstGeom prst="rect">
            <a:avLst/>
          </a:prstGeom>
        </p:spPr>
      </p:pic>
      <p:pic>
        <p:nvPicPr>
          <p:cNvPr id="73" name="Picture 72" descr="\documentclass{article}&#10;\usepackage{amsmath}&#10;\usepackage{braket}&#10;\usepackage[usenames, dvipsnames]{color}&#10;&#10;\pagestyle{empty}&#10;\begin{document}&#10;\definecolor{mygreen}{RGB}{112, 173, 71}&#10;&#10;$\ket{\phi}_\mathrm{H_2^+}$&#10;&#10;&#10;\end{document}" title="IguanaTex Bitmap Display">
            <a:extLst>
              <a:ext uri="{FF2B5EF4-FFF2-40B4-BE49-F238E27FC236}">
                <a16:creationId xmlns:a16="http://schemas.microsoft.com/office/drawing/2014/main" id="{9B3E26CE-D184-4473-081B-3E80FB0389A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2227617" y="4322901"/>
            <a:ext cx="648795" cy="377580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1" name="Picture 70" descr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 title="IguanaTex Bitmap Display">
            <a:extLst>
              <a:ext uri="{FF2B5EF4-FFF2-40B4-BE49-F238E27FC236}">
                <a16:creationId xmlns:a16="http://schemas.microsoft.com/office/drawing/2014/main" id="{1E5D143B-BF27-9DDC-A9E4-6124F34A54A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5394957" y="4339315"/>
            <a:ext cx="687307" cy="299423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16C30D70-7980-75E6-224C-AB04FB0356E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446" y="5692410"/>
            <a:ext cx="306671" cy="296037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0" name="Oval 107">
            <a:extLst>
              <a:ext uri="{FF2B5EF4-FFF2-40B4-BE49-F238E27FC236}">
                <a16:creationId xmlns:a16="http://schemas.microsoft.com/office/drawing/2014/main" id="{CD9E11FD-0A0A-F787-C50D-C6C02D878656}"/>
              </a:ext>
            </a:extLst>
          </p:cNvPr>
          <p:cNvSpPr/>
          <p:nvPr/>
        </p:nvSpPr>
        <p:spPr>
          <a:xfrm rot="18013018">
            <a:off x="5690334" y="4916848"/>
            <a:ext cx="368911" cy="368911"/>
          </a:xfrm>
          <a:prstGeom prst="ellipse">
            <a:avLst/>
          </a:prstGeom>
          <a:solidFill>
            <a:srgbClr val="8D42C6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112">
            <a:extLst>
              <a:ext uri="{FF2B5EF4-FFF2-40B4-BE49-F238E27FC236}">
                <a16:creationId xmlns:a16="http://schemas.microsoft.com/office/drawing/2014/main" id="{90CFD8FA-9B32-6CAD-B2FF-FA45DCD743F0}"/>
              </a:ext>
            </a:extLst>
          </p:cNvPr>
          <p:cNvCxnSpPr>
            <a:cxnSpLocks/>
          </p:cNvCxnSpPr>
          <p:nvPr/>
        </p:nvCxnSpPr>
        <p:spPr>
          <a:xfrm>
            <a:off x="3670964" y="5009330"/>
            <a:ext cx="84653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 descr="\documentclass{article}&#10;\usepackage{amsmath}&#10;\usepackage{braket}&#10;\usepackage[usenames, dvipsnames]{color}&#10;&#10;\pagestyle{empty}&#10;\begin{document}&#10;\definecolor{mygreen}{RGB}{112, 173, 71}&#10;&#10;$\ket{a}_\mathrm{H_2^+}$&#10;&#10;&#10;\end{document}" title="IguanaTex Bitmap Display">
            <a:extLst>
              <a:ext uri="{FF2B5EF4-FFF2-40B4-BE49-F238E27FC236}">
                <a16:creationId xmlns:a16="http://schemas.microsoft.com/office/drawing/2014/main" id="{FD5D8765-B830-1704-9AD9-4237382F917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66" y="4338113"/>
            <a:ext cx="603946" cy="362369"/>
          </a:xfrm>
          <a:prstGeom prst="rect">
            <a:avLst/>
          </a:prstGeom>
        </p:spPr>
      </p:pic>
      <p:sp>
        <p:nvSpPr>
          <p:cNvPr id="44" name="Rectangle 72 2 1">
            <a:extLst>
              <a:ext uri="{FF2B5EF4-FFF2-40B4-BE49-F238E27FC236}">
                <a16:creationId xmlns:a16="http://schemas.microsoft.com/office/drawing/2014/main" id="{4A62AB47-5BBA-0252-2545-BD0EFAF10C6C}"/>
              </a:ext>
            </a:extLst>
          </p:cNvPr>
          <p:cNvSpPr/>
          <p:nvPr/>
        </p:nvSpPr>
        <p:spPr>
          <a:xfrm>
            <a:off x="277288" y="5683204"/>
            <a:ext cx="1786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Motional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ground state</a:t>
            </a:r>
          </a:p>
        </p:txBody>
      </p:sp>
      <p:sp>
        <p:nvSpPr>
          <p:cNvPr id="45" name="Freeform 9 2">
            <a:extLst>
              <a:ext uri="{FF2B5EF4-FFF2-40B4-BE49-F238E27FC236}">
                <a16:creationId xmlns:a16="http://schemas.microsoft.com/office/drawing/2014/main" id="{D2C66D60-575E-EADA-93A1-B9300E10D63F}"/>
              </a:ext>
            </a:extLst>
          </p:cNvPr>
          <p:cNvSpPr/>
          <p:nvPr/>
        </p:nvSpPr>
        <p:spPr bwMode="auto">
          <a:xfrm>
            <a:off x="4872921" y="4739815"/>
            <a:ext cx="2431606" cy="945407"/>
          </a:xfrm>
          <a:custGeom>
            <a:avLst/>
            <a:gdLst>
              <a:gd name="connsiteX0" fmla="*/ 0 w 1550194"/>
              <a:gd name="connsiteY0" fmla="*/ 7144 h 1208485"/>
              <a:gd name="connsiteX1" fmla="*/ 742950 w 1550194"/>
              <a:gd name="connsiteY1" fmla="*/ 1207294 h 1208485"/>
              <a:gd name="connsiteX2" fmla="*/ 1550194 w 1550194"/>
              <a:gd name="connsiteY2" fmla="*/ 0 h 120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0194" h="1208485">
                <a:moveTo>
                  <a:pt x="0" y="7144"/>
                </a:moveTo>
                <a:cubicBezTo>
                  <a:pt x="242292" y="607814"/>
                  <a:pt x="484584" y="1208485"/>
                  <a:pt x="742950" y="1207294"/>
                </a:cubicBezTo>
                <a:cubicBezTo>
                  <a:pt x="1001316" y="1206103"/>
                  <a:pt x="1275755" y="603051"/>
                  <a:pt x="1550194" y="0"/>
                </a:cubicBezTo>
              </a:path>
            </a:pathLst>
          </a:custGeom>
          <a:ln w="28575">
            <a:solidFill>
              <a:srgbClr val="44546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7" name="TextBox 34 2">
            <a:extLst>
              <a:ext uri="{FF2B5EF4-FFF2-40B4-BE49-F238E27FC236}">
                <a16:creationId xmlns:a16="http://schemas.microsoft.com/office/drawing/2014/main" id="{6D6F389C-7A5D-FEF2-6596-2EB3533CD156}"/>
              </a:ext>
            </a:extLst>
          </p:cNvPr>
          <p:cNvSpPr txBox="1"/>
          <p:nvPr/>
        </p:nvSpPr>
        <p:spPr>
          <a:xfrm>
            <a:off x="2900468" y="4381774"/>
            <a:ext cx="2314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1050 nm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1BE3D35-E031-344B-681F-AB47811DD101}"/>
              </a:ext>
            </a:extLst>
          </p:cNvPr>
          <p:cNvGrpSpPr/>
          <p:nvPr/>
        </p:nvGrpSpPr>
        <p:grpSpPr>
          <a:xfrm>
            <a:off x="6868003" y="4342266"/>
            <a:ext cx="2536709" cy="1934887"/>
            <a:chOff x="6868003" y="4497714"/>
            <a:chExt cx="2536709" cy="1934887"/>
          </a:xfrm>
        </p:grpSpPr>
        <p:sp>
          <p:nvSpPr>
            <p:cNvPr id="21" name="TextBox 35 1">
              <a:extLst>
                <a:ext uri="{FF2B5EF4-FFF2-40B4-BE49-F238E27FC236}">
                  <a16:creationId xmlns:a16="http://schemas.microsoft.com/office/drawing/2014/main" id="{4DB1D1B8-BAAB-4C1D-507F-D7917EDFB1B6}"/>
                </a:ext>
              </a:extLst>
            </p:cNvPr>
            <p:cNvSpPr txBox="1"/>
            <p:nvPr/>
          </p:nvSpPr>
          <p:spPr>
            <a:xfrm>
              <a:off x="6953962" y="5509271"/>
              <a:ext cx="24507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>
                  <a:solidFill>
                    <a:srgbClr val="8D42C6"/>
                  </a:solidFill>
                </a:rPr>
                <a:t>Laser pulse maps </a:t>
              </a: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motional state onto internal state of Be</a:t>
              </a:r>
              <a:r>
                <a:rPr kumimoji="0" lang="en-US" b="0" i="0" u="none" strike="noStrike" kern="1200" cap="none" spc="0" normalizeH="0" baseline="30000" noProof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+</a:t>
              </a: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 </a:t>
              </a:r>
            </a:p>
          </p:txBody>
        </p:sp>
        <p:cxnSp>
          <p:nvCxnSpPr>
            <p:cNvPr id="41" name="Straight Arrow Connector 109">
              <a:extLst>
                <a:ext uri="{FF2B5EF4-FFF2-40B4-BE49-F238E27FC236}">
                  <a16:creationId xmlns:a16="http://schemas.microsoft.com/office/drawing/2014/main" id="{4B42A4DF-AB41-CF43-AFA5-DC99FE055EBA}"/>
                </a:ext>
              </a:extLst>
            </p:cNvPr>
            <p:cNvCxnSpPr>
              <a:cxnSpLocks/>
            </p:cNvCxnSpPr>
            <p:nvPr/>
          </p:nvCxnSpPr>
          <p:spPr>
            <a:xfrm>
              <a:off x="7684531" y="5106229"/>
              <a:ext cx="947766" cy="0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>
              <a:glow rad="63500">
                <a:srgbClr val="7030A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35 2">
              <a:extLst>
                <a:ext uri="{FF2B5EF4-FFF2-40B4-BE49-F238E27FC236}">
                  <a16:creationId xmlns:a16="http://schemas.microsoft.com/office/drawing/2014/main" id="{C65B6D1C-3CE0-1DCA-B2DC-C82C38CDCFE6}"/>
                </a:ext>
              </a:extLst>
            </p:cNvPr>
            <p:cNvSpPr txBox="1"/>
            <p:nvPr/>
          </p:nvSpPr>
          <p:spPr>
            <a:xfrm>
              <a:off x="6868003" y="4497714"/>
              <a:ext cx="2450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>
                  <a:solidFill>
                    <a:srgbClr val="8D42C6"/>
                  </a:solidFill>
                </a:rPr>
                <a:t>313 nm</a:t>
              </a: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8D42C6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60" name="Picture 59" descr="\documentclass{article}&#10;\usepackage{amsmath}&#10;\usepackage{braket}&#10;\usepackage[usenames, dvipsnames]{color}&#10;&#10;\pagestyle{empty}&#10;\begin{document}&#10;\definecolor{mygreen}{RGB}{112, 173, 71}&#10;&#10;$\ket{\uparrow}_\mathrm{Be^+}$&#10;&#10;&#10;\end{document}" title="IguanaTex Bitmap Display">
            <a:extLst>
              <a:ext uri="{FF2B5EF4-FFF2-40B4-BE49-F238E27FC236}">
                <a16:creationId xmlns:a16="http://schemas.microsoft.com/office/drawing/2014/main" id="{11334C18-BC5C-9E00-35A5-640DBA5DA1D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2563909" y="2485535"/>
            <a:ext cx="584014" cy="254423"/>
          </a:xfrm>
          <a:prstGeom prst="rect">
            <a:avLst/>
          </a:prstGeom>
        </p:spPr>
      </p:pic>
      <p:pic>
        <p:nvPicPr>
          <p:cNvPr id="63" name="Picture 62" descr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 title="IguanaTex Bitmap Display">
            <a:extLst>
              <a:ext uri="{FF2B5EF4-FFF2-40B4-BE49-F238E27FC236}">
                <a16:creationId xmlns:a16="http://schemas.microsoft.com/office/drawing/2014/main" id="{C1518E58-A2D3-61BC-40F5-2531899CB29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2567388" y="3089845"/>
            <a:ext cx="584014" cy="254423"/>
          </a:xfrm>
          <a:prstGeom prst="rect">
            <a:avLst/>
          </a:prstGeom>
        </p:spPr>
      </p:pic>
      <p:pic>
        <p:nvPicPr>
          <p:cNvPr id="59" name="Picture 58" descr="\documentclass{article}&#10;\usepackage{amsmath}&#10;\usepackage{braket}&#10;\usepackage[usenames, dvipsnames]{color}&#10;&#10;\pagestyle{empty}&#10;\begin{document}&#10;\definecolor{mygreen}{RGB}{112, 173, 71}&#10;&#10;$\ket{b}_\mathrm{H_2^+}$&#10;&#10;&#10;\end{document}" title="IguanaTex Bitmap Display">
            <a:extLst>
              <a:ext uri="{FF2B5EF4-FFF2-40B4-BE49-F238E27FC236}">
                <a16:creationId xmlns:a16="http://schemas.microsoft.com/office/drawing/2014/main" id="{337AE56D-D3A9-0B43-D8A3-F2817A00752E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058" y="1135669"/>
            <a:ext cx="488605" cy="307910"/>
          </a:xfrm>
          <a:prstGeom prst="rect">
            <a:avLst/>
          </a:prstGeom>
        </p:spPr>
      </p:pic>
      <p:pic>
        <p:nvPicPr>
          <p:cNvPr id="55" name="Picture 54" descr="\documentclass{article}&#10;\usepackage{amsmath}&#10;\usepackage{braket}&#10;\usepackage[usenames, dvipsnames]{color}&#10;&#10;\pagestyle{empty}&#10;\begin{document}&#10;\definecolor{mygreen}{RGB}{112, 173, 71}&#10;&#10;$\ket{a}_\mathrm{H_2^+}$&#10;&#10;&#10;\end{document}" title="IguanaTex Bitmap Display">
            <a:extLst>
              <a:ext uri="{FF2B5EF4-FFF2-40B4-BE49-F238E27FC236}">
                <a16:creationId xmlns:a16="http://schemas.microsoft.com/office/drawing/2014/main" id="{4DA92A7C-B395-F928-5077-FADDB6C9F2C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35" y="1789745"/>
            <a:ext cx="513180" cy="307910"/>
          </a:xfrm>
          <a:prstGeom prst="rect">
            <a:avLst/>
          </a:prstGeom>
        </p:spPr>
      </p:pic>
      <p:sp>
        <p:nvSpPr>
          <p:cNvPr id="83" name="Rounded Rectangle 284 1">
            <a:extLst>
              <a:ext uri="{FF2B5EF4-FFF2-40B4-BE49-F238E27FC236}">
                <a16:creationId xmlns:a16="http://schemas.microsoft.com/office/drawing/2014/main" id="{C3FBADE1-01F0-B532-563C-243FC880DBCD}"/>
              </a:ext>
            </a:extLst>
          </p:cNvPr>
          <p:cNvSpPr/>
          <p:nvPr/>
        </p:nvSpPr>
        <p:spPr>
          <a:xfrm>
            <a:off x="3206334" y="1044223"/>
            <a:ext cx="1023738" cy="1036634"/>
          </a:xfrm>
          <a:prstGeom prst="roundRect">
            <a:avLst>
              <a:gd name="adj" fmla="val 8479"/>
            </a:avLst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6" name="Picture 287 1">
            <a:extLst>
              <a:ext uri="{FF2B5EF4-FFF2-40B4-BE49-F238E27FC236}">
                <a16:creationId xmlns:a16="http://schemas.microsoft.com/office/drawing/2014/main" id="{1C9B4AFE-39BE-EFB1-4BD9-6CDBB48C4A57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99" y="3665993"/>
            <a:ext cx="226956" cy="241413"/>
          </a:xfrm>
          <a:prstGeom prst="rect">
            <a:avLst/>
          </a:prstGeom>
        </p:spPr>
      </p:pic>
      <p:pic>
        <p:nvPicPr>
          <p:cNvPr id="87" name="Picture 288 1">
            <a:extLst>
              <a:ext uri="{FF2B5EF4-FFF2-40B4-BE49-F238E27FC236}">
                <a16:creationId xmlns:a16="http://schemas.microsoft.com/office/drawing/2014/main" id="{761E46D0-8C75-E7A1-EEE6-6C00493B995F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483" y="3665993"/>
            <a:ext cx="231764" cy="246527"/>
          </a:xfrm>
          <a:prstGeom prst="rect">
            <a:avLst/>
          </a:prstGeom>
        </p:spPr>
      </p:pic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69D6946-B1ED-95AE-004D-61AC22C0A74B}"/>
              </a:ext>
            </a:extLst>
          </p:cNvPr>
          <p:cNvGrpSpPr/>
          <p:nvPr/>
        </p:nvGrpSpPr>
        <p:grpSpPr>
          <a:xfrm>
            <a:off x="3229567" y="2336101"/>
            <a:ext cx="1023738" cy="1036634"/>
            <a:chOff x="3229567" y="2336101"/>
            <a:chExt cx="1023738" cy="1036634"/>
          </a:xfrm>
        </p:grpSpPr>
        <p:sp>
          <p:nvSpPr>
            <p:cNvPr id="84" name="Rounded Rectangle 285 1">
              <a:extLst>
                <a:ext uri="{FF2B5EF4-FFF2-40B4-BE49-F238E27FC236}">
                  <a16:creationId xmlns:a16="http://schemas.microsoft.com/office/drawing/2014/main" id="{C4DA7DFF-92D6-B495-4912-F1BAC7F02B05}"/>
                </a:ext>
              </a:extLst>
            </p:cNvPr>
            <p:cNvSpPr/>
            <p:nvPr/>
          </p:nvSpPr>
          <p:spPr>
            <a:xfrm>
              <a:off x="3229567" y="2336101"/>
              <a:ext cx="1023738" cy="1036634"/>
            </a:xfrm>
            <a:prstGeom prst="roundRect">
              <a:avLst>
                <a:gd name="adj" fmla="val 8479"/>
              </a:avLst>
            </a:prstGeom>
            <a:solidFill>
              <a:srgbClr val="7030A0">
                <a:alpha val="1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286 1">
              <a:extLst>
                <a:ext uri="{FF2B5EF4-FFF2-40B4-BE49-F238E27FC236}">
                  <a16:creationId xmlns:a16="http://schemas.microsoft.com/office/drawing/2014/main" id="{AD3AE604-3FED-31A3-DE89-5CDA65AC5522}"/>
                </a:ext>
              </a:extLst>
            </p:cNvPr>
            <p:cNvCxnSpPr/>
            <p:nvPr/>
          </p:nvCxnSpPr>
          <p:spPr bwMode="auto">
            <a:xfrm>
              <a:off x="3311192" y="2606072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289 1">
              <a:extLst>
                <a:ext uri="{FF2B5EF4-FFF2-40B4-BE49-F238E27FC236}">
                  <a16:creationId xmlns:a16="http://schemas.microsoft.com/office/drawing/2014/main" id="{271D7B36-8180-FDCD-4A57-68489E111085}"/>
                </a:ext>
              </a:extLst>
            </p:cNvPr>
            <p:cNvCxnSpPr/>
            <p:nvPr/>
          </p:nvCxnSpPr>
          <p:spPr bwMode="auto">
            <a:xfrm>
              <a:off x="3717709" y="2461882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290 1">
              <a:extLst>
                <a:ext uri="{FF2B5EF4-FFF2-40B4-BE49-F238E27FC236}">
                  <a16:creationId xmlns:a16="http://schemas.microsoft.com/office/drawing/2014/main" id="{7845C610-22AD-34E2-6498-A0BB5D258A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11192" y="3208152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291 1">
              <a:extLst>
                <a:ext uri="{FF2B5EF4-FFF2-40B4-BE49-F238E27FC236}">
                  <a16:creationId xmlns:a16="http://schemas.microsoft.com/office/drawing/2014/main" id="{F2AF7739-2FA4-4145-F680-D2C399A6E487}"/>
                </a:ext>
              </a:extLst>
            </p:cNvPr>
            <p:cNvCxnSpPr/>
            <p:nvPr/>
          </p:nvCxnSpPr>
          <p:spPr bwMode="auto">
            <a:xfrm>
              <a:off x="3731047" y="3051848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2" name="Straight Connector 293 1">
            <a:extLst>
              <a:ext uri="{FF2B5EF4-FFF2-40B4-BE49-F238E27FC236}">
                <a16:creationId xmlns:a16="http://schemas.microsoft.com/office/drawing/2014/main" id="{8B6FAF30-ECE8-6F33-9CEB-665A0B57715C}"/>
              </a:ext>
            </a:extLst>
          </p:cNvPr>
          <p:cNvCxnSpPr/>
          <p:nvPr/>
        </p:nvCxnSpPr>
        <p:spPr bwMode="auto">
          <a:xfrm>
            <a:off x="3298414" y="1315675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294 1">
            <a:extLst>
              <a:ext uri="{FF2B5EF4-FFF2-40B4-BE49-F238E27FC236}">
                <a16:creationId xmlns:a16="http://schemas.microsoft.com/office/drawing/2014/main" id="{D77FEA5E-4817-8D79-931B-8A01490F0039}"/>
              </a:ext>
            </a:extLst>
          </p:cNvPr>
          <p:cNvCxnSpPr/>
          <p:nvPr/>
        </p:nvCxnSpPr>
        <p:spPr bwMode="auto">
          <a:xfrm>
            <a:off x="3704931" y="1171485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295 1">
            <a:extLst>
              <a:ext uri="{FF2B5EF4-FFF2-40B4-BE49-F238E27FC236}">
                <a16:creationId xmlns:a16="http://schemas.microsoft.com/office/drawing/2014/main" id="{BD2B0B15-4E77-A869-60B9-B0170ADC4B28}"/>
              </a:ext>
            </a:extLst>
          </p:cNvPr>
          <p:cNvCxnSpPr/>
          <p:nvPr/>
        </p:nvCxnSpPr>
        <p:spPr bwMode="auto">
          <a:xfrm>
            <a:off x="3298414" y="1917755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296 1">
            <a:extLst>
              <a:ext uri="{FF2B5EF4-FFF2-40B4-BE49-F238E27FC236}">
                <a16:creationId xmlns:a16="http://schemas.microsoft.com/office/drawing/2014/main" id="{9DEEC962-50ED-5E42-E9BD-F6963DAA8838}"/>
              </a:ext>
            </a:extLst>
          </p:cNvPr>
          <p:cNvCxnSpPr/>
          <p:nvPr/>
        </p:nvCxnSpPr>
        <p:spPr bwMode="auto">
          <a:xfrm>
            <a:off x="3718269" y="1761451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629D7DE1-63F8-DAFF-AEC6-43F1A245E4A8}"/>
              </a:ext>
            </a:extLst>
          </p:cNvPr>
          <p:cNvSpPr txBox="1"/>
          <p:nvPr/>
        </p:nvSpPr>
        <p:spPr>
          <a:xfrm>
            <a:off x="861577" y="5574"/>
            <a:ext cx="8349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Quantum logic state detection</a:t>
            </a:r>
            <a:endParaRPr lang="de-CH" sz="44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74BB61-5A3D-AF72-DCB7-239E519E0C2A}"/>
              </a:ext>
            </a:extLst>
          </p:cNvPr>
          <p:cNvSpPr txBox="1"/>
          <p:nvPr/>
        </p:nvSpPr>
        <p:spPr>
          <a:xfrm>
            <a:off x="7184386" y="6510153"/>
            <a:ext cx="4321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50000"/>
                  </a:schemeClr>
                </a:solidFill>
              </a:rPr>
              <a:t>P. O. Schmidt et al.,  Science </a:t>
            </a:r>
            <a:r>
              <a:rPr lang="en-US" b="1">
                <a:solidFill>
                  <a:schemeClr val="bg1">
                    <a:lumMod val="50000"/>
                  </a:schemeClr>
                </a:solidFill>
              </a:rPr>
              <a:t>309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, 749 (2005)</a:t>
            </a:r>
            <a:endParaRPr lang="de-CH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Rectangle 72 2 2">
            <a:extLst>
              <a:ext uri="{FF2B5EF4-FFF2-40B4-BE49-F238E27FC236}">
                <a16:creationId xmlns:a16="http://schemas.microsoft.com/office/drawing/2014/main" id="{2B971243-1780-9EA5-E8A4-F198CC4CA11B}"/>
              </a:ext>
            </a:extLst>
          </p:cNvPr>
          <p:cNvSpPr/>
          <p:nvPr/>
        </p:nvSpPr>
        <p:spPr>
          <a:xfrm>
            <a:off x="1239276" y="3571016"/>
            <a:ext cx="1786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>
                <a:cs typeface="Calibri" panose="020F0502020204030204" pitchFamily="34" charset="0"/>
              </a:rPr>
              <a:t>Shared motion</a:t>
            </a:r>
          </a:p>
        </p:txBody>
      </p:sp>
      <p:pic>
        <p:nvPicPr>
          <p:cNvPr id="65" name="Picture 64" descr="\documentclass{article}&#10;\usepackage{amsmath}&#10;\usepackage{braket}&#10;\usepackage[usenames, dvipsnames]{color}&#10;&#10;\pagestyle{empty}&#10;\begin{document}&#10;\definecolor{mygreen}{RGB}{112, 173, 71}&#10;&#10;$\ket{\uparrow}_\mathrm{Be^+}$&#10;&#10;&#10;\end{document}" title="IguanaTex Bitmap Display">
            <a:extLst>
              <a:ext uri="{FF2B5EF4-FFF2-40B4-BE49-F238E27FC236}">
                <a16:creationId xmlns:a16="http://schemas.microsoft.com/office/drawing/2014/main" id="{9AD09BCF-E865-5074-A0D2-FDD60DE980F3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6712883" y="2484834"/>
            <a:ext cx="584014" cy="254423"/>
          </a:xfrm>
          <a:prstGeom prst="rect">
            <a:avLst/>
          </a:prstGeom>
        </p:spPr>
      </p:pic>
      <p:pic>
        <p:nvPicPr>
          <p:cNvPr id="67" name="Picture 66" descr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 title="IguanaTex Bitmap Display">
            <a:extLst>
              <a:ext uri="{FF2B5EF4-FFF2-40B4-BE49-F238E27FC236}">
                <a16:creationId xmlns:a16="http://schemas.microsoft.com/office/drawing/2014/main" id="{3F2E91B0-A8EE-2E93-9A1A-730826FD5A5C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6716362" y="3089144"/>
            <a:ext cx="584014" cy="254423"/>
          </a:xfrm>
          <a:prstGeom prst="rect">
            <a:avLst/>
          </a:prstGeom>
        </p:spPr>
      </p:pic>
      <p:pic>
        <p:nvPicPr>
          <p:cNvPr id="68" name="Picture 67" descr="\documentclass{article}&#10;\usepackage{amsmath}&#10;\usepackage{braket}&#10;\usepackage[usenames, dvipsnames]{color}&#10;&#10;\pagestyle{empty}&#10;\begin{document}&#10;\definecolor{mygreen}{RGB}{112, 173, 71}&#10;&#10;$\ket{b}_\mathrm{H_2^+}$&#10;&#10;&#10;\end{document}" title="IguanaTex Bitmap Display">
            <a:extLst>
              <a:ext uri="{FF2B5EF4-FFF2-40B4-BE49-F238E27FC236}">
                <a16:creationId xmlns:a16="http://schemas.microsoft.com/office/drawing/2014/main" id="{DE00BC15-7B85-D940-328C-9DCC193B11E0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032" y="1134968"/>
            <a:ext cx="488605" cy="307910"/>
          </a:xfrm>
          <a:prstGeom prst="rect">
            <a:avLst/>
          </a:prstGeom>
        </p:spPr>
      </p:pic>
      <p:pic>
        <p:nvPicPr>
          <p:cNvPr id="64" name="Picture 63" descr="\documentclass{article}&#10;\usepackage{amsmath}&#10;\usepackage{braket}&#10;\usepackage[usenames, dvipsnames]{color}&#10;&#10;\pagestyle{empty}&#10;\begin{document}&#10;\definecolor{mygreen}{RGB}{112, 173, 71}&#10;&#10;$\ket{a}_\mathrm{H_2^+}$&#10;&#10;&#10;\end{document}" title="IguanaTex Bitmap Display">
            <a:extLst>
              <a:ext uri="{FF2B5EF4-FFF2-40B4-BE49-F238E27FC236}">
                <a16:creationId xmlns:a16="http://schemas.microsoft.com/office/drawing/2014/main" id="{0E709125-C004-E51B-4F76-05855E48E09B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09" y="1789044"/>
            <a:ext cx="513180" cy="307910"/>
          </a:xfrm>
          <a:prstGeom prst="rect">
            <a:avLst/>
          </a:prstGeom>
        </p:spPr>
      </p:pic>
      <p:sp>
        <p:nvSpPr>
          <p:cNvPr id="119" name="Rounded Rectangle 284 2">
            <a:extLst>
              <a:ext uri="{FF2B5EF4-FFF2-40B4-BE49-F238E27FC236}">
                <a16:creationId xmlns:a16="http://schemas.microsoft.com/office/drawing/2014/main" id="{BB3ED64B-FD28-D9AD-3229-F9725017F836}"/>
              </a:ext>
            </a:extLst>
          </p:cNvPr>
          <p:cNvSpPr/>
          <p:nvPr/>
        </p:nvSpPr>
        <p:spPr>
          <a:xfrm>
            <a:off x="7355308" y="1043522"/>
            <a:ext cx="1023738" cy="1036634"/>
          </a:xfrm>
          <a:prstGeom prst="roundRect">
            <a:avLst>
              <a:gd name="adj" fmla="val 8479"/>
            </a:avLst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" name="Picture 287 2">
            <a:extLst>
              <a:ext uri="{FF2B5EF4-FFF2-40B4-BE49-F238E27FC236}">
                <a16:creationId xmlns:a16="http://schemas.microsoft.com/office/drawing/2014/main" id="{00C29533-EB14-30C5-4526-9FC3ABDBAF93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373" y="3665292"/>
            <a:ext cx="226956" cy="241413"/>
          </a:xfrm>
          <a:prstGeom prst="rect">
            <a:avLst/>
          </a:prstGeom>
        </p:spPr>
      </p:pic>
      <p:pic>
        <p:nvPicPr>
          <p:cNvPr id="123" name="Picture 288 2">
            <a:extLst>
              <a:ext uri="{FF2B5EF4-FFF2-40B4-BE49-F238E27FC236}">
                <a16:creationId xmlns:a16="http://schemas.microsoft.com/office/drawing/2014/main" id="{4DF93A32-485D-0B72-CF53-364DF6371A80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57" y="3665292"/>
            <a:ext cx="231764" cy="246527"/>
          </a:xfrm>
          <a:prstGeom prst="rect">
            <a:avLst/>
          </a:prstGeom>
        </p:spPr>
      </p:pic>
      <p:grpSp>
        <p:nvGrpSpPr>
          <p:cNvPr id="184" name="Group 183">
            <a:extLst>
              <a:ext uri="{FF2B5EF4-FFF2-40B4-BE49-F238E27FC236}">
                <a16:creationId xmlns:a16="http://schemas.microsoft.com/office/drawing/2014/main" id="{D42BCA4C-818B-5FAF-7F6E-11B17BFABFF3}"/>
              </a:ext>
            </a:extLst>
          </p:cNvPr>
          <p:cNvGrpSpPr/>
          <p:nvPr/>
        </p:nvGrpSpPr>
        <p:grpSpPr>
          <a:xfrm>
            <a:off x="7378541" y="2335400"/>
            <a:ext cx="1023738" cy="1036634"/>
            <a:chOff x="7378541" y="2335400"/>
            <a:chExt cx="1023738" cy="1036634"/>
          </a:xfrm>
        </p:grpSpPr>
        <p:sp>
          <p:nvSpPr>
            <p:cNvPr id="120" name="Rounded Rectangle 285 2">
              <a:extLst>
                <a:ext uri="{FF2B5EF4-FFF2-40B4-BE49-F238E27FC236}">
                  <a16:creationId xmlns:a16="http://schemas.microsoft.com/office/drawing/2014/main" id="{BD5BA3AC-6FA9-524C-194E-5C07D6C15165}"/>
                </a:ext>
              </a:extLst>
            </p:cNvPr>
            <p:cNvSpPr/>
            <p:nvPr/>
          </p:nvSpPr>
          <p:spPr>
            <a:xfrm>
              <a:off x="7378541" y="2335400"/>
              <a:ext cx="1023738" cy="1036634"/>
            </a:xfrm>
            <a:prstGeom prst="roundRect">
              <a:avLst>
                <a:gd name="adj" fmla="val 8479"/>
              </a:avLst>
            </a:prstGeom>
            <a:solidFill>
              <a:srgbClr val="7030A0">
                <a:alpha val="1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1" name="Straight Connector 286 2">
              <a:extLst>
                <a:ext uri="{FF2B5EF4-FFF2-40B4-BE49-F238E27FC236}">
                  <a16:creationId xmlns:a16="http://schemas.microsoft.com/office/drawing/2014/main" id="{02F0E531-F896-DDAE-BA84-403D92B4142A}"/>
                </a:ext>
              </a:extLst>
            </p:cNvPr>
            <p:cNvCxnSpPr/>
            <p:nvPr/>
          </p:nvCxnSpPr>
          <p:spPr bwMode="auto">
            <a:xfrm>
              <a:off x="7460166" y="2605371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289 2">
              <a:extLst>
                <a:ext uri="{FF2B5EF4-FFF2-40B4-BE49-F238E27FC236}">
                  <a16:creationId xmlns:a16="http://schemas.microsoft.com/office/drawing/2014/main" id="{96BBBDB9-F423-33AC-DAD6-7DD48C3BC6B1}"/>
                </a:ext>
              </a:extLst>
            </p:cNvPr>
            <p:cNvCxnSpPr/>
            <p:nvPr/>
          </p:nvCxnSpPr>
          <p:spPr bwMode="auto">
            <a:xfrm>
              <a:off x="7866683" y="2461181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290 2">
              <a:extLst>
                <a:ext uri="{FF2B5EF4-FFF2-40B4-BE49-F238E27FC236}">
                  <a16:creationId xmlns:a16="http://schemas.microsoft.com/office/drawing/2014/main" id="{5925CEAB-3D31-C48F-0064-0BEB1D3A19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60166" y="3207451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291 2">
              <a:extLst>
                <a:ext uri="{FF2B5EF4-FFF2-40B4-BE49-F238E27FC236}">
                  <a16:creationId xmlns:a16="http://schemas.microsoft.com/office/drawing/2014/main" id="{4249E546-6308-5DDC-6AC7-04989DEE9304}"/>
                </a:ext>
              </a:extLst>
            </p:cNvPr>
            <p:cNvCxnSpPr/>
            <p:nvPr/>
          </p:nvCxnSpPr>
          <p:spPr bwMode="auto">
            <a:xfrm>
              <a:off x="7880021" y="3051147"/>
              <a:ext cx="406517" cy="0"/>
            </a:xfrm>
            <a:prstGeom prst="line">
              <a:avLst/>
            </a:prstGeom>
            <a:ln w="254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7" name="Straight Connector 293 2">
            <a:extLst>
              <a:ext uri="{FF2B5EF4-FFF2-40B4-BE49-F238E27FC236}">
                <a16:creationId xmlns:a16="http://schemas.microsoft.com/office/drawing/2014/main" id="{FDC78B35-047B-DD79-4C76-25C0E48A3728}"/>
              </a:ext>
            </a:extLst>
          </p:cNvPr>
          <p:cNvCxnSpPr/>
          <p:nvPr/>
        </p:nvCxnSpPr>
        <p:spPr bwMode="auto">
          <a:xfrm>
            <a:off x="7447388" y="1314974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294 2">
            <a:extLst>
              <a:ext uri="{FF2B5EF4-FFF2-40B4-BE49-F238E27FC236}">
                <a16:creationId xmlns:a16="http://schemas.microsoft.com/office/drawing/2014/main" id="{BF1B9B12-2899-33A1-EBDF-0BDED660431C}"/>
              </a:ext>
            </a:extLst>
          </p:cNvPr>
          <p:cNvCxnSpPr/>
          <p:nvPr/>
        </p:nvCxnSpPr>
        <p:spPr bwMode="auto">
          <a:xfrm>
            <a:off x="7853905" y="1170784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295 2">
            <a:extLst>
              <a:ext uri="{FF2B5EF4-FFF2-40B4-BE49-F238E27FC236}">
                <a16:creationId xmlns:a16="http://schemas.microsoft.com/office/drawing/2014/main" id="{FBC65025-9E5C-68C3-CF99-1235CF8C09AB}"/>
              </a:ext>
            </a:extLst>
          </p:cNvPr>
          <p:cNvCxnSpPr>
            <a:cxnSpLocks/>
          </p:cNvCxnSpPr>
          <p:nvPr/>
        </p:nvCxnSpPr>
        <p:spPr bwMode="auto">
          <a:xfrm>
            <a:off x="7447388" y="1917054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296 2">
            <a:extLst>
              <a:ext uri="{FF2B5EF4-FFF2-40B4-BE49-F238E27FC236}">
                <a16:creationId xmlns:a16="http://schemas.microsoft.com/office/drawing/2014/main" id="{A164DBBA-3691-3EFA-C346-A53DA1BBD65C}"/>
              </a:ext>
            </a:extLst>
          </p:cNvPr>
          <p:cNvCxnSpPr/>
          <p:nvPr/>
        </p:nvCxnSpPr>
        <p:spPr bwMode="auto">
          <a:xfrm>
            <a:off x="7867243" y="1760750"/>
            <a:ext cx="406517" cy="0"/>
          </a:xfrm>
          <a:prstGeom prst="line">
            <a:avLst/>
          </a:prstGeom>
          <a:ln w="254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AAA52FA-2DBA-BB63-4E85-9285FD0871A2}"/>
              </a:ext>
            </a:extLst>
          </p:cNvPr>
          <p:cNvGrpSpPr/>
          <p:nvPr/>
        </p:nvGrpSpPr>
        <p:grpSpPr>
          <a:xfrm>
            <a:off x="7663424" y="1325147"/>
            <a:ext cx="462730" cy="431495"/>
            <a:chOff x="4641556" y="1188157"/>
            <a:chExt cx="462730" cy="431495"/>
          </a:xfrm>
        </p:grpSpPr>
        <p:cxnSp>
          <p:nvCxnSpPr>
            <p:cNvPr id="152" name="Straight Arrow Connector 322 1">
              <a:extLst>
                <a:ext uri="{FF2B5EF4-FFF2-40B4-BE49-F238E27FC236}">
                  <a16:creationId xmlns:a16="http://schemas.microsoft.com/office/drawing/2014/main" id="{9F70A5E8-BF74-AFA8-5638-8D2E98B3156E}"/>
                </a:ext>
              </a:extLst>
            </p:cNvPr>
            <p:cNvCxnSpPr/>
            <p:nvPr/>
          </p:nvCxnSpPr>
          <p:spPr bwMode="auto">
            <a:xfrm>
              <a:off x="4641556" y="1188157"/>
              <a:ext cx="462730" cy="43149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53" name="Picture 443 1">
              <a:extLst>
                <a:ext uri="{FF2B5EF4-FFF2-40B4-BE49-F238E27FC236}">
                  <a16:creationId xmlns:a16="http://schemas.microsoft.com/office/drawing/2014/main" id="{D60E3BF3-A101-0D74-2E71-BF361890951A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8269" y="1270418"/>
              <a:ext cx="134335" cy="107763"/>
            </a:xfrm>
            <a:prstGeom prst="rect">
              <a:avLst/>
            </a:prstGeom>
          </p:spPr>
        </p:pic>
      </p:grpSp>
      <p:cxnSp>
        <p:nvCxnSpPr>
          <p:cNvPr id="156" name="Straight Arrow Connector 322 2">
            <a:extLst>
              <a:ext uri="{FF2B5EF4-FFF2-40B4-BE49-F238E27FC236}">
                <a16:creationId xmlns:a16="http://schemas.microsoft.com/office/drawing/2014/main" id="{6DB9F115-E3FD-AF35-B665-911AC68AEDA8}"/>
              </a:ext>
            </a:extLst>
          </p:cNvPr>
          <p:cNvCxnSpPr/>
          <p:nvPr/>
        </p:nvCxnSpPr>
        <p:spPr bwMode="auto">
          <a:xfrm>
            <a:off x="3042973" y="1470908"/>
            <a:ext cx="462730" cy="431495"/>
          </a:xfrm>
          <a:prstGeom prst="straightConnector1">
            <a:avLst/>
          </a:prstGeom>
          <a:ln w="25400">
            <a:solidFill>
              <a:srgbClr val="FF0000">
                <a:alpha val="40000"/>
              </a:srgbClr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Oval 292 4 1">
            <a:extLst>
              <a:ext uri="{FF2B5EF4-FFF2-40B4-BE49-F238E27FC236}">
                <a16:creationId xmlns:a16="http://schemas.microsoft.com/office/drawing/2014/main" id="{CE469996-D908-5D1D-6C40-3D4FF3108678}"/>
              </a:ext>
            </a:extLst>
          </p:cNvPr>
          <p:cNvSpPr/>
          <p:nvPr/>
        </p:nvSpPr>
        <p:spPr>
          <a:xfrm>
            <a:off x="3415909" y="1828219"/>
            <a:ext cx="177860" cy="1778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C8A8875F-DAFE-BDF8-A09D-AF409E65F016}"/>
              </a:ext>
            </a:extLst>
          </p:cNvPr>
          <p:cNvGrpSpPr/>
          <p:nvPr/>
        </p:nvGrpSpPr>
        <p:grpSpPr>
          <a:xfrm>
            <a:off x="7648656" y="2609515"/>
            <a:ext cx="462730" cy="431495"/>
            <a:chOff x="9775761" y="2875080"/>
            <a:chExt cx="462730" cy="431495"/>
          </a:xfrm>
        </p:grpSpPr>
        <p:cxnSp>
          <p:nvCxnSpPr>
            <p:cNvPr id="159" name="Straight Arrow Connector 322 3 2">
              <a:extLst>
                <a:ext uri="{FF2B5EF4-FFF2-40B4-BE49-F238E27FC236}">
                  <a16:creationId xmlns:a16="http://schemas.microsoft.com/office/drawing/2014/main" id="{11111AA7-3CD7-0100-EDD0-E5DB41ED012C}"/>
                </a:ext>
              </a:extLst>
            </p:cNvPr>
            <p:cNvCxnSpPr/>
            <p:nvPr/>
          </p:nvCxnSpPr>
          <p:spPr bwMode="auto">
            <a:xfrm>
              <a:off x="9775761" y="2875080"/>
              <a:ext cx="462730" cy="431495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63" name="Picture 162" descr="\documentclass{article}&#10;\usepackage{amsmath}&#10;\usepackage{braket}&#10;\usepackage[usenames, dvipsnames]{color}&#10;&#10;\pagestyle{empty}&#10;\begin{document}&#10;\definecolor{mygreen}{RGB}{112, 48, 160}&#10;\color{mygreen}&#10;&#10;$\pi$&#10;&#10;&#10;\end{document}" title="IguanaTex Bitmap Display">
              <a:extLst>
                <a:ext uri="{FF2B5EF4-FFF2-40B4-BE49-F238E27FC236}">
                  <a16:creationId xmlns:a16="http://schemas.microsoft.com/office/drawing/2014/main" id="{F239E7D4-4771-139F-3FB1-7249708F4E83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2474" y="2957342"/>
              <a:ext cx="134335" cy="109239"/>
            </a:xfrm>
            <a:prstGeom prst="rect">
              <a:avLst/>
            </a:prstGeom>
          </p:spPr>
        </p:pic>
      </p:grpSp>
      <p:cxnSp>
        <p:nvCxnSpPr>
          <p:cNvPr id="166" name="Straight Arrow Connector 322 3 3">
            <a:extLst>
              <a:ext uri="{FF2B5EF4-FFF2-40B4-BE49-F238E27FC236}">
                <a16:creationId xmlns:a16="http://schemas.microsoft.com/office/drawing/2014/main" id="{DB4BF4B2-F182-4344-AE64-57D112F2E825}"/>
              </a:ext>
            </a:extLst>
          </p:cNvPr>
          <p:cNvCxnSpPr/>
          <p:nvPr/>
        </p:nvCxnSpPr>
        <p:spPr bwMode="auto">
          <a:xfrm>
            <a:off x="3053032" y="2769592"/>
            <a:ext cx="462730" cy="431495"/>
          </a:xfrm>
          <a:prstGeom prst="straightConnector1">
            <a:avLst/>
          </a:prstGeom>
          <a:ln w="25400">
            <a:solidFill>
              <a:srgbClr val="7030A0">
                <a:alpha val="40000"/>
              </a:srgbClr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Oval 292 1">
            <a:extLst>
              <a:ext uri="{FF2B5EF4-FFF2-40B4-BE49-F238E27FC236}">
                <a16:creationId xmlns:a16="http://schemas.microsoft.com/office/drawing/2014/main" id="{56CB08F8-E893-8FD2-B02A-F2E69B8B2D99}"/>
              </a:ext>
            </a:extLst>
          </p:cNvPr>
          <p:cNvSpPr/>
          <p:nvPr/>
        </p:nvSpPr>
        <p:spPr>
          <a:xfrm>
            <a:off x="3425520" y="3119222"/>
            <a:ext cx="177860" cy="1778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292 2">
            <a:extLst>
              <a:ext uri="{FF2B5EF4-FFF2-40B4-BE49-F238E27FC236}">
                <a16:creationId xmlns:a16="http://schemas.microsoft.com/office/drawing/2014/main" id="{24F74D32-A748-3062-766C-2AE8F5BFC174}"/>
              </a:ext>
            </a:extLst>
          </p:cNvPr>
          <p:cNvSpPr/>
          <p:nvPr/>
        </p:nvSpPr>
        <p:spPr>
          <a:xfrm>
            <a:off x="7574494" y="3118521"/>
            <a:ext cx="177860" cy="1778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292 4 2">
            <a:extLst>
              <a:ext uri="{FF2B5EF4-FFF2-40B4-BE49-F238E27FC236}">
                <a16:creationId xmlns:a16="http://schemas.microsoft.com/office/drawing/2014/main" id="{F8BC3000-1C41-317E-03A7-BE2F61DE980C}"/>
              </a:ext>
            </a:extLst>
          </p:cNvPr>
          <p:cNvSpPr/>
          <p:nvPr/>
        </p:nvSpPr>
        <p:spPr>
          <a:xfrm>
            <a:off x="7574494" y="1226045"/>
            <a:ext cx="177860" cy="17786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1" name="Picture 4 2">
            <a:extLst>
              <a:ext uri="{FF2B5EF4-FFF2-40B4-BE49-F238E27FC236}">
                <a16:creationId xmlns:a16="http://schemas.microsoft.com/office/drawing/2014/main" id="{38796DB6-6C7E-2D39-572D-6DF4054F81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 cstate="screen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32297" y="2634722"/>
            <a:ext cx="456761" cy="48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" name="Picture 4 3">
            <a:extLst>
              <a:ext uri="{FF2B5EF4-FFF2-40B4-BE49-F238E27FC236}">
                <a16:creationId xmlns:a16="http://schemas.microsoft.com/office/drawing/2014/main" id="{151AC4B8-F6BA-57B5-4A98-E395BE686A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7" cstate="screen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3323" y="2630140"/>
            <a:ext cx="458355" cy="49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5" name="TextBox 174">
            <a:extLst>
              <a:ext uri="{FF2B5EF4-FFF2-40B4-BE49-F238E27FC236}">
                <a16:creationId xmlns:a16="http://schemas.microsoft.com/office/drawing/2014/main" id="{19625BD3-2A62-3699-D29E-A8799215F443}"/>
              </a:ext>
            </a:extLst>
          </p:cNvPr>
          <p:cNvSpPr txBox="1"/>
          <p:nvPr/>
        </p:nvSpPr>
        <p:spPr>
          <a:xfrm>
            <a:off x="8379046" y="5574"/>
            <a:ext cx="61817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/>
              <a:t>&amp; pumping</a:t>
            </a:r>
            <a:endParaRPr lang="de-CH" sz="440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4E39AD22-B990-4FD6-FEA0-94FE22003BD0}"/>
              </a:ext>
            </a:extLst>
          </p:cNvPr>
          <p:cNvSpPr txBox="1"/>
          <p:nvPr/>
        </p:nvSpPr>
        <p:spPr>
          <a:xfrm>
            <a:off x="6350808" y="2725457"/>
            <a:ext cx="970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Repump</a:t>
            </a:r>
            <a:endParaRPr lang="de-CH">
              <a:solidFill>
                <a:srgbClr val="7030A0"/>
              </a:solidFill>
            </a:endParaRPr>
          </a:p>
        </p:txBody>
      </p:sp>
      <p:sp>
        <p:nvSpPr>
          <p:cNvPr id="131" name="Oval 292 3">
            <a:extLst>
              <a:ext uri="{FF2B5EF4-FFF2-40B4-BE49-F238E27FC236}">
                <a16:creationId xmlns:a16="http://schemas.microsoft.com/office/drawing/2014/main" id="{4971B9B5-1ADC-1174-CB5E-2A8A38F36145}"/>
              </a:ext>
            </a:extLst>
          </p:cNvPr>
          <p:cNvSpPr/>
          <p:nvPr/>
        </p:nvSpPr>
        <p:spPr>
          <a:xfrm>
            <a:off x="7574494" y="1226045"/>
            <a:ext cx="177860" cy="1778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25BF3BE-71FF-EA40-144B-1BF540CFE7AD}"/>
              </a:ext>
            </a:extLst>
          </p:cNvPr>
          <p:cNvSpPr txBox="1"/>
          <p:nvPr/>
        </p:nvSpPr>
        <p:spPr>
          <a:xfrm>
            <a:off x="9368580" y="2555207"/>
            <a:ext cx="176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State-dependent</a:t>
            </a:r>
          </a:p>
          <a:p>
            <a:r>
              <a:rPr lang="en-US"/>
              <a:t>fluorescence</a:t>
            </a:r>
            <a:endParaRPr lang="de-CH"/>
          </a:p>
        </p:txBody>
      </p:sp>
      <p:pic>
        <p:nvPicPr>
          <p:cNvPr id="22" name="Graphic 34 1 1">
            <a:extLst>
              <a:ext uri="{FF2B5EF4-FFF2-40B4-BE49-F238E27FC236}">
                <a16:creationId xmlns:a16="http://schemas.microsoft.com/office/drawing/2014/main" id="{C8D8FA47-C422-76A5-3FF2-7BCEC71E98A9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rcRect l="39485" r="39821"/>
          <a:stretch/>
        </p:blipFill>
        <p:spPr>
          <a:xfrm>
            <a:off x="5603491" y="4576243"/>
            <a:ext cx="839857" cy="1055628"/>
          </a:xfrm>
          <a:prstGeom prst="rect">
            <a:avLst/>
          </a:prstGeom>
        </p:spPr>
      </p:pic>
      <p:pic>
        <p:nvPicPr>
          <p:cNvPr id="37" name="Graphic 34 1 2">
            <a:extLst>
              <a:ext uri="{FF2B5EF4-FFF2-40B4-BE49-F238E27FC236}">
                <a16:creationId xmlns:a16="http://schemas.microsoft.com/office/drawing/2014/main" id="{39F6476D-689B-6F9D-06C7-ADCF19981ACC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rcRect l="39485" r="39821"/>
          <a:stretch/>
        </p:blipFill>
        <p:spPr>
          <a:xfrm>
            <a:off x="1553478" y="4587586"/>
            <a:ext cx="839857" cy="1055628"/>
          </a:xfrm>
          <a:prstGeom prst="rect">
            <a:avLst/>
          </a:prstGeom>
        </p:spPr>
      </p:pic>
      <p:pic>
        <p:nvPicPr>
          <p:cNvPr id="39" name="Graphic 34 1 3">
            <a:extLst>
              <a:ext uri="{FF2B5EF4-FFF2-40B4-BE49-F238E27FC236}">
                <a16:creationId xmlns:a16="http://schemas.microsoft.com/office/drawing/2014/main" id="{EF46BAA6-1C0C-23FE-2F09-BE90E98F3101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rcRect l="39485" r="39821"/>
          <a:stretch/>
        </p:blipFill>
        <p:spPr>
          <a:xfrm>
            <a:off x="9688133" y="4571444"/>
            <a:ext cx="839857" cy="1055628"/>
          </a:xfrm>
          <a:prstGeom prst="rect">
            <a:avLst/>
          </a:prstGeom>
        </p:spPr>
      </p:pic>
      <p:grpSp>
        <p:nvGrpSpPr>
          <p:cNvPr id="15" name="Group 66">
            <a:extLst>
              <a:ext uri="{FF2B5EF4-FFF2-40B4-BE49-F238E27FC236}">
                <a16:creationId xmlns:a16="http://schemas.microsoft.com/office/drawing/2014/main" id="{A0B4838D-7003-4589-7E0A-81DF2521C32C}"/>
              </a:ext>
            </a:extLst>
          </p:cNvPr>
          <p:cNvGrpSpPr/>
          <p:nvPr/>
        </p:nvGrpSpPr>
        <p:grpSpPr>
          <a:xfrm rot="19713267">
            <a:off x="1862813" y="4969764"/>
            <a:ext cx="1075526" cy="227749"/>
            <a:chOff x="1174506" y="3150201"/>
            <a:chExt cx="1254090" cy="265561"/>
          </a:xfrm>
        </p:grpSpPr>
        <p:sp>
          <p:nvSpPr>
            <p:cNvPr id="16" name="Freeform 29 3">
              <a:extLst>
                <a:ext uri="{FF2B5EF4-FFF2-40B4-BE49-F238E27FC236}">
                  <a16:creationId xmlns:a16="http://schemas.microsoft.com/office/drawing/2014/main" id="{CF16FD2E-A816-DE7A-7330-F8E42F70826C}"/>
                </a:ext>
              </a:extLst>
            </p:cNvPr>
            <p:cNvSpPr/>
            <p:nvPr/>
          </p:nvSpPr>
          <p:spPr>
            <a:xfrm>
              <a:off x="1333635" y="3196415"/>
              <a:ext cx="853440" cy="182892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68">
              <a:extLst>
                <a:ext uri="{FF2B5EF4-FFF2-40B4-BE49-F238E27FC236}">
                  <a16:creationId xmlns:a16="http://schemas.microsoft.com/office/drawing/2014/main" id="{1A8119A2-D70E-9EB2-61E4-155CC19DBB3A}"/>
                </a:ext>
              </a:extLst>
            </p:cNvPr>
            <p:cNvSpPr/>
            <p:nvPr/>
          </p:nvSpPr>
          <p:spPr>
            <a:xfrm>
              <a:off x="1174506" y="3158452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69">
              <a:extLst>
                <a:ext uri="{FF2B5EF4-FFF2-40B4-BE49-F238E27FC236}">
                  <a16:creationId xmlns:a16="http://schemas.microsoft.com/office/drawing/2014/main" id="{74015742-2357-6853-706E-97AECA278710}"/>
                </a:ext>
              </a:extLst>
            </p:cNvPr>
            <p:cNvSpPr/>
            <p:nvPr/>
          </p:nvSpPr>
          <p:spPr>
            <a:xfrm>
              <a:off x="2171286" y="3150201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70">
            <a:extLst>
              <a:ext uri="{FF2B5EF4-FFF2-40B4-BE49-F238E27FC236}">
                <a16:creationId xmlns:a16="http://schemas.microsoft.com/office/drawing/2014/main" id="{D50E204C-75B0-05B9-295A-3C80937B48B7}"/>
              </a:ext>
            </a:extLst>
          </p:cNvPr>
          <p:cNvSpPr/>
          <p:nvPr/>
        </p:nvSpPr>
        <p:spPr>
          <a:xfrm rot="18013018">
            <a:off x="1319599" y="4907324"/>
            <a:ext cx="393467" cy="393467"/>
          </a:xfrm>
          <a:prstGeom prst="ellipse">
            <a:avLst/>
          </a:prstGeom>
          <a:solidFill>
            <a:srgbClr val="8D42C6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77">
            <a:extLst>
              <a:ext uri="{FF2B5EF4-FFF2-40B4-BE49-F238E27FC236}">
                <a16:creationId xmlns:a16="http://schemas.microsoft.com/office/drawing/2014/main" id="{4558555B-01E8-93E5-8934-774DB0AAF73C}"/>
              </a:ext>
            </a:extLst>
          </p:cNvPr>
          <p:cNvGrpSpPr/>
          <p:nvPr/>
        </p:nvGrpSpPr>
        <p:grpSpPr>
          <a:xfrm rot="19713267">
            <a:off x="5909735" y="4956070"/>
            <a:ext cx="1075526" cy="227749"/>
            <a:chOff x="1174506" y="3150201"/>
            <a:chExt cx="1254090" cy="265561"/>
          </a:xfrm>
          <a:effectLst/>
        </p:grpSpPr>
        <p:sp>
          <p:nvSpPr>
            <p:cNvPr id="26" name="Freeform 29 4">
              <a:extLst>
                <a:ext uri="{FF2B5EF4-FFF2-40B4-BE49-F238E27FC236}">
                  <a16:creationId xmlns:a16="http://schemas.microsoft.com/office/drawing/2014/main" id="{ABD6B907-B284-1878-1ABA-1B7E3B6D4779}"/>
                </a:ext>
              </a:extLst>
            </p:cNvPr>
            <p:cNvSpPr/>
            <p:nvPr/>
          </p:nvSpPr>
          <p:spPr>
            <a:xfrm>
              <a:off x="1333635" y="3196415"/>
              <a:ext cx="853440" cy="182892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79">
              <a:extLst>
                <a:ext uri="{FF2B5EF4-FFF2-40B4-BE49-F238E27FC236}">
                  <a16:creationId xmlns:a16="http://schemas.microsoft.com/office/drawing/2014/main" id="{BD803084-BBCE-2140-F33D-FCF92D11310D}"/>
                </a:ext>
              </a:extLst>
            </p:cNvPr>
            <p:cNvSpPr/>
            <p:nvPr/>
          </p:nvSpPr>
          <p:spPr>
            <a:xfrm>
              <a:off x="1174506" y="3158452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80">
              <a:extLst>
                <a:ext uri="{FF2B5EF4-FFF2-40B4-BE49-F238E27FC236}">
                  <a16:creationId xmlns:a16="http://schemas.microsoft.com/office/drawing/2014/main" id="{4E1F3469-5D83-4B7B-F854-5E271858870F}"/>
                </a:ext>
              </a:extLst>
            </p:cNvPr>
            <p:cNvSpPr/>
            <p:nvPr/>
          </p:nvSpPr>
          <p:spPr>
            <a:xfrm>
              <a:off x="2171286" y="3150201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81">
            <a:extLst>
              <a:ext uri="{FF2B5EF4-FFF2-40B4-BE49-F238E27FC236}">
                <a16:creationId xmlns:a16="http://schemas.microsoft.com/office/drawing/2014/main" id="{66984404-CC6B-0E58-DBF4-15AB56501E17}"/>
              </a:ext>
            </a:extLst>
          </p:cNvPr>
          <p:cNvSpPr/>
          <p:nvPr/>
        </p:nvSpPr>
        <p:spPr>
          <a:xfrm rot="18013018">
            <a:off x="5366521" y="4893630"/>
            <a:ext cx="393467" cy="393467"/>
          </a:xfrm>
          <a:prstGeom prst="ellipse">
            <a:avLst/>
          </a:prstGeom>
          <a:solidFill>
            <a:srgbClr val="8D42C6"/>
          </a:solidFill>
          <a:ln w="19050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88">
            <a:extLst>
              <a:ext uri="{FF2B5EF4-FFF2-40B4-BE49-F238E27FC236}">
                <a16:creationId xmlns:a16="http://schemas.microsoft.com/office/drawing/2014/main" id="{45ED5792-DE0C-0ED7-51B8-B3D0336B124A}"/>
              </a:ext>
            </a:extLst>
          </p:cNvPr>
          <p:cNvGrpSpPr/>
          <p:nvPr/>
        </p:nvGrpSpPr>
        <p:grpSpPr>
          <a:xfrm rot="19713267">
            <a:off x="9983864" y="4940343"/>
            <a:ext cx="1075526" cy="227749"/>
            <a:chOff x="1174506" y="3150201"/>
            <a:chExt cx="1254090" cy="265561"/>
          </a:xfrm>
        </p:grpSpPr>
        <p:sp>
          <p:nvSpPr>
            <p:cNvPr id="33" name="Freeform 29 5">
              <a:extLst>
                <a:ext uri="{FF2B5EF4-FFF2-40B4-BE49-F238E27FC236}">
                  <a16:creationId xmlns:a16="http://schemas.microsoft.com/office/drawing/2014/main" id="{999BB4C8-E072-0168-C1BF-662AA0C59EB0}"/>
                </a:ext>
              </a:extLst>
            </p:cNvPr>
            <p:cNvSpPr/>
            <p:nvPr/>
          </p:nvSpPr>
          <p:spPr>
            <a:xfrm>
              <a:off x="1333635" y="3196415"/>
              <a:ext cx="853440" cy="182892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90">
              <a:extLst>
                <a:ext uri="{FF2B5EF4-FFF2-40B4-BE49-F238E27FC236}">
                  <a16:creationId xmlns:a16="http://schemas.microsoft.com/office/drawing/2014/main" id="{E8B377C6-1C4D-4A69-D54F-8AFB8D84FBA2}"/>
                </a:ext>
              </a:extLst>
            </p:cNvPr>
            <p:cNvSpPr/>
            <p:nvPr/>
          </p:nvSpPr>
          <p:spPr>
            <a:xfrm>
              <a:off x="1174506" y="3158452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91">
              <a:extLst>
                <a:ext uri="{FF2B5EF4-FFF2-40B4-BE49-F238E27FC236}">
                  <a16:creationId xmlns:a16="http://schemas.microsoft.com/office/drawing/2014/main" id="{4DAAB935-5A0D-2266-0660-768712664644}"/>
                </a:ext>
              </a:extLst>
            </p:cNvPr>
            <p:cNvSpPr/>
            <p:nvPr/>
          </p:nvSpPr>
          <p:spPr>
            <a:xfrm>
              <a:off x="2171286" y="3150201"/>
              <a:ext cx="257310" cy="257310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92">
            <a:extLst>
              <a:ext uri="{FF2B5EF4-FFF2-40B4-BE49-F238E27FC236}">
                <a16:creationId xmlns:a16="http://schemas.microsoft.com/office/drawing/2014/main" id="{3F6D2AFE-B77C-EE21-65AB-F59EA9B94870}"/>
              </a:ext>
            </a:extLst>
          </p:cNvPr>
          <p:cNvSpPr/>
          <p:nvPr/>
        </p:nvSpPr>
        <p:spPr>
          <a:xfrm rot="18013018">
            <a:off x="9440650" y="4877903"/>
            <a:ext cx="393467" cy="393467"/>
          </a:xfrm>
          <a:prstGeom prst="ellipse">
            <a:avLst/>
          </a:prstGeom>
          <a:solidFill>
            <a:srgbClr val="8D42C6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\documentclass{article}&#10;\usepackage{amsmath}&#10;\usepackage{braket}&#10;\usepackage[usenames, dvipsnames]{color}&#10;&#10;\pagestyle{empty}&#10;\begin{document}&#10;\definecolor{mygreen}{RGB}{112, 173, 71}&#10;&#10;$\ket{a}_\mathrm{H_2^+}$&#10;&#10;&#10;\end{document}" title="IguanaTex Bitmap Display">
            <a:extLst>
              <a:ext uri="{FF2B5EF4-FFF2-40B4-BE49-F238E27FC236}">
                <a16:creationId xmlns:a16="http://schemas.microsoft.com/office/drawing/2014/main" id="{F3CF6954-E1F4-C96F-20F1-4520EC5F04E5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116" y="4342980"/>
            <a:ext cx="603946" cy="362369"/>
          </a:xfrm>
          <a:prstGeom prst="rect">
            <a:avLst/>
          </a:prstGeom>
        </p:spPr>
      </p:pic>
      <p:pic>
        <p:nvPicPr>
          <p:cNvPr id="38" name="Picture 96">
            <a:extLst>
              <a:ext uri="{FF2B5EF4-FFF2-40B4-BE49-F238E27FC236}">
                <a16:creationId xmlns:a16="http://schemas.microsoft.com/office/drawing/2014/main" id="{A9FD17D5-FA8E-DB09-BE17-629B68DC55A3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011" y="5708390"/>
            <a:ext cx="279754" cy="297574"/>
          </a:xfrm>
          <a:prstGeom prst="rect">
            <a:avLst/>
          </a:prstGeom>
        </p:spPr>
      </p:pic>
      <p:pic>
        <p:nvPicPr>
          <p:cNvPr id="24" name="Picture 23" descr="\documentclass{article}&#10;\usepackage{amsmath}&#10;\usepackage{braket}&#10;\usepackage[usenames, dvipsnames]{color}&#10;&#10;\pagestyle{empty}&#10;\begin{document}&#10;\definecolor{mygreen}{RGB}{112, 173, 71}&#10;&#10;$\ket{\phi}_\mathrm{Be^+}$&#10;&#10;&#10;\end{document}" title="IguanaTex Bitmap Display">
            <a:extLst>
              <a:ext uri="{FF2B5EF4-FFF2-40B4-BE49-F238E27FC236}">
                <a16:creationId xmlns:a16="http://schemas.microsoft.com/office/drawing/2014/main" id="{F3947346-F9B0-F243-8BB0-09F3A1B88637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1"/>
          <a:stretch>
            <a:fillRect/>
          </a:stretch>
        </p:blipFill>
        <p:spPr>
          <a:xfrm>
            <a:off x="9385854" y="4327216"/>
            <a:ext cx="744519" cy="311992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6" name="Freeform 9 3">
            <a:extLst>
              <a:ext uri="{FF2B5EF4-FFF2-40B4-BE49-F238E27FC236}">
                <a16:creationId xmlns:a16="http://schemas.microsoft.com/office/drawing/2014/main" id="{7F3F9FEA-236F-BB01-88A5-5D323E632919}"/>
              </a:ext>
            </a:extLst>
          </p:cNvPr>
          <p:cNvSpPr/>
          <p:nvPr/>
        </p:nvSpPr>
        <p:spPr bwMode="auto">
          <a:xfrm>
            <a:off x="8943016" y="4692249"/>
            <a:ext cx="2431606" cy="945407"/>
          </a:xfrm>
          <a:custGeom>
            <a:avLst/>
            <a:gdLst>
              <a:gd name="connsiteX0" fmla="*/ 0 w 1550194"/>
              <a:gd name="connsiteY0" fmla="*/ 7144 h 1208485"/>
              <a:gd name="connsiteX1" fmla="*/ 742950 w 1550194"/>
              <a:gd name="connsiteY1" fmla="*/ 1207294 h 1208485"/>
              <a:gd name="connsiteX2" fmla="*/ 1550194 w 1550194"/>
              <a:gd name="connsiteY2" fmla="*/ 0 h 120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0194" h="1208485">
                <a:moveTo>
                  <a:pt x="0" y="7144"/>
                </a:moveTo>
                <a:cubicBezTo>
                  <a:pt x="242292" y="607814"/>
                  <a:pt x="484584" y="1208485"/>
                  <a:pt x="742950" y="1207294"/>
                </a:cubicBezTo>
                <a:cubicBezTo>
                  <a:pt x="1001316" y="1206103"/>
                  <a:pt x="1275755" y="603051"/>
                  <a:pt x="1550194" y="0"/>
                </a:cubicBezTo>
              </a:path>
            </a:pathLst>
          </a:custGeom>
          <a:ln w="28575">
            <a:solidFill>
              <a:srgbClr val="44546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2AC8F239-8A02-78EF-B407-1E29B5D9F635}"/>
              </a:ext>
            </a:extLst>
          </p:cNvPr>
          <p:cNvSpPr/>
          <p:nvPr/>
        </p:nvSpPr>
        <p:spPr>
          <a:xfrm>
            <a:off x="8805686" y="2868461"/>
            <a:ext cx="94741" cy="592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3A736DA-C0E0-371C-ED87-3264EE9B2125}"/>
              </a:ext>
            </a:extLst>
          </p:cNvPr>
          <p:cNvGrpSpPr/>
          <p:nvPr/>
        </p:nvGrpSpPr>
        <p:grpSpPr>
          <a:xfrm>
            <a:off x="767972" y="880617"/>
            <a:ext cx="1276598" cy="1276598"/>
            <a:chOff x="1113465" y="932747"/>
            <a:chExt cx="1276598" cy="1276598"/>
          </a:xfrm>
        </p:grpSpPr>
        <p:cxnSp>
          <p:nvCxnSpPr>
            <p:cNvPr id="2" name="Straight Arrow Connector 112">
              <a:extLst>
                <a:ext uri="{FF2B5EF4-FFF2-40B4-BE49-F238E27FC236}">
                  <a16:creationId xmlns:a16="http://schemas.microsoft.com/office/drawing/2014/main" id="{E37B114D-3BA5-B309-8738-DAF18E5240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3465" y="932747"/>
              <a:ext cx="1124198" cy="112419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glow rad="63500">
                <a:srgbClr val="FF0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112">
              <a:extLst>
                <a:ext uri="{FF2B5EF4-FFF2-40B4-BE49-F238E27FC236}">
                  <a16:creationId xmlns:a16="http://schemas.microsoft.com/office/drawing/2014/main" id="{68CC1F84-194E-629B-7F6F-BC0932DEE5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65865" y="1085147"/>
              <a:ext cx="1124198" cy="112419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  <a:effectLst>
              <a:glow rad="63500">
                <a:srgbClr val="FF0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4C518D3-E3D3-7508-F9A0-9D796813C4FC}"/>
              </a:ext>
            </a:extLst>
          </p:cNvPr>
          <p:cNvGrpSpPr/>
          <p:nvPr/>
        </p:nvGrpSpPr>
        <p:grpSpPr>
          <a:xfrm>
            <a:off x="877451" y="2330626"/>
            <a:ext cx="1127430" cy="1124025"/>
            <a:chOff x="4949121" y="1190492"/>
            <a:chExt cx="1127430" cy="1124025"/>
          </a:xfrm>
        </p:grpSpPr>
        <p:cxnSp>
          <p:nvCxnSpPr>
            <p:cNvPr id="79" name="Straight Arrow Connector 109">
              <a:extLst>
                <a:ext uri="{FF2B5EF4-FFF2-40B4-BE49-F238E27FC236}">
                  <a16:creationId xmlns:a16="http://schemas.microsoft.com/office/drawing/2014/main" id="{32D185DD-86A2-BE45-8CE5-E31370A431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9121" y="1190492"/>
              <a:ext cx="1127430" cy="1124025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>
              <a:glow rad="63500">
                <a:srgbClr val="7030A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9">
              <a:extLst>
                <a:ext uri="{FF2B5EF4-FFF2-40B4-BE49-F238E27FC236}">
                  <a16:creationId xmlns:a16="http://schemas.microsoft.com/office/drawing/2014/main" id="{4938C45D-9909-27D6-2172-84802A3EF489}"/>
                </a:ext>
              </a:extLst>
            </p:cNvPr>
            <p:cNvCxnSpPr>
              <a:cxnSpLocks/>
            </p:cNvCxnSpPr>
            <p:nvPr/>
          </p:nvCxnSpPr>
          <p:spPr>
            <a:xfrm>
              <a:off x="4949121" y="1190492"/>
              <a:ext cx="1127430" cy="1124025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>
              <a:glow rad="63500">
                <a:srgbClr val="7030A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D1D6C4E-762D-042D-C102-F90A4538DD64}"/>
              </a:ext>
            </a:extLst>
          </p:cNvPr>
          <p:cNvCxnSpPr>
            <a:cxnSpLocks/>
          </p:cNvCxnSpPr>
          <p:nvPr/>
        </p:nvCxnSpPr>
        <p:spPr>
          <a:xfrm flipV="1">
            <a:off x="873091" y="2330626"/>
            <a:ext cx="1127430" cy="112402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13B26131-85B7-CBF2-AB9F-5E992BBEA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9252"/>
            <a:ext cx="2743200" cy="365125"/>
          </a:xfrm>
        </p:spPr>
        <p:txBody>
          <a:bodyPr/>
          <a:lstStyle/>
          <a:p>
            <a:fld id="{E00A936F-1C2B-4ADF-A673-5DF36D735BC3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023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33333E-6 L 0.03333 0.0638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31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03333 -0.02268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-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-0.02268 L 4.375E-6 -0.08935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-333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0.06389 L 4.375E-6 0.0879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5" y="115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0.08935 L 4.375E-6 3.33333E-6 " pathEditMode="relative" rAng="0" ptsTypes="AA">
                                      <p:cBhvr>
                                        <p:cTn id="1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  <p:bldP spid="40" grpId="0" animBg="1"/>
      <p:bldP spid="45" grpId="0" animBg="1"/>
      <p:bldP spid="47" grpId="0"/>
      <p:bldP spid="132" grpId="0" animBg="1"/>
      <p:bldP spid="132" grpId="1" animBg="1"/>
      <p:bldP spid="132" grpId="2" animBg="1"/>
      <p:bldP spid="170" grpId="0" animBg="1"/>
      <p:bldP spid="176" grpId="0"/>
      <p:bldP spid="176" grpId="1"/>
      <p:bldP spid="131" grpId="0" animBg="1"/>
      <p:bldP spid="131" grpId="1" animBg="1"/>
      <p:bldP spid="177" grpId="0"/>
      <p:bldP spid="29" grpId="0" animBg="1"/>
      <p:bldP spid="36" grpId="0" animBg="1"/>
      <p:bldP spid="46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3">
            <a:extLst>
              <a:ext uri="{FF2B5EF4-FFF2-40B4-BE49-F238E27FC236}">
                <a16:creationId xmlns:a16="http://schemas.microsoft.com/office/drawing/2014/main" id="{7E2E24A5-C9DC-49BC-E379-6AD1FDC87591}"/>
              </a:ext>
            </a:extLst>
          </p:cNvPr>
          <p:cNvSpPr/>
          <p:nvPr/>
        </p:nvSpPr>
        <p:spPr>
          <a:xfrm>
            <a:off x="10035441" y="3923447"/>
            <a:ext cx="342942" cy="156818"/>
          </a:xfrm>
          <a:prstGeom prst="rect">
            <a:avLst/>
          </a:prstGeom>
          <a:solidFill>
            <a:srgbClr val="FFAFA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3">
            <a:extLst>
              <a:ext uri="{FF2B5EF4-FFF2-40B4-BE49-F238E27FC236}">
                <a16:creationId xmlns:a16="http://schemas.microsoft.com/office/drawing/2014/main" id="{F1F31576-A1D2-0251-3FD7-DDD1691EF86E}"/>
              </a:ext>
            </a:extLst>
          </p:cNvPr>
          <p:cNvSpPr/>
          <p:nvPr/>
        </p:nvSpPr>
        <p:spPr>
          <a:xfrm>
            <a:off x="9021951" y="3916882"/>
            <a:ext cx="342942" cy="156403"/>
          </a:xfrm>
          <a:prstGeom prst="rect">
            <a:avLst/>
          </a:prstGeom>
          <a:solidFill>
            <a:srgbClr val="FFAFA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49046B54-6F7B-C538-C3FF-90CCF1ED8547}"/>
              </a:ext>
            </a:extLst>
          </p:cNvPr>
          <p:cNvSpPr/>
          <p:nvPr/>
        </p:nvSpPr>
        <p:spPr>
          <a:xfrm>
            <a:off x="9540700" y="3922776"/>
            <a:ext cx="342942" cy="160711"/>
          </a:xfrm>
          <a:prstGeom prst="rect">
            <a:avLst/>
          </a:prstGeom>
          <a:solidFill>
            <a:srgbClr val="B686DA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3">
            <a:extLst>
              <a:ext uri="{FF2B5EF4-FFF2-40B4-BE49-F238E27FC236}">
                <a16:creationId xmlns:a16="http://schemas.microsoft.com/office/drawing/2014/main" id="{14B18C9A-ED8E-5572-2D6A-49CDAADD4DAF}"/>
              </a:ext>
            </a:extLst>
          </p:cNvPr>
          <p:cNvSpPr/>
          <p:nvPr/>
        </p:nvSpPr>
        <p:spPr>
          <a:xfrm>
            <a:off x="9542996" y="2990798"/>
            <a:ext cx="342942" cy="1092689"/>
          </a:xfrm>
          <a:prstGeom prst="rect">
            <a:avLst/>
          </a:prstGeom>
          <a:solidFill>
            <a:srgbClr val="B686DA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1">
            <a:extLst>
              <a:ext uri="{FF2B5EF4-FFF2-40B4-BE49-F238E27FC236}">
                <a16:creationId xmlns:a16="http://schemas.microsoft.com/office/drawing/2014/main" id="{DA89BB31-6874-600C-DB08-0FAD505D5272}"/>
              </a:ext>
            </a:extLst>
          </p:cNvPr>
          <p:cNvSpPr txBox="1"/>
          <p:nvPr/>
        </p:nvSpPr>
        <p:spPr>
          <a:xfrm>
            <a:off x="770154" y="1276434"/>
            <a:ext cx="102876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cs typeface="Calibri" panose="020F0502020204030204" pitchFamily="34" charset="0"/>
              </a:rPr>
              <a:t>Large mass-mismatch between Be</a:t>
            </a:r>
            <a:r>
              <a:rPr lang="en-US" sz="2400" baseline="30000">
                <a:cs typeface="Calibri" panose="020F0502020204030204" pitchFamily="34" charset="0"/>
              </a:rPr>
              <a:t>+</a:t>
            </a:r>
            <a:r>
              <a:rPr lang="en-US" sz="2400">
                <a:cs typeface="Calibri" panose="020F0502020204030204" pitchFamily="34" charset="0"/>
              </a:rPr>
              <a:t> (9 amu) and H</a:t>
            </a:r>
            <a:r>
              <a:rPr lang="en-US" sz="2400" baseline="-25000">
                <a:cs typeface="Calibri" panose="020F0502020204030204" pitchFamily="34" charset="0"/>
              </a:rPr>
              <a:t>2</a:t>
            </a:r>
            <a:r>
              <a:rPr lang="en-US" sz="2400" baseline="30000">
                <a:cs typeface="Calibri" panose="020F0502020204030204" pitchFamily="34" charset="0"/>
              </a:rPr>
              <a:t>+</a:t>
            </a:r>
            <a:r>
              <a:rPr lang="en-US" sz="2400">
                <a:cs typeface="Calibri" panose="020F0502020204030204" pitchFamily="34" charset="0"/>
              </a:rPr>
              <a:t> (2 amu)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>
                <a:cs typeface="Calibri" panose="020F0502020204030204" pitchFamily="34" charset="0"/>
              </a:rPr>
              <a:t>Bad sympathetic cooling of H</a:t>
            </a:r>
            <a:r>
              <a:rPr lang="en-US" sz="2400" baseline="-25000">
                <a:cs typeface="Calibri" panose="020F0502020204030204" pitchFamily="34" charset="0"/>
              </a:rPr>
              <a:t>2</a:t>
            </a:r>
            <a:r>
              <a:rPr lang="en-US" sz="2400" baseline="30000">
                <a:cs typeface="Calibri" panose="020F0502020204030204" pitchFamily="34" charset="0"/>
              </a:rPr>
              <a:t>+</a:t>
            </a:r>
            <a:r>
              <a:rPr lang="en-US" sz="2400">
                <a:cs typeface="Calibri" panose="020F0502020204030204" pitchFamily="34" charset="0"/>
              </a:rPr>
              <a:t> radial modes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>
                <a:cs typeface="Calibri" panose="020F0502020204030204" pitchFamily="34" charset="0"/>
              </a:rPr>
              <a:t>Dephasing of signals (Debye-Waller effect)</a:t>
            </a:r>
          </a:p>
        </p:txBody>
      </p:sp>
      <p:sp>
        <p:nvSpPr>
          <p:cNvPr id="10" name="Rechteck 3">
            <a:extLst>
              <a:ext uri="{FF2B5EF4-FFF2-40B4-BE49-F238E27FC236}">
                <a16:creationId xmlns:a16="http://schemas.microsoft.com/office/drawing/2014/main" id="{C07F0723-B49B-15E0-BE28-E0741FC1B7A1}"/>
              </a:ext>
            </a:extLst>
          </p:cNvPr>
          <p:cNvSpPr/>
          <p:nvPr/>
        </p:nvSpPr>
        <p:spPr>
          <a:xfrm>
            <a:off x="9021490" y="2984235"/>
            <a:ext cx="342942" cy="1099252"/>
          </a:xfrm>
          <a:prstGeom prst="rect">
            <a:avLst/>
          </a:prstGeom>
          <a:solidFill>
            <a:srgbClr val="FFAFA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1" name="Straight Arrow Connector 88">
            <a:extLst>
              <a:ext uri="{FF2B5EF4-FFF2-40B4-BE49-F238E27FC236}">
                <a16:creationId xmlns:a16="http://schemas.microsoft.com/office/drawing/2014/main" id="{6E58FF9D-B934-3A1F-21E7-8EC753F2EE51}"/>
              </a:ext>
            </a:extLst>
          </p:cNvPr>
          <p:cNvCxnSpPr/>
          <p:nvPr/>
        </p:nvCxnSpPr>
        <p:spPr>
          <a:xfrm flipV="1">
            <a:off x="8810083" y="2781898"/>
            <a:ext cx="0" cy="130158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89">
            <a:extLst>
              <a:ext uri="{FF2B5EF4-FFF2-40B4-BE49-F238E27FC236}">
                <a16:creationId xmlns:a16="http://schemas.microsoft.com/office/drawing/2014/main" id="{0BE06405-8E64-D4AE-006B-AFF89B06ACC7}"/>
              </a:ext>
            </a:extLst>
          </p:cNvPr>
          <p:cNvSpPr txBox="1"/>
          <p:nvPr/>
        </p:nvSpPr>
        <p:spPr>
          <a:xfrm rot="16200000">
            <a:off x="7933397" y="3248025"/>
            <a:ext cx="13537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Population</a:t>
            </a:r>
            <a:endParaRPr lang="de-CH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TextBox 90">
            <a:extLst>
              <a:ext uri="{FF2B5EF4-FFF2-40B4-BE49-F238E27FC236}">
                <a16:creationId xmlns:a16="http://schemas.microsoft.com/office/drawing/2014/main" id="{3DDAEB96-36C0-7528-CA69-4346FD04B531}"/>
              </a:ext>
            </a:extLst>
          </p:cNvPr>
          <p:cNvSpPr txBox="1"/>
          <p:nvPr/>
        </p:nvSpPr>
        <p:spPr>
          <a:xfrm rot="16200000">
            <a:off x="9355135" y="3195950"/>
            <a:ext cx="684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axial</a:t>
            </a:r>
            <a:endParaRPr lang="de-CH"/>
          </a:p>
        </p:txBody>
      </p:sp>
      <p:sp>
        <p:nvSpPr>
          <p:cNvPr id="14" name="TextBox 91">
            <a:extLst>
              <a:ext uri="{FF2B5EF4-FFF2-40B4-BE49-F238E27FC236}">
                <a16:creationId xmlns:a16="http://schemas.microsoft.com/office/drawing/2014/main" id="{4A4E94F4-B663-7B6E-0272-AB5793D606B6}"/>
              </a:ext>
            </a:extLst>
          </p:cNvPr>
          <p:cNvSpPr txBox="1"/>
          <p:nvPr/>
        </p:nvSpPr>
        <p:spPr>
          <a:xfrm rot="16200000">
            <a:off x="8725536" y="3196422"/>
            <a:ext cx="932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radial 1</a:t>
            </a:r>
            <a:endParaRPr lang="de-CH"/>
          </a:p>
        </p:txBody>
      </p:sp>
      <p:grpSp>
        <p:nvGrpSpPr>
          <p:cNvPr id="15" name="Group 97">
            <a:extLst>
              <a:ext uri="{FF2B5EF4-FFF2-40B4-BE49-F238E27FC236}">
                <a16:creationId xmlns:a16="http://schemas.microsoft.com/office/drawing/2014/main" id="{5EC89164-F0AA-C16F-0D9A-4681F5E11371}"/>
              </a:ext>
            </a:extLst>
          </p:cNvPr>
          <p:cNvGrpSpPr/>
          <p:nvPr/>
        </p:nvGrpSpPr>
        <p:grpSpPr>
          <a:xfrm>
            <a:off x="9266082" y="3907422"/>
            <a:ext cx="412472" cy="387614"/>
            <a:chOff x="9459445" y="4119475"/>
            <a:chExt cx="363284" cy="713591"/>
          </a:xfrm>
        </p:grpSpPr>
        <p:sp>
          <p:nvSpPr>
            <p:cNvPr id="16" name="Arrow: Curved Right 93">
              <a:extLst>
                <a:ext uri="{FF2B5EF4-FFF2-40B4-BE49-F238E27FC236}">
                  <a16:creationId xmlns:a16="http://schemas.microsoft.com/office/drawing/2014/main" id="{35A1EB16-57A1-9EA6-0081-2345CB0E5DC3}"/>
                </a:ext>
              </a:extLst>
            </p:cNvPr>
            <p:cNvSpPr/>
            <p:nvPr/>
          </p:nvSpPr>
          <p:spPr>
            <a:xfrm rot="16200000">
              <a:off x="9486142" y="4496480"/>
              <a:ext cx="330229" cy="342944"/>
            </a:xfrm>
            <a:prstGeom prst="curved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/>
                </a:solidFill>
              </a:endParaRPr>
            </a:p>
          </p:txBody>
        </p:sp>
        <p:sp>
          <p:nvSpPr>
            <p:cNvPr id="17" name="Arrow: Curved Right 94">
              <a:extLst>
                <a:ext uri="{FF2B5EF4-FFF2-40B4-BE49-F238E27FC236}">
                  <a16:creationId xmlns:a16="http://schemas.microsoft.com/office/drawing/2014/main" id="{ACEC712D-6664-741D-013B-ED2B75712AD3}"/>
                </a:ext>
              </a:extLst>
            </p:cNvPr>
            <p:cNvSpPr/>
            <p:nvPr/>
          </p:nvSpPr>
          <p:spPr>
            <a:xfrm rot="5400000">
              <a:off x="9465802" y="4113118"/>
              <a:ext cx="330228" cy="342942"/>
            </a:xfrm>
            <a:prstGeom prst="curved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/>
                </a:solidFill>
              </a:endParaRPr>
            </a:p>
          </p:txBody>
        </p:sp>
      </p:grpSp>
      <p:sp>
        <p:nvSpPr>
          <p:cNvPr id="18" name="Rechteck 3">
            <a:extLst>
              <a:ext uri="{FF2B5EF4-FFF2-40B4-BE49-F238E27FC236}">
                <a16:creationId xmlns:a16="http://schemas.microsoft.com/office/drawing/2014/main" id="{52A2CB90-4D13-4505-3808-7BE4CD22A24D}"/>
              </a:ext>
            </a:extLst>
          </p:cNvPr>
          <p:cNvSpPr/>
          <p:nvPr/>
        </p:nvSpPr>
        <p:spPr>
          <a:xfrm>
            <a:off x="10038241" y="2990798"/>
            <a:ext cx="342942" cy="1099252"/>
          </a:xfrm>
          <a:prstGeom prst="rect">
            <a:avLst/>
          </a:prstGeom>
          <a:solidFill>
            <a:srgbClr val="FFAFA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TextBox 92">
            <a:extLst>
              <a:ext uri="{FF2B5EF4-FFF2-40B4-BE49-F238E27FC236}">
                <a16:creationId xmlns:a16="http://schemas.microsoft.com/office/drawing/2014/main" id="{8475A20D-316A-9C47-9761-676AE12C16A9}"/>
              </a:ext>
            </a:extLst>
          </p:cNvPr>
          <p:cNvSpPr txBox="1"/>
          <p:nvPr/>
        </p:nvSpPr>
        <p:spPr>
          <a:xfrm rot="16200000">
            <a:off x="9740588" y="3195950"/>
            <a:ext cx="932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radial 2</a:t>
            </a:r>
            <a:endParaRPr lang="de-CH"/>
          </a:p>
        </p:txBody>
      </p:sp>
      <p:sp>
        <p:nvSpPr>
          <p:cNvPr id="20" name="Textfeld 28">
            <a:extLst>
              <a:ext uri="{FF2B5EF4-FFF2-40B4-BE49-F238E27FC236}">
                <a16:creationId xmlns:a16="http://schemas.microsoft.com/office/drawing/2014/main" id="{9AB74580-3185-DB33-99B0-62AF57C392FF}"/>
              </a:ext>
            </a:extLst>
          </p:cNvPr>
          <p:cNvSpPr txBox="1"/>
          <p:nvPr/>
        </p:nvSpPr>
        <p:spPr>
          <a:xfrm>
            <a:off x="744662" y="5598219"/>
            <a:ext cx="6443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err="1">
                <a:solidFill>
                  <a:schemeClr val="bg2">
                    <a:lumMod val="50000"/>
                  </a:schemeClr>
                </a:solidFill>
              </a:rPr>
              <a:t>Using</a:t>
            </a:r>
            <a:r>
              <a:rPr lang="de-DE" sz="160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sz="1600" err="1">
                <a:solidFill>
                  <a:schemeClr val="bg2">
                    <a:lumMod val="50000"/>
                  </a:schemeClr>
                </a:solidFill>
              </a:rPr>
              <a:t>electric</a:t>
            </a:r>
            <a:r>
              <a:rPr lang="de-DE" sz="160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de-DE" sz="1600" err="1">
                <a:solidFill>
                  <a:schemeClr val="bg2">
                    <a:lumMod val="50000"/>
                  </a:schemeClr>
                </a:solidFill>
              </a:rPr>
              <a:t>fields</a:t>
            </a:r>
            <a:r>
              <a:rPr lang="de-DE" sz="1600">
                <a:solidFill>
                  <a:schemeClr val="bg2">
                    <a:lumMod val="50000"/>
                  </a:schemeClr>
                </a:solidFill>
              </a:rPr>
              <a:t>: D. J. Gorman et al., Phys. Rev. A </a:t>
            </a:r>
            <a:r>
              <a:rPr lang="de-DE" sz="1600" b="1">
                <a:solidFill>
                  <a:schemeClr val="bg2">
                    <a:lumMod val="50000"/>
                  </a:schemeClr>
                </a:solidFill>
              </a:rPr>
              <a:t>89</a:t>
            </a:r>
            <a:r>
              <a:rPr lang="de-DE" sz="1600">
                <a:solidFill>
                  <a:schemeClr val="bg2">
                    <a:lumMod val="50000"/>
                  </a:schemeClr>
                </a:solidFill>
              </a:rPr>
              <a:t>, 062332 (2014)</a:t>
            </a:r>
            <a:br>
              <a:rPr lang="de-CH" sz="1600">
                <a:solidFill>
                  <a:schemeClr val="bg2">
                    <a:lumMod val="50000"/>
                  </a:schemeClr>
                </a:solidFill>
              </a:rPr>
            </a:br>
            <a:r>
              <a:rPr lang="de-CH" sz="1600" err="1">
                <a:solidFill>
                  <a:schemeClr val="bg2">
                    <a:lumMod val="50000"/>
                  </a:schemeClr>
                </a:solidFill>
              </a:rPr>
              <a:t>Using</a:t>
            </a:r>
            <a:r>
              <a:rPr lang="de-CH" sz="1600">
                <a:solidFill>
                  <a:schemeClr val="bg2">
                    <a:lumMod val="50000"/>
                  </a:schemeClr>
                </a:solidFill>
              </a:rPr>
              <a:t> internal </a:t>
            </a:r>
            <a:r>
              <a:rPr lang="de-CH" sz="1600" err="1">
                <a:solidFill>
                  <a:schemeClr val="bg2">
                    <a:lumMod val="50000"/>
                  </a:schemeClr>
                </a:solidFill>
              </a:rPr>
              <a:t>states</a:t>
            </a:r>
            <a:r>
              <a:rPr lang="de-CH" sz="1600">
                <a:solidFill>
                  <a:schemeClr val="bg2">
                    <a:lumMod val="50000"/>
                  </a:schemeClr>
                </a:solidFill>
              </a:rPr>
              <a:t>: S. A. King et al., Phys. Rev. X </a:t>
            </a:r>
            <a:r>
              <a:rPr lang="de-CH" sz="1600" b="1">
                <a:solidFill>
                  <a:schemeClr val="bg2">
                    <a:lumMod val="50000"/>
                  </a:schemeClr>
                </a:solidFill>
              </a:rPr>
              <a:t>11</a:t>
            </a:r>
            <a:r>
              <a:rPr lang="de-CH" sz="1600">
                <a:solidFill>
                  <a:schemeClr val="bg2">
                    <a:lumMod val="50000"/>
                  </a:schemeClr>
                </a:solidFill>
              </a:rPr>
              <a:t>, 041049 (2021)</a:t>
            </a:r>
            <a:endParaRPr lang="de-DE" sz="16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Rechteck: abgerundete Ecken 2">
            <a:extLst>
              <a:ext uri="{FF2B5EF4-FFF2-40B4-BE49-F238E27FC236}">
                <a16:creationId xmlns:a16="http://schemas.microsoft.com/office/drawing/2014/main" id="{0589F275-B354-5AFA-5D49-8F7310A2F7B8}"/>
              </a:ext>
            </a:extLst>
          </p:cNvPr>
          <p:cNvSpPr/>
          <p:nvPr/>
        </p:nvSpPr>
        <p:spPr>
          <a:xfrm>
            <a:off x="5060452" y="2708900"/>
            <a:ext cx="1929204" cy="1540152"/>
          </a:xfrm>
          <a:prstGeom prst="roundRect">
            <a:avLst>
              <a:gd name="adj" fmla="val 11350"/>
            </a:avLst>
          </a:prstGeom>
          <a:solidFill>
            <a:srgbClr val="F3F3F3"/>
          </a:solidFill>
          <a:ln w="285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Straight Connector 10">
            <a:extLst>
              <a:ext uri="{FF2B5EF4-FFF2-40B4-BE49-F238E27FC236}">
                <a16:creationId xmlns:a16="http://schemas.microsoft.com/office/drawing/2014/main" id="{BD23CB67-1022-0661-691F-A28A3B54A3D8}"/>
              </a:ext>
            </a:extLst>
          </p:cNvPr>
          <p:cNvCxnSpPr>
            <a:cxnSpLocks/>
          </p:cNvCxnSpPr>
          <p:nvPr/>
        </p:nvCxnSpPr>
        <p:spPr>
          <a:xfrm>
            <a:off x="5143514" y="3520644"/>
            <a:ext cx="172886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1">
            <a:extLst>
              <a:ext uri="{FF2B5EF4-FFF2-40B4-BE49-F238E27FC236}">
                <a16:creationId xmlns:a16="http://schemas.microsoft.com/office/drawing/2014/main" id="{C3069C7C-AD17-2831-7A15-7F79F44044AF}"/>
              </a:ext>
            </a:extLst>
          </p:cNvPr>
          <p:cNvGrpSpPr/>
          <p:nvPr/>
        </p:nvGrpSpPr>
        <p:grpSpPr>
          <a:xfrm rot="2700000">
            <a:off x="5464252" y="3098984"/>
            <a:ext cx="1531726" cy="835565"/>
            <a:chOff x="2332592" y="1817734"/>
            <a:chExt cx="4838164" cy="263924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540B3E3-39DB-37FF-4843-860595E65576}"/>
                </a:ext>
              </a:extLst>
            </p:cNvPr>
            <p:cNvSpPr/>
            <p:nvPr/>
          </p:nvSpPr>
          <p:spPr>
            <a:xfrm>
              <a:off x="4255164" y="1817734"/>
              <a:ext cx="1002630" cy="263924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F4B7081-1AD0-70FD-6A2E-129CE2C15DE6}"/>
                </a:ext>
              </a:extLst>
            </p:cNvPr>
            <p:cNvSpPr/>
            <p:nvPr/>
          </p:nvSpPr>
          <p:spPr>
            <a:xfrm>
              <a:off x="5108664" y="2004235"/>
              <a:ext cx="869048" cy="228762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CBBEDD2-5EE5-6EB3-B17D-D9394350B270}"/>
                </a:ext>
              </a:extLst>
            </p:cNvPr>
            <p:cNvSpPr/>
            <p:nvPr/>
          </p:nvSpPr>
          <p:spPr>
            <a:xfrm>
              <a:off x="5831645" y="2144872"/>
              <a:ext cx="765262" cy="201442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0C3290-9ED8-2E8E-57F1-80F3D176512F}"/>
                </a:ext>
              </a:extLst>
            </p:cNvPr>
            <p:cNvSpPr/>
            <p:nvPr/>
          </p:nvSpPr>
          <p:spPr>
            <a:xfrm>
              <a:off x="6502528" y="2332058"/>
              <a:ext cx="668228" cy="175899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8" name="Group 29">
              <a:extLst>
                <a:ext uri="{FF2B5EF4-FFF2-40B4-BE49-F238E27FC236}">
                  <a16:creationId xmlns:a16="http://schemas.microsoft.com/office/drawing/2014/main" id="{CC4C491B-D249-187B-A7A0-6965CD774A4D}"/>
                </a:ext>
              </a:extLst>
            </p:cNvPr>
            <p:cNvGrpSpPr/>
            <p:nvPr/>
          </p:nvGrpSpPr>
          <p:grpSpPr>
            <a:xfrm rot="10800000">
              <a:off x="2332592" y="2004235"/>
              <a:ext cx="2062094" cy="2287621"/>
              <a:chOff x="3754406" y="3386982"/>
              <a:chExt cx="2062094" cy="2287621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F77F641C-562E-C0FD-3949-C74299F3FDD2}"/>
                  </a:ext>
                </a:extLst>
              </p:cNvPr>
              <p:cNvSpPr/>
              <p:nvPr/>
            </p:nvSpPr>
            <p:spPr>
              <a:xfrm>
                <a:off x="3754406" y="3386982"/>
                <a:ext cx="869048" cy="228762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softEdge rad="101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6882A0A-E667-C9B8-DEE0-400287A72332}"/>
                  </a:ext>
                </a:extLst>
              </p:cNvPr>
              <p:cNvSpPr/>
              <p:nvPr/>
            </p:nvSpPr>
            <p:spPr>
              <a:xfrm>
                <a:off x="4477390" y="3527622"/>
                <a:ext cx="765262" cy="201441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softEdge rad="101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AF4E6DC3-A0E6-F193-B6EF-D04A4D23F04B}"/>
                  </a:ext>
                </a:extLst>
              </p:cNvPr>
              <p:cNvSpPr/>
              <p:nvPr/>
            </p:nvSpPr>
            <p:spPr>
              <a:xfrm>
                <a:off x="5148272" y="3714797"/>
                <a:ext cx="668228" cy="175899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softEdge rad="101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sp>
        <p:nvSpPr>
          <p:cNvPr id="32" name="Oval 32 2">
            <a:extLst>
              <a:ext uri="{FF2B5EF4-FFF2-40B4-BE49-F238E27FC236}">
                <a16:creationId xmlns:a16="http://schemas.microsoft.com/office/drawing/2014/main" id="{021475D4-1366-168B-BDEA-088592945605}"/>
              </a:ext>
            </a:extLst>
          </p:cNvPr>
          <p:cNvSpPr/>
          <p:nvPr/>
        </p:nvSpPr>
        <p:spPr>
          <a:xfrm rot="18013018">
            <a:off x="5632398" y="3384320"/>
            <a:ext cx="272647" cy="272647"/>
          </a:xfrm>
          <a:prstGeom prst="ellipse">
            <a:avLst/>
          </a:prstGeom>
          <a:solidFill>
            <a:srgbClr val="C7A1E3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3 2">
            <a:extLst>
              <a:ext uri="{FF2B5EF4-FFF2-40B4-BE49-F238E27FC236}">
                <a16:creationId xmlns:a16="http://schemas.microsoft.com/office/drawing/2014/main" id="{CE7B1666-FDC3-616E-C269-1C2E8C5F0666}"/>
              </a:ext>
            </a:extLst>
          </p:cNvPr>
          <p:cNvSpPr/>
          <p:nvPr/>
        </p:nvSpPr>
        <p:spPr>
          <a:xfrm>
            <a:off x="6258618" y="3093016"/>
            <a:ext cx="666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sz="2000" b="1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H</a:t>
            </a:r>
            <a:r>
              <a:rPr lang="en-US" sz="2000" b="1" baseline="-2500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2</a:t>
            </a:r>
            <a:r>
              <a:rPr lang="en-US" sz="2000" b="1" baseline="3000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34" name="Rectangle 34 2">
            <a:extLst>
              <a:ext uri="{FF2B5EF4-FFF2-40B4-BE49-F238E27FC236}">
                <a16:creationId xmlns:a16="http://schemas.microsoft.com/office/drawing/2014/main" id="{0A214A84-DA20-74D7-B777-B8DC387B4F18}"/>
              </a:ext>
            </a:extLst>
          </p:cNvPr>
          <p:cNvSpPr/>
          <p:nvPr/>
        </p:nvSpPr>
        <p:spPr>
          <a:xfrm>
            <a:off x="5265382" y="3599709"/>
            <a:ext cx="619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7030A0"/>
                </a:solidFill>
                <a:latin typeface="+mj-lt"/>
                <a:cs typeface="Calibri" panose="020F0502020204030204" pitchFamily="34" charset="0"/>
              </a:rPr>
              <a:t>Be</a:t>
            </a:r>
            <a:r>
              <a:rPr lang="en-US" sz="2000" b="1" baseline="30000">
                <a:solidFill>
                  <a:srgbClr val="7030A0"/>
                </a:solidFill>
                <a:latin typeface="+mj-lt"/>
                <a:cs typeface="Calibri" panose="020F0502020204030204" pitchFamily="34" charset="0"/>
              </a:rPr>
              <a:t>+</a:t>
            </a:r>
          </a:p>
        </p:txBody>
      </p:sp>
      <p:grpSp>
        <p:nvGrpSpPr>
          <p:cNvPr id="35" name="Group 15">
            <a:extLst>
              <a:ext uri="{FF2B5EF4-FFF2-40B4-BE49-F238E27FC236}">
                <a16:creationId xmlns:a16="http://schemas.microsoft.com/office/drawing/2014/main" id="{D45BECFB-B015-F8CD-DF6F-2146C8079DFD}"/>
              </a:ext>
            </a:extLst>
          </p:cNvPr>
          <p:cNvGrpSpPr/>
          <p:nvPr/>
        </p:nvGrpSpPr>
        <p:grpSpPr>
          <a:xfrm>
            <a:off x="6152367" y="3286936"/>
            <a:ext cx="155203" cy="467412"/>
            <a:chOff x="3540659" y="3045053"/>
            <a:chExt cx="223979" cy="674539"/>
          </a:xfrm>
        </p:grpSpPr>
        <p:grpSp>
          <p:nvGrpSpPr>
            <p:cNvPr id="36" name="Group 28">
              <a:extLst>
                <a:ext uri="{FF2B5EF4-FFF2-40B4-BE49-F238E27FC236}">
                  <a16:creationId xmlns:a16="http://schemas.microsoft.com/office/drawing/2014/main" id="{F27DD628-4A1A-1669-132B-DD33D23BDF3F}"/>
                </a:ext>
              </a:extLst>
            </p:cNvPr>
            <p:cNvGrpSpPr/>
            <p:nvPr/>
          </p:nvGrpSpPr>
          <p:grpSpPr>
            <a:xfrm rot="2700000">
              <a:off x="3315379" y="3270333"/>
              <a:ext cx="674539" cy="223979"/>
              <a:chOff x="1174503" y="3158449"/>
              <a:chExt cx="786530" cy="261164"/>
            </a:xfrm>
          </p:grpSpPr>
          <p:sp>
            <p:nvSpPr>
              <p:cNvPr id="38" name="Oval 30 2">
                <a:extLst>
                  <a:ext uri="{FF2B5EF4-FFF2-40B4-BE49-F238E27FC236}">
                    <a16:creationId xmlns:a16="http://schemas.microsoft.com/office/drawing/2014/main" id="{BE6C4E2C-C227-68DD-F62E-450C92E6C8B8}"/>
                  </a:ext>
                </a:extLst>
              </p:cNvPr>
              <p:cNvSpPr/>
              <p:nvPr/>
            </p:nvSpPr>
            <p:spPr>
              <a:xfrm>
                <a:off x="1174503" y="3158449"/>
                <a:ext cx="257312" cy="257307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1 2">
                <a:extLst>
                  <a:ext uri="{FF2B5EF4-FFF2-40B4-BE49-F238E27FC236}">
                    <a16:creationId xmlns:a16="http://schemas.microsoft.com/office/drawing/2014/main" id="{9D549B35-283C-AB18-5815-AD726293F981}"/>
                  </a:ext>
                </a:extLst>
              </p:cNvPr>
              <p:cNvSpPr/>
              <p:nvPr/>
            </p:nvSpPr>
            <p:spPr>
              <a:xfrm>
                <a:off x="1703723" y="3162304"/>
                <a:ext cx="257310" cy="257309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Connector 22">
              <a:extLst>
                <a:ext uri="{FF2B5EF4-FFF2-40B4-BE49-F238E27FC236}">
                  <a16:creationId xmlns:a16="http://schemas.microsoft.com/office/drawing/2014/main" id="{D39C4793-0EEC-5C83-E743-13D7895FE0D9}"/>
                </a:ext>
              </a:extLst>
            </p:cNvPr>
            <p:cNvCxnSpPr>
              <a:cxnSpLocks/>
              <a:stCxn id="38" idx="6"/>
              <a:endCxn id="39" idx="2"/>
            </p:cNvCxnSpPr>
            <p:nvPr/>
          </p:nvCxnSpPr>
          <p:spPr>
            <a:xfrm>
              <a:off x="3571371" y="3298712"/>
              <a:ext cx="162552" cy="16722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Arrow: Up 17">
            <a:extLst>
              <a:ext uri="{FF2B5EF4-FFF2-40B4-BE49-F238E27FC236}">
                <a16:creationId xmlns:a16="http://schemas.microsoft.com/office/drawing/2014/main" id="{41730892-5E38-55A6-250D-95C7833A6EBB}"/>
              </a:ext>
            </a:extLst>
          </p:cNvPr>
          <p:cNvSpPr/>
          <p:nvPr/>
        </p:nvSpPr>
        <p:spPr>
          <a:xfrm rot="8100000">
            <a:off x="5477691" y="2789840"/>
            <a:ext cx="425771" cy="475210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1" name="Arrow: Up 19">
            <a:extLst>
              <a:ext uri="{FF2B5EF4-FFF2-40B4-BE49-F238E27FC236}">
                <a16:creationId xmlns:a16="http://schemas.microsoft.com/office/drawing/2014/main" id="{A4061695-6331-5826-C732-F8CB27737DC7}"/>
              </a:ext>
            </a:extLst>
          </p:cNvPr>
          <p:cNvSpPr/>
          <p:nvPr/>
        </p:nvSpPr>
        <p:spPr>
          <a:xfrm rot="18900000">
            <a:off x="6449692" y="3702570"/>
            <a:ext cx="425771" cy="499344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D2BBDC90-835F-2755-7707-FAFB63A57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79" y="105335"/>
            <a:ext cx="10515600" cy="1325563"/>
          </a:xfrm>
        </p:spPr>
        <p:txBody>
          <a:bodyPr/>
          <a:lstStyle/>
          <a:p>
            <a:r>
              <a:rPr lang="en-US"/>
              <a:t>Radial motion: Exchange Doppler cooling</a:t>
            </a:r>
            <a:endParaRPr lang="de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DC8E06-6EDD-3B05-87FF-9667D6D8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15</a:t>
            </a:fld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CD2B0C-FA25-3CF0-54A1-7129B7079756}"/>
                  </a:ext>
                </a:extLst>
              </p:cNvPr>
              <p:cNvSpPr txBox="1"/>
              <p:nvPr/>
            </p:nvSpPr>
            <p:spPr>
              <a:xfrm>
                <a:off x="770629" y="4631265"/>
                <a:ext cx="610840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b="0">
                    <a:cs typeface="Calibri" panose="020F0502020204030204" pitchFamily="34" charset="0"/>
                  </a:rPr>
                  <a:t>Parametric drive at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𝐸𝑋𝐶𝐻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𝑟𝑎𝑑𝑖𝑎𝑙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𝑎𝑥𝑖𝑎𝑙</m:t>
                          </m:r>
                        </m:sub>
                      </m:sSub>
                    </m:oMath>
                  </m:oMathPara>
                </a14:m>
                <a:endParaRPr lang="en-US" sz="2400"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7CD2B0C-FA25-3CF0-54A1-7129B7079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629" y="4631265"/>
                <a:ext cx="6108404" cy="830997"/>
              </a:xfrm>
              <a:prstGeom prst="rect">
                <a:avLst/>
              </a:prstGeom>
              <a:blipFill>
                <a:blip r:embed="rId2"/>
                <a:stretch>
                  <a:fillRect l="-1297" t="-5882" b="-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>
            <a:extLst>
              <a:ext uri="{FF2B5EF4-FFF2-40B4-BE49-F238E27FC236}">
                <a16:creationId xmlns:a16="http://schemas.microsoft.com/office/drawing/2014/main" id="{3C8F5B7C-50F6-8A87-9720-BC3221803AAD}"/>
              </a:ext>
            </a:extLst>
          </p:cNvPr>
          <p:cNvGrpSpPr/>
          <p:nvPr/>
        </p:nvGrpSpPr>
        <p:grpSpPr>
          <a:xfrm>
            <a:off x="3440524" y="3023149"/>
            <a:ext cx="2777485" cy="1450769"/>
            <a:chOff x="3440524" y="3023149"/>
            <a:chExt cx="2777485" cy="1450769"/>
          </a:xfrm>
        </p:grpSpPr>
        <p:grpSp>
          <p:nvGrpSpPr>
            <p:cNvPr id="42" name="Group 34">
              <a:extLst>
                <a:ext uri="{FF2B5EF4-FFF2-40B4-BE49-F238E27FC236}">
                  <a16:creationId xmlns:a16="http://schemas.microsoft.com/office/drawing/2014/main" id="{D93E5A28-F4DD-50C8-3F51-2245F24C334F}"/>
                </a:ext>
              </a:extLst>
            </p:cNvPr>
            <p:cNvGrpSpPr/>
            <p:nvPr/>
          </p:nvGrpSpPr>
          <p:grpSpPr>
            <a:xfrm rot="618037">
              <a:off x="5299124" y="3023149"/>
              <a:ext cx="918885" cy="1450769"/>
              <a:chOff x="5581295" y="3953038"/>
              <a:chExt cx="918885" cy="1450769"/>
            </a:xfrm>
          </p:grpSpPr>
          <p:grpSp>
            <p:nvGrpSpPr>
              <p:cNvPr id="43" name="Group 52">
                <a:extLst>
                  <a:ext uri="{FF2B5EF4-FFF2-40B4-BE49-F238E27FC236}">
                    <a16:creationId xmlns:a16="http://schemas.microsoft.com/office/drawing/2014/main" id="{9961ABED-E017-0578-885B-5BB1E0F69B78}"/>
                  </a:ext>
                </a:extLst>
              </p:cNvPr>
              <p:cNvGrpSpPr/>
              <p:nvPr/>
            </p:nvGrpSpPr>
            <p:grpSpPr>
              <a:xfrm rot="21091547">
                <a:off x="6163443" y="4452714"/>
                <a:ext cx="336737" cy="951093"/>
                <a:chOff x="7467277" y="2038628"/>
                <a:chExt cx="384784" cy="1086799"/>
              </a:xfrm>
            </p:grpSpPr>
            <p:grpSp>
              <p:nvGrpSpPr>
                <p:cNvPr id="45" name="Group 56">
                  <a:extLst>
                    <a:ext uri="{FF2B5EF4-FFF2-40B4-BE49-F238E27FC236}">
                      <a16:creationId xmlns:a16="http://schemas.microsoft.com/office/drawing/2014/main" id="{2E7741F0-2BDD-43B3-2191-FAE59D31BDAC}"/>
                    </a:ext>
                  </a:extLst>
                </p:cNvPr>
                <p:cNvGrpSpPr/>
                <p:nvPr/>
              </p:nvGrpSpPr>
              <p:grpSpPr>
                <a:xfrm rot="20322127">
                  <a:off x="7467277" y="2038628"/>
                  <a:ext cx="150049" cy="1003745"/>
                  <a:chOff x="7598607" y="4187014"/>
                  <a:chExt cx="150049" cy="1184039"/>
                </a:xfrm>
              </p:grpSpPr>
              <p:grpSp>
                <p:nvGrpSpPr>
                  <p:cNvPr id="47" name="Group 63">
                    <a:extLst>
                      <a:ext uri="{FF2B5EF4-FFF2-40B4-BE49-F238E27FC236}">
                        <a16:creationId xmlns:a16="http://schemas.microsoft.com/office/drawing/2014/main" id="{E90085B8-8C80-D605-138B-99CFD2955374}"/>
                      </a:ext>
                    </a:extLst>
                  </p:cNvPr>
                  <p:cNvGrpSpPr/>
                  <p:nvPr/>
                </p:nvGrpSpPr>
                <p:grpSpPr>
                  <a:xfrm>
                    <a:off x="7598610" y="4581777"/>
                    <a:ext cx="150046" cy="395287"/>
                    <a:chOff x="7598610" y="4581777"/>
                    <a:chExt cx="150046" cy="395287"/>
                  </a:xfrm>
                </p:grpSpPr>
                <p:cxnSp>
                  <p:nvCxnSpPr>
                    <p:cNvPr id="54" name="Curved Connector 70">
                      <a:extLst>
                        <a:ext uri="{FF2B5EF4-FFF2-40B4-BE49-F238E27FC236}">
                          <a16:creationId xmlns:a16="http://schemas.microsoft.com/office/drawing/2014/main" id="{96692A52-6FD3-E5A1-F3FA-F36A5619A3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H="1">
                      <a:off x="7574619" y="4803027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Curved Connector 71">
                      <a:extLst>
                        <a:ext uri="{FF2B5EF4-FFF2-40B4-BE49-F238E27FC236}">
                          <a16:creationId xmlns:a16="http://schemas.microsoft.com/office/drawing/2014/main" id="{57619AA1-F957-78DC-177C-D9FA0BF2EE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 flipH="1" flipV="1">
                      <a:off x="7574617" y="4605770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" name="Group 64">
                    <a:extLst>
                      <a:ext uri="{FF2B5EF4-FFF2-40B4-BE49-F238E27FC236}">
                        <a16:creationId xmlns:a16="http://schemas.microsoft.com/office/drawing/2014/main" id="{273916FC-6D1F-DF3A-66BB-FCBA68C0B02C}"/>
                      </a:ext>
                    </a:extLst>
                  </p:cNvPr>
                  <p:cNvGrpSpPr/>
                  <p:nvPr/>
                </p:nvGrpSpPr>
                <p:grpSpPr>
                  <a:xfrm>
                    <a:off x="7598608" y="4187014"/>
                    <a:ext cx="150046" cy="395287"/>
                    <a:chOff x="7598610" y="4581777"/>
                    <a:chExt cx="150046" cy="395287"/>
                  </a:xfrm>
                </p:grpSpPr>
                <p:cxnSp>
                  <p:nvCxnSpPr>
                    <p:cNvPr id="52" name="Curved Connector 68">
                      <a:extLst>
                        <a:ext uri="{FF2B5EF4-FFF2-40B4-BE49-F238E27FC236}">
                          <a16:creationId xmlns:a16="http://schemas.microsoft.com/office/drawing/2014/main" id="{424E476B-4368-A41A-9FBD-90CD8DC8E5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H="1">
                      <a:off x="7574619" y="4803027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Curved Connector 69">
                      <a:extLst>
                        <a:ext uri="{FF2B5EF4-FFF2-40B4-BE49-F238E27FC236}">
                          <a16:creationId xmlns:a16="http://schemas.microsoft.com/office/drawing/2014/main" id="{506F885B-93EA-B081-E1F0-080BDF9E4F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 flipH="1" flipV="1">
                      <a:off x="7574617" y="4605770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9" name="Group 65">
                    <a:extLst>
                      <a:ext uri="{FF2B5EF4-FFF2-40B4-BE49-F238E27FC236}">
                        <a16:creationId xmlns:a16="http://schemas.microsoft.com/office/drawing/2014/main" id="{9D165779-DD33-862E-CA10-364A4A6BBD3B}"/>
                      </a:ext>
                    </a:extLst>
                  </p:cNvPr>
                  <p:cNvGrpSpPr/>
                  <p:nvPr/>
                </p:nvGrpSpPr>
                <p:grpSpPr>
                  <a:xfrm>
                    <a:off x="7598607" y="4975766"/>
                    <a:ext cx="150046" cy="395287"/>
                    <a:chOff x="7598610" y="4581777"/>
                    <a:chExt cx="150046" cy="395287"/>
                  </a:xfrm>
                </p:grpSpPr>
                <p:cxnSp>
                  <p:nvCxnSpPr>
                    <p:cNvPr id="50" name="Curved Connector 66">
                      <a:extLst>
                        <a:ext uri="{FF2B5EF4-FFF2-40B4-BE49-F238E27FC236}">
                          <a16:creationId xmlns:a16="http://schemas.microsoft.com/office/drawing/2014/main" id="{FD835536-B1EC-4E73-A5B1-613119FC24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H="1">
                      <a:off x="7574619" y="4803027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Curved Connector 67">
                      <a:extLst>
                        <a:ext uri="{FF2B5EF4-FFF2-40B4-BE49-F238E27FC236}">
                          <a16:creationId xmlns:a16="http://schemas.microsoft.com/office/drawing/2014/main" id="{1825F3E2-6A31-19D8-ECBF-EC4857DFDCF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 flipH="1" flipV="1">
                      <a:off x="7574617" y="4605770"/>
                      <a:ext cx="198030" cy="150044"/>
                    </a:xfrm>
                    <a:prstGeom prst="curvedConnector3">
                      <a:avLst/>
                    </a:prstGeom>
                    <a:ln w="53975">
                      <a:solidFill>
                        <a:srgbClr val="7030A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6" name="Straight Arrow Connector 60">
                  <a:extLst>
                    <a:ext uri="{FF2B5EF4-FFF2-40B4-BE49-F238E27FC236}">
                      <a16:creationId xmlns:a16="http://schemas.microsoft.com/office/drawing/2014/main" id="{A2DFD99A-1FC2-3B5F-C0D4-0760F32110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93608" y="2980900"/>
                  <a:ext cx="58446" cy="144527"/>
                </a:xfrm>
                <a:prstGeom prst="straightConnector1">
                  <a:avLst/>
                </a:prstGeom>
                <a:ln w="53975">
                  <a:solidFill>
                    <a:srgbClr val="7030A0">
                      <a:alpha val="50000"/>
                    </a:srgb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">
                <a:extLst>
                  <a:ext uri="{FF2B5EF4-FFF2-40B4-BE49-F238E27FC236}">
                    <a16:creationId xmlns:a16="http://schemas.microsoft.com/office/drawing/2014/main" id="{9230B602-A482-0295-CDD9-5B121DB162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81295" y="3953038"/>
                <a:ext cx="752806" cy="1161413"/>
              </a:xfrm>
              <a:prstGeom prst="straightConnector1">
                <a:avLst/>
              </a:prstGeom>
              <a:ln w="190500">
                <a:solidFill>
                  <a:srgbClr val="7030A0">
                    <a:alpha val="50000"/>
                  </a:srgbClr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C762629-5C42-0F11-FF88-8DB1DE081BC5}"/>
                </a:ext>
              </a:extLst>
            </p:cNvPr>
            <p:cNvSpPr txBox="1"/>
            <p:nvPr/>
          </p:nvSpPr>
          <p:spPr>
            <a:xfrm>
              <a:off x="3440524" y="3658466"/>
              <a:ext cx="165751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sz="1800">
                  <a:solidFill>
                    <a:srgbClr val="8D42C6"/>
                  </a:solidFill>
                </a:rPr>
                <a:t>313 nm</a:t>
              </a:r>
            </a:p>
            <a:p>
              <a:pPr lvl="0" algn="ctr"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Doppler cooling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8D42C6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9" name="TextBox 34 2">
            <a:extLst>
              <a:ext uri="{FF2B5EF4-FFF2-40B4-BE49-F238E27FC236}">
                <a16:creationId xmlns:a16="http://schemas.microsoft.com/office/drawing/2014/main" id="{290F8E20-F22D-4163-F578-0EFDAB1CC4C8}"/>
              </a:ext>
            </a:extLst>
          </p:cNvPr>
          <p:cNvSpPr txBox="1"/>
          <p:nvPr/>
        </p:nvSpPr>
        <p:spPr>
          <a:xfrm>
            <a:off x="6467103" y="4164310"/>
            <a:ext cx="1958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1050 nm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FF0000"/>
                </a:solidFill>
              </a:rPr>
              <a:t>1D optical lattice</a:t>
            </a: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3691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8" grpId="3" animBg="1"/>
      <p:bldP spid="10" grpId="0" animBg="1"/>
      <p:bldP spid="10" grpId="1" animBg="1"/>
      <p:bldP spid="12" grpId="0"/>
      <p:bldP spid="13" grpId="0"/>
      <p:bldP spid="14" grpId="0"/>
      <p:bldP spid="18" grpId="0" animBg="1"/>
      <p:bldP spid="18" grpId="1" animBg="1"/>
      <p:bldP spid="19" grpId="0"/>
      <p:bldP spid="20" grpId="0"/>
      <p:bldP spid="40" grpId="0" animBg="1"/>
      <p:bldP spid="40" grpId="1" animBg="1"/>
      <p:bldP spid="41" grpId="0" animBg="1"/>
      <p:bldP spid="41" grpId="1" animBg="1"/>
      <p:bldP spid="59" grpId="0"/>
      <p:bldP spid="5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: abgerundete Ecken 3">
            <a:extLst>
              <a:ext uri="{FF2B5EF4-FFF2-40B4-BE49-F238E27FC236}">
                <a16:creationId xmlns:a16="http://schemas.microsoft.com/office/drawing/2014/main" id="{EA4C493A-1480-4BCB-2F0D-ACD5EA77D472}"/>
              </a:ext>
            </a:extLst>
          </p:cNvPr>
          <p:cNvSpPr/>
          <p:nvPr/>
        </p:nvSpPr>
        <p:spPr>
          <a:xfrm>
            <a:off x="600349" y="4165344"/>
            <a:ext cx="11138443" cy="2363846"/>
          </a:xfrm>
          <a:prstGeom prst="roundRect">
            <a:avLst>
              <a:gd name="adj" fmla="val 0"/>
            </a:avLst>
          </a:prstGeom>
          <a:solidFill>
            <a:srgbClr val="F3F3F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2619EB-C2B3-F44E-81AF-4138295F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21" y="-48008"/>
            <a:ext cx="11103107" cy="1325563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Ground state cooling and quantum logic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3619AE-468B-6711-9F99-7C2DAD66AD93}"/>
              </a:ext>
            </a:extLst>
          </p:cNvPr>
          <p:cNvSpPr txBox="1"/>
          <p:nvPr/>
        </p:nvSpPr>
        <p:spPr>
          <a:xfrm>
            <a:off x="-7182110" y="650360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3C5F8D0-043F-0CC7-C473-0F6B0D2F2A98}"/>
              </a:ext>
            </a:extLst>
          </p:cNvPr>
          <p:cNvGrpSpPr/>
          <p:nvPr/>
        </p:nvGrpSpPr>
        <p:grpSpPr>
          <a:xfrm>
            <a:off x="298752" y="1955463"/>
            <a:ext cx="3354589" cy="356504"/>
            <a:chOff x="406763" y="1808138"/>
            <a:chExt cx="4072359" cy="432783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102FFDCD-A31E-CAC8-5E77-4A906B4EBD92}"/>
                </a:ext>
              </a:extLst>
            </p:cNvPr>
            <p:cNvCxnSpPr>
              <a:cxnSpLocks/>
            </p:cNvCxnSpPr>
            <p:nvPr/>
          </p:nvCxnSpPr>
          <p:spPr>
            <a:xfrm>
              <a:off x="406763" y="1808138"/>
              <a:ext cx="33834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1E85868-3987-F5A5-9CE9-2E313645D51B}"/>
                </a:ext>
              </a:extLst>
            </p:cNvPr>
            <p:cNvSpPr/>
            <p:nvPr/>
          </p:nvSpPr>
          <p:spPr>
            <a:xfrm>
              <a:off x="3104599" y="1867290"/>
              <a:ext cx="1374523" cy="373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Trap axis</a:t>
              </a:r>
            </a:p>
          </p:txBody>
        </p:sp>
      </p:grpSp>
      <p:sp>
        <p:nvSpPr>
          <p:cNvPr id="83" name="Oval 82">
            <a:extLst>
              <a:ext uri="{FF2B5EF4-FFF2-40B4-BE49-F238E27FC236}">
                <a16:creationId xmlns:a16="http://schemas.microsoft.com/office/drawing/2014/main" id="{3B15FDB5-2AED-307F-5F38-762A71F68CC1}"/>
              </a:ext>
            </a:extLst>
          </p:cNvPr>
          <p:cNvSpPr/>
          <p:nvPr/>
        </p:nvSpPr>
        <p:spPr>
          <a:xfrm>
            <a:off x="1934545" y="1696079"/>
            <a:ext cx="544948" cy="544951"/>
          </a:xfrm>
          <a:prstGeom prst="ellipse">
            <a:avLst/>
          </a:prstGeom>
          <a:solidFill>
            <a:srgbClr val="A66BD3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78EDEC2-F6E7-1859-DB56-8D3606E754A4}"/>
              </a:ext>
            </a:extLst>
          </p:cNvPr>
          <p:cNvGrpSpPr/>
          <p:nvPr/>
        </p:nvGrpSpPr>
        <p:grpSpPr>
          <a:xfrm rot="19580442">
            <a:off x="628673" y="1769174"/>
            <a:ext cx="981830" cy="390803"/>
            <a:chOff x="4764506" y="2737048"/>
            <a:chExt cx="1204398" cy="479392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6CE7782C-E8D5-F985-E905-BCB0C5686B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3945" y="2982137"/>
              <a:ext cx="758701" cy="0"/>
            </a:xfrm>
            <a:prstGeom prst="straightConnector1">
              <a:avLst/>
            </a:prstGeom>
            <a:ln w="63500" cap="flat">
              <a:solidFill>
                <a:srgbClr val="FF0000"/>
              </a:solidFill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B5ED469-A347-DC0C-D22D-9B2D49EEBA9F}"/>
                </a:ext>
              </a:extLst>
            </p:cNvPr>
            <p:cNvSpPr/>
            <p:nvPr/>
          </p:nvSpPr>
          <p:spPr>
            <a:xfrm>
              <a:off x="4764506" y="2755680"/>
              <a:ext cx="460048" cy="460051"/>
            </a:xfrm>
            <a:prstGeom prst="ellipse">
              <a:avLst/>
            </a:prstGeom>
            <a:solidFill>
              <a:srgbClr val="FFBDBD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34C7E006-49EC-C93D-7585-7040BA146FC3}"/>
                </a:ext>
              </a:extLst>
            </p:cNvPr>
            <p:cNvSpPr/>
            <p:nvPr/>
          </p:nvSpPr>
          <p:spPr>
            <a:xfrm>
              <a:off x="5489513" y="2737048"/>
              <a:ext cx="479391" cy="479392"/>
            </a:xfrm>
            <a:prstGeom prst="ellipse">
              <a:avLst/>
            </a:prstGeom>
            <a:solidFill>
              <a:srgbClr val="FFBDBD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173A0FF-D34D-CE58-04E1-5CF955C624C8}"/>
              </a:ext>
            </a:extLst>
          </p:cNvPr>
          <p:cNvGrpSpPr/>
          <p:nvPr/>
        </p:nvGrpSpPr>
        <p:grpSpPr>
          <a:xfrm>
            <a:off x="773924" y="1952123"/>
            <a:ext cx="2264037" cy="1049208"/>
            <a:chOff x="783177" y="1814327"/>
            <a:chExt cx="2748466" cy="1273703"/>
          </a:xfrm>
        </p:grpSpPr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B5B7FA41-1881-564C-398C-00A92CB345D5}"/>
                </a:ext>
              </a:extLst>
            </p:cNvPr>
            <p:cNvCxnSpPr>
              <a:cxnSpLocks/>
            </p:cNvCxnSpPr>
            <p:nvPr/>
          </p:nvCxnSpPr>
          <p:spPr>
            <a:xfrm>
              <a:off x="2506962" y="1815151"/>
              <a:ext cx="1007035" cy="0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13ABDEBC-E026-E35F-4587-1900E8E56EC1}"/>
                </a:ext>
              </a:extLst>
            </p:cNvPr>
            <p:cNvCxnSpPr>
              <a:cxnSpLocks/>
            </p:cNvCxnSpPr>
            <p:nvPr/>
          </p:nvCxnSpPr>
          <p:spPr>
            <a:xfrm>
              <a:off x="1224276" y="1814327"/>
              <a:ext cx="416079" cy="12898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54AF69F-A9A5-F859-7D37-92665734D51B}"/>
                </a:ext>
              </a:extLst>
            </p:cNvPr>
            <p:cNvSpPr txBox="1"/>
            <p:nvPr/>
          </p:nvSpPr>
          <p:spPr>
            <a:xfrm>
              <a:off x="783177" y="2303406"/>
              <a:ext cx="2748466" cy="784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/>
                <a:t>in-phase mode</a:t>
              </a:r>
              <a:endParaRPr lang="en-US" dirty="0"/>
            </a:p>
            <a:p>
              <a:r>
                <a:rPr lang="en-US" sz="1800" dirty="0"/>
                <a:t>@ 1.3 MHz </a:t>
              </a:r>
              <a:endParaRPr lang="en-CH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723094-C545-7FB5-6695-9A1D6885E372}"/>
              </a:ext>
            </a:extLst>
          </p:cNvPr>
          <p:cNvGrpSpPr/>
          <p:nvPr/>
        </p:nvGrpSpPr>
        <p:grpSpPr>
          <a:xfrm>
            <a:off x="1473668" y="2110487"/>
            <a:ext cx="342233" cy="187325"/>
            <a:chOff x="1508792" y="5238750"/>
            <a:chExt cx="342233" cy="18732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34B23E2-76AD-556F-68E9-55DFC471F5EF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92" y="5238750"/>
              <a:ext cx="342233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3D2C956-AA8F-7212-24E6-770CBC70CF55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92" y="5426075"/>
              <a:ext cx="342233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D89B0C9-C14E-8242-858A-8B51D67DAC3F}"/>
              </a:ext>
            </a:extLst>
          </p:cNvPr>
          <p:cNvGrpSpPr/>
          <p:nvPr/>
        </p:nvGrpSpPr>
        <p:grpSpPr>
          <a:xfrm>
            <a:off x="2974039" y="4313433"/>
            <a:ext cx="2335869" cy="2159174"/>
            <a:chOff x="2974039" y="4313433"/>
            <a:chExt cx="2335869" cy="2159174"/>
          </a:xfrm>
        </p:grpSpPr>
        <p:sp>
          <p:nvSpPr>
            <p:cNvPr id="55" name="TextBox 34 1">
              <a:extLst>
                <a:ext uri="{FF2B5EF4-FFF2-40B4-BE49-F238E27FC236}">
                  <a16:creationId xmlns:a16="http://schemas.microsoft.com/office/drawing/2014/main" id="{369E77A7-375C-4B1F-1D77-F15F024E0A02}"/>
                </a:ext>
              </a:extLst>
            </p:cNvPr>
            <p:cNvSpPr txBox="1"/>
            <p:nvPr/>
          </p:nvSpPr>
          <p:spPr>
            <a:xfrm>
              <a:off x="2995889" y="5456944"/>
              <a:ext cx="231401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Laser pulse maps internal state of H</a:t>
              </a:r>
              <a:r>
                <a:rPr kumimoji="0" lang="en-US" sz="20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2</a:t>
              </a:r>
              <a:r>
                <a:rPr kumimoji="0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+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 onto shared motion</a:t>
              </a:r>
            </a:p>
          </p:txBody>
        </p:sp>
        <p:cxnSp>
          <p:nvCxnSpPr>
            <p:cNvPr id="76" name="Straight Arrow Connector 112">
              <a:extLst>
                <a:ext uri="{FF2B5EF4-FFF2-40B4-BE49-F238E27FC236}">
                  <a16:creationId xmlns:a16="http://schemas.microsoft.com/office/drawing/2014/main" id="{A33F7592-E579-F89A-CE37-9C3B05F2F78C}"/>
                </a:ext>
              </a:extLst>
            </p:cNvPr>
            <p:cNvCxnSpPr>
              <a:cxnSpLocks/>
            </p:cNvCxnSpPr>
            <p:nvPr/>
          </p:nvCxnSpPr>
          <p:spPr>
            <a:xfrm>
              <a:off x="3744535" y="5088906"/>
              <a:ext cx="846533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34 2">
              <a:extLst>
                <a:ext uri="{FF2B5EF4-FFF2-40B4-BE49-F238E27FC236}">
                  <a16:creationId xmlns:a16="http://schemas.microsoft.com/office/drawing/2014/main" id="{960F12CE-09A1-2C16-A8DD-08A380DA992A}"/>
                </a:ext>
              </a:extLst>
            </p:cNvPr>
            <p:cNvSpPr txBox="1"/>
            <p:nvPr/>
          </p:nvSpPr>
          <p:spPr>
            <a:xfrm>
              <a:off x="2974039" y="4313433"/>
              <a:ext cx="23140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Raman 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ea typeface="+mn-ea"/>
                  <a:cs typeface="+mn-cs"/>
                </a:rPr>
                <a:t>1050 nm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592094E-3124-BC22-D7B8-FF097885F43C}"/>
              </a:ext>
            </a:extLst>
          </p:cNvPr>
          <p:cNvGrpSpPr/>
          <p:nvPr/>
        </p:nvGrpSpPr>
        <p:grpSpPr>
          <a:xfrm>
            <a:off x="6941574" y="4310439"/>
            <a:ext cx="2536709" cy="2138623"/>
            <a:chOff x="6868003" y="4386311"/>
            <a:chExt cx="2536709" cy="2138623"/>
          </a:xfrm>
        </p:grpSpPr>
        <p:sp>
          <p:nvSpPr>
            <p:cNvPr id="116" name="TextBox 35 1">
              <a:extLst>
                <a:ext uri="{FF2B5EF4-FFF2-40B4-BE49-F238E27FC236}">
                  <a16:creationId xmlns:a16="http://schemas.microsoft.com/office/drawing/2014/main" id="{B07A6503-6395-F1D8-EB1E-AE670797F258}"/>
                </a:ext>
              </a:extLst>
            </p:cNvPr>
            <p:cNvSpPr txBox="1"/>
            <p:nvPr/>
          </p:nvSpPr>
          <p:spPr>
            <a:xfrm>
              <a:off x="6953962" y="5509271"/>
              <a:ext cx="24507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000" dirty="0">
                  <a:solidFill>
                    <a:srgbClr val="8D42C6"/>
                  </a:solidFill>
                </a:rPr>
                <a:t>Laser pulse maps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motional state onto internal state of Be</a:t>
              </a:r>
              <a:r>
                <a:rPr kumimoji="0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+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8D42C6"/>
                  </a:solidFill>
                  <a:effectLst/>
                  <a:uLnTx/>
                  <a:uFillTx/>
                </a:rPr>
                <a:t> </a:t>
              </a:r>
            </a:p>
          </p:txBody>
        </p:sp>
        <p:cxnSp>
          <p:nvCxnSpPr>
            <p:cNvPr id="117" name="Straight Arrow Connector 109">
              <a:extLst>
                <a:ext uri="{FF2B5EF4-FFF2-40B4-BE49-F238E27FC236}">
                  <a16:creationId xmlns:a16="http://schemas.microsoft.com/office/drawing/2014/main" id="{77839819-29ED-AC94-A3B6-633C96F3FB3E}"/>
                </a:ext>
              </a:extLst>
            </p:cNvPr>
            <p:cNvCxnSpPr>
              <a:cxnSpLocks/>
            </p:cNvCxnSpPr>
            <p:nvPr/>
          </p:nvCxnSpPr>
          <p:spPr>
            <a:xfrm>
              <a:off x="7684531" y="5106229"/>
              <a:ext cx="947766" cy="0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35 2">
              <a:extLst>
                <a:ext uri="{FF2B5EF4-FFF2-40B4-BE49-F238E27FC236}">
                  <a16:creationId xmlns:a16="http://schemas.microsoft.com/office/drawing/2014/main" id="{CBE9F56B-B866-47F4-A6BB-73D73420F50B}"/>
                </a:ext>
              </a:extLst>
            </p:cNvPr>
            <p:cNvSpPr txBox="1"/>
            <p:nvPr/>
          </p:nvSpPr>
          <p:spPr>
            <a:xfrm>
              <a:off x="6868003" y="4386311"/>
              <a:ext cx="24507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000" dirty="0">
                  <a:solidFill>
                    <a:srgbClr val="8D42C6"/>
                  </a:solidFill>
                </a:rPr>
                <a:t>Raman</a:t>
              </a:r>
            </a:p>
            <a:p>
              <a:pPr lvl="0" algn="ctr">
                <a:defRPr/>
              </a:pPr>
              <a:r>
                <a:rPr lang="en-US" sz="2000" dirty="0">
                  <a:solidFill>
                    <a:srgbClr val="8D42C6"/>
                  </a:solidFill>
                </a:rPr>
                <a:t> 313 nm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D42C6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5BA24CC2-2638-3C2E-9952-773DB0B6CC11}"/>
              </a:ext>
            </a:extLst>
          </p:cNvPr>
          <p:cNvSpPr txBox="1"/>
          <p:nvPr/>
        </p:nvSpPr>
        <p:spPr>
          <a:xfrm>
            <a:off x="-16116" y="6565451"/>
            <a:ext cx="3351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P. O. Schmidt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et al.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, Science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309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, 749 (2005)</a:t>
            </a:r>
            <a:endParaRPr lang="de-CH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63BBAA3-0213-DC32-C88E-2993DF2B7DA4}"/>
              </a:ext>
            </a:extLst>
          </p:cNvPr>
          <p:cNvGrpSpPr/>
          <p:nvPr/>
        </p:nvGrpSpPr>
        <p:grpSpPr>
          <a:xfrm>
            <a:off x="5972931" y="904982"/>
            <a:ext cx="7355482" cy="3139692"/>
            <a:chOff x="5972931" y="904982"/>
            <a:chExt cx="7355482" cy="31396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1E59071-AB3C-ED66-8900-5E9C71B96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54350" y="1508398"/>
              <a:ext cx="6145911" cy="218905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E821CE1-614F-789E-FAB4-B2A2E8DEB7AC}"/>
                </a:ext>
              </a:extLst>
            </p:cNvPr>
            <p:cNvGrpSpPr/>
            <p:nvPr/>
          </p:nvGrpSpPr>
          <p:grpSpPr>
            <a:xfrm>
              <a:off x="5972931" y="904982"/>
              <a:ext cx="7355482" cy="2388313"/>
              <a:chOff x="5820531" y="910235"/>
              <a:chExt cx="7355482" cy="2388313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42DBF19-BDB7-CAEC-D785-1D48288F9B59}"/>
                  </a:ext>
                </a:extLst>
              </p:cNvPr>
              <p:cNvGrpSpPr/>
              <p:nvPr/>
            </p:nvGrpSpPr>
            <p:grpSpPr>
              <a:xfrm>
                <a:off x="5820531" y="910235"/>
                <a:ext cx="7355482" cy="604763"/>
                <a:chOff x="5820531" y="910235"/>
                <a:chExt cx="7355482" cy="604763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8A7E638B-B80A-2538-F99D-C1AD0E639D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20531" y="1103465"/>
                  <a:ext cx="6145911" cy="411533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0E0890D-AFAB-DCBC-0900-6EAE2C8B47A8}"/>
                    </a:ext>
                  </a:extLst>
                </p:cNvPr>
                <p:cNvSpPr txBox="1"/>
                <p:nvPr/>
              </p:nvSpPr>
              <p:spPr>
                <a:xfrm>
                  <a:off x="7985210" y="910235"/>
                  <a:ext cx="519080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N. Schwegler </a:t>
                  </a:r>
                  <a:r>
                    <a:rPr lang="en-GB" sz="1400" i="1" dirty="0">
                      <a:solidFill>
                        <a:schemeClr val="bg2">
                          <a:lumMod val="50000"/>
                        </a:schemeClr>
                      </a:solidFill>
                    </a:rPr>
                    <a:t>et al.,</a:t>
                  </a:r>
                  <a:r>
                    <a:rPr lang="en-GB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 Phys. Rev. Lett </a:t>
                  </a:r>
                  <a:r>
                    <a:rPr lang="en-GB" sz="1400" b="1" dirty="0">
                      <a:solidFill>
                        <a:schemeClr val="bg2">
                          <a:lumMod val="50000"/>
                        </a:schemeClr>
                      </a:solidFill>
                    </a:rPr>
                    <a:t>131</a:t>
                  </a:r>
                  <a:r>
                    <a:rPr lang="en-GB" sz="1400" dirty="0">
                      <a:solidFill>
                        <a:schemeClr val="bg2">
                          <a:lumMod val="50000"/>
                        </a:schemeClr>
                      </a:solidFill>
                    </a:rPr>
                    <a:t>, 133003 (2023)</a:t>
                  </a:r>
                  <a:endParaRPr lang="en-CH" sz="14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3ABD1B7-EA9D-49EC-D9F9-A2A5FC9A7183}"/>
                  </a:ext>
                </a:extLst>
              </p:cNvPr>
              <p:cNvSpPr txBox="1"/>
              <p:nvPr/>
            </p:nvSpPr>
            <p:spPr>
              <a:xfrm>
                <a:off x="8544861" y="2652217"/>
                <a:ext cx="1658731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/>
                  <a:t>Ground-state cooled</a:t>
                </a:r>
                <a:endParaRPr lang="en-CH" dirty="0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3506383-ADFE-E3BA-E490-64E0EF38F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662163" y="3670548"/>
              <a:ext cx="1887830" cy="374126"/>
            </a:xfrm>
            <a:prstGeom prst="rect">
              <a:avLst/>
            </a:prstGeom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E5DCA3CA-FAD5-AC3E-5EBD-A2FA6565B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b="48290"/>
            <a:stretch/>
          </p:blipFill>
          <p:spPr>
            <a:xfrm>
              <a:off x="7412529" y="2241561"/>
              <a:ext cx="1422400" cy="3020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3AEA67B6-E1BA-B5A7-D6D5-D6853E08A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 b="52117"/>
            <a:stretch/>
          </p:blipFill>
          <p:spPr>
            <a:xfrm>
              <a:off x="10218323" y="2217547"/>
              <a:ext cx="1422400" cy="2797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6DBB6D2-4C9A-E321-956F-9BDBEA0F1687}"/>
              </a:ext>
            </a:extLst>
          </p:cNvPr>
          <p:cNvSpPr/>
          <p:nvPr/>
        </p:nvSpPr>
        <p:spPr>
          <a:xfrm>
            <a:off x="3494740" y="1277555"/>
            <a:ext cx="2613167" cy="17292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B53D8A-5460-A185-BF71-AFA8050F5965}"/>
              </a:ext>
            </a:extLst>
          </p:cNvPr>
          <p:cNvGrpSpPr/>
          <p:nvPr/>
        </p:nvGrpSpPr>
        <p:grpSpPr>
          <a:xfrm>
            <a:off x="3607758" y="1699530"/>
            <a:ext cx="2438926" cy="1307259"/>
            <a:chOff x="3541282" y="4984219"/>
            <a:chExt cx="2438926" cy="1307259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2EAAB599-F354-4ED1-60DA-4485221B268F}"/>
                </a:ext>
              </a:extLst>
            </p:cNvPr>
            <p:cNvGrpSpPr/>
            <p:nvPr/>
          </p:nvGrpSpPr>
          <p:grpSpPr>
            <a:xfrm>
              <a:off x="3541282" y="4984219"/>
              <a:ext cx="2438926" cy="544950"/>
              <a:chOff x="4420102" y="1621679"/>
              <a:chExt cx="2117073" cy="473036"/>
            </a:xfrm>
          </p:grpSpPr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574AC34-6B64-7829-D5AB-FAD43DF857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3346" y="1839870"/>
                <a:ext cx="2073829" cy="1197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9DF6C38C-263F-9264-36DC-B1494EBDA41E}"/>
                  </a:ext>
                </a:extLst>
              </p:cNvPr>
              <p:cNvGrpSpPr/>
              <p:nvPr/>
            </p:nvGrpSpPr>
            <p:grpSpPr>
              <a:xfrm>
                <a:off x="4584322" y="1621679"/>
                <a:ext cx="1573504" cy="473036"/>
                <a:chOff x="4896335" y="5473468"/>
                <a:chExt cx="1573504" cy="473036"/>
              </a:xfrm>
            </p:grpSpPr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FD08BC9C-BC5A-3499-9466-29748D5B8B2A}"/>
                    </a:ext>
                  </a:extLst>
                </p:cNvPr>
                <p:cNvSpPr/>
                <p:nvPr/>
              </p:nvSpPr>
              <p:spPr>
                <a:xfrm>
                  <a:off x="5996805" y="5473468"/>
                  <a:ext cx="473034" cy="473036"/>
                </a:xfrm>
                <a:prstGeom prst="ellipse">
                  <a:avLst/>
                </a:prstGeom>
                <a:solidFill>
                  <a:srgbClr val="A66BD3"/>
                </a:solidFill>
                <a:ln w="28575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/>
                </a:p>
              </p:txBody>
            </p: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B3B1D517-9660-E6D7-E8EA-7CF695418E2B}"/>
                    </a:ext>
                  </a:extLst>
                </p:cNvPr>
                <p:cNvGrpSpPr/>
                <p:nvPr/>
              </p:nvGrpSpPr>
              <p:grpSpPr>
                <a:xfrm rot="19580442">
                  <a:off x="4896335" y="5536917"/>
                  <a:ext cx="852263" cy="339230"/>
                  <a:chOff x="4764506" y="2737048"/>
                  <a:chExt cx="1204398" cy="479392"/>
                </a:xfrm>
              </p:grpSpPr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10438D7C-3EE1-91B1-07DD-EC80E9407A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73945" y="2982137"/>
                    <a:ext cx="758701" cy="0"/>
                  </a:xfrm>
                  <a:prstGeom prst="straightConnector1">
                    <a:avLst/>
                  </a:prstGeom>
                  <a:ln w="63500" cap="flat">
                    <a:solidFill>
                      <a:srgbClr val="FF0000"/>
                    </a:solidFill>
                    <a:headEnd type="none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Oval 99">
                    <a:extLst>
                      <a:ext uri="{FF2B5EF4-FFF2-40B4-BE49-F238E27FC236}">
                        <a16:creationId xmlns:a16="http://schemas.microsoft.com/office/drawing/2014/main" id="{C4FC9170-FB54-5DD2-3C85-555998E7779C}"/>
                      </a:ext>
                    </a:extLst>
                  </p:cNvPr>
                  <p:cNvSpPr/>
                  <p:nvPr/>
                </p:nvSpPr>
                <p:spPr>
                  <a:xfrm>
                    <a:off x="4764506" y="2755680"/>
                    <a:ext cx="460048" cy="460051"/>
                  </a:xfrm>
                  <a:prstGeom prst="ellipse">
                    <a:avLst/>
                  </a:prstGeom>
                  <a:solidFill>
                    <a:srgbClr val="FFBDBD"/>
                  </a:solidFill>
                  <a:ln w="28575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/>
                  </a:p>
                </p:txBody>
              </p:sp>
              <p:sp>
                <p:nvSpPr>
                  <p:cNvPr id="101" name="Oval 100 2">
                    <a:extLst>
                      <a:ext uri="{FF2B5EF4-FFF2-40B4-BE49-F238E27FC236}">
                        <a16:creationId xmlns:a16="http://schemas.microsoft.com/office/drawing/2014/main" id="{77D91EA4-AEF5-7400-A5A6-05F365050183}"/>
                      </a:ext>
                    </a:extLst>
                  </p:cNvPr>
                  <p:cNvSpPr/>
                  <p:nvPr/>
                </p:nvSpPr>
                <p:spPr>
                  <a:xfrm>
                    <a:off x="5489513" y="2737048"/>
                    <a:ext cx="479391" cy="479392"/>
                  </a:xfrm>
                  <a:prstGeom prst="ellipse">
                    <a:avLst/>
                  </a:prstGeom>
                  <a:solidFill>
                    <a:srgbClr val="FFBDBD"/>
                  </a:solidFill>
                  <a:ln w="28575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/>
                  </a:p>
                </p:txBody>
              </p:sp>
            </p:grpSp>
          </p:grp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C5939A69-CF5D-6276-7383-F9B5E8A1C6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31953" y="1851847"/>
                <a:ext cx="382198" cy="0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6FBB73BA-A94F-6881-1BA6-8EDC822A3B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20102" y="1844523"/>
                <a:ext cx="600359" cy="0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74C6C76-D097-6803-AE74-ACAEAAFA5F24}"/>
                </a:ext>
              </a:extLst>
            </p:cNvPr>
            <p:cNvSpPr txBox="1"/>
            <p:nvPr/>
          </p:nvSpPr>
          <p:spPr>
            <a:xfrm>
              <a:off x="3734296" y="5645147"/>
              <a:ext cx="20228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/>
                <a:t>out-of-phase mode</a:t>
              </a:r>
            </a:p>
            <a:p>
              <a:r>
                <a:rPr lang="en-US" sz="1800" dirty="0"/>
                <a:t>@ 3.4 MHz</a:t>
              </a:r>
              <a:endParaRPr lang="en-CH" dirty="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0803D94-99C1-BEBD-5DED-0BB9D943493A}"/>
              </a:ext>
            </a:extLst>
          </p:cNvPr>
          <p:cNvGrpSpPr/>
          <p:nvPr/>
        </p:nvGrpSpPr>
        <p:grpSpPr>
          <a:xfrm>
            <a:off x="306899" y="4387609"/>
            <a:ext cx="3280559" cy="2213871"/>
            <a:chOff x="306899" y="4387609"/>
            <a:chExt cx="3280559" cy="2213871"/>
          </a:xfrm>
        </p:grpSpPr>
        <p:sp>
          <p:nvSpPr>
            <p:cNvPr id="48" name="Freeform 9 1">
              <a:extLst>
                <a:ext uri="{FF2B5EF4-FFF2-40B4-BE49-F238E27FC236}">
                  <a16:creationId xmlns:a16="http://schemas.microsoft.com/office/drawing/2014/main" id="{351E466D-B434-46A8-ECE5-DB462706D775}"/>
                </a:ext>
              </a:extLst>
            </p:cNvPr>
            <p:cNvSpPr/>
            <p:nvPr/>
          </p:nvSpPr>
          <p:spPr bwMode="auto">
            <a:xfrm>
              <a:off x="848299" y="4813699"/>
              <a:ext cx="2431606" cy="945407"/>
            </a:xfrm>
            <a:custGeom>
              <a:avLst/>
              <a:gdLst>
                <a:gd name="connsiteX0" fmla="*/ 0 w 1550194"/>
                <a:gd name="connsiteY0" fmla="*/ 7144 h 1208485"/>
                <a:gd name="connsiteX1" fmla="*/ 742950 w 1550194"/>
                <a:gd name="connsiteY1" fmla="*/ 1207294 h 1208485"/>
                <a:gd name="connsiteX2" fmla="*/ 1550194 w 1550194"/>
                <a:gd name="connsiteY2" fmla="*/ 0 h 1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0194" h="1208485">
                  <a:moveTo>
                    <a:pt x="0" y="7144"/>
                  </a:moveTo>
                  <a:cubicBezTo>
                    <a:pt x="242292" y="607814"/>
                    <a:pt x="484584" y="1208485"/>
                    <a:pt x="742950" y="1207294"/>
                  </a:cubicBezTo>
                  <a:cubicBezTo>
                    <a:pt x="1001316" y="1206103"/>
                    <a:pt x="1275755" y="603051"/>
                    <a:pt x="1550194" y="0"/>
                  </a:cubicBezTo>
                </a:path>
              </a:pathLst>
            </a:custGeom>
            <a:ln w="28575">
              <a:solidFill>
                <a:srgbClr val="44546A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0" tIns="36000" rIns="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ts val="24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2A6AB3"/>
                </a:buClr>
                <a:buSzPct val="110000"/>
                <a:buFont typeface="Wingdings" pitchFamily="16" charset="2"/>
                <a:buNone/>
                <a:tabLst/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49" name="Group 66">
              <a:extLst>
                <a:ext uri="{FF2B5EF4-FFF2-40B4-BE49-F238E27FC236}">
                  <a16:creationId xmlns:a16="http://schemas.microsoft.com/office/drawing/2014/main" id="{724CC8B9-0443-3548-C820-746855178805}"/>
                </a:ext>
              </a:extLst>
            </p:cNvPr>
            <p:cNvGrpSpPr/>
            <p:nvPr/>
          </p:nvGrpSpPr>
          <p:grpSpPr>
            <a:xfrm rot="19713267">
              <a:off x="1936384" y="5036461"/>
              <a:ext cx="1075526" cy="227749"/>
              <a:chOff x="1174506" y="3150201"/>
              <a:chExt cx="1254090" cy="265561"/>
            </a:xfrm>
          </p:grpSpPr>
          <p:sp>
            <p:nvSpPr>
              <p:cNvPr id="50" name="Freeform 29 3">
                <a:extLst>
                  <a:ext uri="{FF2B5EF4-FFF2-40B4-BE49-F238E27FC236}">
                    <a16:creationId xmlns:a16="http://schemas.microsoft.com/office/drawing/2014/main" id="{65E59C1D-FCF2-6DCF-9D52-A287EAF239CF}"/>
                  </a:ext>
                </a:extLst>
              </p:cNvPr>
              <p:cNvSpPr/>
              <p:nvPr/>
            </p:nvSpPr>
            <p:spPr>
              <a:xfrm>
                <a:off x="1333635" y="3196415"/>
                <a:ext cx="853440" cy="182892"/>
              </a:xfrm>
              <a:custGeom>
                <a:avLst/>
                <a:gdLst>
                  <a:gd name="connsiteX0" fmla="*/ 0 w 853440"/>
                  <a:gd name="connsiteY0" fmla="*/ 76206 h 182892"/>
                  <a:gd name="connsiteX1" fmla="*/ 160020 w 853440"/>
                  <a:gd name="connsiteY1" fmla="*/ 106686 h 182892"/>
                  <a:gd name="connsiteX2" fmla="*/ 228600 w 853440"/>
                  <a:gd name="connsiteY2" fmla="*/ 175266 h 182892"/>
                  <a:gd name="connsiteX3" fmla="*/ 281940 w 853440"/>
                  <a:gd name="connsiteY3" fmla="*/ 7626 h 182892"/>
                  <a:gd name="connsiteX4" fmla="*/ 358140 w 853440"/>
                  <a:gd name="connsiteY4" fmla="*/ 182886 h 182892"/>
                  <a:gd name="connsiteX5" fmla="*/ 419100 w 853440"/>
                  <a:gd name="connsiteY5" fmla="*/ 6 h 182892"/>
                  <a:gd name="connsiteX6" fmla="*/ 464820 w 853440"/>
                  <a:gd name="connsiteY6" fmla="*/ 175266 h 182892"/>
                  <a:gd name="connsiteX7" fmla="*/ 533400 w 853440"/>
                  <a:gd name="connsiteY7" fmla="*/ 7626 h 182892"/>
                  <a:gd name="connsiteX8" fmla="*/ 594360 w 853440"/>
                  <a:gd name="connsiteY8" fmla="*/ 175266 h 182892"/>
                  <a:gd name="connsiteX9" fmla="*/ 647700 w 853440"/>
                  <a:gd name="connsiteY9" fmla="*/ 15246 h 182892"/>
                  <a:gd name="connsiteX10" fmla="*/ 708660 w 853440"/>
                  <a:gd name="connsiteY10" fmla="*/ 144786 h 182892"/>
                  <a:gd name="connsiteX11" fmla="*/ 769620 w 853440"/>
                  <a:gd name="connsiteY11" fmla="*/ 76206 h 182892"/>
                  <a:gd name="connsiteX12" fmla="*/ 853440 w 853440"/>
                  <a:gd name="connsiteY12" fmla="*/ 76206 h 1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182892">
                    <a:moveTo>
                      <a:pt x="0" y="76206"/>
                    </a:moveTo>
                    <a:cubicBezTo>
                      <a:pt x="60960" y="83191"/>
                      <a:pt x="121920" y="90176"/>
                      <a:pt x="160020" y="106686"/>
                    </a:cubicBezTo>
                    <a:cubicBezTo>
                      <a:pt x="198120" y="123196"/>
                      <a:pt x="208280" y="191776"/>
                      <a:pt x="228600" y="175266"/>
                    </a:cubicBezTo>
                    <a:cubicBezTo>
                      <a:pt x="248920" y="158756"/>
                      <a:pt x="260350" y="6356"/>
                      <a:pt x="281940" y="7626"/>
                    </a:cubicBezTo>
                    <a:cubicBezTo>
                      <a:pt x="303530" y="8896"/>
                      <a:pt x="335280" y="184156"/>
                      <a:pt x="358140" y="182886"/>
                    </a:cubicBezTo>
                    <a:cubicBezTo>
                      <a:pt x="381000" y="181616"/>
                      <a:pt x="401320" y="1276"/>
                      <a:pt x="419100" y="6"/>
                    </a:cubicBezTo>
                    <a:cubicBezTo>
                      <a:pt x="436880" y="-1264"/>
                      <a:pt x="445770" y="173996"/>
                      <a:pt x="464820" y="175266"/>
                    </a:cubicBezTo>
                    <a:cubicBezTo>
                      <a:pt x="483870" y="176536"/>
                      <a:pt x="511810" y="7626"/>
                      <a:pt x="533400" y="7626"/>
                    </a:cubicBezTo>
                    <a:cubicBezTo>
                      <a:pt x="554990" y="7626"/>
                      <a:pt x="575310" y="173996"/>
                      <a:pt x="594360" y="175266"/>
                    </a:cubicBezTo>
                    <a:cubicBezTo>
                      <a:pt x="613410" y="176536"/>
                      <a:pt x="628650" y="20326"/>
                      <a:pt x="647700" y="15246"/>
                    </a:cubicBezTo>
                    <a:cubicBezTo>
                      <a:pt x="666750" y="10166"/>
                      <a:pt x="688340" y="134626"/>
                      <a:pt x="708660" y="144786"/>
                    </a:cubicBezTo>
                    <a:cubicBezTo>
                      <a:pt x="728980" y="154946"/>
                      <a:pt x="745490" y="87636"/>
                      <a:pt x="769620" y="76206"/>
                    </a:cubicBezTo>
                    <a:cubicBezTo>
                      <a:pt x="793750" y="64776"/>
                      <a:pt x="823595" y="70491"/>
                      <a:pt x="853440" y="7620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Oval 68">
                <a:extLst>
                  <a:ext uri="{FF2B5EF4-FFF2-40B4-BE49-F238E27FC236}">
                    <a16:creationId xmlns:a16="http://schemas.microsoft.com/office/drawing/2014/main" id="{2E97FDD7-E64A-781B-9CFC-AEAD202CB9C2}"/>
                  </a:ext>
                </a:extLst>
              </p:cNvPr>
              <p:cNvSpPr/>
              <p:nvPr/>
            </p:nvSpPr>
            <p:spPr>
              <a:xfrm>
                <a:off x="1174506" y="3158452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69">
                <a:extLst>
                  <a:ext uri="{FF2B5EF4-FFF2-40B4-BE49-F238E27FC236}">
                    <a16:creationId xmlns:a16="http://schemas.microsoft.com/office/drawing/2014/main" id="{28A02BF2-1EA1-86EF-3E80-C07D50609EAE}"/>
                  </a:ext>
                </a:extLst>
              </p:cNvPr>
              <p:cNvSpPr/>
              <p:nvPr/>
            </p:nvSpPr>
            <p:spPr>
              <a:xfrm>
                <a:off x="2171286" y="3150201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Oval 70">
              <a:extLst>
                <a:ext uri="{FF2B5EF4-FFF2-40B4-BE49-F238E27FC236}">
                  <a16:creationId xmlns:a16="http://schemas.microsoft.com/office/drawing/2014/main" id="{F8061DB2-0E64-D160-1FDE-48E8B6D5AA27}"/>
                </a:ext>
              </a:extLst>
            </p:cNvPr>
            <p:cNvSpPr/>
            <p:nvPr/>
          </p:nvSpPr>
          <p:spPr>
            <a:xfrm rot="18013018">
              <a:off x="1393170" y="4974021"/>
              <a:ext cx="393467" cy="393467"/>
            </a:xfrm>
            <a:prstGeom prst="ellipse">
              <a:avLst/>
            </a:prstGeom>
            <a:solidFill>
              <a:srgbClr val="8D42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ectangle 72 2 1">
              <a:extLst>
                <a:ext uri="{FF2B5EF4-FFF2-40B4-BE49-F238E27FC236}">
                  <a16:creationId xmlns:a16="http://schemas.microsoft.com/office/drawing/2014/main" id="{C89B93E5-D553-7848-DE79-C5D8D927E7B0}"/>
                </a:ext>
              </a:extLst>
            </p:cNvPr>
            <p:cNvSpPr/>
            <p:nvPr/>
          </p:nvSpPr>
          <p:spPr>
            <a:xfrm>
              <a:off x="306899" y="5893594"/>
              <a:ext cx="178616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anose="020F0502020204030204" pitchFamily="34" charset="0"/>
                </a:rPr>
                <a:t>Motional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anose="020F0502020204030204" pitchFamily="34" charset="0"/>
                </a:rPr>
                <a:t> </a:t>
              </a:r>
              <a:r>
                <a: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panose="020F0502020204030204" pitchFamily="34" charset="0"/>
                </a:rPr>
                <a:t>ground state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5A2C55A-EC7E-369A-BD53-061BEA42EF6E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15" y="4387609"/>
              <a:ext cx="1865143" cy="324571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E190284-DAC7-B827-BE74-607EE5ED1666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562" y="4415799"/>
              <a:ext cx="615619" cy="26819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EAEF1EF-1368-CD88-12D5-CE6AAC9BD117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1339" y="5975390"/>
              <a:ext cx="239238" cy="254476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522FD-6750-E368-5470-F8E00CAB1596}"/>
              </a:ext>
            </a:extLst>
          </p:cNvPr>
          <p:cNvGrpSpPr/>
          <p:nvPr/>
        </p:nvGrpSpPr>
        <p:grpSpPr>
          <a:xfrm>
            <a:off x="4946492" y="4404406"/>
            <a:ext cx="2431606" cy="1825460"/>
            <a:chOff x="4946492" y="4404406"/>
            <a:chExt cx="2431606" cy="1825460"/>
          </a:xfrm>
        </p:grpSpPr>
        <p:grpSp>
          <p:nvGrpSpPr>
            <p:cNvPr id="31" name="Group 98">
              <a:extLst>
                <a:ext uri="{FF2B5EF4-FFF2-40B4-BE49-F238E27FC236}">
                  <a16:creationId xmlns:a16="http://schemas.microsoft.com/office/drawing/2014/main" id="{C314D8B5-AB2A-2F10-4EC3-58D5EF820A07}"/>
                </a:ext>
              </a:extLst>
            </p:cNvPr>
            <p:cNvGrpSpPr/>
            <p:nvPr/>
          </p:nvGrpSpPr>
          <p:grpSpPr>
            <a:xfrm rot="19713267">
              <a:off x="6084099" y="5039959"/>
              <a:ext cx="1095095" cy="224324"/>
              <a:chOff x="1152848" y="3139493"/>
              <a:chExt cx="1276909" cy="261568"/>
            </a:xfrm>
            <a:effectLst/>
          </p:grpSpPr>
          <p:sp>
            <p:nvSpPr>
              <p:cNvPr id="32" name="Freeform 29 1">
                <a:extLst>
                  <a:ext uri="{FF2B5EF4-FFF2-40B4-BE49-F238E27FC236}">
                    <a16:creationId xmlns:a16="http://schemas.microsoft.com/office/drawing/2014/main" id="{BC0563E8-464D-8742-1713-52E7A972CE97}"/>
                  </a:ext>
                </a:extLst>
              </p:cNvPr>
              <p:cNvSpPr/>
              <p:nvPr/>
            </p:nvSpPr>
            <p:spPr>
              <a:xfrm>
                <a:off x="1333635" y="3196415"/>
                <a:ext cx="853440" cy="182892"/>
              </a:xfrm>
              <a:custGeom>
                <a:avLst/>
                <a:gdLst>
                  <a:gd name="connsiteX0" fmla="*/ 0 w 853440"/>
                  <a:gd name="connsiteY0" fmla="*/ 76206 h 182892"/>
                  <a:gd name="connsiteX1" fmla="*/ 160020 w 853440"/>
                  <a:gd name="connsiteY1" fmla="*/ 106686 h 182892"/>
                  <a:gd name="connsiteX2" fmla="*/ 228600 w 853440"/>
                  <a:gd name="connsiteY2" fmla="*/ 175266 h 182892"/>
                  <a:gd name="connsiteX3" fmla="*/ 281940 w 853440"/>
                  <a:gd name="connsiteY3" fmla="*/ 7626 h 182892"/>
                  <a:gd name="connsiteX4" fmla="*/ 358140 w 853440"/>
                  <a:gd name="connsiteY4" fmla="*/ 182886 h 182892"/>
                  <a:gd name="connsiteX5" fmla="*/ 419100 w 853440"/>
                  <a:gd name="connsiteY5" fmla="*/ 6 h 182892"/>
                  <a:gd name="connsiteX6" fmla="*/ 464820 w 853440"/>
                  <a:gd name="connsiteY6" fmla="*/ 175266 h 182892"/>
                  <a:gd name="connsiteX7" fmla="*/ 533400 w 853440"/>
                  <a:gd name="connsiteY7" fmla="*/ 7626 h 182892"/>
                  <a:gd name="connsiteX8" fmla="*/ 594360 w 853440"/>
                  <a:gd name="connsiteY8" fmla="*/ 175266 h 182892"/>
                  <a:gd name="connsiteX9" fmla="*/ 647700 w 853440"/>
                  <a:gd name="connsiteY9" fmla="*/ 15246 h 182892"/>
                  <a:gd name="connsiteX10" fmla="*/ 708660 w 853440"/>
                  <a:gd name="connsiteY10" fmla="*/ 144786 h 182892"/>
                  <a:gd name="connsiteX11" fmla="*/ 769620 w 853440"/>
                  <a:gd name="connsiteY11" fmla="*/ 76206 h 182892"/>
                  <a:gd name="connsiteX12" fmla="*/ 853440 w 853440"/>
                  <a:gd name="connsiteY12" fmla="*/ 76206 h 1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182892">
                    <a:moveTo>
                      <a:pt x="0" y="76206"/>
                    </a:moveTo>
                    <a:cubicBezTo>
                      <a:pt x="60960" y="83191"/>
                      <a:pt x="121920" y="90176"/>
                      <a:pt x="160020" y="106686"/>
                    </a:cubicBezTo>
                    <a:cubicBezTo>
                      <a:pt x="198120" y="123196"/>
                      <a:pt x="208280" y="191776"/>
                      <a:pt x="228600" y="175266"/>
                    </a:cubicBezTo>
                    <a:cubicBezTo>
                      <a:pt x="248920" y="158756"/>
                      <a:pt x="260350" y="6356"/>
                      <a:pt x="281940" y="7626"/>
                    </a:cubicBezTo>
                    <a:cubicBezTo>
                      <a:pt x="303530" y="8896"/>
                      <a:pt x="335280" y="184156"/>
                      <a:pt x="358140" y="182886"/>
                    </a:cubicBezTo>
                    <a:cubicBezTo>
                      <a:pt x="381000" y="181616"/>
                      <a:pt x="401320" y="1276"/>
                      <a:pt x="419100" y="6"/>
                    </a:cubicBezTo>
                    <a:cubicBezTo>
                      <a:pt x="436880" y="-1264"/>
                      <a:pt x="445770" y="173996"/>
                      <a:pt x="464820" y="175266"/>
                    </a:cubicBezTo>
                    <a:cubicBezTo>
                      <a:pt x="483870" y="176536"/>
                      <a:pt x="511810" y="7626"/>
                      <a:pt x="533400" y="7626"/>
                    </a:cubicBezTo>
                    <a:cubicBezTo>
                      <a:pt x="554990" y="7626"/>
                      <a:pt x="575310" y="173996"/>
                      <a:pt x="594360" y="175266"/>
                    </a:cubicBezTo>
                    <a:cubicBezTo>
                      <a:pt x="613410" y="176536"/>
                      <a:pt x="628650" y="20326"/>
                      <a:pt x="647700" y="15246"/>
                    </a:cubicBezTo>
                    <a:cubicBezTo>
                      <a:pt x="666750" y="10166"/>
                      <a:pt x="688340" y="134626"/>
                      <a:pt x="708660" y="144786"/>
                    </a:cubicBezTo>
                    <a:cubicBezTo>
                      <a:pt x="728980" y="154946"/>
                      <a:pt x="745490" y="87636"/>
                      <a:pt x="769620" y="76206"/>
                    </a:cubicBezTo>
                    <a:cubicBezTo>
                      <a:pt x="793750" y="64776"/>
                      <a:pt x="823595" y="70491"/>
                      <a:pt x="853440" y="7620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Oval 100 1">
                <a:extLst>
                  <a:ext uri="{FF2B5EF4-FFF2-40B4-BE49-F238E27FC236}">
                    <a16:creationId xmlns:a16="http://schemas.microsoft.com/office/drawing/2014/main" id="{9A895F75-5EC7-0726-9CDB-981FCB693081}"/>
                  </a:ext>
                </a:extLst>
              </p:cNvPr>
              <p:cNvSpPr/>
              <p:nvPr/>
            </p:nvSpPr>
            <p:spPr>
              <a:xfrm>
                <a:off x="1152848" y="3143751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Oval 101">
                <a:extLst>
                  <a:ext uri="{FF2B5EF4-FFF2-40B4-BE49-F238E27FC236}">
                    <a16:creationId xmlns:a16="http://schemas.microsoft.com/office/drawing/2014/main" id="{B982D8E4-919D-F840-0956-CD3915A9C657}"/>
                  </a:ext>
                </a:extLst>
              </p:cNvPr>
              <p:cNvSpPr/>
              <p:nvPr/>
            </p:nvSpPr>
            <p:spPr>
              <a:xfrm>
                <a:off x="2172447" y="3139493"/>
                <a:ext cx="257310" cy="257309"/>
              </a:xfrm>
              <a:prstGeom prst="ellipse">
                <a:avLst/>
              </a:prstGeom>
              <a:solidFill>
                <a:srgbClr val="FFBDBD"/>
              </a:solidFill>
              <a:ln w="19050"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29 2">
              <a:extLst>
                <a:ext uri="{FF2B5EF4-FFF2-40B4-BE49-F238E27FC236}">
                  <a16:creationId xmlns:a16="http://schemas.microsoft.com/office/drawing/2014/main" id="{1D841485-AEAA-8F42-2D8D-1E6EA3DB8AA1}"/>
                </a:ext>
              </a:extLst>
            </p:cNvPr>
            <p:cNvSpPr/>
            <p:nvPr/>
          </p:nvSpPr>
          <p:spPr>
            <a:xfrm rot="19713267">
              <a:off x="6355330" y="5199064"/>
              <a:ext cx="492071" cy="105451"/>
            </a:xfrm>
            <a:custGeom>
              <a:avLst/>
              <a:gdLst>
                <a:gd name="connsiteX0" fmla="*/ 0 w 853440"/>
                <a:gd name="connsiteY0" fmla="*/ 76206 h 182892"/>
                <a:gd name="connsiteX1" fmla="*/ 160020 w 853440"/>
                <a:gd name="connsiteY1" fmla="*/ 106686 h 182892"/>
                <a:gd name="connsiteX2" fmla="*/ 228600 w 853440"/>
                <a:gd name="connsiteY2" fmla="*/ 175266 h 182892"/>
                <a:gd name="connsiteX3" fmla="*/ 281940 w 853440"/>
                <a:gd name="connsiteY3" fmla="*/ 7626 h 182892"/>
                <a:gd name="connsiteX4" fmla="*/ 358140 w 853440"/>
                <a:gd name="connsiteY4" fmla="*/ 182886 h 182892"/>
                <a:gd name="connsiteX5" fmla="*/ 419100 w 853440"/>
                <a:gd name="connsiteY5" fmla="*/ 6 h 182892"/>
                <a:gd name="connsiteX6" fmla="*/ 464820 w 853440"/>
                <a:gd name="connsiteY6" fmla="*/ 175266 h 182892"/>
                <a:gd name="connsiteX7" fmla="*/ 533400 w 853440"/>
                <a:gd name="connsiteY7" fmla="*/ 7626 h 182892"/>
                <a:gd name="connsiteX8" fmla="*/ 594360 w 853440"/>
                <a:gd name="connsiteY8" fmla="*/ 175266 h 182892"/>
                <a:gd name="connsiteX9" fmla="*/ 647700 w 853440"/>
                <a:gd name="connsiteY9" fmla="*/ 15246 h 182892"/>
                <a:gd name="connsiteX10" fmla="*/ 708660 w 853440"/>
                <a:gd name="connsiteY10" fmla="*/ 144786 h 182892"/>
                <a:gd name="connsiteX11" fmla="*/ 769620 w 853440"/>
                <a:gd name="connsiteY11" fmla="*/ 76206 h 182892"/>
                <a:gd name="connsiteX12" fmla="*/ 853440 w 853440"/>
                <a:gd name="connsiteY12" fmla="*/ 76206 h 18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182892">
                  <a:moveTo>
                    <a:pt x="0" y="76206"/>
                  </a:moveTo>
                  <a:cubicBezTo>
                    <a:pt x="60960" y="83191"/>
                    <a:pt x="121920" y="90176"/>
                    <a:pt x="160020" y="106686"/>
                  </a:cubicBezTo>
                  <a:cubicBezTo>
                    <a:pt x="198120" y="123196"/>
                    <a:pt x="208280" y="191776"/>
                    <a:pt x="228600" y="175266"/>
                  </a:cubicBezTo>
                  <a:cubicBezTo>
                    <a:pt x="248920" y="158756"/>
                    <a:pt x="260350" y="6356"/>
                    <a:pt x="281940" y="7626"/>
                  </a:cubicBezTo>
                  <a:cubicBezTo>
                    <a:pt x="303530" y="8896"/>
                    <a:pt x="335280" y="184156"/>
                    <a:pt x="358140" y="182886"/>
                  </a:cubicBezTo>
                  <a:cubicBezTo>
                    <a:pt x="381000" y="181616"/>
                    <a:pt x="401320" y="1276"/>
                    <a:pt x="419100" y="6"/>
                  </a:cubicBezTo>
                  <a:cubicBezTo>
                    <a:pt x="436880" y="-1264"/>
                    <a:pt x="445770" y="173996"/>
                    <a:pt x="464820" y="175266"/>
                  </a:cubicBezTo>
                  <a:cubicBezTo>
                    <a:pt x="483870" y="176536"/>
                    <a:pt x="511810" y="7626"/>
                    <a:pt x="533400" y="7626"/>
                  </a:cubicBezTo>
                  <a:cubicBezTo>
                    <a:pt x="554990" y="7626"/>
                    <a:pt x="575310" y="173996"/>
                    <a:pt x="594360" y="175266"/>
                  </a:cubicBezTo>
                  <a:cubicBezTo>
                    <a:pt x="613410" y="176536"/>
                    <a:pt x="628650" y="20326"/>
                    <a:pt x="647700" y="15246"/>
                  </a:cubicBezTo>
                  <a:cubicBezTo>
                    <a:pt x="666750" y="10166"/>
                    <a:pt x="688340" y="134626"/>
                    <a:pt x="708660" y="144786"/>
                  </a:cubicBezTo>
                  <a:cubicBezTo>
                    <a:pt x="728980" y="154946"/>
                    <a:pt x="745490" y="87636"/>
                    <a:pt x="769620" y="76206"/>
                  </a:cubicBezTo>
                  <a:cubicBezTo>
                    <a:pt x="793750" y="64776"/>
                    <a:pt x="823595" y="70491"/>
                    <a:pt x="853440" y="76206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Oval 102">
              <a:extLst>
                <a:ext uri="{FF2B5EF4-FFF2-40B4-BE49-F238E27FC236}">
                  <a16:creationId xmlns:a16="http://schemas.microsoft.com/office/drawing/2014/main" id="{26496275-217A-5C46-684B-E14B5B3F900E}"/>
                </a:ext>
              </a:extLst>
            </p:cNvPr>
            <p:cNvSpPr/>
            <p:nvPr/>
          </p:nvSpPr>
          <p:spPr>
            <a:xfrm rot="18013018">
              <a:off x="5398163" y="4911784"/>
              <a:ext cx="517050" cy="517050"/>
            </a:xfrm>
            <a:prstGeom prst="ellipse">
              <a:avLst/>
            </a:prstGeom>
            <a:solidFill>
              <a:srgbClr val="8D42C6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9" name="Group 77">
              <a:extLst>
                <a:ext uri="{FF2B5EF4-FFF2-40B4-BE49-F238E27FC236}">
                  <a16:creationId xmlns:a16="http://schemas.microsoft.com/office/drawing/2014/main" id="{8D52C450-37EC-8642-3510-D9BD6885DB5F}"/>
                </a:ext>
              </a:extLst>
            </p:cNvPr>
            <p:cNvGrpSpPr/>
            <p:nvPr/>
          </p:nvGrpSpPr>
          <p:grpSpPr>
            <a:xfrm rot="19713267">
              <a:off x="5983306" y="5035646"/>
              <a:ext cx="1075526" cy="227749"/>
              <a:chOff x="1174506" y="3150201"/>
              <a:chExt cx="1254090" cy="265561"/>
            </a:xfrm>
            <a:effectLst/>
          </p:grpSpPr>
          <p:sp>
            <p:nvSpPr>
              <p:cNvPr id="60" name="Freeform 29 4">
                <a:extLst>
                  <a:ext uri="{FF2B5EF4-FFF2-40B4-BE49-F238E27FC236}">
                    <a16:creationId xmlns:a16="http://schemas.microsoft.com/office/drawing/2014/main" id="{997C050A-A750-1B54-D5EB-CEA34C875C83}"/>
                  </a:ext>
                </a:extLst>
              </p:cNvPr>
              <p:cNvSpPr/>
              <p:nvPr/>
            </p:nvSpPr>
            <p:spPr>
              <a:xfrm>
                <a:off x="1333635" y="3196415"/>
                <a:ext cx="853440" cy="182892"/>
              </a:xfrm>
              <a:custGeom>
                <a:avLst/>
                <a:gdLst>
                  <a:gd name="connsiteX0" fmla="*/ 0 w 853440"/>
                  <a:gd name="connsiteY0" fmla="*/ 76206 h 182892"/>
                  <a:gd name="connsiteX1" fmla="*/ 160020 w 853440"/>
                  <a:gd name="connsiteY1" fmla="*/ 106686 h 182892"/>
                  <a:gd name="connsiteX2" fmla="*/ 228600 w 853440"/>
                  <a:gd name="connsiteY2" fmla="*/ 175266 h 182892"/>
                  <a:gd name="connsiteX3" fmla="*/ 281940 w 853440"/>
                  <a:gd name="connsiteY3" fmla="*/ 7626 h 182892"/>
                  <a:gd name="connsiteX4" fmla="*/ 358140 w 853440"/>
                  <a:gd name="connsiteY4" fmla="*/ 182886 h 182892"/>
                  <a:gd name="connsiteX5" fmla="*/ 419100 w 853440"/>
                  <a:gd name="connsiteY5" fmla="*/ 6 h 182892"/>
                  <a:gd name="connsiteX6" fmla="*/ 464820 w 853440"/>
                  <a:gd name="connsiteY6" fmla="*/ 175266 h 182892"/>
                  <a:gd name="connsiteX7" fmla="*/ 533400 w 853440"/>
                  <a:gd name="connsiteY7" fmla="*/ 7626 h 182892"/>
                  <a:gd name="connsiteX8" fmla="*/ 594360 w 853440"/>
                  <a:gd name="connsiteY8" fmla="*/ 175266 h 182892"/>
                  <a:gd name="connsiteX9" fmla="*/ 647700 w 853440"/>
                  <a:gd name="connsiteY9" fmla="*/ 15246 h 182892"/>
                  <a:gd name="connsiteX10" fmla="*/ 708660 w 853440"/>
                  <a:gd name="connsiteY10" fmla="*/ 144786 h 182892"/>
                  <a:gd name="connsiteX11" fmla="*/ 769620 w 853440"/>
                  <a:gd name="connsiteY11" fmla="*/ 76206 h 182892"/>
                  <a:gd name="connsiteX12" fmla="*/ 853440 w 853440"/>
                  <a:gd name="connsiteY12" fmla="*/ 76206 h 1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182892">
                    <a:moveTo>
                      <a:pt x="0" y="76206"/>
                    </a:moveTo>
                    <a:cubicBezTo>
                      <a:pt x="60960" y="83191"/>
                      <a:pt x="121920" y="90176"/>
                      <a:pt x="160020" y="106686"/>
                    </a:cubicBezTo>
                    <a:cubicBezTo>
                      <a:pt x="198120" y="123196"/>
                      <a:pt x="208280" y="191776"/>
                      <a:pt x="228600" y="175266"/>
                    </a:cubicBezTo>
                    <a:cubicBezTo>
                      <a:pt x="248920" y="158756"/>
                      <a:pt x="260350" y="6356"/>
                      <a:pt x="281940" y="7626"/>
                    </a:cubicBezTo>
                    <a:cubicBezTo>
                      <a:pt x="303530" y="8896"/>
                      <a:pt x="335280" y="184156"/>
                      <a:pt x="358140" y="182886"/>
                    </a:cubicBezTo>
                    <a:cubicBezTo>
                      <a:pt x="381000" y="181616"/>
                      <a:pt x="401320" y="1276"/>
                      <a:pt x="419100" y="6"/>
                    </a:cubicBezTo>
                    <a:cubicBezTo>
                      <a:pt x="436880" y="-1264"/>
                      <a:pt x="445770" y="173996"/>
                      <a:pt x="464820" y="175266"/>
                    </a:cubicBezTo>
                    <a:cubicBezTo>
                      <a:pt x="483870" y="176536"/>
                      <a:pt x="511810" y="7626"/>
                      <a:pt x="533400" y="7626"/>
                    </a:cubicBezTo>
                    <a:cubicBezTo>
                      <a:pt x="554990" y="7626"/>
                      <a:pt x="575310" y="173996"/>
                      <a:pt x="594360" y="175266"/>
                    </a:cubicBezTo>
                    <a:cubicBezTo>
                      <a:pt x="613410" y="176536"/>
                      <a:pt x="628650" y="20326"/>
                      <a:pt x="647700" y="15246"/>
                    </a:cubicBezTo>
                    <a:cubicBezTo>
                      <a:pt x="666750" y="10166"/>
                      <a:pt x="688340" y="134626"/>
                      <a:pt x="708660" y="144786"/>
                    </a:cubicBezTo>
                    <a:cubicBezTo>
                      <a:pt x="728980" y="154946"/>
                      <a:pt x="745490" y="87636"/>
                      <a:pt x="769620" y="76206"/>
                    </a:cubicBezTo>
                    <a:cubicBezTo>
                      <a:pt x="793750" y="64776"/>
                      <a:pt x="823595" y="70491"/>
                      <a:pt x="853440" y="7620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Oval 79">
                <a:extLst>
                  <a:ext uri="{FF2B5EF4-FFF2-40B4-BE49-F238E27FC236}">
                    <a16:creationId xmlns:a16="http://schemas.microsoft.com/office/drawing/2014/main" id="{464E2D57-A220-F222-9063-0DB1B1912D4C}"/>
                  </a:ext>
                </a:extLst>
              </p:cNvPr>
              <p:cNvSpPr/>
              <p:nvPr/>
            </p:nvSpPr>
            <p:spPr>
              <a:xfrm>
                <a:off x="1174506" y="3158452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80">
                <a:extLst>
                  <a:ext uri="{FF2B5EF4-FFF2-40B4-BE49-F238E27FC236}">
                    <a16:creationId xmlns:a16="http://schemas.microsoft.com/office/drawing/2014/main" id="{A9EF5337-794C-FBA3-566F-3807C8DBDF3C}"/>
                  </a:ext>
                </a:extLst>
              </p:cNvPr>
              <p:cNvSpPr/>
              <p:nvPr/>
            </p:nvSpPr>
            <p:spPr>
              <a:xfrm>
                <a:off x="2171286" y="3150201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81">
              <a:extLst>
                <a:ext uri="{FF2B5EF4-FFF2-40B4-BE49-F238E27FC236}">
                  <a16:creationId xmlns:a16="http://schemas.microsoft.com/office/drawing/2014/main" id="{965A8932-795D-C36D-3343-D66F8B029FAC}"/>
                </a:ext>
              </a:extLst>
            </p:cNvPr>
            <p:cNvSpPr/>
            <p:nvPr/>
          </p:nvSpPr>
          <p:spPr>
            <a:xfrm rot="18013018">
              <a:off x="5581240" y="4973206"/>
              <a:ext cx="393467" cy="393467"/>
            </a:xfrm>
            <a:prstGeom prst="ellipse">
              <a:avLst/>
            </a:prstGeom>
            <a:solidFill>
              <a:srgbClr val="8D42C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 9 2">
              <a:extLst>
                <a:ext uri="{FF2B5EF4-FFF2-40B4-BE49-F238E27FC236}">
                  <a16:creationId xmlns:a16="http://schemas.microsoft.com/office/drawing/2014/main" id="{21CCC642-EB17-02BD-FD9E-8F248BC1F3F2}"/>
                </a:ext>
              </a:extLst>
            </p:cNvPr>
            <p:cNvSpPr/>
            <p:nvPr/>
          </p:nvSpPr>
          <p:spPr bwMode="auto">
            <a:xfrm>
              <a:off x="4946492" y="4819391"/>
              <a:ext cx="2431606" cy="945407"/>
            </a:xfrm>
            <a:custGeom>
              <a:avLst/>
              <a:gdLst>
                <a:gd name="connsiteX0" fmla="*/ 0 w 1550194"/>
                <a:gd name="connsiteY0" fmla="*/ 7144 h 1208485"/>
                <a:gd name="connsiteX1" fmla="*/ 742950 w 1550194"/>
                <a:gd name="connsiteY1" fmla="*/ 1207294 h 1208485"/>
                <a:gd name="connsiteX2" fmla="*/ 1550194 w 1550194"/>
                <a:gd name="connsiteY2" fmla="*/ 0 h 1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0194" h="1208485">
                  <a:moveTo>
                    <a:pt x="0" y="7144"/>
                  </a:moveTo>
                  <a:cubicBezTo>
                    <a:pt x="242292" y="607814"/>
                    <a:pt x="484584" y="1208485"/>
                    <a:pt x="742950" y="1207294"/>
                  </a:cubicBezTo>
                  <a:cubicBezTo>
                    <a:pt x="1001316" y="1206103"/>
                    <a:pt x="1275755" y="603051"/>
                    <a:pt x="1550194" y="0"/>
                  </a:cubicBezTo>
                </a:path>
              </a:pathLst>
            </a:custGeom>
            <a:ln w="28575">
              <a:solidFill>
                <a:srgbClr val="44546A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0" tIns="36000" rIns="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ts val="24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2A6AB3"/>
                </a:buClr>
                <a:buSzPct val="110000"/>
                <a:buFont typeface="Wingdings" pitchFamily="16" charset="2"/>
                <a:buNone/>
                <a:tabLst/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B0B9AB6-1881-8224-6B94-A6D298D3A2BB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336" y="4413221"/>
              <a:ext cx="615619" cy="268190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6B385254-1B16-AF9C-0707-E977F9F6F5F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0550" y="4404406"/>
              <a:ext cx="533333" cy="324571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BB5C7FBC-D312-062B-9448-FFEC5CE0EEB3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1604" y="5975390"/>
              <a:ext cx="1267809" cy="254476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D9DDC19-39DE-0F6B-F82F-67B8EE68AD21}"/>
              </a:ext>
            </a:extLst>
          </p:cNvPr>
          <p:cNvGrpSpPr/>
          <p:nvPr/>
        </p:nvGrpSpPr>
        <p:grpSpPr>
          <a:xfrm>
            <a:off x="8641617" y="4374574"/>
            <a:ext cx="2837497" cy="1860677"/>
            <a:chOff x="8641617" y="4374574"/>
            <a:chExt cx="2837497" cy="1860677"/>
          </a:xfrm>
        </p:grpSpPr>
        <p:grpSp>
          <p:nvGrpSpPr>
            <p:cNvPr id="96" name="Group 88">
              <a:extLst>
                <a:ext uri="{FF2B5EF4-FFF2-40B4-BE49-F238E27FC236}">
                  <a16:creationId xmlns:a16="http://schemas.microsoft.com/office/drawing/2014/main" id="{64921F2D-E96E-A6D8-F22B-6FB3B523719D}"/>
                </a:ext>
              </a:extLst>
            </p:cNvPr>
            <p:cNvGrpSpPr/>
            <p:nvPr/>
          </p:nvGrpSpPr>
          <p:grpSpPr>
            <a:xfrm rot="19713267">
              <a:off x="10057435" y="5019919"/>
              <a:ext cx="1075526" cy="227749"/>
              <a:chOff x="1174506" y="3150201"/>
              <a:chExt cx="1254090" cy="265561"/>
            </a:xfrm>
          </p:grpSpPr>
          <p:sp>
            <p:nvSpPr>
              <p:cNvPr id="111" name="Freeform 29 5">
                <a:extLst>
                  <a:ext uri="{FF2B5EF4-FFF2-40B4-BE49-F238E27FC236}">
                    <a16:creationId xmlns:a16="http://schemas.microsoft.com/office/drawing/2014/main" id="{542CDA6D-0699-BED7-25CB-2983A561FC5C}"/>
                  </a:ext>
                </a:extLst>
              </p:cNvPr>
              <p:cNvSpPr/>
              <p:nvPr/>
            </p:nvSpPr>
            <p:spPr>
              <a:xfrm>
                <a:off x="1333635" y="3196415"/>
                <a:ext cx="853440" cy="182892"/>
              </a:xfrm>
              <a:custGeom>
                <a:avLst/>
                <a:gdLst>
                  <a:gd name="connsiteX0" fmla="*/ 0 w 853440"/>
                  <a:gd name="connsiteY0" fmla="*/ 76206 h 182892"/>
                  <a:gd name="connsiteX1" fmla="*/ 160020 w 853440"/>
                  <a:gd name="connsiteY1" fmla="*/ 106686 h 182892"/>
                  <a:gd name="connsiteX2" fmla="*/ 228600 w 853440"/>
                  <a:gd name="connsiteY2" fmla="*/ 175266 h 182892"/>
                  <a:gd name="connsiteX3" fmla="*/ 281940 w 853440"/>
                  <a:gd name="connsiteY3" fmla="*/ 7626 h 182892"/>
                  <a:gd name="connsiteX4" fmla="*/ 358140 w 853440"/>
                  <a:gd name="connsiteY4" fmla="*/ 182886 h 182892"/>
                  <a:gd name="connsiteX5" fmla="*/ 419100 w 853440"/>
                  <a:gd name="connsiteY5" fmla="*/ 6 h 182892"/>
                  <a:gd name="connsiteX6" fmla="*/ 464820 w 853440"/>
                  <a:gd name="connsiteY6" fmla="*/ 175266 h 182892"/>
                  <a:gd name="connsiteX7" fmla="*/ 533400 w 853440"/>
                  <a:gd name="connsiteY7" fmla="*/ 7626 h 182892"/>
                  <a:gd name="connsiteX8" fmla="*/ 594360 w 853440"/>
                  <a:gd name="connsiteY8" fmla="*/ 175266 h 182892"/>
                  <a:gd name="connsiteX9" fmla="*/ 647700 w 853440"/>
                  <a:gd name="connsiteY9" fmla="*/ 15246 h 182892"/>
                  <a:gd name="connsiteX10" fmla="*/ 708660 w 853440"/>
                  <a:gd name="connsiteY10" fmla="*/ 144786 h 182892"/>
                  <a:gd name="connsiteX11" fmla="*/ 769620 w 853440"/>
                  <a:gd name="connsiteY11" fmla="*/ 76206 h 182892"/>
                  <a:gd name="connsiteX12" fmla="*/ 853440 w 853440"/>
                  <a:gd name="connsiteY12" fmla="*/ 76206 h 1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182892">
                    <a:moveTo>
                      <a:pt x="0" y="76206"/>
                    </a:moveTo>
                    <a:cubicBezTo>
                      <a:pt x="60960" y="83191"/>
                      <a:pt x="121920" y="90176"/>
                      <a:pt x="160020" y="106686"/>
                    </a:cubicBezTo>
                    <a:cubicBezTo>
                      <a:pt x="198120" y="123196"/>
                      <a:pt x="208280" y="191776"/>
                      <a:pt x="228600" y="175266"/>
                    </a:cubicBezTo>
                    <a:cubicBezTo>
                      <a:pt x="248920" y="158756"/>
                      <a:pt x="260350" y="6356"/>
                      <a:pt x="281940" y="7626"/>
                    </a:cubicBezTo>
                    <a:cubicBezTo>
                      <a:pt x="303530" y="8896"/>
                      <a:pt x="335280" y="184156"/>
                      <a:pt x="358140" y="182886"/>
                    </a:cubicBezTo>
                    <a:cubicBezTo>
                      <a:pt x="381000" y="181616"/>
                      <a:pt x="401320" y="1276"/>
                      <a:pt x="419100" y="6"/>
                    </a:cubicBezTo>
                    <a:cubicBezTo>
                      <a:pt x="436880" y="-1264"/>
                      <a:pt x="445770" y="173996"/>
                      <a:pt x="464820" y="175266"/>
                    </a:cubicBezTo>
                    <a:cubicBezTo>
                      <a:pt x="483870" y="176536"/>
                      <a:pt x="511810" y="7626"/>
                      <a:pt x="533400" y="7626"/>
                    </a:cubicBezTo>
                    <a:cubicBezTo>
                      <a:pt x="554990" y="7626"/>
                      <a:pt x="575310" y="173996"/>
                      <a:pt x="594360" y="175266"/>
                    </a:cubicBezTo>
                    <a:cubicBezTo>
                      <a:pt x="613410" y="176536"/>
                      <a:pt x="628650" y="20326"/>
                      <a:pt x="647700" y="15246"/>
                    </a:cubicBezTo>
                    <a:cubicBezTo>
                      <a:pt x="666750" y="10166"/>
                      <a:pt x="688340" y="134626"/>
                      <a:pt x="708660" y="144786"/>
                    </a:cubicBezTo>
                    <a:cubicBezTo>
                      <a:pt x="728980" y="154946"/>
                      <a:pt x="745490" y="87636"/>
                      <a:pt x="769620" y="76206"/>
                    </a:cubicBezTo>
                    <a:cubicBezTo>
                      <a:pt x="793750" y="64776"/>
                      <a:pt x="823595" y="70491"/>
                      <a:pt x="853440" y="76206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Oval 90">
                <a:extLst>
                  <a:ext uri="{FF2B5EF4-FFF2-40B4-BE49-F238E27FC236}">
                    <a16:creationId xmlns:a16="http://schemas.microsoft.com/office/drawing/2014/main" id="{5B7028A4-3D36-A815-40F1-C0F11A453C15}"/>
                  </a:ext>
                </a:extLst>
              </p:cNvPr>
              <p:cNvSpPr/>
              <p:nvPr/>
            </p:nvSpPr>
            <p:spPr>
              <a:xfrm>
                <a:off x="1174506" y="3158452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91">
                <a:extLst>
                  <a:ext uri="{FF2B5EF4-FFF2-40B4-BE49-F238E27FC236}">
                    <a16:creationId xmlns:a16="http://schemas.microsoft.com/office/drawing/2014/main" id="{3AABE47D-40AC-1931-E0FA-C4D011243A29}"/>
                  </a:ext>
                </a:extLst>
              </p:cNvPr>
              <p:cNvSpPr/>
              <p:nvPr/>
            </p:nvSpPr>
            <p:spPr>
              <a:xfrm>
                <a:off x="2171286" y="3150201"/>
                <a:ext cx="257310" cy="257310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Oval 92">
              <a:extLst>
                <a:ext uri="{FF2B5EF4-FFF2-40B4-BE49-F238E27FC236}">
                  <a16:creationId xmlns:a16="http://schemas.microsoft.com/office/drawing/2014/main" id="{900E94EC-E9FA-D1C8-57EE-191D4CC40064}"/>
                </a:ext>
              </a:extLst>
            </p:cNvPr>
            <p:cNvSpPr/>
            <p:nvPr/>
          </p:nvSpPr>
          <p:spPr>
            <a:xfrm rot="18013018">
              <a:off x="9514221" y="4957479"/>
              <a:ext cx="393467" cy="393467"/>
            </a:xfrm>
            <a:prstGeom prst="ellipse">
              <a:avLst/>
            </a:prstGeom>
            <a:solidFill>
              <a:srgbClr val="8D42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Freeform 9 3">
              <a:extLst>
                <a:ext uri="{FF2B5EF4-FFF2-40B4-BE49-F238E27FC236}">
                  <a16:creationId xmlns:a16="http://schemas.microsoft.com/office/drawing/2014/main" id="{FB1F67B6-EABD-D58E-0C6B-F7AADE53AB18}"/>
                </a:ext>
              </a:extLst>
            </p:cNvPr>
            <p:cNvSpPr/>
            <p:nvPr/>
          </p:nvSpPr>
          <p:spPr bwMode="auto">
            <a:xfrm>
              <a:off x="9016587" y="4771825"/>
              <a:ext cx="2431606" cy="945407"/>
            </a:xfrm>
            <a:custGeom>
              <a:avLst/>
              <a:gdLst>
                <a:gd name="connsiteX0" fmla="*/ 0 w 1550194"/>
                <a:gd name="connsiteY0" fmla="*/ 7144 h 1208485"/>
                <a:gd name="connsiteX1" fmla="*/ 742950 w 1550194"/>
                <a:gd name="connsiteY1" fmla="*/ 1207294 h 1208485"/>
                <a:gd name="connsiteX2" fmla="*/ 1550194 w 1550194"/>
                <a:gd name="connsiteY2" fmla="*/ 0 h 12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0194" h="1208485">
                  <a:moveTo>
                    <a:pt x="0" y="7144"/>
                  </a:moveTo>
                  <a:cubicBezTo>
                    <a:pt x="242292" y="607814"/>
                    <a:pt x="484584" y="1208485"/>
                    <a:pt x="742950" y="1207294"/>
                  </a:cubicBezTo>
                  <a:cubicBezTo>
                    <a:pt x="1001316" y="1206103"/>
                    <a:pt x="1275755" y="603051"/>
                    <a:pt x="1550194" y="0"/>
                  </a:cubicBezTo>
                </a:path>
              </a:pathLst>
            </a:custGeom>
            <a:ln w="28575">
              <a:solidFill>
                <a:srgbClr val="44546A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0" tIns="36000" rIns="0" bIns="360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ts val="24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2A6AB3"/>
                </a:buClr>
                <a:buSzPct val="110000"/>
                <a:buFont typeface="Wingdings" pitchFamily="16" charset="2"/>
                <a:buNone/>
                <a:tabLst/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F89994E1-62C2-6183-627B-A47BAB2BABD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3077" y="5980775"/>
              <a:ext cx="239238" cy="254476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CAEBC0C-8E52-284D-54D5-AADA9ED13A98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45781" y="4400101"/>
              <a:ext cx="533333" cy="324571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E3F2C63A-2320-97B8-EBEA-37FE0967288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1617" y="4374574"/>
              <a:ext cx="2029714" cy="268190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</p:grpSp>
      <p:pic>
        <p:nvPicPr>
          <p:cNvPr id="125" name="Picture 4 3">
            <a:extLst>
              <a:ext uri="{FF2B5EF4-FFF2-40B4-BE49-F238E27FC236}">
                <a16:creationId xmlns:a16="http://schemas.microsoft.com/office/drawing/2014/main" id="{BACE4152-EFD5-D510-3FC2-DFD2465E3B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 cstate="screen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97261" y="3648804"/>
            <a:ext cx="458355" cy="49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7" name="Group 126">
            <a:extLst>
              <a:ext uri="{FF2B5EF4-FFF2-40B4-BE49-F238E27FC236}">
                <a16:creationId xmlns:a16="http://schemas.microsoft.com/office/drawing/2014/main" id="{D0F81709-6430-0FEE-CD36-C74623F13C6B}"/>
              </a:ext>
            </a:extLst>
          </p:cNvPr>
          <p:cNvGrpSpPr/>
          <p:nvPr/>
        </p:nvGrpSpPr>
        <p:grpSpPr>
          <a:xfrm>
            <a:off x="9919146" y="3654093"/>
            <a:ext cx="456761" cy="483801"/>
            <a:chOff x="8632297" y="2634722"/>
            <a:chExt cx="456761" cy="483801"/>
          </a:xfrm>
        </p:grpSpPr>
        <p:pic>
          <p:nvPicPr>
            <p:cNvPr id="123" name="Picture 4 2">
              <a:extLst>
                <a:ext uri="{FF2B5EF4-FFF2-40B4-BE49-F238E27FC236}">
                  <a16:creationId xmlns:a16="http://schemas.microsoft.com/office/drawing/2014/main" id="{94C029A8-F6C6-51BA-AB90-3A0F182B67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5" cstate="screen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632297" y="2634722"/>
              <a:ext cx="456761" cy="483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6" name="Rechteck 42">
              <a:extLst>
                <a:ext uri="{FF2B5EF4-FFF2-40B4-BE49-F238E27FC236}">
                  <a16:creationId xmlns:a16="http://schemas.microsoft.com/office/drawing/2014/main" id="{DE8E32BA-456E-4D7B-236C-EBB6BD5BF762}"/>
                </a:ext>
              </a:extLst>
            </p:cNvPr>
            <p:cNvSpPr/>
            <p:nvPr/>
          </p:nvSpPr>
          <p:spPr>
            <a:xfrm>
              <a:off x="8805686" y="2868461"/>
              <a:ext cx="94741" cy="592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0CFFCC-3B6E-DF82-309F-CF5BF44F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7752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83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963824AD-225F-D3B1-5491-41196517BB50}"/>
              </a:ext>
            </a:extLst>
          </p:cNvPr>
          <p:cNvGrpSpPr/>
          <p:nvPr/>
        </p:nvGrpSpPr>
        <p:grpSpPr>
          <a:xfrm rot="4181533">
            <a:off x="5539801" y="1980716"/>
            <a:ext cx="2036783" cy="1449813"/>
            <a:chOff x="945357" y="550892"/>
            <a:chExt cx="2036783" cy="1449813"/>
          </a:xfrm>
        </p:grpSpPr>
        <p:sp>
          <p:nvSpPr>
            <p:cNvPr id="135" name="Ellipse 43">
              <a:extLst>
                <a:ext uri="{FF2B5EF4-FFF2-40B4-BE49-F238E27FC236}">
                  <a16:creationId xmlns:a16="http://schemas.microsoft.com/office/drawing/2014/main" id="{1CF7620F-9C19-2538-B457-04DA614B010B}"/>
                </a:ext>
              </a:extLst>
            </p:cNvPr>
            <p:cNvSpPr/>
            <p:nvPr/>
          </p:nvSpPr>
          <p:spPr>
            <a:xfrm rot="19635324">
              <a:off x="976056" y="935166"/>
              <a:ext cx="2004371" cy="670317"/>
            </a:xfrm>
            <a:prstGeom prst="ellipse">
              <a:avLst/>
            </a:prstGeom>
            <a:solidFill>
              <a:srgbClr val="4472C4">
                <a:alpha val="49020"/>
              </a:srgbClr>
            </a:solidFill>
            <a:ln>
              <a:solidFill>
                <a:srgbClr val="2F528F">
                  <a:alpha val="38824"/>
                </a:srgbClr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B798F6A-FBD0-0E00-A8E7-67568B9DFEF7}"/>
                </a:ext>
              </a:extLst>
            </p:cNvPr>
            <p:cNvGrpSpPr/>
            <p:nvPr/>
          </p:nvGrpSpPr>
          <p:grpSpPr>
            <a:xfrm>
              <a:off x="945357" y="550892"/>
              <a:ext cx="2036783" cy="1449813"/>
              <a:chOff x="945357" y="550892"/>
              <a:chExt cx="2036783" cy="1449813"/>
            </a:xfrm>
          </p:grpSpPr>
          <p:sp>
            <p:nvSpPr>
              <p:cNvPr id="126" name="Freeform 29">
                <a:extLst>
                  <a:ext uri="{FF2B5EF4-FFF2-40B4-BE49-F238E27FC236}">
                    <a16:creationId xmlns:a16="http://schemas.microsoft.com/office/drawing/2014/main" id="{3462FA24-A8D3-D682-383B-A93326E5212B}"/>
                  </a:ext>
                </a:extLst>
              </p:cNvPr>
              <p:cNvSpPr/>
              <p:nvPr/>
            </p:nvSpPr>
            <p:spPr>
              <a:xfrm rot="19713267">
                <a:off x="1115885" y="1153715"/>
                <a:ext cx="1575410" cy="338941"/>
              </a:xfrm>
              <a:custGeom>
                <a:avLst/>
                <a:gdLst>
                  <a:gd name="connsiteX0" fmla="*/ 0 w 853440"/>
                  <a:gd name="connsiteY0" fmla="*/ 76206 h 182892"/>
                  <a:gd name="connsiteX1" fmla="*/ 160020 w 853440"/>
                  <a:gd name="connsiteY1" fmla="*/ 106686 h 182892"/>
                  <a:gd name="connsiteX2" fmla="*/ 228600 w 853440"/>
                  <a:gd name="connsiteY2" fmla="*/ 175266 h 182892"/>
                  <a:gd name="connsiteX3" fmla="*/ 281940 w 853440"/>
                  <a:gd name="connsiteY3" fmla="*/ 7626 h 182892"/>
                  <a:gd name="connsiteX4" fmla="*/ 358140 w 853440"/>
                  <a:gd name="connsiteY4" fmla="*/ 182886 h 182892"/>
                  <a:gd name="connsiteX5" fmla="*/ 419100 w 853440"/>
                  <a:gd name="connsiteY5" fmla="*/ 6 h 182892"/>
                  <a:gd name="connsiteX6" fmla="*/ 464820 w 853440"/>
                  <a:gd name="connsiteY6" fmla="*/ 175266 h 182892"/>
                  <a:gd name="connsiteX7" fmla="*/ 533400 w 853440"/>
                  <a:gd name="connsiteY7" fmla="*/ 7626 h 182892"/>
                  <a:gd name="connsiteX8" fmla="*/ 594360 w 853440"/>
                  <a:gd name="connsiteY8" fmla="*/ 175266 h 182892"/>
                  <a:gd name="connsiteX9" fmla="*/ 647700 w 853440"/>
                  <a:gd name="connsiteY9" fmla="*/ 15246 h 182892"/>
                  <a:gd name="connsiteX10" fmla="*/ 708660 w 853440"/>
                  <a:gd name="connsiteY10" fmla="*/ 144786 h 182892"/>
                  <a:gd name="connsiteX11" fmla="*/ 769620 w 853440"/>
                  <a:gd name="connsiteY11" fmla="*/ 76206 h 182892"/>
                  <a:gd name="connsiteX12" fmla="*/ 853440 w 853440"/>
                  <a:gd name="connsiteY12" fmla="*/ 76206 h 18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40" h="182892">
                    <a:moveTo>
                      <a:pt x="0" y="76206"/>
                    </a:moveTo>
                    <a:cubicBezTo>
                      <a:pt x="60960" y="83191"/>
                      <a:pt x="121920" y="90176"/>
                      <a:pt x="160020" y="106686"/>
                    </a:cubicBezTo>
                    <a:cubicBezTo>
                      <a:pt x="198120" y="123196"/>
                      <a:pt x="208280" y="191776"/>
                      <a:pt x="228600" y="175266"/>
                    </a:cubicBezTo>
                    <a:cubicBezTo>
                      <a:pt x="248920" y="158756"/>
                      <a:pt x="260350" y="6356"/>
                      <a:pt x="281940" y="7626"/>
                    </a:cubicBezTo>
                    <a:cubicBezTo>
                      <a:pt x="303530" y="8896"/>
                      <a:pt x="335280" y="184156"/>
                      <a:pt x="358140" y="182886"/>
                    </a:cubicBezTo>
                    <a:cubicBezTo>
                      <a:pt x="381000" y="181616"/>
                      <a:pt x="401320" y="1276"/>
                      <a:pt x="419100" y="6"/>
                    </a:cubicBezTo>
                    <a:cubicBezTo>
                      <a:pt x="436880" y="-1264"/>
                      <a:pt x="445770" y="173996"/>
                      <a:pt x="464820" y="175266"/>
                    </a:cubicBezTo>
                    <a:cubicBezTo>
                      <a:pt x="483870" y="176536"/>
                      <a:pt x="511810" y="7626"/>
                      <a:pt x="533400" y="7626"/>
                    </a:cubicBezTo>
                    <a:cubicBezTo>
                      <a:pt x="554990" y="7626"/>
                      <a:pt x="575310" y="173996"/>
                      <a:pt x="594360" y="175266"/>
                    </a:cubicBezTo>
                    <a:cubicBezTo>
                      <a:pt x="613410" y="176536"/>
                      <a:pt x="628650" y="20326"/>
                      <a:pt x="647700" y="15246"/>
                    </a:cubicBezTo>
                    <a:cubicBezTo>
                      <a:pt x="666750" y="10166"/>
                      <a:pt x="688340" y="134626"/>
                      <a:pt x="708660" y="144786"/>
                    </a:cubicBezTo>
                    <a:cubicBezTo>
                      <a:pt x="728980" y="154946"/>
                      <a:pt x="745490" y="87636"/>
                      <a:pt x="769620" y="76206"/>
                    </a:cubicBezTo>
                    <a:cubicBezTo>
                      <a:pt x="793750" y="64776"/>
                      <a:pt x="823595" y="70491"/>
                      <a:pt x="853440" y="76206"/>
                    </a:cubicBezTo>
                  </a:path>
                </a:pathLst>
              </a:cu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30">
                <a:extLst>
                  <a:ext uri="{FF2B5EF4-FFF2-40B4-BE49-F238E27FC236}">
                    <a16:creationId xmlns:a16="http://schemas.microsoft.com/office/drawing/2014/main" id="{AD5DBAD0-CD23-700C-59E8-15EA7735E90D}"/>
                  </a:ext>
                </a:extLst>
              </p:cNvPr>
              <p:cNvSpPr/>
              <p:nvPr/>
            </p:nvSpPr>
            <p:spPr>
              <a:xfrm rot="19713267">
                <a:off x="945357" y="1523850"/>
                <a:ext cx="474982" cy="476855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31">
                <a:extLst>
                  <a:ext uri="{FF2B5EF4-FFF2-40B4-BE49-F238E27FC236}">
                    <a16:creationId xmlns:a16="http://schemas.microsoft.com/office/drawing/2014/main" id="{F592B642-EBFB-E2BF-6982-60ABD134AEE2}"/>
                  </a:ext>
                </a:extLst>
              </p:cNvPr>
              <p:cNvSpPr/>
              <p:nvPr/>
            </p:nvSpPr>
            <p:spPr>
              <a:xfrm rot="19713267">
                <a:off x="2507158" y="550892"/>
                <a:ext cx="474982" cy="476855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3">
                <a:extLst>
                  <a:ext uri="{FF2B5EF4-FFF2-40B4-BE49-F238E27FC236}">
                    <a16:creationId xmlns:a16="http://schemas.microsoft.com/office/drawing/2014/main" id="{A09C6009-CF6F-A838-B02D-60A91F280E8F}"/>
                  </a:ext>
                </a:extLst>
              </p:cNvPr>
              <p:cNvSpPr/>
              <p:nvPr/>
            </p:nvSpPr>
            <p:spPr>
              <a:xfrm>
                <a:off x="1921816" y="1311498"/>
                <a:ext cx="246663" cy="25257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134" name="TextBox 24">
                <a:extLst>
                  <a:ext uri="{FF2B5EF4-FFF2-40B4-BE49-F238E27FC236}">
                    <a16:creationId xmlns:a16="http://schemas.microsoft.com/office/drawing/2014/main" id="{D430FB4F-CDD4-552E-727C-F08C0E824C2F}"/>
                  </a:ext>
                </a:extLst>
              </p:cNvPr>
              <p:cNvSpPr txBox="1"/>
              <p:nvPr/>
            </p:nvSpPr>
            <p:spPr>
              <a:xfrm>
                <a:off x="2256144" y="1254147"/>
                <a:ext cx="1847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CH" sz="1400"/>
              </a:p>
            </p:txBody>
          </p:sp>
        </p:grpSp>
      </p:grpSp>
      <p:pic>
        <p:nvPicPr>
          <p:cNvPr id="5" name="Picture 4" descr="\documentclass{article}&#10;\usepackage{amsmath}&#10;\pagestyle{empty}&#10;\begin{document}&#10;&#10;$f_\mathrm{rot} \propto \frac{m_e}{m_p}$&#10;&#10;&#10;\end{document}" title="IguanaTex Bitmap Display">
            <a:extLst>
              <a:ext uri="{FF2B5EF4-FFF2-40B4-BE49-F238E27FC236}">
                <a16:creationId xmlns:a16="http://schemas.microsoft.com/office/drawing/2014/main" id="{FDFD18D0-C331-0B39-71E3-8BA9BE2FEE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57790" y="2795592"/>
            <a:ext cx="1037714" cy="318476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$f_\mathrm{vib} \propto \sqrt{\frac{m_e}{m_p}}$&#10;&#10;&#10;\end{document}" title="IguanaTex Bitmap Display">
            <a:extLst>
              <a:ext uri="{FF2B5EF4-FFF2-40B4-BE49-F238E27FC236}">
                <a16:creationId xmlns:a16="http://schemas.microsoft.com/office/drawing/2014/main" id="{D4773373-7ADA-F22D-A085-0E01D16BD15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90505" y="3269144"/>
            <a:ext cx="1337904" cy="455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feld 107 1">
                <a:extLst>
                  <a:ext uri="{FF2B5EF4-FFF2-40B4-BE49-F238E27FC236}">
                    <a16:creationId xmlns:a16="http://schemas.microsoft.com/office/drawing/2014/main" id="{DAD312D1-B51E-D7FB-DCC8-71492D36AB25}"/>
                  </a:ext>
                </a:extLst>
              </p:cNvPr>
              <p:cNvSpPr txBox="1"/>
              <p:nvPr/>
            </p:nvSpPr>
            <p:spPr>
              <a:xfrm>
                <a:off x="481214" y="1366751"/>
                <a:ext cx="3774774" cy="43704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200" b="1">
                    <a:cs typeface="Calibri Light" panose="020F0302020204030204" pitchFamily="34" charset="0"/>
                  </a:rPr>
                  <a:t>H</a:t>
                </a:r>
                <a:r>
                  <a:rPr lang="en-US" sz="2200" b="1" baseline="-25000">
                    <a:cs typeface="Calibri Light" panose="020F0302020204030204" pitchFamily="34" charset="0"/>
                  </a:rPr>
                  <a:t>2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r>
                  <a:rPr lang="en-US" sz="2200" b="1">
                    <a:cs typeface="Calibri Light" panose="020F0302020204030204" pitchFamily="34" charset="0"/>
                  </a:rPr>
                  <a:t>, HD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r>
                  <a:rPr lang="en-US" sz="2200" b="1">
                    <a:cs typeface="Calibri Light" panose="020F0302020204030204" pitchFamily="34" charset="0"/>
                  </a:rPr>
                  <a:t>, D</a:t>
                </a:r>
                <a:r>
                  <a:rPr lang="en-US" sz="2200" b="1" baseline="-25000">
                    <a:cs typeface="Calibri Light" panose="020F0302020204030204" pitchFamily="34" charset="0"/>
                  </a:rPr>
                  <a:t>2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r>
                  <a:rPr lang="en-US" sz="2200" b="1">
                    <a:cs typeface="Calibri Light" panose="020F0302020204030204" pitchFamily="34" charset="0"/>
                  </a:rPr>
                  <a:t>, HT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r>
                  <a:rPr lang="en-US" sz="2200" b="1">
                    <a:cs typeface="Calibri Light" panose="020F0302020204030204" pitchFamily="34" charset="0"/>
                  </a:rPr>
                  <a:t>, DT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r>
                  <a:rPr lang="en-US" sz="2200" b="1">
                    <a:cs typeface="Calibri Light" panose="020F0302020204030204" pitchFamily="34" charset="0"/>
                  </a:rPr>
                  <a:t>, T</a:t>
                </a:r>
                <a:r>
                  <a:rPr lang="en-US" sz="2200" b="1" baseline="-25000">
                    <a:cs typeface="Calibri Light" panose="020F0302020204030204" pitchFamily="34" charset="0"/>
                  </a:rPr>
                  <a:t>2</a:t>
                </a:r>
                <a:r>
                  <a:rPr lang="en-US" sz="2200" b="1" baseline="30000">
                    <a:cs typeface="Calibri Light" panose="020F0302020204030204" pitchFamily="34" charset="0"/>
                  </a:rPr>
                  <a:t>+</a:t>
                </a:r>
                <a:endParaRPr lang="en-US" sz="2200" b="1">
                  <a:cs typeface="Calibri Light" panose="020F0302020204030204" pitchFamily="34" charset="0"/>
                </a:endParaRPr>
              </a:p>
              <a:p>
                <a:endParaRPr lang="en-US" sz="2200">
                  <a:cs typeface="Calibri Light" panose="020F0302020204030204" pitchFamily="34" charset="0"/>
                </a:endParaRPr>
              </a:p>
              <a:p>
                <a:r>
                  <a:rPr lang="en-US" sz="2200">
                    <a:cs typeface="Calibri Light" panose="020F0302020204030204" pitchFamily="34" charset="0"/>
                  </a:rPr>
                  <a:t>Ab-initio theory accurate to few-ppt (10</a:t>
                </a:r>
                <a:r>
                  <a:rPr lang="en-US" sz="2200" baseline="30000">
                    <a:cs typeface="Calibri Light" panose="020F0302020204030204" pitchFamily="34" charset="0"/>
                  </a:rPr>
                  <a:t>-12</a:t>
                </a:r>
                <a:r>
                  <a:rPr lang="en-US" sz="2200">
                    <a:cs typeface="Calibri Light" panose="020F0302020204030204" pitchFamily="34" charset="0"/>
                  </a:rPr>
                  <a:t>) level</a:t>
                </a:r>
              </a:p>
              <a:p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V. I. </a:t>
                </a:r>
                <a:r>
                  <a:rPr lang="en-US" err="1">
                    <a:solidFill>
                      <a:schemeClr val="bg1">
                        <a:lumMod val="50000"/>
                      </a:schemeClr>
                    </a:solidFill>
                  </a:rPr>
                  <a:t>Korobov</a:t>
                </a:r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i="1">
                    <a:solidFill>
                      <a:schemeClr val="bg1">
                        <a:lumMod val="50000"/>
                      </a:schemeClr>
                    </a:solidFill>
                  </a:rPr>
                  <a:t>et al.</a:t>
                </a:r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, PRL </a:t>
                </a:r>
                <a:r>
                  <a:rPr lang="en-US" b="1">
                    <a:solidFill>
                      <a:schemeClr val="bg1">
                        <a:lumMod val="50000"/>
                      </a:schemeClr>
                    </a:solidFill>
                  </a:rPr>
                  <a:t>118</a:t>
                </a:r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, 233001 (2017)</a:t>
                </a:r>
              </a:p>
              <a:p>
                <a:endParaRPr lang="en-US" sz="2200">
                  <a:cs typeface="Calibri Light" panose="020F0302020204030204" pitchFamily="34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200">
                    <a:cs typeface="Calibri Light" panose="020F0302020204030204" pitchFamily="34" charset="0"/>
                  </a:rPr>
                  <a:t>Precise measurements of nucleon-electron mass ratios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, </m:t>
                    </m:r>
                  </m:oMath>
                </a14:m>
                <a:r>
                  <a:rPr lang="en-US" sz="2200">
                    <a:cs typeface="Calibri Light" panose="020F0302020204030204" pitchFamily="34" charset="0"/>
                  </a:rPr>
                  <a:t>p</a:t>
                </a:r>
                <a:r>
                  <a:rPr lang="en-US" sz="2200" err="1">
                    <a:cs typeface="Calibri Light" panose="020F0302020204030204" pitchFamily="34" charset="0"/>
                  </a:rPr>
                  <a:t>,d,t</a:t>
                </a:r>
                <a:r>
                  <a:rPr lang="en-US" sz="2200">
                    <a:cs typeface="Calibri Light" panose="020F0302020204030204" pitchFamily="34" charset="0"/>
                  </a:rPr>
                  <a:t> charge radii, Rydberg constant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200">
                    <a:cs typeface="Calibri Light" panose="020F0302020204030204" pitchFamily="34" charset="0"/>
                  </a:rPr>
                  <a:t>Test QED, probe physics beyond the standard model</a:t>
                </a:r>
              </a:p>
            </p:txBody>
          </p:sp>
        </mc:Choice>
        <mc:Fallback xmlns="">
          <p:sp>
            <p:nvSpPr>
              <p:cNvPr id="84" name="Textfeld 107 1">
                <a:extLst>
                  <a:ext uri="{FF2B5EF4-FFF2-40B4-BE49-F238E27FC236}">
                    <a16:creationId xmlns:a16="http://schemas.microsoft.com/office/drawing/2014/main" id="{DAD312D1-B51E-D7FB-DCC8-71492D36A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14" y="1366751"/>
                <a:ext cx="3774774" cy="4370427"/>
              </a:xfrm>
              <a:prstGeom prst="rect">
                <a:avLst/>
              </a:prstGeom>
              <a:blipFill>
                <a:blip r:embed="rId6"/>
                <a:stretch>
                  <a:fillRect l="-2100" t="-976" b="-1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DC69EAF6-38EC-C1F1-C744-C511FC3A8E4D}"/>
              </a:ext>
            </a:extLst>
          </p:cNvPr>
          <p:cNvGrpSpPr/>
          <p:nvPr/>
        </p:nvGrpSpPr>
        <p:grpSpPr>
          <a:xfrm>
            <a:off x="4919737" y="1493780"/>
            <a:ext cx="2863678" cy="2746138"/>
            <a:chOff x="3333394" y="225130"/>
            <a:chExt cx="2863678" cy="2746138"/>
          </a:xfrm>
        </p:grpSpPr>
        <p:sp>
          <p:nvSpPr>
            <p:cNvPr id="129" name="Arc 30">
              <a:extLst>
                <a:ext uri="{FF2B5EF4-FFF2-40B4-BE49-F238E27FC236}">
                  <a16:creationId xmlns:a16="http://schemas.microsoft.com/office/drawing/2014/main" id="{2EA69A19-103B-8143-4F84-92A18714B8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33394" y="225130"/>
              <a:ext cx="2863678" cy="2746138"/>
            </a:xfrm>
            <a:prstGeom prst="arc">
              <a:avLst>
                <a:gd name="adj1" fmla="val 11369077"/>
                <a:gd name="adj2" fmla="val 17260953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CACBFE1-C912-E1A1-D54D-952FE4680533}"/>
                </a:ext>
              </a:extLst>
            </p:cNvPr>
            <p:cNvCxnSpPr>
              <a:cxnSpLocks/>
            </p:cNvCxnSpPr>
            <p:nvPr/>
          </p:nvCxnSpPr>
          <p:spPr>
            <a:xfrm>
              <a:off x="4726452" y="852805"/>
              <a:ext cx="855331" cy="637146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6125756-7421-2FE1-494A-01C86DEB6869}"/>
              </a:ext>
            </a:extLst>
          </p:cNvPr>
          <p:cNvSpPr txBox="1">
            <a:spLocks/>
          </p:cNvSpPr>
          <p:nvPr/>
        </p:nvSpPr>
        <p:spPr>
          <a:xfrm>
            <a:off x="322455" y="231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latin typeface="+mn-lt"/>
              </a:rPr>
              <a:t>Hydrogen molecular 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2F0469-15DC-1405-B4E6-5D1588522109}"/>
              </a:ext>
            </a:extLst>
          </p:cNvPr>
          <p:cNvSpPr txBox="1"/>
          <p:nvPr/>
        </p:nvSpPr>
        <p:spPr>
          <a:xfrm>
            <a:off x="7656896" y="1665293"/>
            <a:ext cx="3127757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cs typeface="Calibri Light" panose="020F0302020204030204" pitchFamily="34" charset="0"/>
              </a:rPr>
              <a:t>Ensembles - Paul traps</a:t>
            </a:r>
          </a:p>
          <a:p>
            <a:r>
              <a:rPr lang="en-US" sz="2000">
                <a:cs typeface="Calibri Light" panose="020F0302020204030204" pitchFamily="34" charset="0"/>
              </a:rPr>
              <a:t>Düsseldorf, Amsterdam, Paris, Wuhan</a:t>
            </a:r>
          </a:p>
          <a:p>
            <a:r>
              <a:rPr lang="en-US" sz="2000">
                <a:cs typeface="Calibri Light" panose="020F0302020204030204" pitchFamily="34" charset="0"/>
              </a:rPr>
              <a:t>Destructive state detection</a:t>
            </a:r>
            <a:br>
              <a:rPr lang="en-US" sz="2000">
                <a:cs typeface="Calibri Light" panose="020F0302020204030204" pitchFamily="34" charset="0"/>
              </a:rPr>
            </a:br>
            <a:endParaRPr lang="en-US" sz="2000">
              <a:cs typeface="Calibri Light" panose="020F0302020204030204" pitchFamily="34" charset="0"/>
            </a:endParaRPr>
          </a:p>
          <a:p>
            <a:r>
              <a:rPr lang="en-US" sz="2000" b="1">
                <a:cs typeface="Calibri Light" panose="020F0302020204030204" pitchFamily="34" charset="0"/>
              </a:rPr>
              <a:t>Single-ion - Penning trap</a:t>
            </a:r>
          </a:p>
          <a:p>
            <a:r>
              <a:rPr lang="en-US" sz="2000">
                <a:cs typeface="Calibri Light" panose="020F0302020204030204" pitchFamily="34" charset="0"/>
              </a:rPr>
              <a:t>MPIK Heidelberg + Düsseldorf</a:t>
            </a:r>
          </a:p>
          <a:p>
            <a:r>
              <a:rPr lang="en-US" sz="2000">
                <a:cs typeface="Calibri Light" panose="020F0302020204030204" pitchFamily="34" charset="0"/>
              </a:rPr>
              <a:t>Spin </a:t>
            </a:r>
            <a:r>
              <a:rPr lang="en-US" sz="2000"/>
              <a:t>orientation</a:t>
            </a:r>
            <a:r>
              <a:rPr lang="en-US" sz="2000">
                <a:cs typeface="Calibri Light" panose="020F0302020204030204" pitchFamily="34" charset="0"/>
              </a:rPr>
              <a:t> detection</a:t>
            </a:r>
          </a:p>
          <a:p>
            <a:endParaRPr lang="en-US" sz="2000">
              <a:cs typeface="Calibri Light" panose="020F0302020204030204" pitchFamily="34" charset="0"/>
            </a:endParaRPr>
          </a:p>
          <a:p>
            <a:r>
              <a:rPr lang="en-US" sz="2000" b="1">
                <a:cs typeface="Calibri Light" panose="020F0302020204030204" pitchFamily="34" charset="0"/>
              </a:rPr>
              <a:t>Single-ion - Paul trap</a:t>
            </a:r>
          </a:p>
          <a:p>
            <a:r>
              <a:rPr lang="en-US" sz="2000">
                <a:cs typeface="Calibri Light" panose="020F0302020204030204" pitchFamily="34" charset="0"/>
              </a:rPr>
              <a:t>ETH Zürich</a:t>
            </a:r>
          </a:p>
          <a:p>
            <a:r>
              <a:rPr lang="en-US" sz="2000">
                <a:cs typeface="Calibri Light" panose="020F0302020204030204" pitchFamily="34" charset="0"/>
              </a:rPr>
              <a:t>Quantum logic spectroscopy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A138C6F-A139-D774-9553-C3B22D6D7174}"/>
              </a:ext>
            </a:extLst>
          </p:cNvPr>
          <p:cNvGrpSpPr/>
          <p:nvPr/>
        </p:nvGrpSpPr>
        <p:grpSpPr>
          <a:xfrm>
            <a:off x="7331859" y="259216"/>
            <a:ext cx="4213591" cy="1234564"/>
            <a:chOff x="7320913" y="226519"/>
            <a:chExt cx="4213591" cy="1234564"/>
          </a:xfrm>
        </p:grpSpPr>
        <p:pic>
          <p:nvPicPr>
            <p:cNvPr id="113" name="Picture 112" descr="A close up of a fabric&#10;&#10;Description automatically generated">
              <a:extLst>
                <a:ext uri="{FF2B5EF4-FFF2-40B4-BE49-F238E27FC236}">
                  <a16:creationId xmlns:a16="http://schemas.microsoft.com/office/drawing/2014/main" id="{3F61C72C-A9B4-42C2-0F71-6E779109B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20913" y="226519"/>
              <a:ext cx="4115213" cy="1234564"/>
            </a:xfrm>
            <a:prstGeom prst="rect">
              <a:avLst/>
            </a:prstGeom>
          </p:spPr>
        </p:pic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E88C359-6163-1F12-0376-07ADE4C8137E}"/>
                </a:ext>
              </a:extLst>
            </p:cNvPr>
            <p:cNvSpPr txBox="1"/>
            <p:nvPr/>
          </p:nvSpPr>
          <p:spPr>
            <a:xfrm>
              <a:off x="8889275" y="1088860"/>
              <a:ext cx="264522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cs typeface="Calibri Light" panose="020F0302020204030204" pitchFamily="34" charset="0"/>
                </a:rPr>
                <a:t>Düsseldorf, Schiller group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EE37DDA-04FE-56BA-E61B-31C2FB00C6DB}"/>
              </a:ext>
            </a:extLst>
          </p:cNvPr>
          <p:cNvGrpSpPr/>
          <p:nvPr/>
        </p:nvGrpSpPr>
        <p:grpSpPr>
          <a:xfrm>
            <a:off x="10708480" y="2557921"/>
            <a:ext cx="1316201" cy="3529829"/>
            <a:chOff x="10708480" y="2557921"/>
            <a:chExt cx="1316201" cy="3529829"/>
          </a:xfrm>
        </p:grpSpPr>
        <p:pic>
          <p:nvPicPr>
            <p:cNvPr id="114" name="Picture 113" descr="A close up of a machine&#10;&#10;Description automatically generated">
              <a:extLst>
                <a:ext uri="{FF2B5EF4-FFF2-40B4-BE49-F238E27FC236}">
                  <a16:creationId xmlns:a16="http://schemas.microsoft.com/office/drawing/2014/main" id="{E81BB66A-8570-0467-E531-FC0015DBF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9589941" y="3676460"/>
              <a:ext cx="3501027" cy="1263949"/>
            </a:xfrm>
            <a:prstGeom prst="rect">
              <a:avLst/>
            </a:prstGeom>
          </p:spPr>
        </p:pic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FD09590F-A640-63BC-BF62-643EE6BCECED}"/>
                </a:ext>
              </a:extLst>
            </p:cNvPr>
            <p:cNvSpPr txBox="1"/>
            <p:nvPr/>
          </p:nvSpPr>
          <p:spPr>
            <a:xfrm>
              <a:off x="11127164" y="4887421"/>
              <a:ext cx="897517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cs typeface="Calibri Light" panose="020F0302020204030204" pitchFamily="34" charset="0"/>
                </a:rPr>
                <a:t>MPIK, Sturm</a:t>
              </a:r>
              <a:r>
                <a:rPr lang="en-US">
                  <a:solidFill>
                    <a:schemeClr val="bg1"/>
                  </a:solidFill>
                  <a:cs typeface="Calibri Light" panose="020F0302020204030204" pitchFamily="34" charset="0"/>
                </a:rPr>
                <a:t>/</a:t>
              </a:r>
              <a:r>
                <a:rPr lang="en-US" sz="1800">
                  <a:solidFill>
                    <a:schemeClr val="bg1"/>
                  </a:solidFill>
                  <a:cs typeface="Calibri Light" panose="020F0302020204030204" pitchFamily="34" charset="0"/>
                </a:rPr>
                <a:t>Blaum groups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8" name="Gruppieren 43">
            <a:extLst>
              <a:ext uri="{FF2B5EF4-FFF2-40B4-BE49-F238E27FC236}">
                <a16:creationId xmlns:a16="http://schemas.microsoft.com/office/drawing/2014/main" id="{E5942601-84F7-2778-54E2-5BC06858DC4B}"/>
              </a:ext>
            </a:extLst>
          </p:cNvPr>
          <p:cNvGrpSpPr/>
          <p:nvPr/>
        </p:nvGrpSpPr>
        <p:grpSpPr>
          <a:xfrm>
            <a:off x="4413670" y="5129867"/>
            <a:ext cx="2933698" cy="1569083"/>
            <a:chOff x="7107128" y="3782196"/>
            <a:chExt cx="2674111" cy="1430242"/>
          </a:xfrm>
        </p:grpSpPr>
        <p:pic>
          <p:nvPicPr>
            <p:cNvPr id="119" name="Picture 2">
              <a:extLst>
                <a:ext uri="{FF2B5EF4-FFF2-40B4-BE49-F238E27FC236}">
                  <a16:creationId xmlns:a16="http://schemas.microsoft.com/office/drawing/2014/main" id="{56CE11C8-3CE7-E63B-E704-CDD1BA0B3D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07128" y="3782196"/>
              <a:ext cx="2674111" cy="1430242"/>
            </a:xfrm>
            <a:prstGeom prst="roundRect">
              <a:avLst>
                <a:gd name="adj" fmla="val 0"/>
              </a:avLst>
            </a:prstGeom>
            <a:noFill/>
            <a:ln w="28575"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0" name="Oval 45">
              <a:extLst>
                <a:ext uri="{FF2B5EF4-FFF2-40B4-BE49-F238E27FC236}">
                  <a16:creationId xmlns:a16="http://schemas.microsoft.com/office/drawing/2014/main" id="{868AA8F0-B172-35AF-1447-4680943330FF}"/>
                </a:ext>
              </a:extLst>
            </p:cNvPr>
            <p:cNvSpPr/>
            <p:nvPr/>
          </p:nvSpPr>
          <p:spPr>
            <a:xfrm>
              <a:off x="8569614" y="4285424"/>
              <a:ext cx="551680" cy="5516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21" name="Textfeld 4">
              <a:extLst>
                <a:ext uri="{FF2B5EF4-FFF2-40B4-BE49-F238E27FC236}">
                  <a16:creationId xmlns:a16="http://schemas.microsoft.com/office/drawing/2014/main" id="{91E10BA5-83DC-E505-EFE2-50C836E08F17}"/>
                </a:ext>
              </a:extLst>
            </p:cNvPr>
            <p:cNvSpPr txBox="1"/>
            <p:nvPr/>
          </p:nvSpPr>
          <p:spPr>
            <a:xfrm>
              <a:off x="7363579" y="3964286"/>
              <a:ext cx="1175144" cy="533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3200" err="1">
                  <a:solidFill>
                    <a:schemeClr val="bg1"/>
                  </a:solidFill>
                </a:rPr>
                <a:t>Be</a:t>
              </a:r>
              <a:r>
                <a:rPr lang="de-DE" sz="3200" baseline="300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22" name="Textfeld 4">
              <a:extLst>
                <a:ext uri="{FF2B5EF4-FFF2-40B4-BE49-F238E27FC236}">
                  <a16:creationId xmlns:a16="http://schemas.microsoft.com/office/drawing/2014/main" id="{09BF2DA9-5F05-C3A1-4A31-102666A0DFAE}"/>
                </a:ext>
              </a:extLst>
            </p:cNvPr>
            <p:cNvSpPr txBox="1"/>
            <p:nvPr/>
          </p:nvSpPr>
          <p:spPr>
            <a:xfrm>
              <a:off x="8949996" y="3922778"/>
              <a:ext cx="656355" cy="533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3200" baseline="-2500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3200" b="1" baseline="3000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D4DF5B4-FC60-A5E6-C46C-5E77DC5B2383}"/>
              </a:ext>
            </a:extLst>
          </p:cNvPr>
          <p:cNvSpPr txBox="1"/>
          <p:nvPr/>
        </p:nvSpPr>
        <p:spPr>
          <a:xfrm>
            <a:off x="5683187" y="193883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DADC7B-C3EE-6C9C-42CF-B816058BC948}"/>
              </a:ext>
            </a:extLst>
          </p:cNvPr>
          <p:cNvSpPr txBox="1"/>
          <p:nvPr/>
        </p:nvSpPr>
        <p:spPr>
          <a:xfrm>
            <a:off x="7137133" y="30645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707BB2-890F-8226-4741-5CE176ACF9B0}"/>
              </a:ext>
            </a:extLst>
          </p:cNvPr>
          <p:cNvSpPr txBox="1"/>
          <p:nvPr/>
        </p:nvSpPr>
        <p:spPr>
          <a:xfrm>
            <a:off x="6303007" y="264565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-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6A1DBC-067B-EC97-57AB-ADBB52031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3063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>
            <a:extLst>
              <a:ext uri="{FF2B5EF4-FFF2-40B4-BE49-F238E27FC236}">
                <a16:creationId xmlns:a16="http://schemas.microsoft.com/office/drawing/2014/main" id="{1096D199-BD06-E0D6-562B-56B093B0BD4C}"/>
              </a:ext>
            </a:extLst>
          </p:cNvPr>
          <p:cNvSpPr>
            <a:spLocks noChangeAspect="1"/>
          </p:cNvSpPr>
          <p:nvPr/>
        </p:nvSpPr>
        <p:spPr bwMode="auto">
          <a:xfrm>
            <a:off x="624017" y="1651360"/>
            <a:ext cx="5415961" cy="1868906"/>
          </a:xfrm>
          <a:custGeom>
            <a:avLst/>
            <a:gdLst>
              <a:gd name="connsiteX0" fmla="*/ 0 w 1550194"/>
              <a:gd name="connsiteY0" fmla="*/ 7144 h 1208485"/>
              <a:gd name="connsiteX1" fmla="*/ 742950 w 1550194"/>
              <a:gd name="connsiteY1" fmla="*/ 1207294 h 1208485"/>
              <a:gd name="connsiteX2" fmla="*/ 1550194 w 1550194"/>
              <a:gd name="connsiteY2" fmla="*/ 0 h 120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0194" h="1208485">
                <a:moveTo>
                  <a:pt x="0" y="7144"/>
                </a:moveTo>
                <a:cubicBezTo>
                  <a:pt x="242292" y="607814"/>
                  <a:pt x="484584" y="1208485"/>
                  <a:pt x="742950" y="1207294"/>
                </a:cubicBezTo>
                <a:cubicBezTo>
                  <a:pt x="1001316" y="1206103"/>
                  <a:pt x="1275755" y="603051"/>
                  <a:pt x="1550194" y="0"/>
                </a:cubicBezTo>
              </a:path>
            </a:pathLst>
          </a:custGeom>
          <a:ln w="28575">
            <a:solidFill>
              <a:srgbClr val="44546A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5E7A3DD-6CD8-4913-6F0A-88D40D6D2376}"/>
              </a:ext>
            </a:extLst>
          </p:cNvPr>
          <p:cNvGrpSpPr/>
          <p:nvPr/>
        </p:nvGrpSpPr>
        <p:grpSpPr>
          <a:xfrm>
            <a:off x="3493401" y="1346046"/>
            <a:ext cx="1898575" cy="2659866"/>
            <a:chOff x="6201351" y="509588"/>
            <a:chExt cx="1898575" cy="2659866"/>
          </a:xfrm>
        </p:grpSpPr>
        <p:cxnSp>
          <p:nvCxnSpPr>
            <p:cNvPr id="14" name="Straight Arrow Connector 4">
              <a:extLst>
                <a:ext uri="{FF2B5EF4-FFF2-40B4-BE49-F238E27FC236}">
                  <a16:creationId xmlns:a16="http://schemas.microsoft.com/office/drawing/2014/main" id="{7A6C133B-23E7-1555-2F92-7D7839BED3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01351" y="509588"/>
              <a:ext cx="1781694" cy="1925804"/>
            </a:xfrm>
            <a:prstGeom prst="straightConnector1">
              <a:avLst/>
            </a:prstGeom>
            <a:ln w="190500">
              <a:solidFill>
                <a:srgbClr val="7030A0">
                  <a:alpha val="50000"/>
                </a:srgbClr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52">
              <a:extLst>
                <a:ext uri="{FF2B5EF4-FFF2-40B4-BE49-F238E27FC236}">
                  <a16:creationId xmlns:a16="http://schemas.microsoft.com/office/drawing/2014/main" id="{9A082116-0861-AC27-3C84-37D1064A179A}"/>
                </a:ext>
              </a:extLst>
            </p:cNvPr>
            <p:cNvGrpSpPr/>
            <p:nvPr/>
          </p:nvGrpSpPr>
          <p:grpSpPr>
            <a:xfrm rot="2366206">
              <a:off x="6544565" y="1286117"/>
              <a:ext cx="666801" cy="1883337"/>
              <a:chOff x="7467277" y="2038628"/>
              <a:chExt cx="384784" cy="1086799"/>
            </a:xfrm>
          </p:grpSpPr>
          <p:grpSp>
            <p:nvGrpSpPr>
              <p:cNvPr id="16" name="Group 56">
                <a:extLst>
                  <a:ext uri="{FF2B5EF4-FFF2-40B4-BE49-F238E27FC236}">
                    <a16:creationId xmlns:a16="http://schemas.microsoft.com/office/drawing/2014/main" id="{ADA84978-1244-58C2-2E5F-AC37582AB25E}"/>
                  </a:ext>
                </a:extLst>
              </p:cNvPr>
              <p:cNvGrpSpPr/>
              <p:nvPr/>
            </p:nvGrpSpPr>
            <p:grpSpPr>
              <a:xfrm rot="20322127">
                <a:off x="7467277" y="2038628"/>
                <a:ext cx="150049" cy="1003745"/>
                <a:chOff x="7598607" y="4187014"/>
                <a:chExt cx="150049" cy="1184039"/>
              </a:xfrm>
            </p:grpSpPr>
            <p:grpSp>
              <p:nvGrpSpPr>
                <p:cNvPr id="18" name="Group 63">
                  <a:extLst>
                    <a:ext uri="{FF2B5EF4-FFF2-40B4-BE49-F238E27FC236}">
                      <a16:creationId xmlns:a16="http://schemas.microsoft.com/office/drawing/2014/main" id="{E53A445E-B423-7E36-E68F-F13CB6372A92}"/>
                    </a:ext>
                  </a:extLst>
                </p:cNvPr>
                <p:cNvGrpSpPr/>
                <p:nvPr/>
              </p:nvGrpSpPr>
              <p:grpSpPr>
                <a:xfrm>
                  <a:off x="7598610" y="4581777"/>
                  <a:ext cx="150046" cy="395287"/>
                  <a:chOff x="7598610" y="4581777"/>
                  <a:chExt cx="150046" cy="395287"/>
                </a:xfrm>
              </p:grpSpPr>
              <p:cxnSp>
                <p:nvCxnSpPr>
                  <p:cNvPr id="26" name="Curved Connector 70">
                    <a:extLst>
                      <a:ext uri="{FF2B5EF4-FFF2-40B4-BE49-F238E27FC236}">
                        <a16:creationId xmlns:a16="http://schemas.microsoft.com/office/drawing/2014/main" id="{7C1D5898-1F56-73DC-8A25-F9FE19EAA2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7574619" y="4803027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Curved Connector 71">
                    <a:extLst>
                      <a:ext uri="{FF2B5EF4-FFF2-40B4-BE49-F238E27FC236}">
                        <a16:creationId xmlns:a16="http://schemas.microsoft.com/office/drawing/2014/main" id="{D84F590B-9AE6-DC08-87FA-C89BE74A61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 flipH="1" flipV="1">
                    <a:off x="7574617" y="4605770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64">
                  <a:extLst>
                    <a:ext uri="{FF2B5EF4-FFF2-40B4-BE49-F238E27FC236}">
                      <a16:creationId xmlns:a16="http://schemas.microsoft.com/office/drawing/2014/main" id="{FAA348A4-A265-FEB1-7680-732FD7D0A2C9}"/>
                    </a:ext>
                  </a:extLst>
                </p:cNvPr>
                <p:cNvGrpSpPr/>
                <p:nvPr/>
              </p:nvGrpSpPr>
              <p:grpSpPr>
                <a:xfrm>
                  <a:off x="7598608" y="4187014"/>
                  <a:ext cx="150046" cy="395287"/>
                  <a:chOff x="7598610" y="4581777"/>
                  <a:chExt cx="150046" cy="395287"/>
                </a:xfrm>
              </p:grpSpPr>
              <p:cxnSp>
                <p:nvCxnSpPr>
                  <p:cNvPr id="24" name="Curved Connector 68">
                    <a:extLst>
                      <a:ext uri="{FF2B5EF4-FFF2-40B4-BE49-F238E27FC236}">
                        <a16:creationId xmlns:a16="http://schemas.microsoft.com/office/drawing/2014/main" id="{27D52149-27A2-9A47-E042-F73BAA6FC5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7574619" y="4803027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Curved Connector 69">
                    <a:extLst>
                      <a:ext uri="{FF2B5EF4-FFF2-40B4-BE49-F238E27FC236}">
                        <a16:creationId xmlns:a16="http://schemas.microsoft.com/office/drawing/2014/main" id="{59348BED-0472-0ACD-0080-A17A513F42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 flipH="1" flipV="1">
                    <a:off x="7574617" y="4605770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65">
                  <a:extLst>
                    <a:ext uri="{FF2B5EF4-FFF2-40B4-BE49-F238E27FC236}">
                      <a16:creationId xmlns:a16="http://schemas.microsoft.com/office/drawing/2014/main" id="{49169AF8-BAE2-3D9A-A9B6-C7FA5B407066}"/>
                    </a:ext>
                  </a:extLst>
                </p:cNvPr>
                <p:cNvGrpSpPr/>
                <p:nvPr/>
              </p:nvGrpSpPr>
              <p:grpSpPr>
                <a:xfrm>
                  <a:off x="7598607" y="4975766"/>
                  <a:ext cx="150046" cy="395287"/>
                  <a:chOff x="7598610" y="4581777"/>
                  <a:chExt cx="150046" cy="395287"/>
                </a:xfrm>
              </p:grpSpPr>
              <p:cxnSp>
                <p:nvCxnSpPr>
                  <p:cNvPr id="22" name="Curved Connector 66">
                    <a:extLst>
                      <a:ext uri="{FF2B5EF4-FFF2-40B4-BE49-F238E27FC236}">
                        <a16:creationId xmlns:a16="http://schemas.microsoft.com/office/drawing/2014/main" id="{59060170-6AE1-3C6E-8E26-6655A5FB04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7574619" y="4803027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Curved Connector 67">
                    <a:extLst>
                      <a:ext uri="{FF2B5EF4-FFF2-40B4-BE49-F238E27FC236}">
                        <a16:creationId xmlns:a16="http://schemas.microsoft.com/office/drawing/2014/main" id="{FCE49DC4-5E76-1DB4-2412-8AB0CCA7FA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 flipH="1" flipV="1">
                    <a:off x="7574617" y="4605770"/>
                    <a:ext cx="198030" cy="150044"/>
                  </a:xfrm>
                  <a:prstGeom prst="curvedConnector3">
                    <a:avLst/>
                  </a:prstGeom>
                  <a:ln w="53975">
                    <a:solidFill>
                      <a:srgbClr val="7030A0">
                        <a:alpha val="50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7" name="Straight Arrow Connector 60">
                <a:extLst>
                  <a:ext uri="{FF2B5EF4-FFF2-40B4-BE49-F238E27FC236}">
                    <a16:creationId xmlns:a16="http://schemas.microsoft.com/office/drawing/2014/main" id="{D8E8AE08-5147-AA29-FFF0-A3B7F012D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3608" y="2980900"/>
                <a:ext cx="58446" cy="144527"/>
              </a:xfrm>
              <a:prstGeom prst="straightConnector1">
                <a:avLst/>
              </a:prstGeom>
              <a:ln w="53975">
                <a:solidFill>
                  <a:srgbClr val="7030A0">
                    <a:alpha val="50000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0E1EC02-2302-B43F-1690-D95533D45F25}"/>
                </a:ext>
              </a:extLst>
            </p:cNvPr>
            <p:cNvSpPr/>
            <p:nvPr/>
          </p:nvSpPr>
          <p:spPr>
            <a:xfrm rot="18013018">
              <a:off x="6634733" y="1026975"/>
              <a:ext cx="681848" cy="681848"/>
            </a:xfrm>
            <a:prstGeom prst="ellipse">
              <a:avLst/>
            </a:prstGeom>
            <a:solidFill>
              <a:srgbClr val="8D42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B1D6FA-33C8-1007-C898-50C30A8A412C}"/>
                </a:ext>
              </a:extLst>
            </p:cNvPr>
            <p:cNvSpPr/>
            <p:nvPr/>
          </p:nvSpPr>
          <p:spPr>
            <a:xfrm>
              <a:off x="6845050" y="564382"/>
              <a:ext cx="1254876" cy="853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 dirty="0">
                  <a:solidFill>
                    <a:srgbClr val="7030A0"/>
                  </a:solidFill>
                  <a:cs typeface="Calibri" panose="020F0502020204030204" pitchFamily="34" charset="0"/>
                </a:rPr>
                <a:t>Be</a:t>
              </a:r>
              <a:r>
                <a:rPr lang="en-US" sz="2200" b="1" baseline="30000" dirty="0">
                  <a:solidFill>
                    <a:srgbClr val="7030A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67D910-6C61-FDF1-87BE-4C03D6BC24EC}"/>
              </a:ext>
            </a:extLst>
          </p:cNvPr>
          <p:cNvGrpSpPr/>
          <p:nvPr/>
        </p:nvGrpSpPr>
        <p:grpSpPr>
          <a:xfrm>
            <a:off x="1424095" y="1101491"/>
            <a:ext cx="1530379" cy="2170359"/>
            <a:chOff x="4052779" y="338795"/>
            <a:chExt cx="1530379" cy="217035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A82AEE-5C72-C543-C0DC-9043109A976D}"/>
                </a:ext>
              </a:extLst>
            </p:cNvPr>
            <p:cNvSpPr/>
            <p:nvPr/>
          </p:nvSpPr>
          <p:spPr>
            <a:xfrm>
              <a:off x="4052779" y="338795"/>
              <a:ext cx="1178988" cy="853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2200" b="1" dirty="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2200" b="1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200" b="1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63824AD-225F-D3B1-5491-41196517BB50}"/>
                </a:ext>
              </a:extLst>
            </p:cNvPr>
            <p:cNvGrpSpPr/>
            <p:nvPr/>
          </p:nvGrpSpPr>
          <p:grpSpPr>
            <a:xfrm rot="4181533">
              <a:off x="3839860" y="765856"/>
              <a:ext cx="2036783" cy="1449813"/>
              <a:chOff x="945357" y="550892"/>
              <a:chExt cx="2036783" cy="1449813"/>
            </a:xfrm>
          </p:grpSpPr>
          <p:sp>
            <p:nvSpPr>
              <p:cNvPr id="135" name="Ellipse 43">
                <a:extLst>
                  <a:ext uri="{FF2B5EF4-FFF2-40B4-BE49-F238E27FC236}">
                    <a16:creationId xmlns:a16="http://schemas.microsoft.com/office/drawing/2014/main" id="{1CF7620F-9C19-2538-B457-04DA614B010B}"/>
                  </a:ext>
                </a:extLst>
              </p:cNvPr>
              <p:cNvSpPr/>
              <p:nvPr/>
            </p:nvSpPr>
            <p:spPr>
              <a:xfrm rot="19635324">
                <a:off x="976056" y="935166"/>
                <a:ext cx="2004371" cy="670317"/>
              </a:xfrm>
              <a:prstGeom prst="ellipse">
                <a:avLst/>
              </a:prstGeom>
              <a:solidFill>
                <a:srgbClr val="4472C4">
                  <a:alpha val="49020"/>
                </a:srgbClr>
              </a:solidFill>
              <a:ln>
                <a:solidFill>
                  <a:srgbClr val="2F528F">
                    <a:alpha val="38824"/>
                  </a:srgbClr>
                </a:solidFill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9B798F6A-FBD0-0E00-A8E7-67568B9DFEF7}"/>
                  </a:ext>
                </a:extLst>
              </p:cNvPr>
              <p:cNvGrpSpPr/>
              <p:nvPr/>
            </p:nvGrpSpPr>
            <p:grpSpPr>
              <a:xfrm>
                <a:off x="945357" y="550892"/>
                <a:ext cx="2036783" cy="1449813"/>
                <a:chOff x="945357" y="550892"/>
                <a:chExt cx="2036783" cy="1449813"/>
              </a:xfrm>
            </p:grpSpPr>
            <p:sp>
              <p:nvSpPr>
                <p:cNvPr id="126" name="Freeform 29">
                  <a:extLst>
                    <a:ext uri="{FF2B5EF4-FFF2-40B4-BE49-F238E27FC236}">
                      <a16:creationId xmlns:a16="http://schemas.microsoft.com/office/drawing/2014/main" id="{3462FA24-A8D3-D682-383B-A93326E5212B}"/>
                    </a:ext>
                  </a:extLst>
                </p:cNvPr>
                <p:cNvSpPr/>
                <p:nvPr/>
              </p:nvSpPr>
              <p:spPr>
                <a:xfrm rot="19713267">
                  <a:off x="1115885" y="1153715"/>
                  <a:ext cx="1575410" cy="338941"/>
                </a:xfrm>
                <a:custGeom>
                  <a:avLst/>
                  <a:gdLst>
                    <a:gd name="connsiteX0" fmla="*/ 0 w 853440"/>
                    <a:gd name="connsiteY0" fmla="*/ 76206 h 182892"/>
                    <a:gd name="connsiteX1" fmla="*/ 160020 w 853440"/>
                    <a:gd name="connsiteY1" fmla="*/ 106686 h 182892"/>
                    <a:gd name="connsiteX2" fmla="*/ 228600 w 853440"/>
                    <a:gd name="connsiteY2" fmla="*/ 175266 h 182892"/>
                    <a:gd name="connsiteX3" fmla="*/ 281940 w 853440"/>
                    <a:gd name="connsiteY3" fmla="*/ 7626 h 182892"/>
                    <a:gd name="connsiteX4" fmla="*/ 358140 w 853440"/>
                    <a:gd name="connsiteY4" fmla="*/ 182886 h 182892"/>
                    <a:gd name="connsiteX5" fmla="*/ 419100 w 853440"/>
                    <a:gd name="connsiteY5" fmla="*/ 6 h 182892"/>
                    <a:gd name="connsiteX6" fmla="*/ 464820 w 853440"/>
                    <a:gd name="connsiteY6" fmla="*/ 175266 h 182892"/>
                    <a:gd name="connsiteX7" fmla="*/ 533400 w 853440"/>
                    <a:gd name="connsiteY7" fmla="*/ 7626 h 182892"/>
                    <a:gd name="connsiteX8" fmla="*/ 594360 w 853440"/>
                    <a:gd name="connsiteY8" fmla="*/ 175266 h 182892"/>
                    <a:gd name="connsiteX9" fmla="*/ 647700 w 853440"/>
                    <a:gd name="connsiteY9" fmla="*/ 15246 h 182892"/>
                    <a:gd name="connsiteX10" fmla="*/ 708660 w 853440"/>
                    <a:gd name="connsiteY10" fmla="*/ 144786 h 182892"/>
                    <a:gd name="connsiteX11" fmla="*/ 769620 w 853440"/>
                    <a:gd name="connsiteY11" fmla="*/ 76206 h 182892"/>
                    <a:gd name="connsiteX12" fmla="*/ 853440 w 853440"/>
                    <a:gd name="connsiteY12" fmla="*/ 76206 h 18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53440" h="182892">
                      <a:moveTo>
                        <a:pt x="0" y="76206"/>
                      </a:moveTo>
                      <a:cubicBezTo>
                        <a:pt x="60960" y="83191"/>
                        <a:pt x="121920" y="90176"/>
                        <a:pt x="160020" y="106686"/>
                      </a:cubicBezTo>
                      <a:cubicBezTo>
                        <a:pt x="198120" y="123196"/>
                        <a:pt x="208280" y="191776"/>
                        <a:pt x="228600" y="175266"/>
                      </a:cubicBezTo>
                      <a:cubicBezTo>
                        <a:pt x="248920" y="158756"/>
                        <a:pt x="260350" y="6356"/>
                        <a:pt x="281940" y="7626"/>
                      </a:cubicBezTo>
                      <a:cubicBezTo>
                        <a:pt x="303530" y="8896"/>
                        <a:pt x="335280" y="184156"/>
                        <a:pt x="358140" y="182886"/>
                      </a:cubicBezTo>
                      <a:cubicBezTo>
                        <a:pt x="381000" y="181616"/>
                        <a:pt x="401320" y="1276"/>
                        <a:pt x="419100" y="6"/>
                      </a:cubicBezTo>
                      <a:cubicBezTo>
                        <a:pt x="436880" y="-1264"/>
                        <a:pt x="445770" y="173996"/>
                        <a:pt x="464820" y="175266"/>
                      </a:cubicBezTo>
                      <a:cubicBezTo>
                        <a:pt x="483870" y="176536"/>
                        <a:pt x="511810" y="7626"/>
                        <a:pt x="533400" y="7626"/>
                      </a:cubicBezTo>
                      <a:cubicBezTo>
                        <a:pt x="554990" y="7626"/>
                        <a:pt x="575310" y="173996"/>
                        <a:pt x="594360" y="175266"/>
                      </a:cubicBezTo>
                      <a:cubicBezTo>
                        <a:pt x="613410" y="176536"/>
                        <a:pt x="628650" y="20326"/>
                        <a:pt x="647700" y="15246"/>
                      </a:cubicBezTo>
                      <a:cubicBezTo>
                        <a:pt x="666750" y="10166"/>
                        <a:pt x="688340" y="134626"/>
                        <a:pt x="708660" y="144786"/>
                      </a:cubicBezTo>
                      <a:cubicBezTo>
                        <a:pt x="728980" y="154946"/>
                        <a:pt x="745490" y="87636"/>
                        <a:pt x="769620" y="76206"/>
                      </a:cubicBezTo>
                      <a:cubicBezTo>
                        <a:pt x="793750" y="64776"/>
                        <a:pt x="823595" y="70491"/>
                        <a:pt x="853440" y="76206"/>
                      </a:cubicBezTo>
                    </a:path>
                  </a:pathLst>
                </a:custGeom>
                <a:noFill/>
                <a:ln w="190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7" name="Oval 30">
                  <a:extLst>
                    <a:ext uri="{FF2B5EF4-FFF2-40B4-BE49-F238E27FC236}">
                      <a16:creationId xmlns:a16="http://schemas.microsoft.com/office/drawing/2014/main" id="{AD5DBAD0-CD23-700C-59E8-15EA7735E90D}"/>
                    </a:ext>
                  </a:extLst>
                </p:cNvPr>
                <p:cNvSpPr/>
                <p:nvPr/>
              </p:nvSpPr>
              <p:spPr>
                <a:xfrm rot="19713267">
                  <a:off x="945357" y="1523850"/>
                  <a:ext cx="474982" cy="476855"/>
                </a:xfrm>
                <a:prstGeom prst="ellipse">
                  <a:avLst/>
                </a:prstGeom>
                <a:solidFill>
                  <a:srgbClr val="FFBDBD"/>
                </a:solidFill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31">
                  <a:extLst>
                    <a:ext uri="{FF2B5EF4-FFF2-40B4-BE49-F238E27FC236}">
                      <a16:creationId xmlns:a16="http://schemas.microsoft.com/office/drawing/2014/main" id="{F592B642-EBFB-E2BF-6982-60ABD134AEE2}"/>
                    </a:ext>
                  </a:extLst>
                </p:cNvPr>
                <p:cNvSpPr/>
                <p:nvPr/>
              </p:nvSpPr>
              <p:spPr>
                <a:xfrm rot="19713267">
                  <a:off x="2507158" y="550892"/>
                  <a:ext cx="474982" cy="476855"/>
                </a:xfrm>
                <a:prstGeom prst="ellipse">
                  <a:avLst/>
                </a:prstGeom>
                <a:solidFill>
                  <a:srgbClr val="FFBDBD"/>
                </a:solidFill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3">
                  <a:extLst>
                    <a:ext uri="{FF2B5EF4-FFF2-40B4-BE49-F238E27FC236}">
                      <a16:creationId xmlns:a16="http://schemas.microsoft.com/office/drawing/2014/main" id="{A09C6009-CF6F-A838-B02D-60A91F280E8F}"/>
                    </a:ext>
                  </a:extLst>
                </p:cNvPr>
                <p:cNvSpPr/>
                <p:nvPr/>
              </p:nvSpPr>
              <p:spPr>
                <a:xfrm>
                  <a:off x="1921816" y="1311498"/>
                  <a:ext cx="246663" cy="2525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</p:grpSp>
      <p:sp>
        <p:nvSpPr>
          <p:cNvPr id="89" name="Textfeld 107 2">
            <a:extLst>
              <a:ext uri="{FF2B5EF4-FFF2-40B4-BE49-F238E27FC236}">
                <a16:creationId xmlns:a16="http://schemas.microsoft.com/office/drawing/2014/main" id="{0A50EE43-1F68-1A3F-0AB7-D5ADA0B80507}"/>
              </a:ext>
            </a:extLst>
          </p:cNvPr>
          <p:cNvSpPr txBox="1"/>
          <p:nvPr/>
        </p:nvSpPr>
        <p:spPr>
          <a:xfrm>
            <a:off x="6400860" y="1159983"/>
            <a:ext cx="579114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cs typeface="Calibri Light" panose="020F0302020204030204" pitchFamily="34" charset="0"/>
              </a:rPr>
              <a:t>Single (Paul-)trapped-ion control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cs typeface="Calibri Light" panose="020F0302020204030204" pitchFamily="34" charset="0"/>
              </a:rPr>
              <a:t>Laser cooling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cs typeface="Calibri Light" panose="020F0302020204030204" pitchFamily="34" charset="0"/>
              </a:rPr>
              <a:t>State preparation (optical pumping)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cs typeface="Calibri Light" panose="020F0302020204030204" pitchFamily="34" charset="0"/>
              </a:rPr>
              <a:t>Non-destructive readout</a:t>
            </a:r>
          </a:p>
          <a:p>
            <a:endParaRPr lang="en-US" sz="2000" b="1" dirty="0">
              <a:cs typeface="Calibri Light" panose="020F0302020204030204" pitchFamily="34" charset="0"/>
            </a:endParaRPr>
          </a:p>
          <a:p>
            <a:r>
              <a:rPr lang="en-US" sz="2000" b="1" dirty="0">
                <a:cs typeface="Calibri Light" panose="020F0302020204030204" pitchFamily="34" charset="0"/>
              </a:rPr>
              <a:t>QLS - Quantum logic spectroscopy</a:t>
            </a:r>
          </a:p>
          <a:p>
            <a:r>
              <a:rPr lang="en-US" sz="1600" dirty="0"/>
              <a:t>Al</a:t>
            </a:r>
            <a:r>
              <a:rPr lang="en-US" sz="1600" baseline="30000" dirty="0"/>
              <a:t>+</a:t>
            </a:r>
            <a:r>
              <a:rPr lang="en-US" sz="1600" dirty="0"/>
              <a:t>: P. O. Schmidt </a:t>
            </a:r>
            <a:r>
              <a:rPr lang="en-US" sz="1600" i="1" dirty="0"/>
              <a:t>et al.</a:t>
            </a:r>
            <a:r>
              <a:rPr lang="en-US" sz="1600" dirty="0"/>
              <a:t>, Science </a:t>
            </a:r>
            <a:r>
              <a:rPr lang="en-US" sz="1600" b="1" dirty="0"/>
              <a:t>309</a:t>
            </a:r>
            <a:r>
              <a:rPr lang="en-US" sz="1600" dirty="0"/>
              <a:t>, 749 (2005)</a:t>
            </a:r>
          </a:p>
          <a:p>
            <a:r>
              <a:rPr lang="en-US" sz="1600" dirty="0"/>
              <a:t>Al</a:t>
            </a:r>
            <a:r>
              <a:rPr lang="en-US" sz="1600" baseline="30000" dirty="0"/>
              <a:t>+</a:t>
            </a:r>
            <a:r>
              <a:rPr lang="en-US" sz="1600" dirty="0"/>
              <a:t>: M. C. Marshall </a:t>
            </a:r>
            <a:r>
              <a:rPr lang="en-US" sz="1600" i="1" dirty="0"/>
              <a:t>et al.</a:t>
            </a:r>
            <a:r>
              <a:rPr lang="en-US" sz="1600" dirty="0"/>
              <a:t>, PRL </a:t>
            </a:r>
            <a:r>
              <a:rPr lang="en-US" sz="1600" b="1" dirty="0"/>
              <a:t>135</a:t>
            </a:r>
            <a:r>
              <a:rPr lang="en-US" sz="1600" dirty="0"/>
              <a:t>, 033201 (2025)</a:t>
            </a:r>
          </a:p>
          <a:p>
            <a:pPr lvl="0"/>
            <a:r>
              <a:rPr lang="en-CH" sz="1600" b="1" dirty="0">
                <a:solidFill>
                  <a:srgbClr val="344DF4"/>
                </a:solidFill>
              </a:rPr>
              <a:t>Al</a:t>
            </a:r>
            <a:r>
              <a:rPr lang="en-CH" sz="1600" b="1" baseline="30000" dirty="0">
                <a:solidFill>
                  <a:srgbClr val="344DF4"/>
                </a:solidFill>
              </a:rPr>
              <a:t>+</a:t>
            </a:r>
            <a:r>
              <a:rPr lang="en-CH" sz="1600" b="1" dirty="0">
                <a:solidFill>
                  <a:srgbClr val="344DF4"/>
                </a:solidFill>
              </a:rPr>
              <a:t> clock syst. uncertainty: 5.5 × 10</a:t>
            </a:r>
            <a:r>
              <a:rPr lang="en-CH" sz="1600" b="1" baseline="30000" dirty="0">
                <a:solidFill>
                  <a:srgbClr val="344DF4"/>
                </a:solidFill>
              </a:rPr>
              <a:t>−19</a:t>
            </a:r>
          </a:p>
          <a:p>
            <a:r>
              <a:rPr lang="en-US" sz="1600" dirty="0"/>
              <a:t>Highly charged ions (PTB, MPIK)</a:t>
            </a:r>
          </a:p>
          <a:p>
            <a:endParaRPr lang="en-US" sz="1600" dirty="0"/>
          </a:p>
          <a:p>
            <a:pPr lvl="0"/>
            <a:r>
              <a:rPr lang="en-US" sz="2000" b="1" dirty="0">
                <a:solidFill>
                  <a:prstClr val="black"/>
                </a:solidFill>
                <a:cs typeface="Calibri Light" panose="020F0302020204030204" pitchFamily="34" charset="0"/>
              </a:rPr>
              <a:t>QLS of Molecules</a:t>
            </a:r>
          </a:p>
          <a:p>
            <a:pPr lvl="0"/>
            <a:r>
              <a:rPr lang="en-US" sz="1600" dirty="0" err="1">
                <a:solidFill>
                  <a:prstClr val="black"/>
                </a:solidFill>
              </a:rPr>
              <a:t>MgH</a:t>
            </a:r>
            <a:r>
              <a:rPr lang="en-US" sz="1600" baseline="30000" dirty="0">
                <a:solidFill>
                  <a:prstClr val="black"/>
                </a:solidFill>
              </a:rPr>
              <a:t>+</a:t>
            </a:r>
            <a:r>
              <a:rPr lang="en-US" sz="1600" dirty="0">
                <a:solidFill>
                  <a:prstClr val="black"/>
                </a:solidFill>
              </a:rPr>
              <a:t>: F. Wolf </a:t>
            </a:r>
            <a:r>
              <a:rPr lang="en-US" sz="1600" i="1" dirty="0">
                <a:solidFill>
                  <a:prstClr val="black"/>
                </a:solidFill>
              </a:rPr>
              <a:t>et al.</a:t>
            </a:r>
            <a:r>
              <a:rPr lang="en-US" sz="1600" dirty="0">
                <a:solidFill>
                  <a:prstClr val="black"/>
                </a:solidFill>
              </a:rPr>
              <a:t>, Nature </a:t>
            </a:r>
            <a:r>
              <a:rPr lang="en-US" sz="1600" b="1" dirty="0">
                <a:solidFill>
                  <a:prstClr val="black"/>
                </a:solidFill>
              </a:rPr>
              <a:t>530</a:t>
            </a:r>
            <a:r>
              <a:rPr lang="en-US" sz="1600" dirty="0">
                <a:solidFill>
                  <a:prstClr val="black"/>
                </a:solidFill>
              </a:rPr>
              <a:t>, 457 (2016)</a:t>
            </a:r>
          </a:p>
          <a:p>
            <a:pPr lvl="0"/>
            <a:r>
              <a:rPr lang="en-US" sz="1600" dirty="0" err="1">
                <a:solidFill>
                  <a:prstClr val="black"/>
                </a:solidFill>
              </a:rPr>
              <a:t>CaH</a:t>
            </a:r>
            <a:r>
              <a:rPr lang="en-US" sz="1600" baseline="30000" dirty="0">
                <a:solidFill>
                  <a:prstClr val="black"/>
                </a:solidFill>
              </a:rPr>
              <a:t>+</a:t>
            </a:r>
            <a:r>
              <a:rPr lang="en-US" sz="1600" dirty="0">
                <a:solidFill>
                  <a:prstClr val="black"/>
                </a:solidFill>
              </a:rPr>
              <a:t>: C.-W. Chou </a:t>
            </a:r>
            <a:r>
              <a:rPr lang="en-US" sz="1600" i="1" dirty="0">
                <a:solidFill>
                  <a:prstClr val="black"/>
                </a:solidFill>
              </a:rPr>
              <a:t>et al.</a:t>
            </a:r>
            <a:r>
              <a:rPr lang="en-US" sz="1600" dirty="0">
                <a:solidFill>
                  <a:prstClr val="black"/>
                </a:solidFill>
              </a:rPr>
              <a:t>, Nature </a:t>
            </a:r>
            <a:r>
              <a:rPr lang="en-US" sz="1600" b="1" dirty="0">
                <a:solidFill>
                  <a:prstClr val="black"/>
                </a:solidFill>
              </a:rPr>
              <a:t>545</a:t>
            </a:r>
            <a:r>
              <a:rPr lang="en-US" sz="1600" dirty="0">
                <a:solidFill>
                  <a:prstClr val="black"/>
                </a:solidFill>
              </a:rPr>
              <a:t>, 203 (2017)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N</a:t>
            </a:r>
            <a:r>
              <a:rPr lang="en-US" sz="1600" baseline="-25000" dirty="0">
                <a:solidFill>
                  <a:prstClr val="black"/>
                </a:solidFill>
              </a:rPr>
              <a:t>2</a:t>
            </a:r>
            <a:r>
              <a:rPr lang="en-US" sz="1600" baseline="30000" dirty="0">
                <a:solidFill>
                  <a:prstClr val="black"/>
                </a:solidFill>
              </a:rPr>
              <a:t>+</a:t>
            </a:r>
            <a:r>
              <a:rPr lang="en-US" sz="1600" dirty="0">
                <a:solidFill>
                  <a:prstClr val="black"/>
                </a:solidFill>
              </a:rPr>
              <a:t>: M. </a:t>
            </a:r>
            <a:r>
              <a:rPr lang="en-US" sz="1600" dirty="0" err="1">
                <a:solidFill>
                  <a:prstClr val="black"/>
                </a:solidFill>
              </a:rPr>
              <a:t>Sinhal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i="1" dirty="0">
                <a:solidFill>
                  <a:prstClr val="black"/>
                </a:solidFill>
              </a:rPr>
              <a:t>et al.</a:t>
            </a:r>
            <a:r>
              <a:rPr lang="en-US" sz="1600" dirty="0">
                <a:solidFill>
                  <a:prstClr val="black"/>
                </a:solidFill>
              </a:rPr>
              <a:t>, Science </a:t>
            </a:r>
            <a:r>
              <a:rPr lang="en-US" sz="1600" b="1" dirty="0">
                <a:solidFill>
                  <a:prstClr val="black"/>
                </a:solidFill>
              </a:rPr>
              <a:t>367</a:t>
            </a:r>
            <a:r>
              <a:rPr lang="en-US" sz="1600" dirty="0">
                <a:solidFill>
                  <a:prstClr val="black"/>
                </a:solidFill>
              </a:rPr>
              <a:t>, 6483 (2020)</a:t>
            </a:r>
          </a:p>
          <a:p>
            <a:r>
              <a:rPr lang="en-US" sz="1600" dirty="0">
                <a:solidFill>
                  <a:prstClr val="black"/>
                </a:solidFill>
              </a:rPr>
              <a:t>H</a:t>
            </a:r>
            <a:r>
              <a:rPr lang="en-US" sz="1600" baseline="-25000" dirty="0">
                <a:solidFill>
                  <a:prstClr val="black"/>
                </a:solidFill>
              </a:rPr>
              <a:t>2</a:t>
            </a:r>
            <a:r>
              <a:rPr lang="en-US" sz="1600" baseline="30000" dirty="0">
                <a:solidFill>
                  <a:prstClr val="black"/>
                </a:solidFill>
              </a:rPr>
              <a:t>+</a:t>
            </a:r>
            <a:r>
              <a:rPr lang="en-US" sz="1600" dirty="0">
                <a:solidFill>
                  <a:prstClr val="black"/>
                </a:solidFill>
              </a:rPr>
              <a:t>: D. Holzapfel </a:t>
            </a:r>
            <a:r>
              <a:rPr lang="en-US" sz="1600" i="1" dirty="0">
                <a:solidFill>
                  <a:prstClr val="black"/>
                </a:solidFill>
              </a:rPr>
              <a:t>et al.</a:t>
            </a:r>
            <a:r>
              <a:rPr lang="en-US" sz="1600" dirty="0">
                <a:solidFill>
                  <a:prstClr val="black"/>
                </a:solidFill>
              </a:rPr>
              <a:t>, PRX </a:t>
            </a:r>
            <a:r>
              <a:rPr lang="en-US" sz="1600" b="1" dirty="0">
                <a:solidFill>
                  <a:prstClr val="black"/>
                </a:solidFill>
              </a:rPr>
              <a:t>15</a:t>
            </a:r>
            <a:r>
              <a:rPr lang="en-US" sz="1600" dirty="0">
                <a:solidFill>
                  <a:prstClr val="black"/>
                </a:solidFill>
              </a:rPr>
              <a:t>, 031009 (2025)</a:t>
            </a:r>
          </a:p>
          <a:p>
            <a:endParaRPr lang="en-US" sz="1600" dirty="0"/>
          </a:p>
          <a:p>
            <a:r>
              <a:rPr lang="en-US" sz="2000" b="1" dirty="0"/>
              <a:t>H</a:t>
            </a:r>
            <a:r>
              <a:rPr lang="en-US" sz="2000" b="1" baseline="-25000" dirty="0"/>
              <a:t>2</a:t>
            </a:r>
            <a:r>
              <a:rPr lang="en-US" sz="2000" b="1" baseline="30000" dirty="0"/>
              <a:t>+</a:t>
            </a:r>
            <a:r>
              <a:rPr lang="en-US" sz="2000" b="1" dirty="0"/>
              <a:t> projected uncertainty with QLS: 10</a:t>
            </a:r>
            <a:r>
              <a:rPr lang="en-US" sz="2000" b="1" baseline="30000" dirty="0"/>
              <a:t>-17</a:t>
            </a:r>
            <a:endParaRPr lang="en-US" sz="2000" b="1" dirty="0"/>
          </a:p>
          <a:p>
            <a:r>
              <a:rPr lang="en-US" sz="1600" dirty="0"/>
              <a:t>S. Schiller </a:t>
            </a:r>
            <a:r>
              <a:rPr lang="en-US" sz="1600" i="1" dirty="0"/>
              <a:t>et al.</a:t>
            </a:r>
            <a:r>
              <a:rPr lang="en-US" sz="1600" dirty="0"/>
              <a:t>, PRL </a:t>
            </a:r>
            <a:r>
              <a:rPr lang="en-US" sz="1600" b="1" dirty="0"/>
              <a:t>113</a:t>
            </a:r>
            <a:r>
              <a:rPr lang="en-US" sz="1600" dirty="0"/>
              <a:t>, 023004 (2014)</a:t>
            </a:r>
          </a:p>
          <a:p>
            <a:r>
              <a:rPr lang="en-US" sz="1600" dirty="0"/>
              <a:t>J.-P. Karr </a:t>
            </a:r>
            <a:r>
              <a:rPr lang="en-US" sz="1600" i="1" dirty="0"/>
              <a:t>et al.</a:t>
            </a:r>
            <a:r>
              <a:rPr lang="en-US" sz="1600" dirty="0"/>
              <a:t>, J. Phys. Conf. Ser. </a:t>
            </a:r>
            <a:r>
              <a:rPr lang="en-US" sz="1600" b="1" dirty="0"/>
              <a:t>723</a:t>
            </a:r>
            <a:r>
              <a:rPr lang="en-US" sz="1600" dirty="0"/>
              <a:t>, 012048 (2016)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30BBFF53-516C-EA2E-4B29-4448246737AE}"/>
              </a:ext>
            </a:extLst>
          </p:cNvPr>
          <p:cNvSpPr txBox="1">
            <a:spLocks/>
          </p:cNvSpPr>
          <p:nvPr/>
        </p:nvSpPr>
        <p:spPr>
          <a:xfrm>
            <a:off x="322455" y="-83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+mn-lt"/>
              </a:rPr>
              <a:t>QLS - Quantum logic spectroscopy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42CE4AB-1AF3-C8EB-826F-B455B41C649B}"/>
              </a:ext>
            </a:extLst>
          </p:cNvPr>
          <p:cNvGrpSpPr/>
          <p:nvPr/>
        </p:nvGrpSpPr>
        <p:grpSpPr>
          <a:xfrm>
            <a:off x="998275" y="4155916"/>
            <a:ext cx="3764154" cy="2425044"/>
            <a:chOff x="487788" y="4269390"/>
            <a:chExt cx="3764154" cy="242504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777BD5C-DD65-E686-3015-AD97EF9284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7788" y="4269390"/>
              <a:ext cx="3706117" cy="241405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0309FE7-2655-9E4B-60A9-48EF383A7A24}"/>
                </a:ext>
              </a:extLst>
            </p:cNvPr>
            <p:cNvSpPr/>
            <p:nvPr/>
          </p:nvSpPr>
          <p:spPr>
            <a:xfrm>
              <a:off x="607881" y="4741702"/>
              <a:ext cx="117898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2200" b="1" dirty="0">
                  <a:solidFill>
                    <a:srgbClr val="344DF4"/>
                  </a:solidFill>
                  <a:cs typeface="Calibri" panose="020F0502020204030204" pitchFamily="34" charset="0"/>
                </a:rPr>
                <a:t>Al</a:t>
              </a:r>
              <a:r>
                <a:rPr lang="en-US" sz="2200" b="1" baseline="30000" dirty="0">
                  <a:solidFill>
                    <a:srgbClr val="344DF4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3FF7917-3CBC-3A15-0902-3D799E9B8987}"/>
                </a:ext>
              </a:extLst>
            </p:cNvPr>
            <p:cNvSpPr/>
            <p:nvPr/>
          </p:nvSpPr>
          <p:spPr>
            <a:xfrm>
              <a:off x="3072954" y="4526259"/>
              <a:ext cx="117898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2200" b="1" dirty="0">
                  <a:solidFill>
                    <a:srgbClr val="FFFF00"/>
                  </a:solidFill>
                  <a:cs typeface="Calibri" panose="020F0502020204030204" pitchFamily="34" charset="0"/>
                </a:rPr>
                <a:t>Mg</a:t>
              </a:r>
              <a:r>
                <a:rPr lang="en-US" sz="2200" b="1" baseline="30000" dirty="0">
                  <a:solidFill>
                    <a:srgbClr val="FFFF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5FA6FA5-86BD-B9C5-501F-8759AF0801C1}"/>
                </a:ext>
              </a:extLst>
            </p:cNvPr>
            <p:cNvSpPr txBox="1"/>
            <p:nvPr/>
          </p:nvSpPr>
          <p:spPr>
            <a:xfrm>
              <a:off x="2340846" y="6325102"/>
              <a:ext cx="191109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u="none" strike="noStrike" dirty="0">
                  <a:solidFill>
                    <a:srgbClr val="000000"/>
                  </a:solidFill>
                  <a:effectLst/>
                  <a:latin typeface="Source Sans Pro Web"/>
                </a:rPr>
                <a:t>S. Burrows/JILA</a:t>
              </a:r>
              <a:endParaRPr lang="en-US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7C8F117-E03E-E5D3-298D-D5B17CE62808}"/>
              </a:ext>
            </a:extLst>
          </p:cNvPr>
          <p:cNvSpPr txBox="1"/>
          <p:nvPr/>
        </p:nvSpPr>
        <p:spPr>
          <a:xfrm>
            <a:off x="7056800" y="1245760"/>
            <a:ext cx="1515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</a:rPr>
              <a:t>✗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2B6EE84-AD50-52D6-043B-EE892D67E7F5}"/>
              </a:ext>
            </a:extLst>
          </p:cNvPr>
          <p:cNvSpPr txBox="1"/>
          <p:nvPr/>
        </p:nvSpPr>
        <p:spPr>
          <a:xfrm>
            <a:off x="10655809" y="1036162"/>
            <a:ext cx="14902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  <a:cs typeface="Calibri" panose="020F0502020204030204" pitchFamily="34" charset="0"/>
              </a:rPr>
              <a:t>H</a:t>
            </a:r>
            <a:r>
              <a:rPr lang="en-US" sz="2200" b="1" baseline="-25000" dirty="0">
                <a:solidFill>
                  <a:srgbClr val="FF0000"/>
                </a:solidFill>
                <a:cs typeface="Calibri" panose="020F0502020204030204" pitchFamily="34" charset="0"/>
              </a:rPr>
              <a:t>2</a:t>
            </a:r>
            <a:r>
              <a:rPr lang="en-US" sz="2200" b="1" baseline="30000" dirty="0">
                <a:solidFill>
                  <a:srgbClr val="FF0000"/>
                </a:solidFill>
                <a:cs typeface="Calibri" panose="020F0502020204030204" pitchFamily="34" charset="0"/>
              </a:rPr>
              <a:t>+</a:t>
            </a:r>
          </a:p>
          <a:p>
            <a:r>
              <a:rPr lang="en-US" sz="2200" dirty="0">
                <a:solidFill>
                  <a:srgbClr val="FF0000"/>
                </a:solidFill>
              </a:rPr>
              <a:t>cannot scatter photons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B884EB-15E7-1A3A-1801-CD00014B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507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04EC12-A7B3-A304-DF5D-6332E2F6B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7348" y="109780"/>
            <a:ext cx="4838651" cy="3628989"/>
          </a:xfrm>
          <a:prstGeom prst="roundRect">
            <a:avLst>
              <a:gd name="adj" fmla="val 6635"/>
            </a:avLst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F4A8EEC-539E-037B-7ABE-AB67EAB2DC09}"/>
              </a:ext>
            </a:extLst>
          </p:cNvPr>
          <p:cNvGrpSpPr/>
          <p:nvPr/>
        </p:nvGrpSpPr>
        <p:grpSpPr>
          <a:xfrm>
            <a:off x="6728182" y="3304846"/>
            <a:ext cx="5356982" cy="2807753"/>
            <a:chOff x="6480874" y="444704"/>
            <a:chExt cx="5356982" cy="2807753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772A216-001D-430E-4BA9-04FAE49E4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50" t="38796" r="34899" b="34301"/>
            <a:stretch/>
          </p:blipFill>
          <p:spPr>
            <a:xfrm>
              <a:off x="6480874" y="447228"/>
              <a:ext cx="5356982" cy="2805229"/>
            </a:xfrm>
            <a:prstGeom prst="roundRect">
              <a:avLst>
                <a:gd name="adj" fmla="val 5471"/>
              </a:avLst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F419D4D-41B2-24B2-0417-CEF4F2A260D0}"/>
                </a:ext>
              </a:extLst>
            </p:cNvPr>
            <p:cNvSpPr txBox="1"/>
            <p:nvPr/>
          </p:nvSpPr>
          <p:spPr>
            <a:xfrm>
              <a:off x="6480874" y="444704"/>
              <a:ext cx="5356982" cy="400110"/>
            </a:xfrm>
            <a:prstGeom prst="rect">
              <a:avLst/>
            </a:prstGeom>
            <a:solidFill>
              <a:srgbClr val="FFFFFF">
                <a:alpha val="36078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000">
                  <a:cs typeface="Calibri Light" panose="020F0302020204030204" pitchFamily="34" charset="0"/>
                </a:rPr>
                <a:t>High-precision micro-fabricated ion trap</a:t>
              </a:r>
              <a:endParaRPr lang="de-CH" sz="20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713CAE4-96F6-BC03-EE4F-61655AE59D02}"/>
              </a:ext>
            </a:extLst>
          </p:cNvPr>
          <p:cNvGrpSpPr/>
          <p:nvPr/>
        </p:nvGrpSpPr>
        <p:grpSpPr>
          <a:xfrm>
            <a:off x="6717258" y="4665552"/>
            <a:ext cx="2844050" cy="2192448"/>
            <a:chOff x="6717258" y="4665552"/>
            <a:chExt cx="2844050" cy="2192448"/>
          </a:xfrm>
        </p:grpSpPr>
        <p:sp>
          <p:nvSpPr>
            <p:cNvPr id="8" name="Ellipse 34">
              <a:extLst>
                <a:ext uri="{FF2B5EF4-FFF2-40B4-BE49-F238E27FC236}">
                  <a16:creationId xmlns:a16="http://schemas.microsoft.com/office/drawing/2014/main" id="{B84F71CA-3E42-AB28-EACE-74AADD102AAE}"/>
                </a:ext>
              </a:extLst>
            </p:cNvPr>
            <p:cNvSpPr/>
            <p:nvPr/>
          </p:nvSpPr>
          <p:spPr>
            <a:xfrm>
              <a:off x="6717258" y="5230733"/>
              <a:ext cx="2488387" cy="162726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C3E0956-25AB-3A36-A0B1-5DCB94A21C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7733" y="4665552"/>
              <a:ext cx="2103575" cy="632990"/>
            </a:xfrm>
            <a:prstGeom prst="line">
              <a:avLst/>
            </a:prstGeom>
            <a:ln w="19050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0345DB0-27F6-8BA9-1D08-3D0CC2776EB8}"/>
                </a:ext>
              </a:extLst>
            </p:cNvPr>
            <p:cNvCxnSpPr>
              <a:cxnSpLocks/>
              <a:stCxn id="8" idx="6"/>
            </p:cNvCxnSpPr>
            <p:nvPr/>
          </p:nvCxnSpPr>
          <p:spPr>
            <a:xfrm flipV="1">
              <a:off x="9205645" y="4665552"/>
              <a:ext cx="355663" cy="1378815"/>
            </a:xfrm>
            <a:prstGeom prst="line">
              <a:avLst/>
            </a:prstGeom>
            <a:ln w="19050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665FF76-C5D3-F317-0300-F95039097672}"/>
              </a:ext>
            </a:extLst>
          </p:cNvPr>
          <p:cNvCxnSpPr>
            <a:cxnSpLocks/>
          </p:cNvCxnSpPr>
          <p:nvPr/>
        </p:nvCxnSpPr>
        <p:spPr>
          <a:xfrm flipV="1">
            <a:off x="9169499" y="5012895"/>
            <a:ext cx="940502" cy="89355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77CEC31B-A06A-BC2A-B272-B81212C06A52}"/>
              </a:ext>
            </a:extLst>
          </p:cNvPr>
          <p:cNvSpPr/>
          <p:nvPr/>
        </p:nvSpPr>
        <p:spPr>
          <a:xfrm rot="21329461">
            <a:off x="9180547" y="5025780"/>
            <a:ext cx="12303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>
                <a:solidFill>
                  <a:schemeClr val="bg1"/>
                </a:solidFill>
              </a:rPr>
              <a:t>2.5 mm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2326E33-779E-1311-C7B4-1E63B583C65A}"/>
              </a:ext>
            </a:extLst>
          </p:cNvPr>
          <p:cNvGrpSpPr/>
          <p:nvPr/>
        </p:nvGrpSpPr>
        <p:grpSpPr>
          <a:xfrm>
            <a:off x="7269577" y="5654865"/>
            <a:ext cx="811048" cy="666042"/>
            <a:chOff x="809392" y="5311965"/>
            <a:chExt cx="811048" cy="666042"/>
          </a:xfrm>
        </p:grpSpPr>
        <p:sp>
          <p:nvSpPr>
            <p:cNvPr id="13" name="Oval 23">
              <a:extLst>
                <a:ext uri="{FF2B5EF4-FFF2-40B4-BE49-F238E27FC236}">
                  <a16:creationId xmlns:a16="http://schemas.microsoft.com/office/drawing/2014/main" id="{658765BD-5966-FE70-6972-854968326D93}"/>
                </a:ext>
              </a:extLst>
            </p:cNvPr>
            <p:cNvSpPr/>
            <p:nvPr/>
          </p:nvSpPr>
          <p:spPr>
            <a:xfrm>
              <a:off x="1280697" y="5638263"/>
              <a:ext cx="339743" cy="339744"/>
            </a:xfrm>
            <a:prstGeom prst="ellipse">
              <a:avLst/>
            </a:prstGeom>
            <a:solidFill>
              <a:srgbClr val="A66BD3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CF20F900-FD14-DA6D-E6E0-A8BAF3E74059}"/>
                </a:ext>
              </a:extLst>
            </p:cNvPr>
            <p:cNvSpPr/>
            <p:nvPr/>
          </p:nvSpPr>
          <p:spPr>
            <a:xfrm>
              <a:off x="809392" y="5311965"/>
              <a:ext cx="6158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>
                  <a:solidFill>
                    <a:srgbClr val="7030A0"/>
                  </a:solidFill>
                  <a:cs typeface="Calibri" panose="020F0502020204030204" pitchFamily="34" charset="0"/>
                </a:rPr>
                <a:t>Be</a:t>
              </a:r>
              <a:r>
                <a:rPr lang="en-US" sz="2400" b="1" baseline="30000">
                  <a:solidFill>
                    <a:srgbClr val="7030A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sp>
        <p:nvSpPr>
          <p:cNvPr id="16" name="Freeform 10">
            <a:extLst>
              <a:ext uri="{FF2B5EF4-FFF2-40B4-BE49-F238E27FC236}">
                <a16:creationId xmlns:a16="http://schemas.microsoft.com/office/drawing/2014/main" id="{A5E2FAEC-3F4B-377E-8DED-EB4D2AF695CF}"/>
              </a:ext>
            </a:extLst>
          </p:cNvPr>
          <p:cNvSpPr/>
          <p:nvPr/>
        </p:nvSpPr>
        <p:spPr bwMode="auto">
          <a:xfrm>
            <a:off x="6998639" y="6021595"/>
            <a:ext cx="1798373" cy="521418"/>
          </a:xfrm>
          <a:custGeom>
            <a:avLst/>
            <a:gdLst>
              <a:gd name="connsiteX0" fmla="*/ 0 w 1550194"/>
              <a:gd name="connsiteY0" fmla="*/ 7144 h 1208485"/>
              <a:gd name="connsiteX1" fmla="*/ 742950 w 1550194"/>
              <a:gd name="connsiteY1" fmla="*/ 1207294 h 1208485"/>
              <a:gd name="connsiteX2" fmla="*/ 1550194 w 1550194"/>
              <a:gd name="connsiteY2" fmla="*/ 0 h 120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0194" h="1208485">
                <a:moveTo>
                  <a:pt x="0" y="7144"/>
                </a:moveTo>
                <a:cubicBezTo>
                  <a:pt x="242292" y="607814"/>
                  <a:pt x="484584" y="1208485"/>
                  <a:pt x="742950" y="1207294"/>
                </a:cubicBezTo>
                <a:cubicBezTo>
                  <a:pt x="1001316" y="1206103"/>
                  <a:pt x="1275755" y="603051"/>
                  <a:pt x="1550194" y="0"/>
                </a:cubicBezTo>
              </a:path>
            </a:pathLst>
          </a:cu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7592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5183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2771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0360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87947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65539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43131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20722" algn="l" defTabSz="2077592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  <a:buFont typeface="Wingdings" pitchFamily="16" charset="2"/>
              <a:buNone/>
              <a:tabLst/>
              <a:defRPr/>
            </a:pPr>
            <a:endParaRPr kumimoji="0" lang="de-CH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35409-936C-1C5E-36E6-C325DC4AA624}"/>
              </a:ext>
            </a:extLst>
          </p:cNvPr>
          <p:cNvGrpSpPr/>
          <p:nvPr/>
        </p:nvGrpSpPr>
        <p:grpSpPr>
          <a:xfrm>
            <a:off x="7760555" y="5813150"/>
            <a:ext cx="1087068" cy="1011169"/>
            <a:chOff x="1300370" y="5470250"/>
            <a:chExt cx="1087068" cy="1011169"/>
          </a:xfrm>
        </p:grpSpPr>
        <p:cxnSp>
          <p:nvCxnSpPr>
            <p:cNvPr id="18" name="Straight Arrow Connector 10">
              <a:extLst>
                <a:ext uri="{FF2B5EF4-FFF2-40B4-BE49-F238E27FC236}">
                  <a16:creationId xmlns:a16="http://schemas.microsoft.com/office/drawing/2014/main" id="{BCD5DB7A-209C-094D-FDA2-56FCDAE9CE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00370" y="5470250"/>
              <a:ext cx="668374" cy="947051"/>
            </a:xfrm>
            <a:prstGeom prst="straightConnector1">
              <a:avLst/>
            </a:prstGeom>
            <a:ln w="19050">
              <a:solidFill>
                <a:schemeClr val="bg2">
                  <a:lumMod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7">
              <a:extLst>
                <a:ext uri="{FF2B5EF4-FFF2-40B4-BE49-F238E27FC236}">
                  <a16:creationId xmlns:a16="http://schemas.microsoft.com/office/drawing/2014/main" id="{1FEB41B6-917D-7E9E-4EAD-37A4D692CE82}"/>
                </a:ext>
              </a:extLst>
            </p:cNvPr>
            <p:cNvSpPr txBox="1"/>
            <p:nvPr/>
          </p:nvSpPr>
          <p:spPr>
            <a:xfrm>
              <a:off x="1417259" y="6112087"/>
              <a:ext cx="9701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>
                  <a:solidFill>
                    <a:schemeClr val="bg2">
                      <a:lumMod val="50000"/>
                    </a:schemeClr>
                  </a:solidFill>
                  <a:cs typeface="Calibri Light" panose="020F0302020204030204" pitchFamily="34" charset="0"/>
                </a:rPr>
                <a:t>202 nm</a:t>
              </a:r>
              <a:endParaRPr lang="de-CH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84D55E0-E12E-479A-8068-F713714E8C47}"/>
              </a:ext>
            </a:extLst>
          </p:cNvPr>
          <p:cNvGrpSpPr/>
          <p:nvPr/>
        </p:nvGrpSpPr>
        <p:grpSpPr>
          <a:xfrm>
            <a:off x="8246144" y="5309123"/>
            <a:ext cx="666351" cy="702639"/>
            <a:chOff x="1442808" y="5317085"/>
            <a:chExt cx="666351" cy="702639"/>
          </a:xfrm>
        </p:grpSpPr>
        <p:sp>
          <p:nvSpPr>
            <p:cNvPr id="21" name="Oval 35">
              <a:extLst>
                <a:ext uri="{FF2B5EF4-FFF2-40B4-BE49-F238E27FC236}">
                  <a16:creationId xmlns:a16="http://schemas.microsoft.com/office/drawing/2014/main" id="{9BBF057B-E7FE-2E89-5D33-B689AB93D477}"/>
                </a:ext>
              </a:extLst>
            </p:cNvPr>
            <p:cNvSpPr/>
            <p:nvPr/>
          </p:nvSpPr>
          <p:spPr>
            <a:xfrm rot="3027512">
              <a:off x="1442808" y="5542779"/>
              <a:ext cx="186059" cy="18606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Oval 36">
              <a:extLst>
                <a:ext uri="{FF2B5EF4-FFF2-40B4-BE49-F238E27FC236}">
                  <a16:creationId xmlns:a16="http://schemas.microsoft.com/office/drawing/2014/main" id="{A849055C-2E8A-D491-BB43-E87BF283FD59}"/>
                </a:ext>
              </a:extLst>
            </p:cNvPr>
            <p:cNvSpPr/>
            <p:nvPr/>
          </p:nvSpPr>
          <p:spPr>
            <a:xfrm rot="3027512">
              <a:off x="1681036" y="5833665"/>
              <a:ext cx="186059" cy="18606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24" name="Straight Connector 28">
              <a:extLst>
                <a:ext uri="{FF2B5EF4-FFF2-40B4-BE49-F238E27FC236}">
                  <a16:creationId xmlns:a16="http://schemas.microsoft.com/office/drawing/2014/main" id="{66369AEF-1260-119F-16D2-BE41C9C9B33A}"/>
                </a:ext>
              </a:extLst>
            </p:cNvPr>
            <p:cNvCxnSpPr/>
            <p:nvPr/>
          </p:nvCxnSpPr>
          <p:spPr>
            <a:xfrm rot="3027512">
              <a:off x="1570202" y="5779236"/>
              <a:ext cx="183880" cy="0"/>
            </a:xfrm>
            <a:prstGeom prst="line">
              <a:avLst/>
            </a:prstGeom>
            <a:ln w="19050" cmpd="sng">
              <a:solidFill>
                <a:schemeClr val="bg2">
                  <a:lumMod val="5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31">
              <a:extLst>
                <a:ext uri="{FF2B5EF4-FFF2-40B4-BE49-F238E27FC236}">
                  <a16:creationId xmlns:a16="http://schemas.microsoft.com/office/drawing/2014/main" id="{2741BB4D-EA6E-AF4A-DF14-89970749E3CB}"/>
                </a:ext>
              </a:extLst>
            </p:cNvPr>
            <p:cNvSpPr/>
            <p:nvPr/>
          </p:nvSpPr>
          <p:spPr>
            <a:xfrm>
              <a:off x="1626334" y="5317085"/>
              <a:ext cx="4828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2400" b="1">
                  <a:solidFill>
                    <a:schemeClr val="bg2">
                      <a:lumMod val="50000"/>
                    </a:schemeClr>
                  </a:solidFill>
                  <a:cs typeface="Calibri" panose="020F0502020204030204" pitchFamily="34" charset="0"/>
                </a:rPr>
                <a:t>H</a:t>
              </a:r>
              <a:r>
                <a:rPr lang="en-US" sz="2400" b="1" baseline="-25000">
                  <a:solidFill>
                    <a:schemeClr val="bg2">
                      <a:lumMod val="50000"/>
                    </a:schemeClr>
                  </a:solidFill>
                  <a:cs typeface="Calibri" panose="020F0502020204030204" pitchFamily="34" charset="0"/>
                </a:rPr>
                <a:t>2</a:t>
              </a:r>
              <a:endParaRPr lang="en-US" sz="2400" b="1" baseline="3000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endParaRPr>
            </a:p>
          </p:txBody>
        </p:sp>
      </p:grpSp>
      <p:cxnSp>
        <p:nvCxnSpPr>
          <p:cNvPr id="26" name="Straight Arrow Connector 4">
            <a:extLst>
              <a:ext uri="{FF2B5EF4-FFF2-40B4-BE49-F238E27FC236}">
                <a16:creationId xmlns:a16="http://schemas.microsoft.com/office/drawing/2014/main" id="{B94CE4BE-0726-285E-4863-050C946BB669}"/>
              </a:ext>
            </a:extLst>
          </p:cNvPr>
          <p:cNvCxnSpPr>
            <a:cxnSpLocks/>
          </p:cNvCxnSpPr>
          <p:nvPr/>
        </p:nvCxnSpPr>
        <p:spPr>
          <a:xfrm flipV="1">
            <a:off x="7266054" y="5534482"/>
            <a:ext cx="894090" cy="1136788"/>
          </a:xfrm>
          <a:prstGeom prst="straightConnector1">
            <a:avLst/>
          </a:prstGeom>
          <a:ln w="228600">
            <a:solidFill>
              <a:srgbClr val="7030A0">
                <a:alpha val="50000"/>
              </a:srgb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A90415-7BA3-8276-37BA-7F85E79037F5}"/>
              </a:ext>
            </a:extLst>
          </p:cNvPr>
          <p:cNvGrpSpPr/>
          <p:nvPr/>
        </p:nvGrpSpPr>
        <p:grpSpPr>
          <a:xfrm>
            <a:off x="7893741" y="5652172"/>
            <a:ext cx="922944" cy="703651"/>
            <a:chOff x="1479276" y="5438812"/>
            <a:chExt cx="922944" cy="703651"/>
          </a:xfrm>
        </p:grpSpPr>
        <p:sp>
          <p:nvSpPr>
            <p:cNvPr id="28" name="Rectangle 33">
              <a:extLst>
                <a:ext uri="{FF2B5EF4-FFF2-40B4-BE49-F238E27FC236}">
                  <a16:creationId xmlns:a16="http://schemas.microsoft.com/office/drawing/2014/main" id="{1B2DE410-1A72-13A4-CA84-E978F0EF3434}"/>
                </a:ext>
              </a:extLst>
            </p:cNvPr>
            <p:cNvSpPr/>
            <p:nvPr/>
          </p:nvSpPr>
          <p:spPr>
            <a:xfrm>
              <a:off x="1746868" y="5438812"/>
              <a:ext cx="65535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2500" b="1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2500" b="1" baseline="-2500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500" b="1" baseline="3000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2CCE3DA-E431-5A6B-F168-7F05EADF7BFD}"/>
                </a:ext>
              </a:extLst>
            </p:cNvPr>
            <p:cNvGrpSpPr/>
            <p:nvPr/>
          </p:nvGrpSpPr>
          <p:grpSpPr>
            <a:xfrm>
              <a:off x="1479276" y="5665518"/>
              <a:ext cx="424288" cy="476945"/>
              <a:chOff x="1997397" y="5914966"/>
              <a:chExt cx="424288" cy="476945"/>
            </a:xfrm>
          </p:grpSpPr>
          <p:sp>
            <p:nvSpPr>
              <p:cNvPr id="30" name="Oval 35">
                <a:extLst>
                  <a:ext uri="{FF2B5EF4-FFF2-40B4-BE49-F238E27FC236}">
                    <a16:creationId xmlns:a16="http://schemas.microsoft.com/office/drawing/2014/main" id="{3614E06B-0D49-1809-8C48-2A5EBF6AF452}"/>
                  </a:ext>
                </a:extLst>
              </p:cNvPr>
              <p:cNvSpPr/>
              <p:nvPr/>
            </p:nvSpPr>
            <p:spPr>
              <a:xfrm rot="3027512">
                <a:off x="1997397" y="5914966"/>
                <a:ext cx="186059" cy="18606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E80D449-4DAA-4DDF-DC3B-29B2233C7BBC}"/>
                  </a:ext>
                </a:extLst>
              </p:cNvPr>
              <p:cNvSpPr/>
              <p:nvPr/>
            </p:nvSpPr>
            <p:spPr>
              <a:xfrm rot="3027512">
                <a:off x="2235625" y="6205852"/>
                <a:ext cx="186059" cy="186060"/>
              </a:xfrm>
              <a:prstGeom prst="ellipse">
                <a:avLst/>
              </a:prstGeom>
              <a:solidFill>
                <a:srgbClr val="FFBDBD"/>
              </a:solidFill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cxnSp>
            <p:nvCxnSpPr>
              <p:cNvPr id="38" name="Straight Connector 28">
                <a:extLst>
                  <a:ext uri="{FF2B5EF4-FFF2-40B4-BE49-F238E27FC236}">
                    <a16:creationId xmlns:a16="http://schemas.microsoft.com/office/drawing/2014/main" id="{C78F6E9F-AFC4-F693-EC22-0B38310156DB}"/>
                  </a:ext>
                </a:extLst>
              </p:cNvPr>
              <p:cNvCxnSpPr/>
              <p:nvPr/>
            </p:nvCxnSpPr>
            <p:spPr>
              <a:xfrm rot="3027512">
                <a:off x="2124791" y="6151423"/>
                <a:ext cx="183880" cy="0"/>
              </a:xfrm>
              <a:prstGeom prst="line">
                <a:avLst/>
              </a:prstGeom>
              <a:ln w="19050" cmpd="sng">
                <a:solidFill>
                  <a:srgbClr val="FF0000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uppieren 43">
            <a:extLst>
              <a:ext uri="{FF2B5EF4-FFF2-40B4-BE49-F238E27FC236}">
                <a16:creationId xmlns:a16="http://schemas.microsoft.com/office/drawing/2014/main" id="{C3AC87FB-40FE-9D3A-1848-0FB4FE1FEFC7}"/>
              </a:ext>
            </a:extLst>
          </p:cNvPr>
          <p:cNvGrpSpPr/>
          <p:nvPr/>
        </p:nvGrpSpPr>
        <p:grpSpPr>
          <a:xfrm>
            <a:off x="9627462" y="5525148"/>
            <a:ext cx="2221462" cy="1188145"/>
            <a:chOff x="7107127" y="3782196"/>
            <a:chExt cx="2674111" cy="1430242"/>
          </a:xfrm>
        </p:grpSpPr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F223623B-030A-BBC3-E768-F623A562ADC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92" t="46856" r="49113" b="34431"/>
            <a:stretch/>
          </p:blipFill>
          <p:spPr bwMode="auto">
            <a:xfrm>
              <a:off x="7107127" y="3782196"/>
              <a:ext cx="2674111" cy="1430242"/>
            </a:xfrm>
            <a:prstGeom prst="roundRect">
              <a:avLst>
                <a:gd name="adj" fmla="val 39359"/>
              </a:avLst>
            </a:prstGeom>
            <a:noFill/>
            <a:ln w="28575">
              <a:solidFill>
                <a:schemeClr val="bg1"/>
              </a:solidFill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val 45">
              <a:extLst>
                <a:ext uri="{FF2B5EF4-FFF2-40B4-BE49-F238E27FC236}">
                  <a16:creationId xmlns:a16="http://schemas.microsoft.com/office/drawing/2014/main" id="{36C34701-6058-3E3B-3386-F2CB41B0B465}"/>
                </a:ext>
              </a:extLst>
            </p:cNvPr>
            <p:cNvSpPr/>
            <p:nvPr/>
          </p:nvSpPr>
          <p:spPr>
            <a:xfrm>
              <a:off x="8569614" y="4285424"/>
              <a:ext cx="551680" cy="5516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2" name="Textfeld 4">
              <a:extLst>
                <a:ext uri="{FF2B5EF4-FFF2-40B4-BE49-F238E27FC236}">
                  <a16:creationId xmlns:a16="http://schemas.microsoft.com/office/drawing/2014/main" id="{23245D9C-E079-42FF-5C70-BCED3EF55BC5}"/>
                </a:ext>
              </a:extLst>
            </p:cNvPr>
            <p:cNvSpPr txBox="1"/>
            <p:nvPr/>
          </p:nvSpPr>
          <p:spPr>
            <a:xfrm>
              <a:off x="7363579" y="3964286"/>
              <a:ext cx="1175144" cy="55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2400" dirty="0">
                  <a:solidFill>
                    <a:schemeClr val="bg1"/>
                  </a:solidFill>
                </a:rPr>
                <a:t>Be</a:t>
              </a:r>
              <a:r>
                <a:rPr lang="de-DE" sz="2400" baseline="30000" dirty="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33" name="Textfeld 4">
              <a:extLst>
                <a:ext uri="{FF2B5EF4-FFF2-40B4-BE49-F238E27FC236}">
                  <a16:creationId xmlns:a16="http://schemas.microsoft.com/office/drawing/2014/main" id="{8546D32B-C0A5-61C2-FD9E-D7BB61F52F23}"/>
                </a:ext>
              </a:extLst>
            </p:cNvPr>
            <p:cNvSpPr txBox="1"/>
            <p:nvPr/>
          </p:nvSpPr>
          <p:spPr>
            <a:xfrm>
              <a:off x="8925822" y="3922778"/>
              <a:ext cx="704704" cy="555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  <a:cs typeface="Calibri" panose="020F0502020204030204" pitchFamily="34" charset="0"/>
                </a:rPr>
                <a:t>H</a:t>
              </a:r>
              <a:r>
                <a:rPr lang="en-US" sz="2400" baseline="-25000" dirty="0">
                  <a:solidFill>
                    <a:srgbClr val="FF0000"/>
                  </a:solidFill>
                  <a:cs typeface="Calibri" panose="020F0502020204030204" pitchFamily="34" charset="0"/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  <a:cs typeface="Calibri" panose="020F0502020204030204" pitchFamily="34" charset="0"/>
                </a:rPr>
                <a:t>+</a:t>
              </a:r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312954AB-826D-1C6C-CB44-8DD5F48A69E0}"/>
              </a:ext>
            </a:extLst>
          </p:cNvPr>
          <p:cNvSpPr txBox="1">
            <a:spLocks/>
          </p:cNvSpPr>
          <p:nvPr/>
        </p:nvSpPr>
        <p:spPr>
          <a:xfrm>
            <a:off x="322455" y="231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latin typeface="+mn-lt"/>
              </a:rPr>
              <a:t>Apparatus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9FEEE2-7E9D-C08E-3D25-690A0F0BE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936F-1C2B-4ADF-A673-5DF36D735BC3}" type="slidenum">
              <a:rPr lang="de-CH" smtClean="0"/>
              <a:t>3</a:t>
            </a:fld>
            <a:endParaRPr lang="de-CH"/>
          </a:p>
        </p:txBody>
      </p:sp>
      <p:sp>
        <p:nvSpPr>
          <p:cNvPr id="4" name="Textfeld 107">
            <a:extLst>
              <a:ext uri="{FF2B5EF4-FFF2-40B4-BE49-F238E27FC236}">
                <a16:creationId xmlns:a16="http://schemas.microsoft.com/office/drawing/2014/main" id="{B5F8A374-F9CA-8A8F-9839-44F1C146B86E}"/>
              </a:ext>
            </a:extLst>
          </p:cNvPr>
          <p:cNvSpPr txBox="1"/>
          <p:nvPr/>
        </p:nvSpPr>
        <p:spPr>
          <a:xfrm>
            <a:off x="341749" y="1349564"/>
            <a:ext cx="646124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cs typeface="Calibri Light" panose="020F0302020204030204" pitchFamily="34" charset="0"/>
              </a:rPr>
              <a:t>Tabletop experiment</a:t>
            </a:r>
            <a:r>
              <a:rPr lang="en-US" sz="2400" dirty="0">
                <a:cs typeface="Calibri Light" panose="020F0302020204030204" pitchFamily="34" charset="0"/>
              </a:rPr>
              <a:t> (</a:t>
            </a:r>
            <a:r>
              <a:rPr lang="en-US" sz="2400" dirty="0">
                <a:ea typeface="Cambria Math" panose="02040503050406030204" pitchFamily="18" charset="0"/>
                <a:cs typeface="Calibri Light" panose="020F0302020204030204" pitchFamily="34" charset="0"/>
              </a:rPr>
              <a:t>~</a:t>
            </a:r>
            <a:r>
              <a:rPr lang="en-US" sz="2400" dirty="0">
                <a:cs typeface="Calibri Light" panose="020F0302020204030204" pitchFamily="34" charset="0"/>
              </a:rPr>
              <a:t>few m</a:t>
            </a:r>
            <a:r>
              <a:rPr lang="en-US" sz="2400" baseline="30000" dirty="0">
                <a:cs typeface="Calibri Light" panose="020F0302020204030204" pitchFamily="34" charset="0"/>
              </a:rPr>
              <a:t>3</a:t>
            </a:r>
            <a:r>
              <a:rPr lang="en-US" sz="2400" dirty="0">
                <a:cs typeface="Calibri Light" panose="020F0302020204030204" pitchFamily="34" charset="0"/>
              </a:rPr>
              <a:t>)</a:t>
            </a:r>
            <a:endParaRPr lang="en-US" sz="2800" dirty="0">
              <a:cs typeface="Calibri Light" panose="020F0302020204030204" pitchFamily="34" charset="0"/>
            </a:endParaRPr>
          </a:p>
          <a:p>
            <a:endParaRPr lang="en-US" sz="2800" dirty="0">
              <a:cs typeface="Calibri Light" panose="020F0302020204030204" pitchFamily="34" charset="0"/>
            </a:endParaRPr>
          </a:p>
          <a:p>
            <a:r>
              <a:rPr lang="en-US" sz="2400" b="1" dirty="0">
                <a:cs typeface="Calibri Light" panose="020F0302020204030204" pitchFamily="34" charset="0"/>
              </a:rPr>
              <a:t>Linear Paul trap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cs typeface="Calibri Light" panose="020F0302020204030204" pitchFamily="34" charset="0"/>
              </a:rPr>
              <a:t>particle motion: harmonic oscillator with frequency O(1 MHz)</a:t>
            </a:r>
          </a:p>
          <a:p>
            <a:endParaRPr lang="en-US" sz="2400" dirty="0">
              <a:cs typeface="Calibri Light" panose="020F0302020204030204" pitchFamily="34" charset="0"/>
            </a:endParaRPr>
          </a:p>
          <a:p>
            <a:r>
              <a:rPr lang="en-US" sz="2400" b="1" dirty="0">
                <a:cs typeface="Calibri Light" panose="020F0302020204030204" pitchFamily="34" charset="0"/>
              </a:rPr>
              <a:t>Loading procedure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cs typeface="Calibri Light" panose="020F0302020204030204" pitchFamily="34" charset="0"/>
              </a:rPr>
              <a:t>Trap single Be</a:t>
            </a:r>
            <a:r>
              <a:rPr lang="en-US" sz="2400" baseline="30000" dirty="0">
                <a:cs typeface="Calibri Light" panose="020F0302020204030204" pitchFamily="34" charset="0"/>
              </a:rPr>
              <a:t>+</a:t>
            </a:r>
            <a:r>
              <a:rPr lang="en-US" sz="2400" dirty="0">
                <a:cs typeface="Calibri Light" panose="020F0302020204030204" pitchFamily="34" charset="0"/>
              </a:rPr>
              <a:t> (photo-ionization)</a:t>
            </a: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/>
              <a:t>multiphoton ionization of H</a:t>
            </a:r>
            <a:r>
              <a:rPr lang="en-US" sz="2400" baseline="-25000" dirty="0"/>
              <a:t>2</a:t>
            </a:r>
            <a:br>
              <a:rPr lang="en-US" sz="2400" baseline="-25000" dirty="0"/>
            </a:br>
            <a:endParaRPr lang="en-US" sz="2400" baseline="-25000" dirty="0"/>
          </a:p>
          <a:p>
            <a:r>
              <a:rPr lang="en-US" sz="2400" b="1" dirty="0"/>
              <a:t>Cryostat + UHV: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Prevent H</a:t>
            </a:r>
            <a:r>
              <a:rPr lang="en-US" sz="2400" baseline="-25000" dirty="0"/>
              <a:t>2</a:t>
            </a:r>
            <a:r>
              <a:rPr lang="en-US" sz="2400" baseline="30000" dirty="0"/>
              <a:t>+</a:t>
            </a:r>
            <a:r>
              <a:rPr lang="en-US" sz="2400" dirty="0"/>
              <a:t> reaction to H</a:t>
            </a:r>
            <a:r>
              <a:rPr lang="en-US" sz="2400" baseline="-25000" dirty="0"/>
              <a:t>3</a:t>
            </a:r>
            <a:r>
              <a:rPr lang="en-US" sz="2400" baseline="30000" dirty="0"/>
              <a:t>+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en-US" sz="2400" dirty="0"/>
              <a:t> partial pressure ~10</a:t>
            </a:r>
            <a:r>
              <a:rPr lang="en-US" sz="2400" baseline="30000" dirty="0"/>
              <a:t>-15</a:t>
            </a:r>
            <a:r>
              <a:rPr lang="en-US" sz="2400" dirty="0"/>
              <a:t> mbar</a:t>
            </a:r>
            <a:br>
              <a:rPr lang="en-US" sz="2400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N. Schwegler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et al.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PRL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131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133003 (2023)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15202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85185E-6 L -0.01953 0.00069 " pathEditMode="relative" rAng="0" ptsTypes="AA">
                                      <p:cBhvr>
                                        <p:cTn id="4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00" y="23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E0923034-0C92-6C37-849E-F23266C8DD59}"/>
              </a:ext>
            </a:extLst>
          </p:cNvPr>
          <p:cNvSpPr/>
          <p:nvPr/>
        </p:nvSpPr>
        <p:spPr>
          <a:xfrm>
            <a:off x="4377003" y="3410166"/>
            <a:ext cx="1397582" cy="438582"/>
          </a:xfrm>
          <a:prstGeom prst="rect">
            <a:avLst/>
          </a:prstGeom>
          <a:solidFill>
            <a:srgbClr val="818F4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50">
                <a:solidFill>
                  <a:schemeClr val="bg1"/>
                </a:solidFill>
              </a:rPr>
              <a:t>Rotation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FE81BFE-7B59-C358-914F-169AC7B96005}"/>
              </a:ext>
            </a:extLst>
          </p:cNvPr>
          <p:cNvGrpSpPr/>
          <p:nvPr/>
        </p:nvGrpSpPr>
        <p:grpSpPr>
          <a:xfrm>
            <a:off x="1158004" y="3510988"/>
            <a:ext cx="2347195" cy="1800969"/>
            <a:chOff x="3573943" y="4131493"/>
            <a:chExt cx="2139909" cy="1641921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D1A02DF1-9A5B-85E9-8D90-D5A97EB02DE2}"/>
                </a:ext>
              </a:extLst>
            </p:cNvPr>
            <p:cNvCxnSpPr>
              <a:cxnSpLocks/>
            </p:cNvCxnSpPr>
            <p:nvPr/>
          </p:nvCxnSpPr>
          <p:spPr>
            <a:xfrm>
              <a:off x="3814427" y="5773414"/>
              <a:ext cx="972426" cy="0"/>
            </a:xfrm>
            <a:prstGeom prst="line">
              <a:avLst/>
            </a:prstGeom>
            <a:ln w="28575">
              <a:solidFill>
                <a:srgbClr val="0078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AD1831BC-5F3A-CA3D-1923-A7829F2AD1EF}"/>
                </a:ext>
              </a:extLst>
            </p:cNvPr>
            <p:cNvCxnSpPr>
              <a:cxnSpLocks/>
            </p:cNvCxnSpPr>
            <p:nvPr/>
          </p:nvCxnSpPr>
          <p:spPr>
            <a:xfrm>
              <a:off x="3694863" y="5170232"/>
              <a:ext cx="1404604" cy="0"/>
            </a:xfrm>
            <a:prstGeom prst="line">
              <a:avLst/>
            </a:prstGeom>
            <a:ln w="28575">
              <a:solidFill>
                <a:srgbClr val="0078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4ADD1D3F-7A38-DEF6-088C-360BB7AA017E}"/>
                </a:ext>
              </a:extLst>
            </p:cNvPr>
            <p:cNvCxnSpPr>
              <a:cxnSpLocks/>
            </p:cNvCxnSpPr>
            <p:nvPr/>
          </p:nvCxnSpPr>
          <p:spPr>
            <a:xfrm>
              <a:off x="3640859" y="4684330"/>
              <a:ext cx="1716524" cy="0"/>
            </a:xfrm>
            <a:prstGeom prst="line">
              <a:avLst/>
            </a:prstGeom>
            <a:ln w="28575">
              <a:solidFill>
                <a:srgbClr val="0078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40FF8C38-EF6A-D7B2-788A-A0D773903780}"/>
                </a:ext>
              </a:extLst>
            </p:cNvPr>
            <p:cNvCxnSpPr>
              <a:cxnSpLocks/>
            </p:cNvCxnSpPr>
            <p:nvPr/>
          </p:nvCxnSpPr>
          <p:spPr>
            <a:xfrm>
              <a:off x="3604075" y="4332414"/>
              <a:ext cx="1961448" cy="0"/>
            </a:xfrm>
            <a:prstGeom prst="line">
              <a:avLst/>
            </a:prstGeom>
            <a:ln w="28575">
              <a:solidFill>
                <a:srgbClr val="0078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2E44ACFE-7CB6-248D-D972-63BD5CBAAB25}"/>
                </a:ext>
              </a:extLst>
            </p:cNvPr>
            <p:cNvCxnSpPr>
              <a:cxnSpLocks/>
            </p:cNvCxnSpPr>
            <p:nvPr/>
          </p:nvCxnSpPr>
          <p:spPr>
            <a:xfrm>
              <a:off x="3573943" y="4131493"/>
              <a:ext cx="2139909" cy="0"/>
            </a:xfrm>
            <a:prstGeom prst="line">
              <a:avLst/>
            </a:prstGeom>
            <a:ln w="28575">
              <a:solidFill>
                <a:srgbClr val="0078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9461CA6-D5A9-806B-A7E1-AFA599EACFAB}"/>
              </a:ext>
            </a:extLst>
          </p:cNvPr>
          <p:cNvSpPr txBox="1"/>
          <p:nvPr/>
        </p:nvSpPr>
        <p:spPr>
          <a:xfrm>
            <a:off x="1255201" y="2953699"/>
            <a:ext cx="1378660" cy="438582"/>
          </a:xfrm>
          <a:prstGeom prst="rect">
            <a:avLst/>
          </a:prstGeom>
          <a:solidFill>
            <a:srgbClr val="007894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50">
                <a:solidFill>
                  <a:schemeClr val="bg1"/>
                </a:solidFill>
              </a:rPr>
              <a:t>Vibration</a:t>
            </a:r>
            <a:endParaRPr lang="en-CH" sz="2250">
              <a:solidFill>
                <a:schemeClr val="bg1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A413A07-37E1-049F-B39C-D42161B0B050}"/>
              </a:ext>
            </a:extLst>
          </p:cNvPr>
          <p:cNvGrpSpPr/>
          <p:nvPr/>
        </p:nvGrpSpPr>
        <p:grpSpPr>
          <a:xfrm>
            <a:off x="2424085" y="4725421"/>
            <a:ext cx="2442047" cy="586532"/>
            <a:chOff x="1852816" y="4646183"/>
            <a:chExt cx="2604850" cy="625634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B040B8E9-A77E-C640-9FB2-4ED57A5D5AB4}"/>
                </a:ext>
              </a:extLst>
            </p:cNvPr>
            <p:cNvGrpSpPr/>
            <p:nvPr/>
          </p:nvGrpSpPr>
          <p:grpSpPr>
            <a:xfrm>
              <a:off x="1852816" y="4932713"/>
              <a:ext cx="1104048" cy="281105"/>
              <a:chOff x="4728213" y="5483576"/>
              <a:chExt cx="943638" cy="240262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47F487C9-C64D-E9A0-FD2B-F2B74B19D4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8213" y="5723838"/>
                <a:ext cx="94363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F9B6A902-1623-96F8-56E4-EEAF14745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8213" y="5663773"/>
                <a:ext cx="94363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66D72325-391B-8B45-4948-E0E18D4B6F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8213" y="5603708"/>
                <a:ext cx="94363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34BCDC1A-69CE-00E8-3B39-B1B0CD50AB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8213" y="5543642"/>
                <a:ext cx="94363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A2B8B634-2658-5DD8-AE16-C82584B29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8213" y="5483576"/>
                <a:ext cx="94363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43CD5CCC-A6FF-C5E5-7302-2219269DBDFA}"/>
                </a:ext>
              </a:extLst>
            </p:cNvPr>
            <p:cNvGrpSpPr/>
            <p:nvPr/>
          </p:nvGrpSpPr>
          <p:grpSpPr>
            <a:xfrm>
              <a:off x="1949347" y="4646183"/>
              <a:ext cx="2508319" cy="625634"/>
              <a:chOff x="4810719" y="5238680"/>
              <a:chExt cx="2143878" cy="534734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0B34A14F-CA06-6AFD-B7F4-1406A55BFC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10719" y="5773414"/>
                <a:ext cx="2143878" cy="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257B4D6E-93C8-A5A0-02B9-F78C995FA7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3845" y="5238680"/>
                <a:ext cx="245525" cy="244259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E9C57495-B6D7-D68F-5271-3B5712D2C5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2084" y="5385038"/>
                <a:ext cx="250970" cy="159513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CFB3E412-E3CC-9CEC-1E6A-750095720D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5790" y="5536681"/>
                <a:ext cx="247264" cy="68131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A3DED023-F590-43F5-4BA5-629723AB4A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2084" y="5639964"/>
                <a:ext cx="251290" cy="24292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26A8E79C-681D-8077-CD2A-D55E93A3D3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5790" y="5716714"/>
                <a:ext cx="252319" cy="6970"/>
              </a:xfrm>
              <a:prstGeom prst="line">
                <a:avLst/>
              </a:prstGeom>
              <a:ln w="19050">
                <a:solidFill>
                  <a:srgbClr val="818F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7" name="Group 256" descr="\documentclass{article}&#10;\usepackage{amsmath}&#10;\usepackage{braket}&#10;\usepackage[usenames, dvipsnames]{color}&#10;&#10;\pagestyle{empty}&#10;\begin{document}&#10;\definecolor{mygreen}{RGB}{255, 0, 0}&#10;&#10;$\nu = 2$&#10;&#10;&#10;\end{document}" title="IguanaTex Vector Display">
            <a:extLst>
              <a:ext uri="{FF2B5EF4-FFF2-40B4-BE49-F238E27FC236}">
                <a16:creationId xmlns:a16="http://schemas.microsoft.com/office/drawing/2014/main" id="{F2702429-4008-4504-4155-938E8B1DEA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5019" y="4162898"/>
            <a:ext cx="473421" cy="137927"/>
            <a:chOff x="3201761" y="5858385"/>
            <a:chExt cx="473421" cy="137927"/>
          </a:xfrm>
        </p:grpSpPr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C377FA2B-C9DC-1420-0B02-7DDD9D882B27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3201761" y="5904775"/>
              <a:ext cx="97501" cy="91537"/>
            </a:xfrm>
            <a:custGeom>
              <a:avLst/>
              <a:gdLst>
                <a:gd name="connsiteX0" fmla="*/ 35475 w 97501"/>
                <a:gd name="connsiteY0" fmla="*/ 2341 h 91537"/>
                <a:gd name="connsiteX1" fmla="*/ 32784 w 97501"/>
                <a:gd name="connsiteY1" fmla="*/ 63 h 91537"/>
                <a:gd name="connsiteX2" fmla="*/ 7529 w 97501"/>
                <a:gd name="connsiteY2" fmla="*/ 2134 h 91537"/>
                <a:gd name="connsiteX3" fmla="*/ 3596 w 97501"/>
                <a:gd name="connsiteY3" fmla="*/ 6276 h 91537"/>
                <a:gd name="connsiteX4" fmla="*/ 8564 w 97501"/>
                <a:gd name="connsiteY4" fmla="*/ 8761 h 91537"/>
                <a:gd name="connsiteX5" fmla="*/ 18915 w 97501"/>
                <a:gd name="connsiteY5" fmla="*/ 12282 h 91537"/>
                <a:gd name="connsiteX6" fmla="*/ 14981 w 97501"/>
                <a:gd name="connsiteY6" fmla="*/ 29057 h 91537"/>
                <a:gd name="connsiteX7" fmla="*/ 2354 w 97501"/>
                <a:gd name="connsiteY7" fmla="*/ 79796 h 91537"/>
                <a:gd name="connsiteX8" fmla="*/ 77 w 97501"/>
                <a:gd name="connsiteY8" fmla="*/ 89115 h 91537"/>
                <a:gd name="connsiteX9" fmla="*/ 3389 w 97501"/>
                <a:gd name="connsiteY9" fmla="*/ 91600 h 91537"/>
                <a:gd name="connsiteX10" fmla="*/ 6287 w 97501"/>
                <a:gd name="connsiteY10" fmla="*/ 91600 h 91537"/>
                <a:gd name="connsiteX11" fmla="*/ 64663 w 97501"/>
                <a:gd name="connsiteY11" fmla="*/ 61157 h 91537"/>
                <a:gd name="connsiteX12" fmla="*/ 97578 w 97501"/>
                <a:gd name="connsiteY12" fmla="*/ 5654 h 91537"/>
                <a:gd name="connsiteX13" fmla="*/ 91575 w 97501"/>
                <a:gd name="connsiteY13" fmla="*/ 63 h 91537"/>
                <a:gd name="connsiteX14" fmla="*/ 83501 w 97501"/>
                <a:gd name="connsiteY14" fmla="*/ 6897 h 91537"/>
                <a:gd name="connsiteX15" fmla="*/ 15188 w 97501"/>
                <a:gd name="connsiteY15" fmla="*/ 84766 h 91537"/>
                <a:gd name="connsiteX16" fmla="*/ 35475 w 97501"/>
                <a:gd name="connsiteY16" fmla="*/ 2341 h 9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7501" h="91537">
                  <a:moveTo>
                    <a:pt x="35475" y="2341"/>
                  </a:moveTo>
                  <a:cubicBezTo>
                    <a:pt x="35475" y="2134"/>
                    <a:pt x="35475" y="63"/>
                    <a:pt x="32784" y="63"/>
                  </a:cubicBezTo>
                  <a:cubicBezTo>
                    <a:pt x="28023" y="63"/>
                    <a:pt x="12911" y="1720"/>
                    <a:pt x="7529" y="2134"/>
                  </a:cubicBezTo>
                  <a:cubicBezTo>
                    <a:pt x="5873" y="2341"/>
                    <a:pt x="3596" y="2548"/>
                    <a:pt x="3596" y="6276"/>
                  </a:cubicBezTo>
                  <a:cubicBezTo>
                    <a:pt x="3596" y="8761"/>
                    <a:pt x="5459" y="8761"/>
                    <a:pt x="8564" y="8761"/>
                  </a:cubicBezTo>
                  <a:cubicBezTo>
                    <a:pt x="18500" y="8761"/>
                    <a:pt x="18915" y="10211"/>
                    <a:pt x="18915" y="12282"/>
                  </a:cubicBezTo>
                  <a:cubicBezTo>
                    <a:pt x="18915" y="13731"/>
                    <a:pt x="16430" y="23465"/>
                    <a:pt x="14981" y="29057"/>
                  </a:cubicBezTo>
                  <a:lnTo>
                    <a:pt x="2354" y="79796"/>
                  </a:lnTo>
                  <a:cubicBezTo>
                    <a:pt x="1526" y="82902"/>
                    <a:pt x="77" y="88701"/>
                    <a:pt x="77" y="89115"/>
                  </a:cubicBezTo>
                  <a:cubicBezTo>
                    <a:pt x="77" y="91393"/>
                    <a:pt x="2147" y="91600"/>
                    <a:pt x="3389" y="91600"/>
                  </a:cubicBezTo>
                  <a:lnTo>
                    <a:pt x="6287" y="91600"/>
                  </a:lnTo>
                  <a:cubicBezTo>
                    <a:pt x="20778" y="89115"/>
                    <a:pt x="43342" y="81038"/>
                    <a:pt x="64663" y="61157"/>
                  </a:cubicBezTo>
                  <a:cubicBezTo>
                    <a:pt x="91989" y="35684"/>
                    <a:pt x="97578" y="7518"/>
                    <a:pt x="97578" y="5654"/>
                  </a:cubicBezTo>
                  <a:cubicBezTo>
                    <a:pt x="97578" y="2134"/>
                    <a:pt x="95094" y="63"/>
                    <a:pt x="91575" y="63"/>
                  </a:cubicBezTo>
                  <a:cubicBezTo>
                    <a:pt x="89919" y="63"/>
                    <a:pt x="85157" y="891"/>
                    <a:pt x="83501" y="6897"/>
                  </a:cubicBezTo>
                  <a:cubicBezTo>
                    <a:pt x="70253" y="53908"/>
                    <a:pt x="38787" y="77103"/>
                    <a:pt x="15188" y="84766"/>
                  </a:cubicBezTo>
                  <a:lnTo>
                    <a:pt x="35475" y="2341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ABC05E8E-0DF7-EF33-1F5A-F26F934895D6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3375319" y="5920307"/>
              <a:ext cx="137660" cy="48461"/>
            </a:xfrm>
            <a:custGeom>
              <a:avLst/>
              <a:gdLst>
                <a:gd name="connsiteX0" fmla="*/ 130708 w 137660"/>
                <a:gd name="connsiteY0" fmla="*/ 8347 h 48461"/>
                <a:gd name="connsiteX1" fmla="*/ 137746 w 137660"/>
                <a:gd name="connsiteY1" fmla="*/ 4205 h 48461"/>
                <a:gd name="connsiteX2" fmla="*/ 130915 w 137660"/>
                <a:gd name="connsiteY2" fmla="*/ 63 h 48461"/>
                <a:gd name="connsiteX3" fmla="*/ 6916 w 137660"/>
                <a:gd name="connsiteY3" fmla="*/ 63 h 48461"/>
                <a:gd name="connsiteX4" fmla="*/ 85 w 137660"/>
                <a:gd name="connsiteY4" fmla="*/ 4205 h 48461"/>
                <a:gd name="connsiteX5" fmla="*/ 7123 w 137660"/>
                <a:gd name="connsiteY5" fmla="*/ 8347 h 48461"/>
                <a:gd name="connsiteX6" fmla="*/ 130708 w 137660"/>
                <a:gd name="connsiteY6" fmla="*/ 8347 h 48461"/>
                <a:gd name="connsiteX7" fmla="*/ 130915 w 137660"/>
                <a:gd name="connsiteY7" fmla="*/ 48524 h 48461"/>
                <a:gd name="connsiteX8" fmla="*/ 137746 w 137660"/>
                <a:gd name="connsiteY8" fmla="*/ 44382 h 48461"/>
                <a:gd name="connsiteX9" fmla="*/ 130708 w 137660"/>
                <a:gd name="connsiteY9" fmla="*/ 40240 h 48461"/>
                <a:gd name="connsiteX10" fmla="*/ 7123 w 137660"/>
                <a:gd name="connsiteY10" fmla="*/ 40240 h 48461"/>
                <a:gd name="connsiteX11" fmla="*/ 85 w 137660"/>
                <a:gd name="connsiteY11" fmla="*/ 44382 h 48461"/>
                <a:gd name="connsiteX12" fmla="*/ 6916 w 137660"/>
                <a:gd name="connsiteY12" fmla="*/ 48524 h 48461"/>
                <a:gd name="connsiteX13" fmla="*/ 130915 w 137660"/>
                <a:gd name="connsiteY13" fmla="*/ 48524 h 4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660" h="48461">
                  <a:moveTo>
                    <a:pt x="130708" y="8347"/>
                  </a:moveTo>
                  <a:cubicBezTo>
                    <a:pt x="133813" y="8347"/>
                    <a:pt x="137746" y="8347"/>
                    <a:pt x="137746" y="4205"/>
                  </a:cubicBezTo>
                  <a:cubicBezTo>
                    <a:pt x="137746" y="63"/>
                    <a:pt x="133813" y="63"/>
                    <a:pt x="130915" y="63"/>
                  </a:cubicBezTo>
                  <a:lnTo>
                    <a:pt x="6916" y="63"/>
                  </a:lnTo>
                  <a:cubicBezTo>
                    <a:pt x="4018" y="63"/>
                    <a:pt x="85" y="63"/>
                    <a:pt x="85" y="4205"/>
                  </a:cubicBezTo>
                  <a:cubicBezTo>
                    <a:pt x="85" y="8347"/>
                    <a:pt x="4018" y="8347"/>
                    <a:pt x="7123" y="8347"/>
                  </a:cubicBezTo>
                  <a:lnTo>
                    <a:pt x="130708" y="8347"/>
                  </a:lnTo>
                  <a:close/>
                  <a:moveTo>
                    <a:pt x="130915" y="48524"/>
                  </a:moveTo>
                  <a:cubicBezTo>
                    <a:pt x="133813" y="48524"/>
                    <a:pt x="137746" y="48524"/>
                    <a:pt x="137746" y="44382"/>
                  </a:cubicBezTo>
                  <a:cubicBezTo>
                    <a:pt x="137746" y="40240"/>
                    <a:pt x="133813" y="40240"/>
                    <a:pt x="130708" y="40240"/>
                  </a:cubicBezTo>
                  <a:lnTo>
                    <a:pt x="7123" y="40240"/>
                  </a:lnTo>
                  <a:cubicBezTo>
                    <a:pt x="4018" y="40240"/>
                    <a:pt x="85" y="40240"/>
                    <a:pt x="85" y="44382"/>
                  </a:cubicBezTo>
                  <a:cubicBezTo>
                    <a:pt x="85" y="48524"/>
                    <a:pt x="4018" y="48524"/>
                    <a:pt x="6916" y="48524"/>
                  </a:cubicBezTo>
                  <a:lnTo>
                    <a:pt x="130915" y="48524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0EEF7278-0EE5-D498-C19B-05C6E3BEC4FD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3592586" y="5858385"/>
              <a:ext cx="82596" cy="137927"/>
            </a:xfrm>
            <a:custGeom>
              <a:avLst/>
              <a:gdLst>
                <a:gd name="connsiteX0" fmla="*/ 16035 w 82596"/>
                <a:gd name="connsiteY0" fmla="*/ 122044 h 137927"/>
                <a:gd name="connsiteX1" fmla="*/ 37978 w 82596"/>
                <a:gd name="connsiteY1" fmla="*/ 100713 h 137927"/>
                <a:gd name="connsiteX2" fmla="*/ 82692 w 82596"/>
                <a:gd name="connsiteY2" fmla="*/ 40240 h 137927"/>
                <a:gd name="connsiteX3" fmla="*/ 38806 w 82596"/>
                <a:gd name="connsiteY3" fmla="*/ 63 h 137927"/>
                <a:gd name="connsiteX4" fmla="*/ 96 w 82596"/>
                <a:gd name="connsiteY4" fmla="*/ 37548 h 137927"/>
                <a:gd name="connsiteX5" fmla="*/ 11067 w 82596"/>
                <a:gd name="connsiteY5" fmla="*/ 49145 h 137927"/>
                <a:gd name="connsiteX6" fmla="*/ 21831 w 82596"/>
                <a:gd name="connsiteY6" fmla="*/ 38169 h 137927"/>
                <a:gd name="connsiteX7" fmla="*/ 10860 w 82596"/>
                <a:gd name="connsiteY7" fmla="*/ 27400 h 137927"/>
                <a:gd name="connsiteX8" fmla="*/ 8169 w 82596"/>
                <a:gd name="connsiteY8" fmla="*/ 27607 h 137927"/>
                <a:gd name="connsiteX9" fmla="*/ 36115 w 82596"/>
                <a:gd name="connsiteY9" fmla="*/ 6483 h 137927"/>
                <a:gd name="connsiteX10" fmla="*/ 63854 w 82596"/>
                <a:gd name="connsiteY10" fmla="*/ 40240 h 137927"/>
                <a:gd name="connsiteX11" fmla="*/ 42118 w 82596"/>
                <a:gd name="connsiteY11" fmla="*/ 86009 h 137927"/>
                <a:gd name="connsiteX12" fmla="*/ 2373 w 82596"/>
                <a:gd name="connsiteY12" fmla="*/ 130328 h 137927"/>
                <a:gd name="connsiteX13" fmla="*/ 96 w 82596"/>
                <a:gd name="connsiteY13" fmla="*/ 137990 h 137927"/>
                <a:gd name="connsiteX14" fmla="*/ 76896 w 82596"/>
                <a:gd name="connsiteY14" fmla="*/ 137990 h 137927"/>
                <a:gd name="connsiteX15" fmla="*/ 82692 w 82596"/>
                <a:gd name="connsiteY15" fmla="*/ 101955 h 137927"/>
                <a:gd name="connsiteX16" fmla="*/ 77517 w 82596"/>
                <a:gd name="connsiteY16" fmla="*/ 101955 h 137927"/>
                <a:gd name="connsiteX17" fmla="*/ 72963 w 82596"/>
                <a:gd name="connsiteY17" fmla="*/ 120387 h 137927"/>
                <a:gd name="connsiteX18" fmla="*/ 53297 w 82596"/>
                <a:gd name="connsiteY18" fmla="*/ 122044 h 137927"/>
                <a:gd name="connsiteX19" fmla="*/ 16035 w 82596"/>
                <a:gd name="connsiteY19" fmla="*/ 122044 h 13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596" h="137927">
                  <a:moveTo>
                    <a:pt x="16035" y="122044"/>
                  </a:moveTo>
                  <a:lnTo>
                    <a:pt x="37978" y="100713"/>
                  </a:lnTo>
                  <a:cubicBezTo>
                    <a:pt x="70272" y="72133"/>
                    <a:pt x="82692" y="60950"/>
                    <a:pt x="82692" y="40240"/>
                  </a:cubicBezTo>
                  <a:cubicBezTo>
                    <a:pt x="82692" y="16631"/>
                    <a:pt x="64061" y="63"/>
                    <a:pt x="38806" y="63"/>
                  </a:cubicBezTo>
                  <a:cubicBezTo>
                    <a:pt x="15414" y="63"/>
                    <a:pt x="96" y="19116"/>
                    <a:pt x="96" y="37548"/>
                  </a:cubicBezTo>
                  <a:cubicBezTo>
                    <a:pt x="96" y="49145"/>
                    <a:pt x="10446" y="49145"/>
                    <a:pt x="11067" y="49145"/>
                  </a:cubicBezTo>
                  <a:cubicBezTo>
                    <a:pt x="14586" y="49145"/>
                    <a:pt x="21831" y="46660"/>
                    <a:pt x="21831" y="38169"/>
                  </a:cubicBezTo>
                  <a:cubicBezTo>
                    <a:pt x="21831" y="32784"/>
                    <a:pt x="18105" y="27400"/>
                    <a:pt x="10860" y="27400"/>
                  </a:cubicBezTo>
                  <a:cubicBezTo>
                    <a:pt x="9204" y="27400"/>
                    <a:pt x="8790" y="27400"/>
                    <a:pt x="8169" y="27607"/>
                  </a:cubicBezTo>
                  <a:cubicBezTo>
                    <a:pt x="12930" y="14145"/>
                    <a:pt x="24109" y="6483"/>
                    <a:pt x="36115" y="6483"/>
                  </a:cubicBezTo>
                  <a:cubicBezTo>
                    <a:pt x="54953" y="6483"/>
                    <a:pt x="63854" y="23258"/>
                    <a:pt x="63854" y="40240"/>
                  </a:cubicBezTo>
                  <a:cubicBezTo>
                    <a:pt x="63854" y="56808"/>
                    <a:pt x="53504" y="73168"/>
                    <a:pt x="42118" y="86009"/>
                  </a:cubicBezTo>
                  <a:lnTo>
                    <a:pt x="2373" y="130328"/>
                  </a:lnTo>
                  <a:cubicBezTo>
                    <a:pt x="96" y="132606"/>
                    <a:pt x="96" y="133020"/>
                    <a:pt x="96" y="137990"/>
                  </a:cubicBezTo>
                  <a:lnTo>
                    <a:pt x="76896" y="137990"/>
                  </a:lnTo>
                  <a:lnTo>
                    <a:pt x="82692" y="101955"/>
                  </a:lnTo>
                  <a:lnTo>
                    <a:pt x="77517" y="101955"/>
                  </a:lnTo>
                  <a:cubicBezTo>
                    <a:pt x="76482" y="108168"/>
                    <a:pt x="75033" y="117280"/>
                    <a:pt x="72963" y="120387"/>
                  </a:cubicBezTo>
                  <a:cubicBezTo>
                    <a:pt x="71514" y="122044"/>
                    <a:pt x="57851" y="122044"/>
                    <a:pt x="53297" y="122044"/>
                  </a:cubicBezTo>
                  <a:lnTo>
                    <a:pt x="16035" y="122044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AFA182AA-9C63-B5CA-D398-62B787B24003}"/>
              </a:ext>
            </a:extLst>
          </p:cNvPr>
          <p:cNvSpPr txBox="1"/>
          <p:nvPr/>
        </p:nvSpPr>
        <p:spPr>
          <a:xfrm>
            <a:off x="1099471" y="3589454"/>
            <a:ext cx="638826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93744">
              <a:defRPr/>
            </a:pPr>
            <a:r>
              <a:rPr lang="en-US" sz="2250" i="1">
                <a:solidFill>
                  <a:prstClr val="black"/>
                </a:solidFill>
                <a:cs typeface="Calibri Light" panose="020F0302020204030204" pitchFamily="34" charset="0"/>
              </a:rPr>
              <a:t>…</a:t>
            </a:r>
            <a:endParaRPr lang="en-US" sz="2250" i="1">
              <a:solidFill>
                <a:prstClr val="black"/>
              </a:solidFill>
            </a:endParaRPr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BBEF305D-30A2-FCE9-7618-DBC820BCB0E1}"/>
              </a:ext>
            </a:extLst>
          </p:cNvPr>
          <p:cNvCxnSpPr>
            <a:cxnSpLocks/>
          </p:cNvCxnSpPr>
          <p:nvPr/>
        </p:nvCxnSpPr>
        <p:spPr>
          <a:xfrm>
            <a:off x="5099338" y="5135597"/>
            <a:ext cx="576407" cy="0"/>
          </a:xfrm>
          <a:prstGeom prst="line">
            <a:avLst/>
          </a:prstGeom>
          <a:ln w="19050">
            <a:solidFill>
              <a:srgbClr val="818F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FE40C96-0DB2-A4E8-69DB-81275EFE3CB9}"/>
              </a:ext>
            </a:extLst>
          </p:cNvPr>
          <p:cNvGrpSpPr/>
          <p:nvPr/>
        </p:nvGrpSpPr>
        <p:grpSpPr>
          <a:xfrm>
            <a:off x="3904498" y="5390076"/>
            <a:ext cx="2155900" cy="820632"/>
            <a:chOff x="6568284" y="5801378"/>
            <a:chExt cx="1965506" cy="748161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72260B0D-0717-404B-8AE8-D70643401A81}"/>
                </a:ext>
              </a:extLst>
            </p:cNvPr>
            <p:cNvSpPr/>
            <p:nvPr/>
          </p:nvSpPr>
          <p:spPr>
            <a:xfrm>
              <a:off x="6568284" y="5939242"/>
              <a:ext cx="1101022" cy="610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393744">
                <a:defRPr/>
              </a:pPr>
              <a:r>
                <a:rPr lang="en-US" sz="1875">
                  <a:solidFill>
                    <a:prstClr val="black"/>
                  </a:solidFill>
                  <a:cs typeface="Calibri Light" panose="020F0302020204030204" pitchFamily="34" charset="0"/>
                </a:rPr>
                <a:t>Para</a:t>
              </a:r>
              <a:endParaRPr lang="en-US" sz="1875" baseline="30000">
                <a:solidFill>
                  <a:prstClr val="black"/>
                </a:solidFill>
              </a:endParaRPr>
            </a:p>
            <a:p>
              <a:pPr algn="ctr" defTabSz="3393744">
                <a:defRPr/>
              </a:pPr>
              <a:r>
                <a:rPr lang="en-US" sz="1875">
                  <a:solidFill>
                    <a:prstClr val="black"/>
                  </a:solidFill>
                  <a:cs typeface="Calibri Light" panose="020F0302020204030204" pitchFamily="34" charset="0"/>
                </a:rPr>
                <a:t>(</a:t>
              </a:r>
              <a:r>
                <a:rPr lang="en-US" sz="1875" i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875">
                  <a:solidFill>
                    <a:prstClr val="black"/>
                  </a:solidFill>
                  <a:cs typeface="Times New Roman" panose="02020603050405020304" pitchFamily="18" charset="0"/>
                </a:rPr>
                <a:t> = 0</a:t>
              </a:r>
              <a:r>
                <a:rPr lang="en-US" sz="1875">
                  <a:solidFill>
                    <a:prstClr val="black"/>
                  </a:solidFill>
                  <a:cs typeface="Calibri Light" panose="020F0302020204030204" pitchFamily="34" charset="0"/>
                </a:rPr>
                <a:t>)</a:t>
              </a:r>
              <a:endParaRPr lang="en-US" sz="1875">
                <a:solidFill>
                  <a:prstClr val="black"/>
                </a:solidFill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9046BB9-F1C7-A7F1-A301-C741FDA67CC6}"/>
                </a:ext>
              </a:extLst>
            </p:cNvPr>
            <p:cNvSpPr/>
            <p:nvPr/>
          </p:nvSpPr>
          <p:spPr>
            <a:xfrm>
              <a:off x="7298208" y="5801378"/>
              <a:ext cx="1235582" cy="610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393744">
                <a:defRPr/>
              </a:pPr>
              <a:r>
                <a:rPr lang="en-US" sz="1875">
                  <a:solidFill>
                    <a:prstClr val="black"/>
                  </a:solidFill>
                  <a:cs typeface="Calibri Light" panose="020F0302020204030204" pitchFamily="34" charset="0"/>
                </a:rPr>
                <a:t>Ortho</a:t>
              </a:r>
              <a:endParaRPr lang="en-US" sz="1875" baseline="30000">
                <a:solidFill>
                  <a:prstClr val="black"/>
                </a:solidFill>
              </a:endParaRPr>
            </a:p>
            <a:p>
              <a:pPr algn="ctr" defTabSz="3393744">
                <a:defRPr/>
              </a:pPr>
              <a:r>
                <a:rPr lang="en-US" sz="1875">
                  <a:solidFill>
                    <a:prstClr val="black"/>
                  </a:solidFill>
                  <a:cs typeface="Times New Roman" panose="02020603050405020304" pitchFamily="18" charset="0"/>
                </a:rPr>
                <a:t>(</a:t>
              </a:r>
              <a:r>
                <a:rPr lang="en-US" sz="1875" i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875">
                  <a:solidFill>
                    <a:prstClr val="black"/>
                  </a:solidFill>
                  <a:cs typeface="Times New Roman" panose="02020603050405020304" pitchFamily="18" charset="0"/>
                </a:rPr>
                <a:t> = 1) </a:t>
              </a:r>
            </a:p>
          </p:txBody>
        </p:sp>
      </p:grpSp>
      <p:grpSp>
        <p:nvGrpSpPr>
          <p:cNvPr id="273" name="Group 272" descr="\documentclass{article}&#10;\usepackage{amsmath}&#10;\usepackage{braket}&#10;\usepackage[usenames, dvipsnames]{color}&#10;&#10;\pagestyle{empty}&#10;\begin{document}&#10;\definecolor{mygreen}{RGB}{255, 0, 0}&#10;&#10;$L = 1$&#10;&#10;&#10;\end{document}" title="IguanaTex Vector Display">
            <a:extLst>
              <a:ext uri="{FF2B5EF4-FFF2-40B4-BE49-F238E27FC236}">
                <a16:creationId xmlns:a16="http://schemas.microsoft.com/office/drawing/2014/main" id="{695E635A-AE4F-11B6-CD83-5026E4798B1B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128100" y="5239281"/>
            <a:ext cx="483231" cy="137200"/>
            <a:chOff x="6386460" y="6359900"/>
            <a:chExt cx="509701" cy="141648"/>
          </a:xfrm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B020B0EE-E54B-EBA0-98EA-4A98C0A59005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6386460" y="6359900"/>
              <a:ext cx="128602" cy="141647"/>
            </a:xfrm>
            <a:custGeom>
              <a:avLst/>
              <a:gdLst>
                <a:gd name="connsiteX0" fmla="*/ 71404 w 128602"/>
                <a:gd name="connsiteY0" fmla="*/ 16239 h 141647"/>
                <a:gd name="connsiteX1" fmla="*/ 93974 w 128602"/>
                <a:gd name="connsiteY1" fmla="*/ 6492 h 141647"/>
                <a:gd name="connsiteX2" fmla="*/ 102065 w 128602"/>
                <a:gd name="connsiteY2" fmla="*/ 2551 h 141647"/>
                <a:gd name="connsiteX3" fmla="*/ 98658 w 128602"/>
                <a:gd name="connsiteY3" fmla="*/ 63 h 141647"/>
                <a:gd name="connsiteX4" fmla="*/ 67146 w 128602"/>
                <a:gd name="connsiteY4" fmla="*/ 685 h 141647"/>
                <a:gd name="connsiteX5" fmla="*/ 38828 w 128602"/>
                <a:gd name="connsiteY5" fmla="*/ 63 h 141647"/>
                <a:gd name="connsiteX6" fmla="*/ 34782 w 128602"/>
                <a:gd name="connsiteY6" fmla="*/ 4211 h 141647"/>
                <a:gd name="connsiteX7" fmla="*/ 40744 w 128602"/>
                <a:gd name="connsiteY7" fmla="*/ 6492 h 141647"/>
                <a:gd name="connsiteX8" fmla="*/ 48835 w 128602"/>
                <a:gd name="connsiteY8" fmla="*/ 6907 h 141647"/>
                <a:gd name="connsiteX9" fmla="*/ 54584 w 128602"/>
                <a:gd name="connsiteY9" fmla="*/ 10225 h 141647"/>
                <a:gd name="connsiteX10" fmla="*/ 53732 w 128602"/>
                <a:gd name="connsiteY10" fmla="*/ 14165 h 141647"/>
                <a:gd name="connsiteX11" fmla="*/ 25201 w 128602"/>
                <a:gd name="connsiteY11" fmla="*/ 125534 h 141647"/>
                <a:gd name="connsiteX12" fmla="*/ 5826 w 128602"/>
                <a:gd name="connsiteY12" fmla="*/ 135282 h 141647"/>
                <a:gd name="connsiteX13" fmla="*/ 77 w 128602"/>
                <a:gd name="connsiteY13" fmla="*/ 139429 h 141647"/>
                <a:gd name="connsiteX14" fmla="*/ 5826 w 128602"/>
                <a:gd name="connsiteY14" fmla="*/ 141711 h 141647"/>
                <a:gd name="connsiteX15" fmla="*/ 104407 w 128602"/>
                <a:gd name="connsiteY15" fmla="*/ 141711 h 141647"/>
                <a:gd name="connsiteX16" fmla="*/ 111007 w 128602"/>
                <a:gd name="connsiteY16" fmla="*/ 138185 h 141647"/>
                <a:gd name="connsiteX17" fmla="*/ 127828 w 128602"/>
                <a:gd name="connsiteY17" fmla="*/ 93389 h 141647"/>
                <a:gd name="connsiteX18" fmla="*/ 128679 w 128602"/>
                <a:gd name="connsiteY18" fmla="*/ 90485 h 141647"/>
                <a:gd name="connsiteX19" fmla="*/ 126124 w 128602"/>
                <a:gd name="connsiteY19" fmla="*/ 88204 h 141647"/>
                <a:gd name="connsiteX20" fmla="*/ 122505 w 128602"/>
                <a:gd name="connsiteY20" fmla="*/ 92559 h 141647"/>
                <a:gd name="connsiteX21" fmla="*/ 69062 w 128602"/>
                <a:gd name="connsiteY21" fmla="*/ 135282 h 141647"/>
                <a:gd name="connsiteX22" fmla="*/ 49048 w 128602"/>
                <a:gd name="connsiteY22" fmla="*/ 135282 h 141647"/>
                <a:gd name="connsiteX23" fmla="*/ 44364 w 128602"/>
                <a:gd name="connsiteY23" fmla="*/ 135074 h 141647"/>
                <a:gd name="connsiteX24" fmla="*/ 41596 w 128602"/>
                <a:gd name="connsiteY24" fmla="*/ 133000 h 141647"/>
                <a:gd name="connsiteX25" fmla="*/ 42660 w 128602"/>
                <a:gd name="connsiteY25" fmla="*/ 128230 h 141647"/>
                <a:gd name="connsiteX26" fmla="*/ 71404 w 128602"/>
                <a:gd name="connsiteY26" fmla="*/ 16239 h 14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8602" h="141647">
                  <a:moveTo>
                    <a:pt x="71404" y="16239"/>
                  </a:moveTo>
                  <a:cubicBezTo>
                    <a:pt x="73321" y="8773"/>
                    <a:pt x="73959" y="6492"/>
                    <a:pt x="93974" y="6492"/>
                  </a:cubicBezTo>
                  <a:cubicBezTo>
                    <a:pt x="100361" y="6492"/>
                    <a:pt x="102065" y="6492"/>
                    <a:pt x="102065" y="2551"/>
                  </a:cubicBezTo>
                  <a:cubicBezTo>
                    <a:pt x="102065" y="63"/>
                    <a:pt x="99723" y="63"/>
                    <a:pt x="98658" y="63"/>
                  </a:cubicBezTo>
                  <a:cubicBezTo>
                    <a:pt x="91632" y="63"/>
                    <a:pt x="74172" y="685"/>
                    <a:pt x="67146" y="685"/>
                  </a:cubicBezTo>
                  <a:cubicBezTo>
                    <a:pt x="60758" y="685"/>
                    <a:pt x="45215" y="63"/>
                    <a:pt x="38828" y="63"/>
                  </a:cubicBezTo>
                  <a:cubicBezTo>
                    <a:pt x="37337" y="63"/>
                    <a:pt x="34782" y="63"/>
                    <a:pt x="34782" y="4211"/>
                  </a:cubicBezTo>
                  <a:cubicBezTo>
                    <a:pt x="34782" y="6492"/>
                    <a:pt x="36699" y="6492"/>
                    <a:pt x="40744" y="6492"/>
                  </a:cubicBezTo>
                  <a:cubicBezTo>
                    <a:pt x="41170" y="6492"/>
                    <a:pt x="45215" y="6492"/>
                    <a:pt x="48835" y="6907"/>
                  </a:cubicBezTo>
                  <a:cubicBezTo>
                    <a:pt x="52668" y="7321"/>
                    <a:pt x="54584" y="7529"/>
                    <a:pt x="54584" y="10225"/>
                  </a:cubicBezTo>
                  <a:cubicBezTo>
                    <a:pt x="54584" y="11054"/>
                    <a:pt x="54371" y="11677"/>
                    <a:pt x="53732" y="14165"/>
                  </a:cubicBezTo>
                  <a:lnTo>
                    <a:pt x="25201" y="125534"/>
                  </a:lnTo>
                  <a:cubicBezTo>
                    <a:pt x="23072" y="133622"/>
                    <a:pt x="22646" y="135282"/>
                    <a:pt x="5826" y="135282"/>
                  </a:cubicBezTo>
                  <a:cubicBezTo>
                    <a:pt x="2206" y="135282"/>
                    <a:pt x="77" y="135282"/>
                    <a:pt x="77" y="139429"/>
                  </a:cubicBezTo>
                  <a:cubicBezTo>
                    <a:pt x="77" y="141711"/>
                    <a:pt x="1993" y="141711"/>
                    <a:pt x="5826" y="141711"/>
                  </a:cubicBezTo>
                  <a:lnTo>
                    <a:pt x="104407" y="141711"/>
                  </a:lnTo>
                  <a:cubicBezTo>
                    <a:pt x="109517" y="141711"/>
                    <a:pt x="109730" y="141711"/>
                    <a:pt x="111007" y="138185"/>
                  </a:cubicBezTo>
                  <a:lnTo>
                    <a:pt x="127828" y="93389"/>
                  </a:lnTo>
                  <a:cubicBezTo>
                    <a:pt x="128679" y="91107"/>
                    <a:pt x="128679" y="90693"/>
                    <a:pt x="128679" y="90485"/>
                  </a:cubicBezTo>
                  <a:cubicBezTo>
                    <a:pt x="128679" y="89656"/>
                    <a:pt x="128041" y="88204"/>
                    <a:pt x="126124" y="88204"/>
                  </a:cubicBezTo>
                  <a:cubicBezTo>
                    <a:pt x="124208" y="88204"/>
                    <a:pt x="123995" y="89241"/>
                    <a:pt x="122505" y="92559"/>
                  </a:cubicBezTo>
                  <a:cubicBezTo>
                    <a:pt x="115266" y="111639"/>
                    <a:pt x="105897" y="135282"/>
                    <a:pt x="69062" y="135282"/>
                  </a:cubicBezTo>
                  <a:lnTo>
                    <a:pt x="49048" y="135282"/>
                  </a:lnTo>
                  <a:cubicBezTo>
                    <a:pt x="46067" y="135282"/>
                    <a:pt x="45641" y="135282"/>
                    <a:pt x="44364" y="135074"/>
                  </a:cubicBezTo>
                  <a:cubicBezTo>
                    <a:pt x="42235" y="134867"/>
                    <a:pt x="41596" y="134659"/>
                    <a:pt x="41596" y="133000"/>
                  </a:cubicBezTo>
                  <a:cubicBezTo>
                    <a:pt x="41596" y="132378"/>
                    <a:pt x="41596" y="131963"/>
                    <a:pt x="42660" y="128230"/>
                  </a:cubicBezTo>
                  <a:lnTo>
                    <a:pt x="71404" y="16239"/>
                  </a:ln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C2E0D012-3F79-AACE-4C98-1323F8815535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6594125" y="6425435"/>
              <a:ext cx="141590" cy="48529"/>
            </a:xfrm>
            <a:custGeom>
              <a:avLst/>
              <a:gdLst>
                <a:gd name="connsiteX0" fmla="*/ 134438 w 141590"/>
                <a:gd name="connsiteY0" fmla="*/ 8358 h 48529"/>
                <a:gd name="connsiteX1" fmla="*/ 141677 w 141590"/>
                <a:gd name="connsiteY1" fmla="*/ 4211 h 48529"/>
                <a:gd name="connsiteX2" fmla="*/ 134651 w 141590"/>
                <a:gd name="connsiteY2" fmla="*/ 63 h 48529"/>
                <a:gd name="connsiteX3" fmla="*/ 7113 w 141590"/>
                <a:gd name="connsiteY3" fmla="*/ 63 h 48529"/>
                <a:gd name="connsiteX4" fmla="*/ 86 w 141590"/>
                <a:gd name="connsiteY4" fmla="*/ 4211 h 48529"/>
                <a:gd name="connsiteX5" fmla="*/ 7325 w 141590"/>
                <a:gd name="connsiteY5" fmla="*/ 8358 h 48529"/>
                <a:gd name="connsiteX6" fmla="*/ 134438 w 141590"/>
                <a:gd name="connsiteY6" fmla="*/ 8358 h 48529"/>
                <a:gd name="connsiteX7" fmla="*/ 134651 w 141590"/>
                <a:gd name="connsiteY7" fmla="*/ 48592 h 48529"/>
                <a:gd name="connsiteX8" fmla="*/ 141677 w 141590"/>
                <a:gd name="connsiteY8" fmla="*/ 44444 h 48529"/>
                <a:gd name="connsiteX9" fmla="*/ 134438 w 141590"/>
                <a:gd name="connsiteY9" fmla="*/ 40297 h 48529"/>
                <a:gd name="connsiteX10" fmla="*/ 7325 w 141590"/>
                <a:gd name="connsiteY10" fmla="*/ 40297 h 48529"/>
                <a:gd name="connsiteX11" fmla="*/ 86 w 141590"/>
                <a:gd name="connsiteY11" fmla="*/ 44444 h 48529"/>
                <a:gd name="connsiteX12" fmla="*/ 7113 w 141590"/>
                <a:gd name="connsiteY12" fmla="*/ 48592 h 48529"/>
                <a:gd name="connsiteX13" fmla="*/ 134651 w 141590"/>
                <a:gd name="connsiteY13" fmla="*/ 48592 h 4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90" h="48529">
                  <a:moveTo>
                    <a:pt x="134438" y="8358"/>
                  </a:moveTo>
                  <a:cubicBezTo>
                    <a:pt x="137632" y="8358"/>
                    <a:pt x="141677" y="8358"/>
                    <a:pt x="141677" y="4211"/>
                  </a:cubicBezTo>
                  <a:cubicBezTo>
                    <a:pt x="141677" y="63"/>
                    <a:pt x="137632" y="63"/>
                    <a:pt x="134651" y="63"/>
                  </a:cubicBezTo>
                  <a:lnTo>
                    <a:pt x="7113" y="63"/>
                  </a:lnTo>
                  <a:cubicBezTo>
                    <a:pt x="4132" y="63"/>
                    <a:pt x="86" y="63"/>
                    <a:pt x="86" y="4211"/>
                  </a:cubicBezTo>
                  <a:cubicBezTo>
                    <a:pt x="86" y="8358"/>
                    <a:pt x="4132" y="8358"/>
                    <a:pt x="7325" y="8358"/>
                  </a:cubicBezTo>
                  <a:lnTo>
                    <a:pt x="134438" y="8358"/>
                  </a:lnTo>
                  <a:close/>
                  <a:moveTo>
                    <a:pt x="134651" y="48592"/>
                  </a:moveTo>
                  <a:cubicBezTo>
                    <a:pt x="137632" y="48592"/>
                    <a:pt x="141677" y="48592"/>
                    <a:pt x="141677" y="44444"/>
                  </a:cubicBezTo>
                  <a:cubicBezTo>
                    <a:pt x="141677" y="40297"/>
                    <a:pt x="137632" y="40297"/>
                    <a:pt x="134438" y="40297"/>
                  </a:cubicBezTo>
                  <a:lnTo>
                    <a:pt x="7325" y="40297"/>
                  </a:lnTo>
                  <a:cubicBezTo>
                    <a:pt x="4132" y="40297"/>
                    <a:pt x="86" y="40297"/>
                    <a:pt x="86" y="44444"/>
                  </a:cubicBezTo>
                  <a:cubicBezTo>
                    <a:pt x="86" y="48592"/>
                    <a:pt x="4132" y="48592"/>
                    <a:pt x="7113" y="48592"/>
                  </a:cubicBezTo>
                  <a:lnTo>
                    <a:pt x="134651" y="48592"/>
                  </a:ln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0EC7AD0-7D13-EADD-4D5A-255CB791FAB3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6825898" y="6363426"/>
              <a:ext cx="70263" cy="138122"/>
            </a:xfrm>
            <a:custGeom>
              <a:avLst/>
              <a:gdLst>
                <a:gd name="connsiteX0" fmla="*/ 43745 w 70263"/>
                <a:gd name="connsiteY0" fmla="*/ 5455 h 138122"/>
                <a:gd name="connsiteX1" fmla="*/ 38848 w 70263"/>
                <a:gd name="connsiteY1" fmla="*/ 63 h 138122"/>
                <a:gd name="connsiteX2" fmla="*/ 97 w 70263"/>
                <a:gd name="connsiteY2" fmla="*/ 13336 h 138122"/>
                <a:gd name="connsiteX3" fmla="*/ 97 w 70263"/>
                <a:gd name="connsiteY3" fmla="*/ 19765 h 138122"/>
                <a:gd name="connsiteX4" fmla="*/ 27989 w 70263"/>
                <a:gd name="connsiteY4" fmla="*/ 14373 h 138122"/>
                <a:gd name="connsiteX5" fmla="*/ 27989 w 70263"/>
                <a:gd name="connsiteY5" fmla="*/ 121801 h 138122"/>
                <a:gd name="connsiteX6" fmla="*/ 8188 w 70263"/>
                <a:gd name="connsiteY6" fmla="*/ 131756 h 138122"/>
                <a:gd name="connsiteX7" fmla="*/ 1374 w 70263"/>
                <a:gd name="connsiteY7" fmla="*/ 131756 h 138122"/>
                <a:gd name="connsiteX8" fmla="*/ 1374 w 70263"/>
                <a:gd name="connsiteY8" fmla="*/ 138185 h 138122"/>
                <a:gd name="connsiteX9" fmla="*/ 35867 w 70263"/>
                <a:gd name="connsiteY9" fmla="*/ 137563 h 138122"/>
                <a:gd name="connsiteX10" fmla="*/ 70360 w 70263"/>
                <a:gd name="connsiteY10" fmla="*/ 138185 h 138122"/>
                <a:gd name="connsiteX11" fmla="*/ 70360 w 70263"/>
                <a:gd name="connsiteY11" fmla="*/ 131756 h 138122"/>
                <a:gd name="connsiteX12" fmla="*/ 63546 w 70263"/>
                <a:gd name="connsiteY12" fmla="*/ 131756 h 138122"/>
                <a:gd name="connsiteX13" fmla="*/ 43745 w 70263"/>
                <a:gd name="connsiteY13" fmla="*/ 121801 h 138122"/>
                <a:gd name="connsiteX14" fmla="*/ 43745 w 70263"/>
                <a:gd name="connsiteY14" fmla="*/ 5455 h 138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0263" h="138122">
                  <a:moveTo>
                    <a:pt x="43745" y="5455"/>
                  </a:moveTo>
                  <a:cubicBezTo>
                    <a:pt x="43745" y="478"/>
                    <a:pt x="43745" y="63"/>
                    <a:pt x="38848" y="63"/>
                  </a:cubicBezTo>
                  <a:cubicBezTo>
                    <a:pt x="25647" y="13336"/>
                    <a:pt x="6910" y="13336"/>
                    <a:pt x="97" y="13336"/>
                  </a:cubicBezTo>
                  <a:lnTo>
                    <a:pt x="97" y="19765"/>
                  </a:lnTo>
                  <a:cubicBezTo>
                    <a:pt x="4355" y="19765"/>
                    <a:pt x="16917" y="19765"/>
                    <a:pt x="27989" y="14373"/>
                  </a:cubicBezTo>
                  <a:lnTo>
                    <a:pt x="27989" y="121801"/>
                  </a:lnTo>
                  <a:cubicBezTo>
                    <a:pt x="27989" y="129267"/>
                    <a:pt x="27350" y="131756"/>
                    <a:pt x="8188" y="131756"/>
                  </a:cubicBezTo>
                  <a:lnTo>
                    <a:pt x="1374" y="131756"/>
                  </a:lnTo>
                  <a:lnTo>
                    <a:pt x="1374" y="138185"/>
                  </a:lnTo>
                  <a:cubicBezTo>
                    <a:pt x="8826" y="137563"/>
                    <a:pt x="27350" y="137563"/>
                    <a:pt x="35867" y="137563"/>
                  </a:cubicBezTo>
                  <a:cubicBezTo>
                    <a:pt x="44384" y="137563"/>
                    <a:pt x="62908" y="137563"/>
                    <a:pt x="70360" y="138185"/>
                  </a:cubicBezTo>
                  <a:lnTo>
                    <a:pt x="70360" y="131756"/>
                  </a:lnTo>
                  <a:lnTo>
                    <a:pt x="63546" y="131756"/>
                  </a:lnTo>
                  <a:cubicBezTo>
                    <a:pt x="44384" y="131756"/>
                    <a:pt x="43745" y="129475"/>
                    <a:pt x="43745" y="121801"/>
                  </a:cubicBezTo>
                  <a:lnTo>
                    <a:pt x="43745" y="5455"/>
                  </a:ln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grpSp>
        <p:nvGrpSpPr>
          <p:cNvPr id="299" name="Group 298" descr="\documentclass{article}&#10;\usepackage{amsmath}&#10;\usepackage{braket}&#10;\usepackage[usenames, dvipsnames]{color}&#10;&#10;\pagestyle{empty}&#10;\begin{document}&#10;\definecolor{mygreen}{RGB}{255, 0, 0}&#10;&#10;$L = 0$&#10;&#10;&#10;\end{document}" title="IguanaTex Vector Display">
            <a:extLst>
              <a:ext uri="{FF2B5EF4-FFF2-40B4-BE49-F238E27FC236}">
                <a16:creationId xmlns:a16="http://schemas.microsoft.com/office/drawing/2014/main" id="{5641312B-146A-7F98-6C81-248CC9F64E38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4270851" y="5394062"/>
            <a:ext cx="474919" cy="137200"/>
            <a:chOff x="5414168" y="6481192"/>
            <a:chExt cx="500706" cy="141211"/>
          </a:xfrm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4E5CDCB4-3EA4-3503-1CFE-35FAE5DD2EF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5414168" y="6481192"/>
              <a:ext cx="124206" cy="136805"/>
            </a:xfrm>
            <a:custGeom>
              <a:avLst/>
              <a:gdLst>
                <a:gd name="connsiteX0" fmla="*/ 68966 w 124206"/>
                <a:gd name="connsiteY0" fmla="*/ 15686 h 136805"/>
                <a:gd name="connsiteX1" fmla="*/ 90764 w 124206"/>
                <a:gd name="connsiteY1" fmla="*/ 6272 h 136805"/>
                <a:gd name="connsiteX2" fmla="*/ 98578 w 124206"/>
                <a:gd name="connsiteY2" fmla="*/ 2466 h 136805"/>
                <a:gd name="connsiteX3" fmla="*/ 95288 w 124206"/>
                <a:gd name="connsiteY3" fmla="*/ 63 h 136805"/>
                <a:gd name="connsiteX4" fmla="*/ 64853 w 124206"/>
                <a:gd name="connsiteY4" fmla="*/ 664 h 136805"/>
                <a:gd name="connsiteX5" fmla="*/ 37503 w 124206"/>
                <a:gd name="connsiteY5" fmla="*/ 63 h 136805"/>
                <a:gd name="connsiteX6" fmla="*/ 33596 w 124206"/>
                <a:gd name="connsiteY6" fmla="*/ 4069 h 136805"/>
                <a:gd name="connsiteX7" fmla="*/ 39354 w 124206"/>
                <a:gd name="connsiteY7" fmla="*/ 6272 h 136805"/>
                <a:gd name="connsiteX8" fmla="*/ 47168 w 124206"/>
                <a:gd name="connsiteY8" fmla="*/ 6673 h 136805"/>
                <a:gd name="connsiteX9" fmla="*/ 52720 w 124206"/>
                <a:gd name="connsiteY9" fmla="*/ 9877 h 136805"/>
                <a:gd name="connsiteX10" fmla="*/ 51898 w 124206"/>
                <a:gd name="connsiteY10" fmla="*/ 13683 h 136805"/>
                <a:gd name="connsiteX11" fmla="*/ 24342 w 124206"/>
                <a:gd name="connsiteY11" fmla="*/ 121244 h 136805"/>
                <a:gd name="connsiteX12" fmla="*/ 5629 w 124206"/>
                <a:gd name="connsiteY12" fmla="*/ 130659 h 136805"/>
                <a:gd name="connsiteX13" fmla="*/ 77 w 124206"/>
                <a:gd name="connsiteY13" fmla="*/ 134665 h 136805"/>
                <a:gd name="connsiteX14" fmla="*/ 5629 w 124206"/>
                <a:gd name="connsiteY14" fmla="*/ 136868 h 136805"/>
                <a:gd name="connsiteX15" fmla="*/ 100840 w 124206"/>
                <a:gd name="connsiteY15" fmla="*/ 136868 h 136805"/>
                <a:gd name="connsiteX16" fmla="*/ 107215 w 124206"/>
                <a:gd name="connsiteY16" fmla="*/ 133463 h 136805"/>
                <a:gd name="connsiteX17" fmla="*/ 123460 w 124206"/>
                <a:gd name="connsiteY17" fmla="*/ 90198 h 136805"/>
                <a:gd name="connsiteX18" fmla="*/ 124283 w 124206"/>
                <a:gd name="connsiteY18" fmla="*/ 87394 h 136805"/>
                <a:gd name="connsiteX19" fmla="*/ 121815 w 124206"/>
                <a:gd name="connsiteY19" fmla="*/ 85190 h 136805"/>
                <a:gd name="connsiteX20" fmla="*/ 118319 w 124206"/>
                <a:gd name="connsiteY20" fmla="*/ 89397 h 136805"/>
                <a:gd name="connsiteX21" fmla="*/ 66704 w 124206"/>
                <a:gd name="connsiteY21" fmla="*/ 130659 h 136805"/>
                <a:gd name="connsiteX22" fmla="*/ 47374 w 124206"/>
                <a:gd name="connsiteY22" fmla="*/ 130659 h 136805"/>
                <a:gd name="connsiteX23" fmla="*/ 42850 w 124206"/>
                <a:gd name="connsiteY23" fmla="*/ 130458 h 136805"/>
                <a:gd name="connsiteX24" fmla="*/ 40176 w 124206"/>
                <a:gd name="connsiteY24" fmla="*/ 128455 h 136805"/>
                <a:gd name="connsiteX25" fmla="*/ 41205 w 124206"/>
                <a:gd name="connsiteY25" fmla="*/ 123848 h 136805"/>
                <a:gd name="connsiteX26" fmla="*/ 68966 w 124206"/>
                <a:gd name="connsiteY26" fmla="*/ 15686 h 13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206" h="136805">
                  <a:moveTo>
                    <a:pt x="68966" y="15686"/>
                  </a:moveTo>
                  <a:cubicBezTo>
                    <a:pt x="70817" y="8475"/>
                    <a:pt x="71434" y="6272"/>
                    <a:pt x="90764" y="6272"/>
                  </a:cubicBezTo>
                  <a:cubicBezTo>
                    <a:pt x="96933" y="6272"/>
                    <a:pt x="98578" y="6272"/>
                    <a:pt x="98578" y="2466"/>
                  </a:cubicBezTo>
                  <a:cubicBezTo>
                    <a:pt x="98578" y="63"/>
                    <a:pt x="96316" y="63"/>
                    <a:pt x="95288" y="63"/>
                  </a:cubicBezTo>
                  <a:cubicBezTo>
                    <a:pt x="88502" y="63"/>
                    <a:pt x="71639" y="664"/>
                    <a:pt x="64853" y="664"/>
                  </a:cubicBezTo>
                  <a:cubicBezTo>
                    <a:pt x="58684" y="664"/>
                    <a:pt x="43672" y="63"/>
                    <a:pt x="37503" y="63"/>
                  </a:cubicBezTo>
                  <a:cubicBezTo>
                    <a:pt x="36064" y="63"/>
                    <a:pt x="33596" y="63"/>
                    <a:pt x="33596" y="4069"/>
                  </a:cubicBezTo>
                  <a:cubicBezTo>
                    <a:pt x="33596" y="6272"/>
                    <a:pt x="35447" y="6272"/>
                    <a:pt x="39354" y="6272"/>
                  </a:cubicBezTo>
                  <a:cubicBezTo>
                    <a:pt x="39765" y="6272"/>
                    <a:pt x="43672" y="6272"/>
                    <a:pt x="47168" y="6673"/>
                  </a:cubicBezTo>
                  <a:cubicBezTo>
                    <a:pt x="50870" y="7073"/>
                    <a:pt x="52720" y="7274"/>
                    <a:pt x="52720" y="9877"/>
                  </a:cubicBezTo>
                  <a:cubicBezTo>
                    <a:pt x="52720" y="10679"/>
                    <a:pt x="52515" y="11280"/>
                    <a:pt x="51898" y="13683"/>
                  </a:cubicBezTo>
                  <a:lnTo>
                    <a:pt x="24342" y="121244"/>
                  </a:lnTo>
                  <a:cubicBezTo>
                    <a:pt x="22286" y="129056"/>
                    <a:pt x="21874" y="130659"/>
                    <a:pt x="5629" y="130659"/>
                  </a:cubicBezTo>
                  <a:cubicBezTo>
                    <a:pt x="2133" y="130659"/>
                    <a:pt x="77" y="130659"/>
                    <a:pt x="77" y="134665"/>
                  </a:cubicBezTo>
                  <a:cubicBezTo>
                    <a:pt x="77" y="136868"/>
                    <a:pt x="1927" y="136868"/>
                    <a:pt x="5629" y="136868"/>
                  </a:cubicBezTo>
                  <a:lnTo>
                    <a:pt x="100840" y="136868"/>
                  </a:lnTo>
                  <a:cubicBezTo>
                    <a:pt x="105775" y="136868"/>
                    <a:pt x="105981" y="136868"/>
                    <a:pt x="107215" y="133463"/>
                  </a:cubicBezTo>
                  <a:lnTo>
                    <a:pt x="123460" y="90198"/>
                  </a:lnTo>
                  <a:cubicBezTo>
                    <a:pt x="124283" y="87995"/>
                    <a:pt x="124283" y="87594"/>
                    <a:pt x="124283" y="87394"/>
                  </a:cubicBezTo>
                  <a:cubicBezTo>
                    <a:pt x="124283" y="86592"/>
                    <a:pt x="123666" y="85190"/>
                    <a:pt x="121815" y="85190"/>
                  </a:cubicBezTo>
                  <a:cubicBezTo>
                    <a:pt x="119964" y="85190"/>
                    <a:pt x="119759" y="86192"/>
                    <a:pt x="118319" y="89397"/>
                  </a:cubicBezTo>
                  <a:cubicBezTo>
                    <a:pt x="111328" y="107824"/>
                    <a:pt x="102279" y="130659"/>
                    <a:pt x="66704" y="130659"/>
                  </a:cubicBezTo>
                  <a:lnTo>
                    <a:pt x="47374" y="130659"/>
                  </a:lnTo>
                  <a:cubicBezTo>
                    <a:pt x="44495" y="130659"/>
                    <a:pt x="44084" y="130659"/>
                    <a:pt x="42850" y="130458"/>
                  </a:cubicBezTo>
                  <a:cubicBezTo>
                    <a:pt x="40793" y="130258"/>
                    <a:pt x="40176" y="130058"/>
                    <a:pt x="40176" y="128455"/>
                  </a:cubicBezTo>
                  <a:cubicBezTo>
                    <a:pt x="40176" y="127854"/>
                    <a:pt x="40176" y="127454"/>
                    <a:pt x="41205" y="123848"/>
                  </a:cubicBezTo>
                  <a:lnTo>
                    <a:pt x="68966" y="15686"/>
                  </a:ln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DD1716A9-A913-5B4E-9742-329B8897757E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5614733" y="6544487"/>
              <a:ext cx="136750" cy="46870"/>
            </a:xfrm>
            <a:custGeom>
              <a:avLst/>
              <a:gdLst>
                <a:gd name="connsiteX0" fmla="*/ 129845 w 136750"/>
                <a:gd name="connsiteY0" fmla="*/ 8075 h 46870"/>
                <a:gd name="connsiteX1" fmla="*/ 136836 w 136750"/>
                <a:gd name="connsiteY1" fmla="*/ 4069 h 46870"/>
                <a:gd name="connsiteX2" fmla="*/ 130050 w 136750"/>
                <a:gd name="connsiteY2" fmla="*/ 63 h 46870"/>
                <a:gd name="connsiteX3" fmla="*/ 6872 w 136750"/>
                <a:gd name="connsiteY3" fmla="*/ 63 h 46870"/>
                <a:gd name="connsiteX4" fmla="*/ 86 w 136750"/>
                <a:gd name="connsiteY4" fmla="*/ 4069 h 46870"/>
                <a:gd name="connsiteX5" fmla="*/ 7078 w 136750"/>
                <a:gd name="connsiteY5" fmla="*/ 8075 h 46870"/>
                <a:gd name="connsiteX6" fmla="*/ 129845 w 136750"/>
                <a:gd name="connsiteY6" fmla="*/ 8075 h 46870"/>
                <a:gd name="connsiteX7" fmla="*/ 130050 w 136750"/>
                <a:gd name="connsiteY7" fmla="*/ 46933 h 46870"/>
                <a:gd name="connsiteX8" fmla="*/ 136836 w 136750"/>
                <a:gd name="connsiteY8" fmla="*/ 42927 h 46870"/>
                <a:gd name="connsiteX9" fmla="*/ 129845 w 136750"/>
                <a:gd name="connsiteY9" fmla="*/ 38921 h 46870"/>
                <a:gd name="connsiteX10" fmla="*/ 7078 w 136750"/>
                <a:gd name="connsiteY10" fmla="*/ 38921 h 46870"/>
                <a:gd name="connsiteX11" fmla="*/ 86 w 136750"/>
                <a:gd name="connsiteY11" fmla="*/ 42927 h 46870"/>
                <a:gd name="connsiteX12" fmla="*/ 6872 w 136750"/>
                <a:gd name="connsiteY12" fmla="*/ 46933 h 46870"/>
                <a:gd name="connsiteX13" fmla="*/ 130050 w 136750"/>
                <a:gd name="connsiteY13" fmla="*/ 46933 h 4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6750" h="46870">
                  <a:moveTo>
                    <a:pt x="129845" y="8075"/>
                  </a:moveTo>
                  <a:cubicBezTo>
                    <a:pt x="132929" y="8075"/>
                    <a:pt x="136836" y="8075"/>
                    <a:pt x="136836" y="4069"/>
                  </a:cubicBezTo>
                  <a:cubicBezTo>
                    <a:pt x="136836" y="63"/>
                    <a:pt x="132929" y="63"/>
                    <a:pt x="130050" y="63"/>
                  </a:cubicBezTo>
                  <a:lnTo>
                    <a:pt x="6872" y="63"/>
                  </a:lnTo>
                  <a:cubicBezTo>
                    <a:pt x="3993" y="63"/>
                    <a:pt x="86" y="63"/>
                    <a:pt x="86" y="4069"/>
                  </a:cubicBezTo>
                  <a:cubicBezTo>
                    <a:pt x="86" y="8075"/>
                    <a:pt x="3993" y="8075"/>
                    <a:pt x="7078" y="8075"/>
                  </a:cubicBezTo>
                  <a:lnTo>
                    <a:pt x="129845" y="8075"/>
                  </a:lnTo>
                  <a:close/>
                  <a:moveTo>
                    <a:pt x="130050" y="46933"/>
                  </a:moveTo>
                  <a:cubicBezTo>
                    <a:pt x="132929" y="46933"/>
                    <a:pt x="136836" y="46933"/>
                    <a:pt x="136836" y="42927"/>
                  </a:cubicBezTo>
                  <a:cubicBezTo>
                    <a:pt x="136836" y="38921"/>
                    <a:pt x="132929" y="38921"/>
                    <a:pt x="129845" y="38921"/>
                  </a:cubicBezTo>
                  <a:lnTo>
                    <a:pt x="7078" y="38921"/>
                  </a:lnTo>
                  <a:cubicBezTo>
                    <a:pt x="3993" y="38921"/>
                    <a:pt x="86" y="38921"/>
                    <a:pt x="86" y="42927"/>
                  </a:cubicBezTo>
                  <a:cubicBezTo>
                    <a:pt x="86" y="46933"/>
                    <a:pt x="3993" y="46933"/>
                    <a:pt x="6872" y="46933"/>
                  </a:cubicBezTo>
                  <a:lnTo>
                    <a:pt x="130050" y="46933"/>
                  </a:ln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12ECBFA4-CB70-A5ED-DE95-0513DB4029D7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5828300" y="6484597"/>
              <a:ext cx="86574" cy="137806"/>
            </a:xfrm>
            <a:custGeom>
              <a:avLst/>
              <a:gdLst>
                <a:gd name="connsiteX0" fmla="*/ 86671 w 86574"/>
                <a:gd name="connsiteY0" fmla="*/ 69367 h 137806"/>
                <a:gd name="connsiteX1" fmla="*/ 78445 w 86574"/>
                <a:gd name="connsiteY1" fmla="*/ 22496 h 137806"/>
                <a:gd name="connsiteX2" fmla="*/ 43487 w 86574"/>
                <a:gd name="connsiteY2" fmla="*/ 63 h 137806"/>
                <a:gd name="connsiteX3" fmla="*/ 7705 w 86574"/>
                <a:gd name="connsiteY3" fmla="*/ 23898 h 137806"/>
                <a:gd name="connsiteX4" fmla="*/ 97 w 86574"/>
                <a:gd name="connsiteY4" fmla="*/ 69367 h 137806"/>
                <a:gd name="connsiteX5" fmla="*/ 9351 w 86574"/>
                <a:gd name="connsiteY5" fmla="*/ 117639 h 137806"/>
                <a:gd name="connsiteX6" fmla="*/ 43281 w 86574"/>
                <a:gd name="connsiteY6" fmla="*/ 137869 h 137806"/>
                <a:gd name="connsiteX7" fmla="*/ 79062 w 86574"/>
                <a:gd name="connsiteY7" fmla="*/ 114635 h 137806"/>
                <a:gd name="connsiteX8" fmla="*/ 86671 w 86574"/>
                <a:gd name="connsiteY8" fmla="*/ 69367 h 137806"/>
                <a:gd name="connsiteX9" fmla="*/ 43281 w 86574"/>
                <a:gd name="connsiteY9" fmla="*/ 133463 h 137806"/>
                <a:gd name="connsiteX10" fmla="*/ 19427 w 86574"/>
                <a:gd name="connsiteY10" fmla="*/ 109226 h 137806"/>
                <a:gd name="connsiteX11" fmla="*/ 17165 w 86574"/>
                <a:gd name="connsiteY11" fmla="*/ 66963 h 137806"/>
                <a:gd name="connsiteX12" fmla="*/ 18810 w 86574"/>
                <a:gd name="connsiteY12" fmla="*/ 30108 h 137806"/>
                <a:gd name="connsiteX13" fmla="*/ 43281 w 86574"/>
                <a:gd name="connsiteY13" fmla="*/ 4469 h 137806"/>
                <a:gd name="connsiteX14" fmla="*/ 67546 w 86574"/>
                <a:gd name="connsiteY14" fmla="*/ 27905 h 137806"/>
                <a:gd name="connsiteX15" fmla="*/ 69603 w 86574"/>
                <a:gd name="connsiteY15" fmla="*/ 66963 h 137806"/>
                <a:gd name="connsiteX16" fmla="*/ 67341 w 86574"/>
                <a:gd name="connsiteY16" fmla="*/ 108425 h 137806"/>
                <a:gd name="connsiteX17" fmla="*/ 43281 w 86574"/>
                <a:gd name="connsiteY17" fmla="*/ 133463 h 137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6574" h="137806">
                  <a:moveTo>
                    <a:pt x="86671" y="69367"/>
                  </a:moveTo>
                  <a:cubicBezTo>
                    <a:pt x="86671" y="53343"/>
                    <a:pt x="85643" y="37319"/>
                    <a:pt x="78445" y="22496"/>
                  </a:cubicBezTo>
                  <a:cubicBezTo>
                    <a:pt x="68986" y="3268"/>
                    <a:pt x="52124" y="63"/>
                    <a:pt x="43487" y="63"/>
                  </a:cubicBezTo>
                  <a:cubicBezTo>
                    <a:pt x="31148" y="63"/>
                    <a:pt x="16137" y="5271"/>
                    <a:pt x="7705" y="23898"/>
                  </a:cubicBezTo>
                  <a:cubicBezTo>
                    <a:pt x="1125" y="37719"/>
                    <a:pt x="97" y="53343"/>
                    <a:pt x="97" y="69367"/>
                  </a:cubicBezTo>
                  <a:cubicBezTo>
                    <a:pt x="97" y="84389"/>
                    <a:pt x="919" y="102416"/>
                    <a:pt x="9351" y="117639"/>
                  </a:cubicBezTo>
                  <a:cubicBezTo>
                    <a:pt x="18193" y="133863"/>
                    <a:pt x="33205" y="137869"/>
                    <a:pt x="43281" y="137869"/>
                  </a:cubicBezTo>
                  <a:cubicBezTo>
                    <a:pt x="54386" y="137869"/>
                    <a:pt x="70014" y="133663"/>
                    <a:pt x="79062" y="114635"/>
                  </a:cubicBezTo>
                  <a:cubicBezTo>
                    <a:pt x="85643" y="100814"/>
                    <a:pt x="86671" y="85190"/>
                    <a:pt x="86671" y="69367"/>
                  </a:cubicBezTo>
                  <a:close/>
                  <a:moveTo>
                    <a:pt x="43281" y="133463"/>
                  </a:moveTo>
                  <a:cubicBezTo>
                    <a:pt x="35261" y="133463"/>
                    <a:pt x="23128" y="128455"/>
                    <a:pt x="19427" y="109226"/>
                  </a:cubicBezTo>
                  <a:cubicBezTo>
                    <a:pt x="17165" y="97208"/>
                    <a:pt x="17165" y="78781"/>
                    <a:pt x="17165" y="66963"/>
                  </a:cubicBezTo>
                  <a:cubicBezTo>
                    <a:pt x="17165" y="54144"/>
                    <a:pt x="17165" y="40924"/>
                    <a:pt x="18810" y="30108"/>
                  </a:cubicBezTo>
                  <a:cubicBezTo>
                    <a:pt x="22717" y="6272"/>
                    <a:pt x="38140" y="4469"/>
                    <a:pt x="43281" y="4469"/>
                  </a:cubicBezTo>
                  <a:cubicBezTo>
                    <a:pt x="50067" y="4469"/>
                    <a:pt x="63639" y="8075"/>
                    <a:pt x="67546" y="27905"/>
                  </a:cubicBezTo>
                  <a:cubicBezTo>
                    <a:pt x="69603" y="39121"/>
                    <a:pt x="69603" y="54344"/>
                    <a:pt x="69603" y="66963"/>
                  </a:cubicBezTo>
                  <a:cubicBezTo>
                    <a:pt x="69603" y="81986"/>
                    <a:pt x="69603" y="95606"/>
                    <a:pt x="67341" y="108425"/>
                  </a:cubicBezTo>
                  <a:cubicBezTo>
                    <a:pt x="64256" y="127454"/>
                    <a:pt x="52535" y="133463"/>
                    <a:pt x="43281" y="133463"/>
                  </a:cubicBez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562EE72-8164-0EAE-C742-D6957E82B0EF}"/>
              </a:ext>
            </a:extLst>
          </p:cNvPr>
          <p:cNvSpPr txBox="1"/>
          <p:nvPr/>
        </p:nvSpPr>
        <p:spPr>
          <a:xfrm>
            <a:off x="5080255" y="3730897"/>
            <a:ext cx="638826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93744">
              <a:defRPr/>
            </a:pPr>
            <a:r>
              <a:rPr lang="en-US" sz="2250" i="1">
                <a:solidFill>
                  <a:srgbClr val="818F42"/>
                </a:solidFill>
                <a:cs typeface="Calibri Light" panose="020F0302020204030204" pitchFamily="34" charset="0"/>
              </a:rPr>
              <a:t>…</a:t>
            </a:r>
            <a:endParaRPr lang="en-US" sz="2250" i="1">
              <a:solidFill>
                <a:srgbClr val="818F4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1E3906-1590-FE08-1370-9A7EAD1252D3}"/>
              </a:ext>
            </a:extLst>
          </p:cNvPr>
          <p:cNvSpPr txBox="1"/>
          <p:nvPr/>
        </p:nvSpPr>
        <p:spPr>
          <a:xfrm>
            <a:off x="4262441" y="4024977"/>
            <a:ext cx="638826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93744">
              <a:defRPr/>
            </a:pPr>
            <a:r>
              <a:rPr lang="en-US" sz="2250" i="1">
                <a:solidFill>
                  <a:srgbClr val="818F42"/>
                </a:solidFill>
                <a:cs typeface="Calibri Light" panose="020F0302020204030204" pitchFamily="34" charset="0"/>
              </a:rPr>
              <a:t>…</a:t>
            </a:r>
            <a:endParaRPr lang="en-US" sz="2250" i="1">
              <a:solidFill>
                <a:srgbClr val="818F42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7B3D5D8-EC19-2325-A484-D1AE26D44192}"/>
              </a:ext>
            </a:extLst>
          </p:cNvPr>
          <p:cNvCxnSpPr>
            <a:cxnSpLocks/>
          </p:cNvCxnSpPr>
          <p:nvPr/>
        </p:nvCxnSpPr>
        <p:spPr>
          <a:xfrm>
            <a:off x="5117213" y="4585415"/>
            <a:ext cx="576407" cy="0"/>
          </a:xfrm>
          <a:prstGeom prst="line">
            <a:avLst/>
          </a:prstGeom>
          <a:ln w="19050">
            <a:solidFill>
              <a:srgbClr val="818F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74BC3-D3AE-E611-37BA-FF50402D3DA2}"/>
              </a:ext>
            </a:extLst>
          </p:cNvPr>
          <p:cNvCxnSpPr>
            <a:cxnSpLocks/>
          </p:cNvCxnSpPr>
          <p:nvPr/>
        </p:nvCxnSpPr>
        <p:spPr>
          <a:xfrm>
            <a:off x="4211085" y="4906218"/>
            <a:ext cx="665877" cy="0"/>
          </a:xfrm>
          <a:prstGeom prst="line">
            <a:avLst/>
          </a:prstGeom>
          <a:ln w="19050">
            <a:solidFill>
              <a:srgbClr val="818F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Group 222" descr="\documentclass{article}&#10;\usepackage{amsmath}&#10;\usepackage{braket}&#10;\usepackage[usenames, dvipsnames]{color}&#10;&#10;\pagestyle{empty}&#10;\begin{document}&#10;\definecolor{mygreen}{RGB}{255, 0, 0}&#10;&#10;$X ^2\Sigma_g^+ 1s\sigma$&#10;&#10;&#10;\end{document}" title="IguanaTex Vector Display">
            <a:extLst>
              <a:ext uri="{FF2B5EF4-FFF2-40B4-BE49-F238E27FC236}">
                <a16:creationId xmlns:a16="http://schemas.microsoft.com/office/drawing/2014/main" id="{5B8C5E90-1E3D-B739-E4A5-167097704D30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5565203" y="1955950"/>
            <a:ext cx="364529" cy="170119"/>
            <a:chOff x="3287956" y="2613513"/>
            <a:chExt cx="385939" cy="181656"/>
          </a:xfrm>
        </p:grpSpPr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5F5D5AF-26C8-A165-EC23-9D2BE611CFFB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3287956" y="2613513"/>
              <a:ext cx="88031" cy="178704"/>
            </a:xfrm>
            <a:custGeom>
              <a:avLst/>
              <a:gdLst>
                <a:gd name="connsiteX0" fmla="*/ 54790 w 88031"/>
                <a:gd name="connsiteY0" fmla="*/ 7039 h 178704"/>
                <a:gd name="connsiteX1" fmla="*/ 48655 w 88031"/>
                <a:gd name="connsiteY1" fmla="*/ 63 h 178704"/>
                <a:gd name="connsiteX2" fmla="*/ 104 w 88031"/>
                <a:gd name="connsiteY2" fmla="*/ 17236 h 178704"/>
                <a:gd name="connsiteX3" fmla="*/ 104 w 88031"/>
                <a:gd name="connsiteY3" fmla="*/ 25554 h 178704"/>
                <a:gd name="connsiteX4" fmla="*/ 35050 w 88031"/>
                <a:gd name="connsiteY4" fmla="*/ 18577 h 178704"/>
                <a:gd name="connsiteX5" fmla="*/ 35050 w 88031"/>
                <a:gd name="connsiteY5" fmla="*/ 157569 h 178704"/>
                <a:gd name="connsiteX6" fmla="*/ 10241 w 88031"/>
                <a:gd name="connsiteY6" fmla="*/ 170449 h 178704"/>
                <a:gd name="connsiteX7" fmla="*/ 1705 w 88031"/>
                <a:gd name="connsiteY7" fmla="*/ 170449 h 178704"/>
                <a:gd name="connsiteX8" fmla="*/ 1705 w 88031"/>
                <a:gd name="connsiteY8" fmla="*/ 178767 h 178704"/>
                <a:gd name="connsiteX9" fmla="*/ 44920 w 88031"/>
                <a:gd name="connsiteY9" fmla="*/ 177962 h 178704"/>
                <a:gd name="connsiteX10" fmla="*/ 88135 w 88031"/>
                <a:gd name="connsiteY10" fmla="*/ 178767 h 178704"/>
                <a:gd name="connsiteX11" fmla="*/ 88135 w 88031"/>
                <a:gd name="connsiteY11" fmla="*/ 170449 h 178704"/>
                <a:gd name="connsiteX12" fmla="*/ 79599 w 88031"/>
                <a:gd name="connsiteY12" fmla="*/ 170449 h 178704"/>
                <a:gd name="connsiteX13" fmla="*/ 54790 w 88031"/>
                <a:gd name="connsiteY13" fmla="*/ 157569 h 178704"/>
                <a:gd name="connsiteX14" fmla="*/ 54790 w 88031"/>
                <a:gd name="connsiteY14" fmla="*/ 7039 h 17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031" h="178704">
                  <a:moveTo>
                    <a:pt x="54790" y="7039"/>
                  </a:moveTo>
                  <a:cubicBezTo>
                    <a:pt x="54790" y="599"/>
                    <a:pt x="54790" y="63"/>
                    <a:pt x="48655" y="63"/>
                  </a:cubicBezTo>
                  <a:cubicBezTo>
                    <a:pt x="32115" y="17236"/>
                    <a:pt x="8640" y="17236"/>
                    <a:pt x="104" y="17236"/>
                  </a:cubicBezTo>
                  <a:lnTo>
                    <a:pt x="104" y="25554"/>
                  </a:lnTo>
                  <a:cubicBezTo>
                    <a:pt x="5439" y="25554"/>
                    <a:pt x="21178" y="25554"/>
                    <a:pt x="35050" y="18577"/>
                  </a:cubicBezTo>
                  <a:lnTo>
                    <a:pt x="35050" y="157569"/>
                  </a:lnTo>
                  <a:cubicBezTo>
                    <a:pt x="35050" y="167229"/>
                    <a:pt x="34250" y="170449"/>
                    <a:pt x="10241" y="170449"/>
                  </a:cubicBezTo>
                  <a:lnTo>
                    <a:pt x="1705" y="170449"/>
                  </a:lnTo>
                  <a:lnTo>
                    <a:pt x="1705" y="178767"/>
                  </a:lnTo>
                  <a:cubicBezTo>
                    <a:pt x="11041" y="177962"/>
                    <a:pt x="34250" y="177962"/>
                    <a:pt x="44920" y="177962"/>
                  </a:cubicBezTo>
                  <a:cubicBezTo>
                    <a:pt x="55591" y="177962"/>
                    <a:pt x="78799" y="177962"/>
                    <a:pt x="88135" y="178767"/>
                  </a:cubicBezTo>
                  <a:lnTo>
                    <a:pt x="88135" y="170449"/>
                  </a:lnTo>
                  <a:lnTo>
                    <a:pt x="79599" y="170449"/>
                  </a:lnTo>
                  <a:cubicBezTo>
                    <a:pt x="55591" y="170449"/>
                    <a:pt x="54790" y="167497"/>
                    <a:pt x="54790" y="157569"/>
                  </a:cubicBezTo>
                  <a:lnTo>
                    <a:pt x="54790" y="7039"/>
                  </a:lnTo>
                  <a:close/>
                </a:path>
              </a:pathLst>
            </a:custGeom>
            <a:solidFill>
              <a:srgbClr val="000000"/>
            </a:solidFill>
            <a:ln w="26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A08FE8C-E214-C97A-04AD-B2B4AE3E22D6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3411468" y="2673618"/>
              <a:ext cx="98168" cy="121551"/>
            </a:xfrm>
            <a:custGeom>
              <a:avLst/>
              <a:gdLst>
                <a:gd name="connsiteX0" fmla="*/ 90541 w 98168"/>
                <a:gd name="connsiteY0" fmla="*/ 18309 h 121551"/>
                <a:gd name="connsiteX1" fmla="*/ 77737 w 98168"/>
                <a:gd name="connsiteY1" fmla="*/ 30383 h 121551"/>
                <a:gd name="connsiteX2" fmla="*/ 86006 w 98168"/>
                <a:gd name="connsiteY2" fmla="*/ 38165 h 121551"/>
                <a:gd name="connsiteX3" fmla="*/ 98277 w 98168"/>
                <a:gd name="connsiteY3" fmla="*/ 23139 h 121551"/>
                <a:gd name="connsiteX4" fmla="*/ 66533 w 98168"/>
                <a:gd name="connsiteY4" fmla="*/ 63 h 121551"/>
                <a:gd name="connsiteX5" fmla="*/ 21450 w 98168"/>
                <a:gd name="connsiteY5" fmla="*/ 39238 h 121551"/>
                <a:gd name="connsiteX6" fmla="*/ 48926 w 98168"/>
                <a:gd name="connsiteY6" fmla="*/ 65802 h 121551"/>
                <a:gd name="connsiteX7" fmla="*/ 76670 w 98168"/>
                <a:gd name="connsiteY7" fmla="*/ 86195 h 121551"/>
                <a:gd name="connsiteX8" fmla="*/ 38523 w 98168"/>
                <a:gd name="connsiteY8" fmla="*/ 115711 h 121551"/>
                <a:gd name="connsiteX9" fmla="*/ 8112 w 98168"/>
                <a:gd name="connsiteY9" fmla="*/ 101489 h 121551"/>
                <a:gd name="connsiteX10" fmla="*/ 24918 w 98168"/>
                <a:gd name="connsiteY10" fmla="*/ 87268 h 121551"/>
                <a:gd name="connsiteX11" fmla="*/ 15048 w 98168"/>
                <a:gd name="connsiteY11" fmla="*/ 77877 h 121551"/>
                <a:gd name="connsiteX12" fmla="*/ 109 w 98168"/>
                <a:gd name="connsiteY12" fmla="*/ 95586 h 121551"/>
                <a:gd name="connsiteX13" fmla="*/ 38256 w 98168"/>
                <a:gd name="connsiteY13" fmla="*/ 121614 h 121551"/>
                <a:gd name="connsiteX14" fmla="*/ 91875 w 98168"/>
                <a:gd name="connsiteY14" fmla="*/ 77072 h 121551"/>
                <a:gd name="connsiteX15" fmla="*/ 83606 w 98168"/>
                <a:gd name="connsiteY15" fmla="*/ 57484 h 121551"/>
                <a:gd name="connsiteX16" fmla="*/ 56929 w 98168"/>
                <a:gd name="connsiteY16" fmla="*/ 46215 h 121551"/>
                <a:gd name="connsiteX17" fmla="*/ 36655 w 98168"/>
                <a:gd name="connsiteY17" fmla="*/ 30115 h 121551"/>
                <a:gd name="connsiteX18" fmla="*/ 66533 w 98168"/>
                <a:gd name="connsiteY18" fmla="*/ 5966 h 121551"/>
                <a:gd name="connsiteX19" fmla="*/ 90541 w 98168"/>
                <a:gd name="connsiteY19" fmla="*/ 18309 h 12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8168" h="121551">
                  <a:moveTo>
                    <a:pt x="90541" y="18309"/>
                  </a:moveTo>
                  <a:cubicBezTo>
                    <a:pt x="83072" y="18577"/>
                    <a:pt x="77737" y="24480"/>
                    <a:pt x="77737" y="30383"/>
                  </a:cubicBezTo>
                  <a:cubicBezTo>
                    <a:pt x="77737" y="34140"/>
                    <a:pt x="80138" y="38165"/>
                    <a:pt x="86006" y="38165"/>
                  </a:cubicBezTo>
                  <a:cubicBezTo>
                    <a:pt x="91875" y="38165"/>
                    <a:pt x="98277" y="33603"/>
                    <a:pt x="98277" y="23139"/>
                  </a:cubicBezTo>
                  <a:cubicBezTo>
                    <a:pt x="98277" y="11064"/>
                    <a:pt x="86807" y="63"/>
                    <a:pt x="66533" y="63"/>
                  </a:cubicBezTo>
                  <a:cubicBezTo>
                    <a:pt x="31320" y="63"/>
                    <a:pt x="21450" y="27432"/>
                    <a:pt x="21450" y="39238"/>
                  </a:cubicBezTo>
                  <a:cubicBezTo>
                    <a:pt x="21450" y="60167"/>
                    <a:pt x="41190" y="64192"/>
                    <a:pt x="48926" y="65802"/>
                  </a:cubicBezTo>
                  <a:cubicBezTo>
                    <a:pt x="62798" y="68486"/>
                    <a:pt x="76670" y="71437"/>
                    <a:pt x="76670" y="86195"/>
                  </a:cubicBezTo>
                  <a:cubicBezTo>
                    <a:pt x="76670" y="93171"/>
                    <a:pt x="70534" y="115711"/>
                    <a:pt x="38523" y="115711"/>
                  </a:cubicBezTo>
                  <a:cubicBezTo>
                    <a:pt x="34788" y="115711"/>
                    <a:pt x="14247" y="115711"/>
                    <a:pt x="8112" y="101489"/>
                  </a:cubicBezTo>
                  <a:cubicBezTo>
                    <a:pt x="18249" y="102831"/>
                    <a:pt x="24918" y="94781"/>
                    <a:pt x="24918" y="87268"/>
                  </a:cubicBezTo>
                  <a:cubicBezTo>
                    <a:pt x="24918" y="81097"/>
                    <a:pt x="20650" y="77877"/>
                    <a:pt x="15048" y="77877"/>
                  </a:cubicBezTo>
                  <a:cubicBezTo>
                    <a:pt x="8112" y="77877"/>
                    <a:pt x="109" y="83512"/>
                    <a:pt x="109" y="95586"/>
                  </a:cubicBezTo>
                  <a:cubicBezTo>
                    <a:pt x="109" y="110881"/>
                    <a:pt x="15314" y="121614"/>
                    <a:pt x="38256" y="121614"/>
                  </a:cubicBezTo>
                  <a:cubicBezTo>
                    <a:pt x="81471" y="121614"/>
                    <a:pt x="91875" y="89147"/>
                    <a:pt x="91875" y="77072"/>
                  </a:cubicBezTo>
                  <a:cubicBezTo>
                    <a:pt x="91875" y="67412"/>
                    <a:pt x="86807" y="60704"/>
                    <a:pt x="83606" y="57484"/>
                  </a:cubicBezTo>
                  <a:cubicBezTo>
                    <a:pt x="76403" y="49971"/>
                    <a:pt x="68667" y="48630"/>
                    <a:pt x="56929" y="46215"/>
                  </a:cubicBezTo>
                  <a:cubicBezTo>
                    <a:pt x="47326" y="44068"/>
                    <a:pt x="36655" y="42190"/>
                    <a:pt x="36655" y="30115"/>
                  </a:cubicBezTo>
                  <a:cubicBezTo>
                    <a:pt x="36655" y="22334"/>
                    <a:pt x="43058" y="5966"/>
                    <a:pt x="66533" y="5966"/>
                  </a:cubicBezTo>
                  <a:cubicBezTo>
                    <a:pt x="73202" y="5966"/>
                    <a:pt x="86540" y="7844"/>
                    <a:pt x="90541" y="18309"/>
                  </a:cubicBezTo>
                  <a:close/>
                </a:path>
              </a:pathLst>
            </a:custGeom>
            <a:solidFill>
              <a:srgbClr val="000000"/>
            </a:solidFill>
            <a:ln w="26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64F12B94-81E0-3E77-7D23-1579ED499FC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3532778" y="2676570"/>
              <a:ext cx="141117" cy="118599"/>
            </a:xfrm>
            <a:custGeom>
              <a:avLst/>
              <a:gdLst>
                <a:gd name="connsiteX0" fmla="*/ 128159 w 141117"/>
                <a:gd name="connsiteY0" fmla="*/ 15626 h 118599"/>
                <a:gd name="connsiteX1" fmla="*/ 141231 w 141117"/>
                <a:gd name="connsiteY1" fmla="*/ 6503 h 118599"/>
                <a:gd name="connsiteX2" fmla="*/ 130827 w 141117"/>
                <a:gd name="connsiteY2" fmla="*/ 63 h 118599"/>
                <a:gd name="connsiteX3" fmla="*/ 70005 w 141117"/>
                <a:gd name="connsiteY3" fmla="*/ 63 h 118599"/>
                <a:gd name="connsiteX4" fmla="*/ 114 w 141117"/>
                <a:gd name="connsiteY4" fmla="*/ 76267 h 118599"/>
                <a:gd name="connsiteX5" fmla="*/ 40128 w 141117"/>
                <a:gd name="connsiteY5" fmla="*/ 118662 h 118599"/>
                <a:gd name="connsiteX6" fmla="*/ 107085 w 141117"/>
                <a:gd name="connsiteY6" fmla="*/ 44873 h 118599"/>
                <a:gd name="connsiteX7" fmla="*/ 98816 w 141117"/>
                <a:gd name="connsiteY7" fmla="*/ 15626 h 118599"/>
                <a:gd name="connsiteX8" fmla="*/ 128159 w 141117"/>
                <a:gd name="connsiteY8" fmla="*/ 15626 h 118599"/>
                <a:gd name="connsiteX9" fmla="*/ 40395 w 141117"/>
                <a:gd name="connsiteY9" fmla="*/ 112759 h 118599"/>
                <a:gd name="connsiteX10" fmla="*/ 16653 w 141117"/>
                <a:gd name="connsiteY10" fmla="*/ 83780 h 118599"/>
                <a:gd name="connsiteX11" fmla="*/ 29191 w 141117"/>
                <a:gd name="connsiteY11" fmla="*/ 37897 h 118599"/>
                <a:gd name="connsiteX12" fmla="*/ 65470 w 141117"/>
                <a:gd name="connsiteY12" fmla="*/ 15626 h 118599"/>
                <a:gd name="connsiteX13" fmla="*/ 90012 w 141117"/>
                <a:gd name="connsiteY13" fmla="*/ 41653 h 118599"/>
                <a:gd name="connsiteX14" fmla="*/ 75607 w 141117"/>
                <a:gd name="connsiteY14" fmla="*/ 89952 h 118599"/>
                <a:gd name="connsiteX15" fmla="*/ 40395 w 141117"/>
                <a:gd name="connsiteY15" fmla="*/ 112759 h 11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1117" h="118599">
                  <a:moveTo>
                    <a:pt x="128159" y="15626"/>
                  </a:moveTo>
                  <a:cubicBezTo>
                    <a:pt x="131627" y="15626"/>
                    <a:pt x="141231" y="15626"/>
                    <a:pt x="141231" y="6503"/>
                  </a:cubicBezTo>
                  <a:cubicBezTo>
                    <a:pt x="141231" y="63"/>
                    <a:pt x="135629" y="63"/>
                    <a:pt x="130827" y="63"/>
                  </a:cubicBezTo>
                  <a:lnTo>
                    <a:pt x="70005" y="63"/>
                  </a:lnTo>
                  <a:cubicBezTo>
                    <a:pt x="29724" y="63"/>
                    <a:pt x="114" y="44336"/>
                    <a:pt x="114" y="76267"/>
                  </a:cubicBezTo>
                  <a:cubicBezTo>
                    <a:pt x="114" y="99880"/>
                    <a:pt x="15853" y="118662"/>
                    <a:pt x="40128" y="118662"/>
                  </a:cubicBezTo>
                  <a:cubicBezTo>
                    <a:pt x="71606" y="118662"/>
                    <a:pt x="107085" y="86195"/>
                    <a:pt x="107085" y="44873"/>
                  </a:cubicBezTo>
                  <a:cubicBezTo>
                    <a:pt x="107085" y="40311"/>
                    <a:pt x="107085" y="27432"/>
                    <a:pt x="98816" y="15626"/>
                  </a:cubicBezTo>
                  <a:lnTo>
                    <a:pt x="128159" y="15626"/>
                  </a:lnTo>
                  <a:close/>
                  <a:moveTo>
                    <a:pt x="40395" y="112759"/>
                  </a:moveTo>
                  <a:cubicBezTo>
                    <a:pt x="27323" y="112759"/>
                    <a:pt x="16653" y="103099"/>
                    <a:pt x="16653" y="83780"/>
                  </a:cubicBezTo>
                  <a:cubicBezTo>
                    <a:pt x="16653" y="75730"/>
                    <a:pt x="19854" y="53728"/>
                    <a:pt x="29191" y="37897"/>
                  </a:cubicBezTo>
                  <a:cubicBezTo>
                    <a:pt x="40395" y="19382"/>
                    <a:pt x="56400" y="15626"/>
                    <a:pt x="65470" y="15626"/>
                  </a:cubicBezTo>
                  <a:cubicBezTo>
                    <a:pt x="87878" y="15626"/>
                    <a:pt x="90012" y="33335"/>
                    <a:pt x="90012" y="41653"/>
                  </a:cubicBezTo>
                  <a:cubicBezTo>
                    <a:pt x="90012" y="54264"/>
                    <a:pt x="84677" y="76267"/>
                    <a:pt x="75607" y="89952"/>
                  </a:cubicBezTo>
                  <a:cubicBezTo>
                    <a:pt x="65204" y="105783"/>
                    <a:pt x="50798" y="112759"/>
                    <a:pt x="40395" y="112759"/>
                  </a:cubicBezTo>
                  <a:close/>
                </a:path>
              </a:pathLst>
            </a:custGeom>
            <a:solidFill>
              <a:srgbClr val="000000"/>
            </a:solidFill>
            <a:ln w="26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908FFDC-D952-4707-F2BC-D1FE73097506}"/>
              </a:ext>
            </a:extLst>
          </p:cNvPr>
          <p:cNvSpPr txBox="1"/>
          <p:nvPr/>
        </p:nvSpPr>
        <p:spPr>
          <a:xfrm>
            <a:off x="235324" y="4824129"/>
            <a:ext cx="1061498" cy="38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57250">
              <a:defRPr/>
            </a:pPr>
            <a:r>
              <a:rPr lang="en-US" sz="1875">
                <a:solidFill>
                  <a:srgbClr val="007894"/>
                </a:solidFill>
              </a:rPr>
              <a:t>66 THz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C75D0A3-DB27-36A8-E987-0E505B25895C}"/>
              </a:ext>
            </a:extLst>
          </p:cNvPr>
          <p:cNvCxnSpPr>
            <a:cxnSpLocks/>
          </p:cNvCxnSpPr>
          <p:nvPr/>
        </p:nvCxnSpPr>
        <p:spPr>
          <a:xfrm flipV="1">
            <a:off x="1187479" y="4678101"/>
            <a:ext cx="0" cy="630423"/>
          </a:xfrm>
          <a:prstGeom prst="straightConnector1">
            <a:avLst/>
          </a:prstGeom>
          <a:ln w="28575" cmpd="sng">
            <a:solidFill>
              <a:srgbClr val="007894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281833-D6D4-83FC-D6C1-82D68BE8ED48}"/>
              </a:ext>
            </a:extLst>
          </p:cNvPr>
          <p:cNvCxnSpPr>
            <a:cxnSpLocks/>
          </p:cNvCxnSpPr>
          <p:nvPr/>
        </p:nvCxnSpPr>
        <p:spPr>
          <a:xfrm flipV="1">
            <a:off x="4815362" y="4909195"/>
            <a:ext cx="0" cy="395936"/>
          </a:xfrm>
          <a:prstGeom prst="straightConnector1">
            <a:avLst/>
          </a:prstGeom>
          <a:ln w="19050" cmpd="sng">
            <a:solidFill>
              <a:srgbClr val="818F42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FC61E47-CB9B-F1FF-1D8B-47B8CFC6DEDD}"/>
              </a:ext>
            </a:extLst>
          </p:cNvPr>
          <p:cNvSpPr txBox="1"/>
          <p:nvPr/>
        </p:nvSpPr>
        <p:spPr>
          <a:xfrm>
            <a:off x="3912947" y="4921697"/>
            <a:ext cx="1061498" cy="38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57250">
              <a:defRPr/>
            </a:pPr>
            <a:r>
              <a:rPr lang="en-US" sz="1875">
                <a:solidFill>
                  <a:srgbClr val="818F42"/>
                </a:solidFill>
              </a:rPr>
              <a:t>5 THz</a:t>
            </a:r>
          </a:p>
        </p:txBody>
      </p:sp>
      <p:grpSp>
        <p:nvGrpSpPr>
          <p:cNvPr id="255" name="Group 254" descr="\documentclass{article}&#10;\usepackage{amsmath}&#10;\usepackage{braket}&#10;\usepackage[usenames, dvipsnames]{color}&#10;&#10;\pagestyle{empty}&#10;\begin{document}&#10;\definecolor{mygreen}{RGB}{255, 0, 0}&#10;&#10;$L = 2$&#10;&#10;&#10;\end{document}" title="IguanaTex Vector Display">
            <a:extLst>
              <a:ext uri="{FF2B5EF4-FFF2-40B4-BE49-F238E27FC236}">
                <a16:creationId xmlns:a16="http://schemas.microsoft.com/office/drawing/2014/main" id="{6D963D58-043D-57F3-5677-F513805376B2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306569" y="4679686"/>
            <a:ext cx="472573" cy="132510"/>
            <a:chOff x="5449217" y="5721852"/>
            <a:chExt cx="498443" cy="136805"/>
          </a:xfrm>
        </p:grpSpPr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B625B3C3-8EA0-AE97-B5AC-D7763C60C044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5449217" y="5721852"/>
              <a:ext cx="124205" cy="136805"/>
            </a:xfrm>
            <a:custGeom>
              <a:avLst/>
              <a:gdLst>
                <a:gd name="connsiteX0" fmla="*/ 68966 w 124205"/>
                <a:gd name="connsiteY0" fmla="*/ 15686 h 136805"/>
                <a:gd name="connsiteX1" fmla="*/ 90763 w 124205"/>
                <a:gd name="connsiteY1" fmla="*/ 6272 h 136805"/>
                <a:gd name="connsiteX2" fmla="*/ 98578 w 124205"/>
                <a:gd name="connsiteY2" fmla="*/ 2466 h 136805"/>
                <a:gd name="connsiteX3" fmla="*/ 95287 w 124205"/>
                <a:gd name="connsiteY3" fmla="*/ 63 h 136805"/>
                <a:gd name="connsiteX4" fmla="*/ 64853 w 124205"/>
                <a:gd name="connsiteY4" fmla="*/ 664 h 136805"/>
                <a:gd name="connsiteX5" fmla="*/ 37503 w 124205"/>
                <a:gd name="connsiteY5" fmla="*/ 63 h 136805"/>
                <a:gd name="connsiteX6" fmla="*/ 33596 w 124205"/>
                <a:gd name="connsiteY6" fmla="*/ 4069 h 136805"/>
                <a:gd name="connsiteX7" fmla="*/ 39354 w 124205"/>
                <a:gd name="connsiteY7" fmla="*/ 6272 h 136805"/>
                <a:gd name="connsiteX8" fmla="*/ 47168 w 124205"/>
                <a:gd name="connsiteY8" fmla="*/ 6673 h 136805"/>
                <a:gd name="connsiteX9" fmla="*/ 52720 w 124205"/>
                <a:gd name="connsiteY9" fmla="*/ 9877 h 136805"/>
                <a:gd name="connsiteX10" fmla="*/ 51898 w 124205"/>
                <a:gd name="connsiteY10" fmla="*/ 13683 h 136805"/>
                <a:gd name="connsiteX11" fmla="*/ 24342 w 124205"/>
                <a:gd name="connsiteY11" fmla="*/ 121244 h 136805"/>
                <a:gd name="connsiteX12" fmla="*/ 5629 w 124205"/>
                <a:gd name="connsiteY12" fmla="*/ 130659 h 136805"/>
                <a:gd name="connsiteX13" fmla="*/ 77 w 124205"/>
                <a:gd name="connsiteY13" fmla="*/ 134665 h 136805"/>
                <a:gd name="connsiteX14" fmla="*/ 5629 w 124205"/>
                <a:gd name="connsiteY14" fmla="*/ 136868 h 136805"/>
                <a:gd name="connsiteX15" fmla="*/ 100840 w 124205"/>
                <a:gd name="connsiteY15" fmla="*/ 136868 h 136805"/>
                <a:gd name="connsiteX16" fmla="*/ 107215 w 124205"/>
                <a:gd name="connsiteY16" fmla="*/ 133463 h 136805"/>
                <a:gd name="connsiteX17" fmla="*/ 123460 w 124205"/>
                <a:gd name="connsiteY17" fmla="*/ 90198 h 136805"/>
                <a:gd name="connsiteX18" fmla="*/ 124283 w 124205"/>
                <a:gd name="connsiteY18" fmla="*/ 87394 h 136805"/>
                <a:gd name="connsiteX19" fmla="*/ 121815 w 124205"/>
                <a:gd name="connsiteY19" fmla="*/ 85190 h 136805"/>
                <a:gd name="connsiteX20" fmla="*/ 118319 w 124205"/>
                <a:gd name="connsiteY20" fmla="*/ 89397 h 136805"/>
                <a:gd name="connsiteX21" fmla="*/ 66704 w 124205"/>
                <a:gd name="connsiteY21" fmla="*/ 130659 h 136805"/>
                <a:gd name="connsiteX22" fmla="*/ 47374 w 124205"/>
                <a:gd name="connsiteY22" fmla="*/ 130659 h 136805"/>
                <a:gd name="connsiteX23" fmla="*/ 42850 w 124205"/>
                <a:gd name="connsiteY23" fmla="*/ 130458 h 136805"/>
                <a:gd name="connsiteX24" fmla="*/ 40176 w 124205"/>
                <a:gd name="connsiteY24" fmla="*/ 128455 h 136805"/>
                <a:gd name="connsiteX25" fmla="*/ 41204 w 124205"/>
                <a:gd name="connsiteY25" fmla="*/ 123848 h 136805"/>
                <a:gd name="connsiteX26" fmla="*/ 68966 w 124205"/>
                <a:gd name="connsiteY26" fmla="*/ 15686 h 13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205" h="136805">
                  <a:moveTo>
                    <a:pt x="68966" y="15686"/>
                  </a:moveTo>
                  <a:cubicBezTo>
                    <a:pt x="70816" y="8475"/>
                    <a:pt x="71433" y="6272"/>
                    <a:pt x="90763" y="6272"/>
                  </a:cubicBezTo>
                  <a:cubicBezTo>
                    <a:pt x="96933" y="6272"/>
                    <a:pt x="98578" y="6272"/>
                    <a:pt x="98578" y="2466"/>
                  </a:cubicBezTo>
                  <a:cubicBezTo>
                    <a:pt x="98578" y="63"/>
                    <a:pt x="96316" y="63"/>
                    <a:pt x="95287" y="63"/>
                  </a:cubicBezTo>
                  <a:cubicBezTo>
                    <a:pt x="88501" y="63"/>
                    <a:pt x="71639" y="664"/>
                    <a:pt x="64853" y="664"/>
                  </a:cubicBezTo>
                  <a:cubicBezTo>
                    <a:pt x="58684" y="664"/>
                    <a:pt x="43672" y="63"/>
                    <a:pt x="37503" y="63"/>
                  </a:cubicBezTo>
                  <a:cubicBezTo>
                    <a:pt x="36064" y="63"/>
                    <a:pt x="33596" y="63"/>
                    <a:pt x="33596" y="4069"/>
                  </a:cubicBezTo>
                  <a:cubicBezTo>
                    <a:pt x="33596" y="6272"/>
                    <a:pt x="35447" y="6272"/>
                    <a:pt x="39354" y="6272"/>
                  </a:cubicBezTo>
                  <a:cubicBezTo>
                    <a:pt x="39765" y="6272"/>
                    <a:pt x="43672" y="6272"/>
                    <a:pt x="47168" y="6673"/>
                  </a:cubicBezTo>
                  <a:cubicBezTo>
                    <a:pt x="50870" y="7073"/>
                    <a:pt x="52720" y="7274"/>
                    <a:pt x="52720" y="9877"/>
                  </a:cubicBezTo>
                  <a:cubicBezTo>
                    <a:pt x="52720" y="10679"/>
                    <a:pt x="52515" y="11280"/>
                    <a:pt x="51898" y="13683"/>
                  </a:cubicBezTo>
                  <a:lnTo>
                    <a:pt x="24342" y="121244"/>
                  </a:lnTo>
                  <a:cubicBezTo>
                    <a:pt x="22286" y="129056"/>
                    <a:pt x="21874" y="130659"/>
                    <a:pt x="5629" y="130659"/>
                  </a:cubicBezTo>
                  <a:cubicBezTo>
                    <a:pt x="2133" y="130659"/>
                    <a:pt x="77" y="130659"/>
                    <a:pt x="77" y="134665"/>
                  </a:cubicBezTo>
                  <a:cubicBezTo>
                    <a:pt x="77" y="136868"/>
                    <a:pt x="1927" y="136868"/>
                    <a:pt x="5629" y="136868"/>
                  </a:cubicBezTo>
                  <a:lnTo>
                    <a:pt x="100840" y="136868"/>
                  </a:lnTo>
                  <a:cubicBezTo>
                    <a:pt x="105775" y="136868"/>
                    <a:pt x="105981" y="136868"/>
                    <a:pt x="107215" y="133463"/>
                  </a:cubicBezTo>
                  <a:lnTo>
                    <a:pt x="123460" y="90198"/>
                  </a:lnTo>
                  <a:cubicBezTo>
                    <a:pt x="124283" y="87995"/>
                    <a:pt x="124283" y="87594"/>
                    <a:pt x="124283" y="87394"/>
                  </a:cubicBezTo>
                  <a:cubicBezTo>
                    <a:pt x="124283" y="86592"/>
                    <a:pt x="123666" y="85190"/>
                    <a:pt x="121815" y="85190"/>
                  </a:cubicBezTo>
                  <a:cubicBezTo>
                    <a:pt x="119964" y="85190"/>
                    <a:pt x="119759" y="86192"/>
                    <a:pt x="118319" y="89397"/>
                  </a:cubicBezTo>
                  <a:cubicBezTo>
                    <a:pt x="111327" y="107824"/>
                    <a:pt x="102279" y="130659"/>
                    <a:pt x="66704" y="130659"/>
                  </a:cubicBezTo>
                  <a:lnTo>
                    <a:pt x="47374" y="130659"/>
                  </a:lnTo>
                  <a:cubicBezTo>
                    <a:pt x="44495" y="130659"/>
                    <a:pt x="44083" y="130659"/>
                    <a:pt x="42850" y="130458"/>
                  </a:cubicBezTo>
                  <a:cubicBezTo>
                    <a:pt x="40793" y="130258"/>
                    <a:pt x="40176" y="130058"/>
                    <a:pt x="40176" y="128455"/>
                  </a:cubicBezTo>
                  <a:cubicBezTo>
                    <a:pt x="40176" y="127854"/>
                    <a:pt x="40176" y="127454"/>
                    <a:pt x="41204" y="123848"/>
                  </a:cubicBezTo>
                  <a:lnTo>
                    <a:pt x="68966" y="15686"/>
                  </a:ln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E22A2141-D6A5-D93D-3C6B-2C0E2E033DE1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5649782" y="5785147"/>
              <a:ext cx="136749" cy="46870"/>
            </a:xfrm>
            <a:custGeom>
              <a:avLst/>
              <a:gdLst>
                <a:gd name="connsiteX0" fmla="*/ 129844 w 136749"/>
                <a:gd name="connsiteY0" fmla="*/ 8075 h 46870"/>
                <a:gd name="connsiteX1" fmla="*/ 136836 w 136749"/>
                <a:gd name="connsiteY1" fmla="*/ 4069 h 46870"/>
                <a:gd name="connsiteX2" fmla="*/ 130050 w 136749"/>
                <a:gd name="connsiteY2" fmla="*/ 63 h 46870"/>
                <a:gd name="connsiteX3" fmla="*/ 6872 w 136749"/>
                <a:gd name="connsiteY3" fmla="*/ 63 h 46870"/>
                <a:gd name="connsiteX4" fmla="*/ 86 w 136749"/>
                <a:gd name="connsiteY4" fmla="*/ 4069 h 46870"/>
                <a:gd name="connsiteX5" fmla="*/ 7078 w 136749"/>
                <a:gd name="connsiteY5" fmla="*/ 8075 h 46870"/>
                <a:gd name="connsiteX6" fmla="*/ 129844 w 136749"/>
                <a:gd name="connsiteY6" fmla="*/ 8075 h 46870"/>
                <a:gd name="connsiteX7" fmla="*/ 130050 w 136749"/>
                <a:gd name="connsiteY7" fmla="*/ 46933 h 46870"/>
                <a:gd name="connsiteX8" fmla="*/ 136836 w 136749"/>
                <a:gd name="connsiteY8" fmla="*/ 42927 h 46870"/>
                <a:gd name="connsiteX9" fmla="*/ 129844 w 136749"/>
                <a:gd name="connsiteY9" fmla="*/ 38921 h 46870"/>
                <a:gd name="connsiteX10" fmla="*/ 7078 w 136749"/>
                <a:gd name="connsiteY10" fmla="*/ 38921 h 46870"/>
                <a:gd name="connsiteX11" fmla="*/ 86 w 136749"/>
                <a:gd name="connsiteY11" fmla="*/ 42927 h 46870"/>
                <a:gd name="connsiteX12" fmla="*/ 6872 w 136749"/>
                <a:gd name="connsiteY12" fmla="*/ 46933 h 46870"/>
                <a:gd name="connsiteX13" fmla="*/ 130050 w 136749"/>
                <a:gd name="connsiteY13" fmla="*/ 46933 h 4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6749" h="46870">
                  <a:moveTo>
                    <a:pt x="129844" y="8075"/>
                  </a:moveTo>
                  <a:cubicBezTo>
                    <a:pt x="132929" y="8075"/>
                    <a:pt x="136836" y="8075"/>
                    <a:pt x="136836" y="4069"/>
                  </a:cubicBezTo>
                  <a:cubicBezTo>
                    <a:pt x="136836" y="63"/>
                    <a:pt x="132929" y="63"/>
                    <a:pt x="130050" y="63"/>
                  </a:cubicBezTo>
                  <a:lnTo>
                    <a:pt x="6872" y="63"/>
                  </a:lnTo>
                  <a:cubicBezTo>
                    <a:pt x="3993" y="63"/>
                    <a:pt x="86" y="63"/>
                    <a:pt x="86" y="4069"/>
                  </a:cubicBezTo>
                  <a:cubicBezTo>
                    <a:pt x="86" y="8075"/>
                    <a:pt x="3993" y="8075"/>
                    <a:pt x="7078" y="8075"/>
                  </a:cubicBezTo>
                  <a:lnTo>
                    <a:pt x="129844" y="8075"/>
                  </a:lnTo>
                  <a:close/>
                  <a:moveTo>
                    <a:pt x="130050" y="46933"/>
                  </a:moveTo>
                  <a:cubicBezTo>
                    <a:pt x="132929" y="46933"/>
                    <a:pt x="136836" y="46933"/>
                    <a:pt x="136836" y="42927"/>
                  </a:cubicBezTo>
                  <a:cubicBezTo>
                    <a:pt x="136836" y="38921"/>
                    <a:pt x="132929" y="38921"/>
                    <a:pt x="129844" y="38921"/>
                  </a:cubicBezTo>
                  <a:lnTo>
                    <a:pt x="7078" y="38921"/>
                  </a:lnTo>
                  <a:cubicBezTo>
                    <a:pt x="3993" y="38921"/>
                    <a:pt x="86" y="38921"/>
                    <a:pt x="86" y="42927"/>
                  </a:cubicBezTo>
                  <a:cubicBezTo>
                    <a:pt x="86" y="46933"/>
                    <a:pt x="3993" y="46933"/>
                    <a:pt x="6872" y="46933"/>
                  </a:cubicBezTo>
                  <a:lnTo>
                    <a:pt x="130050" y="46933"/>
                  </a:ln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9EC3B0E-3287-1695-8EF1-7AA5B3BADE1C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5865611" y="5725257"/>
              <a:ext cx="82049" cy="133399"/>
            </a:xfrm>
            <a:custGeom>
              <a:avLst/>
              <a:gdLst>
                <a:gd name="connsiteX0" fmla="*/ 15931 w 82049"/>
                <a:gd name="connsiteY0" fmla="*/ 118040 h 133399"/>
                <a:gd name="connsiteX1" fmla="*/ 37729 w 82049"/>
                <a:gd name="connsiteY1" fmla="*/ 97409 h 133399"/>
                <a:gd name="connsiteX2" fmla="*/ 82147 w 82049"/>
                <a:gd name="connsiteY2" fmla="*/ 38921 h 133399"/>
                <a:gd name="connsiteX3" fmla="*/ 38551 w 82049"/>
                <a:gd name="connsiteY3" fmla="*/ 63 h 133399"/>
                <a:gd name="connsiteX4" fmla="*/ 97 w 82049"/>
                <a:gd name="connsiteY4" fmla="*/ 36317 h 133399"/>
                <a:gd name="connsiteX5" fmla="*/ 10996 w 82049"/>
                <a:gd name="connsiteY5" fmla="*/ 47534 h 133399"/>
                <a:gd name="connsiteX6" fmla="*/ 21689 w 82049"/>
                <a:gd name="connsiteY6" fmla="*/ 36918 h 133399"/>
                <a:gd name="connsiteX7" fmla="*/ 10790 w 82049"/>
                <a:gd name="connsiteY7" fmla="*/ 26502 h 133399"/>
                <a:gd name="connsiteX8" fmla="*/ 8117 w 82049"/>
                <a:gd name="connsiteY8" fmla="*/ 26703 h 133399"/>
                <a:gd name="connsiteX9" fmla="*/ 35878 w 82049"/>
                <a:gd name="connsiteY9" fmla="*/ 6272 h 133399"/>
                <a:gd name="connsiteX10" fmla="*/ 63434 w 82049"/>
                <a:gd name="connsiteY10" fmla="*/ 38921 h 133399"/>
                <a:gd name="connsiteX11" fmla="*/ 41841 w 82049"/>
                <a:gd name="connsiteY11" fmla="*/ 83187 h 133399"/>
                <a:gd name="connsiteX12" fmla="*/ 2359 w 82049"/>
                <a:gd name="connsiteY12" fmla="*/ 126052 h 133399"/>
                <a:gd name="connsiteX13" fmla="*/ 97 w 82049"/>
                <a:gd name="connsiteY13" fmla="*/ 133463 h 133399"/>
                <a:gd name="connsiteX14" fmla="*/ 76389 w 82049"/>
                <a:gd name="connsiteY14" fmla="*/ 133463 h 133399"/>
                <a:gd name="connsiteX15" fmla="*/ 82147 w 82049"/>
                <a:gd name="connsiteY15" fmla="*/ 98611 h 133399"/>
                <a:gd name="connsiteX16" fmla="*/ 77006 w 82049"/>
                <a:gd name="connsiteY16" fmla="*/ 98611 h 133399"/>
                <a:gd name="connsiteX17" fmla="*/ 72482 w 82049"/>
                <a:gd name="connsiteY17" fmla="*/ 116437 h 133399"/>
                <a:gd name="connsiteX18" fmla="*/ 52946 w 82049"/>
                <a:gd name="connsiteY18" fmla="*/ 118040 h 133399"/>
                <a:gd name="connsiteX19" fmla="*/ 15931 w 82049"/>
                <a:gd name="connsiteY19" fmla="*/ 118040 h 1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049" h="133399">
                  <a:moveTo>
                    <a:pt x="15931" y="118040"/>
                  </a:moveTo>
                  <a:lnTo>
                    <a:pt x="37729" y="97409"/>
                  </a:lnTo>
                  <a:cubicBezTo>
                    <a:pt x="69808" y="69767"/>
                    <a:pt x="82147" y="58951"/>
                    <a:pt x="82147" y="38921"/>
                  </a:cubicBezTo>
                  <a:cubicBezTo>
                    <a:pt x="82147" y="16087"/>
                    <a:pt x="63639" y="63"/>
                    <a:pt x="38551" y="63"/>
                  </a:cubicBezTo>
                  <a:cubicBezTo>
                    <a:pt x="15314" y="63"/>
                    <a:pt x="97" y="18490"/>
                    <a:pt x="97" y="36317"/>
                  </a:cubicBezTo>
                  <a:cubicBezTo>
                    <a:pt x="97" y="47534"/>
                    <a:pt x="10379" y="47534"/>
                    <a:pt x="10996" y="47534"/>
                  </a:cubicBezTo>
                  <a:cubicBezTo>
                    <a:pt x="14491" y="47534"/>
                    <a:pt x="21689" y="45130"/>
                    <a:pt x="21689" y="36918"/>
                  </a:cubicBezTo>
                  <a:cubicBezTo>
                    <a:pt x="21689" y="31710"/>
                    <a:pt x="17987" y="26502"/>
                    <a:pt x="10790" y="26502"/>
                  </a:cubicBezTo>
                  <a:cubicBezTo>
                    <a:pt x="9145" y="26502"/>
                    <a:pt x="8734" y="26502"/>
                    <a:pt x="8117" y="26703"/>
                  </a:cubicBezTo>
                  <a:cubicBezTo>
                    <a:pt x="12846" y="13683"/>
                    <a:pt x="23951" y="6272"/>
                    <a:pt x="35878" y="6272"/>
                  </a:cubicBezTo>
                  <a:cubicBezTo>
                    <a:pt x="54591" y="6272"/>
                    <a:pt x="63434" y="22496"/>
                    <a:pt x="63434" y="38921"/>
                  </a:cubicBezTo>
                  <a:cubicBezTo>
                    <a:pt x="63434" y="54945"/>
                    <a:pt x="53152" y="70769"/>
                    <a:pt x="41841" y="83187"/>
                  </a:cubicBezTo>
                  <a:lnTo>
                    <a:pt x="2359" y="126052"/>
                  </a:lnTo>
                  <a:cubicBezTo>
                    <a:pt x="97" y="128255"/>
                    <a:pt x="97" y="128656"/>
                    <a:pt x="97" y="133463"/>
                  </a:cubicBezTo>
                  <a:lnTo>
                    <a:pt x="76389" y="133463"/>
                  </a:lnTo>
                  <a:lnTo>
                    <a:pt x="82147" y="98611"/>
                  </a:lnTo>
                  <a:lnTo>
                    <a:pt x="77006" y="98611"/>
                  </a:lnTo>
                  <a:cubicBezTo>
                    <a:pt x="75978" y="104620"/>
                    <a:pt x="74538" y="113433"/>
                    <a:pt x="72482" y="116437"/>
                  </a:cubicBezTo>
                  <a:cubicBezTo>
                    <a:pt x="71042" y="118040"/>
                    <a:pt x="57470" y="118040"/>
                    <a:pt x="52946" y="118040"/>
                  </a:cubicBezTo>
                  <a:lnTo>
                    <a:pt x="15931" y="118040"/>
                  </a:lnTo>
                  <a:close/>
                </a:path>
              </a:pathLst>
            </a:custGeom>
            <a:solidFill>
              <a:srgbClr val="000000"/>
            </a:solidFill>
            <a:ln w="205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grpSp>
        <p:nvGrpSpPr>
          <p:cNvPr id="262" name="Group 261" descr="\documentclass{article}&#10;\usepackage{amsmath}&#10;\usepackage{braket}&#10;\usepackage[usenames, dvipsnames]{color}&#10;&#10;\pagestyle{empty}&#10;\begin{document}&#10;\definecolor{mygreen}{RGB}{255, 0, 0}&#10;&#10;$L = 3$&#10;&#10;&#10;\end{document}" title="IguanaTex Vector Display">
            <a:extLst>
              <a:ext uri="{FF2B5EF4-FFF2-40B4-BE49-F238E27FC236}">
                <a16:creationId xmlns:a16="http://schemas.microsoft.com/office/drawing/2014/main" id="{F17B2496-6CC1-64FF-C76E-8BC43AC46954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5128102" y="4358218"/>
            <a:ext cx="490516" cy="142058"/>
            <a:chOff x="6389106" y="5416404"/>
            <a:chExt cx="517791" cy="146210"/>
          </a:xfrm>
        </p:grpSpPr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A32FE6EC-C02F-E108-F7DE-645662289834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6389106" y="5416404"/>
              <a:ext cx="128602" cy="141647"/>
            </a:xfrm>
            <a:custGeom>
              <a:avLst/>
              <a:gdLst>
                <a:gd name="connsiteX0" fmla="*/ 71404 w 128602"/>
                <a:gd name="connsiteY0" fmla="*/ 16239 h 141647"/>
                <a:gd name="connsiteX1" fmla="*/ 93974 w 128602"/>
                <a:gd name="connsiteY1" fmla="*/ 6492 h 141647"/>
                <a:gd name="connsiteX2" fmla="*/ 102065 w 128602"/>
                <a:gd name="connsiteY2" fmla="*/ 2551 h 141647"/>
                <a:gd name="connsiteX3" fmla="*/ 98658 w 128602"/>
                <a:gd name="connsiteY3" fmla="*/ 63 h 141647"/>
                <a:gd name="connsiteX4" fmla="*/ 67146 w 128602"/>
                <a:gd name="connsiteY4" fmla="*/ 685 h 141647"/>
                <a:gd name="connsiteX5" fmla="*/ 38828 w 128602"/>
                <a:gd name="connsiteY5" fmla="*/ 63 h 141647"/>
                <a:gd name="connsiteX6" fmla="*/ 34782 w 128602"/>
                <a:gd name="connsiteY6" fmla="*/ 4211 h 141647"/>
                <a:gd name="connsiteX7" fmla="*/ 40744 w 128602"/>
                <a:gd name="connsiteY7" fmla="*/ 6492 h 141647"/>
                <a:gd name="connsiteX8" fmla="*/ 48835 w 128602"/>
                <a:gd name="connsiteY8" fmla="*/ 6907 h 141647"/>
                <a:gd name="connsiteX9" fmla="*/ 54584 w 128602"/>
                <a:gd name="connsiteY9" fmla="*/ 10225 h 141647"/>
                <a:gd name="connsiteX10" fmla="*/ 53732 w 128602"/>
                <a:gd name="connsiteY10" fmla="*/ 14165 h 141647"/>
                <a:gd name="connsiteX11" fmla="*/ 25201 w 128602"/>
                <a:gd name="connsiteY11" fmla="*/ 125534 h 141647"/>
                <a:gd name="connsiteX12" fmla="*/ 5826 w 128602"/>
                <a:gd name="connsiteY12" fmla="*/ 135282 h 141647"/>
                <a:gd name="connsiteX13" fmla="*/ 77 w 128602"/>
                <a:gd name="connsiteY13" fmla="*/ 139429 h 141647"/>
                <a:gd name="connsiteX14" fmla="*/ 5826 w 128602"/>
                <a:gd name="connsiteY14" fmla="*/ 141711 h 141647"/>
                <a:gd name="connsiteX15" fmla="*/ 104407 w 128602"/>
                <a:gd name="connsiteY15" fmla="*/ 141711 h 141647"/>
                <a:gd name="connsiteX16" fmla="*/ 111007 w 128602"/>
                <a:gd name="connsiteY16" fmla="*/ 138185 h 141647"/>
                <a:gd name="connsiteX17" fmla="*/ 127828 w 128602"/>
                <a:gd name="connsiteY17" fmla="*/ 93389 h 141647"/>
                <a:gd name="connsiteX18" fmla="*/ 128679 w 128602"/>
                <a:gd name="connsiteY18" fmla="*/ 90485 h 141647"/>
                <a:gd name="connsiteX19" fmla="*/ 126124 w 128602"/>
                <a:gd name="connsiteY19" fmla="*/ 88204 h 141647"/>
                <a:gd name="connsiteX20" fmla="*/ 122505 w 128602"/>
                <a:gd name="connsiteY20" fmla="*/ 92559 h 141647"/>
                <a:gd name="connsiteX21" fmla="*/ 69062 w 128602"/>
                <a:gd name="connsiteY21" fmla="*/ 135282 h 141647"/>
                <a:gd name="connsiteX22" fmla="*/ 49048 w 128602"/>
                <a:gd name="connsiteY22" fmla="*/ 135282 h 141647"/>
                <a:gd name="connsiteX23" fmla="*/ 44364 w 128602"/>
                <a:gd name="connsiteY23" fmla="*/ 135074 h 141647"/>
                <a:gd name="connsiteX24" fmla="*/ 41596 w 128602"/>
                <a:gd name="connsiteY24" fmla="*/ 133000 h 141647"/>
                <a:gd name="connsiteX25" fmla="*/ 42660 w 128602"/>
                <a:gd name="connsiteY25" fmla="*/ 128230 h 141647"/>
                <a:gd name="connsiteX26" fmla="*/ 71404 w 128602"/>
                <a:gd name="connsiteY26" fmla="*/ 16239 h 14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8602" h="141647">
                  <a:moveTo>
                    <a:pt x="71404" y="16239"/>
                  </a:moveTo>
                  <a:cubicBezTo>
                    <a:pt x="73321" y="8773"/>
                    <a:pt x="73959" y="6492"/>
                    <a:pt x="93974" y="6492"/>
                  </a:cubicBezTo>
                  <a:cubicBezTo>
                    <a:pt x="100361" y="6492"/>
                    <a:pt x="102065" y="6492"/>
                    <a:pt x="102065" y="2551"/>
                  </a:cubicBezTo>
                  <a:cubicBezTo>
                    <a:pt x="102065" y="63"/>
                    <a:pt x="99723" y="63"/>
                    <a:pt x="98658" y="63"/>
                  </a:cubicBezTo>
                  <a:cubicBezTo>
                    <a:pt x="91632" y="63"/>
                    <a:pt x="74172" y="685"/>
                    <a:pt x="67146" y="685"/>
                  </a:cubicBezTo>
                  <a:cubicBezTo>
                    <a:pt x="60758" y="685"/>
                    <a:pt x="45215" y="63"/>
                    <a:pt x="38828" y="63"/>
                  </a:cubicBezTo>
                  <a:cubicBezTo>
                    <a:pt x="37337" y="63"/>
                    <a:pt x="34782" y="63"/>
                    <a:pt x="34782" y="4211"/>
                  </a:cubicBezTo>
                  <a:cubicBezTo>
                    <a:pt x="34782" y="6492"/>
                    <a:pt x="36699" y="6492"/>
                    <a:pt x="40744" y="6492"/>
                  </a:cubicBezTo>
                  <a:cubicBezTo>
                    <a:pt x="41170" y="6492"/>
                    <a:pt x="45215" y="6492"/>
                    <a:pt x="48835" y="6907"/>
                  </a:cubicBezTo>
                  <a:cubicBezTo>
                    <a:pt x="52668" y="7321"/>
                    <a:pt x="54584" y="7529"/>
                    <a:pt x="54584" y="10225"/>
                  </a:cubicBezTo>
                  <a:cubicBezTo>
                    <a:pt x="54584" y="11054"/>
                    <a:pt x="54371" y="11677"/>
                    <a:pt x="53732" y="14165"/>
                  </a:cubicBezTo>
                  <a:lnTo>
                    <a:pt x="25201" y="125534"/>
                  </a:lnTo>
                  <a:cubicBezTo>
                    <a:pt x="23072" y="133622"/>
                    <a:pt x="22646" y="135282"/>
                    <a:pt x="5826" y="135282"/>
                  </a:cubicBezTo>
                  <a:cubicBezTo>
                    <a:pt x="2206" y="135282"/>
                    <a:pt x="77" y="135282"/>
                    <a:pt x="77" y="139429"/>
                  </a:cubicBezTo>
                  <a:cubicBezTo>
                    <a:pt x="77" y="141711"/>
                    <a:pt x="1993" y="141711"/>
                    <a:pt x="5826" y="141711"/>
                  </a:cubicBezTo>
                  <a:lnTo>
                    <a:pt x="104407" y="141711"/>
                  </a:lnTo>
                  <a:cubicBezTo>
                    <a:pt x="109517" y="141711"/>
                    <a:pt x="109730" y="141711"/>
                    <a:pt x="111007" y="138185"/>
                  </a:cubicBezTo>
                  <a:lnTo>
                    <a:pt x="127828" y="93389"/>
                  </a:lnTo>
                  <a:cubicBezTo>
                    <a:pt x="128679" y="91107"/>
                    <a:pt x="128679" y="90693"/>
                    <a:pt x="128679" y="90485"/>
                  </a:cubicBezTo>
                  <a:cubicBezTo>
                    <a:pt x="128679" y="89656"/>
                    <a:pt x="128041" y="88204"/>
                    <a:pt x="126124" y="88204"/>
                  </a:cubicBezTo>
                  <a:cubicBezTo>
                    <a:pt x="124208" y="88204"/>
                    <a:pt x="123995" y="89241"/>
                    <a:pt x="122505" y="92559"/>
                  </a:cubicBezTo>
                  <a:cubicBezTo>
                    <a:pt x="115266" y="111639"/>
                    <a:pt x="105897" y="135282"/>
                    <a:pt x="69062" y="135282"/>
                  </a:cubicBezTo>
                  <a:lnTo>
                    <a:pt x="49048" y="135282"/>
                  </a:lnTo>
                  <a:cubicBezTo>
                    <a:pt x="46067" y="135282"/>
                    <a:pt x="45641" y="135282"/>
                    <a:pt x="44364" y="135074"/>
                  </a:cubicBezTo>
                  <a:cubicBezTo>
                    <a:pt x="42235" y="134867"/>
                    <a:pt x="41596" y="134659"/>
                    <a:pt x="41596" y="133000"/>
                  </a:cubicBezTo>
                  <a:cubicBezTo>
                    <a:pt x="41596" y="132378"/>
                    <a:pt x="41596" y="131963"/>
                    <a:pt x="42660" y="128230"/>
                  </a:cubicBezTo>
                  <a:lnTo>
                    <a:pt x="71404" y="16239"/>
                  </a:ln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08B18541-9CB2-3F95-58FE-04D4E0BA699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6596771" y="5481939"/>
              <a:ext cx="141590" cy="48529"/>
            </a:xfrm>
            <a:custGeom>
              <a:avLst/>
              <a:gdLst>
                <a:gd name="connsiteX0" fmla="*/ 134438 w 141590"/>
                <a:gd name="connsiteY0" fmla="*/ 8358 h 48529"/>
                <a:gd name="connsiteX1" fmla="*/ 141677 w 141590"/>
                <a:gd name="connsiteY1" fmla="*/ 4211 h 48529"/>
                <a:gd name="connsiteX2" fmla="*/ 134651 w 141590"/>
                <a:gd name="connsiteY2" fmla="*/ 63 h 48529"/>
                <a:gd name="connsiteX3" fmla="*/ 7113 w 141590"/>
                <a:gd name="connsiteY3" fmla="*/ 63 h 48529"/>
                <a:gd name="connsiteX4" fmla="*/ 86 w 141590"/>
                <a:gd name="connsiteY4" fmla="*/ 4211 h 48529"/>
                <a:gd name="connsiteX5" fmla="*/ 7325 w 141590"/>
                <a:gd name="connsiteY5" fmla="*/ 8358 h 48529"/>
                <a:gd name="connsiteX6" fmla="*/ 134438 w 141590"/>
                <a:gd name="connsiteY6" fmla="*/ 8358 h 48529"/>
                <a:gd name="connsiteX7" fmla="*/ 134651 w 141590"/>
                <a:gd name="connsiteY7" fmla="*/ 48592 h 48529"/>
                <a:gd name="connsiteX8" fmla="*/ 141677 w 141590"/>
                <a:gd name="connsiteY8" fmla="*/ 44444 h 48529"/>
                <a:gd name="connsiteX9" fmla="*/ 134438 w 141590"/>
                <a:gd name="connsiteY9" fmla="*/ 40297 h 48529"/>
                <a:gd name="connsiteX10" fmla="*/ 7325 w 141590"/>
                <a:gd name="connsiteY10" fmla="*/ 40297 h 48529"/>
                <a:gd name="connsiteX11" fmla="*/ 86 w 141590"/>
                <a:gd name="connsiteY11" fmla="*/ 44444 h 48529"/>
                <a:gd name="connsiteX12" fmla="*/ 7113 w 141590"/>
                <a:gd name="connsiteY12" fmla="*/ 48592 h 48529"/>
                <a:gd name="connsiteX13" fmla="*/ 134651 w 141590"/>
                <a:gd name="connsiteY13" fmla="*/ 48592 h 4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90" h="48529">
                  <a:moveTo>
                    <a:pt x="134438" y="8358"/>
                  </a:moveTo>
                  <a:cubicBezTo>
                    <a:pt x="137632" y="8358"/>
                    <a:pt x="141677" y="8358"/>
                    <a:pt x="141677" y="4211"/>
                  </a:cubicBezTo>
                  <a:cubicBezTo>
                    <a:pt x="141677" y="63"/>
                    <a:pt x="137632" y="63"/>
                    <a:pt x="134651" y="63"/>
                  </a:cubicBezTo>
                  <a:lnTo>
                    <a:pt x="7113" y="63"/>
                  </a:lnTo>
                  <a:cubicBezTo>
                    <a:pt x="4132" y="63"/>
                    <a:pt x="86" y="63"/>
                    <a:pt x="86" y="4211"/>
                  </a:cubicBezTo>
                  <a:cubicBezTo>
                    <a:pt x="86" y="8358"/>
                    <a:pt x="4132" y="8358"/>
                    <a:pt x="7325" y="8358"/>
                  </a:cubicBezTo>
                  <a:lnTo>
                    <a:pt x="134438" y="8358"/>
                  </a:lnTo>
                  <a:close/>
                  <a:moveTo>
                    <a:pt x="134651" y="48592"/>
                  </a:moveTo>
                  <a:cubicBezTo>
                    <a:pt x="137632" y="48592"/>
                    <a:pt x="141677" y="48592"/>
                    <a:pt x="141677" y="44444"/>
                  </a:cubicBezTo>
                  <a:cubicBezTo>
                    <a:pt x="141677" y="40297"/>
                    <a:pt x="137632" y="40297"/>
                    <a:pt x="134438" y="40297"/>
                  </a:cubicBezTo>
                  <a:lnTo>
                    <a:pt x="7325" y="40297"/>
                  </a:lnTo>
                  <a:cubicBezTo>
                    <a:pt x="4132" y="40297"/>
                    <a:pt x="86" y="40297"/>
                    <a:pt x="86" y="44444"/>
                  </a:cubicBezTo>
                  <a:cubicBezTo>
                    <a:pt x="86" y="48592"/>
                    <a:pt x="4132" y="48592"/>
                    <a:pt x="7113" y="48592"/>
                  </a:cubicBezTo>
                  <a:lnTo>
                    <a:pt x="134651" y="48592"/>
                  </a:ln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6D72C164-07E8-C98B-22EA-9B11443A288F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6818536" y="5419930"/>
              <a:ext cx="88361" cy="142684"/>
            </a:xfrm>
            <a:custGeom>
              <a:avLst/>
              <a:gdLst>
                <a:gd name="connsiteX0" fmla="*/ 52901 w 88361"/>
                <a:gd name="connsiteY0" fmla="*/ 65183 h 142684"/>
                <a:gd name="connsiteX1" fmla="*/ 82709 w 88361"/>
                <a:gd name="connsiteY1" fmla="*/ 28683 h 142684"/>
                <a:gd name="connsiteX2" fmla="*/ 43532 w 88361"/>
                <a:gd name="connsiteY2" fmla="*/ 63 h 142684"/>
                <a:gd name="connsiteX3" fmla="*/ 5846 w 88361"/>
                <a:gd name="connsiteY3" fmla="*/ 28268 h 142684"/>
                <a:gd name="connsiteX4" fmla="*/ 16704 w 88361"/>
                <a:gd name="connsiteY4" fmla="*/ 39052 h 142684"/>
                <a:gd name="connsiteX5" fmla="*/ 27563 w 88361"/>
                <a:gd name="connsiteY5" fmla="*/ 28475 h 142684"/>
                <a:gd name="connsiteX6" fmla="*/ 14362 w 88361"/>
                <a:gd name="connsiteY6" fmla="*/ 18106 h 142684"/>
                <a:gd name="connsiteX7" fmla="*/ 42680 w 88361"/>
                <a:gd name="connsiteY7" fmla="*/ 5248 h 142684"/>
                <a:gd name="connsiteX8" fmla="*/ 63121 w 88361"/>
                <a:gd name="connsiteY8" fmla="*/ 28475 h 142684"/>
                <a:gd name="connsiteX9" fmla="*/ 57159 w 88361"/>
                <a:gd name="connsiteY9" fmla="*/ 52118 h 142684"/>
                <a:gd name="connsiteX10" fmla="*/ 38209 w 88361"/>
                <a:gd name="connsiteY10" fmla="*/ 62902 h 142684"/>
                <a:gd name="connsiteX11" fmla="*/ 29905 w 88361"/>
                <a:gd name="connsiteY11" fmla="*/ 63524 h 142684"/>
                <a:gd name="connsiteX12" fmla="*/ 26712 w 88361"/>
                <a:gd name="connsiteY12" fmla="*/ 66013 h 142684"/>
                <a:gd name="connsiteX13" fmla="*/ 31822 w 88361"/>
                <a:gd name="connsiteY13" fmla="*/ 68294 h 142684"/>
                <a:gd name="connsiteX14" fmla="*/ 41190 w 88361"/>
                <a:gd name="connsiteY14" fmla="*/ 68294 h 142684"/>
                <a:gd name="connsiteX15" fmla="*/ 66527 w 88361"/>
                <a:gd name="connsiteY15" fmla="*/ 102721 h 142684"/>
                <a:gd name="connsiteX16" fmla="*/ 42468 w 88361"/>
                <a:gd name="connsiteY16" fmla="*/ 136941 h 142684"/>
                <a:gd name="connsiteX17" fmla="*/ 9891 w 88361"/>
                <a:gd name="connsiteY17" fmla="*/ 121179 h 142684"/>
                <a:gd name="connsiteX18" fmla="*/ 23944 w 88361"/>
                <a:gd name="connsiteY18" fmla="*/ 109773 h 142684"/>
                <a:gd name="connsiteX19" fmla="*/ 12020 w 88361"/>
                <a:gd name="connsiteY19" fmla="*/ 98159 h 142684"/>
                <a:gd name="connsiteX20" fmla="*/ 97 w 88361"/>
                <a:gd name="connsiteY20" fmla="*/ 110187 h 142684"/>
                <a:gd name="connsiteX21" fmla="*/ 43106 w 88361"/>
                <a:gd name="connsiteY21" fmla="*/ 142748 h 142684"/>
                <a:gd name="connsiteX22" fmla="*/ 88458 w 88361"/>
                <a:gd name="connsiteY22" fmla="*/ 102721 h 142684"/>
                <a:gd name="connsiteX23" fmla="*/ 52901 w 88361"/>
                <a:gd name="connsiteY23" fmla="*/ 65183 h 14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361" h="142684">
                  <a:moveTo>
                    <a:pt x="52901" y="65183"/>
                  </a:moveTo>
                  <a:cubicBezTo>
                    <a:pt x="70360" y="59584"/>
                    <a:pt x="82709" y="45067"/>
                    <a:pt x="82709" y="28683"/>
                  </a:cubicBezTo>
                  <a:cubicBezTo>
                    <a:pt x="82709" y="11677"/>
                    <a:pt x="63972" y="63"/>
                    <a:pt x="43532" y="63"/>
                  </a:cubicBezTo>
                  <a:cubicBezTo>
                    <a:pt x="22027" y="63"/>
                    <a:pt x="5846" y="12506"/>
                    <a:pt x="5846" y="28268"/>
                  </a:cubicBezTo>
                  <a:cubicBezTo>
                    <a:pt x="5846" y="35112"/>
                    <a:pt x="10530" y="39052"/>
                    <a:pt x="16704" y="39052"/>
                  </a:cubicBezTo>
                  <a:cubicBezTo>
                    <a:pt x="23305" y="39052"/>
                    <a:pt x="27563" y="34490"/>
                    <a:pt x="27563" y="28475"/>
                  </a:cubicBezTo>
                  <a:cubicBezTo>
                    <a:pt x="27563" y="18106"/>
                    <a:pt x="17556" y="18106"/>
                    <a:pt x="14362" y="18106"/>
                  </a:cubicBezTo>
                  <a:cubicBezTo>
                    <a:pt x="20963" y="7944"/>
                    <a:pt x="35015" y="5248"/>
                    <a:pt x="42680" y="5248"/>
                  </a:cubicBezTo>
                  <a:cubicBezTo>
                    <a:pt x="51410" y="5248"/>
                    <a:pt x="63121" y="9810"/>
                    <a:pt x="63121" y="28475"/>
                  </a:cubicBezTo>
                  <a:cubicBezTo>
                    <a:pt x="63121" y="30964"/>
                    <a:pt x="62695" y="42993"/>
                    <a:pt x="57159" y="52118"/>
                  </a:cubicBezTo>
                  <a:cubicBezTo>
                    <a:pt x="50771" y="62073"/>
                    <a:pt x="43532" y="62695"/>
                    <a:pt x="38209" y="62902"/>
                  </a:cubicBezTo>
                  <a:cubicBezTo>
                    <a:pt x="36506" y="63110"/>
                    <a:pt x="31396" y="63524"/>
                    <a:pt x="29905" y="63524"/>
                  </a:cubicBezTo>
                  <a:cubicBezTo>
                    <a:pt x="28202" y="63732"/>
                    <a:pt x="26712" y="63939"/>
                    <a:pt x="26712" y="66013"/>
                  </a:cubicBezTo>
                  <a:cubicBezTo>
                    <a:pt x="26712" y="68294"/>
                    <a:pt x="28202" y="68294"/>
                    <a:pt x="31822" y="68294"/>
                  </a:cubicBezTo>
                  <a:lnTo>
                    <a:pt x="41190" y="68294"/>
                  </a:lnTo>
                  <a:cubicBezTo>
                    <a:pt x="58649" y="68294"/>
                    <a:pt x="66527" y="82397"/>
                    <a:pt x="66527" y="102721"/>
                  </a:cubicBezTo>
                  <a:cubicBezTo>
                    <a:pt x="66527" y="130926"/>
                    <a:pt x="51836" y="136941"/>
                    <a:pt x="42468" y="136941"/>
                  </a:cubicBezTo>
                  <a:cubicBezTo>
                    <a:pt x="33312" y="136941"/>
                    <a:pt x="17343" y="133415"/>
                    <a:pt x="9891" y="121179"/>
                  </a:cubicBezTo>
                  <a:cubicBezTo>
                    <a:pt x="17343" y="122216"/>
                    <a:pt x="23944" y="117653"/>
                    <a:pt x="23944" y="109773"/>
                  </a:cubicBezTo>
                  <a:cubicBezTo>
                    <a:pt x="23944" y="102306"/>
                    <a:pt x="18195" y="98159"/>
                    <a:pt x="12020" y="98159"/>
                  </a:cubicBezTo>
                  <a:cubicBezTo>
                    <a:pt x="6910" y="98159"/>
                    <a:pt x="97" y="101062"/>
                    <a:pt x="97" y="110187"/>
                  </a:cubicBezTo>
                  <a:cubicBezTo>
                    <a:pt x="97" y="129060"/>
                    <a:pt x="19898" y="142748"/>
                    <a:pt x="43106" y="142748"/>
                  </a:cubicBezTo>
                  <a:cubicBezTo>
                    <a:pt x="69082" y="142748"/>
                    <a:pt x="88458" y="123875"/>
                    <a:pt x="88458" y="102721"/>
                  </a:cubicBezTo>
                  <a:cubicBezTo>
                    <a:pt x="88458" y="85715"/>
                    <a:pt x="75044" y="69539"/>
                    <a:pt x="52901" y="65183"/>
                  </a:cubicBezTo>
                  <a:close/>
                </a:path>
              </a:pathLst>
            </a:custGeom>
            <a:solidFill>
              <a:srgbClr val="000000"/>
            </a:solidFill>
            <a:ln w="21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968BC3BB-D9E9-B80F-44C0-D3B109170663}"/>
              </a:ext>
            </a:extLst>
          </p:cNvPr>
          <p:cNvCxnSpPr>
            <a:cxnSpLocks/>
          </p:cNvCxnSpPr>
          <p:nvPr/>
        </p:nvCxnSpPr>
        <p:spPr>
          <a:xfrm>
            <a:off x="675096" y="6688835"/>
            <a:ext cx="538530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7308F606-39DE-2131-395E-2CD324A253A6}"/>
              </a:ext>
            </a:extLst>
          </p:cNvPr>
          <p:cNvSpPr txBox="1"/>
          <p:nvPr/>
        </p:nvSpPr>
        <p:spPr>
          <a:xfrm>
            <a:off x="5955222" y="6137612"/>
            <a:ext cx="463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/>
              <a:t>R</a:t>
            </a:r>
            <a:endParaRPr lang="de-CH" sz="400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6B7C32C-BCFB-4BF6-8A0B-66C6B123EF0A}"/>
              </a:ext>
            </a:extLst>
          </p:cNvPr>
          <p:cNvCxnSpPr>
            <a:cxnSpLocks/>
          </p:cNvCxnSpPr>
          <p:nvPr/>
        </p:nvCxnSpPr>
        <p:spPr>
          <a:xfrm flipV="1">
            <a:off x="363220" y="1003399"/>
            <a:ext cx="0" cy="52708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D134B707-BAFF-4693-F616-973293D44C43}"/>
              </a:ext>
            </a:extLst>
          </p:cNvPr>
          <p:cNvSpPr txBox="1"/>
          <p:nvPr/>
        </p:nvSpPr>
        <p:spPr>
          <a:xfrm>
            <a:off x="-51276" y="464498"/>
            <a:ext cx="434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/>
              <a:t>E</a:t>
            </a:r>
            <a:endParaRPr lang="de-CH" sz="4000"/>
          </a:p>
        </p:txBody>
      </p:sp>
      <p:sp>
        <p:nvSpPr>
          <p:cNvPr id="26" name="Freeform 4">
            <a:extLst>
              <a:ext uri="{FF2B5EF4-FFF2-40B4-BE49-F238E27FC236}">
                <a16:creationId xmlns:a16="http://schemas.microsoft.com/office/drawing/2014/main" id="{03C3555A-E647-D1F1-0888-67F9B846D408}"/>
              </a:ext>
            </a:extLst>
          </p:cNvPr>
          <p:cNvSpPr/>
          <p:nvPr/>
        </p:nvSpPr>
        <p:spPr>
          <a:xfrm>
            <a:off x="892737" y="408983"/>
            <a:ext cx="5839965" cy="5753009"/>
          </a:xfrm>
          <a:custGeom>
            <a:avLst/>
            <a:gdLst>
              <a:gd name="connsiteX0" fmla="*/ 0 w 4223657"/>
              <a:gd name="connsiteY0" fmla="*/ 0 h 2024192"/>
              <a:gd name="connsiteX1" fmla="*/ 1455575 w 4223657"/>
              <a:gd name="connsiteY1" fmla="*/ 2021632 h 2024192"/>
              <a:gd name="connsiteX2" fmla="*/ 2618792 w 4223657"/>
              <a:gd name="connsiteY2" fmla="*/ 416767 h 2024192"/>
              <a:gd name="connsiteX3" fmla="*/ 4223657 w 4223657"/>
              <a:gd name="connsiteY3" fmla="*/ 161730 h 2024192"/>
              <a:gd name="connsiteX0" fmla="*/ 0 w 4223657"/>
              <a:gd name="connsiteY0" fmla="*/ 0 h 2040529"/>
              <a:gd name="connsiteX1" fmla="*/ 1455575 w 4223657"/>
              <a:gd name="connsiteY1" fmla="*/ 2021632 h 2040529"/>
              <a:gd name="connsiteX2" fmla="*/ 2369976 w 4223657"/>
              <a:gd name="connsiteY2" fmla="*/ 964163 h 2040529"/>
              <a:gd name="connsiteX3" fmla="*/ 4223657 w 4223657"/>
              <a:gd name="connsiteY3" fmla="*/ 161730 h 2040529"/>
              <a:gd name="connsiteX0" fmla="*/ 0 w 4223657"/>
              <a:gd name="connsiteY0" fmla="*/ 0 h 2041097"/>
              <a:gd name="connsiteX1" fmla="*/ 1455575 w 4223657"/>
              <a:gd name="connsiteY1" fmla="*/ 2021632 h 2041097"/>
              <a:gd name="connsiteX2" fmla="*/ 2369976 w 4223657"/>
              <a:gd name="connsiteY2" fmla="*/ 964163 h 2041097"/>
              <a:gd name="connsiteX3" fmla="*/ 4223657 w 4223657"/>
              <a:gd name="connsiteY3" fmla="*/ 161730 h 2041097"/>
              <a:gd name="connsiteX0" fmla="*/ 0 w 4136571"/>
              <a:gd name="connsiteY0" fmla="*/ 0 h 2039256"/>
              <a:gd name="connsiteX1" fmla="*/ 1455575 w 4136571"/>
              <a:gd name="connsiteY1" fmla="*/ 2021632 h 2039256"/>
              <a:gd name="connsiteX2" fmla="*/ 2369976 w 4136571"/>
              <a:gd name="connsiteY2" fmla="*/ 964163 h 2039256"/>
              <a:gd name="connsiteX3" fmla="*/ 4136571 w 4136571"/>
              <a:gd name="connsiteY3" fmla="*/ 622040 h 2039256"/>
              <a:gd name="connsiteX0" fmla="*/ 0 w 3383901"/>
              <a:gd name="connsiteY0" fmla="*/ 0 h 1968693"/>
              <a:gd name="connsiteX1" fmla="*/ 702905 w 3383901"/>
              <a:gd name="connsiteY1" fmla="*/ 1953207 h 1968693"/>
              <a:gd name="connsiteX2" fmla="*/ 1617306 w 3383901"/>
              <a:gd name="connsiteY2" fmla="*/ 895738 h 1968693"/>
              <a:gd name="connsiteX3" fmla="*/ 3383901 w 3383901"/>
              <a:gd name="connsiteY3" fmla="*/ 553615 h 1968693"/>
              <a:gd name="connsiteX0" fmla="*/ 0 w 3383901"/>
              <a:gd name="connsiteY0" fmla="*/ 0 h 1968693"/>
              <a:gd name="connsiteX1" fmla="*/ 702905 w 3383901"/>
              <a:gd name="connsiteY1" fmla="*/ 1953207 h 1968693"/>
              <a:gd name="connsiteX2" fmla="*/ 1617306 w 3383901"/>
              <a:gd name="connsiteY2" fmla="*/ 895738 h 1968693"/>
              <a:gd name="connsiteX3" fmla="*/ 3383901 w 3383901"/>
              <a:gd name="connsiteY3" fmla="*/ 553615 h 1968693"/>
              <a:gd name="connsiteX0" fmla="*/ 0 w 3383901"/>
              <a:gd name="connsiteY0" fmla="*/ 0 h 1969137"/>
              <a:gd name="connsiteX1" fmla="*/ 702905 w 3383901"/>
              <a:gd name="connsiteY1" fmla="*/ 1953207 h 1969137"/>
              <a:gd name="connsiteX2" fmla="*/ 1617306 w 3383901"/>
              <a:gd name="connsiteY2" fmla="*/ 895738 h 1969137"/>
              <a:gd name="connsiteX3" fmla="*/ 3383901 w 3383901"/>
              <a:gd name="connsiteY3" fmla="*/ 553615 h 1969137"/>
              <a:gd name="connsiteX0" fmla="*/ 0 w 3383901"/>
              <a:gd name="connsiteY0" fmla="*/ 0 h 1953332"/>
              <a:gd name="connsiteX1" fmla="*/ 702905 w 3383901"/>
              <a:gd name="connsiteY1" fmla="*/ 1953207 h 1953332"/>
              <a:gd name="connsiteX2" fmla="*/ 1617306 w 3383901"/>
              <a:gd name="connsiteY2" fmla="*/ 895738 h 1953332"/>
              <a:gd name="connsiteX3" fmla="*/ 3383901 w 3383901"/>
              <a:gd name="connsiteY3" fmla="*/ 553615 h 1953332"/>
              <a:gd name="connsiteX0" fmla="*/ 0 w 3383901"/>
              <a:gd name="connsiteY0" fmla="*/ 0 h 1953332"/>
              <a:gd name="connsiteX1" fmla="*/ 702905 w 3383901"/>
              <a:gd name="connsiteY1" fmla="*/ 1953207 h 1953332"/>
              <a:gd name="connsiteX2" fmla="*/ 1617306 w 3383901"/>
              <a:gd name="connsiteY2" fmla="*/ 895738 h 1953332"/>
              <a:gd name="connsiteX3" fmla="*/ 3383901 w 3383901"/>
              <a:gd name="connsiteY3" fmla="*/ 553615 h 1953332"/>
              <a:gd name="connsiteX0" fmla="*/ 0 w 2531705"/>
              <a:gd name="connsiteY0" fmla="*/ 0 h 1953332"/>
              <a:gd name="connsiteX1" fmla="*/ 702905 w 2531705"/>
              <a:gd name="connsiteY1" fmla="*/ 1953207 h 1953332"/>
              <a:gd name="connsiteX2" fmla="*/ 1617306 w 2531705"/>
              <a:gd name="connsiteY2" fmla="*/ 895738 h 1953332"/>
              <a:gd name="connsiteX3" fmla="*/ 2531705 w 2531705"/>
              <a:gd name="connsiteY3" fmla="*/ 572276 h 1953332"/>
              <a:gd name="connsiteX0" fmla="*/ 0 w 2531705"/>
              <a:gd name="connsiteY0" fmla="*/ 0 h 1953332"/>
              <a:gd name="connsiteX1" fmla="*/ 702905 w 2531705"/>
              <a:gd name="connsiteY1" fmla="*/ 1953207 h 1953332"/>
              <a:gd name="connsiteX2" fmla="*/ 1617306 w 2531705"/>
              <a:gd name="connsiteY2" fmla="*/ 895738 h 1953332"/>
              <a:gd name="connsiteX3" fmla="*/ 2531705 w 2531705"/>
              <a:gd name="connsiteY3" fmla="*/ 572276 h 1953332"/>
              <a:gd name="connsiteX0" fmla="*/ 0 w 2531705"/>
              <a:gd name="connsiteY0" fmla="*/ 0 h 1970383"/>
              <a:gd name="connsiteX1" fmla="*/ 702905 w 2531705"/>
              <a:gd name="connsiteY1" fmla="*/ 1953207 h 1970383"/>
              <a:gd name="connsiteX2" fmla="*/ 1586204 w 2531705"/>
              <a:gd name="connsiteY2" fmla="*/ 933060 h 1970383"/>
              <a:gd name="connsiteX3" fmla="*/ 2531705 w 2531705"/>
              <a:gd name="connsiteY3" fmla="*/ 572276 h 1970383"/>
              <a:gd name="connsiteX0" fmla="*/ 0 w 2531705"/>
              <a:gd name="connsiteY0" fmla="*/ 0 h 1968234"/>
              <a:gd name="connsiteX1" fmla="*/ 702905 w 2531705"/>
              <a:gd name="connsiteY1" fmla="*/ 1953207 h 1968234"/>
              <a:gd name="connsiteX2" fmla="*/ 1586204 w 2531705"/>
              <a:gd name="connsiteY2" fmla="*/ 933060 h 1968234"/>
              <a:gd name="connsiteX3" fmla="*/ 2531705 w 2531705"/>
              <a:gd name="connsiteY3" fmla="*/ 572276 h 1968234"/>
              <a:gd name="connsiteX0" fmla="*/ 0 w 2531705"/>
              <a:gd name="connsiteY0" fmla="*/ 0 h 1969028"/>
              <a:gd name="connsiteX1" fmla="*/ 702905 w 2531705"/>
              <a:gd name="connsiteY1" fmla="*/ 1953207 h 1969028"/>
              <a:gd name="connsiteX2" fmla="*/ 1586204 w 2531705"/>
              <a:gd name="connsiteY2" fmla="*/ 933060 h 1969028"/>
              <a:gd name="connsiteX3" fmla="*/ 2531705 w 2531705"/>
              <a:gd name="connsiteY3" fmla="*/ 572276 h 1969028"/>
              <a:gd name="connsiteX0" fmla="*/ 0 w 2531705"/>
              <a:gd name="connsiteY0" fmla="*/ 0 h 1971309"/>
              <a:gd name="connsiteX1" fmla="*/ 702905 w 2531705"/>
              <a:gd name="connsiteY1" fmla="*/ 1953207 h 1971309"/>
              <a:gd name="connsiteX2" fmla="*/ 1586204 w 2531705"/>
              <a:gd name="connsiteY2" fmla="*/ 933060 h 1971309"/>
              <a:gd name="connsiteX3" fmla="*/ 2531705 w 2531705"/>
              <a:gd name="connsiteY3" fmla="*/ 572276 h 1971309"/>
              <a:gd name="connsiteX0" fmla="*/ 0 w 2531705"/>
              <a:gd name="connsiteY0" fmla="*/ 0 h 1986599"/>
              <a:gd name="connsiteX1" fmla="*/ 476607 w 2531705"/>
              <a:gd name="connsiteY1" fmla="*/ 1969642 h 1986599"/>
              <a:gd name="connsiteX2" fmla="*/ 1586204 w 2531705"/>
              <a:gd name="connsiteY2" fmla="*/ 933060 h 1986599"/>
              <a:gd name="connsiteX3" fmla="*/ 2531705 w 2531705"/>
              <a:gd name="connsiteY3" fmla="*/ 572276 h 1986599"/>
              <a:gd name="connsiteX0" fmla="*/ 0 w 2531705"/>
              <a:gd name="connsiteY0" fmla="*/ 0 h 1969642"/>
              <a:gd name="connsiteX1" fmla="*/ 476607 w 2531705"/>
              <a:gd name="connsiteY1" fmla="*/ 1969642 h 1969642"/>
              <a:gd name="connsiteX2" fmla="*/ 1586204 w 2531705"/>
              <a:gd name="connsiteY2" fmla="*/ 933060 h 1969642"/>
              <a:gd name="connsiteX3" fmla="*/ 2531705 w 2531705"/>
              <a:gd name="connsiteY3" fmla="*/ 572276 h 1969642"/>
              <a:gd name="connsiteX0" fmla="*/ 0 w 2531705"/>
              <a:gd name="connsiteY0" fmla="*/ 0 h 1969642"/>
              <a:gd name="connsiteX1" fmla="*/ 476607 w 2531705"/>
              <a:gd name="connsiteY1" fmla="*/ 1969642 h 1969642"/>
              <a:gd name="connsiteX2" fmla="*/ 1586204 w 2531705"/>
              <a:gd name="connsiteY2" fmla="*/ 933060 h 1969642"/>
              <a:gd name="connsiteX3" fmla="*/ 2531705 w 2531705"/>
              <a:gd name="connsiteY3" fmla="*/ 572276 h 1969642"/>
              <a:gd name="connsiteX0" fmla="*/ 0 w 2531705"/>
              <a:gd name="connsiteY0" fmla="*/ 0 h 1970339"/>
              <a:gd name="connsiteX1" fmla="*/ 476607 w 2531705"/>
              <a:gd name="connsiteY1" fmla="*/ 1969642 h 1970339"/>
              <a:gd name="connsiteX2" fmla="*/ 1586204 w 2531705"/>
              <a:gd name="connsiteY2" fmla="*/ 933060 h 1970339"/>
              <a:gd name="connsiteX3" fmla="*/ 2531705 w 2531705"/>
              <a:gd name="connsiteY3" fmla="*/ 572276 h 1970339"/>
              <a:gd name="connsiteX0" fmla="*/ 0 w 2531705"/>
              <a:gd name="connsiteY0" fmla="*/ 0 h 1986020"/>
              <a:gd name="connsiteX1" fmla="*/ 476607 w 2531705"/>
              <a:gd name="connsiteY1" fmla="*/ 1969642 h 1986020"/>
              <a:gd name="connsiteX2" fmla="*/ 1543774 w 2531705"/>
              <a:gd name="connsiteY2" fmla="*/ 920734 h 1986020"/>
              <a:gd name="connsiteX3" fmla="*/ 2531705 w 2531705"/>
              <a:gd name="connsiteY3" fmla="*/ 572276 h 1986020"/>
              <a:gd name="connsiteX0" fmla="*/ 0 w 3076234"/>
              <a:gd name="connsiteY0" fmla="*/ 0 h 1986464"/>
              <a:gd name="connsiteX1" fmla="*/ 476607 w 3076234"/>
              <a:gd name="connsiteY1" fmla="*/ 1969642 h 1986464"/>
              <a:gd name="connsiteX2" fmla="*/ 1543774 w 3076234"/>
              <a:gd name="connsiteY2" fmla="*/ 920734 h 1986464"/>
              <a:gd name="connsiteX3" fmla="*/ 3076234 w 3076234"/>
              <a:gd name="connsiteY3" fmla="*/ 395603 h 1986464"/>
              <a:gd name="connsiteX0" fmla="*/ 0 w 3076234"/>
              <a:gd name="connsiteY0" fmla="*/ 0 h 1986464"/>
              <a:gd name="connsiteX1" fmla="*/ 476607 w 3076234"/>
              <a:gd name="connsiteY1" fmla="*/ 1969642 h 1986464"/>
              <a:gd name="connsiteX2" fmla="*/ 1543774 w 3076234"/>
              <a:gd name="connsiteY2" fmla="*/ 920734 h 1986464"/>
              <a:gd name="connsiteX3" fmla="*/ 3076234 w 3076234"/>
              <a:gd name="connsiteY3" fmla="*/ 395603 h 1986464"/>
              <a:gd name="connsiteX0" fmla="*/ 0 w 3076234"/>
              <a:gd name="connsiteY0" fmla="*/ 0 h 1971523"/>
              <a:gd name="connsiteX1" fmla="*/ 476607 w 3076234"/>
              <a:gd name="connsiteY1" fmla="*/ 1969642 h 1971523"/>
              <a:gd name="connsiteX2" fmla="*/ 1543774 w 3076234"/>
              <a:gd name="connsiteY2" fmla="*/ 920734 h 1971523"/>
              <a:gd name="connsiteX3" fmla="*/ 3076234 w 3076234"/>
              <a:gd name="connsiteY3" fmla="*/ 395603 h 1971523"/>
              <a:gd name="connsiteX0" fmla="*/ 0 w 3076234"/>
              <a:gd name="connsiteY0" fmla="*/ 0 h 1971541"/>
              <a:gd name="connsiteX1" fmla="*/ 476607 w 3076234"/>
              <a:gd name="connsiteY1" fmla="*/ 1969642 h 1971541"/>
              <a:gd name="connsiteX2" fmla="*/ 1543774 w 3076234"/>
              <a:gd name="connsiteY2" fmla="*/ 920734 h 1971541"/>
              <a:gd name="connsiteX3" fmla="*/ 3076234 w 3076234"/>
              <a:gd name="connsiteY3" fmla="*/ 395603 h 1971541"/>
              <a:gd name="connsiteX0" fmla="*/ 0 w 3076234"/>
              <a:gd name="connsiteY0" fmla="*/ 0 h 1987300"/>
              <a:gd name="connsiteX1" fmla="*/ 476607 w 3076234"/>
              <a:gd name="connsiteY1" fmla="*/ 1969642 h 1987300"/>
              <a:gd name="connsiteX2" fmla="*/ 1543774 w 3076234"/>
              <a:gd name="connsiteY2" fmla="*/ 935152 h 1987300"/>
              <a:gd name="connsiteX3" fmla="*/ 3076234 w 3076234"/>
              <a:gd name="connsiteY3" fmla="*/ 395603 h 1987300"/>
              <a:gd name="connsiteX0" fmla="*/ 0 w 3076234"/>
              <a:gd name="connsiteY0" fmla="*/ 0 h 1988173"/>
              <a:gd name="connsiteX1" fmla="*/ 476607 w 3076234"/>
              <a:gd name="connsiteY1" fmla="*/ 1969642 h 1988173"/>
              <a:gd name="connsiteX2" fmla="*/ 1543774 w 3076234"/>
              <a:gd name="connsiteY2" fmla="*/ 935152 h 1988173"/>
              <a:gd name="connsiteX3" fmla="*/ 3076234 w 3076234"/>
              <a:gd name="connsiteY3" fmla="*/ 395603 h 1988173"/>
              <a:gd name="connsiteX0" fmla="*/ 0 w 3076234"/>
              <a:gd name="connsiteY0" fmla="*/ 0 h 1999312"/>
              <a:gd name="connsiteX1" fmla="*/ 476607 w 3076234"/>
              <a:gd name="connsiteY1" fmla="*/ 1969642 h 1999312"/>
              <a:gd name="connsiteX2" fmla="*/ 1382473 w 3076234"/>
              <a:gd name="connsiteY2" fmla="*/ 1108165 h 1999312"/>
              <a:gd name="connsiteX3" fmla="*/ 3076234 w 3076234"/>
              <a:gd name="connsiteY3" fmla="*/ 395603 h 1999312"/>
              <a:gd name="connsiteX0" fmla="*/ 0 w 3076234"/>
              <a:gd name="connsiteY0" fmla="*/ 0 h 2001039"/>
              <a:gd name="connsiteX1" fmla="*/ 476607 w 3076234"/>
              <a:gd name="connsiteY1" fmla="*/ 1969642 h 2001039"/>
              <a:gd name="connsiteX2" fmla="*/ 1382473 w 3076234"/>
              <a:gd name="connsiteY2" fmla="*/ 1108165 h 2001039"/>
              <a:gd name="connsiteX3" fmla="*/ 3076234 w 3076234"/>
              <a:gd name="connsiteY3" fmla="*/ 395603 h 2001039"/>
              <a:gd name="connsiteX0" fmla="*/ 0 w 3076234"/>
              <a:gd name="connsiteY0" fmla="*/ 0 h 2004473"/>
              <a:gd name="connsiteX1" fmla="*/ 476607 w 3076234"/>
              <a:gd name="connsiteY1" fmla="*/ 1969642 h 2004473"/>
              <a:gd name="connsiteX2" fmla="*/ 1382473 w 3076234"/>
              <a:gd name="connsiteY2" fmla="*/ 1108165 h 2004473"/>
              <a:gd name="connsiteX3" fmla="*/ 3076234 w 3076234"/>
              <a:gd name="connsiteY3" fmla="*/ 395603 h 2004473"/>
              <a:gd name="connsiteX0" fmla="*/ 0 w 3076234"/>
              <a:gd name="connsiteY0" fmla="*/ 0 h 1998851"/>
              <a:gd name="connsiteX1" fmla="*/ 476607 w 3076234"/>
              <a:gd name="connsiteY1" fmla="*/ 1969642 h 1998851"/>
              <a:gd name="connsiteX2" fmla="*/ 1382473 w 3076234"/>
              <a:gd name="connsiteY2" fmla="*/ 1108165 h 1998851"/>
              <a:gd name="connsiteX3" fmla="*/ 3076234 w 3076234"/>
              <a:gd name="connsiteY3" fmla="*/ 395603 h 1998851"/>
              <a:gd name="connsiteX0" fmla="*/ 0 w 3076234"/>
              <a:gd name="connsiteY0" fmla="*/ 0 h 2021192"/>
              <a:gd name="connsiteX1" fmla="*/ 476607 w 3076234"/>
              <a:gd name="connsiteY1" fmla="*/ 1969642 h 2021192"/>
              <a:gd name="connsiteX2" fmla="*/ 1090982 w 3076234"/>
              <a:gd name="connsiteY2" fmla="*/ 1417799 h 2021192"/>
              <a:gd name="connsiteX3" fmla="*/ 1382473 w 3076234"/>
              <a:gd name="connsiteY3" fmla="*/ 1108165 h 2021192"/>
              <a:gd name="connsiteX4" fmla="*/ 3076234 w 3076234"/>
              <a:gd name="connsiteY4" fmla="*/ 395603 h 2021192"/>
              <a:gd name="connsiteX0" fmla="*/ 0 w 3076234"/>
              <a:gd name="connsiteY0" fmla="*/ 0 h 2021193"/>
              <a:gd name="connsiteX1" fmla="*/ 476607 w 3076234"/>
              <a:gd name="connsiteY1" fmla="*/ 1969642 h 2021193"/>
              <a:gd name="connsiteX2" fmla="*/ 1090982 w 3076234"/>
              <a:gd name="connsiteY2" fmla="*/ 1417799 h 2021193"/>
              <a:gd name="connsiteX3" fmla="*/ 1382473 w 3076234"/>
              <a:gd name="connsiteY3" fmla="*/ 1108165 h 2021193"/>
              <a:gd name="connsiteX4" fmla="*/ 2120832 w 3076234"/>
              <a:gd name="connsiteY4" fmla="*/ 639240 h 2021193"/>
              <a:gd name="connsiteX5" fmla="*/ 3076234 w 3076234"/>
              <a:gd name="connsiteY5" fmla="*/ 395603 h 2021193"/>
              <a:gd name="connsiteX0" fmla="*/ 0 w 2986954"/>
              <a:gd name="connsiteY0" fmla="*/ 0 h 1962295"/>
              <a:gd name="connsiteX1" fmla="*/ 387327 w 2986954"/>
              <a:gd name="connsiteY1" fmla="*/ 1913780 h 1962295"/>
              <a:gd name="connsiteX2" fmla="*/ 1001702 w 2986954"/>
              <a:gd name="connsiteY2" fmla="*/ 1361937 h 1962295"/>
              <a:gd name="connsiteX3" fmla="*/ 1293193 w 2986954"/>
              <a:gd name="connsiteY3" fmla="*/ 1052303 h 1962295"/>
              <a:gd name="connsiteX4" fmla="*/ 2031552 w 2986954"/>
              <a:gd name="connsiteY4" fmla="*/ 583378 h 1962295"/>
              <a:gd name="connsiteX5" fmla="*/ 2986954 w 2986954"/>
              <a:gd name="connsiteY5" fmla="*/ 339741 h 1962295"/>
              <a:gd name="connsiteX0" fmla="*/ 0 w 2986954"/>
              <a:gd name="connsiteY0" fmla="*/ 0 h 1969800"/>
              <a:gd name="connsiteX1" fmla="*/ 387327 w 2986954"/>
              <a:gd name="connsiteY1" fmla="*/ 1921760 h 1969800"/>
              <a:gd name="connsiteX2" fmla="*/ 1001702 w 2986954"/>
              <a:gd name="connsiteY2" fmla="*/ 1361937 h 1969800"/>
              <a:gd name="connsiteX3" fmla="*/ 1293193 w 2986954"/>
              <a:gd name="connsiteY3" fmla="*/ 1052303 h 1969800"/>
              <a:gd name="connsiteX4" fmla="*/ 2031552 w 2986954"/>
              <a:gd name="connsiteY4" fmla="*/ 583378 h 1969800"/>
              <a:gd name="connsiteX5" fmla="*/ 2986954 w 2986954"/>
              <a:gd name="connsiteY5" fmla="*/ 339741 h 1969800"/>
              <a:gd name="connsiteX0" fmla="*/ 0 w 2986954"/>
              <a:gd name="connsiteY0" fmla="*/ 0 h 1932368"/>
              <a:gd name="connsiteX1" fmla="*/ 373591 w 2986954"/>
              <a:gd name="connsiteY1" fmla="*/ 1881859 h 1932368"/>
              <a:gd name="connsiteX2" fmla="*/ 1001702 w 2986954"/>
              <a:gd name="connsiteY2" fmla="*/ 1361937 h 1932368"/>
              <a:gd name="connsiteX3" fmla="*/ 1293193 w 2986954"/>
              <a:gd name="connsiteY3" fmla="*/ 1052303 h 1932368"/>
              <a:gd name="connsiteX4" fmla="*/ 2031552 w 2986954"/>
              <a:gd name="connsiteY4" fmla="*/ 583378 h 1932368"/>
              <a:gd name="connsiteX5" fmla="*/ 2986954 w 2986954"/>
              <a:gd name="connsiteY5" fmla="*/ 339741 h 1932368"/>
              <a:gd name="connsiteX0" fmla="*/ 0 w 2993822"/>
              <a:gd name="connsiteY0" fmla="*/ 0 h 1932368"/>
              <a:gd name="connsiteX1" fmla="*/ 373591 w 2993822"/>
              <a:gd name="connsiteY1" fmla="*/ 1881859 h 1932368"/>
              <a:gd name="connsiteX2" fmla="*/ 1001702 w 2993822"/>
              <a:gd name="connsiteY2" fmla="*/ 1361937 h 1932368"/>
              <a:gd name="connsiteX3" fmla="*/ 1293193 w 2993822"/>
              <a:gd name="connsiteY3" fmla="*/ 1052303 h 1932368"/>
              <a:gd name="connsiteX4" fmla="*/ 2031552 w 2993822"/>
              <a:gd name="connsiteY4" fmla="*/ 583378 h 1932368"/>
              <a:gd name="connsiteX5" fmla="*/ 2993822 w 2993822"/>
              <a:gd name="connsiteY5" fmla="*/ 375651 h 1932368"/>
              <a:gd name="connsiteX0" fmla="*/ 0 w 2993822"/>
              <a:gd name="connsiteY0" fmla="*/ 0 h 1932368"/>
              <a:gd name="connsiteX1" fmla="*/ 373591 w 2993822"/>
              <a:gd name="connsiteY1" fmla="*/ 1881859 h 1932368"/>
              <a:gd name="connsiteX2" fmla="*/ 1001702 w 2993822"/>
              <a:gd name="connsiteY2" fmla="*/ 1361937 h 1932368"/>
              <a:gd name="connsiteX3" fmla="*/ 1293193 w 2993822"/>
              <a:gd name="connsiteY3" fmla="*/ 1052303 h 1932368"/>
              <a:gd name="connsiteX4" fmla="*/ 2031552 w 2993822"/>
              <a:gd name="connsiteY4" fmla="*/ 583378 h 1932368"/>
              <a:gd name="connsiteX5" fmla="*/ 2993822 w 2993822"/>
              <a:gd name="connsiteY5" fmla="*/ 375651 h 1932368"/>
              <a:gd name="connsiteX0" fmla="*/ 0 w 2993822"/>
              <a:gd name="connsiteY0" fmla="*/ 0 h 1932368"/>
              <a:gd name="connsiteX1" fmla="*/ 373591 w 2993822"/>
              <a:gd name="connsiteY1" fmla="*/ 1881859 h 1932368"/>
              <a:gd name="connsiteX2" fmla="*/ 1001702 w 2993822"/>
              <a:gd name="connsiteY2" fmla="*/ 1361937 h 1932368"/>
              <a:gd name="connsiteX3" fmla="*/ 1409943 w 2993822"/>
              <a:gd name="connsiteY3" fmla="*/ 968511 h 1932368"/>
              <a:gd name="connsiteX4" fmla="*/ 2031552 w 2993822"/>
              <a:gd name="connsiteY4" fmla="*/ 583378 h 1932368"/>
              <a:gd name="connsiteX5" fmla="*/ 2993822 w 2993822"/>
              <a:gd name="connsiteY5" fmla="*/ 375651 h 1932368"/>
              <a:gd name="connsiteX0" fmla="*/ 0 w 2993822"/>
              <a:gd name="connsiteY0" fmla="*/ 0 h 1938997"/>
              <a:gd name="connsiteX1" fmla="*/ 373591 w 2993822"/>
              <a:gd name="connsiteY1" fmla="*/ 1881859 h 1938997"/>
              <a:gd name="connsiteX2" fmla="*/ 994833 w 2993822"/>
              <a:gd name="connsiteY2" fmla="*/ 1413808 h 1938997"/>
              <a:gd name="connsiteX3" fmla="*/ 1409943 w 2993822"/>
              <a:gd name="connsiteY3" fmla="*/ 968511 h 1938997"/>
              <a:gd name="connsiteX4" fmla="*/ 2031552 w 2993822"/>
              <a:gd name="connsiteY4" fmla="*/ 583378 h 1938997"/>
              <a:gd name="connsiteX5" fmla="*/ 2993822 w 2993822"/>
              <a:gd name="connsiteY5" fmla="*/ 375651 h 1938997"/>
              <a:gd name="connsiteX0" fmla="*/ 0 w 2993822"/>
              <a:gd name="connsiteY0" fmla="*/ 0 h 1916959"/>
              <a:gd name="connsiteX1" fmla="*/ 366723 w 2993822"/>
              <a:gd name="connsiteY1" fmla="*/ 1857918 h 1916959"/>
              <a:gd name="connsiteX2" fmla="*/ 994833 w 2993822"/>
              <a:gd name="connsiteY2" fmla="*/ 1413808 h 1916959"/>
              <a:gd name="connsiteX3" fmla="*/ 1409943 w 2993822"/>
              <a:gd name="connsiteY3" fmla="*/ 968511 h 1916959"/>
              <a:gd name="connsiteX4" fmla="*/ 2031552 w 2993822"/>
              <a:gd name="connsiteY4" fmla="*/ 583378 h 1916959"/>
              <a:gd name="connsiteX5" fmla="*/ 2993822 w 2993822"/>
              <a:gd name="connsiteY5" fmla="*/ 375651 h 1916959"/>
              <a:gd name="connsiteX0" fmla="*/ 0 w 2993822"/>
              <a:gd name="connsiteY0" fmla="*/ 0 h 1916959"/>
              <a:gd name="connsiteX1" fmla="*/ 366723 w 2993822"/>
              <a:gd name="connsiteY1" fmla="*/ 1857918 h 1916959"/>
              <a:gd name="connsiteX2" fmla="*/ 994833 w 2993822"/>
              <a:gd name="connsiteY2" fmla="*/ 1413808 h 1916959"/>
              <a:gd name="connsiteX3" fmla="*/ 1409943 w 2993822"/>
              <a:gd name="connsiteY3" fmla="*/ 968511 h 1916959"/>
              <a:gd name="connsiteX4" fmla="*/ 2031552 w 2993822"/>
              <a:gd name="connsiteY4" fmla="*/ 583378 h 1916959"/>
              <a:gd name="connsiteX5" fmla="*/ 2993822 w 2993822"/>
              <a:gd name="connsiteY5" fmla="*/ 375651 h 1916959"/>
              <a:gd name="connsiteX0" fmla="*/ 0 w 2993822"/>
              <a:gd name="connsiteY0" fmla="*/ 0 h 1918845"/>
              <a:gd name="connsiteX1" fmla="*/ 366723 w 2993822"/>
              <a:gd name="connsiteY1" fmla="*/ 1857918 h 1918845"/>
              <a:gd name="connsiteX2" fmla="*/ 994833 w 2993822"/>
              <a:gd name="connsiteY2" fmla="*/ 1413808 h 1918845"/>
              <a:gd name="connsiteX3" fmla="*/ 1409943 w 2993822"/>
              <a:gd name="connsiteY3" fmla="*/ 968511 h 1918845"/>
              <a:gd name="connsiteX4" fmla="*/ 2031552 w 2993822"/>
              <a:gd name="connsiteY4" fmla="*/ 583378 h 1918845"/>
              <a:gd name="connsiteX5" fmla="*/ 2993822 w 2993822"/>
              <a:gd name="connsiteY5" fmla="*/ 375651 h 1918845"/>
              <a:gd name="connsiteX0" fmla="*/ 0 w 2993822"/>
              <a:gd name="connsiteY0" fmla="*/ 0 h 1918845"/>
              <a:gd name="connsiteX1" fmla="*/ 366723 w 2993822"/>
              <a:gd name="connsiteY1" fmla="*/ 1857918 h 1918845"/>
              <a:gd name="connsiteX2" fmla="*/ 994833 w 2993822"/>
              <a:gd name="connsiteY2" fmla="*/ 1413808 h 1918845"/>
              <a:gd name="connsiteX3" fmla="*/ 1409943 w 2993822"/>
              <a:gd name="connsiteY3" fmla="*/ 968511 h 1918845"/>
              <a:gd name="connsiteX4" fmla="*/ 2031552 w 2993822"/>
              <a:gd name="connsiteY4" fmla="*/ 583378 h 1918845"/>
              <a:gd name="connsiteX5" fmla="*/ 2993822 w 2993822"/>
              <a:gd name="connsiteY5" fmla="*/ 375651 h 191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3822" h="1918845">
                <a:moveTo>
                  <a:pt x="0" y="0"/>
                </a:moveTo>
                <a:cubicBezTo>
                  <a:pt x="114786" y="1021969"/>
                  <a:pt x="200918" y="1622283"/>
                  <a:pt x="366723" y="1857918"/>
                </a:cubicBezTo>
                <a:cubicBezTo>
                  <a:pt x="532528" y="2093553"/>
                  <a:pt x="850724" y="1581327"/>
                  <a:pt x="994833" y="1413808"/>
                </a:cubicBezTo>
                <a:cubicBezTo>
                  <a:pt x="1118340" y="1250278"/>
                  <a:pt x="1244025" y="1110907"/>
                  <a:pt x="1409943" y="968511"/>
                </a:cubicBezTo>
                <a:cubicBezTo>
                  <a:pt x="1575861" y="826115"/>
                  <a:pt x="1749259" y="702138"/>
                  <a:pt x="2031552" y="583378"/>
                </a:cubicBezTo>
                <a:cubicBezTo>
                  <a:pt x="2313845" y="464618"/>
                  <a:pt x="2759044" y="400297"/>
                  <a:pt x="2993822" y="37565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55E52055-27D3-13C1-BCC8-1BC2B4045EDA}"/>
              </a:ext>
            </a:extLst>
          </p:cNvPr>
          <p:cNvSpPr/>
          <p:nvPr/>
        </p:nvSpPr>
        <p:spPr>
          <a:xfrm>
            <a:off x="1224814" y="-922167"/>
            <a:ext cx="5507888" cy="2188603"/>
          </a:xfrm>
          <a:custGeom>
            <a:avLst/>
            <a:gdLst>
              <a:gd name="connsiteX0" fmla="*/ 0 w 1682645"/>
              <a:gd name="connsiteY0" fmla="*/ 0 h 1293301"/>
              <a:gd name="connsiteX1" fmla="*/ 408481 w 1682645"/>
              <a:gd name="connsiteY1" fmla="*/ 1131758 h 1293301"/>
              <a:gd name="connsiteX2" fmla="*/ 1682645 w 1682645"/>
              <a:gd name="connsiteY2" fmla="*/ 1281659 h 1293301"/>
              <a:gd name="connsiteX0" fmla="*/ 0 w 1682645"/>
              <a:gd name="connsiteY0" fmla="*/ 0 h 1285071"/>
              <a:gd name="connsiteX1" fmla="*/ 408481 w 1682645"/>
              <a:gd name="connsiteY1" fmla="*/ 1131758 h 1285071"/>
              <a:gd name="connsiteX2" fmla="*/ 1682645 w 1682645"/>
              <a:gd name="connsiteY2" fmla="*/ 1281659 h 1285071"/>
              <a:gd name="connsiteX0" fmla="*/ 0 w 1682645"/>
              <a:gd name="connsiteY0" fmla="*/ 0 h 1281659"/>
              <a:gd name="connsiteX1" fmla="*/ 513148 w 1682645"/>
              <a:gd name="connsiteY1" fmla="*/ 981856 h 1281659"/>
              <a:gd name="connsiteX2" fmla="*/ 1682645 w 1682645"/>
              <a:gd name="connsiteY2" fmla="*/ 1281659 h 1281659"/>
              <a:gd name="connsiteX0" fmla="*/ 0 w 1621334"/>
              <a:gd name="connsiteY0" fmla="*/ 0 h 990552"/>
              <a:gd name="connsiteX1" fmla="*/ 451837 w 1621334"/>
              <a:gd name="connsiteY1" fmla="*/ 690749 h 990552"/>
              <a:gd name="connsiteX2" fmla="*/ 1621334 w 1621334"/>
              <a:gd name="connsiteY2" fmla="*/ 990552 h 990552"/>
              <a:gd name="connsiteX0" fmla="*/ 0 w 1621334"/>
              <a:gd name="connsiteY0" fmla="*/ 0 h 990552"/>
              <a:gd name="connsiteX1" fmla="*/ 451837 w 1621334"/>
              <a:gd name="connsiteY1" fmla="*/ 690749 h 990552"/>
              <a:gd name="connsiteX2" fmla="*/ 1621334 w 1621334"/>
              <a:gd name="connsiteY2" fmla="*/ 990552 h 990552"/>
              <a:gd name="connsiteX0" fmla="*/ 0 w 1621334"/>
              <a:gd name="connsiteY0" fmla="*/ 0 h 990552"/>
              <a:gd name="connsiteX1" fmla="*/ 451837 w 1621334"/>
              <a:gd name="connsiteY1" fmla="*/ 690749 h 990552"/>
              <a:gd name="connsiteX2" fmla="*/ 1621334 w 1621334"/>
              <a:gd name="connsiteY2" fmla="*/ 990552 h 990552"/>
              <a:gd name="connsiteX0" fmla="*/ 0 w 1621334"/>
              <a:gd name="connsiteY0" fmla="*/ 0 h 990552"/>
              <a:gd name="connsiteX1" fmla="*/ 451837 w 1621334"/>
              <a:gd name="connsiteY1" fmla="*/ 690749 h 990552"/>
              <a:gd name="connsiteX2" fmla="*/ 1621334 w 1621334"/>
              <a:gd name="connsiteY2" fmla="*/ 990552 h 990552"/>
              <a:gd name="connsiteX0" fmla="*/ 0 w 1621334"/>
              <a:gd name="connsiteY0" fmla="*/ 0 h 990552"/>
              <a:gd name="connsiteX1" fmla="*/ 451837 w 1621334"/>
              <a:gd name="connsiteY1" fmla="*/ 690749 h 990552"/>
              <a:gd name="connsiteX2" fmla="*/ 1621334 w 1621334"/>
              <a:gd name="connsiteY2" fmla="*/ 990552 h 99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1334" h="990552">
                <a:moveTo>
                  <a:pt x="0" y="0"/>
                </a:moveTo>
                <a:cubicBezTo>
                  <a:pt x="118519" y="285166"/>
                  <a:pt x="171396" y="477139"/>
                  <a:pt x="451837" y="690749"/>
                </a:cubicBezTo>
                <a:cubicBezTo>
                  <a:pt x="732278" y="904359"/>
                  <a:pt x="1255760" y="978061"/>
                  <a:pt x="1621334" y="990552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4" name="Picture 83" descr="\documentclass{article}&#10;\usepackage{amsmath}&#10;\pagestyle{empty}&#10;\begin{document}&#10;&#10;&#10;$2p\sigma$&#10;&#10;\end{document}" title="IguanaTex Bitmap Display">
            <a:extLst>
              <a:ext uri="{FF2B5EF4-FFF2-40B4-BE49-F238E27FC236}">
                <a16:creationId xmlns:a16="http://schemas.microsoft.com/office/drawing/2014/main" id="{31246517-547D-C4FB-8C41-7DA4B338780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5"/>
          <a:stretch>
            <a:fillRect/>
          </a:stretch>
        </p:blipFill>
        <p:spPr>
          <a:xfrm>
            <a:off x="5553943" y="896789"/>
            <a:ext cx="387048" cy="216381"/>
          </a:xfrm>
          <a:prstGeom prst="rect">
            <a:avLst/>
          </a:prstGeom>
        </p:spPr>
      </p:pic>
      <p:sp>
        <p:nvSpPr>
          <p:cNvPr id="95" name="Textfeld 45">
            <a:extLst>
              <a:ext uri="{FF2B5EF4-FFF2-40B4-BE49-F238E27FC236}">
                <a16:creationId xmlns:a16="http://schemas.microsoft.com/office/drawing/2014/main" id="{D94A6A42-8E87-34E6-2E8A-281370386199}"/>
              </a:ext>
            </a:extLst>
          </p:cNvPr>
          <p:cNvSpPr txBox="1"/>
          <p:nvPr/>
        </p:nvSpPr>
        <p:spPr>
          <a:xfrm>
            <a:off x="5648350" y="-141241"/>
            <a:ext cx="98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/>
              <a:t>H</a:t>
            </a:r>
            <a:r>
              <a:rPr lang="en-US" sz="4800" baseline="-25000"/>
              <a:t>2</a:t>
            </a:r>
            <a:r>
              <a:rPr lang="en-US" sz="4800" baseline="30000"/>
              <a:t>+</a:t>
            </a:r>
            <a:endParaRPr lang="de-CH" sz="480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2572BB1-8CBD-183D-A490-EC4F726F2EA6}"/>
              </a:ext>
            </a:extLst>
          </p:cNvPr>
          <p:cNvGrpSpPr/>
          <p:nvPr/>
        </p:nvGrpSpPr>
        <p:grpSpPr>
          <a:xfrm>
            <a:off x="5099338" y="6065613"/>
            <a:ext cx="566011" cy="374435"/>
            <a:chOff x="5099338" y="6065613"/>
            <a:chExt cx="566011" cy="374435"/>
          </a:xfrm>
        </p:grpSpPr>
        <p:sp>
          <p:nvSpPr>
            <p:cNvPr id="2" name="Oval 30 1">
              <a:extLst>
                <a:ext uri="{FF2B5EF4-FFF2-40B4-BE49-F238E27FC236}">
                  <a16:creationId xmlns:a16="http://schemas.microsoft.com/office/drawing/2014/main" id="{83F71665-4402-C323-C0BE-A95039242BE5}"/>
                </a:ext>
              </a:extLst>
            </p:cNvPr>
            <p:cNvSpPr/>
            <p:nvPr/>
          </p:nvSpPr>
          <p:spPr>
            <a:xfrm>
              <a:off x="5099338" y="6172373"/>
              <a:ext cx="220674" cy="220674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9FA7B8E-0F42-44FB-7B1E-DE3B97439F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09675" y="6065613"/>
              <a:ext cx="0" cy="37443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30 2">
              <a:extLst>
                <a:ext uri="{FF2B5EF4-FFF2-40B4-BE49-F238E27FC236}">
                  <a16:creationId xmlns:a16="http://schemas.microsoft.com/office/drawing/2014/main" id="{7B0FA951-8FDC-CD33-08FE-89B666CD9484}"/>
                </a:ext>
              </a:extLst>
            </p:cNvPr>
            <p:cNvSpPr/>
            <p:nvPr/>
          </p:nvSpPr>
          <p:spPr>
            <a:xfrm>
              <a:off x="5444675" y="6172373"/>
              <a:ext cx="220674" cy="220674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7133C9B-C442-B06D-646F-05D0E96873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5012" y="6065613"/>
              <a:ext cx="0" cy="37443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0E40FF1-80C3-E54C-27BE-0FEDAF0991D8}"/>
                </a:ext>
              </a:extLst>
            </p:cNvPr>
            <p:cNvCxnSpPr>
              <a:cxnSpLocks/>
              <a:stCxn id="2" idx="6"/>
              <a:endCxn id="48" idx="2"/>
            </p:cNvCxnSpPr>
            <p:nvPr/>
          </p:nvCxnSpPr>
          <p:spPr>
            <a:xfrm>
              <a:off x="5320012" y="6282710"/>
              <a:ext cx="12466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FB9BA81-A2B4-698F-BB15-BAD889F5C6C7}"/>
              </a:ext>
            </a:extLst>
          </p:cNvPr>
          <p:cNvGrpSpPr/>
          <p:nvPr/>
        </p:nvGrpSpPr>
        <p:grpSpPr>
          <a:xfrm>
            <a:off x="4213718" y="6199805"/>
            <a:ext cx="566011" cy="433964"/>
            <a:chOff x="4143046" y="6168814"/>
            <a:chExt cx="566011" cy="433964"/>
          </a:xfrm>
        </p:grpSpPr>
        <p:sp>
          <p:nvSpPr>
            <p:cNvPr id="56" name="Oval 30 3">
              <a:extLst>
                <a:ext uri="{FF2B5EF4-FFF2-40B4-BE49-F238E27FC236}">
                  <a16:creationId xmlns:a16="http://schemas.microsoft.com/office/drawing/2014/main" id="{AFF12CD4-E0E5-A824-4079-161BB7418348}"/>
                </a:ext>
              </a:extLst>
            </p:cNvPr>
            <p:cNvSpPr/>
            <p:nvPr/>
          </p:nvSpPr>
          <p:spPr>
            <a:xfrm>
              <a:off x="4143046" y="6275574"/>
              <a:ext cx="220674" cy="220674"/>
            </a:xfrm>
            <a:prstGeom prst="ellipse">
              <a:avLst/>
            </a:prstGeom>
            <a:solidFill>
              <a:srgbClr val="FFBDBD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07FD7CF-1880-C61C-D5DD-12CB779990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3383" y="6168814"/>
              <a:ext cx="0" cy="37443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6F33B4A-3F8D-A67F-EB6E-9E4B64B1FEFD}"/>
                </a:ext>
              </a:extLst>
            </p:cNvPr>
            <p:cNvGrpSpPr/>
            <p:nvPr/>
          </p:nvGrpSpPr>
          <p:grpSpPr>
            <a:xfrm flipV="1">
              <a:off x="4488383" y="6228343"/>
              <a:ext cx="220674" cy="374435"/>
              <a:chOff x="4488383" y="6168814"/>
              <a:chExt cx="220674" cy="374435"/>
            </a:xfrm>
          </p:grpSpPr>
          <p:sp>
            <p:nvSpPr>
              <p:cNvPr id="58" name="Oval 30 4">
                <a:extLst>
                  <a:ext uri="{FF2B5EF4-FFF2-40B4-BE49-F238E27FC236}">
                    <a16:creationId xmlns:a16="http://schemas.microsoft.com/office/drawing/2014/main" id="{CA6C1AC7-61E6-91E2-80DA-3FABE7768177}"/>
                  </a:ext>
                </a:extLst>
              </p:cNvPr>
              <p:cNvSpPr/>
              <p:nvPr/>
            </p:nvSpPr>
            <p:spPr>
              <a:xfrm>
                <a:off x="4488383" y="6275574"/>
                <a:ext cx="220674" cy="220674"/>
              </a:xfrm>
              <a:prstGeom prst="ellipse">
                <a:avLst/>
              </a:prstGeom>
              <a:solidFill>
                <a:srgbClr val="FFBDBD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66E60365-6C39-EA13-83CB-CDDAE083AF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8720" y="6168814"/>
                <a:ext cx="0" cy="37443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46B04CA-0A3F-3C67-E5AA-C5811D99B01A}"/>
                </a:ext>
              </a:extLst>
            </p:cNvPr>
            <p:cNvCxnSpPr>
              <a:cxnSpLocks/>
              <a:stCxn id="56" idx="6"/>
              <a:endCxn id="58" idx="2"/>
            </p:cNvCxnSpPr>
            <p:nvPr/>
          </p:nvCxnSpPr>
          <p:spPr>
            <a:xfrm flipV="1">
              <a:off x="4363720" y="6385681"/>
              <a:ext cx="124663" cy="23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EB6F957-F7C1-5921-7AD4-74A143550A6D}"/>
              </a:ext>
            </a:extLst>
          </p:cNvPr>
          <p:cNvSpPr/>
          <p:nvPr/>
        </p:nvSpPr>
        <p:spPr>
          <a:xfrm>
            <a:off x="6832450" y="1289018"/>
            <a:ext cx="3884648" cy="5272817"/>
          </a:xfrm>
          <a:prstGeom prst="roundRect">
            <a:avLst>
              <a:gd name="adj" fmla="val 899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88"/>
          </a:p>
        </p:txBody>
      </p:sp>
      <p:cxnSp>
        <p:nvCxnSpPr>
          <p:cNvPr id="64" name="Straight Connector 5647">
            <a:extLst>
              <a:ext uri="{FF2B5EF4-FFF2-40B4-BE49-F238E27FC236}">
                <a16:creationId xmlns:a16="http://schemas.microsoft.com/office/drawing/2014/main" id="{6EDE1A66-2C8A-4A75-0557-76C3A965A9E6}"/>
              </a:ext>
            </a:extLst>
          </p:cNvPr>
          <p:cNvCxnSpPr>
            <a:cxnSpLocks/>
          </p:cNvCxnSpPr>
          <p:nvPr/>
        </p:nvCxnSpPr>
        <p:spPr>
          <a:xfrm>
            <a:off x="6191386" y="5129307"/>
            <a:ext cx="666012" cy="1215821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5648">
            <a:extLst>
              <a:ext uri="{FF2B5EF4-FFF2-40B4-BE49-F238E27FC236}">
                <a16:creationId xmlns:a16="http://schemas.microsoft.com/office/drawing/2014/main" id="{401638C6-2D6E-5A7D-B564-342E210A7E71}"/>
              </a:ext>
            </a:extLst>
          </p:cNvPr>
          <p:cNvCxnSpPr>
            <a:cxnSpLocks/>
          </p:cNvCxnSpPr>
          <p:nvPr/>
        </p:nvCxnSpPr>
        <p:spPr>
          <a:xfrm flipV="1">
            <a:off x="6191386" y="1564697"/>
            <a:ext cx="650372" cy="3244477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7A81CB09-CAA2-AEEA-0E26-65CB5D3AFBF9}"/>
              </a:ext>
            </a:extLst>
          </p:cNvPr>
          <p:cNvGrpSpPr/>
          <p:nvPr/>
        </p:nvGrpSpPr>
        <p:grpSpPr>
          <a:xfrm flipH="1">
            <a:off x="7129545" y="1842007"/>
            <a:ext cx="3094323" cy="4207396"/>
            <a:chOff x="7129545" y="1842007"/>
            <a:chExt cx="3094323" cy="4207396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CCC56CF-BF5F-3F16-6CB9-89DF37022A36}"/>
                </a:ext>
              </a:extLst>
            </p:cNvPr>
            <p:cNvGrpSpPr/>
            <p:nvPr/>
          </p:nvGrpSpPr>
          <p:grpSpPr>
            <a:xfrm flipV="1">
              <a:off x="7129545" y="2221670"/>
              <a:ext cx="3094323" cy="743221"/>
              <a:chOff x="631822" y="5054210"/>
              <a:chExt cx="4073298" cy="978360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8FDE2E97-2B34-C92E-67FE-35AE0FEC4AFD}"/>
                  </a:ext>
                </a:extLst>
              </p:cNvPr>
              <p:cNvCxnSpPr/>
              <p:nvPr/>
            </p:nvCxnSpPr>
            <p:spPr>
              <a:xfrm>
                <a:off x="631822" y="6032570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7A173F11-5B99-607F-BF67-B3A4D674896B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EFB88ED-37A5-16CC-A16B-9A403EEA9E94}"/>
                  </a:ext>
                </a:extLst>
              </p:cNvPr>
              <p:cNvCxnSpPr/>
              <p:nvPr/>
            </p:nvCxnSpPr>
            <p:spPr>
              <a:xfrm>
                <a:off x="1995590" y="5641226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76622691-F976-1E09-F646-3F2CF43AF211}"/>
                  </a:ext>
                </a:extLst>
              </p:cNvPr>
              <p:cNvCxnSpPr/>
              <p:nvPr/>
            </p:nvCxnSpPr>
            <p:spPr>
              <a:xfrm>
                <a:off x="1313706" y="5836898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E1FB69C8-1CC3-0425-4D8A-FB491869FF5F}"/>
                  </a:ext>
                </a:extLst>
              </p:cNvPr>
              <p:cNvCxnSpPr/>
              <p:nvPr/>
            </p:nvCxnSpPr>
            <p:spPr>
              <a:xfrm>
                <a:off x="4041241" y="5054210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24A1D14D-B433-DDA6-398D-E6D421069537}"/>
                  </a:ext>
                </a:extLst>
              </p:cNvPr>
              <p:cNvCxnSpPr/>
              <p:nvPr/>
            </p:nvCxnSpPr>
            <p:spPr>
              <a:xfrm>
                <a:off x="3359358" y="5249882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D50ABB7-152D-1066-E2D2-697BB39EF2B1}"/>
                </a:ext>
              </a:extLst>
            </p:cNvPr>
            <p:cNvGrpSpPr/>
            <p:nvPr/>
          </p:nvGrpSpPr>
          <p:grpSpPr>
            <a:xfrm flipV="1">
              <a:off x="7633867" y="1842007"/>
              <a:ext cx="2058323" cy="445927"/>
              <a:chOff x="1295701" y="4807061"/>
              <a:chExt cx="2709532" cy="587008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4E0780A4-D348-52F1-68EA-75933A4369B5}"/>
                  </a:ext>
                </a:extLst>
              </p:cNvPr>
              <p:cNvCxnSpPr/>
              <p:nvPr/>
            </p:nvCxnSpPr>
            <p:spPr>
              <a:xfrm>
                <a:off x="2659469" y="5002732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7EBB6818-6C3C-0AEB-DE1B-8E8E212AA013}"/>
                  </a:ext>
                </a:extLst>
              </p:cNvPr>
              <p:cNvCxnSpPr/>
              <p:nvPr/>
            </p:nvCxnSpPr>
            <p:spPr>
              <a:xfrm>
                <a:off x="1977586" y="5198406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6FCA4063-20E2-C386-41BF-8F97DD6DBF80}"/>
                  </a:ext>
                </a:extLst>
              </p:cNvPr>
              <p:cNvCxnSpPr/>
              <p:nvPr/>
            </p:nvCxnSpPr>
            <p:spPr>
              <a:xfrm>
                <a:off x="1295701" y="5394069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64DB6C74-213B-7B19-C545-CD9B761343AF}"/>
                  </a:ext>
                </a:extLst>
              </p:cNvPr>
              <p:cNvCxnSpPr/>
              <p:nvPr/>
            </p:nvCxnSpPr>
            <p:spPr>
              <a:xfrm>
                <a:off x="3341354" y="4807061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1FC1E69-119E-ADEB-7C4A-7EEE99ED5ABA}"/>
                </a:ext>
              </a:extLst>
            </p:cNvPr>
            <p:cNvGrpSpPr/>
            <p:nvPr/>
          </p:nvGrpSpPr>
          <p:grpSpPr>
            <a:xfrm flipH="1">
              <a:off x="8165545" y="5307635"/>
              <a:ext cx="1022323" cy="46243"/>
              <a:chOff x="1995590" y="5445554"/>
              <a:chExt cx="1345763" cy="60874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B3BDF24D-479B-30DD-CC9E-4A1175B1C2EA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127E0547-E0E3-ADA5-1C62-75E0DAAFAA09}"/>
                  </a:ext>
                </a:extLst>
              </p:cNvPr>
              <p:cNvCxnSpPr/>
              <p:nvPr/>
            </p:nvCxnSpPr>
            <p:spPr>
              <a:xfrm>
                <a:off x="1995590" y="5506428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7707B9AB-596A-DCA7-F524-8D7C02E2C533}"/>
                </a:ext>
              </a:extLst>
            </p:cNvPr>
            <p:cNvGrpSpPr/>
            <p:nvPr/>
          </p:nvGrpSpPr>
          <p:grpSpPr>
            <a:xfrm flipH="1">
              <a:off x="7647546" y="5652323"/>
              <a:ext cx="2058323" cy="397080"/>
              <a:chOff x="1313706" y="5159763"/>
              <a:chExt cx="2709531" cy="522688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903BCA75-9A1F-A401-B79B-792714B2FD38}"/>
                  </a:ext>
                </a:extLst>
              </p:cNvPr>
              <p:cNvCxnSpPr/>
              <p:nvPr/>
            </p:nvCxnSpPr>
            <p:spPr>
              <a:xfrm>
                <a:off x="2677475" y="5511357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E0D17E3F-7D37-68A3-3670-2CED58CEE5CE}"/>
                  </a:ext>
                </a:extLst>
              </p:cNvPr>
              <p:cNvCxnSpPr/>
              <p:nvPr/>
            </p:nvCxnSpPr>
            <p:spPr>
              <a:xfrm>
                <a:off x="1995591" y="5333995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5C961ACD-C4AD-202B-D541-BBBF26F80072}"/>
                  </a:ext>
                </a:extLst>
              </p:cNvPr>
              <p:cNvCxnSpPr/>
              <p:nvPr/>
            </p:nvCxnSpPr>
            <p:spPr>
              <a:xfrm>
                <a:off x="1313706" y="5159763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631839B3-FC16-04F8-6991-1EA3B24E2F59}"/>
                  </a:ext>
                </a:extLst>
              </p:cNvPr>
              <p:cNvCxnSpPr/>
              <p:nvPr/>
            </p:nvCxnSpPr>
            <p:spPr>
              <a:xfrm>
                <a:off x="3359359" y="5682451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A2E3B7D-11EA-02CD-4690-75EA987B0FAF}"/>
                </a:ext>
              </a:extLst>
            </p:cNvPr>
            <p:cNvGrpSpPr/>
            <p:nvPr/>
          </p:nvGrpSpPr>
          <p:grpSpPr>
            <a:xfrm flipV="1">
              <a:off x="8151867" y="3179883"/>
              <a:ext cx="1022323" cy="272469"/>
              <a:chOff x="1995590" y="5445554"/>
              <a:chExt cx="1345763" cy="358678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48F7343-F189-FE60-BF05-69D2B777BAFC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52C8BD9B-92DE-B564-1CE3-D5935ABC2CD9}"/>
                  </a:ext>
                </a:extLst>
              </p:cNvPr>
              <p:cNvCxnSpPr/>
              <p:nvPr/>
            </p:nvCxnSpPr>
            <p:spPr>
              <a:xfrm>
                <a:off x="1995590" y="5804232"/>
                <a:ext cx="663879" cy="0"/>
              </a:xfrm>
              <a:prstGeom prst="line">
                <a:avLst/>
              </a:prstGeom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8DE9565-CC26-C739-0D88-E5B307C6F77D}"/>
              </a:ext>
            </a:extLst>
          </p:cNvPr>
          <p:cNvGrpSpPr/>
          <p:nvPr/>
        </p:nvGrpSpPr>
        <p:grpSpPr>
          <a:xfrm>
            <a:off x="8183782" y="1293183"/>
            <a:ext cx="2434193" cy="5274422"/>
            <a:chOff x="8183782" y="1293183"/>
            <a:chExt cx="2434193" cy="5274422"/>
          </a:xfrm>
        </p:grpSpPr>
        <p:sp>
          <p:nvSpPr>
            <p:cNvPr id="66" name="Rectangle 5650">
              <a:extLst>
                <a:ext uri="{FF2B5EF4-FFF2-40B4-BE49-F238E27FC236}">
                  <a16:creationId xmlns:a16="http://schemas.microsoft.com/office/drawing/2014/main" id="{F903DF69-D9F8-AEA1-6DAC-01549740F7B8}"/>
                </a:ext>
              </a:extLst>
            </p:cNvPr>
            <p:cNvSpPr/>
            <p:nvPr/>
          </p:nvSpPr>
          <p:spPr>
            <a:xfrm>
              <a:off x="9845168" y="5161228"/>
              <a:ext cx="761747" cy="3520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1688" i="1" kern="0">
                  <a:solidFill>
                    <a:srgbClr val="C55A11"/>
                  </a:solidFill>
                  <a:cs typeface="Times New Roman" panose="02020603050405020304" pitchFamily="18" charset="0"/>
                </a:rPr>
                <a:t>J = 1/2</a:t>
              </a:r>
            </a:p>
          </p:txBody>
        </p:sp>
        <p:sp>
          <p:nvSpPr>
            <p:cNvPr id="67" name="Rectangle 5651">
              <a:extLst>
                <a:ext uri="{FF2B5EF4-FFF2-40B4-BE49-F238E27FC236}">
                  <a16:creationId xmlns:a16="http://schemas.microsoft.com/office/drawing/2014/main" id="{08467CC6-B054-40CB-4047-569232809B1D}"/>
                </a:ext>
              </a:extLst>
            </p:cNvPr>
            <p:cNvSpPr/>
            <p:nvPr/>
          </p:nvSpPr>
          <p:spPr>
            <a:xfrm>
              <a:off x="9821483" y="5685858"/>
              <a:ext cx="761747" cy="3520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1688" i="1" kern="0">
                  <a:solidFill>
                    <a:srgbClr val="C55A11"/>
                  </a:solidFill>
                  <a:cs typeface="Times New Roman" panose="02020603050405020304" pitchFamily="18" charset="0"/>
                </a:rPr>
                <a:t>J = 3/2</a:t>
              </a:r>
            </a:p>
          </p:txBody>
        </p:sp>
        <p:sp>
          <p:nvSpPr>
            <p:cNvPr id="68" name="Rectangle 5652">
              <a:extLst>
                <a:ext uri="{FF2B5EF4-FFF2-40B4-BE49-F238E27FC236}">
                  <a16:creationId xmlns:a16="http://schemas.microsoft.com/office/drawing/2014/main" id="{1D92BD45-D6C9-9F3C-B5F9-ACCBCDA5FAE6}"/>
                </a:ext>
              </a:extLst>
            </p:cNvPr>
            <p:cNvSpPr/>
            <p:nvPr/>
          </p:nvSpPr>
          <p:spPr>
            <a:xfrm>
              <a:off x="9895795" y="3199127"/>
              <a:ext cx="712054" cy="3520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1688" i="1" kern="0" dirty="0">
                  <a:solidFill>
                    <a:schemeClr val="accent5">
                      <a:lumMod val="75000"/>
                    </a:schemeClr>
                  </a:solidFill>
                  <a:cs typeface="Times New Roman" panose="02020603050405020304" pitchFamily="18" charset="0"/>
                </a:rPr>
                <a:t>J= 1/2</a:t>
              </a:r>
            </a:p>
          </p:txBody>
        </p:sp>
        <p:sp>
          <p:nvSpPr>
            <p:cNvPr id="69" name="Rectangle 5653 1 1">
              <a:extLst>
                <a:ext uri="{FF2B5EF4-FFF2-40B4-BE49-F238E27FC236}">
                  <a16:creationId xmlns:a16="http://schemas.microsoft.com/office/drawing/2014/main" id="{304DCF27-DC6E-04D3-9663-135EBD80E2CA}"/>
                </a:ext>
              </a:extLst>
            </p:cNvPr>
            <p:cNvSpPr/>
            <p:nvPr/>
          </p:nvSpPr>
          <p:spPr>
            <a:xfrm>
              <a:off x="9841694" y="1804405"/>
              <a:ext cx="761747" cy="3520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1688" i="1" kern="0" dirty="0">
                  <a:solidFill>
                    <a:schemeClr val="accent5">
                      <a:lumMod val="75000"/>
                    </a:schemeClr>
                  </a:solidFill>
                  <a:cs typeface="Times New Roman" panose="02020603050405020304" pitchFamily="18" charset="0"/>
                </a:rPr>
                <a:t>J = 3/2</a:t>
              </a:r>
            </a:p>
          </p:txBody>
        </p:sp>
        <p:sp>
          <p:nvSpPr>
            <p:cNvPr id="70" name="Rectangle 5654">
              <a:extLst>
                <a:ext uri="{FF2B5EF4-FFF2-40B4-BE49-F238E27FC236}">
                  <a16:creationId xmlns:a16="http://schemas.microsoft.com/office/drawing/2014/main" id="{45DF2A42-62F3-53B6-50BD-CD3558F5B4BF}"/>
                </a:ext>
              </a:extLst>
            </p:cNvPr>
            <p:cNvSpPr/>
            <p:nvPr/>
          </p:nvSpPr>
          <p:spPr>
            <a:xfrm>
              <a:off x="9856228" y="2461001"/>
              <a:ext cx="761747" cy="3520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1688" i="1" kern="0" dirty="0">
                  <a:solidFill>
                    <a:schemeClr val="accent5">
                      <a:lumMod val="75000"/>
                    </a:schemeClr>
                  </a:solidFill>
                  <a:cs typeface="Times New Roman" panose="02020603050405020304" pitchFamily="18" charset="0"/>
                </a:rPr>
                <a:t>J = 5/2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8BA5A09-C20A-AF90-3357-85861D1DD563}"/>
                </a:ext>
              </a:extLst>
            </p:cNvPr>
            <p:cNvSpPr txBox="1"/>
            <p:nvPr/>
          </p:nvSpPr>
          <p:spPr>
            <a:xfrm>
              <a:off x="8183782" y="6129023"/>
              <a:ext cx="1606529" cy="4385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250" i="1" kern="0">
                  <a:solidFill>
                    <a:schemeClr val="accent2">
                      <a:lumMod val="75000"/>
                    </a:schemeClr>
                  </a:solidFill>
                  <a:cs typeface="Times New Roman" panose="02020603050405020304" pitchFamily="18" charset="0"/>
                </a:rPr>
                <a:t>F = 1/2 </a:t>
              </a:r>
              <a:endParaRPr lang="de-CH" sz="225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3D5C775-75C1-DC38-6CE3-53772FA34605}"/>
                </a:ext>
              </a:extLst>
            </p:cNvPr>
            <p:cNvSpPr txBox="1"/>
            <p:nvPr/>
          </p:nvSpPr>
          <p:spPr>
            <a:xfrm>
              <a:off x="8190192" y="1293183"/>
              <a:ext cx="1114314" cy="4385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250" i="1" kern="0" dirty="0">
                  <a:solidFill>
                    <a:schemeClr val="accent5">
                      <a:lumMod val="75000"/>
                    </a:schemeClr>
                  </a:solidFill>
                  <a:cs typeface="Times New Roman" panose="02020603050405020304" pitchFamily="18" charset="0"/>
                </a:rPr>
                <a:t>F = 3/2</a:t>
              </a:r>
              <a:endParaRPr lang="de-CH" sz="225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BA22F4F-BCE7-D43C-8E59-8D34B969035C}"/>
              </a:ext>
            </a:extLst>
          </p:cNvPr>
          <p:cNvSpPr/>
          <p:nvPr/>
        </p:nvSpPr>
        <p:spPr>
          <a:xfrm>
            <a:off x="9466023" y="4448151"/>
            <a:ext cx="2502149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</a:rPr>
              <a:t>Hyperfine structure</a:t>
            </a:r>
          </a:p>
          <a:p>
            <a:pPr algn="ctr"/>
            <a:r>
              <a:rPr lang="en-US" sz="2000">
                <a:solidFill>
                  <a:schemeClr val="bg1"/>
                </a:solidFill>
              </a:rPr>
              <a:t>(18 levels)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82A659D-42D6-686A-6598-7DE7B0ACFC08}"/>
              </a:ext>
            </a:extLst>
          </p:cNvPr>
          <p:cNvGrpSpPr/>
          <p:nvPr/>
        </p:nvGrpSpPr>
        <p:grpSpPr>
          <a:xfrm>
            <a:off x="6994688" y="1842007"/>
            <a:ext cx="1122084" cy="4243587"/>
            <a:chOff x="6994688" y="1842007"/>
            <a:chExt cx="1122084" cy="4243587"/>
          </a:xfrm>
        </p:grpSpPr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6DBCA09D-17CC-71A3-92C4-97210201AB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4688" y="1842007"/>
              <a:ext cx="0" cy="4243587"/>
            </a:xfrm>
            <a:prstGeom prst="straightConnector1">
              <a:avLst/>
            </a:prstGeom>
            <a:ln w="28575" cmpd="sng">
              <a:solidFill>
                <a:srgbClr val="C55A11"/>
              </a:solidFill>
              <a:headEnd type="arrow" w="sm" len="sm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5CFC5CEF-3F0B-F478-CD85-ADC31CB13C27}"/>
                </a:ext>
              </a:extLst>
            </p:cNvPr>
            <p:cNvSpPr txBox="1"/>
            <p:nvPr/>
          </p:nvSpPr>
          <p:spPr>
            <a:xfrm>
              <a:off x="7028684" y="4611892"/>
              <a:ext cx="1088088" cy="3808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875">
                  <a:solidFill>
                    <a:srgbClr val="C55A11"/>
                  </a:solidFill>
                </a:rPr>
                <a:t>~1.4 GHz</a:t>
              </a:r>
              <a:endParaRPr lang="en-CH" sz="1875">
                <a:solidFill>
                  <a:srgbClr val="C55A11"/>
                </a:solidFill>
              </a:endParaRPr>
            </a:p>
          </p:txBody>
        </p:sp>
      </p:grpSp>
      <p:grpSp>
        <p:nvGrpSpPr>
          <p:cNvPr id="110" name="Gruppieren 25">
            <a:extLst>
              <a:ext uri="{FF2B5EF4-FFF2-40B4-BE49-F238E27FC236}">
                <a16:creationId xmlns:a16="http://schemas.microsoft.com/office/drawing/2014/main" id="{A91B62F0-AE17-ED5D-DA6A-7860ECEFC068}"/>
              </a:ext>
            </a:extLst>
          </p:cNvPr>
          <p:cNvGrpSpPr/>
          <p:nvPr/>
        </p:nvGrpSpPr>
        <p:grpSpPr>
          <a:xfrm>
            <a:off x="5094455" y="4803171"/>
            <a:ext cx="1102053" cy="332532"/>
            <a:chOff x="5368925" y="4436568"/>
            <a:chExt cx="1102053" cy="332532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BB2EB3A-85D9-DE65-9FB2-26F7702AE6EB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25" y="4745749"/>
              <a:ext cx="831935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91EF9522-513E-3C77-A571-17E57BBD8177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25" y="4671934"/>
              <a:ext cx="833310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026965A-11D8-6667-7DA8-3022403FCC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72014" y="4620679"/>
              <a:ext cx="833310" cy="1208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DA899C61-624E-27C6-9E72-E9D6792C0670}"/>
                </a:ext>
              </a:extLst>
            </p:cNvPr>
            <p:cNvCxnSpPr>
              <a:cxnSpLocks/>
            </p:cNvCxnSpPr>
            <p:nvPr/>
          </p:nvCxnSpPr>
          <p:spPr>
            <a:xfrm>
              <a:off x="5373391" y="4610596"/>
              <a:ext cx="831935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7533BAFA-EF9D-5172-843F-5BA2B900E981}"/>
                </a:ext>
              </a:extLst>
            </p:cNvPr>
            <p:cNvCxnSpPr>
              <a:cxnSpLocks/>
            </p:cNvCxnSpPr>
            <p:nvPr/>
          </p:nvCxnSpPr>
          <p:spPr>
            <a:xfrm>
              <a:off x="5935960" y="4769100"/>
              <a:ext cx="529897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B9C402B-1E3A-5AE7-CEE4-ECCA21310C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4617" y="4436568"/>
              <a:ext cx="275281" cy="174964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FD6166BB-A01C-6667-E015-6FA9C07703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8682" y="4547105"/>
              <a:ext cx="271216" cy="7473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DD824BE-3889-839D-A619-ACF1FF0F5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1524" y="4645796"/>
              <a:ext cx="275632" cy="26645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5F6D158D-778E-EEF5-454E-C14251E705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4218" y="4737861"/>
              <a:ext cx="276760" cy="7645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B40520C-E684-4E1A-927D-AFEC49F641F2}"/>
              </a:ext>
            </a:extLst>
          </p:cNvPr>
          <p:cNvGrpSpPr/>
          <p:nvPr/>
        </p:nvGrpSpPr>
        <p:grpSpPr>
          <a:xfrm>
            <a:off x="7061362" y="457877"/>
            <a:ext cx="3149439" cy="746754"/>
            <a:chOff x="7061362" y="457877"/>
            <a:chExt cx="3149439" cy="746754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9EE1807D-87DF-1EF7-4002-C23EABE1617F}"/>
                </a:ext>
              </a:extLst>
            </p:cNvPr>
            <p:cNvGrpSpPr/>
            <p:nvPr/>
          </p:nvGrpSpPr>
          <p:grpSpPr>
            <a:xfrm>
              <a:off x="7061362" y="845845"/>
              <a:ext cx="3149439" cy="358786"/>
              <a:chOff x="7061362" y="845845"/>
              <a:chExt cx="3149439" cy="358786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F845D3C1-80BC-26C1-8CA4-9DF06D022185}"/>
                  </a:ext>
                </a:extLst>
              </p:cNvPr>
              <p:cNvSpPr txBox="1"/>
              <p:nvPr/>
            </p:nvSpPr>
            <p:spPr>
              <a:xfrm>
                <a:off x="8126982" y="847899"/>
                <a:ext cx="564052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-1/2</a:t>
                </a:r>
                <a:endParaRPr lang="de-CH" sz="1688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5ECF3861-0B85-8F76-8C06-A4A2BD11C7AA}"/>
                  </a:ext>
                </a:extLst>
              </p:cNvPr>
              <p:cNvSpPr txBox="1"/>
              <p:nvPr/>
            </p:nvSpPr>
            <p:spPr>
              <a:xfrm>
                <a:off x="8674411" y="847899"/>
                <a:ext cx="516158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1/2</a:t>
                </a:r>
                <a:endParaRPr lang="de-CH" sz="1688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5FCB7252-FD0E-C693-C683-B457715AF98F}"/>
                  </a:ext>
                </a:extLst>
              </p:cNvPr>
              <p:cNvSpPr txBox="1"/>
              <p:nvPr/>
            </p:nvSpPr>
            <p:spPr>
              <a:xfrm>
                <a:off x="7582933" y="852056"/>
                <a:ext cx="605507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-3/2</a:t>
                </a:r>
                <a:endParaRPr lang="de-CH" sz="1688" dirty="0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1377C07-5C28-0FD9-CF08-575AB814796C}"/>
                  </a:ext>
                </a:extLst>
              </p:cNvPr>
              <p:cNvSpPr txBox="1"/>
              <p:nvPr/>
            </p:nvSpPr>
            <p:spPr>
              <a:xfrm>
                <a:off x="7061362" y="845845"/>
                <a:ext cx="605507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-5/2</a:t>
                </a:r>
                <a:endParaRPr lang="de-CH" sz="1688" dirty="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785DCD9-8097-80E3-805B-F8A534CA2DD4}"/>
                  </a:ext>
                </a:extLst>
              </p:cNvPr>
              <p:cNvSpPr txBox="1"/>
              <p:nvPr/>
            </p:nvSpPr>
            <p:spPr>
              <a:xfrm>
                <a:off x="9201526" y="852547"/>
                <a:ext cx="535144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3/2</a:t>
                </a:r>
                <a:endParaRPr lang="de-CH" sz="1688" dirty="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7E48A69-7763-80BF-8539-1BBE27BF2BDF}"/>
                  </a:ext>
                </a:extLst>
              </p:cNvPr>
              <p:cNvSpPr txBox="1"/>
              <p:nvPr/>
            </p:nvSpPr>
            <p:spPr>
              <a:xfrm>
                <a:off x="9720951" y="852056"/>
                <a:ext cx="489850" cy="352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88" i="1" kern="0" dirty="0">
                    <a:cs typeface="Times New Roman" panose="02020603050405020304" pitchFamily="18" charset="0"/>
                  </a:rPr>
                  <a:t>5/2</a:t>
                </a:r>
                <a:endParaRPr lang="de-CH" sz="1688" dirty="0"/>
              </a:p>
            </p:txBody>
          </p:sp>
        </p:grpSp>
        <p:sp>
          <p:nvSpPr>
            <p:cNvPr id="158" name="Rectangle 5653 1 2">
              <a:extLst>
                <a:ext uri="{FF2B5EF4-FFF2-40B4-BE49-F238E27FC236}">
                  <a16:creationId xmlns:a16="http://schemas.microsoft.com/office/drawing/2014/main" id="{9423A3EA-0A13-8130-38ED-B6C4BC805777}"/>
                </a:ext>
              </a:extLst>
            </p:cNvPr>
            <p:cNvSpPr/>
            <p:nvPr/>
          </p:nvSpPr>
          <p:spPr>
            <a:xfrm>
              <a:off x="8426600" y="457877"/>
              <a:ext cx="478016" cy="4385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3393744">
                <a:defRPr/>
              </a:pPr>
              <a:r>
                <a:rPr lang="en-US" sz="2250" i="1" kern="0" err="1">
                  <a:cs typeface="Times New Roman" panose="02020603050405020304" pitchFamily="18" charset="0"/>
                </a:rPr>
                <a:t>m</a:t>
              </a:r>
              <a:r>
                <a:rPr lang="en-US" sz="2250" i="1" kern="0" baseline="-25000" err="1">
                  <a:cs typeface="Times New Roman" panose="02020603050405020304" pitchFamily="18" charset="0"/>
                </a:rPr>
                <a:t>J</a:t>
              </a:r>
              <a:endParaRPr lang="en-US" sz="2250" i="1" kern="0" baseline="-25000"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 descr="\documentclass{article}&#10;\usepackage{amsmath}&#10;\usepackage{braket}&#10;\usepackage[usenames, dvipsnames]{color}&#10;&#10;\pagestyle{empty}&#10;\begin{document}&#10;\definecolor{mygreen}{RGB}{255, 0, 0}&#10;&#10;$\nu = 1$&#10;&#10;&#10;\end{document}" title="IguanaTex Vector Display">
            <a:extLst>
              <a:ext uri="{FF2B5EF4-FFF2-40B4-BE49-F238E27FC236}">
                <a16:creationId xmlns:a16="http://schemas.microsoft.com/office/drawing/2014/main" id="{6FCD3CAE-6D7E-99AF-9335-B59F1FE255C8}"/>
              </a:ext>
            </a:extLst>
          </p:cNvPr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1600200" y="4678101"/>
            <a:ext cx="467212" cy="137927"/>
            <a:chOff x="2488000" y="6023565"/>
            <a:chExt cx="496772" cy="166413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95099-B4E0-94C9-0D0B-8527F130A0B2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2488000" y="6079536"/>
              <a:ext cx="103670" cy="110442"/>
            </a:xfrm>
            <a:custGeom>
              <a:avLst/>
              <a:gdLst>
                <a:gd name="connsiteX0" fmla="*/ 37715 w 103670"/>
                <a:gd name="connsiteY0" fmla="*/ 2811 h 110442"/>
                <a:gd name="connsiteX1" fmla="*/ 34854 w 103670"/>
                <a:gd name="connsiteY1" fmla="*/ 63 h 110442"/>
                <a:gd name="connsiteX2" fmla="*/ 8001 w 103670"/>
                <a:gd name="connsiteY2" fmla="*/ 2561 h 110442"/>
                <a:gd name="connsiteX3" fmla="*/ 3819 w 103670"/>
                <a:gd name="connsiteY3" fmla="*/ 7559 h 110442"/>
                <a:gd name="connsiteX4" fmla="*/ 9101 w 103670"/>
                <a:gd name="connsiteY4" fmla="*/ 10557 h 110442"/>
                <a:gd name="connsiteX5" fmla="*/ 20106 w 103670"/>
                <a:gd name="connsiteY5" fmla="*/ 14805 h 110442"/>
                <a:gd name="connsiteX6" fmla="*/ 15924 w 103670"/>
                <a:gd name="connsiteY6" fmla="*/ 35045 h 110442"/>
                <a:gd name="connsiteX7" fmla="*/ 2498 w 103670"/>
                <a:gd name="connsiteY7" fmla="*/ 96263 h 110442"/>
                <a:gd name="connsiteX8" fmla="*/ 77 w 103670"/>
                <a:gd name="connsiteY8" fmla="*/ 107507 h 110442"/>
                <a:gd name="connsiteX9" fmla="*/ 3598 w 103670"/>
                <a:gd name="connsiteY9" fmla="*/ 110505 h 110442"/>
                <a:gd name="connsiteX10" fmla="*/ 6680 w 103670"/>
                <a:gd name="connsiteY10" fmla="*/ 110505 h 110442"/>
                <a:gd name="connsiteX11" fmla="*/ 68750 w 103670"/>
                <a:gd name="connsiteY11" fmla="*/ 73774 h 110442"/>
                <a:gd name="connsiteX12" fmla="*/ 103747 w 103670"/>
                <a:gd name="connsiteY12" fmla="*/ 6809 h 110442"/>
                <a:gd name="connsiteX13" fmla="*/ 97364 w 103670"/>
                <a:gd name="connsiteY13" fmla="*/ 63 h 110442"/>
                <a:gd name="connsiteX14" fmla="*/ 88780 w 103670"/>
                <a:gd name="connsiteY14" fmla="*/ 8308 h 110442"/>
                <a:gd name="connsiteX15" fmla="*/ 16144 w 103670"/>
                <a:gd name="connsiteY15" fmla="*/ 102259 h 110442"/>
                <a:gd name="connsiteX16" fmla="*/ 37715 w 103670"/>
                <a:gd name="connsiteY16" fmla="*/ 2811 h 11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670" h="110442">
                  <a:moveTo>
                    <a:pt x="37715" y="2811"/>
                  </a:moveTo>
                  <a:cubicBezTo>
                    <a:pt x="37715" y="2561"/>
                    <a:pt x="37715" y="63"/>
                    <a:pt x="34854" y="63"/>
                  </a:cubicBezTo>
                  <a:cubicBezTo>
                    <a:pt x="29791" y="63"/>
                    <a:pt x="13723" y="2062"/>
                    <a:pt x="8001" y="2561"/>
                  </a:cubicBezTo>
                  <a:cubicBezTo>
                    <a:pt x="6240" y="2811"/>
                    <a:pt x="3819" y="3061"/>
                    <a:pt x="3819" y="7559"/>
                  </a:cubicBezTo>
                  <a:cubicBezTo>
                    <a:pt x="3819" y="10557"/>
                    <a:pt x="5799" y="10557"/>
                    <a:pt x="9101" y="10557"/>
                  </a:cubicBezTo>
                  <a:cubicBezTo>
                    <a:pt x="19666" y="10557"/>
                    <a:pt x="20106" y="12306"/>
                    <a:pt x="20106" y="14805"/>
                  </a:cubicBezTo>
                  <a:cubicBezTo>
                    <a:pt x="20106" y="16554"/>
                    <a:pt x="17465" y="28298"/>
                    <a:pt x="15924" y="35045"/>
                  </a:cubicBezTo>
                  <a:lnTo>
                    <a:pt x="2498" y="96263"/>
                  </a:lnTo>
                  <a:cubicBezTo>
                    <a:pt x="1617" y="100011"/>
                    <a:pt x="77" y="107007"/>
                    <a:pt x="77" y="107507"/>
                  </a:cubicBezTo>
                  <a:cubicBezTo>
                    <a:pt x="77" y="110255"/>
                    <a:pt x="2278" y="110505"/>
                    <a:pt x="3598" y="110505"/>
                  </a:cubicBezTo>
                  <a:lnTo>
                    <a:pt x="6680" y="110505"/>
                  </a:lnTo>
                  <a:cubicBezTo>
                    <a:pt x="22087" y="107507"/>
                    <a:pt x="46079" y="97762"/>
                    <a:pt x="68750" y="73774"/>
                  </a:cubicBezTo>
                  <a:cubicBezTo>
                    <a:pt x="97804" y="43040"/>
                    <a:pt x="103747" y="9058"/>
                    <a:pt x="103747" y="6809"/>
                  </a:cubicBezTo>
                  <a:cubicBezTo>
                    <a:pt x="103747" y="2561"/>
                    <a:pt x="101105" y="63"/>
                    <a:pt x="97364" y="63"/>
                  </a:cubicBezTo>
                  <a:cubicBezTo>
                    <a:pt x="95603" y="63"/>
                    <a:pt x="90540" y="1062"/>
                    <a:pt x="88780" y="8308"/>
                  </a:cubicBezTo>
                  <a:cubicBezTo>
                    <a:pt x="74693" y="65029"/>
                    <a:pt x="41237" y="93014"/>
                    <a:pt x="16144" y="102259"/>
                  </a:cubicBezTo>
                  <a:lnTo>
                    <a:pt x="37715" y="2811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2BBB0B-60AB-FEE0-0419-341ACFD6D26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672540" y="6098276"/>
              <a:ext cx="146370" cy="58469"/>
            </a:xfrm>
            <a:custGeom>
              <a:avLst/>
              <a:gdLst>
                <a:gd name="connsiteX0" fmla="*/ 138972 w 146370"/>
                <a:gd name="connsiteY0" fmla="*/ 10058 h 58469"/>
                <a:gd name="connsiteX1" fmla="*/ 146456 w 146370"/>
                <a:gd name="connsiteY1" fmla="*/ 5060 h 58469"/>
                <a:gd name="connsiteX2" fmla="*/ 139192 w 146370"/>
                <a:gd name="connsiteY2" fmla="*/ 63 h 58469"/>
                <a:gd name="connsiteX3" fmla="*/ 7349 w 146370"/>
                <a:gd name="connsiteY3" fmla="*/ 63 h 58469"/>
                <a:gd name="connsiteX4" fmla="*/ 85 w 146370"/>
                <a:gd name="connsiteY4" fmla="*/ 5060 h 58469"/>
                <a:gd name="connsiteX5" fmla="*/ 7569 w 146370"/>
                <a:gd name="connsiteY5" fmla="*/ 10058 h 58469"/>
                <a:gd name="connsiteX6" fmla="*/ 138972 w 146370"/>
                <a:gd name="connsiteY6" fmla="*/ 10058 h 58469"/>
                <a:gd name="connsiteX7" fmla="*/ 139192 w 146370"/>
                <a:gd name="connsiteY7" fmla="*/ 58532 h 58469"/>
                <a:gd name="connsiteX8" fmla="*/ 146456 w 146370"/>
                <a:gd name="connsiteY8" fmla="*/ 53535 h 58469"/>
                <a:gd name="connsiteX9" fmla="*/ 138972 w 146370"/>
                <a:gd name="connsiteY9" fmla="*/ 48537 h 58469"/>
                <a:gd name="connsiteX10" fmla="*/ 7569 w 146370"/>
                <a:gd name="connsiteY10" fmla="*/ 48537 h 58469"/>
                <a:gd name="connsiteX11" fmla="*/ 85 w 146370"/>
                <a:gd name="connsiteY11" fmla="*/ 53535 h 58469"/>
                <a:gd name="connsiteX12" fmla="*/ 7349 w 146370"/>
                <a:gd name="connsiteY12" fmla="*/ 58532 h 58469"/>
                <a:gd name="connsiteX13" fmla="*/ 139192 w 146370"/>
                <a:gd name="connsiteY13" fmla="*/ 58532 h 58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6370" h="58469">
                  <a:moveTo>
                    <a:pt x="138972" y="10058"/>
                  </a:moveTo>
                  <a:cubicBezTo>
                    <a:pt x="142274" y="10058"/>
                    <a:pt x="146456" y="10058"/>
                    <a:pt x="146456" y="5060"/>
                  </a:cubicBezTo>
                  <a:cubicBezTo>
                    <a:pt x="146456" y="63"/>
                    <a:pt x="142274" y="63"/>
                    <a:pt x="139192" y="63"/>
                  </a:cubicBezTo>
                  <a:lnTo>
                    <a:pt x="7349" y="63"/>
                  </a:lnTo>
                  <a:cubicBezTo>
                    <a:pt x="4267" y="63"/>
                    <a:pt x="85" y="63"/>
                    <a:pt x="85" y="5060"/>
                  </a:cubicBezTo>
                  <a:cubicBezTo>
                    <a:pt x="85" y="10058"/>
                    <a:pt x="4267" y="10058"/>
                    <a:pt x="7569" y="10058"/>
                  </a:cubicBezTo>
                  <a:lnTo>
                    <a:pt x="138972" y="10058"/>
                  </a:lnTo>
                  <a:close/>
                  <a:moveTo>
                    <a:pt x="139192" y="58532"/>
                  </a:moveTo>
                  <a:cubicBezTo>
                    <a:pt x="142274" y="58532"/>
                    <a:pt x="146456" y="58532"/>
                    <a:pt x="146456" y="53535"/>
                  </a:cubicBezTo>
                  <a:cubicBezTo>
                    <a:pt x="146456" y="48537"/>
                    <a:pt x="142274" y="48537"/>
                    <a:pt x="138972" y="48537"/>
                  </a:cubicBezTo>
                  <a:lnTo>
                    <a:pt x="7569" y="48537"/>
                  </a:lnTo>
                  <a:cubicBezTo>
                    <a:pt x="4267" y="48537"/>
                    <a:pt x="85" y="48537"/>
                    <a:pt x="85" y="53535"/>
                  </a:cubicBezTo>
                  <a:cubicBezTo>
                    <a:pt x="85" y="58532"/>
                    <a:pt x="4267" y="58532"/>
                    <a:pt x="7349" y="58532"/>
                  </a:cubicBezTo>
                  <a:lnTo>
                    <a:pt x="139192" y="58532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E419A4F-AE1F-A5B8-8EED-97154856A33F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912137" y="6023565"/>
              <a:ext cx="72635" cy="166413"/>
            </a:xfrm>
            <a:custGeom>
              <a:avLst/>
              <a:gdLst>
                <a:gd name="connsiteX0" fmla="*/ 45217 w 72635"/>
                <a:gd name="connsiteY0" fmla="*/ 6559 h 166413"/>
                <a:gd name="connsiteX1" fmla="*/ 40155 w 72635"/>
                <a:gd name="connsiteY1" fmla="*/ 63 h 166413"/>
                <a:gd name="connsiteX2" fmla="*/ 96 w 72635"/>
                <a:gd name="connsiteY2" fmla="*/ 16054 h 166413"/>
                <a:gd name="connsiteX3" fmla="*/ 96 w 72635"/>
                <a:gd name="connsiteY3" fmla="*/ 23800 h 166413"/>
                <a:gd name="connsiteX4" fmla="*/ 28929 w 72635"/>
                <a:gd name="connsiteY4" fmla="*/ 17304 h 166413"/>
                <a:gd name="connsiteX5" fmla="*/ 28929 w 72635"/>
                <a:gd name="connsiteY5" fmla="*/ 146736 h 166413"/>
                <a:gd name="connsiteX6" fmla="*/ 8460 w 72635"/>
                <a:gd name="connsiteY6" fmla="*/ 158730 h 166413"/>
                <a:gd name="connsiteX7" fmla="*/ 1416 w 72635"/>
                <a:gd name="connsiteY7" fmla="*/ 158730 h 166413"/>
                <a:gd name="connsiteX8" fmla="*/ 1416 w 72635"/>
                <a:gd name="connsiteY8" fmla="*/ 166476 h 166413"/>
                <a:gd name="connsiteX9" fmla="*/ 37073 w 72635"/>
                <a:gd name="connsiteY9" fmla="*/ 165726 h 166413"/>
                <a:gd name="connsiteX10" fmla="*/ 72731 w 72635"/>
                <a:gd name="connsiteY10" fmla="*/ 166476 h 166413"/>
                <a:gd name="connsiteX11" fmla="*/ 72731 w 72635"/>
                <a:gd name="connsiteY11" fmla="*/ 158730 h 166413"/>
                <a:gd name="connsiteX12" fmla="*/ 65687 w 72635"/>
                <a:gd name="connsiteY12" fmla="*/ 158730 h 166413"/>
                <a:gd name="connsiteX13" fmla="*/ 45217 w 72635"/>
                <a:gd name="connsiteY13" fmla="*/ 146736 h 166413"/>
                <a:gd name="connsiteX14" fmla="*/ 45217 w 72635"/>
                <a:gd name="connsiteY14" fmla="*/ 6559 h 16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635" h="166413">
                  <a:moveTo>
                    <a:pt x="45217" y="6559"/>
                  </a:moveTo>
                  <a:cubicBezTo>
                    <a:pt x="45217" y="562"/>
                    <a:pt x="45217" y="63"/>
                    <a:pt x="40155" y="63"/>
                  </a:cubicBezTo>
                  <a:cubicBezTo>
                    <a:pt x="26508" y="16054"/>
                    <a:pt x="7139" y="16054"/>
                    <a:pt x="96" y="16054"/>
                  </a:cubicBezTo>
                  <a:lnTo>
                    <a:pt x="96" y="23800"/>
                  </a:lnTo>
                  <a:cubicBezTo>
                    <a:pt x="4498" y="23800"/>
                    <a:pt x="17484" y="23800"/>
                    <a:pt x="28929" y="17304"/>
                  </a:cubicBezTo>
                  <a:lnTo>
                    <a:pt x="28929" y="146736"/>
                  </a:lnTo>
                  <a:cubicBezTo>
                    <a:pt x="28929" y="155732"/>
                    <a:pt x="28269" y="158730"/>
                    <a:pt x="8460" y="158730"/>
                  </a:cubicBezTo>
                  <a:lnTo>
                    <a:pt x="1416" y="158730"/>
                  </a:lnTo>
                  <a:lnTo>
                    <a:pt x="1416" y="166476"/>
                  </a:lnTo>
                  <a:cubicBezTo>
                    <a:pt x="9120" y="165726"/>
                    <a:pt x="28269" y="165726"/>
                    <a:pt x="37073" y="165726"/>
                  </a:cubicBezTo>
                  <a:cubicBezTo>
                    <a:pt x="45878" y="165726"/>
                    <a:pt x="65027" y="165726"/>
                    <a:pt x="72731" y="166476"/>
                  </a:cubicBezTo>
                  <a:lnTo>
                    <a:pt x="72731" y="158730"/>
                  </a:lnTo>
                  <a:lnTo>
                    <a:pt x="65687" y="158730"/>
                  </a:lnTo>
                  <a:cubicBezTo>
                    <a:pt x="45878" y="158730"/>
                    <a:pt x="45217" y="155981"/>
                    <a:pt x="45217" y="146736"/>
                  </a:cubicBezTo>
                  <a:lnTo>
                    <a:pt x="45217" y="6559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 sz="1688"/>
            </a:p>
          </p:txBody>
        </p:sp>
      </p:grpSp>
      <p:grpSp>
        <p:nvGrpSpPr>
          <p:cNvPr id="226" name="Group 225" descr="\documentclass{article}&#10;\usepackage{amsmath}&#10;\usepackage{braket}&#10;\usepackage[usenames, dvipsnames]{color}&#10;&#10;\pagestyle{empty}&#10;\begin{document}&#10;\definecolor{mygreen}{RGB}{255, 0, 0}&#10;&#10;$\nu = 0$&#10;&#10;&#10;\end{document}" title="IguanaTex Vector Display">
            <a:extLst>
              <a:ext uri="{FF2B5EF4-FFF2-40B4-BE49-F238E27FC236}">
                <a16:creationId xmlns:a16="http://schemas.microsoft.com/office/drawing/2014/main" id="{FC123960-1881-B694-C0BF-328CE25B8476}"/>
              </a:ext>
            </a:extLst>
          </p:cNvPr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600200" y="5352294"/>
            <a:ext cx="475698" cy="142483"/>
            <a:chOff x="3506561" y="6163185"/>
            <a:chExt cx="475698" cy="14248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B22B1FB-38A7-3B26-87C7-18CC7334D03F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3506561" y="6209575"/>
              <a:ext cx="97501" cy="91537"/>
            </a:xfrm>
            <a:custGeom>
              <a:avLst/>
              <a:gdLst>
                <a:gd name="connsiteX0" fmla="*/ 35475 w 97501"/>
                <a:gd name="connsiteY0" fmla="*/ 2341 h 91537"/>
                <a:gd name="connsiteX1" fmla="*/ 32784 w 97501"/>
                <a:gd name="connsiteY1" fmla="*/ 63 h 91537"/>
                <a:gd name="connsiteX2" fmla="*/ 7529 w 97501"/>
                <a:gd name="connsiteY2" fmla="*/ 2134 h 91537"/>
                <a:gd name="connsiteX3" fmla="*/ 3596 w 97501"/>
                <a:gd name="connsiteY3" fmla="*/ 6276 h 91537"/>
                <a:gd name="connsiteX4" fmla="*/ 8564 w 97501"/>
                <a:gd name="connsiteY4" fmla="*/ 8761 h 91537"/>
                <a:gd name="connsiteX5" fmla="*/ 18915 w 97501"/>
                <a:gd name="connsiteY5" fmla="*/ 12282 h 91537"/>
                <a:gd name="connsiteX6" fmla="*/ 14981 w 97501"/>
                <a:gd name="connsiteY6" fmla="*/ 29057 h 91537"/>
                <a:gd name="connsiteX7" fmla="*/ 2354 w 97501"/>
                <a:gd name="connsiteY7" fmla="*/ 79796 h 91537"/>
                <a:gd name="connsiteX8" fmla="*/ 77 w 97501"/>
                <a:gd name="connsiteY8" fmla="*/ 89115 h 91537"/>
                <a:gd name="connsiteX9" fmla="*/ 3389 w 97501"/>
                <a:gd name="connsiteY9" fmla="*/ 91600 h 91537"/>
                <a:gd name="connsiteX10" fmla="*/ 6287 w 97501"/>
                <a:gd name="connsiteY10" fmla="*/ 91600 h 91537"/>
                <a:gd name="connsiteX11" fmla="*/ 64663 w 97501"/>
                <a:gd name="connsiteY11" fmla="*/ 61157 h 91537"/>
                <a:gd name="connsiteX12" fmla="*/ 97578 w 97501"/>
                <a:gd name="connsiteY12" fmla="*/ 5654 h 91537"/>
                <a:gd name="connsiteX13" fmla="*/ 91575 w 97501"/>
                <a:gd name="connsiteY13" fmla="*/ 63 h 91537"/>
                <a:gd name="connsiteX14" fmla="*/ 83501 w 97501"/>
                <a:gd name="connsiteY14" fmla="*/ 6897 h 91537"/>
                <a:gd name="connsiteX15" fmla="*/ 15188 w 97501"/>
                <a:gd name="connsiteY15" fmla="*/ 84766 h 91537"/>
                <a:gd name="connsiteX16" fmla="*/ 35475 w 97501"/>
                <a:gd name="connsiteY16" fmla="*/ 2341 h 9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7501" h="91537">
                  <a:moveTo>
                    <a:pt x="35475" y="2341"/>
                  </a:moveTo>
                  <a:cubicBezTo>
                    <a:pt x="35475" y="2134"/>
                    <a:pt x="35475" y="63"/>
                    <a:pt x="32784" y="63"/>
                  </a:cubicBezTo>
                  <a:cubicBezTo>
                    <a:pt x="28023" y="63"/>
                    <a:pt x="12911" y="1720"/>
                    <a:pt x="7529" y="2134"/>
                  </a:cubicBezTo>
                  <a:cubicBezTo>
                    <a:pt x="5873" y="2341"/>
                    <a:pt x="3596" y="2548"/>
                    <a:pt x="3596" y="6276"/>
                  </a:cubicBezTo>
                  <a:cubicBezTo>
                    <a:pt x="3596" y="8761"/>
                    <a:pt x="5459" y="8761"/>
                    <a:pt x="8564" y="8761"/>
                  </a:cubicBezTo>
                  <a:cubicBezTo>
                    <a:pt x="18500" y="8761"/>
                    <a:pt x="18915" y="10211"/>
                    <a:pt x="18915" y="12282"/>
                  </a:cubicBezTo>
                  <a:cubicBezTo>
                    <a:pt x="18915" y="13731"/>
                    <a:pt x="16430" y="23465"/>
                    <a:pt x="14981" y="29057"/>
                  </a:cubicBezTo>
                  <a:lnTo>
                    <a:pt x="2354" y="79796"/>
                  </a:lnTo>
                  <a:cubicBezTo>
                    <a:pt x="1526" y="82902"/>
                    <a:pt x="77" y="88701"/>
                    <a:pt x="77" y="89115"/>
                  </a:cubicBezTo>
                  <a:cubicBezTo>
                    <a:pt x="77" y="91393"/>
                    <a:pt x="2147" y="91600"/>
                    <a:pt x="3389" y="91600"/>
                  </a:cubicBezTo>
                  <a:lnTo>
                    <a:pt x="6287" y="91600"/>
                  </a:lnTo>
                  <a:cubicBezTo>
                    <a:pt x="20778" y="89115"/>
                    <a:pt x="43342" y="81038"/>
                    <a:pt x="64663" y="61157"/>
                  </a:cubicBezTo>
                  <a:cubicBezTo>
                    <a:pt x="91989" y="35684"/>
                    <a:pt x="97578" y="7518"/>
                    <a:pt x="97578" y="5654"/>
                  </a:cubicBezTo>
                  <a:cubicBezTo>
                    <a:pt x="97578" y="2134"/>
                    <a:pt x="95094" y="63"/>
                    <a:pt x="91575" y="63"/>
                  </a:cubicBezTo>
                  <a:cubicBezTo>
                    <a:pt x="89919" y="63"/>
                    <a:pt x="85157" y="891"/>
                    <a:pt x="83501" y="6897"/>
                  </a:cubicBezTo>
                  <a:cubicBezTo>
                    <a:pt x="70253" y="53908"/>
                    <a:pt x="38787" y="77103"/>
                    <a:pt x="15188" y="84766"/>
                  </a:cubicBezTo>
                  <a:lnTo>
                    <a:pt x="35475" y="2341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6EE95347-E815-AB10-E522-835F2950D576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680119" y="6225107"/>
              <a:ext cx="137660" cy="48461"/>
            </a:xfrm>
            <a:custGeom>
              <a:avLst/>
              <a:gdLst>
                <a:gd name="connsiteX0" fmla="*/ 130708 w 137660"/>
                <a:gd name="connsiteY0" fmla="*/ 8347 h 48461"/>
                <a:gd name="connsiteX1" fmla="*/ 137746 w 137660"/>
                <a:gd name="connsiteY1" fmla="*/ 4205 h 48461"/>
                <a:gd name="connsiteX2" fmla="*/ 130915 w 137660"/>
                <a:gd name="connsiteY2" fmla="*/ 63 h 48461"/>
                <a:gd name="connsiteX3" fmla="*/ 6916 w 137660"/>
                <a:gd name="connsiteY3" fmla="*/ 63 h 48461"/>
                <a:gd name="connsiteX4" fmla="*/ 85 w 137660"/>
                <a:gd name="connsiteY4" fmla="*/ 4205 h 48461"/>
                <a:gd name="connsiteX5" fmla="*/ 7123 w 137660"/>
                <a:gd name="connsiteY5" fmla="*/ 8347 h 48461"/>
                <a:gd name="connsiteX6" fmla="*/ 130708 w 137660"/>
                <a:gd name="connsiteY6" fmla="*/ 8347 h 48461"/>
                <a:gd name="connsiteX7" fmla="*/ 130915 w 137660"/>
                <a:gd name="connsiteY7" fmla="*/ 48524 h 48461"/>
                <a:gd name="connsiteX8" fmla="*/ 137746 w 137660"/>
                <a:gd name="connsiteY8" fmla="*/ 44382 h 48461"/>
                <a:gd name="connsiteX9" fmla="*/ 130708 w 137660"/>
                <a:gd name="connsiteY9" fmla="*/ 40240 h 48461"/>
                <a:gd name="connsiteX10" fmla="*/ 7123 w 137660"/>
                <a:gd name="connsiteY10" fmla="*/ 40240 h 48461"/>
                <a:gd name="connsiteX11" fmla="*/ 85 w 137660"/>
                <a:gd name="connsiteY11" fmla="*/ 44382 h 48461"/>
                <a:gd name="connsiteX12" fmla="*/ 6916 w 137660"/>
                <a:gd name="connsiteY12" fmla="*/ 48524 h 48461"/>
                <a:gd name="connsiteX13" fmla="*/ 130915 w 137660"/>
                <a:gd name="connsiteY13" fmla="*/ 48524 h 48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660" h="48461">
                  <a:moveTo>
                    <a:pt x="130708" y="8347"/>
                  </a:moveTo>
                  <a:cubicBezTo>
                    <a:pt x="133813" y="8347"/>
                    <a:pt x="137746" y="8347"/>
                    <a:pt x="137746" y="4205"/>
                  </a:cubicBezTo>
                  <a:cubicBezTo>
                    <a:pt x="137746" y="63"/>
                    <a:pt x="133813" y="63"/>
                    <a:pt x="130915" y="63"/>
                  </a:cubicBezTo>
                  <a:lnTo>
                    <a:pt x="6916" y="63"/>
                  </a:lnTo>
                  <a:cubicBezTo>
                    <a:pt x="4018" y="63"/>
                    <a:pt x="85" y="63"/>
                    <a:pt x="85" y="4205"/>
                  </a:cubicBezTo>
                  <a:cubicBezTo>
                    <a:pt x="85" y="8347"/>
                    <a:pt x="4018" y="8347"/>
                    <a:pt x="7123" y="8347"/>
                  </a:cubicBezTo>
                  <a:lnTo>
                    <a:pt x="130708" y="8347"/>
                  </a:lnTo>
                  <a:close/>
                  <a:moveTo>
                    <a:pt x="130915" y="48524"/>
                  </a:moveTo>
                  <a:cubicBezTo>
                    <a:pt x="133813" y="48524"/>
                    <a:pt x="137746" y="48524"/>
                    <a:pt x="137746" y="44382"/>
                  </a:cubicBezTo>
                  <a:cubicBezTo>
                    <a:pt x="137746" y="40240"/>
                    <a:pt x="133813" y="40240"/>
                    <a:pt x="130708" y="40240"/>
                  </a:cubicBezTo>
                  <a:lnTo>
                    <a:pt x="7123" y="40240"/>
                  </a:lnTo>
                  <a:cubicBezTo>
                    <a:pt x="4018" y="40240"/>
                    <a:pt x="85" y="40240"/>
                    <a:pt x="85" y="44382"/>
                  </a:cubicBezTo>
                  <a:cubicBezTo>
                    <a:pt x="85" y="48524"/>
                    <a:pt x="4018" y="48524"/>
                    <a:pt x="6916" y="48524"/>
                  </a:cubicBezTo>
                  <a:lnTo>
                    <a:pt x="130915" y="48524"/>
                  </a:ln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55808782-5AA7-09F6-3CD3-FED6CB6F455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3895109" y="6163185"/>
              <a:ext cx="87150" cy="142483"/>
            </a:xfrm>
            <a:custGeom>
              <a:avLst/>
              <a:gdLst>
                <a:gd name="connsiteX0" fmla="*/ 87246 w 87150"/>
                <a:gd name="connsiteY0" fmla="*/ 71719 h 142483"/>
                <a:gd name="connsiteX1" fmla="*/ 78966 w 87150"/>
                <a:gd name="connsiteY1" fmla="*/ 23258 h 142483"/>
                <a:gd name="connsiteX2" fmla="*/ 43774 w 87150"/>
                <a:gd name="connsiteY2" fmla="*/ 63 h 142483"/>
                <a:gd name="connsiteX3" fmla="*/ 7755 w 87150"/>
                <a:gd name="connsiteY3" fmla="*/ 24707 h 142483"/>
                <a:gd name="connsiteX4" fmla="*/ 96 w 87150"/>
                <a:gd name="connsiteY4" fmla="*/ 71719 h 142483"/>
                <a:gd name="connsiteX5" fmla="*/ 9411 w 87150"/>
                <a:gd name="connsiteY5" fmla="*/ 121630 h 142483"/>
                <a:gd name="connsiteX6" fmla="*/ 43567 w 87150"/>
                <a:gd name="connsiteY6" fmla="*/ 142546 h 142483"/>
                <a:gd name="connsiteX7" fmla="*/ 79587 w 87150"/>
                <a:gd name="connsiteY7" fmla="*/ 118523 h 142483"/>
                <a:gd name="connsiteX8" fmla="*/ 87246 w 87150"/>
                <a:gd name="connsiteY8" fmla="*/ 71719 h 142483"/>
                <a:gd name="connsiteX9" fmla="*/ 43567 w 87150"/>
                <a:gd name="connsiteY9" fmla="*/ 137990 h 142483"/>
                <a:gd name="connsiteX10" fmla="*/ 19554 w 87150"/>
                <a:gd name="connsiteY10" fmla="*/ 112931 h 142483"/>
                <a:gd name="connsiteX11" fmla="*/ 17277 w 87150"/>
                <a:gd name="connsiteY11" fmla="*/ 69234 h 142483"/>
                <a:gd name="connsiteX12" fmla="*/ 18933 w 87150"/>
                <a:gd name="connsiteY12" fmla="*/ 31128 h 142483"/>
                <a:gd name="connsiteX13" fmla="*/ 43567 w 87150"/>
                <a:gd name="connsiteY13" fmla="*/ 4619 h 142483"/>
                <a:gd name="connsiteX14" fmla="*/ 67994 w 87150"/>
                <a:gd name="connsiteY14" fmla="*/ 28849 h 142483"/>
                <a:gd name="connsiteX15" fmla="*/ 70064 w 87150"/>
                <a:gd name="connsiteY15" fmla="*/ 69234 h 142483"/>
                <a:gd name="connsiteX16" fmla="*/ 67787 w 87150"/>
                <a:gd name="connsiteY16" fmla="*/ 112103 h 142483"/>
                <a:gd name="connsiteX17" fmla="*/ 43567 w 87150"/>
                <a:gd name="connsiteY17" fmla="*/ 137990 h 14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150" h="142483">
                  <a:moveTo>
                    <a:pt x="87246" y="71719"/>
                  </a:moveTo>
                  <a:cubicBezTo>
                    <a:pt x="87246" y="55151"/>
                    <a:pt x="86211" y="38583"/>
                    <a:pt x="78966" y="23258"/>
                  </a:cubicBezTo>
                  <a:cubicBezTo>
                    <a:pt x="69443" y="3376"/>
                    <a:pt x="52469" y="63"/>
                    <a:pt x="43774" y="63"/>
                  </a:cubicBezTo>
                  <a:cubicBezTo>
                    <a:pt x="31354" y="63"/>
                    <a:pt x="16242" y="5447"/>
                    <a:pt x="7755" y="24707"/>
                  </a:cubicBezTo>
                  <a:cubicBezTo>
                    <a:pt x="1131" y="38997"/>
                    <a:pt x="96" y="55151"/>
                    <a:pt x="96" y="71719"/>
                  </a:cubicBezTo>
                  <a:cubicBezTo>
                    <a:pt x="96" y="87251"/>
                    <a:pt x="924" y="105890"/>
                    <a:pt x="9411" y="121630"/>
                  </a:cubicBezTo>
                  <a:cubicBezTo>
                    <a:pt x="18312" y="138404"/>
                    <a:pt x="33424" y="142546"/>
                    <a:pt x="43567" y="142546"/>
                  </a:cubicBezTo>
                  <a:cubicBezTo>
                    <a:pt x="54746" y="142546"/>
                    <a:pt x="70479" y="138197"/>
                    <a:pt x="79587" y="118523"/>
                  </a:cubicBezTo>
                  <a:cubicBezTo>
                    <a:pt x="86211" y="104233"/>
                    <a:pt x="87246" y="88080"/>
                    <a:pt x="87246" y="71719"/>
                  </a:cubicBezTo>
                  <a:close/>
                  <a:moveTo>
                    <a:pt x="43567" y="137990"/>
                  </a:moveTo>
                  <a:cubicBezTo>
                    <a:pt x="35494" y="137990"/>
                    <a:pt x="23281" y="132813"/>
                    <a:pt x="19554" y="112931"/>
                  </a:cubicBezTo>
                  <a:cubicBezTo>
                    <a:pt x="17277" y="100505"/>
                    <a:pt x="17277" y="81452"/>
                    <a:pt x="17277" y="69234"/>
                  </a:cubicBezTo>
                  <a:cubicBezTo>
                    <a:pt x="17277" y="55979"/>
                    <a:pt x="17277" y="42311"/>
                    <a:pt x="18933" y="31128"/>
                  </a:cubicBezTo>
                  <a:cubicBezTo>
                    <a:pt x="22867" y="6483"/>
                    <a:pt x="38392" y="4619"/>
                    <a:pt x="43567" y="4619"/>
                  </a:cubicBezTo>
                  <a:cubicBezTo>
                    <a:pt x="50399" y="4619"/>
                    <a:pt x="64061" y="8347"/>
                    <a:pt x="67994" y="28849"/>
                  </a:cubicBezTo>
                  <a:cubicBezTo>
                    <a:pt x="70064" y="40447"/>
                    <a:pt x="70064" y="56186"/>
                    <a:pt x="70064" y="69234"/>
                  </a:cubicBezTo>
                  <a:cubicBezTo>
                    <a:pt x="70064" y="84766"/>
                    <a:pt x="70064" y="98849"/>
                    <a:pt x="67787" y="112103"/>
                  </a:cubicBezTo>
                  <a:cubicBezTo>
                    <a:pt x="64682" y="131777"/>
                    <a:pt x="52883" y="137990"/>
                    <a:pt x="43567" y="137990"/>
                  </a:cubicBezTo>
                  <a:close/>
                </a:path>
              </a:pathLst>
            </a:custGeom>
            <a:solidFill>
              <a:srgbClr val="000000"/>
            </a:solidFill>
            <a:ln w="21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sz="1688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706C154-BDED-EAE8-81EC-953E4E637863}"/>
              </a:ext>
            </a:extLst>
          </p:cNvPr>
          <p:cNvGrpSpPr/>
          <p:nvPr/>
        </p:nvGrpSpPr>
        <p:grpSpPr>
          <a:xfrm>
            <a:off x="7844779" y="2281767"/>
            <a:ext cx="573930" cy="3089462"/>
            <a:chOff x="7761914" y="1590706"/>
            <a:chExt cx="573930" cy="4343159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1E5AFDD4-3EC2-B8E7-B46D-9CEDFD39E8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16535" y="1590706"/>
              <a:ext cx="519309" cy="4343159"/>
            </a:xfrm>
            <a:prstGeom prst="straightConnector1">
              <a:avLst/>
            </a:prstGeom>
            <a:ln w="25400"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34 2">
              <a:extLst>
                <a:ext uri="{FF2B5EF4-FFF2-40B4-BE49-F238E27FC236}">
                  <a16:creationId xmlns:a16="http://schemas.microsoft.com/office/drawing/2014/main" id="{CC00809C-5E03-7B3D-A8FB-F88D7A8E5000}"/>
                </a:ext>
              </a:extLst>
            </p:cNvPr>
            <p:cNvSpPr txBox="1"/>
            <p:nvPr/>
          </p:nvSpPr>
          <p:spPr>
            <a:xfrm rot="4822884">
              <a:off x="6804959" y="3701302"/>
              <a:ext cx="2314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ea typeface="+mn-ea"/>
                  <a:cs typeface="+mn-cs"/>
                </a:rPr>
                <a:t>microwave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A93CBCF-B64F-AE0A-64B5-8F17462F6C0A}"/>
              </a:ext>
            </a:extLst>
          </p:cNvPr>
          <p:cNvGrpSpPr/>
          <p:nvPr/>
        </p:nvGrpSpPr>
        <p:grpSpPr>
          <a:xfrm>
            <a:off x="8206573" y="274257"/>
            <a:ext cx="2663578" cy="5635476"/>
            <a:chOff x="8619451" y="225583"/>
            <a:chExt cx="2663578" cy="5635476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2D198BA9-EB1F-40EC-C4A1-7E10148381C7}"/>
                </a:ext>
              </a:extLst>
            </p:cNvPr>
            <p:cNvGrpSpPr/>
            <p:nvPr/>
          </p:nvGrpSpPr>
          <p:grpSpPr>
            <a:xfrm>
              <a:off x="8929719" y="225583"/>
              <a:ext cx="2353310" cy="5635476"/>
              <a:chOff x="8929719" y="225583"/>
              <a:chExt cx="2353310" cy="5635476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5EDA82A2-FA5C-A05A-991F-3534DBA22B22}"/>
                  </a:ext>
                </a:extLst>
              </p:cNvPr>
              <p:cNvGrpSpPr/>
              <p:nvPr/>
            </p:nvGrpSpPr>
            <p:grpSpPr>
              <a:xfrm>
                <a:off x="8929719" y="225583"/>
                <a:ext cx="423959" cy="5635476"/>
                <a:chOff x="8929719" y="225583"/>
                <a:chExt cx="423959" cy="5635476"/>
              </a:xfrm>
            </p:grpSpPr>
            <p:cxnSp>
              <p:nvCxnSpPr>
                <p:cNvPr id="132" name="Straight Arrow Connector 131">
                  <a:extLst>
                    <a:ext uri="{FF2B5EF4-FFF2-40B4-BE49-F238E27FC236}">
                      <a16:creationId xmlns:a16="http://schemas.microsoft.com/office/drawing/2014/main" id="{A2860804-67F7-A58F-4923-C6052BA318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929719" y="225583"/>
                  <a:ext cx="0" cy="5086370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5A120954-6213-E1E6-EBE9-AFE0137B6A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942027" y="225583"/>
                  <a:ext cx="411651" cy="5635476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TextBox 34 2">
                <a:extLst>
                  <a:ext uri="{FF2B5EF4-FFF2-40B4-BE49-F238E27FC236}">
                    <a16:creationId xmlns:a16="http://schemas.microsoft.com/office/drawing/2014/main" id="{FA6CC7CF-F3F3-FD74-A423-EFA95799C5D9}"/>
                  </a:ext>
                </a:extLst>
              </p:cNvPr>
              <p:cNvSpPr txBox="1"/>
              <p:nvPr/>
            </p:nvSpPr>
            <p:spPr>
              <a:xfrm>
                <a:off x="8969010" y="3726419"/>
                <a:ext cx="23140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Raman 1050 nm</a:t>
                </a:r>
              </a:p>
            </p:txBody>
          </p:sp>
        </p:grp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11DF006-218F-DC38-0A70-470A2839284C}"/>
                </a:ext>
              </a:extLst>
            </p:cNvPr>
            <p:cNvCxnSpPr/>
            <p:nvPr/>
          </p:nvCxnSpPr>
          <p:spPr>
            <a:xfrm>
              <a:off x="8619451" y="225583"/>
              <a:ext cx="68695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C87CC699-62A0-F193-230D-312EA4A4A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246" y="649155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2627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12" grpId="0" animBg="1"/>
      <p:bldP spid="118" grpId="0"/>
      <p:bldP spid="16" grpId="0"/>
      <p:bldP spid="17" grpId="0"/>
      <p:bldP spid="19" grpId="0"/>
      <p:bldP spid="29" grpId="0"/>
      <p:bldP spid="63" grpId="0" animBg="1"/>
      <p:bldP spid="1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D78A1-F6CD-0623-3A47-D0B746679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422" y="46076"/>
            <a:ext cx="10515600" cy="1325563"/>
          </a:xfrm>
        </p:spPr>
        <p:txBody>
          <a:bodyPr/>
          <a:lstStyle/>
          <a:p>
            <a:r>
              <a:rPr lang="en-US"/>
              <a:t>State selective REMPI loading</a:t>
            </a:r>
            <a:endParaRPr lang="en-US" baseline="-2500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D5B844A-47BE-3C04-A1D6-8882A1156E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4017"/>
          <a:stretch>
            <a:fillRect/>
          </a:stretch>
        </p:blipFill>
        <p:spPr>
          <a:xfrm>
            <a:off x="876709" y="919789"/>
            <a:ext cx="3436645" cy="399686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9133A4E-0FED-648B-7C09-7B486300598F}"/>
              </a:ext>
            </a:extLst>
          </p:cNvPr>
          <p:cNvSpPr txBox="1"/>
          <p:nvPr/>
        </p:nvSpPr>
        <p:spPr>
          <a:xfrm>
            <a:off x="-17" y="6490828"/>
            <a:ext cx="554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>
                <a:solidFill>
                  <a:schemeClr val="bg2">
                    <a:lumMod val="50000"/>
                  </a:schemeClr>
                </a:solidFill>
              </a:rPr>
              <a:t>H. J. Kim </a:t>
            </a:r>
            <a:r>
              <a:rPr lang="da-DK" i="1">
                <a:solidFill>
                  <a:schemeClr val="bg2">
                    <a:lumMod val="50000"/>
                  </a:schemeClr>
                </a:solidFill>
              </a:rPr>
              <a:t>et al.</a:t>
            </a:r>
            <a:r>
              <a:rPr lang="da-DK">
                <a:solidFill>
                  <a:schemeClr val="bg2">
                    <a:lumMod val="50000"/>
                  </a:schemeClr>
                </a:solidFill>
              </a:rPr>
              <a:t>, arXiv:2509.03625 (2025)</a:t>
            </a:r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30A725F-535A-F5DD-361A-1CBCE0C9E1B5}"/>
              </a:ext>
            </a:extLst>
          </p:cNvPr>
          <p:cNvSpPr/>
          <p:nvPr/>
        </p:nvSpPr>
        <p:spPr>
          <a:xfrm>
            <a:off x="3996810" y="1652568"/>
            <a:ext cx="420002" cy="10416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665 4">
            <a:extLst>
              <a:ext uri="{FF2B5EF4-FFF2-40B4-BE49-F238E27FC236}">
                <a16:creationId xmlns:a16="http://schemas.microsoft.com/office/drawing/2014/main" id="{7560345A-D5B6-B0C7-6024-AA255CC906AC}"/>
              </a:ext>
            </a:extLst>
          </p:cNvPr>
          <p:cNvSpPr txBox="1"/>
          <p:nvPr/>
        </p:nvSpPr>
        <p:spPr>
          <a:xfrm>
            <a:off x="10754213" y="1254955"/>
            <a:ext cx="1405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Master student:</a:t>
            </a:r>
          </a:p>
          <a:p>
            <a:r>
              <a:rPr lang="en-US" sz="1400">
                <a:solidFill>
                  <a:schemeClr val="bg1"/>
                </a:solidFill>
              </a:rPr>
              <a:t>Ho June Kim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DC4997-C119-2104-9730-4F35DC5E2990}"/>
              </a:ext>
            </a:extLst>
          </p:cNvPr>
          <p:cNvGrpSpPr/>
          <p:nvPr/>
        </p:nvGrpSpPr>
        <p:grpSpPr>
          <a:xfrm>
            <a:off x="4809201" y="658293"/>
            <a:ext cx="6176319" cy="2371965"/>
            <a:chOff x="4690699" y="1007914"/>
            <a:chExt cx="6176319" cy="237196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8532E48-0ED1-B28B-4066-CCCCCDCE8864}"/>
                </a:ext>
              </a:extLst>
            </p:cNvPr>
            <p:cNvSpPr txBox="1"/>
            <p:nvPr/>
          </p:nvSpPr>
          <p:spPr>
            <a:xfrm>
              <a:off x="8965827" y="1007914"/>
              <a:ext cx="13346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Not to scale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07F4312-F9AC-DABC-388C-C7397733EA4B}"/>
                </a:ext>
              </a:extLst>
            </p:cNvPr>
            <p:cNvSpPr txBox="1"/>
            <p:nvPr/>
          </p:nvSpPr>
          <p:spPr>
            <a:xfrm>
              <a:off x="5281684" y="267033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5D73949-62FD-1F80-C9A5-597747B64F35}"/>
                </a:ext>
              </a:extLst>
            </p:cNvPr>
            <p:cNvSpPr/>
            <p:nvPr/>
          </p:nvSpPr>
          <p:spPr>
            <a:xfrm flipH="1">
              <a:off x="6393286" y="2647961"/>
              <a:ext cx="448061" cy="448061"/>
            </a:xfrm>
            <a:custGeom>
              <a:avLst/>
              <a:gdLst>
                <a:gd name="connsiteX0" fmla="*/ 0 w 781911"/>
                <a:gd name="connsiteY0" fmla="*/ 0 h 781911"/>
                <a:gd name="connsiteX1" fmla="*/ 172529 w 781911"/>
                <a:gd name="connsiteY1" fmla="*/ 0 h 781911"/>
                <a:gd name="connsiteX2" fmla="*/ 781911 w 781911"/>
                <a:gd name="connsiteY2" fmla="*/ 354746 h 781911"/>
                <a:gd name="connsiteX3" fmla="*/ 781911 w 781911"/>
                <a:gd name="connsiteY3" fmla="*/ 781911 h 781911"/>
                <a:gd name="connsiteX4" fmla="*/ 350397 w 781911"/>
                <a:gd name="connsiteY4" fmla="*/ 781911 h 781911"/>
                <a:gd name="connsiteX5" fmla="*/ 0 w 781911"/>
                <a:gd name="connsiteY5" fmla="*/ 180000 h 781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911" h="781911">
                  <a:moveTo>
                    <a:pt x="0" y="0"/>
                  </a:moveTo>
                  <a:lnTo>
                    <a:pt x="172529" y="0"/>
                  </a:lnTo>
                  <a:lnTo>
                    <a:pt x="781911" y="354746"/>
                  </a:lnTo>
                  <a:lnTo>
                    <a:pt x="781911" y="781911"/>
                  </a:lnTo>
                  <a:lnTo>
                    <a:pt x="350397" y="781911"/>
                  </a:lnTo>
                  <a:lnTo>
                    <a:pt x="0" y="18000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>
                <a:rot lat="300000" lon="3900000" rev="0"/>
              </a:camera>
              <a:lightRig rig="threePt" dir="t"/>
            </a:scene3d>
            <a:sp3d extrusionH="25400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sz="1152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06DE168-2E3C-97F7-8734-1793435C8854}"/>
                </a:ext>
              </a:extLst>
            </p:cNvPr>
            <p:cNvSpPr/>
            <p:nvPr/>
          </p:nvSpPr>
          <p:spPr>
            <a:xfrm>
              <a:off x="6909288" y="2783543"/>
              <a:ext cx="448061" cy="448061"/>
            </a:xfrm>
            <a:custGeom>
              <a:avLst/>
              <a:gdLst>
                <a:gd name="connsiteX0" fmla="*/ 0 w 781911"/>
                <a:gd name="connsiteY0" fmla="*/ 0 h 781911"/>
                <a:gd name="connsiteX1" fmla="*/ 172529 w 781911"/>
                <a:gd name="connsiteY1" fmla="*/ 0 h 781911"/>
                <a:gd name="connsiteX2" fmla="*/ 781911 w 781911"/>
                <a:gd name="connsiteY2" fmla="*/ 354746 h 781911"/>
                <a:gd name="connsiteX3" fmla="*/ 781911 w 781911"/>
                <a:gd name="connsiteY3" fmla="*/ 781911 h 781911"/>
                <a:gd name="connsiteX4" fmla="*/ 350397 w 781911"/>
                <a:gd name="connsiteY4" fmla="*/ 781911 h 781911"/>
                <a:gd name="connsiteX5" fmla="*/ 0 w 781911"/>
                <a:gd name="connsiteY5" fmla="*/ 180000 h 781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911" h="781911">
                  <a:moveTo>
                    <a:pt x="0" y="0"/>
                  </a:moveTo>
                  <a:lnTo>
                    <a:pt x="172529" y="0"/>
                  </a:lnTo>
                  <a:lnTo>
                    <a:pt x="781911" y="354746"/>
                  </a:lnTo>
                  <a:lnTo>
                    <a:pt x="781911" y="781911"/>
                  </a:lnTo>
                  <a:lnTo>
                    <a:pt x="350397" y="781911"/>
                  </a:lnTo>
                  <a:lnTo>
                    <a:pt x="0" y="18000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>
                <a:rot lat="300000" lon="3900000" rev="0"/>
              </a:camera>
              <a:lightRig rig="threePt" dir="t"/>
            </a:scene3d>
            <a:sp3d extrusionH="25400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sz="1152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22F0698-BE58-3580-986D-B5C31B69AAB9}"/>
                </a:ext>
              </a:extLst>
            </p:cNvPr>
            <p:cNvSpPr/>
            <p:nvPr/>
          </p:nvSpPr>
          <p:spPr>
            <a:xfrm rot="7141488">
              <a:off x="7616904" y="2222755"/>
              <a:ext cx="1823612" cy="490636"/>
            </a:xfrm>
            <a:custGeom>
              <a:avLst/>
              <a:gdLst>
                <a:gd name="connsiteX0" fmla="*/ 0 w 3851564"/>
                <a:gd name="connsiteY0" fmla="*/ 0 h 874340"/>
                <a:gd name="connsiteX1" fmla="*/ 15428 w 3851564"/>
                <a:gd name="connsiteY1" fmla="*/ 5950 h 874340"/>
                <a:gd name="connsiteX2" fmla="*/ 1896105 w 3851564"/>
                <a:gd name="connsiteY2" fmla="*/ 417982 h 874340"/>
                <a:gd name="connsiteX3" fmla="*/ 3825122 w 3851564"/>
                <a:gd name="connsiteY3" fmla="*/ 60534 h 874340"/>
                <a:gd name="connsiteX4" fmla="*/ 3851564 w 3851564"/>
                <a:gd name="connsiteY4" fmla="*/ 52240 h 874340"/>
                <a:gd name="connsiteX5" fmla="*/ 3851564 w 3851564"/>
                <a:gd name="connsiteY5" fmla="*/ 828238 h 874340"/>
                <a:gd name="connsiteX6" fmla="*/ 3825122 w 3851564"/>
                <a:gd name="connsiteY6" fmla="*/ 820932 h 874340"/>
                <a:gd name="connsiteX7" fmla="*/ 1896105 w 3851564"/>
                <a:gd name="connsiteY7" fmla="*/ 506101 h 874340"/>
                <a:gd name="connsiteX8" fmla="*/ 15428 w 3851564"/>
                <a:gd name="connsiteY8" fmla="*/ 869008 h 874340"/>
                <a:gd name="connsiteX9" fmla="*/ 0 w 3851564"/>
                <a:gd name="connsiteY9" fmla="*/ 874340 h 87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1564" h="874340">
                  <a:moveTo>
                    <a:pt x="0" y="0"/>
                  </a:moveTo>
                  <a:lnTo>
                    <a:pt x="15428" y="5950"/>
                  </a:lnTo>
                  <a:cubicBezTo>
                    <a:pt x="624600" y="234147"/>
                    <a:pt x="1242633" y="416917"/>
                    <a:pt x="1896105" y="417982"/>
                  </a:cubicBezTo>
                  <a:cubicBezTo>
                    <a:pt x="2440666" y="418869"/>
                    <a:pt x="3220400" y="239864"/>
                    <a:pt x="3825122" y="60534"/>
                  </a:cubicBezTo>
                  <a:lnTo>
                    <a:pt x="3851564" y="52240"/>
                  </a:lnTo>
                  <a:lnTo>
                    <a:pt x="3851564" y="828238"/>
                  </a:lnTo>
                  <a:lnTo>
                    <a:pt x="3825122" y="820932"/>
                  </a:lnTo>
                  <a:cubicBezTo>
                    <a:pt x="3220400" y="662983"/>
                    <a:pt x="2440666" y="505319"/>
                    <a:pt x="1896105" y="506101"/>
                  </a:cubicBezTo>
                  <a:cubicBezTo>
                    <a:pt x="1242633" y="507039"/>
                    <a:pt x="624600" y="668018"/>
                    <a:pt x="15428" y="869008"/>
                  </a:cubicBezTo>
                  <a:lnTo>
                    <a:pt x="0" y="8743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alpha val="0"/>
                  </a:srgbClr>
                </a:gs>
                <a:gs pos="50000">
                  <a:srgbClr val="0070C0"/>
                </a:gs>
                <a:gs pos="100000">
                  <a:srgbClr val="0070C0">
                    <a:alpha val="0"/>
                  </a:srgb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152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81C8284-2995-4DE5-44B4-4991AF0A614A}"/>
                </a:ext>
              </a:extLst>
            </p:cNvPr>
            <p:cNvSpPr/>
            <p:nvPr/>
          </p:nvSpPr>
          <p:spPr>
            <a:xfrm rot="1430884">
              <a:off x="6696230" y="2180709"/>
              <a:ext cx="3548061" cy="490636"/>
            </a:xfrm>
            <a:custGeom>
              <a:avLst/>
              <a:gdLst>
                <a:gd name="connsiteX0" fmla="*/ 0 w 3851564"/>
                <a:gd name="connsiteY0" fmla="*/ 0 h 874340"/>
                <a:gd name="connsiteX1" fmla="*/ 15428 w 3851564"/>
                <a:gd name="connsiteY1" fmla="*/ 5950 h 874340"/>
                <a:gd name="connsiteX2" fmla="*/ 1896105 w 3851564"/>
                <a:gd name="connsiteY2" fmla="*/ 417982 h 874340"/>
                <a:gd name="connsiteX3" fmla="*/ 3825122 w 3851564"/>
                <a:gd name="connsiteY3" fmla="*/ 60534 h 874340"/>
                <a:gd name="connsiteX4" fmla="*/ 3851564 w 3851564"/>
                <a:gd name="connsiteY4" fmla="*/ 52240 h 874340"/>
                <a:gd name="connsiteX5" fmla="*/ 3851564 w 3851564"/>
                <a:gd name="connsiteY5" fmla="*/ 828238 h 874340"/>
                <a:gd name="connsiteX6" fmla="*/ 3825122 w 3851564"/>
                <a:gd name="connsiteY6" fmla="*/ 820932 h 874340"/>
                <a:gd name="connsiteX7" fmla="*/ 1896105 w 3851564"/>
                <a:gd name="connsiteY7" fmla="*/ 506101 h 874340"/>
                <a:gd name="connsiteX8" fmla="*/ 15428 w 3851564"/>
                <a:gd name="connsiteY8" fmla="*/ 869008 h 874340"/>
                <a:gd name="connsiteX9" fmla="*/ 0 w 3851564"/>
                <a:gd name="connsiteY9" fmla="*/ 874340 h 87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1564" h="874340">
                  <a:moveTo>
                    <a:pt x="0" y="0"/>
                  </a:moveTo>
                  <a:lnTo>
                    <a:pt x="15428" y="5950"/>
                  </a:lnTo>
                  <a:cubicBezTo>
                    <a:pt x="624600" y="234147"/>
                    <a:pt x="1242633" y="416917"/>
                    <a:pt x="1896105" y="417982"/>
                  </a:cubicBezTo>
                  <a:cubicBezTo>
                    <a:pt x="2440666" y="418869"/>
                    <a:pt x="3220400" y="239864"/>
                    <a:pt x="3825122" y="60534"/>
                  </a:cubicBezTo>
                  <a:lnTo>
                    <a:pt x="3851564" y="52240"/>
                  </a:lnTo>
                  <a:lnTo>
                    <a:pt x="3851564" y="828238"/>
                  </a:lnTo>
                  <a:lnTo>
                    <a:pt x="3825122" y="820932"/>
                  </a:lnTo>
                  <a:cubicBezTo>
                    <a:pt x="3220400" y="662983"/>
                    <a:pt x="2440666" y="505319"/>
                    <a:pt x="1896105" y="506101"/>
                  </a:cubicBezTo>
                  <a:cubicBezTo>
                    <a:pt x="1242633" y="507039"/>
                    <a:pt x="624600" y="668018"/>
                    <a:pt x="15428" y="869008"/>
                  </a:cubicBezTo>
                  <a:lnTo>
                    <a:pt x="0" y="874340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70C0"/>
                </a:gs>
                <a:gs pos="40000">
                  <a:srgbClr val="0070C0"/>
                </a:gs>
                <a:gs pos="0">
                  <a:srgbClr val="0070C0">
                    <a:alpha val="0"/>
                  </a:srgbClr>
                </a:gs>
                <a:gs pos="50000">
                  <a:srgbClr val="0070C0"/>
                </a:gs>
                <a:gs pos="100000">
                  <a:srgbClr val="0070C0">
                    <a:alpha val="0"/>
                  </a:srgb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152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84C81D0-0FAB-4446-6574-4115BACB3607}"/>
                </a:ext>
              </a:extLst>
            </p:cNvPr>
            <p:cNvSpPr/>
            <p:nvPr/>
          </p:nvSpPr>
          <p:spPr>
            <a:xfrm rot="1368886">
              <a:off x="5918827" y="2218701"/>
              <a:ext cx="3619464" cy="490636"/>
            </a:xfrm>
            <a:custGeom>
              <a:avLst/>
              <a:gdLst>
                <a:gd name="connsiteX0" fmla="*/ 0 w 3851564"/>
                <a:gd name="connsiteY0" fmla="*/ 0 h 874340"/>
                <a:gd name="connsiteX1" fmla="*/ 15428 w 3851564"/>
                <a:gd name="connsiteY1" fmla="*/ 5950 h 874340"/>
                <a:gd name="connsiteX2" fmla="*/ 1896105 w 3851564"/>
                <a:gd name="connsiteY2" fmla="*/ 417982 h 874340"/>
                <a:gd name="connsiteX3" fmla="*/ 3825122 w 3851564"/>
                <a:gd name="connsiteY3" fmla="*/ 60534 h 874340"/>
                <a:gd name="connsiteX4" fmla="*/ 3851564 w 3851564"/>
                <a:gd name="connsiteY4" fmla="*/ 52240 h 874340"/>
                <a:gd name="connsiteX5" fmla="*/ 3851564 w 3851564"/>
                <a:gd name="connsiteY5" fmla="*/ 828238 h 874340"/>
                <a:gd name="connsiteX6" fmla="*/ 3825122 w 3851564"/>
                <a:gd name="connsiteY6" fmla="*/ 820932 h 874340"/>
                <a:gd name="connsiteX7" fmla="*/ 1896105 w 3851564"/>
                <a:gd name="connsiteY7" fmla="*/ 506101 h 874340"/>
                <a:gd name="connsiteX8" fmla="*/ 15428 w 3851564"/>
                <a:gd name="connsiteY8" fmla="*/ 869008 h 874340"/>
                <a:gd name="connsiteX9" fmla="*/ 0 w 3851564"/>
                <a:gd name="connsiteY9" fmla="*/ 874340 h 87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1564" h="874340">
                  <a:moveTo>
                    <a:pt x="0" y="0"/>
                  </a:moveTo>
                  <a:lnTo>
                    <a:pt x="15428" y="5950"/>
                  </a:lnTo>
                  <a:cubicBezTo>
                    <a:pt x="624600" y="234147"/>
                    <a:pt x="1242633" y="416917"/>
                    <a:pt x="1896105" y="417982"/>
                  </a:cubicBezTo>
                  <a:cubicBezTo>
                    <a:pt x="2440666" y="418869"/>
                    <a:pt x="3220400" y="239864"/>
                    <a:pt x="3825122" y="60534"/>
                  </a:cubicBezTo>
                  <a:lnTo>
                    <a:pt x="3851564" y="52240"/>
                  </a:lnTo>
                  <a:lnTo>
                    <a:pt x="3851564" y="828238"/>
                  </a:lnTo>
                  <a:lnTo>
                    <a:pt x="3825122" y="820932"/>
                  </a:lnTo>
                  <a:cubicBezTo>
                    <a:pt x="3220400" y="662983"/>
                    <a:pt x="2440666" y="505319"/>
                    <a:pt x="1896105" y="506101"/>
                  </a:cubicBezTo>
                  <a:cubicBezTo>
                    <a:pt x="1242633" y="507039"/>
                    <a:pt x="624600" y="668018"/>
                    <a:pt x="15428" y="869008"/>
                  </a:cubicBezTo>
                  <a:lnTo>
                    <a:pt x="0" y="874340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C00000"/>
                </a:gs>
                <a:gs pos="40000">
                  <a:srgbClr val="C00000"/>
                </a:gs>
                <a:gs pos="0">
                  <a:srgbClr val="C00000">
                    <a:alpha val="0"/>
                  </a:srgbClr>
                </a:gs>
                <a:gs pos="50000">
                  <a:srgbClr val="C00000"/>
                </a:gs>
                <a:gs pos="100000">
                  <a:srgbClr val="C00000">
                    <a:alpha val="0"/>
                  </a:srgb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152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F5C6967-14C0-21A8-0162-CEE9CC6AF09C}"/>
                </a:ext>
              </a:extLst>
            </p:cNvPr>
            <p:cNvSpPr/>
            <p:nvPr/>
          </p:nvSpPr>
          <p:spPr>
            <a:xfrm>
              <a:off x="8465315" y="2403753"/>
              <a:ext cx="109545" cy="10954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sz="1152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4EB73E-390D-712B-5858-EFE2D99B2621}"/>
                </a:ext>
              </a:extLst>
            </p:cNvPr>
            <p:cNvGrpSpPr/>
            <p:nvPr/>
          </p:nvGrpSpPr>
          <p:grpSpPr>
            <a:xfrm>
              <a:off x="7635966" y="2371753"/>
              <a:ext cx="164316" cy="192889"/>
              <a:chOff x="4282179" y="3187989"/>
              <a:chExt cx="164316" cy="192891"/>
            </a:xfrm>
            <a:solidFill>
              <a:schemeClr val="tx1"/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430444D-EF70-9E6C-4DEF-0B133C5922E1}"/>
                  </a:ext>
                </a:extLst>
              </p:cNvPr>
              <p:cNvSpPr/>
              <p:nvPr/>
            </p:nvSpPr>
            <p:spPr>
              <a:xfrm>
                <a:off x="4282179" y="3187989"/>
                <a:ext cx="109544" cy="10954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CH" sz="1152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BAD8161-056C-5671-B3EC-4FC2DFA7664D}"/>
                  </a:ext>
                </a:extLst>
              </p:cNvPr>
              <p:cNvSpPr/>
              <p:nvPr/>
            </p:nvSpPr>
            <p:spPr>
              <a:xfrm>
                <a:off x="4336951" y="3271336"/>
                <a:ext cx="109544" cy="109544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CH" sz="1152"/>
              </a:p>
            </p:txBody>
          </p:sp>
        </p:grpSp>
        <p:sp>
          <p:nvSpPr>
            <p:cNvPr id="13" name="TextBox 14">
              <a:extLst>
                <a:ext uri="{FF2B5EF4-FFF2-40B4-BE49-F238E27FC236}">
                  <a16:creationId xmlns:a16="http://schemas.microsoft.com/office/drawing/2014/main" id="{12C32A24-3918-ACE7-011A-5BC39F5631C3}"/>
                </a:ext>
              </a:extLst>
            </p:cNvPr>
            <p:cNvSpPr txBox="1"/>
            <p:nvPr/>
          </p:nvSpPr>
          <p:spPr>
            <a:xfrm>
              <a:off x="7794196" y="2241875"/>
              <a:ext cx="6458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>
                  <a:cs typeface="Times New Roman" panose="02020603050405020304" pitchFamily="18" charset="0"/>
                </a:rPr>
                <a:t>H</a:t>
              </a:r>
              <a:r>
                <a:rPr lang="en-CA" baseline="-25000">
                  <a:cs typeface="Times New Roman" panose="02020603050405020304" pitchFamily="18" charset="0"/>
                </a:rPr>
                <a:t>2</a:t>
              </a:r>
              <a:r>
                <a:rPr lang="en-CA" baseline="30000">
                  <a:cs typeface="Times New Roman" panose="02020603050405020304" pitchFamily="18" charset="0"/>
                </a:rPr>
                <a:t>+</a:t>
              </a:r>
              <a:endParaRPr lang="en-CA">
                <a:cs typeface="Times New Roman" panose="02020603050405020304" pitchFamily="18" charset="0"/>
              </a:endParaRPr>
            </a:p>
          </p:txBody>
        </p:sp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id="{3225A5BB-C9F6-4E8B-3CE5-A1852849A1AC}"/>
                </a:ext>
              </a:extLst>
            </p:cNvPr>
            <p:cNvSpPr txBox="1"/>
            <p:nvPr/>
          </p:nvSpPr>
          <p:spPr>
            <a:xfrm>
              <a:off x="8583239" y="2228824"/>
              <a:ext cx="893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baseline="30000">
                  <a:cs typeface="Times New Roman" panose="02020603050405020304" pitchFamily="18" charset="0"/>
                </a:rPr>
                <a:t>9</a:t>
              </a:r>
              <a:r>
                <a:rPr lang="en-CA">
                  <a:cs typeface="Times New Roman" panose="02020603050405020304" pitchFamily="18" charset="0"/>
                </a:rPr>
                <a:t>Be</a:t>
              </a:r>
              <a:r>
                <a:rPr lang="en-CA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430F85BD-045E-37EC-462A-05A722523226}"/>
                </a:ext>
              </a:extLst>
            </p:cNvPr>
            <p:cNvSpPr txBox="1"/>
            <p:nvPr/>
          </p:nvSpPr>
          <p:spPr>
            <a:xfrm>
              <a:off x="9683073" y="2519183"/>
              <a:ext cx="1183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>
                  <a:cs typeface="Times New Roman" panose="02020603050405020304" pitchFamily="18" charset="0"/>
                </a:rPr>
                <a:t>313 nm</a:t>
              </a:r>
            </a:p>
          </p:txBody>
        </p:sp>
        <p:sp>
          <p:nvSpPr>
            <p:cNvPr id="16" name="TextBox 17">
              <a:extLst>
                <a:ext uri="{FF2B5EF4-FFF2-40B4-BE49-F238E27FC236}">
                  <a16:creationId xmlns:a16="http://schemas.microsoft.com/office/drawing/2014/main" id="{C2D88FAD-4FF1-BE85-E927-D4B95B7B68E4}"/>
                </a:ext>
              </a:extLst>
            </p:cNvPr>
            <p:cNvSpPr txBox="1"/>
            <p:nvPr/>
          </p:nvSpPr>
          <p:spPr>
            <a:xfrm>
              <a:off x="5718915" y="1341960"/>
              <a:ext cx="13388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>
                  <a:cs typeface="Times New Roman" panose="02020603050405020304" pitchFamily="18" charset="0"/>
                </a:rPr>
                <a:t>1050 nm</a:t>
              </a:r>
            </a:p>
          </p:txBody>
        </p:sp>
        <p:sp>
          <p:nvSpPr>
            <p:cNvPr id="17" name="TextBox 18">
              <a:extLst>
                <a:ext uri="{FF2B5EF4-FFF2-40B4-BE49-F238E27FC236}">
                  <a16:creationId xmlns:a16="http://schemas.microsoft.com/office/drawing/2014/main" id="{99212243-83FA-1316-1231-5D06521C28F4}"/>
                </a:ext>
              </a:extLst>
            </p:cNvPr>
            <p:cNvSpPr txBox="1"/>
            <p:nvPr/>
          </p:nvSpPr>
          <p:spPr>
            <a:xfrm>
              <a:off x="4690699" y="2093526"/>
              <a:ext cx="19103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>
                  <a:cs typeface="Times New Roman" panose="02020603050405020304" pitchFamily="18" charset="0"/>
                </a:rPr>
                <a:t>202 nm</a:t>
              </a:r>
            </a:p>
            <a:p>
              <a:r>
                <a:rPr lang="en-US"/>
                <a:t>Pulsed OPO:</a:t>
              </a:r>
            </a:p>
            <a:p>
              <a:r>
                <a:rPr lang="en-US"/>
                <a:t>3 ns, 0.2 </a:t>
              </a:r>
              <a:r>
                <a:rPr lang="en-US" err="1"/>
                <a:t>mJ</a:t>
              </a:r>
              <a:r>
                <a:rPr lang="en-US"/>
                <a:t>, 50 Hz</a:t>
              </a:r>
            </a:p>
            <a:p>
              <a:endParaRPr lang="en-CA">
                <a:cs typeface="Times New Roman" panose="02020603050405020304" pitchFamily="18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ED91210-A8A8-4D2D-3E02-F777CD59CD50}"/>
                </a:ext>
              </a:extLst>
            </p:cNvPr>
            <p:cNvSpPr/>
            <p:nvPr/>
          </p:nvSpPr>
          <p:spPr>
            <a:xfrm rot="1261317">
              <a:off x="5510231" y="2307308"/>
              <a:ext cx="3611366" cy="490637"/>
            </a:xfrm>
            <a:custGeom>
              <a:avLst/>
              <a:gdLst>
                <a:gd name="connsiteX0" fmla="*/ 0 w 3851564"/>
                <a:gd name="connsiteY0" fmla="*/ 0 h 874340"/>
                <a:gd name="connsiteX1" fmla="*/ 15428 w 3851564"/>
                <a:gd name="connsiteY1" fmla="*/ 5950 h 874340"/>
                <a:gd name="connsiteX2" fmla="*/ 1896105 w 3851564"/>
                <a:gd name="connsiteY2" fmla="*/ 417982 h 874340"/>
                <a:gd name="connsiteX3" fmla="*/ 3825122 w 3851564"/>
                <a:gd name="connsiteY3" fmla="*/ 60534 h 874340"/>
                <a:gd name="connsiteX4" fmla="*/ 3851564 w 3851564"/>
                <a:gd name="connsiteY4" fmla="*/ 52240 h 874340"/>
                <a:gd name="connsiteX5" fmla="*/ 3851564 w 3851564"/>
                <a:gd name="connsiteY5" fmla="*/ 828238 h 874340"/>
                <a:gd name="connsiteX6" fmla="*/ 3825122 w 3851564"/>
                <a:gd name="connsiteY6" fmla="*/ 820932 h 874340"/>
                <a:gd name="connsiteX7" fmla="*/ 1896105 w 3851564"/>
                <a:gd name="connsiteY7" fmla="*/ 506101 h 874340"/>
                <a:gd name="connsiteX8" fmla="*/ 15428 w 3851564"/>
                <a:gd name="connsiteY8" fmla="*/ 869008 h 874340"/>
                <a:gd name="connsiteX9" fmla="*/ 0 w 3851564"/>
                <a:gd name="connsiteY9" fmla="*/ 874340 h 87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1564" h="874340">
                  <a:moveTo>
                    <a:pt x="0" y="0"/>
                  </a:moveTo>
                  <a:lnTo>
                    <a:pt x="15428" y="5950"/>
                  </a:lnTo>
                  <a:cubicBezTo>
                    <a:pt x="624600" y="234147"/>
                    <a:pt x="1242633" y="416917"/>
                    <a:pt x="1896105" y="417982"/>
                  </a:cubicBezTo>
                  <a:cubicBezTo>
                    <a:pt x="2440666" y="418869"/>
                    <a:pt x="3220400" y="239864"/>
                    <a:pt x="3825122" y="60534"/>
                  </a:cubicBezTo>
                  <a:lnTo>
                    <a:pt x="3851564" y="52240"/>
                  </a:lnTo>
                  <a:lnTo>
                    <a:pt x="3851564" y="828238"/>
                  </a:lnTo>
                  <a:lnTo>
                    <a:pt x="3825122" y="820932"/>
                  </a:lnTo>
                  <a:cubicBezTo>
                    <a:pt x="3220400" y="662983"/>
                    <a:pt x="2440666" y="505319"/>
                    <a:pt x="1896105" y="506101"/>
                  </a:cubicBezTo>
                  <a:cubicBezTo>
                    <a:pt x="1242633" y="507039"/>
                    <a:pt x="624600" y="668018"/>
                    <a:pt x="15428" y="869008"/>
                  </a:cubicBezTo>
                  <a:lnTo>
                    <a:pt x="0" y="874340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7030A0"/>
                </a:gs>
                <a:gs pos="40000">
                  <a:srgbClr val="7030A0"/>
                </a:gs>
                <a:gs pos="0">
                  <a:srgbClr val="7030A0">
                    <a:alpha val="0"/>
                  </a:srgbClr>
                </a:gs>
                <a:gs pos="50000">
                  <a:srgbClr val="7030A0"/>
                </a:gs>
                <a:gs pos="100000">
                  <a:srgbClr val="7030A0">
                    <a:alpha val="0"/>
                  </a:srgb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A" sz="1152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0E1FCB-C54A-7A8F-93E0-1C7604C00DE6}"/>
                </a:ext>
              </a:extLst>
            </p:cNvPr>
            <p:cNvSpPr/>
            <p:nvPr/>
          </p:nvSpPr>
          <p:spPr>
            <a:xfrm flipH="1" flipV="1">
              <a:off x="6388351" y="1749834"/>
              <a:ext cx="448061" cy="448061"/>
            </a:xfrm>
            <a:custGeom>
              <a:avLst/>
              <a:gdLst>
                <a:gd name="connsiteX0" fmla="*/ 0 w 781911"/>
                <a:gd name="connsiteY0" fmla="*/ 0 h 781911"/>
                <a:gd name="connsiteX1" fmla="*/ 172529 w 781911"/>
                <a:gd name="connsiteY1" fmla="*/ 0 h 781911"/>
                <a:gd name="connsiteX2" fmla="*/ 781911 w 781911"/>
                <a:gd name="connsiteY2" fmla="*/ 354746 h 781911"/>
                <a:gd name="connsiteX3" fmla="*/ 781911 w 781911"/>
                <a:gd name="connsiteY3" fmla="*/ 781911 h 781911"/>
                <a:gd name="connsiteX4" fmla="*/ 350397 w 781911"/>
                <a:gd name="connsiteY4" fmla="*/ 781911 h 781911"/>
                <a:gd name="connsiteX5" fmla="*/ 0 w 781911"/>
                <a:gd name="connsiteY5" fmla="*/ 180000 h 781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911" h="781911">
                  <a:moveTo>
                    <a:pt x="0" y="0"/>
                  </a:moveTo>
                  <a:lnTo>
                    <a:pt x="172529" y="0"/>
                  </a:lnTo>
                  <a:lnTo>
                    <a:pt x="781911" y="354746"/>
                  </a:lnTo>
                  <a:lnTo>
                    <a:pt x="781911" y="781911"/>
                  </a:lnTo>
                  <a:lnTo>
                    <a:pt x="350397" y="781911"/>
                  </a:lnTo>
                  <a:lnTo>
                    <a:pt x="0" y="18000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>
                <a:rot lat="300000" lon="3900000" rev="0"/>
              </a:camera>
              <a:lightRig rig="threePt" dir="t"/>
            </a:scene3d>
            <a:sp3d extrusionH="25400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sz="1152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2D200FF-CEC2-9E6D-D616-37E0858DB032}"/>
                </a:ext>
              </a:extLst>
            </p:cNvPr>
            <p:cNvSpPr/>
            <p:nvPr/>
          </p:nvSpPr>
          <p:spPr>
            <a:xfrm flipV="1">
              <a:off x="6904354" y="1885416"/>
              <a:ext cx="448061" cy="448061"/>
            </a:xfrm>
            <a:custGeom>
              <a:avLst/>
              <a:gdLst>
                <a:gd name="connsiteX0" fmla="*/ 0 w 781911"/>
                <a:gd name="connsiteY0" fmla="*/ 0 h 781911"/>
                <a:gd name="connsiteX1" fmla="*/ 172529 w 781911"/>
                <a:gd name="connsiteY1" fmla="*/ 0 h 781911"/>
                <a:gd name="connsiteX2" fmla="*/ 781911 w 781911"/>
                <a:gd name="connsiteY2" fmla="*/ 354746 h 781911"/>
                <a:gd name="connsiteX3" fmla="*/ 781911 w 781911"/>
                <a:gd name="connsiteY3" fmla="*/ 781911 h 781911"/>
                <a:gd name="connsiteX4" fmla="*/ 350397 w 781911"/>
                <a:gd name="connsiteY4" fmla="*/ 781911 h 781911"/>
                <a:gd name="connsiteX5" fmla="*/ 0 w 781911"/>
                <a:gd name="connsiteY5" fmla="*/ 180000 h 781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911" h="781911">
                  <a:moveTo>
                    <a:pt x="0" y="0"/>
                  </a:moveTo>
                  <a:lnTo>
                    <a:pt x="172529" y="0"/>
                  </a:lnTo>
                  <a:lnTo>
                    <a:pt x="781911" y="354746"/>
                  </a:lnTo>
                  <a:lnTo>
                    <a:pt x="781911" y="781911"/>
                  </a:lnTo>
                  <a:lnTo>
                    <a:pt x="350397" y="781911"/>
                  </a:lnTo>
                  <a:lnTo>
                    <a:pt x="0" y="18000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>
                <a:rot lat="300000" lon="3900000" rev="0"/>
              </a:camera>
              <a:lightRig rig="threePt" dir="t"/>
            </a:scene3d>
            <a:sp3d extrusionH="25400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sz="1152"/>
            </a:p>
          </p:txBody>
        </p:sp>
      </p:grpSp>
      <p:pic>
        <p:nvPicPr>
          <p:cNvPr id="23" name="Picture 22" descr="A person smiling at camera&#10;&#10;Description automatically generated">
            <a:extLst>
              <a:ext uri="{FF2B5EF4-FFF2-40B4-BE49-F238E27FC236}">
                <a16:creationId xmlns:a16="http://schemas.microsoft.com/office/drawing/2014/main" id="{3612C438-EAEC-6F04-96E5-2F97C512B8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86842" y="41756"/>
            <a:ext cx="1256765" cy="1633951"/>
          </a:xfrm>
          <a:prstGeom prst="rect">
            <a:avLst/>
          </a:prstGeom>
        </p:spPr>
      </p:pic>
      <p:sp>
        <p:nvSpPr>
          <p:cNvPr id="24" name="TextBox 2665 4">
            <a:extLst>
              <a:ext uri="{FF2B5EF4-FFF2-40B4-BE49-F238E27FC236}">
                <a16:creationId xmlns:a16="http://schemas.microsoft.com/office/drawing/2014/main" id="{19CB40E2-A539-4BEB-F971-BC5231CD8545}"/>
              </a:ext>
            </a:extLst>
          </p:cNvPr>
          <p:cNvSpPr txBox="1"/>
          <p:nvPr/>
        </p:nvSpPr>
        <p:spPr>
          <a:xfrm>
            <a:off x="10854208" y="1116307"/>
            <a:ext cx="1405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Master student:</a:t>
            </a:r>
          </a:p>
          <a:p>
            <a:r>
              <a:rPr lang="en-US" sz="1400">
                <a:solidFill>
                  <a:schemeClr val="bg1"/>
                </a:solidFill>
              </a:rPr>
              <a:t>Ho June Kim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337D160-88F6-DD44-E0E8-DA9980633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2925" y="3722989"/>
            <a:ext cx="4237757" cy="31291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0BCCA5A-A13C-62D0-80F0-E3E779301660}"/>
              </a:ext>
            </a:extLst>
          </p:cNvPr>
          <p:cNvSpPr txBox="1"/>
          <p:nvPr/>
        </p:nvSpPr>
        <p:spPr>
          <a:xfrm>
            <a:off x="975559" y="5148252"/>
            <a:ext cx="33857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Loading protocol</a:t>
            </a:r>
            <a:r>
              <a:rPr lang="en-US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Burst of 50 REMPI laser pulses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Check Be</a:t>
            </a:r>
            <a:r>
              <a:rPr lang="en-US" baseline="30000"/>
              <a:t>+</a:t>
            </a:r>
            <a:r>
              <a:rPr lang="en-US"/>
              <a:t> ion position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/>
              <a:t>Repeat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B0C3D5-A306-E208-79EB-AAD5C4BE90B0}"/>
              </a:ext>
            </a:extLst>
          </p:cNvPr>
          <p:cNvSpPr txBox="1"/>
          <p:nvPr/>
        </p:nvSpPr>
        <p:spPr>
          <a:xfrm>
            <a:off x="8285134" y="3787139"/>
            <a:ext cx="16280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QLS L = 1:</a:t>
            </a:r>
            <a:br>
              <a:rPr lang="en-US"/>
            </a:br>
            <a:r>
              <a:rPr lang="en-US"/>
              <a:t>85(6)% success</a:t>
            </a:r>
            <a:br>
              <a:rPr lang="en-US"/>
            </a:br>
            <a:r>
              <a:rPr lang="en-US"/>
              <a:t>Theory: ~84%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584AFA-D9CD-4333-1B7A-478C2F351E3A}"/>
              </a:ext>
            </a:extLst>
          </p:cNvPr>
          <p:cNvSpPr txBox="1"/>
          <p:nvPr/>
        </p:nvSpPr>
        <p:spPr>
          <a:xfrm>
            <a:off x="10066508" y="5395902"/>
            <a:ext cx="18380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QLS L = 2:</a:t>
            </a:r>
          </a:p>
          <a:p>
            <a:r>
              <a:rPr lang="en-US"/>
              <a:t>Lifetime &gt; 1 day</a:t>
            </a:r>
          </a:p>
          <a:p>
            <a:r>
              <a:rPr lang="en-US"/>
              <a:t>(no collisional quenching)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2237EB2-ED6B-3173-171A-BEE5F95B1211}"/>
              </a:ext>
            </a:extLst>
          </p:cNvPr>
          <p:cNvSpPr txBox="1"/>
          <p:nvPr/>
        </p:nvSpPr>
        <p:spPr>
          <a:xfrm>
            <a:off x="5342381" y="2970121"/>
            <a:ext cx="5114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“Cold” H</a:t>
            </a:r>
            <a:r>
              <a:rPr lang="en-US" baseline="-25000"/>
              <a:t>2</a:t>
            </a:r>
            <a:r>
              <a:rPr lang="en-US"/>
              <a:t> (L’’ = 0): raise cryostat temperature</a:t>
            </a:r>
          </a:p>
          <a:p>
            <a:r>
              <a:rPr lang="en-US"/>
              <a:t>“Warm” H</a:t>
            </a:r>
            <a:r>
              <a:rPr lang="en-US" baseline="-25000"/>
              <a:t>2</a:t>
            </a:r>
            <a:r>
              <a:rPr lang="en-US"/>
              <a:t> (L’’ &gt; 0): heat up getter pump / ion gauge</a:t>
            </a:r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C3D224-479E-BB85-9930-C8E55BE2E662}"/>
              </a:ext>
            </a:extLst>
          </p:cNvPr>
          <p:cNvSpPr txBox="1"/>
          <p:nvPr/>
        </p:nvSpPr>
        <p:spPr>
          <a:xfrm>
            <a:off x="4240545" y="2895076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 nm</a:t>
            </a:r>
            <a:endParaRPr lang="en-CH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6AFD37B-E32E-D93E-CFF2-46D100B1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64330-49CC-4739-84BE-E82A2DA68870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6016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3" grpId="0"/>
      <p:bldP spid="47" grpId="0"/>
      <p:bldP spid="48" grpId="0"/>
      <p:bldP spid="5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raphic 403">
            <a:extLst>
              <a:ext uri="{FF2B5EF4-FFF2-40B4-BE49-F238E27FC236}">
                <a16:creationId xmlns:a16="http://schemas.microsoft.com/office/drawing/2014/main" id="{ED859A96-7686-415B-1B62-1FB822E236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4000" y="1083600"/>
            <a:ext cx="5761318" cy="54864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04A4F3D-6274-24F8-346B-5879FDCD29EB}"/>
              </a:ext>
            </a:extLst>
          </p:cNvPr>
          <p:cNvSpPr/>
          <p:nvPr/>
        </p:nvSpPr>
        <p:spPr>
          <a:xfrm>
            <a:off x="7106920" y="872401"/>
            <a:ext cx="3925484" cy="5322831"/>
          </a:xfrm>
          <a:prstGeom prst="roundRect">
            <a:avLst>
              <a:gd name="adj" fmla="val 899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88"/>
          </a:p>
        </p:txBody>
      </p:sp>
      <p:grpSp>
        <p:nvGrpSpPr>
          <p:cNvPr id="14" name="Gruppieren 4">
            <a:extLst>
              <a:ext uri="{FF2B5EF4-FFF2-40B4-BE49-F238E27FC236}">
                <a16:creationId xmlns:a16="http://schemas.microsoft.com/office/drawing/2014/main" id="{75C6CA95-2495-E4A4-689E-5854FE0BE171}"/>
              </a:ext>
            </a:extLst>
          </p:cNvPr>
          <p:cNvGrpSpPr>
            <a:grpSpLocks noChangeAspect="1"/>
          </p:cNvGrpSpPr>
          <p:nvPr/>
        </p:nvGrpSpPr>
        <p:grpSpPr>
          <a:xfrm>
            <a:off x="7256405" y="1142999"/>
            <a:ext cx="3586636" cy="4876801"/>
            <a:chOff x="7404015" y="1475404"/>
            <a:chExt cx="3094323" cy="420739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FB4FA4F-D232-88B8-EDCF-146686C32649}"/>
                </a:ext>
              </a:extLst>
            </p:cNvPr>
            <p:cNvGrpSpPr/>
            <p:nvPr/>
          </p:nvGrpSpPr>
          <p:grpSpPr>
            <a:xfrm flipV="1">
              <a:off x="7404015" y="1855067"/>
              <a:ext cx="3094323" cy="743221"/>
              <a:chOff x="631822" y="5054210"/>
              <a:chExt cx="4073298" cy="978360"/>
            </a:xfrm>
          </p:grpSpPr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BBEC8332-0E3D-CCB7-9981-6E33DEF21F72}"/>
                  </a:ext>
                </a:extLst>
              </p:cNvPr>
              <p:cNvCxnSpPr/>
              <p:nvPr/>
            </p:nvCxnSpPr>
            <p:spPr>
              <a:xfrm>
                <a:off x="631822" y="603257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016EC6CD-3544-4685-5452-4935A49E34BB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24128627-8CBD-262C-B11F-C58944D9E303}"/>
                  </a:ext>
                </a:extLst>
              </p:cNvPr>
              <p:cNvCxnSpPr/>
              <p:nvPr/>
            </p:nvCxnSpPr>
            <p:spPr>
              <a:xfrm>
                <a:off x="1995590" y="564122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26A227F7-58E5-5B55-F063-98905D8AC756}"/>
                  </a:ext>
                </a:extLst>
              </p:cNvPr>
              <p:cNvCxnSpPr/>
              <p:nvPr/>
            </p:nvCxnSpPr>
            <p:spPr>
              <a:xfrm>
                <a:off x="1313706" y="5836898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12692FBE-EF19-0AC0-E862-19ADBBF33802}"/>
                  </a:ext>
                </a:extLst>
              </p:cNvPr>
              <p:cNvCxnSpPr/>
              <p:nvPr/>
            </p:nvCxnSpPr>
            <p:spPr>
              <a:xfrm>
                <a:off x="4041241" y="505421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B50A0AB6-62D4-0201-626F-24498EF14B36}"/>
                  </a:ext>
                </a:extLst>
              </p:cNvPr>
              <p:cNvCxnSpPr/>
              <p:nvPr/>
            </p:nvCxnSpPr>
            <p:spPr>
              <a:xfrm>
                <a:off x="3359358" y="524988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DB683A-2AAA-9EAA-BC2B-639FA3D3D79D}"/>
                </a:ext>
              </a:extLst>
            </p:cNvPr>
            <p:cNvGrpSpPr/>
            <p:nvPr/>
          </p:nvGrpSpPr>
          <p:grpSpPr>
            <a:xfrm flipV="1">
              <a:off x="7908337" y="1475404"/>
              <a:ext cx="2058323" cy="445927"/>
              <a:chOff x="1295701" y="4807061"/>
              <a:chExt cx="2709532" cy="587008"/>
            </a:xfrm>
          </p:grpSpPr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06D69D65-B642-3769-2C38-0BD7980D21F5}"/>
                  </a:ext>
                </a:extLst>
              </p:cNvPr>
              <p:cNvCxnSpPr/>
              <p:nvPr/>
            </p:nvCxnSpPr>
            <p:spPr>
              <a:xfrm>
                <a:off x="2659469" y="50027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B110BFA3-7EFE-C317-4ADC-3AA124893A33}"/>
                  </a:ext>
                </a:extLst>
              </p:cNvPr>
              <p:cNvCxnSpPr/>
              <p:nvPr/>
            </p:nvCxnSpPr>
            <p:spPr>
              <a:xfrm>
                <a:off x="1977586" y="519840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DDC73330-4EB2-EDF8-521C-3105F2CE3E0D}"/>
                  </a:ext>
                </a:extLst>
              </p:cNvPr>
              <p:cNvCxnSpPr/>
              <p:nvPr/>
            </p:nvCxnSpPr>
            <p:spPr>
              <a:xfrm>
                <a:off x="1295701" y="5394069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0734F691-9CE2-4518-7154-AEE770E0A874}"/>
                  </a:ext>
                </a:extLst>
              </p:cNvPr>
              <p:cNvCxnSpPr/>
              <p:nvPr/>
            </p:nvCxnSpPr>
            <p:spPr>
              <a:xfrm>
                <a:off x="3341354" y="4807061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0307BA2-552A-98A7-AFB4-7D465B2C8352}"/>
                </a:ext>
              </a:extLst>
            </p:cNvPr>
            <p:cNvGrpSpPr/>
            <p:nvPr/>
          </p:nvGrpSpPr>
          <p:grpSpPr>
            <a:xfrm flipH="1">
              <a:off x="8440015" y="4941032"/>
              <a:ext cx="1022323" cy="46243"/>
              <a:chOff x="1995590" y="5445554"/>
              <a:chExt cx="1345763" cy="60874"/>
            </a:xfrm>
          </p:grpSpPr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0B1ECAF3-6B29-FFB7-0DBF-D44CC6274931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E0E3FCF4-F26C-9E87-17BE-5EA643413E99}"/>
                  </a:ext>
                </a:extLst>
              </p:cNvPr>
              <p:cNvCxnSpPr/>
              <p:nvPr/>
            </p:nvCxnSpPr>
            <p:spPr>
              <a:xfrm>
                <a:off x="1995590" y="5506428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10D671A-CFD1-3C28-4DC7-E2F07E173693}"/>
                </a:ext>
              </a:extLst>
            </p:cNvPr>
            <p:cNvGrpSpPr/>
            <p:nvPr/>
          </p:nvGrpSpPr>
          <p:grpSpPr>
            <a:xfrm flipH="1">
              <a:off x="7922016" y="5285720"/>
              <a:ext cx="2058323" cy="397080"/>
              <a:chOff x="1313706" y="5159763"/>
              <a:chExt cx="2709531" cy="522688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85566EE7-A714-8F02-A567-CFCE939911A5}"/>
                  </a:ext>
                </a:extLst>
              </p:cNvPr>
              <p:cNvCxnSpPr/>
              <p:nvPr/>
            </p:nvCxnSpPr>
            <p:spPr>
              <a:xfrm>
                <a:off x="2677475" y="5511357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23893DB8-2F4A-173A-0AAA-BDECB2D44F50}"/>
                  </a:ext>
                </a:extLst>
              </p:cNvPr>
              <p:cNvCxnSpPr/>
              <p:nvPr/>
            </p:nvCxnSpPr>
            <p:spPr>
              <a:xfrm>
                <a:off x="1995591" y="5333995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442807E4-E594-4DEA-3436-FE68D4F4B6D2}"/>
                  </a:ext>
                </a:extLst>
              </p:cNvPr>
              <p:cNvCxnSpPr/>
              <p:nvPr/>
            </p:nvCxnSpPr>
            <p:spPr>
              <a:xfrm>
                <a:off x="1313706" y="5159763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D6330B4A-369A-1839-AC7E-28644DAD1834}"/>
                  </a:ext>
                </a:extLst>
              </p:cNvPr>
              <p:cNvCxnSpPr/>
              <p:nvPr/>
            </p:nvCxnSpPr>
            <p:spPr>
              <a:xfrm>
                <a:off x="3359359" y="5682451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40BC70D-5A41-4AA4-D785-A2562373057C}"/>
                </a:ext>
              </a:extLst>
            </p:cNvPr>
            <p:cNvGrpSpPr/>
            <p:nvPr/>
          </p:nvGrpSpPr>
          <p:grpSpPr>
            <a:xfrm flipV="1">
              <a:off x="8426337" y="2813280"/>
              <a:ext cx="1022323" cy="272469"/>
              <a:chOff x="1995590" y="5445554"/>
              <a:chExt cx="1345763" cy="358678"/>
            </a:xfrm>
          </p:grpSpPr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4A7215B5-B11A-CF28-337D-115F59C4CDA5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E9EBDF47-2078-E4D8-F7DB-E7C7F4FC9512}"/>
                  </a:ext>
                </a:extLst>
              </p:cNvPr>
              <p:cNvCxnSpPr/>
              <p:nvPr/>
            </p:nvCxnSpPr>
            <p:spPr>
              <a:xfrm>
                <a:off x="1995590" y="58042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4" name="Ellipse 1">
            <a:extLst>
              <a:ext uri="{FF2B5EF4-FFF2-40B4-BE49-F238E27FC236}">
                <a16:creationId xmlns:a16="http://schemas.microsoft.com/office/drawing/2014/main" id="{F9A6C1BA-66D2-09A7-03BF-75F1B7DE68C2}"/>
              </a:ext>
            </a:extLst>
          </p:cNvPr>
          <p:cNvSpPr/>
          <p:nvPr/>
        </p:nvSpPr>
        <p:spPr>
          <a:xfrm>
            <a:off x="8663761" y="5780219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5" name="Ellipse 24">
            <a:extLst>
              <a:ext uri="{FF2B5EF4-FFF2-40B4-BE49-F238E27FC236}">
                <a16:creationId xmlns:a16="http://schemas.microsoft.com/office/drawing/2014/main" id="{64277D10-7147-5745-CD6D-61FF5CD432B6}"/>
              </a:ext>
            </a:extLst>
          </p:cNvPr>
          <p:cNvSpPr/>
          <p:nvPr/>
        </p:nvSpPr>
        <p:spPr>
          <a:xfrm>
            <a:off x="9273402" y="562476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6" name="Ellipse 25">
            <a:extLst>
              <a:ext uri="{FF2B5EF4-FFF2-40B4-BE49-F238E27FC236}">
                <a16:creationId xmlns:a16="http://schemas.microsoft.com/office/drawing/2014/main" id="{CC579969-E364-FB8C-299C-F0C45A0E2E09}"/>
              </a:ext>
            </a:extLst>
          </p:cNvPr>
          <p:cNvSpPr/>
          <p:nvPr/>
        </p:nvSpPr>
        <p:spPr>
          <a:xfrm>
            <a:off x="9874152" y="548580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7" name="Ellipse 26">
            <a:extLst>
              <a:ext uri="{FF2B5EF4-FFF2-40B4-BE49-F238E27FC236}">
                <a16:creationId xmlns:a16="http://schemas.microsoft.com/office/drawing/2014/main" id="{0A7EC8ED-0696-9928-8FFC-B2E08DBD3822}"/>
              </a:ext>
            </a:extLst>
          </p:cNvPr>
          <p:cNvSpPr/>
          <p:nvPr/>
        </p:nvSpPr>
        <p:spPr>
          <a:xfrm>
            <a:off x="9282040" y="513295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8" name="Ellipse 27">
            <a:extLst>
              <a:ext uri="{FF2B5EF4-FFF2-40B4-BE49-F238E27FC236}">
                <a16:creationId xmlns:a16="http://schemas.microsoft.com/office/drawing/2014/main" id="{D95FE88F-8011-634C-9DE1-7F698D882FBB}"/>
              </a:ext>
            </a:extLst>
          </p:cNvPr>
          <p:cNvSpPr/>
          <p:nvPr/>
        </p:nvSpPr>
        <p:spPr>
          <a:xfrm>
            <a:off x="8671017" y="507383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9" name="Ellipse 28">
            <a:extLst>
              <a:ext uri="{FF2B5EF4-FFF2-40B4-BE49-F238E27FC236}">
                <a16:creationId xmlns:a16="http://schemas.microsoft.com/office/drawing/2014/main" id="{1BDF7E10-71BC-9B41-9CC8-D2377BC6A055}"/>
              </a:ext>
            </a:extLst>
          </p:cNvPr>
          <p:cNvSpPr/>
          <p:nvPr/>
        </p:nvSpPr>
        <p:spPr>
          <a:xfrm>
            <a:off x="9231605" y="2921353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0" name="Ellipse 29">
            <a:extLst>
              <a:ext uri="{FF2B5EF4-FFF2-40B4-BE49-F238E27FC236}">
                <a16:creationId xmlns:a16="http://schemas.microsoft.com/office/drawing/2014/main" id="{EB7A4200-CBA7-C1A1-C836-DE24CF978697}"/>
              </a:ext>
            </a:extLst>
          </p:cNvPr>
          <p:cNvSpPr/>
          <p:nvPr/>
        </p:nvSpPr>
        <p:spPr>
          <a:xfrm>
            <a:off x="8628014" y="260553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1" name="Ellipse 30">
            <a:extLst>
              <a:ext uri="{FF2B5EF4-FFF2-40B4-BE49-F238E27FC236}">
                <a16:creationId xmlns:a16="http://schemas.microsoft.com/office/drawing/2014/main" id="{AF80C354-0867-0048-C56E-02C6CE222E99}"/>
              </a:ext>
            </a:extLst>
          </p:cNvPr>
          <p:cNvSpPr/>
          <p:nvPr/>
        </p:nvSpPr>
        <p:spPr>
          <a:xfrm>
            <a:off x="8618489" y="1841016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2" name="Ellipse 31">
            <a:extLst>
              <a:ext uri="{FF2B5EF4-FFF2-40B4-BE49-F238E27FC236}">
                <a16:creationId xmlns:a16="http://schemas.microsoft.com/office/drawing/2014/main" id="{4C278C03-0290-68FC-33D7-24332F81461C}"/>
              </a:ext>
            </a:extLst>
          </p:cNvPr>
          <p:cNvSpPr/>
          <p:nvPr/>
        </p:nvSpPr>
        <p:spPr>
          <a:xfrm>
            <a:off x="8618489" y="123291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3" name="Ellipse 33">
            <a:extLst>
              <a:ext uri="{FF2B5EF4-FFF2-40B4-BE49-F238E27FC236}">
                <a16:creationId xmlns:a16="http://schemas.microsoft.com/office/drawing/2014/main" id="{5604DBCE-5DFD-1220-85C0-73370B4DC771}"/>
              </a:ext>
            </a:extLst>
          </p:cNvPr>
          <p:cNvSpPr/>
          <p:nvPr/>
        </p:nvSpPr>
        <p:spPr>
          <a:xfrm>
            <a:off x="8004429" y="106038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4" name="Ellipse 34">
            <a:extLst>
              <a:ext uri="{FF2B5EF4-FFF2-40B4-BE49-F238E27FC236}">
                <a16:creationId xmlns:a16="http://schemas.microsoft.com/office/drawing/2014/main" id="{FA7A0F01-3D26-BBCE-2F21-A10C4E7DD149}"/>
              </a:ext>
            </a:extLst>
          </p:cNvPr>
          <p:cNvSpPr/>
          <p:nvPr/>
        </p:nvSpPr>
        <p:spPr>
          <a:xfrm>
            <a:off x="7400453" y="149612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5" name="Ellipse 35">
            <a:extLst>
              <a:ext uri="{FF2B5EF4-FFF2-40B4-BE49-F238E27FC236}">
                <a16:creationId xmlns:a16="http://schemas.microsoft.com/office/drawing/2014/main" id="{70591D14-D628-9734-E34F-4F9095FA7206}"/>
              </a:ext>
            </a:extLst>
          </p:cNvPr>
          <p:cNvSpPr/>
          <p:nvPr/>
        </p:nvSpPr>
        <p:spPr>
          <a:xfrm>
            <a:off x="9191429" y="1396303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6" name="Ellipse 36">
            <a:extLst>
              <a:ext uri="{FF2B5EF4-FFF2-40B4-BE49-F238E27FC236}">
                <a16:creationId xmlns:a16="http://schemas.microsoft.com/office/drawing/2014/main" id="{24DAD87C-BB62-0B3F-7957-D2BE67A34BC0}"/>
              </a:ext>
            </a:extLst>
          </p:cNvPr>
          <p:cNvSpPr/>
          <p:nvPr/>
        </p:nvSpPr>
        <p:spPr>
          <a:xfrm>
            <a:off x="9218734" y="2016580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7" name="Ellipse 38">
            <a:extLst>
              <a:ext uri="{FF2B5EF4-FFF2-40B4-BE49-F238E27FC236}">
                <a16:creationId xmlns:a16="http://schemas.microsoft.com/office/drawing/2014/main" id="{905797D6-7733-E1EF-2AF5-4D9C58B3E056}"/>
              </a:ext>
            </a:extLst>
          </p:cNvPr>
          <p:cNvSpPr/>
          <p:nvPr/>
        </p:nvSpPr>
        <p:spPr>
          <a:xfrm>
            <a:off x="9795069" y="1575338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8" name="Ellipse 39">
            <a:extLst>
              <a:ext uri="{FF2B5EF4-FFF2-40B4-BE49-F238E27FC236}">
                <a16:creationId xmlns:a16="http://schemas.microsoft.com/office/drawing/2014/main" id="{E2062D0D-1606-400C-4DA3-C28944BA1CD3}"/>
              </a:ext>
            </a:extLst>
          </p:cNvPr>
          <p:cNvSpPr/>
          <p:nvPr/>
        </p:nvSpPr>
        <p:spPr>
          <a:xfrm>
            <a:off x="9821395" y="2198481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9" name="Ellipse 40">
            <a:extLst>
              <a:ext uri="{FF2B5EF4-FFF2-40B4-BE49-F238E27FC236}">
                <a16:creationId xmlns:a16="http://schemas.microsoft.com/office/drawing/2014/main" id="{95937555-A01F-E8DB-E3EF-741332939635}"/>
              </a:ext>
            </a:extLst>
          </p:cNvPr>
          <p:cNvSpPr/>
          <p:nvPr/>
        </p:nvSpPr>
        <p:spPr>
          <a:xfrm>
            <a:off x="10427942" y="2365861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2" name="Ellipse 32">
            <a:extLst>
              <a:ext uri="{FF2B5EF4-FFF2-40B4-BE49-F238E27FC236}">
                <a16:creationId xmlns:a16="http://schemas.microsoft.com/office/drawing/2014/main" id="{A53916EC-EA2F-0DC2-D89D-BF47BA41356B}"/>
              </a:ext>
            </a:extLst>
          </p:cNvPr>
          <p:cNvSpPr/>
          <p:nvPr/>
        </p:nvSpPr>
        <p:spPr>
          <a:xfrm>
            <a:off x="7990714" y="166171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6" name="Ellipse 23">
            <a:extLst>
              <a:ext uri="{FF2B5EF4-FFF2-40B4-BE49-F238E27FC236}">
                <a16:creationId xmlns:a16="http://schemas.microsoft.com/office/drawing/2014/main" id="{1A5F173D-9182-0862-66E6-1F5B7552E496}"/>
              </a:ext>
            </a:extLst>
          </p:cNvPr>
          <p:cNvSpPr/>
          <p:nvPr/>
        </p:nvSpPr>
        <p:spPr>
          <a:xfrm>
            <a:off x="8044567" y="5931600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7" name="Ellipse 32">
            <a:extLst>
              <a:ext uri="{FF2B5EF4-FFF2-40B4-BE49-F238E27FC236}">
                <a16:creationId xmlns:a16="http://schemas.microsoft.com/office/drawing/2014/main" id="{09AD65A2-BC5E-8C83-1851-8FFC5D7E9883}"/>
              </a:ext>
            </a:extLst>
          </p:cNvPr>
          <p:cNvSpPr/>
          <p:nvPr/>
        </p:nvSpPr>
        <p:spPr>
          <a:xfrm>
            <a:off x="7990714" y="166075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50A262-5A0A-A54C-B20B-68F3A54B8FB5}"/>
              </a:ext>
            </a:extLst>
          </p:cNvPr>
          <p:cNvSpPr txBox="1">
            <a:spLocks/>
          </p:cNvSpPr>
          <p:nvPr/>
        </p:nvSpPr>
        <p:spPr>
          <a:xfrm>
            <a:off x="312396" y="288686"/>
            <a:ext cx="102929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QLS detection</a:t>
            </a:r>
            <a:endParaRPr lang="en-GB" dirty="0">
              <a:latin typeface="+mn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E22F5B2-BE63-747A-0F4B-D1FD6545C078}"/>
              </a:ext>
            </a:extLst>
          </p:cNvPr>
          <p:cNvSpPr/>
          <p:nvPr/>
        </p:nvSpPr>
        <p:spPr>
          <a:xfrm>
            <a:off x="1159596" y="3254037"/>
            <a:ext cx="3905564" cy="1240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D5D2C14-CD50-A388-73DD-B35354C04B7C}"/>
              </a:ext>
            </a:extLst>
          </p:cNvPr>
          <p:cNvSpPr/>
          <p:nvPr/>
        </p:nvSpPr>
        <p:spPr>
          <a:xfrm>
            <a:off x="1168222" y="1115831"/>
            <a:ext cx="3896937" cy="2155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610E58-DBEA-5E73-562B-C0312BDF5290}"/>
              </a:ext>
            </a:extLst>
          </p:cNvPr>
          <p:cNvSpPr txBox="1"/>
          <p:nvPr/>
        </p:nvSpPr>
        <p:spPr>
          <a:xfrm>
            <a:off x="0" y="6550223"/>
            <a:ext cx="32282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D. Holzapfel </a:t>
            </a:r>
            <a:r>
              <a:rPr lang="en-GB" sz="1400" i="1" dirty="0"/>
              <a:t>et al.</a:t>
            </a:r>
            <a:r>
              <a:rPr lang="en-GB" sz="1400" dirty="0"/>
              <a:t>, PRX </a:t>
            </a:r>
            <a:r>
              <a:rPr lang="en-GB" sz="1400" b="1" dirty="0"/>
              <a:t>15</a:t>
            </a:r>
            <a:r>
              <a:rPr lang="en-GB" sz="1400" dirty="0"/>
              <a:t>, 031009 (2025)</a:t>
            </a:r>
            <a:endParaRPr lang="en-US" sz="1400" dirty="0"/>
          </a:p>
        </p:txBody>
      </p:sp>
      <p:sp>
        <p:nvSpPr>
          <p:cNvPr id="6" name="Textfeld 30">
            <a:extLst>
              <a:ext uri="{FF2B5EF4-FFF2-40B4-BE49-F238E27FC236}">
                <a16:creationId xmlns:a16="http://schemas.microsoft.com/office/drawing/2014/main" id="{33FE1CF3-1E26-697A-9485-EB0CB8DD255B}"/>
              </a:ext>
            </a:extLst>
          </p:cNvPr>
          <p:cNvSpPr txBox="1"/>
          <p:nvPr/>
        </p:nvSpPr>
        <p:spPr>
          <a:xfrm>
            <a:off x="3783679" y="4582230"/>
            <a:ext cx="1188002" cy="1323439"/>
          </a:xfrm>
          <a:prstGeom prst="rect">
            <a:avLst/>
          </a:prstGeom>
          <a:solidFill>
            <a:schemeClr val="bg1">
              <a:alpha val="69754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Collisions change hyperfine state</a:t>
            </a:r>
          </a:p>
        </p:txBody>
      </p:sp>
      <p:sp>
        <p:nvSpPr>
          <p:cNvPr id="300" name="Right Arrow 299">
            <a:extLst>
              <a:ext uri="{FF2B5EF4-FFF2-40B4-BE49-F238E27FC236}">
                <a16:creationId xmlns:a16="http://schemas.microsoft.com/office/drawing/2014/main" id="{7F587087-A29A-0DC6-FCF5-BA7EA9D85ACA}"/>
              </a:ext>
            </a:extLst>
          </p:cNvPr>
          <p:cNvSpPr/>
          <p:nvPr/>
        </p:nvSpPr>
        <p:spPr>
          <a:xfrm rot="18952059">
            <a:off x="8703665" y="5320119"/>
            <a:ext cx="653898" cy="379683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QLS</a:t>
            </a:r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6B7F3C03-B1F5-3F88-462E-ED73545A77DB}"/>
              </a:ext>
            </a:extLst>
          </p:cNvPr>
          <p:cNvGrpSpPr/>
          <p:nvPr/>
        </p:nvGrpSpPr>
        <p:grpSpPr>
          <a:xfrm>
            <a:off x="6509031" y="3204851"/>
            <a:ext cx="5611695" cy="1196481"/>
            <a:chOff x="6509031" y="3204851"/>
            <a:chExt cx="5611695" cy="1196481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DBD3F161-8598-7A44-7917-9291282A0427}"/>
                </a:ext>
              </a:extLst>
            </p:cNvPr>
            <p:cNvGrpSpPr/>
            <p:nvPr/>
          </p:nvGrpSpPr>
          <p:grpSpPr>
            <a:xfrm>
              <a:off x="6509031" y="3489364"/>
              <a:ext cx="5611695" cy="911968"/>
              <a:chOff x="6509031" y="3489364"/>
              <a:chExt cx="5611695" cy="911968"/>
            </a:xfrm>
          </p:grpSpPr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230080F9-E511-0716-1F7B-AF3F5CCE7B2F}"/>
                  </a:ext>
                </a:extLst>
              </p:cNvPr>
              <p:cNvGrpSpPr/>
              <p:nvPr/>
            </p:nvGrpSpPr>
            <p:grpSpPr>
              <a:xfrm>
                <a:off x="8008681" y="3489364"/>
                <a:ext cx="4112045" cy="911968"/>
                <a:chOff x="6425233" y="7062676"/>
                <a:chExt cx="4315792" cy="957155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EAF71564-0661-B7AD-35D0-C0DBFA6CF38B}"/>
                    </a:ext>
                  </a:extLst>
                </p:cNvPr>
                <p:cNvGrpSpPr/>
                <p:nvPr/>
              </p:nvGrpSpPr>
              <p:grpSpPr>
                <a:xfrm>
                  <a:off x="6425233" y="7062676"/>
                  <a:ext cx="4315792" cy="957155"/>
                  <a:chOff x="600349" y="4178223"/>
                  <a:chExt cx="9454602" cy="2096839"/>
                </a:xfrm>
              </p:grpSpPr>
              <p:sp>
                <p:nvSpPr>
                  <p:cNvPr id="8" name="Rechteck: abgerundete Ecken 3">
                    <a:extLst>
                      <a:ext uri="{FF2B5EF4-FFF2-40B4-BE49-F238E27FC236}">
                        <a16:creationId xmlns:a16="http://schemas.microsoft.com/office/drawing/2014/main" id="{F25996DC-CC5F-5600-D8E8-4BCC55C29300}"/>
                      </a:ext>
                    </a:extLst>
                  </p:cNvPr>
                  <p:cNvSpPr/>
                  <p:nvPr/>
                </p:nvSpPr>
                <p:spPr>
                  <a:xfrm>
                    <a:off x="600349" y="4178223"/>
                    <a:ext cx="9454602" cy="209683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3F3F3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sz="400" dirty="0"/>
                  </a:p>
                </p:txBody>
              </p:sp>
              <p:sp>
                <p:nvSpPr>
                  <p:cNvPr id="9" name="Freeform 9 1">
                    <a:extLst>
                      <a:ext uri="{FF2B5EF4-FFF2-40B4-BE49-F238E27FC236}">
                        <a16:creationId xmlns:a16="http://schemas.microsoft.com/office/drawing/2014/main" id="{E939B721-0B33-1557-8D56-777B85B86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99" y="4826578"/>
                    <a:ext cx="2431606" cy="945407"/>
                  </a:xfrm>
                  <a:custGeom>
                    <a:avLst/>
                    <a:gdLst>
                      <a:gd name="connsiteX0" fmla="*/ 0 w 1550194"/>
                      <a:gd name="connsiteY0" fmla="*/ 7144 h 1208485"/>
                      <a:gd name="connsiteX1" fmla="*/ 742950 w 1550194"/>
                      <a:gd name="connsiteY1" fmla="*/ 1207294 h 1208485"/>
                      <a:gd name="connsiteX2" fmla="*/ 1550194 w 1550194"/>
                      <a:gd name="connsiteY2" fmla="*/ 0 h 12084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50194" h="1208485">
                        <a:moveTo>
                          <a:pt x="0" y="7144"/>
                        </a:moveTo>
                        <a:cubicBezTo>
                          <a:pt x="242292" y="607814"/>
                          <a:pt x="484584" y="1208485"/>
                          <a:pt x="742950" y="1207294"/>
                        </a:cubicBezTo>
                        <a:cubicBezTo>
                          <a:pt x="1001316" y="1206103"/>
                          <a:pt x="1275755" y="603051"/>
                          <a:pt x="1550194" y="0"/>
                        </a:cubicBezTo>
                      </a:path>
                    </a:pathLst>
                  </a:custGeom>
                  <a:ln w="28575">
                    <a:solidFill>
                      <a:srgbClr val="44546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vert="horz" wrap="square" lIns="0" tIns="36000" rIns="0" bIns="3600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57200" rtl="0" eaLnBrk="1" fontAlgn="base" latinLnBrk="0" hangingPunct="1">
                      <a:lnSpc>
                        <a:spcPts val="2400"/>
                      </a:lnSpc>
                      <a:spcBef>
                        <a:spcPts val="600"/>
                      </a:spcBef>
                      <a:spcAft>
                        <a:spcPct val="0"/>
                      </a:spcAft>
                      <a:buClr>
                        <a:srgbClr val="2A6AB3"/>
                      </a:buClr>
                      <a:buSzPct val="110000"/>
                      <a:buFont typeface="Wingdings" pitchFamily="16" charset="2"/>
                      <a:buNone/>
                      <a:tabLst/>
                    </a:pPr>
                    <a:endParaRPr kumimoji="0" lang="de-CH" sz="3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</a:endParaRPr>
                  </a:p>
                </p:txBody>
              </p:sp>
              <p:grpSp>
                <p:nvGrpSpPr>
                  <p:cNvPr id="10" name="Group 66">
                    <a:extLst>
                      <a:ext uri="{FF2B5EF4-FFF2-40B4-BE49-F238E27FC236}">
                        <a16:creationId xmlns:a16="http://schemas.microsoft.com/office/drawing/2014/main" id="{65C6B24E-BFBE-96CF-B2BD-6F8A99447518}"/>
                      </a:ext>
                    </a:extLst>
                  </p:cNvPr>
                  <p:cNvGrpSpPr/>
                  <p:nvPr/>
                </p:nvGrpSpPr>
                <p:grpSpPr>
                  <a:xfrm rot="19713267">
                    <a:off x="1936384" y="5049340"/>
                    <a:ext cx="1075526" cy="227749"/>
                    <a:chOff x="1174506" y="3150201"/>
                    <a:chExt cx="1254090" cy="265561"/>
                  </a:xfrm>
                </p:grpSpPr>
                <p:sp>
                  <p:nvSpPr>
                    <p:cNvPr id="15" name="Freeform 29 3">
                      <a:extLst>
                        <a:ext uri="{FF2B5EF4-FFF2-40B4-BE49-F238E27FC236}">
                          <a16:creationId xmlns:a16="http://schemas.microsoft.com/office/drawing/2014/main" id="{ADC87511-7C4A-29C9-F321-C420BAE002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3635" y="3196415"/>
                      <a:ext cx="853440" cy="182892"/>
                    </a:xfrm>
                    <a:custGeom>
                      <a:avLst/>
                      <a:gdLst>
                        <a:gd name="connsiteX0" fmla="*/ 0 w 853440"/>
                        <a:gd name="connsiteY0" fmla="*/ 76206 h 182892"/>
                        <a:gd name="connsiteX1" fmla="*/ 160020 w 853440"/>
                        <a:gd name="connsiteY1" fmla="*/ 106686 h 182892"/>
                        <a:gd name="connsiteX2" fmla="*/ 228600 w 853440"/>
                        <a:gd name="connsiteY2" fmla="*/ 175266 h 182892"/>
                        <a:gd name="connsiteX3" fmla="*/ 281940 w 853440"/>
                        <a:gd name="connsiteY3" fmla="*/ 7626 h 182892"/>
                        <a:gd name="connsiteX4" fmla="*/ 358140 w 853440"/>
                        <a:gd name="connsiteY4" fmla="*/ 182886 h 182892"/>
                        <a:gd name="connsiteX5" fmla="*/ 419100 w 853440"/>
                        <a:gd name="connsiteY5" fmla="*/ 6 h 182892"/>
                        <a:gd name="connsiteX6" fmla="*/ 464820 w 853440"/>
                        <a:gd name="connsiteY6" fmla="*/ 175266 h 182892"/>
                        <a:gd name="connsiteX7" fmla="*/ 533400 w 853440"/>
                        <a:gd name="connsiteY7" fmla="*/ 7626 h 182892"/>
                        <a:gd name="connsiteX8" fmla="*/ 594360 w 853440"/>
                        <a:gd name="connsiteY8" fmla="*/ 175266 h 182892"/>
                        <a:gd name="connsiteX9" fmla="*/ 647700 w 853440"/>
                        <a:gd name="connsiteY9" fmla="*/ 15246 h 182892"/>
                        <a:gd name="connsiteX10" fmla="*/ 708660 w 853440"/>
                        <a:gd name="connsiteY10" fmla="*/ 144786 h 182892"/>
                        <a:gd name="connsiteX11" fmla="*/ 769620 w 853440"/>
                        <a:gd name="connsiteY11" fmla="*/ 76206 h 182892"/>
                        <a:gd name="connsiteX12" fmla="*/ 853440 w 853440"/>
                        <a:gd name="connsiteY12" fmla="*/ 76206 h 182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3440" h="182892">
                          <a:moveTo>
                            <a:pt x="0" y="76206"/>
                          </a:moveTo>
                          <a:cubicBezTo>
                            <a:pt x="60960" y="83191"/>
                            <a:pt x="121920" y="90176"/>
                            <a:pt x="160020" y="106686"/>
                          </a:cubicBezTo>
                          <a:cubicBezTo>
                            <a:pt x="198120" y="123196"/>
                            <a:pt x="208280" y="191776"/>
                            <a:pt x="228600" y="175266"/>
                          </a:cubicBezTo>
                          <a:cubicBezTo>
                            <a:pt x="248920" y="158756"/>
                            <a:pt x="260350" y="6356"/>
                            <a:pt x="281940" y="7626"/>
                          </a:cubicBezTo>
                          <a:cubicBezTo>
                            <a:pt x="303530" y="8896"/>
                            <a:pt x="335280" y="184156"/>
                            <a:pt x="358140" y="182886"/>
                          </a:cubicBezTo>
                          <a:cubicBezTo>
                            <a:pt x="381000" y="181616"/>
                            <a:pt x="401320" y="1276"/>
                            <a:pt x="419100" y="6"/>
                          </a:cubicBezTo>
                          <a:cubicBezTo>
                            <a:pt x="436880" y="-1264"/>
                            <a:pt x="445770" y="173996"/>
                            <a:pt x="464820" y="175266"/>
                          </a:cubicBezTo>
                          <a:cubicBezTo>
                            <a:pt x="483870" y="176536"/>
                            <a:pt x="511810" y="7626"/>
                            <a:pt x="533400" y="7626"/>
                          </a:cubicBezTo>
                          <a:cubicBezTo>
                            <a:pt x="554990" y="7626"/>
                            <a:pt x="575310" y="173996"/>
                            <a:pt x="594360" y="175266"/>
                          </a:cubicBezTo>
                          <a:cubicBezTo>
                            <a:pt x="613410" y="176536"/>
                            <a:pt x="628650" y="20326"/>
                            <a:pt x="647700" y="15246"/>
                          </a:cubicBezTo>
                          <a:cubicBezTo>
                            <a:pt x="666750" y="10166"/>
                            <a:pt x="688340" y="134626"/>
                            <a:pt x="708660" y="144786"/>
                          </a:cubicBezTo>
                          <a:cubicBezTo>
                            <a:pt x="728980" y="154946"/>
                            <a:pt x="745490" y="87636"/>
                            <a:pt x="769620" y="76206"/>
                          </a:cubicBezTo>
                          <a:cubicBezTo>
                            <a:pt x="793750" y="64776"/>
                            <a:pt x="823595" y="70491"/>
                            <a:pt x="853440" y="76206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 dirty="0"/>
                    </a:p>
                  </p:txBody>
                </p:sp>
                <p:sp>
                  <p:nvSpPr>
                    <p:cNvPr id="16" name="Oval 68">
                      <a:extLst>
                        <a:ext uri="{FF2B5EF4-FFF2-40B4-BE49-F238E27FC236}">
                          <a16:creationId xmlns:a16="http://schemas.microsoft.com/office/drawing/2014/main" id="{449D3876-A736-1ACA-C3C8-7BA2CE21D2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4506" y="3158452"/>
                      <a:ext cx="257310" cy="257310"/>
                    </a:xfrm>
                    <a:prstGeom prst="ellipse">
                      <a:avLst/>
                    </a:prstGeom>
                    <a:solidFill>
                      <a:srgbClr val="FFBDBD"/>
                    </a:solidFill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/>
                    </a:p>
                  </p:txBody>
                </p:sp>
                <p:sp>
                  <p:nvSpPr>
                    <p:cNvPr id="17" name="Oval 69">
                      <a:extLst>
                        <a:ext uri="{FF2B5EF4-FFF2-40B4-BE49-F238E27FC236}">
                          <a16:creationId xmlns:a16="http://schemas.microsoft.com/office/drawing/2014/main" id="{A444D446-0474-7C56-14E3-51356218BC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1286" y="3150201"/>
                      <a:ext cx="257310" cy="257310"/>
                    </a:xfrm>
                    <a:prstGeom prst="ellipse">
                      <a:avLst/>
                    </a:prstGeom>
                    <a:solidFill>
                      <a:srgbClr val="FFBDBD"/>
                    </a:solidFill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/>
                    </a:p>
                  </p:txBody>
                </p:sp>
              </p:grpSp>
              <p:sp>
                <p:nvSpPr>
                  <p:cNvPr id="11" name="Oval 70">
                    <a:extLst>
                      <a:ext uri="{FF2B5EF4-FFF2-40B4-BE49-F238E27FC236}">
                        <a16:creationId xmlns:a16="http://schemas.microsoft.com/office/drawing/2014/main" id="{3B6D06A8-B573-FE4C-0335-6A4D6781FBBC}"/>
                      </a:ext>
                    </a:extLst>
                  </p:cNvPr>
                  <p:cNvSpPr/>
                  <p:nvPr/>
                </p:nvSpPr>
                <p:spPr>
                  <a:xfrm rot="18013018">
                    <a:off x="1393170" y="4986900"/>
                    <a:ext cx="393467" cy="393467"/>
                  </a:xfrm>
                  <a:prstGeom prst="ellipse">
                    <a:avLst/>
                  </a:prstGeom>
                  <a:solidFill>
                    <a:srgbClr val="8D42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</p:grpSp>
            <p:grpSp>
              <p:nvGrpSpPr>
                <p:cNvPr id="18" name="Group 98">
                  <a:extLst>
                    <a:ext uri="{FF2B5EF4-FFF2-40B4-BE49-F238E27FC236}">
                      <a16:creationId xmlns:a16="http://schemas.microsoft.com/office/drawing/2014/main" id="{C67DB866-3CBA-A223-E564-DE8D7C3A1F35}"/>
                    </a:ext>
                  </a:extLst>
                </p:cNvPr>
                <p:cNvGrpSpPr/>
                <p:nvPr/>
              </p:nvGrpSpPr>
              <p:grpSpPr>
                <a:xfrm rot="19713267">
                  <a:off x="8548329" y="7463837"/>
                  <a:ext cx="498087" cy="102003"/>
                  <a:chOff x="1152848" y="3143751"/>
                  <a:chExt cx="1272318" cy="260558"/>
                </a:xfrm>
                <a:effectLst/>
              </p:grpSpPr>
              <p:sp>
                <p:nvSpPr>
                  <p:cNvPr id="19" name="Freeform 29 1">
                    <a:extLst>
                      <a:ext uri="{FF2B5EF4-FFF2-40B4-BE49-F238E27FC236}">
                        <a16:creationId xmlns:a16="http://schemas.microsoft.com/office/drawing/2014/main" id="{6ECE9128-C1C1-E9A3-BD19-80FD6F4F182F}"/>
                      </a:ext>
                    </a:extLst>
                  </p:cNvPr>
                  <p:cNvSpPr/>
                  <p:nvPr/>
                </p:nvSpPr>
                <p:spPr>
                  <a:xfrm>
                    <a:off x="1333635" y="3196415"/>
                    <a:ext cx="853440" cy="182892"/>
                  </a:xfrm>
                  <a:custGeom>
                    <a:avLst/>
                    <a:gdLst>
                      <a:gd name="connsiteX0" fmla="*/ 0 w 853440"/>
                      <a:gd name="connsiteY0" fmla="*/ 76206 h 182892"/>
                      <a:gd name="connsiteX1" fmla="*/ 160020 w 853440"/>
                      <a:gd name="connsiteY1" fmla="*/ 106686 h 182892"/>
                      <a:gd name="connsiteX2" fmla="*/ 228600 w 853440"/>
                      <a:gd name="connsiteY2" fmla="*/ 175266 h 182892"/>
                      <a:gd name="connsiteX3" fmla="*/ 281940 w 853440"/>
                      <a:gd name="connsiteY3" fmla="*/ 7626 h 182892"/>
                      <a:gd name="connsiteX4" fmla="*/ 358140 w 853440"/>
                      <a:gd name="connsiteY4" fmla="*/ 182886 h 182892"/>
                      <a:gd name="connsiteX5" fmla="*/ 419100 w 853440"/>
                      <a:gd name="connsiteY5" fmla="*/ 6 h 182892"/>
                      <a:gd name="connsiteX6" fmla="*/ 464820 w 853440"/>
                      <a:gd name="connsiteY6" fmla="*/ 175266 h 182892"/>
                      <a:gd name="connsiteX7" fmla="*/ 533400 w 853440"/>
                      <a:gd name="connsiteY7" fmla="*/ 7626 h 182892"/>
                      <a:gd name="connsiteX8" fmla="*/ 594360 w 853440"/>
                      <a:gd name="connsiteY8" fmla="*/ 175266 h 182892"/>
                      <a:gd name="connsiteX9" fmla="*/ 647700 w 853440"/>
                      <a:gd name="connsiteY9" fmla="*/ 15246 h 182892"/>
                      <a:gd name="connsiteX10" fmla="*/ 708660 w 853440"/>
                      <a:gd name="connsiteY10" fmla="*/ 144786 h 182892"/>
                      <a:gd name="connsiteX11" fmla="*/ 769620 w 853440"/>
                      <a:gd name="connsiteY11" fmla="*/ 76206 h 182892"/>
                      <a:gd name="connsiteX12" fmla="*/ 853440 w 853440"/>
                      <a:gd name="connsiteY12" fmla="*/ 76206 h 182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3440" h="182892">
                        <a:moveTo>
                          <a:pt x="0" y="76206"/>
                        </a:moveTo>
                        <a:cubicBezTo>
                          <a:pt x="60960" y="83191"/>
                          <a:pt x="121920" y="90176"/>
                          <a:pt x="160020" y="106686"/>
                        </a:cubicBezTo>
                        <a:cubicBezTo>
                          <a:pt x="198120" y="123196"/>
                          <a:pt x="208280" y="191776"/>
                          <a:pt x="228600" y="175266"/>
                        </a:cubicBezTo>
                        <a:cubicBezTo>
                          <a:pt x="248920" y="158756"/>
                          <a:pt x="260350" y="6356"/>
                          <a:pt x="281940" y="7626"/>
                        </a:cubicBezTo>
                        <a:cubicBezTo>
                          <a:pt x="303530" y="8896"/>
                          <a:pt x="335280" y="184156"/>
                          <a:pt x="358140" y="182886"/>
                        </a:cubicBezTo>
                        <a:cubicBezTo>
                          <a:pt x="381000" y="181616"/>
                          <a:pt x="401320" y="1276"/>
                          <a:pt x="419100" y="6"/>
                        </a:cubicBezTo>
                        <a:cubicBezTo>
                          <a:pt x="436880" y="-1264"/>
                          <a:pt x="445770" y="173996"/>
                          <a:pt x="464820" y="175266"/>
                        </a:cubicBezTo>
                        <a:cubicBezTo>
                          <a:pt x="483870" y="176536"/>
                          <a:pt x="511810" y="7626"/>
                          <a:pt x="533400" y="7626"/>
                        </a:cubicBezTo>
                        <a:cubicBezTo>
                          <a:pt x="554990" y="7626"/>
                          <a:pt x="575310" y="173996"/>
                          <a:pt x="594360" y="175266"/>
                        </a:cubicBezTo>
                        <a:cubicBezTo>
                          <a:pt x="613410" y="176536"/>
                          <a:pt x="628650" y="20326"/>
                          <a:pt x="647700" y="15246"/>
                        </a:cubicBezTo>
                        <a:cubicBezTo>
                          <a:pt x="666750" y="10166"/>
                          <a:pt x="688340" y="134626"/>
                          <a:pt x="708660" y="144786"/>
                        </a:cubicBezTo>
                        <a:cubicBezTo>
                          <a:pt x="728980" y="154946"/>
                          <a:pt x="745490" y="87636"/>
                          <a:pt x="769620" y="76206"/>
                        </a:cubicBezTo>
                        <a:cubicBezTo>
                          <a:pt x="793750" y="64776"/>
                          <a:pt x="823595" y="70491"/>
                          <a:pt x="853440" y="762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FF0000"/>
                    </a:solidFill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  <p:sp>
                <p:nvSpPr>
                  <p:cNvPr id="20" name="Oval 100">
                    <a:extLst>
                      <a:ext uri="{FF2B5EF4-FFF2-40B4-BE49-F238E27FC236}">
                        <a16:creationId xmlns:a16="http://schemas.microsoft.com/office/drawing/2014/main" id="{5B989B29-20DF-7E93-36C1-38709D74007C}"/>
                      </a:ext>
                    </a:extLst>
                  </p:cNvPr>
                  <p:cNvSpPr/>
                  <p:nvPr/>
                </p:nvSpPr>
                <p:spPr>
                  <a:xfrm>
                    <a:off x="1152848" y="3143751"/>
                    <a:ext cx="257310" cy="257310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noFill/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  <p:sp>
                <p:nvSpPr>
                  <p:cNvPr id="21" name="Oval 101">
                    <a:extLst>
                      <a:ext uri="{FF2B5EF4-FFF2-40B4-BE49-F238E27FC236}">
                        <a16:creationId xmlns:a16="http://schemas.microsoft.com/office/drawing/2014/main" id="{C774ECBF-FFF2-442C-7468-4DCED1D23A36}"/>
                      </a:ext>
                    </a:extLst>
                  </p:cNvPr>
                  <p:cNvSpPr/>
                  <p:nvPr/>
                </p:nvSpPr>
                <p:spPr>
                  <a:xfrm>
                    <a:off x="2167856" y="3146999"/>
                    <a:ext cx="257310" cy="257310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noFill/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/>
                  </a:p>
                </p:txBody>
              </p:sp>
            </p:grpSp>
            <p:grpSp>
              <p:nvGrpSpPr>
                <p:cNvPr id="22" name="Group 103">
                  <a:extLst>
                    <a:ext uri="{FF2B5EF4-FFF2-40B4-BE49-F238E27FC236}">
                      <a16:creationId xmlns:a16="http://schemas.microsoft.com/office/drawing/2014/main" id="{180A6C82-EE1A-3517-B2CC-82508AF0AAED}"/>
                    </a:ext>
                  </a:extLst>
                </p:cNvPr>
                <p:cNvGrpSpPr/>
                <p:nvPr/>
              </p:nvGrpSpPr>
              <p:grpSpPr>
                <a:xfrm rot="19713267">
                  <a:off x="8599639" y="7481250"/>
                  <a:ext cx="467684" cy="72173"/>
                  <a:chOff x="1115536" y="3115939"/>
                  <a:chExt cx="1776974" cy="274222"/>
                </a:xfrm>
                <a:effectLst/>
              </p:grpSpPr>
              <p:sp>
                <p:nvSpPr>
                  <p:cNvPr id="23" name="Freeform 29 2">
                    <a:extLst>
                      <a:ext uri="{FF2B5EF4-FFF2-40B4-BE49-F238E27FC236}">
                        <a16:creationId xmlns:a16="http://schemas.microsoft.com/office/drawing/2014/main" id="{3BC5BBD6-696C-0541-525F-240CD3C4E4EC}"/>
                      </a:ext>
                    </a:extLst>
                  </p:cNvPr>
                  <p:cNvSpPr/>
                  <p:nvPr/>
                </p:nvSpPr>
                <p:spPr>
                  <a:xfrm>
                    <a:off x="1333635" y="3196415"/>
                    <a:ext cx="853440" cy="182892"/>
                  </a:xfrm>
                  <a:custGeom>
                    <a:avLst/>
                    <a:gdLst>
                      <a:gd name="connsiteX0" fmla="*/ 0 w 853440"/>
                      <a:gd name="connsiteY0" fmla="*/ 76206 h 182892"/>
                      <a:gd name="connsiteX1" fmla="*/ 160020 w 853440"/>
                      <a:gd name="connsiteY1" fmla="*/ 106686 h 182892"/>
                      <a:gd name="connsiteX2" fmla="*/ 228600 w 853440"/>
                      <a:gd name="connsiteY2" fmla="*/ 175266 h 182892"/>
                      <a:gd name="connsiteX3" fmla="*/ 281940 w 853440"/>
                      <a:gd name="connsiteY3" fmla="*/ 7626 h 182892"/>
                      <a:gd name="connsiteX4" fmla="*/ 358140 w 853440"/>
                      <a:gd name="connsiteY4" fmla="*/ 182886 h 182892"/>
                      <a:gd name="connsiteX5" fmla="*/ 419100 w 853440"/>
                      <a:gd name="connsiteY5" fmla="*/ 6 h 182892"/>
                      <a:gd name="connsiteX6" fmla="*/ 464820 w 853440"/>
                      <a:gd name="connsiteY6" fmla="*/ 175266 h 182892"/>
                      <a:gd name="connsiteX7" fmla="*/ 533400 w 853440"/>
                      <a:gd name="connsiteY7" fmla="*/ 7626 h 182892"/>
                      <a:gd name="connsiteX8" fmla="*/ 594360 w 853440"/>
                      <a:gd name="connsiteY8" fmla="*/ 175266 h 182892"/>
                      <a:gd name="connsiteX9" fmla="*/ 647700 w 853440"/>
                      <a:gd name="connsiteY9" fmla="*/ 15246 h 182892"/>
                      <a:gd name="connsiteX10" fmla="*/ 708660 w 853440"/>
                      <a:gd name="connsiteY10" fmla="*/ 144786 h 182892"/>
                      <a:gd name="connsiteX11" fmla="*/ 769620 w 853440"/>
                      <a:gd name="connsiteY11" fmla="*/ 76206 h 182892"/>
                      <a:gd name="connsiteX12" fmla="*/ 853440 w 853440"/>
                      <a:gd name="connsiteY12" fmla="*/ 76206 h 182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3440" h="182892">
                        <a:moveTo>
                          <a:pt x="0" y="76206"/>
                        </a:moveTo>
                        <a:cubicBezTo>
                          <a:pt x="60960" y="83191"/>
                          <a:pt x="121920" y="90176"/>
                          <a:pt x="160020" y="106686"/>
                        </a:cubicBezTo>
                        <a:cubicBezTo>
                          <a:pt x="198120" y="123196"/>
                          <a:pt x="208280" y="191776"/>
                          <a:pt x="228600" y="175266"/>
                        </a:cubicBezTo>
                        <a:cubicBezTo>
                          <a:pt x="248920" y="158756"/>
                          <a:pt x="260350" y="6356"/>
                          <a:pt x="281940" y="7626"/>
                        </a:cubicBezTo>
                        <a:cubicBezTo>
                          <a:pt x="303530" y="8896"/>
                          <a:pt x="335280" y="184156"/>
                          <a:pt x="358140" y="182886"/>
                        </a:cubicBezTo>
                        <a:cubicBezTo>
                          <a:pt x="381000" y="181616"/>
                          <a:pt x="401320" y="1276"/>
                          <a:pt x="419100" y="6"/>
                        </a:cubicBezTo>
                        <a:cubicBezTo>
                          <a:pt x="436880" y="-1264"/>
                          <a:pt x="445770" y="173996"/>
                          <a:pt x="464820" y="175266"/>
                        </a:cubicBezTo>
                        <a:cubicBezTo>
                          <a:pt x="483870" y="176536"/>
                          <a:pt x="511810" y="7626"/>
                          <a:pt x="533400" y="7626"/>
                        </a:cubicBezTo>
                        <a:cubicBezTo>
                          <a:pt x="554990" y="7626"/>
                          <a:pt x="575310" y="173996"/>
                          <a:pt x="594360" y="175266"/>
                        </a:cubicBezTo>
                        <a:cubicBezTo>
                          <a:pt x="613410" y="176536"/>
                          <a:pt x="628650" y="20326"/>
                          <a:pt x="647700" y="15246"/>
                        </a:cubicBezTo>
                        <a:cubicBezTo>
                          <a:pt x="666750" y="10166"/>
                          <a:pt x="688340" y="134626"/>
                          <a:pt x="708660" y="144786"/>
                        </a:cubicBezTo>
                        <a:cubicBezTo>
                          <a:pt x="728980" y="154946"/>
                          <a:pt x="745490" y="87636"/>
                          <a:pt x="769620" y="76206"/>
                        </a:cubicBezTo>
                        <a:cubicBezTo>
                          <a:pt x="793750" y="64776"/>
                          <a:pt x="823595" y="70491"/>
                          <a:pt x="853440" y="762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FF0000"/>
                    </a:solidFill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  <p:sp>
                <p:nvSpPr>
                  <p:cNvPr id="44" name="Oval 105">
                    <a:extLst>
                      <a:ext uri="{FF2B5EF4-FFF2-40B4-BE49-F238E27FC236}">
                        <a16:creationId xmlns:a16="http://schemas.microsoft.com/office/drawing/2014/main" id="{76B6A9B8-2D34-66E3-C4E0-0437E8F60A3B}"/>
                      </a:ext>
                    </a:extLst>
                  </p:cNvPr>
                  <p:cNvSpPr/>
                  <p:nvPr/>
                </p:nvSpPr>
                <p:spPr>
                  <a:xfrm>
                    <a:off x="1115536" y="3132850"/>
                    <a:ext cx="257310" cy="257311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noFill/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/>
                  </a:p>
                </p:txBody>
              </p:sp>
              <p:sp>
                <p:nvSpPr>
                  <p:cNvPr id="50" name="Oval 106">
                    <a:extLst>
                      <a:ext uri="{FF2B5EF4-FFF2-40B4-BE49-F238E27FC236}">
                        <a16:creationId xmlns:a16="http://schemas.microsoft.com/office/drawing/2014/main" id="{74BBB6A2-AD54-43C4-FE73-68898AB5B6D1}"/>
                      </a:ext>
                    </a:extLst>
                  </p:cNvPr>
                  <p:cNvSpPr/>
                  <p:nvPr/>
                </p:nvSpPr>
                <p:spPr>
                  <a:xfrm>
                    <a:off x="2635200" y="3115939"/>
                    <a:ext cx="257310" cy="257311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noFill/>
                  </a:ln>
                  <a:effectLst>
                    <a:softEdge rad="3175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/>
                  </a:p>
                </p:txBody>
              </p:sp>
            </p:grpSp>
            <p:sp>
              <p:nvSpPr>
                <p:cNvPr id="51" name="Oval 102">
                  <a:extLst>
                    <a:ext uri="{FF2B5EF4-FFF2-40B4-BE49-F238E27FC236}">
                      <a16:creationId xmlns:a16="http://schemas.microsoft.com/office/drawing/2014/main" id="{72EBA12A-EA63-EEDB-A4A3-3D3148E5A564}"/>
                    </a:ext>
                  </a:extLst>
                </p:cNvPr>
                <p:cNvSpPr/>
                <p:nvPr/>
              </p:nvSpPr>
              <p:spPr>
                <a:xfrm rot="18013018">
                  <a:off x="8234317" y="7403407"/>
                  <a:ext cx="236020" cy="236021"/>
                </a:xfrm>
                <a:prstGeom prst="ellipse">
                  <a:avLst/>
                </a:prstGeom>
                <a:solidFill>
                  <a:srgbClr val="8D42C6"/>
                </a:solidFill>
                <a:ln>
                  <a:noFill/>
                </a:ln>
                <a:effectLst>
                  <a:softEdge rad="1143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 dirty="0"/>
                </a:p>
              </p:txBody>
            </p:sp>
            <p:grpSp>
              <p:nvGrpSpPr>
                <p:cNvPr id="53" name="Group 77">
                  <a:extLst>
                    <a:ext uri="{FF2B5EF4-FFF2-40B4-BE49-F238E27FC236}">
                      <a16:creationId xmlns:a16="http://schemas.microsoft.com/office/drawing/2014/main" id="{AEB27863-A2E8-71D4-86C3-17FCF56C0695}"/>
                    </a:ext>
                  </a:extLst>
                </p:cNvPr>
                <p:cNvGrpSpPr/>
                <p:nvPr/>
              </p:nvGrpSpPr>
              <p:grpSpPr>
                <a:xfrm rot="19713267">
                  <a:off x="8501420" y="7459947"/>
                  <a:ext cx="490951" cy="103962"/>
                  <a:chOff x="1174506" y="3150201"/>
                  <a:chExt cx="1254090" cy="265561"/>
                </a:xfrm>
                <a:effectLst/>
              </p:grpSpPr>
              <p:sp>
                <p:nvSpPr>
                  <p:cNvPr id="54" name="Freeform 29 4">
                    <a:extLst>
                      <a:ext uri="{FF2B5EF4-FFF2-40B4-BE49-F238E27FC236}">
                        <a16:creationId xmlns:a16="http://schemas.microsoft.com/office/drawing/2014/main" id="{21450CA8-C483-BEC8-A571-5A552D856838}"/>
                      </a:ext>
                    </a:extLst>
                  </p:cNvPr>
                  <p:cNvSpPr/>
                  <p:nvPr/>
                </p:nvSpPr>
                <p:spPr>
                  <a:xfrm>
                    <a:off x="1333635" y="3196415"/>
                    <a:ext cx="853440" cy="182892"/>
                  </a:xfrm>
                  <a:custGeom>
                    <a:avLst/>
                    <a:gdLst>
                      <a:gd name="connsiteX0" fmla="*/ 0 w 853440"/>
                      <a:gd name="connsiteY0" fmla="*/ 76206 h 182892"/>
                      <a:gd name="connsiteX1" fmla="*/ 160020 w 853440"/>
                      <a:gd name="connsiteY1" fmla="*/ 106686 h 182892"/>
                      <a:gd name="connsiteX2" fmla="*/ 228600 w 853440"/>
                      <a:gd name="connsiteY2" fmla="*/ 175266 h 182892"/>
                      <a:gd name="connsiteX3" fmla="*/ 281940 w 853440"/>
                      <a:gd name="connsiteY3" fmla="*/ 7626 h 182892"/>
                      <a:gd name="connsiteX4" fmla="*/ 358140 w 853440"/>
                      <a:gd name="connsiteY4" fmla="*/ 182886 h 182892"/>
                      <a:gd name="connsiteX5" fmla="*/ 419100 w 853440"/>
                      <a:gd name="connsiteY5" fmla="*/ 6 h 182892"/>
                      <a:gd name="connsiteX6" fmla="*/ 464820 w 853440"/>
                      <a:gd name="connsiteY6" fmla="*/ 175266 h 182892"/>
                      <a:gd name="connsiteX7" fmla="*/ 533400 w 853440"/>
                      <a:gd name="connsiteY7" fmla="*/ 7626 h 182892"/>
                      <a:gd name="connsiteX8" fmla="*/ 594360 w 853440"/>
                      <a:gd name="connsiteY8" fmla="*/ 175266 h 182892"/>
                      <a:gd name="connsiteX9" fmla="*/ 647700 w 853440"/>
                      <a:gd name="connsiteY9" fmla="*/ 15246 h 182892"/>
                      <a:gd name="connsiteX10" fmla="*/ 708660 w 853440"/>
                      <a:gd name="connsiteY10" fmla="*/ 144786 h 182892"/>
                      <a:gd name="connsiteX11" fmla="*/ 769620 w 853440"/>
                      <a:gd name="connsiteY11" fmla="*/ 76206 h 182892"/>
                      <a:gd name="connsiteX12" fmla="*/ 853440 w 853440"/>
                      <a:gd name="connsiteY12" fmla="*/ 76206 h 182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3440" h="182892">
                        <a:moveTo>
                          <a:pt x="0" y="76206"/>
                        </a:moveTo>
                        <a:cubicBezTo>
                          <a:pt x="60960" y="83191"/>
                          <a:pt x="121920" y="90176"/>
                          <a:pt x="160020" y="106686"/>
                        </a:cubicBezTo>
                        <a:cubicBezTo>
                          <a:pt x="198120" y="123196"/>
                          <a:pt x="208280" y="191776"/>
                          <a:pt x="228600" y="175266"/>
                        </a:cubicBezTo>
                        <a:cubicBezTo>
                          <a:pt x="248920" y="158756"/>
                          <a:pt x="260350" y="6356"/>
                          <a:pt x="281940" y="7626"/>
                        </a:cubicBezTo>
                        <a:cubicBezTo>
                          <a:pt x="303530" y="8896"/>
                          <a:pt x="335280" y="184156"/>
                          <a:pt x="358140" y="182886"/>
                        </a:cubicBezTo>
                        <a:cubicBezTo>
                          <a:pt x="381000" y="181616"/>
                          <a:pt x="401320" y="1276"/>
                          <a:pt x="419100" y="6"/>
                        </a:cubicBezTo>
                        <a:cubicBezTo>
                          <a:pt x="436880" y="-1264"/>
                          <a:pt x="445770" y="173996"/>
                          <a:pt x="464820" y="175266"/>
                        </a:cubicBezTo>
                        <a:cubicBezTo>
                          <a:pt x="483870" y="176536"/>
                          <a:pt x="511810" y="7626"/>
                          <a:pt x="533400" y="7626"/>
                        </a:cubicBezTo>
                        <a:cubicBezTo>
                          <a:pt x="554990" y="7626"/>
                          <a:pt x="575310" y="173996"/>
                          <a:pt x="594360" y="175266"/>
                        </a:cubicBezTo>
                        <a:cubicBezTo>
                          <a:pt x="613410" y="176536"/>
                          <a:pt x="628650" y="20326"/>
                          <a:pt x="647700" y="15246"/>
                        </a:cubicBezTo>
                        <a:cubicBezTo>
                          <a:pt x="666750" y="10166"/>
                          <a:pt x="688340" y="134626"/>
                          <a:pt x="708660" y="144786"/>
                        </a:cubicBezTo>
                        <a:cubicBezTo>
                          <a:pt x="728980" y="154946"/>
                          <a:pt x="745490" y="87636"/>
                          <a:pt x="769620" y="76206"/>
                        </a:cubicBezTo>
                        <a:cubicBezTo>
                          <a:pt x="793750" y="64776"/>
                          <a:pt x="823595" y="70491"/>
                          <a:pt x="853440" y="762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  <p:sp>
                <p:nvSpPr>
                  <p:cNvPr id="55" name="Oval 79">
                    <a:extLst>
                      <a:ext uri="{FF2B5EF4-FFF2-40B4-BE49-F238E27FC236}">
                        <a16:creationId xmlns:a16="http://schemas.microsoft.com/office/drawing/2014/main" id="{D749A973-8BEB-DF4D-C3EC-2179E142739A}"/>
                      </a:ext>
                    </a:extLst>
                  </p:cNvPr>
                  <p:cNvSpPr/>
                  <p:nvPr/>
                </p:nvSpPr>
                <p:spPr>
                  <a:xfrm>
                    <a:off x="1174506" y="3158452"/>
                    <a:ext cx="257310" cy="257310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/>
                  </a:p>
                </p:txBody>
              </p:sp>
              <p:sp>
                <p:nvSpPr>
                  <p:cNvPr id="56" name="Oval 80">
                    <a:extLst>
                      <a:ext uri="{FF2B5EF4-FFF2-40B4-BE49-F238E27FC236}">
                        <a16:creationId xmlns:a16="http://schemas.microsoft.com/office/drawing/2014/main" id="{2B182921-2D29-6A9B-4D3D-233C240F8E5F}"/>
                      </a:ext>
                    </a:extLst>
                  </p:cNvPr>
                  <p:cNvSpPr/>
                  <p:nvPr/>
                </p:nvSpPr>
                <p:spPr>
                  <a:xfrm>
                    <a:off x="2171286" y="3150201"/>
                    <a:ext cx="257310" cy="257310"/>
                  </a:xfrm>
                  <a:prstGeom prst="ellipse">
                    <a:avLst/>
                  </a:prstGeom>
                  <a:solidFill>
                    <a:srgbClr val="FFBDBD"/>
                  </a:solidFill>
                  <a:ln w="1905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/>
                  </a:p>
                </p:txBody>
              </p:sp>
            </p:grpSp>
            <p:sp>
              <p:nvSpPr>
                <p:cNvPr id="57" name="Oval 81">
                  <a:extLst>
                    <a:ext uri="{FF2B5EF4-FFF2-40B4-BE49-F238E27FC236}">
                      <a16:creationId xmlns:a16="http://schemas.microsoft.com/office/drawing/2014/main" id="{80CBC4D7-7AE4-6574-4326-5749DFAE1E60}"/>
                    </a:ext>
                  </a:extLst>
                </p:cNvPr>
                <p:cNvSpPr/>
                <p:nvPr/>
              </p:nvSpPr>
              <p:spPr>
                <a:xfrm rot="18013018">
                  <a:off x="8317887" y="7431445"/>
                  <a:ext cx="179608" cy="179608"/>
                </a:xfrm>
                <a:prstGeom prst="ellipse">
                  <a:avLst/>
                </a:prstGeom>
                <a:solidFill>
                  <a:srgbClr val="8D42C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400" dirty="0"/>
                </a:p>
              </p:txBody>
            </p:sp>
            <p:cxnSp>
              <p:nvCxnSpPr>
                <p:cNvPr id="59" name="Straight Arrow Connector 112">
                  <a:extLst>
                    <a:ext uri="{FF2B5EF4-FFF2-40B4-BE49-F238E27FC236}">
                      <a16:creationId xmlns:a16="http://schemas.microsoft.com/office/drawing/2014/main" id="{2FC93E35-50E8-7D0A-008F-14DEF86FB8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75544" y="7484259"/>
                  <a:ext cx="386421" cy="0"/>
                </a:xfrm>
                <a:prstGeom prst="straightConnector1">
                  <a:avLst/>
                </a:prstGeom>
                <a:ln w="57150">
                  <a:solidFill>
                    <a:srgbClr val="C00000"/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Freeform 9 2">
                  <a:extLst>
                    <a:ext uri="{FF2B5EF4-FFF2-40B4-BE49-F238E27FC236}">
                      <a16:creationId xmlns:a16="http://schemas.microsoft.com/office/drawing/2014/main" id="{06A1CFD0-DBA8-0C71-4B8A-E4330F71DF25}"/>
                    </a:ext>
                  </a:extLst>
                </p:cNvPr>
                <p:cNvSpPr/>
                <p:nvPr/>
              </p:nvSpPr>
              <p:spPr bwMode="auto">
                <a:xfrm>
                  <a:off x="8038414" y="7361232"/>
                  <a:ext cx="1109968" cy="431555"/>
                </a:xfrm>
                <a:custGeom>
                  <a:avLst/>
                  <a:gdLst>
                    <a:gd name="connsiteX0" fmla="*/ 0 w 1550194"/>
                    <a:gd name="connsiteY0" fmla="*/ 7144 h 1208485"/>
                    <a:gd name="connsiteX1" fmla="*/ 742950 w 1550194"/>
                    <a:gd name="connsiteY1" fmla="*/ 1207294 h 1208485"/>
                    <a:gd name="connsiteX2" fmla="*/ 1550194 w 1550194"/>
                    <a:gd name="connsiteY2" fmla="*/ 0 h 1208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50194" h="1208485">
                      <a:moveTo>
                        <a:pt x="0" y="7144"/>
                      </a:moveTo>
                      <a:cubicBezTo>
                        <a:pt x="242292" y="607814"/>
                        <a:pt x="484584" y="1208485"/>
                        <a:pt x="742950" y="1207294"/>
                      </a:cubicBezTo>
                      <a:cubicBezTo>
                        <a:pt x="1001316" y="1206103"/>
                        <a:pt x="1275755" y="603051"/>
                        <a:pt x="1550194" y="0"/>
                      </a:cubicBezTo>
                    </a:path>
                  </a:pathLst>
                </a:custGeom>
                <a:ln w="28575">
                  <a:solidFill>
                    <a:srgbClr val="44546A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0" tIns="36000" rIns="0" bIns="360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1">
                    <a:lnSpc>
                      <a:spcPts val="2400"/>
                    </a:lnSpc>
                    <a:spcBef>
                      <a:spcPts val="600"/>
                    </a:spcBef>
                    <a:spcAft>
                      <a:spcPct val="0"/>
                    </a:spcAft>
                    <a:buClr>
                      <a:srgbClr val="2A6AB3"/>
                    </a:buClr>
                    <a:buSzPct val="110000"/>
                    <a:buFont typeface="Wingdings" pitchFamily="16" charset="2"/>
                    <a:buNone/>
                    <a:tabLst/>
                  </a:pPr>
                  <a:endParaRPr kumimoji="0" lang="de-CH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</a:endParaRPr>
                </a:p>
              </p:txBody>
            </p: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527C249C-55E1-3B18-8333-81A4323CFC00}"/>
                    </a:ext>
                  </a:extLst>
                </p:cNvPr>
                <p:cNvGrpSpPr/>
                <p:nvPr/>
              </p:nvGrpSpPr>
              <p:grpSpPr>
                <a:xfrm>
                  <a:off x="9501863" y="7339521"/>
                  <a:ext cx="1109968" cy="431555"/>
                  <a:chOff x="8943016" y="4692249"/>
                  <a:chExt cx="2431606" cy="945407"/>
                </a:xfrm>
              </p:grpSpPr>
              <p:grpSp>
                <p:nvGrpSpPr>
                  <p:cNvPr id="62" name="Group 88">
                    <a:extLst>
                      <a:ext uri="{FF2B5EF4-FFF2-40B4-BE49-F238E27FC236}">
                        <a16:creationId xmlns:a16="http://schemas.microsoft.com/office/drawing/2014/main" id="{F8C92DC8-DDB6-9C2A-DC6E-5B1F7A7C8657}"/>
                      </a:ext>
                    </a:extLst>
                  </p:cNvPr>
                  <p:cNvGrpSpPr/>
                  <p:nvPr/>
                </p:nvGrpSpPr>
                <p:grpSpPr>
                  <a:xfrm rot="19713267">
                    <a:off x="9983864" y="4940343"/>
                    <a:ext cx="1075526" cy="227749"/>
                    <a:chOff x="1174506" y="3150201"/>
                    <a:chExt cx="1254090" cy="265561"/>
                  </a:xfrm>
                </p:grpSpPr>
                <p:sp>
                  <p:nvSpPr>
                    <p:cNvPr id="258" name="Freeform 29 5">
                      <a:extLst>
                        <a:ext uri="{FF2B5EF4-FFF2-40B4-BE49-F238E27FC236}">
                          <a16:creationId xmlns:a16="http://schemas.microsoft.com/office/drawing/2014/main" id="{555D1219-9F25-9118-DE40-547850B12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3635" y="3196415"/>
                      <a:ext cx="853440" cy="182892"/>
                    </a:xfrm>
                    <a:custGeom>
                      <a:avLst/>
                      <a:gdLst>
                        <a:gd name="connsiteX0" fmla="*/ 0 w 853440"/>
                        <a:gd name="connsiteY0" fmla="*/ 76206 h 182892"/>
                        <a:gd name="connsiteX1" fmla="*/ 160020 w 853440"/>
                        <a:gd name="connsiteY1" fmla="*/ 106686 h 182892"/>
                        <a:gd name="connsiteX2" fmla="*/ 228600 w 853440"/>
                        <a:gd name="connsiteY2" fmla="*/ 175266 h 182892"/>
                        <a:gd name="connsiteX3" fmla="*/ 281940 w 853440"/>
                        <a:gd name="connsiteY3" fmla="*/ 7626 h 182892"/>
                        <a:gd name="connsiteX4" fmla="*/ 358140 w 853440"/>
                        <a:gd name="connsiteY4" fmla="*/ 182886 h 182892"/>
                        <a:gd name="connsiteX5" fmla="*/ 419100 w 853440"/>
                        <a:gd name="connsiteY5" fmla="*/ 6 h 182892"/>
                        <a:gd name="connsiteX6" fmla="*/ 464820 w 853440"/>
                        <a:gd name="connsiteY6" fmla="*/ 175266 h 182892"/>
                        <a:gd name="connsiteX7" fmla="*/ 533400 w 853440"/>
                        <a:gd name="connsiteY7" fmla="*/ 7626 h 182892"/>
                        <a:gd name="connsiteX8" fmla="*/ 594360 w 853440"/>
                        <a:gd name="connsiteY8" fmla="*/ 175266 h 182892"/>
                        <a:gd name="connsiteX9" fmla="*/ 647700 w 853440"/>
                        <a:gd name="connsiteY9" fmla="*/ 15246 h 182892"/>
                        <a:gd name="connsiteX10" fmla="*/ 708660 w 853440"/>
                        <a:gd name="connsiteY10" fmla="*/ 144786 h 182892"/>
                        <a:gd name="connsiteX11" fmla="*/ 769620 w 853440"/>
                        <a:gd name="connsiteY11" fmla="*/ 76206 h 182892"/>
                        <a:gd name="connsiteX12" fmla="*/ 853440 w 853440"/>
                        <a:gd name="connsiteY12" fmla="*/ 76206 h 182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3440" h="182892">
                          <a:moveTo>
                            <a:pt x="0" y="76206"/>
                          </a:moveTo>
                          <a:cubicBezTo>
                            <a:pt x="60960" y="83191"/>
                            <a:pt x="121920" y="90176"/>
                            <a:pt x="160020" y="106686"/>
                          </a:cubicBezTo>
                          <a:cubicBezTo>
                            <a:pt x="198120" y="123196"/>
                            <a:pt x="208280" y="191776"/>
                            <a:pt x="228600" y="175266"/>
                          </a:cubicBezTo>
                          <a:cubicBezTo>
                            <a:pt x="248920" y="158756"/>
                            <a:pt x="260350" y="6356"/>
                            <a:pt x="281940" y="7626"/>
                          </a:cubicBezTo>
                          <a:cubicBezTo>
                            <a:pt x="303530" y="8896"/>
                            <a:pt x="335280" y="184156"/>
                            <a:pt x="358140" y="182886"/>
                          </a:cubicBezTo>
                          <a:cubicBezTo>
                            <a:pt x="381000" y="181616"/>
                            <a:pt x="401320" y="1276"/>
                            <a:pt x="419100" y="6"/>
                          </a:cubicBezTo>
                          <a:cubicBezTo>
                            <a:pt x="436880" y="-1264"/>
                            <a:pt x="445770" y="173996"/>
                            <a:pt x="464820" y="175266"/>
                          </a:cubicBezTo>
                          <a:cubicBezTo>
                            <a:pt x="483870" y="176536"/>
                            <a:pt x="511810" y="7626"/>
                            <a:pt x="533400" y="7626"/>
                          </a:cubicBezTo>
                          <a:cubicBezTo>
                            <a:pt x="554990" y="7626"/>
                            <a:pt x="575310" y="173996"/>
                            <a:pt x="594360" y="175266"/>
                          </a:cubicBezTo>
                          <a:cubicBezTo>
                            <a:pt x="613410" y="176536"/>
                            <a:pt x="628650" y="20326"/>
                            <a:pt x="647700" y="15246"/>
                          </a:cubicBezTo>
                          <a:cubicBezTo>
                            <a:pt x="666750" y="10166"/>
                            <a:pt x="688340" y="134626"/>
                            <a:pt x="708660" y="144786"/>
                          </a:cubicBezTo>
                          <a:cubicBezTo>
                            <a:pt x="728980" y="154946"/>
                            <a:pt x="745490" y="87636"/>
                            <a:pt x="769620" y="76206"/>
                          </a:cubicBezTo>
                          <a:cubicBezTo>
                            <a:pt x="793750" y="64776"/>
                            <a:pt x="823595" y="70491"/>
                            <a:pt x="853440" y="76206"/>
                          </a:cubicBezTo>
                        </a:path>
                      </a:pathLst>
                    </a:custGeom>
                    <a:noFill/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 dirty="0"/>
                    </a:p>
                  </p:txBody>
                </p:sp>
                <p:sp>
                  <p:nvSpPr>
                    <p:cNvPr id="259" name="Oval 90">
                      <a:extLst>
                        <a:ext uri="{FF2B5EF4-FFF2-40B4-BE49-F238E27FC236}">
                          <a16:creationId xmlns:a16="http://schemas.microsoft.com/office/drawing/2014/main" id="{DA21150A-CCDD-5110-6A6D-03174AD75D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4506" y="3158452"/>
                      <a:ext cx="257310" cy="257310"/>
                    </a:xfrm>
                    <a:prstGeom prst="ellipse">
                      <a:avLst/>
                    </a:prstGeom>
                    <a:solidFill>
                      <a:srgbClr val="FFBDBD"/>
                    </a:solidFill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/>
                    </a:p>
                  </p:txBody>
                </p:sp>
                <p:sp>
                  <p:nvSpPr>
                    <p:cNvPr id="260" name="Oval 91">
                      <a:extLst>
                        <a:ext uri="{FF2B5EF4-FFF2-40B4-BE49-F238E27FC236}">
                          <a16:creationId xmlns:a16="http://schemas.microsoft.com/office/drawing/2014/main" id="{DAFF6AD5-295C-9D3B-9DD9-7F5F95BD26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1286" y="3150201"/>
                      <a:ext cx="257310" cy="257310"/>
                    </a:xfrm>
                    <a:prstGeom prst="ellipse">
                      <a:avLst/>
                    </a:prstGeom>
                    <a:solidFill>
                      <a:srgbClr val="FFBDBD"/>
                    </a:solidFill>
                    <a:ln w="190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400"/>
                    </a:p>
                  </p:txBody>
                </p:sp>
              </p:grpSp>
              <p:sp>
                <p:nvSpPr>
                  <p:cNvPr id="63" name="Oval 92">
                    <a:extLst>
                      <a:ext uri="{FF2B5EF4-FFF2-40B4-BE49-F238E27FC236}">
                        <a16:creationId xmlns:a16="http://schemas.microsoft.com/office/drawing/2014/main" id="{FB1C5112-E681-5717-662C-140C74AB2091}"/>
                      </a:ext>
                    </a:extLst>
                  </p:cNvPr>
                  <p:cNvSpPr/>
                  <p:nvPr/>
                </p:nvSpPr>
                <p:spPr>
                  <a:xfrm rot="18013018">
                    <a:off x="9440650" y="4877903"/>
                    <a:ext cx="393467" cy="393467"/>
                  </a:xfrm>
                  <a:prstGeom prst="ellipse">
                    <a:avLst/>
                  </a:prstGeom>
                  <a:solidFill>
                    <a:srgbClr val="8D42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400" dirty="0"/>
                  </a:p>
                </p:txBody>
              </p:sp>
              <p:sp>
                <p:nvSpPr>
                  <p:cNvPr id="257" name="Freeform 9 3">
                    <a:extLst>
                      <a:ext uri="{FF2B5EF4-FFF2-40B4-BE49-F238E27FC236}">
                        <a16:creationId xmlns:a16="http://schemas.microsoft.com/office/drawing/2014/main" id="{C4F89552-441A-8F33-AFEA-3A741C4A4C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43016" y="4692249"/>
                    <a:ext cx="2431606" cy="945407"/>
                  </a:xfrm>
                  <a:custGeom>
                    <a:avLst/>
                    <a:gdLst>
                      <a:gd name="connsiteX0" fmla="*/ 0 w 1550194"/>
                      <a:gd name="connsiteY0" fmla="*/ 7144 h 1208485"/>
                      <a:gd name="connsiteX1" fmla="*/ 742950 w 1550194"/>
                      <a:gd name="connsiteY1" fmla="*/ 1207294 h 1208485"/>
                      <a:gd name="connsiteX2" fmla="*/ 1550194 w 1550194"/>
                      <a:gd name="connsiteY2" fmla="*/ 0 h 12084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50194" h="1208485">
                        <a:moveTo>
                          <a:pt x="0" y="7144"/>
                        </a:moveTo>
                        <a:cubicBezTo>
                          <a:pt x="242292" y="607814"/>
                          <a:pt x="484584" y="1208485"/>
                          <a:pt x="742950" y="1207294"/>
                        </a:cubicBezTo>
                        <a:cubicBezTo>
                          <a:pt x="1001316" y="1206103"/>
                          <a:pt x="1275755" y="603051"/>
                          <a:pt x="1550194" y="0"/>
                        </a:cubicBezTo>
                      </a:path>
                    </a:pathLst>
                  </a:custGeom>
                  <a:ln w="28575">
                    <a:solidFill>
                      <a:srgbClr val="44546A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vert="horz" wrap="square" lIns="0" tIns="36000" rIns="0" bIns="3600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457200" rtl="0" eaLnBrk="1" fontAlgn="base" latinLnBrk="0" hangingPunct="1">
                      <a:lnSpc>
                        <a:spcPts val="2400"/>
                      </a:lnSpc>
                      <a:spcBef>
                        <a:spcPts val="600"/>
                      </a:spcBef>
                      <a:spcAft>
                        <a:spcPct val="0"/>
                      </a:spcAft>
                      <a:buClr>
                        <a:srgbClr val="2A6AB3"/>
                      </a:buClr>
                      <a:buSzPct val="110000"/>
                      <a:buFont typeface="Wingdings" pitchFamily="16" charset="2"/>
                      <a:buNone/>
                      <a:tabLst/>
                    </a:pPr>
                    <a:endParaRPr kumimoji="0" lang="de-CH" sz="3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cxnSp>
              <p:nvCxnSpPr>
                <p:cNvPr id="264" name="Straight Arrow Connector 109">
                  <a:extLst>
                    <a:ext uri="{FF2B5EF4-FFF2-40B4-BE49-F238E27FC236}">
                      <a16:creationId xmlns:a16="http://schemas.microsoft.com/office/drawing/2014/main" id="{3EA73CD4-6CEE-ED4C-1B43-C774B081E7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17498" y="7484359"/>
                  <a:ext cx="432632" cy="0"/>
                </a:xfrm>
                <a:prstGeom prst="straightConnector1">
                  <a:avLst/>
                </a:prstGeom>
                <a:ln w="57150">
                  <a:solidFill>
                    <a:srgbClr val="7030A0"/>
                  </a:solidFill>
                  <a:tailEnd type="triangle"/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2" name="Right Arrow 301">
                <a:extLst>
                  <a:ext uri="{FF2B5EF4-FFF2-40B4-BE49-F238E27FC236}">
                    <a16:creationId xmlns:a16="http://schemas.microsoft.com/office/drawing/2014/main" id="{016F4AAC-2A7F-D991-E696-5DFBB2384A26}"/>
                  </a:ext>
                </a:extLst>
              </p:cNvPr>
              <p:cNvSpPr/>
              <p:nvPr/>
            </p:nvSpPr>
            <p:spPr>
              <a:xfrm rot="18952059">
                <a:off x="6509031" y="3611845"/>
                <a:ext cx="941175" cy="546489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/>
                  <a:t>QLS</a:t>
                </a:r>
              </a:p>
            </p:txBody>
          </p:sp>
          <p:sp>
            <p:nvSpPr>
              <p:cNvPr id="303" name="Equals 302">
                <a:extLst>
                  <a:ext uri="{FF2B5EF4-FFF2-40B4-BE49-F238E27FC236}">
                    <a16:creationId xmlns:a16="http://schemas.microsoft.com/office/drawing/2014/main" id="{5666B63A-A33E-D94E-29B0-264F878D016E}"/>
                  </a:ext>
                </a:extLst>
              </p:cNvPr>
              <p:cNvSpPr/>
              <p:nvPr/>
            </p:nvSpPr>
            <p:spPr>
              <a:xfrm>
                <a:off x="7431063" y="3736174"/>
                <a:ext cx="459487" cy="459487"/>
              </a:xfrm>
              <a:prstGeom prst="mathEqual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8" name="Picture 4 3">
              <a:extLst>
                <a:ext uri="{FF2B5EF4-FFF2-40B4-BE49-F238E27FC236}">
                  <a16:creationId xmlns:a16="http://schemas.microsoft.com/office/drawing/2014/main" id="{6FF802AE-3C6A-EA98-FFCE-4A0F4AD656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710131" y="3204851"/>
              <a:ext cx="229216" cy="24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89" name="Group 388">
              <a:extLst>
                <a:ext uri="{FF2B5EF4-FFF2-40B4-BE49-F238E27FC236}">
                  <a16:creationId xmlns:a16="http://schemas.microsoft.com/office/drawing/2014/main" id="{BCE0D250-B951-DD1A-F094-C414E873E982}"/>
                </a:ext>
              </a:extLst>
            </p:cNvPr>
            <p:cNvGrpSpPr/>
            <p:nvPr/>
          </p:nvGrpSpPr>
          <p:grpSpPr>
            <a:xfrm>
              <a:off x="11284421" y="3207496"/>
              <a:ext cx="228419" cy="241941"/>
              <a:chOff x="8632297" y="2634722"/>
              <a:chExt cx="456761" cy="483801"/>
            </a:xfrm>
          </p:grpSpPr>
          <p:pic>
            <p:nvPicPr>
              <p:cNvPr id="390" name="Picture 4 2">
                <a:extLst>
                  <a:ext uri="{FF2B5EF4-FFF2-40B4-BE49-F238E27FC236}">
                    <a16:creationId xmlns:a16="http://schemas.microsoft.com/office/drawing/2014/main" id="{FF27F410-57D2-FF58-8BCF-8979BF728A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632297" y="2634722"/>
                <a:ext cx="456761" cy="483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1" name="Rechteck 42">
                <a:extLst>
                  <a:ext uri="{FF2B5EF4-FFF2-40B4-BE49-F238E27FC236}">
                    <a16:creationId xmlns:a16="http://schemas.microsoft.com/office/drawing/2014/main" id="{6E935124-483D-7232-0F4A-783E60736808}"/>
                  </a:ext>
                </a:extLst>
              </p:cNvPr>
              <p:cNvSpPr/>
              <p:nvPr/>
            </p:nvSpPr>
            <p:spPr>
              <a:xfrm>
                <a:off x="8805686" y="2868461"/>
                <a:ext cx="94741" cy="592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pic>
          <p:nvPicPr>
            <p:cNvPr id="393" name="Picture 392">
              <a:extLst>
                <a:ext uri="{FF2B5EF4-FFF2-40B4-BE49-F238E27FC236}">
                  <a16:creationId xmlns:a16="http://schemas.microsoft.com/office/drawing/2014/main" id="{3D8484D4-B25F-1131-0AA8-DED0BCFC9EFB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3020" y="3566305"/>
              <a:ext cx="932728" cy="162313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pic>
          <p:nvPicPr>
            <p:cNvPr id="394" name="Picture 393">
              <a:extLst>
                <a:ext uri="{FF2B5EF4-FFF2-40B4-BE49-F238E27FC236}">
                  <a16:creationId xmlns:a16="http://schemas.microsoft.com/office/drawing/2014/main" id="{347DDF83-E459-8702-7A92-7A95D56A534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4153" y="3580403"/>
              <a:ext cx="307861" cy="134117"/>
            </a:xfrm>
            <a:prstGeom prst="rect">
              <a:avLst/>
            </a:prstGeom>
          </p:spPr>
        </p:pic>
        <p:pic>
          <p:nvPicPr>
            <p:cNvPr id="395" name="Picture 394">
              <a:extLst>
                <a:ext uri="{FF2B5EF4-FFF2-40B4-BE49-F238E27FC236}">
                  <a16:creationId xmlns:a16="http://schemas.microsoft.com/office/drawing/2014/main" id="{2EC11AA4-EA4D-46D6-A60D-3943EA06CFB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8194" y="4235189"/>
              <a:ext cx="119639" cy="127259"/>
            </a:xfrm>
            <a:prstGeom prst="rect">
              <a:avLst/>
            </a:prstGeom>
          </p:spPr>
        </p:pic>
        <p:pic>
          <p:nvPicPr>
            <p:cNvPr id="396" name="Picture 395">
              <a:extLst>
                <a:ext uri="{FF2B5EF4-FFF2-40B4-BE49-F238E27FC236}">
                  <a16:creationId xmlns:a16="http://schemas.microsoft.com/office/drawing/2014/main" id="{42A7BF43-1E9B-300B-F92D-058C2A9C71FA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48387" y="4235189"/>
              <a:ext cx="634010" cy="127259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pic>
          <p:nvPicPr>
            <p:cNvPr id="397" name="Picture 396">
              <a:extLst>
                <a:ext uri="{FF2B5EF4-FFF2-40B4-BE49-F238E27FC236}">
                  <a16:creationId xmlns:a16="http://schemas.microsoft.com/office/drawing/2014/main" id="{C6E3CF93-8B7B-B0E2-FCAD-CDFD68FA993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4857" y="3566305"/>
              <a:ext cx="266711" cy="162313"/>
            </a:xfrm>
            <a:prstGeom prst="rect">
              <a:avLst/>
            </a:prstGeom>
          </p:spPr>
        </p:pic>
        <p:pic>
          <p:nvPicPr>
            <p:cNvPr id="398" name="Picture 397">
              <a:extLst>
                <a:ext uri="{FF2B5EF4-FFF2-40B4-BE49-F238E27FC236}">
                  <a16:creationId xmlns:a16="http://schemas.microsoft.com/office/drawing/2014/main" id="{E247750A-AA2C-2ED2-EFD3-4F9C6E459D1A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5896" y="3580403"/>
              <a:ext cx="1015027" cy="134117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pic>
          <p:nvPicPr>
            <p:cNvPr id="399" name="Picture 398">
              <a:extLst>
                <a:ext uri="{FF2B5EF4-FFF2-40B4-BE49-F238E27FC236}">
                  <a16:creationId xmlns:a16="http://schemas.microsoft.com/office/drawing/2014/main" id="{B51CB944-F88E-04E4-C50A-145363D134AE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3222" y="4235189"/>
              <a:ext cx="119639" cy="127259"/>
            </a:xfrm>
            <a:prstGeom prst="rect">
              <a:avLst/>
            </a:prstGeom>
          </p:spPr>
        </p:pic>
        <p:pic>
          <p:nvPicPr>
            <p:cNvPr id="400" name="Picture 399">
              <a:extLst>
                <a:ext uri="{FF2B5EF4-FFF2-40B4-BE49-F238E27FC236}">
                  <a16:creationId xmlns:a16="http://schemas.microsoft.com/office/drawing/2014/main" id="{0F5FDF0D-BD5B-0E73-EA5B-68910B91A223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0805" y="3580402"/>
              <a:ext cx="307861" cy="134118"/>
            </a:xfrm>
            <a:prstGeom prst="rect">
              <a:avLst/>
            </a:prstGeom>
          </p:spPr>
        </p:pic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560BACC1-A04A-32FE-8E8F-E574020ECFC9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4993" y="3566305"/>
              <a:ext cx="266711" cy="162313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221260-FB7B-34F3-2073-4A22E1AEE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6476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4381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6" grpId="0" animBg="1"/>
      <p:bldP spid="3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79FC102-1B2D-A25D-CC2E-FB523E4D2E92}"/>
              </a:ext>
            </a:extLst>
          </p:cNvPr>
          <p:cNvSpPr/>
          <p:nvPr/>
        </p:nvSpPr>
        <p:spPr>
          <a:xfrm>
            <a:off x="7106920" y="872401"/>
            <a:ext cx="3925484" cy="5322831"/>
          </a:xfrm>
          <a:prstGeom prst="roundRect">
            <a:avLst>
              <a:gd name="adj" fmla="val 899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88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62ECD2B-783D-F361-1AA0-22DAA91CBEFF}"/>
              </a:ext>
            </a:extLst>
          </p:cNvPr>
          <p:cNvGrpSpPr>
            <a:grpSpLocks noChangeAspect="1"/>
          </p:cNvGrpSpPr>
          <p:nvPr/>
        </p:nvGrpSpPr>
        <p:grpSpPr>
          <a:xfrm>
            <a:off x="7256405" y="1142999"/>
            <a:ext cx="3586636" cy="4876801"/>
            <a:chOff x="7404015" y="1475404"/>
            <a:chExt cx="3094323" cy="42073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CFD8D25-9FDA-5A9B-E297-67F08EEF0D40}"/>
                </a:ext>
              </a:extLst>
            </p:cNvPr>
            <p:cNvGrpSpPr/>
            <p:nvPr/>
          </p:nvGrpSpPr>
          <p:grpSpPr>
            <a:xfrm flipV="1">
              <a:off x="7404015" y="1855067"/>
              <a:ext cx="3094323" cy="743221"/>
              <a:chOff x="631822" y="5054210"/>
              <a:chExt cx="4073298" cy="978360"/>
            </a:xfrm>
          </p:grpSpPr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DFDEA395-8E0E-97FD-89B4-414B7F35BAA0}"/>
                  </a:ext>
                </a:extLst>
              </p:cNvPr>
              <p:cNvCxnSpPr/>
              <p:nvPr/>
            </p:nvCxnSpPr>
            <p:spPr>
              <a:xfrm>
                <a:off x="631822" y="603257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3F0C6300-37B7-F305-3D67-89ED2B3E69DA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D95D9029-1D05-C84C-9974-68E043923B1A}"/>
                  </a:ext>
                </a:extLst>
              </p:cNvPr>
              <p:cNvCxnSpPr/>
              <p:nvPr/>
            </p:nvCxnSpPr>
            <p:spPr>
              <a:xfrm>
                <a:off x="1995590" y="564122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B76F310F-3A4A-D0D1-FFBE-2BF324B3EC4C}"/>
                  </a:ext>
                </a:extLst>
              </p:cNvPr>
              <p:cNvCxnSpPr/>
              <p:nvPr/>
            </p:nvCxnSpPr>
            <p:spPr>
              <a:xfrm>
                <a:off x="1313706" y="5836898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443AD483-C72C-71E4-CD51-F2DE3152E011}"/>
                  </a:ext>
                </a:extLst>
              </p:cNvPr>
              <p:cNvCxnSpPr/>
              <p:nvPr/>
            </p:nvCxnSpPr>
            <p:spPr>
              <a:xfrm>
                <a:off x="4041241" y="505421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AC252A54-87B7-55FD-2D77-AEC369723ECA}"/>
                  </a:ext>
                </a:extLst>
              </p:cNvPr>
              <p:cNvCxnSpPr/>
              <p:nvPr/>
            </p:nvCxnSpPr>
            <p:spPr>
              <a:xfrm>
                <a:off x="3359358" y="524988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B8F00025-5D51-F609-0D6A-79665653FF76}"/>
                </a:ext>
              </a:extLst>
            </p:cNvPr>
            <p:cNvGrpSpPr/>
            <p:nvPr/>
          </p:nvGrpSpPr>
          <p:grpSpPr>
            <a:xfrm flipV="1">
              <a:off x="7908337" y="1475404"/>
              <a:ext cx="2058323" cy="445927"/>
              <a:chOff x="1295701" y="4807061"/>
              <a:chExt cx="2709532" cy="587008"/>
            </a:xfrm>
          </p:grpSpPr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2F8CFCCE-44A8-9721-752C-41696DE6294F}"/>
                  </a:ext>
                </a:extLst>
              </p:cNvPr>
              <p:cNvCxnSpPr/>
              <p:nvPr/>
            </p:nvCxnSpPr>
            <p:spPr>
              <a:xfrm>
                <a:off x="2659469" y="50027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B4420B74-C7E2-7A59-6E4E-A398303EEBC7}"/>
                  </a:ext>
                </a:extLst>
              </p:cNvPr>
              <p:cNvCxnSpPr/>
              <p:nvPr/>
            </p:nvCxnSpPr>
            <p:spPr>
              <a:xfrm>
                <a:off x="1977586" y="519840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6A9F3C14-8F6A-D22D-AA7E-A9A466BED769}"/>
                  </a:ext>
                </a:extLst>
              </p:cNvPr>
              <p:cNvCxnSpPr/>
              <p:nvPr/>
            </p:nvCxnSpPr>
            <p:spPr>
              <a:xfrm>
                <a:off x="1295701" y="5394069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18502002-0216-8F8C-ECD9-1173BDEEBB9E}"/>
                  </a:ext>
                </a:extLst>
              </p:cNvPr>
              <p:cNvCxnSpPr/>
              <p:nvPr/>
            </p:nvCxnSpPr>
            <p:spPr>
              <a:xfrm>
                <a:off x="3341354" y="4807061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6F1AE0A3-B766-DBA3-C727-8568B9AF44E4}"/>
                </a:ext>
              </a:extLst>
            </p:cNvPr>
            <p:cNvGrpSpPr/>
            <p:nvPr/>
          </p:nvGrpSpPr>
          <p:grpSpPr>
            <a:xfrm flipH="1">
              <a:off x="8440015" y="4941032"/>
              <a:ext cx="1022323" cy="46243"/>
              <a:chOff x="1995590" y="5445554"/>
              <a:chExt cx="1345763" cy="60874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BCE9DA3A-48C3-9DCC-8DAC-7EF219466D36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41C77A23-5085-816B-1946-791076027629}"/>
                  </a:ext>
                </a:extLst>
              </p:cNvPr>
              <p:cNvCxnSpPr/>
              <p:nvPr/>
            </p:nvCxnSpPr>
            <p:spPr>
              <a:xfrm>
                <a:off x="1995590" y="5506428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190C7F3D-8652-A52D-FDD8-D54C64CFD1F2}"/>
                </a:ext>
              </a:extLst>
            </p:cNvPr>
            <p:cNvGrpSpPr/>
            <p:nvPr/>
          </p:nvGrpSpPr>
          <p:grpSpPr>
            <a:xfrm flipH="1">
              <a:off x="7922016" y="5285720"/>
              <a:ext cx="2058323" cy="397080"/>
              <a:chOff x="1313706" y="5159763"/>
              <a:chExt cx="2709531" cy="522688"/>
            </a:xfrm>
          </p:grpSpPr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2E5EDB1A-BEB9-C9F5-D9EE-6C3D83167A3D}"/>
                  </a:ext>
                </a:extLst>
              </p:cNvPr>
              <p:cNvCxnSpPr/>
              <p:nvPr/>
            </p:nvCxnSpPr>
            <p:spPr>
              <a:xfrm>
                <a:off x="2677475" y="5511357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7BA8437-5C77-D648-EC41-4F76E18D7E67}"/>
                  </a:ext>
                </a:extLst>
              </p:cNvPr>
              <p:cNvCxnSpPr/>
              <p:nvPr/>
            </p:nvCxnSpPr>
            <p:spPr>
              <a:xfrm>
                <a:off x="1995591" y="5333995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167C4F43-F28A-9DDE-7499-EBD29108B396}"/>
                  </a:ext>
                </a:extLst>
              </p:cNvPr>
              <p:cNvCxnSpPr/>
              <p:nvPr/>
            </p:nvCxnSpPr>
            <p:spPr>
              <a:xfrm>
                <a:off x="1313706" y="5159763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9184E8F-6788-CBB4-878C-B5E3B8B2B97A}"/>
                  </a:ext>
                </a:extLst>
              </p:cNvPr>
              <p:cNvCxnSpPr/>
              <p:nvPr/>
            </p:nvCxnSpPr>
            <p:spPr>
              <a:xfrm>
                <a:off x="3359359" y="5682451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E73D8B2B-FC1A-4E85-BBD6-370011362C23}"/>
                </a:ext>
              </a:extLst>
            </p:cNvPr>
            <p:cNvGrpSpPr/>
            <p:nvPr/>
          </p:nvGrpSpPr>
          <p:grpSpPr>
            <a:xfrm flipV="1">
              <a:off x="8426337" y="2813280"/>
              <a:ext cx="1022323" cy="272469"/>
              <a:chOff x="1995590" y="5445554"/>
              <a:chExt cx="1345763" cy="358678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92EEDB37-417A-448C-4F09-70BF5D09A233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2BADB01B-0AF2-876A-4761-EB44F3E9D8B5}"/>
                  </a:ext>
                </a:extLst>
              </p:cNvPr>
              <p:cNvCxnSpPr/>
              <p:nvPr/>
            </p:nvCxnSpPr>
            <p:spPr>
              <a:xfrm>
                <a:off x="1995590" y="58042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7EEA6AC8-2882-B74E-EDA7-417B2EB9CB98}"/>
              </a:ext>
            </a:extLst>
          </p:cNvPr>
          <p:cNvSpPr/>
          <p:nvPr/>
        </p:nvSpPr>
        <p:spPr>
          <a:xfrm>
            <a:off x="8663761" y="5780219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4857D23A-DA9B-575D-1FD4-1D690534A9C8}"/>
              </a:ext>
            </a:extLst>
          </p:cNvPr>
          <p:cNvSpPr/>
          <p:nvPr/>
        </p:nvSpPr>
        <p:spPr>
          <a:xfrm>
            <a:off x="9273402" y="562476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BE2A4161-5372-E04A-93DB-D949C9F387D0}"/>
              </a:ext>
            </a:extLst>
          </p:cNvPr>
          <p:cNvSpPr/>
          <p:nvPr/>
        </p:nvSpPr>
        <p:spPr>
          <a:xfrm>
            <a:off x="9874152" y="548580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F8850DE-1086-BA98-8A96-0A1F74CF8F98}"/>
              </a:ext>
            </a:extLst>
          </p:cNvPr>
          <p:cNvSpPr/>
          <p:nvPr/>
        </p:nvSpPr>
        <p:spPr>
          <a:xfrm>
            <a:off x="9282040" y="513295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1E6E1DD-1329-33C9-44EA-5DEA9904A70A}"/>
              </a:ext>
            </a:extLst>
          </p:cNvPr>
          <p:cNvSpPr/>
          <p:nvPr/>
        </p:nvSpPr>
        <p:spPr>
          <a:xfrm>
            <a:off x="8671017" y="507383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FE5A969B-89C5-ACB9-8CF7-1361BD4A8962}"/>
              </a:ext>
            </a:extLst>
          </p:cNvPr>
          <p:cNvSpPr/>
          <p:nvPr/>
        </p:nvSpPr>
        <p:spPr>
          <a:xfrm>
            <a:off x="9231605" y="2921353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52EEEA0-5C09-FE9D-C15B-85FD65CC13CB}"/>
              </a:ext>
            </a:extLst>
          </p:cNvPr>
          <p:cNvSpPr/>
          <p:nvPr/>
        </p:nvSpPr>
        <p:spPr>
          <a:xfrm>
            <a:off x="8628014" y="260553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3A46EF9E-04E8-C0CC-5F08-414AA39F3C7B}"/>
              </a:ext>
            </a:extLst>
          </p:cNvPr>
          <p:cNvSpPr/>
          <p:nvPr/>
        </p:nvSpPr>
        <p:spPr>
          <a:xfrm>
            <a:off x="8618489" y="1841016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DFD7968D-B500-D7EE-D469-3EC6F6A92D79}"/>
              </a:ext>
            </a:extLst>
          </p:cNvPr>
          <p:cNvSpPr/>
          <p:nvPr/>
        </p:nvSpPr>
        <p:spPr>
          <a:xfrm>
            <a:off x="8618489" y="1232915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F32E41DC-C311-C31D-47B6-4DADD3122988}"/>
              </a:ext>
            </a:extLst>
          </p:cNvPr>
          <p:cNvSpPr/>
          <p:nvPr/>
        </p:nvSpPr>
        <p:spPr>
          <a:xfrm>
            <a:off x="8004429" y="106038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6A2FCC95-0A03-764B-305C-5D58369A02C3}"/>
              </a:ext>
            </a:extLst>
          </p:cNvPr>
          <p:cNvSpPr/>
          <p:nvPr/>
        </p:nvSpPr>
        <p:spPr>
          <a:xfrm>
            <a:off x="7400453" y="149612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C9CAD03D-9C15-A4EA-0391-315D33D93568}"/>
              </a:ext>
            </a:extLst>
          </p:cNvPr>
          <p:cNvSpPr/>
          <p:nvPr/>
        </p:nvSpPr>
        <p:spPr>
          <a:xfrm>
            <a:off x="9191429" y="1396303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9B9944FF-7B36-8D17-54B9-2574C13C20B8}"/>
              </a:ext>
            </a:extLst>
          </p:cNvPr>
          <p:cNvSpPr/>
          <p:nvPr/>
        </p:nvSpPr>
        <p:spPr>
          <a:xfrm>
            <a:off x="9218734" y="2016580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44C15DF-2A13-DEBF-B140-8C035D3AE6DC}"/>
              </a:ext>
            </a:extLst>
          </p:cNvPr>
          <p:cNvSpPr/>
          <p:nvPr/>
        </p:nvSpPr>
        <p:spPr>
          <a:xfrm>
            <a:off x="9795069" y="1575338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5BCEB528-A86C-E841-A342-CF9C49B6E849}"/>
              </a:ext>
            </a:extLst>
          </p:cNvPr>
          <p:cNvSpPr/>
          <p:nvPr/>
        </p:nvSpPr>
        <p:spPr>
          <a:xfrm>
            <a:off x="9821395" y="2198481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CDC8465F-BFFA-7580-1E75-531C4ADB74EB}"/>
              </a:ext>
            </a:extLst>
          </p:cNvPr>
          <p:cNvSpPr/>
          <p:nvPr/>
        </p:nvSpPr>
        <p:spPr>
          <a:xfrm>
            <a:off x="10427942" y="2365861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404C56F-FE94-A18B-C975-53E45B694BFB}"/>
              </a:ext>
            </a:extLst>
          </p:cNvPr>
          <p:cNvSpPr txBox="1"/>
          <p:nvPr/>
        </p:nvSpPr>
        <p:spPr>
          <a:xfrm>
            <a:off x="776441" y="1813259"/>
            <a:ext cx="57597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Quantum logic pumping</a:t>
            </a:r>
            <a:br>
              <a:rPr lang="en-US" sz="2800" dirty="0"/>
            </a:br>
            <a:r>
              <a:rPr lang="en-US" sz="2800" dirty="0"/>
              <a:t>with Raman to combine populations</a:t>
            </a: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27C5B5E-86BE-D2A6-724B-DBF979AE4DBA}"/>
              </a:ext>
            </a:extLst>
          </p:cNvPr>
          <p:cNvSpPr>
            <a:spLocks noChangeAspect="1"/>
          </p:cNvSpPr>
          <p:nvPr/>
        </p:nvSpPr>
        <p:spPr>
          <a:xfrm>
            <a:off x="9254987" y="5108379"/>
            <a:ext cx="227522" cy="22629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Textfeld 42">
            <a:extLst>
              <a:ext uri="{FF2B5EF4-FFF2-40B4-BE49-F238E27FC236}">
                <a16:creationId xmlns:a16="http://schemas.microsoft.com/office/drawing/2014/main" id="{03C81A12-728A-7877-D417-1501BF819DD9}"/>
              </a:ext>
            </a:extLst>
          </p:cNvPr>
          <p:cNvSpPr txBox="1"/>
          <p:nvPr/>
        </p:nvSpPr>
        <p:spPr>
          <a:xfrm>
            <a:off x="776441" y="3240628"/>
            <a:ext cx="4001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008000"/>
                </a:solidFill>
              </a:rPr>
              <a:t>Microwave</a:t>
            </a:r>
            <a:r>
              <a:rPr lang="en-US" sz="2800" dirty="0"/>
              <a:t> transitions </a:t>
            </a:r>
            <a:br>
              <a:rPr lang="en-US" sz="2800" dirty="0"/>
            </a:br>
            <a:r>
              <a:rPr lang="en-US" sz="2800" dirty="0"/>
              <a:t>to connect to all states</a:t>
            </a:r>
          </a:p>
        </p:txBody>
      </p:sp>
      <p:cxnSp>
        <p:nvCxnSpPr>
          <p:cNvPr id="53" name="Gerade Verbindung mit Pfeil 22">
            <a:extLst>
              <a:ext uri="{FF2B5EF4-FFF2-40B4-BE49-F238E27FC236}">
                <a16:creationId xmlns:a16="http://schemas.microsoft.com/office/drawing/2014/main" id="{D882F3CA-9CA6-1F73-1D84-663CDDB9AC12}"/>
              </a:ext>
            </a:extLst>
          </p:cNvPr>
          <p:cNvCxnSpPr>
            <a:cxnSpLocks/>
          </p:cNvCxnSpPr>
          <p:nvPr/>
        </p:nvCxnSpPr>
        <p:spPr>
          <a:xfrm>
            <a:off x="8292905" y="1800718"/>
            <a:ext cx="404729" cy="3997705"/>
          </a:xfrm>
          <a:prstGeom prst="straightConnector1">
            <a:avLst/>
          </a:prstGeom>
          <a:ln w="57150">
            <a:solidFill>
              <a:srgbClr val="008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32">
            <a:extLst>
              <a:ext uri="{FF2B5EF4-FFF2-40B4-BE49-F238E27FC236}">
                <a16:creationId xmlns:a16="http://schemas.microsoft.com/office/drawing/2014/main" id="{71A73D1A-707E-F037-E5FC-AB7FC24CA318}"/>
              </a:ext>
            </a:extLst>
          </p:cNvPr>
          <p:cNvSpPr/>
          <p:nvPr/>
        </p:nvSpPr>
        <p:spPr>
          <a:xfrm>
            <a:off x="7990714" y="1661714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Ellipse 1">
            <a:extLst>
              <a:ext uri="{FF2B5EF4-FFF2-40B4-BE49-F238E27FC236}">
                <a16:creationId xmlns:a16="http://schemas.microsoft.com/office/drawing/2014/main" id="{90399F7A-BD2D-CB8B-A555-681532B1F531}"/>
              </a:ext>
            </a:extLst>
          </p:cNvPr>
          <p:cNvSpPr/>
          <p:nvPr/>
        </p:nvSpPr>
        <p:spPr>
          <a:xfrm>
            <a:off x="8663761" y="5780219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" name="Ellipse 43">
            <a:extLst>
              <a:ext uri="{FF2B5EF4-FFF2-40B4-BE49-F238E27FC236}">
                <a16:creationId xmlns:a16="http://schemas.microsoft.com/office/drawing/2014/main" id="{21DAFDF5-8709-58A3-3054-43866A44A485}"/>
              </a:ext>
            </a:extLst>
          </p:cNvPr>
          <p:cNvSpPr>
            <a:spLocks noChangeAspect="1"/>
          </p:cNvSpPr>
          <p:nvPr/>
        </p:nvSpPr>
        <p:spPr>
          <a:xfrm>
            <a:off x="9227500" y="5082830"/>
            <a:ext cx="278312" cy="27680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8" name="Gerade Verbindung mit Pfeil 49">
            <a:extLst>
              <a:ext uri="{FF2B5EF4-FFF2-40B4-BE49-F238E27FC236}">
                <a16:creationId xmlns:a16="http://schemas.microsoft.com/office/drawing/2014/main" id="{512CB6F3-A1A8-D2B8-935F-84E0D5C8C810}"/>
              </a:ext>
            </a:extLst>
          </p:cNvPr>
          <p:cNvCxnSpPr>
            <a:cxnSpLocks/>
          </p:cNvCxnSpPr>
          <p:nvPr/>
        </p:nvCxnSpPr>
        <p:spPr>
          <a:xfrm flipH="1" flipV="1">
            <a:off x="7921782" y="1791179"/>
            <a:ext cx="81059" cy="4166192"/>
          </a:xfrm>
          <a:prstGeom prst="straightConnector1">
            <a:avLst/>
          </a:prstGeom>
          <a:ln w="57150">
            <a:solidFill>
              <a:srgbClr val="008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23">
            <a:extLst>
              <a:ext uri="{FF2B5EF4-FFF2-40B4-BE49-F238E27FC236}">
                <a16:creationId xmlns:a16="http://schemas.microsoft.com/office/drawing/2014/main" id="{2418054D-84E8-879F-830E-37C14495820D}"/>
              </a:ext>
            </a:extLst>
          </p:cNvPr>
          <p:cNvSpPr/>
          <p:nvPr/>
        </p:nvSpPr>
        <p:spPr>
          <a:xfrm>
            <a:off x="8044567" y="5931600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Ellipse 32">
            <a:extLst>
              <a:ext uri="{FF2B5EF4-FFF2-40B4-BE49-F238E27FC236}">
                <a16:creationId xmlns:a16="http://schemas.microsoft.com/office/drawing/2014/main" id="{97F55BCD-5641-3BC9-8F97-06F03DF82AF8}"/>
              </a:ext>
            </a:extLst>
          </p:cNvPr>
          <p:cNvSpPr/>
          <p:nvPr/>
        </p:nvSpPr>
        <p:spPr>
          <a:xfrm>
            <a:off x="7990714" y="1660757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Ellipse 45">
            <a:extLst>
              <a:ext uri="{FF2B5EF4-FFF2-40B4-BE49-F238E27FC236}">
                <a16:creationId xmlns:a16="http://schemas.microsoft.com/office/drawing/2014/main" id="{F0445B0E-1527-26B3-B23D-26C3BF1B5B5F}"/>
              </a:ext>
            </a:extLst>
          </p:cNvPr>
          <p:cNvSpPr>
            <a:spLocks noChangeAspect="1"/>
          </p:cNvSpPr>
          <p:nvPr/>
        </p:nvSpPr>
        <p:spPr>
          <a:xfrm>
            <a:off x="9198067" y="5061563"/>
            <a:ext cx="325001" cy="3232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Ellipse 1">
            <a:extLst>
              <a:ext uri="{FF2B5EF4-FFF2-40B4-BE49-F238E27FC236}">
                <a16:creationId xmlns:a16="http://schemas.microsoft.com/office/drawing/2014/main" id="{911FF3DF-56BC-4FE1-996D-8A23105A1854}"/>
              </a:ext>
            </a:extLst>
          </p:cNvPr>
          <p:cNvSpPr/>
          <p:nvPr/>
        </p:nvSpPr>
        <p:spPr>
          <a:xfrm>
            <a:off x="8654708" y="5780219"/>
            <a:ext cx="177358" cy="176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6" name="Textfeld 5">
            <a:extLst>
              <a:ext uri="{FF2B5EF4-FFF2-40B4-BE49-F238E27FC236}">
                <a16:creationId xmlns:a16="http://schemas.microsoft.com/office/drawing/2014/main" id="{0A4D18B3-0371-3B6D-214E-519AD0D5938B}"/>
              </a:ext>
            </a:extLst>
          </p:cNvPr>
          <p:cNvSpPr txBox="1"/>
          <p:nvPr/>
        </p:nvSpPr>
        <p:spPr>
          <a:xfrm>
            <a:off x="776441" y="4667997"/>
            <a:ext cx="5138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 Continue until state is prepared</a:t>
            </a:r>
          </a:p>
        </p:txBody>
      </p:sp>
      <p:sp>
        <p:nvSpPr>
          <p:cNvPr id="257" name="Ellipse 23">
            <a:extLst>
              <a:ext uri="{FF2B5EF4-FFF2-40B4-BE49-F238E27FC236}">
                <a16:creationId xmlns:a16="http://schemas.microsoft.com/office/drawing/2014/main" id="{2032982B-F4F4-740C-FDA4-E0ED1232F159}"/>
              </a:ext>
            </a:extLst>
          </p:cNvPr>
          <p:cNvSpPr>
            <a:spLocks noChangeAspect="1"/>
          </p:cNvSpPr>
          <p:nvPr/>
        </p:nvSpPr>
        <p:spPr>
          <a:xfrm>
            <a:off x="9104529" y="5002308"/>
            <a:ext cx="422325" cy="423203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58" name="Grafik 44">
            <a:extLst>
              <a:ext uri="{FF2B5EF4-FFF2-40B4-BE49-F238E27FC236}">
                <a16:creationId xmlns:a16="http://schemas.microsoft.com/office/drawing/2014/main" id="{67363C11-5D7B-1F67-22EE-98E3D9844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110" y="1281767"/>
            <a:ext cx="6935125" cy="4623417"/>
          </a:xfrm>
          <a:prstGeom prst="rect">
            <a:avLst/>
          </a:prstGeom>
        </p:spPr>
      </p:pic>
      <p:sp>
        <p:nvSpPr>
          <p:cNvPr id="23" name="Right Arrow 6">
            <a:extLst>
              <a:ext uri="{FF2B5EF4-FFF2-40B4-BE49-F238E27FC236}">
                <a16:creationId xmlns:a16="http://schemas.microsoft.com/office/drawing/2014/main" id="{F38FA8C6-708E-C496-36C7-A2BD9A62611E}"/>
              </a:ext>
            </a:extLst>
          </p:cNvPr>
          <p:cNvSpPr/>
          <p:nvPr/>
        </p:nvSpPr>
        <p:spPr>
          <a:xfrm rot="18952059">
            <a:off x="8680155" y="5316751"/>
            <a:ext cx="653898" cy="379683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QLS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6C4D7F85-946F-8629-48EE-4542C0EF4732}"/>
              </a:ext>
            </a:extLst>
          </p:cNvPr>
          <p:cNvSpPr txBox="1">
            <a:spLocks/>
          </p:cNvSpPr>
          <p:nvPr/>
        </p:nvSpPr>
        <p:spPr>
          <a:xfrm>
            <a:off x="312396" y="288686"/>
            <a:ext cx="102929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2</a:t>
            </a:r>
            <a:r>
              <a:rPr lang="en-US" baseline="30000" dirty="0">
                <a:latin typeface="+mn-lt"/>
              </a:rPr>
              <a:t>+</a:t>
            </a:r>
            <a:r>
              <a:rPr lang="en-US" dirty="0">
                <a:latin typeface="+mn-lt"/>
              </a:rPr>
              <a:t> state preparation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0986C16C-F3BE-F12C-45A5-92C64257A35E}"/>
              </a:ext>
            </a:extLst>
          </p:cNvPr>
          <p:cNvSpPr txBox="1"/>
          <p:nvPr/>
        </p:nvSpPr>
        <p:spPr>
          <a:xfrm>
            <a:off x="0" y="6550223"/>
            <a:ext cx="32282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D. Holzapfel </a:t>
            </a:r>
            <a:r>
              <a:rPr lang="en-GB" sz="1400" i="1" dirty="0"/>
              <a:t>et al.</a:t>
            </a:r>
            <a:r>
              <a:rPr lang="en-GB" sz="1400" dirty="0"/>
              <a:t>, PRX </a:t>
            </a:r>
            <a:r>
              <a:rPr lang="en-GB" sz="1400" b="1" dirty="0"/>
              <a:t>15</a:t>
            </a:r>
            <a:r>
              <a:rPr lang="en-GB" sz="1400" dirty="0"/>
              <a:t>, 031009 (2025)</a:t>
            </a:r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480DD2-9FDB-BC62-C85C-549647707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3422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0.00024 L 0.05065 -0.0956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2.59259E-6 L 0.0556 0.600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3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4.44444E-6 L 0.05078 -0.0953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2.22222E-6 L -0.00456 -0.6224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3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0.00139 L 0.05482 0.6007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2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4.44444E-6 L 0.05 -0.09537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/>
      <p:bldP spid="49" grpId="0" animBg="1"/>
      <p:bldP spid="52" grpId="0"/>
      <p:bldP spid="55" grpId="0" animBg="1"/>
      <p:bldP spid="55" grpId="1" animBg="1"/>
      <p:bldP spid="56" grpId="0" animBg="1"/>
      <p:bldP spid="56" grpId="1" animBg="1"/>
      <p:bldP spid="57" grpId="0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0" grpId="3" animBg="1"/>
      <p:bldP spid="62" grpId="0" animBg="1"/>
      <p:bldP spid="63" grpId="0" animBg="1"/>
      <p:bldP spid="63" grpId="1" animBg="1"/>
      <p:bldP spid="63" grpId="2" animBg="1"/>
      <p:bldP spid="63" grpId="3" animBg="1"/>
      <p:bldP spid="256" grpId="0"/>
      <p:bldP spid="257" grpId="0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179FC102-1B2D-A25D-CC2E-FB523E4D2E92}"/>
              </a:ext>
            </a:extLst>
          </p:cNvPr>
          <p:cNvSpPr/>
          <p:nvPr/>
        </p:nvSpPr>
        <p:spPr>
          <a:xfrm>
            <a:off x="7106920" y="869175"/>
            <a:ext cx="3925484" cy="5322831"/>
          </a:xfrm>
          <a:prstGeom prst="roundRect">
            <a:avLst>
              <a:gd name="adj" fmla="val 899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88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62ECD2B-783D-F361-1AA0-22DAA91CBEFF}"/>
              </a:ext>
            </a:extLst>
          </p:cNvPr>
          <p:cNvGrpSpPr>
            <a:grpSpLocks noChangeAspect="1"/>
          </p:cNvGrpSpPr>
          <p:nvPr/>
        </p:nvGrpSpPr>
        <p:grpSpPr>
          <a:xfrm>
            <a:off x="7256405" y="1139773"/>
            <a:ext cx="3586636" cy="4876801"/>
            <a:chOff x="7404015" y="1475404"/>
            <a:chExt cx="3094323" cy="42073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8CFD8D25-9FDA-5A9B-E297-67F08EEF0D40}"/>
                </a:ext>
              </a:extLst>
            </p:cNvPr>
            <p:cNvGrpSpPr/>
            <p:nvPr/>
          </p:nvGrpSpPr>
          <p:grpSpPr>
            <a:xfrm flipV="1">
              <a:off x="7404015" y="1855067"/>
              <a:ext cx="3094323" cy="743221"/>
              <a:chOff x="631822" y="5054210"/>
              <a:chExt cx="4073298" cy="978360"/>
            </a:xfrm>
          </p:grpSpPr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DFDEA395-8E0E-97FD-89B4-414B7F35BAA0}"/>
                  </a:ext>
                </a:extLst>
              </p:cNvPr>
              <p:cNvCxnSpPr/>
              <p:nvPr/>
            </p:nvCxnSpPr>
            <p:spPr>
              <a:xfrm>
                <a:off x="631822" y="603257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3F0C6300-37B7-F305-3D67-89ED2B3E69DA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D95D9029-1D05-C84C-9974-68E043923B1A}"/>
                  </a:ext>
                </a:extLst>
              </p:cNvPr>
              <p:cNvCxnSpPr/>
              <p:nvPr/>
            </p:nvCxnSpPr>
            <p:spPr>
              <a:xfrm>
                <a:off x="1995590" y="564122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B76F310F-3A4A-D0D1-FFBE-2BF324B3EC4C}"/>
                  </a:ext>
                </a:extLst>
              </p:cNvPr>
              <p:cNvCxnSpPr/>
              <p:nvPr/>
            </p:nvCxnSpPr>
            <p:spPr>
              <a:xfrm>
                <a:off x="1313706" y="5836898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443AD483-C72C-71E4-CD51-F2DE3152E011}"/>
                  </a:ext>
                </a:extLst>
              </p:cNvPr>
              <p:cNvCxnSpPr/>
              <p:nvPr/>
            </p:nvCxnSpPr>
            <p:spPr>
              <a:xfrm>
                <a:off x="4041241" y="5054210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AC252A54-87B7-55FD-2D77-AEC369723ECA}"/>
                  </a:ext>
                </a:extLst>
              </p:cNvPr>
              <p:cNvCxnSpPr/>
              <p:nvPr/>
            </p:nvCxnSpPr>
            <p:spPr>
              <a:xfrm>
                <a:off x="3359358" y="524988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B8F00025-5D51-F609-0D6A-79665653FF76}"/>
                </a:ext>
              </a:extLst>
            </p:cNvPr>
            <p:cNvGrpSpPr/>
            <p:nvPr/>
          </p:nvGrpSpPr>
          <p:grpSpPr>
            <a:xfrm flipV="1">
              <a:off x="7908337" y="1475404"/>
              <a:ext cx="2058323" cy="445927"/>
              <a:chOff x="1295701" y="4807061"/>
              <a:chExt cx="2709532" cy="587008"/>
            </a:xfrm>
          </p:grpSpPr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2F8CFCCE-44A8-9721-752C-41696DE6294F}"/>
                  </a:ext>
                </a:extLst>
              </p:cNvPr>
              <p:cNvCxnSpPr/>
              <p:nvPr/>
            </p:nvCxnSpPr>
            <p:spPr>
              <a:xfrm>
                <a:off x="2659469" y="50027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B4420B74-C7E2-7A59-6E4E-A398303EEBC7}"/>
                  </a:ext>
                </a:extLst>
              </p:cNvPr>
              <p:cNvCxnSpPr/>
              <p:nvPr/>
            </p:nvCxnSpPr>
            <p:spPr>
              <a:xfrm>
                <a:off x="1977586" y="5198406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6A9F3C14-8F6A-D22D-AA7E-A9A466BED769}"/>
                  </a:ext>
                </a:extLst>
              </p:cNvPr>
              <p:cNvCxnSpPr/>
              <p:nvPr/>
            </p:nvCxnSpPr>
            <p:spPr>
              <a:xfrm>
                <a:off x="1295701" y="5394069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18502002-0216-8F8C-ECD9-1173BDEEBB9E}"/>
                  </a:ext>
                </a:extLst>
              </p:cNvPr>
              <p:cNvCxnSpPr/>
              <p:nvPr/>
            </p:nvCxnSpPr>
            <p:spPr>
              <a:xfrm>
                <a:off x="3341354" y="4807061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6F1AE0A3-B766-DBA3-C727-8568B9AF44E4}"/>
                </a:ext>
              </a:extLst>
            </p:cNvPr>
            <p:cNvGrpSpPr/>
            <p:nvPr/>
          </p:nvGrpSpPr>
          <p:grpSpPr>
            <a:xfrm flipH="1">
              <a:off x="8440015" y="4941032"/>
              <a:ext cx="1022323" cy="46243"/>
              <a:chOff x="1995590" y="5445554"/>
              <a:chExt cx="1345763" cy="60874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BCE9DA3A-48C3-9DCC-8DAC-7EF219466D36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41C77A23-5085-816B-1946-791076027629}"/>
                  </a:ext>
                </a:extLst>
              </p:cNvPr>
              <p:cNvCxnSpPr/>
              <p:nvPr/>
            </p:nvCxnSpPr>
            <p:spPr>
              <a:xfrm>
                <a:off x="1995590" y="5506428"/>
                <a:ext cx="663879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190C7F3D-8652-A52D-FDD8-D54C64CFD1F2}"/>
                </a:ext>
              </a:extLst>
            </p:cNvPr>
            <p:cNvGrpSpPr/>
            <p:nvPr/>
          </p:nvGrpSpPr>
          <p:grpSpPr>
            <a:xfrm flipH="1">
              <a:off x="7922016" y="5285720"/>
              <a:ext cx="2058323" cy="397080"/>
              <a:chOff x="1313706" y="5159763"/>
              <a:chExt cx="2709531" cy="522688"/>
            </a:xfrm>
          </p:grpSpPr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2E5EDB1A-BEB9-C9F5-D9EE-6C3D83167A3D}"/>
                  </a:ext>
                </a:extLst>
              </p:cNvPr>
              <p:cNvCxnSpPr/>
              <p:nvPr/>
            </p:nvCxnSpPr>
            <p:spPr>
              <a:xfrm>
                <a:off x="2677475" y="5511357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7BA8437-5C77-D648-EC41-4F76E18D7E67}"/>
                  </a:ext>
                </a:extLst>
              </p:cNvPr>
              <p:cNvCxnSpPr/>
              <p:nvPr/>
            </p:nvCxnSpPr>
            <p:spPr>
              <a:xfrm>
                <a:off x="1995591" y="5333995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167C4F43-F28A-9DDE-7499-EBD29108B396}"/>
                  </a:ext>
                </a:extLst>
              </p:cNvPr>
              <p:cNvCxnSpPr/>
              <p:nvPr/>
            </p:nvCxnSpPr>
            <p:spPr>
              <a:xfrm>
                <a:off x="1313706" y="5159763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9184E8F-6788-CBB4-878C-B5E3B8B2B97A}"/>
                  </a:ext>
                </a:extLst>
              </p:cNvPr>
              <p:cNvCxnSpPr/>
              <p:nvPr/>
            </p:nvCxnSpPr>
            <p:spPr>
              <a:xfrm>
                <a:off x="3359359" y="5682451"/>
                <a:ext cx="663878" cy="0"/>
              </a:xfrm>
              <a:prstGeom prst="line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E73D8B2B-FC1A-4E85-BBD6-370011362C23}"/>
                </a:ext>
              </a:extLst>
            </p:cNvPr>
            <p:cNvGrpSpPr/>
            <p:nvPr/>
          </p:nvGrpSpPr>
          <p:grpSpPr>
            <a:xfrm flipV="1">
              <a:off x="8426337" y="2813280"/>
              <a:ext cx="1022323" cy="272469"/>
              <a:chOff x="1995590" y="5445554"/>
              <a:chExt cx="1345763" cy="358678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92EEDB37-417A-448C-4F09-70BF5D09A233}"/>
                  </a:ext>
                </a:extLst>
              </p:cNvPr>
              <p:cNvCxnSpPr/>
              <p:nvPr/>
            </p:nvCxnSpPr>
            <p:spPr>
              <a:xfrm>
                <a:off x="2677474" y="5445554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2BADB01B-0AF2-876A-4761-EB44F3E9D8B5}"/>
                  </a:ext>
                </a:extLst>
              </p:cNvPr>
              <p:cNvCxnSpPr/>
              <p:nvPr/>
            </p:nvCxnSpPr>
            <p:spPr>
              <a:xfrm>
                <a:off x="1995590" y="5804232"/>
                <a:ext cx="663879" cy="0"/>
              </a:xfrm>
              <a:prstGeom prst="line">
                <a:avLst/>
              </a:prstGeom>
              <a:ln w="254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2250A262-5A0A-A54C-B20B-68F3A54B8FB5}"/>
              </a:ext>
            </a:extLst>
          </p:cNvPr>
          <p:cNvSpPr txBox="1">
            <a:spLocks/>
          </p:cNvSpPr>
          <p:nvPr/>
        </p:nvSpPr>
        <p:spPr>
          <a:xfrm>
            <a:off x="106975" y="15151"/>
            <a:ext cx="113039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latin typeface="+mn-lt"/>
              </a:rPr>
              <a:t>Quantum logic spectroscopy – Raman sideband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18303A-F079-3E13-136E-80A32CC77C3C}"/>
              </a:ext>
            </a:extLst>
          </p:cNvPr>
          <p:cNvSpPr txBox="1"/>
          <p:nvPr/>
        </p:nvSpPr>
        <p:spPr>
          <a:xfrm>
            <a:off x="8879756" y="4860060"/>
            <a:ext cx="349413" cy="427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C55A11"/>
                </a:solidFill>
              </a:rPr>
              <a:t>5</a:t>
            </a:r>
            <a:endParaRPr lang="de-CH">
              <a:solidFill>
                <a:srgbClr val="C55A11"/>
              </a:solidFill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08FE245-0D90-55EA-7A2D-FA17A6A66A37}"/>
              </a:ext>
            </a:extLst>
          </p:cNvPr>
          <p:cNvSpPr>
            <a:spLocks noChangeAspect="1"/>
          </p:cNvSpPr>
          <p:nvPr/>
        </p:nvSpPr>
        <p:spPr>
          <a:xfrm>
            <a:off x="9104529" y="4999082"/>
            <a:ext cx="422325" cy="423203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0C2330A3-0070-37F3-890C-E0103CD3D45F}"/>
              </a:ext>
            </a:extLst>
          </p:cNvPr>
          <p:cNvSpPr>
            <a:spLocks noChangeAspect="1"/>
          </p:cNvSpPr>
          <p:nvPr/>
        </p:nvSpPr>
        <p:spPr>
          <a:xfrm>
            <a:off x="8567041" y="5711766"/>
            <a:ext cx="312584" cy="313234"/>
          </a:xfrm>
          <a:prstGeom prst="ellipse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F69AFA0-762E-6B34-688A-7E38EEA22A36}"/>
              </a:ext>
            </a:extLst>
          </p:cNvPr>
          <p:cNvSpPr>
            <a:spLocks noChangeAspect="1"/>
          </p:cNvSpPr>
          <p:nvPr/>
        </p:nvSpPr>
        <p:spPr>
          <a:xfrm>
            <a:off x="9165173" y="5066257"/>
            <a:ext cx="312584" cy="313234"/>
          </a:xfrm>
          <a:prstGeom prst="ellipse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17413BB-4E27-1794-C6DB-B6A94B172907}"/>
              </a:ext>
            </a:extLst>
          </p:cNvPr>
          <p:cNvSpPr txBox="1"/>
          <p:nvPr/>
        </p:nvSpPr>
        <p:spPr>
          <a:xfrm>
            <a:off x="8167895" y="5338555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de-CH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6B3A6A55-4487-F84E-BF52-11A04CC485D9}"/>
              </a:ext>
            </a:extLst>
          </p:cNvPr>
          <p:cNvSpPr txBox="1"/>
          <p:nvPr/>
        </p:nvSpPr>
        <p:spPr>
          <a:xfrm>
            <a:off x="8356592" y="5103809"/>
            <a:ext cx="60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scan</a:t>
            </a:r>
            <a:endParaRPr lang="de-CH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DED0E88-36E8-BF17-FB61-3160BFB96BE4}"/>
              </a:ext>
            </a:extLst>
          </p:cNvPr>
          <p:cNvSpPr txBox="1"/>
          <p:nvPr/>
        </p:nvSpPr>
        <p:spPr>
          <a:xfrm>
            <a:off x="2332568" y="708042"/>
            <a:ext cx="204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 post processing!</a:t>
            </a:r>
            <a:endParaRPr lang="de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94E6E7-D6EB-D1C2-9A5C-65778E3EDC98}"/>
              </a:ext>
            </a:extLst>
          </p:cNvPr>
          <p:cNvSpPr txBox="1"/>
          <p:nvPr/>
        </p:nvSpPr>
        <p:spPr>
          <a:xfrm>
            <a:off x="0" y="6550223"/>
            <a:ext cx="32282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D. Holzapfel </a:t>
            </a:r>
            <a:r>
              <a:rPr lang="en-GB" sz="1400" i="1" dirty="0"/>
              <a:t>et al.</a:t>
            </a:r>
            <a:r>
              <a:rPr lang="en-GB" sz="1400" dirty="0"/>
              <a:t>, PRX </a:t>
            </a:r>
            <a:r>
              <a:rPr lang="en-GB" sz="1400" b="1" dirty="0"/>
              <a:t>15</a:t>
            </a:r>
            <a:r>
              <a:rPr lang="en-GB" sz="1400" dirty="0"/>
              <a:t>, 031009 (2025)</a:t>
            </a:r>
            <a:endParaRPr lang="en-US" sz="1400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7ACFCD40-9280-3EE1-8866-49EB01495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8800" y="3831811"/>
            <a:ext cx="3562350" cy="2752725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F6F22CE2-C95E-CEB5-1D64-005F7B7AEC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88800" y="1049011"/>
            <a:ext cx="3562350" cy="2752725"/>
          </a:xfrm>
          <a:prstGeom prst="rect">
            <a:avLst/>
          </a:prstGeom>
        </p:spPr>
      </p:pic>
      <p:sp>
        <p:nvSpPr>
          <p:cNvPr id="42" name="Left Arrow 2">
            <a:extLst>
              <a:ext uri="{FF2B5EF4-FFF2-40B4-BE49-F238E27FC236}">
                <a16:creationId xmlns:a16="http://schemas.microsoft.com/office/drawing/2014/main" id="{E80EB4CE-8259-6C20-8188-1CA6A9C4AD64}"/>
              </a:ext>
            </a:extLst>
          </p:cNvPr>
          <p:cNvSpPr/>
          <p:nvPr/>
        </p:nvSpPr>
        <p:spPr>
          <a:xfrm rot="18664893">
            <a:off x="8602950" y="5416864"/>
            <a:ext cx="653899" cy="379684"/>
          </a:xfrm>
          <a:prstGeom prst="lef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QLS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E3A4FB-7E4C-B3D4-C621-FDC891900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81164330-49CC-4739-84BE-E82A2DA68870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2109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2" grpId="0" animBg="1"/>
      <p:bldP spid="33" grpId="0"/>
      <p:bldP spid="34" grpId="0"/>
      <p:bldP spid="27" grpId="0"/>
      <p:bldP spid="4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6.7304"/>
  <p:tag name="ORIGINALWIDTH" val="510.6861"/>
  <p:tag name="OUTPUTTYPE" val="PNG"/>
  <p:tag name="IGUANATEXVERSION" val="160"/>
  <p:tag name="LATEXADDIN" val="\documentclass{article}&#10;\usepackage{amsmath}&#10;\pagestyle{empty}&#10;\begin{document}&#10;&#10;$f_\mathrm{rot} \propto \frac{m_e}{m_p}$&#10;&#10;&#10;\end{document}"/>
  <p:tag name="IGUANATEXSIZE" val="20"/>
  <p:tag name="IGUANATEXCURSOR" val="105"/>
  <p:tag name="TRANSPARENCY" val="True"/>
  <p:tag name="LATEXENGINEID" val="0"/>
  <p:tag name="TEMPFOLDER" val="C:\Users\schmidfab\temp\"/>
  <p:tag name="LATEXFORMHEIGHT" val="320"/>
  <p:tag name="LATEXFORMWIDTH" val="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.464475"/>
  <p:tag name="ORIGINALWIDTH" val="22.48534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\nu = 1$&#10;&#10;&#10;\end{document}"/>
  <p:tag name="IGUANATEXSIZE" val="20"/>
  <p:tag name="IGUANATEXCURSOR" val="182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,711042"/>
  <p:tag name="ORIGINALWIDTH" val="22,89374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\nu = 0$&#10;&#10;&#10;\end{document}"/>
  <p:tag name="IGUANATEXSIZE" val="20"/>
  <p:tag name="IGUANATEXCURSOR" val="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953894"/>
  <p:tag name="ORIGINALWIDTH" val="4,692395"/>
  <p:tag name="LATEXADDIN" val="\documentclass{article}&#10;\usepackage{amsmath}&#10;\usepackage{braket}&#10;\usepackage[usenames, dvipsnames]{color}&#10;&#10;\pagestyle{empty}&#10;\begin{document}&#10;\definecolor{mygreen}{RGB}{255, 0, 0}&#10;&#10;$\nu = 0$&#10;&#10;&#10;\end{document}"/>
  <p:tag name="IGUANATEXSIZE" val="20"/>
  <p:tag name="IGUANATEXCURSOR" val="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1"/>
  <p:tag name="EMFCHIL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622662"/>
  <p:tag name="ORIGINALWIDTH" val="6,625112"/>
  <p:tag name="EMFCHIL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,711042"/>
  <p:tag name="ORIGINALWIDTH" val="4,194236"/>
  <p:tag name="EMFCHIL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.953889"/>
  <p:tag name="ORIGINALWIDTH" val="4.692405"/>
  <p:tag name="LATEXADDIN" val="\documentclass{article}&#10;\usepackage{amsmath}&#10;\usepackage{braket}&#10;\usepackage[usenames, dvipsnames]{color}&#10;&#10;\pagestyle{empty}&#10;\begin{document}&#10;\definecolor{mygreen}{RGB}{255, 0, 0}&#10;&#10;$\nu = 1$&#10;&#10;&#10;\end{document}"/>
  <p:tag name="IGUANATEXSIZE" val="20"/>
  <p:tag name="IGUANATEXCURSOR" val="182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  <p:tag name="EMFCHIL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.622634"/>
  <p:tag name="ORIGINALWIDTH" val="6.625131"/>
  <p:tag name="EMFCHIL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.464475"/>
  <p:tag name="ORIGINALWIDTH" val="3.287671"/>
  <p:tag name="EMFCHIL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13"/>
  <p:tag name="ORIGINALWIDTH" val="5.957227"/>
  <p:tag name="LATEXADDIN" val="\documentclass{article}&#10;\usepackage{amsmath}&#10;\usepackage{braket}&#10;\usepackage[usenames, dvipsnames]{color}&#10;&#10;\pagestyle{empty}&#10;\begin{document}&#10;\definecolor{mygreen}{RGB}{255, 0, 0}&#10;&#10;$L = 3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  <p:tag name="EMFCHIL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.247974"/>
  <p:tag name="ORIGINALWIDTH" val="6.55887"/>
  <p:tag name="EMFCHIL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658.4177"/>
  <p:tag name="OUTPUTTYPE" val="PNG"/>
  <p:tag name="IGUANATEXVERSION" val="160"/>
  <p:tag name="LATEXADDIN" val="\documentclass{article}&#10;\usepackage{amsmath}&#10;\pagestyle{empty}&#10;\begin{document}&#10;&#10;$f_\mathrm{vib} \propto \sqrt{\frac{m_e}{m_p}}$&#10;&#10;&#10;\end{document}"/>
  <p:tag name="IGUANATEXSIZE" val="20"/>
  <p:tag name="IGUANATEXCURSOR" val="105"/>
  <p:tag name="TRANSPARENCY" val="True"/>
  <p:tag name="LATEXENGINEID" val="0"/>
  <p:tag name="TEMPFOLDER" val="C:\Users\schmidfab\temp\"/>
  <p:tag name="LATEXFORMHEIGHT" val="320"/>
  <p:tag name="LATEXFORMWIDTH" val="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609449"/>
  <p:tag name="ORIGINALWIDTH" val="4.093144"/>
  <p:tag name="EMFCHIL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5"/>
  <p:tag name="ORIGINALWIDTH" val="5.957216"/>
  <p:tag name="LATEXADDIN" val="\documentclass{article}&#10;\usepackage{amsmath}&#10;\usepackage{braket}&#10;\usepackage[usenames, dvipsnames]{color}&#10;&#10;\pagestyle{empty}&#10;\begin{document}&#10;\definecolor{mygreen}{RGB}{255, 0, 0}&#10;&#10;$L = 2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  <p:tag name="EMFCHIL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.247982"/>
  <p:tag name="ORIGINALWIDTH" val="6.558861"/>
  <p:tag name="EMFCHIL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398091"/>
  <p:tag name="ORIGINALWIDTH" val="3.935297"/>
  <p:tag name="EMFCHIL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635116"/>
  <p:tag name="ORIGINALWIDTH" val="3.268541"/>
  <p:tag name="EMFCHIL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.513077"/>
  <p:tag name="ORIGINALWIDTH" val="3.644922"/>
  <p:tag name="EMFCHIL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.403472"/>
  <p:tag name="ORIGINALWIDTH" val="5.239594"/>
  <p:tag name="EMFCHIL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68"/>
  <p:tag name="ORIGINALWIDTH" val="5.957259"/>
  <p:tag name="LATEXADDIN" val="\documentclass{article}&#10;\usepackage{amsmath}&#10;\usepackage{braket}&#10;\usepackage[usenames, dvipsnames]{color}&#10;&#10;\pagestyle{empty}&#10;\begin{document}&#10;\definecolor{mygreen}{RGB}{255, 0, 0}&#10;&#10;$L = 0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  <p:tag name="EMFCHIL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.247988"/>
  <p:tag name="ORIGINALWIDTH" val="6.558904"/>
  <p:tag name="EMFCHIL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609478"/>
  <p:tag name="ORIGINALWIDTH" val="4.152326"/>
  <p:tag name="EMFCHIL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,464475"/>
  <p:tag name="ORIGINALWIDTH" val="22,78416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\nu = 2$&#10;&#10;&#10;\end{document}"/>
  <p:tag name="IGUANATEXSIZE" val="20"/>
  <p:tag name="IGUANATEXCURSOR" val="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34"/>
  <p:tag name="ORIGINALWIDTH" val="5.957233"/>
  <p:tag name="LATEXADDIN" val="\documentclass{article}&#10;\usepackage{amsmath}&#10;\usepackage{braket}&#10;\usepackage[usenames, dvipsnames]{color}&#10;&#10;\pagestyle{empty}&#10;\begin{document}&#10;\definecolor{mygreen}{RGB}{255, 0, 0}&#10;&#10;$L = 1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  <p:tag name="EMFCHILD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.247982"/>
  <p:tag name="ORIGINALWIDTH" val="6.558877"/>
  <p:tag name="EMFCHILD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398147"/>
  <p:tag name="ORIGINALWIDTH" val="3.254794"/>
  <p:tag name="EMFCHILD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953894"/>
  <p:tag name="ORIGINALWIDTH" val="4,692395"/>
  <p:tag name="LATEXADDIN" val="\documentclass{article}&#10;\usepackage{amsmath}&#10;\usepackage{braket}&#10;\usepackage[usenames, dvipsnames]{color}&#10;&#10;\pagestyle{empty}&#10;\begin{document}&#10;\definecolor{mygreen}{RGB}{255, 0, 0}&#10;&#10;$\nu = 2$&#10;&#10;&#10;\end{document}"/>
  <p:tag name="IGUANATEXSIZE" val="20"/>
  <p:tag name="IGUANATEXCURSOR" val="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1"/>
  <p:tag name="EMFCHILD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622662"/>
  <p:tag name="ORIGINALWIDTH" val="6,625112"/>
  <p:tag name="EMFCHILD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,464475"/>
  <p:tag name="ORIGINALWIDTH" val="3,975067"/>
  <p:tag name="EMFCHILD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917.88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\downarrow}_\mathrm{H_2^+} + \beta \ket{\uparrow}_\mathrm{H_2^+}$&#10;&#10;&#10;\end{document}"/>
  <p:tag name="IGUANATEXSIZE" val="20"/>
  <p:tag name="IGUANATEXCURSOR" val="231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302.962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159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17.73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CHOOSECOLOR" val="False"/>
  <p:tag name="COLORHEX" val="000000"/>
  <p:tag name="LATEXENGINEID" val="0"/>
  <p:tag name="TEMPFOLDER" val="c:\temp\"/>
  <p:tag name="LATEXFORMHEIGHT" val=" 271.5"/>
  <p:tag name="LATEXFORMWIDTH" val=" 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623.92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0} + \beta \ket{1}$&#10;&#10;&#10;\end{document}"/>
  <p:tag name="IGUANATEXSIZE" val="20"/>
  <p:tag name="IGUANATEXCURSOR" val="215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81"/>
  <p:tag name="ORIGINALWIDTH" val="23.61089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L = 1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262.467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H_2^+}$&#10;&#10;&#10;\end{document}"/>
  <p:tag name="IGUANATEXSIZE" val="20"/>
  <p:tag name="IGUANATEXCURSOR" val="213"/>
  <p:tag name="TRANSPARENCY" val="True"/>
  <p:tag name="CHOOSECOLOR" val="False"/>
  <p:tag name="COLORHEX" val="000000"/>
  <p:tag name="LATEXENGINEID" val="0"/>
  <p:tag name="TEMPFOLDER" val="c:\temp\"/>
  <p:tag name="LATEXFORMHEIGHT" val=" 519.75"/>
  <p:tag name="LATEXFORMWIDTH" val=" 76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998.875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\downarrow}_\mathrm{Be^+} + \beta \ket{\uparrow}_\mathrm{Be^+}$&#10;&#10;&#10;\end{document}"/>
  <p:tag name="IGUANATEXSIZE" val="20"/>
  <p:tag name="IGUANATEXCURSOR" val="256"/>
  <p:tag name="TRANSPARENCY" val="True"/>
  <p:tag name="CHOOSECOLOR" val="False"/>
  <p:tag name="COLORHEX" val="000000"/>
  <p:tag name="LATEXENGINEID" val="0"/>
  <p:tag name="TEMPFOLDER" val="c:\temp\"/>
  <p:tag name="LATEXFORMHEIGHT" val=" 476.25"/>
  <p:tag name="LATEXFORMWIDTH" val=" 745.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17.73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CHOOSECOLOR" val="False"/>
  <p:tag name="COLORHEX" val="000000"/>
  <p:tag name="LATEXENGINEID" val="0"/>
  <p:tag name="TEMPFOLDER" val="c:\temp\"/>
  <p:tag name="LATEXFORMHEIGHT" val=" 271.5"/>
  <p:tag name="LATEXFORMWIDTH" val=" 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302.962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159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262.467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H_2^+}$&#10;&#10;&#10;\end{document}"/>
  <p:tag name="IGUANATEXSIZE" val="20"/>
  <p:tag name="IGUANATEXCURSOR" val="213"/>
  <p:tag name="TRANSPARENCY" val="True"/>
  <p:tag name="CHOOSECOLOR" val="False"/>
  <p:tag name="COLORHEX" val="000000"/>
  <p:tag name="LATEXENGINEID" val="0"/>
  <p:tag name="TEMPFOLDER" val="c:\temp\"/>
  <p:tag name="LATEXFORMHEIGHT" val=" 519.75"/>
  <p:tag name="LATEXFORMWIDTH" val=" 76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303.712"/>
  <p:tag name="LATEXADDIN" val="\documentclass{article}&#10;\usepackage{amsmath}&#10;\usepackage{braket}&#10;\usepackage[usenames, dvipsnames]{color}&#10;&#10;\pagestyle{empty}&#10;\begin{document}&#10;\definecolor{mygreen}{RGB}{255, 0, 0}&#10;&#10;$L = 0$&#10;&#10;&#10;\end{document}"/>
  <p:tag name="IGUANATEXSIZE" val="20"/>
  <p:tag name="IGUANATEXCURSOR" val="187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298.4627"/>
  <p:tag name="LATEXADDIN" val="\documentclass{article}&#10;\usepackage{amsmath}&#10;\usepackage{braket}&#10;\usepackage[usenames, dvipsnames]{color}&#10;&#10;\pagestyle{empty}&#10;\begin{document}&#10;\definecolor{mygreen}{RGB}{255, 0, 0}&#10;&#10;$L = 1$&#10;&#10;&#10;\end{document}"/>
  <p:tag name="IGUANATEXSIZE" val="20"/>
  <p:tag name="IGUANATEXCURSOR" val="187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215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.73"/>
  <p:tag name="ORIGINALWIDTH" val="274.4657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phi}_\mathrm{H_2^+}$&#10;&#10;&#10;\end{document}"/>
  <p:tag name="IGUANATEXSIZE" val="20"/>
  <p:tag name="IGUANATEXCURSOR" val="196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77279"/>
  <p:tag name="ORIGINALWIDTH" val="24.01523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L = 0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215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29.7338"/>
  <p:tag name="LATEXADDIN" val="\documentclass{article}&#10;\usepackage{amsmath}&#10;\usepackage{braket}&#10;\usepackage[usenames, dvipsnames]{color}&#10;&#10;\pagestyle{empty}&#10;\begin{document}&#10;\definecolor{mygreen}{RGB}{112, 173, 71}&#10;&#10;$\ket{\phi}$&#10;&#10;&#10;\end{document}"/>
  <p:tag name="IGUANATEXSIZE" val="20"/>
  <p:tag name="IGUANATEXCURSOR" val="196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66,2167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a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uparrow}_\mathrm{Be^+}$&#10;&#10;&#10;\end{document}"/>
  <p:tag name="IGUANATEXSIZE" val="20"/>
  <p:tag name="IGUANATEXCURSOR" val="200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215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53,4684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b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66,2167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a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1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1}$&#10;&#10;&#10;\end{document}"/>
  <p:tag name="IGUANATEXSIZE" val="20"/>
  <p:tag name="IGUANATEXCURSOR" val="191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uparrow}_\mathrm{Be^+}$&#10;&#10;&#10;\end{document}"/>
  <p:tag name="IGUANATEXSIZE" val="20"/>
  <p:tag name="IGUANATEXCURSOR" val="213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.13159"/>
  <p:tag name="ORIGINALWIDTH" val="42.09928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X ^2\Sigma_g^+ 1s\sigma$&#10;&#10;&#10;\end{document}"/>
  <p:tag name="IGUANATEXSIZE" val="20"/>
  <p:tag name="IGUANATEXCURSOR" val="205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02.9621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215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53,4684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b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66,2167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a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1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1}$&#10;&#10;&#10;\end{document}"/>
  <p:tag name="IGUANATEXSIZE" val="20"/>
  <p:tag name="IGUANATEXCURSOR" val="191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9,73"/>
  <p:tag name="ORIGINALWIDTH" val="266,2167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a}_\mathrm{H_2^+}$&#10;&#10;&#10;\end{document}"/>
  <p:tag name="IGUANATEXSIZE" val="20"/>
  <p:tag name="IGUANATEXCURSOR" val="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7.7353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9835"/>
  <p:tag name="ORIGINALWIDTH" val="314.9606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173, 71}&#10;&#10;$\ket{\phi}_\mathrm{Be^+}$&#10;&#10;&#10;\end{document}"/>
  <p:tag name="IGUANATEXSIZE" val="20"/>
  <p:tag name="IGUANATEXCURSOR" val="206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.49307"/>
  <p:tag name="ORIGINALWIDTH" val="68.24149"/>
  <p:tag name="OUTPUTTYPE" val="PNG"/>
  <p:tag name="IGUANATEXVERSION" val="160"/>
  <p:tag name="LATEXADDIN" val="\documentclass{article}&#10;\usepackage{amsmath}&#10;\usepackage{braket}&#10;\usepackage[usenames, dvipsnames]{color}&#10;&#10;\pagestyle{empty}&#10;\begin{document}&#10;\definecolor{mygreen}{RGB}{112, 48, 160}&#10;\color{mygreen}&#10;&#10;$\pi$&#10;&#10;&#10;\end{document}"/>
  <p:tag name="IGUANATEXSIZE" val="20"/>
  <p:tag name="IGUANATEXCURSOR" val="180"/>
  <p:tag name="TRANSPARENCY" val="True"/>
  <p:tag name="LATEXENGINEID" val="0"/>
  <p:tag name="TEMPFOLDER" val="C:\Users\schmidfab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4.74315"/>
  <p:tag name="ORIGINALWIDTH" val="68.24149"/>
  <p:tag name="LATEXADDIN" val="\documentclass{article}&#10;\usepackage{amsmath}&#10;\usepackage{braket}&#10;\usepackage[usenames, dvipsnames]{color}&#10;&#10;\pagestyle{empty}&#10;\begin{document}&#10;\definecolor{mygreen}{RGB}{255, 0, 0}&#10;\color{mygreen}&#10;&#10;$\pi$&#10;&#10;&#10;\end{document}"/>
  <p:tag name="IGUANATEXSIZE" val="20"/>
  <p:tag name="IGUANATEXCURSOR" val="194"/>
  <p:tag name="TRANSPARENCY" val="True"/>
  <p:tag name="FILENAME" val=""/>
  <p:tag name="LATEXENGINEID" val="0"/>
  <p:tag name="TEMPFOLDER" val="C:\scratch\Iguana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56145"/>
  <p:tag name="ORIGINALWIDTH" val="23.9067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L = 2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17.73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CHOOSECOLOR" val="False"/>
  <p:tag name="COLORHEX" val="000000"/>
  <p:tag name="LATEXENGINEID" val="0"/>
  <p:tag name="TEMPFOLDER" val="c:\temp\"/>
  <p:tag name="LATEXFORMHEIGHT" val=" 271.5"/>
  <p:tag name="LATEXFORMWIDTH" val=" 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262.467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H_2^+}$&#10;&#10;&#10;\end{document}"/>
  <p:tag name="IGUANATEXSIZE" val="20"/>
  <p:tag name="IGUANATEXCURSOR" val="213"/>
  <p:tag name="TRANSPARENCY" val="True"/>
  <p:tag name="CHOOSECOLOR" val="False"/>
  <p:tag name="COLORHEX" val="000000"/>
  <p:tag name="LATEXENGINEID" val="0"/>
  <p:tag name="TEMPFOLDER" val="c:\temp\"/>
  <p:tag name="LATEXFORMHEIGHT" val=" 519.75"/>
  <p:tag name="LATEXFORMWIDTH" val=" 765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998.875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\downarrow}_\mathrm{Be^+} + \beta \ket{\uparrow}_\mathrm{Be^+}$&#10;&#10;&#10;\end{document}"/>
  <p:tag name="IGUANATEXSIZE" val="20"/>
  <p:tag name="IGUANATEXCURSOR" val="256"/>
  <p:tag name="TRANSPARENCY" val="True"/>
  <p:tag name="CHOOSECOLOR" val="False"/>
  <p:tag name="COLORHEX" val="000000"/>
  <p:tag name="LATEXENGINEID" val="0"/>
  <p:tag name="TEMPFOLDER" val="c:\temp\"/>
  <p:tag name="LATEXFORMHEIGHT" val=" 476.25"/>
  <p:tag name="LATEXFORMWIDTH" val=" 745.5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302.962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159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262.467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H_2^+}$&#10;&#10;&#10;\end{document}"/>
  <p:tag name="IGUANATEXSIZE" val="20"/>
  <p:tag name="IGUANATEXCURSOR" val="213"/>
  <p:tag name="TRANSPARENCY" val="True"/>
  <p:tag name="CHOOSECOLOR" val="False"/>
  <p:tag name="COLORHEX" val="000000"/>
  <p:tag name="LATEXENGINEID" val="0"/>
  <p:tag name="TEMPFOLDER" val="c:\temp\"/>
  <p:tag name="LATEXFORMHEIGHT" val=" 519.75"/>
  <p:tag name="LATEXFORMWIDTH" val=" 765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623.922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0} + \beta \ket{1}$&#10;&#10;&#10;\end{document}"/>
  <p:tag name="IGUANATEXSIZE" val="20"/>
  <p:tag name="IGUANATEXCURSOR" val="215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59.73"/>
  <p:tag name="ORIGINALWIDTH" val=" 917.88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alpha \ket{\downarrow}_\mathrm{H_2^+} + \beta \ket{\uparrow}_\mathrm{H_2^+}$&#10;&#10;&#10;\end{document}"/>
  <p:tag name="IGUANATEXSIZE" val="20"/>
  <p:tag name="IGUANATEXCURSOR" val="231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31.9835"/>
  <p:tag name="ORIGINALWIDTH" val=" 302.9621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\downarrow}_\mathrm{Be^+}$&#10;&#10;&#10;\end{document}"/>
  <p:tag name="IGUANATEXSIZE" val="20"/>
  <p:tag name="IGUANATEXCURSOR" val="159"/>
  <p:tag name="TRANSPARENCY" val="True"/>
  <p:tag name="CHOOSECOLOR" val="False"/>
  <p:tag name="COLORHEX" val="000000"/>
  <p:tag name="LATEXENGINEID" val="0"/>
  <p:tag name="TEMPFOLDER" val="c:\temp\"/>
  <p:tag name="LATEXFORMHEIGHT" val=" 312"/>
  <p:tag name="LATEXFORMWIDTH" val=" 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.2343"/>
  <p:tag name="ORIGINALWIDTH" val=" 117.7353"/>
  <p:tag name="OUTPUTTYPE" val="PNG"/>
  <p:tag name="IGUANATEXVERSION" val="162"/>
  <p:tag name="LATEXADDIN" val="\documentclass{article}&#10;\usepackage{amsmath}&#10;\usepackage{braket}&#10;\usepackage[usenames, dvipsnames]{color}&#10;&#10;\pagestyle{empty}&#10;\begin{document}&#10;\definecolor{mygreen}{RGB}{112, 173, 71}&#10;&#10;$\ket{0}$&#10;&#10;&#10;\end{document}"/>
  <p:tag name="IGUANATEXSIZE" val="20"/>
  <p:tag name="IGUANATEXCURSOR" val="192"/>
  <p:tag name="TRANSPARENCY" val="True"/>
  <p:tag name="CHOOSECOLOR" val="False"/>
  <p:tag name="COLORHEX" val="000000"/>
  <p:tag name="LATEXENGINEID" val="0"/>
  <p:tag name="TEMPFOLDER" val="c:\temp\"/>
  <p:tag name="LATEXFORMHEIGHT" val=" 271.5"/>
  <p:tag name="LATEXFORMWIDTH" val=" 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.772782"/>
  <p:tag name="ORIGINALWIDTH" val="23.98562"/>
  <p:tag name="OUTPUTTYPE" val="SVG"/>
  <p:tag name="IGUANATEXVERSION" val="160"/>
  <p:tag name="LATEXADDIN" val="\documentclass{article}&#10;\usepackage{amsmath}&#10;\usepackage{braket}&#10;\usepackage[usenames, dvipsnames]{color}&#10;&#10;\pagestyle{empty}&#10;\begin{document}&#10;\definecolor{mygreen}{RGB}{255, 0, 0}&#10;&#10;$L = 3$&#10;&#10;&#10;\end{document}"/>
  <p:tag name="IGUANATEXSIZE" val="20"/>
  <p:tag name="IGUANATEXCURSOR" val="187"/>
  <p:tag name="TRANSPARENCY" val="True"/>
  <p:tag name="LATEXENGINEID" val="0"/>
  <p:tag name="TEMPFOLDER" val="C:\scratch\IguanaTemp\"/>
  <p:tag name="LATEXFORMHEIGHT" val="312"/>
  <p:tag name="LATEXFORMWIDTH" val="384"/>
  <p:tag name="LATEXFORMWRAP" val="True"/>
  <p:tag name="BITMAPVECTO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.4867"/>
  <p:tag name="ORIGINALWIDTH" val="190.4762"/>
  <p:tag name="OUTPUTTYPE" val="PNG"/>
  <p:tag name="IGUANATEXVERSION" val="160"/>
  <p:tag name="LATEXADDIN" val="\documentclass{article}&#10;\usepackage{amsmath}&#10;\pagestyle{empty}&#10;\begin{document}&#10;&#10;&#10;$2p\sigma$&#10;&#10;\end{document}"/>
  <p:tag name="IGUANATEXSIZE" val="20"/>
  <p:tag name="IGUANATEXCURSOR" val="92"/>
  <p:tag name="TRANSPARENCY" val="True"/>
  <p:tag name="LATEXENGINEID" val="0"/>
  <p:tag name="TEMPFOLDER" val="C:\Users\schmidfab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76aa73c-da84-47f7-9575-4947f30b78c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65466463B224F459B195683D730AA16" ma:contentTypeVersion="6" ma:contentTypeDescription="Ein neues Dokument erstellen." ma:contentTypeScope="" ma:versionID="20dc4c79a811a6fb4c28dad2a68048c1">
  <xsd:schema xmlns:xsd="http://www.w3.org/2001/XMLSchema" xmlns:xs="http://www.w3.org/2001/XMLSchema" xmlns:p="http://schemas.microsoft.com/office/2006/metadata/properties" xmlns:ns3="a76aa73c-da84-47f7-9575-4947f30b78c6" targetNamespace="http://schemas.microsoft.com/office/2006/metadata/properties" ma:root="true" ma:fieldsID="19c8def5cb4cb21728dc73b7d4ea3423" ns3:_="">
    <xsd:import namespace="a76aa73c-da84-47f7-9575-4947f30b78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aa73c-da84-47f7-9575-4947f30b78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017C7-50B9-4820-903D-3E97C47842D7}">
  <ds:schemaRefs>
    <ds:schemaRef ds:uri="a76aa73c-da84-47f7-9575-4947f30b78c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D65EEB-CE5A-458A-BDC2-CEAF66714F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A0CF93-D78E-46A0-BF02-C4341B349E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6aa73c-da84-47f7-9575-4947f30b78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1556</Words>
  <Application>Microsoft Office PowerPoint</Application>
  <PresentationFormat>Widescreen</PresentationFormat>
  <Paragraphs>296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Source Sans Pro Web</vt:lpstr>
      <vt:lpstr>Times New Roman</vt:lpstr>
      <vt:lpstr>Wingdings</vt:lpstr>
      <vt:lpstr>Office Theme</vt:lpstr>
      <vt:lpstr>Quantum logic spectroscopy of the hydrogen molecular ion</vt:lpstr>
      <vt:lpstr>PowerPoint Presentation</vt:lpstr>
      <vt:lpstr>PowerPoint Presentation</vt:lpstr>
      <vt:lpstr>PowerPoint Presentation</vt:lpstr>
      <vt:lpstr>PowerPoint Presentation</vt:lpstr>
      <vt:lpstr>State selective REMPI loading</vt:lpstr>
      <vt:lpstr>PowerPoint Presentation</vt:lpstr>
      <vt:lpstr>PowerPoint Presentation</vt:lpstr>
      <vt:lpstr>PowerPoint Presentation</vt:lpstr>
      <vt:lpstr>PowerPoint Presentation</vt:lpstr>
      <vt:lpstr>Hyperfine spectroscopy - Preliminary</vt:lpstr>
      <vt:lpstr>Outlook</vt:lpstr>
      <vt:lpstr>PowerPoint Presentation</vt:lpstr>
      <vt:lpstr>PowerPoint Presentation</vt:lpstr>
      <vt:lpstr>PowerPoint Presentation</vt:lpstr>
      <vt:lpstr>Radial motion: Exchange Doppler cooling</vt:lpstr>
      <vt:lpstr>Ground state cooling and quantum logic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Fabian Schmid</dc:creator>
  <cp:lastModifiedBy>Schmid  Fabian</cp:lastModifiedBy>
  <cp:revision>137</cp:revision>
  <dcterms:created xsi:type="dcterms:W3CDTF">2024-09-15T14:47:13Z</dcterms:created>
  <dcterms:modified xsi:type="dcterms:W3CDTF">2025-09-10T06:32:21Z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0x010100165466463B224F459B195683D730AA16</vt:lpwstr>
  </property>
</Properties>
</file>