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4"/>
  </p:notesMasterIdLst>
  <p:sldIdLst>
    <p:sldId id="256" r:id="rId5"/>
    <p:sldId id="266" r:id="rId6"/>
    <p:sldId id="295" r:id="rId7"/>
    <p:sldId id="289" r:id="rId8"/>
    <p:sldId id="280" r:id="rId9"/>
    <p:sldId id="267" r:id="rId10"/>
    <p:sldId id="265" r:id="rId11"/>
    <p:sldId id="293" r:id="rId12"/>
    <p:sldId id="294" r:id="rId13"/>
    <p:sldId id="279" r:id="rId14"/>
    <p:sldId id="292" r:id="rId15"/>
    <p:sldId id="268" r:id="rId16"/>
    <p:sldId id="285" r:id="rId17"/>
    <p:sldId id="284" r:id="rId18"/>
    <p:sldId id="286" r:id="rId19"/>
    <p:sldId id="297" r:id="rId20"/>
    <p:sldId id="296" r:id="rId21"/>
    <p:sldId id="283" r:id="rId22"/>
    <p:sldId id="290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FF02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59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3CA3F-B5F2-A842-9666-2EC4A6B52B0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6EE5E-1BF9-2E44-9F05-81468B73C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175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56EE5E-1BF9-2E44-9F05-81468B73C1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698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56EE5E-1BF9-2E44-9F05-81468B73C1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97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56EE5E-1BF9-2E44-9F05-81468B73C1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28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56EE5E-1BF9-2E44-9F05-81468B73C1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24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079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8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488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073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51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105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639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814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55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58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37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68677-5EDB-4941-A396-ED64E093FB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571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s.cern.ch/record/227226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gif"/><Relationship Id="rId3" Type="http://schemas.openxmlformats.org/officeDocument/2006/relationships/image" Target="../media/image43.gif"/><Relationship Id="rId7" Type="http://schemas.openxmlformats.org/officeDocument/2006/relationships/image" Target="../media/image47.gif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gif"/><Relationship Id="rId5" Type="http://schemas.openxmlformats.org/officeDocument/2006/relationships/image" Target="../media/image45.gif"/><Relationship Id="rId4" Type="http://schemas.openxmlformats.org/officeDocument/2006/relationships/image" Target="../media/image44.gif"/><Relationship Id="rId9" Type="http://schemas.openxmlformats.org/officeDocument/2006/relationships/image" Target="../media/image49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s://www.symmetrymagazine.org/article/the-many-paths-of-muon-math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5.png"/><Relationship Id="rId7" Type="http://schemas.openxmlformats.org/officeDocument/2006/relationships/hyperlink" Target="https://www.symmetrymagazine.org/article/the-many-paths-of-muon-math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21D21F-EEF4-BF99-6C32-0D7D559E7F79}"/>
              </a:ext>
            </a:extLst>
          </p:cNvPr>
          <p:cNvSpPr/>
          <p:nvPr/>
        </p:nvSpPr>
        <p:spPr>
          <a:xfrm>
            <a:off x="0" y="0"/>
            <a:ext cx="5949538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927FFF-CA81-4F44-A772-049F1F3572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07" y="1027060"/>
            <a:ext cx="5724605" cy="3636558"/>
          </a:xfrm>
        </p:spPr>
        <p:txBody>
          <a:bodyPr anchor="b">
            <a:normAutofit fontScale="90000"/>
          </a:bodyPr>
          <a:lstStyle/>
          <a:p>
            <a:pPr algn="r"/>
            <a:r>
              <a:rPr lang="en-US" sz="3000" b="1" dirty="0">
                <a:solidFill>
                  <a:schemeClr val="bg1"/>
                </a:solidFill>
              </a:rPr>
              <a:t>Progress towards precision measurement of </a:t>
            </a:r>
            <a:br>
              <a:rPr lang="en-US" sz="3000" b="1" dirty="0">
                <a:solidFill>
                  <a:schemeClr val="bg1"/>
                </a:solidFill>
              </a:rPr>
            </a:br>
            <a:r>
              <a:rPr lang="en-US" sz="3000" b="1" dirty="0">
                <a:solidFill>
                  <a:schemeClr val="bg1"/>
                </a:solidFill>
              </a:rPr>
              <a:t>muon-electron elastic scattering: </a:t>
            </a:r>
            <a:br>
              <a:rPr lang="en-US" sz="3000" b="1" dirty="0">
                <a:solidFill>
                  <a:schemeClr val="bg1"/>
                </a:solidFill>
              </a:rPr>
            </a:br>
            <a:r>
              <a:rPr lang="en-US" sz="3000" b="1" dirty="0">
                <a:solidFill>
                  <a:schemeClr val="bg1"/>
                </a:solidFill>
              </a:rPr>
              <a:t>the </a:t>
            </a:r>
            <a:r>
              <a:rPr lang="en-US" sz="3000" b="1" dirty="0" err="1">
                <a:solidFill>
                  <a:schemeClr val="bg1"/>
                </a:solidFill>
              </a:rPr>
              <a:t>MUonE</a:t>
            </a:r>
            <a:r>
              <a:rPr lang="en-US" sz="3000" b="1" dirty="0">
                <a:solidFill>
                  <a:schemeClr val="bg1"/>
                </a:solidFill>
              </a:rPr>
              <a:t> experiment </a:t>
            </a:r>
            <a:br>
              <a:rPr lang="en-US" sz="3000" b="1" dirty="0">
                <a:solidFill>
                  <a:schemeClr val="bg1"/>
                </a:solidFill>
              </a:rPr>
            </a:br>
            <a:br>
              <a:rPr lang="en-US" sz="3000" b="1" dirty="0">
                <a:solidFill>
                  <a:schemeClr val="bg1"/>
                </a:solidFill>
              </a:rPr>
            </a:br>
            <a:r>
              <a:rPr lang="en-US" sz="3000" b="1" dirty="0">
                <a:solidFill>
                  <a:schemeClr val="bg1"/>
                </a:solidFill>
              </a:rPr>
              <a:t>Fred Gray</a:t>
            </a:r>
            <a:br>
              <a:rPr lang="en-US" sz="3000" b="1" dirty="0">
                <a:solidFill>
                  <a:schemeClr val="bg1"/>
                </a:solidFill>
              </a:rPr>
            </a:br>
            <a:r>
              <a:rPr lang="en-US" sz="3000" b="1" dirty="0">
                <a:solidFill>
                  <a:schemeClr val="bg1"/>
                </a:solidFill>
              </a:rPr>
              <a:t>for the </a:t>
            </a:r>
            <a:r>
              <a:rPr lang="en-US" sz="3000" b="1" dirty="0" err="1">
                <a:solidFill>
                  <a:schemeClr val="bg1"/>
                </a:solidFill>
              </a:rPr>
              <a:t>MUonE</a:t>
            </a:r>
            <a:r>
              <a:rPr lang="en-US" sz="3000" b="1" dirty="0">
                <a:solidFill>
                  <a:schemeClr val="bg1"/>
                </a:solidFill>
              </a:rPr>
              <a:t> Collaboration</a:t>
            </a:r>
            <a:br>
              <a:rPr lang="en-US" sz="3000" b="1" dirty="0">
                <a:solidFill>
                  <a:schemeClr val="bg1"/>
                </a:solidFill>
              </a:rPr>
            </a:br>
            <a:br>
              <a:rPr lang="en-US" sz="3000" b="1" dirty="0">
                <a:solidFill>
                  <a:schemeClr val="bg1"/>
                </a:solidFill>
              </a:rPr>
            </a:br>
            <a:r>
              <a:rPr lang="en-US" sz="3000" b="1" dirty="0">
                <a:solidFill>
                  <a:schemeClr val="bg1"/>
                </a:solidFill>
              </a:rPr>
              <a:t>PSI2025 Workshop</a:t>
            </a:r>
            <a:br>
              <a:rPr lang="en-US" sz="3000" b="1" dirty="0">
                <a:solidFill>
                  <a:schemeClr val="bg1"/>
                </a:solidFill>
              </a:rPr>
            </a:br>
            <a:r>
              <a:rPr lang="en-US" sz="3000" b="1" dirty="0">
                <a:solidFill>
                  <a:schemeClr val="bg1"/>
                </a:solidFill>
              </a:rPr>
              <a:t>September 10, 2025</a:t>
            </a:r>
            <a:br>
              <a:rPr lang="en-US" sz="3000" b="1" dirty="0">
                <a:solidFill>
                  <a:schemeClr val="bg1"/>
                </a:solidFill>
              </a:rPr>
            </a:br>
            <a:br>
              <a:rPr lang="en-US" sz="1650" b="1" dirty="0">
                <a:solidFill>
                  <a:schemeClr val="bg1"/>
                </a:solidFill>
              </a:rPr>
            </a:br>
            <a:endParaRPr lang="en-US" sz="1650" b="1" dirty="0">
              <a:solidFill>
                <a:schemeClr val="bg1"/>
              </a:solidFill>
            </a:endParaRPr>
          </a:p>
        </p:txBody>
      </p:sp>
      <p:pic>
        <p:nvPicPr>
          <p:cNvPr id="1028" name="Picture 4" descr="The MUonE project – Particle Physics">
            <a:extLst>
              <a:ext uri="{FF2B5EF4-FFF2-40B4-BE49-F238E27FC236}">
                <a16:creationId xmlns:a16="http://schemas.microsoft.com/office/drawing/2014/main" id="{C59A78AE-E939-9F49-836C-19478C1E3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99810" y="935521"/>
            <a:ext cx="2587192" cy="142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egis University – Logos Download">
            <a:extLst>
              <a:ext uri="{FF2B5EF4-FFF2-40B4-BE49-F238E27FC236}">
                <a16:creationId xmlns:a16="http://schemas.microsoft.com/office/drawing/2014/main" id="{B6243AC6-66F8-0943-8B82-488E9CEA5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39629" y="4277276"/>
            <a:ext cx="815023" cy="772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500A932-91CB-5D99-1240-B4F44C873B2F}"/>
              </a:ext>
            </a:extLst>
          </p:cNvPr>
          <p:cNvSpPr txBox="1"/>
          <p:nvPr/>
        </p:nvSpPr>
        <p:spPr>
          <a:xfrm>
            <a:off x="452495" y="4951360"/>
            <a:ext cx="59495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</a:rPr>
              <a:t>The Regis University group is funded by the National Science Foundation under grant number 2209486.</a:t>
            </a:r>
          </a:p>
        </p:txBody>
      </p:sp>
    </p:spTree>
    <p:extLst>
      <p:ext uri="{BB962C8B-B14F-4D97-AF65-F5344CB8AC3E}">
        <p14:creationId xmlns:p14="http://schemas.microsoft.com/office/powerpoint/2010/main" val="352467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D729B-369B-3812-6204-9689BB11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75542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chemeClr val="accent2"/>
                </a:solidFill>
              </a:rPr>
              <a:t>MUonE</a:t>
            </a:r>
            <a:r>
              <a:rPr lang="en-US" b="1" dirty="0">
                <a:solidFill>
                  <a:schemeClr val="accent2"/>
                </a:solidFill>
              </a:rPr>
              <a:t> tracking stations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E46838-7013-6AA9-3C5C-31F76E7FA7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50" y="728681"/>
            <a:ext cx="5186573" cy="21339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7EFC43-A3E5-C982-36FA-9CF6CEF56B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492" y="3872408"/>
            <a:ext cx="8162322" cy="11603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17E42F-D4FC-7E58-4FFE-25B6A8BA5056}"/>
              </a:ext>
            </a:extLst>
          </p:cNvPr>
          <p:cNvSpPr txBox="1"/>
          <p:nvPr/>
        </p:nvSpPr>
        <p:spPr>
          <a:xfrm>
            <a:off x="4855817" y="103312"/>
            <a:ext cx="4633545" cy="2877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Scattering target: 20 mm graphite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3 pairs of “2S” silicon strip modules* for </a:t>
            </a:r>
            <a:br>
              <a:rPr lang="en-US" sz="1500" dirty="0"/>
            </a:br>
            <a:r>
              <a:rPr lang="en-US" sz="1500" dirty="0"/>
              <a:t>CMS Phase-2 (HL-LHC) outer tracker upgrade,</a:t>
            </a:r>
            <a:br>
              <a:rPr lang="en-US" sz="1500" dirty="0"/>
            </a:br>
            <a:r>
              <a:rPr lang="en-US" sz="1500" dirty="0"/>
              <a:t>assembled by the CMS collaboration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10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×</a:t>
            </a:r>
            <a:r>
              <a:rPr lang="en-US" sz="1500" dirty="0"/>
              <a:t> 10 cm</a:t>
            </a:r>
            <a:r>
              <a:rPr lang="en-US" sz="1500" baseline="30000" dirty="0"/>
              <a:t>2</a:t>
            </a:r>
            <a:r>
              <a:rPr lang="en-US" sz="1500" dirty="0"/>
              <a:t> active area, 320 µm thick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90 µm strip pitch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26 µm nominal spatial resolution (</a:t>
            </a:r>
            <a:r>
              <a:rPr lang="en-US" sz="1500" dirty="0" err="1"/>
              <a:t>σ</a:t>
            </a:r>
            <a:r>
              <a:rPr lang="en-US" sz="1500" baseline="-25000" dirty="0" err="1"/>
              <a:t>x</a:t>
            </a:r>
            <a:r>
              <a:rPr lang="en-US" sz="1500" dirty="0"/>
              <a:t>)</a:t>
            </a:r>
            <a:endParaRPr lang="en-US" sz="1500" baseline="-25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two planes for same coordinate separated </a:t>
            </a:r>
            <a:br>
              <a:rPr lang="en-US" sz="1500" dirty="0"/>
            </a:br>
            <a:r>
              <a:rPr lang="en-US" sz="1500" dirty="0"/>
              <a:t>by 1.8 mm: rejects backgrounds and </a:t>
            </a:r>
            <a:br>
              <a:rPr lang="en-US" sz="1500" dirty="0"/>
            </a:br>
            <a:r>
              <a:rPr lang="en-US" sz="1500" dirty="0"/>
              <a:t>large-angle tracks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x/y</a:t>
            </a:r>
            <a:r>
              <a:rPr lang="en-US" sz="1500" dirty="0"/>
              <a:t> and </a:t>
            </a: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u/v</a:t>
            </a:r>
            <a:r>
              <a:rPr lang="en-US" sz="1500" dirty="0"/>
              <a:t> modules separated from each </a:t>
            </a:r>
            <a:br>
              <a:rPr lang="en-US" sz="1500" dirty="0"/>
            </a:br>
            <a:r>
              <a:rPr lang="en-US" sz="1500" dirty="0"/>
              <a:t>other by a few cm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CD126F-BCF8-B93C-32A4-70B986642AC9}"/>
              </a:ext>
            </a:extLst>
          </p:cNvPr>
          <p:cNvSpPr txBox="1"/>
          <p:nvPr/>
        </p:nvSpPr>
        <p:spPr>
          <a:xfrm>
            <a:off x="225386" y="4937920"/>
            <a:ext cx="4645675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750" dirty="0">
                <a:latin typeface="Proxima Nova"/>
              </a:rPr>
              <a:t>Images: G. </a:t>
            </a:r>
            <a:r>
              <a:rPr lang="en-US" sz="750" dirty="0" err="1">
                <a:latin typeface="Proxima Nova"/>
              </a:rPr>
              <a:t>Abbiendi</a:t>
            </a:r>
            <a:r>
              <a:rPr lang="en-US" sz="750" dirty="0">
                <a:latin typeface="Proxima Nova"/>
              </a:rPr>
              <a:t> </a:t>
            </a:r>
            <a:r>
              <a:rPr lang="en-US" sz="750" i="1" dirty="0">
                <a:latin typeface="Proxima Nova"/>
              </a:rPr>
              <a:t>et al</a:t>
            </a:r>
            <a:r>
              <a:rPr lang="en-US" sz="750" dirty="0">
                <a:latin typeface="Proxima Nova"/>
              </a:rPr>
              <a:t>. (</a:t>
            </a:r>
            <a:r>
              <a:rPr lang="en-US" sz="750" dirty="0" err="1">
                <a:latin typeface="Proxima Nova"/>
              </a:rPr>
              <a:t>MUonE</a:t>
            </a:r>
            <a:r>
              <a:rPr lang="en-US" sz="750" dirty="0">
                <a:latin typeface="Proxima Nova"/>
              </a:rPr>
              <a:t> </a:t>
            </a:r>
            <a:r>
              <a:rPr lang="en-US" sz="750" dirty="0">
                <a:latin typeface="MJXc-TeX-math-I"/>
              </a:rPr>
              <a:t>Collaboration</a:t>
            </a:r>
            <a:r>
              <a:rPr lang="en-US" sz="750" dirty="0">
                <a:latin typeface="Proxima Nova"/>
              </a:rPr>
              <a:t>), Letter of Intent: The </a:t>
            </a:r>
            <a:r>
              <a:rPr lang="en-US" sz="750" dirty="0" err="1">
                <a:latin typeface="Proxima Nova"/>
              </a:rPr>
              <a:t>MUonE</a:t>
            </a:r>
            <a:r>
              <a:rPr lang="en-US" sz="750" dirty="0">
                <a:latin typeface="Proxima Nova"/>
              </a:rPr>
              <a:t> Project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F2D82A8-E0E0-83FB-CAEC-A04CB4F831F2}"/>
              </a:ext>
            </a:extLst>
          </p:cNvPr>
          <p:cNvCxnSpPr>
            <a:cxnSpLocks/>
          </p:cNvCxnSpPr>
          <p:nvPr/>
        </p:nvCxnSpPr>
        <p:spPr>
          <a:xfrm>
            <a:off x="75321" y="1907740"/>
            <a:ext cx="3698820" cy="1041649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D59C55D-E86D-4A18-87EA-4D43F8A9A3D7}"/>
              </a:ext>
            </a:extLst>
          </p:cNvPr>
          <p:cNvSpPr txBox="1"/>
          <p:nvPr/>
        </p:nvSpPr>
        <p:spPr>
          <a:xfrm>
            <a:off x="1354038" y="2378346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~ 1 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56266B-BF94-2D12-E393-9031EEF9AEEB}"/>
              </a:ext>
            </a:extLst>
          </p:cNvPr>
          <p:cNvSpPr txBox="1"/>
          <p:nvPr/>
        </p:nvSpPr>
        <p:spPr>
          <a:xfrm>
            <a:off x="-4183" y="3119724"/>
            <a:ext cx="91842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08" indent="-214308">
              <a:buFont typeface="Arial" panose="020B0604020202020204" pitchFamily="34" charset="0"/>
              <a:buChar char="•"/>
            </a:pPr>
            <a:r>
              <a:rPr lang="en-US" sz="1600" dirty="0"/>
              <a:t>Some modules are tilted to reduce effective strip pitch and improve spatial resolution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US" sz="1600" dirty="0"/>
              <a:t>Frames made from Invar iron/nickel alloy to maintain dimensional stability within 10 µm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US" sz="1600" dirty="0"/>
              <a:t>Extensible design: Each station measures incident muon momentum for the one that follows: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C1B1F0-2A07-3106-ABB5-2F0F69900731}"/>
              </a:ext>
            </a:extLst>
          </p:cNvPr>
          <p:cNvSpPr txBox="1"/>
          <p:nvPr/>
        </p:nvSpPr>
        <p:spPr>
          <a:xfrm>
            <a:off x="-13222" y="4884038"/>
            <a:ext cx="349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E4E834-35B4-5460-CAA0-C85F8C1BE811}"/>
              </a:ext>
            </a:extLst>
          </p:cNvPr>
          <p:cNvSpPr txBox="1"/>
          <p:nvPr/>
        </p:nvSpPr>
        <p:spPr>
          <a:xfrm>
            <a:off x="5067820" y="2909390"/>
            <a:ext cx="463354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* CMS-TDR-014, </a:t>
            </a:r>
            <a:r>
              <a:rPr lang="en-US" sz="1100" b="0" i="0" dirty="0">
                <a:effectLst/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https://cds.cern.ch/record/2272264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7D0D3B-1F75-8D6C-653A-03D0D3E71EF7}"/>
              </a:ext>
            </a:extLst>
          </p:cNvPr>
          <p:cNvSpPr/>
          <p:nvPr/>
        </p:nvSpPr>
        <p:spPr>
          <a:xfrm>
            <a:off x="7965224" y="4159476"/>
            <a:ext cx="671630" cy="2156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70DDFF-1D16-0DB0-FDE4-0D7A3C6B2A8F}"/>
              </a:ext>
            </a:extLst>
          </p:cNvPr>
          <p:cNvSpPr/>
          <p:nvPr/>
        </p:nvSpPr>
        <p:spPr>
          <a:xfrm>
            <a:off x="897754" y="4429521"/>
            <a:ext cx="614722" cy="1613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FE2C9B-EC0B-A2E5-0CA5-FFB7F4D16934}"/>
              </a:ext>
            </a:extLst>
          </p:cNvPr>
          <p:cNvSpPr txBox="1"/>
          <p:nvPr/>
        </p:nvSpPr>
        <p:spPr>
          <a:xfrm>
            <a:off x="780245" y="4361690"/>
            <a:ext cx="848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160 GeV/c</a:t>
            </a:r>
          </a:p>
          <a:p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 MHz</a:t>
            </a:r>
          </a:p>
        </p:txBody>
      </p:sp>
    </p:spTree>
    <p:extLst>
      <p:ext uri="{BB962C8B-B14F-4D97-AF65-F5344CB8AC3E}">
        <p14:creationId xmlns:p14="http://schemas.microsoft.com/office/powerpoint/2010/main" val="2627429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775616-ABF6-7651-18F2-667F3D298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75542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Beyond the CAD drawing…</a:t>
            </a:r>
          </a:p>
        </p:txBody>
      </p:sp>
      <p:pic>
        <p:nvPicPr>
          <p:cNvPr id="6" name="Picture 5" descr="MUonE people working on installing the graphite target inside a tracking station, showing the 2S modules as well.">
            <a:extLst>
              <a:ext uri="{FF2B5EF4-FFF2-40B4-BE49-F238E27FC236}">
                <a16:creationId xmlns:a16="http://schemas.microsoft.com/office/drawing/2014/main" id="{BCDAA8F6-5041-7BB4-86C0-DB750B64780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6855"/>
          <a:stretch/>
        </p:blipFill>
        <p:spPr>
          <a:xfrm>
            <a:off x="5314437" y="139724"/>
            <a:ext cx="3399257" cy="47971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301A15-1E33-8122-1F48-80C47C865CD8}"/>
              </a:ext>
            </a:extLst>
          </p:cNvPr>
          <p:cNvSpPr txBox="1"/>
          <p:nvPr/>
        </p:nvSpPr>
        <p:spPr>
          <a:xfrm>
            <a:off x="2544" y="4884038"/>
            <a:ext cx="427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0ABB80-68FB-163E-9095-B8F7BDAED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22" y="533156"/>
            <a:ext cx="4263336" cy="444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987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9" y="75542"/>
            <a:ext cx="9019372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Electromagnetic calorimeter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BDC41-7B0D-6E43-85DE-74F45EB684E1}"/>
                  </a:ext>
                </a:extLst>
              </p:cNvPr>
              <p:cNvSpPr/>
              <p:nvPr/>
            </p:nvSpPr>
            <p:spPr>
              <a:xfrm>
                <a:off x="81535" y="581659"/>
                <a:ext cx="6942863" cy="8194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75" dirty="0"/>
                  <a:t>Breaks muon/electron track angle ambiguity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75" dirty="0"/>
                  <a:t>Filters inelastic events by verifying energy deposition inferred from track angles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75" dirty="0">
                    <a:solidFill>
                      <a:schemeClr val="tx1"/>
                    </a:solidFill>
                  </a:rPr>
                  <a:t>Potentially allows an independent extraction of</a:t>
                </a:r>
                <a:r>
                  <a:rPr lang="en-US" sz="1575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75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575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575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sz="1575" dirty="0">
                    <a:solidFill>
                      <a:schemeClr val="tx1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BDC41-7B0D-6E43-85DE-74F45EB684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5" y="581659"/>
                <a:ext cx="6942863" cy="819455"/>
              </a:xfrm>
              <a:prstGeom prst="rect">
                <a:avLst/>
              </a:prstGeom>
              <a:blipFill>
                <a:blip r:embed="rId2"/>
                <a:stretch>
                  <a:fillRect l="-351" t="-2222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31598889-15E0-900E-57E2-595DF3F949EE}"/>
              </a:ext>
            </a:extLst>
          </p:cNvPr>
          <p:cNvGrpSpPr/>
          <p:nvPr/>
        </p:nvGrpSpPr>
        <p:grpSpPr>
          <a:xfrm>
            <a:off x="0" y="1452282"/>
            <a:ext cx="4425789" cy="2513238"/>
            <a:chOff x="334739" y="1261050"/>
            <a:chExt cx="4664230" cy="2618492"/>
          </a:xfrm>
        </p:grpSpPr>
        <p:pic>
          <p:nvPicPr>
            <p:cNvPr id="4" name="Picture 3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FD1E612D-6237-1320-741B-93C4CA34D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4739" y="1261050"/>
              <a:ext cx="4425349" cy="261849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37D8A7E-51A8-8242-6FAC-AFF0593D16EE}"/>
                </a:ext>
              </a:extLst>
            </p:cNvPr>
            <p:cNvSpPr txBox="1"/>
            <p:nvPr/>
          </p:nvSpPr>
          <p:spPr>
            <a:xfrm>
              <a:off x="1713947" y="1336645"/>
              <a:ext cx="24710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bg1">
                      <a:lumMod val="75000"/>
                    </a:schemeClr>
                  </a:solidFill>
                </a:rPr>
                <a:t>Grey muon track</a:t>
              </a:r>
            </a:p>
            <a:p>
              <a:r>
                <a:rPr lang="en-US" sz="1600">
                  <a:solidFill>
                    <a:srgbClr val="FFFF00"/>
                  </a:solidFill>
                </a:rPr>
                <a:t>Yellow electron track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A101E2D-F729-7B03-1C3B-B5735782232F}"/>
                </a:ext>
              </a:extLst>
            </p:cNvPr>
            <p:cNvSpPr txBox="1"/>
            <p:nvPr/>
          </p:nvSpPr>
          <p:spPr>
            <a:xfrm>
              <a:off x="3703569" y="2164726"/>
              <a:ext cx="129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</a:rPr>
                <a:t>Red target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DBBFB40C-E686-19EF-677D-3FCE3A6AE281}"/>
              </a:ext>
            </a:extLst>
          </p:cNvPr>
          <p:cNvSpPr/>
          <p:nvPr/>
        </p:nvSpPr>
        <p:spPr>
          <a:xfrm>
            <a:off x="50799" y="4025406"/>
            <a:ext cx="9091528" cy="8194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Lead tungstate (PbWO</a:t>
            </a:r>
            <a:r>
              <a:rPr lang="en-US" sz="1575" baseline="-25000" dirty="0"/>
              <a:t>4</a:t>
            </a:r>
            <a:r>
              <a:rPr lang="en-US" sz="1575" dirty="0"/>
              <a:t>) crystals from CMS endcap: 2.85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×</a:t>
            </a:r>
            <a:r>
              <a:rPr lang="en-US" sz="1575" dirty="0"/>
              <a:t> 2.85 cm</a:t>
            </a:r>
            <a:r>
              <a:rPr lang="en-US" sz="1575" baseline="30000" dirty="0"/>
              <a:t>2</a:t>
            </a:r>
            <a:r>
              <a:rPr lang="en-US" sz="1575" dirty="0"/>
              <a:t>, 22 cm long (25 </a:t>
            </a:r>
            <a:r>
              <a:rPr lang="en-US" sz="1575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575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575" dirty="0"/>
              <a:t> ), read out by APDs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Current prototype is 5x5 crystals; final dimension being studied</a:t>
            </a:r>
          </a:p>
          <a:p>
            <a:endParaRPr lang="en-US" sz="1575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ED2863-EB42-00BC-69F8-D20891C4D336}"/>
              </a:ext>
            </a:extLst>
          </p:cNvPr>
          <p:cNvSpPr txBox="1"/>
          <p:nvPr/>
        </p:nvSpPr>
        <p:spPr>
          <a:xfrm>
            <a:off x="2544" y="4884038"/>
            <a:ext cx="3662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12</a:t>
            </a:r>
          </a:p>
        </p:txBody>
      </p:sp>
      <p:pic>
        <p:nvPicPr>
          <p:cNvPr id="10" name="Picture 9" descr="A black box with clear plastic shelves&#10;&#10;AI-generated content may be incorrect.">
            <a:extLst>
              <a:ext uri="{FF2B5EF4-FFF2-40B4-BE49-F238E27FC236}">
                <a16:creationId xmlns:a16="http://schemas.microsoft.com/office/drawing/2014/main" id="{0C715939-7DD6-51BC-1292-7B6D23F9953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523" t="1469" r="13368" b="7824"/>
          <a:stretch/>
        </p:blipFill>
        <p:spPr>
          <a:xfrm>
            <a:off x="4277845" y="1522699"/>
            <a:ext cx="2683889" cy="2321330"/>
          </a:xfrm>
          <a:prstGeom prst="rect">
            <a:avLst/>
          </a:prstGeom>
        </p:spPr>
      </p:pic>
      <p:pic>
        <p:nvPicPr>
          <p:cNvPr id="13" name="Picture 12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A4CA57BD-D305-05D1-A525-0D739074B87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1192" t="7655" r="18891" b="28108"/>
          <a:stretch/>
        </p:blipFill>
        <p:spPr>
          <a:xfrm>
            <a:off x="7061628" y="1265693"/>
            <a:ext cx="2074528" cy="269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990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9" y="75542"/>
            <a:ext cx="9019372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Data Acquisition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3BDC41-7B0D-6E43-85DE-74F45EB684E1}"/>
              </a:ext>
            </a:extLst>
          </p:cNvPr>
          <p:cNvSpPr/>
          <p:nvPr/>
        </p:nvSpPr>
        <p:spPr>
          <a:xfrm>
            <a:off x="166059" y="479180"/>
            <a:ext cx="2373598" cy="3347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CMS Serenity platform: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BFB40C-E686-19EF-677D-3FCE3A6AE281}"/>
              </a:ext>
            </a:extLst>
          </p:cNvPr>
          <p:cNvSpPr/>
          <p:nvPr/>
        </p:nvSpPr>
        <p:spPr>
          <a:xfrm>
            <a:off x="166059" y="3524018"/>
            <a:ext cx="8287140" cy="15465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Real-time event filtering categorizes muon interactions based on “stub” counts in each module, </a:t>
            </a:r>
            <a:br>
              <a:rPr lang="en-US" sz="1575" dirty="0"/>
            </a:br>
            <a:r>
              <a:rPr lang="en-US" sz="1575" dirty="0"/>
              <a:t>with </a:t>
            </a:r>
            <a:r>
              <a:rPr lang="en-US" sz="15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sz="1575" dirty="0"/>
              <a:t>400 kHz total trigger rate: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/>
              <a:t>Single muon interactions in each target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/>
              <a:t>Pileup (2, 3, or 4 muon) interactions in each target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/>
              <a:t>Single passing muons (</a:t>
            </a:r>
            <a:r>
              <a:rPr lang="en-US" sz="1575" dirty="0" err="1"/>
              <a:t>prescaled</a:t>
            </a:r>
            <a:r>
              <a:rPr lang="en-US" sz="1575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/>
              <a:t>Unbiased random sample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ED2863-EB42-00BC-69F8-D20891C4D336}"/>
              </a:ext>
            </a:extLst>
          </p:cNvPr>
          <p:cNvSpPr txBox="1"/>
          <p:nvPr/>
        </p:nvSpPr>
        <p:spPr>
          <a:xfrm>
            <a:off x="1684" y="4866501"/>
            <a:ext cx="450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13</a:t>
            </a:r>
          </a:p>
        </p:txBody>
      </p:sp>
      <p:pic>
        <p:nvPicPr>
          <p:cNvPr id="9" name="Picture 8" descr="CMS Serenity printed circuit board and schematic of dataflow.">
            <a:extLst>
              <a:ext uri="{FF2B5EF4-FFF2-40B4-BE49-F238E27FC236}">
                <a16:creationId xmlns:a16="http://schemas.microsoft.com/office/drawing/2014/main" id="{B5583366-3B61-66EF-8816-3890E9AD8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403" y="746047"/>
            <a:ext cx="4810205" cy="257991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2C882BB-234A-757D-9175-74B3C72F2EBD}"/>
              </a:ext>
            </a:extLst>
          </p:cNvPr>
          <p:cNvSpPr/>
          <p:nvPr/>
        </p:nvSpPr>
        <p:spPr>
          <a:xfrm>
            <a:off x="5578608" y="1052266"/>
            <a:ext cx="3614451" cy="2273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Collects synchronous data at </a:t>
            </a:r>
            <a:br>
              <a:rPr lang="en-US" sz="1575" dirty="0"/>
            </a:br>
            <a:r>
              <a:rPr lang="en-US" sz="1575" dirty="0"/>
              <a:t>40 MHz over </a:t>
            </a:r>
            <a:r>
              <a:rPr lang="en-US" sz="1575" dirty="0" err="1"/>
              <a:t>lpGBT</a:t>
            </a:r>
            <a:r>
              <a:rPr lang="en-US" sz="1575" dirty="0"/>
              <a:t> optical links from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/>
              <a:t>up to 30 2S modules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/>
              <a:t>ECAL (10 ADC samples/crystal)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/>
              <a:t>Timing scintillators</a:t>
            </a:r>
            <a:br>
              <a:rPr lang="en-US" sz="1575" dirty="0"/>
            </a:br>
            <a:endParaRPr lang="en-US" sz="1575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50 MHz muon beam, but most muons </a:t>
            </a:r>
            <a:br>
              <a:rPr lang="en-US" sz="1575" dirty="0"/>
            </a:br>
            <a:r>
              <a:rPr lang="en-US" sz="1575" dirty="0"/>
              <a:t>do not interact.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575" dirty="0"/>
          </a:p>
        </p:txBody>
      </p:sp>
    </p:spTree>
    <p:extLst>
      <p:ext uri="{BB962C8B-B14F-4D97-AF65-F5344CB8AC3E}">
        <p14:creationId xmlns:p14="http://schemas.microsoft.com/office/powerpoint/2010/main" val="2459552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Muon vs. electron scattering angle, showing clear band of elastic events.">
            <a:extLst>
              <a:ext uri="{FF2B5EF4-FFF2-40B4-BE49-F238E27FC236}">
                <a16:creationId xmlns:a16="http://schemas.microsoft.com/office/drawing/2014/main" id="{E7595C87-AB70-F5C7-9364-1A3EA918A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7877" y="1805576"/>
            <a:ext cx="7631553" cy="5392843"/>
          </a:xfrm>
          <a:prstGeom prst="rect">
            <a:avLst/>
          </a:prstGeom>
        </p:spPr>
      </p:pic>
      <p:pic>
        <p:nvPicPr>
          <p:cNvPr id="7" name="Picture 6" descr="Reconstructed z positions of vertices, showing peaks in the two targets.">
            <a:extLst>
              <a:ext uri="{FF2B5EF4-FFF2-40B4-BE49-F238E27FC236}">
                <a16:creationId xmlns:a16="http://schemas.microsoft.com/office/drawing/2014/main" id="{574E1BED-350B-2534-8737-866487FEDCA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540" t="8960" r="7707" b="32328"/>
          <a:stretch/>
        </p:blipFill>
        <p:spPr>
          <a:xfrm>
            <a:off x="4954613" y="1205731"/>
            <a:ext cx="3421498" cy="2375704"/>
          </a:xfrm>
          <a:prstGeom prst="rect">
            <a:avLst/>
          </a:prstGeom>
        </p:spPr>
      </p:pic>
      <p:pic>
        <p:nvPicPr>
          <p:cNvPr id="6" name="Picture 5" descr="Graph showing accumulation over time of more than 5e11 event triggers.">
            <a:extLst>
              <a:ext uri="{FF2B5EF4-FFF2-40B4-BE49-F238E27FC236}">
                <a16:creationId xmlns:a16="http://schemas.microsoft.com/office/drawing/2014/main" id="{7E7E0C5C-C807-3693-5CB2-CA4E1A32A4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773" y="1498278"/>
            <a:ext cx="3734946" cy="35131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3D729B-369B-3812-6204-9689BB11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75542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Phase 1 run just completed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F253E5-C034-4CDB-CC99-ADA2125312A5}"/>
              </a:ext>
            </a:extLst>
          </p:cNvPr>
          <p:cNvSpPr txBox="1"/>
          <p:nvPr/>
        </p:nvSpPr>
        <p:spPr>
          <a:xfrm>
            <a:off x="2544" y="4884038"/>
            <a:ext cx="3662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9A19DA8-56A6-892F-38AB-D7952CCD5DB8}"/>
                  </a:ext>
                </a:extLst>
              </p:cNvPr>
              <p:cNvSpPr txBox="1"/>
              <p:nvPr/>
            </p:nvSpPr>
            <p:spPr>
              <a:xfrm>
                <a:off x="124628" y="603175"/>
                <a:ext cx="8894744" cy="6037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Physics goals: confirmation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𝑙𝑒𝑝𝑡𝑜𝑛</m:t>
                        </m:r>
                      </m:sub>
                    </m:sSub>
                  </m:oMath>
                </a14:m>
                <a:r>
                  <a:rPr lang="en-US" sz="1600" dirty="0"/>
                  <a:t> and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</a:t>
                </a:r>
                <a:r>
                  <a:rPr lang="en-US" sz="1600" dirty="0"/>
                  <a:t>20% measurement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sz="1600" dirty="0"/>
                  <a:t>, requiring O(10</a:t>
                </a:r>
                <a:r>
                  <a:rPr lang="en-US" sz="1600" baseline="30000" dirty="0"/>
                  <a:t>9</a:t>
                </a:r>
                <a:r>
                  <a:rPr lang="en-US" sz="1600" dirty="0"/>
                  <a:t>) events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Beam momentum spectrometer, 3 tracking stations (with 2 targets), ECAL, muon filter</a:t>
                </a:r>
                <a:endParaRPr lang="en-US" sz="15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9A19DA8-56A6-892F-38AB-D7952CCD5D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628" y="603175"/>
                <a:ext cx="8894744" cy="603755"/>
              </a:xfrm>
              <a:prstGeom prst="rect">
                <a:avLst/>
              </a:prstGeom>
              <a:blipFill>
                <a:blip r:embed="rId5"/>
                <a:stretch>
                  <a:fillRect l="-274" t="-3030" b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19F78D3A-D318-5ABE-DB86-CB328FB8BD8A}"/>
              </a:ext>
            </a:extLst>
          </p:cNvPr>
          <p:cNvSpPr/>
          <p:nvPr/>
        </p:nvSpPr>
        <p:spPr>
          <a:xfrm>
            <a:off x="660827" y="1543153"/>
            <a:ext cx="3088981" cy="1486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6CA8F5-4590-2EDC-9823-25038441A64E}"/>
              </a:ext>
            </a:extLst>
          </p:cNvPr>
          <p:cNvSpPr txBox="1"/>
          <p:nvPr/>
        </p:nvSpPr>
        <p:spPr>
          <a:xfrm>
            <a:off x="956207" y="1497799"/>
            <a:ext cx="2804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Accumulated DAQ triggers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2B4BCC-6637-C3DB-21F5-7B14748708D7}"/>
              </a:ext>
            </a:extLst>
          </p:cNvPr>
          <p:cNvSpPr txBox="1"/>
          <p:nvPr/>
        </p:nvSpPr>
        <p:spPr>
          <a:xfrm rot="2625604">
            <a:off x="5985103" y="1867959"/>
            <a:ext cx="1746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C000"/>
                </a:solidFill>
              </a:rPr>
              <a:t>First look at small sample of</a:t>
            </a:r>
            <a:br>
              <a:rPr lang="en-US" i="1" dirty="0">
                <a:solidFill>
                  <a:srgbClr val="FFC000"/>
                </a:solidFill>
              </a:rPr>
            </a:br>
            <a:r>
              <a:rPr lang="en-US" i="1" dirty="0">
                <a:solidFill>
                  <a:srgbClr val="FFC000"/>
                </a:solidFill>
              </a:rPr>
              <a:t>very new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88EECA-4663-AA8D-6396-52A2F9665C99}"/>
              </a:ext>
            </a:extLst>
          </p:cNvPr>
          <p:cNvSpPr txBox="1"/>
          <p:nvPr/>
        </p:nvSpPr>
        <p:spPr>
          <a:xfrm>
            <a:off x="4377606" y="4607060"/>
            <a:ext cx="51922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Single-muon interaction trigger plus simple cuts on </a:t>
            </a:r>
            <a:br>
              <a:rPr lang="en-US" sz="1400" dirty="0"/>
            </a:br>
            <a:r>
              <a:rPr lang="en-US" sz="1400" dirty="0"/>
              <a:t>vertex </a:t>
            </a:r>
            <a:r>
              <a:rPr lang="el-GR" sz="1400" dirty="0"/>
              <a:t>χ</a:t>
            </a:r>
            <a:r>
              <a:rPr lang="en-US" sz="1400" baseline="30000" dirty="0"/>
              <a:t>2</a:t>
            </a:r>
            <a:r>
              <a:rPr lang="en-US" sz="1400" dirty="0"/>
              <a:t> and track coplanarity</a:t>
            </a:r>
          </a:p>
        </p:txBody>
      </p:sp>
    </p:spTree>
    <p:extLst>
      <p:ext uri="{BB962C8B-B14F-4D97-AF65-F5344CB8AC3E}">
        <p14:creationId xmlns:p14="http://schemas.microsoft.com/office/powerpoint/2010/main" val="510466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253E5-C034-4CDB-CC99-ADA2125312A5}"/>
              </a:ext>
            </a:extLst>
          </p:cNvPr>
          <p:cNvSpPr txBox="1"/>
          <p:nvPr/>
        </p:nvSpPr>
        <p:spPr>
          <a:xfrm>
            <a:off x="-39212" y="4866501"/>
            <a:ext cx="446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3D729B-369B-3812-6204-9689BB11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7" y="75542"/>
            <a:ext cx="8519909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Excellent tracker performance</a:t>
            </a:r>
          </a:p>
        </p:txBody>
      </p:sp>
      <p:pic>
        <p:nvPicPr>
          <p:cNvPr id="16" name="Picture 15" descr="A group of graphs showing a number of numbers&#10;&#10;AI-generated content may be incorrect.">
            <a:extLst>
              <a:ext uri="{FF2B5EF4-FFF2-40B4-BE49-F238E27FC236}">
                <a16:creationId xmlns:a16="http://schemas.microsoft.com/office/drawing/2014/main" id="{5B69C334-599B-15D0-8A3B-22086C1BC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254" y="568662"/>
            <a:ext cx="8117980" cy="449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231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253E5-C034-4CDB-CC99-ADA2125312A5}"/>
              </a:ext>
            </a:extLst>
          </p:cNvPr>
          <p:cNvSpPr txBox="1"/>
          <p:nvPr/>
        </p:nvSpPr>
        <p:spPr>
          <a:xfrm>
            <a:off x="-39212" y="4866501"/>
            <a:ext cx="446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16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3D729B-369B-3812-6204-9689BB11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7" y="75542"/>
            <a:ext cx="8519909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Excellent tracker performance (typical module)</a:t>
            </a:r>
          </a:p>
        </p:txBody>
      </p:sp>
      <p:pic>
        <p:nvPicPr>
          <p:cNvPr id="10" name="Picture 9" descr="A graph of a station&#10;&#10;AI-generated content may be incorrect.">
            <a:extLst>
              <a:ext uri="{FF2B5EF4-FFF2-40B4-BE49-F238E27FC236}">
                <a16:creationId xmlns:a16="http://schemas.microsoft.com/office/drawing/2014/main" id="{95844ADA-FBC7-CCF9-4127-F2EDFEDE1C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538" y="663422"/>
            <a:ext cx="5258924" cy="43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8903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253E5-C034-4CDB-CC99-ADA2125312A5}"/>
              </a:ext>
            </a:extLst>
          </p:cNvPr>
          <p:cNvSpPr txBox="1"/>
          <p:nvPr/>
        </p:nvSpPr>
        <p:spPr>
          <a:xfrm>
            <a:off x="-39212" y="4866501"/>
            <a:ext cx="446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17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3D729B-369B-3812-6204-9689BB11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7" y="75542"/>
            <a:ext cx="8519909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Particle ID with muon filter and with ECAL</a:t>
            </a:r>
          </a:p>
        </p:txBody>
      </p:sp>
      <p:pic>
        <p:nvPicPr>
          <p:cNvPr id="17" name="Picture 16" descr="Plots of calorimeter energy vs. electron scattering angle, showing that they follow an elastic scattering curve and can be cleaned with an appropriate cut.">
            <a:extLst>
              <a:ext uri="{FF2B5EF4-FFF2-40B4-BE49-F238E27FC236}">
                <a16:creationId xmlns:a16="http://schemas.microsoft.com/office/drawing/2014/main" id="{52769CBE-EEB3-37D8-57D3-749D807E8F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83" t="4684" r="4768" b="562"/>
          <a:stretch/>
        </p:blipFill>
        <p:spPr>
          <a:xfrm>
            <a:off x="291662" y="2200338"/>
            <a:ext cx="5423338" cy="2879624"/>
          </a:xfrm>
          <a:prstGeom prst="rect">
            <a:avLst/>
          </a:prstGeom>
        </p:spPr>
      </p:pic>
      <p:pic>
        <p:nvPicPr>
          <p:cNvPr id="14" name="Picture 13" descr="Plot of muon angle vs. electron angle, with ambiguous small-angle events resolved by muon filter PID, showing that they follow the elastic curve.">
            <a:extLst>
              <a:ext uri="{FF2B5EF4-FFF2-40B4-BE49-F238E27FC236}">
                <a16:creationId xmlns:a16="http://schemas.microsoft.com/office/drawing/2014/main" id="{634087EB-175F-3505-9315-7379F04ADA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" r="1739" b="2885"/>
          <a:stretch/>
        </p:blipFill>
        <p:spPr>
          <a:xfrm>
            <a:off x="5617029" y="453357"/>
            <a:ext cx="3519287" cy="232826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114BAEC-9F54-C834-CE40-0DF48EBDC889}"/>
              </a:ext>
            </a:extLst>
          </p:cNvPr>
          <p:cNvSpPr txBox="1"/>
          <p:nvPr/>
        </p:nvSpPr>
        <p:spPr>
          <a:xfrm>
            <a:off x="1225604" y="940092"/>
            <a:ext cx="46027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Ambiguous assignment of </a:t>
            </a:r>
            <a:br>
              <a:rPr lang="en-US" sz="1800" dirty="0">
                <a:solidFill>
                  <a:schemeClr val="tx1"/>
                </a:solidFill>
                <a:sym typeface="Wingdings" pitchFamily="2" charset="2"/>
              </a:rPr>
            </a:b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electron vs. muon angles</a:t>
            </a:r>
            <a:br>
              <a:rPr lang="en-US" sz="1800" dirty="0">
                <a:solidFill>
                  <a:schemeClr val="tx1"/>
                </a:solidFill>
                <a:sym typeface="Wingdings" pitchFamily="2" charset="2"/>
              </a:rPr>
            </a:b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resolved with muon filter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783E57A-BBA2-D470-731A-66809ECFE957}"/>
              </a:ext>
            </a:extLst>
          </p:cNvPr>
          <p:cNvCxnSpPr>
            <a:cxnSpLocks/>
          </p:cNvCxnSpPr>
          <p:nvPr/>
        </p:nvCxnSpPr>
        <p:spPr>
          <a:xfrm flipV="1">
            <a:off x="3941379" y="1355475"/>
            <a:ext cx="2152060" cy="239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CA62FD3-070B-2FC3-9E06-49EE5E2F9074}"/>
              </a:ext>
            </a:extLst>
          </p:cNvPr>
          <p:cNvSpPr txBox="1"/>
          <p:nvPr/>
        </p:nvSpPr>
        <p:spPr>
          <a:xfrm>
            <a:off x="5715000" y="3369127"/>
            <a:ext cx="46027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Electron energy in ECAL </a:t>
            </a:r>
            <a:br>
              <a:rPr lang="en-US" dirty="0"/>
            </a:br>
            <a:r>
              <a:rPr lang="en-US" dirty="0"/>
              <a:t>matches elastic kinematics and </a:t>
            </a:r>
            <a:br>
              <a:rPr lang="en-US" dirty="0"/>
            </a:br>
            <a:r>
              <a:rPr lang="en-US" dirty="0"/>
              <a:t>can be used to clean spectrum</a:t>
            </a:r>
          </a:p>
        </p:txBody>
      </p:sp>
    </p:spTree>
    <p:extLst>
      <p:ext uri="{BB962C8B-B14F-4D97-AF65-F5344CB8AC3E}">
        <p14:creationId xmlns:p14="http://schemas.microsoft.com/office/powerpoint/2010/main" val="28836422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9" y="75542"/>
            <a:ext cx="9019372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Conclusions and future plans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BDC41-7B0D-6E43-85DE-74F45EB684E1}"/>
                  </a:ext>
                </a:extLst>
              </p:cNvPr>
              <p:cNvSpPr/>
              <p:nvPr/>
            </p:nvSpPr>
            <p:spPr>
              <a:xfrm>
                <a:off x="175197" y="660864"/>
                <a:ext cx="8759548" cy="33632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75" dirty="0">
                    <a:sym typeface="Wingdings" pitchFamily="2" charset="2"/>
                  </a:rPr>
                  <a:t>Successful test run demonstrates feasibility of this important experiment to resolve the Muon g-2 anomaly, and we have now collected the data we will need to optimize final design</a:t>
                </a:r>
                <a:br>
                  <a:rPr lang="en-US" sz="1575" dirty="0">
                    <a:sym typeface="Wingdings" pitchFamily="2" charset="2"/>
                  </a:rPr>
                </a:br>
                <a:endParaRPr lang="en-US" sz="1575" dirty="0">
                  <a:sym typeface="Wingdings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  <a:sym typeface="Wingdings" pitchFamily="2" charset="2"/>
                  </a:rPr>
                  <a:t>Expect to obtain confirmation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𝑙𝑒𝑝𝑡𝑜𝑛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and 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</a:t>
                </a:r>
                <a:r>
                  <a:rPr lang="en-US" sz="1600" dirty="0">
                    <a:solidFill>
                      <a:schemeClr val="tx1"/>
                    </a:solidFill>
                  </a:rPr>
                  <a:t>20% measurement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sym typeface="Wingdings" pitchFamily="2" charset="2"/>
                  </a:rPr>
                  <a:t> from 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itchFamily="2" charset="2"/>
                  </a:rPr>
                  <a:t>~</a:t>
                </a:r>
                <a:r>
                  <a:rPr lang="en-US" sz="1600" dirty="0">
                    <a:solidFill>
                      <a:schemeClr val="tx1"/>
                    </a:solidFill>
                    <a:sym typeface="Wingdings" pitchFamily="2" charset="2"/>
                  </a:rPr>
                  <a:t>5 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pb</a:t>
                </a:r>
                <a:r>
                  <a:rPr lang="en-US" sz="1600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-1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of data</a:t>
                </a:r>
                <a:br>
                  <a:rPr lang="en-US" sz="1600" dirty="0">
                    <a:solidFill>
                      <a:schemeClr val="tx1"/>
                    </a:solidFill>
                    <a:sym typeface="Wingdings" pitchFamily="2" charset="2"/>
                  </a:rPr>
                </a:br>
                <a:endParaRPr lang="en-US" sz="1600" dirty="0">
                  <a:solidFill>
                    <a:schemeClr val="tx1"/>
                  </a:solidFill>
                  <a:sym typeface="Wingdings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75" dirty="0"/>
                  <a:t>Long-term goal (after long shutdown 3): 40 stations </a:t>
                </a:r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×</a:t>
                </a:r>
                <a:r>
                  <a:rPr lang="en-US" sz="1575" dirty="0"/>
                  <a:t> 3 years of data collection </a:t>
                </a:r>
                <a:br>
                  <a:rPr lang="en-US" sz="1575" dirty="0"/>
                </a:br>
                <a:r>
                  <a:rPr lang="en-US" sz="1575" dirty="0"/>
                  <a:t>	</a:t>
                </a:r>
                <a:r>
                  <a:rPr lang="en-US" sz="1600" dirty="0">
                    <a:solidFill>
                      <a:srgbClr val="202124"/>
                    </a:solidFill>
                    <a:latin typeface="Roboto" panose="02000000000000000000" pitchFamily="2" charset="0"/>
                  </a:rPr>
                  <a:t>→ </a:t>
                </a:r>
                <a:r>
                  <a:rPr lang="en-US" sz="1580" dirty="0">
                    <a:solidFill>
                      <a:srgbClr val="20212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1.5 </a:t>
                </a:r>
                <a:r>
                  <a:rPr lang="en-US" sz="1580" dirty="0">
                    <a:latin typeface="Calibri" panose="020F0502020204030204" pitchFamily="34" charset="0"/>
                    <a:cs typeface="Calibri" panose="020F0502020204030204" pitchFamily="34" charset="0"/>
                  </a:rPr>
                  <a:t>× 10</a:t>
                </a:r>
                <a:r>
                  <a:rPr lang="en-US" sz="1580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  <a:r>
                  <a:rPr lang="en-US" sz="158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pb</a:t>
                </a:r>
                <a:r>
                  <a:rPr lang="en-US" sz="1580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-1</a:t>
                </a:r>
                <a:r>
                  <a:rPr lang="en-US" sz="1575" dirty="0"/>
                  <a:t>  integrated luminosity</a:t>
                </a:r>
                <a:br>
                  <a:rPr lang="en-US" sz="1575" dirty="0"/>
                </a:br>
                <a:r>
                  <a:rPr lang="en-US" sz="1575" dirty="0"/>
                  <a:t>	</a:t>
                </a:r>
                <a:r>
                  <a:rPr lang="en-US" dirty="0">
                    <a:solidFill>
                      <a:srgbClr val="202124"/>
                    </a:solidFill>
                    <a:latin typeface="Roboto" panose="02000000000000000000" pitchFamily="2" charset="0"/>
                  </a:rPr>
                  <a:t>→</a:t>
                </a:r>
                <a:r>
                  <a:rPr lang="en-US" sz="1575" dirty="0">
                    <a:sym typeface="Wingdings" pitchFamily="2" charset="2"/>
                  </a:rPr>
                  <a:t> 10 ppm statistical uncertainty on cross section measurement </a:t>
                </a:r>
                <a:r>
                  <a:rPr lang="en-US" sz="1575" dirty="0"/>
                  <a:t>at peak of integrand function</a:t>
                </a:r>
                <a:br>
                  <a:rPr lang="en-US" sz="1575" dirty="0"/>
                </a:br>
                <a:r>
                  <a:rPr lang="en-US" sz="1575" dirty="0"/>
                  <a:t>	</a:t>
                </a:r>
                <a:r>
                  <a:rPr lang="en-US" sz="1600" dirty="0">
                    <a:solidFill>
                      <a:srgbClr val="202124"/>
                    </a:solidFill>
                    <a:latin typeface="Roboto" panose="02000000000000000000" pitchFamily="2" charset="0"/>
                  </a:rPr>
                  <a:t>→</a:t>
                </a:r>
                <a:r>
                  <a:rPr lang="en-US" sz="1575" dirty="0">
                    <a:sym typeface="Wingdings" pitchFamily="2" charset="2"/>
                  </a:rPr>
                  <a:t> ∼0.3% 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𝐻𝑉𝑃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𝐿𝑂</m:t>
                        </m:r>
                      </m:sup>
                    </m:sSubSup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…</m:t>
                    </m:r>
                  </m:oMath>
                </a14:m>
                <a:r>
                  <a:rPr lang="en-US" sz="1575" dirty="0">
                    <a:sym typeface="Wingdings" pitchFamily="2" charset="2"/>
                  </a:rPr>
                  <a:t> competitive with other methods</a:t>
                </a:r>
                <a:br>
                  <a:rPr lang="en-US" sz="1575" dirty="0">
                    <a:sym typeface="Wingdings" pitchFamily="2" charset="2"/>
                  </a:rPr>
                </a:br>
                <a:endParaRPr lang="en-US" sz="1575" dirty="0">
                  <a:sym typeface="Wingdings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75" dirty="0">
                    <a:sym typeface="Wingdings" pitchFamily="2" charset="2"/>
                  </a:rPr>
                  <a:t>Systematics (on the </a:t>
                </a:r>
                <a:r>
                  <a:rPr lang="en-US" sz="1575" b="1" dirty="0">
                    <a:sym typeface="Wingdings" pitchFamily="2" charset="2"/>
                  </a:rPr>
                  <a:t>shape, not the absolute cross section</a:t>
                </a:r>
                <a:r>
                  <a:rPr lang="en-US" sz="1575" dirty="0">
                    <a:sym typeface="Wingdings" pitchFamily="2" charset="2"/>
                  </a:rPr>
                  <a:t>) will need to be controlled at the 10 ppm level as well.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575" dirty="0">
                  <a:sym typeface="Wingdings" pitchFamily="2" charset="2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BDC41-7B0D-6E43-85DE-74F45EB684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197" y="660864"/>
                <a:ext cx="8759548" cy="3363293"/>
              </a:xfrm>
              <a:prstGeom prst="rect">
                <a:avLst/>
              </a:prstGeom>
              <a:blipFill>
                <a:blip r:embed="rId2"/>
                <a:stretch>
                  <a:fillRect l="-278" t="-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E2507FCE-A957-A195-9244-EA70541CEFAC}"/>
              </a:ext>
            </a:extLst>
          </p:cNvPr>
          <p:cNvSpPr txBox="1"/>
          <p:nvPr/>
        </p:nvSpPr>
        <p:spPr>
          <a:xfrm>
            <a:off x="2544" y="4884038"/>
            <a:ext cx="393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209941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9" y="75542"/>
            <a:ext cx="9019372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A strong collaboration (but open to new members!)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3BDC41-7B0D-6E43-85DE-74F45EB684E1}"/>
              </a:ext>
            </a:extLst>
          </p:cNvPr>
          <p:cNvSpPr/>
          <p:nvPr/>
        </p:nvSpPr>
        <p:spPr>
          <a:xfrm>
            <a:off x="1444597" y="768440"/>
            <a:ext cx="7490147" cy="4212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INFN sections: Bologna, Milano-Bicocca, Padova, Perugia, Pisa, Trieste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CERN</a:t>
            </a:r>
          </a:p>
          <a:p>
            <a:endParaRPr lang="en-US" sz="1575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>
                <a:sym typeface="Wingdings" pitchFamily="2" charset="2"/>
              </a:rPr>
              <a:t>Cornell U., Northwestern U., Regis U., U. of Virginia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>
                <a:sym typeface="Wingdings" pitchFamily="2" charset="2"/>
              </a:rPr>
              <a:t>Inst. of Nuclear and Particle Physics </a:t>
            </a:r>
            <a:r>
              <a:rPr lang="en-US" sz="1575" dirty="0" err="1">
                <a:sym typeface="Wingdings" pitchFamily="2" charset="2"/>
              </a:rPr>
              <a:t>Demokritos</a:t>
            </a:r>
            <a:endParaRPr lang="en-US" sz="1575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ETH Zürich, PSI (theory groups)</a:t>
            </a:r>
            <a:br>
              <a:rPr lang="en-US" sz="1575" dirty="0"/>
            </a:br>
            <a:endParaRPr lang="en-US" sz="1575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>
                <a:sym typeface="Wingdings" pitchFamily="2" charset="2"/>
              </a:rPr>
              <a:t>Imperial College, U. of Liverpool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>
                <a:sym typeface="Wingdings" pitchFamily="2" charset="2"/>
              </a:rPr>
              <a:t>Inst. of Nuclear Physics Kraków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>
                <a:sym typeface="Wingdings" pitchFamily="2" charset="2"/>
              </a:rPr>
              <a:t>Peking U., Shanghai Jiao Tong U.</a:t>
            </a:r>
            <a:br>
              <a:rPr lang="en-US" sz="1575" dirty="0">
                <a:sym typeface="Wingdings" pitchFamily="2" charset="2"/>
              </a:rPr>
            </a:br>
            <a:endParaRPr lang="en-US" sz="1575" dirty="0">
              <a:sym typeface="Wingdings" pitchFamily="2" charset="2"/>
            </a:endParaRPr>
          </a:p>
          <a:p>
            <a:endParaRPr lang="en-US" sz="1575" dirty="0">
              <a:sym typeface="Wingdings" pitchFamily="2" charset="2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507FCE-A957-A195-9244-EA70541CEFAC}"/>
              </a:ext>
            </a:extLst>
          </p:cNvPr>
          <p:cNvSpPr txBox="1"/>
          <p:nvPr/>
        </p:nvSpPr>
        <p:spPr>
          <a:xfrm>
            <a:off x="2544" y="4884038"/>
            <a:ext cx="393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19</a:t>
            </a:r>
          </a:p>
        </p:txBody>
      </p:sp>
      <p:pic>
        <p:nvPicPr>
          <p:cNvPr id="1026" name="Picture 2" descr="Switzerland">
            <a:extLst>
              <a:ext uri="{FF2B5EF4-FFF2-40B4-BE49-F238E27FC236}">
                <a16:creationId xmlns:a16="http://schemas.microsoft.com/office/drawing/2014/main" id="{58392DE0-C4A1-808E-833D-A80D67EDB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830" y="2627680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3BBBD716-F538-972A-AAF0-9B6AE3D49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78" y="791492"/>
            <a:ext cx="4572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A2190DF-85BF-98A6-5489-AE53D7EB1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78" y="1790639"/>
            <a:ext cx="457200" cy="24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6816D054-E45D-E591-3DB7-C5787B24A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78" y="2218161"/>
            <a:ext cx="457200" cy="29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:a16="http://schemas.microsoft.com/office/drawing/2014/main" id="{0FE3C58E-5663-2822-F8CF-788EDFFDF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78" y="3226547"/>
            <a:ext cx="4572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>
            <a:extLst>
              <a:ext uri="{FF2B5EF4-FFF2-40B4-BE49-F238E27FC236}">
                <a16:creationId xmlns:a16="http://schemas.microsoft.com/office/drawing/2014/main" id="{E97B5A56-46C8-9669-D21F-BBBFD82E0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78" y="3663276"/>
            <a:ext cx="457200" cy="28575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>
            <a:extLst>
              <a:ext uri="{FF2B5EF4-FFF2-40B4-BE49-F238E27FC236}">
                <a16:creationId xmlns:a16="http://schemas.microsoft.com/office/drawing/2014/main" id="{A136BF30-699B-EF26-BCC1-A771354F2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78" y="4166888"/>
            <a:ext cx="457200" cy="307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>
            <a:extLst>
              <a:ext uri="{FF2B5EF4-FFF2-40B4-BE49-F238E27FC236}">
                <a16:creationId xmlns:a16="http://schemas.microsoft.com/office/drawing/2014/main" id="{B05B16FD-FAB5-3F14-A6FC-D234A44DC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78" y="1273013"/>
            <a:ext cx="4572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361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87523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Connecting energy scales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272C85-623F-33D1-1321-BA144B65EA1D}"/>
              </a:ext>
            </a:extLst>
          </p:cNvPr>
          <p:cNvSpPr txBox="1"/>
          <p:nvPr/>
        </p:nvSpPr>
        <p:spPr>
          <a:xfrm>
            <a:off x="2544" y="4884038"/>
            <a:ext cx="24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2E2049-B9EC-8390-7ABE-C1FECCECB37F}"/>
              </a:ext>
            </a:extLst>
          </p:cNvPr>
          <p:cNvSpPr txBox="1"/>
          <p:nvPr/>
        </p:nvSpPr>
        <p:spPr>
          <a:xfrm>
            <a:off x="1964232" y="1717716"/>
            <a:ext cx="14551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Probe 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Energy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Scale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763593-6C7E-897D-EE11-5D5447A1C1C8}"/>
              </a:ext>
            </a:extLst>
          </p:cNvPr>
          <p:cNvSpPr txBox="1"/>
          <p:nvPr/>
        </p:nvSpPr>
        <p:spPr>
          <a:xfrm>
            <a:off x="5949845" y="1717716"/>
            <a:ext cx="14551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Physics 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Energy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Scale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841D726-7744-D573-1DD1-C8945749B11B}"/>
              </a:ext>
            </a:extLst>
          </p:cNvPr>
          <p:cNvCxnSpPr>
            <a:cxnSpLocks/>
          </p:cNvCxnSpPr>
          <p:nvPr/>
        </p:nvCxnSpPr>
        <p:spPr>
          <a:xfrm>
            <a:off x="3550024" y="2502546"/>
            <a:ext cx="2259105" cy="0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515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87523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Reminder: Muon g-2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272C85-623F-33D1-1321-BA144B65EA1D}"/>
              </a:ext>
            </a:extLst>
          </p:cNvPr>
          <p:cNvSpPr txBox="1"/>
          <p:nvPr/>
        </p:nvSpPr>
        <p:spPr>
          <a:xfrm>
            <a:off x="2544" y="4884038"/>
            <a:ext cx="24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2E2049-B9EC-8390-7ABE-C1FECCECB37F}"/>
              </a:ext>
            </a:extLst>
          </p:cNvPr>
          <p:cNvSpPr txBox="1"/>
          <p:nvPr/>
        </p:nvSpPr>
        <p:spPr>
          <a:xfrm>
            <a:off x="188258" y="4760594"/>
            <a:ext cx="87674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Thanks to Simon Corrodi for a great talk on our final experimental result on Monday!</a:t>
            </a:r>
            <a:endParaRPr lang="en-US" dirty="0"/>
          </a:p>
        </p:txBody>
      </p:sp>
      <p:pic>
        <p:nvPicPr>
          <p:cNvPr id="14" name="Picture 13" descr="A cover of a journal: Physical Review Letters 5 September 2025, showing the Muon g-2 storage ring.">
            <a:extLst>
              <a:ext uri="{FF2B5EF4-FFF2-40B4-BE49-F238E27FC236}">
                <a16:creationId xmlns:a16="http://schemas.microsoft.com/office/drawing/2014/main" id="{0DD7BD0F-FAB1-053C-DAF1-A9AFB1020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0547" y="592104"/>
            <a:ext cx="3431939" cy="418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513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87523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chemeClr val="accent2"/>
                </a:solidFill>
              </a:rPr>
              <a:t>MUonE</a:t>
            </a:r>
            <a:r>
              <a:rPr lang="en-US" b="1" dirty="0">
                <a:solidFill>
                  <a:schemeClr val="accent2"/>
                </a:solidFill>
              </a:rPr>
              <a:t>: Motivated by Muon g-2 anomaly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3BDC41-7B0D-6E43-85DE-74F45EB684E1}"/>
              </a:ext>
            </a:extLst>
          </p:cNvPr>
          <p:cNvSpPr/>
          <p:nvPr/>
        </p:nvSpPr>
        <p:spPr>
          <a:xfrm>
            <a:off x="6900262" y="1092952"/>
            <a:ext cx="215921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75" dirty="0"/>
              <a:t>Different methods used to determine hadronic </a:t>
            </a:r>
            <a:br>
              <a:rPr lang="en-US" sz="1575" dirty="0"/>
            </a:br>
            <a:r>
              <a:rPr lang="en-US" sz="1575" dirty="0"/>
              <a:t>vacuum polarization</a:t>
            </a:r>
            <a:br>
              <a:rPr lang="en-US" sz="1575" dirty="0"/>
            </a:br>
            <a:r>
              <a:rPr lang="en-US" sz="1575" dirty="0"/>
              <a:t>contribution:</a:t>
            </a:r>
            <a:endParaRPr lang="en-US" sz="9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272C85-623F-33D1-1321-BA144B65EA1D}"/>
              </a:ext>
            </a:extLst>
          </p:cNvPr>
          <p:cNvSpPr txBox="1"/>
          <p:nvPr/>
        </p:nvSpPr>
        <p:spPr>
          <a:xfrm>
            <a:off x="2544" y="4884038"/>
            <a:ext cx="24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4</a:t>
            </a:r>
          </a:p>
        </p:txBody>
      </p:sp>
      <p:pic>
        <p:nvPicPr>
          <p:cNvPr id="1026" name="Picture 2" descr="HVP Summary Plot">
            <a:extLst>
              <a:ext uri="{FF2B5EF4-FFF2-40B4-BE49-F238E27FC236}">
                <a16:creationId xmlns:a16="http://schemas.microsoft.com/office/drawing/2014/main" id="{DCE969E2-A9AB-7730-2EEF-677008E22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29127"/>
            <a:ext cx="6620589" cy="397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8384851-5CF6-CF4D-76A1-E9E3245F9DE5}"/>
              </a:ext>
            </a:extLst>
          </p:cNvPr>
          <p:cNvSpPr txBox="1"/>
          <p:nvPr/>
        </p:nvSpPr>
        <p:spPr>
          <a:xfrm>
            <a:off x="245878" y="4760427"/>
            <a:ext cx="721531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00" dirty="0"/>
              <a:t>Images: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/>
              <a:t>R. </a:t>
            </a:r>
            <a:r>
              <a:rPr lang="en-US" sz="700" dirty="0" err="1"/>
              <a:t>Aliberti</a:t>
            </a:r>
            <a:r>
              <a:rPr lang="en-US" sz="700" dirty="0"/>
              <a:t> et al. [Muon g-2 Theory Initiative], https://muon-gm2-theory.illinois.edu/white-paper-25/#summary-plots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/>
              <a:t>D. </a:t>
            </a:r>
            <a:r>
              <a:rPr lang="en-US" sz="700" dirty="0" err="1"/>
              <a:t>Garisto</a:t>
            </a:r>
            <a:r>
              <a:rPr lang="en-US" sz="700" dirty="0"/>
              <a:t>, “The Many Paths of Muon Math,” </a:t>
            </a:r>
            <a:r>
              <a:rPr lang="en-US" sz="700" i="1" dirty="0"/>
              <a:t>Symmetry</a:t>
            </a:r>
            <a:r>
              <a:rPr lang="en-US" sz="700" dirty="0"/>
              <a:t> (2020),  </a:t>
            </a:r>
            <a:r>
              <a:rPr lang="en-US" sz="700" dirty="0">
                <a:hlinkClick r:id="rId4"/>
              </a:rPr>
              <a:t>https://www.symmetrymagazine.org/article/the-many-paths-of-muon-math</a:t>
            </a:r>
            <a:endParaRPr lang="en-US" sz="700" dirty="0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E9827F24-1AAE-70CB-CA31-40EE7FB27770}"/>
              </a:ext>
            </a:extLst>
          </p:cNvPr>
          <p:cNvSpPr/>
          <p:nvPr/>
        </p:nvSpPr>
        <p:spPr>
          <a:xfrm>
            <a:off x="6563815" y="752234"/>
            <a:ext cx="279610" cy="203618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196B4DE6-EB75-7F4E-F821-3DCE772A463F}"/>
              </a:ext>
            </a:extLst>
          </p:cNvPr>
          <p:cNvSpPr/>
          <p:nvPr/>
        </p:nvSpPr>
        <p:spPr>
          <a:xfrm>
            <a:off x="3007696" y="3055197"/>
            <a:ext cx="184002" cy="791253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6F1E97-8B02-4F33-6D99-61A5AE843A5A}"/>
              </a:ext>
            </a:extLst>
          </p:cNvPr>
          <p:cNvSpPr txBox="1"/>
          <p:nvPr/>
        </p:nvSpPr>
        <p:spPr>
          <a:xfrm>
            <a:off x="1325113" y="3296934"/>
            <a:ext cx="1866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Experimental results</a:t>
            </a:r>
          </a:p>
        </p:txBody>
      </p:sp>
      <p:pic>
        <p:nvPicPr>
          <p:cNvPr id="4" name="Picture 2" descr="Diagram">
            <a:extLst>
              <a:ext uri="{FF2B5EF4-FFF2-40B4-BE49-F238E27FC236}">
                <a16:creationId xmlns:a16="http://schemas.microsoft.com/office/drawing/2014/main" id="{A8D118BD-079F-446E-CBF1-4B636B2FF2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9" r="7198" b="12555"/>
          <a:stretch/>
        </p:blipFill>
        <p:spPr bwMode="auto">
          <a:xfrm>
            <a:off x="6900262" y="2116361"/>
            <a:ext cx="1890272" cy="203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Brace 4">
            <a:extLst>
              <a:ext uri="{FF2B5EF4-FFF2-40B4-BE49-F238E27FC236}">
                <a16:creationId xmlns:a16="http://schemas.microsoft.com/office/drawing/2014/main" id="{257B431E-313F-C858-EC96-7D4D149AF02A}"/>
              </a:ext>
            </a:extLst>
          </p:cNvPr>
          <p:cNvSpPr/>
          <p:nvPr/>
        </p:nvSpPr>
        <p:spPr>
          <a:xfrm>
            <a:off x="4548948" y="805561"/>
            <a:ext cx="279610" cy="1379956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2B979F-EB32-D56B-7EE9-2B80BECF9320}"/>
              </a:ext>
            </a:extLst>
          </p:cNvPr>
          <p:cNvSpPr txBox="1"/>
          <p:nvPr/>
        </p:nvSpPr>
        <p:spPr>
          <a:xfrm>
            <a:off x="4810840" y="1311090"/>
            <a:ext cx="1866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e</a:t>
            </a:r>
            <a:r>
              <a:rPr lang="en-US" sz="1400" baseline="30000" dirty="0">
                <a:solidFill>
                  <a:srgbClr val="00B050"/>
                </a:solidFill>
              </a:rPr>
              <a:t>+</a:t>
            </a:r>
            <a:r>
              <a:rPr lang="en-US" sz="1400" dirty="0">
                <a:solidFill>
                  <a:srgbClr val="00B050"/>
                </a:solidFill>
              </a:rPr>
              <a:t> e</a:t>
            </a:r>
            <a:r>
              <a:rPr lang="en-US" sz="1400" baseline="30000" dirty="0">
                <a:solidFill>
                  <a:srgbClr val="00B050"/>
                </a:solidFill>
              </a:rPr>
              <a:t> –</a:t>
            </a:r>
            <a:r>
              <a:rPr lang="en-US" sz="1400" dirty="0">
                <a:solidFill>
                  <a:srgbClr val="00B050"/>
                </a:solidFill>
              </a:rPr>
              <a:t> → hadrons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7C5C5E-C2BA-42FA-0EB3-247C923A5C87}"/>
              </a:ext>
            </a:extLst>
          </p:cNvPr>
          <p:cNvSpPr txBox="1"/>
          <p:nvPr/>
        </p:nvSpPr>
        <p:spPr>
          <a:xfrm>
            <a:off x="4855664" y="2139682"/>
            <a:ext cx="1866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hadronic </a:t>
            </a:r>
            <a:r>
              <a:rPr lang="el-GR" sz="1400" dirty="0">
                <a:solidFill>
                  <a:srgbClr val="00B050"/>
                </a:solidFill>
              </a:rPr>
              <a:t>τ</a:t>
            </a:r>
            <a:r>
              <a:rPr lang="en-US" sz="1400" dirty="0">
                <a:solidFill>
                  <a:srgbClr val="00B050"/>
                </a:solidFill>
              </a:rPr>
              <a:t> decay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1CF1C80B-A3D2-B045-AC8D-97126C2C029A}"/>
              </a:ext>
            </a:extLst>
          </p:cNvPr>
          <p:cNvSpPr/>
          <p:nvPr/>
        </p:nvSpPr>
        <p:spPr>
          <a:xfrm>
            <a:off x="4586088" y="2502593"/>
            <a:ext cx="219417" cy="396525"/>
          </a:xfrm>
          <a:prstGeom prst="rightBrac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8A3DF0-184B-390C-2A58-982C015A6805}"/>
              </a:ext>
            </a:extLst>
          </p:cNvPr>
          <p:cNvSpPr txBox="1"/>
          <p:nvPr/>
        </p:nvSpPr>
        <p:spPr>
          <a:xfrm>
            <a:off x="4862068" y="2545654"/>
            <a:ext cx="1866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lattice QCD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55C995-D3F1-4290-0C0F-B3581749D406}"/>
              </a:ext>
            </a:extLst>
          </p:cNvPr>
          <p:cNvSpPr txBox="1"/>
          <p:nvPr/>
        </p:nvSpPr>
        <p:spPr>
          <a:xfrm>
            <a:off x="8014447" y="4222526"/>
            <a:ext cx="11372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sz="1800" dirty="0">
                <a:solidFill>
                  <a:srgbClr val="FF0000"/>
                </a:solidFill>
              </a:rPr>
              <a:t>73% </a:t>
            </a:r>
          </a:p>
          <a:p>
            <a:r>
              <a:rPr lang="en-US" sz="1800" dirty="0">
                <a:solidFill>
                  <a:srgbClr val="FF0000"/>
                </a:solidFill>
              </a:rPr>
              <a:t>from </a:t>
            </a:r>
            <a:r>
              <a:rPr lang="el-GR" sz="1800" dirty="0">
                <a:solidFill>
                  <a:srgbClr val="FF0000"/>
                </a:solidFill>
              </a:rPr>
              <a:t>π</a:t>
            </a:r>
            <a:r>
              <a:rPr lang="en-US" sz="1800" baseline="30000" dirty="0">
                <a:solidFill>
                  <a:srgbClr val="FF0000"/>
                </a:solidFill>
              </a:rPr>
              <a:t>+</a:t>
            </a:r>
            <a:r>
              <a:rPr lang="el-GR" sz="1800" dirty="0">
                <a:solidFill>
                  <a:srgbClr val="FF0000"/>
                </a:solidFill>
              </a:rPr>
              <a:t>π</a:t>
            </a:r>
            <a:r>
              <a:rPr lang="en-US" sz="1800" baseline="30000" dirty="0">
                <a:solidFill>
                  <a:srgbClr val="FF0000"/>
                </a:solidFill>
              </a:rPr>
              <a:t> –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A0D58C5-5C5F-E602-87F5-B7076FAE3CC2}"/>
              </a:ext>
            </a:extLst>
          </p:cNvPr>
          <p:cNvCxnSpPr>
            <a:cxnSpLocks/>
          </p:cNvCxnSpPr>
          <p:nvPr/>
        </p:nvCxnSpPr>
        <p:spPr>
          <a:xfrm flipH="1" flipV="1">
            <a:off x="8061653" y="3781267"/>
            <a:ext cx="441434" cy="474803"/>
          </a:xfrm>
          <a:prstGeom prst="straightConnector1">
            <a:avLst/>
          </a:prstGeom>
          <a:ln w="28575">
            <a:solidFill>
              <a:srgbClr val="FF02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78A3ABA6-2684-8EAD-5A5D-82E812436800}"/>
              </a:ext>
            </a:extLst>
          </p:cNvPr>
          <p:cNvSpPr/>
          <p:nvPr/>
        </p:nvSpPr>
        <p:spPr>
          <a:xfrm>
            <a:off x="7606862" y="3397470"/>
            <a:ext cx="465083" cy="47262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067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">
            <a:extLst>
              <a:ext uri="{FF2B5EF4-FFF2-40B4-BE49-F238E27FC236}">
                <a16:creationId xmlns:a16="http://schemas.microsoft.com/office/drawing/2014/main" id="{E0474A7B-DA18-D0E1-C0D1-210AD09B45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9" r="7198" b="12555"/>
          <a:stretch/>
        </p:blipFill>
        <p:spPr bwMode="auto">
          <a:xfrm>
            <a:off x="245516" y="744603"/>
            <a:ext cx="1890272" cy="2036181"/>
          </a:xfrm>
          <a:prstGeom prst="rect">
            <a:avLst/>
          </a:prstGeom>
          <a:solidFill>
            <a:schemeClr val="accent1"/>
          </a:solidFill>
          <a:ln>
            <a:solidFill>
              <a:srgbClr val="0070C0"/>
            </a:solidFill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33408D2-0B69-54F2-199F-02B0322FAF15}"/>
              </a:ext>
            </a:extLst>
          </p:cNvPr>
          <p:cNvSpPr txBox="1">
            <a:spLocks/>
          </p:cNvSpPr>
          <p:nvPr/>
        </p:nvSpPr>
        <p:spPr>
          <a:xfrm>
            <a:off x="124628" y="17186"/>
            <a:ext cx="8950216" cy="52763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chemeClr val="accent2"/>
                </a:solidFill>
              </a:rPr>
              <a:t>Data-driven evaluation from e</a:t>
            </a:r>
            <a:r>
              <a:rPr lang="en-US" sz="3000" b="1" baseline="30000" dirty="0">
                <a:solidFill>
                  <a:schemeClr val="accent2"/>
                </a:solidFill>
              </a:rPr>
              <a:t>+</a:t>
            </a:r>
            <a:r>
              <a:rPr lang="en-US" sz="3000" b="1" dirty="0">
                <a:solidFill>
                  <a:schemeClr val="accent2"/>
                </a:solidFill>
              </a:rPr>
              <a:t> e</a:t>
            </a:r>
            <a:r>
              <a:rPr lang="en-US" sz="3000" b="1" baseline="30000" dirty="0">
                <a:solidFill>
                  <a:schemeClr val="accent2"/>
                </a:solidFill>
              </a:rPr>
              <a:t>–</a:t>
            </a:r>
            <a:r>
              <a:rPr lang="en-US" sz="3000" b="1" dirty="0">
                <a:solidFill>
                  <a:schemeClr val="accent2"/>
                </a:solidFill>
              </a:rPr>
              <a:t>  collisions: resonances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D2CC44-820D-6089-0B9D-C32BE376AC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6095" y="686573"/>
            <a:ext cx="2074690" cy="128716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A2EB29-393A-D80F-9A7C-8BEF1EFBE94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3560" y="469981"/>
            <a:ext cx="4660439" cy="359908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A99F0F7-ED5C-A07E-5B05-96A615583B73}"/>
              </a:ext>
            </a:extLst>
          </p:cNvPr>
          <p:cNvSpPr/>
          <p:nvPr/>
        </p:nvSpPr>
        <p:spPr>
          <a:xfrm>
            <a:off x="2619861" y="3503870"/>
            <a:ext cx="941689" cy="347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BF9EFEB-7075-8B33-DDE4-2137E1990A9B}"/>
                  </a:ext>
                </a:extLst>
              </p:cNvPr>
              <p:cNvSpPr txBox="1"/>
              <p:nvPr/>
            </p:nvSpPr>
            <p:spPr>
              <a:xfrm>
                <a:off x="958110" y="3308044"/>
                <a:ext cx="2866583" cy="6265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275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275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275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sz="1275" i="1">
                              <a:latin typeface="Cambria Math" panose="02040503050406030204" pitchFamily="18" charset="0"/>
                            </a:rPr>
                            <m:t>𝐻𝑉𝑃</m:t>
                          </m:r>
                          <m:r>
                            <a:rPr lang="en-US" sz="1275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75" i="1">
                              <a:latin typeface="Cambria Math" panose="02040503050406030204" pitchFamily="18" charset="0"/>
                            </a:rPr>
                            <m:t>𝐿𝑂</m:t>
                          </m:r>
                        </m:sup>
                      </m:sSubSup>
                      <m:r>
                        <a:rPr lang="en-US" sz="1275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75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275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75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275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  <m:sup>
                              <m:r>
                                <a:rPr lang="en-US" sz="1275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275" i="1">
                              <a:latin typeface="Cambria Math" panose="02040503050406030204" pitchFamily="18" charset="0"/>
                            </a:rPr>
                            <m:t>12</m:t>
                          </m:r>
                          <m:sSup>
                            <m:sSupPr>
                              <m:ctrlPr>
                                <a:rPr lang="en-US" sz="1275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75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1275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nary>
                        <m:naryPr>
                          <m:limLoc m:val="undOvr"/>
                          <m:ctrlPr>
                            <a:rPr lang="en-US" sz="1275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Sup>
                            <m:sSubSupPr>
                              <m:ctrlPr>
                                <a:rPr lang="en-US" sz="1275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75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275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  <m:sup>
                              <m:r>
                                <a:rPr lang="en-US" sz="1275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sub>
                        <m:sup>
                          <m:r>
                            <a:rPr lang="en-US" sz="1275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1275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̂"/>
                                  <m:ctrlPr>
                                    <a:rPr lang="en-US" sz="1275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75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sz="1275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75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1275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1275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75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75" i="1">
                                  <a:latin typeface="Cambria Math" panose="02040503050406030204" pitchFamily="18" charset="0"/>
                                </a:rPr>
                                <m:t>h𝑎𝑑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275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75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en-US" sz="1275" i="1">
                              <a:latin typeface="Cambria Math" panose="02040503050406030204" pitchFamily="18" charset="0"/>
                            </a:rPr>
                            <m:t>𝑑𝑠</m:t>
                          </m:r>
                        </m:e>
                      </m:nary>
                    </m:oMath>
                  </m:oMathPara>
                </a14:m>
                <a:endParaRPr lang="en-US" sz="1275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BF9EFEB-7075-8B33-DDE4-2137E1990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110" y="3308044"/>
                <a:ext cx="2866583" cy="6265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0A9E67EB-EB95-BBEE-2D66-8E2127A43F70}"/>
              </a:ext>
            </a:extLst>
          </p:cNvPr>
          <p:cNvSpPr/>
          <p:nvPr/>
        </p:nvSpPr>
        <p:spPr>
          <a:xfrm>
            <a:off x="4567305" y="634849"/>
            <a:ext cx="339487" cy="44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2D2B95-3950-41A8-14A4-44E1014F0173}"/>
              </a:ext>
            </a:extLst>
          </p:cNvPr>
          <p:cNvSpPr txBox="1"/>
          <p:nvPr/>
        </p:nvSpPr>
        <p:spPr>
          <a:xfrm>
            <a:off x="265755" y="3000267"/>
            <a:ext cx="2160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Dispersion relation: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712A538-B59B-D0D9-CA6D-EA50BB9A799F}"/>
              </a:ext>
            </a:extLst>
          </p:cNvPr>
          <p:cNvSpPr txBox="1"/>
          <p:nvPr/>
        </p:nvSpPr>
        <p:spPr>
          <a:xfrm>
            <a:off x="224206" y="4648302"/>
            <a:ext cx="8681589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Images: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D. </a:t>
            </a:r>
            <a:r>
              <a:rPr lang="en-US" sz="800" dirty="0" err="1"/>
              <a:t>Garisto</a:t>
            </a:r>
            <a:r>
              <a:rPr lang="en-US" sz="800" dirty="0"/>
              <a:t>, “The Many Paths of Muon Math,” </a:t>
            </a:r>
            <a:r>
              <a:rPr lang="en-US" sz="800" i="1" dirty="0"/>
              <a:t>Symmetry</a:t>
            </a:r>
            <a:r>
              <a:rPr lang="en-US" sz="800" dirty="0"/>
              <a:t> (2020),  </a:t>
            </a:r>
            <a:r>
              <a:rPr lang="en-US" sz="800" dirty="0">
                <a:hlinkClick r:id="rId7"/>
              </a:rPr>
              <a:t>https://www.symmetrymagazine.org/article/the-many-paths-of-muon-math</a:t>
            </a: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800" dirty="0"/>
              <a:t> T. </a:t>
            </a:r>
            <a:r>
              <a:rPr lang="fr-FR" sz="800" dirty="0" err="1"/>
              <a:t>Aoyama</a:t>
            </a:r>
            <a:r>
              <a:rPr lang="fr-FR" sz="800" dirty="0"/>
              <a:t> et al. [Muon g-2 Theory Initiative], </a:t>
            </a:r>
            <a:r>
              <a:rPr lang="fr-FR" sz="800" dirty="0" err="1"/>
              <a:t>Physics</a:t>
            </a:r>
            <a:r>
              <a:rPr lang="fr-FR" sz="800" dirty="0"/>
              <a:t> Reports 887 (2020)</a:t>
            </a:r>
          </a:p>
          <a:p>
            <a:endParaRPr lang="en-US" sz="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6749E9-57F8-81F1-5987-28823B1D477E}"/>
              </a:ext>
            </a:extLst>
          </p:cNvPr>
          <p:cNvSpPr txBox="1"/>
          <p:nvPr/>
        </p:nvSpPr>
        <p:spPr>
          <a:xfrm>
            <a:off x="2544" y="4884038"/>
            <a:ext cx="24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966F28D-898B-0BE7-00B6-8041144B584D}"/>
                  </a:ext>
                </a:extLst>
              </p:cNvPr>
              <p:cNvSpPr txBox="1"/>
              <p:nvPr/>
            </p:nvSpPr>
            <p:spPr>
              <a:xfrm rot="16200000">
                <a:off x="3425127" y="1968518"/>
                <a:ext cx="2687021" cy="1384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00" i="1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sz="9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9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900" i="1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900" i="1" baseline="-25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h𝑎𝑑</m:t>
                      </m:r>
                      <m:r>
                        <a:rPr lang="en-US" sz="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m:rPr>
                          <m:nor/>
                        </m:rPr>
                        <a:rPr lang="en-US" sz="900" dirty="0"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m:rPr>
                          <m:nor/>
                        </m:rPr>
                        <a:rPr lang="en-US" sz="900" dirty="0"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9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966F28D-898B-0BE7-00B6-8041144B58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425127" y="1968518"/>
                <a:ext cx="2687021" cy="138499"/>
              </a:xfrm>
              <a:prstGeom prst="rect">
                <a:avLst/>
              </a:prstGeom>
              <a:blipFill>
                <a:blip r:embed="rId8"/>
                <a:stretch>
                  <a:fillRect l="-4348" r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>
            <a:extLst>
              <a:ext uri="{FF2B5EF4-FFF2-40B4-BE49-F238E27FC236}">
                <a16:creationId xmlns:a16="http://schemas.microsoft.com/office/drawing/2014/main" id="{F25D96CD-1EDF-4657-4ADD-BCAF1ACAC627}"/>
              </a:ext>
            </a:extLst>
          </p:cNvPr>
          <p:cNvSpPr/>
          <p:nvPr/>
        </p:nvSpPr>
        <p:spPr>
          <a:xfrm>
            <a:off x="958110" y="2049890"/>
            <a:ext cx="465083" cy="47262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2E63E27-AC79-9C7D-BC1D-7B199906669A}"/>
              </a:ext>
            </a:extLst>
          </p:cNvPr>
          <p:cNvSpPr/>
          <p:nvPr/>
        </p:nvSpPr>
        <p:spPr>
          <a:xfrm>
            <a:off x="726795" y="2118760"/>
            <a:ext cx="498110" cy="294345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Arrow: Bent-Up 12">
            <a:extLst>
              <a:ext uri="{FF2B5EF4-FFF2-40B4-BE49-F238E27FC236}">
                <a16:creationId xmlns:a16="http://schemas.microsoft.com/office/drawing/2014/main" id="{786BB481-1EAE-6C47-C524-7A072978ACAC}"/>
              </a:ext>
            </a:extLst>
          </p:cNvPr>
          <p:cNvSpPr/>
          <p:nvPr/>
        </p:nvSpPr>
        <p:spPr>
          <a:xfrm>
            <a:off x="1148065" y="1989105"/>
            <a:ext cx="2294382" cy="199987"/>
          </a:xfrm>
          <a:prstGeom prst="bentUpArrow">
            <a:avLst/>
          </a:prstGeom>
          <a:solidFill>
            <a:schemeClr val="accent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95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178B6DD-BE64-145D-5110-1451B668E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50452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No resonances in running of </a:t>
            </a:r>
            <a:r>
              <a:rPr lang="en-US" b="1" i="1" dirty="0">
                <a:solidFill>
                  <a:schemeClr val="accent2"/>
                </a:solidFill>
              </a:rPr>
              <a:t>⍺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B0B964-7106-011D-2F0A-98B9A434A8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560" y="2115827"/>
            <a:ext cx="1354754" cy="2175614"/>
          </a:xfrm>
          <a:prstGeom prst="rect">
            <a:avLst/>
          </a:prstGeom>
        </p:spPr>
      </p:pic>
      <p:pic>
        <p:nvPicPr>
          <p:cNvPr id="12" name="Picture 11" descr="Plots of ">
            <a:extLst>
              <a:ext uri="{FF2B5EF4-FFF2-40B4-BE49-F238E27FC236}">
                <a16:creationId xmlns:a16="http://schemas.microsoft.com/office/drawing/2014/main" id="{44D2EF55-A4FD-EB5F-002B-CFF7F9746B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8368" y="2042665"/>
            <a:ext cx="5701321" cy="29104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F579B15-0084-F6F2-AC04-FE244E99A96F}"/>
              </a:ext>
            </a:extLst>
          </p:cNvPr>
          <p:cNvSpPr txBox="1"/>
          <p:nvPr/>
        </p:nvSpPr>
        <p:spPr>
          <a:xfrm>
            <a:off x="277936" y="4945520"/>
            <a:ext cx="4645675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758" dirty="0"/>
              <a:t>Images: G. </a:t>
            </a:r>
            <a:r>
              <a:rPr lang="en-US" sz="758" dirty="0" err="1"/>
              <a:t>Abbiendi</a:t>
            </a:r>
            <a:r>
              <a:rPr lang="en-US" sz="758" dirty="0"/>
              <a:t> et al. (</a:t>
            </a:r>
            <a:r>
              <a:rPr lang="en-US" sz="758" dirty="0" err="1"/>
              <a:t>MUonE</a:t>
            </a:r>
            <a:r>
              <a:rPr lang="en-US" sz="758" dirty="0"/>
              <a:t> Collaboration), Letter of Intent: The </a:t>
            </a:r>
            <a:r>
              <a:rPr lang="en-US" sz="758" dirty="0" err="1"/>
              <a:t>MUonE</a:t>
            </a:r>
            <a:r>
              <a:rPr lang="en-US" sz="758" dirty="0"/>
              <a:t> Project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FA09EE-DBD1-1D6F-93E4-5A7F94B1EB8D}"/>
                  </a:ext>
                </a:extLst>
              </p:cNvPr>
              <p:cNvSpPr txBox="1"/>
              <p:nvPr/>
            </p:nvSpPr>
            <p:spPr>
              <a:xfrm>
                <a:off x="149659" y="506658"/>
                <a:ext cx="8869712" cy="14230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57168" indent="-257168">
                  <a:buFont typeface="Arial" panose="020B0604020202020204" pitchFamily="34" charset="0"/>
                  <a:buChar char="•"/>
                </a:pPr>
                <a: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  <a:t>Fine-structure “constant” </a:t>
                </a:r>
                <a:r>
                  <a:rPr lang="el-GR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  <a:t>α (≈ 1/137) </a:t>
                </a:r>
                <a: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  <a:t>runs with energy scale because of radiative corrections: </a:t>
                </a:r>
                <a:b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575" i="1" spc="-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l-GR" sz="1575" i="1" spc="-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575" i="1" spc="-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𝑙𝑒𝑝𝑡𝑜𝑛</m:t>
                        </m:r>
                      </m:sub>
                    </m:sSub>
                    <m:r>
                      <a:rPr lang="en-US" sz="1575" i="1" spc="-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575" i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575" i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1575" i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575" i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h𝑎𝑑𝑟𝑜𝑛</m:t>
                        </m:r>
                      </m:sub>
                    </m:sSub>
                  </m:oMath>
                </a14:m>
                <a:r>
                  <a:rPr lang="en-US" sz="1575" spc="-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𝑡𝑜𝑝</m:t>
                        </m:r>
                      </m:sub>
                    </m:sSub>
                  </m:oMath>
                </a14:m>
                <a:r>
                  <a:rPr lang="en-US" sz="1575" spc="-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𝑤𝑒𝑎𝑘</m:t>
                        </m:r>
                      </m:sub>
                    </m:sSub>
                  </m:oMath>
                </a14:m>
                <a: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where all but hadronic part is known well theoretically</a:t>
                </a:r>
                <a:br>
                  <a:rPr lang="en-US" sz="90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US" sz="9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57168" indent="-257168">
                  <a:buFont typeface="Arial" panose="020B0604020202020204" pitchFamily="34" charset="0"/>
                  <a:buChar char="•"/>
                </a:pPr>
                <a: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  <a:t>Dispersion relation: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𝐻𝑉𝑃</m:t>
                        </m:r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𝐿𝑂</m:t>
                        </m:r>
                      </m:sup>
                    </m:sSubSup>
                    <m:r>
                      <a:rPr lang="en-US" sz="1575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575" i="1" dirty="0"/>
                          <m:t>⍺</m:t>
                        </m:r>
                        <m:r>
                          <a:rPr lang="en-US" sz="1575" b="0" i="1" baseline="-25000" dirty="0" smtClean="0">
                            <a:latin typeface="Cambria Math" panose="02040503050406030204" pitchFamily="18" charset="0"/>
                          </a:rPr>
                          <m:t>0</m:t>
                        </m:r>
                      </m:num>
                      <m:den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limLoc m:val="undOvr"/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d>
                          <m:dPr>
                            <m:ctrlP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sSub>
                          <m:sSubPr>
                            <m:ctrlP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h𝑎𝑑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d>
                              <m:dPr>
                                <m:ctrlP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e>
                        </m:d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</m:nary>
                    <m:r>
                      <a:rPr lang="en-US" sz="1575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with spacelike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𝑡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is a </a:t>
                </a:r>
                <a:b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  <a:t>well-behaved, smooth function:</a:t>
                </a:r>
                <a:endParaRPr lang="el-GR" sz="1575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FA09EE-DBD1-1D6F-93E4-5A7F94B1EB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659" y="506658"/>
                <a:ext cx="8869712" cy="1423018"/>
              </a:xfrm>
              <a:prstGeom prst="rect">
                <a:avLst/>
              </a:prstGeom>
              <a:blipFill>
                <a:blip r:embed="rId4"/>
                <a:stretch>
                  <a:fillRect l="-275" t="-1282" b="-47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1D5719F-EAB9-84CB-61CA-B7277DD6CB8B}"/>
                  </a:ext>
                </a:extLst>
              </p:cNvPr>
              <p:cNvSpPr txBox="1"/>
              <p:nvPr/>
            </p:nvSpPr>
            <p:spPr>
              <a:xfrm>
                <a:off x="503461" y="4238941"/>
                <a:ext cx="2043525" cy="6158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)= 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1800" b="0" i="1" baseline="-25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num>
                        <m:den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18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013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1D5719F-EAB9-84CB-61CA-B7277DD6C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461" y="4238941"/>
                <a:ext cx="2043525" cy="6158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DCF8A54C-92DE-A252-8023-FC6B5C256C86}"/>
              </a:ext>
            </a:extLst>
          </p:cNvPr>
          <p:cNvSpPr/>
          <p:nvPr/>
        </p:nvSpPr>
        <p:spPr>
          <a:xfrm>
            <a:off x="378054" y="2020445"/>
            <a:ext cx="2211738" cy="290398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2B20D75-94AF-1609-F489-FA4E69871670}"/>
              </a:ext>
            </a:extLst>
          </p:cNvPr>
          <p:cNvSpPr/>
          <p:nvPr/>
        </p:nvSpPr>
        <p:spPr>
          <a:xfrm>
            <a:off x="3084827" y="2021885"/>
            <a:ext cx="5954057" cy="290017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D2A1FA9-6A0F-F402-AD57-8EE5B00A4C88}"/>
              </a:ext>
            </a:extLst>
          </p:cNvPr>
          <p:cNvSpPr/>
          <p:nvPr/>
        </p:nvSpPr>
        <p:spPr>
          <a:xfrm>
            <a:off x="1415679" y="3083115"/>
            <a:ext cx="216130" cy="22721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F0E823-A986-2B31-C604-7A422247F7B5}"/>
              </a:ext>
            </a:extLst>
          </p:cNvPr>
          <p:cNvSpPr txBox="1"/>
          <p:nvPr/>
        </p:nvSpPr>
        <p:spPr>
          <a:xfrm>
            <a:off x="1591702" y="2998357"/>
            <a:ext cx="830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Hadronic</a:t>
            </a:r>
          </a:p>
          <a:p>
            <a:r>
              <a:rPr lang="en-US" sz="1200" dirty="0"/>
              <a:t>blob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B1F4195-5B7A-5827-1457-A3381B13CE56}"/>
              </a:ext>
            </a:extLst>
          </p:cNvPr>
          <p:cNvCxnSpPr/>
          <p:nvPr/>
        </p:nvCxnSpPr>
        <p:spPr>
          <a:xfrm>
            <a:off x="1294133" y="2998357"/>
            <a:ext cx="0" cy="5328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EA8D159-0B63-35CE-B291-0E1EF19C89C6}"/>
              </a:ext>
            </a:extLst>
          </p:cNvPr>
          <p:cNvSpPr txBox="1"/>
          <p:nvPr/>
        </p:nvSpPr>
        <p:spPr>
          <a:xfrm>
            <a:off x="1108364" y="3087025"/>
            <a:ext cx="166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1370DC-D61B-2E5F-9EE3-BD437D4268EF}"/>
              </a:ext>
            </a:extLst>
          </p:cNvPr>
          <p:cNvSpPr txBox="1"/>
          <p:nvPr/>
        </p:nvSpPr>
        <p:spPr>
          <a:xfrm>
            <a:off x="2544" y="4884038"/>
            <a:ext cx="24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447661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75542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Measuring </a:t>
            </a:r>
            <a:r>
              <a:rPr lang="en-US" b="1" i="1" dirty="0">
                <a:solidFill>
                  <a:schemeClr val="accent2"/>
                </a:solidFill>
              </a:rPr>
              <a:t>⍺</a:t>
            </a:r>
            <a:r>
              <a:rPr lang="en-US" b="1" dirty="0">
                <a:solidFill>
                  <a:schemeClr val="accent2"/>
                </a:solidFill>
              </a:rPr>
              <a:t>  via elastic muon-electron scattering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BDC41-7B0D-6E43-85DE-74F45EB684E1}"/>
                  </a:ext>
                </a:extLst>
              </p:cNvPr>
              <p:cNvSpPr/>
              <p:nvPr/>
            </p:nvSpPr>
            <p:spPr>
              <a:xfrm>
                <a:off x="201571" y="585577"/>
                <a:ext cx="8685326" cy="14494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57168" indent="-257168">
                  <a:buFont typeface="Arial" panose="020B0604020202020204" pitchFamily="34" charset="0"/>
                  <a:buChar char="•"/>
                </a:pPr>
                <a:r>
                  <a:rPr lang="en-US" sz="1575" dirty="0"/>
                  <a:t>High-energy muon beam on atomic electrons in target</a:t>
                </a:r>
              </a:p>
              <a:p>
                <a:pPr marL="257168" indent="-257168">
                  <a:buFont typeface="Arial" panose="020B0604020202020204" pitchFamily="34" charset="0"/>
                  <a:buChar char="•"/>
                </a:pPr>
                <a:r>
                  <a:rPr lang="en-US" sz="1575" dirty="0"/>
                  <a:t>Cross section proportional to (</a:t>
                </a:r>
                <a:r>
                  <a:rPr lang="en-US" sz="1575" i="1" dirty="0"/>
                  <a:t>⍺ /⍺</a:t>
                </a:r>
                <a:r>
                  <a:rPr lang="en-US" sz="1575" i="1" baseline="-25000" dirty="0"/>
                  <a:t>o</a:t>
                </a:r>
                <a:r>
                  <a:rPr lang="en-US" sz="1575" i="1" dirty="0"/>
                  <a:t>)</a:t>
                </a:r>
                <a:r>
                  <a:rPr lang="en-US" sz="1575" baseline="30000" dirty="0"/>
                  <a:t>2</a:t>
                </a:r>
                <a:r>
                  <a:rPr lang="en-US" sz="1575" dirty="0"/>
                  <a:t> at leading order: a sensitive observable</a:t>
                </a:r>
              </a:p>
              <a:p>
                <a:pPr marL="257168" indent="-257168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75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sz="1575" dirty="0"/>
                  <a:t> extracted from </a:t>
                </a:r>
                <a:r>
                  <a:rPr lang="en-US" sz="1575" i="1" dirty="0"/>
                  <a:t>shape</a:t>
                </a:r>
                <a:r>
                  <a:rPr lang="en-US" sz="1575" dirty="0"/>
                  <a:t> of differential cross section: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75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  <m:r>
                      <a:rPr lang="en-US" sz="1575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575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575" b="0" i="1" smtClean="0">
                        <a:latin typeface="Cambria Math" panose="02040503050406030204" pitchFamily="18" charset="0"/>
                      </a:rPr>
                      <m:t>)= </m:t>
                    </m:r>
                    <m:f>
                      <m:fPr>
                        <m:ctrlPr>
                          <a:rPr lang="en-US" sz="1575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575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sz="1575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h𝑎𝑑</m:t>
                            </m:r>
                          </m:sub>
                        </m:sSub>
                        <m:r>
                          <a:rPr lang="en-US" sz="1575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h𝑎𝑑</m:t>
                            </m:r>
                          </m:sub>
                        </m:sSub>
                        <m:r>
                          <a:rPr lang="en-US" sz="1575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</m:t>
                        </m:r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1575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575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575" b="0" i="1" smtClean="0">
                        <a:latin typeface="Cambria Math" panose="02040503050406030204" pitchFamily="18" charset="0"/>
                      </a:rPr>
                      <m:t> 1+2 </m:t>
                    </m:r>
                    <m:sSub>
                      <m:sSubPr>
                        <m:ctrlPr>
                          <a:rPr lang="en-US" sz="1575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575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575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h𝑎𝑑</m:t>
                        </m:r>
                      </m:sub>
                    </m:sSub>
                    <m:d>
                      <m:dPr>
                        <m:ctrlPr>
                          <a:rPr lang="en-US" sz="1575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75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br>
                  <a:rPr lang="en-US" sz="1575" dirty="0"/>
                </a:br>
                <a:r>
                  <a:rPr lang="en-US" sz="1575" dirty="0"/>
                  <a:t>is normalized </a:t>
                </a:r>
                <a:r>
                  <a:rPr lang="en-US" sz="1580" dirty="0"/>
                  <a:t>to 1 as </a:t>
                </a:r>
                <a:r>
                  <a:rPr lang="en-US" sz="158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1580" dirty="0"/>
                  <a:t> </a:t>
                </a:r>
                <a:r>
                  <a:rPr lang="en-US" sz="1580" dirty="0">
                    <a:solidFill>
                      <a:srgbClr val="202124"/>
                    </a:solidFill>
                    <a:latin typeface="Roboto" panose="02000000000000000000" pitchFamily="2" charset="0"/>
                  </a:rPr>
                  <a:t>→</a:t>
                </a:r>
                <a:r>
                  <a:rPr lang="en-US" sz="1580" dirty="0"/>
                  <a:t> 0; absolute cross section measurement not required </a:t>
                </a:r>
              </a:p>
              <a:p>
                <a:pPr marL="257168" indent="-257168">
                  <a:buFont typeface="Arial" panose="020B0604020202020204" pitchFamily="34" charset="0"/>
                  <a:buChar char="•"/>
                </a:pPr>
                <a:r>
                  <a:rPr lang="en-US" sz="1580" dirty="0"/>
                  <a:t>Elastic events selected using correlated track angles: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BDC41-7B0D-6E43-85DE-74F45EB684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71" y="585577"/>
                <a:ext cx="8685326" cy="1449436"/>
              </a:xfrm>
              <a:prstGeom prst="rect">
                <a:avLst/>
              </a:prstGeom>
              <a:blipFill>
                <a:blip r:embed="rId2"/>
                <a:stretch>
                  <a:fillRect l="-281" t="-1261" b="-4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7941B219-DB38-EE4E-F972-EABCA94EDB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306" y="2050689"/>
            <a:ext cx="5030189" cy="29793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DD2115-3D54-C604-4D36-33F605E30D45}"/>
              </a:ext>
            </a:extLst>
          </p:cNvPr>
          <p:cNvSpPr txBox="1"/>
          <p:nvPr/>
        </p:nvSpPr>
        <p:spPr>
          <a:xfrm>
            <a:off x="319588" y="4918662"/>
            <a:ext cx="4645675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700" dirty="0">
                <a:solidFill>
                  <a:srgbClr val="555555"/>
                </a:solidFill>
              </a:rPr>
              <a:t>Image: G. </a:t>
            </a:r>
            <a:r>
              <a:rPr lang="en-US" sz="700" dirty="0" err="1">
                <a:solidFill>
                  <a:srgbClr val="555555"/>
                </a:solidFill>
              </a:rPr>
              <a:t>Abbiendi</a:t>
            </a:r>
            <a:r>
              <a:rPr lang="en-US" sz="700" dirty="0">
                <a:solidFill>
                  <a:srgbClr val="555555"/>
                </a:solidFill>
              </a:rPr>
              <a:t> </a:t>
            </a:r>
            <a:r>
              <a:rPr lang="en-US" sz="700" i="1" dirty="0">
                <a:solidFill>
                  <a:srgbClr val="555555"/>
                </a:solidFill>
              </a:rPr>
              <a:t>et al</a:t>
            </a:r>
            <a:r>
              <a:rPr lang="en-US" sz="700" dirty="0">
                <a:solidFill>
                  <a:srgbClr val="555555"/>
                </a:solidFill>
              </a:rPr>
              <a:t>. (</a:t>
            </a:r>
            <a:r>
              <a:rPr lang="en-US" sz="700" dirty="0" err="1">
                <a:solidFill>
                  <a:srgbClr val="555555"/>
                </a:solidFill>
              </a:rPr>
              <a:t>MUonE</a:t>
            </a:r>
            <a:r>
              <a:rPr lang="en-US" sz="700" dirty="0">
                <a:solidFill>
                  <a:srgbClr val="555555"/>
                </a:solidFill>
              </a:rPr>
              <a:t> Collaboration), Letter of Intent: The </a:t>
            </a:r>
            <a:r>
              <a:rPr lang="en-US" sz="700" dirty="0" err="1">
                <a:solidFill>
                  <a:srgbClr val="555555"/>
                </a:solidFill>
              </a:rPr>
              <a:t>MUonE</a:t>
            </a:r>
            <a:r>
              <a:rPr lang="en-US" sz="700" dirty="0">
                <a:solidFill>
                  <a:srgbClr val="555555"/>
                </a:solidFill>
              </a:rPr>
              <a:t> Project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2203AA-344F-8A48-5753-0378462181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6330" y="2839790"/>
            <a:ext cx="2647758" cy="3284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5B0956-D169-BEAD-62E9-242EFA4644D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583" y="3979341"/>
            <a:ext cx="1580296" cy="5103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6504CE-4F82-71C4-D593-F67F54CFC30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0784" y="3830924"/>
            <a:ext cx="1487335" cy="6678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88B9900-437E-9BB8-EE28-B6BC4277A263}"/>
              </a:ext>
            </a:extLst>
          </p:cNvPr>
          <p:cNvSpPr txBox="1"/>
          <p:nvPr/>
        </p:nvSpPr>
        <p:spPr>
          <a:xfrm>
            <a:off x="5653522" y="2083882"/>
            <a:ext cx="3403763" cy="28046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75" u="sng" dirty="0"/>
              <a:t>Elastic kinematics: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575" dirty="0"/>
              <a:t> is determined entirely by </a:t>
            </a:r>
            <a:br>
              <a:rPr lang="en-US" sz="1575" dirty="0"/>
            </a:br>
            <a:r>
              <a:rPr lang="en-US" sz="1575" dirty="0"/>
              <a:t>electron energy:</a:t>
            </a:r>
            <a:br>
              <a:rPr lang="en-US" sz="1575" dirty="0"/>
            </a:br>
            <a:br>
              <a:rPr lang="en-US" sz="1200" dirty="0"/>
            </a:b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electron energy is determined</a:t>
            </a:r>
            <a:br>
              <a:rPr lang="en-US" sz="1575" dirty="0"/>
            </a:br>
            <a:r>
              <a:rPr lang="en-US" sz="1575" dirty="0"/>
              <a:t>by track angle and incident muon </a:t>
            </a:r>
            <a:br>
              <a:rPr lang="en-US" sz="1575" dirty="0"/>
            </a:br>
            <a:r>
              <a:rPr lang="en-US" sz="1575" dirty="0"/>
              <a:t>energy:</a:t>
            </a:r>
            <a:br>
              <a:rPr lang="en-US" sz="1575" dirty="0"/>
            </a:br>
            <a:br>
              <a:rPr lang="en-US" sz="1400" dirty="0"/>
            </a:br>
            <a:br>
              <a:rPr lang="en-US" sz="1400" dirty="0"/>
            </a:br>
            <a:endParaRPr lang="en-US" sz="1400" dirty="0"/>
          </a:p>
          <a:p>
            <a:endParaRPr lang="en-US" sz="1575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7C7CA9-AB46-0783-78DF-D3CCC5F91C18}"/>
              </a:ext>
            </a:extLst>
          </p:cNvPr>
          <p:cNvSpPr/>
          <p:nvPr/>
        </p:nvSpPr>
        <p:spPr>
          <a:xfrm>
            <a:off x="1418830" y="2132154"/>
            <a:ext cx="401276" cy="2533364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0FA56B-DDF7-660F-EABD-57AE529C68BB}"/>
              </a:ext>
            </a:extLst>
          </p:cNvPr>
          <p:cNvSpPr txBox="1"/>
          <p:nvPr/>
        </p:nvSpPr>
        <p:spPr>
          <a:xfrm>
            <a:off x="1975521" y="2587654"/>
            <a:ext cx="1876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accent1"/>
                </a:solidFill>
              </a:rPr>
              <a:t>μ-</a:t>
            </a:r>
            <a:r>
              <a:rPr lang="en-US" sz="1200" dirty="0">
                <a:solidFill>
                  <a:schemeClr val="accent1"/>
                </a:solidFill>
              </a:rPr>
              <a:t>e track ambiguity region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950659E-0ACE-3741-444E-BB4B4E97452D}"/>
              </a:ext>
            </a:extLst>
          </p:cNvPr>
          <p:cNvCxnSpPr>
            <a:cxnSpLocks/>
          </p:cNvCxnSpPr>
          <p:nvPr/>
        </p:nvCxnSpPr>
        <p:spPr>
          <a:xfrm flipH="1" flipV="1">
            <a:off x="1796505" y="2636257"/>
            <a:ext cx="243240" cy="89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F68EF93-0122-E4B3-0871-705651B98195}"/>
              </a:ext>
            </a:extLst>
          </p:cNvPr>
          <p:cNvSpPr txBox="1"/>
          <p:nvPr/>
        </p:nvSpPr>
        <p:spPr>
          <a:xfrm>
            <a:off x="7256180" y="1475076"/>
            <a:ext cx="1876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accent1"/>
                </a:solidFill>
              </a:rPr>
              <a:t>from Monte Carlo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D5C60AF-0775-98A4-1E4A-FFF0B78D6DC0}"/>
              </a:ext>
            </a:extLst>
          </p:cNvPr>
          <p:cNvSpPr txBox="1"/>
          <p:nvPr/>
        </p:nvSpPr>
        <p:spPr>
          <a:xfrm>
            <a:off x="7202224" y="851719"/>
            <a:ext cx="1241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accent1"/>
                </a:solidFill>
              </a:rPr>
              <a:t>from experiment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0C48345-AA92-87CC-FDE8-254CE6A93635}"/>
              </a:ext>
            </a:extLst>
          </p:cNvPr>
          <p:cNvCxnSpPr>
            <a:cxnSpLocks/>
          </p:cNvCxnSpPr>
          <p:nvPr/>
        </p:nvCxnSpPr>
        <p:spPr>
          <a:xfrm flipH="1">
            <a:off x="7002298" y="1008503"/>
            <a:ext cx="251229" cy="134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8BB811C-8BFE-4E22-F445-36774F4C358E}"/>
              </a:ext>
            </a:extLst>
          </p:cNvPr>
          <p:cNvCxnSpPr>
            <a:cxnSpLocks/>
          </p:cNvCxnSpPr>
          <p:nvPr/>
        </p:nvCxnSpPr>
        <p:spPr>
          <a:xfrm flipH="1" flipV="1">
            <a:off x="7088334" y="1500826"/>
            <a:ext cx="217339" cy="113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C824786-39CF-29A6-F294-3FB08E1F0A6A}"/>
              </a:ext>
            </a:extLst>
          </p:cNvPr>
          <p:cNvSpPr txBox="1"/>
          <p:nvPr/>
        </p:nvSpPr>
        <p:spPr>
          <a:xfrm>
            <a:off x="2544" y="4884038"/>
            <a:ext cx="24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7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800917-ED6E-B19E-46AA-D3028252BB07}"/>
              </a:ext>
            </a:extLst>
          </p:cNvPr>
          <p:cNvSpPr/>
          <p:nvPr/>
        </p:nvSpPr>
        <p:spPr>
          <a:xfrm>
            <a:off x="3411711" y="2185942"/>
            <a:ext cx="1876743" cy="2077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17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4AC7B3EF-E443-88D7-B4B1-D5C386141E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540" y="1493014"/>
            <a:ext cx="5958836" cy="736585"/>
          </a:xfrm>
          <a:prstGeom prst="rect">
            <a:avLst/>
          </a:prstGeom>
        </p:spPr>
      </p:pic>
      <p:pic>
        <p:nvPicPr>
          <p:cNvPr id="12" name="Picture 11" descr="A graph of a function&#10;&#10;AI-generated content may be incorrect.">
            <a:extLst>
              <a:ext uri="{FF2B5EF4-FFF2-40B4-BE49-F238E27FC236}">
                <a16:creationId xmlns:a16="http://schemas.microsoft.com/office/drawing/2014/main" id="{325EF487-28ED-9E08-324A-1F83ECE60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08" y="2214231"/>
            <a:ext cx="3138049" cy="25772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75542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Template fit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BDC41-7B0D-6E43-85DE-74F45EB684E1}"/>
                  </a:ext>
                </a:extLst>
              </p:cNvPr>
              <p:cNvSpPr/>
              <p:nvPr/>
            </p:nvSpPr>
            <p:spPr>
              <a:xfrm>
                <a:off x="201571" y="585577"/>
                <a:ext cx="8155502" cy="1211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57168" indent="-257168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75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  <m:d>
                      <m:dPr>
                        <m:ctrlPr>
                          <a:rPr lang="en-US" sz="1575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575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575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575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en-US" sz="1575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h𝑎𝑑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h𝑎𝑑</m:t>
                                </m:r>
                              </m:sub>
                            </m:sSub>
                            <m:r>
                              <a:rPr lang="en-US" sz="1575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=0</m:t>
                            </m:r>
                          </m:e>
                        </m:d>
                      </m:den>
                    </m:f>
                    <m:r>
                      <a:rPr lang="en-US" sz="1575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575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575" b="0" i="1" smtClean="0">
                        <a:latin typeface="Cambria Math" panose="02040503050406030204" pitchFamily="18" charset="0"/>
                      </a:rPr>
                      <m:t> 1+2 </m:t>
                    </m:r>
                    <m:sSub>
                      <m:sSubPr>
                        <m:ctrlPr>
                          <a:rPr lang="en-US" sz="1575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575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575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h𝑎𝑑</m:t>
                        </m:r>
                      </m:sub>
                    </m:sSub>
                    <m:d>
                      <m:dPr>
                        <m:ctrlPr>
                          <a:rPr lang="en-US" sz="1575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75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575" dirty="0"/>
                  <a:t> is a leading-order approximation</a:t>
                </a:r>
                <a:br>
                  <a:rPr lang="en-US" sz="1575" dirty="0"/>
                </a:br>
                <a:endParaRPr lang="en-US" sz="1575" dirty="0"/>
              </a:p>
              <a:p>
                <a:pPr marL="257168" indent="-257168">
                  <a:buFont typeface="Arial" panose="020B0604020202020204" pitchFamily="34" charset="0"/>
                  <a:buChar char="•"/>
                </a:pPr>
                <a:r>
                  <a:rPr lang="en-US" sz="1575" dirty="0"/>
                  <a:t>At NLO, template fit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75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sz="1575" dirty="0"/>
                  <a:t> vs. electron and/or muon angles to “lepton-like” parameterization:</a:t>
                </a:r>
              </a:p>
              <a:p>
                <a:pPr marL="257168" indent="-257168">
                  <a:buFont typeface="Arial" panose="020B0604020202020204" pitchFamily="34" charset="0"/>
                  <a:buChar char="•"/>
                </a:pPr>
                <a:endParaRPr lang="en-US" sz="158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BDC41-7B0D-6E43-85DE-74F45EB684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71" y="585577"/>
                <a:ext cx="8155502" cy="1211998"/>
              </a:xfrm>
              <a:prstGeom prst="rect">
                <a:avLst/>
              </a:prstGeom>
              <a:blipFill>
                <a:blip r:embed="rId4"/>
                <a:stretch>
                  <a:fillRect l="-299" r="-3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74DD2115-3D54-C604-4D36-33F605E30D45}"/>
              </a:ext>
            </a:extLst>
          </p:cNvPr>
          <p:cNvSpPr txBox="1"/>
          <p:nvPr/>
        </p:nvSpPr>
        <p:spPr>
          <a:xfrm>
            <a:off x="319588" y="4918662"/>
            <a:ext cx="4645675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700" dirty="0">
                <a:solidFill>
                  <a:srgbClr val="555555"/>
                </a:solidFill>
              </a:rPr>
              <a:t>Images: G. </a:t>
            </a:r>
            <a:r>
              <a:rPr lang="en-US" sz="700" dirty="0" err="1">
                <a:solidFill>
                  <a:srgbClr val="555555"/>
                </a:solidFill>
              </a:rPr>
              <a:t>Abbiendi</a:t>
            </a:r>
            <a:r>
              <a:rPr lang="en-US" sz="700" dirty="0">
                <a:solidFill>
                  <a:srgbClr val="555555"/>
                </a:solidFill>
              </a:rPr>
              <a:t>. “Status of the </a:t>
            </a:r>
            <a:r>
              <a:rPr lang="en-US" sz="700" dirty="0" err="1">
                <a:solidFill>
                  <a:srgbClr val="555555"/>
                </a:solidFill>
              </a:rPr>
              <a:t>MUonE</a:t>
            </a:r>
            <a:r>
              <a:rPr lang="en-US" sz="700" dirty="0">
                <a:solidFill>
                  <a:srgbClr val="555555"/>
                </a:solidFill>
              </a:rPr>
              <a:t> experiment,” </a:t>
            </a:r>
            <a:r>
              <a:rPr lang="en-US" sz="700" i="1" dirty="0">
                <a:solidFill>
                  <a:srgbClr val="555555"/>
                </a:solidFill>
              </a:rPr>
              <a:t>Phys. Scripta  </a:t>
            </a:r>
            <a:r>
              <a:rPr lang="en-US" sz="700" dirty="0">
                <a:solidFill>
                  <a:srgbClr val="555555"/>
                </a:solidFill>
              </a:rPr>
              <a:t>97.5 (2022),  054007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824786-39CF-29A6-F294-3FB08E1F0A6A}"/>
              </a:ext>
            </a:extLst>
          </p:cNvPr>
          <p:cNvSpPr txBox="1"/>
          <p:nvPr/>
        </p:nvSpPr>
        <p:spPr>
          <a:xfrm>
            <a:off x="2544" y="4884038"/>
            <a:ext cx="24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8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0B7FF42-FC96-C267-6A6C-0AF6E09AF1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6070" y="2206547"/>
            <a:ext cx="5786420" cy="263244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42B3A24-163F-0AAA-87B2-4A8B2C7A9514}"/>
              </a:ext>
            </a:extLst>
          </p:cNvPr>
          <p:cNvSpPr/>
          <p:nvPr/>
        </p:nvSpPr>
        <p:spPr>
          <a:xfrm>
            <a:off x="3250346" y="2198863"/>
            <a:ext cx="5786420" cy="26324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04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F756232-43CB-15CB-2ED9-169B7E8DB6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016" y="2708777"/>
            <a:ext cx="4645675" cy="20951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BB8420-DEDE-E226-EA9E-690186AA2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05" y="2722488"/>
            <a:ext cx="4451661" cy="20369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75542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Backgrounds and systematics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DD2115-3D54-C604-4D36-33F605E30D45}"/>
              </a:ext>
            </a:extLst>
          </p:cNvPr>
          <p:cNvSpPr txBox="1"/>
          <p:nvPr/>
        </p:nvSpPr>
        <p:spPr>
          <a:xfrm>
            <a:off x="319588" y="4918662"/>
            <a:ext cx="4645675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700" dirty="0">
                <a:solidFill>
                  <a:srgbClr val="555555"/>
                </a:solidFill>
              </a:rPr>
              <a:t>Images: G. </a:t>
            </a:r>
            <a:r>
              <a:rPr lang="en-US" sz="700" dirty="0" err="1">
                <a:solidFill>
                  <a:srgbClr val="555555"/>
                </a:solidFill>
              </a:rPr>
              <a:t>Abbiendi</a:t>
            </a:r>
            <a:r>
              <a:rPr lang="en-US" sz="700" dirty="0">
                <a:solidFill>
                  <a:srgbClr val="555555"/>
                </a:solidFill>
              </a:rPr>
              <a:t>. “Status of the </a:t>
            </a:r>
            <a:r>
              <a:rPr lang="en-US" sz="700" dirty="0" err="1">
                <a:solidFill>
                  <a:srgbClr val="555555"/>
                </a:solidFill>
              </a:rPr>
              <a:t>MUonE</a:t>
            </a:r>
            <a:r>
              <a:rPr lang="en-US" sz="700" dirty="0">
                <a:solidFill>
                  <a:srgbClr val="555555"/>
                </a:solidFill>
              </a:rPr>
              <a:t> experiment,” </a:t>
            </a:r>
            <a:r>
              <a:rPr lang="en-US" sz="700" i="1" dirty="0">
                <a:solidFill>
                  <a:srgbClr val="555555"/>
                </a:solidFill>
              </a:rPr>
              <a:t>Phys. Scripta  </a:t>
            </a:r>
            <a:r>
              <a:rPr lang="en-US" sz="700" dirty="0">
                <a:solidFill>
                  <a:srgbClr val="555555"/>
                </a:solidFill>
              </a:rPr>
              <a:t>97.5 (2022),  054007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824786-39CF-29A6-F294-3FB08E1F0A6A}"/>
              </a:ext>
            </a:extLst>
          </p:cNvPr>
          <p:cNvSpPr txBox="1"/>
          <p:nvPr/>
        </p:nvSpPr>
        <p:spPr>
          <a:xfrm>
            <a:off x="2544" y="4884038"/>
            <a:ext cx="24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9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73C982-5D5F-A8EB-9504-1258C101579A}"/>
              </a:ext>
            </a:extLst>
          </p:cNvPr>
          <p:cNvSpPr/>
          <p:nvPr/>
        </p:nvSpPr>
        <p:spPr>
          <a:xfrm>
            <a:off x="81535" y="581659"/>
            <a:ext cx="9015801" cy="4185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Dominant background: lepton pair production from nuclear scattering and (less) from electron scattering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>
                <a:solidFill>
                  <a:schemeClr val="tx1"/>
                </a:solidFill>
              </a:rPr>
              <a:t>Calculated exactly at tree level and included in MESMER Monte Carlo event generator</a:t>
            </a:r>
          </a:p>
          <a:p>
            <a:endParaRPr lang="en-US" sz="1575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>
                <a:solidFill>
                  <a:schemeClr val="tx1"/>
                </a:solidFill>
              </a:rPr>
              <a:t>Beam energy needs to be know</a:t>
            </a:r>
            <a:r>
              <a:rPr lang="en-US" sz="1575" dirty="0"/>
              <a:t>n to few-MeV scale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>
                <a:solidFill>
                  <a:schemeClr val="tx1"/>
                </a:solidFill>
              </a:rPr>
              <a:t>Added beam momentum spectr</a:t>
            </a:r>
            <a:r>
              <a:rPr lang="en-US" sz="1575" dirty="0"/>
              <a:t>ometer to last bend section of beamline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575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>
                <a:solidFill>
                  <a:schemeClr val="tx1"/>
                </a:solidFill>
              </a:rPr>
              <a:t>Mechanical stability of tracker needed at 10 </a:t>
            </a:r>
            <a:r>
              <a:rPr lang="en-US" sz="1400" dirty="0"/>
              <a:t>µm scale</a:t>
            </a:r>
            <a:br>
              <a:rPr lang="en-US" sz="1400" dirty="0"/>
            </a:b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Angular resolution…</a:t>
            </a:r>
            <a:r>
              <a:rPr lang="en-US" sz="1575" dirty="0">
                <a:solidFill>
                  <a:schemeClr val="tx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DCCB1E-D6FB-9930-B2AD-02527378BCA6}"/>
              </a:ext>
            </a:extLst>
          </p:cNvPr>
          <p:cNvSpPr txBox="1"/>
          <p:nvPr/>
        </p:nvSpPr>
        <p:spPr>
          <a:xfrm>
            <a:off x="4482583" y="2468654"/>
            <a:ext cx="4579882" cy="3354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80" dirty="0"/>
              <a:t>..and multiple scattering errors have clear signatures:</a:t>
            </a:r>
            <a:endParaRPr lang="en-US" sz="1580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CF0FA3-D923-159F-093F-0C65AC5155C5}"/>
              </a:ext>
            </a:extLst>
          </p:cNvPr>
          <p:cNvSpPr txBox="1"/>
          <p:nvPr/>
        </p:nvSpPr>
        <p:spPr>
          <a:xfrm>
            <a:off x="899032" y="3334545"/>
            <a:ext cx="645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+10%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3355CB-E2C7-86C1-3DCE-710111FFECF7}"/>
              </a:ext>
            </a:extLst>
          </p:cNvPr>
          <p:cNvSpPr txBox="1"/>
          <p:nvPr/>
        </p:nvSpPr>
        <p:spPr>
          <a:xfrm>
            <a:off x="899032" y="3979161"/>
            <a:ext cx="645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-10%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557A516-62AA-6E32-778F-C61A49CBABE2}"/>
              </a:ext>
            </a:extLst>
          </p:cNvPr>
          <p:cNvSpPr txBox="1"/>
          <p:nvPr/>
        </p:nvSpPr>
        <p:spPr>
          <a:xfrm>
            <a:off x="6162026" y="3979161"/>
            <a:ext cx="645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+1%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955D3A-F0D9-1406-DE45-987E3D6E4580}"/>
              </a:ext>
            </a:extLst>
          </p:cNvPr>
          <p:cNvSpPr txBox="1"/>
          <p:nvPr/>
        </p:nvSpPr>
        <p:spPr>
          <a:xfrm>
            <a:off x="6254236" y="3400658"/>
            <a:ext cx="645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-1%</a:t>
            </a:r>
          </a:p>
        </p:txBody>
      </p:sp>
    </p:spTree>
    <p:extLst>
      <p:ext uri="{BB962C8B-B14F-4D97-AF65-F5344CB8AC3E}">
        <p14:creationId xmlns:p14="http://schemas.microsoft.com/office/powerpoint/2010/main" val="4034644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5EDF2CFC42334F80A7E549F014D2B8" ma:contentTypeVersion="17" ma:contentTypeDescription="Create a new document." ma:contentTypeScope="" ma:versionID="ba2e15baca331818bc324f978ae00f67">
  <xsd:schema xmlns:xsd="http://www.w3.org/2001/XMLSchema" xmlns:xs="http://www.w3.org/2001/XMLSchema" xmlns:p="http://schemas.microsoft.com/office/2006/metadata/properties" xmlns:ns3="f1d040e7-9338-4570-8df4-cad39883d421" xmlns:ns4="ecc15d23-43b7-488c-a47f-86666aef0c27" targetNamespace="http://schemas.microsoft.com/office/2006/metadata/properties" ma:root="true" ma:fieldsID="dba7c3c45c1237df710f5069921a207c" ns3:_="" ns4:_="">
    <xsd:import namespace="f1d040e7-9338-4570-8df4-cad39883d421"/>
    <xsd:import namespace="ecc15d23-43b7-488c-a47f-86666aef0c2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d040e7-9338-4570-8df4-cad39883d4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c15d23-43b7-488c-a47f-86666aef0c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cc15d23-43b7-488c-a47f-86666aef0c27" xsi:nil="true"/>
  </documentManagement>
</p:properties>
</file>

<file path=customXml/itemProps1.xml><?xml version="1.0" encoding="utf-8"?>
<ds:datastoreItem xmlns:ds="http://schemas.openxmlformats.org/officeDocument/2006/customXml" ds:itemID="{DD069AF3-3887-44C5-9C3A-F24B66DD5B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d040e7-9338-4570-8df4-cad39883d421"/>
    <ds:schemaRef ds:uri="ecc15d23-43b7-488c-a47f-86666aef0c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525E659-0E73-4ADE-B6C7-DB4819EE27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55B452-E1C0-4FF2-B59F-E456480C041E}">
  <ds:schemaRefs>
    <ds:schemaRef ds:uri="f1d040e7-9338-4570-8df4-cad39883d421"/>
    <ds:schemaRef ds:uri="http://www.w3.org/XML/1998/namespace"/>
    <ds:schemaRef ds:uri="http://purl.org/dc/dcmitype/"/>
    <ds:schemaRef ds:uri="ecc15d23-43b7-488c-a47f-86666aef0c27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1430</TotalTime>
  <Words>1349</Words>
  <Application>Microsoft Office PowerPoint</Application>
  <PresentationFormat>On-screen Show (16:9)</PresentationFormat>
  <Paragraphs>165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MJXc-TeX-math-I</vt:lpstr>
      <vt:lpstr>Proxima Nova</vt:lpstr>
      <vt:lpstr>Roboto</vt:lpstr>
      <vt:lpstr>Times New Roman</vt:lpstr>
      <vt:lpstr>Wingdings</vt:lpstr>
      <vt:lpstr>Office Theme</vt:lpstr>
      <vt:lpstr>Progress towards precision measurement of  muon-electron elastic scattering:  the MUonE experiment   Fred Gray for the MUonE Collaboration  PSI2025 Workshop September 10, 2025  </vt:lpstr>
      <vt:lpstr>Connecting energy scales</vt:lpstr>
      <vt:lpstr>Reminder: Muon g-2</vt:lpstr>
      <vt:lpstr>MUonE: Motivated by Muon g-2 anomaly </vt:lpstr>
      <vt:lpstr>PowerPoint Presentation</vt:lpstr>
      <vt:lpstr>No resonances in running of ⍺</vt:lpstr>
      <vt:lpstr>Measuring ⍺  via elastic muon-electron scattering</vt:lpstr>
      <vt:lpstr>Template fit method</vt:lpstr>
      <vt:lpstr>Backgrounds and systematics</vt:lpstr>
      <vt:lpstr>MUonE tracking stations</vt:lpstr>
      <vt:lpstr>Beyond the CAD drawing…</vt:lpstr>
      <vt:lpstr>Electromagnetic calorimeter</vt:lpstr>
      <vt:lpstr>Data Acquisition</vt:lpstr>
      <vt:lpstr>Phase 1 run just completed </vt:lpstr>
      <vt:lpstr>Excellent tracker performance</vt:lpstr>
      <vt:lpstr>Excellent tracker performance (typical module)</vt:lpstr>
      <vt:lpstr>Particle ID with muon filter and with ECAL</vt:lpstr>
      <vt:lpstr>Conclusions and future plans</vt:lpstr>
      <vt:lpstr>A strong collaboration (but open to new members!)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towards precision measurement of muon-electron elastic scattering: the MUonE experiment</dc:title>
  <dc:creator>Gray, Frederick E</dc:creator>
  <cp:lastModifiedBy>Gray, Frederick E</cp:lastModifiedBy>
  <cp:revision>5</cp:revision>
  <dcterms:created xsi:type="dcterms:W3CDTF">2021-12-21T20:52:52Z</dcterms:created>
  <dcterms:modified xsi:type="dcterms:W3CDTF">2025-09-23T11:15:42Z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0x010100115EDF2CFC42334F80A7E549F014D2B8</vt:lpwstr>
  </property>
</Properties>
</file>