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21"/>
  </p:notesMasterIdLst>
  <p:handoutMasterIdLst>
    <p:handoutMasterId r:id="rId22"/>
  </p:handoutMasterIdLst>
  <p:sldIdLst>
    <p:sldId id="271" r:id="rId2"/>
    <p:sldId id="375" r:id="rId3"/>
    <p:sldId id="609" r:id="rId4"/>
    <p:sldId id="610" r:id="rId5"/>
    <p:sldId id="604" r:id="rId6"/>
    <p:sldId id="395" r:id="rId7"/>
    <p:sldId id="619" r:id="rId8"/>
    <p:sldId id="611" r:id="rId9"/>
    <p:sldId id="620" r:id="rId10"/>
    <p:sldId id="613" r:id="rId11"/>
    <p:sldId id="616" r:id="rId12"/>
    <p:sldId id="258" r:id="rId13"/>
    <p:sldId id="294" r:id="rId14"/>
    <p:sldId id="302" r:id="rId15"/>
    <p:sldId id="298" r:id="rId16"/>
    <p:sldId id="256" r:id="rId17"/>
    <p:sldId id="563" r:id="rId18"/>
    <p:sldId id="621" r:id="rId19"/>
    <p:sldId id="622" r:id="rId20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2">
          <p15:clr>
            <a:srgbClr val="A4A3A4"/>
          </p15:clr>
        </p15:guide>
        <p15:guide id="2" pos="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00"/>
    <a:srgbClr val="66FF33"/>
    <a:srgbClr val="808080"/>
    <a:srgbClr val="FF7C80"/>
    <a:srgbClr val="FF6600"/>
    <a:srgbClr val="3399FF"/>
    <a:srgbClr val="00FF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34" autoAdjust="0"/>
    <p:restoredTop sz="94719" autoAdjust="0"/>
  </p:normalViewPr>
  <p:slideViewPr>
    <p:cSldViewPr>
      <p:cViewPr varScale="1">
        <p:scale>
          <a:sx n="63" d="100"/>
          <a:sy n="63" d="100"/>
        </p:scale>
        <p:origin x="782" y="272"/>
      </p:cViewPr>
      <p:guideLst>
        <p:guide orient="horz" pos="2112"/>
        <p:guide pos="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Fuku%202012\Zarija_sims\ZarjiaSimsAnalysi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MT2012\data_1125_1219\EJ301Analys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915814218874821"/>
          <c:y val="0.10498340379208324"/>
          <c:w val="0.64635398836015068"/>
          <c:h val="0.70408473749941958"/>
        </c:manualLayout>
      </c:layout>
      <c:scatterChart>
        <c:scatterStyle val="lineMarker"/>
        <c:varyColors val="0"/>
        <c:ser>
          <c:idx val="0"/>
          <c:order val="0"/>
          <c:tx>
            <c:strRef>
              <c:f>Differential75degJokischSpectum!$D$3</c:f>
              <c:strCache>
                <c:ptCount val="1"/>
                <c:pt idx="0">
                  <c:v>0 m</c:v>
                </c:pt>
              </c:strCache>
            </c:strRef>
          </c:tx>
          <c:spPr>
            <a:ln w="3175">
              <a:solidFill>
                <a:schemeClr val="tx1"/>
              </a:solidFill>
              <a:prstDash val="solid"/>
            </a:ln>
          </c:spPr>
          <c:marker>
            <c:symbol val="circle"/>
            <c:size val="6"/>
            <c:spPr>
              <a:solidFill>
                <a:schemeClr val="tx1"/>
              </a:solidFill>
              <a:ln>
                <a:solidFill>
                  <a:schemeClr val="tx1"/>
                </a:solidFill>
                <a:prstDash val="solid"/>
              </a:ln>
            </c:spPr>
          </c:marker>
          <c:xVal>
            <c:numRef>
              <c:f>Differential75degJokischSpectum!$A$5:$A$33</c:f>
              <c:numCache>
                <c:formatCode>General</c:formatCode>
                <c:ptCount val="29"/>
                <c:pt idx="0">
                  <c:v>1.1200000000000001</c:v>
                </c:pt>
                <c:pt idx="1">
                  <c:v>1.41</c:v>
                </c:pt>
                <c:pt idx="2">
                  <c:v>1.7600000000000049</c:v>
                </c:pt>
                <c:pt idx="3">
                  <c:v>2.29</c:v>
                </c:pt>
                <c:pt idx="4">
                  <c:v>2.8499999999999988</c:v>
                </c:pt>
                <c:pt idx="5">
                  <c:v>3.57</c:v>
                </c:pt>
                <c:pt idx="6">
                  <c:v>4.49</c:v>
                </c:pt>
                <c:pt idx="7">
                  <c:v>5.6599999999999975</c:v>
                </c:pt>
                <c:pt idx="8">
                  <c:v>7.1199999999999966</c:v>
                </c:pt>
                <c:pt idx="9">
                  <c:v>8.9500000000000028</c:v>
                </c:pt>
                <c:pt idx="10">
                  <c:v>11.26</c:v>
                </c:pt>
                <c:pt idx="11">
                  <c:v>14.17</c:v>
                </c:pt>
                <c:pt idx="12">
                  <c:v>17.829999999999988</c:v>
                </c:pt>
                <c:pt idx="13">
                  <c:v>22.439999999999987</c:v>
                </c:pt>
                <c:pt idx="14">
                  <c:v>28.23</c:v>
                </c:pt>
                <c:pt idx="15">
                  <c:v>35.520000000000003</c:v>
                </c:pt>
                <c:pt idx="16">
                  <c:v>44.7</c:v>
                </c:pt>
                <c:pt idx="17">
                  <c:v>56.25</c:v>
                </c:pt>
                <c:pt idx="18">
                  <c:v>70.790000000000006</c:v>
                </c:pt>
                <c:pt idx="19">
                  <c:v>89.09</c:v>
                </c:pt>
                <c:pt idx="20">
                  <c:v>112.13</c:v>
                </c:pt>
                <c:pt idx="21">
                  <c:v>141.12</c:v>
                </c:pt>
                <c:pt idx="22">
                  <c:v>177.62</c:v>
                </c:pt>
                <c:pt idx="23">
                  <c:v>223.56</c:v>
                </c:pt>
                <c:pt idx="24">
                  <c:v>281.39</c:v>
                </c:pt>
                <c:pt idx="25">
                  <c:v>354.18</c:v>
                </c:pt>
                <c:pt idx="26">
                  <c:v>445.81</c:v>
                </c:pt>
                <c:pt idx="27">
                  <c:v>625.45999999999947</c:v>
                </c:pt>
                <c:pt idx="28">
                  <c:v>990.22</c:v>
                </c:pt>
              </c:numCache>
            </c:numRef>
          </c:xVal>
          <c:yVal>
            <c:numRef>
              <c:f>Differential75degJokischSpectum!$E$5:$E$33</c:f>
              <c:numCache>
                <c:formatCode>0.00E+00</c:formatCode>
                <c:ptCount val="29"/>
                <c:pt idx="0">
                  <c:v>3.2667872464884326E-5</c:v>
                </c:pt>
                <c:pt idx="1">
                  <c:v>3.3529438497637252E-5</c:v>
                </c:pt>
                <c:pt idx="2">
                  <c:v>3.4648446302940816E-5</c:v>
                </c:pt>
                <c:pt idx="3">
                  <c:v>3.3175989230294095E-5</c:v>
                </c:pt>
                <c:pt idx="4">
                  <c:v>3.1838944130721739E-5</c:v>
                </c:pt>
                <c:pt idx="5">
                  <c:v>2.9335711769096959E-5</c:v>
                </c:pt>
                <c:pt idx="6">
                  <c:v>2.6680703814016489E-5</c:v>
                </c:pt>
                <c:pt idx="7">
                  <c:v>2.3759565037560849E-5</c:v>
                </c:pt>
                <c:pt idx="8">
                  <c:v>2.0512254577069155E-5</c:v>
                </c:pt>
                <c:pt idx="9">
                  <c:v>1.725255045605758E-5</c:v>
                </c:pt>
                <c:pt idx="10">
                  <c:v>1.3859491340748363E-5</c:v>
                </c:pt>
                <c:pt idx="11">
                  <c:v>1.0780113493774119E-5</c:v>
                </c:pt>
                <c:pt idx="12">
                  <c:v>8.0767386882407961E-6</c:v>
                </c:pt>
                <c:pt idx="13">
                  <c:v>5.7349499353666089E-6</c:v>
                </c:pt>
                <c:pt idx="14">
                  <c:v>3.9788699683519088E-6</c:v>
                </c:pt>
                <c:pt idx="15">
                  <c:v>2.6448588294244456E-6</c:v>
                </c:pt>
                <c:pt idx="16">
                  <c:v>1.7160530727435306E-6</c:v>
                </c:pt>
                <c:pt idx="17">
                  <c:v>1.0660012527437306E-6</c:v>
                </c:pt>
                <c:pt idx="18">
                  <c:v>6.4886813331893571E-7</c:v>
                </c:pt>
                <c:pt idx="19">
                  <c:v>3.7554529790137433E-7</c:v>
                </c:pt>
                <c:pt idx="20">
                  <c:v>2.2100823651219929E-7</c:v>
                </c:pt>
                <c:pt idx="21">
                  <c:v>1.2349246219385687E-7</c:v>
                </c:pt>
                <c:pt idx="22">
                  <c:v>6.6359478154486004E-8</c:v>
                </c:pt>
                <c:pt idx="23">
                  <c:v>3.7367663393674083E-8</c:v>
                </c:pt>
                <c:pt idx="24">
                  <c:v>1.8697021941220244E-8</c:v>
                </c:pt>
                <c:pt idx="25">
                  <c:v>9.6918919761651434E-9</c:v>
                </c:pt>
                <c:pt idx="26">
                  <c:v>5.4372890094796301E-9</c:v>
                </c:pt>
                <c:pt idx="27">
                  <c:v>1.7702991475212289E-9</c:v>
                </c:pt>
                <c:pt idx="28">
                  <c:v>3.9824250771183988E-10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57E-413D-B6FC-D5116DCE6FEB}"/>
            </c:ext>
          </c:extLst>
        </c:ser>
        <c:ser>
          <c:idx val="1"/>
          <c:order val="1"/>
          <c:spPr>
            <a:ln>
              <a:noFill/>
            </a:ln>
          </c:spPr>
          <c:marker>
            <c:symbol val="circle"/>
            <c:size val="7"/>
            <c:spPr>
              <a:noFill/>
              <a:ln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Differential75degJokischSpectum!$O$45:$O$65</c:f>
                <c:numCache>
                  <c:formatCode>General</c:formatCode>
                  <c:ptCount val="21"/>
                  <c:pt idx="0">
                    <c:v>1.9000000000000182E-6</c:v>
                  </c:pt>
                  <c:pt idx="1">
                    <c:v>1.7000000000000204E-6</c:v>
                  </c:pt>
                  <c:pt idx="2">
                    <c:v>1.6000000000000184E-6</c:v>
                  </c:pt>
                  <c:pt idx="3">
                    <c:v>1.5000000000000149E-6</c:v>
                  </c:pt>
                  <c:pt idx="4">
                    <c:v>1.4000000000000112E-6</c:v>
                  </c:pt>
                  <c:pt idx="5">
                    <c:v>1.4000000000000112E-6</c:v>
                  </c:pt>
                  <c:pt idx="6">
                    <c:v>1.3000000000000142E-6</c:v>
                  </c:pt>
                  <c:pt idx="7">
                    <c:v>5.0000000000000622E-7</c:v>
                  </c:pt>
                  <c:pt idx="8">
                    <c:v>4.0000000000000496E-7</c:v>
                  </c:pt>
                  <c:pt idx="9">
                    <c:v>3.3000000000000383E-7</c:v>
                  </c:pt>
                  <c:pt idx="10">
                    <c:v>2.9000000000000352E-7</c:v>
                  </c:pt>
                  <c:pt idx="11">
                    <c:v>1.5000000000000187E-7</c:v>
                  </c:pt>
                  <c:pt idx="12">
                    <c:v>1.2000000000000139E-7</c:v>
                  </c:pt>
                  <c:pt idx="13">
                    <c:v>9.3000000000001375E-8</c:v>
                  </c:pt>
                  <c:pt idx="14">
                    <c:v>7.8000000000001016E-8</c:v>
                  </c:pt>
                  <c:pt idx="15">
                    <c:v>6.2000000000000886E-8</c:v>
                  </c:pt>
                  <c:pt idx="16">
                    <c:v>6.1000000000000745E-8</c:v>
                  </c:pt>
                  <c:pt idx="17">
                    <c:v>6.0000000000000815E-8</c:v>
                  </c:pt>
                  <c:pt idx="18">
                    <c:v>1.9600000000000265E-8</c:v>
                  </c:pt>
                  <c:pt idx="19">
                    <c:v>9.0000000000001071E-9</c:v>
                  </c:pt>
                  <c:pt idx="20">
                    <c:v>1.6700000000000262E-8</c:v>
                  </c:pt>
                </c:numCache>
              </c:numRef>
            </c:plus>
            <c:minus>
              <c:numRef>
                <c:f>Differential75degJokischSpectum!$O$45:$O$65</c:f>
                <c:numCache>
                  <c:formatCode>General</c:formatCode>
                  <c:ptCount val="21"/>
                  <c:pt idx="0">
                    <c:v>1.9000000000000182E-6</c:v>
                  </c:pt>
                  <c:pt idx="1">
                    <c:v>1.7000000000000204E-6</c:v>
                  </c:pt>
                  <c:pt idx="2">
                    <c:v>1.6000000000000184E-6</c:v>
                  </c:pt>
                  <c:pt idx="3">
                    <c:v>1.5000000000000149E-6</c:v>
                  </c:pt>
                  <c:pt idx="4">
                    <c:v>1.4000000000000112E-6</c:v>
                  </c:pt>
                  <c:pt idx="5">
                    <c:v>1.4000000000000112E-6</c:v>
                  </c:pt>
                  <c:pt idx="6">
                    <c:v>1.3000000000000142E-6</c:v>
                  </c:pt>
                  <c:pt idx="7">
                    <c:v>5.0000000000000622E-7</c:v>
                  </c:pt>
                  <c:pt idx="8">
                    <c:v>4.0000000000000496E-7</c:v>
                  </c:pt>
                  <c:pt idx="9">
                    <c:v>3.3000000000000383E-7</c:v>
                  </c:pt>
                  <c:pt idx="10">
                    <c:v>2.9000000000000352E-7</c:v>
                  </c:pt>
                  <c:pt idx="11">
                    <c:v>1.5000000000000187E-7</c:v>
                  </c:pt>
                  <c:pt idx="12">
                    <c:v>1.2000000000000139E-7</c:v>
                  </c:pt>
                  <c:pt idx="13">
                    <c:v>9.3000000000001375E-8</c:v>
                  </c:pt>
                  <c:pt idx="14">
                    <c:v>7.8000000000001016E-8</c:v>
                  </c:pt>
                  <c:pt idx="15">
                    <c:v>6.2000000000000886E-8</c:v>
                  </c:pt>
                  <c:pt idx="16">
                    <c:v>6.1000000000000745E-8</c:v>
                  </c:pt>
                  <c:pt idx="17">
                    <c:v>6.0000000000000815E-8</c:v>
                  </c:pt>
                  <c:pt idx="18">
                    <c:v>1.9600000000000265E-8</c:v>
                  </c:pt>
                  <c:pt idx="19">
                    <c:v>9.0000000000001071E-9</c:v>
                  </c:pt>
                  <c:pt idx="20">
                    <c:v>1.6700000000000262E-8</c:v>
                  </c:pt>
                </c:numCache>
              </c:numRef>
            </c:minus>
          </c:errBars>
          <c:xVal>
            <c:numRef>
              <c:f>Differential75degJokischSpectum!$M$45:$M$65</c:f>
              <c:numCache>
                <c:formatCode>General</c:formatCode>
                <c:ptCount val="21"/>
                <c:pt idx="0">
                  <c:v>3.5</c:v>
                </c:pt>
                <c:pt idx="1">
                  <c:v>4.5</c:v>
                </c:pt>
                <c:pt idx="2">
                  <c:v>5.5</c:v>
                </c:pt>
                <c:pt idx="3">
                  <c:v>6.5</c:v>
                </c:pt>
                <c:pt idx="4">
                  <c:v>7.5</c:v>
                </c:pt>
                <c:pt idx="5">
                  <c:v>8.5</c:v>
                </c:pt>
                <c:pt idx="6">
                  <c:v>9.5</c:v>
                </c:pt>
                <c:pt idx="7">
                  <c:v>12.5</c:v>
                </c:pt>
                <c:pt idx="8">
                  <c:v>17.5</c:v>
                </c:pt>
                <c:pt idx="9">
                  <c:v>22.5</c:v>
                </c:pt>
                <c:pt idx="10">
                  <c:v>27.5</c:v>
                </c:pt>
                <c:pt idx="11">
                  <c:v>35</c:v>
                </c:pt>
                <c:pt idx="12">
                  <c:v>45</c:v>
                </c:pt>
                <c:pt idx="13">
                  <c:v>55</c:v>
                </c:pt>
                <c:pt idx="14">
                  <c:v>65</c:v>
                </c:pt>
                <c:pt idx="15">
                  <c:v>75</c:v>
                </c:pt>
                <c:pt idx="16">
                  <c:v>85</c:v>
                </c:pt>
                <c:pt idx="17">
                  <c:v>95</c:v>
                </c:pt>
                <c:pt idx="18">
                  <c:v>125</c:v>
                </c:pt>
                <c:pt idx="19">
                  <c:v>175</c:v>
                </c:pt>
                <c:pt idx="20">
                  <c:v>225</c:v>
                </c:pt>
              </c:numCache>
            </c:numRef>
          </c:xVal>
          <c:yVal>
            <c:numRef>
              <c:f>Differential75degJokischSpectum!$N$45:$N$65</c:f>
              <c:numCache>
                <c:formatCode>0.00E+00</c:formatCode>
                <c:ptCount val="21"/>
                <c:pt idx="0">
                  <c:v>4.5900000000000431E-5</c:v>
                </c:pt>
                <c:pt idx="1">
                  <c:v>4.1600000000000117E-5</c:v>
                </c:pt>
                <c:pt idx="2">
                  <c:v>3.6700000000000364E-5</c:v>
                </c:pt>
                <c:pt idx="3">
                  <c:v>3.3300000000000281E-5</c:v>
                </c:pt>
                <c:pt idx="4">
                  <c:v>2.9700000000000254E-5</c:v>
                </c:pt>
                <c:pt idx="5">
                  <c:v>2.7600000000000366E-5</c:v>
                </c:pt>
                <c:pt idx="6">
                  <c:v>2.4300000000000177E-5</c:v>
                </c:pt>
                <c:pt idx="7">
                  <c:v>1.9800000000000214E-5</c:v>
                </c:pt>
                <c:pt idx="8">
                  <c:v>1.0900000000000141E-5</c:v>
                </c:pt>
                <c:pt idx="9">
                  <c:v>7.1400000000000595E-6</c:v>
                </c:pt>
                <c:pt idx="10">
                  <c:v>4.8200000000000292E-6</c:v>
                </c:pt>
                <c:pt idx="11">
                  <c:v>2.5100000000000209E-6</c:v>
                </c:pt>
                <c:pt idx="12">
                  <c:v>1.5000000000000149E-6</c:v>
                </c:pt>
                <c:pt idx="13">
                  <c:v>7.1900000000000775E-7</c:v>
                </c:pt>
                <c:pt idx="14">
                  <c:v>4.7700000000000693E-7</c:v>
                </c:pt>
                <c:pt idx="15">
                  <c:v>2.7900000000000381E-7</c:v>
                </c:pt>
                <c:pt idx="16">
                  <c:v>2.4300000000000237E-7</c:v>
                </c:pt>
                <c:pt idx="17">
                  <c:v>2.2600000000000359E-7</c:v>
                </c:pt>
                <c:pt idx="18">
                  <c:v>8.8900000000001239E-8</c:v>
                </c:pt>
                <c:pt idx="19">
                  <c:v>1.2700000000000178E-8</c:v>
                </c:pt>
                <c:pt idx="20">
                  <c:v>4.4300000000000747E-8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57E-413D-B6FC-D5116DCE6F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4406216"/>
        <c:axId val="224403080"/>
      </c:scatterChart>
      <c:valAx>
        <c:axId val="224406216"/>
        <c:scaling>
          <c:orientation val="minMax"/>
          <c:max val="5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Momentum [GeV/c]</a:t>
                </a:r>
              </a:p>
            </c:rich>
          </c:tx>
          <c:layout>
            <c:manualLayout>
              <c:xMode val="edge"/>
              <c:yMode val="edge"/>
              <c:x val="0.43660287081339738"/>
              <c:y val="0.93979580746239988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low"/>
        <c:spPr>
          <a:ln w="3175">
            <a:solidFill>
              <a:srgbClr val="B3B3B3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224403080"/>
        <c:crosses val="autoZero"/>
        <c:crossBetween val="midCat"/>
      </c:valAx>
      <c:valAx>
        <c:axId val="224403080"/>
        <c:scaling>
          <c:logBase val="10"/>
          <c:orientation val="minMax"/>
          <c:max val="1.0000000000000102E-4"/>
          <c:min val="1.0000000000000116E-6"/>
        </c:scaling>
        <c:delete val="0"/>
        <c:axPos val="l"/>
        <c:majorGridlines>
          <c:spPr>
            <a:ln w="3175">
              <a:solidFill>
                <a:srgbClr val="B3B3B3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Intensity [/cm2/sr/GeV/s]</a:t>
                </a:r>
              </a:p>
            </c:rich>
          </c:tx>
          <c:layout>
            <c:manualLayout>
              <c:xMode val="edge"/>
              <c:yMode val="edge"/>
              <c:x val="2.8414196051580503E-2"/>
              <c:y val="0.21316930803496975"/>
            </c:manualLayout>
          </c:layout>
          <c:overlay val="0"/>
          <c:spPr>
            <a:noFill/>
            <a:ln w="25400">
              <a:noFill/>
            </a:ln>
          </c:spPr>
        </c:title>
        <c:numFmt formatCode="0.E+00" sourceLinked="0"/>
        <c:majorTickMark val="out"/>
        <c:minorTickMark val="none"/>
        <c:tickLblPos val="low"/>
        <c:spPr>
          <a:ln w="3175">
            <a:solidFill>
              <a:srgbClr val="B3B3B3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224406216"/>
        <c:crosses val="autoZero"/>
        <c:crossBetween val="midCat"/>
      </c:valAx>
      <c:spPr>
        <a:noFill/>
        <a:ln w="3175">
          <a:solidFill>
            <a:srgbClr val="B3B3B3"/>
          </a:solidFill>
          <a:prstDash val="solid"/>
        </a:ln>
      </c:spPr>
    </c:plotArea>
    <c:plotVisOnly val="0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ＭＳ Ｐゴシック"/>
          <a:ea typeface="ＭＳ Ｐゴシック"/>
          <a:cs typeface="ＭＳ Ｐゴシック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TimeSectrum!$B$8:$B$107</c:f>
              <c:numCache>
                <c:formatCode>General</c:formatCode>
                <c:ptCount val="100"/>
                <c:pt idx="0">
                  <c:v>2.0000000000000004E-2</c:v>
                </c:pt>
                <c:pt idx="1">
                  <c:v>3.0000000000000006E-2</c:v>
                </c:pt>
                <c:pt idx="2">
                  <c:v>4.0000000000000008E-2</c:v>
                </c:pt>
                <c:pt idx="3">
                  <c:v>5.000000000000001E-2</c:v>
                </c:pt>
                <c:pt idx="4">
                  <c:v>6.0000000000000012E-2</c:v>
                </c:pt>
                <c:pt idx="5">
                  <c:v>7.0000000000000021E-2</c:v>
                </c:pt>
                <c:pt idx="6">
                  <c:v>8.0000000000000016E-2</c:v>
                </c:pt>
                <c:pt idx="7">
                  <c:v>9.0000000000000024E-2</c:v>
                </c:pt>
                <c:pt idx="8">
                  <c:v>0.1</c:v>
                </c:pt>
                <c:pt idx="9">
                  <c:v>0.11000000000000001</c:v>
                </c:pt>
                <c:pt idx="10">
                  <c:v>0.12000000000000001</c:v>
                </c:pt>
                <c:pt idx="11">
                  <c:v>0.13</c:v>
                </c:pt>
                <c:pt idx="12">
                  <c:v>0.14000000000000001</c:v>
                </c:pt>
                <c:pt idx="13">
                  <c:v>0.15000000000000002</c:v>
                </c:pt>
                <c:pt idx="14">
                  <c:v>0.16000000000000003</c:v>
                </c:pt>
                <c:pt idx="15">
                  <c:v>0.17</c:v>
                </c:pt>
                <c:pt idx="16">
                  <c:v>0.18000000000000002</c:v>
                </c:pt>
                <c:pt idx="17">
                  <c:v>0.19000000000000003</c:v>
                </c:pt>
                <c:pt idx="18">
                  <c:v>0.2</c:v>
                </c:pt>
                <c:pt idx="19">
                  <c:v>0.21000000000000002</c:v>
                </c:pt>
                <c:pt idx="20">
                  <c:v>0.22000000000000003</c:v>
                </c:pt>
                <c:pt idx="21">
                  <c:v>0.23</c:v>
                </c:pt>
                <c:pt idx="22">
                  <c:v>0.24000000000000002</c:v>
                </c:pt>
                <c:pt idx="23">
                  <c:v>0.25</c:v>
                </c:pt>
                <c:pt idx="24">
                  <c:v>0.26</c:v>
                </c:pt>
                <c:pt idx="25">
                  <c:v>0.27</c:v>
                </c:pt>
                <c:pt idx="26">
                  <c:v>0.28000000000000008</c:v>
                </c:pt>
                <c:pt idx="27">
                  <c:v>0.29000000000000004</c:v>
                </c:pt>
                <c:pt idx="28">
                  <c:v>0.30000000000000004</c:v>
                </c:pt>
                <c:pt idx="29">
                  <c:v>0.31000000000000005</c:v>
                </c:pt>
                <c:pt idx="30">
                  <c:v>0.32000000000000006</c:v>
                </c:pt>
                <c:pt idx="31">
                  <c:v>0.33000000000000007</c:v>
                </c:pt>
                <c:pt idx="32">
                  <c:v>0.34000000000000008</c:v>
                </c:pt>
                <c:pt idx="33">
                  <c:v>0.35000000000000003</c:v>
                </c:pt>
                <c:pt idx="34">
                  <c:v>0.36000000000000004</c:v>
                </c:pt>
                <c:pt idx="35">
                  <c:v>0.37000000000000005</c:v>
                </c:pt>
                <c:pt idx="36">
                  <c:v>0.38000000000000006</c:v>
                </c:pt>
                <c:pt idx="37">
                  <c:v>0.39000000000000007</c:v>
                </c:pt>
                <c:pt idx="38">
                  <c:v>0.4</c:v>
                </c:pt>
                <c:pt idx="39">
                  <c:v>0.41000000000000003</c:v>
                </c:pt>
                <c:pt idx="40">
                  <c:v>0.42000000000000004</c:v>
                </c:pt>
                <c:pt idx="41">
                  <c:v>0.43000000000000005</c:v>
                </c:pt>
                <c:pt idx="42">
                  <c:v>0.44000000000000006</c:v>
                </c:pt>
                <c:pt idx="43">
                  <c:v>0.45</c:v>
                </c:pt>
                <c:pt idx="44">
                  <c:v>0.46</c:v>
                </c:pt>
                <c:pt idx="45">
                  <c:v>0.47000000000000003</c:v>
                </c:pt>
                <c:pt idx="46">
                  <c:v>0.48000000000000004</c:v>
                </c:pt>
                <c:pt idx="47">
                  <c:v>0.49000000000000005</c:v>
                </c:pt>
                <c:pt idx="48">
                  <c:v>0.5</c:v>
                </c:pt>
                <c:pt idx="49">
                  <c:v>0.51</c:v>
                </c:pt>
                <c:pt idx="50">
                  <c:v>0.52</c:v>
                </c:pt>
                <c:pt idx="51">
                  <c:v>0.53</c:v>
                </c:pt>
                <c:pt idx="52">
                  <c:v>0.54</c:v>
                </c:pt>
                <c:pt idx="53">
                  <c:v>0.55000000000000004</c:v>
                </c:pt>
                <c:pt idx="54">
                  <c:v>0.56000000000000005</c:v>
                </c:pt>
                <c:pt idx="55">
                  <c:v>0.56999999999999995</c:v>
                </c:pt>
                <c:pt idx="56">
                  <c:v>0.58000000000000007</c:v>
                </c:pt>
                <c:pt idx="57">
                  <c:v>0.59000000000000008</c:v>
                </c:pt>
                <c:pt idx="58">
                  <c:v>0.60000000000000009</c:v>
                </c:pt>
                <c:pt idx="59">
                  <c:v>0.6100000000000001</c:v>
                </c:pt>
                <c:pt idx="60">
                  <c:v>0.62000000000000011</c:v>
                </c:pt>
                <c:pt idx="61">
                  <c:v>0.63000000000000012</c:v>
                </c:pt>
                <c:pt idx="62">
                  <c:v>0.64000000000000012</c:v>
                </c:pt>
                <c:pt idx="63">
                  <c:v>0.65000000000000013</c:v>
                </c:pt>
                <c:pt idx="64">
                  <c:v>0.66000000000000014</c:v>
                </c:pt>
                <c:pt idx="65">
                  <c:v>0.67000000000000015</c:v>
                </c:pt>
                <c:pt idx="66">
                  <c:v>0.68000000000000016</c:v>
                </c:pt>
                <c:pt idx="67">
                  <c:v>0.69000000000000017</c:v>
                </c:pt>
                <c:pt idx="68">
                  <c:v>0.70000000000000007</c:v>
                </c:pt>
                <c:pt idx="69">
                  <c:v>0.71000000000000008</c:v>
                </c:pt>
                <c:pt idx="70">
                  <c:v>0.72000000000000008</c:v>
                </c:pt>
                <c:pt idx="71">
                  <c:v>0.73000000000000009</c:v>
                </c:pt>
                <c:pt idx="72">
                  <c:v>0.7400000000000001</c:v>
                </c:pt>
                <c:pt idx="73">
                  <c:v>0.75000000000000011</c:v>
                </c:pt>
                <c:pt idx="74">
                  <c:v>0.76000000000000012</c:v>
                </c:pt>
                <c:pt idx="75">
                  <c:v>0.77</c:v>
                </c:pt>
                <c:pt idx="76">
                  <c:v>0.78</c:v>
                </c:pt>
                <c:pt idx="77">
                  <c:v>0.79</c:v>
                </c:pt>
                <c:pt idx="78">
                  <c:v>0.8</c:v>
                </c:pt>
                <c:pt idx="79">
                  <c:v>0.81</c:v>
                </c:pt>
                <c:pt idx="80">
                  <c:v>0.82000000000000006</c:v>
                </c:pt>
                <c:pt idx="81">
                  <c:v>0.83000000000000007</c:v>
                </c:pt>
                <c:pt idx="82">
                  <c:v>0.84000000000000008</c:v>
                </c:pt>
                <c:pt idx="83">
                  <c:v>0.85000000000000009</c:v>
                </c:pt>
                <c:pt idx="84">
                  <c:v>0.8600000000000001</c:v>
                </c:pt>
                <c:pt idx="85">
                  <c:v>0.87000000000000011</c:v>
                </c:pt>
                <c:pt idx="86">
                  <c:v>0.88000000000000012</c:v>
                </c:pt>
                <c:pt idx="87">
                  <c:v>0.89000000000000012</c:v>
                </c:pt>
                <c:pt idx="88">
                  <c:v>0.9</c:v>
                </c:pt>
                <c:pt idx="89">
                  <c:v>0.91</c:v>
                </c:pt>
                <c:pt idx="90">
                  <c:v>0.92</c:v>
                </c:pt>
                <c:pt idx="91">
                  <c:v>0.93</c:v>
                </c:pt>
                <c:pt idx="92">
                  <c:v>0.94000000000000006</c:v>
                </c:pt>
                <c:pt idx="93">
                  <c:v>0.95000000000000007</c:v>
                </c:pt>
                <c:pt idx="94">
                  <c:v>0.96000000000000008</c:v>
                </c:pt>
                <c:pt idx="95">
                  <c:v>0.97</c:v>
                </c:pt>
                <c:pt idx="96">
                  <c:v>0.98</c:v>
                </c:pt>
                <c:pt idx="97">
                  <c:v>0.99</c:v>
                </c:pt>
                <c:pt idx="98">
                  <c:v>1</c:v>
                </c:pt>
                <c:pt idx="99">
                  <c:v>1</c:v>
                </c:pt>
              </c:numCache>
            </c:numRef>
          </c:xVal>
          <c:yVal>
            <c:numRef>
              <c:f>TimeSectrum!$G$8:$G$107</c:f>
              <c:numCache>
                <c:formatCode>General</c:formatCode>
                <c:ptCount val="100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  <c:pt idx="5">
                  <c:v>2</c:v>
                </c:pt>
                <c:pt idx="6">
                  <c:v>3</c:v>
                </c:pt>
                <c:pt idx="7">
                  <c:v>2</c:v>
                </c:pt>
                <c:pt idx="8">
                  <c:v>2</c:v>
                </c:pt>
                <c:pt idx="9">
                  <c:v>0</c:v>
                </c:pt>
                <c:pt idx="10">
                  <c:v>1</c:v>
                </c:pt>
                <c:pt idx="11">
                  <c:v>1</c:v>
                </c:pt>
                <c:pt idx="12">
                  <c:v>2</c:v>
                </c:pt>
                <c:pt idx="13">
                  <c:v>0</c:v>
                </c:pt>
                <c:pt idx="14">
                  <c:v>1</c:v>
                </c:pt>
                <c:pt idx="15">
                  <c:v>0</c:v>
                </c:pt>
                <c:pt idx="16">
                  <c:v>2</c:v>
                </c:pt>
                <c:pt idx="17">
                  <c:v>0</c:v>
                </c:pt>
                <c:pt idx="18">
                  <c:v>0</c:v>
                </c:pt>
                <c:pt idx="19">
                  <c:v>5</c:v>
                </c:pt>
                <c:pt idx="20">
                  <c:v>1</c:v>
                </c:pt>
                <c:pt idx="21">
                  <c:v>1</c:v>
                </c:pt>
                <c:pt idx="22">
                  <c:v>2</c:v>
                </c:pt>
                <c:pt idx="23">
                  <c:v>2</c:v>
                </c:pt>
                <c:pt idx="24">
                  <c:v>4</c:v>
                </c:pt>
                <c:pt idx="25">
                  <c:v>0</c:v>
                </c:pt>
                <c:pt idx="26">
                  <c:v>2</c:v>
                </c:pt>
                <c:pt idx="27">
                  <c:v>4</c:v>
                </c:pt>
                <c:pt idx="28">
                  <c:v>2</c:v>
                </c:pt>
                <c:pt idx="29">
                  <c:v>1</c:v>
                </c:pt>
                <c:pt idx="30">
                  <c:v>2</c:v>
                </c:pt>
                <c:pt idx="31">
                  <c:v>4</c:v>
                </c:pt>
                <c:pt idx="32">
                  <c:v>4</c:v>
                </c:pt>
                <c:pt idx="33">
                  <c:v>8</c:v>
                </c:pt>
                <c:pt idx="34">
                  <c:v>6</c:v>
                </c:pt>
                <c:pt idx="35">
                  <c:v>7</c:v>
                </c:pt>
                <c:pt idx="36">
                  <c:v>20</c:v>
                </c:pt>
                <c:pt idx="37">
                  <c:v>44</c:v>
                </c:pt>
                <c:pt idx="38">
                  <c:v>78</c:v>
                </c:pt>
                <c:pt idx="39">
                  <c:v>160</c:v>
                </c:pt>
                <c:pt idx="40">
                  <c:v>208</c:v>
                </c:pt>
                <c:pt idx="41">
                  <c:v>146</c:v>
                </c:pt>
                <c:pt idx="42">
                  <c:v>90</c:v>
                </c:pt>
                <c:pt idx="43">
                  <c:v>59</c:v>
                </c:pt>
                <c:pt idx="44">
                  <c:v>45</c:v>
                </c:pt>
                <c:pt idx="45">
                  <c:v>41</c:v>
                </c:pt>
                <c:pt idx="46">
                  <c:v>23</c:v>
                </c:pt>
                <c:pt idx="47">
                  <c:v>30</c:v>
                </c:pt>
                <c:pt idx="48">
                  <c:v>21</c:v>
                </c:pt>
                <c:pt idx="49">
                  <c:v>21</c:v>
                </c:pt>
                <c:pt idx="50">
                  <c:v>19</c:v>
                </c:pt>
                <c:pt idx="51">
                  <c:v>15</c:v>
                </c:pt>
                <c:pt idx="52">
                  <c:v>13</c:v>
                </c:pt>
                <c:pt idx="53">
                  <c:v>18</c:v>
                </c:pt>
                <c:pt idx="54">
                  <c:v>13</c:v>
                </c:pt>
                <c:pt idx="55">
                  <c:v>11</c:v>
                </c:pt>
                <c:pt idx="56">
                  <c:v>12</c:v>
                </c:pt>
                <c:pt idx="57">
                  <c:v>8</c:v>
                </c:pt>
                <c:pt idx="58">
                  <c:v>9</c:v>
                </c:pt>
                <c:pt idx="59">
                  <c:v>8</c:v>
                </c:pt>
                <c:pt idx="60">
                  <c:v>10</c:v>
                </c:pt>
                <c:pt idx="61">
                  <c:v>6</c:v>
                </c:pt>
                <c:pt idx="62">
                  <c:v>5</c:v>
                </c:pt>
                <c:pt idx="63">
                  <c:v>4</c:v>
                </c:pt>
                <c:pt idx="64">
                  <c:v>3</c:v>
                </c:pt>
                <c:pt idx="65">
                  <c:v>1</c:v>
                </c:pt>
                <c:pt idx="66">
                  <c:v>3</c:v>
                </c:pt>
                <c:pt idx="67">
                  <c:v>5</c:v>
                </c:pt>
                <c:pt idx="68">
                  <c:v>4</c:v>
                </c:pt>
                <c:pt idx="69">
                  <c:v>2</c:v>
                </c:pt>
                <c:pt idx="70">
                  <c:v>2</c:v>
                </c:pt>
                <c:pt idx="71">
                  <c:v>2</c:v>
                </c:pt>
                <c:pt idx="72">
                  <c:v>3</c:v>
                </c:pt>
                <c:pt idx="73">
                  <c:v>1</c:v>
                </c:pt>
                <c:pt idx="74">
                  <c:v>0</c:v>
                </c:pt>
                <c:pt idx="75">
                  <c:v>1</c:v>
                </c:pt>
                <c:pt idx="76">
                  <c:v>0</c:v>
                </c:pt>
                <c:pt idx="77">
                  <c:v>2</c:v>
                </c:pt>
                <c:pt idx="78">
                  <c:v>0</c:v>
                </c:pt>
                <c:pt idx="79">
                  <c:v>1</c:v>
                </c:pt>
                <c:pt idx="80">
                  <c:v>2</c:v>
                </c:pt>
                <c:pt idx="81">
                  <c:v>1</c:v>
                </c:pt>
                <c:pt idx="82">
                  <c:v>0</c:v>
                </c:pt>
                <c:pt idx="83">
                  <c:v>1</c:v>
                </c:pt>
                <c:pt idx="84">
                  <c:v>3</c:v>
                </c:pt>
                <c:pt idx="85">
                  <c:v>1</c:v>
                </c:pt>
                <c:pt idx="86">
                  <c:v>0</c:v>
                </c:pt>
                <c:pt idx="87">
                  <c:v>2</c:v>
                </c:pt>
                <c:pt idx="88">
                  <c:v>2</c:v>
                </c:pt>
                <c:pt idx="89">
                  <c:v>4</c:v>
                </c:pt>
                <c:pt idx="90">
                  <c:v>3</c:v>
                </c:pt>
                <c:pt idx="91">
                  <c:v>0</c:v>
                </c:pt>
                <c:pt idx="92">
                  <c:v>2</c:v>
                </c:pt>
                <c:pt idx="93">
                  <c:v>3</c:v>
                </c:pt>
                <c:pt idx="94">
                  <c:v>2</c:v>
                </c:pt>
                <c:pt idx="95">
                  <c:v>2</c:v>
                </c:pt>
                <c:pt idx="96">
                  <c:v>1</c:v>
                </c:pt>
                <c:pt idx="97">
                  <c:v>2</c:v>
                </c:pt>
                <c:pt idx="98">
                  <c:v>1</c:v>
                </c:pt>
                <c:pt idx="99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D4F-42CC-8F67-0E10A814E8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4402296"/>
        <c:axId val="224400728"/>
      </c:scatterChart>
      <c:valAx>
        <c:axId val="224402296"/>
        <c:scaling>
          <c:orientation val="minMax"/>
          <c:max val="1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</a:t>
                </a:r>
                <a:r>
                  <a:rPr lang="en-US">
                    <a:latin typeface="Symbol" pitchFamily="18" charset="2"/>
                  </a:rPr>
                  <a:t>m</a:t>
                </a:r>
                <a:r>
                  <a:rPr lang="en-US"/>
                  <a:t>s)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24400728"/>
        <c:crosses val="autoZero"/>
        <c:crossBetween val="midCat"/>
        <c:majorUnit val="0.2"/>
      </c:valAx>
      <c:valAx>
        <c:axId val="224400728"/>
        <c:scaling>
          <c:logBase val="10"/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Counts (10 ns</a:t>
                </a:r>
                <a:r>
                  <a:rPr lang="en-US" baseline="30000">
                    <a:latin typeface="+mn-lt"/>
                  </a:rPr>
                  <a:t>-1</a:t>
                </a:r>
                <a:r>
                  <a:rPr lang="en-US"/>
                  <a:t>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24402296"/>
        <c:crosses val="autoZero"/>
        <c:crossBetween val="midCat"/>
      </c:valAx>
      <c:spPr>
        <a:ln w="15875"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466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4" tIns="46476" rIns="92954" bIns="46476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95738" y="0"/>
            <a:ext cx="3014662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4" tIns="46476" rIns="92954" bIns="46476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2213"/>
            <a:ext cx="3014663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4" tIns="46476" rIns="92954" bIns="46476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95738" y="8812213"/>
            <a:ext cx="3014662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4" tIns="46476" rIns="92954" bIns="46476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pPr>
              <a:defRPr/>
            </a:pPr>
            <a:fld id="{6E105B37-3E3F-42E1-B842-1755D02F89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6506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2954" tIns="46476" rIns="92954" bIns="46476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2954" tIns="46476" rIns="92954" bIns="46476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5863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450" y="4414838"/>
            <a:ext cx="5143500" cy="4184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2954" tIns="46476" rIns="92954" bIns="464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2850"/>
            <a:ext cx="3038475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2954" tIns="46476" rIns="92954" bIns="46476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2850"/>
            <a:ext cx="3038475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2954" tIns="46476" rIns="92954" bIns="46476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pPr>
              <a:defRPr/>
            </a:pPr>
            <a:fld id="{CDEF153B-E5A4-4125-B7EB-C0C2389DA6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161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8688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8688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8688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8688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1558611-DC72-4F4C-BAD2-EAFA5720CAA0}" type="slidenum">
              <a:rPr lang="en-US" sz="1200" smtClean="0"/>
              <a:pPr/>
              <a:t>10</a:t>
            </a:fld>
            <a:endParaRPr lang="en-US" sz="120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698500"/>
            <a:ext cx="4648200" cy="3486150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1475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882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0F8DF844-E1FA-0FDD-5207-DEE254AE9AE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F5953D-9DD2-438B-B32F-A769B33E49C0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477186" name="Rectangle 2">
            <a:extLst>
              <a:ext uri="{FF2B5EF4-FFF2-40B4-BE49-F238E27FC236}">
                <a16:creationId xmlns:a16="http://schemas.microsoft.com/office/drawing/2014/main" id="{DA3310FF-FD71-096A-C1AF-CF80372084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8500"/>
            <a:ext cx="4648200" cy="3486150"/>
          </a:xfrm>
          <a:ln/>
        </p:spPr>
      </p:sp>
      <p:sp>
        <p:nvSpPr>
          <p:cNvPr id="477187" name="Rectangle 3">
            <a:extLst>
              <a:ext uri="{FF2B5EF4-FFF2-40B4-BE49-F238E27FC236}">
                <a16:creationId xmlns:a16="http://schemas.microsoft.com/office/drawing/2014/main" id="{FB3E0068-3D7D-210B-EF82-B557597043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1475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85862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67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DEF153B-E5A4-4125-B7EB-C0C2389DA62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4950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7984CEE3-BBC4-40F3-36B4-32D4DA532D2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61DB70-5411-4C06-B4CD-2CF842334AD7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475138" name="Rectangle 2">
            <a:extLst>
              <a:ext uri="{FF2B5EF4-FFF2-40B4-BE49-F238E27FC236}">
                <a16:creationId xmlns:a16="http://schemas.microsoft.com/office/drawing/2014/main" id="{E682055D-6294-CF7C-E2E5-8D8A3499B4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698500"/>
            <a:ext cx="4648200" cy="3486150"/>
          </a:xfrm>
          <a:ln/>
        </p:spPr>
      </p:sp>
      <p:sp>
        <p:nvSpPr>
          <p:cNvPr id="475139" name="Rectangle 3">
            <a:extLst>
              <a:ext uri="{FF2B5EF4-FFF2-40B4-BE49-F238E27FC236}">
                <a16:creationId xmlns:a16="http://schemas.microsoft.com/office/drawing/2014/main" id="{48E7A70B-A39C-CA98-759D-4DF403A9FC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1475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30163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73082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0"/>
            <a:ext cx="2266950" cy="6667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648450" cy="6667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493919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067800" cy="863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6900" y="1270000"/>
            <a:ext cx="7848600" cy="26225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900" y="4044950"/>
            <a:ext cx="7848600" cy="26225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506110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4031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97391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0515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6900" y="1270000"/>
            <a:ext cx="3848100" cy="5397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7400" y="1270000"/>
            <a:ext cx="3848100" cy="5397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294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27395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44366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454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81481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6292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0678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96900" y="1270000"/>
            <a:ext cx="7848600" cy="539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244" name="Picture 7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7513" y="6477000"/>
            <a:ext cx="110648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CC42167-F2BA-900B-B2EE-D05EF6A52E09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152400" y="6553200"/>
            <a:ext cx="1168977" cy="228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>
          <a:solidFill>
            <a:schemeClr val="tx1"/>
          </a:solidFill>
          <a:latin typeface="+mn-lt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+"/>
        <a:defRPr sz="1600" b="1">
          <a:solidFill>
            <a:schemeClr val="tx1"/>
          </a:solidFill>
          <a:latin typeface="+mn-lt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600">
          <a:solidFill>
            <a:schemeClr val="tx1"/>
          </a:solidFill>
          <a:latin typeface="+mn-lt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600">
          <a:solidFill>
            <a:schemeClr val="tx1"/>
          </a:solidFill>
          <a:latin typeface="+mn-lt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600">
          <a:solidFill>
            <a:schemeClr val="tx1"/>
          </a:solidFill>
          <a:latin typeface="+mn-lt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600">
          <a:solidFill>
            <a:schemeClr val="tx1"/>
          </a:solidFill>
          <a:latin typeface="+mn-lt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chart" Target="../charts/chart2.xm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jpg"/><Relationship Id="rId4" Type="http://schemas.openxmlformats.org/officeDocument/2006/relationships/image" Target="../media/image5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emf"/><Relationship Id="rId4" Type="http://schemas.openxmlformats.org/officeDocument/2006/relationships/image" Target="../media/image5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.emf"/><Relationship Id="rId5" Type="http://schemas.openxmlformats.org/officeDocument/2006/relationships/image" Target="../media/image60.emf"/><Relationship Id="rId4" Type="http://schemas.openxmlformats.org/officeDocument/2006/relationships/image" Target="../media/image5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4.png"/><Relationship Id="rId4" Type="http://schemas.openxmlformats.org/officeDocument/2006/relationships/image" Target="../media/image63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6.gif"/><Relationship Id="rId7" Type="http://schemas.openxmlformats.org/officeDocument/2006/relationships/image" Target="../media/image69.emf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73.png"/><Relationship Id="rId5" Type="http://schemas.openxmlformats.org/officeDocument/2006/relationships/image" Target="../media/image68.png"/><Relationship Id="rId10" Type="http://schemas.openxmlformats.org/officeDocument/2006/relationships/image" Target="../media/image72.png"/><Relationship Id="rId4" Type="http://schemas.openxmlformats.org/officeDocument/2006/relationships/image" Target="../media/image67.png"/><Relationship Id="rId9" Type="http://schemas.openxmlformats.org/officeDocument/2006/relationships/image" Target="../media/image7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gif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0.wmf"/><Relationship Id="rId7" Type="http://schemas.openxmlformats.org/officeDocument/2006/relationships/image" Target="../media/image22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.x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38100"/>
            <a:ext cx="9042400" cy="6781800"/>
          </a:xfrm>
          <a:prstGeom prst="rect">
            <a:avLst/>
          </a:prstGeom>
          <a:effectLst>
            <a:glow rad="127000">
              <a:schemeClr val="accent1">
                <a:alpha val="29000"/>
              </a:schemeClr>
            </a:glow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76200" y="92075"/>
            <a:ext cx="9144000" cy="1470025"/>
          </a:xfrm>
        </p:spPr>
        <p:txBody>
          <a:bodyPr>
            <a:noAutofit/>
          </a:bodyPr>
          <a:lstStyle/>
          <a:p>
            <a:r>
              <a:rPr lang="en-US" sz="3600" dirty="0"/>
              <a:t>70 years of muon radiography: a biased historical overview</a:t>
            </a:r>
            <a:br>
              <a:rPr lang="en-US" sz="3600" dirty="0">
                <a:solidFill>
                  <a:schemeClr val="bg1"/>
                </a:solidFill>
              </a:rPr>
            </a:b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2971800"/>
            <a:ext cx="7086600" cy="17526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Chris Morris</a:t>
            </a:r>
          </a:p>
          <a:p>
            <a:r>
              <a:rPr lang="en-US" dirty="0">
                <a:solidFill>
                  <a:schemeClr val="bg1"/>
                </a:solidFill>
              </a:rPr>
              <a:t>Los Alamos National Laboratory, Los Alamos, NM 87545</a:t>
            </a:r>
          </a:p>
          <a:p>
            <a:r>
              <a:rPr lang="en-US" dirty="0">
                <a:solidFill>
                  <a:schemeClr val="bg1"/>
                </a:solidFill>
              </a:rPr>
              <a:t>4 November 2024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" y="6019800"/>
            <a:ext cx="762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Abstract  The history and status of muon tomography and radiography will be presented.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532082"/>
            <a:ext cx="1295400" cy="1723609"/>
          </a:xfrm>
          <a:prstGeom prst="rect">
            <a:avLst/>
          </a:prstGeom>
        </p:spPr>
      </p:pic>
      <p:pic>
        <p:nvPicPr>
          <p:cNvPr id="29698" name="7C89FC7B-4A03-44F8-AF5D-F0F3EFD447E6" descr="154B3FD0-A531-46DA-8E9E-39118B57C05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195" y="1419121"/>
            <a:ext cx="1470761" cy="1807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A picture containing person, person, outdoor&#10;&#10;Description automatically generated">
            <a:extLst>
              <a:ext uri="{FF2B5EF4-FFF2-40B4-BE49-F238E27FC236}">
                <a16:creationId xmlns:a16="http://schemas.microsoft.com/office/drawing/2014/main" id="{FDF2131B-54C5-48D0-9CB6-7CBFB1766D9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67" t="8889" r="18333" b="2222"/>
          <a:stretch/>
        </p:blipFill>
        <p:spPr>
          <a:xfrm>
            <a:off x="381000" y="3783289"/>
            <a:ext cx="1422400" cy="151722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D4E992E-CD02-4E5C-819E-C6B4004950D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32" r="5002"/>
          <a:stretch/>
        </p:blipFill>
        <p:spPr>
          <a:xfrm>
            <a:off x="6705599" y="3982720"/>
            <a:ext cx="1951485" cy="1559052"/>
          </a:xfrm>
          <a:prstGeom prst="rect">
            <a:avLst/>
          </a:prstGeom>
        </p:spPr>
      </p:pic>
      <p:pic>
        <p:nvPicPr>
          <p:cNvPr id="14" name="Picture 2" descr="MagRay new low-power X-ray machine use Magnetic Resonance Imaging scans  liquid in airport">
            <a:extLst>
              <a:ext uri="{FF2B5EF4-FFF2-40B4-BE49-F238E27FC236}">
                <a16:creationId xmlns:a16="http://schemas.microsoft.com/office/drawing/2014/main" id="{00D254AA-1F1E-4375-8F2D-35D7371676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480" b="36471"/>
          <a:stretch/>
        </p:blipFill>
        <p:spPr bwMode="auto">
          <a:xfrm>
            <a:off x="2057400" y="4724400"/>
            <a:ext cx="1593850" cy="1107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58EC8A8F-CFEC-4A5B-9481-BBD9892B8A8B}"/>
              </a:ext>
            </a:extLst>
          </p:cNvPr>
          <p:cNvSpPr/>
          <p:nvPr/>
        </p:nvSpPr>
        <p:spPr>
          <a:xfrm>
            <a:off x="2514600" y="4419600"/>
            <a:ext cx="1066800" cy="151722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AD7400-F1E7-1928-2410-C574BD34A75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73270" y="3291828"/>
            <a:ext cx="597460" cy="2743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4A6F2AA-C041-679E-F3E3-323C6C77139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4800" y="6477000"/>
            <a:ext cx="598099" cy="27463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96BFDDC-F976-2F31-5DD3-00288164765E}"/>
              </a:ext>
            </a:extLst>
          </p:cNvPr>
          <p:cNvSpPr txBox="1"/>
          <p:nvPr/>
        </p:nvSpPr>
        <p:spPr>
          <a:xfrm>
            <a:off x="990600" y="6553200"/>
            <a:ext cx="3888259" cy="769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Managed by Triad National Security, LLC, for the U.S. Department of Energy’s NNSA.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8A3CC58-1F03-0CD9-E085-09E525F1BAF4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9584" t="10000" r="7084"/>
          <a:stretch/>
        </p:blipFill>
        <p:spPr>
          <a:xfrm>
            <a:off x="4413250" y="4648200"/>
            <a:ext cx="1270000" cy="13716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98E7EEA-1D04-4BBC-24C7-1D4FD84921A7}"/>
              </a:ext>
            </a:extLst>
          </p:cNvPr>
          <p:cNvSpPr txBox="1"/>
          <p:nvPr/>
        </p:nvSpPr>
        <p:spPr>
          <a:xfrm>
            <a:off x="762000" y="971197"/>
            <a:ext cx="79832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Physics of fundamental Symmetries and Interactions - PSI2025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7591425" cy="1143000"/>
          </a:xfrm>
        </p:spPr>
        <p:txBody>
          <a:bodyPr/>
          <a:lstStyle/>
          <a:p>
            <a:r>
              <a:rPr lang="en-US" sz="2800" dirty="0"/>
              <a:t>Cosmic ray muon tomography</a:t>
            </a:r>
          </a:p>
        </p:txBody>
      </p:sp>
      <p:graphicFrame>
        <p:nvGraphicFramePr>
          <p:cNvPr id="8194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58489133"/>
              </p:ext>
            </p:extLst>
          </p:nvPr>
        </p:nvGraphicFramePr>
        <p:xfrm>
          <a:off x="609600" y="1371600"/>
          <a:ext cx="7358062" cy="236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3" imgW="14628571" imgH="4711111" progId="Photoshop.Image.7">
                  <p:embed/>
                </p:oleObj>
              </mc:Choice>
              <mc:Fallback>
                <p:oleObj name="Image" r:id="rId3" imgW="14628571" imgH="4711111" progId="Photoshop.Image.7">
                  <p:embed/>
                  <p:pic>
                    <p:nvPicPr>
                      <p:cNvPr id="819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371600"/>
                        <a:ext cx="7358062" cy="2368550"/>
                      </a:xfrm>
                      <a:prstGeom prst="rect">
                        <a:avLst/>
                      </a:prstGeom>
                      <a:solidFill>
                        <a:schemeClr val="bg1">
                          <a:alpha val="14000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04800" y="4724400"/>
            <a:ext cx="3487738" cy="1273175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400" dirty="0"/>
              <a:t>Cosmic ray muon generator / multiple scattering simulation.</a:t>
            </a:r>
          </a:p>
          <a:p>
            <a:pPr>
              <a:spcBef>
                <a:spcPct val="50000"/>
              </a:spcBef>
            </a:pPr>
            <a:r>
              <a:rPr lang="en-US" sz="1400" dirty="0"/>
              <a:t>Good agreement with experiment.</a:t>
            </a:r>
          </a:p>
          <a:p>
            <a:pPr>
              <a:spcBef>
                <a:spcPct val="50000"/>
              </a:spcBef>
            </a:pPr>
            <a:r>
              <a:rPr lang="en-US" sz="1400" dirty="0"/>
              <a:t>Allows for extrapolation to larger, more complex scenes.</a:t>
            </a:r>
          </a:p>
          <a:p>
            <a:pPr>
              <a:spcBef>
                <a:spcPct val="50000"/>
              </a:spcBef>
            </a:pPr>
            <a:endParaRPr lang="en-US" sz="1400" dirty="0"/>
          </a:p>
          <a:p>
            <a:pPr>
              <a:spcBef>
                <a:spcPct val="50000"/>
              </a:spcBef>
            </a:pPr>
            <a:endParaRPr lang="en-US" sz="1400" dirty="0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455613" y="1371600"/>
            <a:ext cx="1143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7346950" y="1447800"/>
            <a:ext cx="1143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0" y="1371600"/>
            <a:ext cx="1603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400" dirty="0">
                <a:solidFill>
                  <a:srgbClr val="000066"/>
                </a:solidFill>
              </a:rPr>
              <a:t>Experiment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7391400" y="1371600"/>
            <a:ext cx="1519238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400" dirty="0">
                <a:solidFill>
                  <a:srgbClr val="000066"/>
                </a:solidFill>
              </a:rPr>
              <a:t>Simulation</a:t>
            </a:r>
          </a:p>
        </p:txBody>
      </p:sp>
      <p:grpSp>
        <p:nvGrpSpPr>
          <p:cNvPr id="8201" name="Group 9"/>
          <p:cNvGrpSpPr>
            <a:grpSpLocks noChangeAspect="1"/>
          </p:cNvGrpSpPr>
          <p:nvPr/>
        </p:nvGrpSpPr>
        <p:grpSpPr bwMode="auto">
          <a:xfrm>
            <a:off x="4495800" y="3997325"/>
            <a:ext cx="4343400" cy="2860675"/>
            <a:chOff x="863" y="1418"/>
            <a:chExt cx="3912" cy="2576"/>
          </a:xfrm>
        </p:grpSpPr>
        <p:sp>
          <p:nvSpPr>
            <p:cNvPr id="8202" name="AutoShape 10"/>
            <p:cNvSpPr>
              <a:spLocks noChangeAspect="1" noChangeArrowheads="1" noTextEdit="1"/>
            </p:cNvSpPr>
            <p:nvPr/>
          </p:nvSpPr>
          <p:spPr bwMode="auto">
            <a:xfrm>
              <a:off x="863" y="1418"/>
              <a:ext cx="3912" cy="2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8203" name="Group 11"/>
            <p:cNvGrpSpPr>
              <a:grpSpLocks/>
            </p:cNvGrpSpPr>
            <p:nvPr/>
          </p:nvGrpSpPr>
          <p:grpSpPr bwMode="auto">
            <a:xfrm>
              <a:off x="988" y="1585"/>
              <a:ext cx="1530" cy="228"/>
              <a:chOff x="988" y="1585"/>
              <a:chExt cx="1530" cy="228"/>
            </a:xfrm>
          </p:grpSpPr>
          <p:grpSp>
            <p:nvGrpSpPr>
              <p:cNvPr id="9201" name="Group 12"/>
              <p:cNvGrpSpPr>
                <a:grpSpLocks/>
              </p:cNvGrpSpPr>
              <p:nvPr/>
            </p:nvGrpSpPr>
            <p:grpSpPr bwMode="auto">
              <a:xfrm>
                <a:off x="988" y="1585"/>
                <a:ext cx="1530" cy="176"/>
                <a:chOff x="988" y="1585"/>
                <a:chExt cx="1530" cy="176"/>
              </a:xfrm>
            </p:grpSpPr>
            <p:sp>
              <p:nvSpPr>
                <p:cNvPr id="26637" name="Rectangle 13"/>
                <p:cNvSpPr>
                  <a:spLocks noChangeArrowheads="1"/>
                </p:cNvSpPr>
                <p:nvPr/>
              </p:nvSpPr>
              <p:spPr bwMode="auto">
                <a:xfrm>
                  <a:off x="988" y="1585"/>
                  <a:ext cx="1530" cy="17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638" name="Rectangle 14"/>
                <p:cNvSpPr>
                  <a:spLocks noChangeArrowheads="1"/>
                </p:cNvSpPr>
                <p:nvPr/>
              </p:nvSpPr>
              <p:spPr bwMode="auto">
                <a:xfrm>
                  <a:off x="988" y="1585"/>
                  <a:ext cx="1530" cy="176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202" name="Group 15"/>
              <p:cNvGrpSpPr>
                <a:grpSpLocks/>
              </p:cNvGrpSpPr>
              <p:nvPr/>
            </p:nvGrpSpPr>
            <p:grpSpPr bwMode="auto">
              <a:xfrm>
                <a:off x="988" y="1707"/>
                <a:ext cx="1530" cy="36"/>
                <a:chOff x="988" y="1707"/>
                <a:chExt cx="1530" cy="36"/>
              </a:xfrm>
            </p:grpSpPr>
            <p:sp>
              <p:nvSpPr>
                <p:cNvPr id="26635" name="Rectangle 16"/>
                <p:cNvSpPr>
                  <a:spLocks noChangeArrowheads="1"/>
                </p:cNvSpPr>
                <p:nvPr/>
              </p:nvSpPr>
              <p:spPr bwMode="auto">
                <a:xfrm>
                  <a:off x="988" y="1707"/>
                  <a:ext cx="1530" cy="36"/>
                </a:xfrm>
                <a:prstGeom prst="rect">
                  <a:avLst/>
                </a:prstGeom>
                <a:solidFill>
                  <a:srgbClr val="CC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636" name="Rectangle 17"/>
                <p:cNvSpPr>
                  <a:spLocks noChangeArrowheads="1"/>
                </p:cNvSpPr>
                <p:nvPr/>
              </p:nvSpPr>
              <p:spPr bwMode="auto">
                <a:xfrm>
                  <a:off x="988" y="1707"/>
                  <a:ext cx="1530" cy="36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203" name="Group 18"/>
              <p:cNvGrpSpPr>
                <a:grpSpLocks/>
              </p:cNvGrpSpPr>
              <p:nvPr/>
            </p:nvGrpSpPr>
            <p:grpSpPr bwMode="auto">
              <a:xfrm>
                <a:off x="988" y="1673"/>
                <a:ext cx="1530" cy="35"/>
                <a:chOff x="988" y="1673"/>
                <a:chExt cx="1530" cy="35"/>
              </a:xfrm>
            </p:grpSpPr>
            <p:sp>
              <p:nvSpPr>
                <p:cNvPr id="26633" name="Rectangle 19"/>
                <p:cNvSpPr>
                  <a:spLocks noChangeArrowheads="1"/>
                </p:cNvSpPr>
                <p:nvPr/>
              </p:nvSpPr>
              <p:spPr bwMode="auto">
                <a:xfrm>
                  <a:off x="988" y="1673"/>
                  <a:ext cx="1530" cy="35"/>
                </a:xfrm>
                <a:prstGeom prst="rect">
                  <a:avLst/>
                </a:prstGeom>
                <a:solidFill>
                  <a:srgbClr val="CC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634" name="Rectangle 20"/>
                <p:cNvSpPr>
                  <a:spLocks noChangeArrowheads="1"/>
                </p:cNvSpPr>
                <p:nvPr/>
              </p:nvSpPr>
              <p:spPr bwMode="auto">
                <a:xfrm>
                  <a:off x="988" y="1673"/>
                  <a:ext cx="1530" cy="35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204" name="Group 21"/>
              <p:cNvGrpSpPr>
                <a:grpSpLocks/>
              </p:cNvGrpSpPr>
              <p:nvPr/>
            </p:nvGrpSpPr>
            <p:grpSpPr bwMode="auto">
              <a:xfrm>
                <a:off x="988" y="1637"/>
                <a:ext cx="1530" cy="36"/>
                <a:chOff x="988" y="1637"/>
                <a:chExt cx="1530" cy="36"/>
              </a:xfrm>
            </p:grpSpPr>
            <p:sp>
              <p:nvSpPr>
                <p:cNvPr id="26631" name="Rectangle 22"/>
                <p:cNvSpPr>
                  <a:spLocks noChangeArrowheads="1"/>
                </p:cNvSpPr>
                <p:nvPr/>
              </p:nvSpPr>
              <p:spPr bwMode="auto">
                <a:xfrm>
                  <a:off x="988" y="1637"/>
                  <a:ext cx="1530" cy="36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632" name="Rectangle 23"/>
                <p:cNvSpPr>
                  <a:spLocks noChangeArrowheads="1"/>
                </p:cNvSpPr>
                <p:nvPr/>
              </p:nvSpPr>
              <p:spPr bwMode="auto">
                <a:xfrm>
                  <a:off x="988" y="1637"/>
                  <a:ext cx="1530" cy="36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205" name="Group 24"/>
              <p:cNvGrpSpPr>
                <a:grpSpLocks/>
              </p:cNvGrpSpPr>
              <p:nvPr/>
            </p:nvGrpSpPr>
            <p:grpSpPr bwMode="auto">
              <a:xfrm>
                <a:off x="988" y="1602"/>
                <a:ext cx="1530" cy="36"/>
                <a:chOff x="988" y="1602"/>
                <a:chExt cx="1530" cy="36"/>
              </a:xfrm>
            </p:grpSpPr>
            <p:sp>
              <p:nvSpPr>
                <p:cNvPr id="26629" name="Rectangle 25"/>
                <p:cNvSpPr>
                  <a:spLocks noChangeArrowheads="1"/>
                </p:cNvSpPr>
                <p:nvPr/>
              </p:nvSpPr>
              <p:spPr bwMode="auto">
                <a:xfrm>
                  <a:off x="988" y="1602"/>
                  <a:ext cx="1530" cy="36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630" name="Rectangle 26"/>
                <p:cNvSpPr>
                  <a:spLocks noChangeArrowheads="1"/>
                </p:cNvSpPr>
                <p:nvPr/>
              </p:nvSpPr>
              <p:spPr bwMode="auto">
                <a:xfrm>
                  <a:off x="988" y="1602"/>
                  <a:ext cx="1530" cy="36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206" name="Group 27"/>
              <p:cNvGrpSpPr>
                <a:grpSpLocks/>
              </p:cNvGrpSpPr>
              <p:nvPr/>
            </p:nvGrpSpPr>
            <p:grpSpPr bwMode="auto">
              <a:xfrm>
                <a:off x="1052" y="1596"/>
                <a:ext cx="107" cy="165"/>
                <a:chOff x="1052" y="1596"/>
                <a:chExt cx="107" cy="165"/>
              </a:xfrm>
            </p:grpSpPr>
            <p:grpSp>
              <p:nvGrpSpPr>
                <p:cNvPr id="26625" name="Group 28"/>
                <p:cNvGrpSpPr>
                  <a:grpSpLocks/>
                </p:cNvGrpSpPr>
                <p:nvPr/>
              </p:nvGrpSpPr>
              <p:grpSpPr bwMode="auto">
                <a:xfrm>
                  <a:off x="1052" y="1601"/>
                  <a:ext cx="88" cy="88"/>
                  <a:chOff x="1052" y="1601"/>
                  <a:chExt cx="88" cy="88"/>
                </a:xfrm>
              </p:grpSpPr>
              <p:sp>
                <p:nvSpPr>
                  <p:cNvPr id="26627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1052" y="1601"/>
                    <a:ext cx="88" cy="88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6628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1052" y="1601"/>
                    <a:ext cx="88" cy="88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6626" name="Rectangle 31"/>
                <p:cNvSpPr>
                  <a:spLocks noChangeArrowheads="1"/>
                </p:cNvSpPr>
                <p:nvPr/>
              </p:nvSpPr>
              <p:spPr bwMode="auto">
                <a:xfrm>
                  <a:off x="1066" y="1596"/>
                  <a:ext cx="93" cy="1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200">
                      <a:solidFill>
                        <a:srgbClr val="000000"/>
                      </a:solidFill>
                      <a:latin typeface="Arial" pitchFamily="34" charset="0"/>
                    </a:rPr>
                    <a:t>X</a:t>
                  </a:r>
                  <a:endParaRPr lang="en-US"/>
                </a:p>
              </p:txBody>
            </p:sp>
          </p:grpSp>
          <p:grpSp>
            <p:nvGrpSpPr>
              <p:cNvPr id="9207" name="Group 32"/>
              <p:cNvGrpSpPr>
                <a:grpSpLocks/>
              </p:cNvGrpSpPr>
              <p:nvPr/>
            </p:nvGrpSpPr>
            <p:grpSpPr bwMode="auto">
              <a:xfrm>
                <a:off x="2298" y="1603"/>
                <a:ext cx="205" cy="192"/>
                <a:chOff x="2298" y="1603"/>
                <a:chExt cx="205" cy="192"/>
              </a:xfrm>
            </p:grpSpPr>
            <p:grpSp>
              <p:nvGrpSpPr>
                <p:cNvPr id="9213" name="Group 33"/>
                <p:cNvGrpSpPr>
                  <a:grpSpLocks/>
                </p:cNvGrpSpPr>
                <p:nvPr/>
              </p:nvGrpSpPr>
              <p:grpSpPr bwMode="auto">
                <a:xfrm>
                  <a:off x="2298" y="1603"/>
                  <a:ext cx="159" cy="131"/>
                  <a:chOff x="2298" y="1603"/>
                  <a:chExt cx="159" cy="131"/>
                </a:xfrm>
              </p:grpSpPr>
              <p:sp>
                <p:nvSpPr>
                  <p:cNvPr id="9215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1603"/>
                    <a:ext cx="159" cy="131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6624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1603"/>
                    <a:ext cx="159" cy="131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9214" name="Rectangle 36"/>
                <p:cNvSpPr>
                  <a:spLocks noChangeArrowheads="1"/>
                </p:cNvSpPr>
                <p:nvPr/>
              </p:nvSpPr>
              <p:spPr bwMode="auto">
                <a:xfrm>
                  <a:off x="2312" y="1615"/>
                  <a:ext cx="191" cy="1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300">
                      <a:solidFill>
                        <a:srgbClr val="000000"/>
                      </a:solidFill>
                      <a:latin typeface="Arial" pitchFamily="34" charset="0"/>
                    </a:rPr>
                    <a:t>D1</a:t>
                  </a:r>
                  <a:endParaRPr lang="en-US"/>
                </a:p>
              </p:txBody>
            </p:sp>
          </p:grpSp>
          <p:grpSp>
            <p:nvGrpSpPr>
              <p:cNvPr id="9208" name="Group 37"/>
              <p:cNvGrpSpPr>
                <a:grpSpLocks/>
              </p:cNvGrpSpPr>
              <p:nvPr/>
            </p:nvGrpSpPr>
            <p:grpSpPr bwMode="auto">
              <a:xfrm>
                <a:off x="1331" y="1648"/>
                <a:ext cx="107" cy="165"/>
                <a:chOff x="1331" y="1648"/>
                <a:chExt cx="107" cy="165"/>
              </a:xfrm>
            </p:grpSpPr>
            <p:grpSp>
              <p:nvGrpSpPr>
                <p:cNvPr id="9209" name="Group 38"/>
                <p:cNvGrpSpPr>
                  <a:grpSpLocks/>
                </p:cNvGrpSpPr>
                <p:nvPr/>
              </p:nvGrpSpPr>
              <p:grpSpPr bwMode="auto">
                <a:xfrm>
                  <a:off x="1331" y="1653"/>
                  <a:ext cx="94" cy="88"/>
                  <a:chOff x="1331" y="1653"/>
                  <a:chExt cx="94" cy="88"/>
                </a:xfrm>
              </p:grpSpPr>
              <p:sp>
                <p:nvSpPr>
                  <p:cNvPr id="9211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1331" y="1653"/>
                    <a:ext cx="94" cy="88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212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1331" y="1653"/>
                    <a:ext cx="94" cy="88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9210" name="Rectangle 41"/>
                <p:cNvSpPr>
                  <a:spLocks noChangeArrowheads="1"/>
                </p:cNvSpPr>
                <p:nvPr/>
              </p:nvSpPr>
              <p:spPr bwMode="auto">
                <a:xfrm>
                  <a:off x="1347" y="1648"/>
                  <a:ext cx="91" cy="1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200">
                      <a:solidFill>
                        <a:srgbClr val="000000"/>
                      </a:solidFill>
                      <a:latin typeface="Arial" pitchFamily="34" charset="0"/>
                    </a:rPr>
                    <a:t>Y</a:t>
                  </a:r>
                  <a:endParaRPr lang="en-US"/>
                </a:p>
              </p:txBody>
            </p:sp>
          </p:grpSp>
        </p:grpSp>
        <p:grpSp>
          <p:nvGrpSpPr>
            <p:cNvPr id="8204" name="Group 42"/>
            <p:cNvGrpSpPr>
              <a:grpSpLocks/>
            </p:cNvGrpSpPr>
            <p:nvPr/>
          </p:nvGrpSpPr>
          <p:grpSpPr bwMode="auto">
            <a:xfrm>
              <a:off x="988" y="2253"/>
              <a:ext cx="1530" cy="229"/>
              <a:chOff x="988" y="2253"/>
              <a:chExt cx="1530" cy="229"/>
            </a:xfrm>
          </p:grpSpPr>
          <p:grpSp>
            <p:nvGrpSpPr>
              <p:cNvPr id="9152" name="Group 43"/>
              <p:cNvGrpSpPr>
                <a:grpSpLocks/>
              </p:cNvGrpSpPr>
              <p:nvPr/>
            </p:nvGrpSpPr>
            <p:grpSpPr bwMode="auto">
              <a:xfrm>
                <a:off x="988" y="2253"/>
                <a:ext cx="1530" cy="176"/>
                <a:chOff x="988" y="2253"/>
                <a:chExt cx="1530" cy="176"/>
              </a:xfrm>
            </p:grpSpPr>
            <p:sp>
              <p:nvSpPr>
                <p:cNvPr id="9199" name="Rectangle 44"/>
                <p:cNvSpPr>
                  <a:spLocks noChangeArrowheads="1"/>
                </p:cNvSpPr>
                <p:nvPr/>
              </p:nvSpPr>
              <p:spPr bwMode="auto">
                <a:xfrm>
                  <a:off x="988" y="2253"/>
                  <a:ext cx="1530" cy="17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200" name="Rectangle 45"/>
                <p:cNvSpPr>
                  <a:spLocks noChangeArrowheads="1"/>
                </p:cNvSpPr>
                <p:nvPr/>
              </p:nvSpPr>
              <p:spPr bwMode="auto">
                <a:xfrm>
                  <a:off x="988" y="2253"/>
                  <a:ext cx="1530" cy="176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153" name="Group 46"/>
              <p:cNvGrpSpPr>
                <a:grpSpLocks/>
              </p:cNvGrpSpPr>
              <p:nvPr/>
            </p:nvGrpSpPr>
            <p:grpSpPr bwMode="auto">
              <a:xfrm>
                <a:off x="988" y="2376"/>
                <a:ext cx="1530" cy="36"/>
                <a:chOff x="988" y="2376"/>
                <a:chExt cx="1530" cy="36"/>
              </a:xfrm>
            </p:grpSpPr>
            <p:sp>
              <p:nvSpPr>
                <p:cNvPr id="9197" name="Rectangle 47"/>
                <p:cNvSpPr>
                  <a:spLocks noChangeArrowheads="1"/>
                </p:cNvSpPr>
                <p:nvPr/>
              </p:nvSpPr>
              <p:spPr bwMode="auto">
                <a:xfrm>
                  <a:off x="988" y="2376"/>
                  <a:ext cx="1530" cy="3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198" name="Rectangle 48"/>
                <p:cNvSpPr>
                  <a:spLocks noChangeArrowheads="1"/>
                </p:cNvSpPr>
                <p:nvPr/>
              </p:nvSpPr>
              <p:spPr bwMode="auto">
                <a:xfrm>
                  <a:off x="988" y="2376"/>
                  <a:ext cx="1530" cy="36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154" name="Group 49"/>
              <p:cNvGrpSpPr>
                <a:grpSpLocks/>
              </p:cNvGrpSpPr>
              <p:nvPr/>
            </p:nvGrpSpPr>
            <p:grpSpPr bwMode="auto">
              <a:xfrm>
                <a:off x="988" y="2341"/>
                <a:ext cx="1530" cy="36"/>
                <a:chOff x="988" y="2341"/>
                <a:chExt cx="1530" cy="36"/>
              </a:xfrm>
            </p:grpSpPr>
            <p:sp>
              <p:nvSpPr>
                <p:cNvPr id="9195" name="Rectangle 50"/>
                <p:cNvSpPr>
                  <a:spLocks noChangeArrowheads="1"/>
                </p:cNvSpPr>
                <p:nvPr/>
              </p:nvSpPr>
              <p:spPr bwMode="auto">
                <a:xfrm>
                  <a:off x="988" y="2341"/>
                  <a:ext cx="1530" cy="3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196" name="Rectangle 51"/>
                <p:cNvSpPr>
                  <a:spLocks noChangeArrowheads="1"/>
                </p:cNvSpPr>
                <p:nvPr/>
              </p:nvSpPr>
              <p:spPr bwMode="auto">
                <a:xfrm>
                  <a:off x="988" y="2341"/>
                  <a:ext cx="1530" cy="36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155" name="Group 52"/>
              <p:cNvGrpSpPr>
                <a:grpSpLocks/>
              </p:cNvGrpSpPr>
              <p:nvPr/>
            </p:nvGrpSpPr>
            <p:grpSpPr bwMode="auto">
              <a:xfrm>
                <a:off x="988" y="2306"/>
                <a:ext cx="1530" cy="35"/>
                <a:chOff x="988" y="2306"/>
                <a:chExt cx="1530" cy="35"/>
              </a:xfrm>
            </p:grpSpPr>
            <p:sp>
              <p:nvSpPr>
                <p:cNvPr id="9193" name="Rectangle 53"/>
                <p:cNvSpPr>
                  <a:spLocks noChangeArrowheads="1"/>
                </p:cNvSpPr>
                <p:nvPr/>
              </p:nvSpPr>
              <p:spPr bwMode="auto">
                <a:xfrm>
                  <a:off x="988" y="2306"/>
                  <a:ext cx="1530" cy="3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194" name="Rectangle 54"/>
                <p:cNvSpPr>
                  <a:spLocks noChangeArrowheads="1"/>
                </p:cNvSpPr>
                <p:nvPr/>
              </p:nvSpPr>
              <p:spPr bwMode="auto">
                <a:xfrm>
                  <a:off x="988" y="2306"/>
                  <a:ext cx="1530" cy="35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156" name="Group 55"/>
              <p:cNvGrpSpPr>
                <a:grpSpLocks/>
              </p:cNvGrpSpPr>
              <p:nvPr/>
            </p:nvGrpSpPr>
            <p:grpSpPr bwMode="auto">
              <a:xfrm>
                <a:off x="988" y="2271"/>
                <a:ext cx="1530" cy="35"/>
                <a:chOff x="988" y="2271"/>
                <a:chExt cx="1530" cy="35"/>
              </a:xfrm>
            </p:grpSpPr>
            <p:sp>
              <p:nvSpPr>
                <p:cNvPr id="9191" name="Rectangle 56"/>
                <p:cNvSpPr>
                  <a:spLocks noChangeArrowheads="1"/>
                </p:cNvSpPr>
                <p:nvPr/>
              </p:nvSpPr>
              <p:spPr bwMode="auto">
                <a:xfrm>
                  <a:off x="988" y="2271"/>
                  <a:ext cx="1530" cy="3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192" name="Rectangle 57"/>
                <p:cNvSpPr>
                  <a:spLocks noChangeArrowheads="1"/>
                </p:cNvSpPr>
                <p:nvPr/>
              </p:nvSpPr>
              <p:spPr bwMode="auto">
                <a:xfrm>
                  <a:off x="988" y="2271"/>
                  <a:ext cx="1530" cy="35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157" name="Group 58"/>
              <p:cNvGrpSpPr>
                <a:grpSpLocks/>
              </p:cNvGrpSpPr>
              <p:nvPr/>
            </p:nvGrpSpPr>
            <p:grpSpPr bwMode="auto">
              <a:xfrm>
                <a:off x="2298" y="2271"/>
                <a:ext cx="159" cy="131"/>
                <a:chOff x="2298" y="2271"/>
                <a:chExt cx="159" cy="131"/>
              </a:xfrm>
            </p:grpSpPr>
            <p:sp>
              <p:nvSpPr>
                <p:cNvPr id="9189" name="Rectangle 59"/>
                <p:cNvSpPr>
                  <a:spLocks noChangeArrowheads="1"/>
                </p:cNvSpPr>
                <p:nvPr/>
              </p:nvSpPr>
              <p:spPr bwMode="auto">
                <a:xfrm>
                  <a:off x="2298" y="2271"/>
                  <a:ext cx="159" cy="131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190" name="Rectangle 60"/>
                <p:cNvSpPr>
                  <a:spLocks noChangeArrowheads="1"/>
                </p:cNvSpPr>
                <p:nvPr/>
              </p:nvSpPr>
              <p:spPr bwMode="auto">
                <a:xfrm>
                  <a:off x="2298" y="2271"/>
                  <a:ext cx="159" cy="131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9158" name="Rectangle 61"/>
              <p:cNvSpPr>
                <a:spLocks noChangeArrowheads="1"/>
              </p:cNvSpPr>
              <p:nvPr/>
            </p:nvSpPr>
            <p:spPr bwMode="auto">
              <a:xfrm>
                <a:off x="2312" y="2283"/>
                <a:ext cx="190" cy="1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>
                    <a:solidFill>
                      <a:srgbClr val="000000"/>
                    </a:solidFill>
                    <a:latin typeface="Arial" pitchFamily="34" charset="0"/>
                  </a:rPr>
                  <a:t>C2</a:t>
                </a:r>
                <a:endParaRPr lang="en-US"/>
              </a:p>
            </p:txBody>
          </p:sp>
          <p:grpSp>
            <p:nvGrpSpPr>
              <p:cNvPr id="9159" name="Group 62"/>
              <p:cNvGrpSpPr>
                <a:grpSpLocks/>
              </p:cNvGrpSpPr>
              <p:nvPr/>
            </p:nvGrpSpPr>
            <p:grpSpPr bwMode="auto">
              <a:xfrm>
                <a:off x="988" y="2253"/>
                <a:ext cx="1530" cy="176"/>
                <a:chOff x="988" y="2253"/>
                <a:chExt cx="1530" cy="176"/>
              </a:xfrm>
            </p:grpSpPr>
            <p:sp>
              <p:nvSpPr>
                <p:cNvPr id="9187" name="Rectangle 63"/>
                <p:cNvSpPr>
                  <a:spLocks noChangeArrowheads="1"/>
                </p:cNvSpPr>
                <p:nvPr/>
              </p:nvSpPr>
              <p:spPr bwMode="auto">
                <a:xfrm>
                  <a:off x="988" y="2253"/>
                  <a:ext cx="1530" cy="17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188" name="Rectangle 64"/>
                <p:cNvSpPr>
                  <a:spLocks noChangeArrowheads="1"/>
                </p:cNvSpPr>
                <p:nvPr/>
              </p:nvSpPr>
              <p:spPr bwMode="auto">
                <a:xfrm>
                  <a:off x="988" y="2253"/>
                  <a:ext cx="1530" cy="176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160" name="Group 65"/>
              <p:cNvGrpSpPr>
                <a:grpSpLocks/>
              </p:cNvGrpSpPr>
              <p:nvPr/>
            </p:nvGrpSpPr>
            <p:grpSpPr bwMode="auto">
              <a:xfrm>
                <a:off x="988" y="2376"/>
                <a:ext cx="1530" cy="36"/>
                <a:chOff x="988" y="2376"/>
                <a:chExt cx="1530" cy="36"/>
              </a:xfrm>
            </p:grpSpPr>
            <p:sp>
              <p:nvSpPr>
                <p:cNvPr id="9185" name="Rectangle 66"/>
                <p:cNvSpPr>
                  <a:spLocks noChangeArrowheads="1"/>
                </p:cNvSpPr>
                <p:nvPr/>
              </p:nvSpPr>
              <p:spPr bwMode="auto">
                <a:xfrm>
                  <a:off x="988" y="2376"/>
                  <a:ext cx="1530" cy="36"/>
                </a:xfrm>
                <a:prstGeom prst="rect">
                  <a:avLst/>
                </a:prstGeom>
                <a:solidFill>
                  <a:srgbClr val="CC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186" name="Rectangle 67"/>
                <p:cNvSpPr>
                  <a:spLocks noChangeArrowheads="1"/>
                </p:cNvSpPr>
                <p:nvPr/>
              </p:nvSpPr>
              <p:spPr bwMode="auto">
                <a:xfrm>
                  <a:off x="988" y="2376"/>
                  <a:ext cx="1530" cy="36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161" name="Group 68"/>
              <p:cNvGrpSpPr>
                <a:grpSpLocks/>
              </p:cNvGrpSpPr>
              <p:nvPr/>
            </p:nvGrpSpPr>
            <p:grpSpPr bwMode="auto">
              <a:xfrm>
                <a:off x="988" y="2341"/>
                <a:ext cx="1530" cy="36"/>
                <a:chOff x="988" y="2341"/>
                <a:chExt cx="1530" cy="36"/>
              </a:xfrm>
            </p:grpSpPr>
            <p:sp>
              <p:nvSpPr>
                <p:cNvPr id="9183" name="Rectangle 69"/>
                <p:cNvSpPr>
                  <a:spLocks noChangeArrowheads="1"/>
                </p:cNvSpPr>
                <p:nvPr/>
              </p:nvSpPr>
              <p:spPr bwMode="auto">
                <a:xfrm>
                  <a:off x="988" y="2341"/>
                  <a:ext cx="1530" cy="36"/>
                </a:xfrm>
                <a:prstGeom prst="rect">
                  <a:avLst/>
                </a:prstGeom>
                <a:solidFill>
                  <a:srgbClr val="CC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184" name="Rectangle 70"/>
                <p:cNvSpPr>
                  <a:spLocks noChangeArrowheads="1"/>
                </p:cNvSpPr>
                <p:nvPr/>
              </p:nvSpPr>
              <p:spPr bwMode="auto">
                <a:xfrm>
                  <a:off x="988" y="2341"/>
                  <a:ext cx="1530" cy="36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162" name="Group 71"/>
              <p:cNvGrpSpPr>
                <a:grpSpLocks/>
              </p:cNvGrpSpPr>
              <p:nvPr/>
            </p:nvGrpSpPr>
            <p:grpSpPr bwMode="auto">
              <a:xfrm>
                <a:off x="988" y="2306"/>
                <a:ext cx="1530" cy="35"/>
                <a:chOff x="988" y="2306"/>
                <a:chExt cx="1530" cy="35"/>
              </a:xfrm>
            </p:grpSpPr>
            <p:sp>
              <p:nvSpPr>
                <p:cNvPr id="9181" name="Rectangle 72"/>
                <p:cNvSpPr>
                  <a:spLocks noChangeArrowheads="1"/>
                </p:cNvSpPr>
                <p:nvPr/>
              </p:nvSpPr>
              <p:spPr bwMode="auto">
                <a:xfrm>
                  <a:off x="988" y="2306"/>
                  <a:ext cx="1530" cy="35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182" name="Rectangle 73"/>
                <p:cNvSpPr>
                  <a:spLocks noChangeArrowheads="1"/>
                </p:cNvSpPr>
                <p:nvPr/>
              </p:nvSpPr>
              <p:spPr bwMode="auto">
                <a:xfrm>
                  <a:off x="988" y="2306"/>
                  <a:ext cx="1530" cy="35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163" name="Group 74"/>
              <p:cNvGrpSpPr>
                <a:grpSpLocks/>
              </p:cNvGrpSpPr>
              <p:nvPr/>
            </p:nvGrpSpPr>
            <p:grpSpPr bwMode="auto">
              <a:xfrm>
                <a:off x="988" y="2271"/>
                <a:ext cx="1530" cy="35"/>
                <a:chOff x="988" y="2271"/>
                <a:chExt cx="1530" cy="35"/>
              </a:xfrm>
            </p:grpSpPr>
            <p:sp>
              <p:nvSpPr>
                <p:cNvPr id="9179" name="Rectangle 75"/>
                <p:cNvSpPr>
                  <a:spLocks noChangeArrowheads="1"/>
                </p:cNvSpPr>
                <p:nvPr/>
              </p:nvSpPr>
              <p:spPr bwMode="auto">
                <a:xfrm>
                  <a:off x="988" y="2271"/>
                  <a:ext cx="1530" cy="35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180" name="Rectangle 76"/>
                <p:cNvSpPr>
                  <a:spLocks noChangeArrowheads="1"/>
                </p:cNvSpPr>
                <p:nvPr/>
              </p:nvSpPr>
              <p:spPr bwMode="auto">
                <a:xfrm>
                  <a:off x="988" y="2271"/>
                  <a:ext cx="1530" cy="35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164" name="Group 77"/>
              <p:cNvGrpSpPr>
                <a:grpSpLocks/>
              </p:cNvGrpSpPr>
              <p:nvPr/>
            </p:nvGrpSpPr>
            <p:grpSpPr bwMode="auto">
              <a:xfrm>
                <a:off x="1052" y="2264"/>
                <a:ext cx="107" cy="165"/>
                <a:chOff x="1052" y="2264"/>
                <a:chExt cx="107" cy="165"/>
              </a:xfrm>
            </p:grpSpPr>
            <p:grpSp>
              <p:nvGrpSpPr>
                <p:cNvPr id="9175" name="Group 78"/>
                <p:cNvGrpSpPr>
                  <a:grpSpLocks/>
                </p:cNvGrpSpPr>
                <p:nvPr/>
              </p:nvGrpSpPr>
              <p:grpSpPr bwMode="auto">
                <a:xfrm>
                  <a:off x="1052" y="2269"/>
                  <a:ext cx="88" cy="88"/>
                  <a:chOff x="1052" y="2269"/>
                  <a:chExt cx="88" cy="88"/>
                </a:xfrm>
              </p:grpSpPr>
              <p:sp>
                <p:nvSpPr>
                  <p:cNvPr id="9177" name="Rectangle 79"/>
                  <p:cNvSpPr>
                    <a:spLocks noChangeArrowheads="1"/>
                  </p:cNvSpPr>
                  <p:nvPr/>
                </p:nvSpPr>
                <p:spPr bwMode="auto">
                  <a:xfrm>
                    <a:off x="1052" y="2269"/>
                    <a:ext cx="88" cy="88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178" name="Rectangle 80"/>
                  <p:cNvSpPr>
                    <a:spLocks noChangeArrowheads="1"/>
                  </p:cNvSpPr>
                  <p:nvPr/>
                </p:nvSpPr>
                <p:spPr bwMode="auto">
                  <a:xfrm>
                    <a:off x="1052" y="2269"/>
                    <a:ext cx="88" cy="88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9176" name="Rectangle 81"/>
                <p:cNvSpPr>
                  <a:spLocks noChangeArrowheads="1"/>
                </p:cNvSpPr>
                <p:nvPr/>
              </p:nvSpPr>
              <p:spPr bwMode="auto">
                <a:xfrm>
                  <a:off x="1066" y="2264"/>
                  <a:ext cx="93" cy="1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200">
                      <a:solidFill>
                        <a:srgbClr val="000000"/>
                      </a:solidFill>
                      <a:latin typeface="Arial" pitchFamily="34" charset="0"/>
                    </a:rPr>
                    <a:t>X</a:t>
                  </a:r>
                  <a:endParaRPr lang="en-US"/>
                </a:p>
              </p:txBody>
            </p:sp>
          </p:grpSp>
          <p:grpSp>
            <p:nvGrpSpPr>
              <p:cNvPr id="9165" name="Group 82"/>
              <p:cNvGrpSpPr>
                <a:grpSpLocks/>
              </p:cNvGrpSpPr>
              <p:nvPr/>
            </p:nvGrpSpPr>
            <p:grpSpPr bwMode="auto">
              <a:xfrm>
                <a:off x="2298" y="2271"/>
                <a:ext cx="205" cy="192"/>
                <a:chOff x="2298" y="2271"/>
                <a:chExt cx="205" cy="192"/>
              </a:xfrm>
            </p:grpSpPr>
            <p:grpSp>
              <p:nvGrpSpPr>
                <p:cNvPr id="9171" name="Group 83"/>
                <p:cNvGrpSpPr>
                  <a:grpSpLocks/>
                </p:cNvGrpSpPr>
                <p:nvPr/>
              </p:nvGrpSpPr>
              <p:grpSpPr bwMode="auto">
                <a:xfrm>
                  <a:off x="2298" y="2271"/>
                  <a:ext cx="159" cy="131"/>
                  <a:chOff x="2298" y="2271"/>
                  <a:chExt cx="159" cy="131"/>
                </a:xfrm>
              </p:grpSpPr>
              <p:sp>
                <p:nvSpPr>
                  <p:cNvPr id="9173" name="Rectangle 84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2271"/>
                    <a:ext cx="159" cy="131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174" name="Rectangle 85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2271"/>
                    <a:ext cx="159" cy="131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9172" name="Rectangle 86"/>
                <p:cNvSpPr>
                  <a:spLocks noChangeArrowheads="1"/>
                </p:cNvSpPr>
                <p:nvPr/>
              </p:nvSpPr>
              <p:spPr bwMode="auto">
                <a:xfrm>
                  <a:off x="2312" y="2283"/>
                  <a:ext cx="191" cy="1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300">
                      <a:solidFill>
                        <a:srgbClr val="000000"/>
                      </a:solidFill>
                      <a:latin typeface="Arial" pitchFamily="34" charset="0"/>
                    </a:rPr>
                    <a:t>D2</a:t>
                  </a:r>
                  <a:endParaRPr lang="en-US"/>
                </a:p>
              </p:txBody>
            </p:sp>
          </p:grpSp>
          <p:grpSp>
            <p:nvGrpSpPr>
              <p:cNvPr id="9166" name="Group 87"/>
              <p:cNvGrpSpPr>
                <a:grpSpLocks/>
              </p:cNvGrpSpPr>
              <p:nvPr/>
            </p:nvGrpSpPr>
            <p:grpSpPr bwMode="auto">
              <a:xfrm>
                <a:off x="1331" y="2317"/>
                <a:ext cx="107" cy="165"/>
                <a:chOff x="1331" y="2317"/>
                <a:chExt cx="107" cy="165"/>
              </a:xfrm>
            </p:grpSpPr>
            <p:grpSp>
              <p:nvGrpSpPr>
                <p:cNvPr id="9167" name="Group 88"/>
                <p:cNvGrpSpPr>
                  <a:grpSpLocks/>
                </p:cNvGrpSpPr>
                <p:nvPr/>
              </p:nvGrpSpPr>
              <p:grpSpPr bwMode="auto">
                <a:xfrm>
                  <a:off x="1331" y="2322"/>
                  <a:ext cx="94" cy="88"/>
                  <a:chOff x="1331" y="2322"/>
                  <a:chExt cx="94" cy="88"/>
                </a:xfrm>
              </p:grpSpPr>
              <p:sp>
                <p:nvSpPr>
                  <p:cNvPr id="9169" name="Rectangle 89"/>
                  <p:cNvSpPr>
                    <a:spLocks noChangeArrowheads="1"/>
                  </p:cNvSpPr>
                  <p:nvPr/>
                </p:nvSpPr>
                <p:spPr bwMode="auto">
                  <a:xfrm>
                    <a:off x="1331" y="2322"/>
                    <a:ext cx="94" cy="88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170" name="Rectangle 90"/>
                  <p:cNvSpPr>
                    <a:spLocks noChangeArrowheads="1"/>
                  </p:cNvSpPr>
                  <p:nvPr/>
                </p:nvSpPr>
                <p:spPr bwMode="auto">
                  <a:xfrm>
                    <a:off x="1331" y="2322"/>
                    <a:ext cx="94" cy="88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9168" name="Rectangle 91"/>
                <p:cNvSpPr>
                  <a:spLocks noChangeArrowheads="1"/>
                </p:cNvSpPr>
                <p:nvPr/>
              </p:nvSpPr>
              <p:spPr bwMode="auto">
                <a:xfrm>
                  <a:off x="1347" y="2317"/>
                  <a:ext cx="91" cy="1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200">
                      <a:solidFill>
                        <a:srgbClr val="000000"/>
                      </a:solidFill>
                      <a:latin typeface="Arial" pitchFamily="34" charset="0"/>
                    </a:rPr>
                    <a:t>Y</a:t>
                  </a:r>
                  <a:endParaRPr lang="en-US"/>
                </a:p>
              </p:txBody>
            </p:sp>
          </p:grpSp>
        </p:grpSp>
        <p:grpSp>
          <p:nvGrpSpPr>
            <p:cNvPr id="8205" name="Group 92"/>
            <p:cNvGrpSpPr>
              <a:grpSpLocks/>
            </p:cNvGrpSpPr>
            <p:nvPr/>
          </p:nvGrpSpPr>
          <p:grpSpPr bwMode="auto">
            <a:xfrm>
              <a:off x="988" y="2958"/>
              <a:ext cx="1530" cy="226"/>
              <a:chOff x="988" y="2958"/>
              <a:chExt cx="1530" cy="226"/>
            </a:xfrm>
          </p:grpSpPr>
          <p:grpSp>
            <p:nvGrpSpPr>
              <p:cNvPr id="9100" name="Group 93"/>
              <p:cNvGrpSpPr>
                <a:grpSpLocks/>
              </p:cNvGrpSpPr>
              <p:nvPr/>
            </p:nvGrpSpPr>
            <p:grpSpPr bwMode="auto">
              <a:xfrm>
                <a:off x="988" y="2958"/>
                <a:ext cx="1530" cy="176"/>
                <a:chOff x="988" y="2958"/>
                <a:chExt cx="1530" cy="176"/>
              </a:xfrm>
            </p:grpSpPr>
            <p:grpSp>
              <p:nvGrpSpPr>
                <p:cNvPr id="9137" name="Group 94"/>
                <p:cNvGrpSpPr>
                  <a:grpSpLocks/>
                </p:cNvGrpSpPr>
                <p:nvPr/>
              </p:nvGrpSpPr>
              <p:grpSpPr bwMode="auto">
                <a:xfrm>
                  <a:off x="988" y="2958"/>
                  <a:ext cx="1530" cy="176"/>
                  <a:chOff x="988" y="2958"/>
                  <a:chExt cx="1530" cy="176"/>
                </a:xfrm>
              </p:grpSpPr>
              <p:sp>
                <p:nvSpPr>
                  <p:cNvPr id="9150" name="Rectangle 95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2958"/>
                    <a:ext cx="1530" cy="176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151" name="Rectangle 96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2958"/>
                    <a:ext cx="1530" cy="176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138" name="Group 97"/>
                <p:cNvGrpSpPr>
                  <a:grpSpLocks/>
                </p:cNvGrpSpPr>
                <p:nvPr/>
              </p:nvGrpSpPr>
              <p:grpSpPr bwMode="auto">
                <a:xfrm>
                  <a:off x="988" y="3080"/>
                  <a:ext cx="1530" cy="36"/>
                  <a:chOff x="988" y="3080"/>
                  <a:chExt cx="1530" cy="36"/>
                </a:xfrm>
              </p:grpSpPr>
              <p:sp>
                <p:nvSpPr>
                  <p:cNvPr id="9148" name="Rectangle 98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3080"/>
                    <a:ext cx="1530" cy="36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149" name="Rectangle 99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3080"/>
                    <a:ext cx="1530" cy="36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139" name="Group 100"/>
                <p:cNvGrpSpPr>
                  <a:grpSpLocks/>
                </p:cNvGrpSpPr>
                <p:nvPr/>
              </p:nvGrpSpPr>
              <p:grpSpPr bwMode="auto">
                <a:xfrm>
                  <a:off x="988" y="3046"/>
                  <a:ext cx="1530" cy="35"/>
                  <a:chOff x="988" y="3046"/>
                  <a:chExt cx="1530" cy="35"/>
                </a:xfrm>
              </p:grpSpPr>
              <p:sp>
                <p:nvSpPr>
                  <p:cNvPr id="9146" name="Rectangle 101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3046"/>
                    <a:ext cx="1530" cy="35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147" name="Rectangle 102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3046"/>
                    <a:ext cx="1530" cy="35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140" name="Group 103"/>
                <p:cNvGrpSpPr>
                  <a:grpSpLocks/>
                </p:cNvGrpSpPr>
                <p:nvPr/>
              </p:nvGrpSpPr>
              <p:grpSpPr bwMode="auto">
                <a:xfrm>
                  <a:off x="988" y="3010"/>
                  <a:ext cx="1530" cy="36"/>
                  <a:chOff x="988" y="3010"/>
                  <a:chExt cx="1530" cy="36"/>
                </a:xfrm>
              </p:grpSpPr>
              <p:sp>
                <p:nvSpPr>
                  <p:cNvPr id="9144" name="Rectangle 104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3010"/>
                    <a:ext cx="1530" cy="36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145" name="Rectangle 105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3010"/>
                    <a:ext cx="1530" cy="36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141" name="Group 106"/>
                <p:cNvGrpSpPr>
                  <a:grpSpLocks/>
                </p:cNvGrpSpPr>
                <p:nvPr/>
              </p:nvGrpSpPr>
              <p:grpSpPr bwMode="auto">
                <a:xfrm>
                  <a:off x="988" y="2975"/>
                  <a:ext cx="1530" cy="36"/>
                  <a:chOff x="988" y="2975"/>
                  <a:chExt cx="1530" cy="36"/>
                </a:xfrm>
              </p:grpSpPr>
              <p:sp>
                <p:nvSpPr>
                  <p:cNvPr id="9142" name="Rectangle 107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2975"/>
                    <a:ext cx="1530" cy="36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143" name="Rectangle 108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2975"/>
                    <a:ext cx="1530" cy="36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101" name="Group 109"/>
              <p:cNvGrpSpPr>
                <a:grpSpLocks/>
              </p:cNvGrpSpPr>
              <p:nvPr/>
            </p:nvGrpSpPr>
            <p:grpSpPr bwMode="auto">
              <a:xfrm>
                <a:off x="2298" y="2976"/>
                <a:ext cx="205" cy="190"/>
                <a:chOff x="2298" y="2976"/>
                <a:chExt cx="205" cy="190"/>
              </a:xfrm>
            </p:grpSpPr>
            <p:grpSp>
              <p:nvGrpSpPr>
                <p:cNvPr id="9133" name="Group 110"/>
                <p:cNvGrpSpPr>
                  <a:grpSpLocks/>
                </p:cNvGrpSpPr>
                <p:nvPr/>
              </p:nvGrpSpPr>
              <p:grpSpPr bwMode="auto">
                <a:xfrm>
                  <a:off x="2298" y="2976"/>
                  <a:ext cx="159" cy="131"/>
                  <a:chOff x="2298" y="2976"/>
                  <a:chExt cx="159" cy="131"/>
                </a:xfrm>
              </p:grpSpPr>
              <p:sp>
                <p:nvSpPr>
                  <p:cNvPr id="9135" name="Rectangle 111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2976"/>
                    <a:ext cx="159" cy="131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136" name="Rectangle 112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2976"/>
                    <a:ext cx="159" cy="131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9134" name="Rectangle 113"/>
                <p:cNvSpPr>
                  <a:spLocks noChangeArrowheads="1"/>
                </p:cNvSpPr>
                <p:nvPr/>
              </p:nvSpPr>
              <p:spPr bwMode="auto">
                <a:xfrm>
                  <a:off x="2312" y="2987"/>
                  <a:ext cx="191" cy="1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300">
                      <a:solidFill>
                        <a:srgbClr val="000000"/>
                      </a:solidFill>
                      <a:latin typeface="Arial" pitchFamily="34" charset="0"/>
                    </a:rPr>
                    <a:t>C3</a:t>
                  </a:r>
                  <a:endParaRPr lang="en-US"/>
                </a:p>
              </p:txBody>
            </p:sp>
          </p:grpSp>
          <p:grpSp>
            <p:nvGrpSpPr>
              <p:cNvPr id="9102" name="Group 114"/>
              <p:cNvGrpSpPr>
                <a:grpSpLocks/>
              </p:cNvGrpSpPr>
              <p:nvPr/>
            </p:nvGrpSpPr>
            <p:grpSpPr bwMode="auto">
              <a:xfrm>
                <a:off x="988" y="2958"/>
                <a:ext cx="1530" cy="226"/>
                <a:chOff x="988" y="2958"/>
                <a:chExt cx="1530" cy="226"/>
              </a:xfrm>
            </p:grpSpPr>
            <p:grpSp>
              <p:nvGrpSpPr>
                <p:cNvPr id="9103" name="Group 115"/>
                <p:cNvGrpSpPr>
                  <a:grpSpLocks/>
                </p:cNvGrpSpPr>
                <p:nvPr/>
              </p:nvGrpSpPr>
              <p:grpSpPr bwMode="auto">
                <a:xfrm>
                  <a:off x="988" y="2958"/>
                  <a:ext cx="1530" cy="176"/>
                  <a:chOff x="988" y="2958"/>
                  <a:chExt cx="1530" cy="176"/>
                </a:xfrm>
              </p:grpSpPr>
              <p:sp>
                <p:nvSpPr>
                  <p:cNvPr id="9131" name="Rectangle 116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2958"/>
                    <a:ext cx="1530" cy="176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132" name="Rectangle 117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2958"/>
                    <a:ext cx="1530" cy="176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104" name="Group 118"/>
                <p:cNvGrpSpPr>
                  <a:grpSpLocks/>
                </p:cNvGrpSpPr>
                <p:nvPr/>
              </p:nvGrpSpPr>
              <p:grpSpPr bwMode="auto">
                <a:xfrm>
                  <a:off x="988" y="3080"/>
                  <a:ext cx="1530" cy="36"/>
                  <a:chOff x="988" y="3080"/>
                  <a:chExt cx="1530" cy="36"/>
                </a:xfrm>
              </p:grpSpPr>
              <p:sp>
                <p:nvSpPr>
                  <p:cNvPr id="9129" name="Rectangle 119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3080"/>
                    <a:ext cx="1530" cy="36"/>
                  </a:xfrm>
                  <a:prstGeom prst="rect">
                    <a:avLst/>
                  </a:prstGeom>
                  <a:solidFill>
                    <a:srgbClr val="CC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130" name="Rectangle 120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3080"/>
                    <a:ext cx="1530" cy="36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105" name="Group 121"/>
                <p:cNvGrpSpPr>
                  <a:grpSpLocks/>
                </p:cNvGrpSpPr>
                <p:nvPr/>
              </p:nvGrpSpPr>
              <p:grpSpPr bwMode="auto">
                <a:xfrm>
                  <a:off x="988" y="3046"/>
                  <a:ext cx="1530" cy="35"/>
                  <a:chOff x="988" y="3046"/>
                  <a:chExt cx="1530" cy="35"/>
                </a:xfrm>
              </p:grpSpPr>
              <p:sp>
                <p:nvSpPr>
                  <p:cNvPr id="9127" name="Rectangle 122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3046"/>
                    <a:ext cx="1530" cy="35"/>
                  </a:xfrm>
                  <a:prstGeom prst="rect">
                    <a:avLst/>
                  </a:prstGeom>
                  <a:solidFill>
                    <a:srgbClr val="CC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128" name="Rectangle 123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3046"/>
                    <a:ext cx="1530" cy="35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106" name="Group 124"/>
                <p:cNvGrpSpPr>
                  <a:grpSpLocks/>
                </p:cNvGrpSpPr>
                <p:nvPr/>
              </p:nvGrpSpPr>
              <p:grpSpPr bwMode="auto">
                <a:xfrm>
                  <a:off x="988" y="3010"/>
                  <a:ext cx="1530" cy="36"/>
                  <a:chOff x="988" y="3010"/>
                  <a:chExt cx="1530" cy="36"/>
                </a:xfrm>
              </p:grpSpPr>
              <p:sp>
                <p:nvSpPr>
                  <p:cNvPr id="9125" name="Rectangle 125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3010"/>
                    <a:ext cx="1530" cy="36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126" name="Rectangle 126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3010"/>
                    <a:ext cx="1530" cy="36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107" name="Group 127"/>
                <p:cNvGrpSpPr>
                  <a:grpSpLocks/>
                </p:cNvGrpSpPr>
                <p:nvPr/>
              </p:nvGrpSpPr>
              <p:grpSpPr bwMode="auto">
                <a:xfrm>
                  <a:off x="988" y="2975"/>
                  <a:ext cx="1530" cy="36"/>
                  <a:chOff x="988" y="2975"/>
                  <a:chExt cx="1530" cy="36"/>
                </a:xfrm>
              </p:grpSpPr>
              <p:sp>
                <p:nvSpPr>
                  <p:cNvPr id="9123" name="Rectangle 128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2975"/>
                    <a:ext cx="1530" cy="36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124" name="Rectangle 129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2975"/>
                    <a:ext cx="1530" cy="36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108" name="Group 130"/>
                <p:cNvGrpSpPr>
                  <a:grpSpLocks/>
                </p:cNvGrpSpPr>
                <p:nvPr/>
              </p:nvGrpSpPr>
              <p:grpSpPr bwMode="auto">
                <a:xfrm>
                  <a:off x="1052" y="2968"/>
                  <a:ext cx="107" cy="165"/>
                  <a:chOff x="1052" y="2968"/>
                  <a:chExt cx="107" cy="165"/>
                </a:xfrm>
              </p:grpSpPr>
              <p:grpSp>
                <p:nvGrpSpPr>
                  <p:cNvPr id="9119" name="Group 131"/>
                  <p:cNvGrpSpPr>
                    <a:grpSpLocks/>
                  </p:cNvGrpSpPr>
                  <p:nvPr/>
                </p:nvGrpSpPr>
                <p:grpSpPr bwMode="auto">
                  <a:xfrm>
                    <a:off x="1052" y="2973"/>
                    <a:ext cx="88" cy="89"/>
                    <a:chOff x="1052" y="2973"/>
                    <a:chExt cx="88" cy="89"/>
                  </a:xfrm>
                </p:grpSpPr>
                <p:sp>
                  <p:nvSpPr>
                    <p:cNvPr id="9121" name="Rectangle 1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52" y="2973"/>
                      <a:ext cx="88" cy="89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122" name="Rectangle 1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52" y="2973"/>
                      <a:ext cx="88" cy="89"/>
                    </a:xfrm>
                    <a:prstGeom prst="rect">
                      <a:avLst/>
                    </a:prstGeom>
                    <a:noFill/>
                    <a:ln w="6350" cap="rnd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9120" name="Rectangle 134"/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2968"/>
                    <a:ext cx="93" cy="1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en-US" sz="1200">
                        <a:solidFill>
                          <a:srgbClr val="000000"/>
                        </a:solidFill>
                        <a:latin typeface="Arial" pitchFamily="34" charset="0"/>
                      </a:rPr>
                      <a:t>X</a:t>
                    </a:r>
                    <a:endParaRPr lang="en-US"/>
                  </a:p>
                </p:txBody>
              </p:sp>
            </p:grpSp>
            <p:grpSp>
              <p:nvGrpSpPr>
                <p:cNvPr id="9109" name="Group 135"/>
                <p:cNvGrpSpPr>
                  <a:grpSpLocks/>
                </p:cNvGrpSpPr>
                <p:nvPr/>
              </p:nvGrpSpPr>
              <p:grpSpPr bwMode="auto">
                <a:xfrm>
                  <a:off x="2298" y="2976"/>
                  <a:ext cx="205" cy="190"/>
                  <a:chOff x="2298" y="2976"/>
                  <a:chExt cx="205" cy="190"/>
                </a:xfrm>
              </p:grpSpPr>
              <p:grpSp>
                <p:nvGrpSpPr>
                  <p:cNvPr id="9115" name="Group 136"/>
                  <p:cNvGrpSpPr>
                    <a:grpSpLocks/>
                  </p:cNvGrpSpPr>
                  <p:nvPr/>
                </p:nvGrpSpPr>
                <p:grpSpPr bwMode="auto">
                  <a:xfrm>
                    <a:off x="2298" y="2976"/>
                    <a:ext cx="159" cy="131"/>
                    <a:chOff x="2298" y="2976"/>
                    <a:chExt cx="159" cy="131"/>
                  </a:xfrm>
                </p:grpSpPr>
                <p:sp>
                  <p:nvSpPr>
                    <p:cNvPr id="9117" name="Rectangle 1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298" y="2976"/>
                      <a:ext cx="159" cy="13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118" name="Rectangle 1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298" y="2976"/>
                      <a:ext cx="159" cy="131"/>
                    </a:xfrm>
                    <a:prstGeom prst="rect">
                      <a:avLst/>
                    </a:prstGeom>
                    <a:noFill/>
                    <a:ln w="6350" cap="rnd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9116" name="Rectangle 139"/>
                  <p:cNvSpPr>
                    <a:spLocks noChangeArrowheads="1"/>
                  </p:cNvSpPr>
                  <p:nvPr/>
                </p:nvSpPr>
                <p:spPr bwMode="auto">
                  <a:xfrm>
                    <a:off x="2312" y="2987"/>
                    <a:ext cx="191" cy="17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en-US" sz="1300">
                        <a:solidFill>
                          <a:srgbClr val="000000"/>
                        </a:solidFill>
                        <a:latin typeface="Arial" pitchFamily="34" charset="0"/>
                      </a:rPr>
                      <a:t>D3</a:t>
                    </a:r>
                    <a:endParaRPr lang="en-US"/>
                  </a:p>
                </p:txBody>
              </p:sp>
            </p:grpSp>
            <p:grpSp>
              <p:nvGrpSpPr>
                <p:cNvPr id="9110" name="Group 140"/>
                <p:cNvGrpSpPr>
                  <a:grpSpLocks/>
                </p:cNvGrpSpPr>
                <p:nvPr/>
              </p:nvGrpSpPr>
              <p:grpSpPr bwMode="auto">
                <a:xfrm>
                  <a:off x="1331" y="3021"/>
                  <a:ext cx="107" cy="163"/>
                  <a:chOff x="1331" y="3021"/>
                  <a:chExt cx="107" cy="163"/>
                </a:xfrm>
              </p:grpSpPr>
              <p:grpSp>
                <p:nvGrpSpPr>
                  <p:cNvPr id="9111" name="Group 141"/>
                  <p:cNvGrpSpPr>
                    <a:grpSpLocks/>
                  </p:cNvGrpSpPr>
                  <p:nvPr/>
                </p:nvGrpSpPr>
                <p:grpSpPr bwMode="auto">
                  <a:xfrm>
                    <a:off x="1331" y="3026"/>
                    <a:ext cx="94" cy="88"/>
                    <a:chOff x="1331" y="3026"/>
                    <a:chExt cx="94" cy="88"/>
                  </a:xfrm>
                </p:grpSpPr>
                <p:sp>
                  <p:nvSpPr>
                    <p:cNvPr id="9113" name="Rectangle 1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31" y="3026"/>
                      <a:ext cx="94" cy="88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114" name="Rectangle 1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31" y="3026"/>
                      <a:ext cx="94" cy="88"/>
                    </a:xfrm>
                    <a:prstGeom prst="rect">
                      <a:avLst/>
                    </a:prstGeom>
                    <a:noFill/>
                    <a:ln w="6350" cap="rnd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9112" name="Rectangle 144"/>
                  <p:cNvSpPr>
                    <a:spLocks noChangeArrowheads="1"/>
                  </p:cNvSpPr>
                  <p:nvPr/>
                </p:nvSpPr>
                <p:spPr bwMode="auto">
                  <a:xfrm>
                    <a:off x="1347" y="3021"/>
                    <a:ext cx="91" cy="16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en-US" sz="1200">
                        <a:solidFill>
                          <a:srgbClr val="000000"/>
                        </a:solidFill>
                        <a:latin typeface="Arial" pitchFamily="34" charset="0"/>
                      </a:rPr>
                      <a:t>Y</a:t>
                    </a:r>
                    <a:endParaRPr lang="en-US"/>
                  </a:p>
                </p:txBody>
              </p:sp>
            </p:grpSp>
          </p:grpSp>
        </p:grpSp>
        <p:grpSp>
          <p:nvGrpSpPr>
            <p:cNvPr id="8206" name="Group 145"/>
            <p:cNvGrpSpPr>
              <a:grpSpLocks/>
            </p:cNvGrpSpPr>
            <p:nvPr/>
          </p:nvGrpSpPr>
          <p:grpSpPr bwMode="auto">
            <a:xfrm>
              <a:off x="988" y="3661"/>
              <a:ext cx="1530" cy="229"/>
              <a:chOff x="988" y="3661"/>
              <a:chExt cx="1530" cy="229"/>
            </a:xfrm>
          </p:grpSpPr>
          <p:grpSp>
            <p:nvGrpSpPr>
              <p:cNvPr id="9048" name="Group 146"/>
              <p:cNvGrpSpPr>
                <a:grpSpLocks/>
              </p:cNvGrpSpPr>
              <p:nvPr/>
            </p:nvGrpSpPr>
            <p:grpSpPr bwMode="auto">
              <a:xfrm>
                <a:off x="988" y="3662"/>
                <a:ext cx="1530" cy="176"/>
                <a:chOff x="988" y="3662"/>
                <a:chExt cx="1530" cy="176"/>
              </a:xfrm>
            </p:grpSpPr>
            <p:grpSp>
              <p:nvGrpSpPr>
                <p:cNvPr id="9085" name="Group 147"/>
                <p:cNvGrpSpPr>
                  <a:grpSpLocks/>
                </p:cNvGrpSpPr>
                <p:nvPr/>
              </p:nvGrpSpPr>
              <p:grpSpPr bwMode="auto">
                <a:xfrm>
                  <a:off x="988" y="3662"/>
                  <a:ext cx="1530" cy="176"/>
                  <a:chOff x="988" y="3662"/>
                  <a:chExt cx="1530" cy="176"/>
                </a:xfrm>
              </p:grpSpPr>
              <p:sp>
                <p:nvSpPr>
                  <p:cNvPr id="9098" name="Rectangle 148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3662"/>
                    <a:ext cx="1530" cy="176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99" name="Rectangle 149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3662"/>
                    <a:ext cx="1530" cy="176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086" name="Group 150"/>
                <p:cNvGrpSpPr>
                  <a:grpSpLocks/>
                </p:cNvGrpSpPr>
                <p:nvPr/>
              </p:nvGrpSpPr>
              <p:grpSpPr bwMode="auto">
                <a:xfrm>
                  <a:off x="988" y="3785"/>
                  <a:ext cx="1530" cy="35"/>
                  <a:chOff x="988" y="3785"/>
                  <a:chExt cx="1530" cy="35"/>
                </a:xfrm>
              </p:grpSpPr>
              <p:sp>
                <p:nvSpPr>
                  <p:cNvPr id="9096" name="Rectangle 151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3785"/>
                    <a:ext cx="1530" cy="35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97" name="Rectangle 152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3785"/>
                    <a:ext cx="1530" cy="35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087" name="Group 153"/>
                <p:cNvGrpSpPr>
                  <a:grpSpLocks/>
                </p:cNvGrpSpPr>
                <p:nvPr/>
              </p:nvGrpSpPr>
              <p:grpSpPr bwMode="auto">
                <a:xfrm>
                  <a:off x="988" y="3750"/>
                  <a:ext cx="1530" cy="35"/>
                  <a:chOff x="988" y="3750"/>
                  <a:chExt cx="1530" cy="35"/>
                </a:xfrm>
              </p:grpSpPr>
              <p:sp>
                <p:nvSpPr>
                  <p:cNvPr id="9094" name="Rectangle 154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3750"/>
                    <a:ext cx="1530" cy="35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95" name="Rectangle 155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3750"/>
                    <a:ext cx="1530" cy="35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088" name="Group 156"/>
                <p:cNvGrpSpPr>
                  <a:grpSpLocks/>
                </p:cNvGrpSpPr>
                <p:nvPr/>
              </p:nvGrpSpPr>
              <p:grpSpPr bwMode="auto">
                <a:xfrm>
                  <a:off x="988" y="3714"/>
                  <a:ext cx="1530" cy="36"/>
                  <a:chOff x="988" y="3714"/>
                  <a:chExt cx="1530" cy="36"/>
                </a:xfrm>
              </p:grpSpPr>
              <p:sp>
                <p:nvSpPr>
                  <p:cNvPr id="9092" name="Rectangle 157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3714"/>
                    <a:ext cx="1530" cy="36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93" name="Rectangle 158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3714"/>
                    <a:ext cx="1530" cy="36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089" name="Group 159"/>
                <p:cNvGrpSpPr>
                  <a:grpSpLocks/>
                </p:cNvGrpSpPr>
                <p:nvPr/>
              </p:nvGrpSpPr>
              <p:grpSpPr bwMode="auto">
                <a:xfrm>
                  <a:off x="988" y="3679"/>
                  <a:ext cx="1530" cy="36"/>
                  <a:chOff x="988" y="3679"/>
                  <a:chExt cx="1530" cy="36"/>
                </a:xfrm>
              </p:grpSpPr>
              <p:sp>
                <p:nvSpPr>
                  <p:cNvPr id="9090" name="Rectangle 160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3679"/>
                    <a:ext cx="1530" cy="36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91" name="Rectangle 161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3679"/>
                    <a:ext cx="1530" cy="36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049" name="Group 162"/>
              <p:cNvGrpSpPr>
                <a:grpSpLocks/>
              </p:cNvGrpSpPr>
              <p:nvPr/>
            </p:nvGrpSpPr>
            <p:grpSpPr bwMode="auto">
              <a:xfrm>
                <a:off x="2298" y="3680"/>
                <a:ext cx="205" cy="190"/>
                <a:chOff x="2298" y="3680"/>
                <a:chExt cx="205" cy="190"/>
              </a:xfrm>
            </p:grpSpPr>
            <p:grpSp>
              <p:nvGrpSpPr>
                <p:cNvPr id="9081" name="Group 163"/>
                <p:cNvGrpSpPr>
                  <a:grpSpLocks/>
                </p:cNvGrpSpPr>
                <p:nvPr/>
              </p:nvGrpSpPr>
              <p:grpSpPr bwMode="auto">
                <a:xfrm>
                  <a:off x="2298" y="3680"/>
                  <a:ext cx="159" cy="131"/>
                  <a:chOff x="2298" y="3680"/>
                  <a:chExt cx="159" cy="131"/>
                </a:xfrm>
              </p:grpSpPr>
              <p:sp>
                <p:nvSpPr>
                  <p:cNvPr id="9083" name="Rectangle 164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3680"/>
                    <a:ext cx="159" cy="131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84" name="Rectangle 165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3680"/>
                    <a:ext cx="159" cy="131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9082" name="Rectangle 166"/>
                <p:cNvSpPr>
                  <a:spLocks noChangeArrowheads="1"/>
                </p:cNvSpPr>
                <p:nvPr/>
              </p:nvSpPr>
              <p:spPr bwMode="auto">
                <a:xfrm>
                  <a:off x="2312" y="3691"/>
                  <a:ext cx="191" cy="1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300">
                      <a:solidFill>
                        <a:srgbClr val="000000"/>
                      </a:solidFill>
                      <a:latin typeface="Arial" pitchFamily="34" charset="0"/>
                    </a:rPr>
                    <a:t>C4</a:t>
                  </a:r>
                  <a:endParaRPr lang="en-US"/>
                </a:p>
              </p:txBody>
            </p:sp>
          </p:grpSp>
          <p:grpSp>
            <p:nvGrpSpPr>
              <p:cNvPr id="9050" name="Group 167"/>
              <p:cNvGrpSpPr>
                <a:grpSpLocks/>
              </p:cNvGrpSpPr>
              <p:nvPr/>
            </p:nvGrpSpPr>
            <p:grpSpPr bwMode="auto">
              <a:xfrm>
                <a:off x="988" y="3661"/>
                <a:ext cx="1530" cy="229"/>
                <a:chOff x="988" y="3661"/>
                <a:chExt cx="1530" cy="229"/>
              </a:xfrm>
            </p:grpSpPr>
            <p:grpSp>
              <p:nvGrpSpPr>
                <p:cNvPr id="9051" name="Group 168"/>
                <p:cNvGrpSpPr>
                  <a:grpSpLocks/>
                </p:cNvGrpSpPr>
                <p:nvPr/>
              </p:nvGrpSpPr>
              <p:grpSpPr bwMode="auto">
                <a:xfrm>
                  <a:off x="988" y="3661"/>
                  <a:ext cx="1530" cy="176"/>
                  <a:chOff x="988" y="3661"/>
                  <a:chExt cx="1530" cy="176"/>
                </a:xfrm>
              </p:grpSpPr>
              <p:sp>
                <p:nvSpPr>
                  <p:cNvPr id="9079" name="Rectangle 169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3661"/>
                    <a:ext cx="1530" cy="176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80" name="Rectangle 170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3661"/>
                    <a:ext cx="1530" cy="176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052" name="Group 171"/>
                <p:cNvGrpSpPr>
                  <a:grpSpLocks/>
                </p:cNvGrpSpPr>
                <p:nvPr/>
              </p:nvGrpSpPr>
              <p:grpSpPr bwMode="auto">
                <a:xfrm>
                  <a:off x="988" y="3784"/>
                  <a:ext cx="1530" cy="36"/>
                  <a:chOff x="988" y="3784"/>
                  <a:chExt cx="1530" cy="36"/>
                </a:xfrm>
              </p:grpSpPr>
              <p:sp>
                <p:nvSpPr>
                  <p:cNvPr id="9077" name="Rectangle 172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3784"/>
                    <a:ext cx="1530" cy="36"/>
                  </a:xfrm>
                  <a:prstGeom prst="rect">
                    <a:avLst/>
                  </a:prstGeom>
                  <a:solidFill>
                    <a:srgbClr val="CC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78" name="Rectangle 173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3784"/>
                    <a:ext cx="1530" cy="36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053" name="Group 174"/>
                <p:cNvGrpSpPr>
                  <a:grpSpLocks/>
                </p:cNvGrpSpPr>
                <p:nvPr/>
              </p:nvGrpSpPr>
              <p:grpSpPr bwMode="auto">
                <a:xfrm>
                  <a:off x="988" y="3749"/>
                  <a:ext cx="1530" cy="36"/>
                  <a:chOff x="988" y="3749"/>
                  <a:chExt cx="1530" cy="36"/>
                </a:xfrm>
              </p:grpSpPr>
              <p:sp>
                <p:nvSpPr>
                  <p:cNvPr id="9075" name="Rectangle 175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3749"/>
                    <a:ext cx="1530" cy="36"/>
                  </a:xfrm>
                  <a:prstGeom prst="rect">
                    <a:avLst/>
                  </a:prstGeom>
                  <a:solidFill>
                    <a:srgbClr val="CC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76" name="Rectangle 176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3749"/>
                    <a:ext cx="1530" cy="36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054" name="Group 177"/>
                <p:cNvGrpSpPr>
                  <a:grpSpLocks/>
                </p:cNvGrpSpPr>
                <p:nvPr/>
              </p:nvGrpSpPr>
              <p:grpSpPr bwMode="auto">
                <a:xfrm>
                  <a:off x="988" y="3713"/>
                  <a:ext cx="1530" cy="36"/>
                  <a:chOff x="988" y="3713"/>
                  <a:chExt cx="1530" cy="36"/>
                </a:xfrm>
              </p:grpSpPr>
              <p:sp>
                <p:nvSpPr>
                  <p:cNvPr id="9073" name="Rectangle 178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3713"/>
                    <a:ext cx="1530" cy="36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74" name="Rectangle 179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3713"/>
                    <a:ext cx="1530" cy="36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055" name="Group 180"/>
                <p:cNvGrpSpPr>
                  <a:grpSpLocks/>
                </p:cNvGrpSpPr>
                <p:nvPr/>
              </p:nvGrpSpPr>
              <p:grpSpPr bwMode="auto">
                <a:xfrm>
                  <a:off x="988" y="3679"/>
                  <a:ext cx="1530" cy="35"/>
                  <a:chOff x="988" y="3679"/>
                  <a:chExt cx="1530" cy="35"/>
                </a:xfrm>
              </p:grpSpPr>
              <p:sp>
                <p:nvSpPr>
                  <p:cNvPr id="9071" name="Rectangle 181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3679"/>
                    <a:ext cx="1530" cy="3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72" name="Rectangle 182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3679"/>
                    <a:ext cx="1530" cy="35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056" name="Group 183"/>
                <p:cNvGrpSpPr>
                  <a:grpSpLocks/>
                </p:cNvGrpSpPr>
                <p:nvPr/>
              </p:nvGrpSpPr>
              <p:grpSpPr bwMode="auto">
                <a:xfrm>
                  <a:off x="1052" y="3672"/>
                  <a:ext cx="107" cy="165"/>
                  <a:chOff x="1052" y="3672"/>
                  <a:chExt cx="107" cy="165"/>
                </a:xfrm>
              </p:grpSpPr>
              <p:grpSp>
                <p:nvGrpSpPr>
                  <p:cNvPr id="9067" name="Group 184"/>
                  <p:cNvGrpSpPr>
                    <a:grpSpLocks/>
                  </p:cNvGrpSpPr>
                  <p:nvPr/>
                </p:nvGrpSpPr>
                <p:grpSpPr bwMode="auto">
                  <a:xfrm>
                    <a:off x="1052" y="3677"/>
                    <a:ext cx="88" cy="88"/>
                    <a:chOff x="1052" y="3677"/>
                    <a:chExt cx="88" cy="88"/>
                  </a:xfrm>
                </p:grpSpPr>
                <p:sp>
                  <p:nvSpPr>
                    <p:cNvPr id="9069" name="Rectangle 1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52" y="3677"/>
                      <a:ext cx="88" cy="88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070" name="Rectangle 1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52" y="3677"/>
                      <a:ext cx="88" cy="88"/>
                    </a:xfrm>
                    <a:prstGeom prst="rect">
                      <a:avLst/>
                    </a:prstGeom>
                    <a:noFill/>
                    <a:ln w="6350" cap="rnd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9068" name="Rectangle 187"/>
                  <p:cNvSpPr>
                    <a:spLocks noChangeArrowheads="1"/>
                  </p:cNvSpPr>
                  <p:nvPr/>
                </p:nvSpPr>
                <p:spPr bwMode="auto">
                  <a:xfrm>
                    <a:off x="1066" y="3672"/>
                    <a:ext cx="93" cy="1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en-US" sz="1200">
                        <a:solidFill>
                          <a:srgbClr val="000000"/>
                        </a:solidFill>
                        <a:latin typeface="Arial" pitchFamily="34" charset="0"/>
                      </a:rPr>
                      <a:t>X</a:t>
                    </a:r>
                    <a:endParaRPr lang="en-US"/>
                  </a:p>
                </p:txBody>
              </p:sp>
            </p:grpSp>
            <p:grpSp>
              <p:nvGrpSpPr>
                <p:cNvPr id="9057" name="Group 188"/>
                <p:cNvGrpSpPr>
                  <a:grpSpLocks/>
                </p:cNvGrpSpPr>
                <p:nvPr/>
              </p:nvGrpSpPr>
              <p:grpSpPr bwMode="auto">
                <a:xfrm>
                  <a:off x="2298" y="3679"/>
                  <a:ext cx="205" cy="190"/>
                  <a:chOff x="2298" y="3679"/>
                  <a:chExt cx="205" cy="190"/>
                </a:xfrm>
              </p:grpSpPr>
              <p:grpSp>
                <p:nvGrpSpPr>
                  <p:cNvPr id="9063" name="Group 189"/>
                  <p:cNvGrpSpPr>
                    <a:grpSpLocks/>
                  </p:cNvGrpSpPr>
                  <p:nvPr/>
                </p:nvGrpSpPr>
                <p:grpSpPr bwMode="auto">
                  <a:xfrm>
                    <a:off x="2298" y="3679"/>
                    <a:ext cx="159" cy="131"/>
                    <a:chOff x="2298" y="3679"/>
                    <a:chExt cx="159" cy="131"/>
                  </a:xfrm>
                </p:grpSpPr>
                <p:sp>
                  <p:nvSpPr>
                    <p:cNvPr id="9065" name="Rectangle 1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298" y="3679"/>
                      <a:ext cx="159" cy="13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066" name="Rectangle 1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298" y="3679"/>
                      <a:ext cx="159" cy="131"/>
                    </a:xfrm>
                    <a:prstGeom prst="rect">
                      <a:avLst/>
                    </a:prstGeom>
                    <a:noFill/>
                    <a:ln w="6350" cap="rnd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9064" name="Rectangle 192"/>
                  <p:cNvSpPr>
                    <a:spLocks noChangeArrowheads="1"/>
                  </p:cNvSpPr>
                  <p:nvPr/>
                </p:nvSpPr>
                <p:spPr bwMode="auto">
                  <a:xfrm>
                    <a:off x="2312" y="3690"/>
                    <a:ext cx="191" cy="17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en-US" sz="1300">
                        <a:solidFill>
                          <a:srgbClr val="000000"/>
                        </a:solidFill>
                        <a:latin typeface="Arial" pitchFamily="34" charset="0"/>
                      </a:rPr>
                      <a:t>D4</a:t>
                    </a:r>
                    <a:endParaRPr lang="en-US"/>
                  </a:p>
                </p:txBody>
              </p:sp>
            </p:grpSp>
            <p:grpSp>
              <p:nvGrpSpPr>
                <p:cNvPr id="9058" name="Group 193"/>
                <p:cNvGrpSpPr>
                  <a:grpSpLocks/>
                </p:cNvGrpSpPr>
                <p:nvPr/>
              </p:nvGrpSpPr>
              <p:grpSpPr bwMode="auto">
                <a:xfrm>
                  <a:off x="1331" y="3725"/>
                  <a:ext cx="107" cy="165"/>
                  <a:chOff x="1331" y="3725"/>
                  <a:chExt cx="107" cy="165"/>
                </a:xfrm>
              </p:grpSpPr>
              <p:grpSp>
                <p:nvGrpSpPr>
                  <p:cNvPr id="9059" name="Group 194"/>
                  <p:cNvGrpSpPr>
                    <a:grpSpLocks/>
                  </p:cNvGrpSpPr>
                  <p:nvPr/>
                </p:nvGrpSpPr>
                <p:grpSpPr bwMode="auto">
                  <a:xfrm>
                    <a:off x="1331" y="3729"/>
                    <a:ext cx="94" cy="89"/>
                    <a:chOff x="1331" y="3729"/>
                    <a:chExt cx="94" cy="89"/>
                  </a:xfrm>
                </p:grpSpPr>
                <p:sp>
                  <p:nvSpPr>
                    <p:cNvPr id="9061" name="Rectangle 1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31" y="3729"/>
                      <a:ext cx="94" cy="89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062" name="Rectangle 1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31" y="3729"/>
                      <a:ext cx="94" cy="89"/>
                    </a:xfrm>
                    <a:prstGeom prst="rect">
                      <a:avLst/>
                    </a:prstGeom>
                    <a:noFill/>
                    <a:ln w="6350" cap="rnd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9060" name="Rectangle 197"/>
                  <p:cNvSpPr>
                    <a:spLocks noChangeArrowheads="1"/>
                  </p:cNvSpPr>
                  <p:nvPr/>
                </p:nvSpPr>
                <p:spPr bwMode="auto">
                  <a:xfrm>
                    <a:off x="1347" y="3725"/>
                    <a:ext cx="91" cy="1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en-US" sz="1200">
                        <a:solidFill>
                          <a:srgbClr val="000000"/>
                        </a:solidFill>
                        <a:latin typeface="Arial" pitchFamily="34" charset="0"/>
                      </a:rPr>
                      <a:t>Y</a:t>
                    </a:r>
                    <a:endParaRPr lang="en-US"/>
                  </a:p>
                </p:txBody>
              </p:sp>
            </p:grpSp>
          </p:grpSp>
        </p:grpSp>
        <p:grpSp>
          <p:nvGrpSpPr>
            <p:cNvPr id="8207" name="Group 198"/>
            <p:cNvGrpSpPr>
              <a:grpSpLocks/>
            </p:cNvGrpSpPr>
            <p:nvPr/>
          </p:nvGrpSpPr>
          <p:grpSpPr bwMode="auto">
            <a:xfrm>
              <a:off x="1233" y="2483"/>
              <a:ext cx="1047" cy="489"/>
              <a:chOff x="1233" y="2483"/>
              <a:chExt cx="1047" cy="489"/>
            </a:xfrm>
          </p:grpSpPr>
          <p:grpSp>
            <p:nvGrpSpPr>
              <p:cNvPr id="8986" name="Group 199"/>
              <p:cNvGrpSpPr>
                <a:grpSpLocks/>
              </p:cNvGrpSpPr>
              <p:nvPr/>
            </p:nvGrpSpPr>
            <p:grpSpPr bwMode="auto">
              <a:xfrm>
                <a:off x="1355" y="2711"/>
                <a:ext cx="802" cy="35"/>
                <a:chOff x="1355" y="2711"/>
                <a:chExt cx="802" cy="35"/>
              </a:xfrm>
            </p:grpSpPr>
            <p:sp>
              <p:nvSpPr>
                <p:cNvPr id="9046" name="Rectangle 200"/>
                <p:cNvSpPr>
                  <a:spLocks noChangeArrowheads="1"/>
                </p:cNvSpPr>
                <p:nvPr/>
              </p:nvSpPr>
              <p:spPr bwMode="auto">
                <a:xfrm>
                  <a:off x="1355" y="2711"/>
                  <a:ext cx="802" cy="35"/>
                </a:xfrm>
                <a:prstGeom prst="rect">
                  <a:avLst/>
                </a:prstGeom>
                <a:solidFill>
                  <a:srgbClr val="BBE0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047" name="Rectangle 201"/>
                <p:cNvSpPr>
                  <a:spLocks noChangeArrowheads="1"/>
                </p:cNvSpPr>
                <p:nvPr/>
              </p:nvSpPr>
              <p:spPr bwMode="auto">
                <a:xfrm>
                  <a:off x="1355" y="2711"/>
                  <a:ext cx="802" cy="35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987" name="Group 202"/>
              <p:cNvGrpSpPr>
                <a:grpSpLocks/>
              </p:cNvGrpSpPr>
              <p:nvPr/>
            </p:nvGrpSpPr>
            <p:grpSpPr bwMode="auto">
              <a:xfrm>
                <a:off x="1651" y="2605"/>
                <a:ext cx="210" cy="106"/>
                <a:chOff x="1651" y="2605"/>
                <a:chExt cx="210" cy="106"/>
              </a:xfrm>
            </p:grpSpPr>
            <p:sp>
              <p:nvSpPr>
                <p:cNvPr id="9044" name="Rectangle 203"/>
                <p:cNvSpPr>
                  <a:spLocks noChangeArrowheads="1"/>
                </p:cNvSpPr>
                <p:nvPr/>
              </p:nvSpPr>
              <p:spPr bwMode="auto">
                <a:xfrm>
                  <a:off x="1651" y="2605"/>
                  <a:ext cx="210" cy="106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045" name="Rectangle 204"/>
                <p:cNvSpPr>
                  <a:spLocks noChangeArrowheads="1"/>
                </p:cNvSpPr>
                <p:nvPr/>
              </p:nvSpPr>
              <p:spPr bwMode="auto">
                <a:xfrm>
                  <a:off x="1651" y="2605"/>
                  <a:ext cx="210" cy="106"/>
                </a:xfrm>
                <a:prstGeom prst="rect">
                  <a:avLst/>
                </a:prstGeom>
                <a:noFill/>
                <a:ln w="17463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988" name="Group 205"/>
              <p:cNvGrpSpPr>
                <a:grpSpLocks/>
              </p:cNvGrpSpPr>
              <p:nvPr/>
            </p:nvGrpSpPr>
            <p:grpSpPr bwMode="auto">
              <a:xfrm>
                <a:off x="1233" y="2676"/>
                <a:ext cx="210" cy="106"/>
                <a:chOff x="1233" y="2676"/>
                <a:chExt cx="210" cy="106"/>
              </a:xfrm>
            </p:grpSpPr>
            <p:grpSp>
              <p:nvGrpSpPr>
                <p:cNvPr id="9028" name="Group 206"/>
                <p:cNvGrpSpPr>
                  <a:grpSpLocks/>
                </p:cNvGrpSpPr>
                <p:nvPr/>
              </p:nvGrpSpPr>
              <p:grpSpPr bwMode="auto">
                <a:xfrm>
                  <a:off x="1233" y="2676"/>
                  <a:ext cx="105" cy="106"/>
                  <a:chOff x="1233" y="2676"/>
                  <a:chExt cx="105" cy="106"/>
                </a:xfrm>
              </p:grpSpPr>
              <p:sp>
                <p:nvSpPr>
                  <p:cNvPr id="9037" name="Line 20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233" y="2676"/>
                    <a:ext cx="104" cy="1"/>
                  </a:xfrm>
                  <a:prstGeom prst="line">
                    <a:avLst/>
                  </a:prstGeom>
                  <a:noFill/>
                  <a:ln w="17463">
                    <a:solidFill>
                      <a:srgbClr val="33339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38" name="Line 208"/>
                  <p:cNvSpPr>
                    <a:spLocks noChangeShapeType="1"/>
                  </p:cNvSpPr>
                  <p:nvPr/>
                </p:nvSpPr>
                <p:spPr bwMode="auto">
                  <a:xfrm>
                    <a:off x="1337" y="2676"/>
                    <a:ext cx="1" cy="105"/>
                  </a:xfrm>
                  <a:prstGeom prst="line">
                    <a:avLst/>
                  </a:prstGeom>
                  <a:noFill/>
                  <a:ln w="17463">
                    <a:solidFill>
                      <a:srgbClr val="33339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39" name="Line 20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233" y="2781"/>
                    <a:ext cx="104" cy="1"/>
                  </a:xfrm>
                  <a:prstGeom prst="line">
                    <a:avLst/>
                  </a:prstGeom>
                  <a:noFill/>
                  <a:ln w="17463">
                    <a:solidFill>
                      <a:srgbClr val="33339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40" name="Line 210"/>
                  <p:cNvSpPr>
                    <a:spLocks noChangeShapeType="1"/>
                  </p:cNvSpPr>
                  <p:nvPr/>
                </p:nvSpPr>
                <p:spPr bwMode="auto">
                  <a:xfrm>
                    <a:off x="1233" y="2676"/>
                    <a:ext cx="1" cy="35"/>
                  </a:xfrm>
                  <a:prstGeom prst="line">
                    <a:avLst/>
                  </a:prstGeom>
                  <a:noFill/>
                  <a:ln w="17463">
                    <a:solidFill>
                      <a:srgbClr val="33339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41" name="Line 211"/>
                  <p:cNvSpPr>
                    <a:spLocks noChangeShapeType="1"/>
                  </p:cNvSpPr>
                  <p:nvPr/>
                </p:nvSpPr>
                <p:spPr bwMode="auto">
                  <a:xfrm>
                    <a:off x="1233" y="2711"/>
                    <a:ext cx="35" cy="1"/>
                  </a:xfrm>
                  <a:prstGeom prst="line">
                    <a:avLst/>
                  </a:prstGeom>
                  <a:noFill/>
                  <a:ln w="17463">
                    <a:solidFill>
                      <a:srgbClr val="33339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42" name="Line 2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33" y="2746"/>
                    <a:ext cx="1" cy="35"/>
                  </a:xfrm>
                  <a:prstGeom prst="line">
                    <a:avLst/>
                  </a:prstGeom>
                  <a:noFill/>
                  <a:ln w="17463">
                    <a:solidFill>
                      <a:srgbClr val="33339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43" name="Line 213"/>
                  <p:cNvSpPr>
                    <a:spLocks noChangeShapeType="1"/>
                  </p:cNvSpPr>
                  <p:nvPr/>
                </p:nvSpPr>
                <p:spPr bwMode="auto">
                  <a:xfrm>
                    <a:off x="1233" y="2746"/>
                    <a:ext cx="35" cy="1"/>
                  </a:xfrm>
                  <a:prstGeom prst="line">
                    <a:avLst/>
                  </a:prstGeom>
                  <a:noFill/>
                  <a:ln w="17463">
                    <a:solidFill>
                      <a:srgbClr val="33339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029" name="Group 214"/>
                <p:cNvGrpSpPr>
                  <a:grpSpLocks/>
                </p:cNvGrpSpPr>
                <p:nvPr/>
              </p:nvGrpSpPr>
              <p:grpSpPr bwMode="auto">
                <a:xfrm>
                  <a:off x="1337" y="2676"/>
                  <a:ext cx="106" cy="106"/>
                  <a:chOff x="1337" y="2676"/>
                  <a:chExt cx="106" cy="106"/>
                </a:xfrm>
              </p:grpSpPr>
              <p:sp>
                <p:nvSpPr>
                  <p:cNvPr id="9030" name="Line 215"/>
                  <p:cNvSpPr>
                    <a:spLocks noChangeShapeType="1"/>
                  </p:cNvSpPr>
                  <p:nvPr/>
                </p:nvSpPr>
                <p:spPr bwMode="auto">
                  <a:xfrm>
                    <a:off x="1337" y="2676"/>
                    <a:ext cx="105" cy="1"/>
                  </a:xfrm>
                  <a:prstGeom prst="line">
                    <a:avLst/>
                  </a:prstGeom>
                  <a:noFill/>
                  <a:ln w="17463">
                    <a:solidFill>
                      <a:srgbClr val="33339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31" name="Line 216"/>
                  <p:cNvSpPr>
                    <a:spLocks noChangeShapeType="1"/>
                  </p:cNvSpPr>
                  <p:nvPr/>
                </p:nvSpPr>
                <p:spPr bwMode="auto">
                  <a:xfrm>
                    <a:off x="1337" y="2676"/>
                    <a:ext cx="1" cy="105"/>
                  </a:xfrm>
                  <a:prstGeom prst="line">
                    <a:avLst/>
                  </a:prstGeom>
                  <a:noFill/>
                  <a:ln w="17463">
                    <a:solidFill>
                      <a:srgbClr val="33339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32" name="Line 217"/>
                  <p:cNvSpPr>
                    <a:spLocks noChangeShapeType="1"/>
                  </p:cNvSpPr>
                  <p:nvPr/>
                </p:nvSpPr>
                <p:spPr bwMode="auto">
                  <a:xfrm>
                    <a:off x="1337" y="2781"/>
                    <a:ext cx="105" cy="1"/>
                  </a:xfrm>
                  <a:prstGeom prst="line">
                    <a:avLst/>
                  </a:prstGeom>
                  <a:noFill/>
                  <a:ln w="17463">
                    <a:solidFill>
                      <a:srgbClr val="33339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33" name="Line 218"/>
                  <p:cNvSpPr>
                    <a:spLocks noChangeShapeType="1"/>
                  </p:cNvSpPr>
                  <p:nvPr/>
                </p:nvSpPr>
                <p:spPr bwMode="auto">
                  <a:xfrm>
                    <a:off x="1442" y="2676"/>
                    <a:ext cx="1" cy="35"/>
                  </a:xfrm>
                  <a:prstGeom prst="line">
                    <a:avLst/>
                  </a:prstGeom>
                  <a:noFill/>
                  <a:ln w="17463">
                    <a:solidFill>
                      <a:srgbClr val="33339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34" name="Line 21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407" y="2711"/>
                    <a:ext cx="35" cy="1"/>
                  </a:xfrm>
                  <a:prstGeom prst="line">
                    <a:avLst/>
                  </a:prstGeom>
                  <a:noFill/>
                  <a:ln w="17463">
                    <a:solidFill>
                      <a:srgbClr val="33339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35" name="Line 22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2" y="2746"/>
                    <a:ext cx="1" cy="35"/>
                  </a:xfrm>
                  <a:prstGeom prst="line">
                    <a:avLst/>
                  </a:prstGeom>
                  <a:noFill/>
                  <a:ln w="17463">
                    <a:solidFill>
                      <a:srgbClr val="33339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36" name="Line 22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407" y="2746"/>
                    <a:ext cx="35" cy="1"/>
                  </a:xfrm>
                  <a:prstGeom prst="line">
                    <a:avLst/>
                  </a:prstGeom>
                  <a:noFill/>
                  <a:ln w="17463">
                    <a:solidFill>
                      <a:srgbClr val="33339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989" name="Group 222"/>
              <p:cNvGrpSpPr>
                <a:grpSpLocks/>
              </p:cNvGrpSpPr>
              <p:nvPr/>
            </p:nvGrpSpPr>
            <p:grpSpPr bwMode="auto">
              <a:xfrm>
                <a:off x="2070" y="2676"/>
                <a:ext cx="210" cy="106"/>
                <a:chOff x="2070" y="2676"/>
                <a:chExt cx="210" cy="106"/>
              </a:xfrm>
            </p:grpSpPr>
            <p:grpSp>
              <p:nvGrpSpPr>
                <p:cNvPr id="9012" name="Group 223"/>
                <p:cNvGrpSpPr>
                  <a:grpSpLocks/>
                </p:cNvGrpSpPr>
                <p:nvPr/>
              </p:nvGrpSpPr>
              <p:grpSpPr bwMode="auto">
                <a:xfrm>
                  <a:off x="2070" y="2676"/>
                  <a:ext cx="106" cy="106"/>
                  <a:chOff x="2070" y="2676"/>
                  <a:chExt cx="106" cy="106"/>
                </a:xfrm>
              </p:grpSpPr>
              <p:sp>
                <p:nvSpPr>
                  <p:cNvPr id="9021" name="Line 22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070" y="2676"/>
                    <a:ext cx="105" cy="1"/>
                  </a:xfrm>
                  <a:prstGeom prst="line">
                    <a:avLst/>
                  </a:prstGeom>
                  <a:noFill/>
                  <a:ln w="17463">
                    <a:solidFill>
                      <a:srgbClr val="33339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22" name="Line 225"/>
                  <p:cNvSpPr>
                    <a:spLocks noChangeShapeType="1"/>
                  </p:cNvSpPr>
                  <p:nvPr/>
                </p:nvSpPr>
                <p:spPr bwMode="auto">
                  <a:xfrm>
                    <a:off x="2175" y="2676"/>
                    <a:ext cx="1" cy="105"/>
                  </a:xfrm>
                  <a:prstGeom prst="line">
                    <a:avLst/>
                  </a:prstGeom>
                  <a:noFill/>
                  <a:ln w="17463">
                    <a:solidFill>
                      <a:srgbClr val="33339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23" name="Line 22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070" y="2781"/>
                    <a:ext cx="105" cy="1"/>
                  </a:xfrm>
                  <a:prstGeom prst="line">
                    <a:avLst/>
                  </a:prstGeom>
                  <a:noFill/>
                  <a:ln w="17463">
                    <a:solidFill>
                      <a:srgbClr val="33339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24" name="Line 227"/>
                  <p:cNvSpPr>
                    <a:spLocks noChangeShapeType="1"/>
                  </p:cNvSpPr>
                  <p:nvPr/>
                </p:nvSpPr>
                <p:spPr bwMode="auto">
                  <a:xfrm>
                    <a:off x="2070" y="2676"/>
                    <a:ext cx="1" cy="35"/>
                  </a:xfrm>
                  <a:prstGeom prst="line">
                    <a:avLst/>
                  </a:prstGeom>
                  <a:noFill/>
                  <a:ln w="17463">
                    <a:solidFill>
                      <a:srgbClr val="33339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25" name="Line 228"/>
                  <p:cNvSpPr>
                    <a:spLocks noChangeShapeType="1"/>
                  </p:cNvSpPr>
                  <p:nvPr/>
                </p:nvSpPr>
                <p:spPr bwMode="auto">
                  <a:xfrm>
                    <a:off x="2070" y="2711"/>
                    <a:ext cx="35" cy="1"/>
                  </a:xfrm>
                  <a:prstGeom prst="line">
                    <a:avLst/>
                  </a:prstGeom>
                  <a:noFill/>
                  <a:ln w="17463">
                    <a:solidFill>
                      <a:srgbClr val="33339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26" name="Line 22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70" y="2746"/>
                    <a:ext cx="1" cy="35"/>
                  </a:xfrm>
                  <a:prstGeom prst="line">
                    <a:avLst/>
                  </a:prstGeom>
                  <a:noFill/>
                  <a:ln w="17463">
                    <a:solidFill>
                      <a:srgbClr val="33339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27" name="Line 230"/>
                  <p:cNvSpPr>
                    <a:spLocks noChangeShapeType="1"/>
                  </p:cNvSpPr>
                  <p:nvPr/>
                </p:nvSpPr>
                <p:spPr bwMode="auto">
                  <a:xfrm>
                    <a:off x="2070" y="2746"/>
                    <a:ext cx="35" cy="1"/>
                  </a:xfrm>
                  <a:prstGeom prst="line">
                    <a:avLst/>
                  </a:prstGeom>
                  <a:noFill/>
                  <a:ln w="17463">
                    <a:solidFill>
                      <a:srgbClr val="33339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013" name="Group 231"/>
                <p:cNvGrpSpPr>
                  <a:grpSpLocks/>
                </p:cNvGrpSpPr>
                <p:nvPr/>
              </p:nvGrpSpPr>
              <p:grpSpPr bwMode="auto">
                <a:xfrm>
                  <a:off x="2175" y="2676"/>
                  <a:ext cx="105" cy="106"/>
                  <a:chOff x="2175" y="2676"/>
                  <a:chExt cx="105" cy="106"/>
                </a:xfrm>
              </p:grpSpPr>
              <p:sp>
                <p:nvSpPr>
                  <p:cNvPr id="9014" name="Line 232"/>
                  <p:cNvSpPr>
                    <a:spLocks noChangeShapeType="1"/>
                  </p:cNvSpPr>
                  <p:nvPr/>
                </p:nvSpPr>
                <p:spPr bwMode="auto">
                  <a:xfrm>
                    <a:off x="2175" y="2676"/>
                    <a:ext cx="104" cy="1"/>
                  </a:xfrm>
                  <a:prstGeom prst="line">
                    <a:avLst/>
                  </a:prstGeom>
                  <a:noFill/>
                  <a:ln w="17463">
                    <a:solidFill>
                      <a:srgbClr val="33339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15" name="Line 233"/>
                  <p:cNvSpPr>
                    <a:spLocks noChangeShapeType="1"/>
                  </p:cNvSpPr>
                  <p:nvPr/>
                </p:nvSpPr>
                <p:spPr bwMode="auto">
                  <a:xfrm>
                    <a:off x="2175" y="2676"/>
                    <a:ext cx="1" cy="105"/>
                  </a:xfrm>
                  <a:prstGeom prst="line">
                    <a:avLst/>
                  </a:prstGeom>
                  <a:noFill/>
                  <a:ln w="17463">
                    <a:solidFill>
                      <a:srgbClr val="33339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16" name="Line 234"/>
                  <p:cNvSpPr>
                    <a:spLocks noChangeShapeType="1"/>
                  </p:cNvSpPr>
                  <p:nvPr/>
                </p:nvSpPr>
                <p:spPr bwMode="auto">
                  <a:xfrm>
                    <a:off x="2175" y="2781"/>
                    <a:ext cx="104" cy="1"/>
                  </a:xfrm>
                  <a:prstGeom prst="line">
                    <a:avLst/>
                  </a:prstGeom>
                  <a:noFill/>
                  <a:ln w="17463">
                    <a:solidFill>
                      <a:srgbClr val="33339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17" name="Line 235"/>
                  <p:cNvSpPr>
                    <a:spLocks noChangeShapeType="1"/>
                  </p:cNvSpPr>
                  <p:nvPr/>
                </p:nvSpPr>
                <p:spPr bwMode="auto">
                  <a:xfrm>
                    <a:off x="2279" y="2676"/>
                    <a:ext cx="1" cy="35"/>
                  </a:xfrm>
                  <a:prstGeom prst="line">
                    <a:avLst/>
                  </a:prstGeom>
                  <a:noFill/>
                  <a:ln w="17463">
                    <a:solidFill>
                      <a:srgbClr val="33339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18" name="Line 23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45" y="2711"/>
                    <a:ext cx="34" cy="1"/>
                  </a:xfrm>
                  <a:prstGeom prst="line">
                    <a:avLst/>
                  </a:prstGeom>
                  <a:noFill/>
                  <a:ln w="17463">
                    <a:solidFill>
                      <a:srgbClr val="33339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19" name="Line 23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79" y="2746"/>
                    <a:ext cx="1" cy="35"/>
                  </a:xfrm>
                  <a:prstGeom prst="line">
                    <a:avLst/>
                  </a:prstGeom>
                  <a:noFill/>
                  <a:ln w="17463">
                    <a:solidFill>
                      <a:srgbClr val="33339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20" name="Line 2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45" y="2746"/>
                    <a:ext cx="34" cy="1"/>
                  </a:xfrm>
                  <a:prstGeom prst="line">
                    <a:avLst/>
                  </a:prstGeom>
                  <a:noFill/>
                  <a:ln w="17463">
                    <a:solidFill>
                      <a:srgbClr val="33339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990" name="Group 239"/>
              <p:cNvGrpSpPr>
                <a:grpSpLocks/>
              </p:cNvGrpSpPr>
              <p:nvPr/>
            </p:nvGrpSpPr>
            <p:grpSpPr bwMode="auto">
              <a:xfrm>
                <a:off x="1289" y="2543"/>
                <a:ext cx="113" cy="180"/>
                <a:chOff x="1289" y="2543"/>
                <a:chExt cx="113" cy="180"/>
              </a:xfrm>
            </p:grpSpPr>
            <p:grpSp>
              <p:nvGrpSpPr>
                <p:cNvPr id="9008" name="Group 240"/>
                <p:cNvGrpSpPr>
                  <a:grpSpLocks/>
                </p:cNvGrpSpPr>
                <p:nvPr/>
              </p:nvGrpSpPr>
              <p:grpSpPr bwMode="auto">
                <a:xfrm>
                  <a:off x="1289" y="2543"/>
                  <a:ext cx="96" cy="113"/>
                  <a:chOff x="1289" y="2543"/>
                  <a:chExt cx="96" cy="113"/>
                </a:xfrm>
              </p:grpSpPr>
              <p:sp>
                <p:nvSpPr>
                  <p:cNvPr id="9010" name="Rectangle 241"/>
                  <p:cNvSpPr>
                    <a:spLocks noChangeArrowheads="1"/>
                  </p:cNvSpPr>
                  <p:nvPr/>
                </p:nvSpPr>
                <p:spPr bwMode="auto">
                  <a:xfrm>
                    <a:off x="1289" y="2543"/>
                    <a:ext cx="96" cy="113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11" name="Rectangle 242"/>
                  <p:cNvSpPr>
                    <a:spLocks noChangeArrowheads="1"/>
                  </p:cNvSpPr>
                  <p:nvPr/>
                </p:nvSpPr>
                <p:spPr bwMode="auto">
                  <a:xfrm>
                    <a:off x="1289" y="2543"/>
                    <a:ext cx="96" cy="113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9009" name="Rectangle 243"/>
                <p:cNvSpPr>
                  <a:spLocks noChangeArrowheads="1"/>
                </p:cNvSpPr>
                <p:nvPr/>
              </p:nvSpPr>
              <p:spPr bwMode="auto">
                <a:xfrm>
                  <a:off x="1303" y="2544"/>
                  <a:ext cx="99" cy="1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300">
                      <a:solidFill>
                        <a:srgbClr val="000000"/>
                      </a:solidFill>
                      <a:latin typeface="Arial" pitchFamily="34" charset="0"/>
                    </a:rPr>
                    <a:t>B</a:t>
                  </a:r>
                  <a:endParaRPr lang="en-US"/>
                </a:p>
              </p:txBody>
            </p:sp>
          </p:grpSp>
          <p:grpSp>
            <p:nvGrpSpPr>
              <p:cNvPr id="8991" name="Group 244"/>
              <p:cNvGrpSpPr>
                <a:grpSpLocks/>
              </p:cNvGrpSpPr>
              <p:nvPr/>
            </p:nvGrpSpPr>
            <p:grpSpPr bwMode="auto">
              <a:xfrm>
                <a:off x="1688" y="2483"/>
                <a:ext cx="158" cy="180"/>
                <a:chOff x="1688" y="2483"/>
                <a:chExt cx="158" cy="180"/>
              </a:xfrm>
            </p:grpSpPr>
            <p:grpSp>
              <p:nvGrpSpPr>
                <p:cNvPr id="9004" name="Group 245"/>
                <p:cNvGrpSpPr>
                  <a:grpSpLocks/>
                </p:cNvGrpSpPr>
                <p:nvPr/>
              </p:nvGrpSpPr>
              <p:grpSpPr bwMode="auto">
                <a:xfrm>
                  <a:off x="1688" y="2485"/>
                  <a:ext cx="138" cy="104"/>
                  <a:chOff x="1688" y="2485"/>
                  <a:chExt cx="138" cy="104"/>
                </a:xfrm>
              </p:grpSpPr>
              <p:sp>
                <p:nvSpPr>
                  <p:cNvPr id="9006" name="Rectangle 246"/>
                  <p:cNvSpPr>
                    <a:spLocks noChangeArrowheads="1"/>
                  </p:cNvSpPr>
                  <p:nvPr/>
                </p:nvSpPr>
                <p:spPr bwMode="auto">
                  <a:xfrm>
                    <a:off x="1688" y="2485"/>
                    <a:ext cx="138" cy="104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07" name="Rectangle 247"/>
                  <p:cNvSpPr>
                    <a:spLocks noChangeArrowheads="1"/>
                  </p:cNvSpPr>
                  <p:nvPr/>
                </p:nvSpPr>
                <p:spPr bwMode="auto">
                  <a:xfrm>
                    <a:off x="1688" y="2485"/>
                    <a:ext cx="138" cy="104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9005" name="Rectangle 248"/>
                <p:cNvSpPr>
                  <a:spLocks noChangeArrowheads="1"/>
                </p:cNvSpPr>
                <p:nvPr/>
              </p:nvSpPr>
              <p:spPr bwMode="auto">
                <a:xfrm>
                  <a:off x="1706" y="2483"/>
                  <a:ext cx="140" cy="1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300">
                      <a:solidFill>
                        <a:srgbClr val="000000"/>
                      </a:solidFill>
                      <a:latin typeface="Arial" pitchFamily="34" charset="0"/>
                    </a:rPr>
                    <a:t>W</a:t>
                  </a:r>
                  <a:endParaRPr lang="en-US"/>
                </a:p>
              </p:txBody>
            </p:sp>
          </p:grpSp>
          <p:grpSp>
            <p:nvGrpSpPr>
              <p:cNvPr id="8992" name="Group 249"/>
              <p:cNvGrpSpPr>
                <a:grpSpLocks/>
              </p:cNvGrpSpPr>
              <p:nvPr/>
            </p:nvGrpSpPr>
            <p:grpSpPr bwMode="auto">
              <a:xfrm>
                <a:off x="2125" y="2545"/>
                <a:ext cx="113" cy="180"/>
                <a:chOff x="2125" y="2545"/>
                <a:chExt cx="113" cy="180"/>
              </a:xfrm>
            </p:grpSpPr>
            <p:grpSp>
              <p:nvGrpSpPr>
                <p:cNvPr id="9000" name="Group 250"/>
                <p:cNvGrpSpPr>
                  <a:grpSpLocks/>
                </p:cNvGrpSpPr>
                <p:nvPr/>
              </p:nvGrpSpPr>
              <p:grpSpPr bwMode="auto">
                <a:xfrm>
                  <a:off x="2125" y="2545"/>
                  <a:ext cx="96" cy="113"/>
                  <a:chOff x="2125" y="2545"/>
                  <a:chExt cx="96" cy="113"/>
                </a:xfrm>
              </p:grpSpPr>
              <p:sp>
                <p:nvSpPr>
                  <p:cNvPr id="9002" name="Rectangle 251"/>
                  <p:cNvSpPr>
                    <a:spLocks noChangeArrowheads="1"/>
                  </p:cNvSpPr>
                  <p:nvPr/>
                </p:nvSpPr>
                <p:spPr bwMode="auto">
                  <a:xfrm>
                    <a:off x="2125" y="2545"/>
                    <a:ext cx="96" cy="113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003" name="Rectangle 252"/>
                  <p:cNvSpPr>
                    <a:spLocks noChangeArrowheads="1"/>
                  </p:cNvSpPr>
                  <p:nvPr/>
                </p:nvSpPr>
                <p:spPr bwMode="auto">
                  <a:xfrm>
                    <a:off x="2125" y="2545"/>
                    <a:ext cx="96" cy="113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9001" name="Rectangle 253"/>
                <p:cNvSpPr>
                  <a:spLocks noChangeArrowheads="1"/>
                </p:cNvSpPr>
                <p:nvPr/>
              </p:nvSpPr>
              <p:spPr bwMode="auto">
                <a:xfrm>
                  <a:off x="2139" y="2546"/>
                  <a:ext cx="99" cy="1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300">
                      <a:solidFill>
                        <a:srgbClr val="000000"/>
                      </a:solidFill>
                      <a:latin typeface="Arial" pitchFamily="34" charset="0"/>
                    </a:rPr>
                    <a:t>B</a:t>
                  </a:r>
                  <a:endParaRPr lang="en-US"/>
                </a:p>
              </p:txBody>
            </p:sp>
          </p:grpSp>
          <p:grpSp>
            <p:nvGrpSpPr>
              <p:cNvPr id="8993" name="Group 254"/>
              <p:cNvGrpSpPr>
                <a:grpSpLocks/>
              </p:cNvGrpSpPr>
              <p:nvPr/>
            </p:nvGrpSpPr>
            <p:grpSpPr bwMode="auto">
              <a:xfrm>
                <a:off x="1586" y="2746"/>
                <a:ext cx="196" cy="226"/>
                <a:chOff x="1586" y="2746"/>
                <a:chExt cx="196" cy="226"/>
              </a:xfrm>
            </p:grpSpPr>
            <p:sp>
              <p:nvSpPr>
                <p:cNvPr id="8994" name="Freeform 255"/>
                <p:cNvSpPr>
                  <a:spLocks/>
                </p:cNvSpPr>
                <p:nvPr/>
              </p:nvSpPr>
              <p:spPr bwMode="auto">
                <a:xfrm>
                  <a:off x="1586" y="2746"/>
                  <a:ext cx="105" cy="123"/>
                </a:xfrm>
                <a:custGeom>
                  <a:avLst/>
                  <a:gdLst>
                    <a:gd name="T0" fmla="*/ 30 w 105"/>
                    <a:gd name="T1" fmla="*/ 0 h 123"/>
                    <a:gd name="T2" fmla="*/ 60 w 105"/>
                    <a:gd name="T3" fmla="*/ 42 h 123"/>
                    <a:gd name="T4" fmla="*/ 45 w 105"/>
                    <a:gd name="T5" fmla="*/ 42 h 123"/>
                    <a:gd name="T6" fmla="*/ 45 w 105"/>
                    <a:gd name="T7" fmla="*/ 82 h 123"/>
                    <a:gd name="T8" fmla="*/ 105 w 105"/>
                    <a:gd name="T9" fmla="*/ 82 h 123"/>
                    <a:gd name="T10" fmla="*/ 105 w 105"/>
                    <a:gd name="T11" fmla="*/ 123 h 123"/>
                    <a:gd name="T12" fmla="*/ 15 w 105"/>
                    <a:gd name="T13" fmla="*/ 123 h 123"/>
                    <a:gd name="T14" fmla="*/ 15 w 105"/>
                    <a:gd name="T15" fmla="*/ 42 h 123"/>
                    <a:gd name="T16" fmla="*/ 0 w 105"/>
                    <a:gd name="T17" fmla="*/ 42 h 123"/>
                    <a:gd name="T18" fmla="*/ 30 w 105"/>
                    <a:gd name="T19" fmla="*/ 0 h 12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5"/>
                    <a:gd name="T31" fmla="*/ 0 h 123"/>
                    <a:gd name="T32" fmla="*/ 105 w 105"/>
                    <a:gd name="T33" fmla="*/ 123 h 12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5" h="123">
                      <a:moveTo>
                        <a:pt x="30" y="0"/>
                      </a:moveTo>
                      <a:lnTo>
                        <a:pt x="60" y="42"/>
                      </a:lnTo>
                      <a:lnTo>
                        <a:pt x="45" y="42"/>
                      </a:lnTo>
                      <a:lnTo>
                        <a:pt x="45" y="82"/>
                      </a:lnTo>
                      <a:lnTo>
                        <a:pt x="105" y="82"/>
                      </a:lnTo>
                      <a:lnTo>
                        <a:pt x="105" y="123"/>
                      </a:lnTo>
                      <a:lnTo>
                        <a:pt x="15" y="123"/>
                      </a:lnTo>
                      <a:lnTo>
                        <a:pt x="15" y="42"/>
                      </a:lnTo>
                      <a:lnTo>
                        <a:pt x="0" y="42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8995" name="Group 256"/>
                <p:cNvGrpSpPr>
                  <a:grpSpLocks/>
                </p:cNvGrpSpPr>
                <p:nvPr/>
              </p:nvGrpSpPr>
              <p:grpSpPr bwMode="auto">
                <a:xfrm>
                  <a:off x="1680" y="2792"/>
                  <a:ext cx="102" cy="180"/>
                  <a:chOff x="1680" y="2792"/>
                  <a:chExt cx="102" cy="180"/>
                </a:xfrm>
              </p:grpSpPr>
              <p:grpSp>
                <p:nvGrpSpPr>
                  <p:cNvPr id="8996" name="Group 257"/>
                  <p:cNvGrpSpPr>
                    <a:grpSpLocks/>
                  </p:cNvGrpSpPr>
                  <p:nvPr/>
                </p:nvGrpSpPr>
                <p:grpSpPr bwMode="auto">
                  <a:xfrm>
                    <a:off x="1680" y="2792"/>
                    <a:ext cx="96" cy="112"/>
                    <a:chOff x="1680" y="2792"/>
                    <a:chExt cx="96" cy="112"/>
                  </a:xfrm>
                </p:grpSpPr>
                <p:sp>
                  <p:nvSpPr>
                    <p:cNvPr id="8998" name="Rectangle 2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80" y="2792"/>
                      <a:ext cx="96" cy="112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99" name="Rectangle 2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80" y="2792"/>
                      <a:ext cx="96" cy="112"/>
                    </a:xfrm>
                    <a:prstGeom prst="rect">
                      <a:avLst/>
                    </a:prstGeom>
                    <a:noFill/>
                    <a:ln w="6350" cap="rnd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8997" name="Rectangle 260"/>
                  <p:cNvSpPr>
                    <a:spLocks noChangeArrowheads="1"/>
                  </p:cNvSpPr>
                  <p:nvPr/>
                </p:nvSpPr>
                <p:spPr bwMode="auto">
                  <a:xfrm>
                    <a:off x="1699" y="2793"/>
                    <a:ext cx="83" cy="17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en-US" sz="1300">
                        <a:solidFill>
                          <a:srgbClr val="000000"/>
                        </a:solidFill>
                        <a:latin typeface="Arial" pitchFamily="34" charset="0"/>
                      </a:rPr>
                      <a:t>L</a:t>
                    </a:r>
                    <a:endParaRPr lang="en-US"/>
                  </a:p>
                </p:txBody>
              </p:sp>
            </p:grpSp>
          </p:grpSp>
        </p:grpSp>
        <p:sp>
          <p:nvSpPr>
            <p:cNvPr id="8208" name="Rectangle 261"/>
            <p:cNvSpPr>
              <a:spLocks noChangeArrowheads="1"/>
            </p:cNvSpPr>
            <p:nvPr/>
          </p:nvSpPr>
          <p:spPr bwMode="auto">
            <a:xfrm>
              <a:off x="863" y="1935"/>
              <a:ext cx="1847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 dirty="0">
                  <a:solidFill>
                    <a:srgbClr val="000000"/>
                  </a:solidFill>
                  <a:latin typeface="Arial" pitchFamily="34" charset="0"/>
                </a:rPr>
                <a:t>27 cm spacing, all detectors</a:t>
              </a:r>
              <a:endParaRPr lang="en-US" dirty="0"/>
            </a:p>
          </p:txBody>
        </p:sp>
        <p:sp>
          <p:nvSpPr>
            <p:cNvPr id="8209" name="Freeform 262"/>
            <p:cNvSpPr>
              <a:spLocks noEditPoints="1"/>
            </p:cNvSpPr>
            <p:nvPr/>
          </p:nvSpPr>
          <p:spPr bwMode="auto">
            <a:xfrm>
              <a:off x="1736" y="1761"/>
              <a:ext cx="35" cy="178"/>
            </a:xfrm>
            <a:custGeom>
              <a:avLst/>
              <a:gdLst>
                <a:gd name="T0" fmla="*/ 1 w 800"/>
                <a:gd name="T1" fmla="*/ 8 h 4083"/>
                <a:gd name="T2" fmla="*/ 1 w 800"/>
                <a:gd name="T3" fmla="*/ 1 h 4083"/>
                <a:gd name="T4" fmla="*/ 1 w 800"/>
                <a:gd name="T5" fmla="*/ 1 h 4083"/>
                <a:gd name="T6" fmla="*/ 1 w 800"/>
                <a:gd name="T7" fmla="*/ 1 h 4083"/>
                <a:gd name="T8" fmla="*/ 1 w 800"/>
                <a:gd name="T9" fmla="*/ 8 h 4083"/>
                <a:gd name="T10" fmla="*/ 1 w 800"/>
                <a:gd name="T11" fmla="*/ 8 h 4083"/>
                <a:gd name="T12" fmla="*/ 1 w 800"/>
                <a:gd name="T13" fmla="*/ 8 h 4083"/>
                <a:gd name="T14" fmla="*/ 0 w 800"/>
                <a:gd name="T15" fmla="*/ 2 h 4083"/>
                <a:gd name="T16" fmla="*/ 1 w 800"/>
                <a:gd name="T17" fmla="*/ 0 h 4083"/>
                <a:gd name="T18" fmla="*/ 2 w 800"/>
                <a:gd name="T19" fmla="*/ 2 h 4083"/>
                <a:gd name="T20" fmla="*/ 0 w 800"/>
                <a:gd name="T21" fmla="*/ 2 h 40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00"/>
                <a:gd name="T34" fmla="*/ 0 h 4083"/>
                <a:gd name="T35" fmla="*/ 800 w 800"/>
                <a:gd name="T36" fmla="*/ 4083 h 408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00" h="4083">
                  <a:moveTo>
                    <a:pt x="350" y="4033"/>
                  </a:moveTo>
                  <a:lnTo>
                    <a:pt x="350" y="667"/>
                  </a:lnTo>
                  <a:cubicBezTo>
                    <a:pt x="350" y="639"/>
                    <a:pt x="373" y="617"/>
                    <a:pt x="400" y="617"/>
                  </a:cubicBezTo>
                  <a:cubicBezTo>
                    <a:pt x="428" y="617"/>
                    <a:pt x="450" y="639"/>
                    <a:pt x="450" y="667"/>
                  </a:cubicBezTo>
                  <a:lnTo>
                    <a:pt x="450" y="4033"/>
                  </a:lnTo>
                  <a:cubicBezTo>
                    <a:pt x="450" y="4061"/>
                    <a:pt x="428" y="4083"/>
                    <a:pt x="400" y="4083"/>
                  </a:cubicBezTo>
                  <a:cubicBezTo>
                    <a:pt x="373" y="4083"/>
                    <a:pt x="350" y="4061"/>
                    <a:pt x="350" y="4033"/>
                  </a:cubicBezTo>
                  <a:close/>
                  <a:moveTo>
                    <a:pt x="0" y="800"/>
                  </a:moveTo>
                  <a:lnTo>
                    <a:pt x="400" y="0"/>
                  </a:lnTo>
                  <a:lnTo>
                    <a:pt x="800" y="800"/>
                  </a:lnTo>
                  <a:lnTo>
                    <a:pt x="0" y="80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10" name="Freeform 263"/>
            <p:cNvSpPr>
              <a:spLocks noEditPoints="1"/>
            </p:cNvSpPr>
            <p:nvPr/>
          </p:nvSpPr>
          <p:spPr bwMode="auto">
            <a:xfrm>
              <a:off x="1736" y="2057"/>
              <a:ext cx="35" cy="196"/>
            </a:xfrm>
            <a:custGeom>
              <a:avLst/>
              <a:gdLst>
                <a:gd name="T0" fmla="*/ 1 w 800"/>
                <a:gd name="T1" fmla="*/ 0 h 4483"/>
                <a:gd name="T2" fmla="*/ 1 w 800"/>
                <a:gd name="T3" fmla="*/ 7 h 4483"/>
                <a:gd name="T4" fmla="*/ 1 w 800"/>
                <a:gd name="T5" fmla="*/ 7 h 4483"/>
                <a:gd name="T6" fmla="*/ 1 w 800"/>
                <a:gd name="T7" fmla="*/ 7 h 4483"/>
                <a:gd name="T8" fmla="*/ 1 w 800"/>
                <a:gd name="T9" fmla="*/ 0 h 4483"/>
                <a:gd name="T10" fmla="*/ 1 w 800"/>
                <a:gd name="T11" fmla="*/ 0 h 4483"/>
                <a:gd name="T12" fmla="*/ 1 w 800"/>
                <a:gd name="T13" fmla="*/ 0 h 4483"/>
                <a:gd name="T14" fmla="*/ 2 w 800"/>
                <a:gd name="T15" fmla="*/ 7 h 4483"/>
                <a:gd name="T16" fmla="*/ 1 w 800"/>
                <a:gd name="T17" fmla="*/ 9 h 4483"/>
                <a:gd name="T18" fmla="*/ 0 w 800"/>
                <a:gd name="T19" fmla="*/ 7 h 4483"/>
                <a:gd name="T20" fmla="*/ 2 w 800"/>
                <a:gd name="T21" fmla="*/ 7 h 44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00"/>
                <a:gd name="T34" fmla="*/ 0 h 4483"/>
                <a:gd name="T35" fmla="*/ 800 w 800"/>
                <a:gd name="T36" fmla="*/ 4483 h 448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00" h="4483">
                  <a:moveTo>
                    <a:pt x="450" y="50"/>
                  </a:moveTo>
                  <a:lnTo>
                    <a:pt x="450" y="3817"/>
                  </a:lnTo>
                  <a:cubicBezTo>
                    <a:pt x="450" y="3844"/>
                    <a:pt x="428" y="3867"/>
                    <a:pt x="400" y="3867"/>
                  </a:cubicBezTo>
                  <a:cubicBezTo>
                    <a:pt x="373" y="3867"/>
                    <a:pt x="350" y="3844"/>
                    <a:pt x="350" y="3817"/>
                  </a:cubicBezTo>
                  <a:lnTo>
                    <a:pt x="350" y="50"/>
                  </a:lnTo>
                  <a:cubicBezTo>
                    <a:pt x="350" y="23"/>
                    <a:pt x="373" y="0"/>
                    <a:pt x="400" y="0"/>
                  </a:cubicBezTo>
                  <a:cubicBezTo>
                    <a:pt x="428" y="0"/>
                    <a:pt x="450" y="23"/>
                    <a:pt x="450" y="50"/>
                  </a:cubicBezTo>
                  <a:close/>
                  <a:moveTo>
                    <a:pt x="800" y="3683"/>
                  </a:moveTo>
                  <a:lnTo>
                    <a:pt x="400" y="4483"/>
                  </a:lnTo>
                  <a:lnTo>
                    <a:pt x="0" y="3683"/>
                  </a:lnTo>
                  <a:lnTo>
                    <a:pt x="800" y="368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211" name="Group 264"/>
            <p:cNvGrpSpPr>
              <a:grpSpLocks/>
            </p:cNvGrpSpPr>
            <p:nvPr/>
          </p:nvGrpSpPr>
          <p:grpSpPr bwMode="auto">
            <a:xfrm>
              <a:off x="988" y="1585"/>
              <a:ext cx="1530" cy="176"/>
              <a:chOff x="988" y="1585"/>
              <a:chExt cx="1530" cy="176"/>
            </a:xfrm>
          </p:grpSpPr>
          <p:sp>
            <p:nvSpPr>
              <p:cNvPr id="8984" name="Rectangle 265"/>
              <p:cNvSpPr>
                <a:spLocks noChangeArrowheads="1"/>
              </p:cNvSpPr>
              <p:nvPr/>
            </p:nvSpPr>
            <p:spPr bwMode="auto">
              <a:xfrm>
                <a:off x="988" y="1585"/>
                <a:ext cx="1530" cy="17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85" name="Rectangle 266"/>
              <p:cNvSpPr>
                <a:spLocks noChangeArrowheads="1"/>
              </p:cNvSpPr>
              <p:nvPr/>
            </p:nvSpPr>
            <p:spPr bwMode="auto">
              <a:xfrm>
                <a:off x="988" y="1585"/>
                <a:ext cx="1530" cy="17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12" name="Group 267"/>
            <p:cNvGrpSpPr>
              <a:grpSpLocks/>
            </p:cNvGrpSpPr>
            <p:nvPr/>
          </p:nvGrpSpPr>
          <p:grpSpPr bwMode="auto">
            <a:xfrm>
              <a:off x="988" y="1707"/>
              <a:ext cx="1530" cy="36"/>
              <a:chOff x="988" y="1707"/>
              <a:chExt cx="1530" cy="36"/>
            </a:xfrm>
          </p:grpSpPr>
          <p:sp>
            <p:nvSpPr>
              <p:cNvPr id="8982" name="Rectangle 268"/>
              <p:cNvSpPr>
                <a:spLocks noChangeArrowheads="1"/>
              </p:cNvSpPr>
              <p:nvPr/>
            </p:nvSpPr>
            <p:spPr bwMode="auto">
              <a:xfrm>
                <a:off x="988" y="1707"/>
                <a:ext cx="1530" cy="36"/>
              </a:xfrm>
              <a:prstGeom prst="rect">
                <a:avLst/>
              </a:prstGeom>
              <a:solidFill>
                <a:srgbClr val="CC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83" name="Rectangle 269"/>
              <p:cNvSpPr>
                <a:spLocks noChangeArrowheads="1"/>
              </p:cNvSpPr>
              <p:nvPr/>
            </p:nvSpPr>
            <p:spPr bwMode="auto">
              <a:xfrm>
                <a:off x="988" y="1707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13" name="Group 270"/>
            <p:cNvGrpSpPr>
              <a:grpSpLocks/>
            </p:cNvGrpSpPr>
            <p:nvPr/>
          </p:nvGrpSpPr>
          <p:grpSpPr bwMode="auto">
            <a:xfrm>
              <a:off x="988" y="1673"/>
              <a:ext cx="1530" cy="35"/>
              <a:chOff x="988" y="1673"/>
              <a:chExt cx="1530" cy="35"/>
            </a:xfrm>
          </p:grpSpPr>
          <p:sp>
            <p:nvSpPr>
              <p:cNvPr id="8980" name="Rectangle 271"/>
              <p:cNvSpPr>
                <a:spLocks noChangeArrowheads="1"/>
              </p:cNvSpPr>
              <p:nvPr/>
            </p:nvSpPr>
            <p:spPr bwMode="auto">
              <a:xfrm>
                <a:off x="988" y="1673"/>
                <a:ext cx="1530" cy="35"/>
              </a:xfrm>
              <a:prstGeom prst="rect">
                <a:avLst/>
              </a:prstGeom>
              <a:solidFill>
                <a:srgbClr val="CC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81" name="Rectangle 272"/>
              <p:cNvSpPr>
                <a:spLocks noChangeArrowheads="1"/>
              </p:cNvSpPr>
              <p:nvPr/>
            </p:nvSpPr>
            <p:spPr bwMode="auto">
              <a:xfrm>
                <a:off x="988" y="1673"/>
                <a:ext cx="1530" cy="35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14" name="Group 273"/>
            <p:cNvGrpSpPr>
              <a:grpSpLocks/>
            </p:cNvGrpSpPr>
            <p:nvPr/>
          </p:nvGrpSpPr>
          <p:grpSpPr bwMode="auto">
            <a:xfrm>
              <a:off x="988" y="1637"/>
              <a:ext cx="1530" cy="36"/>
              <a:chOff x="988" y="1637"/>
              <a:chExt cx="1530" cy="36"/>
            </a:xfrm>
          </p:grpSpPr>
          <p:sp>
            <p:nvSpPr>
              <p:cNvPr id="8978" name="Rectangle 274"/>
              <p:cNvSpPr>
                <a:spLocks noChangeArrowheads="1"/>
              </p:cNvSpPr>
              <p:nvPr/>
            </p:nvSpPr>
            <p:spPr bwMode="auto">
              <a:xfrm>
                <a:off x="988" y="1637"/>
                <a:ext cx="1530" cy="3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79" name="Rectangle 275"/>
              <p:cNvSpPr>
                <a:spLocks noChangeArrowheads="1"/>
              </p:cNvSpPr>
              <p:nvPr/>
            </p:nvSpPr>
            <p:spPr bwMode="auto">
              <a:xfrm>
                <a:off x="988" y="1637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15" name="Group 276"/>
            <p:cNvGrpSpPr>
              <a:grpSpLocks/>
            </p:cNvGrpSpPr>
            <p:nvPr/>
          </p:nvGrpSpPr>
          <p:grpSpPr bwMode="auto">
            <a:xfrm>
              <a:off x="988" y="1602"/>
              <a:ext cx="1530" cy="36"/>
              <a:chOff x="988" y="1602"/>
              <a:chExt cx="1530" cy="36"/>
            </a:xfrm>
          </p:grpSpPr>
          <p:sp>
            <p:nvSpPr>
              <p:cNvPr id="8976" name="Rectangle 277"/>
              <p:cNvSpPr>
                <a:spLocks noChangeArrowheads="1"/>
              </p:cNvSpPr>
              <p:nvPr/>
            </p:nvSpPr>
            <p:spPr bwMode="auto">
              <a:xfrm>
                <a:off x="988" y="1602"/>
                <a:ext cx="1530" cy="3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77" name="Rectangle 278"/>
              <p:cNvSpPr>
                <a:spLocks noChangeArrowheads="1"/>
              </p:cNvSpPr>
              <p:nvPr/>
            </p:nvSpPr>
            <p:spPr bwMode="auto">
              <a:xfrm>
                <a:off x="988" y="1602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16" name="Group 279"/>
            <p:cNvGrpSpPr>
              <a:grpSpLocks/>
            </p:cNvGrpSpPr>
            <p:nvPr/>
          </p:nvGrpSpPr>
          <p:grpSpPr bwMode="auto">
            <a:xfrm>
              <a:off x="1052" y="1596"/>
              <a:ext cx="105" cy="165"/>
              <a:chOff x="1052" y="1596"/>
              <a:chExt cx="105" cy="165"/>
            </a:xfrm>
          </p:grpSpPr>
          <p:grpSp>
            <p:nvGrpSpPr>
              <p:cNvPr id="8972" name="Group 280"/>
              <p:cNvGrpSpPr>
                <a:grpSpLocks/>
              </p:cNvGrpSpPr>
              <p:nvPr/>
            </p:nvGrpSpPr>
            <p:grpSpPr bwMode="auto">
              <a:xfrm>
                <a:off x="1052" y="1601"/>
                <a:ext cx="88" cy="88"/>
                <a:chOff x="1052" y="1601"/>
                <a:chExt cx="88" cy="88"/>
              </a:xfrm>
            </p:grpSpPr>
            <p:sp>
              <p:nvSpPr>
                <p:cNvPr id="8974" name="Rectangle 281"/>
                <p:cNvSpPr>
                  <a:spLocks noChangeArrowheads="1"/>
                </p:cNvSpPr>
                <p:nvPr/>
              </p:nvSpPr>
              <p:spPr bwMode="auto">
                <a:xfrm>
                  <a:off x="1052" y="1601"/>
                  <a:ext cx="88" cy="88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975" name="Rectangle 282"/>
                <p:cNvSpPr>
                  <a:spLocks noChangeArrowheads="1"/>
                </p:cNvSpPr>
                <p:nvPr/>
              </p:nvSpPr>
              <p:spPr bwMode="auto">
                <a:xfrm>
                  <a:off x="1052" y="1601"/>
                  <a:ext cx="88" cy="88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973" name="Rectangle 283"/>
              <p:cNvSpPr>
                <a:spLocks noChangeArrowheads="1"/>
              </p:cNvSpPr>
              <p:nvPr/>
            </p:nvSpPr>
            <p:spPr bwMode="auto">
              <a:xfrm>
                <a:off x="1066" y="1596"/>
                <a:ext cx="91" cy="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Arial" pitchFamily="34" charset="0"/>
                  </a:rPr>
                  <a:t>X</a:t>
                </a:r>
                <a:endParaRPr lang="en-US"/>
              </a:p>
            </p:txBody>
          </p:sp>
        </p:grpSp>
        <p:grpSp>
          <p:nvGrpSpPr>
            <p:cNvPr id="8217" name="Group 284"/>
            <p:cNvGrpSpPr>
              <a:grpSpLocks/>
            </p:cNvGrpSpPr>
            <p:nvPr/>
          </p:nvGrpSpPr>
          <p:grpSpPr bwMode="auto">
            <a:xfrm>
              <a:off x="2298" y="1603"/>
              <a:ext cx="205" cy="188"/>
              <a:chOff x="2298" y="1603"/>
              <a:chExt cx="205" cy="188"/>
            </a:xfrm>
          </p:grpSpPr>
          <p:grpSp>
            <p:nvGrpSpPr>
              <p:cNvPr id="8968" name="Group 285"/>
              <p:cNvGrpSpPr>
                <a:grpSpLocks/>
              </p:cNvGrpSpPr>
              <p:nvPr/>
            </p:nvGrpSpPr>
            <p:grpSpPr bwMode="auto">
              <a:xfrm>
                <a:off x="2298" y="1603"/>
                <a:ext cx="159" cy="131"/>
                <a:chOff x="2298" y="1603"/>
                <a:chExt cx="159" cy="131"/>
              </a:xfrm>
            </p:grpSpPr>
            <p:sp>
              <p:nvSpPr>
                <p:cNvPr id="8970" name="Rectangle 286"/>
                <p:cNvSpPr>
                  <a:spLocks noChangeArrowheads="1"/>
                </p:cNvSpPr>
                <p:nvPr/>
              </p:nvSpPr>
              <p:spPr bwMode="auto">
                <a:xfrm>
                  <a:off x="2298" y="1603"/>
                  <a:ext cx="159" cy="131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971" name="Rectangle 287"/>
                <p:cNvSpPr>
                  <a:spLocks noChangeArrowheads="1"/>
                </p:cNvSpPr>
                <p:nvPr/>
              </p:nvSpPr>
              <p:spPr bwMode="auto">
                <a:xfrm>
                  <a:off x="2298" y="1603"/>
                  <a:ext cx="159" cy="131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969" name="Rectangle 288"/>
              <p:cNvSpPr>
                <a:spLocks noChangeArrowheads="1"/>
              </p:cNvSpPr>
              <p:nvPr/>
            </p:nvSpPr>
            <p:spPr bwMode="auto">
              <a:xfrm>
                <a:off x="2312" y="1614"/>
                <a:ext cx="191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>
                    <a:solidFill>
                      <a:srgbClr val="000000"/>
                    </a:solidFill>
                    <a:latin typeface="Arial" pitchFamily="34" charset="0"/>
                  </a:rPr>
                  <a:t>D1</a:t>
                </a:r>
                <a:endParaRPr lang="en-US"/>
              </a:p>
            </p:txBody>
          </p:sp>
        </p:grpSp>
        <p:grpSp>
          <p:nvGrpSpPr>
            <p:cNvPr id="8218" name="Group 289"/>
            <p:cNvGrpSpPr>
              <a:grpSpLocks/>
            </p:cNvGrpSpPr>
            <p:nvPr/>
          </p:nvGrpSpPr>
          <p:grpSpPr bwMode="auto">
            <a:xfrm>
              <a:off x="1331" y="1648"/>
              <a:ext cx="107" cy="165"/>
              <a:chOff x="1331" y="1648"/>
              <a:chExt cx="107" cy="165"/>
            </a:xfrm>
          </p:grpSpPr>
          <p:grpSp>
            <p:nvGrpSpPr>
              <p:cNvPr id="8964" name="Group 290"/>
              <p:cNvGrpSpPr>
                <a:grpSpLocks/>
              </p:cNvGrpSpPr>
              <p:nvPr/>
            </p:nvGrpSpPr>
            <p:grpSpPr bwMode="auto">
              <a:xfrm>
                <a:off x="1331" y="1653"/>
                <a:ext cx="94" cy="88"/>
                <a:chOff x="1331" y="1653"/>
                <a:chExt cx="94" cy="88"/>
              </a:xfrm>
            </p:grpSpPr>
            <p:sp>
              <p:nvSpPr>
                <p:cNvPr id="8966" name="Rectangle 291"/>
                <p:cNvSpPr>
                  <a:spLocks noChangeArrowheads="1"/>
                </p:cNvSpPr>
                <p:nvPr/>
              </p:nvSpPr>
              <p:spPr bwMode="auto">
                <a:xfrm>
                  <a:off x="1331" y="1653"/>
                  <a:ext cx="94" cy="88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967" name="Rectangle 292"/>
                <p:cNvSpPr>
                  <a:spLocks noChangeArrowheads="1"/>
                </p:cNvSpPr>
                <p:nvPr/>
              </p:nvSpPr>
              <p:spPr bwMode="auto">
                <a:xfrm>
                  <a:off x="1331" y="1653"/>
                  <a:ext cx="94" cy="88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965" name="Rectangle 293"/>
              <p:cNvSpPr>
                <a:spLocks noChangeArrowheads="1"/>
              </p:cNvSpPr>
              <p:nvPr/>
            </p:nvSpPr>
            <p:spPr bwMode="auto">
              <a:xfrm>
                <a:off x="1347" y="1648"/>
                <a:ext cx="91" cy="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Arial" pitchFamily="34" charset="0"/>
                  </a:rPr>
                  <a:t>Y</a:t>
                </a:r>
                <a:endParaRPr lang="en-US"/>
              </a:p>
            </p:txBody>
          </p:sp>
        </p:grpSp>
        <p:grpSp>
          <p:nvGrpSpPr>
            <p:cNvPr id="8219" name="Group 294"/>
            <p:cNvGrpSpPr>
              <a:grpSpLocks/>
            </p:cNvGrpSpPr>
            <p:nvPr/>
          </p:nvGrpSpPr>
          <p:grpSpPr bwMode="auto">
            <a:xfrm>
              <a:off x="988" y="1585"/>
              <a:ext cx="1530" cy="176"/>
              <a:chOff x="988" y="1585"/>
              <a:chExt cx="1530" cy="176"/>
            </a:xfrm>
          </p:grpSpPr>
          <p:sp>
            <p:nvSpPr>
              <p:cNvPr id="8962" name="Rectangle 295"/>
              <p:cNvSpPr>
                <a:spLocks noChangeArrowheads="1"/>
              </p:cNvSpPr>
              <p:nvPr/>
            </p:nvSpPr>
            <p:spPr bwMode="auto">
              <a:xfrm>
                <a:off x="988" y="1585"/>
                <a:ext cx="1530" cy="17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63" name="Rectangle 296"/>
              <p:cNvSpPr>
                <a:spLocks noChangeArrowheads="1"/>
              </p:cNvSpPr>
              <p:nvPr/>
            </p:nvSpPr>
            <p:spPr bwMode="auto">
              <a:xfrm>
                <a:off x="988" y="1585"/>
                <a:ext cx="1530" cy="17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20" name="Group 297"/>
            <p:cNvGrpSpPr>
              <a:grpSpLocks/>
            </p:cNvGrpSpPr>
            <p:nvPr/>
          </p:nvGrpSpPr>
          <p:grpSpPr bwMode="auto">
            <a:xfrm>
              <a:off x="988" y="1707"/>
              <a:ext cx="1530" cy="36"/>
              <a:chOff x="988" y="1707"/>
              <a:chExt cx="1530" cy="36"/>
            </a:xfrm>
          </p:grpSpPr>
          <p:sp>
            <p:nvSpPr>
              <p:cNvPr id="8960" name="Rectangle 298"/>
              <p:cNvSpPr>
                <a:spLocks noChangeArrowheads="1"/>
              </p:cNvSpPr>
              <p:nvPr/>
            </p:nvSpPr>
            <p:spPr bwMode="auto">
              <a:xfrm>
                <a:off x="988" y="1707"/>
                <a:ext cx="1530" cy="36"/>
              </a:xfrm>
              <a:prstGeom prst="rect">
                <a:avLst/>
              </a:prstGeom>
              <a:solidFill>
                <a:srgbClr val="CC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61" name="Rectangle 299"/>
              <p:cNvSpPr>
                <a:spLocks noChangeArrowheads="1"/>
              </p:cNvSpPr>
              <p:nvPr/>
            </p:nvSpPr>
            <p:spPr bwMode="auto">
              <a:xfrm>
                <a:off x="988" y="1707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21" name="Group 300"/>
            <p:cNvGrpSpPr>
              <a:grpSpLocks/>
            </p:cNvGrpSpPr>
            <p:nvPr/>
          </p:nvGrpSpPr>
          <p:grpSpPr bwMode="auto">
            <a:xfrm>
              <a:off x="988" y="1673"/>
              <a:ext cx="1530" cy="35"/>
              <a:chOff x="988" y="1673"/>
              <a:chExt cx="1530" cy="35"/>
            </a:xfrm>
          </p:grpSpPr>
          <p:sp>
            <p:nvSpPr>
              <p:cNvPr id="8958" name="Rectangle 301"/>
              <p:cNvSpPr>
                <a:spLocks noChangeArrowheads="1"/>
              </p:cNvSpPr>
              <p:nvPr/>
            </p:nvSpPr>
            <p:spPr bwMode="auto">
              <a:xfrm>
                <a:off x="988" y="1673"/>
                <a:ext cx="1530" cy="35"/>
              </a:xfrm>
              <a:prstGeom prst="rect">
                <a:avLst/>
              </a:prstGeom>
              <a:solidFill>
                <a:srgbClr val="CC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59" name="Rectangle 302"/>
              <p:cNvSpPr>
                <a:spLocks noChangeArrowheads="1"/>
              </p:cNvSpPr>
              <p:nvPr/>
            </p:nvSpPr>
            <p:spPr bwMode="auto">
              <a:xfrm>
                <a:off x="988" y="1673"/>
                <a:ext cx="1530" cy="35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22" name="Group 303"/>
            <p:cNvGrpSpPr>
              <a:grpSpLocks/>
            </p:cNvGrpSpPr>
            <p:nvPr/>
          </p:nvGrpSpPr>
          <p:grpSpPr bwMode="auto">
            <a:xfrm>
              <a:off x="988" y="1637"/>
              <a:ext cx="1530" cy="36"/>
              <a:chOff x="988" y="1637"/>
              <a:chExt cx="1530" cy="36"/>
            </a:xfrm>
          </p:grpSpPr>
          <p:sp>
            <p:nvSpPr>
              <p:cNvPr id="8956" name="Rectangle 304"/>
              <p:cNvSpPr>
                <a:spLocks noChangeArrowheads="1"/>
              </p:cNvSpPr>
              <p:nvPr/>
            </p:nvSpPr>
            <p:spPr bwMode="auto">
              <a:xfrm>
                <a:off x="988" y="1637"/>
                <a:ext cx="1530" cy="3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57" name="Rectangle 305"/>
              <p:cNvSpPr>
                <a:spLocks noChangeArrowheads="1"/>
              </p:cNvSpPr>
              <p:nvPr/>
            </p:nvSpPr>
            <p:spPr bwMode="auto">
              <a:xfrm>
                <a:off x="988" y="1637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23" name="Group 306"/>
            <p:cNvGrpSpPr>
              <a:grpSpLocks/>
            </p:cNvGrpSpPr>
            <p:nvPr/>
          </p:nvGrpSpPr>
          <p:grpSpPr bwMode="auto">
            <a:xfrm>
              <a:off x="988" y="1602"/>
              <a:ext cx="1530" cy="36"/>
              <a:chOff x="988" y="1602"/>
              <a:chExt cx="1530" cy="36"/>
            </a:xfrm>
          </p:grpSpPr>
          <p:sp>
            <p:nvSpPr>
              <p:cNvPr id="8954" name="Rectangle 307"/>
              <p:cNvSpPr>
                <a:spLocks noChangeArrowheads="1"/>
              </p:cNvSpPr>
              <p:nvPr/>
            </p:nvSpPr>
            <p:spPr bwMode="auto">
              <a:xfrm>
                <a:off x="988" y="1602"/>
                <a:ext cx="1530" cy="3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55" name="Rectangle 308"/>
              <p:cNvSpPr>
                <a:spLocks noChangeArrowheads="1"/>
              </p:cNvSpPr>
              <p:nvPr/>
            </p:nvSpPr>
            <p:spPr bwMode="auto">
              <a:xfrm>
                <a:off x="988" y="1602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24" name="Group 309"/>
            <p:cNvGrpSpPr>
              <a:grpSpLocks/>
            </p:cNvGrpSpPr>
            <p:nvPr/>
          </p:nvGrpSpPr>
          <p:grpSpPr bwMode="auto">
            <a:xfrm>
              <a:off x="1052" y="1601"/>
              <a:ext cx="88" cy="88"/>
              <a:chOff x="1052" y="1601"/>
              <a:chExt cx="88" cy="88"/>
            </a:xfrm>
          </p:grpSpPr>
          <p:sp>
            <p:nvSpPr>
              <p:cNvPr id="8952" name="Rectangle 310"/>
              <p:cNvSpPr>
                <a:spLocks noChangeArrowheads="1"/>
              </p:cNvSpPr>
              <p:nvPr/>
            </p:nvSpPr>
            <p:spPr bwMode="auto">
              <a:xfrm>
                <a:off x="1052" y="1601"/>
                <a:ext cx="88" cy="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53" name="Rectangle 311"/>
              <p:cNvSpPr>
                <a:spLocks noChangeArrowheads="1"/>
              </p:cNvSpPr>
              <p:nvPr/>
            </p:nvSpPr>
            <p:spPr bwMode="auto">
              <a:xfrm>
                <a:off x="1052" y="1601"/>
                <a:ext cx="88" cy="88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225" name="Rectangle 312"/>
            <p:cNvSpPr>
              <a:spLocks noChangeArrowheads="1"/>
            </p:cNvSpPr>
            <p:nvPr/>
          </p:nvSpPr>
          <p:spPr bwMode="auto">
            <a:xfrm>
              <a:off x="1066" y="1597"/>
              <a:ext cx="92" cy="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pitchFamily="34" charset="0"/>
                </a:rPr>
                <a:t>X</a:t>
              </a:r>
              <a:endParaRPr lang="en-US"/>
            </a:p>
          </p:txBody>
        </p:sp>
        <p:grpSp>
          <p:nvGrpSpPr>
            <p:cNvPr id="8226" name="Group 313"/>
            <p:cNvGrpSpPr>
              <a:grpSpLocks/>
            </p:cNvGrpSpPr>
            <p:nvPr/>
          </p:nvGrpSpPr>
          <p:grpSpPr bwMode="auto">
            <a:xfrm>
              <a:off x="1052" y="1601"/>
              <a:ext cx="88" cy="88"/>
              <a:chOff x="1052" y="1601"/>
              <a:chExt cx="88" cy="88"/>
            </a:xfrm>
          </p:grpSpPr>
          <p:sp>
            <p:nvSpPr>
              <p:cNvPr id="8950" name="Rectangle 314"/>
              <p:cNvSpPr>
                <a:spLocks noChangeArrowheads="1"/>
              </p:cNvSpPr>
              <p:nvPr/>
            </p:nvSpPr>
            <p:spPr bwMode="auto">
              <a:xfrm>
                <a:off x="1052" y="1601"/>
                <a:ext cx="88" cy="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51" name="Rectangle 315"/>
              <p:cNvSpPr>
                <a:spLocks noChangeArrowheads="1"/>
              </p:cNvSpPr>
              <p:nvPr/>
            </p:nvSpPr>
            <p:spPr bwMode="auto">
              <a:xfrm>
                <a:off x="1052" y="1601"/>
                <a:ext cx="88" cy="88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227" name="Rectangle 316"/>
            <p:cNvSpPr>
              <a:spLocks noChangeArrowheads="1"/>
            </p:cNvSpPr>
            <p:nvPr/>
          </p:nvSpPr>
          <p:spPr bwMode="auto">
            <a:xfrm>
              <a:off x="1066" y="1597"/>
              <a:ext cx="92" cy="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pitchFamily="34" charset="0"/>
                </a:rPr>
                <a:t>X</a:t>
              </a:r>
              <a:endParaRPr lang="en-US"/>
            </a:p>
          </p:txBody>
        </p:sp>
        <p:grpSp>
          <p:nvGrpSpPr>
            <p:cNvPr id="8228" name="Group 317"/>
            <p:cNvGrpSpPr>
              <a:grpSpLocks/>
            </p:cNvGrpSpPr>
            <p:nvPr/>
          </p:nvGrpSpPr>
          <p:grpSpPr bwMode="auto">
            <a:xfrm>
              <a:off x="2298" y="1603"/>
              <a:ext cx="159" cy="131"/>
              <a:chOff x="2298" y="1603"/>
              <a:chExt cx="159" cy="131"/>
            </a:xfrm>
          </p:grpSpPr>
          <p:sp>
            <p:nvSpPr>
              <p:cNvPr id="8948" name="Rectangle 318"/>
              <p:cNvSpPr>
                <a:spLocks noChangeArrowheads="1"/>
              </p:cNvSpPr>
              <p:nvPr/>
            </p:nvSpPr>
            <p:spPr bwMode="auto">
              <a:xfrm>
                <a:off x="2298" y="1603"/>
                <a:ext cx="159" cy="13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49" name="Rectangle 319"/>
              <p:cNvSpPr>
                <a:spLocks noChangeArrowheads="1"/>
              </p:cNvSpPr>
              <p:nvPr/>
            </p:nvSpPr>
            <p:spPr bwMode="auto">
              <a:xfrm>
                <a:off x="2298" y="1603"/>
                <a:ext cx="159" cy="131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229" name="Rectangle 320"/>
            <p:cNvSpPr>
              <a:spLocks noChangeArrowheads="1"/>
            </p:cNvSpPr>
            <p:nvPr/>
          </p:nvSpPr>
          <p:spPr bwMode="auto">
            <a:xfrm>
              <a:off x="2311" y="1614"/>
              <a:ext cx="191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D1</a:t>
              </a:r>
              <a:endParaRPr lang="en-US"/>
            </a:p>
          </p:txBody>
        </p:sp>
        <p:grpSp>
          <p:nvGrpSpPr>
            <p:cNvPr id="8230" name="Group 321"/>
            <p:cNvGrpSpPr>
              <a:grpSpLocks/>
            </p:cNvGrpSpPr>
            <p:nvPr/>
          </p:nvGrpSpPr>
          <p:grpSpPr bwMode="auto">
            <a:xfrm>
              <a:off x="2298" y="1603"/>
              <a:ext cx="159" cy="131"/>
              <a:chOff x="2298" y="1603"/>
              <a:chExt cx="159" cy="131"/>
            </a:xfrm>
          </p:grpSpPr>
          <p:sp>
            <p:nvSpPr>
              <p:cNvPr id="8946" name="Rectangle 322"/>
              <p:cNvSpPr>
                <a:spLocks noChangeArrowheads="1"/>
              </p:cNvSpPr>
              <p:nvPr/>
            </p:nvSpPr>
            <p:spPr bwMode="auto">
              <a:xfrm>
                <a:off x="2298" y="1603"/>
                <a:ext cx="159" cy="13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47" name="Rectangle 323"/>
              <p:cNvSpPr>
                <a:spLocks noChangeArrowheads="1"/>
              </p:cNvSpPr>
              <p:nvPr/>
            </p:nvSpPr>
            <p:spPr bwMode="auto">
              <a:xfrm>
                <a:off x="2298" y="1603"/>
                <a:ext cx="159" cy="131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231" name="Rectangle 324"/>
            <p:cNvSpPr>
              <a:spLocks noChangeArrowheads="1"/>
            </p:cNvSpPr>
            <p:nvPr/>
          </p:nvSpPr>
          <p:spPr bwMode="auto">
            <a:xfrm>
              <a:off x="2311" y="1614"/>
              <a:ext cx="191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D1</a:t>
              </a:r>
              <a:endParaRPr lang="en-US"/>
            </a:p>
          </p:txBody>
        </p:sp>
        <p:grpSp>
          <p:nvGrpSpPr>
            <p:cNvPr id="8232" name="Group 325"/>
            <p:cNvGrpSpPr>
              <a:grpSpLocks/>
            </p:cNvGrpSpPr>
            <p:nvPr/>
          </p:nvGrpSpPr>
          <p:grpSpPr bwMode="auto">
            <a:xfrm>
              <a:off x="1331" y="1653"/>
              <a:ext cx="94" cy="88"/>
              <a:chOff x="1331" y="1653"/>
              <a:chExt cx="94" cy="88"/>
            </a:xfrm>
          </p:grpSpPr>
          <p:sp>
            <p:nvSpPr>
              <p:cNvPr id="8944" name="Rectangle 326"/>
              <p:cNvSpPr>
                <a:spLocks noChangeArrowheads="1"/>
              </p:cNvSpPr>
              <p:nvPr/>
            </p:nvSpPr>
            <p:spPr bwMode="auto">
              <a:xfrm>
                <a:off x="1331" y="1653"/>
                <a:ext cx="94" cy="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45" name="Rectangle 327"/>
              <p:cNvSpPr>
                <a:spLocks noChangeArrowheads="1"/>
              </p:cNvSpPr>
              <p:nvPr/>
            </p:nvSpPr>
            <p:spPr bwMode="auto">
              <a:xfrm>
                <a:off x="1331" y="1653"/>
                <a:ext cx="94" cy="88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233" name="Rectangle 328"/>
            <p:cNvSpPr>
              <a:spLocks noChangeArrowheads="1"/>
            </p:cNvSpPr>
            <p:nvPr/>
          </p:nvSpPr>
          <p:spPr bwMode="auto">
            <a:xfrm>
              <a:off x="1348" y="1648"/>
              <a:ext cx="91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pitchFamily="34" charset="0"/>
                </a:rPr>
                <a:t>Y</a:t>
              </a:r>
              <a:endParaRPr lang="en-US"/>
            </a:p>
          </p:txBody>
        </p:sp>
        <p:grpSp>
          <p:nvGrpSpPr>
            <p:cNvPr id="8234" name="Group 329"/>
            <p:cNvGrpSpPr>
              <a:grpSpLocks/>
            </p:cNvGrpSpPr>
            <p:nvPr/>
          </p:nvGrpSpPr>
          <p:grpSpPr bwMode="auto">
            <a:xfrm>
              <a:off x="1331" y="1653"/>
              <a:ext cx="94" cy="88"/>
              <a:chOff x="1331" y="1653"/>
              <a:chExt cx="94" cy="88"/>
            </a:xfrm>
          </p:grpSpPr>
          <p:sp>
            <p:nvSpPr>
              <p:cNvPr id="8942" name="Rectangle 330"/>
              <p:cNvSpPr>
                <a:spLocks noChangeArrowheads="1"/>
              </p:cNvSpPr>
              <p:nvPr/>
            </p:nvSpPr>
            <p:spPr bwMode="auto">
              <a:xfrm>
                <a:off x="1331" y="1653"/>
                <a:ext cx="94" cy="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43" name="Rectangle 331"/>
              <p:cNvSpPr>
                <a:spLocks noChangeArrowheads="1"/>
              </p:cNvSpPr>
              <p:nvPr/>
            </p:nvSpPr>
            <p:spPr bwMode="auto">
              <a:xfrm>
                <a:off x="1331" y="1653"/>
                <a:ext cx="94" cy="88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235" name="Rectangle 332"/>
            <p:cNvSpPr>
              <a:spLocks noChangeArrowheads="1"/>
            </p:cNvSpPr>
            <p:nvPr/>
          </p:nvSpPr>
          <p:spPr bwMode="auto">
            <a:xfrm>
              <a:off x="1348" y="1648"/>
              <a:ext cx="91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pitchFamily="34" charset="0"/>
                </a:rPr>
                <a:t>Y</a:t>
              </a:r>
              <a:endParaRPr lang="en-US"/>
            </a:p>
          </p:txBody>
        </p:sp>
        <p:grpSp>
          <p:nvGrpSpPr>
            <p:cNvPr id="8236" name="Group 333"/>
            <p:cNvGrpSpPr>
              <a:grpSpLocks/>
            </p:cNvGrpSpPr>
            <p:nvPr/>
          </p:nvGrpSpPr>
          <p:grpSpPr bwMode="auto">
            <a:xfrm>
              <a:off x="988" y="2253"/>
              <a:ext cx="1530" cy="176"/>
              <a:chOff x="988" y="2253"/>
              <a:chExt cx="1530" cy="176"/>
            </a:xfrm>
          </p:grpSpPr>
          <p:sp>
            <p:nvSpPr>
              <p:cNvPr id="8940" name="Rectangle 334"/>
              <p:cNvSpPr>
                <a:spLocks noChangeArrowheads="1"/>
              </p:cNvSpPr>
              <p:nvPr/>
            </p:nvSpPr>
            <p:spPr bwMode="auto">
              <a:xfrm>
                <a:off x="988" y="2253"/>
                <a:ext cx="1530" cy="17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41" name="Rectangle 335"/>
              <p:cNvSpPr>
                <a:spLocks noChangeArrowheads="1"/>
              </p:cNvSpPr>
              <p:nvPr/>
            </p:nvSpPr>
            <p:spPr bwMode="auto">
              <a:xfrm>
                <a:off x="988" y="2253"/>
                <a:ext cx="1530" cy="17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37" name="Group 336"/>
            <p:cNvGrpSpPr>
              <a:grpSpLocks/>
            </p:cNvGrpSpPr>
            <p:nvPr/>
          </p:nvGrpSpPr>
          <p:grpSpPr bwMode="auto">
            <a:xfrm>
              <a:off x="988" y="2376"/>
              <a:ext cx="1530" cy="36"/>
              <a:chOff x="988" y="2376"/>
              <a:chExt cx="1530" cy="36"/>
            </a:xfrm>
          </p:grpSpPr>
          <p:sp>
            <p:nvSpPr>
              <p:cNvPr id="8938" name="Rectangle 337"/>
              <p:cNvSpPr>
                <a:spLocks noChangeArrowheads="1"/>
              </p:cNvSpPr>
              <p:nvPr/>
            </p:nvSpPr>
            <p:spPr bwMode="auto">
              <a:xfrm>
                <a:off x="988" y="2376"/>
                <a:ext cx="1530" cy="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39" name="Rectangle 338"/>
              <p:cNvSpPr>
                <a:spLocks noChangeArrowheads="1"/>
              </p:cNvSpPr>
              <p:nvPr/>
            </p:nvSpPr>
            <p:spPr bwMode="auto">
              <a:xfrm>
                <a:off x="988" y="2376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38" name="Group 339"/>
            <p:cNvGrpSpPr>
              <a:grpSpLocks/>
            </p:cNvGrpSpPr>
            <p:nvPr/>
          </p:nvGrpSpPr>
          <p:grpSpPr bwMode="auto">
            <a:xfrm>
              <a:off x="988" y="2341"/>
              <a:ext cx="1530" cy="36"/>
              <a:chOff x="988" y="2341"/>
              <a:chExt cx="1530" cy="36"/>
            </a:xfrm>
          </p:grpSpPr>
          <p:sp>
            <p:nvSpPr>
              <p:cNvPr id="8936" name="Rectangle 340"/>
              <p:cNvSpPr>
                <a:spLocks noChangeArrowheads="1"/>
              </p:cNvSpPr>
              <p:nvPr/>
            </p:nvSpPr>
            <p:spPr bwMode="auto">
              <a:xfrm>
                <a:off x="988" y="2341"/>
                <a:ext cx="1530" cy="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37" name="Rectangle 341"/>
              <p:cNvSpPr>
                <a:spLocks noChangeArrowheads="1"/>
              </p:cNvSpPr>
              <p:nvPr/>
            </p:nvSpPr>
            <p:spPr bwMode="auto">
              <a:xfrm>
                <a:off x="988" y="2341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39" name="Group 342"/>
            <p:cNvGrpSpPr>
              <a:grpSpLocks/>
            </p:cNvGrpSpPr>
            <p:nvPr/>
          </p:nvGrpSpPr>
          <p:grpSpPr bwMode="auto">
            <a:xfrm>
              <a:off x="988" y="2306"/>
              <a:ext cx="1530" cy="35"/>
              <a:chOff x="988" y="2306"/>
              <a:chExt cx="1530" cy="35"/>
            </a:xfrm>
          </p:grpSpPr>
          <p:sp>
            <p:nvSpPr>
              <p:cNvPr id="8934" name="Rectangle 343"/>
              <p:cNvSpPr>
                <a:spLocks noChangeArrowheads="1"/>
              </p:cNvSpPr>
              <p:nvPr/>
            </p:nvSpPr>
            <p:spPr bwMode="auto">
              <a:xfrm>
                <a:off x="988" y="2306"/>
                <a:ext cx="1530" cy="3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35" name="Rectangle 344"/>
              <p:cNvSpPr>
                <a:spLocks noChangeArrowheads="1"/>
              </p:cNvSpPr>
              <p:nvPr/>
            </p:nvSpPr>
            <p:spPr bwMode="auto">
              <a:xfrm>
                <a:off x="988" y="2306"/>
                <a:ext cx="1530" cy="35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40" name="Group 345"/>
            <p:cNvGrpSpPr>
              <a:grpSpLocks/>
            </p:cNvGrpSpPr>
            <p:nvPr/>
          </p:nvGrpSpPr>
          <p:grpSpPr bwMode="auto">
            <a:xfrm>
              <a:off x="988" y="2271"/>
              <a:ext cx="1530" cy="35"/>
              <a:chOff x="988" y="2271"/>
              <a:chExt cx="1530" cy="35"/>
            </a:xfrm>
          </p:grpSpPr>
          <p:sp>
            <p:nvSpPr>
              <p:cNvPr id="8932" name="Rectangle 346"/>
              <p:cNvSpPr>
                <a:spLocks noChangeArrowheads="1"/>
              </p:cNvSpPr>
              <p:nvPr/>
            </p:nvSpPr>
            <p:spPr bwMode="auto">
              <a:xfrm>
                <a:off x="988" y="2271"/>
                <a:ext cx="1530" cy="3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33" name="Rectangle 347"/>
              <p:cNvSpPr>
                <a:spLocks noChangeArrowheads="1"/>
              </p:cNvSpPr>
              <p:nvPr/>
            </p:nvSpPr>
            <p:spPr bwMode="auto">
              <a:xfrm>
                <a:off x="988" y="2271"/>
                <a:ext cx="1530" cy="35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41" name="Group 348"/>
            <p:cNvGrpSpPr>
              <a:grpSpLocks/>
            </p:cNvGrpSpPr>
            <p:nvPr/>
          </p:nvGrpSpPr>
          <p:grpSpPr bwMode="auto">
            <a:xfrm>
              <a:off x="2298" y="2271"/>
              <a:ext cx="159" cy="131"/>
              <a:chOff x="2298" y="2271"/>
              <a:chExt cx="159" cy="131"/>
            </a:xfrm>
          </p:grpSpPr>
          <p:sp>
            <p:nvSpPr>
              <p:cNvPr id="8930" name="Rectangle 349"/>
              <p:cNvSpPr>
                <a:spLocks noChangeArrowheads="1"/>
              </p:cNvSpPr>
              <p:nvPr/>
            </p:nvSpPr>
            <p:spPr bwMode="auto">
              <a:xfrm>
                <a:off x="2298" y="2271"/>
                <a:ext cx="159" cy="13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31" name="Rectangle 350"/>
              <p:cNvSpPr>
                <a:spLocks noChangeArrowheads="1"/>
              </p:cNvSpPr>
              <p:nvPr/>
            </p:nvSpPr>
            <p:spPr bwMode="auto">
              <a:xfrm>
                <a:off x="2298" y="2271"/>
                <a:ext cx="159" cy="131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242" name="Rectangle 351"/>
            <p:cNvSpPr>
              <a:spLocks noChangeArrowheads="1"/>
            </p:cNvSpPr>
            <p:nvPr/>
          </p:nvSpPr>
          <p:spPr bwMode="auto">
            <a:xfrm>
              <a:off x="2311" y="2283"/>
              <a:ext cx="191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C2</a:t>
              </a:r>
              <a:endParaRPr lang="en-US"/>
            </a:p>
          </p:txBody>
        </p:sp>
        <p:grpSp>
          <p:nvGrpSpPr>
            <p:cNvPr id="8243" name="Group 352"/>
            <p:cNvGrpSpPr>
              <a:grpSpLocks/>
            </p:cNvGrpSpPr>
            <p:nvPr/>
          </p:nvGrpSpPr>
          <p:grpSpPr bwMode="auto">
            <a:xfrm>
              <a:off x="988" y="2253"/>
              <a:ext cx="1530" cy="176"/>
              <a:chOff x="988" y="2253"/>
              <a:chExt cx="1530" cy="176"/>
            </a:xfrm>
          </p:grpSpPr>
          <p:sp>
            <p:nvSpPr>
              <p:cNvPr id="8928" name="Rectangle 353"/>
              <p:cNvSpPr>
                <a:spLocks noChangeArrowheads="1"/>
              </p:cNvSpPr>
              <p:nvPr/>
            </p:nvSpPr>
            <p:spPr bwMode="auto">
              <a:xfrm>
                <a:off x="988" y="2253"/>
                <a:ext cx="1530" cy="17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29" name="Rectangle 354"/>
              <p:cNvSpPr>
                <a:spLocks noChangeArrowheads="1"/>
              </p:cNvSpPr>
              <p:nvPr/>
            </p:nvSpPr>
            <p:spPr bwMode="auto">
              <a:xfrm>
                <a:off x="988" y="2253"/>
                <a:ext cx="1530" cy="17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44" name="Group 355"/>
            <p:cNvGrpSpPr>
              <a:grpSpLocks/>
            </p:cNvGrpSpPr>
            <p:nvPr/>
          </p:nvGrpSpPr>
          <p:grpSpPr bwMode="auto">
            <a:xfrm>
              <a:off x="988" y="2376"/>
              <a:ext cx="1530" cy="36"/>
              <a:chOff x="988" y="2376"/>
              <a:chExt cx="1530" cy="36"/>
            </a:xfrm>
          </p:grpSpPr>
          <p:sp>
            <p:nvSpPr>
              <p:cNvPr id="8926" name="Rectangle 356"/>
              <p:cNvSpPr>
                <a:spLocks noChangeArrowheads="1"/>
              </p:cNvSpPr>
              <p:nvPr/>
            </p:nvSpPr>
            <p:spPr bwMode="auto">
              <a:xfrm>
                <a:off x="988" y="2376"/>
                <a:ext cx="1530" cy="36"/>
              </a:xfrm>
              <a:prstGeom prst="rect">
                <a:avLst/>
              </a:prstGeom>
              <a:solidFill>
                <a:srgbClr val="CC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27" name="Rectangle 357"/>
              <p:cNvSpPr>
                <a:spLocks noChangeArrowheads="1"/>
              </p:cNvSpPr>
              <p:nvPr/>
            </p:nvSpPr>
            <p:spPr bwMode="auto">
              <a:xfrm>
                <a:off x="988" y="2376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45" name="Group 358"/>
            <p:cNvGrpSpPr>
              <a:grpSpLocks/>
            </p:cNvGrpSpPr>
            <p:nvPr/>
          </p:nvGrpSpPr>
          <p:grpSpPr bwMode="auto">
            <a:xfrm>
              <a:off x="988" y="2341"/>
              <a:ext cx="1530" cy="36"/>
              <a:chOff x="988" y="2341"/>
              <a:chExt cx="1530" cy="36"/>
            </a:xfrm>
          </p:grpSpPr>
          <p:sp>
            <p:nvSpPr>
              <p:cNvPr id="8924" name="Rectangle 359"/>
              <p:cNvSpPr>
                <a:spLocks noChangeArrowheads="1"/>
              </p:cNvSpPr>
              <p:nvPr/>
            </p:nvSpPr>
            <p:spPr bwMode="auto">
              <a:xfrm>
                <a:off x="988" y="2341"/>
                <a:ext cx="1530" cy="36"/>
              </a:xfrm>
              <a:prstGeom prst="rect">
                <a:avLst/>
              </a:prstGeom>
              <a:solidFill>
                <a:srgbClr val="CC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25" name="Rectangle 360"/>
              <p:cNvSpPr>
                <a:spLocks noChangeArrowheads="1"/>
              </p:cNvSpPr>
              <p:nvPr/>
            </p:nvSpPr>
            <p:spPr bwMode="auto">
              <a:xfrm>
                <a:off x="988" y="2341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46" name="Group 361"/>
            <p:cNvGrpSpPr>
              <a:grpSpLocks/>
            </p:cNvGrpSpPr>
            <p:nvPr/>
          </p:nvGrpSpPr>
          <p:grpSpPr bwMode="auto">
            <a:xfrm>
              <a:off x="988" y="2306"/>
              <a:ext cx="1530" cy="35"/>
              <a:chOff x="988" y="2306"/>
              <a:chExt cx="1530" cy="35"/>
            </a:xfrm>
          </p:grpSpPr>
          <p:sp>
            <p:nvSpPr>
              <p:cNvPr id="8922" name="Rectangle 362"/>
              <p:cNvSpPr>
                <a:spLocks noChangeArrowheads="1"/>
              </p:cNvSpPr>
              <p:nvPr/>
            </p:nvSpPr>
            <p:spPr bwMode="auto">
              <a:xfrm>
                <a:off x="988" y="2306"/>
                <a:ext cx="1530" cy="35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23" name="Rectangle 363"/>
              <p:cNvSpPr>
                <a:spLocks noChangeArrowheads="1"/>
              </p:cNvSpPr>
              <p:nvPr/>
            </p:nvSpPr>
            <p:spPr bwMode="auto">
              <a:xfrm>
                <a:off x="988" y="2306"/>
                <a:ext cx="1530" cy="35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47" name="Group 364"/>
            <p:cNvGrpSpPr>
              <a:grpSpLocks/>
            </p:cNvGrpSpPr>
            <p:nvPr/>
          </p:nvGrpSpPr>
          <p:grpSpPr bwMode="auto">
            <a:xfrm>
              <a:off x="988" y="2271"/>
              <a:ext cx="1530" cy="35"/>
              <a:chOff x="988" y="2271"/>
              <a:chExt cx="1530" cy="35"/>
            </a:xfrm>
          </p:grpSpPr>
          <p:sp>
            <p:nvSpPr>
              <p:cNvPr id="8920" name="Rectangle 365"/>
              <p:cNvSpPr>
                <a:spLocks noChangeArrowheads="1"/>
              </p:cNvSpPr>
              <p:nvPr/>
            </p:nvSpPr>
            <p:spPr bwMode="auto">
              <a:xfrm>
                <a:off x="988" y="2271"/>
                <a:ext cx="1530" cy="35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21" name="Rectangle 366"/>
              <p:cNvSpPr>
                <a:spLocks noChangeArrowheads="1"/>
              </p:cNvSpPr>
              <p:nvPr/>
            </p:nvSpPr>
            <p:spPr bwMode="auto">
              <a:xfrm>
                <a:off x="988" y="2271"/>
                <a:ext cx="1530" cy="35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48" name="Group 367"/>
            <p:cNvGrpSpPr>
              <a:grpSpLocks/>
            </p:cNvGrpSpPr>
            <p:nvPr/>
          </p:nvGrpSpPr>
          <p:grpSpPr bwMode="auto">
            <a:xfrm>
              <a:off x="1052" y="2264"/>
              <a:ext cx="105" cy="165"/>
              <a:chOff x="1052" y="2264"/>
              <a:chExt cx="105" cy="165"/>
            </a:xfrm>
          </p:grpSpPr>
          <p:grpSp>
            <p:nvGrpSpPr>
              <p:cNvPr id="8916" name="Group 368"/>
              <p:cNvGrpSpPr>
                <a:grpSpLocks/>
              </p:cNvGrpSpPr>
              <p:nvPr/>
            </p:nvGrpSpPr>
            <p:grpSpPr bwMode="auto">
              <a:xfrm>
                <a:off x="1052" y="2269"/>
                <a:ext cx="88" cy="88"/>
                <a:chOff x="1052" y="2269"/>
                <a:chExt cx="88" cy="88"/>
              </a:xfrm>
            </p:grpSpPr>
            <p:sp>
              <p:nvSpPr>
                <p:cNvPr id="8918" name="Rectangle 369"/>
                <p:cNvSpPr>
                  <a:spLocks noChangeArrowheads="1"/>
                </p:cNvSpPr>
                <p:nvPr/>
              </p:nvSpPr>
              <p:spPr bwMode="auto">
                <a:xfrm>
                  <a:off x="1052" y="2269"/>
                  <a:ext cx="88" cy="88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919" name="Rectangle 370"/>
                <p:cNvSpPr>
                  <a:spLocks noChangeArrowheads="1"/>
                </p:cNvSpPr>
                <p:nvPr/>
              </p:nvSpPr>
              <p:spPr bwMode="auto">
                <a:xfrm>
                  <a:off x="1052" y="2269"/>
                  <a:ext cx="88" cy="88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917" name="Rectangle 371"/>
              <p:cNvSpPr>
                <a:spLocks noChangeArrowheads="1"/>
              </p:cNvSpPr>
              <p:nvPr/>
            </p:nvSpPr>
            <p:spPr bwMode="auto">
              <a:xfrm>
                <a:off x="1066" y="2264"/>
                <a:ext cx="91" cy="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Arial" pitchFamily="34" charset="0"/>
                  </a:rPr>
                  <a:t>X</a:t>
                </a:r>
                <a:endParaRPr lang="en-US"/>
              </a:p>
            </p:txBody>
          </p:sp>
        </p:grpSp>
        <p:grpSp>
          <p:nvGrpSpPr>
            <p:cNvPr id="8249" name="Group 372"/>
            <p:cNvGrpSpPr>
              <a:grpSpLocks/>
            </p:cNvGrpSpPr>
            <p:nvPr/>
          </p:nvGrpSpPr>
          <p:grpSpPr bwMode="auto">
            <a:xfrm>
              <a:off x="2298" y="2271"/>
              <a:ext cx="205" cy="190"/>
              <a:chOff x="2298" y="2271"/>
              <a:chExt cx="205" cy="190"/>
            </a:xfrm>
          </p:grpSpPr>
          <p:grpSp>
            <p:nvGrpSpPr>
              <p:cNvPr id="8912" name="Group 373"/>
              <p:cNvGrpSpPr>
                <a:grpSpLocks/>
              </p:cNvGrpSpPr>
              <p:nvPr/>
            </p:nvGrpSpPr>
            <p:grpSpPr bwMode="auto">
              <a:xfrm>
                <a:off x="2298" y="2271"/>
                <a:ext cx="159" cy="131"/>
                <a:chOff x="2298" y="2271"/>
                <a:chExt cx="159" cy="131"/>
              </a:xfrm>
            </p:grpSpPr>
            <p:sp>
              <p:nvSpPr>
                <p:cNvPr id="8914" name="Rectangle 374"/>
                <p:cNvSpPr>
                  <a:spLocks noChangeArrowheads="1"/>
                </p:cNvSpPr>
                <p:nvPr/>
              </p:nvSpPr>
              <p:spPr bwMode="auto">
                <a:xfrm>
                  <a:off x="2298" y="2271"/>
                  <a:ext cx="159" cy="131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915" name="Rectangle 375"/>
                <p:cNvSpPr>
                  <a:spLocks noChangeArrowheads="1"/>
                </p:cNvSpPr>
                <p:nvPr/>
              </p:nvSpPr>
              <p:spPr bwMode="auto">
                <a:xfrm>
                  <a:off x="2298" y="2271"/>
                  <a:ext cx="159" cy="131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913" name="Rectangle 376"/>
              <p:cNvSpPr>
                <a:spLocks noChangeArrowheads="1"/>
              </p:cNvSpPr>
              <p:nvPr/>
            </p:nvSpPr>
            <p:spPr bwMode="auto">
              <a:xfrm>
                <a:off x="2312" y="2282"/>
                <a:ext cx="191" cy="1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>
                    <a:solidFill>
                      <a:srgbClr val="000000"/>
                    </a:solidFill>
                    <a:latin typeface="Arial" pitchFamily="34" charset="0"/>
                  </a:rPr>
                  <a:t>D2</a:t>
                </a:r>
                <a:endParaRPr lang="en-US"/>
              </a:p>
            </p:txBody>
          </p:sp>
        </p:grpSp>
        <p:grpSp>
          <p:nvGrpSpPr>
            <p:cNvPr id="8250" name="Group 377"/>
            <p:cNvGrpSpPr>
              <a:grpSpLocks/>
            </p:cNvGrpSpPr>
            <p:nvPr/>
          </p:nvGrpSpPr>
          <p:grpSpPr bwMode="auto">
            <a:xfrm>
              <a:off x="1331" y="2317"/>
              <a:ext cx="107" cy="165"/>
              <a:chOff x="1331" y="2317"/>
              <a:chExt cx="107" cy="165"/>
            </a:xfrm>
          </p:grpSpPr>
          <p:grpSp>
            <p:nvGrpSpPr>
              <p:cNvPr id="8908" name="Group 378"/>
              <p:cNvGrpSpPr>
                <a:grpSpLocks/>
              </p:cNvGrpSpPr>
              <p:nvPr/>
            </p:nvGrpSpPr>
            <p:grpSpPr bwMode="auto">
              <a:xfrm>
                <a:off x="1331" y="2322"/>
                <a:ext cx="94" cy="88"/>
                <a:chOff x="1331" y="2322"/>
                <a:chExt cx="94" cy="88"/>
              </a:xfrm>
            </p:grpSpPr>
            <p:sp>
              <p:nvSpPr>
                <p:cNvPr id="8910" name="Rectangle 379"/>
                <p:cNvSpPr>
                  <a:spLocks noChangeArrowheads="1"/>
                </p:cNvSpPr>
                <p:nvPr/>
              </p:nvSpPr>
              <p:spPr bwMode="auto">
                <a:xfrm>
                  <a:off x="1331" y="2322"/>
                  <a:ext cx="94" cy="88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911" name="Rectangle 380"/>
                <p:cNvSpPr>
                  <a:spLocks noChangeArrowheads="1"/>
                </p:cNvSpPr>
                <p:nvPr/>
              </p:nvSpPr>
              <p:spPr bwMode="auto">
                <a:xfrm>
                  <a:off x="1331" y="2322"/>
                  <a:ext cx="94" cy="88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909" name="Rectangle 381"/>
              <p:cNvSpPr>
                <a:spLocks noChangeArrowheads="1"/>
              </p:cNvSpPr>
              <p:nvPr/>
            </p:nvSpPr>
            <p:spPr bwMode="auto">
              <a:xfrm>
                <a:off x="1347" y="2317"/>
                <a:ext cx="91" cy="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Arial" pitchFamily="34" charset="0"/>
                  </a:rPr>
                  <a:t>Y</a:t>
                </a:r>
                <a:endParaRPr lang="en-US"/>
              </a:p>
            </p:txBody>
          </p:sp>
        </p:grpSp>
        <p:grpSp>
          <p:nvGrpSpPr>
            <p:cNvPr id="8251" name="Group 382"/>
            <p:cNvGrpSpPr>
              <a:grpSpLocks/>
            </p:cNvGrpSpPr>
            <p:nvPr/>
          </p:nvGrpSpPr>
          <p:grpSpPr bwMode="auto">
            <a:xfrm>
              <a:off x="988" y="2253"/>
              <a:ext cx="1530" cy="176"/>
              <a:chOff x="988" y="2253"/>
              <a:chExt cx="1530" cy="176"/>
            </a:xfrm>
          </p:grpSpPr>
          <p:sp>
            <p:nvSpPr>
              <p:cNvPr id="8906" name="Rectangle 383"/>
              <p:cNvSpPr>
                <a:spLocks noChangeArrowheads="1"/>
              </p:cNvSpPr>
              <p:nvPr/>
            </p:nvSpPr>
            <p:spPr bwMode="auto">
              <a:xfrm>
                <a:off x="988" y="2253"/>
                <a:ext cx="1530" cy="17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07" name="Rectangle 384"/>
              <p:cNvSpPr>
                <a:spLocks noChangeArrowheads="1"/>
              </p:cNvSpPr>
              <p:nvPr/>
            </p:nvSpPr>
            <p:spPr bwMode="auto">
              <a:xfrm>
                <a:off x="988" y="2253"/>
                <a:ext cx="1530" cy="17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52" name="Group 385"/>
            <p:cNvGrpSpPr>
              <a:grpSpLocks/>
            </p:cNvGrpSpPr>
            <p:nvPr/>
          </p:nvGrpSpPr>
          <p:grpSpPr bwMode="auto">
            <a:xfrm>
              <a:off x="988" y="2376"/>
              <a:ext cx="1530" cy="36"/>
              <a:chOff x="988" y="2376"/>
              <a:chExt cx="1530" cy="36"/>
            </a:xfrm>
          </p:grpSpPr>
          <p:sp>
            <p:nvSpPr>
              <p:cNvPr id="8904" name="Rectangle 386"/>
              <p:cNvSpPr>
                <a:spLocks noChangeArrowheads="1"/>
              </p:cNvSpPr>
              <p:nvPr/>
            </p:nvSpPr>
            <p:spPr bwMode="auto">
              <a:xfrm>
                <a:off x="988" y="2376"/>
                <a:ext cx="1530" cy="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05" name="Rectangle 387"/>
              <p:cNvSpPr>
                <a:spLocks noChangeArrowheads="1"/>
              </p:cNvSpPr>
              <p:nvPr/>
            </p:nvSpPr>
            <p:spPr bwMode="auto">
              <a:xfrm>
                <a:off x="988" y="2376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53" name="Group 388"/>
            <p:cNvGrpSpPr>
              <a:grpSpLocks/>
            </p:cNvGrpSpPr>
            <p:nvPr/>
          </p:nvGrpSpPr>
          <p:grpSpPr bwMode="auto">
            <a:xfrm>
              <a:off x="988" y="2341"/>
              <a:ext cx="1530" cy="36"/>
              <a:chOff x="988" y="2341"/>
              <a:chExt cx="1530" cy="36"/>
            </a:xfrm>
          </p:grpSpPr>
          <p:sp>
            <p:nvSpPr>
              <p:cNvPr id="8902" name="Rectangle 389"/>
              <p:cNvSpPr>
                <a:spLocks noChangeArrowheads="1"/>
              </p:cNvSpPr>
              <p:nvPr/>
            </p:nvSpPr>
            <p:spPr bwMode="auto">
              <a:xfrm>
                <a:off x="988" y="2341"/>
                <a:ext cx="1530" cy="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03" name="Rectangle 390"/>
              <p:cNvSpPr>
                <a:spLocks noChangeArrowheads="1"/>
              </p:cNvSpPr>
              <p:nvPr/>
            </p:nvSpPr>
            <p:spPr bwMode="auto">
              <a:xfrm>
                <a:off x="988" y="2341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54" name="Group 391"/>
            <p:cNvGrpSpPr>
              <a:grpSpLocks/>
            </p:cNvGrpSpPr>
            <p:nvPr/>
          </p:nvGrpSpPr>
          <p:grpSpPr bwMode="auto">
            <a:xfrm>
              <a:off x="988" y="2306"/>
              <a:ext cx="1530" cy="35"/>
              <a:chOff x="988" y="2306"/>
              <a:chExt cx="1530" cy="35"/>
            </a:xfrm>
          </p:grpSpPr>
          <p:sp>
            <p:nvSpPr>
              <p:cNvPr id="8900" name="Rectangle 392"/>
              <p:cNvSpPr>
                <a:spLocks noChangeArrowheads="1"/>
              </p:cNvSpPr>
              <p:nvPr/>
            </p:nvSpPr>
            <p:spPr bwMode="auto">
              <a:xfrm>
                <a:off x="988" y="2306"/>
                <a:ext cx="1530" cy="3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01" name="Rectangle 393"/>
              <p:cNvSpPr>
                <a:spLocks noChangeArrowheads="1"/>
              </p:cNvSpPr>
              <p:nvPr/>
            </p:nvSpPr>
            <p:spPr bwMode="auto">
              <a:xfrm>
                <a:off x="988" y="2306"/>
                <a:ext cx="1530" cy="35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55" name="Group 394"/>
            <p:cNvGrpSpPr>
              <a:grpSpLocks/>
            </p:cNvGrpSpPr>
            <p:nvPr/>
          </p:nvGrpSpPr>
          <p:grpSpPr bwMode="auto">
            <a:xfrm>
              <a:off x="988" y="2271"/>
              <a:ext cx="1530" cy="35"/>
              <a:chOff x="988" y="2271"/>
              <a:chExt cx="1530" cy="35"/>
            </a:xfrm>
          </p:grpSpPr>
          <p:sp>
            <p:nvSpPr>
              <p:cNvPr id="8898" name="Rectangle 395"/>
              <p:cNvSpPr>
                <a:spLocks noChangeArrowheads="1"/>
              </p:cNvSpPr>
              <p:nvPr/>
            </p:nvSpPr>
            <p:spPr bwMode="auto">
              <a:xfrm>
                <a:off x="988" y="2271"/>
                <a:ext cx="1530" cy="3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99" name="Rectangle 396"/>
              <p:cNvSpPr>
                <a:spLocks noChangeArrowheads="1"/>
              </p:cNvSpPr>
              <p:nvPr/>
            </p:nvSpPr>
            <p:spPr bwMode="auto">
              <a:xfrm>
                <a:off x="988" y="2271"/>
                <a:ext cx="1530" cy="35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56" name="Group 397"/>
            <p:cNvGrpSpPr>
              <a:grpSpLocks/>
            </p:cNvGrpSpPr>
            <p:nvPr/>
          </p:nvGrpSpPr>
          <p:grpSpPr bwMode="auto">
            <a:xfrm>
              <a:off x="2298" y="2271"/>
              <a:ext cx="159" cy="131"/>
              <a:chOff x="2298" y="2271"/>
              <a:chExt cx="159" cy="131"/>
            </a:xfrm>
          </p:grpSpPr>
          <p:sp>
            <p:nvSpPr>
              <p:cNvPr id="8896" name="Rectangle 398"/>
              <p:cNvSpPr>
                <a:spLocks noChangeArrowheads="1"/>
              </p:cNvSpPr>
              <p:nvPr/>
            </p:nvSpPr>
            <p:spPr bwMode="auto">
              <a:xfrm>
                <a:off x="2298" y="2271"/>
                <a:ext cx="159" cy="13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97" name="Rectangle 399"/>
              <p:cNvSpPr>
                <a:spLocks noChangeArrowheads="1"/>
              </p:cNvSpPr>
              <p:nvPr/>
            </p:nvSpPr>
            <p:spPr bwMode="auto">
              <a:xfrm>
                <a:off x="2298" y="2271"/>
                <a:ext cx="159" cy="131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257" name="Rectangle 400"/>
            <p:cNvSpPr>
              <a:spLocks noChangeArrowheads="1"/>
            </p:cNvSpPr>
            <p:nvPr/>
          </p:nvSpPr>
          <p:spPr bwMode="auto">
            <a:xfrm>
              <a:off x="2311" y="2283"/>
              <a:ext cx="191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C2</a:t>
              </a:r>
              <a:endParaRPr lang="en-US"/>
            </a:p>
          </p:txBody>
        </p:sp>
        <p:grpSp>
          <p:nvGrpSpPr>
            <p:cNvPr id="8258" name="Group 401"/>
            <p:cNvGrpSpPr>
              <a:grpSpLocks/>
            </p:cNvGrpSpPr>
            <p:nvPr/>
          </p:nvGrpSpPr>
          <p:grpSpPr bwMode="auto">
            <a:xfrm>
              <a:off x="988" y="2253"/>
              <a:ext cx="1530" cy="176"/>
              <a:chOff x="988" y="2253"/>
              <a:chExt cx="1530" cy="176"/>
            </a:xfrm>
          </p:grpSpPr>
          <p:sp>
            <p:nvSpPr>
              <p:cNvPr id="8894" name="Rectangle 402"/>
              <p:cNvSpPr>
                <a:spLocks noChangeArrowheads="1"/>
              </p:cNvSpPr>
              <p:nvPr/>
            </p:nvSpPr>
            <p:spPr bwMode="auto">
              <a:xfrm>
                <a:off x="988" y="2253"/>
                <a:ext cx="1530" cy="17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95" name="Rectangle 403"/>
              <p:cNvSpPr>
                <a:spLocks noChangeArrowheads="1"/>
              </p:cNvSpPr>
              <p:nvPr/>
            </p:nvSpPr>
            <p:spPr bwMode="auto">
              <a:xfrm>
                <a:off x="988" y="2253"/>
                <a:ext cx="1530" cy="17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59" name="Group 404"/>
            <p:cNvGrpSpPr>
              <a:grpSpLocks/>
            </p:cNvGrpSpPr>
            <p:nvPr/>
          </p:nvGrpSpPr>
          <p:grpSpPr bwMode="auto">
            <a:xfrm>
              <a:off x="988" y="2376"/>
              <a:ext cx="1530" cy="36"/>
              <a:chOff x="988" y="2376"/>
              <a:chExt cx="1530" cy="36"/>
            </a:xfrm>
          </p:grpSpPr>
          <p:sp>
            <p:nvSpPr>
              <p:cNvPr id="8892" name="Rectangle 405"/>
              <p:cNvSpPr>
                <a:spLocks noChangeArrowheads="1"/>
              </p:cNvSpPr>
              <p:nvPr/>
            </p:nvSpPr>
            <p:spPr bwMode="auto">
              <a:xfrm>
                <a:off x="988" y="2376"/>
                <a:ext cx="1530" cy="36"/>
              </a:xfrm>
              <a:prstGeom prst="rect">
                <a:avLst/>
              </a:prstGeom>
              <a:solidFill>
                <a:srgbClr val="CC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93" name="Rectangle 406"/>
              <p:cNvSpPr>
                <a:spLocks noChangeArrowheads="1"/>
              </p:cNvSpPr>
              <p:nvPr/>
            </p:nvSpPr>
            <p:spPr bwMode="auto">
              <a:xfrm>
                <a:off x="988" y="2376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60" name="Group 407"/>
            <p:cNvGrpSpPr>
              <a:grpSpLocks/>
            </p:cNvGrpSpPr>
            <p:nvPr/>
          </p:nvGrpSpPr>
          <p:grpSpPr bwMode="auto">
            <a:xfrm>
              <a:off x="988" y="2341"/>
              <a:ext cx="1530" cy="36"/>
              <a:chOff x="988" y="2341"/>
              <a:chExt cx="1530" cy="36"/>
            </a:xfrm>
          </p:grpSpPr>
          <p:sp>
            <p:nvSpPr>
              <p:cNvPr id="8890" name="Rectangle 408"/>
              <p:cNvSpPr>
                <a:spLocks noChangeArrowheads="1"/>
              </p:cNvSpPr>
              <p:nvPr/>
            </p:nvSpPr>
            <p:spPr bwMode="auto">
              <a:xfrm>
                <a:off x="988" y="2341"/>
                <a:ext cx="1530" cy="36"/>
              </a:xfrm>
              <a:prstGeom prst="rect">
                <a:avLst/>
              </a:prstGeom>
              <a:solidFill>
                <a:srgbClr val="CC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91" name="Rectangle 409"/>
              <p:cNvSpPr>
                <a:spLocks noChangeArrowheads="1"/>
              </p:cNvSpPr>
              <p:nvPr/>
            </p:nvSpPr>
            <p:spPr bwMode="auto">
              <a:xfrm>
                <a:off x="988" y="2341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61" name="Group 410"/>
            <p:cNvGrpSpPr>
              <a:grpSpLocks/>
            </p:cNvGrpSpPr>
            <p:nvPr/>
          </p:nvGrpSpPr>
          <p:grpSpPr bwMode="auto">
            <a:xfrm>
              <a:off x="988" y="2306"/>
              <a:ext cx="1530" cy="35"/>
              <a:chOff x="988" y="2306"/>
              <a:chExt cx="1530" cy="35"/>
            </a:xfrm>
          </p:grpSpPr>
          <p:sp>
            <p:nvSpPr>
              <p:cNvPr id="8888" name="Rectangle 411"/>
              <p:cNvSpPr>
                <a:spLocks noChangeArrowheads="1"/>
              </p:cNvSpPr>
              <p:nvPr/>
            </p:nvSpPr>
            <p:spPr bwMode="auto">
              <a:xfrm>
                <a:off x="988" y="2306"/>
                <a:ext cx="1530" cy="35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89" name="Rectangle 412"/>
              <p:cNvSpPr>
                <a:spLocks noChangeArrowheads="1"/>
              </p:cNvSpPr>
              <p:nvPr/>
            </p:nvSpPr>
            <p:spPr bwMode="auto">
              <a:xfrm>
                <a:off x="988" y="2306"/>
                <a:ext cx="1530" cy="35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62" name="Group 413"/>
            <p:cNvGrpSpPr>
              <a:grpSpLocks/>
            </p:cNvGrpSpPr>
            <p:nvPr/>
          </p:nvGrpSpPr>
          <p:grpSpPr bwMode="auto">
            <a:xfrm>
              <a:off x="988" y="2271"/>
              <a:ext cx="1530" cy="35"/>
              <a:chOff x="988" y="2271"/>
              <a:chExt cx="1530" cy="35"/>
            </a:xfrm>
          </p:grpSpPr>
          <p:sp>
            <p:nvSpPr>
              <p:cNvPr id="8886" name="Rectangle 414"/>
              <p:cNvSpPr>
                <a:spLocks noChangeArrowheads="1"/>
              </p:cNvSpPr>
              <p:nvPr/>
            </p:nvSpPr>
            <p:spPr bwMode="auto">
              <a:xfrm>
                <a:off x="988" y="2271"/>
                <a:ext cx="1530" cy="35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87" name="Rectangle 415"/>
              <p:cNvSpPr>
                <a:spLocks noChangeArrowheads="1"/>
              </p:cNvSpPr>
              <p:nvPr/>
            </p:nvSpPr>
            <p:spPr bwMode="auto">
              <a:xfrm>
                <a:off x="988" y="2271"/>
                <a:ext cx="1530" cy="35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63" name="Group 416"/>
            <p:cNvGrpSpPr>
              <a:grpSpLocks/>
            </p:cNvGrpSpPr>
            <p:nvPr/>
          </p:nvGrpSpPr>
          <p:grpSpPr bwMode="auto">
            <a:xfrm>
              <a:off x="1052" y="2269"/>
              <a:ext cx="88" cy="88"/>
              <a:chOff x="1052" y="2269"/>
              <a:chExt cx="88" cy="88"/>
            </a:xfrm>
          </p:grpSpPr>
          <p:sp>
            <p:nvSpPr>
              <p:cNvPr id="8884" name="Rectangle 417"/>
              <p:cNvSpPr>
                <a:spLocks noChangeArrowheads="1"/>
              </p:cNvSpPr>
              <p:nvPr/>
            </p:nvSpPr>
            <p:spPr bwMode="auto">
              <a:xfrm>
                <a:off x="1052" y="2269"/>
                <a:ext cx="88" cy="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85" name="Rectangle 418"/>
              <p:cNvSpPr>
                <a:spLocks noChangeArrowheads="1"/>
              </p:cNvSpPr>
              <p:nvPr/>
            </p:nvSpPr>
            <p:spPr bwMode="auto">
              <a:xfrm>
                <a:off x="1052" y="2269"/>
                <a:ext cx="88" cy="88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264" name="Rectangle 419"/>
            <p:cNvSpPr>
              <a:spLocks noChangeArrowheads="1"/>
            </p:cNvSpPr>
            <p:nvPr/>
          </p:nvSpPr>
          <p:spPr bwMode="auto">
            <a:xfrm>
              <a:off x="1066" y="2264"/>
              <a:ext cx="92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pitchFamily="34" charset="0"/>
                </a:rPr>
                <a:t>X</a:t>
              </a:r>
              <a:endParaRPr lang="en-US"/>
            </a:p>
          </p:txBody>
        </p:sp>
        <p:grpSp>
          <p:nvGrpSpPr>
            <p:cNvPr id="8265" name="Group 420"/>
            <p:cNvGrpSpPr>
              <a:grpSpLocks/>
            </p:cNvGrpSpPr>
            <p:nvPr/>
          </p:nvGrpSpPr>
          <p:grpSpPr bwMode="auto">
            <a:xfrm>
              <a:off x="1052" y="2269"/>
              <a:ext cx="88" cy="88"/>
              <a:chOff x="1052" y="2269"/>
              <a:chExt cx="88" cy="88"/>
            </a:xfrm>
          </p:grpSpPr>
          <p:sp>
            <p:nvSpPr>
              <p:cNvPr id="8882" name="Rectangle 421"/>
              <p:cNvSpPr>
                <a:spLocks noChangeArrowheads="1"/>
              </p:cNvSpPr>
              <p:nvPr/>
            </p:nvSpPr>
            <p:spPr bwMode="auto">
              <a:xfrm>
                <a:off x="1052" y="2269"/>
                <a:ext cx="88" cy="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83" name="Rectangle 422"/>
              <p:cNvSpPr>
                <a:spLocks noChangeArrowheads="1"/>
              </p:cNvSpPr>
              <p:nvPr/>
            </p:nvSpPr>
            <p:spPr bwMode="auto">
              <a:xfrm>
                <a:off x="1052" y="2269"/>
                <a:ext cx="88" cy="88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266" name="Rectangle 423"/>
            <p:cNvSpPr>
              <a:spLocks noChangeArrowheads="1"/>
            </p:cNvSpPr>
            <p:nvPr/>
          </p:nvSpPr>
          <p:spPr bwMode="auto">
            <a:xfrm>
              <a:off x="1066" y="2264"/>
              <a:ext cx="92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pitchFamily="34" charset="0"/>
                </a:rPr>
                <a:t>X</a:t>
              </a:r>
              <a:endParaRPr lang="en-US"/>
            </a:p>
          </p:txBody>
        </p:sp>
        <p:grpSp>
          <p:nvGrpSpPr>
            <p:cNvPr id="8267" name="Group 424"/>
            <p:cNvGrpSpPr>
              <a:grpSpLocks/>
            </p:cNvGrpSpPr>
            <p:nvPr/>
          </p:nvGrpSpPr>
          <p:grpSpPr bwMode="auto">
            <a:xfrm>
              <a:off x="2298" y="2271"/>
              <a:ext cx="159" cy="131"/>
              <a:chOff x="2298" y="2271"/>
              <a:chExt cx="159" cy="131"/>
            </a:xfrm>
          </p:grpSpPr>
          <p:sp>
            <p:nvSpPr>
              <p:cNvPr id="8880" name="Rectangle 425"/>
              <p:cNvSpPr>
                <a:spLocks noChangeArrowheads="1"/>
              </p:cNvSpPr>
              <p:nvPr/>
            </p:nvSpPr>
            <p:spPr bwMode="auto">
              <a:xfrm>
                <a:off x="2298" y="2271"/>
                <a:ext cx="159" cy="13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81" name="Rectangle 426"/>
              <p:cNvSpPr>
                <a:spLocks noChangeArrowheads="1"/>
              </p:cNvSpPr>
              <p:nvPr/>
            </p:nvSpPr>
            <p:spPr bwMode="auto">
              <a:xfrm>
                <a:off x="2298" y="2271"/>
                <a:ext cx="159" cy="131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268" name="Rectangle 427"/>
            <p:cNvSpPr>
              <a:spLocks noChangeArrowheads="1"/>
            </p:cNvSpPr>
            <p:nvPr/>
          </p:nvSpPr>
          <p:spPr bwMode="auto">
            <a:xfrm>
              <a:off x="2311" y="2283"/>
              <a:ext cx="191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D2</a:t>
              </a:r>
              <a:endParaRPr lang="en-US"/>
            </a:p>
          </p:txBody>
        </p:sp>
        <p:grpSp>
          <p:nvGrpSpPr>
            <p:cNvPr id="8269" name="Group 428"/>
            <p:cNvGrpSpPr>
              <a:grpSpLocks/>
            </p:cNvGrpSpPr>
            <p:nvPr/>
          </p:nvGrpSpPr>
          <p:grpSpPr bwMode="auto">
            <a:xfrm>
              <a:off x="2298" y="2271"/>
              <a:ext cx="159" cy="131"/>
              <a:chOff x="2298" y="2271"/>
              <a:chExt cx="159" cy="131"/>
            </a:xfrm>
          </p:grpSpPr>
          <p:sp>
            <p:nvSpPr>
              <p:cNvPr id="8878" name="Rectangle 429"/>
              <p:cNvSpPr>
                <a:spLocks noChangeArrowheads="1"/>
              </p:cNvSpPr>
              <p:nvPr/>
            </p:nvSpPr>
            <p:spPr bwMode="auto">
              <a:xfrm>
                <a:off x="2298" y="2271"/>
                <a:ext cx="159" cy="13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9" name="Rectangle 430"/>
              <p:cNvSpPr>
                <a:spLocks noChangeArrowheads="1"/>
              </p:cNvSpPr>
              <p:nvPr/>
            </p:nvSpPr>
            <p:spPr bwMode="auto">
              <a:xfrm>
                <a:off x="2298" y="2271"/>
                <a:ext cx="159" cy="131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270" name="Rectangle 431"/>
            <p:cNvSpPr>
              <a:spLocks noChangeArrowheads="1"/>
            </p:cNvSpPr>
            <p:nvPr/>
          </p:nvSpPr>
          <p:spPr bwMode="auto">
            <a:xfrm>
              <a:off x="2311" y="2283"/>
              <a:ext cx="191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D2</a:t>
              </a:r>
              <a:endParaRPr lang="en-US"/>
            </a:p>
          </p:txBody>
        </p:sp>
        <p:grpSp>
          <p:nvGrpSpPr>
            <p:cNvPr id="8271" name="Group 432"/>
            <p:cNvGrpSpPr>
              <a:grpSpLocks/>
            </p:cNvGrpSpPr>
            <p:nvPr/>
          </p:nvGrpSpPr>
          <p:grpSpPr bwMode="auto">
            <a:xfrm>
              <a:off x="1331" y="2322"/>
              <a:ext cx="94" cy="88"/>
              <a:chOff x="1331" y="2322"/>
              <a:chExt cx="94" cy="88"/>
            </a:xfrm>
          </p:grpSpPr>
          <p:sp>
            <p:nvSpPr>
              <p:cNvPr id="8876" name="Rectangle 433"/>
              <p:cNvSpPr>
                <a:spLocks noChangeArrowheads="1"/>
              </p:cNvSpPr>
              <p:nvPr/>
            </p:nvSpPr>
            <p:spPr bwMode="auto">
              <a:xfrm>
                <a:off x="1331" y="2322"/>
                <a:ext cx="94" cy="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7" name="Rectangle 434"/>
              <p:cNvSpPr>
                <a:spLocks noChangeArrowheads="1"/>
              </p:cNvSpPr>
              <p:nvPr/>
            </p:nvSpPr>
            <p:spPr bwMode="auto">
              <a:xfrm>
                <a:off x="1331" y="2322"/>
                <a:ext cx="94" cy="88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272" name="Rectangle 435"/>
            <p:cNvSpPr>
              <a:spLocks noChangeArrowheads="1"/>
            </p:cNvSpPr>
            <p:nvPr/>
          </p:nvSpPr>
          <p:spPr bwMode="auto">
            <a:xfrm>
              <a:off x="1348" y="2317"/>
              <a:ext cx="91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pitchFamily="34" charset="0"/>
                </a:rPr>
                <a:t>Y</a:t>
              </a:r>
              <a:endParaRPr lang="en-US"/>
            </a:p>
          </p:txBody>
        </p:sp>
        <p:grpSp>
          <p:nvGrpSpPr>
            <p:cNvPr id="8273" name="Group 436"/>
            <p:cNvGrpSpPr>
              <a:grpSpLocks/>
            </p:cNvGrpSpPr>
            <p:nvPr/>
          </p:nvGrpSpPr>
          <p:grpSpPr bwMode="auto">
            <a:xfrm>
              <a:off x="1331" y="2322"/>
              <a:ext cx="94" cy="88"/>
              <a:chOff x="1331" y="2322"/>
              <a:chExt cx="94" cy="88"/>
            </a:xfrm>
          </p:grpSpPr>
          <p:sp>
            <p:nvSpPr>
              <p:cNvPr id="8874" name="Rectangle 437"/>
              <p:cNvSpPr>
                <a:spLocks noChangeArrowheads="1"/>
              </p:cNvSpPr>
              <p:nvPr/>
            </p:nvSpPr>
            <p:spPr bwMode="auto">
              <a:xfrm>
                <a:off x="1331" y="2322"/>
                <a:ext cx="94" cy="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5" name="Rectangle 438"/>
              <p:cNvSpPr>
                <a:spLocks noChangeArrowheads="1"/>
              </p:cNvSpPr>
              <p:nvPr/>
            </p:nvSpPr>
            <p:spPr bwMode="auto">
              <a:xfrm>
                <a:off x="1331" y="2322"/>
                <a:ext cx="94" cy="88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274" name="Rectangle 439"/>
            <p:cNvSpPr>
              <a:spLocks noChangeArrowheads="1"/>
            </p:cNvSpPr>
            <p:nvPr/>
          </p:nvSpPr>
          <p:spPr bwMode="auto">
            <a:xfrm>
              <a:off x="1348" y="2317"/>
              <a:ext cx="91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pitchFamily="34" charset="0"/>
                </a:rPr>
                <a:t>Y</a:t>
              </a:r>
              <a:endParaRPr lang="en-US"/>
            </a:p>
          </p:txBody>
        </p:sp>
        <p:grpSp>
          <p:nvGrpSpPr>
            <p:cNvPr id="8275" name="Group 440"/>
            <p:cNvGrpSpPr>
              <a:grpSpLocks/>
            </p:cNvGrpSpPr>
            <p:nvPr/>
          </p:nvGrpSpPr>
          <p:grpSpPr bwMode="auto">
            <a:xfrm>
              <a:off x="988" y="2958"/>
              <a:ext cx="1530" cy="176"/>
              <a:chOff x="988" y="2958"/>
              <a:chExt cx="1530" cy="176"/>
            </a:xfrm>
          </p:grpSpPr>
          <p:grpSp>
            <p:nvGrpSpPr>
              <p:cNvPr id="8859" name="Group 441"/>
              <p:cNvGrpSpPr>
                <a:grpSpLocks/>
              </p:cNvGrpSpPr>
              <p:nvPr/>
            </p:nvGrpSpPr>
            <p:grpSpPr bwMode="auto">
              <a:xfrm>
                <a:off x="988" y="2958"/>
                <a:ext cx="1530" cy="176"/>
                <a:chOff x="988" y="2958"/>
                <a:chExt cx="1530" cy="176"/>
              </a:xfrm>
            </p:grpSpPr>
            <p:sp>
              <p:nvSpPr>
                <p:cNvPr id="8872" name="Rectangle 442"/>
                <p:cNvSpPr>
                  <a:spLocks noChangeArrowheads="1"/>
                </p:cNvSpPr>
                <p:nvPr/>
              </p:nvSpPr>
              <p:spPr bwMode="auto">
                <a:xfrm>
                  <a:off x="988" y="2958"/>
                  <a:ext cx="1530" cy="17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873" name="Rectangle 443"/>
                <p:cNvSpPr>
                  <a:spLocks noChangeArrowheads="1"/>
                </p:cNvSpPr>
                <p:nvPr/>
              </p:nvSpPr>
              <p:spPr bwMode="auto">
                <a:xfrm>
                  <a:off x="988" y="2958"/>
                  <a:ext cx="1530" cy="176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860" name="Group 444"/>
              <p:cNvGrpSpPr>
                <a:grpSpLocks/>
              </p:cNvGrpSpPr>
              <p:nvPr/>
            </p:nvGrpSpPr>
            <p:grpSpPr bwMode="auto">
              <a:xfrm>
                <a:off x="988" y="3080"/>
                <a:ext cx="1530" cy="36"/>
                <a:chOff x="988" y="3080"/>
                <a:chExt cx="1530" cy="36"/>
              </a:xfrm>
            </p:grpSpPr>
            <p:sp>
              <p:nvSpPr>
                <p:cNvPr id="8870" name="Rectangle 445"/>
                <p:cNvSpPr>
                  <a:spLocks noChangeArrowheads="1"/>
                </p:cNvSpPr>
                <p:nvPr/>
              </p:nvSpPr>
              <p:spPr bwMode="auto">
                <a:xfrm>
                  <a:off x="988" y="3080"/>
                  <a:ext cx="1530" cy="3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871" name="Rectangle 446"/>
                <p:cNvSpPr>
                  <a:spLocks noChangeArrowheads="1"/>
                </p:cNvSpPr>
                <p:nvPr/>
              </p:nvSpPr>
              <p:spPr bwMode="auto">
                <a:xfrm>
                  <a:off x="988" y="3080"/>
                  <a:ext cx="1530" cy="36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861" name="Group 447"/>
              <p:cNvGrpSpPr>
                <a:grpSpLocks/>
              </p:cNvGrpSpPr>
              <p:nvPr/>
            </p:nvGrpSpPr>
            <p:grpSpPr bwMode="auto">
              <a:xfrm>
                <a:off x="988" y="3046"/>
                <a:ext cx="1530" cy="35"/>
                <a:chOff x="988" y="3046"/>
                <a:chExt cx="1530" cy="35"/>
              </a:xfrm>
            </p:grpSpPr>
            <p:sp>
              <p:nvSpPr>
                <p:cNvPr id="8868" name="Rectangle 448"/>
                <p:cNvSpPr>
                  <a:spLocks noChangeArrowheads="1"/>
                </p:cNvSpPr>
                <p:nvPr/>
              </p:nvSpPr>
              <p:spPr bwMode="auto">
                <a:xfrm>
                  <a:off x="988" y="3046"/>
                  <a:ext cx="1530" cy="3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869" name="Rectangle 449"/>
                <p:cNvSpPr>
                  <a:spLocks noChangeArrowheads="1"/>
                </p:cNvSpPr>
                <p:nvPr/>
              </p:nvSpPr>
              <p:spPr bwMode="auto">
                <a:xfrm>
                  <a:off x="988" y="3046"/>
                  <a:ext cx="1530" cy="35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862" name="Group 450"/>
              <p:cNvGrpSpPr>
                <a:grpSpLocks/>
              </p:cNvGrpSpPr>
              <p:nvPr/>
            </p:nvGrpSpPr>
            <p:grpSpPr bwMode="auto">
              <a:xfrm>
                <a:off x="988" y="3010"/>
                <a:ext cx="1530" cy="36"/>
                <a:chOff x="988" y="3010"/>
                <a:chExt cx="1530" cy="36"/>
              </a:xfrm>
            </p:grpSpPr>
            <p:sp>
              <p:nvSpPr>
                <p:cNvPr id="8866" name="Rectangle 451"/>
                <p:cNvSpPr>
                  <a:spLocks noChangeArrowheads="1"/>
                </p:cNvSpPr>
                <p:nvPr/>
              </p:nvSpPr>
              <p:spPr bwMode="auto">
                <a:xfrm>
                  <a:off x="988" y="3010"/>
                  <a:ext cx="1530" cy="3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867" name="Rectangle 452"/>
                <p:cNvSpPr>
                  <a:spLocks noChangeArrowheads="1"/>
                </p:cNvSpPr>
                <p:nvPr/>
              </p:nvSpPr>
              <p:spPr bwMode="auto">
                <a:xfrm>
                  <a:off x="988" y="3010"/>
                  <a:ext cx="1530" cy="36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863" name="Group 453"/>
              <p:cNvGrpSpPr>
                <a:grpSpLocks/>
              </p:cNvGrpSpPr>
              <p:nvPr/>
            </p:nvGrpSpPr>
            <p:grpSpPr bwMode="auto">
              <a:xfrm>
                <a:off x="988" y="2975"/>
                <a:ext cx="1530" cy="36"/>
                <a:chOff x="988" y="2975"/>
                <a:chExt cx="1530" cy="36"/>
              </a:xfrm>
            </p:grpSpPr>
            <p:sp>
              <p:nvSpPr>
                <p:cNvPr id="8864" name="Rectangle 454"/>
                <p:cNvSpPr>
                  <a:spLocks noChangeArrowheads="1"/>
                </p:cNvSpPr>
                <p:nvPr/>
              </p:nvSpPr>
              <p:spPr bwMode="auto">
                <a:xfrm>
                  <a:off x="988" y="2975"/>
                  <a:ext cx="1530" cy="3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865" name="Rectangle 455"/>
                <p:cNvSpPr>
                  <a:spLocks noChangeArrowheads="1"/>
                </p:cNvSpPr>
                <p:nvPr/>
              </p:nvSpPr>
              <p:spPr bwMode="auto">
                <a:xfrm>
                  <a:off x="988" y="2975"/>
                  <a:ext cx="1530" cy="36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8276" name="Group 456"/>
            <p:cNvGrpSpPr>
              <a:grpSpLocks/>
            </p:cNvGrpSpPr>
            <p:nvPr/>
          </p:nvGrpSpPr>
          <p:grpSpPr bwMode="auto">
            <a:xfrm>
              <a:off x="2298" y="2976"/>
              <a:ext cx="205" cy="190"/>
              <a:chOff x="2298" y="2976"/>
              <a:chExt cx="205" cy="190"/>
            </a:xfrm>
          </p:grpSpPr>
          <p:grpSp>
            <p:nvGrpSpPr>
              <p:cNvPr id="8855" name="Group 457"/>
              <p:cNvGrpSpPr>
                <a:grpSpLocks/>
              </p:cNvGrpSpPr>
              <p:nvPr/>
            </p:nvGrpSpPr>
            <p:grpSpPr bwMode="auto">
              <a:xfrm>
                <a:off x="2298" y="2976"/>
                <a:ext cx="159" cy="131"/>
                <a:chOff x="2298" y="2976"/>
                <a:chExt cx="159" cy="131"/>
              </a:xfrm>
            </p:grpSpPr>
            <p:sp>
              <p:nvSpPr>
                <p:cNvPr id="8857" name="Rectangle 458"/>
                <p:cNvSpPr>
                  <a:spLocks noChangeArrowheads="1"/>
                </p:cNvSpPr>
                <p:nvPr/>
              </p:nvSpPr>
              <p:spPr bwMode="auto">
                <a:xfrm>
                  <a:off x="2298" y="2976"/>
                  <a:ext cx="159" cy="131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858" name="Rectangle 459"/>
                <p:cNvSpPr>
                  <a:spLocks noChangeArrowheads="1"/>
                </p:cNvSpPr>
                <p:nvPr/>
              </p:nvSpPr>
              <p:spPr bwMode="auto">
                <a:xfrm>
                  <a:off x="2298" y="2976"/>
                  <a:ext cx="159" cy="131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856" name="Rectangle 460"/>
              <p:cNvSpPr>
                <a:spLocks noChangeArrowheads="1"/>
              </p:cNvSpPr>
              <p:nvPr/>
            </p:nvSpPr>
            <p:spPr bwMode="auto">
              <a:xfrm>
                <a:off x="2312" y="2987"/>
                <a:ext cx="191" cy="1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>
                    <a:solidFill>
                      <a:srgbClr val="000000"/>
                    </a:solidFill>
                    <a:latin typeface="Arial" pitchFamily="34" charset="0"/>
                  </a:rPr>
                  <a:t>C3</a:t>
                </a:r>
                <a:endParaRPr lang="en-US"/>
              </a:p>
            </p:txBody>
          </p:sp>
        </p:grpSp>
        <p:grpSp>
          <p:nvGrpSpPr>
            <p:cNvPr id="8277" name="Group 461"/>
            <p:cNvGrpSpPr>
              <a:grpSpLocks/>
            </p:cNvGrpSpPr>
            <p:nvPr/>
          </p:nvGrpSpPr>
          <p:grpSpPr bwMode="auto">
            <a:xfrm>
              <a:off x="988" y="2958"/>
              <a:ext cx="1530" cy="226"/>
              <a:chOff x="988" y="2958"/>
              <a:chExt cx="1530" cy="226"/>
            </a:xfrm>
          </p:grpSpPr>
          <p:grpSp>
            <p:nvGrpSpPr>
              <p:cNvPr id="8825" name="Group 462"/>
              <p:cNvGrpSpPr>
                <a:grpSpLocks/>
              </p:cNvGrpSpPr>
              <p:nvPr/>
            </p:nvGrpSpPr>
            <p:grpSpPr bwMode="auto">
              <a:xfrm>
                <a:off x="988" y="2958"/>
                <a:ext cx="1530" cy="176"/>
                <a:chOff x="988" y="2958"/>
                <a:chExt cx="1530" cy="176"/>
              </a:xfrm>
            </p:grpSpPr>
            <p:sp>
              <p:nvSpPr>
                <p:cNvPr id="8853" name="Rectangle 463"/>
                <p:cNvSpPr>
                  <a:spLocks noChangeArrowheads="1"/>
                </p:cNvSpPr>
                <p:nvPr/>
              </p:nvSpPr>
              <p:spPr bwMode="auto">
                <a:xfrm>
                  <a:off x="988" y="2958"/>
                  <a:ext cx="1530" cy="17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854" name="Rectangle 464"/>
                <p:cNvSpPr>
                  <a:spLocks noChangeArrowheads="1"/>
                </p:cNvSpPr>
                <p:nvPr/>
              </p:nvSpPr>
              <p:spPr bwMode="auto">
                <a:xfrm>
                  <a:off x="988" y="2958"/>
                  <a:ext cx="1530" cy="176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826" name="Group 465"/>
              <p:cNvGrpSpPr>
                <a:grpSpLocks/>
              </p:cNvGrpSpPr>
              <p:nvPr/>
            </p:nvGrpSpPr>
            <p:grpSpPr bwMode="auto">
              <a:xfrm>
                <a:off x="988" y="3080"/>
                <a:ext cx="1530" cy="36"/>
                <a:chOff x="988" y="3080"/>
                <a:chExt cx="1530" cy="36"/>
              </a:xfrm>
            </p:grpSpPr>
            <p:sp>
              <p:nvSpPr>
                <p:cNvPr id="8851" name="Rectangle 466"/>
                <p:cNvSpPr>
                  <a:spLocks noChangeArrowheads="1"/>
                </p:cNvSpPr>
                <p:nvPr/>
              </p:nvSpPr>
              <p:spPr bwMode="auto">
                <a:xfrm>
                  <a:off x="988" y="3080"/>
                  <a:ext cx="1530" cy="36"/>
                </a:xfrm>
                <a:prstGeom prst="rect">
                  <a:avLst/>
                </a:prstGeom>
                <a:solidFill>
                  <a:srgbClr val="CC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852" name="Rectangle 467"/>
                <p:cNvSpPr>
                  <a:spLocks noChangeArrowheads="1"/>
                </p:cNvSpPr>
                <p:nvPr/>
              </p:nvSpPr>
              <p:spPr bwMode="auto">
                <a:xfrm>
                  <a:off x="988" y="3080"/>
                  <a:ext cx="1530" cy="36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827" name="Group 468"/>
              <p:cNvGrpSpPr>
                <a:grpSpLocks/>
              </p:cNvGrpSpPr>
              <p:nvPr/>
            </p:nvGrpSpPr>
            <p:grpSpPr bwMode="auto">
              <a:xfrm>
                <a:off x="988" y="3046"/>
                <a:ext cx="1530" cy="35"/>
                <a:chOff x="988" y="3046"/>
                <a:chExt cx="1530" cy="35"/>
              </a:xfrm>
            </p:grpSpPr>
            <p:sp>
              <p:nvSpPr>
                <p:cNvPr id="8849" name="Rectangle 469"/>
                <p:cNvSpPr>
                  <a:spLocks noChangeArrowheads="1"/>
                </p:cNvSpPr>
                <p:nvPr/>
              </p:nvSpPr>
              <p:spPr bwMode="auto">
                <a:xfrm>
                  <a:off x="988" y="3046"/>
                  <a:ext cx="1530" cy="35"/>
                </a:xfrm>
                <a:prstGeom prst="rect">
                  <a:avLst/>
                </a:prstGeom>
                <a:solidFill>
                  <a:srgbClr val="CC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850" name="Rectangle 470"/>
                <p:cNvSpPr>
                  <a:spLocks noChangeArrowheads="1"/>
                </p:cNvSpPr>
                <p:nvPr/>
              </p:nvSpPr>
              <p:spPr bwMode="auto">
                <a:xfrm>
                  <a:off x="988" y="3046"/>
                  <a:ext cx="1530" cy="35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828" name="Group 471"/>
              <p:cNvGrpSpPr>
                <a:grpSpLocks/>
              </p:cNvGrpSpPr>
              <p:nvPr/>
            </p:nvGrpSpPr>
            <p:grpSpPr bwMode="auto">
              <a:xfrm>
                <a:off x="988" y="3010"/>
                <a:ext cx="1530" cy="36"/>
                <a:chOff x="988" y="3010"/>
                <a:chExt cx="1530" cy="36"/>
              </a:xfrm>
            </p:grpSpPr>
            <p:sp>
              <p:nvSpPr>
                <p:cNvPr id="8847" name="Rectangle 472"/>
                <p:cNvSpPr>
                  <a:spLocks noChangeArrowheads="1"/>
                </p:cNvSpPr>
                <p:nvPr/>
              </p:nvSpPr>
              <p:spPr bwMode="auto">
                <a:xfrm>
                  <a:off x="988" y="3010"/>
                  <a:ext cx="1530" cy="36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848" name="Rectangle 473"/>
                <p:cNvSpPr>
                  <a:spLocks noChangeArrowheads="1"/>
                </p:cNvSpPr>
                <p:nvPr/>
              </p:nvSpPr>
              <p:spPr bwMode="auto">
                <a:xfrm>
                  <a:off x="988" y="3010"/>
                  <a:ext cx="1530" cy="36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829" name="Group 474"/>
              <p:cNvGrpSpPr>
                <a:grpSpLocks/>
              </p:cNvGrpSpPr>
              <p:nvPr/>
            </p:nvGrpSpPr>
            <p:grpSpPr bwMode="auto">
              <a:xfrm>
                <a:off x="988" y="2975"/>
                <a:ext cx="1530" cy="36"/>
                <a:chOff x="988" y="2975"/>
                <a:chExt cx="1530" cy="36"/>
              </a:xfrm>
            </p:grpSpPr>
            <p:sp>
              <p:nvSpPr>
                <p:cNvPr id="8845" name="Rectangle 475"/>
                <p:cNvSpPr>
                  <a:spLocks noChangeArrowheads="1"/>
                </p:cNvSpPr>
                <p:nvPr/>
              </p:nvSpPr>
              <p:spPr bwMode="auto">
                <a:xfrm>
                  <a:off x="988" y="2975"/>
                  <a:ext cx="1530" cy="36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846" name="Rectangle 476"/>
                <p:cNvSpPr>
                  <a:spLocks noChangeArrowheads="1"/>
                </p:cNvSpPr>
                <p:nvPr/>
              </p:nvSpPr>
              <p:spPr bwMode="auto">
                <a:xfrm>
                  <a:off x="988" y="2975"/>
                  <a:ext cx="1530" cy="36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830" name="Group 477"/>
              <p:cNvGrpSpPr>
                <a:grpSpLocks/>
              </p:cNvGrpSpPr>
              <p:nvPr/>
            </p:nvGrpSpPr>
            <p:grpSpPr bwMode="auto">
              <a:xfrm>
                <a:off x="1052" y="2968"/>
                <a:ext cx="107" cy="165"/>
                <a:chOff x="1052" y="2968"/>
                <a:chExt cx="107" cy="165"/>
              </a:xfrm>
            </p:grpSpPr>
            <p:grpSp>
              <p:nvGrpSpPr>
                <p:cNvPr id="8841" name="Group 478"/>
                <p:cNvGrpSpPr>
                  <a:grpSpLocks/>
                </p:cNvGrpSpPr>
                <p:nvPr/>
              </p:nvGrpSpPr>
              <p:grpSpPr bwMode="auto">
                <a:xfrm>
                  <a:off x="1052" y="2973"/>
                  <a:ext cx="88" cy="89"/>
                  <a:chOff x="1052" y="2973"/>
                  <a:chExt cx="88" cy="89"/>
                </a:xfrm>
              </p:grpSpPr>
              <p:sp>
                <p:nvSpPr>
                  <p:cNvPr id="8843" name="Rectangle 479"/>
                  <p:cNvSpPr>
                    <a:spLocks noChangeArrowheads="1"/>
                  </p:cNvSpPr>
                  <p:nvPr/>
                </p:nvSpPr>
                <p:spPr bwMode="auto">
                  <a:xfrm>
                    <a:off x="1052" y="2973"/>
                    <a:ext cx="88" cy="8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844" name="Rectangle 480"/>
                  <p:cNvSpPr>
                    <a:spLocks noChangeArrowheads="1"/>
                  </p:cNvSpPr>
                  <p:nvPr/>
                </p:nvSpPr>
                <p:spPr bwMode="auto">
                  <a:xfrm>
                    <a:off x="1052" y="2973"/>
                    <a:ext cx="88" cy="89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842" name="Rectangle 481"/>
                <p:cNvSpPr>
                  <a:spLocks noChangeArrowheads="1"/>
                </p:cNvSpPr>
                <p:nvPr/>
              </p:nvSpPr>
              <p:spPr bwMode="auto">
                <a:xfrm>
                  <a:off x="1066" y="2968"/>
                  <a:ext cx="93" cy="1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200">
                      <a:solidFill>
                        <a:srgbClr val="000000"/>
                      </a:solidFill>
                      <a:latin typeface="Arial" pitchFamily="34" charset="0"/>
                    </a:rPr>
                    <a:t>X</a:t>
                  </a:r>
                  <a:endParaRPr lang="en-US"/>
                </a:p>
              </p:txBody>
            </p:sp>
          </p:grpSp>
          <p:grpSp>
            <p:nvGrpSpPr>
              <p:cNvPr id="8831" name="Group 482"/>
              <p:cNvGrpSpPr>
                <a:grpSpLocks/>
              </p:cNvGrpSpPr>
              <p:nvPr/>
            </p:nvGrpSpPr>
            <p:grpSpPr bwMode="auto">
              <a:xfrm>
                <a:off x="2298" y="2976"/>
                <a:ext cx="205" cy="190"/>
                <a:chOff x="2298" y="2976"/>
                <a:chExt cx="205" cy="190"/>
              </a:xfrm>
            </p:grpSpPr>
            <p:grpSp>
              <p:nvGrpSpPr>
                <p:cNvPr id="8837" name="Group 483"/>
                <p:cNvGrpSpPr>
                  <a:grpSpLocks/>
                </p:cNvGrpSpPr>
                <p:nvPr/>
              </p:nvGrpSpPr>
              <p:grpSpPr bwMode="auto">
                <a:xfrm>
                  <a:off x="2298" y="2976"/>
                  <a:ext cx="159" cy="131"/>
                  <a:chOff x="2298" y="2976"/>
                  <a:chExt cx="159" cy="131"/>
                </a:xfrm>
              </p:grpSpPr>
              <p:sp>
                <p:nvSpPr>
                  <p:cNvPr id="8839" name="Rectangle 484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2976"/>
                    <a:ext cx="159" cy="131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840" name="Rectangle 485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2976"/>
                    <a:ext cx="159" cy="131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838" name="Rectangle 486"/>
                <p:cNvSpPr>
                  <a:spLocks noChangeArrowheads="1"/>
                </p:cNvSpPr>
                <p:nvPr/>
              </p:nvSpPr>
              <p:spPr bwMode="auto">
                <a:xfrm>
                  <a:off x="2312" y="2987"/>
                  <a:ext cx="191" cy="1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300">
                      <a:solidFill>
                        <a:srgbClr val="000000"/>
                      </a:solidFill>
                      <a:latin typeface="Arial" pitchFamily="34" charset="0"/>
                    </a:rPr>
                    <a:t>D3</a:t>
                  </a:r>
                  <a:endParaRPr lang="en-US"/>
                </a:p>
              </p:txBody>
            </p:sp>
          </p:grpSp>
          <p:grpSp>
            <p:nvGrpSpPr>
              <p:cNvPr id="8832" name="Group 487"/>
              <p:cNvGrpSpPr>
                <a:grpSpLocks/>
              </p:cNvGrpSpPr>
              <p:nvPr/>
            </p:nvGrpSpPr>
            <p:grpSpPr bwMode="auto">
              <a:xfrm>
                <a:off x="1331" y="3021"/>
                <a:ext cx="107" cy="163"/>
                <a:chOff x="1331" y="3021"/>
                <a:chExt cx="107" cy="163"/>
              </a:xfrm>
            </p:grpSpPr>
            <p:grpSp>
              <p:nvGrpSpPr>
                <p:cNvPr id="8833" name="Group 488"/>
                <p:cNvGrpSpPr>
                  <a:grpSpLocks/>
                </p:cNvGrpSpPr>
                <p:nvPr/>
              </p:nvGrpSpPr>
              <p:grpSpPr bwMode="auto">
                <a:xfrm>
                  <a:off x="1331" y="3026"/>
                  <a:ext cx="94" cy="88"/>
                  <a:chOff x="1331" y="3026"/>
                  <a:chExt cx="94" cy="88"/>
                </a:xfrm>
              </p:grpSpPr>
              <p:sp>
                <p:nvSpPr>
                  <p:cNvPr id="8835" name="Rectangle 489"/>
                  <p:cNvSpPr>
                    <a:spLocks noChangeArrowheads="1"/>
                  </p:cNvSpPr>
                  <p:nvPr/>
                </p:nvSpPr>
                <p:spPr bwMode="auto">
                  <a:xfrm>
                    <a:off x="1331" y="3026"/>
                    <a:ext cx="94" cy="88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836" name="Rectangle 490"/>
                  <p:cNvSpPr>
                    <a:spLocks noChangeArrowheads="1"/>
                  </p:cNvSpPr>
                  <p:nvPr/>
                </p:nvSpPr>
                <p:spPr bwMode="auto">
                  <a:xfrm>
                    <a:off x="1331" y="3026"/>
                    <a:ext cx="94" cy="88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834" name="Rectangle 491"/>
                <p:cNvSpPr>
                  <a:spLocks noChangeArrowheads="1"/>
                </p:cNvSpPr>
                <p:nvPr/>
              </p:nvSpPr>
              <p:spPr bwMode="auto">
                <a:xfrm>
                  <a:off x="1347" y="3021"/>
                  <a:ext cx="91" cy="1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200">
                      <a:solidFill>
                        <a:srgbClr val="000000"/>
                      </a:solidFill>
                      <a:latin typeface="Arial" pitchFamily="34" charset="0"/>
                    </a:rPr>
                    <a:t>Y</a:t>
                  </a:r>
                  <a:endParaRPr lang="en-US"/>
                </a:p>
              </p:txBody>
            </p:sp>
          </p:grpSp>
        </p:grpSp>
        <p:grpSp>
          <p:nvGrpSpPr>
            <p:cNvPr id="8278" name="Group 492"/>
            <p:cNvGrpSpPr>
              <a:grpSpLocks/>
            </p:cNvGrpSpPr>
            <p:nvPr/>
          </p:nvGrpSpPr>
          <p:grpSpPr bwMode="auto">
            <a:xfrm>
              <a:off x="988" y="2958"/>
              <a:ext cx="1530" cy="176"/>
              <a:chOff x="988" y="2958"/>
              <a:chExt cx="1530" cy="176"/>
            </a:xfrm>
          </p:grpSpPr>
          <p:sp>
            <p:nvSpPr>
              <p:cNvPr id="8823" name="Rectangle 493"/>
              <p:cNvSpPr>
                <a:spLocks noChangeArrowheads="1"/>
              </p:cNvSpPr>
              <p:nvPr/>
            </p:nvSpPr>
            <p:spPr bwMode="auto">
              <a:xfrm>
                <a:off x="988" y="2958"/>
                <a:ext cx="1530" cy="17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24" name="Rectangle 494"/>
              <p:cNvSpPr>
                <a:spLocks noChangeArrowheads="1"/>
              </p:cNvSpPr>
              <p:nvPr/>
            </p:nvSpPr>
            <p:spPr bwMode="auto">
              <a:xfrm>
                <a:off x="988" y="2958"/>
                <a:ext cx="1530" cy="17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79" name="Group 495"/>
            <p:cNvGrpSpPr>
              <a:grpSpLocks/>
            </p:cNvGrpSpPr>
            <p:nvPr/>
          </p:nvGrpSpPr>
          <p:grpSpPr bwMode="auto">
            <a:xfrm>
              <a:off x="988" y="3080"/>
              <a:ext cx="1530" cy="36"/>
              <a:chOff x="988" y="3080"/>
              <a:chExt cx="1530" cy="36"/>
            </a:xfrm>
          </p:grpSpPr>
          <p:sp>
            <p:nvSpPr>
              <p:cNvPr id="8821" name="Rectangle 496"/>
              <p:cNvSpPr>
                <a:spLocks noChangeArrowheads="1"/>
              </p:cNvSpPr>
              <p:nvPr/>
            </p:nvSpPr>
            <p:spPr bwMode="auto">
              <a:xfrm>
                <a:off x="988" y="3080"/>
                <a:ext cx="1530" cy="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22" name="Rectangle 497"/>
              <p:cNvSpPr>
                <a:spLocks noChangeArrowheads="1"/>
              </p:cNvSpPr>
              <p:nvPr/>
            </p:nvSpPr>
            <p:spPr bwMode="auto">
              <a:xfrm>
                <a:off x="988" y="3080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80" name="Group 498"/>
            <p:cNvGrpSpPr>
              <a:grpSpLocks/>
            </p:cNvGrpSpPr>
            <p:nvPr/>
          </p:nvGrpSpPr>
          <p:grpSpPr bwMode="auto">
            <a:xfrm>
              <a:off x="988" y="3046"/>
              <a:ext cx="1530" cy="35"/>
              <a:chOff x="988" y="3046"/>
              <a:chExt cx="1530" cy="35"/>
            </a:xfrm>
          </p:grpSpPr>
          <p:sp>
            <p:nvSpPr>
              <p:cNvPr id="8819" name="Rectangle 499"/>
              <p:cNvSpPr>
                <a:spLocks noChangeArrowheads="1"/>
              </p:cNvSpPr>
              <p:nvPr/>
            </p:nvSpPr>
            <p:spPr bwMode="auto">
              <a:xfrm>
                <a:off x="988" y="3046"/>
                <a:ext cx="1530" cy="3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20" name="Rectangle 500"/>
              <p:cNvSpPr>
                <a:spLocks noChangeArrowheads="1"/>
              </p:cNvSpPr>
              <p:nvPr/>
            </p:nvSpPr>
            <p:spPr bwMode="auto">
              <a:xfrm>
                <a:off x="988" y="3046"/>
                <a:ext cx="1530" cy="35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81" name="Group 501"/>
            <p:cNvGrpSpPr>
              <a:grpSpLocks/>
            </p:cNvGrpSpPr>
            <p:nvPr/>
          </p:nvGrpSpPr>
          <p:grpSpPr bwMode="auto">
            <a:xfrm>
              <a:off x="988" y="3010"/>
              <a:ext cx="1530" cy="36"/>
              <a:chOff x="988" y="3010"/>
              <a:chExt cx="1530" cy="36"/>
            </a:xfrm>
          </p:grpSpPr>
          <p:sp>
            <p:nvSpPr>
              <p:cNvPr id="8817" name="Rectangle 502"/>
              <p:cNvSpPr>
                <a:spLocks noChangeArrowheads="1"/>
              </p:cNvSpPr>
              <p:nvPr/>
            </p:nvSpPr>
            <p:spPr bwMode="auto">
              <a:xfrm>
                <a:off x="988" y="3010"/>
                <a:ext cx="1530" cy="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18" name="Rectangle 503"/>
              <p:cNvSpPr>
                <a:spLocks noChangeArrowheads="1"/>
              </p:cNvSpPr>
              <p:nvPr/>
            </p:nvSpPr>
            <p:spPr bwMode="auto">
              <a:xfrm>
                <a:off x="988" y="3010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82" name="Group 504"/>
            <p:cNvGrpSpPr>
              <a:grpSpLocks/>
            </p:cNvGrpSpPr>
            <p:nvPr/>
          </p:nvGrpSpPr>
          <p:grpSpPr bwMode="auto">
            <a:xfrm>
              <a:off x="988" y="2975"/>
              <a:ext cx="1530" cy="36"/>
              <a:chOff x="988" y="2975"/>
              <a:chExt cx="1530" cy="36"/>
            </a:xfrm>
          </p:grpSpPr>
          <p:sp>
            <p:nvSpPr>
              <p:cNvPr id="8815" name="Rectangle 505"/>
              <p:cNvSpPr>
                <a:spLocks noChangeArrowheads="1"/>
              </p:cNvSpPr>
              <p:nvPr/>
            </p:nvSpPr>
            <p:spPr bwMode="auto">
              <a:xfrm>
                <a:off x="988" y="2975"/>
                <a:ext cx="1530" cy="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16" name="Rectangle 506"/>
              <p:cNvSpPr>
                <a:spLocks noChangeArrowheads="1"/>
              </p:cNvSpPr>
              <p:nvPr/>
            </p:nvSpPr>
            <p:spPr bwMode="auto">
              <a:xfrm>
                <a:off x="988" y="2975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83" name="Group 507"/>
            <p:cNvGrpSpPr>
              <a:grpSpLocks/>
            </p:cNvGrpSpPr>
            <p:nvPr/>
          </p:nvGrpSpPr>
          <p:grpSpPr bwMode="auto">
            <a:xfrm>
              <a:off x="988" y="2958"/>
              <a:ext cx="1530" cy="176"/>
              <a:chOff x="988" y="2958"/>
              <a:chExt cx="1530" cy="176"/>
            </a:xfrm>
          </p:grpSpPr>
          <p:sp>
            <p:nvSpPr>
              <p:cNvPr id="8813" name="Rectangle 508"/>
              <p:cNvSpPr>
                <a:spLocks noChangeArrowheads="1"/>
              </p:cNvSpPr>
              <p:nvPr/>
            </p:nvSpPr>
            <p:spPr bwMode="auto">
              <a:xfrm>
                <a:off x="988" y="2958"/>
                <a:ext cx="1530" cy="17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14" name="Rectangle 509"/>
              <p:cNvSpPr>
                <a:spLocks noChangeArrowheads="1"/>
              </p:cNvSpPr>
              <p:nvPr/>
            </p:nvSpPr>
            <p:spPr bwMode="auto">
              <a:xfrm>
                <a:off x="988" y="2958"/>
                <a:ext cx="1530" cy="17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84" name="Group 510"/>
            <p:cNvGrpSpPr>
              <a:grpSpLocks/>
            </p:cNvGrpSpPr>
            <p:nvPr/>
          </p:nvGrpSpPr>
          <p:grpSpPr bwMode="auto">
            <a:xfrm>
              <a:off x="988" y="3080"/>
              <a:ext cx="1530" cy="36"/>
              <a:chOff x="988" y="3080"/>
              <a:chExt cx="1530" cy="36"/>
            </a:xfrm>
          </p:grpSpPr>
          <p:sp>
            <p:nvSpPr>
              <p:cNvPr id="8811" name="Rectangle 511"/>
              <p:cNvSpPr>
                <a:spLocks noChangeArrowheads="1"/>
              </p:cNvSpPr>
              <p:nvPr/>
            </p:nvSpPr>
            <p:spPr bwMode="auto">
              <a:xfrm>
                <a:off x="988" y="3080"/>
                <a:ext cx="1530" cy="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12" name="Rectangle 512"/>
              <p:cNvSpPr>
                <a:spLocks noChangeArrowheads="1"/>
              </p:cNvSpPr>
              <p:nvPr/>
            </p:nvSpPr>
            <p:spPr bwMode="auto">
              <a:xfrm>
                <a:off x="988" y="3080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85" name="Group 513"/>
            <p:cNvGrpSpPr>
              <a:grpSpLocks/>
            </p:cNvGrpSpPr>
            <p:nvPr/>
          </p:nvGrpSpPr>
          <p:grpSpPr bwMode="auto">
            <a:xfrm>
              <a:off x="988" y="3046"/>
              <a:ext cx="1530" cy="35"/>
              <a:chOff x="988" y="3046"/>
              <a:chExt cx="1530" cy="35"/>
            </a:xfrm>
          </p:grpSpPr>
          <p:sp>
            <p:nvSpPr>
              <p:cNvPr id="8809" name="Rectangle 514"/>
              <p:cNvSpPr>
                <a:spLocks noChangeArrowheads="1"/>
              </p:cNvSpPr>
              <p:nvPr/>
            </p:nvSpPr>
            <p:spPr bwMode="auto">
              <a:xfrm>
                <a:off x="988" y="3046"/>
                <a:ext cx="1530" cy="3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10" name="Rectangle 515"/>
              <p:cNvSpPr>
                <a:spLocks noChangeArrowheads="1"/>
              </p:cNvSpPr>
              <p:nvPr/>
            </p:nvSpPr>
            <p:spPr bwMode="auto">
              <a:xfrm>
                <a:off x="988" y="3046"/>
                <a:ext cx="1530" cy="35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86" name="Group 516"/>
            <p:cNvGrpSpPr>
              <a:grpSpLocks/>
            </p:cNvGrpSpPr>
            <p:nvPr/>
          </p:nvGrpSpPr>
          <p:grpSpPr bwMode="auto">
            <a:xfrm>
              <a:off x="988" y="3010"/>
              <a:ext cx="1530" cy="36"/>
              <a:chOff x="988" y="3010"/>
              <a:chExt cx="1530" cy="36"/>
            </a:xfrm>
          </p:grpSpPr>
          <p:sp>
            <p:nvSpPr>
              <p:cNvPr id="8807" name="Rectangle 517"/>
              <p:cNvSpPr>
                <a:spLocks noChangeArrowheads="1"/>
              </p:cNvSpPr>
              <p:nvPr/>
            </p:nvSpPr>
            <p:spPr bwMode="auto">
              <a:xfrm>
                <a:off x="988" y="3010"/>
                <a:ext cx="1530" cy="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08" name="Rectangle 518"/>
              <p:cNvSpPr>
                <a:spLocks noChangeArrowheads="1"/>
              </p:cNvSpPr>
              <p:nvPr/>
            </p:nvSpPr>
            <p:spPr bwMode="auto">
              <a:xfrm>
                <a:off x="988" y="3010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87" name="Group 519"/>
            <p:cNvGrpSpPr>
              <a:grpSpLocks/>
            </p:cNvGrpSpPr>
            <p:nvPr/>
          </p:nvGrpSpPr>
          <p:grpSpPr bwMode="auto">
            <a:xfrm>
              <a:off x="988" y="2975"/>
              <a:ext cx="1530" cy="36"/>
              <a:chOff x="988" y="2975"/>
              <a:chExt cx="1530" cy="36"/>
            </a:xfrm>
          </p:grpSpPr>
          <p:sp>
            <p:nvSpPr>
              <p:cNvPr id="8805" name="Rectangle 520"/>
              <p:cNvSpPr>
                <a:spLocks noChangeArrowheads="1"/>
              </p:cNvSpPr>
              <p:nvPr/>
            </p:nvSpPr>
            <p:spPr bwMode="auto">
              <a:xfrm>
                <a:off x="988" y="2975"/>
                <a:ext cx="1530" cy="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06" name="Rectangle 521"/>
              <p:cNvSpPr>
                <a:spLocks noChangeArrowheads="1"/>
              </p:cNvSpPr>
              <p:nvPr/>
            </p:nvSpPr>
            <p:spPr bwMode="auto">
              <a:xfrm>
                <a:off x="988" y="2975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88" name="Group 522"/>
            <p:cNvGrpSpPr>
              <a:grpSpLocks/>
            </p:cNvGrpSpPr>
            <p:nvPr/>
          </p:nvGrpSpPr>
          <p:grpSpPr bwMode="auto">
            <a:xfrm>
              <a:off x="2298" y="2976"/>
              <a:ext cx="159" cy="131"/>
              <a:chOff x="2298" y="2976"/>
              <a:chExt cx="159" cy="131"/>
            </a:xfrm>
          </p:grpSpPr>
          <p:sp>
            <p:nvSpPr>
              <p:cNvPr id="8803" name="Rectangle 523"/>
              <p:cNvSpPr>
                <a:spLocks noChangeArrowheads="1"/>
              </p:cNvSpPr>
              <p:nvPr/>
            </p:nvSpPr>
            <p:spPr bwMode="auto">
              <a:xfrm>
                <a:off x="2298" y="2976"/>
                <a:ext cx="159" cy="13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04" name="Rectangle 524"/>
              <p:cNvSpPr>
                <a:spLocks noChangeArrowheads="1"/>
              </p:cNvSpPr>
              <p:nvPr/>
            </p:nvSpPr>
            <p:spPr bwMode="auto">
              <a:xfrm>
                <a:off x="2298" y="2976"/>
                <a:ext cx="159" cy="131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289" name="Rectangle 525"/>
            <p:cNvSpPr>
              <a:spLocks noChangeArrowheads="1"/>
            </p:cNvSpPr>
            <p:nvPr/>
          </p:nvSpPr>
          <p:spPr bwMode="auto">
            <a:xfrm>
              <a:off x="2311" y="2988"/>
              <a:ext cx="191" cy="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C3</a:t>
              </a:r>
              <a:endParaRPr lang="en-US"/>
            </a:p>
          </p:txBody>
        </p:sp>
        <p:grpSp>
          <p:nvGrpSpPr>
            <p:cNvPr id="8290" name="Group 526"/>
            <p:cNvGrpSpPr>
              <a:grpSpLocks/>
            </p:cNvGrpSpPr>
            <p:nvPr/>
          </p:nvGrpSpPr>
          <p:grpSpPr bwMode="auto">
            <a:xfrm>
              <a:off x="2298" y="2976"/>
              <a:ext cx="159" cy="131"/>
              <a:chOff x="2298" y="2976"/>
              <a:chExt cx="159" cy="131"/>
            </a:xfrm>
          </p:grpSpPr>
          <p:sp>
            <p:nvSpPr>
              <p:cNvPr id="8801" name="Rectangle 527"/>
              <p:cNvSpPr>
                <a:spLocks noChangeArrowheads="1"/>
              </p:cNvSpPr>
              <p:nvPr/>
            </p:nvSpPr>
            <p:spPr bwMode="auto">
              <a:xfrm>
                <a:off x="2298" y="2976"/>
                <a:ext cx="159" cy="13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02" name="Rectangle 528"/>
              <p:cNvSpPr>
                <a:spLocks noChangeArrowheads="1"/>
              </p:cNvSpPr>
              <p:nvPr/>
            </p:nvSpPr>
            <p:spPr bwMode="auto">
              <a:xfrm>
                <a:off x="2298" y="2976"/>
                <a:ext cx="159" cy="131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291" name="Rectangle 529"/>
            <p:cNvSpPr>
              <a:spLocks noChangeArrowheads="1"/>
            </p:cNvSpPr>
            <p:nvPr/>
          </p:nvSpPr>
          <p:spPr bwMode="auto">
            <a:xfrm>
              <a:off x="2311" y="2988"/>
              <a:ext cx="191" cy="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C3</a:t>
              </a:r>
              <a:endParaRPr lang="en-US"/>
            </a:p>
          </p:txBody>
        </p:sp>
        <p:grpSp>
          <p:nvGrpSpPr>
            <p:cNvPr id="8292" name="Group 530"/>
            <p:cNvGrpSpPr>
              <a:grpSpLocks/>
            </p:cNvGrpSpPr>
            <p:nvPr/>
          </p:nvGrpSpPr>
          <p:grpSpPr bwMode="auto">
            <a:xfrm>
              <a:off x="988" y="2958"/>
              <a:ext cx="1530" cy="176"/>
              <a:chOff x="988" y="2958"/>
              <a:chExt cx="1530" cy="176"/>
            </a:xfrm>
          </p:grpSpPr>
          <p:sp>
            <p:nvSpPr>
              <p:cNvPr id="8799" name="Rectangle 531"/>
              <p:cNvSpPr>
                <a:spLocks noChangeArrowheads="1"/>
              </p:cNvSpPr>
              <p:nvPr/>
            </p:nvSpPr>
            <p:spPr bwMode="auto">
              <a:xfrm>
                <a:off x="988" y="2958"/>
                <a:ext cx="1530" cy="17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00" name="Rectangle 532"/>
              <p:cNvSpPr>
                <a:spLocks noChangeArrowheads="1"/>
              </p:cNvSpPr>
              <p:nvPr/>
            </p:nvSpPr>
            <p:spPr bwMode="auto">
              <a:xfrm>
                <a:off x="988" y="2958"/>
                <a:ext cx="1530" cy="17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93" name="Group 533"/>
            <p:cNvGrpSpPr>
              <a:grpSpLocks/>
            </p:cNvGrpSpPr>
            <p:nvPr/>
          </p:nvGrpSpPr>
          <p:grpSpPr bwMode="auto">
            <a:xfrm>
              <a:off x="988" y="3080"/>
              <a:ext cx="1530" cy="36"/>
              <a:chOff x="988" y="3080"/>
              <a:chExt cx="1530" cy="36"/>
            </a:xfrm>
          </p:grpSpPr>
          <p:sp>
            <p:nvSpPr>
              <p:cNvPr id="8797" name="Rectangle 534"/>
              <p:cNvSpPr>
                <a:spLocks noChangeArrowheads="1"/>
              </p:cNvSpPr>
              <p:nvPr/>
            </p:nvSpPr>
            <p:spPr bwMode="auto">
              <a:xfrm>
                <a:off x="988" y="3080"/>
                <a:ext cx="1530" cy="36"/>
              </a:xfrm>
              <a:prstGeom prst="rect">
                <a:avLst/>
              </a:prstGeom>
              <a:solidFill>
                <a:srgbClr val="CC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98" name="Rectangle 535"/>
              <p:cNvSpPr>
                <a:spLocks noChangeArrowheads="1"/>
              </p:cNvSpPr>
              <p:nvPr/>
            </p:nvSpPr>
            <p:spPr bwMode="auto">
              <a:xfrm>
                <a:off x="988" y="3080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94" name="Group 536"/>
            <p:cNvGrpSpPr>
              <a:grpSpLocks/>
            </p:cNvGrpSpPr>
            <p:nvPr/>
          </p:nvGrpSpPr>
          <p:grpSpPr bwMode="auto">
            <a:xfrm>
              <a:off x="988" y="3046"/>
              <a:ext cx="1530" cy="35"/>
              <a:chOff x="988" y="3046"/>
              <a:chExt cx="1530" cy="35"/>
            </a:xfrm>
          </p:grpSpPr>
          <p:sp>
            <p:nvSpPr>
              <p:cNvPr id="8795" name="Rectangle 537"/>
              <p:cNvSpPr>
                <a:spLocks noChangeArrowheads="1"/>
              </p:cNvSpPr>
              <p:nvPr/>
            </p:nvSpPr>
            <p:spPr bwMode="auto">
              <a:xfrm>
                <a:off x="988" y="3046"/>
                <a:ext cx="1530" cy="35"/>
              </a:xfrm>
              <a:prstGeom prst="rect">
                <a:avLst/>
              </a:prstGeom>
              <a:solidFill>
                <a:srgbClr val="CC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96" name="Rectangle 538"/>
              <p:cNvSpPr>
                <a:spLocks noChangeArrowheads="1"/>
              </p:cNvSpPr>
              <p:nvPr/>
            </p:nvSpPr>
            <p:spPr bwMode="auto">
              <a:xfrm>
                <a:off x="988" y="3046"/>
                <a:ext cx="1530" cy="35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95" name="Group 539"/>
            <p:cNvGrpSpPr>
              <a:grpSpLocks/>
            </p:cNvGrpSpPr>
            <p:nvPr/>
          </p:nvGrpSpPr>
          <p:grpSpPr bwMode="auto">
            <a:xfrm>
              <a:off x="988" y="3010"/>
              <a:ext cx="1530" cy="36"/>
              <a:chOff x="988" y="3010"/>
              <a:chExt cx="1530" cy="36"/>
            </a:xfrm>
          </p:grpSpPr>
          <p:sp>
            <p:nvSpPr>
              <p:cNvPr id="8793" name="Rectangle 540"/>
              <p:cNvSpPr>
                <a:spLocks noChangeArrowheads="1"/>
              </p:cNvSpPr>
              <p:nvPr/>
            </p:nvSpPr>
            <p:spPr bwMode="auto">
              <a:xfrm>
                <a:off x="988" y="3010"/>
                <a:ext cx="1530" cy="3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94" name="Rectangle 541"/>
              <p:cNvSpPr>
                <a:spLocks noChangeArrowheads="1"/>
              </p:cNvSpPr>
              <p:nvPr/>
            </p:nvSpPr>
            <p:spPr bwMode="auto">
              <a:xfrm>
                <a:off x="988" y="3010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96" name="Group 542"/>
            <p:cNvGrpSpPr>
              <a:grpSpLocks/>
            </p:cNvGrpSpPr>
            <p:nvPr/>
          </p:nvGrpSpPr>
          <p:grpSpPr bwMode="auto">
            <a:xfrm>
              <a:off x="988" y="2975"/>
              <a:ext cx="1530" cy="36"/>
              <a:chOff x="988" y="2975"/>
              <a:chExt cx="1530" cy="36"/>
            </a:xfrm>
          </p:grpSpPr>
          <p:sp>
            <p:nvSpPr>
              <p:cNvPr id="8791" name="Rectangle 543"/>
              <p:cNvSpPr>
                <a:spLocks noChangeArrowheads="1"/>
              </p:cNvSpPr>
              <p:nvPr/>
            </p:nvSpPr>
            <p:spPr bwMode="auto">
              <a:xfrm>
                <a:off x="988" y="2975"/>
                <a:ext cx="1530" cy="3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92" name="Rectangle 544"/>
              <p:cNvSpPr>
                <a:spLocks noChangeArrowheads="1"/>
              </p:cNvSpPr>
              <p:nvPr/>
            </p:nvSpPr>
            <p:spPr bwMode="auto">
              <a:xfrm>
                <a:off x="988" y="2975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97" name="Group 545"/>
            <p:cNvGrpSpPr>
              <a:grpSpLocks/>
            </p:cNvGrpSpPr>
            <p:nvPr/>
          </p:nvGrpSpPr>
          <p:grpSpPr bwMode="auto">
            <a:xfrm>
              <a:off x="1052" y="2968"/>
              <a:ext cx="105" cy="163"/>
              <a:chOff x="1052" y="2968"/>
              <a:chExt cx="105" cy="163"/>
            </a:xfrm>
          </p:grpSpPr>
          <p:grpSp>
            <p:nvGrpSpPr>
              <p:cNvPr id="8787" name="Group 546"/>
              <p:cNvGrpSpPr>
                <a:grpSpLocks/>
              </p:cNvGrpSpPr>
              <p:nvPr/>
            </p:nvGrpSpPr>
            <p:grpSpPr bwMode="auto">
              <a:xfrm>
                <a:off x="1052" y="2973"/>
                <a:ext cx="88" cy="89"/>
                <a:chOff x="1052" y="2973"/>
                <a:chExt cx="88" cy="89"/>
              </a:xfrm>
            </p:grpSpPr>
            <p:sp>
              <p:nvSpPr>
                <p:cNvPr id="8789" name="Rectangle 547"/>
                <p:cNvSpPr>
                  <a:spLocks noChangeArrowheads="1"/>
                </p:cNvSpPr>
                <p:nvPr/>
              </p:nvSpPr>
              <p:spPr bwMode="auto">
                <a:xfrm>
                  <a:off x="1052" y="2973"/>
                  <a:ext cx="88" cy="8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790" name="Rectangle 548"/>
                <p:cNvSpPr>
                  <a:spLocks noChangeArrowheads="1"/>
                </p:cNvSpPr>
                <p:nvPr/>
              </p:nvSpPr>
              <p:spPr bwMode="auto">
                <a:xfrm>
                  <a:off x="1052" y="2973"/>
                  <a:ext cx="88" cy="89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788" name="Rectangle 549"/>
              <p:cNvSpPr>
                <a:spLocks noChangeArrowheads="1"/>
              </p:cNvSpPr>
              <p:nvPr/>
            </p:nvSpPr>
            <p:spPr bwMode="auto">
              <a:xfrm>
                <a:off x="1066" y="2968"/>
                <a:ext cx="91" cy="1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Arial" pitchFamily="34" charset="0"/>
                  </a:rPr>
                  <a:t>X</a:t>
                </a:r>
                <a:endParaRPr lang="en-US"/>
              </a:p>
            </p:txBody>
          </p:sp>
        </p:grpSp>
        <p:grpSp>
          <p:nvGrpSpPr>
            <p:cNvPr id="8298" name="Group 550"/>
            <p:cNvGrpSpPr>
              <a:grpSpLocks/>
            </p:cNvGrpSpPr>
            <p:nvPr/>
          </p:nvGrpSpPr>
          <p:grpSpPr bwMode="auto">
            <a:xfrm>
              <a:off x="2298" y="2976"/>
              <a:ext cx="205" cy="190"/>
              <a:chOff x="2298" y="2976"/>
              <a:chExt cx="205" cy="190"/>
            </a:xfrm>
          </p:grpSpPr>
          <p:grpSp>
            <p:nvGrpSpPr>
              <p:cNvPr id="8783" name="Group 551"/>
              <p:cNvGrpSpPr>
                <a:grpSpLocks/>
              </p:cNvGrpSpPr>
              <p:nvPr/>
            </p:nvGrpSpPr>
            <p:grpSpPr bwMode="auto">
              <a:xfrm>
                <a:off x="2298" y="2976"/>
                <a:ext cx="159" cy="131"/>
                <a:chOff x="2298" y="2976"/>
                <a:chExt cx="159" cy="131"/>
              </a:xfrm>
            </p:grpSpPr>
            <p:sp>
              <p:nvSpPr>
                <p:cNvPr id="8785" name="Rectangle 552"/>
                <p:cNvSpPr>
                  <a:spLocks noChangeArrowheads="1"/>
                </p:cNvSpPr>
                <p:nvPr/>
              </p:nvSpPr>
              <p:spPr bwMode="auto">
                <a:xfrm>
                  <a:off x="2298" y="2976"/>
                  <a:ext cx="159" cy="131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786" name="Rectangle 553"/>
                <p:cNvSpPr>
                  <a:spLocks noChangeArrowheads="1"/>
                </p:cNvSpPr>
                <p:nvPr/>
              </p:nvSpPr>
              <p:spPr bwMode="auto">
                <a:xfrm>
                  <a:off x="2298" y="2976"/>
                  <a:ext cx="159" cy="131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784" name="Rectangle 554"/>
              <p:cNvSpPr>
                <a:spLocks noChangeArrowheads="1"/>
              </p:cNvSpPr>
              <p:nvPr/>
            </p:nvSpPr>
            <p:spPr bwMode="auto">
              <a:xfrm>
                <a:off x="2312" y="2987"/>
                <a:ext cx="191" cy="1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>
                    <a:solidFill>
                      <a:srgbClr val="000000"/>
                    </a:solidFill>
                    <a:latin typeface="Arial" pitchFamily="34" charset="0"/>
                  </a:rPr>
                  <a:t>D3</a:t>
                </a:r>
                <a:endParaRPr lang="en-US"/>
              </a:p>
            </p:txBody>
          </p:sp>
        </p:grpSp>
        <p:grpSp>
          <p:nvGrpSpPr>
            <p:cNvPr id="8299" name="Group 555"/>
            <p:cNvGrpSpPr>
              <a:grpSpLocks/>
            </p:cNvGrpSpPr>
            <p:nvPr/>
          </p:nvGrpSpPr>
          <p:grpSpPr bwMode="auto">
            <a:xfrm>
              <a:off x="1331" y="3021"/>
              <a:ext cx="107" cy="163"/>
              <a:chOff x="1331" y="3021"/>
              <a:chExt cx="107" cy="163"/>
            </a:xfrm>
          </p:grpSpPr>
          <p:grpSp>
            <p:nvGrpSpPr>
              <p:cNvPr id="8779" name="Group 556"/>
              <p:cNvGrpSpPr>
                <a:grpSpLocks/>
              </p:cNvGrpSpPr>
              <p:nvPr/>
            </p:nvGrpSpPr>
            <p:grpSpPr bwMode="auto">
              <a:xfrm>
                <a:off x="1331" y="3026"/>
                <a:ext cx="94" cy="88"/>
                <a:chOff x="1331" y="3026"/>
                <a:chExt cx="94" cy="88"/>
              </a:xfrm>
            </p:grpSpPr>
            <p:sp>
              <p:nvSpPr>
                <p:cNvPr id="8781" name="Rectangle 557"/>
                <p:cNvSpPr>
                  <a:spLocks noChangeArrowheads="1"/>
                </p:cNvSpPr>
                <p:nvPr/>
              </p:nvSpPr>
              <p:spPr bwMode="auto">
                <a:xfrm>
                  <a:off x="1331" y="3026"/>
                  <a:ext cx="94" cy="88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782" name="Rectangle 558"/>
                <p:cNvSpPr>
                  <a:spLocks noChangeArrowheads="1"/>
                </p:cNvSpPr>
                <p:nvPr/>
              </p:nvSpPr>
              <p:spPr bwMode="auto">
                <a:xfrm>
                  <a:off x="1331" y="3026"/>
                  <a:ext cx="94" cy="88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780" name="Rectangle 559"/>
              <p:cNvSpPr>
                <a:spLocks noChangeArrowheads="1"/>
              </p:cNvSpPr>
              <p:nvPr/>
            </p:nvSpPr>
            <p:spPr bwMode="auto">
              <a:xfrm>
                <a:off x="1347" y="3021"/>
                <a:ext cx="91" cy="1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Arial" pitchFamily="34" charset="0"/>
                  </a:rPr>
                  <a:t>Y</a:t>
                </a:r>
                <a:endParaRPr lang="en-US"/>
              </a:p>
            </p:txBody>
          </p:sp>
        </p:grpSp>
        <p:grpSp>
          <p:nvGrpSpPr>
            <p:cNvPr id="8300" name="Group 560"/>
            <p:cNvGrpSpPr>
              <a:grpSpLocks/>
            </p:cNvGrpSpPr>
            <p:nvPr/>
          </p:nvGrpSpPr>
          <p:grpSpPr bwMode="auto">
            <a:xfrm>
              <a:off x="988" y="2958"/>
              <a:ext cx="1530" cy="176"/>
              <a:chOff x="988" y="2958"/>
              <a:chExt cx="1530" cy="176"/>
            </a:xfrm>
          </p:grpSpPr>
          <p:sp>
            <p:nvSpPr>
              <p:cNvPr id="8777" name="Rectangle 561"/>
              <p:cNvSpPr>
                <a:spLocks noChangeArrowheads="1"/>
              </p:cNvSpPr>
              <p:nvPr/>
            </p:nvSpPr>
            <p:spPr bwMode="auto">
              <a:xfrm>
                <a:off x="988" y="2958"/>
                <a:ext cx="1530" cy="17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78" name="Rectangle 562"/>
              <p:cNvSpPr>
                <a:spLocks noChangeArrowheads="1"/>
              </p:cNvSpPr>
              <p:nvPr/>
            </p:nvSpPr>
            <p:spPr bwMode="auto">
              <a:xfrm>
                <a:off x="988" y="2958"/>
                <a:ext cx="1530" cy="17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01" name="Group 563"/>
            <p:cNvGrpSpPr>
              <a:grpSpLocks/>
            </p:cNvGrpSpPr>
            <p:nvPr/>
          </p:nvGrpSpPr>
          <p:grpSpPr bwMode="auto">
            <a:xfrm>
              <a:off x="988" y="3080"/>
              <a:ext cx="1530" cy="36"/>
              <a:chOff x="988" y="3080"/>
              <a:chExt cx="1530" cy="36"/>
            </a:xfrm>
          </p:grpSpPr>
          <p:sp>
            <p:nvSpPr>
              <p:cNvPr id="8775" name="Rectangle 564"/>
              <p:cNvSpPr>
                <a:spLocks noChangeArrowheads="1"/>
              </p:cNvSpPr>
              <p:nvPr/>
            </p:nvSpPr>
            <p:spPr bwMode="auto">
              <a:xfrm>
                <a:off x="988" y="3080"/>
                <a:ext cx="1530" cy="36"/>
              </a:xfrm>
              <a:prstGeom prst="rect">
                <a:avLst/>
              </a:prstGeom>
              <a:solidFill>
                <a:srgbClr val="CC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76" name="Rectangle 565"/>
              <p:cNvSpPr>
                <a:spLocks noChangeArrowheads="1"/>
              </p:cNvSpPr>
              <p:nvPr/>
            </p:nvSpPr>
            <p:spPr bwMode="auto">
              <a:xfrm>
                <a:off x="988" y="3080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02" name="Group 566"/>
            <p:cNvGrpSpPr>
              <a:grpSpLocks/>
            </p:cNvGrpSpPr>
            <p:nvPr/>
          </p:nvGrpSpPr>
          <p:grpSpPr bwMode="auto">
            <a:xfrm>
              <a:off x="988" y="3046"/>
              <a:ext cx="1530" cy="35"/>
              <a:chOff x="988" y="3046"/>
              <a:chExt cx="1530" cy="35"/>
            </a:xfrm>
          </p:grpSpPr>
          <p:sp>
            <p:nvSpPr>
              <p:cNvPr id="8773" name="Rectangle 567"/>
              <p:cNvSpPr>
                <a:spLocks noChangeArrowheads="1"/>
              </p:cNvSpPr>
              <p:nvPr/>
            </p:nvSpPr>
            <p:spPr bwMode="auto">
              <a:xfrm>
                <a:off x="988" y="3046"/>
                <a:ext cx="1530" cy="35"/>
              </a:xfrm>
              <a:prstGeom prst="rect">
                <a:avLst/>
              </a:prstGeom>
              <a:solidFill>
                <a:srgbClr val="CC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74" name="Rectangle 568"/>
              <p:cNvSpPr>
                <a:spLocks noChangeArrowheads="1"/>
              </p:cNvSpPr>
              <p:nvPr/>
            </p:nvSpPr>
            <p:spPr bwMode="auto">
              <a:xfrm>
                <a:off x="988" y="3046"/>
                <a:ext cx="1530" cy="35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03" name="Group 569"/>
            <p:cNvGrpSpPr>
              <a:grpSpLocks/>
            </p:cNvGrpSpPr>
            <p:nvPr/>
          </p:nvGrpSpPr>
          <p:grpSpPr bwMode="auto">
            <a:xfrm>
              <a:off x="988" y="3010"/>
              <a:ext cx="1530" cy="36"/>
              <a:chOff x="988" y="3010"/>
              <a:chExt cx="1530" cy="36"/>
            </a:xfrm>
          </p:grpSpPr>
          <p:sp>
            <p:nvSpPr>
              <p:cNvPr id="8771" name="Rectangle 570"/>
              <p:cNvSpPr>
                <a:spLocks noChangeArrowheads="1"/>
              </p:cNvSpPr>
              <p:nvPr/>
            </p:nvSpPr>
            <p:spPr bwMode="auto">
              <a:xfrm>
                <a:off x="988" y="3010"/>
                <a:ext cx="1530" cy="3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72" name="Rectangle 571"/>
              <p:cNvSpPr>
                <a:spLocks noChangeArrowheads="1"/>
              </p:cNvSpPr>
              <p:nvPr/>
            </p:nvSpPr>
            <p:spPr bwMode="auto">
              <a:xfrm>
                <a:off x="988" y="3010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04" name="Group 572"/>
            <p:cNvGrpSpPr>
              <a:grpSpLocks/>
            </p:cNvGrpSpPr>
            <p:nvPr/>
          </p:nvGrpSpPr>
          <p:grpSpPr bwMode="auto">
            <a:xfrm>
              <a:off x="988" y="2975"/>
              <a:ext cx="1530" cy="36"/>
              <a:chOff x="988" y="2975"/>
              <a:chExt cx="1530" cy="36"/>
            </a:xfrm>
          </p:grpSpPr>
          <p:sp>
            <p:nvSpPr>
              <p:cNvPr id="8769" name="Rectangle 573"/>
              <p:cNvSpPr>
                <a:spLocks noChangeArrowheads="1"/>
              </p:cNvSpPr>
              <p:nvPr/>
            </p:nvSpPr>
            <p:spPr bwMode="auto">
              <a:xfrm>
                <a:off x="988" y="2975"/>
                <a:ext cx="1530" cy="3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70" name="Rectangle 574"/>
              <p:cNvSpPr>
                <a:spLocks noChangeArrowheads="1"/>
              </p:cNvSpPr>
              <p:nvPr/>
            </p:nvSpPr>
            <p:spPr bwMode="auto">
              <a:xfrm>
                <a:off x="988" y="2975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05" name="Group 575"/>
            <p:cNvGrpSpPr>
              <a:grpSpLocks/>
            </p:cNvGrpSpPr>
            <p:nvPr/>
          </p:nvGrpSpPr>
          <p:grpSpPr bwMode="auto">
            <a:xfrm>
              <a:off x="1052" y="2973"/>
              <a:ext cx="88" cy="89"/>
              <a:chOff x="1052" y="2973"/>
              <a:chExt cx="88" cy="89"/>
            </a:xfrm>
          </p:grpSpPr>
          <p:sp>
            <p:nvSpPr>
              <p:cNvPr id="8767" name="Rectangle 576"/>
              <p:cNvSpPr>
                <a:spLocks noChangeArrowheads="1"/>
              </p:cNvSpPr>
              <p:nvPr/>
            </p:nvSpPr>
            <p:spPr bwMode="auto">
              <a:xfrm>
                <a:off x="1052" y="2973"/>
                <a:ext cx="88" cy="8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68" name="Rectangle 577"/>
              <p:cNvSpPr>
                <a:spLocks noChangeArrowheads="1"/>
              </p:cNvSpPr>
              <p:nvPr/>
            </p:nvSpPr>
            <p:spPr bwMode="auto">
              <a:xfrm>
                <a:off x="1052" y="2973"/>
                <a:ext cx="88" cy="89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306" name="Rectangle 578"/>
            <p:cNvSpPr>
              <a:spLocks noChangeArrowheads="1"/>
            </p:cNvSpPr>
            <p:nvPr/>
          </p:nvSpPr>
          <p:spPr bwMode="auto">
            <a:xfrm>
              <a:off x="1066" y="2968"/>
              <a:ext cx="92" cy="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pitchFamily="34" charset="0"/>
                </a:rPr>
                <a:t>X</a:t>
              </a:r>
              <a:endParaRPr lang="en-US"/>
            </a:p>
          </p:txBody>
        </p:sp>
        <p:grpSp>
          <p:nvGrpSpPr>
            <p:cNvPr id="8307" name="Group 579"/>
            <p:cNvGrpSpPr>
              <a:grpSpLocks/>
            </p:cNvGrpSpPr>
            <p:nvPr/>
          </p:nvGrpSpPr>
          <p:grpSpPr bwMode="auto">
            <a:xfrm>
              <a:off x="1052" y="2973"/>
              <a:ext cx="88" cy="89"/>
              <a:chOff x="1052" y="2973"/>
              <a:chExt cx="88" cy="89"/>
            </a:xfrm>
          </p:grpSpPr>
          <p:sp>
            <p:nvSpPr>
              <p:cNvPr id="8765" name="Rectangle 580"/>
              <p:cNvSpPr>
                <a:spLocks noChangeArrowheads="1"/>
              </p:cNvSpPr>
              <p:nvPr/>
            </p:nvSpPr>
            <p:spPr bwMode="auto">
              <a:xfrm>
                <a:off x="1052" y="2973"/>
                <a:ext cx="88" cy="8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66" name="Rectangle 581"/>
              <p:cNvSpPr>
                <a:spLocks noChangeArrowheads="1"/>
              </p:cNvSpPr>
              <p:nvPr/>
            </p:nvSpPr>
            <p:spPr bwMode="auto">
              <a:xfrm>
                <a:off x="1052" y="2973"/>
                <a:ext cx="88" cy="89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308" name="Rectangle 582"/>
            <p:cNvSpPr>
              <a:spLocks noChangeArrowheads="1"/>
            </p:cNvSpPr>
            <p:nvPr/>
          </p:nvSpPr>
          <p:spPr bwMode="auto">
            <a:xfrm>
              <a:off x="1066" y="2968"/>
              <a:ext cx="92" cy="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pitchFamily="34" charset="0"/>
                </a:rPr>
                <a:t>X</a:t>
              </a:r>
              <a:endParaRPr lang="en-US"/>
            </a:p>
          </p:txBody>
        </p:sp>
        <p:grpSp>
          <p:nvGrpSpPr>
            <p:cNvPr id="8309" name="Group 583"/>
            <p:cNvGrpSpPr>
              <a:grpSpLocks/>
            </p:cNvGrpSpPr>
            <p:nvPr/>
          </p:nvGrpSpPr>
          <p:grpSpPr bwMode="auto">
            <a:xfrm>
              <a:off x="2298" y="2976"/>
              <a:ext cx="159" cy="131"/>
              <a:chOff x="2298" y="2976"/>
              <a:chExt cx="159" cy="131"/>
            </a:xfrm>
          </p:grpSpPr>
          <p:sp>
            <p:nvSpPr>
              <p:cNvPr id="8763" name="Rectangle 584"/>
              <p:cNvSpPr>
                <a:spLocks noChangeArrowheads="1"/>
              </p:cNvSpPr>
              <p:nvPr/>
            </p:nvSpPr>
            <p:spPr bwMode="auto">
              <a:xfrm>
                <a:off x="2298" y="2976"/>
                <a:ext cx="159" cy="13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64" name="Rectangle 585"/>
              <p:cNvSpPr>
                <a:spLocks noChangeArrowheads="1"/>
              </p:cNvSpPr>
              <p:nvPr/>
            </p:nvSpPr>
            <p:spPr bwMode="auto">
              <a:xfrm>
                <a:off x="2298" y="2976"/>
                <a:ext cx="159" cy="131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310" name="Rectangle 586"/>
            <p:cNvSpPr>
              <a:spLocks noChangeArrowheads="1"/>
            </p:cNvSpPr>
            <p:nvPr/>
          </p:nvSpPr>
          <p:spPr bwMode="auto">
            <a:xfrm>
              <a:off x="2311" y="2988"/>
              <a:ext cx="191" cy="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D3</a:t>
              </a:r>
              <a:endParaRPr lang="en-US"/>
            </a:p>
          </p:txBody>
        </p:sp>
        <p:grpSp>
          <p:nvGrpSpPr>
            <p:cNvPr id="8311" name="Group 587"/>
            <p:cNvGrpSpPr>
              <a:grpSpLocks/>
            </p:cNvGrpSpPr>
            <p:nvPr/>
          </p:nvGrpSpPr>
          <p:grpSpPr bwMode="auto">
            <a:xfrm>
              <a:off x="2298" y="2976"/>
              <a:ext cx="159" cy="131"/>
              <a:chOff x="2298" y="2976"/>
              <a:chExt cx="159" cy="131"/>
            </a:xfrm>
          </p:grpSpPr>
          <p:sp>
            <p:nvSpPr>
              <p:cNvPr id="8761" name="Rectangle 588"/>
              <p:cNvSpPr>
                <a:spLocks noChangeArrowheads="1"/>
              </p:cNvSpPr>
              <p:nvPr/>
            </p:nvSpPr>
            <p:spPr bwMode="auto">
              <a:xfrm>
                <a:off x="2298" y="2976"/>
                <a:ext cx="159" cy="13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62" name="Rectangle 589"/>
              <p:cNvSpPr>
                <a:spLocks noChangeArrowheads="1"/>
              </p:cNvSpPr>
              <p:nvPr/>
            </p:nvSpPr>
            <p:spPr bwMode="auto">
              <a:xfrm>
                <a:off x="2298" y="2976"/>
                <a:ext cx="159" cy="131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312" name="Rectangle 590"/>
            <p:cNvSpPr>
              <a:spLocks noChangeArrowheads="1"/>
            </p:cNvSpPr>
            <p:nvPr/>
          </p:nvSpPr>
          <p:spPr bwMode="auto">
            <a:xfrm>
              <a:off x="2311" y="2988"/>
              <a:ext cx="191" cy="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D3</a:t>
              </a:r>
              <a:endParaRPr lang="en-US"/>
            </a:p>
          </p:txBody>
        </p:sp>
        <p:grpSp>
          <p:nvGrpSpPr>
            <p:cNvPr id="8313" name="Group 591"/>
            <p:cNvGrpSpPr>
              <a:grpSpLocks/>
            </p:cNvGrpSpPr>
            <p:nvPr/>
          </p:nvGrpSpPr>
          <p:grpSpPr bwMode="auto">
            <a:xfrm>
              <a:off x="1331" y="3026"/>
              <a:ext cx="94" cy="88"/>
              <a:chOff x="1331" y="3026"/>
              <a:chExt cx="94" cy="88"/>
            </a:xfrm>
          </p:grpSpPr>
          <p:sp>
            <p:nvSpPr>
              <p:cNvPr id="8759" name="Rectangle 592"/>
              <p:cNvSpPr>
                <a:spLocks noChangeArrowheads="1"/>
              </p:cNvSpPr>
              <p:nvPr/>
            </p:nvSpPr>
            <p:spPr bwMode="auto">
              <a:xfrm>
                <a:off x="1331" y="3026"/>
                <a:ext cx="94" cy="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60" name="Rectangle 593"/>
              <p:cNvSpPr>
                <a:spLocks noChangeArrowheads="1"/>
              </p:cNvSpPr>
              <p:nvPr/>
            </p:nvSpPr>
            <p:spPr bwMode="auto">
              <a:xfrm>
                <a:off x="1331" y="3026"/>
                <a:ext cx="94" cy="88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314" name="Rectangle 594"/>
            <p:cNvSpPr>
              <a:spLocks noChangeArrowheads="1"/>
            </p:cNvSpPr>
            <p:nvPr/>
          </p:nvSpPr>
          <p:spPr bwMode="auto">
            <a:xfrm>
              <a:off x="1348" y="3020"/>
              <a:ext cx="91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pitchFamily="34" charset="0"/>
                </a:rPr>
                <a:t>Y</a:t>
              </a:r>
              <a:endParaRPr lang="en-US"/>
            </a:p>
          </p:txBody>
        </p:sp>
        <p:grpSp>
          <p:nvGrpSpPr>
            <p:cNvPr id="8315" name="Group 595"/>
            <p:cNvGrpSpPr>
              <a:grpSpLocks/>
            </p:cNvGrpSpPr>
            <p:nvPr/>
          </p:nvGrpSpPr>
          <p:grpSpPr bwMode="auto">
            <a:xfrm>
              <a:off x="1331" y="3026"/>
              <a:ext cx="94" cy="88"/>
              <a:chOff x="1331" y="3026"/>
              <a:chExt cx="94" cy="88"/>
            </a:xfrm>
          </p:grpSpPr>
          <p:sp>
            <p:nvSpPr>
              <p:cNvPr id="8757" name="Rectangle 596"/>
              <p:cNvSpPr>
                <a:spLocks noChangeArrowheads="1"/>
              </p:cNvSpPr>
              <p:nvPr/>
            </p:nvSpPr>
            <p:spPr bwMode="auto">
              <a:xfrm>
                <a:off x="1331" y="3026"/>
                <a:ext cx="94" cy="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58" name="Rectangle 597"/>
              <p:cNvSpPr>
                <a:spLocks noChangeArrowheads="1"/>
              </p:cNvSpPr>
              <p:nvPr/>
            </p:nvSpPr>
            <p:spPr bwMode="auto">
              <a:xfrm>
                <a:off x="1331" y="3026"/>
                <a:ext cx="94" cy="88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316" name="Rectangle 598"/>
            <p:cNvSpPr>
              <a:spLocks noChangeArrowheads="1"/>
            </p:cNvSpPr>
            <p:nvPr/>
          </p:nvSpPr>
          <p:spPr bwMode="auto">
            <a:xfrm>
              <a:off x="1348" y="3020"/>
              <a:ext cx="91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pitchFamily="34" charset="0"/>
                </a:rPr>
                <a:t>Y</a:t>
              </a:r>
              <a:endParaRPr lang="en-US"/>
            </a:p>
          </p:txBody>
        </p:sp>
        <p:grpSp>
          <p:nvGrpSpPr>
            <p:cNvPr id="8317" name="Group 599"/>
            <p:cNvGrpSpPr>
              <a:grpSpLocks/>
            </p:cNvGrpSpPr>
            <p:nvPr/>
          </p:nvGrpSpPr>
          <p:grpSpPr bwMode="auto">
            <a:xfrm>
              <a:off x="988" y="3662"/>
              <a:ext cx="1530" cy="176"/>
              <a:chOff x="988" y="3662"/>
              <a:chExt cx="1530" cy="176"/>
            </a:xfrm>
          </p:grpSpPr>
          <p:grpSp>
            <p:nvGrpSpPr>
              <p:cNvPr id="8742" name="Group 600"/>
              <p:cNvGrpSpPr>
                <a:grpSpLocks/>
              </p:cNvGrpSpPr>
              <p:nvPr/>
            </p:nvGrpSpPr>
            <p:grpSpPr bwMode="auto">
              <a:xfrm>
                <a:off x="988" y="3662"/>
                <a:ext cx="1530" cy="176"/>
                <a:chOff x="988" y="3662"/>
                <a:chExt cx="1530" cy="176"/>
              </a:xfrm>
            </p:grpSpPr>
            <p:sp>
              <p:nvSpPr>
                <p:cNvPr id="8755" name="Rectangle 601"/>
                <p:cNvSpPr>
                  <a:spLocks noChangeArrowheads="1"/>
                </p:cNvSpPr>
                <p:nvPr/>
              </p:nvSpPr>
              <p:spPr bwMode="auto">
                <a:xfrm>
                  <a:off x="988" y="3662"/>
                  <a:ext cx="1530" cy="17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756" name="Rectangle 602"/>
                <p:cNvSpPr>
                  <a:spLocks noChangeArrowheads="1"/>
                </p:cNvSpPr>
                <p:nvPr/>
              </p:nvSpPr>
              <p:spPr bwMode="auto">
                <a:xfrm>
                  <a:off x="988" y="3662"/>
                  <a:ext cx="1530" cy="176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743" name="Group 603"/>
              <p:cNvGrpSpPr>
                <a:grpSpLocks/>
              </p:cNvGrpSpPr>
              <p:nvPr/>
            </p:nvGrpSpPr>
            <p:grpSpPr bwMode="auto">
              <a:xfrm>
                <a:off x="988" y="3785"/>
                <a:ext cx="1530" cy="35"/>
                <a:chOff x="988" y="3785"/>
                <a:chExt cx="1530" cy="35"/>
              </a:xfrm>
            </p:grpSpPr>
            <p:sp>
              <p:nvSpPr>
                <p:cNvPr id="8753" name="Rectangle 604"/>
                <p:cNvSpPr>
                  <a:spLocks noChangeArrowheads="1"/>
                </p:cNvSpPr>
                <p:nvPr/>
              </p:nvSpPr>
              <p:spPr bwMode="auto">
                <a:xfrm>
                  <a:off x="988" y="3785"/>
                  <a:ext cx="1530" cy="3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754" name="Rectangle 605"/>
                <p:cNvSpPr>
                  <a:spLocks noChangeArrowheads="1"/>
                </p:cNvSpPr>
                <p:nvPr/>
              </p:nvSpPr>
              <p:spPr bwMode="auto">
                <a:xfrm>
                  <a:off x="988" y="3785"/>
                  <a:ext cx="1530" cy="35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744" name="Group 606"/>
              <p:cNvGrpSpPr>
                <a:grpSpLocks/>
              </p:cNvGrpSpPr>
              <p:nvPr/>
            </p:nvGrpSpPr>
            <p:grpSpPr bwMode="auto">
              <a:xfrm>
                <a:off x="988" y="3750"/>
                <a:ext cx="1530" cy="35"/>
                <a:chOff x="988" y="3750"/>
                <a:chExt cx="1530" cy="35"/>
              </a:xfrm>
            </p:grpSpPr>
            <p:sp>
              <p:nvSpPr>
                <p:cNvPr id="8751" name="Rectangle 607"/>
                <p:cNvSpPr>
                  <a:spLocks noChangeArrowheads="1"/>
                </p:cNvSpPr>
                <p:nvPr/>
              </p:nvSpPr>
              <p:spPr bwMode="auto">
                <a:xfrm>
                  <a:off x="988" y="3750"/>
                  <a:ext cx="1530" cy="3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752" name="Rectangle 608"/>
                <p:cNvSpPr>
                  <a:spLocks noChangeArrowheads="1"/>
                </p:cNvSpPr>
                <p:nvPr/>
              </p:nvSpPr>
              <p:spPr bwMode="auto">
                <a:xfrm>
                  <a:off x="988" y="3750"/>
                  <a:ext cx="1530" cy="35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745" name="Group 609"/>
              <p:cNvGrpSpPr>
                <a:grpSpLocks/>
              </p:cNvGrpSpPr>
              <p:nvPr/>
            </p:nvGrpSpPr>
            <p:grpSpPr bwMode="auto">
              <a:xfrm>
                <a:off x="988" y="3714"/>
                <a:ext cx="1530" cy="36"/>
                <a:chOff x="988" y="3714"/>
                <a:chExt cx="1530" cy="36"/>
              </a:xfrm>
            </p:grpSpPr>
            <p:sp>
              <p:nvSpPr>
                <p:cNvPr id="8749" name="Rectangle 610"/>
                <p:cNvSpPr>
                  <a:spLocks noChangeArrowheads="1"/>
                </p:cNvSpPr>
                <p:nvPr/>
              </p:nvSpPr>
              <p:spPr bwMode="auto">
                <a:xfrm>
                  <a:off x="988" y="3714"/>
                  <a:ext cx="1530" cy="3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750" name="Rectangle 611"/>
                <p:cNvSpPr>
                  <a:spLocks noChangeArrowheads="1"/>
                </p:cNvSpPr>
                <p:nvPr/>
              </p:nvSpPr>
              <p:spPr bwMode="auto">
                <a:xfrm>
                  <a:off x="988" y="3714"/>
                  <a:ext cx="1530" cy="36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746" name="Group 612"/>
              <p:cNvGrpSpPr>
                <a:grpSpLocks/>
              </p:cNvGrpSpPr>
              <p:nvPr/>
            </p:nvGrpSpPr>
            <p:grpSpPr bwMode="auto">
              <a:xfrm>
                <a:off x="988" y="3679"/>
                <a:ext cx="1530" cy="36"/>
                <a:chOff x="988" y="3679"/>
                <a:chExt cx="1530" cy="36"/>
              </a:xfrm>
            </p:grpSpPr>
            <p:sp>
              <p:nvSpPr>
                <p:cNvPr id="8747" name="Rectangle 613"/>
                <p:cNvSpPr>
                  <a:spLocks noChangeArrowheads="1"/>
                </p:cNvSpPr>
                <p:nvPr/>
              </p:nvSpPr>
              <p:spPr bwMode="auto">
                <a:xfrm>
                  <a:off x="988" y="3679"/>
                  <a:ext cx="1530" cy="3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748" name="Rectangle 614"/>
                <p:cNvSpPr>
                  <a:spLocks noChangeArrowheads="1"/>
                </p:cNvSpPr>
                <p:nvPr/>
              </p:nvSpPr>
              <p:spPr bwMode="auto">
                <a:xfrm>
                  <a:off x="988" y="3679"/>
                  <a:ext cx="1530" cy="36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8318" name="Group 615"/>
            <p:cNvGrpSpPr>
              <a:grpSpLocks/>
            </p:cNvGrpSpPr>
            <p:nvPr/>
          </p:nvGrpSpPr>
          <p:grpSpPr bwMode="auto">
            <a:xfrm>
              <a:off x="2298" y="3680"/>
              <a:ext cx="205" cy="190"/>
              <a:chOff x="2298" y="3680"/>
              <a:chExt cx="205" cy="190"/>
            </a:xfrm>
          </p:grpSpPr>
          <p:grpSp>
            <p:nvGrpSpPr>
              <p:cNvPr id="8738" name="Group 616"/>
              <p:cNvGrpSpPr>
                <a:grpSpLocks/>
              </p:cNvGrpSpPr>
              <p:nvPr/>
            </p:nvGrpSpPr>
            <p:grpSpPr bwMode="auto">
              <a:xfrm>
                <a:off x="2298" y="3680"/>
                <a:ext cx="159" cy="131"/>
                <a:chOff x="2298" y="3680"/>
                <a:chExt cx="159" cy="131"/>
              </a:xfrm>
            </p:grpSpPr>
            <p:sp>
              <p:nvSpPr>
                <p:cNvPr id="8740" name="Rectangle 617"/>
                <p:cNvSpPr>
                  <a:spLocks noChangeArrowheads="1"/>
                </p:cNvSpPr>
                <p:nvPr/>
              </p:nvSpPr>
              <p:spPr bwMode="auto">
                <a:xfrm>
                  <a:off x="2298" y="3680"/>
                  <a:ext cx="159" cy="131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741" name="Rectangle 618"/>
                <p:cNvSpPr>
                  <a:spLocks noChangeArrowheads="1"/>
                </p:cNvSpPr>
                <p:nvPr/>
              </p:nvSpPr>
              <p:spPr bwMode="auto">
                <a:xfrm>
                  <a:off x="2298" y="3680"/>
                  <a:ext cx="159" cy="131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739" name="Rectangle 619"/>
              <p:cNvSpPr>
                <a:spLocks noChangeArrowheads="1"/>
              </p:cNvSpPr>
              <p:nvPr/>
            </p:nvSpPr>
            <p:spPr bwMode="auto">
              <a:xfrm>
                <a:off x="2312" y="3691"/>
                <a:ext cx="191" cy="1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>
                    <a:solidFill>
                      <a:srgbClr val="000000"/>
                    </a:solidFill>
                    <a:latin typeface="Arial" pitchFamily="34" charset="0"/>
                  </a:rPr>
                  <a:t>C4</a:t>
                </a:r>
                <a:endParaRPr lang="en-US"/>
              </a:p>
            </p:txBody>
          </p:sp>
        </p:grpSp>
        <p:grpSp>
          <p:nvGrpSpPr>
            <p:cNvPr id="8319" name="Group 620"/>
            <p:cNvGrpSpPr>
              <a:grpSpLocks/>
            </p:cNvGrpSpPr>
            <p:nvPr/>
          </p:nvGrpSpPr>
          <p:grpSpPr bwMode="auto">
            <a:xfrm>
              <a:off x="988" y="3661"/>
              <a:ext cx="1530" cy="229"/>
              <a:chOff x="988" y="3661"/>
              <a:chExt cx="1530" cy="229"/>
            </a:xfrm>
          </p:grpSpPr>
          <p:grpSp>
            <p:nvGrpSpPr>
              <p:cNvPr id="8708" name="Group 621"/>
              <p:cNvGrpSpPr>
                <a:grpSpLocks/>
              </p:cNvGrpSpPr>
              <p:nvPr/>
            </p:nvGrpSpPr>
            <p:grpSpPr bwMode="auto">
              <a:xfrm>
                <a:off x="988" y="3661"/>
                <a:ext cx="1530" cy="176"/>
                <a:chOff x="988" y="3661"/>
                <a:chExt cx="1530" cy="176"/>
              </a:xfrm>
            </p:grpSpPr>
            <p:sp>
              <p:nvSpPr>
                <p:cNvPr id="8736" name="Rectangle 622"/>
                <p:cNvSpPr>
                  <a:spLocks noChangeArrowheads="1"/>
                </p:cNvSpPr>
                <p:nvPr/>
              </p:nvSpPr>
              <p:spPr bwMode="auto">
                <a:xfrm>
                  <a:off x="988" y="3661"/>
                  <a:ext cx="1530" cy="17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737" name="Rectangle 623"/>
                <p:cNvSpPr>
                  <a:spLocks noChangeArrowheads="1"/>
                </p:cNvSpPr>
                <p:nvPr/>
              </p:nvSpPr>
              <p:spPr bwMode="auto">
                <a:xfrm>
                  <a:off x="988" y="3661"/>
                  <a:ext cx="1530" cy="176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709" name="Group 624"/>
              <p:cNvGrpSpPr>
                <a:grpSpLocks/>
              </p:cNvGrpSpPr>
              <p:nvPr/>
            </p:nvGrpSpPr>
            <p:grpSpPr bwMode="auto">
              <a:xfrm>
                <a:off x="988" y="3784"/>
                <a:ext cx="1530" cy="36"/>
                <a:chOff x="988" y="3784"/>
                <a:chExt cx="1530" cy="36"/>
              </a:xfrm>
            </p:grpSpPr>
            <p:sp>
              <p:nvSpPr>
                <p:cNvPr id="8734" name="Rectangle 625"/>
                <p:cNvSpPr>
                  <a:spLocks noChangeArrowheads="1"/>
                </p:cNvSpPr>
                <p:nvPr/>
              </p:nvSpPr>
              <p:spPr bwMode="auto">
                <a:xfrm>
                  <a:off x="988" y="3784"/>
                  <a:ext cx="1530" cy="36"/>
                </a:xfrm>
                <a:prstGeom prst="rect">
                  <a:avLst/>
                </a:prstGeom>
                <a:solidFill>
                  <a:srgbClr val="CC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735" name="Rectangle 626"/>
                <p:cNvSpPr>
                  <a:spLocks noChangeArrowheads="1"/>
                </p:cNvSpPr>
                <p:nvPr/>
              </p:nvSpPr>
              <p:spPr bwMode="auto">
                <a:xfrm>
                  <a:off x="988" y="3784"/>
                  <a:ext cx="1530" cy="36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710" name="Group 627"/>
              <p:cNvGrpSpPr>
                <a:grpSpLocks/>
              </p:cNvGrpSpPr>
              <p:nvPr/>
            </p:nvGrpSpPr>
            <p:grpSpPr bwMode="auto">
              <a:xfrm>
                <a:off x="988" y="3749"/>
                <a:ext cx="1530" cy="36"/>
                <a:chOff x="988" y="3749"/>
                <a:chExt cx="1530" cy="36"/>
              </a:xfrm>
            </p:grpSpPr>
            <p:sp>
              <p:nvSpPr>
                <p:cNvPr id="8732" name="Rectangle 628"/>
                <p:cNvSpPr>
                  <a:spLocks noChangeArrowheads="1"/>
                </p:cNvSpPr>
                <p:nvPr/>
              </p:nvSpPr>
              <p:spPr bwMode="auto">
                <a:xfrm>
                  <a:off x="988" y="3749"/>
                  <a:ext cx="1530" cy="36"/>
                </a:xfrm>
                <a:prstGeom prst="rect">
                  <a:avLst/>
                </a:prstGeom>
                <a:solidFill>
                  <a:srgbClr val="CC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733" name="Rectangle 629"/>
                <p:cNvSpPr>
                  <a:spLocks noChangeArrowheads="1"/>
                </p:cNvSpPr>
                <p:nvPr/>
              </p:nvSpPr>
              <p:spPr bwMode="auto">
                <a:xfrm>
                  <a:off x="988" y="3749"/>
                  <a:ext cx="1530" cy="36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711" name="Group 630"/>
              <p:cNvGrpSpPr>
                <a:grpSpLocks/>
              </p:cNvGrpSpPr>
              <p:nvPr/>
            </p:nvGrpSpPr>
            <p:grpSpPr bwMode="auto">
              <a:xfrm>
                <a:off x="988" y="3713"/>
                <a:ext cx="1530" cy="36"/>
                <a:chOff x="988" y="3713"/>
                <a:chExt cx="1530" cy="36"/>
              </a:xfrm>
            </p:grpSpPr>
            <p:sp>
              <p:nvSpPr>
                <p:cNvPr id="8730" name="Rectangle 631"/>
                <p:cNvSpPr>
                  <a:spLocks noChangeArrowheads="1"/>
                </p:cNvSpPr>
                <p:nvPr/>
              </p:nvSpPr>
              <p:spPr bwMode="auto">
                <a:xfrm>
                  <a:off x="988" y="3713"/>
                  <a:ext cx="1530" cy="36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731" name="Rectangle 632"/>
                <p:cNvSpPr>
                  <a:spLocks noChangeArrowheads="1"/>
                </p:cNvSpPr>
                <p:nvPr/>
              </p:nvSpPr>
              <p:spPr bwMode="auto">
                <a:xfrm>
                  <a:off x="988" y="3713"/>
                  <a:ext cx="1530" cy="36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712" name="Group 633"/>
              <p:cNvGrpSpPr>
                <a:grpSpLocks/>
              </p:cNvGrpSpPr>
              <p:nvPr/>
            </p:nvGrpSpPr>
            <p:grpSpPr bwMode="auto">
              <a:xfrm>
                <a:off x="988" y="3679"/>
                <a:ext cx="1530" cy="35"/>
                <a:chOff x="988" y="3679"/>
                <a:chExt cx="1530" cy="35"/>
              </a:xfrm>
            </p:grpSpPr>
            <p:sp>
              <p:nvSpPr>
                <p:cNvPr id="8728" name="Rectangle 634"/>
                <p:cNvSpPr>
                  <a:spLocks noChangeArrowheads="1"/>
                </p:cNvSpPr>
                <p:nvPr/>
              </p:nvSpPr>
              <p:spPr bwMode="auto">
                <a:xfrm>
                  <a:off x="988" y="3679"/>
                  <a:ext cx="1530" cy="35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729" name="Rectangle 635"/>
                <p:cNvSpPr>
                  <a:spLocks noChangeArrowheads="1"/>
                </p:cNvSpPr>
                <p:nvPr/>
              </p:nvSpPr>
              <p:spPr bwMode="auto">
                <a:xfrm>
                  <a:off x="988" y="3679"/>
                  <a:ext cx="1530" cy="35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713" name="Group 636"/>
              <p:cNvGrpSpPr>
                <a:grpSpLocks/>
              </p:cNvGrpSpPr>
              <p:nvPr/>
            </p:nvGrpSpPr>
            <p:grpSpPr bwMode="auto">
              <a:xfrm>
                <a:off x="1052" y="3672"/>
                <a:ext cx="107" cy="165"/>
                <a:chOff x="1052" y="3672"/>
                <a:chExt cx="107" cy="165"/>
              </a:xfrm>
            </p:grpSpPr>
            <p:grpSp>
              <p:nvGrpSpPr>
                <p:cNvPr id="8724" name="Group 637"/>
                <p:cNvGrpSpPr>
                  <a:grpSpLocks/>
                </p:cNvGrpSpPr>
                <p:nvPr/>
              </p:nvGrpSpPr>
              <p:grpSpPr bwMode="auto">
                <a:xfrm>
                  <a:off x="1052" y="3677"/>
                  <a:ext cx="88" cy="88"/>
                  <a:chOff x="1052" y="3677"/>
                  <a:chExt cx="88" cy="88"/>
                </a:xfrm>
              </p:grpSpPr>
              <p:sp>
                <p:nvSpPr>
                  <p:cNvPr id="8726" name="Rectangle 638"/>
                  <p:cNvSpPr>
                    <a:spLocks noChangeArrowheads="1"/>
                  </p:cNvSpPr>
                  <p:nvPr/>
                </p:nvSpPr>
                <p:spPr bwMode="auto">
                  <a:xfrm>
                    <a:off x="1052" y="3677"/>
                    <a:ext cx="88" cy="88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727" name="Rectangle 639"/>
                  <p:cNvSpPr>
                    <a:spLocks noChangeArrowheads="1"/>
                  </p:cNvSpPr>
                  <p:nvPr/>
                </p:nvSpPr>
                <p:spPr bwMode="auto">
                  <a:xfrm>
                    <a:off x="1052" y="3677"/>
                    <a:ext cx="88" cy="88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725" name="Rectangle 640"/>
                <p:cNvSpPr>
                  <a:spLocks noChangeArrowheads="1"/>
                </p:cNvSpPr>
                <p:nvPr/>
              </p:nvSpPr>
              <p:spPr bwMode="auto">
                <a:xfrm>
                  <a:off x="1066" y="3672"/>
                  <a:ext cx="93" cy="1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200">
                      <a:solidFill>
                        <a:srgbClr val="000000"/>
                      </a:solidFill>
                      <a:latin typeface="Arial" pitchFamily="34" charset="0"/>
                    </a:rPr>
                    <a:t>X</a:t>
                  </a:r>
                  <a:endParaRPr lang="en-US"/>
                </a:p>
              </p:txBody>
            </p:sp>
          </p:grpSp>
          <p:grpSp>
            <p:nvGrpSpPr>
              <p:cNvPr id="8714" name="Group 641"/>
              <p:cNvGrpSpPr>
                <a:grpSpLocks/>
              </p:cNvGrpSpPr>
              <p:nvPr/>
            </p:nvGrpSpPr>
            <p:grpSpPr bwMode="auto">
              <a:xfrm>
                <a:off x="2298" y="3679"/>
                <a:ext cx="205" cy="190"/>
                <a:chOff x="2298" y="3679"/>
                <a:chExt cx="205" cy="190"/>
              </a:xfrm>
            </p:grpSpPr>
            <p:grpSp>
              <p:nvGrpSpPr>
                <p:cNvPr id="8720" name="Group 642"/>
                <p:cNvGrpSpPr>
                  <a:grpSpLocks/>
                </p:cNvGrpSpPr>
                <p:nvPr/>
              </p:nvGrpSpPr>
              <p:grpSpPr bwMode="auto">
                <a:xfrm>
                  <a:off x="2298" y="3679"/>
                  <a:ext cx="159" cy="131"/>
                  <a:chOff x="2298" y="3679"/>
                  <a:chExt cx="159" cy="131"/>
                </a:xfrm>
              </p:grpSpPr>
              <p:sp>
                <p:nvSpPr>
                  <p:cNvPr id="8722" name="Rectangle 643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3679"/>
                    <a:ext cx="159" cy="131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723" name="Rectangle 644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3679"/>
                    <a:ext cx="159" cy="131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721" name="Rectangle 645"/>
                <p:cNvSpPr>
                  <a:spLocks noChangeArrowheads="1"/>
                </p:cNvSpPr>
                <p:nvPr/>
              </p:nvSpPr>
              <p:spPr bwMode="auto">
                <a:xfrm>
                  <a:off x="2312" y="3690"/>
                  <a:ext cx="191" cy="1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300">
                      <a:solidFill>
                        <a:srgbClr val="000000"/>
                      </a:solidFill>
                      <a:latin typeface="Arial" pitchFamily="34" charset="0"/>
                    </a:rPr>
                    <a:t>D4</a:t>
                  </a:r>
                  <a:endParaRPr lang="en-US"/>
                </a:p>
              </p:txBody>
            </p:sp>
          </p:grpSp>
          <p:grpSp>
            <p:nvGrpSpPr>
              <p:cNvPr id="8715" name="Group 646"/>
              <p:cNvGrpSpPr>
                <a:grpSpLocks/>
              </p:cNvGrpSpPr>
              <p:nvPr/>
            </p:nvGrpSpPr>
            <p:grpSpPr bwMode="auto">
              <a:xfrm>
                <a:off x="1331" y="3725"/>
                <a:ext cx="107" cy="165"/>
                <a:chOff x="1331" y="3725"/>
                <a:chExt cx="107" cy="165"/>
              </a:xfrm>
            </p:grpSpPr>
            <p:grpSp>
              <p:nvGrpSpPr>
                <p:cNvPr id="8716" name="Group 647"/>
                <p:cNvGrpSpPr>
                  <a:grpSpLocks/>
                </p:cNvGrpSpPr>
                <p:nvPr/>
              </p:nvGrpSpPr>
              <p:grpSpPr bwMode="auto">
                <a:xfrm>
                  <a:off x="1331" y="3729"/>
                  <a:ext cx="94" cy="89"/>
                  <a:chOff x="1331" y="3729"/>
                  <a:chExt cx="94" cy="89"/>
                </a:xfrm>
              </p:grpSpPr>
              <p:sp>
                <p:nvSpPr>
                  <p:cNvPr id="8718" name="Rectangle 648"/>
                  <p:cNvSpPr>
                    <a:spLocks noChangeArrowheads="1"/>
                  </p:cNvSpPr>
                  <p:nvPr/>
                </p:nvSpPr>
                <p:spPr bwMode="auto">
                  <a:xfrm>
                    <a:off x="1331" y="3729"/>
                    <a:ext cx="94" cy="8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719" name="Rectangle 649"/>
                  <p:cNvSpPr>
                    <a:spLocks noChangeArrowheads="1"/>
                  </p:cNvSpPr>
                  <p:nvPr/>
                </p:nvSpPr>
                <p:spPr bwMode="auto">
                  <a:xfrm>
                    <a:off x="1331" y="3729"/>
                    <a:ext cx="94" cy="89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717" name="Rectangle 650"/>
                <p:cNvSpPr>
                  <a:spLocks noChangeArrowheads="1"/>
                </p:cNvSpPr>
                <p:nvPr/>
              </p:nvSpPr>
              <p:spPr bwMode="auto">
                <a:xfrm>
                  <a:off x="1347" y="3725"/>
                  <a:ext cx="91" cy="1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200">
                      <a:solidFill>
                        <a:srgbClr val="000000"/>
                      </a:solidFill>
                      <a:latin typeface="Arial" pitchFamily="34" charset="0"/>
                    </a:rPr>
                    <a:t>Y</a:t>
                  </a:r>
                  <a:endParaRPr lang="en-US"/>
                </a:p>
              </p:txBody>
            </p:sp>
          </p:grpSp>
        </p:grpSp>
        <p:grpSp>
          <p:nvGrpSpPr>
            <p:cNvPr id="8320" name="Group 651"/>
            <p:cNvGrpSpPr>
              <a:grpSpLocks/>
            </p:cNvGrpSpPr>
            <p:nvPr/>
          </p:nvGrpSpPr>
          <p:grpSpPr bwMode="auto">
            <a:xfrm>
              <a:off x="988" y="3662"/>
              <a:ext cx="1530" cy="176"/>
              <a:chOff x="988" y="3662"/>
              <a:chExt cx="1530" cy="176"/>
            </a:xfrm>
          </p:grpSpPr>
          <p:sp>
            <p:nvSpPr>
              <p:cNvPr id="8706" name="Rectangle 652"/>
              <p:cNvSpPr>
                <a:spLocks noChangeArrowheads="1"/>
              </p:cNvSpPr>
              <p:nvPr/>
            </p:nvSpPr>
            <p:spPr bwMode="auto">
              <a:xfrm>
                <a:off x="988" y="3662"/>
                <a:ext cx="1530" cy="17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7" name="Rectangle 653"/>
              <p:cNvSpPr>
                <a:spLocks noChangeArrowheads="1"/>
              </p:cNvSpPr>
              <p:nvPr/>
            </p:nvSpPr>
            <p:spPr bwMode="auto">
              <a:xfrm>
                <a:off x="988" y="3662"/>
                <a:ext cx="1530" cy="17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21" name="Group 654"/>
            <p:cNvGrpSpPr>
              <a:grpSpLocks/>
            </p:cNvGrpSpPr>
            <p:nvPr/>
          </p:nvGrpSpPr>
          <p:grpSpPr bwMode="auto">
            <a:xfrm>
              <a:off x="988" y="3785"/>
              <a:ext cx="1530" cy="35"/>
              <a:chOff x="988" y="3785"/>
              <a:chExt cx="1530" cy="35"/>
            </a:xfrm>
          </p:grpSpPr>
          <p:sp>
            <p:nvSpPr>
              <p:cNvPr id="8704" name="Rectangle 655"/>
              <p:cNvSpPr>
                <a:spLocks noChangeArrowheads="1"/>
              </p:cNvSpPr>
              <p:nvPr/>
            </p:nvSpPr>
            <p:spPr bwMode="auto">
              <a:xfrm>
                <a:off x="988" y="3785"/>
                <a:ext cx="1530" cy="3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5" name="Rectangle 656"/>
              <p:cNvSpPr>
                <a:spLocks noChangeArrowheads="1"/>
              </p:cNvSpPr>
              <p:nvPr/>
            </p:nvSpPr>
            <p:spPr bwMode="auto">
              <a:xfrm>
                <a:off x="988" y="3785"/>
                <a:ext cx="1530" cy="35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22" name="Group 657"/>
            <p:cNvGrpSpPr>
              <a:grpSpLocks/>
            </p:cNvGrpSpPr>
            <p:nvPr/>
          </p:nvGrpSpPr>
          <p:grpSpPr bwMode="auto">
            <a:xfrm>
              <a:off x="988" y="3750"/>
              <a:ext cx="1530" cy="35"/>
              <a:chOff x="988" y="3750"/>
              <a:chExt cx="1530" cy="35"/>
            </a:xfrm>
          </p:grpSpPr>
          <p:sp>
            <p:nvSpPr>
              <p:cNvPr id="8702" name="Rectangle 658"/>
              <p:cNvSpPr>
                <a:spLocks noChangeArrowheads="1"/>
              </p:cNvSpPr>
              <p:nvPr/>
            </p:nvSpPr>
            <p:spPr bwMode="auto">
              <a:xfrm>
                <a:off x="988" y="3750"/>
                <a:ext cx="1530" cy="3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3" name="Rectangle 659"/>
              <p:cNvSpPr>
                <a:spLocks noChangeArrowheads="1"/>
              </p:cNvSpPr>
              <p:nvPr/>
            </p:nvSpPr>
            <p:spPr bwMode="auto">
              <a:xfrm>
                <a:off x="988" y="3750"/>
                <a:ext cx="1530" cy="35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23" name="Group 660"/>
            <p:cNvGrpSpPr>
              <a:grpSpLocks/>
            </p:cNvGrpSpPr>
            <p:nvPr/>
          </p:nvGrpSpPr>
          <p:grpSpPr bwMode="auto">
            <a:xfrm>
              <a:off x="988" y="3714"/>
              <a:ext cx="1530" cy="36"/>
              <a:chOff x="988" y="3714"/>
              <a:chExt cx="1530" cy="36"/>
            </a:xfrm>
          </p:grpSpPr>
          <p:sp>
            <p:nvSpPr>
              <p:cNvPr id="8700" name="Rectangle 661"/>
              <p:cNvSpPr>
                <a:spLocks noChangeArrowheads="1"/>
              </p:cNvSpPr>
              <p:nvPr/>
            </p:nvSpPr>
            <p:spPr bwMode="auto">
              <a:xfrm>
                <a:off x="988" y="3714"/>
                <a:ext cx="1530" cy="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1" name="Rectangle 662"/>
              <p:cNvSpPr>
                <a:spLocks noChangeArrowheads="1"/>
              </p:cNvSpPr>
              <p:nvPr/>
            </p:nvSpPr>
            <p:spPr bwMode="auto">
              <a:xfrm>
                <a:off x="988" y="3714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24" name="Group 663"/>
            <p:cNvGrpSpPr>
              <a:grpSpLocks/>
            </p:cNvGrpSpPr>
            <p:nvPr/>
          </p:nvGrpSpPr>
          <p:grpSpPr bwMode="auto">
            <a:xfrm>
              <a:off x="988" y="3679"/>
              <a:ext cx="1530" cy="36"/>
              <a:chOff x="988" y="3679"/>
              <a:chExt cx="1530" cy="36"/>
            </a:xfrm>
          </p:grpSpPr>
          <p:sp>
            <p:nvSpPr>
              <p:cNvPr id="8698" name="Rectangle 664"/>
              <p:cNvSpPr>
                <a:spLocks noChangeArrowheads="1"/>
              </p:cNvSpPr>
              <p:nvPr/>
            </p:nvSpPr>
            <p:spPr bwMode="auto">
              <a:xfrm>
                <a:off x="988" y="3679"/>
                <a:ext cx="1530" cy="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99" name="Rectangle 665"/>
              <p:cNvSpPr>
                <a:spLocks noChangeArrowheads="1"/>
              </p:cNvSpPr>
              <p:nvPr/>
            </p:nvSpPr>
            <p:spPr bwMode="auto">
              <a:xfrm>
                <a:off x="988" y="3679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25" name="Group 666"/>
            <p:cNvGrpSpPr>
              <a:grpSpLocks/>
            </p:cNvGrpSpPr>
            <p:nvPr/>
          </p:nvGrpSpPr>
          <p:grpSpPr bwMode="auto">
            <a:xfrm>
              <a:off x="988" y="3662"/>
              <a:ext cx="1530" cy="176"/>
              <a:chOff x="988" y="3662"/>
              <a:chExt cx="1530" cy="176"/>
            </a:xfrm>
          </p:grpSpPr>
          <p:sp>
            <p:nvSpPr>
              <p:cNvPr id="8696" name="Rectangle 667"/>
              <p:cNvSpPr>
                <a:spLocks noChangeArrowheads="1"/>
              </p:cNvSpPr>
              <p:nvPr/>
            </p:nvSpPr>
            <p:spPr bwMode="auto">
              <a:xfrm>
                <a:off x="988" y="3662"/>
                <a:ext cx="1530" cy="17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97" name="Rectangle 668"/>
              <p:cNvSpPr>
                <a:spLocks noChangeArrowheads="1"/>
              </p:cNvSpPr>
              <p:nvPr/>
            </p:nvSpPr>
            <p:spPr bwMode="auto">
              <a:xfrm>
                <a:off x="988" y="3662"/>
                <a:ext cx="1530" cy="17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26" name="Group 669"/>
            <p:cNvGrpSpPr>
              <a:grpSpLocks/>
            </p:cNvGrpSpPr>
            <p:nvPr/>
          </p:nvGrpSpPr>
          <p:grpSpPr bwMode="auto">
            <a:xfrm>
              <a:off x="988" y="3785"/>
              <a:ext cx="1530" cy="35"/>
              <a:chOff x="988" y="3785"/>
              <a:chExt cx="1530" cy="35"/>
            </a:xfrm>
          </p:grpSpPr>
          <p:sp>
            <p:nvSpPr>
              <p:cNvPr id="8694" name="Rectangle 670"/>
              <p:cNvSpPr>
                <a:spLocks noChangeArrowheads="1"/>
              </p:cNvSpPr>
              <p:nvPr/>
            </p:nvSpPr>
            <p:spPr bwMode="auto">
              <a:xfrm>
                <a:off x="988" y="3785"/>
                <a:ext cx="1530" cy="3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95" name="Rectangle 671"/>
              <p:cNvSpPr>
                <a:spLocks noChangeArrowheads="1"/>
              </p:cNvSpPr>
              <p:nvPr/>
            </p:nvSpPr>
            <p:spPr bwMode="auto">
              <a:xfrm>
                <a:off x="988" y="3785"/>
                <a:ext cx="1530" cy="35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27" name="Group 672"/>
            <p:cNvGrpSpPr>
              <a:grpSpLocks/>
            </p:cNvGrpSpPr>
            <p:nvPr/>
          </p:nvGrpSpPr>
          <p:grpSpPr bwMode="auto">
            <a:xfrm>
              <a:off x="988" y="3750"/>
              <a:ext cx="1530" cy="35"/>
              <a:chOff x="988" y="3750"/>
              <a:chExt cx="1530" cy="35"/>
            </a:xfrm>
          </p:grpSpPr>
          <p:sp>
            <p:nvSpPr>
              <p:cNvPr id="8692" name="Rectangle 673"/>
              <p:cNvSpPr>
                <a:spLocks noChangeArrowheads="1"/>
              </p:cNvSpPr>
              <p:nvPr/>
            </p:nvSpPr>
            <p:spPr bwMode="auto">
              <a:xfrm>
                <a:off x="988" y="3750"/>
                <a:ext cx="1530" cy="3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93" name="Rectangle 674"/>
              <p:cNvSpPr>
                <a:spLocks noChangeArrowheads="1"/>
              </p:cNvSpPr>
              <p:nvPr/>
            </p:nvSpPr>
            <p:spPr bwMode="auto">
              <a:xfrm>
                <a:off x="988" y="3750"/>
                <a:ext cx="1530" cy="35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28" name="Group 675"/>
            <p:cNvGrpSpPr>
              <a:grpSpLocks/>
            </p:cNvGrpSpPr>
            <p:nvPr/>
          </p:nvGrpSpPr>
          <p:grpSpPr bwMode="auto">
            <a:xfrm>
              <a:off x="988" y="3714"/>
              <a:ext cx="1530" cy="36"/>
              <a:chOff x="988" y="3714"/>
              <a:chExt cx="1530" cy="36"/>
            </a:xfrm>
          </p:grpSpPr>
          <p:sp>
            <p:nvSpPr>
              <p:cNvPr id="8690" name="Rectangle 676"/>
              <p:cNvSpPr>
                <a:spLocks noChangeArrowheads="1"/>
              </p:cNvSpPr>
              <p:nvPr/>
            </p:nvSpPr>
            <p:spPr bwMode="auto">
              <a:xfrm>
                <a:off x="988" y="3714"/>
                <a:ext cx="1530" cy="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91" name="Rectangle 677"/>
              <p:cNvSpPr>
                <a:spLocks noChangeArrowheads="1"/>
              </p:cNvSpPr>
              <p:nvPr/>
            </p:nvSpPr>
            <p:spPr bwMode="auto">
              <a:xfrm>
                <a:off x="988" y="3714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29" name="Group 678"/>
            <p:cNvGrpSpPr>
              <a:grpSpLocks/>
            </p:cNvGrpSpPr>
            <p:nvPr/>
          </p:nvGrpSpPr>
          <p:grpSpPr bwMode="auto">
            <a:xfrm>
              <a:off x="988" y="3679"/>
              <a:ext cx="1530" cy="36"/>
              <a:chOff x="988" y="3679"/>
              <a:chExt cx="1530" cy="36"/>
            </a:xfrm>
          </p:grpSpPr>
          <p:sp>
            <p:nvSpPr>
              <p:cNvPr id="8688" name="Rectangle 679"/>
              <p:cNvSpPr>
                <a:spLocks noChangeArrowheads="1"/>
              </p:cNvSpPr>
              <p:nvPr/>
            </p:nvSpPr>
            <p:spPr bwMode="auto">
              <a:xfrm>
                <a:off x="988" y="3679"/>
                <a:ext cx="1530" cy="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9" name="Rectangle 680"/>
              <p:cNvSpPr>
                <a:spLocks noChangeArrowheads="1"/>
              </p:cNvSpPr>
              <p:nvPr/>
            </p:nvSpPr>
            <p:spPr bwMode="auto">
              <a:xfrm>
                <a:off x="988" y="3679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30" name="Group 681"/>
            <p:cNvGrpSpPr>
              <a:grpSpLocks/>
            </p:cNvGrpSpPr>
            <p:nvPr/>
          </p:nvGrpSpPr>
          <p:grpSpPr bwMode="auto">
            <a:xfrm>
              <a:off x="2298" y="3680"/>
              <a:ext cx="159" cy="131"/>
              <a:chOff x="2298" y="3680"/>
              <a:chExt cx="159" cy="131"/>
            </a:xfrm>
          </p:grpSpPr>
          <p:sp>
            <p:nvSpPr>
              <p:cNvPr id="8686" name="Rectangle 682"/>
              <p:cNvSpPr>
                <a:spLocks noChangeArrowheads="1"/>
              </p:cNvSpPr>
              <p:nvPr/>
            </p:nvSpPr>
            <p:spPr bwMode="auto">
              <a:xfrm>
                <a:off x="2298" y="3680"/>
                <a:ext cx="159" cy="13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7" name="Rectangle 683"/>
              <p:cNvSpPr>
                <a:spLocks noChangeArrowheads="1"/>
              </p:cNvSpPr>
              <p:nvPr/>
            </p:nvSpPr>
            <p:spPr bwMode="auto">
              <a:xfrm>
                <a:off x="2298" y="3680"/>
                <a:ext cx="159" cy="131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331" name="Rectangle 684"/>
            <p:cNvSpPr>
              <a:spLocks noChangeArrowheads="1"/>
            </p:cNvSpPr>
            <p:nvPr/>
          </p:nvSpPr>
          <p:spPr bwMode="auto">
            <a:xfrm>
              <a:off x="2311" y="3691"/>
              <a:ext cx="191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C4</a:t>
              </a:r>
              <a:endParaRPr lang="en-US"/>
            </a:p>
          </p:txBody>
        </p:sp>
        <p:grpSp>
          <p:nvGrpSpPr>
            <p:cNvPr id="8332" name="Group 685"/>
            <p:cNvGrpSpPr>
              <a:grpSpLocks/>
            </p:cNvGrpSpPr>
            <p:nvPr/>
          </p:nvGrpSpPr>
          <p:grpSpPr bwMode="auto">
            <a:xfrm>
              <a:off x="2298" y="3680"/>
              <a:ext cx="159" cy="131"/>
              <a:chOff x="2298" y="3680"/>
              <a:chExt cx="159" cy="131"/>
            </a:xfrm>
          </p:grpSpPr>
          <p:sp>
            <p:nvSpPr>
              <p:cNvPr id="8684" name="Rectangle 686"/>
              <p:cNvSpPr>
                <a:spLocks noChangeArrowheads="1"/>
              </p:cNvSpPr>
              <p:nvPr/>
            </p:nvSpPr>
            <p:spPr bwMode="auto">
              <a:xfrm>
                <a:off x="2298" y="3680"/>
                <a:ext cx="159" cy="13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5" name="Rectangle 687"/>
              <p:cNvSpPr>
                <a:spLocks noChangeArrowheads="1"/>
              </p:cNvSpPr>
              <p:nvPr/>
            </p:nvSpPr>
            <p:spPr bwMode="auto">
              <a:xfrm>
                <a:off x="2298" y="3680"/>
                <a:ext cx="159" cy="131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333" name="Rectangle 688"/>
            <p:cNvSpPr>
              <a:spLocks noChangeArrowheads="1"/>
            </p:cNvSpPr>
            <p:nvPr/>
          </p:nvSpPr>
          <p:spPr bwMode="auto">
            <a:xfrm>
              <a:off x="2311" y="3691"/>
              <a:ext cx="191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C4</a:t>
              </a:r>
              <a:endParaRPr lang="en-US"/>
            </a:p>
          </p:txBody>
        </p:sp>
        <p:grpSp>
          <p:nvGrpSpPr>
            <p:cNvPr id="8334" name="Group 689"/>
            <p:cNvGrpSpPr>
              <a:grpSpLocks/>
            </p:cNvGrpSpPr>
            <p:nvPr/>
          </p:nvGrpSpPr>
          <p:grpSpPr bwMode="auto">
            <a:xfrm>
              <a:off x="988" y="3661"/>
              <a:ext cx="1530" cy="176"/>
              <a:chOff x="988" y="3661"/>
              <a:chExt cx="1530" cy="176"/>
            </a:xfrm>
          </p:grpSpPr>
          <p:sp>
            <p:nvSpPr>
              <p:cNvPr id="8682" name="Rectangle 690"/>
              <p:cNvSpPr>
                <a:spLocks noChangeArrowheads="1"/>
              </p:cNvSpPr>
              <p:nvPr/>
            </p:nvSpPr>
            <p:spPr bwMode="auto">
              <a:xfrm>
                <a:off x="988" y="3661"/>
                <a:ext cx="1530" cy="17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3" name="Rectangle 691"/>
              <p:cNvSpPr>
                <a:spLocks noChangeArrowheads="1"/>
              </p:cNvSpPr>
              <p:nvPr/>
            </p:nvSpPr>
            <p:spPr bwMode="auto">
              <a:xfrm>
                <a:off x="988" y="3661"/>
                <a:ext cx="1530" cy="17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35" name="Group 692"/>
            <p:cNvGrpSpPr>
              <a:grpSpLocks/>
            </p:cNvGrpSpPr>
            <p:nvPr/>
          </p:nvGrpSpPr>
          <p:grpSpPr bwMode="auto">
            <a:xfrm>
              <a:off x="988" y="3784"/>
              <a:ext cx="1530" cy="36"/>
              <a:chOff x="988" y="3784"/>
              <a:chExt cx="1530" cy="36"/>
            </a:xfrm>
          </p:grpSpPr>
          <p:sp>
            <p:nvSpPr>
              <p:cNvPr id="8680" name="Rectangle 693"/>
              <p:cNvSpPr>
                <a:spLocks noChangeArrowheads="1"/>
              </p:cNvSpPr>
              <p:nvPr/>
            </p:nvSpPr>
            <p:spPr bwMode="auto">
              <a:xfrm>
                <a:off x="988" y="3784"/>
                <a:ext cx="1530" cy="36"/>
              </a:xfrm>
              <a:prstGeom prst="rect">
                <a:avLst/>
              </a:prstGeom>
              <a:solidFill>
                <a:srgbClr val="CC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" name="Rectangle 694"/>
              <p:cNvSpPr>
                <a:spLocks noChangeArrowheads="1"/>
              </p:cNvSpPr>
              <p:nvPr/>
            </p:nvSpPr>
            <p:spPr bwMode="auto">
              <a:xfrm>
                <a:off x="988" y="3784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36" name="Group 695"/>
            <p:cNvGrpSpPr>
              <a:grpSpLocks/>
            </p:cNvGrpSpPr>
            <p:nvPr/>
          </p:nvGrpSpPr>
          <p:grpSpPr bwMode="auto">
            <a:xfrm>
              <a:off x="988" y="3749"/>
              <a:ext cx="1530" cy="36"/>
              <a:chOff x="988" y="3749"/>
              <a:chExt cx="1530" cy="36"/>
            </a:xfrm>
          </p:grpSpPr>
          <p:sp>
            <p:nvSpPr>
              <p:cNvPr id="8678" name="Rectangle 696"/>
              <p:cNvSpPr>
                <a:spLocks noChangeArrowheads="1"/>
              </p:cNvSpPr>
              <p:nvPr/>
            </p:nvSpPr>
            <p:spPr bwMode="auto">
              <a:xfrm>
                <a:off x="988" y="3749"/>
                <a:ext cx="1530" cy="36"/>
              </a:xfrm>
              <a:prstGeom prst="rect">
                <a:avLst/>
              </a:prstGeom>
              <a:solidFill>
                <a:srgbClr val="CC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" name="Rectangle 697"/>
              <p:cNvSpPr>
                <a:spLocks noChangeArrowheads="1"/>
              </p:cNvSpPr>
              <p:nvPr/>
            </p:nvSpPr>
            <p:spPr bwMode="auto">
              <a:xfrm>
                <a:off x="988" y="3749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37" name="Group 698"/>
            <p:cNvGrpSpPr>
              <a:grpSpLocks/>
            </p:cNvGrpSpPr>
            <p:nvPr/>
          </p:nvGrpSpPr>
          <p:grpSpPr bwMode="auto">
            <a:xfrm>
              <a:off x="988" y="3713"/>
              <a:ext cx="1530" cy="36"/>
              <a:chOff x="988" y="3713"/>
              <a:chExt cx="1530" cy="36"/>
            </a:xfrm>
          </p:grpSpPr>
          <p:sp>
            <p:nvSpPr>
              <p:cNvPr id="8676" name="Rectangle 699"/>
              <p:cNvSpPr>
                <a:spLocks noChangeArrowheads="1"/>
              </p:cNvSpPr>
              <p:nvPr/>
            </p:nvSpPr>
            <p:spPr bwMode="auto">
              <a:xfrm>
                <a:off x="988" y="3713"/>
                <a:ext cx="1530" cy="3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7" name="Rectangle 700"/>
              <p:cNvSpPr>
                <a:spLocks noChangeArrowheads="1"/>
              </p:cNvSpPr>
              <p:nvPr/>
            </p:nvSpPr>
            <p:spPr bwMode="auto">
              <a:xfrm>
                <a:off x="988" y="3713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38" name="Group 701"/>
            <p:cNvGrpSpPr>
              <a:grpSpLocks/>
            </p:cNvGrpSpPr>
            <p:nvPr/>
          </p:nvGrpSpPr>
          <p:grpSpPr bwMode="auto">
            <a:xfrm>
              <a:off x="988" y="3679"/>
              <a:ext cx="1530" cy="35"/>
              <a:chOff x="988" y="3679"/>
              <a:chExt cx="1530" cy="35"/>
            </a:xfrm>
          </p:grpSpPr>
          <p:sp>
            <p:nvSpPr>
              <p:cNvPr id="8674" name="Rectangle 702"/>
              <p:cNvSpPr>
                <a:spLocks noChangeArrowheads="1"/>
              </p:cNvSpPr>
              <p:nvPr/>
            </p:nvSpPr>
            <p:spPr bwMode="auto">
              <a:xfrm>
                <a:off x="988" y="3679"/>
                <a:ext cx="1530" cy="35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5" name="Rectangle 703"/>
              <p:cNvSpPr>
                <a:spLocks noChangeArrowheads="1"/>
              </p:cNvSpPr>
              <p:nvPr/>
            </p:nvSpPr>
            <p:spPr bwMode="auto">
              <a:xfrm>
                <a:off x="988" y="3679"/>
                <a:ext cx="1530" cy="35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39" name="Group 704"/>
            <p:cNvGrpSpPr>
              <a:grpSpLocks/>
            </p:cNvGrpSpPr>
            <p:nvPr/>
          </p:nvGrpSpPr>
          <p:grpSpPr bwMode="auto">
            <a:xfrm>
              <a:off x="1052" y="3672"/>
              <a:ext cx="105" cy="165"/>
              <a:chOff x="1052" y="3672"/>
              <a:chExt cx="105" cy="165"/>
            </a:xfrm>
          </p:grpSpPr>
          <p:grpSp>
            <p:nvGrpSpPr>
              <p:cNvPr id="8670" name="Group 705"/>
              <p:cNvGrpSpPr>
                <a:grpSpLocks/>
              </p:cNvGrpSpPr>
              <p:nvPr/>
            </p:nvGrpSpPr>
            <p:grpSpPr bwMode="auto">
              <a:xfrm>
                <a:off x="1052" y="3677"/>
                <a:ext cx="88" cy="88"/>
                <a:chOff x="1052" y="3677"/>
                <a:chExt cx="88" cy="88"/>
              </a:xfrm>
            </p:grpSpPr>
            <p:sp>
              <p:nvSpPr>
                <p:cNvPr id="8672" name="Rectangle 706"/>
                <p:cNvSpPr>
                  <a:spLocks noChangeArrowheads="1"/>
                </p:cNvSpPr>
                <p:nvPr/>
              </p:nvSpPr>
              <p:spPr bwMode="auto">
                <a:xfrm>
                  <a:off x="1052" y="3677"/>
                  <a:ext cx="88" cy="88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73" name="Rectangle 707"/>
                <p:cNvSpPr>
                  <a:spLocks noChangeArrowheads="1"/>
                </p:cNvSpPr>
                <p:nvPr/>
              </p:nvSpPr>
              <p:spPr bwMode="auto">
                <a:xfrm>
                  <a:off x="1052" y="3677"/>
                  <a:ext cx="88" cy="88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671" name="Rectangle 708"/>
              <p:cNvSpPr>
                <a:spLocks noChangeArrowheads="1"/>
              </p:cNvSpPr>
              <p:nvPr/>
            </p:nvSpPr>
            <p:spPr bwMode="auto">
              <a:xfrm>
                <a:off x="1066" y="3672"/>
                <a:ext cx="91" cy="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Arial" pitchFamily="34" charset="0"/>
                  </a:rPr>
                  <a:t>X</a:t>
                </a:r>
                <a:endParaRPr lang="en-US"/>
              </a:p>
            </p:txBody>
          </p:sp>
        </p:grpSp>
        <p:grpSp>
          <p:nvGrpSpPr>
            <p:cNvPr id="8340" name="Group 709"/>
            <p:cNvGrpSpPr>
              <a:grpSpLocks/>
            </p:cNvGrpSpPr>
            <p:nvPr/>
          </p:nvGrpSpPr>
          <p:grpSpPr bwMode="auto">
            <a:xfrm>
              <a:off x="2298" y="3679"/>
              <a:ext cx="205" cy="190"/>
              <a:chOff x="2298" y="3679"/>
              <a:chExt cx="205" cy="190"/>
            </a:xfrm>
          </p:grpSpPr>
          <p:grpSp>
            <p:nvGrpSpPr>
              <p:cNvPr id="8666" name="Group 710"/>
              <p:cNvGrpSpPr>
                <a:grpSpLocks/>
              </p:cNvGrpSpPr>
              <p:nvPr/>
            </p:nvGrpSpPr>
            <p:grpSpPr bwMode="auto">
              <a:xfrm>
                <a:off x="2298" y="3679"/>
                <a:ext cx="159" cy="131"/>
                <a:chOff x="2298" y="3679"/>
                <a:chExt cx="159" cy="131"/>
              </a:xfrm>
            </p:grpSpPr>
            <p:sp>
              <p:nvSpPr>
                <p:cNvPr id="8668" name="Rectangle 711"/>
                <p:cNvSpPr>
                  <a:spLocks noChangeArrowheads="1"/>
                </p:cNvSpPr>
                <p:nvPr/>
              </p:nvSpPr>
              <p:spPr bwMode="auto">
                <a:xfrm>
                  <a:off x="2298" y="3679"/>
                  <a:ext cx="159" cy="131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69" name="Rectangle 712"/>
                <p:cNvSpPr>
                  <a:spLocks noChangeArrowheads="1"/>
                </p:cNvSpPr>
                <p:nvPr/>
              </p:nvSpPr>
              <p:spPr bwMode="auto">
                <a:xfrm>
                  <a:off x="2298" y="3679"/>
                  <a:ext cx="159" cy="131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667" name="Rectangle 713"/>
              <p:cNvSpPr>
                <a:spLocks noChangeArrowheads="1"/>
              </p:cNvSpPr>
              <p:nvPr/>
            </p:nvSpPr>
            <p:spPr bwMode="auto">
              <a:xfrm>
                <a:off x="2312" y="3690"/>
                <a:ext cx="191" cy="1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>
                    <a:solidFill>
                      <a:srgbClr val="000000"/>
                    </a:solidFill>
                    <a:latin typeface="Arial" pitchFamily="34" charset="0"/>
                  </a:rPr>
                  <a:t>D4</a:t>
                </a:r>
                <a:endParaRPr lang="en-US"/>
              </a:p>
            </p:txBody>
          </p:sp>
        </p:grpSp>
        <p:grpSp>
          <p:nvGrpSpPr>
            <p:cNvPr id="8341" name="Group 714"/>
            <p:cNvGrpSpPr>
              <a:grpSpLocks/>
            </p:cNvGrpSpPr>
            <p:nvPr/>
          </p:nvGrpSpPr>
          <p:grpSpPr bwMode="auto">
            <a:xfrm>
              <a:off x="1331" y="3725"/>
              <a:ext cx="107" cy="165"/>
              <a:chOff x="1331" y="3725"/>
              <a:chExt cx="107" cy="165"/>
            </a:xfrm>
          </p:grpSpPr>
          <p:grpSp>
            <p:nvGrpSpPr>
              <p:cNvPr id="8662" name="Group 715"/>
              <p:cNvGrpSpPr>
                <a:grpSpLocks/>
              </p:cNvGrpSpPr>
              <p:nvPr/>
            </p:nvGrpSpPr>
            <p:grpSpPr bwMode="auto">
              <a:xfrm>
                <a:off x="1331" y="3729"/>
                <a:ext cx="94" cy="89"/>
                <a:chOff x="1331" y="3729"/>
                <a:chExt cx="94" cy="89"/>
              </a:xfrm>
            </p:grpSpPr>
            <p:sp>
              <p:nvSpPr>
                <p:cNvPr id="8664" name="Rectangle 716"/>
                <p:cNvSpPr>
                  <a:spLocks noChangeArrowheads="1"/>
                </p:cNvSpPr>
                <p:nvPr/>
              </p:nvSpPr>
              <p:spPr bwMode="auto">
                <a:xfrm>
                  <a:off x="1331" y="3729"/>
                  <a:ext cx="94" cy="8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65" name="Rectangle 717"/>
                <p:cNvSpPr>
                  <a:spLocks noChangeArrowheads="1"/>
                </p:cNvSpPr>
                <p:nvPr/>
              </p:nvSpPr>
              <p:spPr bwMode="auto">
                <a:xfrm>
                  <a:off x="1331" y="3729"/>
                  <a:ext cx="94" cy="89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663" name="Rectangle 718"/>
              <p:cNvSpPr>
                <a:spLocks noChangeArrowheads="1"/>
              </p:cNvSpPr>
              <p:nvPr/>
            </p:nvSpPr>
            <p:spPr bwMode="auto">
              <a:xfrm>
                <a:off x="1347" y="3725"/>
                <a:ext cx="91" cy="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Arial" pitchFamily="34" charset="0"/>
                  </a:rPr>
                  <a:t>Y</a:t>
                </a:r>
                <a:endParaRPr lang="en-US"/>
              </a:p>
            </p:txBody>
          </p:sp>
        </p:grpSp>
        <p:grpSp>
          <p:nvGrpSpPr>
            <p:cNvPr id="8342" name="Group 719"/>
            <p:cNvGrpSpPr>
              <a:grpSpLocks/>
            </p:cNvGrpSpPr>
            <p:nvPr/>
          </p:nvGrpSpPr>
          <p:grpSpPr bwMode="auto">
            <a:xfrm>
              <a:off x="988" y="3661"/>
              <a:ext cx="1530" cy="176"/>
              <a:chOff x="988" y="3661"/>
              <a:chExt cx="1530" cy="176"/>
            </a:xfrm>
          </p:grpSpPr>
          <p:sp>
            <p:nvSpPr>
              <p:cNvPr id="8660" name="Rectangle 720"/>
              <p:cNvSpPr>
                <a:spLocks noChangeArrowheads="1"/>
              </p:cNvSpPr>
              <p:nvPr/>
            </p:nvSpPr>
            <p:spPr bwMode="auto">
              <a:xfrm>
                <a:off x="988" y="3661"/>
                <a:ext cx="1530" cy="17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1" name="Rectangle 721"/>
              <p:cNvSpPr>
                <a:spLocks noChangeArrowheads="1"/>
              </p:cNvSpPr>
              <p:nvPr/>
            </p:nvSpPr>
            <p:spPr bwMode="auto">
              <a:xfrm>
                <a:off x="988" y="3661"/>
                <a:ext cx="1530" cy="17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43" name="Group 722"/>
            <p:cNvGrpSpPr>
              <a:grpSpLocks/>
            </p:cNvGrpSpPr>
            <p:nvPr/>
          </p:nvGrpSpPr>
          <p:grpSpPr bwMode="auto">
            <a:xfrm>
              <a:off x="988" y="3784"/>
              <a:ext cx="1530" cy="36"/>
              <a:chOff x="988" y="3784"/>
              <a:chExt cx="1530" cy="36"/>
            </a:xfrm>
          </p:grpSpPr>
          <p:sp>
            <p:nvSpPr>
              <p:cNvPr id="8658" name="Rectangle 723"/>
              <p:cNvSpPr>
                <a:spLocks noChangeArrowheads="1"/>
              </p:cNvSpPr>
              <p:nvPr/>
            </p:nvSpPr>
            <p:spPr bwMode="auto">
              <a:xfrm>
                <a:off x="988" y="3784"/>
                <a:ext cx="1530" cy="36"/>
              </a:xfrm>
              <a:prstGeom prst="rect">
                <a:avLst/>
              </a:prstGeom>
              <a:solidFill>
                <a:srgbClr val="CC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59" name="Rectangle 724"/>
              <p:cNvSpPr>
                <a:spLocks noChangeArrowheads="1"/>
              </p:cNvSpPr>
              <p:nvPr/>
            </p:nvSpPr>
            <p:spPr bwMode="auto">
              <a:xfrm>
                <a:off x="988" y="3784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44" name="Group 725"/>
            <p:cNvGrpSpPr>
              <a:grpSpLocks/>
            </p:cNvGrpSpPr>
            <p:nvPr/>
          </p:nvGrpSpPr>
          <p:grpSpPr bwMode="auto">
            <a:xfrm>
              <a:off x="988" y="3749"/>
              <a:ext cx="1530" cy="36"/>
              <a:chOff x="988" y="3749"/>
              <a:chExt cx="1530" cy="36"/>
            </a:xfrm>
          </p:grpSpPr>
          <p:sp>
            <p:nvSpPr>
              <p:cNvPr id="8656" name="Rectangle 726"/>
              <p:cNvSpPr>
                <a:spLocks noChangeArrowheads="1"/>
              </p:cNvSpPr>
              <p:nvPr/>
            </p:nvSpPr>
            <p:spPr bwMode="auto">
              <a:xfrm>
                <a:off x="988" y="3749"/>
                <a:ext cx="1530" cy="36"/>
              </a:xfrm>
              <a:prstGeom prst="rect">
                <a:avLst/>
              </a:prstGeom>
              <a:solidFill>
                <a:srgbClr val="CC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57" name="Rectangle 727"/>
              <p:cNvSpPr>
                <a:spLocks noChangeArrowheads="1"/>
              </p:cNvSpPr>
              <p:nvPr/>
            </p:nvSpPr>
            <p:spPr bwMode="auto">
              <a:xfrm>
                <a:off x="988" y="3749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45" name="Group 728"/>
            <p:cNvGrpSpPr>
              <a:grpSpLocks/>
            </p:cNvGrpSpPr>
            <p:nvPr/>
          </p:nvGrpSpPr>
          <p:grpSpPr bwMode="auto">
            <a:xfrm>
              <a:off x="988" y="3713"/>
              <a:ext cx="1530" cy="36"/>
              <a:chOff x="988" y="3713"/>
              <a:chExt cx="1530" cy="36"/>
            </a:xfrm>
          </p:grpSpPr>
          <p:sp>
            <p:nvSpPr>
              <p:cNvPr id="8654" name="Rectangle 729"/>
              <p:cNvSpPr>
                <a:spLocks noChangeArrowheads="1"/>
              </p:cNvSpPr>
              <p:nvPr/>
            </p:nvSpPr>
            <p:spPr bwMode="auto">
              <a:xfrm>
                <a:off x="988" y="3713"/>
                <a:ext cx="1530" cy="3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55" name="Rectangle 730"/>
              <p:cNvSpPr>
                <a:spLocks noChangeArrowheads="1"/>
              </p:cNvSpPr>
              <p:nvPr/>
            </p:nvSpPr>
            <p:spPr bwMode="auto">
              <a:xfrm>
                <a:off x="988" y="3713"/>
                <a:ext cx="1530" cy="36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46" name="Group 731"/>
            <p:cNvGrpSpPr>
              <a:grpSpLocks/>
            </p:cNvGrpSpPr>
            <p:nvPr/>
          </p:nvGrpSpPr>
          <p:grpSpPr bwMode="auto">
            <a:xfrm>
              <a:off x="988" y="3679"/>
              <a:ext cx="1530" cy="35"/>
              <a:chOff x="988" y="3679"/>
              <a:chExt cx="1530" cy="35"/>
            </a:xfrm>
          </p:grpSpPr>
          <p:sp>
            <p:nvSpPr>
              <p:cNvPr id="8652" name="Rectangle 732"/>
              <p:cNvSpPr>
                <a:spLocks noChangeArrowheads="1"/>
              </p:cNvSpPr>
              <p:nvPr/>
            </p:nvSpPr>
            <p:spPr bwMode="auto">
              <a:xfrm>
                <a:off x="988" y="3679"/>
                <a:ext cx="1530" cy="35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53" name="Rectangle 733"/>
              <p:cNvSpPr>
                <a:spLocks noChangeArrowheads="1"/>
              </p:cNvSpPr>
              <p:nvPr/>
            </p:nvSpPr>
            <p:spPr bwMode="auto">
              <a:xfrm>
                <a:off x="988" y="3679"/>
                <a:ext cx="1530" cy="35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47" name="Group 734"/>
            <p:cNvGrpSpPr>
              <a:grpSpLocks/>
            </p:cNvGrpSpPr>
            <p:nvPr/>
          </p:nvGrpSpPr>
          <p:grpSpPr bwMode="auto">
            <a:xfrm>
              <a:off x="1052" y="3677"/>
              <a:ext cx="88" cy="88"/>
              <a:chOff x="1052" y="3677"/>
              <a:chExt cx="88" cy="88"/>
            </a:xfrm>
          </p:grpSpPr>
          <p:sp>
            <p:nvSpPr>
              <p:cNvPr id="8650" name="Rectangle 735"/>
              <p:cNvSpPr>
                <a:spLocks noChangeArrowheads="1"/>
              </p:cNvSpPr>
              <p:nvPr/>
            </p:nvSpPr>
            <p:spPr bwMode="auto">
              <a:xfrm>
                <a:off x="1052" y="3677"/>
                <a:ext cx="88" cy="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51" name="Rectangle 736"/>
              <p:cNvSpPr>
                <a:spLocks noChangeArrowheads="1"/>
              </p:cNvSpPr>
              <p:nvPr/>
            </p:nvSpPr>
            <p:spPr bwMode="auto">
              <a:xfrm>
                <a:off x="1052" y="3677"/>
                <a:ext cx="88" cy="88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348" name="Rectangle 737"/>
            <p:cNvSpPr>
              <a:spLocks noChangeArrowheads="1"/>
            </p:cNvSpPr>
            <p:nvPr/>
          </p:nvSpPr>
          <p:spPr bwMode="auto">
            <a:xfrm>
              <a:off x="1066" y="3672"/>
              <a:ext cx="92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pitchFamily="34" charset="0"/>
                </a:rPr>
                <a:t>X</a:t>
              </a:r>
              <a:endParaRPr lang="en-US"/>
            </a:p>
          </p:txBody>
        </p:sp>
        <p:grpSp>
          <p:nvGrpSpPr>
            <p:cNvPr id="8349" name="Group 738"/>
            <p:cNvGrpSpPr>
              <a:grpSpLocks/>
            </p:cNvGrpSpPr>
            <p:nvPr/>
          </p:nvGrpSpPr>
          <p:grpSpPr bwMode="auto">
            <a:xfrm>
              <a:off x="1052" y="3677"/>
              <a:ext cx="88" cy="88"/>
              <a:chOff x="1052" y="3677"/>
              <a:chExt cx="88" cy="88"/>
            </a:xfrm>
          </p:grpSpPr>
          <p:sp>
            <p:nvSpPr>
              <p:cNvPr id="8648" name="Rectangle 739"/>
              <p:cNvSpPr>
                <a:spLocks noChangeArrowheads="1"/>
              </p:cNvSpPr>
              <p:nvPr/>
            </p:nvSpPr>
            <p:spPr bwMode="auto">
              <a:xfrm>
                <a:off x="1052" y="3677"/>
                <a:ext cx="88" cy="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49" name="Rectangle 740"/>
              <p:cNvSpPr>
                <a:spLocks noChangeArrowheads="1"/>
              </p:cNvSpPr>
              <p:nvPr/>
            </p:nvSpPr>
            <p:spPr bwMode="auto">
              <a:xfrm>
                <a:off x="1052" y="3677"/>
                <a:ext cx="88" cy="88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350" name="Rectangle 741"/>
            <p:cNvSpPr>
              <a:spLocks noChangeArrowheads="1"/>
            </p:cNvSpPr>
            <p:nvPr/>
          </p:nvSpPr>
          <p:spPr bwMode="auto">
            <a:xfrm>
              <a:off x="1066" y="3672"/>
              <a:ext cx="92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pitchFamily="34" charset="0"/>
                </a:rPr>
                <a:t>X</a:t>
              </a:r>
              <a:endParaRPr lang="en-US"/>
            </a:p>
          </p:txBody>
        </p:sp>
        <p:grpSp>
          <p:nvGrpSpPr>
            <p:cNvPr id="8351" name="Group 742"/>
            <p:cNvGrpSpPr>
              <a:grpSpLocks/>
            </p:cNvGrpSpPr>
            <p:nvPr/>
          </p:nvGrpSpPr>
          <p:grpSpPr bwMode="auto">
            <a:xfrm>
              <a:off x="2298" y="3679"/>
              <a:ext cx="159" cy="131"/>
              <a:chOff x="2298" y="3679"/>
              <a:chExt cx="159" cy="131"/>
            </a:xfrm>
          </p:grpSpPr>
          <p:sp>
            <p:nvSpPr>
              <p:cNvPr id="8646" name="Rectangle 743"/>
              <p:cNvSpPr>
                <a:spLocks noChangeArrowheads="1"/>
              </p:cNvSpPr>
              <p:nvPr/>
            </p:nvSpPr>
            <p:spPr bwMode="auto">
              <a:xfrm>
                <a:off x="2298" y="3679"/>
                <a:ext cx="159" cy="13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47" name="Rectangle 744"/>
              <p:cNvSpPr>
                <a:spLocks noChangeArrowheads="1"/>
              </p:cNvSpPr>
              <p:nvPr/>
            </p:nvSpPr>
            <p:spPr bwMode="auto">
              <a:xfrm>
                <a:off x="2298" y="3679"/>
                <a:ext cx="159" cy="131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352" name="Rectangle 745"/>
            <p:cNvSpPr>
              <a:spLocks noChangeArrowheads="1"/>
            </p:cNvSpPr>
            <p:nvPr/>
          </p:nvSpPr>
          <p:spPr bwMode="auto">
            <a:xfrm>
              <a:off x="2311" y="3690"/>
              <a:ext cx="191" cy="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D4</a:t>
              </a:r>
              <a:endParaRPr lang="en-US"/>
            </a:p>
          </p:txBody>
        </p:sp>
        <p:grpSp>
          <p:nvGrpSpPr>
            <p:cNvPr id="8353" name="Group 746"/>
            <p:cNvGrpSpPr>
              <a:grpSpLocks/>
            </p:cNvGrpSpPr>
            <p:nvPr/>
          </p:nvGrpSpPr>
          <p:grpSpPr bwMode="auto">
            <a:xfrm>
              <a:off x="2298" y="3679"/>
              <a:ext cx="159" cy="131"/>
              <a:chOff x="2298" y="3679"/>
              <a:chExt cx="159" cy="131"/>
            </a:xfrm>
          </p:grpSpPr>
          <p:sp>
            <p:nvSpPr>
              <p:cNvPr id="8644" name="Rectangle 747"/>
              <p:cNvSpPr>
                <a:spLocks noChangeArrowheads="1"/>
              </p:cNvSpPr>
              <p:nvPr/>
            </p:nvSpPr>
            <p:spPr bwMode="auto">
              <a:xfrm>
                <a:off x="2298" y="3679"/>
                <a:ext cx="159" cy="13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45" name="Rectangle 748"/>
              <p:cNvSpPr>
                <a:spLocks noChangeArrowheads="1"/>
              </p:cNvSpPr>
              <p:nvPr/>
            </p:nvSpPr>
            <p:spPr bwMode="auto">
              <a:xfrm>
                <a:off x="2298" y="3679"/>
                <a:ext cx="159" cy="131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354" name="Rectangle 749"/>
            <p:cNvSpPr>
              <a:spLocks noChangeArrowheads="1"/>
            </p:cNvSpPr>
            <p:nvPr/>
          </p:nvSpPr>
          <p:spPr bwMode="auto">
            <a:xfrm>
              <a:off x="2311" y="3690"/>
              <a:ext cx="191" cy="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D4</a:t>
              </a:r>
              <a:endParaRPr lang="en-US"/>
            </a:p>
          </p:txBody>
        </p:sp>
        <p:grpSp>
          <p:nvGrpSpPr>
            <p:cNvPr id="8355" name="Group 750"/>
            <p:cNvGrpSpPr>
              <a:grpSpLocks/>
            </p:cNvGrpSpPr>
            <p:nvPr/>
          </p:nvGrpSpPr>
          <p:grpSpPr bwMode="auto">
            <a:xfrm>
              <a:off x="1331" y="3729"/>
              <a:ext cx="94" cy="89"/>
              <a:chOff x="1331" y="3729"/>
              <a:chExt cx="94" cy="89"/>
            </a:xfrm>
          </p:grpSpPr>
          <p:sp>
            <p:nvSpPr>
              <p:cNvPr id="8642" name="Rectangle 751"/>
              <p:cNvSpPr>
                <a:spLocks noChangeArrowheads="1"/>
              </p:cNvSpPr>
              <p:nvPr/>
            </p:nvSpPr>
            <p:spPr bwMode="auto">
              <a:xfrm>
                <a:off x="1331" y="3729"/>
                <a:ext cx="94" cy="8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43" name="Rectangle 752"/>
              <p:cNvSpPr>
                <a:spLocks noChangeArrowheads="1"/>
              </p:cNvSpPr>
              <p:nvPr/>
            </p:nvSpPr>
            <p:spPr bwMode="auto">
              <a:xfrm>
                <a:off x="1331" y="3729"/>
                <a:ext cx="94" cy="89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356" name="Rectangle 753"/>
            <p:cNvSpPr>
              <a:spLocks noChangeArrowheads="1"/>
            </p:cNvSpPr>
            <p:nvPr/>
          </p:nvSpPr>
          <p:spPr bwMode="auto">
            <a:xfrm>
              <a:off x="1348" y="3725"/>
              <a:ext cx="91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pitchFamily="34" charset="0"/>
                </a:rPr>
                <a:t>Y</a:t>
              </a:r>
              <a:endParaRPr lang="en-US"/>
            </a:p>
          </p:txBody>
        </p:sp>
        <p:grpSp>
          <p:nvGrpSpPr>
            <p:cNvPr id="8357" name="Group 754"/>
            <p:cNvGrpSpPr>
              <a:grpSpLocks/>
            </p:cNvGrpSpPr>
            <p:nvPr/>
          </p:nvGrpSpPr>
          <p:grpSpPr bwMode="auto">
            <a:xfrm>
              <a:off x="1331" y="3729"/>
              <a:ext cx="94" cy="89"/>
              <a:chOff x="1331" y="3729"/>
              <a:chExt cx="94" cy="89"/>
            </a:xfrm>
          </p:grpSpPr>
          <p:sp>
            <p:nvSpPr>
              <p:cNvPr id="8640" name="Rectangle 755"/>
              <p:cNvSpPr>
                <a:spLocks noChangeArrowheads="1"/>
              </p:cNvSpPr>
              <p:nvPr/>
            </p:nvSpPr>
            <p:spPr bwMode="auto">
              <a:xfrm>
                <a:off x="1331" y="3729"/>
                <a:ext cx="94" cy="8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41" name="Rectangle 756"/>
              <p:cNvSpPr>
                <a:spLocks noChangeArrowheads="1"/>
              </p:cNvSpPr>
              <p:nvPr/>
            </p:nvSpPr>
            <p:spPr bwMode="auto">
              <a:xfrm>
                <a:off x="1331" y="3729"/>
                <a:ext cx="94" cy="89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358" name="Rectangle 757"/>
            <p:cNvSpPr>
              <a:spLocks noChangeArrowheads="1"/>
            </p:cNvSpPr>
            <p:nvPr/>
          </p:nvSpPr>
          <p:spPr bwMode="auto">
            <a:xfrm>
              <a:off x="1348" y="3725"/>
              <a:ext cx="91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pitchFamily="34" charset="0"/>
                </a:rPr>
                <a:t>Y</a:t>
              </a:r>
              <a:endParaRPr lang="en-US"/>
            </a:p>
          </p:txBody>
        </p:sp>
        <p:grpSp>
          <p:nvGrpSpPr>
            <p:cNvPr id="8359" name="Group 758"/>
            <p:cNvGrpSpPr>
              <a:grpSpLocks/>
            </p:cNvGrpSpPr>
            <p:nvPr/>
          </p:nvGrpSpPr>
          <p:grpSpPr bwMode="auto">
            <a:xfrm>
              <a:off x="1355" y="2711"/>
              <a:ext cx="802" cy="35"/>
              <a:chOff x="1355" y="2711"/>
              <a:chExt cx="802" cy="35"/>
            </a:xfrm>
          </p:grpSpPr>
          <p:sp>
            <p:nvSpPr>
              <p:cNvPr id="8638" name="Rectangle 759"/>
              <p:cNvSpPr>
                <a:spLocks noChangeArrowheads="1"/>
              </p:cNvSpPr>
              <p:nvPr/>
            </p:nvSpPr>
            <p:spPr bwMode="auto">
              <a:xfrm>
                <a:off x="1355" y="2711"/>
                <a:ext cx="802" cy="35"/>
              </a:xfrm>
              <a:prstGeom prst="rect">
                <a:avLst/>
              </a:prstGeom>
              <a:solidFill>
                <a:srgbClr val="BBE0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39" name="Rectangle 760"/>
              <p:cNvSpPr>
                <a:spLocks noChangeArrowheads="1"/>
              </p:cNvSpPr>
              <p:nvPr/>
            </p:nvSpPr>
            <p:spPr bwMode="auto">
              <a:xfrm>
                <a:off x="1355" y="2711"/>
                <a:ext cx="802" cy="35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60" name="Group 761"/>
            <p:cNvGrpSpPr>
              <a:grpSpLocks/>
            </p:cNvGrpSpPr>
            <p:nvPr/>
          </p:nvGrpSpPr>
          <p:grpSpPr bwMode="auto">
            <a:xfrm>
              <a:off x="1651" y="2605"/>
              <a:ext cx="210" cy="106"/>
              <a:chOff x="1651" y="2605"/>
              <a:chExt cx="210" cy="106"/>
            </a:xfrm>
          </p:grpSpPr>
          <p:sp>
            <p:nvSpPr>
              <p:cNvPr id="8636" name="Rectangle 762"/>
              <p:cNvSpPr>
                <a:spLocks noChangeArrowheads="1"/>
              </p:cNvSpPr>
              <p:nvPr/>
            </p:nvSpPr>
            <p:spPr bwMode="auto">
              <a:xfrm>
                <a:off x="1651" y="2605"/>
                <a:ext cx="210" cy="10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37" name="Rectangle 763"/>
              <p:cNvSpPr>
                <a:spLocks noChangeArrowheads="1"/>
              </p:cNvSpPr>
              <p:nvPr/>
            </p:nvSpPr>
            <p:spPr bwMode="auto">
              <a:xfrm>
                <a:off x="1651" y="2605"/>
                <a:ext cx="210" cy="106"/>
              </a:xfrm>
              <a:prstGeom prst="rect">
                <a:avLst/>
              </a:prstGeom>
              <a:noFill/>
              <a:ln w="17463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61" name="Group 764"/>
            <p:cNvGrpSpPr>
              <a:grpSpLocks/>
            </p:cNvGrpSpPr>
            <p:nvPr/>
          </p:nvGrpSpPr>
          <p:grpSpPr bwMode="auto">
            <a:xfrm>
              <a:off x="1233" y="2676"/>
              <a:ext cx="210" cy="106"/>
              <a:chOff x="1233" y="2676"/>
              <a:chExt cx="210" cy="106"/>
            </a:xfrm>
          </p:grpSpPr>
          <p:grpSp>
            <p:nvGrpSpPr>
              <p:cNvPr id="8620" name="Group 765"/>
              <p:cNvGrpSpPr>
                <a:grpSpLocks/>
              </p:cNvGrpSpPr>
              <p:nvPr/>
            </p:nvGrpSpPr>
            <p:grpSpPr bwMode="auto">
              <a:xfrm>
                <a:off x="1233" y="2676"/>
                <a:ext cx="105" cy="106"/>
                <a:chOff x="1233" y="2676"/>
                <a:chExt cx="105" cy="106"/>
              </a:xfrm>
            </p:grpSpPr>
            <p:sp>
              <p:nvSpPr>
                <p:cNvPr id="8629" name="Line 766"/>
                <p:cNvSpPr>
                  <a:spLocks noChangeShapeType="1"/>
                </p:cNvSpPr>
                <p:nvPr/>
              </p:nvSpPr>
              <p:spPr bwMode="auto">
                <a:xfrm flipH="1">
                  <a:off x="1233" y="2676"/>
                  <a:ext cx="104" cy="1"/>
                </a:xfrm>
                <a:prstGeom prst="line">
                  <a:avLst/>
                </a:prstGeom>
                <a:noFill/>
                <a:ln w="17463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30" name="Line 767"/>
                <p:cNvSpPr>
                  <a:spLocks noChangeShapeType="1"/>
                </p:cNvSpPr>
                <p:nvPr/>
              </p:nvSpPr>
              <p:spPr bwMode="auto">
                <a:xfrm>
                  <a:off x="1337" y="2676"/>
                  <a:ext cx="1" cy="105"/>
                </a:xfrm>
                <a:prstGeom prst="line">
                  <a:avLst/>
                </a:prstGeom>
                <a:noFill/>
                <a:ln w="17463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31" name="Line 768"/>
                <p:cNvSpPr>
                  <a:spLocks noChangeShapeType="1"/>
                </p:cNvSpPr>
                <p:nvPr/>
              </p:nvSpPr>
              <p:spPr bwMode="auto">
                <a:xfrm flipH="1">
                  <a:off x="1233" y="2781"/>
                  <a:ext cx="104" cy="1"/>
                </a:xfrm>
                <a:prstGeom prst="line">
                  <a:avLst/>
                </a:prstGeom>
                <a:noFill/>
                <a:ln w="17463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32" name="Line 769"/>
                <p:cNvSpPr>
                  <a:spLocks noChangeShapeType="1"/>
                </p:cNvSpPr>
                <p:nvPr/>
              </p:nvSpPr>
              <p:spPr bwMode="auto">
                <a:xfrm>
                  <a:off x="1233" y="2676"/>
                  <a:ext cx="1" cy="35"/>
                </a:xfrm>
                <a:prstGeom prst="line">
                  <a:avLst/>
                </a:prstGeom>
                <a:noFill/>
                <a:ln w="17463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33" name="Line 770"/>
                <p:cNvSpPr>
                  <a:spLocks noChangeShapeType="1"/>
                </p:cNvSpPr>
                <p:nvPr/>
              </p:nvSpPr>
              <p:spPr bwMode="auto">
                <a:xfrm>
                  <a:off x="1233" y="2711"/>
                  <a:ext cx="35" cy="1"/>
                </a:xfrm>
                <a:prstGeom prst="line">
                  <a:avLst/>
                </a:prstGeom>
                <a:noFill/>
                <a:ln w="17463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34" name="Line 771"/>
                <p:cNvSpPr>
                  <a:spLocks noChangeShapeType="1"/>
                </p:cNvSpPr>
                <p:nvPr/>
              </p:nvSpPr>
              <p:spPr bwMode="auto">
                <a:xfrm flipV="1">
                  <a:off x="1233" y="2746"/>
                  <a:ext cx="1" cy="35"/>
                </a:xfrm>
                <a:prstGeom prst="line">
                  <a:avLst/>
                </a:prstGeom>
                <a:noFill/>
                <a:ln w="17463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35" name="Line 772"/>
                <p:cNvSpPr>
                  <a:spLocks noChangeShapeType="1"/>
                </p:cNvSpPr>
                <p:nvPr/>
              </p:nvSpPr>
              <p:spPr bwMode="auto">
                <a:xfrm>
                  <a:off x="1233" y="2746"/>
                  <a:ext cx="35" cy="1"/>
                </a:xfrm>
                <a:prstGeom prst="line">
                  <a:avLst/>
                </a:prstGeom>
                <a:noFill/>
                <a:ln w="17463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621" name="Group 773"/>
              <p:cNvGrpSpPr>
                <a:grpSpLocks/>
              </p:cNvGrpSpPr>
              <p:nvPr/>
            </p:nvGrpSpPr>
            <p:grpSpPr bwMode="auto">
              <a:xfrm>
                <a:off x="1337" y="2676"/>
                <a:ext cx="106" cy="106"/>
                <a:chOff x="1337" y="2676"/>
                <a:chExt cx="106" cy="106"/>
              </a:xfrm>
            </p:grpSpPr>
            <p:sp>
              <p:nvSpPr>
                <p:cNvPr id="8622" name="Line 774"/>
                <p:cNvSpPr>
                  <a:spLocks noChangeShapeType="1"/>
                </p:cNvSpPr>
                <p:nvPr/>
              </p:nvSpPr>
              <p:spPr bwMode="auto">
                <a:xfrm>
                  <a:off x="1337" y="2676"/>
                  <a:ext cx="105" cy="1"/>
                </a:xfrm>
                <a:prstGeom prst="line">
                  <a:avLst/>
                </a:prstGeom>
                <a:noFill/>
                <a:ln w="17463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23" name="Line 775"/>
                <p:cNvSpPr>
                  <a:spLocks noChangeShapeType="1"/>
                </p:cNvSpPr>
                <p:nvPr/>
              </p:nvSpPr>
              <p:spPr bwMode="auto">
                <a:xfrm>
                  <a:off x="1337" y="2676"/>
                  <a:ext cx="1" cy="105"/>
                </a:xfrm>
                <a:prstGeom prst="line">
                  <a:avLst/>
                </a:prstGeom>
                <a:noFill/>
                <a:ln w="17463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24" name="Line 776"/>
                <p:cNvSpPr>
                  <a:spLocks noChangeShapeType="1"/>
                </p:cNvSpPr>
                <p:nvPr/>
              </p:nvSpPr>
              <p:spPr bwMode="auto">
                <a:xfrm>
                  <a:off x="1337" y="2781"/>
                  <a:ext cx="105" cy="1"/>
                </a:xfrm>
                <a:prstGeom prst="line">
                  <a:avLst/>
                </a:prstGeom>
                <a:noFill/>
                <a:ln w="17463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25" name="Line 777"/>
                <p:cNvSpPr>
                  <a:spLocks noChangeShapeType="1"/>
                </p:cNvSpPr>
                <p:nvPr/>
              </p:nvSpPr>
              <p:spPr bwMode="auto">
                <a:xfrm>
                  <a:off x="1442" y="2676"/>
                  <a:ext cx="1" cy="35"/>
                </a:xfrm>
                <a:prstGeom prst="line">
                  <a:avLst/>
                </a:prstGeom>
                <a:noFill/>
                <a:ln w="17463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26" name="Line 778"/>
                <p:cNvSpPr>
                  <a:spLocks noChangeShapeType="1"/>
                </p:cNvSpPr>
                <p:nvPr/>
              </p:nvSpPr>
              <p:spPr bwMode="auto">
                <a:xfrm flipH="1">
                  <a:off x="1407" y="2711"/>
                  <a:ext cx="35" cy="1"/>
                </a:xfrm>
                <a:prstGeom prst="line">
                  <a:avLst/>
                </a:prstGeom>
                <a:noFill/>
                <a:ln w="17463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27" name="Line 779"/>
                <p:cNvSpPr>
                  <a:spLocks noChangeShapeType="1"/>
                </p:cNvSpPr>
                <p:nvPr/>
              </p:nvSpPr>
              <p:spPr bwMode="auto">
                <a:xfrm flipV="1">
                  <a:off x="1442" y="2746"/>
                  <a:ext cx="1" cy="35"/>
                </a:xfrm>
                <a:prstGeom prst="line">
                  <a:avLst/>
                </a:prstGeom>
                <a:noFill/>
                <a:ln w="17463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28" name="Line 780"/>
                <p:cNvSpPr>
                  <a:spLocks noChangeShapeType="1"/>
                </p:cNvSpPr>
                <p:nvPr/>
              </p:nvSpPr>
              <p:spPr bwMode="auto">
                <a:xfrm flipH="1">
                  <a:off x="1407" y="2746"/>
                  <a:ext cx="35" cy="1"/>
                </a:xfrm>
                <a:prstGeom prst="line">
                  <a:avLst/>
                </a:prstGeom>
                <a:noFill/>
                <a:ln w="17463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8362" name="Group 781"/>
            <p:cNvGrpSpPr>
              <a:grpSpLocks/>
            </p:cNvGrpSpPr>
            <p:nvPr/>
          </p:nvGrpSpPr>
          <p:grpSpPr bwMode="auto">
            <a:xfrm>
              <a:off x="2070" y="2676"/>
              <a:ext cx="210" cy="106"/>
              <a:chOff x="2070" y="2676"/>
              <a:chExt cx="210" cy="106"/>
            </a:xfrm>
          </p:grpSpPr>
          <p:grpSp>
            <p:nvGrpSpPr>
              <p:cNvPr id="8604" name="Group 782"/>
              <p:cNvGrpSpPr>
                <a:grpSpLocks/>
              </p:cNvGrpSpPr>
              <p:nvPr/>
            </p:nvGrpSpPr>
            <p:grpSpPr bwMode="auto">
              <a:xfrm>
                <a:off x="2070" y="2676"/>
                <a:ext cx="106" cy="106"/>
                <a:chOff x="2070" y="2676"/>
                <a:chExt cx="106" cy="106"/>
              </a:xfrm>
            </p:grpSpPr>
            <p:sp>
              <p:nvSpPr>
                <p:cNvPr id="8613" name="Line 783"/>
                <p:cNvSpPr>
                  <a:spLocks noChangeShapeType="1"/>
                </p:cNvSpPr>
                <p:nvPr/>
              </p:nvSpPr>
              <p:spPr bwMode="auto">
                <a:xfrm flipH="1">
                  <a:off x="2070" y="2676"/>
                  <a:ext cx="105" cy="1"/>
                </a:xfrm>
                <a:prstGeom prst="line">
                  <a:avLst/>
                </a:prstGeom>
                <a:noFill/>
                <a:ln w="17463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14" name="Line 784"/>
                <p:cNvSpPr>
                  <a:spLocks noChangeShapeType="1"/>
                </p:cNvSpPr>
                <p:nvPr/>
              </p:nvSpPr>
              <p:spPr bwMode="auto">
                <a:xfrm>
                  <a:off x="2175" y="2676"/>
                  <a:ext cx="1" cy="105"/>
                </a:xfrm>
                <a:prstGeom prst="line">
                  <a:avLst/>
                </a:prstGeom>
                <a:noFill/>
                <a:ln w="17463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15" name="Line 785"/>
                <p:cNvSpPr>
                  <a:spLocks noChangeShapeType="1"/>
                </p:cNvSpPr>
                <p:nvPr/>
              </p:nvSpPr>
              <p:spPr bwMode="auto">
                <a:xfrm flipH="1">
                  <a:off x="2070" y="2781"/>
                  <a:ext cx="105" cy="1"/>
                </a:xfrm>
                <a:prstGeom prst="line">
                  <a:avLst/>
                </a:prstGeom>
                <a:noFill/>
                <a:ln w="17463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16" name="Line 786"/>
                <p:cNvSpPr>
                  <a:spLocks noChangeShapeType="1"/>
                </p:cNvSpPr>
                <p:nvPr/>
              </p:nvSpPr>
              <p:spPr bwMode="auto">
                <a:xfrm>
                  <a:off x="2070" y="2676"/>
                  <a:ext cx="1" cy="35"/>
                </a:xfrm>
                <a:prstGeom prst="line">
                  <a:avLst/>
                </a:prstGeom>
                <a:noFill/>
                <a:ln w="17463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17" name="Line 787"/>
                <p:cNvSpPr>
                  <a:spLocks noChangeShapeType="1"/>
                </p:cNvSpPr>
                <p:nvPr/>
              </p:nvSpPr>
              <p:spPr bwMode="auto">
                <a:xfrm>
                  <a:off x="2070" y="2711"/>
                  <a:ext cx="35" cy="1"/>
                </a:xfrm>
                <a:prstGeom prst="line">
                  <a:avLst/>
                </a:prstGeom>
                <a:noFill/>
                <a:ln w="17463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18" name="Line 788"/>
                <p:cNvSpPr>
                  <a:spLocks noChangeShapeType="1"/>
                </p:cNvSpPr>
                <p:nvPr/>
              </p:nvSpPr>
              <p:spPr bwMode="auto">
                <a:xfrm flipV="1">
                  <a:off x="2070" y="2746"/>
                  <a:ext cx="1" cy="35"/>
                </a:xfrm>
                <a:prstGeom prst="line">
                  <a:avLst/>
                </a:prstGeom>
                <a:noFill/>
                <a:ln w="17463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19" name="Line 789"/>
                <p:cNvSpPr>
                  <a:spLocks noChangeShapeType="1"/>
                </p:cNvSpPr>
                <p:nvPr/>
              </p:nvSpPr>
              <p:spPr bwMode="auto">
                <a:xfrm>
                  <a:off x="2070" y="2746"/>
                  <a:ext cx="35" cy="1"/>
                </a:xfrm>
                <a:prstGeom prst="line">
                  <a:avLst/>
                </a:prstGeom>
                <a:noFill/>
                <a:ln w="17463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605" name="Group 790"/>
              <p:cNvGrpSpPr>
                <a:grpSpLocks/>
              </p:cNvGrpSpPr>
              <p:nvPr/>
            </p:nvGrpSpPr>
            <p:grpSpPr bwMode="auto">
              <a:xfrm>
                <a:off x="2175" y="2676"/>
                <a:ext cx="105" cy="106"/>
                <a:chOff x="2175" y="2676"/>
                <a:chExt cx="105" cy="106"/>
              </a:xfrm>
            </p:grpSpPr>
            <p:sp>
              <p:nvSpPr>
                <p:cNvPr id="8606" name="Line 791"/>
                <p:cNvSpPr>
                  <a:spLocks noChangeShapeType="1"/>
                </p:cNvSpPr>
                <p:nvPr/>
              </p:nvSpPr>
              <p:spPr bwMode="auto">
                <a:xfrm>
                  <a:off x="2175" y="2676"/>
                  <a:ext cx="104" cy="1"/>
                </a:xfrm>
                <a:prstGeom prst="line">
                  <a:avLst/>
                </a:prstGeom>
                <a:noFill/>
                <a:ln w="17463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07" name="Line 792"/>
                <p:cNvSpPr>
                  <a:spLocks noChangeShapeType="1"/>
                </p:cNvSpPr>
                <p:nvPr/>
              </p:nvSpPr>
              <p:spPr bwMode="auto">
                <a:xfrm>
                  <a:off x="2175" y="2676"/>
                  <a:ext cx="1" cy="105"/>
                </a:xfrm>
                <a:prstGeom prst="line">
                  <a:avLst/>
                </a:prstGeom>
                <a:noFill/>
                <a:ln w="17463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08" name="Line 793"/>
                <p:cNvSpPr>
                  <a:spLocks noChangeShapeType="1"/>
                </p:cNvSpPr>
                <p:nvPr/>
              </p:nvSpPr>
              <p:spPr bwMode="auto">
                <a:xfrm>
                  <a:off x="2175" y="2781"/>
                  <a:ext cx="104" cy="1"/>
                </a:xfrm>
                <a:prstGeom prst="line">
                  <a:avLst/>
                </a:prstGeom>
                <a:noFill/>
                <a:ln w="17463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09" name="Line 794"/>
                <p:cNvSpPr>
                  <a:spLocks noChangeShapeType="1"/>
                </p:cNvSpPr>
                <p:nvPr/>
              </p:nvSpPr>
              <p:spPr bwMode="auto">
                <a:xfrm>
                  <a:off x="2279" y="2676"/>
                  <a:ext cx="1" cy="35"/>
                </a:xfrm>
                <a:prstGeom prst="line">
                  <a:avLst/>
                </a:prstGeom>
                <a:noFill/>
                <a:ln w="17463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10" name="Line 795"/>
                <p:cNvSpPr>
                  <a:spLocks noChangeShapeType="1"/>
                </p:cNvSpPr>
                <p:nvPr/>
              </p:nvSpPr>
              <p:spPr bwMode="auto">
                <a:xfrm flipH="1">
                  <a:off x="2245" y="2711"/>
                  <a:ext cx="34" cy="1"/>
                </a:xfrm>
                <a:prstGeom prst="line">
                  <a:avLst/>
                </a:prstGeom>
                <a:noFill/>
                <a:ln w="17463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11" name="Line 796"/>
                <p:cNvSpPr>
                  <a:spLocks noChangeShapeType="1"/>
                </p:cNvSpPr>
                <p:nvPr/>
              </p:nvSpPr>
              <p:spPr bwMode="auto">
                <a:xfrm flipV="1">
                  <a:off x="2279" y="2746"/>
                  <a:ext cx="1" cy="35"/>
                </a:xfrm>
                <a:prstGeom prst="line">
                  <a:avLst/>
                </a:prstGeom>
                <a:noFill/>
                <a:ln w="17463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12" name="Line 797"/>
                <p:cNvSpPr>
                  <a:spLocks noChangeShapeType="1"/>
                </p:cNvSpPr>
                <p:nvPr/>
              </p:nvSpPr>
              <p:spPr bwMode="auto">
                <a:xfrm flipH="1">
                  <a:off x="2245" y="2746"/>
                  <a:ext cx="34" cy="1"/>
                </a:xfrm>
                <a:prstGeom prst="line">
                  <a:avLst/>
                </a:prstGeom>
                <a:noFill/>
                <a:ln w="17463">
                  <a:solidFill>
                    <a:srgbClr val="33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8363" name="Group 798"/>
            <p:cNvGrpSpPr>
              <a:grpSpLocks/>
            </p:cNvGrpSpPr>
            <p:nvPr/>
          </p:nvGrpSpPr>
          <p:grpSpPr bwMode="auto">
            <a:xfrm>
              <a:off x="1289" y="2543"/>
              <a:ext cx="113" cy="180"/>
              <a:chOff x="1289" y="2543"/>
              <a:chExt cx="113" cy="180"/>
            </a:xfrm>
          </p:grpSpPr>
          <p:grpSp>
            <p:nvGrpSpPr>
              <p:cNvPr id="8600" name="Group 799"/>
              <p:cNvGrpSpPr>
                <a:grpSpLocks/>
              </p:cNvGrpSpPr>
              <p:nvPr/>
            </p:nvGrpSpPr>
            <p:grpSpPr bwMode="auto">
              <a:xfrm>
                <a:off x="1289" y="2543"/>
                <a:ext cx="96" cy="113"/>
                <a:chOff x="1289" y="2543"/>
                <a:chExt cx="96" cy="113"/>
              </a:xfrm>
            </p:grpSpPr>
            <p:sp>
              <p:nvSpPr>
                <p:cNvPr id="8602" name="Rectangle 800"/>
                <p:cNvSpPr>
                  <a:spLocks noChangeArrowheads="1"/>
                </p:cNvSpPr>
                <p:nvPr/>
              </p:nvSpPr>
              <p:spPr bwMode="auto">
                <a:xfrm>
                  <a:off x="1289" y="2543"/>
                  <a:ext cx="96" cy="11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03" name="Rectangle 801"/>
                <p:cNvSpPr>
                  <a:spLocks noChangeArrowheads="1"/>
                </p:cNvSpPr>
                <p:nvPr/>
              </p:nvSpPr>
              <p:spPr bwMode="auto">
                <a:xfrm>
                  <a:off x="1289" y="2543"/>
                  <a:ext cx="96" cy="113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601" name="Rectangle 802"/>
              <p:cNvSpPr>
                <a:spLocks noChangeArrowheads="1"/>
              </p:cNvSpPr>
              <p:nvPr/>
            </p:nvSpPr>
            <p:spPr bwMode="auto">
              <a:xfrm>
                <a:off x="1303" y="2544"/>
                <a:ext cx="99" cy="1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>
                    <a:solidFill>
                      <a:srgbClr val="000000"/>
                    </a:solidFill>
                    <a:latin typeface="Arial" pitchFamily="34" charset="0"/>
                  </a:rPr>
                  <a:t>B</a:t>
                </a:r>
                <a:endParaRPr lang="en-US"/>
              </a:p>
            </p:txBody>
          </p:sp>
        </p:grpSp>
        <p:grpSp>
          <p:nvGrpSpPr>
            <p:cNvPr id="8364" name="Group 803"/>
            <p:cNvGrpSpPr>
              <a:grpSpLocks/>
            </p:cNvGrpSpPr>
            <p:nvPr/>
          </p:nvGrpSpPr>
          <p:grpSpPr bwMode="auto">
            <a:xfrm>
              <a:off x="1688" y="2483"/>
              <a:ext cx="158" cy="180"/>
              <a:chOff x="1688" y="2483"/>
              <a:chExt cx="158" cy="180"/>
            </a:xfrm>
          </p:grpSpPr>
          <p:grpSp>
            <p:nvGrpSpPr>
              <p:cNvPr id="8596" name="Group 804"/>
              <p:cNvGrpSpPr>
                <a:grpSpLocks/>
              </p:cNvGrpSpPr>
              <p:nvPr/>
            </p:nvGrpSpPr>
            <p:grpSpPr bwMode="auto">
              <a:xfrm>
                <a:off x="1688" y="2485"/>
                <a:ext cx="138" cy="104"/>
                <a:chOff x="1688" y="2485"/>
                <a:chExt cx="138" cy="104"/>
              </a:xfrm>
            </p:grpSpPr>
            <p:sp>
              <p:nvSpPr>
                <p:cNvPr id="8598" name="Rectangle 805"/>
                <p:cNvSpPr>
                  <a:spLocks noChangeArrowheads="1"/>
                </p:cNvSpPr>
                <p:nvPr/>
              </p:nvSpPr>
              <p:spPr bwMode="auto">
                <a:xfrm>
                  <a:off x="1688" y="2485"/>
                  <a:ext cx="138" cy="104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99" name="Rectangle 806"/>
                <p:cNvSpPr>
                  <a:spLocks noChangeArrowheads="1"/>
                </p:cNvSpPr>
                <p:nvPr/>
              </p:nvSpPr>
              <p:spPr bwMode="auto">
                <a:xfrm>
                  <a:off x="1688" y="2485"/>
                  <a:ext cx="138" cy="104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597" name="Rectangle 807"/>
              <p:cNvSpPr>
                <a:spLocks noChangeArrowheads="1"/>
              </p:cNvSpPr>
              <p:nvPr/>
            </p:nvSpPr>
            <p:spPr bwMode="auto">
              <a:xfrm>
                <a:off x="1706" y="2483"/>
                <a:ext cx="140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>
                    <a:solidFill>
                      <a:srgbClr val="000000"/>
                    </a:solidFill>
                    <a:latin typeface="Arial" pitchFamily="34" charset="0"/>
                  </a:rPr>
                  <a:t>W</a:t>
                </a:r>
                <a:endParaRPr lang="en-US"/>
              </a:p>
            </p:txBody>
          </p:sp>
        </p:grpSp>
        <p:grpSp>
          <p:nvGrpSpPr>
            <p:cNvPr id="8365" name="Group 808"/>
            <p:cNvGrpSpPr>
              <a:grpSpLocks/>
            </p:cNvGrpSpPr>
            <p:nvPr/>
          </p:nvGrpSpPr>
          <p:grpSpPr bwMode="auto">
            <a:xfrm>
              <a:off x="2125" y="2545"/>
              <a:ext cx="113" cy="180"/>
              <a:chOff x="2125" y="2545"/>
              <a:chExt cx="113" cy="180"/>
            </a:xfrm>
          </p:grpSpPr>
          <p:grpSp>
            <p:nvGrpSpPr>
              <p:cNvPr id="8592" name="Group 809"/>
              <p:cNvGrpSpPr>
                <a:grpSpLocks/>
              </p:cNvGrpSpPr>
              <p:nvPr/>
            </p:nvGrpSpPr>
            <p:grpSpPr bwMode="auto">
              <a:xfrm>
                <a:off x="2125" y="2545"/>
                <a:ext cx="96" cy="113"/>
                <a:chOff x="2125" y="2545"/>
                <a:chExt cx="96" cy="113"/>
              </a:xfrm>
            </p:grpSpPr>
            <p:sp>
              <p:nvSpPr>
                <p:cNvPr id="8594" name="Rectangle 810"/>
                <p:cNvSpPr>
                  <a:spLocks noChangeArrowheads="1"/>
                </p:cNvSpPr>
                <p:nvPr/>
              </p:nvSpPr>
              <p:spPr bwMode="auto">
                <a:xfrm>
                  <a:off x="2125" y="2545"/>
                  <a:ext cx="96" cy="11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95" name="Rectangle 811"/>
                <p:cNvSpPr>
                  <a:spLocks noChangeArrowheads="1"/>
                </p:cNvSpPr>
                <p:nvPr/>
              </p:nvSpPr>
              <p:spPr bwMode="auto">
                <a:xfrm>
                  <a:off x="2125" y="2545"/>
                  <a:ext cx="96" cy="113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593" name="Rectangle 812"/>
              <p:cNvSpPr>
                <a:spLocks noChangeArrowheads="1"/>
              </p:cNvSpPr>
              <p:nvPr/>
            </p:nvSpPr>
            <p:spPr bwMode="auto">
              <a:xfrm>
                <a:off x="2139" y="2546"/>
                <a:ext cx="99" cy="1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>
                    <a:solidFill>
                      <a:srgbClr val="000000"/>
                    </a:solidFill>
                    <a:latin typeface="Arial" pitchFamily="34" charset="0"/>
                  </a:rPr>
                  <a:t>B</a:t>
                </a:r>
                <a:endParaRPr lang="en-US"/>
              </a:p>
            </p:txBody>
          </p:sp>
        </p:grpSp>
        <p:grpSp>
          <p:nvGrpSpPr>
            <p:cNvPr id="8366" name="Group 813"/>
            <p:cNvGrpSpPr>
              <a:grpSpLocks/>
            </p:cNvGrpSpPr>
            <p:nvPr/>
          </p:nvGrpSpPr>
          <p:grpSpPr bwMode="auto">
            <a:xfrm>
              <a:off x="1586" y="2746"/>
              <a:ext cx="196" cy="226"/>
              <a:chOff x="1586" y="2746"/>
              <a:chExt cx="196" cy="226"/>
            </a:xfrm>
          </p:grpSpPr>
          <p:sp>
            <p:nvSpPr>
              <p:cNvPr id="8586" name="Freeform 814"/>
              <p:cNvSpPr>
                <a:spLocks/>
              </p:cNvSpPr>
              <p:nvPr/>
            </p:nvSpPr>
            <p:spPr bwMode="auto">
              <a:xfrm>
                <a:off x="1586" y="2746"/>
                <a:ext cx="105" cy="123"/>
              </a:xfrm>
              <a:custGeom>
                <a:avLst/>
                <a:gdLst>
                  <a:gd name="T0" fmla="*/ 30 w 105"/>
                  <a:gd name="T1" fmla="*/ 0 h 123"/>
                  <a:gd name="T2" fmla="*/ 60 w 105"/>
                  <a:gd name="T3" fmla="*/ 42 h 123"/>
                  <a:gd name="T4" fmla="*/ 45 w 105"/>
                  <a:gd name="T5" fmla="*/ 42 h 123"/>
                  <a:gd name="T6" fmla="*/ 45 w 105"/>
                  <a:gd name="T7" fmla="*/ 82 h 123"/>
                  <a:gd name="T8" fmla="*/ 105 w 105"/>
                  <a:gd name="T9" fmla="*/ 82 h 123"/>
                  <a:gd name="T10" fmla="*/ 105 w 105"/>
                  <a:gd name="T11" fmla="*/ 123 h 123"/>
                  <a:gd name="T12" fmla="*/ 15 w 105"/>
                  <a:gd name="T13" fmla="*/ 123 h 123"/>
                  <a:gd name="T14" fmla="*/ 15 w 105"/>
                  <a:gd name="T15" fmla="*/ 42 h 123"/>
                  <a:gd name="T16" fmla="*/ 0 w 105"/>
                  <a:gd name="T17" fmla="*/ 42 h 123"/>
                  <a:gd name="T18" fmla="*/ 30 w 105"/>
                  <a:gd name="T19" fmla="*/ 0 h 1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5"/>
                  <a:gd name="T31" fmla="*/ 0 h 123"/>
                  <a:gd name="T32" fmla="*/ 105 w 105"/>
                  <a:gd name="T33" fmla="*/ 123 h 12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5" h="123">
                    <a:moveTo>
                      <a:pt x="30" y="0"/>
                    </a:moveTo>
                    <a:lnTo>
                      <a:pt x="60" y="42"/>
                    </a:lnTo>
                    <a:lnTo>
                      <a:pt x="45" y="42"/>
                    </a:lnTo>
                    <a:lnTo>
                      <a:pt x="45" y="82"/>
                    </a:lnTo>
                    <a:lnTo>
                      <a:pt x="105" y="82"/>
                    </a:lnTo>
                    <a:lnTo>
                      <a:pt x="105" y="123"/>
                    </a:lnTo>
                    <a:lnTo>
                      <a:pt x="15" y="123"/>
                    </a:lnTo>
                    <a:lnTo>
                      <a:pt x="15" y="42"/>
                    </a:lnTo>
                    <a:lnTo>
                      <a:pt x="0" y="42"/>
                    </a:lnTo>
                    <a:lnTo>
                      <a:pt x="30" y="0"/>
                    </a:lnTo>
                    <a:close/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8587" name="Group 815"/>
              <p:cNvGrpSpPr>
                <a:grpSpLocks/>
              </p:cNvGrpSpPr>
              <p:nvPr/>
            </p:nvGrpSpPr>
            <p:grpSpPr bwMode="auto">
              <a:xfrm>
                <a:off x="1680" y="2792"/>
                <a:ext cx="102" cy="180"/>
                <a:chOff x="1680" y="2792"/>
                <a:chExt cx="102" cy="180"/>
              </a:xfrm>
            </p:grpSpPr>
            <p:grpSp>
              <p:nvGrpSpPr>
                <p:cNvPr id="8588" name="Group 816"/>
                <p:cNvGrpSpPr>
                  <a:grpSpLocks/>
                </p:cNvGrpSpPr>
                <p:nvPr/>
              </p:nvGrpSpPr>
              <p:grpSpPr bwMode="auto">
                <a:xfrm>
                  <a:off x="1680" y="2792"/>
                  <a:ext cx="96" cy="112"/>
                  <a:chOff x="1680" y="2792"/>
                  <a:chExt cx="96" cy="112"/>
                </a:xfrm>
              </p:grpSpPr>
              <p:sp>
                <p:nvSpPr>
                  <p:cNvPr id="8590" name="Rectangle 817"/>
                  <p:cNvSpPr>
                    <a:spLocks noChangeArrowheads="1"/>
                  </p:cNvSpPr>
                  <p:nvPr/>
                </p:nvSpPr>
                <p:spPr bwMode="auto">
                  <a:xfrm>
                    <a:off x="1680" y="2792"/>
                    <a:ext cx="96" cy="112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591" name="Rectangle 818"/>
                  <p:cNvSpPr>
                    <a:spLocks noChangeArrowheads="1"/>
                  </p:cNvSpPr>
                  <p:nvPr/>
                </p:nvSpPr>
                <p:spPr bwMode="auto">
                  <a:xfrm>
                    <a:off x="1680" y="2792"/>
                    <a:ext cx="96" cy="112"/>
                  </a:xfrm>
                  <a:prstGeom prst="rect">
                    <a:avLst/>
                  </a:prstGeom>
                  <a:noFill/>
                  <a:ln w="6350" cap="rnd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589" name="Rectangle 819"/>
                <p:cNvSpPr>
                  <a:spLocks noChangeArrowheads="1"/>
                </p:cNvSpPr>
                <p:nvPr/>
              </p:nvSpPr>
              <p:spPr bwMode="auto">
                <a:xfrm>
                  <a:off x="1699" y="2793"/>
                  <a:ext cx="83" cy="1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300">
                      <a:solidFill>
                        <a:srgbClr val="000000"/>
                      </a:solidFill>
                      <a:latin typeface="Arial" pitchFamily="34" charset="0"/>
                    </a:rPr>
                    <a:t>L</a:t>
                  </a:r>
                  <a:endParaRPr lang="en-US"/>
                </a:p>
              </p:txBody>
            </p:sp>
          </p:grpSp>
        </p:grpSp>
        <p:grpSp>
          <p:nvGrpSpPr>
            <p:cNvPr id="8367" name="Group 820"/>
            <p:cNvGrpSpPr>
              <a:grpSpLocks/>
            </p:cNvGrpSpPr>
            <p:nvPr/>
          </p:nvGrpSpPr>
          <p:grpSpPr bwMode="auto">
            <a:xfrm>
              <a:off x="1355" y="2711"/>
              <a:ext cx="802" cy="35"/>
              <a:chOff x="1355" y="2711"/>
              <a:chExt cx="802" cy="35"/>
            </a:xfrm>
          </p:grpSpPr>
          <p:sp>
            <p:nvSpPr>
              <p:cNvPr id="8584" name="Rectangle 821"/>
              <p:cNvSpPr>
                <a:spLocks noChangeArrowheads="1"/>
              </p:cNvSpPr>
              <p:nvPr/>
            </p:nvSpPr>
            <p:spPr bwMode="auto">
              <a:xfrm>
                <a:off x="1355" y="2711"/>
                <a:ext cx="802" cy="35"/>
              </a:xfrm>
              <a:prstGeom prst="rect">
                <a:avLst/>
              </a:prstGeom>
              <a:solidFill>
                <a:srgbClr val="BBE0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85" name="Rectangle 822"/>
              <p:cNvSpPr>
                <a:spLocks noChangeArrowheads="1"/>
              </p:cNvSpPr>
              <p:nvPr/>
            </p:nvSpPr>
            <p:spPr bwMode="auto">
              <a:xfrm>
                <a:off x="1355" y="2711"/>
                <a:ext cx="802" cy="35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68" name="Group 823"/>
            <p:cNvGrpSpPr>
              <a:grpSpLocks/>
            </p:cNvGrpSpPr>
            <p:nvPr/>
          </p:nvGrpSpPr>
          <p:grpSpPr bwMode="auto">
            <a:xfrm>
              <a:off x="1651" y="2605"/>
              <a:ext cx="210" cy="106"/>
              <a:chOff x="1651" y="2605"/>
              <a:chExt cx="210" cy="106"/>
            </a:xfrm>
          </p:grpSpPr>
          <p:sp>
            <p:nvSpPr>
              <p:cNvPr id="8582" name="Rectangle 824"/>
              <p:cNvSpPr>
                <a:spLocks noChangeArrowheads="1"/>
              </p:cNvSpPr>
              <p:nvPr/>
            </p:nvSpPr>
            <p:spPr bwMode="auto">
              <a:xfrm>
                <a:off x="1651" y="2605"/>
                <a:ext cx="210" cy="10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83" name="Rectangle 825"/>
              <p:cNvSpPr>
                <a:spLocks noChangeArrowheads="1"/>
              </p:cNvSpPr>
              <p:nvPr/>
            </p:nvSpPr>
            <p:spPr bwMode="auto">
              <a:xfrm>
                <a:off x="1651" y="2605"/>
                <a:ext cx="210" cy="106"/>
              </a:xfrm>
              <a:prstGeom prst="rect">
                <a:avLst/>
              </a:prstGeom>
              <a:noFill/>
              <a:ln w="17463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69" name="Group 826"/>
            <p:cNvGrpSpPr>
              <a:grpSpLocks/>
            </p:cNvGrpSpPr>
            <p:nvPr/>
          </p:nvGrpSpPr>
          <p:grpSpPr bwMode="auto">
            <a:xfrm>
              <a:off x="1233" y="2676"/>
              <a:ext cx="105" cy="106"/>
              <a:chOff x="1233" y="2676"/>
              <a:chExt cx="105" cy="106"/>
            </a:xfrm>
          </p:grpSpPr>
          <p:sp>
            <p:nvSpPr>
              <p:cNvPr id="8575" name="Line 827"/>
              <p:cNvSpPr>
                <a:spLocks noChangeShapeType="1"/>
              </p:cNvSpPr>
              <p:nvPr/>
            </p:nvSpPr>
            <p:spPr bwMode="auto">
              <a:xfrm flipH="1">
                <a:off x="1233" y="2676"/>
                <a:ext cx="104" cy="1"/>
              </a:xfrm>
              <a:prstGeom prst="line">
                <a:avLst/>
              </a:prstGeom>
              <a:noFill/>
              <a:ln w="17463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76" name="Line 828"/>
              <p:cNvSpPr>
                <a:spLocks noChangeShapeType="1"/>
              </p:cNvSpPr>
              <p:nvPr/>
            </p:nvSpPr>
            <p:spPr bwMode="auto">
              <a:xfrm>
                <a:off x="1337" y="2676"/>
                <a:ext cx="1" cy="105"/>
              </a:xfrm>
              <a:prstGeom prst="line">
                <a:avLst/>
              </a:prstGeom>
              <a:noFill/>
              <a:ln w="17463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77" name="Line 829"/>
              <p:cNvSpPr>
                <a:spLocks noChangeShapeType="1"/>
              </p:cNvSpPr>
              <p:nvPr/>
            </p:nvSpPr>
            <p:spPr bwMode="auto">
              <a:xfrm flipH="1">
                <a:off x="1233" y="2781"/>
                <a:ext cx="104" cy="1"/>
              </a:xfrm>
              <a:prstGeom prst="line">
                <a:avLst/>
              </a:prstGeom>
              <a:noFill/>
              <a:ln w="17463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78" name="Line 830"/>
              <p:cNvSpPr>
                <a:spLocks noChangeShapeType="1"/>
              </p:cNvSpPr>
              <p:nvPr/>
            </p:nvSpPr>
            <p:spPr bwMode="auto">
              <a:xfrm>
                <a:off x="1233" y="2676"/>
                <a:ext cx="1" cy="35"/>
              </a:xfrm>
              <a:prstGeom prst="line">
                <a:avLst/>
              </a:prstGeom>
              <a:noFill/>
              <a:ln w="17463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79" name="Line 831"/>
              <p:cNvSpPr>
                <a:spLocks noChangeShapeType="1"/>
              </p:cNvSpPr>
              <p:nvPr/>
            </p:nvSpPr>
            <p:spPr bwMode="auto">
              <a:xfrm>
                <a:off x="1233" y="2711"/>
                <a:ext cx="35" cy="1"/>
              </a:xfrm>
              <a:prstGeom prst="line">
                <a:avLst/>
              </a:prstGeom>
              <a:noFill/>
              <a:ln w="17463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80" name="Line 832"/>
              <p:cNvSpPr>
                <a:spLocks noChangeShapeType="1"/>
              </p:cNvSpPr>
              <p:nvPr/>
            </p:nvSpPr>
            <p:spPr bwMode="auto">
              <a:xfrm flipV="1">
                <a:off x="1233" y="2746"/>
                <a:ext cx="1" cy="35"/>
              </a:xfrm>
              <a:prstGeom prst="line">
                <a:avLst/>
              </a:prstGeom>
              <a:noFill/>
              <a:ln w="17463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81" name="Line 833"/>
              <p:cNvSpPr>
                <a:spLocks noChangeShapeType="1"/>
              </p:cNvSpPr>
              <p:nvPr/>
            </p:nvSpPr>
            <p:spPr bwMode="auto">
              <a:xfrm>
                <a:off x="1233" y="2746"/>
                <a:ext cx="35" cy="1"/>
              </a:xfrm>
              <a:prstGeom prst="line">
                <a:avLst/>
              </a:prstGeom>
              <a:noFill/>
              <a:ln w="17463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70" name="Group 834"/>
            <p:cNvGrpSpPr>
              <a:grpSpLocks/>
            </p:cNvGrpSpPr>
            <p:nvPr/>
          </p:nvGrpSpPr>
          <p:grpSpPr bwMode="auto">
            <a:xfrm>
              <a:off x="1337" y="2676"/>
              <a:ext cx="106" cy="106"/>
              <a:chOff x="1337" y="2676"/>
              <a:chExt cx="106" cy="106"/>
            </a:xfrm>
          </p:grpSpPr>
          <p:sp>
            <p:nvSpPr>
              <p:cNvPr id="8568" name="Line 835"/>
              <p:cNvSpPr>
                <a:spLocks noChangeShapeType="1"/>
              </p:cNvSpPr>
              <p:nvPr/>
            </p:nvSpPr>
            <p:spPr bwMode="auto">
              <a:xfrm>
                <a:off x="1337" y="2676"/>
                <a:ext cx="105" cy="1"/>
              </a:xfrm>
              <a:prstGeom prst="line">
                <a:avLst/>
              </a:prstGeom>
              <a:noFill/>
              <a:ln w="17463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69" name="Line 836"/>
              <p:cNvSpPr>
                <a:spLocks noChangeShapeType="1"/>
              </p:cNvSpPr>
              <p:nvPr/>
            </p:nvSpPr>
            <p:spPr bwMode="auto">
              <a:xfrm>
                <a:off x="1337" y="2676"/>
                <a:ext cx="1" cy="105"/>
              </a:xfrm>
              <a:prstGeom prst="line">
                <a:avLst/>
              </a:prstGeom>
              <a:noFill/>
              <a:ln w="17463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70" name="Line 837"/>
              <p:cNvSpPr>
                <a:spLocks noChangeShapeType="1"/>
              </p:cNvSpPr>
              <p:nvPr/>
            </p:nvSpPr>
            <p:spPr bwMode="auto">
              <a:xfrm>
                <a:off x="1337" y="2781"/>
                <a:ext cx="105" cy="1"/>
              </a:xfrm>
              <a:prstGeom prst="line">
                <a:avLst/>
              </a:prstGeom>
              <a:noFill/>
              <a:ln w="17463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71" name="Line 838"/>
              <p:cNvSpPr>
                <a:spLocks noChangeShapeType="1"/>
              </p:cNvSpPr>
              <p:nvPr/>
            </p:nvSpPr>
            <p:spPr bwMode="auto">
              <a:xfrm>
                <a:off x="1442" y="2676"/>
                <a:ext cx="1" cy="35"/>
              </a:xfrm>
              <a:prstGeom prst="line">
                <a:avLst/>
              </a:prstGeom>
              <a:noFill/>
              <a:ln w="17463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72" name="Line 839"/>
              <p:cNvSpPr>
                <a:spLocks noChangeShapeType="1"/>
              </p:cNvSpPr>
              <p:nvPr/>
            </p:nvSpPr>
            <p:spPr bwMode="auto">
              <a:xfrm flipH="1">
                <a:off x="1407" y="2711"/>
                <a:ext cx="35" cy="1"/>
              </a:xfrm>
              <a:prstGeom prst="line">
                <a:avLst/>
              </a:prstGeom>
              <a:noFill/>
              <a:ln w="17463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73" name="Line 840"/>
              <p:cNvSpPr>
                <a:spLocks noChangeShapeType="1"/>
              </p:cNvSpPr>
              <p:nvPr/>
            </p:nvSpPr>
            <p:spPr bwMode="auto">
              <a:xfrm flipV="1">
                <a:off x="1442" y="2746"/>
                <a:ext cx="1" cy="35"/>
              </a:xfrm>
              <a:prstGeom prst="line">
                <a:avLst/>
              </a:prstGeom>
              <a:noFill/>
              <a:ln w="17463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74" name="Line 841"/>
              <p:cNvSpPr>
                <a:spLocks noChangeShapeType="1"/>
              </p:cNvSpPr>
              <p:nvPr/>
            </p:nvSpPr>
            <p:spPr bwMode="auto">
              <a:xfrm flipH="1">
                <a:off x="1407" y="2746"/>
                <a:ext cx="35" cy="1"/>
              </a:xfrm>
              <a:prstGeom prst="line">
                <a:avLst/>
              </a:prstGeom>
              <a:noFill/>
              <a:ln w="17463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371" name="Line 842"/>
            <p:cNvSpPr>
              <a:spLocks noChangeShapeType="1"/>
            </p:cNvSpPr>
            <p:nvPr/>
          </p:nvSpPr>
          <p:spPr bwMode="auto">
            <a:xfrm flipH="1">
              <a:off x="1233" y="2676"/>
              <a:ext cx="104" cy="1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72" name="Line 843"/>
            <p:cNvSpPr>
              <a:spLocks noChangeShapeType="1"/>
            </p:cNvSpPr>
            <p:nvPr/>
          </p:nvSpPr>
          <p:spPr bwMode="auto">
            <a:xfrm>
              <a:off x="1337" y="2676"/>
              <a:ext cx="1" cy="105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73" name="Line 844"/>
            <p:cNvSpPr>
              <a:spLocks noChangeShapeType="1"/>
            </p:cNvSpPr>
            <p:nvPr/>
          </p:nvSpPr>
          <p:spPr bwMode="auto">
            <a:xfrm flipH="1">
              <a:off x="1233" y="2781"/>
              <a:ext cx="104" cy="1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74" name="Line 845"/>
            <p:cNvSpPr>
              <a:spLocks noChangeShapeType="1"/>
            </p:cNvSpPr>
            <p:nvPr/>
          </p:nvSpPr>
          <p:spPr bwMode="auto">
            <a:xfrm>
              <a:off x="1233" y="2676"/>
              <a:ext cx="1" cy="35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75" name="Line 846"/>
            <p:cNvSpPr>
              <a:spLocks noChangeShapeType="1"/>
            </p:cNvSpPr>
            <p:nvPr/>
          </p:nvSpPr>
          <p:spPr bwMode="auto">
            <a:xfrm>
              <a:off x="1233" y="2711"/>
              <a:ext cx="35" cy="1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76" name="Line 847"/>
            <p:cNvSpPr>
              <a:spLocks noChangeShapeType="1"/>
            </p:cNvSpPr>
            <p:nvPr/>
          </p:nvSpPr>
          <p:spPr bwMode="auto">
            <a:xfrm flipV="1">
              <a:off x="1233" y="2746"/>
              <a:ext cx="1" cy="35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77" name="Line 848"/>
            <p:cNvSpPr>
              <a:spLocks noChangeShapeType="1"/>
            </p:cNvSpPr>
            <p:nvPr/>
          </p:nvSpPr>
          <p:spPr bwMode="auto">
            <a:xfrm>
              <a:off x="1233" y="2746"/>
              <a:ext cx="35" cy="1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78" name="Line 849"/>
            <p:cNvSpPr>
              <a:spLocks noChangeShapeType="1"/>
            </p:cNvSpPr>
            <p:nvPr/>
          </p:nvSpPr>
          <p:spPr bwMode="auto">
            <a:xfrm flipH="1">
              <a:off x="1233" y="2676"/>
              <a:ext cx="104" cy="1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79" name="Line 850"/>
            <p:cNvSpPr>
              <a:spLocks noChangeShapeType="1"/>
            </p:cNvSpPr>
            <p:nvPr/>
          </p:nvSpPr>
          <p:spPr bwMode="auto">
            <a:xfrm>
              <a:off x="1337" y="2676"/>
              <a:ext cx="1" cy="105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80" name="Line 851"/>
            <p:cNvSpPr>
              <a:spLocks noChangeShapeType="1"/>
            </p:cNvSpPr>
            <p:nvPr/>
          </p:nvSpPr>
          <p:spPr bwMode="auto">
            <a:xfrm flipH="1">
              <a:off x="1233" y="2781"/>
              <a:ext cx="104" cy="1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81" name="Line 852"/>
            <p:cNvSpPr>
              <a:spLocks noChangeShapeType="1"/>
            </p:cNvSpPr>
            <p:nvPr/>
          </p:nvSpPr>
          <p:spPr bwMode="auto">
            <a:xfrm>
              <a:off x="1233" y="2676"/>
              <a:ext cx="1" cy="35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82" name="Line 853"/>
            <p:cNvSpPr>
              <a:spLocks noChangeShapeType="1"/>
            </p:cNvSpPr>
            <p:nvPr/>
          </p:nvSpPr>
          <p:spPr bwMode="auto">
            <a:xfrm>
              <a:off x="1233" y="2711"/>
              <a:ext cx="35" cy="1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83" name="Line 854"/>
            <p:cNvSpPr>
              <a:spLocks noChangeShapeType="1"/>
            </p:cNvSpPr>
            <p:nvPr/>
          </p:nvSpPr>
          <p:spPr bwMode="auto">
            <a:xfrm flipV="1">
              <a:off x="1233" y="2746"/>
              <a:ext cx="1" cy="35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84" name="Line 855"/>
            <p:cNvSpPr>
              <a:spLocks noChangeShapeType="1"/>
            </p:cNvSpPr>
            <p:nvPr/>
          </p:nvSpPr>
          <p:spPr bwMode="auto">
            <a:xfrm>
              <a:off x="1233" y="2746"/>
              <a:ext cx="35" cy="1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85" name="Line 856"/>
            <p:cNvSpPr>
              <a:spLocks noChangeShapeType="1"/>
            </p:cNvSpPr>
            <p:nvPr/>
          </p:nvSpPr>
          <p:spPr bwMode="auto">
            <a:xfrm>
              <a:off x="1337" y="2676"/>
              <a:ext cx="105" cy="1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86" name="Line 857"/>
            <p:cNvSpPr>
              <a:spLocks noChangeShapeType="1"/>
            </p:cNvSpPr>
            <p:nvPr/>
          </p:nvSpPr>
          <p:spPr bwMode="auto">
            <a:xfrm>
              <a:off x="1337" y="2676"/>
              <a:ext cx="1" cy="105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87" name="Line 858"/>
            <p:cNvSpPr>
              <a:spLocks noChangeShapeType="1"/>
            </p:cNvSpPr>
            <p:nvPr/>
          </p:nvSpPr>
          <p:spPr bwMode="auto">
            <a:xfrm>
              <a:off x="1337" y="2781"/>
              <a:ext cx="105" cy="1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88" name="Line 859"/>
            <p:cNvSpPr>
              <a:spLocks noChangeShapeType="1"/>
            </p:cNvSpPr>
            <p:nvPr/>
          </p:nvSpPr>
          <p:spPr bwMode="auto">
            <a:xfrm>
              <a:off x="1442" y="2676"/>
              <a:ext cx="1" cy="35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89" name="Line 860"/>
            <p:cNvSpPr>
              <a:spLocks noChangeShapeType="1"/>
            </p:cNvSpPr>
            <p:nvPr/>
          </p:nvSpPr>
          <p:spPr bwMode="auto">
            <a:xfrm flipH="1">
              <a:off x="1407" y="2711"/>
              <a:ext cx="35" cy="1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90" name="Line 861"/>
            <p:cNvSpPr>
              <a:spLocks noChangeShapeType="1"/>
            </p:cNvSpPr>
            <p:nvPr/>
          </p:nvSpPr>
          <p:spPr bwMode="auto">
            <a:xfrm flipV="1">
              <a:off x="1442" y="2746"/>
              <a:ext cx="1" cy="35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91" name="Line 862"/>
            <p:cNvSpPr>
              <a:spLocks noChangeShapeType="1"/>
            </p:cNvSpPr>
            <p:nvPr/>
          </p:nvSpPr>
          <p:spPr bwMode="auto">
            <a:xfrm flipH="1">
              <a:off x="1407" y="2746"/>
              <a:ext cx="35" cy="1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92" name="Line 863"/>
            <p:cNvSpPr>
              <a:spLocks noChangeShapeType="1"/>
            </p:cNvSpPr>
            <p:nvPr/>
          </p:nvSpPr>
          <p:spPr bwMode="auto">
            <a:xfrm>
              <a:off x="1337" y="2676"/>
              <a:ext cx="105" cy="1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93" name="Line 864"/>
            <p:cNvSpPr>
              <a:spLocks noChangeShapeType="1"/>
            </p:cNvSpPr>
            <p:nvPr/>
          </p:nvSpPr>
          <p:spPr bwMode="auto">
            <a:xfrm>
              <a:off x="1337" y="2676"/>
              <a:ext cx="1" cy="105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94" name="Line 865"/>
            <p:cNvSpPr>
              <a:spLocks noChangeShapeType="1"/>
            </p:cNvSpPr>
            <p:nvPr/>
          </p:nvSpPr>
          <p:spPr bwMode="auto">
            <a:xfrm>
              <a:off x="1337" y="2781"/>
              <a:ext cx="105" cy="1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95" name="Line 866"/>
            <p:cNvSpPr>
              <a:spLocks noChangeShapeType="1"/>
            </p:cNvSpPr>
            <p:nvPr/>
          </p:nvSpPr>
          <p:spPr bwMode="auto">
            <a:xfrm>
              <a:off x="1442" y="2676"/>
              <a:ext cx="1" cy="35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96" name="Line 867"/>
            <p:cNvSpPr>
              <a:spLocks noChangeShapeType="1"/>
            </p:cNvSpPr>
            <p:nvPr/>
          </p:nvSpPr>
          <p:spPr bwMode="auto">
            <a:xfrm flipH="1">
              <a:off x="1407" y="2711"/>
              <a:ext cx="35" cy="1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97" name="Line 868"/>
            <p:cNvSpPr>
              <a:spLocks noChangeShapeType="1"/>
            </p:cNvSpPr>
            <p:nvPr/>
          </p:nvSpPr>
          <p:spPr bwMode="auto">
            <a:xfrm flipV="1">
              <a:off x="1442" y="2746"/>
              <a:ext cx="1" cy="35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98" name="Line 869"/>
            <p:cNvSpPr>
              <a:spLocks noChangeShapeType="1"/>
            </p:cNvSpPr>
            <p:nvPr/>
          </p:nvSpPr>
          <p:spPr bwMode="auto">
            <a:xfrm flipH="1">
              <a:off x="1407" y="2746"/>
              <a:ext cx="35" cy="1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8399" name="Group 870"/>
            <p:cNvGrpSpPr>
              <a:grpSpLocks/>
            </p:cNvGrpSpPr>
            <p:nvPr/>
          </p:nvGrpSpPr>
          <p:grpSpPr bwMode="auto">
            <a:xfrm>
              <a:off x="2070" y="2676"/>
              <a:ext cx="106" cy="106"/>
              <a:chOff x="2070" y="2676"/>
              <a:chExt cx="106" cy="106"/>
            </a:xfrm>
          </p:grpSpPr>
          <p:sp>
            <p:nvSpPr>
              <p:cNvPr id="8561" name="Line 871"/>
              <p:cNvSpPr>
                <a:spLocks noChangeShapeType="1"/>
              </p:cNvSpPr>
              <p:nvPr/>
            </p:nvSpPr>
            <p:spPr bwMode="auto">
              <a:xfrm flipH="1">
                <a:off x="2070" y="2676"/>
                <a:ext cx="105" cy="1"/>
              </a:xfrm>
              <a:prstGeom prst="line">
                <a:avLst/>
              </a:prstGeom>
              <a:noFill/>
              <a:ln w="17463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62" name="Line 872"/>
              <p:cNvSpPr>
                <a:spLocks noChangeShapeType="1"/>
              </p:cNvSpPr>
              <p:nvPr/>
            </p:nvSpPr>
            <p:spPr bwMode="auto">
              <a:xfrm>
                <a:off x="2175" y="2676"/>
                <a:ext cx="1" cy="105"/>
              </a:xfrm>
              <a:prstGeom prst="line">
                <a:avLst/>
              </a:prstGeom>
              <a:noFill/>
              <a:ln w="17463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63" name="Line 873"/>
              <p:cNvSpPr>
                <a:spLocks noChangeShapeType="1"/>
              </p:cNvSpPr>
              <p:nvPr/>
            </p:nvSpPr>
            <p:spPr bwMode="auto">
              <a:xfrm flipH="1">
                <a:off x="2070" y="2781"/>
                <a:ext cx="105" cy="1"/>
              </a:xfrm>
              <a:prstGeom prst="line">
                <a:avLst/>
              </a:prstGeom>
              <a:noFill/>
              <a:ln w="17463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64" name="Line 874"/>
              <p:cNvSpPr>
                <a:spLocks noChangeShapeType="1"/>
              </p:cNvSpPr>
              <p:nvPr/>
            </p:nvSpPr>
            <p:spPr bwMode="auto">
              <a:xfrm>
                <a:off x="2070" y="2676"/>
                <a:ext cx="1" cy="35"/>
              </a:xfrm>
              <a:prstGeom prst="line">
                <a:avLst/>
              </a:prstGeom>
              <a:noFill/>
              <a:ln w="17463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65" name="Line 875"/>
              <p:cNvSpPr>
                <a:spLocks noChangeShapeType="1"/>
              </p:cNvSpPr>
              <p:nvPr/>
            </p:nvSpPr>
            <p:spPr bwMode="auto">
              <a:xfrm>
                <a:off x="2070" y="2711"/>
                <a:ext cx="35" cy="1"/>
              </a:xfrm>
              <a:prstGeom prst="line">
                <a:avLst/>
              </a:prstGeom>
              <a:noFill/>
              <a:ln w="17463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66" name="Line 876"/>
              <p:cNvSpPr>
                <a:spLocks noChangeShapeType="1"/>
              </p:cNvSpPr>
              <p:nvPr/>
            </p:nvSpPr>
            <p:spPr bwMode="auto">
              <a:xfrm flipV="1">
                <a:off x="2070" y="2746"/>
                <a:ext cx="1" cy="35"/>
              </a:xfrm>
              <a:prstGeom prst="line">
                <a:avLst/>
              </a:prstGeom>
              <a:noFill/>
              <a:ln w="17463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67" name="Line 877"/>
              <p:cNvSpPr>
                <a:spLocks noChangeShapeType="1"/>
              </p:cNvSpPr>
              <p:nvPr/>
            </p:nvSpPr>
            <p:spPr bwMode="auto">
              <a:xfrm>
                <a:off x="2070" y="2746"/>
                <a:ext cx="35" cy="1"/>
              </a:xfrm>
              <a:prstGeom prst="line">
                <a:avLst/>
              </a:prstGeom>
              <a:noFill/>
              <a:ln w="17463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400" name="Group 878"/>
            <p:cNvGrpSpPr>
              <a:grpSpLocks/>
            </p:cNvGrpSpPr>
            <p:nvPr/>
          </p:nvGrpSpPr>
          <p:grpSpPr bwMode="auto">
            <a:xfrm>
              <a:off x="2175" y="2676"/>
              <a:ext cx="105" cy="106"/>
              <a:chOff x="2175" y="2676"/>
              <a:chExt cx="105" cy="106"/>
            </a:xfrm>
          </p:grpSpPr>
          <p:sp>
            <p:nvSpPr>
              <p:cNvPr id="8554" name="Line 879"/>
              <p:cNvSpPr>
                <a:spLocks noChangeShapeType="1"/>
              </p:cNvSpPr>
              <p:nvPr/>
            </p:nvSpPr>
            <p:spPr bwMode="auto">
              <a:xfrm>
                <a:off x="2175" y="2676"/>
                <a:ext cx="104" cy="1"/>
              </a:xfrm>
              <a:prstGeom prst="line">
                <a:avLst/>
              </a:prstGeom>
              <a:noFill/>
              <a:ln w="17463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55" name="Line 880"/>
              <p:cNvSpPr>
                <a:spLocks noChangeShapeType="1"/>
              </p:cNvSpPr>
              <p:nvPr/>
            </p:nvSpPr>
            <p:spPr bwMode="auto">
              <a:xfrm>
                <a:off x="2175" y="2676"/>
                <a:ext cx="1" cy="105"/>
              </a:xfrm>
              <a:prstGeom prst="line">
                <a:avLst/>
              </a:prstGeom>
              <a:noFill/>
              <a:ln w="17463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56" name="Line 881"/>
              <p:cNvSpPr>
                <a:spLocks noChangeShapeType="1"/>
              </p:cNvSpPr>
              <p:nvPr/>
            </p:nvSpPr>
            <p:spPr bwMode="auto">
              <a:xfrm>
                <a:off x="2175" y="2781"/>
                <a:ext cx="104" cy="1"/>
              </a:xfrm>
              <a:prstGeom prst="line">
                <a:avLst/>
              </a:prstGeom>
              <a:noFill/>
              <a:ln w="17463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57" name="Line 882"/>
              <p:cNvSpPr>
                <a:spLocks noChangeShapeType="1"/>
              </p:cNvSpPr>
              <p:nvPr/>
            </p:nvSpPr>
            <p:spPr bwMode="auto">
              <a:xfrm>
                <a:off x="2279" y="2676"/>
                <a:ext cx="1" cy="35"/>
              </a:xfrm>
              <a:prstGeom prst="line">
                <a:avLst/>
              </a:prstGeom>
              <a:noFill/>
              <a:ln w="17463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58" name="Line 883"/>
              <p:cNvSpPr>
                <a:spLocks noChangeShapeType="1"/>
              </p:cNvSpPr>
              <p:nvPr/>
            </p:nvSpPr>
            <p:spPr bwMode="auto">
              <a:xfrm flipH="1">
                <a:off x="2245" y="2711"/>
                <a:ext cx="34" cy="1"/>
              </a:xfrm>
              <a:prstGeom prst="line">
                <a:avLst/>
              </a:prstGeom>
              <a:noFill/>
              <a:ln w="17463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59" name="Line 884"/>
              <p:cNvSpPr>
                <a:spLocks noChangeShapeType="1"/>
              </p:cNvSpPr>
              <p:nvPr/>
            </p:nvSpPr>
            <p:spPr bwMode="auto">
              <a:xfrm flipV="1">
                <a:off x="2279" y="2746"/>
                <a:ext cx="1" cy="35"/>
              </a:xfrm>
              <a:prstGeom prst="line">
                <a:avLst/>
              </a:prstGeom>
              <a:noFill/>
              <a:ln w="17463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60" name="Line 885"/>
              <p:cNvSpPr>
                <a:spLocks noChangeShapeType="1"/>
              </p:cNvSpPr>
              <p:nvPr/>
            </p:nvSpPr>
            <p:spPr bwMode="auto">
              <a:xfrm flipH="1">
                <a:off x="2245" y="2746"/>
                <a:ext cx="34" cy="1"/>
              </a:xfrm>
              <a:prstGeom prst="line">
                <a:avLst/>
              </a:prstGeom>
              <a:noFill/>
              <a:ln w="17463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401" name="Line 886"/>
            <p:cNvSpPr>
              <a:spLocks noChangeShapeType="1"/>
            </p:cNvSpPr>
            <p:nvPr/>
          </p:nvSpPr>
          <p:spPr bwMode="auto">
            <a:xfrm flipH="1">
              <a:off x="2070" y="2676"/>
              <a:ext cx="105" cy="1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02" name="Line 887"/>
            <p:cNvSpPr>
              <a:spLocks noChangeShapeType="1"/>
            </p:cNvSpPr>
            <p:nvPr/>
          </p:nvSpPr>
          <p:spPr bwMode="auto">
            <a:xfrm>
              <a:off x="2175" y="2676"/>
              <a:ext cx="1" cy="105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03" name="Line 888"/>
            <p:cNvSpPr>
              <a:spLocks noChangeShapeType="1"/>
            </p:cNvSpPr>
            <p:nvPr/>
          </p:nvSpPr>
          <p:spPr bwMode="auto">
            <a:xfrm flipH="1">
              <a:off x="2070" y="2781"/>
              <a:ext cx="105" cy="1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04" name="Line 889"/>
            <p:cNvSpPr>
              <a:spLocks noChangeShapeType="1"/>
            </p:cNvSpPr>
            <p:nvPr/>
          </p:nvSpPr>
          <p:spPr bwMode="auto">
            <a:xfrm>
              <a:off x="2070" y="2676"/>
              <a:ext cx="1" cy="35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05" name="Line 890"/>
            <p:cNvSpPr>
              <a:spLocks noChangeShapeType="1"/>
            </p:cNvSpPr>
            <p:nvPr/>
          </p:nvSpPr>
          <p:spPr bwMode="auto">
            <a:xfrm>
              <a:off x="2070" y="2711"/>
              <a:ext cx="35" cy="1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06" name="Line 891"/>
            <p:cNvSpPr>
              <a:spLocks noChangeShapeType="1"/>
            </p:cNvSpPr>
            <p:nvPr/>
          </p:nvSpPr>
          <p:spPr bwMode="auto">
            <a:xfrm flipV="1">
              <a:off x="2070" y="2746"/>
              <a:ext cx="1" cy="35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07" name="Line 892"/>
            <p:cNvSpPr>
              <a:spLocks noChangeShapeType="1"/>
            </p:cNvSpPr>
            <p:nvPr/>
          </p:nvSpPr>
          <p:spPr bwMode="auto">
            <a:xfrm>
              <a:off x="2070" y="2746"/>
              <a:ext cx="35" cy="1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08" name="Line 893"/>
            <p:cNvSpPr>
              <a:spLocks noChangeShapeType="1"/>
            </p:cNvSpPr>
            <p:nvPr/>
          </p:nvSpPr>
          <p:spPr bwMode="auto">
            <a:xfrm flipH="1">
              <a:off x="2070" y="2676"/>
              <a:ext cx="105" cy="1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09" name="Line 894"/>
            <p:cNvSpPr>
              <a:spLocks noChangeShapeType="1"/>
            </p:cNvSpPr>
            <p:nvPr/>
          </p:nvSpPr>
          <p:spPr bwMode="auto">
            <a:xfrm>
              <a:off x="2175" y="2676"/>
              <a:ext cx="1" cy="105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10" name="Line 895"/>
            <p:cNvSpPr>
              <a:spLocks noChangeShapeType="1"/>
            </p:cNvSpPr>
            <p:nvPr/>
          </p:nvSpPr>
          <p:spPr bwMode="auto">
            <a:xfrm flipH="1">
              <a:off x="2070" y="2781"/>
              <a:ext cx="105" cy="1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11" name="Line 896"/>
            <p:cNvSpPr>
              <a:spLocks noChangeShapeType="1"/>
            </p:cNvSpPr>
            <p:nvPr/>
          </p:nvSpPr>
          <p:spPr bwMode="auto">
            <a:xfrm>
              <a:off x="2070" y="2676"/>
              <a:ext cx="1" cy="35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12" name="Line 897"/>
            <p:cNvSpPr>
              <a:spLocks noChangeShapeType="1"/>
            </p:cNvSpPr>
            <p:nvPr/>
          </p:nvSpPr>
          <p:spPr bwMode="auto">
            <a:xfrm>
              <a:off x="2070" y="2711"/>
              <a:ext cx="35" cy="1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13" name="Line 898"/>
            <p:cNvSpPr>
              <a:spLocks noChangeShapeType="1"/>
            </p:cNvSpPr>
            <p:nvPr/>
          </p:nvSpPr>
          <p:spPr bwMode="auto">
            <a:xfrm flipV="1">
              <a:off x="2070" y="2746"/>
              <a:ext cx="1" cy="35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14" name="Line 899"/>
            <p:cNvSpPr>
              <a:spLocks noChangeShapeType="1"/>
            </p:cNvSpPr>
            <p:nvPr/>
          </p:nvSpPr>
          <p:spPr bwMode="auto">
            <a:xfrm>
              <a:off x="2070" y="2746"/>
              <a:ext cx="35" cy="1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15" name="Line 900"/>
            <p:cNvSpPr>
              <a:spLocks noChangeShapeType="1"/>
            </p:cNvSpPr>
            <p:nvPr/>
          </p:nvSpPr>
          <p:spPr bwMode="auto">
            <a:xfrm>
              <a:off x="2175" y="2676"/>
              <a:ext cx="104" cy="1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16" name="Line 901"/>
            <p:cNvSpPr>
              <a:spLocks noChangeShapeType="1"/>
            </p:cNvSpPr>
            <p:nvPr/>
          </p:nvSpPr>
          <p:spPr bwMode="auto">
            <a:xfrm>
              <a:off x="2175" y="2676"/>
              <a:ext cx="1" cy="105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17" name="Line 902"/>
            <p:cNvSpPr>
              <a:spLocks noChangeShapeType="1"/>
            </p:cNvSpPr>
            <p:nvPr/>
          </p:nvSpPr>
          <p:spPr bwMode="auto">
            <a:xfrm>
              <a:off x="2175" y="2781"/>
              <a:ext cx="104" cy="1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18" name="Line 903"/>
            <p:cNvSpPr>
              <a:spLocks noChangeShapeType="1"/>
            </p:cNvSpPr>
            <p:nvPr/>
          </p:nvSpPr>
          <p:spPr bwMode="auto">
            <a:xfrm>
              <a:off x="2279" y="2676"/>
              <a:ext cx="1" cy="35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19" name="Line 904"/>
            <p:cNvSpPr>
              <a:spLocks noChangeShapeType="1"/>
            </p:cNvSpPr>
            <p:nvPr/>
          </p:nvSpPr>
          <p:spPr bwMode="auto">
            <a:xfrm flipH="1">
              <a:off x="2245" y="2711"/>
              <a:ext cx="34" cy="1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20" name="Line 905"/>
            <p:cNvSpPr>
              <a:spLocks noChangeShapeType="1"/>
            </p:cNvSpPr>
            <p:nvPr/>
          </p:nvSpPr>
          <p:spPr bwMode="auto">
            <a:xfrm flipV="1">
              <a:off x="2279" y="2746"/>
              <a:ext cx="1" cy="35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21" name="Line 906"/>
            <p:cNvSpPr>
              <a:spLocks noChangeShapeType="1"/>
            </p:cNvSpPr>
            <p:nvPr/>
          </p:nvSpPr>
          <p:spPr bwMode="auto">
            <a:xfrm flipH="1">
              <a:off x="2245" y="2746"/>
              <a:ext cx="34" cy="1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22" name="Line 907"/>
            <p:cNvSpPr>
              <a:spLocks noChangeShapeType="1"/>
            </p:cNvSpPr>
            <p:nvPr/>
          </p:nvSpPr>
          <p:spPr bwMode="auto">
            <a:xfrm>
              <a:off x="2175" y="2676"/>
              <a:ext cx="104" cy="1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23" name="Line 908"/>
            <p:cNvSpPr>
              <a:spLocks noChangeShapeType="1"/>
            </p:cNvSpPr>
            <p:nvPr/>
          </p:nvSpPr>
          <p:spPr bwMode="auto">
            <a:xfrm>
              <a:off x="2175" y="2676"/>
              <a:ext cx="1" cy="105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24" name="Line 909"/>
            <p:cNvSpPr>
              <a:spLocks noChangeShapeType="1"/>
            </p:cNvSpPr>
            <p:nvPr/>
          </p:nvSpPr>
          <p:spPr bwMode="auto">
            <a:xfrm>
              <a:off x="2175" y="2781"/>
              <a:ext cx="104" cy="1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25" name="Line 910"/>
            <p:cNvSpPr>
              <a:spLocks noChangeShapeType="1"/>
            </p:cNvSpPr>
            <p:nvPr/>
          </p:nvSpPr>
          <p:spPr bwMode="auto">
            <a:xfrm>
              <a:off x="2279" y="2676"/>
              <a:ext cx="1" cy="35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26" name="Line 911"/>
            <p:cNvSpPr>
              <a:spLocks noChangeShapeType="1"/>
            </p:cNvSpPr>
            <p:nvPr/>
          </p:nvSpPr>
          <p:spPr bwMode="auto">
            <a:xfrm flipH="1">
              <a:off x="2245" y="2711"/>
              <a:ext cx="34" cy="1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27" name="Line 912"/>
            <p:cNvSpPr>
              <a:spLocks noChangeShapeType="1"/>
            </p:cNvSpPr>
            <p:nvPr/>
          </p:nvSpPr>
          <p:spPr bwMode="auto">
            <a:xfrm flipV="1">
              <a:off x="2279" y="2746"/>
              <a:ext cx="1" cy="35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28" name="Line 913"/>
            <p:cNvSpPr>
              <a:spLocks noChangeShapeType="1"/>
            </p:cNvSpPr>
            <p:nvPr/>
          </p:nvSpPr>
          <p:spPr bwMode="auto">
            <a:xfrm flipH="1">
              <a:off x="2245" y="2746"/>
              <a:ext cx="34" cy="1"/>
            </a:xfrm>
            <a:prstGeom prst="line">
              <a:avLst/>
            </a:prstGeom>
            <a:noFill/>
            <a:ln w="17463">
              <a:solidFill>
                <a:srgbClr val="33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8429" name="Group 914"/>
            <p:cNvGrpSpPr>
              <a:grpSpLocks/>
            </p:cNvGrpSpPr>
            <p:nvPr/>
          </p:nvGrpSpPr>
          <p:grpSpPr bwMode="auto">
            <a:xfrm>
              <a:off x="1289" y="2543"/>
              <a:ext cx="96" cy="113"/>
              <a:chOff x="1289" y="2543"/>
              <a:chExt cx="96" cy="113"/>
            </a:xfrm>
          </p:grpSpPr>
          <p:sp>
            <p:nvSpPr>
              <p:cNvPr id="8552" name="Rectangle 915"/>
              <p:cNvSpPr>
                <a:spLocks noChangeArrowheads="1"/>
              </p:cNvSpPr>
              <p:nvPr/>
            </p:nvSpPr>
            <p:spPr bwMode="auto">
              <a:xfrm>
                <a:off x="1289" y="2543"/>
                <a:ext cx="96" cy="1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53" name="Rectangle 916"/>
              <p:cNvSpPr>
                <a:spLocks noChangeArrowheads="1"/>
              </p:cNvSpPr>
              <p:nvPr/>
            </p:nvSpPr>
            <p:spPr bwMode="auto">
              <a:xfrm>
                <a:off x="1289" y="2543"/>
                <a:ext cx="96" cy="113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430" name="Rectangle 917"/>
            <p:cNvSpPr>
              <a:spLocks noChangeArrowheads="1"/>
            </p:cNvSpPr>
            <p:nvPr/>
          </p:nvSpPr>
          <p:spPr bwMode="auto">
            <a:xfrm>
              <a:off x="1303" y="2544"/>
              <a:ext cx="99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B</a:t>
              </a:r>
              <a:endParaRPr lang="en-US"/>
            </a:p>
          </p:txBody>
        </p:sp>
        <p:grpSp>
          <p:nvGrpSpPr>
            <p:cNvPr id="8431" name="Group 918"/>
            <p:cNvGrpSpPr>
              <a:grpSpLocks/>
            </p:cNvGrpSpPr>
            <p:nvPr/>
          </p:nvGrpSpPr>
          <p:grpSpPr bwMode="auto">
            <a:xfrm>
              <a:off x="1289" y="2543"/>
              <a:ext cx="96" cy="113"/>
              <a:chOff x="1289" y="2543"/>
              <a:chExt cx="96" cy="113"/>
            </a:xfrm>
          </p:grpSpPr>
          <p:sp>
            <p:nvSpPr>
              <p:cNvPr id="8550" name="Rectangle 919"/>
              <p:cNvSpPr>
                <a:spLocks noChangeArrowheads="1"/>
              </p:cNvSpPr>
              <p:nvPr/>
            </p:nvSpPr>
            <p:spPr bwMode="auto">
              <a:xfrm>
                <a:off x="1289" y="2543"/>
                <a:ext cx="96" cy="1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51" name="Rectangle 920"/>
              <p:cNvSpPr>
                <a:spLocks noChangeArrowheads="1"/>
              </p:cNvSpPr>
              <p:nvPr/>
            </p:nvSpPr>
            <p:spPr bwMode="auto">
              <a:xfrm>
                <a:off x="1289" y="2543"/>
                <a:ext cx="96" cy="113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432" name="Rectangle 921"/>
            <p:cNvSpPr>
              <a:spLocks noChangeArrowheads="1"/>
            </p:cNvSpPr>
            <p:nvPr/>
          </p:nvSpPr>
          <p:spPr bwMode="auto">
            <a:xfrm>
              <a:off x="1303" y="2544"/>
              <a:ext cx="99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B</a:t>
              </a:r>
              <a:endParaRPr lang="en-US"/>
            </a:p>
          </p:txBody>
        </p:sp>
        <p:grpSp>
          <p:nvGrpSpPr>
            <p:cNvPr id="8433" name="Group 922"/>
            <p:cNvGrpSpPr>
              <a:grpSpLocks/>
            </p:cNvGrpSpPr>
            <p:nvPr/>
          </p:nvGrpSpPr>
          <p:grpSpPr bwMode="auto">
            <a:xfrm>
              <a:off x="1688" y="2485"/>
              <a:ext cx="138" cy="104"/>
              <a:chOff x="1688" y="2485"/>
              <a:chExt cx="138" cy="104"/>
            </a:xfrm>
          </p:grpSpPr>
          <p:sp>
            <p:nvSpPr>
              <p:cNvPr id="8548" name="Rectangle 923"/>
              <p:cNvSpPr>
                <a:spLocks noChangeArrowheads="1"/>
              </p:cNvSpPr>
              <p:nvPr/>
            </p:nvSpPr>
            <p:spPr bwMode="auto">
              <a:xfrm>
                <a:off x="1688" y="2485"/>
                <a:ext cx="138" cy="10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49" name="Rectangle 924"/>
              <p:cNvSpPr>
                <a:spLocks noChangeArrowheads="1"/>
              </p:cNvSpPr>
              <p:nvPr/>
            </p:nvSpPr>
            <p:spPr bwMode="auto">
              <a:xfrm>
                <a:off x="1688" y="2485"/>
                <a:ext cx="138" cy="10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434" name="Rectangle 925"/>
            <p:cNvSpPr>
              <a:spLocks noChangeArrowheads="1"/>
            </p:cNvSpPr>
            <p:nvPr/>
          </p:nvSpPr>
          <p:spPr bwMode="auto">
            <a:xfrm>
              <a:off x="1707" y="2483"/>
              <a:ext cx="140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W</a:t>
              </a:r>
              <a:endParaRPr lang="en-US"/>
            </a:p>
          </p:txBody>
        </p:sp>
        <p:grpSp>
          <p:nvGrpSpPr>
            <p:cNvPr id="8435" name="Group 926"/>
            <p:cNvGrpSpPr>
              <a:grpSpLocks/>
            </p:cNvGrpSpPr>
            <p:nvPr/>
          </p:nvGrpSpPr>
          <p:grpSpPr bwMode="auto">
            <a:xfrm>
              <a:off x="1688" y="2485"/>
              <a:ext cx="138" cy="104"/>
              <a:chOff x="1688" y="2485"/>
              <a:chExt cx="138" cy="104"/>
            </a:xfrm>
          </p:grpSpPr>
          <p:sp>
            <p:nvSpPr>
              <p:cNvPr id="8546" name="Rectangle 927"/>
              <p:cNvSpPr>
                <a:spLocks noChangeArrowheads="1"/>
              </p:cNvSpPr>
              <p:nvPr/>
            </p:nvSpPr>
            <p:spPr bwMode="auto">
              <a:xfrm>
                <a:off x="1688" y="2485"/>
                <a:ext cx="138" cy="10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47" name="Rectangle 928"/>
              <p:cNvSpPr>
                <a:spLocks noChangeArrowheads="1"/>
              </p:cNvSpPr>
              <p:nvPr/>
            </p:nvSpPr>
            <p:spPr bwMode="auto">
              <a:xfrm>
                <a:off x="1688" y="2485"/>
                <a:ext cx="138" cy="10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436" name="Rectangle 929"/>
            <p:cNvSpPr>
              <a:spLocks noChangeArrowheads="1"/>
            </p:cNvSpPr>
            <p:nvPr/>
          </p:nvSpPr>
          <p:spPr bwMode="auto">
            <a:xfrm>
              <a:off x="1707" y="2483"/>
              <a:ext cx="140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W</a:t>
              </a:r>
              <a:endParaRPr lang="en-US"/>
            </a:p>
          </p:txBody>
        </p:sp>
        <p:grpSp>
          <p:nvGrpSpPr>
            <p:cNvPr id="8437" name="Group 930"/>
            <p:cNvGrpSpPr>
              <a:grpSpLocks/>
            </p:cNvGrpSpPr>
            <p:nvPr/>
          </p:nvGrpSpPr>
          <p:grpSpPr bwMode="auto">
            <a:xfrm>
              <a:off x="2125" y="2545"/>
              <a:ext cx="96" cy="113"/>
              <a:chOff x="2125" y="2545"/>
              <a:chExt cx="96" cy="113"/>
            </a:xfrm>
          </p:grpSpPr>
          <p:sp>
            <p:nvSpPr>
              <p:cNvPr id="8544" name="Rectangle 931"/>
              <p:cNvSpPr>
                <a:spLocks noChangeArrowheads="1"/>
              </p:cNvSpPr>
              <p:nvPr/>
            </p:nvSpPr>
            <p:spPr bwMode="auto">
              <a:xfrm>
                <a:off x="2125" y="2545"/>
                <a:ext cx="96" cy="1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45" name="Rectangle 932"/>
              <p:cNvSpPr>
                <a:spLocks noChangeArrowheads="1"/>
              </p:cNvSpPr>
              <p:nvPr/>
            </p:nvSpPr>
            <p:spPr bwMode="auto">
              <a:xfrm>
                <a:off x="2125" y="2545"/>
                <a:ext cx="96" cy="113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438" name="Rectangle 933"/>
            <p:cNvSpPr>
              <a:spLocks noChangeArrowheads="1"/>
            </p:cNvSpPr>
            <p:nvPr/>
          </p:nvSpPr>
          <p:spPr bwMode="auto">
            <a:xfrm>
              <a:off x="2138" y="2547"/>
              <a:ext cx="99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B</a:t>
              </a:r>
              <a:endParaRPr lang="en-US"/>
            </a:p>
          </p:txBody>
        </p:sp>
        <p:grpSp>
          <p:nvGrpSpPr>
            <p:cNvPr id="8439" name="Group 934"/>
            <p:cNvGrpSpPr>
              <a:grpSpLocks/>
            </p:cNvGrpSpPr>
            <p:nvPr/>
          </p:nvGrpSpPr>
          <p:grpSpPr bwMode="auto">
            <a:xfrm>
              <a:off x="2125" y="2545"/>
              <a:ext cx="96" cy="113"/>
              <a:chOff x="2125" y="2545"/>
              <a:chExt cx="96" cy="113"/>
            </a:xfrm>
          </p:grpSpPr>
          <p:sp>
            <p:nvSpPr>
              <p:cNvPr id="8542" name="Rectangle 935"/>
              <p:cNvSpPr>
                <a:spLocks noChangeArrowheads="1"/>
              </p:cNvSpPr>
              <p:nvPr/>
            </p:nvSpPr>
            <p:spPr bwMode="auto">
              <a:xfrm>
                <a:off x="2125" y="2545"/>
                <a:ext cx="96" cy="1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43" name="Rectangle 936"/>
              <p:cNvSpPr>
                <a:spLocks noChangeArrowheads="1"/>
              </p:cNvSpPr>
              <p:nvPr/>
            </p:nvSpPr>
            <p:spPr bwMode="auto">
              <a:xfrm>
                <a:off x="2125" y="2545"/>
                <a:ext cx="96" cy="113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440" name="Rectangle 937"/>
            <p:cNvSpPr>
              <a:spLocks noChangeArrowheads="1"/>
            </p:cNvSpPr>
            <p:nvPr/>
          </p:nvSpPr>
          <p:spPr bwMode="auto">
            <a:xfrm>
              <a:off x="2138" y="2547"/>
              <a:ext cx="99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B</a:t>
              </a:r>
              <a:endParaRPr lang="en-US"/>
            </a:p>
          </p:txBody>
        </p:sp>
        <p:sp>
          <p:nvSpPr>
            <p:cNvPr id="8441" name="Freeform 938"/>
            <p:cNvSpPr>
              <a:spLocks/>
            </p:cNvSpPr>
            <p:nvPr/>
          </p:nvSpPr>
          <p:spPr bwMode="auto">
            <a:xfrm>
              <a:off x="1586" y="2746"/>
              <a:ext cx="105" cy="123"/>
            </a:xfrm>
            <a:custGeom>
              <a:avLst/>
              <a:gdLst>
                <a:gd name="T0" fmla="*/ 30 w 105"/>
                <a:gd name="T1" fmla="*/ 0 h 123"/>
                <a:gd name="T2" fmla="*/ 60 w 105"/>
                <a:gd name="T3" fmla="*/ 42 h 123"/>
                <a:gd name="T4" fmla="*/ 45 w 105"/>
                <a:gd name="T5" fmla="*/ 42 h 123"/>
                <a:gd name="T6" fmla="*/ 45 w 105"/>
                <a:gd name="T7" fmla="*/ 82 h 123"/>
                <a:gd name="T8" fmla="*/ 105 w 105"/>
                <a:gd name="T9" fmla="*/ 82 h 123"/>
                <a:gd name="T10" fmla="*/ 105 w 105"/>
                <a:gd name="T11" fmla="*/ 123 h 123"/>
                <a:gd name="T12" fmla="*/ 15 w 105"/>
                <a:gd name="T13" fmla="*/ 123 h 123"/>
                <a:gd name="T14" fmla="*/ 15 w 105"/>
                <a:gd name="T15" fmla="*/ 42 h 123"/>
                <a:gd name="T16" fmla="*/ 0 w 105"/>
                <a:gd name="T17" fmla="*/ 42 h 123"/>
                <a:gd name="T18" fmla="*/ 30 w 105"/>
                <a:gd name="T19" fmla="*/ 0 h 1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5"/>
                <a:gd name="T31" fmla="*/ 0 h 123"/>
                <a:gd name="T32" fmla="*/ 105 w 105"/>
                <a:gd name="T33" fmla="*/ 123 h 1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5" h="123">
                  <a:moveTo>
                    <a:pt x="30" y="0"/>
                  </a:moveTo>
                  <a:lnTo>
                    <a:pt x="60" y="42"/>
                  </a:lnTo>
                  <a:lnTo>
                    <a:pt x="45" y="42"/>
                  </a:lnTo>
                  <a:lnTo>
                    <a:pt x="45" y="82"/>
                  </a:lnTo>
                  <a:lnTo>
                    <a:pt x="105" y="82"/>
                  </a:lnTo>
                  <a:lnTo>
                    <a:pt x="105" y="123"/>
                  </a:lnTo>
                  <a:lnTo>
                    <a:pt x="15" y="123"/>
                  </a:lnTo>
                  <a:lnTo>
                    <a:pt x="15" y="42"/>
                  </a:lnTo>
                  <a:lnTo>
                    <a:pt x="0" y="42"/>
                  </a:lnTo>
                  <a:lnTo>
                    <a:pt x="30" y="0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8442" name="Group 939"/>
            <p:cNvGrpSpPr>
              <a:grpSpLocks/>
            </p:cNvGrpSpPr>
            <p:nvPr/>
          </p:nvGrpSpPr>
          <p:grpSpPr bwMode="auto">
            <a:xfrm>
              <a:off x="1680" y="2792"/>
              <a:ext cx="100" cy="180"/>
              <a:chOff x="1680" y="2792"/>
              <a:chExt cx="100" cy="180"/>
            </a:xfrm>
          </p:grpSpPr>
          <p:grpSp>
            <p:nvGrpSpPr>
              <p:cNvPr id="8538" name="Group 940"/>
              <p:cNvGrpSpPr>
                <a:grpSpLocks/>
              </p:cNvGrpSpPr>
              <p:nvPr/>
            </p:nvGrpSpPr>
            <p:grpSpPr bwMode="auto">
              <a:xfrm>
                <a:off x="1680" y="2792"/>
                <a:ext cx="96" cy="112"/>
                <a:chOff x="1680" y="2792"/>
                <a:chExt cx="96" cy="112"/>
              </a:xfrm>
            </p:grpSpPr>
            <p:sp>
              <p:nvSpPr>
                <p:cNvPr id="8540" name="Rectangle 941"/>
                <p:cNvSpPr>
                  <a:spLocks noChangeArrowheads="1"/>
                </p:cNvSpPr>
                <p:nvPr/>
              </p:nvSpPr>
              <p:spPr bwMode="auto">
                <a:xfrm>
                  <a:off x="1680" y="2792"/>
                  <a:ext cx="96" cy="11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41" name="Rectangle 942"/>
                <p:cNvSpPr>
                  <a:spLocks noChangeArrowheads="1"/>
                </p:cNvSpPr>
                <p:nvPr/>
              </p:nvSpPr>
              <p:spPr bwMode="auto">
                <a:xfrm>
                  <a:off x="1680" y="2792"/>
                  <a:ext cx="96" cy="112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539" name="Rectangle 943"/>
              <p:cNvSpPr>
                <a:spLocks noChangeArrowheads="1"/>
              </p:cNvSpPr>
              <p:nvPr/>
            </p:nvSpPr>
            <p:spPr bwMode="auto">
              <a:xfrm>
                <a:off x="1698" y="2793"/>
                <a:ext cx="82" cy="1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>
                    <a:solidFill>
                      <a:srgbClr val="000000"/>
                    </a:solidFill>
                    <a:latin typeface="Arial" pitchFamily="34" charset="0"/>
                  </a:rPr>
                  <a:t>L</a:t>
                </a:r>
                <a:endParaRPr lang="en-US"/>
              </a:p>
            </p:txBody>
          </p:sp>
        </p:grpSp>
        <p:sp>
          <p:nvSpPr>
            <p:cNvPr id="8443" name="Freeform 944"/>
            <p:cNvSpPr>
              <a:spLocks/>
            </p:cNvSpPr>
            <p:nvPr/>
          </p:nvSpPr>
          <p:spPr bwMode="auto">
            <a:xfrm>
              <a:off x="1586" y="2746"/>
              <a:ext cx="105" cy="123"/>
            </a:xfrm>
            <a:custGeom>
              <a:avLst/>
              <a:gdLst>
                <a:gd name="T0" fmla="*/ 30 w 105"/>
                <a:gd name="T1" fmla="*/ 0 h 123"/>
                <a:gd name="T2" fmla="*/ 60 w 105"/>
                <a:gd name="T3" fmla="*/ 42 h 123"/>
                <a:gd name="T4" fmla="*/ 45 w 105"/>
                <a:gd name="T5" fmla="*/ 42 h 123"/>
                <a:gd name="T6" fmla="*/ 45 w 105"/>
                <a:gd name="T7" fmla="*/ 82 h 123"/>
                <a:gd name="T8" fmla="*/ 105 w 105"/>
                <a:gd name="T9" fmla="*/ 82 h 123"/>
                <a:gd name="T10" fmla="*/ 105 w 105"/>
                <a:gd name="T11" fmla="*/ 123 h 123"/>
                <a:gd name="T12" fmla="*/ 15 w 105"/>
                <a:gd name="T13" fmla="*/ 123 h 123"/>
                <a:gd name="T14" fmla="*/ 15 w 105"/>
                <a:gd name="T15" fmla="*/ 42 h 123"/>
                <a:gd name="T16" fmla="*/ 0 w 105"/>
                <a:gd name="T17" fmla="*/ 42 h 123"/>
                <a:gd name="T18" fmla="*/ 30 w 105"/>
                <a:gd name="T19" fmla="*/ 0 h 1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5"/>
                <a:gd name="T31" fmla="*/ 0 h 123"/>
                <a:gd name="T32" fmla="*/ 105 w 105"/>
                <a:gd name="T33" fmla="*/ 123 h 1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5" h="123">
                  <a:moveTo>
                    <a:pt x="30" y="0"/>
                  </a:moveTo>
                  <a:lnTo>
                    <a:pt x="60" y="42"/>
                  </a:lnTo>
                  <a:lnTo>
                    <a:pt x="45" y="42"/>
                  </a:lnTo>
                  <a:lnTo>
                    <a:pt x="45" y="82"/>
                  </a:lnTo>
                  <a:lnTo>
                    <a:pt x="105" y="82"/>
                  </a:lnTo>
                  <a:lnTo>
                    <a:pt x="105" y="123"/>
                  </a:lnTo>
                  <a:lnTo>
                    <a:pt x="15" y="123"/>
                  </a:lnTo>
                  <a:lnTo>
                    <a:pt x="15" y="42"/>
                  </a:lnTo>
                  <a:lnTo>
                    <a:pt x="0" y="42"/>
                  </a:lnTo>
                  <a:lnTo>
                    <a:pt x="30" y="0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8444" name="Group 945"/>
            <p:cNvGrpSpPr>
              <a:grpSpLocks/>
            </p:cNvGrpSpPr>
            <p:nvPr/>
          </p:nvGrpSpPr>
          <p:grpSpPr bwMode="auto">
            <a:xfrm>
              <a:off x="1680" y="2792"/>
              <a:ext cx="96" cy="112"/>
              <a:chOff x="1680" y="2792"/>
              <a:chExt cx="96" cy="112"/>
            </a:xfrm>
          </p:grpSpPr>
          <p:sp>
            <p:nvSpPr>
              <p:cNvPr id="8536" name="Rectangle 946"/>
              <p:cNvSpPr>
                <a:spLocks noChangeArrowheads="1"/>
              </p:cNvSpPr>
              <p:nvPr/>
            </p:nvSpPr>
            <p:spPr bwMode="auto">
              <a:xfrm>
                <a:off x="1680" y="2792"/>
                <a:ext cx="96" cy="1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37" name="Rectangle 947"/>
              <p:cNvSpPr>
                <a:spLocks noChangeArrowheads="1"/>
              </p:cNvSpPr>
              <p:nvPr/>
            </p:nvSpPr>
            <p:spPr bwMode="auto">
              <a:xfrm>
                <a:off x="1680" y="2792"/>
                <a:ext cx="96" cy="112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445" name="Rectangle 948"/>
            <p:cNvSpPr>
              <a:spLocks noChangeArrowheads="1"/>
            </p:cNvSpPr>
            <p:nvPr/>
          </p:nvSpPr>
          <p:spPr bwMode="auto">
            <a:xfrm>
              <a:off x="1699" y="2795"/>
              <a:ext cx="83" cy="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L</a:t>
              </a:r>
              <a:endParaRPr lang="en-US"/>
            </a:p>
          </p:txBody>
        </p:sp>
        <p:grpSp>
          <p:nvGrpSpPr>
            <p:cNvPr id="8446" name="Group 949"/>
            <p:cNvGrpSpPr>
              <a:grpSpLocks/>
            </p:cNvGrpSpPr>
            <p:nvPr/>
          </p:nvGrpSpPr>
          <p:grpSpPr bwMode="auto">
            <a:xfrm>
              <a:off x="1680" y="2792"/>
              <a:ext cx="96" cy="112"/>
              <a:chOff x="1680" y="2792"/>
              <a:chExt cx="96" cy="112"/>
            </a:xfrm>
          </p:grpSpPr>
          <p:sp>
            <p:nvSpPr>
              <p:cNvPr id="8534" name="Rectangle 950"/>
              <p:cNvSpPr>
                <a:spLocks noChangeArrowheads="1"/>
              </p:cNvSpPr>
              <p:nvPr/>
            </p:nvSpPr>
            <p:spPr bwMode="auto">
              <a:xfrm>
                <a:off x="1680" y="2792"/>
                <a:ext cx="96" cy="1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35" name="Rectangle 951"/>
              <p:cNvSpPr>
                <a:spLocks noChangeArrowheads="1"/>
              </p:cNvSpPr>
              <p:nvPr/>
            </p:nvSpPr>
            <p:spPr bwMode="auto">
              <a:xfrm>
                <a:off x="1680" y="2792"/>
                <a:ext cx="96" cy="112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447" name="Rectangle 952"/>
            <p:cNvSpPr>
              <a:spLocks noChangeArrowheads="1"/>
            </p:cNvSpPr>
            <p:nvPr/>
          </p:nvSpPr>
          <p:spPr bwMode="auto">
            <a:xfrm>
              <a:off x="1699" y="2795"/>
              <a:ext cx="83" cy="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L</a:t>
              </a:r>
              <a:endParaRPr lang="en-US"/>
            </a:p>
          </p:txBody>
        </p:sp>
        <p:sp>
          <p:nvSpPr>
            <p:cNvPr id="8449" name="Freeform 954"/>
            <p:cNvSpPr>
              <a:spLocks noEditPoints="1"/>
            </p:cNvSpPr>
            <p:nvPr/>
          </p:nvSpPr>
          <p:spPr bwMode="auto">
            <a:xfrm>
              <a:off x="1736" y="1761"/>
              <a:ext cx="35" cy="178"/>
            </a:xfrm>
            <a:custGeom>
              <a:avLst/>
              <a:gdLst>
                <a:gd name="T0" fmla="*/ 1 w 800"/>
                <a:gd name="T1" fmla="*/ 8 h 4083"/>
                <a:gd name="T2" fmla="*/ 1 w 800"/>
                <a:gd name="T3" fmla="*/ 1 h 4083"/>
                <a:gd name="T4" fmla="*/ 1 w 800"/>
                <a:gd name="T5" fmla="*/ 1 h 4083"/>
                <a:gd name="T6" fmla="*/ 1 w 800"/>
                <a:gd name="T7" fmla="*/ 1 h 4083"/>
                <a:gd name="T8" fmla="*/ 1 w 800"/>
                <a:gd name="T9" fmla="*/ 8 h 4083"/>
                <a:gd name="T10" fmla="*/ 1 w 800"/>
                <a:gd name="T11" fmla="*/ 8 h 4083"/>
                <a:gd name="T12" fmla="*/ 1 w 800"/>
                <a:gd name="T13" fmla="*/ 8 h 4083"/>
                <a:gd name="T14" fmla="*/ 0 w 800"/>
                <a:gd name="T15" fmla="*/ 2 h 4083"/>
                <a:gd name="T16" fmla="*/ 1 w 800"/>
                <a:gd name="T17" fmla="*/ 0 h 4083"/>
                <a:gd name="T18" fmla="*/ 2 w 800"/>
                <a:gd name="T19" fmla="*/ 2 h 4083"/>
                <a:gd name="T20" fmla="*/ 0 w 800"/>
                <a:gd name="T21" fmla="*/ 2 h 40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00"/>
                <a:gd name="T34" fmla="*/ 0 h 4083"/>
                <a:gd name="T35" fmla="*/ 800 w 800"/>
                <a:gd name="T36" fmla="*/ 4083 h 408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00" h="4083">
                  <a:moveTo>
                    <a:pt x="350" y="4033"/>
                  </a:moveTo>
                  <a:lnTo>
                    <a:pt x="350" y="667"/>
                  </a:lnTo>
                  <a:cubicBezTo>
                    <a:pt x="350" y="639"/>
                    <a:pt x="373" y="617"/>
                    <a:pt x="400" y="617"/>
                  </a:cubicBezTo>
                  <a:cubicBezTo>
                    <a:pt x="428" y="617"/>
                    <a:pt x="450" y="639"/>
                    <a:pt x="450" y="667"/>
                  </a:cubicBezTo>
                  <a:lnTo>
                    <a:pt x="450" y="4033"/>
                  </a:lnTo>
                  <a:cubicBezTo>
                    <a:pt x="450" y="4061"/>
                    <a:pt x="428" y="4083"/>
                    <a:pt x="400" y="4083"/>
                  </a:cubicBezTo>
                  <a:cubicBezTo>
                    <a:pt x="373" y="4083"/>
                    <a:pt x="350" y="4061"/>
                    <a:pt x="350" y="4033"/>
                  </a:cubicBezTo>
                  <a:close/>
                  <a:moveTo>
                    <a:pt x="0" y="800"/>
                  </a:moveTo>
                  <a:lnTo>
                    <a:pt x="400" y="0"/>
                  </a:lnTo>
                  <a:lnTo>
                    <a:pt x="800" y="800"/>
                  </a:lnTo>
                  <a:lnTo>
                    <a:pt x="0" y="80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50" name="Freeform 955"/>
            <p:cNvSpPr>
              <a:spLocks noEditPoints="1"/>
            </p:cNvSpPr>
            <p:nvPr/>
          </p:nvSpPr>
          <p:spPr bwMode="auto">
            <a:xfrm>
              <a:off x="1736" y="2057"/>
              <a:ext cx="35" cy="196"/>
            </a:xfrm>
            <a:custGeom>
              <a:avLst/>
              <a:gdLst>
                <a:gd name="T0" fmla="*/ 1 w 800"/>
                <a:gd name="T1" fmla="*/ 0 h 4483"/>
                <a:gd name="T2" fmla="*/ 1 w 800"/>
                <a:gd name="T3" fmla="*/ 7 h 4483"/>
                <a:gd name="T4" fmla="*/ 1 w 800"/>
                <a:gd name="T5" fmla="*/ 7 h 4483"/>
                <a:gd name="T6" fmla="*/ 1 w 800"/>
                <a:gd name="T7" fmla="*/ 7 h 4483"/>
                <a:gd name="T8" fmla="*/ 1 w 800"/>
                <a:gd name="T9" fmla="*/ 0 h 4483"/>
                <a:gd name="T10" fmla="*/ 1 w 800"/>
                <a:gd name="T11" fmla="*/ 0 h 4483"/>
                <a:gd name="T12" fmla="*/ 1 w 800"/>
                <a:gd name="T13" fmla="*/ 0 h 4483"/>
                <a:gd name="T14" fmla="*/ 2 w 800"/>
                <a:gd name="T15" fmla="*/ 7 h 4483"/>
                <a:gd name="T16" fmla="*/ 1 w 800"/>
                <a:gd name="T17" fmla="*/ 9 h 4483"/>
                <a:gd name="T18" fmla="*/ 0 w 800"/>
                <a:gd name="T19" fmla="*/ 7 h 4483"/>
                <a:gd name="T20" fmla="*/ 2 w 800"/>
                <a:gd name="T21" fmla="*/ 7 h 44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00"/>
                <a:gd name="T34" fmla="*/ 0 h 4483"/>
                <a:gd name="T35" fmla="*/ 800 w 800"/>
                <a:gd name="T36" fmla="*/ 4483 h 448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00" h="4483">
                  <a:moveTo>
                    <a:pt x="450" y="50"/>
                  </a:moveTo>
                  <a:lnTo>
                    <a:pt x="450" y="3817"/>
                  </a:lnTo>
                  <a:cubicBezTo>
                    <a:pt x="450" y="3844"/>
                    <a:pt x="428" y="3867"/>
                    <a:pt x="400" y="3867"/>
                  </a:cubicBezTo>
                  <a:cubicBezTo>
                    <a:pt x="373" y="3867"/>
                    <a:pt x="350" y="3844"/>
                    <a:pt x="350" y="3817"/>
                  </a:cubicBezTo>
                  <a:lnTo>
                    <a:pt x="350" y="50"/>
                  </a:lnTo>
                  <a:cubicBezTo>
                    <a:pt x="350" y="23"/>
                    <a:pt x="373" y="0"/>
                    <a:pt x="400" y="0"/>
                  </a:cubicBezTo>
                  <a:cubicBezTo>
                    <a:pt x="428" y="0"/>
                    <a:pt x="450" y="23"/>
                    <a:pt x="450" y="50"/>
                  </a:cubicBezTo>
                  <a:close/>
                  <a:moveTo>
                    <a:pt x="800" y="3683"/>
                  </a:moveTo>
                  <a:lnTo>
                    <a:pt x="400" y="4483"/>
                  </a:lnTo>
                  <a:lnTo>
                    <a:pt x="0" y="3683"/>
                  </a:lnTo>
                  <a:lnTo>
                    <a:pt x="800" y="368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8451" name="Picture 95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9" y="1471"/>
              <a:ext cx="2076" cy="2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452" name="Group 957"/>
            <p:cNvGrpSpPr>
              <a:grpSpLocks/>
            </p:cNvGrpSpPr>
            <p:nvPr/>
          </p:nvGrpSpPr>
          <p:grpSpPr bwMode="auto">
            <a:xfrm>
              <a:off x="4224" y="2976"/>
              <a:ext cx="159" cy="131"/>
              <a:chOff x="4224" y="2976"/>
              <a:chExt cx="159" cy="131"/>
            </a:xfrm>
          </p:grpSpPr>
          <p:sp>
            <p:nvSpPr>
              <p:cNvPr id="8532" name="Rectangle 958"/>
              <p:cNvSpPr>
                <a:spLocks noChangeArrowheads="1"/>
              </p:cNvSpPr>
              <p:nvPr/>
            </p:nvSpPr>
            <p:spPr bwMode="auto">
              <a:xfrm>
                <a:off x="4224" y="2976"/>
                <a:ext cx="159" cy="13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33" name="Rectangle 959"/>
              <p:cNvSpPr>
                <a:spLocks noChangeArrowheads="1"/>
              </p:cNvSpPr>
              <p:nvPr/>
            </p:nvSpPr>
            <p:spPr bwMode="auto">
              <a:xfrm>
                <a:off x="4224" y="2976"/>
                <a:ext cx="159" cy="131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453" name="Rectangle 960"/>
            <p:cNvSpPr>
              <a:spLocks noChangeArrowheads="1"/>
            </p:cNvSpPr>
            <p:nvPr/>
          </p:nvSpPr>
          <p:spPr bwMode="auto">
            <a:xfrm>
              <a:off x="4237" y="2988"/>
              <a:ext cx="191" cy="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D3</a:t>
              </a:r>
              <a:endParaRPr lang="en-US"/>
            </a:p>
          </p:txBody>
        </p:sp>
        <p:grpSp>
          <p:nvGrpSpPr>
            <p:cNvPr id="8454" name="Group 961"/>
            <p:cNvGrpSpPr>
              <a:grpSpLocks/>
            </p:cNvGrpSpPr>
            <p:nvPr/>
          </p:nvGrpSpPr>
          <p:grpSpPr bwMode="auto">
            <a:xfrm>
              <a:off x="4224" y="2976"/>
              <a:ext cx="159" cy="131"/>
              <a:chOff x="4224" y="2976"/>
              <a:chExt cx="159" cy="131"/>
            </a:xfrm>
          </p:grpSpPr>
          <p:sp>
            <p:nvSpPr>
              <p:cNvPr id="8530" name="Rectangle 962"/>
              <p:cNvSpPr>
                <a:spLocks noChangeArrowheads="1"/>
              </p:cNvSpPr>
              <p:nvPr/>
            </p:nvSpPr>
            <p:spPr bwMode="auto">
              <a:xfrm>
                <a:off x="4224" y="2976"/>
                <a:ext cx="159" cy="13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31" name="Rectangle 963"/>
              <p:cNvSpPr>
                <a:spLocks noChangeArrowheads="1"/>
              </p:cNvSpPr>
              <p:nvPr/>
            </p:nvSpPr>
            <p:spPr bwMode="auto">
              <a:xfrm>
                <a:off x="4224" y="2976"/>
                <a:ext cx="159" cy="131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455" name="Rectangle 964"/>
            <p:cNvSpPr>
              <a:spLocks noChangeArrowheads="1"/>
            </p:cNvSpPr>
            <p:nvPr/>
          </p:nvSpPr>
          <p:spPr bwMode="auto">
            <a:xfrm>
              <a:off x="4237" y="2988"/>
              <a:ext cx="191" cy="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D3</a:t>
              </a:r>
              <a:endParaRPr lang="en-US"/>
            </a:p>
          </p:txBody>
        </p:sp>
        <p:grpSp>
          <p:nvGrpSpPr>
            <p:cNvPr id="8456" name="Group 965"/>
            <p:cNvGrpSpPr>
              <a:grpSpLocks/>
            </p:cNvGrpSpPr>
            <p:nvPr/>
          </p:nvGrpSpPr>
          <p:grpSpPr bwMode="auto">
            <a:xfrm>
              <a:off x="4224" y="3680"/>
              <a:ext cx="159" cy="131"/>
              <a:chOff x="4224" y="3680"/>
              <a:chExt cx="159" cy="131"/>
            </a:xfrm>
          </p:grpSpPr>
          <p:sp>
            <p:nvSpPr>
              <p:cNvPr id="8528" name="Rectangle 966"/>
              <p:cNvSpPr>
                <a:spLocks noChangeArrowheads="1"/>
              </p:cNvSpPr>
              <p:nvPr/>
            </p:nvSpPr>
            <p:spPr bwMode="auto">
              <a:xfrm>
                <a:off x="4224" y="3680"/>
                <a:ext cx="159" cy="13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29" name="Rectangle 967"/>
              <p:cNvSpPr>
                <a:spLocks noChangeArrowheads="1"/>
              </p:cNvSpPr>
              <p:nvPr/>
            </p:nvSpPr>
            <p:spPr bwMode="auto">
              <a:xfrm>
                <a:off x="4224" y="3680"/>
                <a:ext cx="159" cy="131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457" name="Rectangle 968"/>
            <p:cNvSpPr>
              <a:spLocks noChangeArrowheads="1"/>
            </p:cNvSpPr>
            <p:nvPr/>
          </p:nvSpPr>
          <p:spPr bwMode="auto">
            <a:xfrm>
              <a:off x="4237" y="3691"/>
              <a:ext cx="191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D4</a:t>
              </a:r>
              <a:endParaRPr lang="en-US"/>
            </a:p>
          </p:txBody>
        </p:sp>
        <p:grpSp>
          <p:nvGrpSpPr>
            <p:cNvPr id="8458" name="Group 969"/>
            <p:cNvGrpSpPr>
              <a:grpSpLocks/>
            </p:cNvGrpSpPr>
            <p:nvPr/>
          </p:nvGrpSpPr>
          <p:grpSpPr bwMode="auto">
            <a:xfrm>
              <a:off x="4224" y="3680"/>
              <a:ext cx="159" cy="131"/>
              <a:chOff x="4224" y="3680"/>
              <a:chExt cx="159" cy="131"/>
            </a:xfrm>
          </p:grpSpPr>
          <p:sp>
            <p:nvSpPr>
              <p:cNvPr id="8526" name="Rectangle 970"/>
              <p:cNvSpPr>
                <a:spLocks noChangeArrowheads="1"/>
              </p:cNvSpPr>
              <p:nvPr/>
            </p:nvSpPr>
            <p:spPr bwMode="auto">
              <a:xfrm>
                <a:off x="4224" y="3680"/>
                <a:ext cx="159" cy="13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27" name="Rectangle 971"/>
              <p:cNvSpPr>
                <a:spLocks noChangeArrowheads="1"/>
              </p:cNvSpPr>
              <p:nvPr/>
            </p:nvSpPr>
            <p:spPr bwMode="auto">
              <a:xfrm>
                <a:off x="4224" y="3680"/>
                <a:ext cx="159" cy="131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459" name="Rectangle 972"/>
            <p:cNvSpPr>
              <a:spLocks noChangeArrowheads="1"/>
            </p:cNvSpPr>
            <p:nvPr/>
          </p:nvSpPr>
          <p:spPr bwMode="auto">
            <a:xfrm>
              <a:off x="4237" y="3691"/>
              <a:ext cx="191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D4</a:t>
              </a:r>
              <a:endParaRPr lang="en-US"/>
            </a:p>
          </p:txBody>
        </p:sp>
        <p:grpSp>
          <p:nvGrpSpPr>
            <p:cNvPr id="8460" name="Group 973"/>
            <p:cNvGrpSpPr>
              <a:grpSpLocks/>
            </p:cNvGrpSpPr>
            <p:nvPr/>
          </p:nvGrpSpPr>
          <p:grpSpPr bwMode="auto">
            <a:xfrm>
              <a:off x="4224" y="2272"/>
              <a:ext cx="159" cy="130"/>
              <a:chOff x="4224" y="2272"/>
              <a:chExt cx="159" cy="130"/>
            </a:xfrm>
          </p:grpSpPr>
          <p:sp>
            <p:nvSpPr>
              <p:cNvPr id="8524" name="Rectangle 974"/>
              <p:cNvSpPr>
                <a:spLocks noChangeArrowheads="1"/>
              </p:cNvSpPr>
              <p:nvPr/>
            </p:nvSpPr>
            <p:spPr bwMode="auto">
              <a:xfrm>
                <a:off x="4224" y="2272"/>
                <a:ext cx="159" cy="13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25" name="Rectangle 975"/>
              <p:cNvSpPr>
                <a:spLocks noChangeArrowheads="1"/>
              </p:cNvSpPr>
              <p:nvPr/>
            </p:nvSpPr>
            <p:spPr bwMode="auto">
              <a:xfrm>
                <a:off x="4224" y="2272"/>
                <a:ext cx="159" cy="13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461" name="Rectangle 976"/>
            <p:cNvSpPr>
              <a:spLocks noChangeArrowheads="1"/>
            </p:cNvSpPr>
            <p:nvPr/>
          </p:nvSpPr>
          <p:spPr bwMode="auto">
            <a:xfrm>
              <a:off x="4237" y="2283"/>
              <a:ext cx="191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C2</a:t>
              </a:r>
              <a:endParaRPr lang="en-US"/>
            </a:p>
          </p:txBody>
        </p:sp>
        <p:grpSp>
          <p:nvGrpSpPr>
            <p:cNvPr id="8462" name="Group 977"/>
            <p:cNvGrpSpPr>
              <a:grpSpLocks/>
            </p:cNvGrpSpPr>
            <p:nvPr/>
          </p:nvGrpSpPr>
          <p:grpSpPr bwMode="auto">
            <a:xfrm>
              <a:off x="4224" y="2272"/>
              <a:ext cx="203" cy="188"/>
              <a:chOff x="4224" y="2272"/>
              <a:chExt cx="203" cy="188"/>
            </a:xfrm>
          </p:grpSpPr>
          <p:grpSp>
            <p:nvGrpSpPr>
              <p:cNvPr id="8520" name="Group 978"/>
              <p:cNvGrpSpPr>
                <a:grpSpLocks/>
              </p:cNvGrpSpPr>
              <p:nvPr/>
            </p:nvGrpSpPr>
            <p:grpSpPr bwMode="auto">
              <a:xfrm>
                <a:off x="4224" y="2272"/>
                <a:ext cx="159" cy="130"/>
                <a:chOff x="4224" y="2272"/>
                <a:chExt cx="159" cy="130"/>
              </a:xfrm>
            </p:grpSpPr>
            <p:sp>
              <p:nvSpPr>
                <p:cNvPr id="8522" name="Rectangle 979"/>
                <p:cNvSpPr>
                  <a:spLocks noChangeArrowheads="1"/>
                </p:cNvSpPr>
                <p:nvPr/>
              </p:nvSpPr>
              <p:spPr bwMode="auto">
                <a:xfrm>
                  <a:off x="4224" y="2272"/>
                  <a:ext cx="159" cy="13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23" name="Rectangle 980"/>
                <p:cNvSpPr>
                  <a:spLocks noChangeArrowheads="1"/>
                </p:cNvSpPr>
                <p:nvPr/>
              </p:nvSpPr>
              <p:spPr bwMode="auto">
                <a:xfrm>
                  <a:off x="4224" y="2272"/>
                  <a:ext cx="159" cy="130"/>
                </a:xfrm>
                <a:prstGeom prst="rect">
                  <a:avLst/>
                </a:prstGeom>
                <a:noFill/>
                <a:ln w="635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521" name="Rectangle 981"/>
              <p:cNvSpPr>
                <a:spLocks noChangeArrowheads="1"/>
              </p:cNvSpPr>
              <p:nvPr/>
            </p:nvSpPr>
            <p:spPr bwMode="auto">
              <a:xfrm>
                <a:off x="4237" y="2283"/>
                <a:ext cx="190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300">
                    <a:solidFill>
                      <a:srgbClr val="000000"/>
                    </a:solidFill>
                    <a:latin typeface="Arial" pitchFamily="34" charset="0"/>
                  </a:rPr>
                  <a:t>D2</a:t>
                </a:r>
                <a:endParaRPr lang="en-US"/>
              </a:p>
            </p:txBody>
          </p:sp>
        </p:grpSp>
        <p:grpSp>
          <p:nvGrpSpPr>
            <p:cNvPr id="8463" name="Group 982"/>
            <p:cNvGrpSpPr>
              <a:grpSpLocks/>
            </p:cNvGrpSpPr>
            <p:nvPr/>
          </p:nvGrpSpPr>
          <p:grpSpPr bwMode="auto">
            <a:xfrm>
              <a:off x="4224" y="2272"/>
              <a:ext cx="159" cy="130"/>
              <a:chOff x="4224" y="2272"/>
              <a:chExt cx="159" cy="130"/>
            </a:xfrm>
          </p:grpSpPr>
          <p:sp>
            <p:nvSpPr>
              <p:cNvPr id="8518" name="Rectangle 983"/>
              <p:cNvSpPr>
                <a:spLocks noChangeArrowheads="1"/>
              </p:cNvSpPr>
              <p:nvPr/>
            </p:nvSpPr>
            <p:spPr bwMode="auto">
              <a:xfrm>
                <a:off x="4224" y="2272"/>
                <a:ext cx="159" cy="13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9" name="Rectangle 984"/>
              <p:cNvSpPr>
                <a:spLocks noChangeArrowheads="1"/>
              </p:cNvSpPr>
              <p:nvPr/>
            </p:nvSpPr>
            <p:spPr bwMode="auto">
              <a:xfrm>
                <a:off x="4224" y="2272"/>
                <a:ext cx="159" cy="13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464" name="Rectangle 985"/>
            <p:cNvSpPr>
              <a:spLocks noChangeArrowheads="1"/>
            </p:cNvSpPr>
            <p:nvPr/>
          </p:nvSpPr>
          <p:spPr bwMode="auto">
            <a:xfrm>
              <a:off x="4237" y="2283"/>
              <a:ext cx="191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C2</a:t>
              </a:r>
              <a:endParaRPr lang="en-US"/>
            </a:p>
          </p:txBody>
        </p:sp>
        <p:grpSp>
          <p:nvGrpSpPr>
            <p:cNvPr id="8465" name="Group 986"/>
            <p:cNvGrpSpPr>
              <a:grpSpLocks/>
            </p:cNvGrpSpPr>
            <p:nvPr/>
          </p:nvGrpSpPr>
          <p:grpSpPr bwMode="auto">
            <a:xfrm>
              <a:off x="4224" y="2272"/>
              <a:ext cx="159" cy="130"/>
              <a:chOff x="4224" y="2272"/>
              <a:chExt cx="159" cy="130"/>
            </a:xfrm>
          </p:grpSpPr>
          <p:sp>
            <p:nvSpPr>
              <p:cNvPr id="8516" name="Rectangle 987"/>
              <p:cNvSpPr>
                <a:spLocks noChangeArrowheads="1"/>
              </p:cNvSpPr>
              <p:nvPr/>
            </p:nvSpPr>
            <p:spPr bwMode="auto">
              <a:xfrm>
                <a:off x="4224" y="2272"/>
                <a:ext cx="159" cy="13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7" name="Rectangle 988"/>
              <p:cNvSpPr>
                <a:spLocks noChangeArrowheads="1"/>
              </p:cNvSpPr>
              <p:nvPr/>
            </p:nvSpPr>
            <p:spPr bwMode="auto">
              <a:xfrm>
                <a:off x="4224" y="2272"/>
                <a:ext cx="159" cy="13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466" name="Rectangle 989"/>
            <p:cNvSpPr>
              <a:spLocks noChangeArrowheads="1"/>
            </p:cNvSpPr>
            <p:nvPr/>
          </p:nvSpPr>
          <p:spPr bwMode="auto">
            <a:xfrm>
              <a:off x="4237" y="2283"/>
              <a:ext cx="191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D2</a:t>
              </a:r>
              <a:endParaRPr lang="en-US"/>
            </a:p>
          </p:txBody>
        </p:sp>
        <p:grpSp>
          <p:nvGrpSpPr>
            <p:cNvPr id="8467" name="Group 990"/>
            <p:cNvGrpSpPr>
              <a:grpSpLocks/>
            </p:cNvGrpSpPr>
            <p:nvPr/>
          </p:nvGrpSpPr>
          <p:grpSpPr bwMode="auto">
            <a:xfrm>
              <a:off x="4224" y="2272"/>
              <a:ext cx="159" cy="130"/>
              <a:chOff x="4224" y="2272"/>
              <a:chExt cx="159" cy="130"/>
            </a:xfrm>
          </p:grpSpPr>
          <p:sp>
            <p:nvSpPr>
              <p:cNvPr id="8514" name="Rectangle 991"/>
              <p:cNvSpPr>
                <a:spLocks noChangeArrowheads="1"/>
              </p:cNvSpPr>
              <p:nvPr/>
            </p:nvSpPr>
            <p:spPr bwMode="auto">
              <a:xfrm>
                <a:off x="4224" y="2272"/>
                <a:ext cx="159" cy="13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5" name="Rectangle 992"/>
              <p:cNvSpPr>
                <a:spLocks noChangeArrowheads="1"/>
              </p:cNvSpPr>
              <p:nvPr/>
            </p:nvSpPr>
            <p:spPr bwMode="auto">
              <a:xfrm>
                <a:off x="4224" y="2272"/>
                <a:ext cx="159" cy="13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468" name="Rectangle 993"/>
            <p:cNvSpPr>
              <a:spLocks noChangeArrowheads="1"/>
            </p:cNvSpPr>
            <p:nvPr/>
          </p:nvSpPr>
          <p:spPr bwMode="auto">
            <a:xfrm>
              <a:off x="4237" y="2283"/>
              <a:ext cx="191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D2</a:t>
              </a:r>
              <a:endParaRPr lang="en-US"/>
            </a:p>
          </p:txBody>
        </p:sp>
        <p:grpSp>
          <p:nvGrpSpPr>
            <p:cNvPr id="8469" name="Group 994"/>
            <p:cNvGrpSpPr>
              <a:grpSpLocks/>
            </p:cNvGrpSpPr>
            <p:nvPr/>
          </p:nvGrpSpPr>
          <p:grpSpPr bwMode="auto">
            <a:xfrm>
              <a:off x="4224" y="1620"/>
              <a:ext cx="159" cy="131"/>
              <a:chOff x="4224" y="1620"/>
              <a:chExt cx="159" cy="131"/>
            </a:xfrm>
          </p:grpSpPr>
          <p:sp>
            <p:nvSpPr>
              <p:cNvPr id="8512" name="Rectangle 995"/>
              <p:cNvSpPr>
                <a:spLocks noChangeArrowheads="1"/>
              </p:cNvSpPr>
              <p:nvPr/>
            </p:nvSpPr>
            <p:spPr bwMode="auto">
              <a:xfrm>
                <a:off x="4224" y="1620"/>
                <a:ext cx="159" cy="13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3" name="Rectangle 996"/>
              <p:cNvSpPr>
                <a:spLocks noChangeArrowheads="1"/>
              </p:cNvSpPr>
              <p:nvPr/>
            </p:nvSpPr>
            <p:spPr bwMode="auto">
              <a:xfrm>
                <a:off x="4224" y="1620"/>
                <a:ext cx="159" cy="131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470" name="Rectangle 997"/>
            <p:cNvSpPr>
              <a:spLocks noChangeArrowheads="1"/>
            </p:cNvSpPr>
            <p:nvPr/>
          </p:nvSpPr>
          <p:spPr bwMode="auto">
            <a:xfrm>
              <a:off x="4237" y="1631"/>
              <a:ext cx="191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D1</a:t>
              </a:r>
              <a:endParaRPr lang="en-US"/>
            </a:p>
          </p:txBody>
        </p:sp>
        <p:grpSp>
          <p:nvGrpSpPr>
            <p:cNvPr id="8471" name="Group 998"/>
            <p:cNvGrpSpPr>
              <a:grpSpLocks/>
            </p:cNvGrpSpPr>
            <p:nvPr/>
          </p:nvGrpSpPr>
          <p:grpSpPr bwMode="auto">
            <a:xfrm>
              <a:off x="4224" y="1620"/>
              <a:ext cx="159" cy="131"/>
              <a:chOff x="4224" y="1620"/>
              <a:chExt cx="159" cy="131"/>
            </a:xfrm>
          </p:grpSpPr>
          <p:sp>
            <p:nvSpPr>
              <p:cNvPr id="8510" name="Rectangle 999"/>
              <p:cNvSpPr>
                <a:spLocks noChangeArrowheads="1"/>
              </p:cNvSpPr>
              <p:nvPr/>
            </p:nvSpPr>
            <p:spPr bwMode="auto">
              <a:xfrm>
                <a:off x="4224" y="1620"/>
                <a:ext cx="159" cy="13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1" name="Rectangle 1000"/>
              <p:cNvSpPr>
                <a:spLocks noChangeArrowheads="1"/>
              </p:cNvSpPr>
              <p:nvPr/>
            </p:nvSpPr>
            <p:spPr bwMode="auto">
              <a:xfrm>
                <a:off x="4224" y="1620"/>
                <a:ext cx="159" cy="131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472" name="Rectangle 1001"/>
            <p:cNvSpPr>
              <a:spLocks noChangeArrowheads="1"/>
            </p:cNvSpPr>
            <p:nvPr/>
          </p:nvSpPr>
          <p:spPr bwMode="auto">
            <a:xfrm>
              <a:off x="4237" y="1631"/>
              <a:ext cx="191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D1</a:t>
              </a:r>
              <a:endParaRPr lang="en-US"/>
            </a:p>
          </p:txBody>
        </p:sp>
        <p:grpSp>
          <p:nvGrpSpPr>
            <p:cNvPr id="8473" name="Group 1002"/>
            <p:cNvGrpSpPr>
              <a:grpSpLocks/>
            </p:cNvGrpSpPr>
            <p:nvPr/>
          </p:nvGrpSpPr>
          <p:grpSpPr bwMode="auto">
            <a:xfrm>
              <a:off x="3189" y="2525"/>
              <a:ext cx="96" cy="113"/>
              <a:chOff x="3189" y="2525"/>
              <a:chExt cx="96" cy="113"/>
            </a:xfrm>
          </p:grpSpPr>
          <p:sp>
            <p:nvSpPr>
              <p:cNvPr id="8508" name="Rectangle 1003"/>
              <p:cNvSpPr>
                <a:spLocks noChangeArrowheads="1"/>
              </p:cNvSpPr>
              <p:nvPr/>
            </p:nvSpPr>
            <p:spPr bwMode="auto">
              <a:xfrm>
                <a:off x="3189" y="2525"/>
                <a:ext cx="96" cy="1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09" name="Rectangle 1004"/>
              <p:cNvSpPr>
                <a:spLocks noChangeArrowheads="1"/>
              </p:cNvSpPr>
              <p:nvPr/>
            </p:nvSpPr>
            <p:spPr bwMode="auto">
              <a:xfrm>
                <a:off x="3189" y="2525"/>
                <a:ext cx="96" cy="113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474" name="Rectangle 1005"/>
            <p:cNvSpPr>
              <a:spLocks noChangeArrowheads="1"/>
            </p:cNvSpPr>
            <p:nvPr/>
          </p:nvSpPr>
          <p:spPr bwMode="auto">
            <a:xfrm>
              <a:off x="3202" y="2527"/>
              <a:ext cx="99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B</a:t>
              </a:r>
              <a:endParaRPr lang="en-US"/>
            </a:p>
          </p:txBody>
        </p:sp>
        <p:grpSp>
          <p:nvGrpSpPr>
            <p:cNvPr id="8475" name="Group 1006"/>
            <p:cNvGrpSpPr>
              <a:grpSpLocks/>
            </p:cNvGrpSpPr>
            <p:nvPr/>
          </p:nvGrpSpPr>
          <p:grpSpPr bwMode="auto">
            <a:xfrm>
              <a:off x="3189" y="2525"/>
              <a:ext cx="96" cy="113"/>
              <a:chOff x="3189" y="2525"/>
              <a:chExt cx="96" cy="113"/>
            </a:xfrm>
          </p:grpSpPr>
          <p:sp>
            <p:nvSpPr>
              <p:cNvPr id="8506" name="Rectangle 1007"/>
              <p:cNvSpPr>
                <a:spLocks noChangeArrowheads="1"/>
              </p:cNvSpPr>
              <p:nvPr/>
            </p:nvSpPr>
            <p:spPr bwMode="auto">
              <a:xfrm>
                <a:off x="3189" y="2525"/>
                <a:ext cx="96" cy="1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07" name="Rectangle 1008"/>
              <p:cNvSpPr>
                <a:spLocks noChangeArrowheads="1"/>
              </p:cNvSpPr>
              <p:nvPr/>
            </p:nvSpPr>
            <p:spPr bwMode="auto">
              <a:xfrm>
                <a:off x="3189" y="2525"/>
                <a:ext cx="96" cy="113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476" name="Rectangle 1009"/>
            <p:cNvSpPr>
              <a:spLocks noChangeArrowheads="1"/>
            </p:cNvSpPr>
            <p:nvPr/>
          </p:nvSpPr>
          <p:spPr bwMode="auto">
            <a:xfrm>
              <a:off x="3202" y="2527"/>
              <a:ext cx="99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B</a:t>
              </a:r>
              <a:endParaRPr lang="en-US"/>
            </a:p>
          </p:txBody>
        </p:sp>
        <p:grpSp>
          <p:nvGrpSpPr>
            <p:cNvPr id="8477" name="Group 1010"/>
            <p:cNvGrpSpPr>
              <a:grpSpLocks/>
            </p:cNvGrpSpPr>
            <p:nvPr/>
          </p:nvGrpSpPr>
          <p:grpSpPr bwMode="auto">
            <a:xfrm>
              <a:off x="3631" y="2496"/>
              <a:ext cx="138" cy="104"/>
              <a:chOff x="3631" y="2496"/>
              <a:chExt cx="138" cy="104"/>
            </a:xfrm>
          </p:grpSpPr>
          <p:sp>
            <p:nvSpPr>
              <p:cNvPr id="8504" name="Rectangle 1011"/>
              <p:cNvSpPr>
                <a:spLocks noChangeArrowheads="1"/>
              </p:cNvSpPr>
              <p:nvPr/>
            </p:nvSpPr>
            <p:spPr bwMode="auto">
              <a:xfrm>
                <a:off x="3631" y="2496"/>
                <a:ext cx="138" cy="10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05" name="Rectangle 1012"/>
              <p:cNvSpPr>
                <a:spLocks noChangeArrowheads="1"/>
              </p:cNvSpPr>
              <p:nvPr/>
            </p:nvSpPr>
            <p:spPr bwMode="auto">
              <a:xfrm>
                <a:off x="3631" y="2496"/>
                <a:ext cx="138" cy="10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478" name="Rectangle 1013"/>
            <p:cNvSpPr>
              <a:spLocks noChangeArrowheads="1"/>
            </p:cNvSpPr>
            <p:nvPr/>
          </p:nvSpPr>
          <p:spPr bwMode="auto">
            <a:xfrm>
              <a:off x="3651" y="2494"/>
              <a:ext cx="140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W</a:t>
              </a:r>
              <a:endParaRPr lang="en-US"/>
            </a:p>
          </p:txBody>
        </p:sp>
        <p:grpSp>
          <p:nvGrpSpPr>
            <p:cNvPr id="8479" name="Group 1014"/>
            <p:cNvGrpSpPr>
              <a:grpSpLocks/>
            </p:cNvGrpSpPr>
            <p:nvPr/>
          </p:nvGrpSpPr>
          <p:grpSpPr bwMode="auto">
            <a:xfrm>
              <a:off x="3631" y="2496"/>
              <a:ext cx="138" cy="104"/>
              <a:chOff x="3631" y="2496"/>
              <a:chExt cx="138" cy="104"/>
            </a:xfrm>
          </p:grpSpPr>
          <p:sp>
            <p:nvSpPr>
              <p:cNvPr id="8502" name="Rectangle 1015"/>
              <p:cNvSpPr>
                <a:spLocks noChangeArrowheads="1"/>
              </p:cNvSpPr>
              <p:nvPr/>
            </p:nvSpPr>
            <p:spPr bwMode="auto">
              <a:xfrm>
                <a:off x="3631" y="2496"/>
                <a:ext cx="138" cy="10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03" name="Rectangle 1016"/>
              <p:cNvSpPr>
                <a:spLocks noChangeArrowheads="1"/>
              </p:cNvSpPr>
              <p:nvPr/>
            </p:nvSpPr>
            <p:spPr bwMode="auto">
              <a:xfrm>
                <a:off x="3631" y="2496"/>
                <a:ext cx="138" cy="104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480" name="Rectangle 1017"/>
            <p:cNvSpPr>
              <a:spLocks noChangeArrowheads="1"/>
            </p:cNvSpPr>
            <p:nvPr/>
          </p:nvSpPr>
          <p:spPr bwMode="auto">
            <a:xfrm>
              <a:off x="3651" y="2494"/>
              <a:ext cx="140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W</a:t>
              </a:r>
              <a:endParaRPr lang="en-US"/>
            </a:p>
          </p:txBody>
        </p:sp>
        <p:grpSp>
          <p:nvGrpSpPr>
            <p:cNvPr id="8481" name="Group 1018"/>
            <p:cNvGrpSpPr>
              <a:grpSpLocks/>
            </p:cNvGrpSpPr>
            <p:nvPr/>
          </p:nvGrpSpPr>
          <p:grpSpPr bwMode="auto">
            <a:xfrm>
              <a:off x="4025" y="2527"/>
              <a:ext cx="96" cy="113"/>
              <a:chOff x="4025" y="2527"/>
              <a:chExt cx="96" cy="113"/>
            </a:xfrm>
          </p:grpSpPr>
          <p:sp>
            <p:nvSpPr>
              <p:cNvPr id="8500" name="Rectangle 1019"/>
              <p:cNvSpPr>
                <a:spLocks noChangeArrowheads="1"/>
              </p:cNvSpPr>
              <p:nvPr/>
            </p:nvSpPr>
            <p:spPr bwMode="auto">
              <a:xfrm>
                <a:off x="4025" y="2527"/>
                <a:ext cx="96" cy="1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01" name="Rectangle 1020"/>
              <p:cNvSpPr>
                <a:spLocks noChangeArrowheads="1"/>
              </p:cNvSpPr>
              <p:nvPr/>
            </p:nvSpPr>
            <p:spPr bwMode="auto">
              <a:xfrm>
                <a:off x="4025" y="2527"/>
                <a:ext cx="96" cy="113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482" name="Rectangle 1021"/>
            <p:cNvSpPr>
              <a:spLocks noChangeArrowheads="1"/>
            </p:cNvSpPr>
            <p:nvPr/>
          </p:nvSpPr>
          <p:spPr bwMode="auto">
            <a:xfrm>
              <a:off x="4039" y="2530"/>
              <a:ext cx="98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B</a:t>
              </a:r>
              <a:endParaRPr lang="en-US"/>
            </a:p>
          </p:txBody>
        </p:sp>
        <p:grpSp>
          <p:nvGrpSpPr>
            <p:cNvPr id="8483" name="Group 1022"/>
            <p:cNvGrpSpPr>
              <a:grpSpLocks/>
            </p:cNvGrpSpPr>
            <p:nvPr/>
          </p:nvGrpSpPr>
          <p:grpSpPr bwMode="auto">
            <a:xfrm>
              <a:off x="4025" y="2527"/>
              <a:ext cx="96" cy="113"/>
              <a:chOff x="4025" y="2527"/>
              <a:chExt cx="96" cy="113"/>
            </a:xfrm>
          </p:grpSpPr>
          <p:sp>
            <p:nvSpPr>
              <p:cNvPr id="8498" name="Rectangle 1023"/>
              <p:cNvSpPr>
                <a:spLocks noChangeArrowheads="1"/>
              </p:cNvSpPr>
              <p:nvPr/>
            </p:nvSpPr>
            <p:spPr bwMode="auto">
              <a:xfrm>
                <a:off x="4025" y="2527"/>
                <a:ext cx="96" cy="1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99" name="Rectangle 1024"/>
              <p:cNvSpPr>
                <a:spLocks noChangeArrowheads="1"/>
              </p:cNvSpPr>
              <p:nvPr/>
            </p:nvSpPr>
            <p:spPr bwMode="auto">
              <a:xfrm>
                <a:off x="4025" y="2527"/>
                <a:ext cx="96" cy="113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484" name="Rectangle 1025"/>
            <p:cNvSpPr>
              <a:spLocks noChangeArrowheads="1"/>
            </p:cNvSpPr>
            <p:nvPr/>
          </p:nvSpPr>
          <p:spPr bwMode="auto">
            <a:xfrm>
              <a:off x="4039" y="2530"/>
              <a:ext cx="98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B</a:t>
              </a:r>
              <a:endParaRPr lang="en-US"/>
            </a:p>
          </p:txBody>
        </p:sp>
        <p:grpSp>
          <p:nvGrpSpPr>
            <p:cNvPr id="8485" name="Group 1026"/>
            <p:cNvGrpSpPr>
              <a:grpSpLocks/>
            </p:cNvGrpSpPr>
            <p:nvPr/>
          </p:nvGrpSpPr>
          <p:grpSpPr bwMode="auto">
            <a:xfrm>
              <a:off x="3539" y="2746"/>
              <a:ext cx="105" cy="124"/>
              <a:chOff x="3539" y="2746"/>
              <a:chExt cx="105" cy="124"/>
            </a:xfrm>
          </p:grpSpPr>
          <p:sp>
            <p:nvSpPr>
              <p:cNvPr id="8496" name="Freeform 1027"/>
              <p:cNvSpPr>
                <a:spLocks/>
              </p:cNvSpPr>
              <p:nvPr/>
            </p:nvSpPr>
            <p:spPr bwMode="auto">
              <a:xfrm>
                <a:off x="3539" y="2746"/>
                <a:ext cx="105" cy="124"/>
              </a:xfrm>
              <a:custGeom>
                <a:avLst/>
                <a:gdLst>
                  <a:gd name="T0" fmla="*/ 30 w 105"/>
                  <a:gd name="T1" fmla="*/ 0 h 124"/>
                  <a:gd name="T2" fmla="*/ 60 w 105"/>
                  <a:gd name="T3" fmla="*/ 42 h 124"/>
                  <a:gd name="T4" fmla="*/ 45 w 105"/>
                  <a:gd name="T5" fmla="*/ 42 h 124"/>
                  <a:gd name="T6" fmla="*/ 45 w 105"/>
                  <a:gd name="T7" fmla="*/ 83 h 124"/>
                  <a:gd name="T8" fmla="*/ 105 w 105"/>
                  <a:gd name="T9" fmla="*/ 83 h 124"/>
                  <a:gd name="T10" fmla="*/ 105 w 105"/>
                  <a:gd name="T11" fmla="*/ 124 h 124"/>
                  <a:gd name="T12" fmla="*/ 15 w 105"/>
                  <a:gd name="T13" fmla="*/ 124 h 124"/>
                  <a:gd name="T14" fmla="*/ 15 w 105"/>
                  <a:gd name="T15" fmla="*/ 42 h 124"/>
                  <a:gd name="T16" fmla="*/ 0 w 105"/>
                  <a:gd name="T17" fmla="*/ 42 h 124"/>
                  <a:gd name="T18" fmla="*/ 30 w 105"/>
                  <a:gd name="T19" fmla="*/ 0 h 12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5"/>
                  <a:gd name="T31" fmla="*/ 0 h 124"/>
                  <a:gd name="T32" fmla="*/ 105 w 105"/>
                  <a:gd name="T33" fmla="*/ 124 h 12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5" h="124">
                    <a:moveTo>
                      <a:pt x="30" y="0"/>
                    </a:moveTo>
                    <a:lnTo>
                      <a:pt x="60" y="42"/>
                    </a:lnTo>
                    <a:lnTo>
                      <a:pt x="45" y="42"/>
                    </a:lnTo>
                    <a:lnTo>
                      <a:pt x="45" y="83"/>
                    </a:lnTo>
                    <a:lnTo>
                      <a:pt x="105" y="83"/>
                    </a:lnTo>
                    <a:lnTo>
                      <a:pt x="105" y="124"/>
                    </a:lnTo>
                    <a:lnTo>
                      <a:pt x="15" y="124"/>
                    </a:lnTo>
                    <a:lnTo>
                      <a:pt x="15" y="42"/>
                    </a:lnTo>
                    <a:lnTo>
                      <a:pt x="0" y="42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97" name="Freeform 1028"/>
              <p:cNvSpPr>
                <a:spLocks/>
              </p:cNvSpPr>
              <p:nvPr/>
            </p:nvSpPr>
            <p:spPr bwMode="auto">
              <a:xfrm>
                <a:off x="3539" y="2746"/>
                <a:ext cx="105" cy="124"/>
              </a:xfrm>
              <a:custGeom>
                <a:avLst/>
                <a:gdLst>
                  <a:gd name="T0" fmla="*/ 30 w 105"/>
                  <a:gd name="T1" fmla="*/ 0 h 124"/>
                  <a:gd name="T2" fmla="*/ 60 w 105"/>
                  <a:gd name="T3" fmla="*/ 42 h 124"/>
                  <a:gd name="T4" fmla="*/ 45 w 105"/>
                  <a:gd name="T5" fmla="*/ 42 h 124"/>
                  <a:gd name="T6" fmla="*/ 45 w 105"/>
                  <a:gd name="T7" fmla="*/ 83 h 124"/>
                  <a:gd name="T8" fmla="*/ 105 w 105"/>
                  <a:gd name="T9" fmla="*/ 83 h 124"/>
                  <a:gd name="T10" fmla="*/ 105 w 105"/>
                  <a:gd name="T11" fmla="*/ 124 h 124"/>
                  <a:gd name="T12" fmla="*/ 15 w 105"/>
                  <a:gd name="T13" fmla="*/ 124 h 124"/>
                  <a:gd name="T14" fmla="*/ 15 w 105"/>
                  <a:gd name="T15" fmla="*/ 42 h 124"/>
                  <a:gd name="T16" fmla="*/ 0 w 105"/>
                  <a:gd name="T17" fmla="*/ 42 h 124"/>
                  <a:gd name="T18" fmla="*/ 30 w 105"/>
                  <a:gd name="T19" fmla="*/ 0 h 12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5"/>
                  <a:gd name="T31" fmla="*/ 0 h 124"/>
                  <a:gd name="T32" fmla="*/ 105 w 105"/>
                  <a:gd name="T33" fmla="*/ 124 h 12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5" h="124">
                    <a:moveTo>
                      <a:pt x="30" y="0"/>
                    </a:moveTo>
                    <a:lnTo>
                      <a:pt x="60" y="42"/>
                    </a:lnTo>
                    <a:lnTo>
                      <a:pt x="45" y="42"/>
                    </a:lnTo>
                    <a:lnTo>
                      <a:pt x="45" y="83"/>
                    </a:lnTo>
                    <a:lnTo>
                      <a:pt x="105" y="83"/>
                    </a:lnTo>
                    <a:lnTo>
                      <a:pt x="105" y="124"/>
                    </a:lnTo>
                    <a:lnTo>
                      <a:pt x="15" y="124"/>
                    </a:lnTo>
                    <a:lnTo>
                      <a:pt x="15" y="42"/>
                    </a:lnTo>
                    <a:lnTo>
                      <a:pt x="0" y="42"/>
                    </a:lnTo>
                    <a:lnTo>
                      <a:pt x="30" y="0"/>
                    </a:lnTo>
                    <a:close/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486" name="Group 1029"/>
            <p:cNvGrpSpPr>
              <a:grpSpLocks/>
            </p:cNvGrpSpPr>
            <p:nvPr/>
          </p:nvGrpSpPr>
          <p:grpSpPr bwMode="auto">
            <a:xfrm>
              <a:off x="3632" y="2792"/>
              <a:ext cx="96" cy="113"/>
              <a:chOff x="3632" y="2792"/>
              <a:chExt cx="96" cy="113"/>
            </a:xfrm>
          </p:grpSpPr>
          <p:sp>
            <p:nvSpPr>
              <p:cNvPr id="8494" name="Rectangle 1030"/>
              <p:cNvSpPr>
                <a:spLocks noChangeArrowheads="1"/>
              </p:cNvSpPr>
              <p:nvPr/>
            </p:nvSpPr>
            <p:spPr bwMode="auto">
              <a:xfrm>
                <a:off x="3632" y="2792"/>
                <a:ext cx="96" cy="1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95" name="Rectangle 1031"/>
              <p:cNvSpPr>
                <a:spLocks noChangeArrowheads="1"/>
              </p:cNvSpPr>
              <p:nvPr/>
            </p:nvSpPr>
            <p:spPr bwMode="auto">
              <a:xfrm>
                <a:off x="3632" y="2792"/>
                <a:ext cx="96" cy="113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487" name="Rectangle 1032"/>
            <p:cNvSpPr>
              <a:spLocks noChangeArrowheads="1"/>
            </p:cNvSpPr>
            <p:nvPr/>
          </p:nvSpPr>
          <p:spPr bwMode="auto">
            <a:xfrm>
              <a:off x="3653" y="2795"/>
              <a:ext cx="83" cy="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L</a:t>
              </a:r>
              <a:endParaRPr lang="en-US"/>
            </a:p>
          </p:txBody>
        </p:sp>
        <p:grpSp>
          <p:nvGrpSpPr>
            <p:cNvPr id="8488" name="Group 1033"/>
            <p:cNvGrpSpPr>
              <a:grpSpLocks/>
            </p:cNvGrpSpPr>
            <p:nvPr/>
          </p:nvGrpSpPr>
          <p:grpSpPr bwMode="auto">
            <a:xfrm>
              <a:off x="3632" y="2792"/>
              <a:ext cx="96" cy="113"/>
              <a:chOff x="3632" y="2792"/>
              <a:chExt cx="96" cy="113"/>
            </a:xfrm>
          </p:grpSpPr>
          <p:sp>
            <p:nvSpPr>
              <p:cNvPr id="8492" name="Rectangle 1034"/>
              <p:cNvSpPr>
                <a:spLocks noChangeArrowheads="1"/>
              </p:cNvSpPr>
              <p:nvPr/>
            </p:nvSpPr>
            <p:spPr bwMode="auto">
              <a:xfrm>
                <a:off x="3632" y="2792"/>
                <a:ext cx="96" cy="1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93" name="Rectangle 1035"/>
              <p:cNvSpPr>
                <a:spLocks noChangeArrowheads="1"/>
              </p:cNvSpPr>
              <p:nvPr/>
            </p:nvSpPr>
            <p:spPr bwMode="auto">
              <a:xfrm>
                <a:off x="3632" y="2792"/>
                <a:ext cx="96" cy="113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489" name="Rectangle 1036"/>
            <p:cNvSpPr>
              <a:spLocks noChangeArrowheads="1"/>
            </p:cNvSpPr>
            <p:nvPr/>
          </p:nvSpPr>
          <p:spPr bwMode="auto">
            <a:xfrm>
              <a:off x="3653" y="2795"/>
              <a:ext cx="83" cy="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Arial" pitchFamily="34" charset="0"/>
                </a:rPr>
                <a:t>L</a:t>
              </a:r>
              <a:endParaRPr lang="en-US"/>
            </a:p>
          </p:txBody>
        </p:sp>
        <p:sp>
          <p:nvSpPr>
            <p:cNvPr id="8490" name="Rectangle 1037"/>
            <p:cNvSpPr>
              <a:spLocks noChangeArrowheads="1"/>
            </p:cNvSpPr>
            <p:nvPr/>
          </p:nvSpPr>
          <p:spPr bwMode="auto">
            <a:xfrm>
              <a:off x="865" y="1471"/>
              <a:ext cx="1794" cy="2482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91" name="Rectangle 1038"/>
            <p:cNvSpPr>
              <a:spLocks noChangeArrowheads="1"/>
            </p:cNvSpPr>
            <p:nvPr/>
          </p:nvSpPr>
          <p:spPr bwMode="auto">
            <a:xfrm>
              <a:off x="2659" y="1471"/>
              <a:ext cx="2075" cy="2482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20DBE118-444B-AC30-1CAF-5EA5BE4C765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36129"/>
          <a:stretch/>
        </p:blipFill>
        <p:spPr>
          <a:xfrm>
            <a:off x="76200" y="1981200"/>
            <a:ext cx="1363807" cy="914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6005E0D-E7D2-35E1-A31B-1EA5F418E5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67600" y="1981200"/>
            <a:ext cx="1238250" cy="9906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3892F53-646E-44BF-1EB6-B72E0A065381}"/>
              </a:ext>
            </a:extLst>
          </p:cNvPr>
          <p:cNvSpPr txBox="1"/>
          <p:nvPr/>
        </p:nvSpPr>
        <p:spPr>
          <a:xfrm>
            <a:off x="228600" y="3886200"/>
            <a:ext cx="461962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K. N. Borozdin, G. E. Hogan, C. Morris, W. C. Priedhorsky, A. Saunders, L. J. Schultz, and M. E. Teasdale, Nature 422, 277 (2003).</a:t>
            </a:r>
          </a:p>
        </p:txBody>
      </p:sp>
    </p:spTree>
    <p:extLst>
      <p:ext uri="{BB962C8B-B14F-4D97-AF65-F5344CB8AC3E}">
        <p14:creationId xmlns:p14="http://schemas.microsoft.com/office/powerpoint/2010/main" val="231597902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6162" name="Group 2">
            <a:extLst>
              <a:ext uri="{FF2B5EF4-FFF2-40B4-BE49-F238E27FC236}">
                <a16:creationId xmlns:a16="http://schemas.microsoft.com/office/drawing/2014/main" id="{3CCB6225-F729-ED21-3455-3CD7AAD3F601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685800"/>
            <a:ext cx="7772400" cy="3255963"/>
            <a:chOff x="432" y="1344"/>
            <a:chExt cx="4896" cy="2051"/>
          </a:xfrm>
        </p:grpSpPr>
        <p:pic>
          <p:nvPicPr>
            <p:cNvPr id="476163" name="Picture 3">
              <a:extLst>
                <a:ext uri="{FF2B5EF4-FFF2-40B4-BE49-F238E27FC236}">
                  <a16:creationId xmlns:a16="http://schemas.microsoft.com/office/drawing/2014/main" id="{2B4C1EF5-994E-DBDB-3E36-989088F0C1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104" t="15858" r="16763" b="33040"/>
            <a:stretch>
              <a:fillRect/>
            </a:stretch>
          </p:blipFill>
          <p:spPr bwMode="auto">
            <a:xfrm>
              <a:off x="3216" y="1680"/>
              <a:ext cx="2112" cy="13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6164" name="Picture 4">
              <a:extLst>
                <a:ext uri="{FF2B5EF4-FFF2-40B4-BE49-F238E27FC236}">
                  <a16:creationId xmlns:a16="http://schemas.microsoft.com/office/drawing/2014/main" id="{4C61EBDD-3C14-5F3C-779F-D272BE171D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1344"/>
              <a:ext cx="2736" cy="20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6165" name="Line 5">
              <a:extLst>
                <a:ext uri="{FF2B5EF4-FFF2-40B4-BE49-F238E27FC236}">
                  <a16:creationId xmlns:a16="http://schemas.microsoft.com/office/drawing/2014/main" id="{597ED48D-2FB4-3216-56B7-6F609DC3251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40" y="2640"/>
              <a:ext cx="192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6166" name="Text Box 6">
              <a:extLst>
                <a:ext uri="{FF2B5EF4-FFF2-40B4-BE49-F238E27FC236}">
                  <a16:creationId xmlns:a16="http://schemas.microsoft.com/office/drawing/2014/main" id="{569A6444-61ED-B686-A11D-D1894A83C4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8" y="3024"/>
              <a:ext cx="66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en-US" sz="1800" dirty="0">
                  <a:latin typeface="Arial" panose="020B0604020202020204" pitchFamily="34" charset="0"/>
                </a:rPr>
                <a:t>Uranium</a:t>
              </a:r>
            </a:p>
          </p:txBody>
        </p:sp>
      </p:grpSp>
      <p:pic>
        <p:nvPicPr>
          <p:cNvPr id="476170" name="Picture 10">
            <a:extLst>
              <a:ext uri="{FF2B5EF4-FFF2-40B4-BE49-F238E27FC236}">
                <a16:creationId xmlns:a16="http://schemas.microsoft.com/office/drawing/2014/main" id="{FD15C65D-B816-E357-088C-6E2D6E4586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038600"/>
            <a:ext cx="73152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6171" name="Rectangle 11">
            <a:extLst>
              <a:ext uri="{FF2B5EF4-FFF2-40B4-BE49-F238E27FC236}">
                <a16:creationId xmlns:a16="http://schemas.microsoft.com/office/drawing/2014/main" id="{2E5ADCED-520C-81D9-9A08-34FC918153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It really works! (Funded by Decision Sciences)</a:t>
            </a:r>
          </a:p>
        </p:txBody>
      </p:sp>
    </p:spTree>
    <p:extLst>
      <p:ext uri="{BB962C8B-B14F-4D97-AF65-F5344CB8AC3E}">
        <p14:creationId xmlns:p14="http://schemas.microsoft.com/office/powerpoint/2010/main" val="152518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7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575" y="2291040"/>
            <a:ext cx="4568825" cy="333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Title 5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Four different kinds of radiography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6480175" y="1224240"/>
            <a:ext cx="838200" cy="4788932"/>
            <a:chOff x="4876800" y="762000"/>
            <a:chExt cx="838200" cy="4788932"/>
          </a:xfrm>
        </p:grpSpPr>
        <p:cxnSp>
          <p:nvCxnSpPr>
            <p:cNvPr id="8" name="Straight Arrow Connector 7"/>
            <p:cNvCxnSpPr/>
            <p:nvPr/>
          </p:nvCxnSpPr>
          <p:spPr>
            <a:xfrm flipH="1">
              <a:off x="5148267" y="4572000"/>
              <a:ext cx="152400" cy="533400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  <a:scene3d>
              <a:camera prst="orthographicFront">
                <a:rot lat="0" lon="0" rev="3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876800" y="5181600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out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279406" y="762000"/>
              <a:ext cx="359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in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5486400" y="1219200"/>
              <a:ext cx="0" cy="76200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5483088" y="2819400"/>
              <a:ext cx="3312" cy="457200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5257800" y="3276600"/>
              <a:ext cx="457200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Straight Connector 26"/>
            <p:cNvCxnSpPr/>
            <p:nvPr/>
          </p:nvCxnSpPr>
          <p:spPr>
            <a:xfrm flipH="1">
              <a:off x="5448296" y="3429000"/>
              <a:ext cx="28579" cy="152400"/>
            </a:xfrm>
            <a:prstGeom prst="line">
              <a:avLst/>
            </a:prstGeom>
            <a:ln w="31750">
              <a:solidFill>
                <a:srgbClr val="FF0000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6477000" y="1219200"/>
            <a:ext cx="838200" cy="4788932"/>
            <a:chOff x="4876800" y="762000"/>
            <a:chExt cx="838200" cy="4788932"/>
          </a:xfrm>
        </p:grpSpPr>
        <p:sp>
          <p:nvSpPr>
            <p:cNvPr id="39" name="TextBox 38"/>
            <p:cNvSpPr txBox="1"/>
            <p:nvPr/>
          </p:nvSpPr>
          <p:spPr>
            <a:xfrm>
              <a:off x="4876800" y="5181600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out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279406" y="762000"/>
              <a:ext cx="359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in</a:t>
              </a:r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5486400" y="1219200"/>
              <a:ext cx="0" cy="76200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5483088" y="2819400"/>
              <a:ext cx="3312" cy="457200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42"/>
            <p:cNvSpPr/>
            <p:nvPr/>
          </p:nvSpPr>
          <p:spPr>
            <a:xfrm>
              <a:off x="5257800" y="3276600"/>
              <a:ext cx="457200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6477000" y="1219200"/>
            <a:ext cx="1447800" cy="4788932"/>
            <a:chOff x="7239000" y="762000"/>
            <a:chExt cx="1447800" cy="4788932"/>
          </a:xfrm>
        </p:grpSpPr>
        <p:grpSp>
          <p:nvGrpSpPr>
            <p:cNvPr id="45" name="Group 44"/>
            <p:cNvGrpSpPr/>
            <p:nvPr/>
          </p:nvGrpSpPr>
          <p:grpSpPr>
            <a:xfrm>
              <a:off x="7239000" y="762000"/>
              <a:ext cx="838200" cy="4788932"/>
              <a:chOff x="4876800" y="762000"/>
              <a:chExt cx="838200" cy="4788932"/>
            </a:xfrm>
          </p:grpSpPr>
          <p:sp>
            <p:nvSpPr>
              <p:cNvPr id="46" name="TextBox 45"/>
              <p:cNvSpPr txBox="1"/>
              <p:nvPr/>
            </p:nvSpPr>
            <p:spPr>
              <a:xfrm>
                <a:off x="4876800" y="5181600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out</a:t>
                </a: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5279406" y="762000"/>
                <a:ext cx="3593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in</a:t>
                </a:r>
              </a:p>
            </p:txBody>
          </p:sp>
          <p:cxnSp>
            <p:nvCxnSpPr>
              <p:cNvPr id="48" name="Straight Connector 47"/>
              <p:cNvCxnSpPr/>
              <p:nvPr/>
            </p:nvCxnSpPr>
            <p:spPr>
              <a:xfrm>
                <a:off x="5486400" y="1219200"/>
                <a:ext cx="0" cy="762000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/>
              <p:cNvCxnSpPr/>
              <p:nvPr/>
            </p:nvCxnSpPr>
            <p:spPr>
              <a:xfrm>
                <a:off x="5483088" y="2819400"/>
                <a:ext cx="3312" cy="457200"/>
              </a:xfrm>
              <a:prstGeom prst="straightConnector1">
                <a:avLst/>
              </a:prstGeom>
              <a:ln w="2222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Rectangle 49"/>
              <p:cNvSpPr/>
              <p:nvPr/>
            </p:nvSpPr>
            <p:spPr>
              <a:xfrm>
                <a:off x="5257800" y="3276600"/>
                <a:ext cx="457200" cy="1524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52" name="Straight Arrow Connector 51"/>
            <p:cNvCxnSpPr/>
            <p:nvPr/>
          </p:nvCxnSpPr>
          <p:spPr>
            <a:xfrm flipV="1">
              <a:off x="8077200" y="3200400"/>
              <a:ext cx="609600" cy="76200"/>
            </a:xfrm>
            <a:prstGeom prst="straightConnector1">
              <a:avLst/>
            </a:prstGeom>
            <a:ln w="3175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flipH="1" flipV="1">
              <a:off x="7315200" y="2438400"/>
              <a:ext cx="457200" cy="914400"/>
            </a:xfrm>
            <a:prstGeom prst="straightConnector1">
              <a:avLst/>
            </a:prstGeom>
            <a:ln w="3175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>
              <a:stCxn id="50" idx="0"/>
            </p:cNvCxnSpPr>
            <p:nvPr/>
          </p:nvCxnSpPr>
          <p:spPr>
            <a:xfrm flipV="1">
              <a:off x="7848600" y="2438400"/>
              <a:ext cx="381000" cy="838200"/>
            </a:xfrm>
            <a:prstGeom prst="straightConnector1">
              <a:avLst/>
            </a:prstGeom>
            <a:ln w="3175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TextBox 58"/>
          <p:cNvSpPr txBox="1"/>
          <p:nvPr/>
        </p:nvSpPr>
        <p:spPr>
          <a:xfrm>
            <a:off x="228600" y="2514600"/>
            <a:ext cx="29583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Scattering</a:t>
            </a:r>
          </a:p>
          <a:p>
            <a:r>
              <a:rPr lang="en-US" sz="2400" dirty="0"/>
              <a:t>Transmission/Stopped</a:t>
            </a:r>
          </a:p>
          <a:p>
            <a:r>
              <a:rPr lang="en-US" sz="2400" dirty="0"/>
              <a:t>Tagged</a:t>
            </a:r>
          </a:p>
        </p:txBody>
      </p:sp>
      <p:graphicFrame>
        <p:nvGraphicFramePr>
          <p:cNvPr id="31" name="Object 30"/>
          <p:cNvGraphicFramePr>
            <a:graphicFrameLocks noChangeAspect="1"/>
          </p:cNvGraphicFramePr>
          <p:nvPr/>
        </p:nvGraphicFramePr>
        <p:xfrm>
          <a:off x="304800" y="4724400"/>
          <a:ext cx="3006969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171700" imgH="990600" progId="Equation.3">
                  <p:embed/>
                </p:oleObj>
              </mc:Choice>
              <mc:Fallback>
                <p:oleObj name="Equation" r:id="rId3" imgW="2171700" imgH="990600" progId="Equation.3">
                  <p:embed/>
                  <p:pic>
                    <p:nvPicPr>
                      <p:cNvPr id="31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4724400"/>
                        <a:ext cx="3006969" cy="1371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'LA-UR-13-26416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67" descr="Composite_01hr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252" y="4677544"/>
            <a:ext cx="8715375" cy="2085975"/>
          </a:xfrm>
          <a:prstGeom prst="rect">
            <a:avLst/>
          </a:prstGeom>
        </p:spPr>
      </p:pic>
      <p:pic>
        <p:nvPicPr>
          <p:cNvPr id="69" name="Picture 68" descr="Composite_04hr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52" y="4677544"/>
            <a:ext cx="8715375" cy="2085975"/>
          </a:xfrm>
          <a:prstGeom prst="rect">
            <a:avLst/>
          </a:prstGeom>
        </p:spPr>
      </p:pic>
      <p:pic>
        <p:nvPicPr>
          <p:cNvPr id="70" name="Picture 69" descr="Composite_24hr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252" y="4677544"/>
            <a:ext cx="8715375" cy="2085975"/>
          </a:xfrm>
          <a:prstGeom prst="rect">
            <a:avLst/>
          </a:prstGeom>
        </p:spPr>
      </p:pic>
      <p:pic>
        <p:nvPicPr>
          <p:cNvPr id="71" name="Picture 70" descr="Composite_44hr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0252" y="4677544"/>
            <a:ext cx="8715375" cy="20859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0"/>
            <a:ext cx="8305800" cy="1470025"/>
          </a:xfrm>
        </p:spPr>
        <p:txBody>
          <a:bodyPr/>
          <a:lstStyle/>
          <a:p>
            <a:r>
              <a:rPr lang="en-US" dirty="0"/>
              <a:t>Four different kinds of radiography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202668"/>
            <a:ext cx="1122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Scattering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24128" y="4202668"/>
            <a:ext cx="1050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Ln</a:t>
            </a:r>
            <a:r>
              <a:rPr lang="en-US" dirty="0"/>
              <a:t>(N/N</a:t>
            </a:r>
            <a:r>
              <a:rPr lang="en-US" baseline="-25000" dirty="0"/>
              <a:t>0</a:t>
            </a:r>
            <a:r>
              <a:rPr lang="en-US" dirty="0"/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19114" y="4202668"/>
            <a:ext cx="1551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Stopped (hr-1)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315200" y="4202668"/>
            <a:ext cx="1375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Tagged(hr-1)</a:t>
            </a:r>
          </a:p>
        </p:txBody>
      </p:sp>
      <p:grpSp>
        <p:nvGrpSpPr>
          <p:cNvPr id="61" name="Group 60"/>
          <p:cNvGrpSpPr/>
          <p:nvPr/>
        </p:nvGrpSpPr>
        <p:grpSpPr>
          <a:xfrm>
            <a:off x="381000" y="1295400"/>
            <a:ext cx="4168361" cy="2017931"/>
            <a:chOff x="381000" y="1295400"/>
            <a:chExt cx="4168361" cy="2017931"/>
          </a:xfrm>
        </p:grpSpPr>
        <p:pic>
          <p:nvPicPr>
            <p:cNvPr id="9" name="Picture 8" descr="Scattering_48h.bmp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81000" y="1295400"/>
              <a:ext cx="2066925" cy="1953358"/>
            </a:xfrm>
            <a:prstGeom prst="rect">
              <a:avLst/>
            </a:prstGeom>
          </p:spPr>
        </p:pic>
        <p:cxnSp>
          <p:nvCxnSpPr>
            <p:cNvPr id="11" name="Straight Arrow Connector 10"/>
            <p:cNvCxnSpPr/>
            <p:nvPr/>
          </p:nvCxnSpPr>
          <p:spPr>
            <a:xfrm flipH="1" flipV="1">
              <a:off x="1676400" y="1752600"/>
              <a:ext cx="1066800" cy="152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2819400" y="1752600"/>
              <a:ext cx="1236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LEU (20 kg)</a:t>
              </a: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>
              <a:off x="1676400" y="1447800"/>
              <a:ext cx="10668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2819400" y="1295400"/>
              <a:ext cx="17299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 5x12 cm EJ301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flipH="1">
              <a:off x="2438400" y="2971800"/>
              <a:ext cx="2286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895600" y="2667000"/>
              <a:ext cx="147348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20x20x40 cm </a:t>
              </a:r>
            </a:p>
            <a:p>
              <a:r>
                <a:rPr lang="en-US" dirty="0"/>
                <a:t>concrete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82880" y="4854575"/>
            <a:ext cx="7772400" cy="1447800"/>
            <a:chOff x="609600" y="4953000"/>
            <a:chExt cx="7772400" cy="1447800"/>
          </a:xfrm>
        </p:grpSpPr>
        <p:grpSp>
          <p:nvGrpSpPr>
            <p:cNvPr id="62" name="Group 61"/>
            <p:cNvGrpSpPr/>
            <p:nvPr/>
          </p:nvGrpSpPr>
          <p:grpSpPr>
            <a:xfrm>
              <a:off x="609600" y="4953000"/>
              <a:ext cx="838200" cy="1447800"/>
              <a:chOff x="4572000" y="1295400"/>
              <a:chExt cx="838200" cy="1447800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4724400" y="1752600"/>
                <a:ext cx="5334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" name="Straight Arrow Connector 27"/>
              <p:cNvCxnSpPr/>
              <p:nvPr/>
            </p:nvCxnSpPr>
            <p:spPr>
              <a:xfrm>
                <a:off x="5029200" y="1295400"/>
                <a:ext cx="0" cy="6858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 flipH="1">
                <a:off x="4800600" y="2057400"/>
                <a:ext cx="228600" cy="6858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H="1">
                <a:off x="4572000" y="1524000"/>
                <a:ext cx="8382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flipH="1">
                <a:off x="4572000" y="1600200"/>
                <a:ext cx="8382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H="1">
                <a:off x="4572000" y="2514600"/>
                <a:ext cx="8382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flipH="1">
                <a:off x="4572000" y="2590800"/>
                <a:ext cx="8382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Group 62"/>
            <p:cNvGrpSpPr/>
            <p:nvPr/>
          </p:nvGrpSpPr>
          <p:grpSpPr>
            <a:xfrm>
              <a:off x="2743200" y="4953000"/>
              <a:ext cx="838200" cy="1295400"/>
              <a:chOff x="5562600" y="1371600"/>
              <a:chExt cx="838200" cy="1295400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5715000" y="1752600"/>
                <a:ext cx="5334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2" name="Straight Arrow Connector 31"/>
              <p:cNvCxnSpPr/>
              <p:nvPr/>
            </p:nvCxnSpPr>
            <p:spPr>
              <a:xfrm>
                <a:off x="5943600" y="1371600"/>
                <a:ext cx="0" cy="6858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>
                <a:off x="6324600" y="1447800"/>
                <a:ext cx="0" cy="12192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>
                <a:off x="5638800" y="1447800"/>
                <a:ext cx="0" cy="12192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flipH="1">
                <a:off x="5562600" y="1524000"/>
                <a:ext cx="8382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 flipH="1">
                <a:off x="5562600" y="1600200"/>
                <a:ext cx="8382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H="1">
                <a:off x="5562600" y="2514600"/>
                <a:ext cx="8382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flipH="1">
                <a:off x="5562600" y="2590800"/>
                <a:ext cx="8382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Group 63"/>
            <p:cNvGrpSpPr/>
            <p:nvPr/>
          </p:nvGrpSpPr>
          <p:grpSpPr>
            <a:xfrm>
              <a:off x="4953000" y="5029200"/>
              <a:ext cx="838200" cy="1219200"/>
              <a:chOff x="6553200" y="1371600"/>
              <a:chExt cx="838200" cy="1219200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6781800" y="1752600"/>
                <a:ext cx="5334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8" name="Straight Arrow Connector 37"/>
              <p:cNvCxnSpPr/>
              <p:nvPr/>
            </p:nvCxnSpPr>
            <p:spPr>
              <a:xfrm>
                <a:off x="7010400" y="1371600"/>
                <a:ext cx="0" cy="6858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flipH="1">
                <a:off x="6553200" y="1524000"/>
                <a:ext cx="8382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flipH="1">
                <a:off x="6553200" y="1600200"/>
                <a:ext cx="8382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H="1">
                <a:off x="6553200" y="2514600"/>
                <a:ext cx="8382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flipH="1">
                <a:off x="6553200" y="2590800"/>
                <a:ext cx="8382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Group 64"/>
            <p:cNvGrpSpPr/>
            <p:nvPr/>
          </p:nvGrpSpPr>
          <p:grpSpPr>
            <a:xfrm>
              <a:off x="7315200" y="4953000"/>
              <a:ext cx="1066800" cy="914400"/>
              <a:chOff x="7543800" y="1371600"/>
              <a:chExt cx="1066800" cy="914400"/>
            </a:xfrm>
          </p:grpSpPr>
          <p:sp>
            <p:nvSpPr>
              <p:cNvPr id="39" name="Rectangle 38"/>
              <p:cNvSpPr/>
              <p:nvPr/>
            </p:nvSpPr>
            <p:spPr>
              <a:xfrm>
                <a:off x="7696200" y="1752600"/>
                <a:ext cx="5334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0" name="Straight Arrow Connector 39"/>
              <p:cNvCxnSpPr/>
              <p:nvPr/>
            </p:nvCxnSpPr>
            <p:spPr>
              <a:xfrm>
                <a:off x="7924800" y="1371600"/>
                <a:ext cx="0" cy="6858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 flipV="1">
                <a:off x="8001000" y="1828800"/>
                <a:ext cx="609600" cy="228600"/>
              </a:xfrm>
              <a:prstGeom prst="line">
                <a:avLst/>
              </a:prstGeom>
              <a:ln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flipH="1">
                <a:off x="7543800" y="1524000"/>
                <a:ext cx="8382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flipH="1">
                <a:off x="7543800" y="1600200"/>
                <a:ext cx="8382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Rectangle 59"/>
              <p:cNvSpPr/>
              <p:nvPr/>
            </p:nvSpPr>
            <p:spPr>
              <a:xfrm>
                <a:off x="8458200" y="1752600"/>
                <a:ext cx="152400" cy="22860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aphicFrame>
        <p:nvGraphicFramePr>
          <p:cNvPr id="72" name="Chart 71"/>
          <p:cNvGraphicFramePr/>
          <p:nvPr/>
        </p:nvGraphicFramePr>
        <p:xfrm>
          <a:off x="4572000" y="11430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378472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572000" y="233746"/>
            <a:ext cx="4221804" cy="4816433"/>
            <a:chOff x="4572000" y="233746"/>
            <a:chExt cx="4221804" cy="4816433"/>
          </a:xfrm>
        </p:grpSpPr>
        <p:grpSp>
          <p:nvGrpSpPr>
            <p:cNvPr id="11" name="Group 10"/>
            <p:cNvGrpSpPr/>
            <p:nvPr/>
          </p:nvGrpSpPr>
          <p:grpSpPr>
            <a:xfrm>
              <a:off x="4913919" y="914400"/>
              <a:ext cx="3879885" cy="3724277"/>
              <a:chOff x="4913919" y="914400"/>
              <a:chExt cx="3879885" cy="3724277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13919" y="914400"/>
                <a:ext cx="3879885" cy="3724275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/>
            </p:nvSpPr>
            <p:spPr>
              <a:xfrm>
                <a:off x="4943280" y="3563373"/>
                <a:ext cx="78418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bg1"/>
                    </a:solidFill>
                  </a:rPr>
                  <a:t>Z=-160 cm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943600" y="3563373"/>
                <a:ext cx="78418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bg1"/>
                    </a:solidFill>
                  </a:rPr>
                  <a:t>Z=-150 cm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934200" y="3563373"/>
                <a:ext cx="78418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bg1"/>
                    </a:solidFill>
                  </a:rPr>
                  <a:t>Z=-140 cm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8001000" y="3563373"/>
                <a:ext cx="78418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bg1"/>
                    </a:solidFill>
                  </a:rPr>
                  <a:t>Z=-130 cm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4997291" y="2762321"/>
                <a:ext cx="78418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bg1"/>
                    </a:solidFill>
                  </a:rPr>
                  <a:t>Z=-120 cm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5997611" y="2762321"/>
                <a:ext cx="78418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bg1"/>
                    </a:solidFill>
                  </a:rPr>
                  <a:t>Z=-110 cm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6988211" y="2762321"/>
                <a:ext cx="78418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bg1"/>
                    </a:solidFill>
                  </a:rPr>
                  <a:t>Z=-100 cm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8055011" y="2762321"/>
                <a:ext cx="67999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bg1"/>
                    </a:solidFill>
                  </a:rPr>
                  <a:t>Z=-90cm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979347" y="1776668"/>
                <a:ext cx="71205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bg1"/>
                    </a:solidFill>
                  </a:rPr>
                  <a:t>Z=-80 cm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5979667" y="1776668"/>
                <a:ext cx="71205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bg1"/>
                    </a:solidFill>
                  </a:rPr>
                  <a:t>Z=-70 cm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6943920" y="1776668"/>
                <a:ext cx="71205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bg1"/>
                    </a:solidFill>
                  </a:rPr>
                  <a:t>Z=-60 cm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8010720" y="1776668"/>
                <a:ext cx="67999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bg1"/>
                    </a:solidFill>
                  </a:rPr>
                  <a:t>Z=-50cm</a:t>
                </a: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4953000" y="938468"/>
                <a:ext cx="71205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bg1"/>
                    </a:solidFill>
                  </a:rPr>
                  <a:t>Z=-40 cm</a:t>
                </a: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5953320" y="938468"/>
                <a:ext cx="71205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bg1"/>
                    </a:solidFill>
                  </a:rPr>
                  <a:t>Z=-30 cm</a:t>
                </a: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6943920" y="938468"/>
                <a:ext cx="71205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bg1"/>
                    </a:solidFill>
                  </a:rPr>
                  <a:t>Z=-20 cm</a:t>
                </a: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8010720" y="938468"/>
                <a:ext cx="67999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bg1"/>
                    </a:solidFill>
                  </a:rPr>
                  <a:t>Z=-10cm</a:t>
                </a:r>
              </a:p>
            </p:txBody>
          </p:sp>
          <p:cxnSp>
            <p:nvCxnSpPr>
              <p:cNvPr id="53" name="Straight Arrow Connector 52"/>
              <p:cNvCxnSpPr/>
              <p:nvPr/>
            </p:nvCxnSpPr>
            <p:spPr>
              <a:xfrm flipH="1" flipV="1">
                <a:off x="6248400" y="4338637"/>
                <a:ext cx="200484" cy="300040"/>
              </a:xfrm>
              <a:prstGeom prst="straightConnector1">
                <a:avLst/>
              </a:prstGeom>
              <a:ln>
                <a:solidFill>
                  <a:srgbClr val="FFC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/>
              <p:nvPr/>
            </p:nvCxnSpPr>
            <p:spPr>
              <a:xfrm flipH="1" flipV="1">
                <a:off x="6248400" y="4038600"/>
                <a:ext cx="200483" cy="600075"/>
              </a:xfrm>
              <a:prstGeom prst="straightConnector1">
                <a:avLst/>
              </a:prstGeom>
              <a:ln>
                <a:solidFill>
                  <a:srgbClr val="FFC000"/>
                </a:solidFill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/>
              <p:cNvCxnSpPr/>
              <p:nvPr/>
            </p:nvCxnSpPr>
            <p:spPr>
              <a:xfrm flipV="1">
                <a:off x="6448883" y="4311920"/>
                <a:ext cx="0" cy="326755"/>
              </a:xfrm>
              <a:prstGeom prst="straightConnector1">
                <a:avLst/>
              </a:prstGeom>
              <a:ln>
                <a:solidFill>
                  <a:srgbClr val="FFC000"/>
                </a:solidFill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7" name="Straight Arrow Connector 46"/>
            <p:cNvCxnSpPr/>
            <p:nvPr/>
          </p:nvCxnSpPr>
          <p:spPr>
            <a:xfrm>
              <a:off x="4953000" y="4800600"/>
              <a:ext cx="774469" cy="0"/>
            </a:xfrm>
            <a:prstGeom prst="straightConnector1">
              <a:avLst/>
            </a:prstGeom>
            <a:ln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oup 49"/>
            <p:cNvGrpSpPr/>
            <p:nvPr/>
          </p:nvGrpSpPr>
          <p:grpSpPr>
            <a:xfrm>
              <a:off x="5108001" y="4685184"/>
              <a:ext cx="545868" cy="230832"/>
              <a:chOff x="5119186" y="5258542"/>
              <a:chExt cx="545868" cy="230832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5181600" y="5258542"/>
                <a:ext cx="381000" cy="19559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5119186" y="5258542"/>
                <a:ext cx="54586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/>
                  <a:t>200 cm</a:t>
                </a: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5983051" y="4680847"/>
              <a:ext cx="9316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U cubes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572000" y="233746"/>
              <a:ext cx="38835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3-d single sided tagged muon laminography image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0415" y="5050179"/>
            <a:ext cx="3176587" cy="1720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141514" y="18570"/>
            <a:ext cx="4125686" cy="6534630"/>
            <a:chOff x="141514" y="18570"/>
            <a:chExt cx="4125686" cy="653463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828" y="811483"/>
              <a:ext cx="3733800" cy="2490416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599" y="3859483"/>
              <a:ext cx="4038601" cy="2693717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 flipV="1">
              <a:off x="2247899" y="3173683"/>
              <a:ext cx="0" cy="33813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H="1" flipV="1">
              <a:off x="1981200" y="2945083"/>
              <a:ext cx="266699" cy="56673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2247899" y="3021283"/>
              <a:ext cx="266701" cy="49053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1782066" y="3478267"/>
              <a:ext cx="9316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U cubes</a:t>
              </a:r>
            </a:p>
          </p:txBody>
        </p:sp>
        <p:cxnSp>
          <p:nvCxnSpPr>
            <p:cNvPr id="16" name="Straight Arrow Connector 15"/>
            <p:cNvCxnSpPr>
              <a:stCxn id="5" idx="0"/>
            </p:cNvCxnSpPr>
            <p:nvPr/>
          </p:nvCxnSpPr>
          <p:spPr>
            <a:xfrm flipH="1">
              <a:off x="1782066" y="3859483"/>
              <a:ext cx="465834" cy="15144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5" idx="0"/>
            </p:cNvCxnSpPr>
            <p:nvPr/>
          </p:nvCxnSpPr>
          <p:spPr>
            <a:xfrm>
              <a:off x="2247900" y="3859483"/>
              <a:ext cx="465831" cy="15144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5" idx="0"/>
            </p:cNvCxnSpPr>
            <p:nvPr/>
          </p:nvCxnSpPr>
          <p:spPr>
            <a:xfrm flipH="1">
              <a:off x="2114549" y="3859483"/>
              <a:ext cx="133351" cy="20574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1905000" y="2487883"/>
              <a:ext cx="6858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1524000" y="735283"/>
              <a:ext cx="549728" cy="17526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41514" y="18570"/>
              <a:ext cx="386442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Neutron detectors were on the floor-same average distance as the front of the tracker from the cubes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315814" y="1095685"/>
              <a:ext cx="13097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2.5 cm steel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854317" y="5454134"/>
              <a:ext cx="9412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-160 cm</a:t>
              </a:r>
            </a:p>
          </p:txBody>
        </p:sp>
        <p:cxnSp>
          <p:nvCxnSpPr>
            <p:cNvPr id="3" name="Straight Arrow Connector 2"/>
            <p:cNvCxnSpPr>
              <a:stCxn id="44" idx="2"/>
            </p:cNvCxnSpPr>
            <p:nvPr/>
          </p:nvCxnSpPr>
          <p:spPr>
            <a:xfrm flipH="1">
              <a:off x="2514600" y="1465017"/>
              <a:ext cx="456073" cy="55940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680649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2163"/>
            <a:ext cx="8229600" cy="968437"/>
          </a:xfrm>
        </p:spPr>
        <p:txBody>
          <a:bodyPr/>
          <a:lstStyle/>
          <a:p>
            <a:r>
              <a:rPr lang="en-US" dirty="0"/>
              <a:t>Fuel cask imaging for NA-22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FCBD95-D9A8-413D-8BA4-B26C370CDDB2}" type="datetime1">
              <a:rPr lang="en-US" smtClean="0"/>
              <a:pPr/>
              <a:t>9/11/2025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C1E3829-DBFE-641D-5416-33CA3D420FD5}"/>
              </a:ext>
            </a:extLst>
          </p:cNvPr>
          <p:cNvGrpSpPr/>
          <p:nvPr/>
        </p:nvGrpSpPr>
        <p:grpSpPr>
          <a:xfrm>
            <a:off x="381000" y="1145894"/>
            <a:ext cx="4687834" cy="4993598"/>
            <a:chOff x="381000" y="1145894"/>
            <a:chExt cx="4687834" cy="499359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000" y="2390274"/>
              <a:ext cx="4655750" cy="3102887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457200" y="1145894"/>
              <a:ext cx="461163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Muon trackers in weatherproof enclosures.  One side elevated to increase muon flux through both detectors (falls off as ~cos</a:t>
              </a:r>
              <a:r>
                <a:rPr lang="en-US" baseline="30000" dirty="0">
                  <a:solidFill>
                    <a:srgbClr val="FF0000"/>
                  </a:solidFill>
                </a:rPr>
                <a:t>2</a:t>
              </a:r>
              <a:r>
                <a:rPr lang="en-US" dirty="0">
                  <a:solidFill>
                    <a:srgbClr val="FF0000"/>
                  </a:solidFill>
                </a:rPr>
                <a:t>Ɵ).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>
              <a:off x="1066800" y="2150590"/>
              <a:ext cx="381000" cy="191666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H="1">
              <a:off x="3276600" y="1879255"/>
              <a:ext cx="457200" cy="158047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914400" y="5493161"/>
              <a:ext cx="3276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Westinghouse MC-10 cask</a:t>
              </a:r>
            </a:p>
            <a:p>
              <a:pPr algn="ctr"/>
              <a:endParaRPr lang="en-US" dirty="0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 flipV="1">
              <a:off x="2438400" y="4665306"/>
              <a:ext cx="533400" cy="89729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88DD4382-B5B4-44DB-B650-D40C769BFAD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061826"/>
            <a:ext cx="2057400" cy="28145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C72BF15-92F7-2B13-36E3-0B3A2608B4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3600" y="4063624"/>
            <a:ext cx="2438400" cy="2058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3079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609480" y="4648320"/>
            <a:ext cx="8077320" cy="451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39" name="TextShape 2"/>
          <p:cNvSpPr txBox="1"/>
          <p:nvPr/>
        </p:nvSpPr>
        <p:spPr>
          <a:xfrm>
            <a:off x="-426484" y="6459430"/>
            <a:ext cx="8640000" cy="4518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800" b="1" strike="noStrike" spc="-1" dirty="0">
                <a:solidFill>
                  <a:srgbClr val="0054A6"/>
                </a:solidFill>
                <a:latin typeface="Arial"/>
              </a:rPr>
              <a:t>Application of muon tomography to fuel cask monitoring, Volume: 377, Issue: 2137, DOI: (10.1098/rsta.2018.0052) </a:t>
            </a:r>
            <a:endParaRPr lang="en-US" sz="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0" name="Main graphic"/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2970723" y="879698"/>
            <a:ext cx="5393467" cy="3070842"/>
          </a:xfrm>
          <a:prstGeom prst="rect">
            <a:avLst/>
          </a:prstGeom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7CB7145-6446-277F-E482-3D2DFD9676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1041670"/>
            <a:ext cx="2129453" cy="2494084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90799AB7-4C47-07E1-42DE-B8A7B908F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Fuel Cask Verification-GEANT model of diversion scenarios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FC016C7-CF0D-FF92-48AB-CB0BA4E51CEA}"/>
              </a:ext>
            </a:extLst>
          </p:cNvPr>
          <p:cNvGrpSpPr/>
          <p:nvPr/>
        </p:nvGrpSpPr>
        <p:grpSpPr>
          <a:xfrm>
            <a:off x="616441" y="3974041"/>
            <a:ext cx="4029312" cy="2292577"/>
            <a:chOff x="921716" y="3993178"/>
            <a:chExt cx="4029312" cy="229257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28E5747C-BA52-4D67-967E-160D076F1240}"/>
                </a:ext>
              </a:extLst>
            </p:cNvPr>
            <p:cNvGrpSpPr/>
            <p:nvPr/>
          </p:nvGrpSpPr>
          <p:grpSpPr>
            <a:xfrm>
              <a:off x="921716" y="3993178"/>
              <a:ext cx="4029312" cy="1984771"/>
              <a:chOff x="1219200" y="4114800"/>
              <a:chExt cx="4029312" cy="1984771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FFC1DF0E-6F79-7AD6-E801-37B958B212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97232" y="4423171"/>
                <a:ext cx="3941950" cy="1676400"/>
              </a:xfrm>
              <a:prstGeom prst="rect">
                <a:avLst/>
              </a:prstGeom>
            </p:spPr>
          </p:pic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6AD6508-C662-D326-8B93-DAEC259B1F14}"/>
                  </a:ext>
                </a:extLst>
              </p:cNvPr>
              <p:cNvSpPr txBox="1"/>
              <p:nvPr/>
            </p:nvSpPr>
            <p:spPr>
              <a:xfrm flipH="1">
                <a:off x="2050936" y="4114800"/>
                <a:ext cx="77724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Fresh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0447FEF-0CB6-3DA4-CAFD-85656DC370EE}"/>
                  </a:ext>
                </a:extLst>
              </p:cNvPr>
              <p:cNvSpPr txBox="1"/>
              <p:nvPr/>
            </p:nvSpPr>
            <p:spPr>
              <a:xfrm flipH="1">
                <a:off x="2683363" y="4114800"/>
                <a:ext cx="105751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Missing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E6CA998-200A-ADE5-C096-D4A93F38FA18}"/>
                  </a:ext>
                </a:extLst>
              </p:cNvPr>
              <p:cNvSpPr txBox="1"/>
              <p:nvPr/>
            </p:nvSpPr>
            <p:spPr>
              <a:xfrm flipH="1">
                <a:off x="3429000" y="4127430"/>
                <a:ext cx="105751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Lead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5D15F9D-DEA7-054B-B49B-D3C7DD42A3DE}"/>
                  </a:ext>
                </a:extLst>
              </p:cNvPr>
              <p:cNvSpPr txBox="1"/>
              <p:nvPr/>
            </p:nvSpPr>
            <p:spPr>
              <a:xfrm flipH="1">
                <a:off x="4191000" y="4114800"/>
                <a:ext cx="105751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Steel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91EA202-D681-2824-FEB4-BD46149B115C}"/>
                  </a:ext>
                </a:extLst>
              </p:cNvPr>
              <p:cNvSpPr txBox="1"/>
              <p:nvPr/>
            </p:nvSpPr>
            <p:spPr>
              <a:xfrm flipH="1">
                <a:off x="1219200" y="4114800"/>
                <a:ext cx="77724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14 day</a:t>
                </a:r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C747019-0AC8-0849-5C2A-E3AD344FB383}"/>
                </a:ext>
              </a:extLst>
            </p:cNvPr>
            <p:cNvSpPr txBox="1"/>
            <p:nvPr/>
          </p:nvSpPr>
          <p:spPr>
            <a:xfrm>
              <a:off x="1966013" y="5947201"/>
              <a:ext cx="18678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 weeks of exposure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17FC6E4-4F53-2C27-1B22-DB3D22195835}"/>
              </a:ext>
            </a:extLst>
          </p:cNvPr>
          <p:cNvGrpSpPr/>
          <p:nvPr/>
        </p:nvGrpSpPr>
        <p:grpSpPr>
          <a:xfrm>
            <a:off x="5754567" y="3779639"/>
            <a:ext cx="2289659" cy="2893241"/>
            <a:chOff x="5754567" y="3779639"/>
            <a:chExt cx="2289659" cy="2893241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D823F2D-047F-95F2-475F-949334C02075}"/>
                </a:ext>
              </a:extLst>
            </p:cNvPr>
            <p:cNvGrpSpPr/>
            <p:nvPr/>
          </p:nvGrpSpPr>
          <p:grpSpPr>
            <a:xfrm>
              <a:off x="6477000" y="3929709"/>
              <a:ext cx="1567226" cy="2743171"/>
              <a:chOff x="6542134" y="3886200"/>
              <a:chExt cx="1567226" cy="2743171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19C6D964-84A9-5A61-FE32-9CEB9DFE9F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553200" y="3886200"/>
                <a:ext cx="1529348" cy="1981201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61E923A-8FB4-3C5A-094B-C10C16A9287F}"/>
                  </a:ext>
                </a:extLst>
              </p:cNvPr>
              <p:cNvSpPr txBox="1"/>
              <p:nvPr/>
            </p:nvSpPr>
            <p:spPr>
              <a:xfrm rot="18327209" flipH="1">
                <a:off x="6322789" y="5911867"/>
                <a:ext cx="77724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Fresh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683597-8724-8AD3-DF4A-06AB7EC15DEA}"/>
                  </a:ext>
                </a:extLst>
              </p:cNvPr>
              <p:cNvSpPr txBox="1"/>
              <p:nvPr/>
            </p:nvSpPr>
            <p:spPr>
              <a:xfrm rot="18327209" flipH="1">
                <a:off x="6545236" y="5931338"/>
                <a:ext cx="105751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Missing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B7AC806-3FF1-6827-62E9-307FE7F5850C}"/>
                  </a:ext>
                </a:extLst>
              </p:cNvPr>
              <p:cNvSpPr txBox="1"/>
              <p:nvPr/>
            </p:nvSpPr>
            <p:spPr>
              <a:xfrm rot="18327209" flipH="1">
                <a:off x="7017761" y="5769102"/>
                <a:ext cx="105751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Lead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04C9A45-0032-B602-C60A-0E6F3A62AFE3}"/>
                  </a:ext>
                </a:extLst>
              </p:cNvPr>
              <p:cNvSpPr txBox="1"/>
              <p:nvPr/>
            </p:nvSpPr>
            <p:spPr>
              <a:xfrm rot="18327209" flipH="1">
                <a:off x="7411327" y="5763805"/>
                <a:ext cx="105751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Steel</a:t>
                </a:r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284983B-04FD-034B-DCF3-BC60ED13A23D}"/>
                </a:ext>
              </a:extLst>
            </p:cNvPr>
            <p:cNvSpPr txBox="1"/>
            <p:nvPr/>
          </p:nvSpPr>
          <p:spPr>
            <a:xfrm>
              <a:off x="5984920" y="5697599"/>
              <a:ext cx="5437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0.01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07AC910-9C43-55AF-DD2F-DC74AF64A3E1}"/>
                </a:ext>
              </a:extLst>
            </p:cNvPr>
            <p:cNvSpPr txBox="1"/>
            <p:nvPr/>
          </p:nvSpPr>
          <p:spPr>
            <a:xfrm>
              <a:off x="5964624" y="3779639"/>
              <a:ext cx="5437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/>
              </a:lvl1pPr>
            </a:lstStyle>
            <a:p>
              <a:r>
                <a:rPr lang="en-US" dirty="0"/>
                <a:t>1.00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C76FC78-FD79-90E6-8199-A3BB5D4DAA95}"/>
                </a:ext>
              </a:extLst>
            </p:cNvPr>
            <p:cNvSpPr txBox="1"/>
            <p:nvPr/>
          </p:nvSpPr>
          <p:spPr>
            <a:xfrm>
              <a:off x="5984920" y="4731340"/>
              <a:ext cx="5437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/>
              </a:lvl1pPr>
            </a:lstStyle>
            <a:p>
              <a:r>
                <a:rPr lang="en-US" dirty="0"/>
                <a:t>0.10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5135181-CB56-8A63-7584-26C968FFA465}"/>
                </a:ext>
              </a:extLst>
            </p:cNvPr>
            <p:cNvSpPr txBox="1"/>
            <p:nvPr/>
          </p:nvSpPr>
          <p:spPr>
            <a:xfrm rot="16200000">
              <a:off x="5023666" y="4704943"/>
              <a:ext cx="18003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Fractiona</a:t>
              </a:r>
              <a:r>
                <a:rPr lang="en-US" dirty="0"/>
                <a:t> change</a:t>
              </a: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4" name="Rectangle 2">
            <a:extLst>
              <a:ext uri="{FF2B5EF4-FFF2-40B4-BE49-F238E27FC236}">
                <a16:creationId xmlns:a16="http://schemas.microsoft.com/office/drawing/2014/main" id="{88A30E3C-8734-E58B-B910-70D1DF99CE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127000"/>
            <a:ext cx="9067800" cy="863600"/>
          </a:xfrm>
        </p:spPr>
        <p:txBody>
          <a:bodyPr/>
          <a:lstStyle/>
          <a:p>
            <a:r>
              <a:rPr lang="en-US" altLang="en-US" dirty="0"/>
              <a:t>Human radiography</a:t>
            </a:r>
          </a:p>
        </p:txBody>
      </p:sp>
      <p:sp>
        <p:nvSpPr>
          <p:cNvPr id="474115" name="Rectangle 3">
            <a:extLst>
              <a:ext uri="{FF2B5EF4-FFF2-40B4-BE49-F238E27FC236}">
                <a16:creationId xmlns:a16="http://schemas.microsoft.com/office/drawing/2014/main" id="{AB9A7121-0EC1-3A42-1145-5E84025DE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066800"/>
            <a:ext cx="27432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85750" indent="-285750">
              <a:lnSpc>
                <a:spcPct val="90000"/>
              </a:lnSpc>
              <a:spcBef>
                <a:spcPct val="30000"/>
              </a:spcBef>
              <a:buSzPct val="100000"/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ct val="30000"/>
              </a:spcBef>
              <a:buSzPct val="100000"/>
              <a:buChar char="–"/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30000"/>
              </a:spcBef>
              <a:buSzPct val="10000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43050" indent="-171450">
              <a:lnSpc>
                <a:spcPct val="90000"/>
              </a:lnSpc>
              <a:spcBef>
                <a:spcPct val="30000"/>
              </a:spcBef>
              <a:buSzPct val="100000"/>
              <a:buChar char="+"/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00250" indent="-171450">
              <a:lnSpc>
                <a:spcPct val="90000"/>
              </a:lnSpc>
              <a:spcBef>
                <a:spcPct val="30000"/>
              </a:spcBef>
              <a:buSzPct val="10000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57450" indent="-17145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14650" indent="-17145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71850" indent="-17145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29050" indent="-17145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600"/>
              <a:t>896 channels</a:t>
            </a:r>
          </a:p>
          <a:p>
            <a:r>
              <a:rPr lang="en-US" altLang="en-US" sz="1600"/>
              <a:t>Drift gas: 60% Ar/ 40% Isobutane</a:t>
            </a:r>
          </a:p>
          <a:p>
            <a:r>
              <a:rPr lang="en-US" altLang="en-US" sz="1600"/>
              <a:t>~100 Hz trigger rate at current geometry</a:t>
            </a:r>
          </a:p>
          <a:p>
            <a:r>
              <a:rPr lang="en-US" altLang="en-US" sz="1600"/>
              <a:t>1.5 m tall sample area</a:t>
            </a:r>
          </a:p>
          <a:p>
            <a:pPr>
              <a:buFontTx/>
              <a:buNone/>
            </a:pPr>
            <a:endParaRPr lang="en-US" altLang="en-US" sz="1600"/>
          </a:p>
        </p:txBody>
      </p:sp>
      <p:pic>
        <p:nvPicPr>
          <p:cNvPr id="474116" name="Picture 4">
            <a:extLst>
              <a:ext uri="{FF2B5EF4-FFF2-40B4-BE49-F238E27FC236}">
                <a16:creationId xmlns:a16="http://schemas.microsoft.com/office/drawing/2014/main" id="{36724A10-7F52-E66A-B318-136BED6166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952500"/>
            <a:ext cx="3600450" cy="2700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4117" name="Picture 5">
            <a:extLst>
              <a:ext uri="{FF2B5EF4-FFF2-40B4-BE49-F238E27FC236}">
                <a16:creationId xmlns:a16="http://schemas.microsoft.com/office/drawing/2014/main" id="{6843FA01-1A34-26A3-CB8F-AAA3111859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3657600"/>
            <a:ext cx="3663950" cy="2747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4118" name="Line 6">
            <a:extLst>
              <a:ext uri="{FF2B5EF4-FFF2-40B4-BE49-F238E27FC236}">
                <a16:creationId xmlns:a16="http://schemas.microsoft.com/office/drawing/2014/main" id="{12F58561-E7AB-E4D9-CB41-0D534838DBD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14550" y="4516438"/>
            <a:ext cx="876300" cy="438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4119" name="Text Box 7">
            <a:extLst>
              <a:ext uri="{FF2B5EF4-FFF2-40B4-BE49-F238E27FC236}">
                <a16:creationId xmlns:a16="http://schemas.microsoft.com/office/drawing/2014/main" id="{A4ACBC6B-E944-3E7E-ABC8-8807C6EF40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6225" y="424180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en-US" sz="1400">
                <a:latin typeface="Arial" panose="020B0604020202020204" pitchFamily="34" charset="0"/>
              </a:rPr>
              <a:t>Lead</a:t>
            </a:r>
          </a:p>
        </p:txBody>
      </p:sp>
      <p:sp>
        <p:nvSpPr>
          <p:cNvPr id="474120" name="Line 8">
            <a:extLst>
              <a:ext uri="{FF2B5EF4-FFF2-40B4-BE49-F238E27FC236}">
                <a16:creationId xmlns:a16="http://schemas.microsoft.com/office/drawing/2014/main" id="{09467D47-0CD0-EC4D-1E4B-8B3848D5CBA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09800" y="4411663"/>
            <a:ext cx="876300" cy="43815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74121" name="Picture 9">
            <a:extLst>
              <a:ext uri="{FF2B5EF4-FFF2-40B4-BE49-F238E27FC236}">
                <a16:creationId xmlns:a16="http://schemas.microsoft.com/office/drawing/2014/main" id="{DE85B8ED-0DD9-9780-1DB6-68262D3597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1" t="25999" r="64531" b="26230"/>
          <a:stretch>
            <a:fillRect/>
          </a:stretch>
        </p:blipFill>
        <p:spPr bwMode="auto">
          <a:xfrm>
            <a:off x="4876800" y="3695700"/>
            <a:ext cx="32004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4122" name="Line 10">
            <a:extLst>
              <a:ext uri="{FF2B5EF4-FFF2-40B4-BE49-F238E27FC236}">
                <a16:creationId xmlns:a16="http://schemas.microsoft.com/office/drawing/2014/main" id="{2C9938E8-9948-04E9-15CF-C0FD70F8BB6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002463" y="4875213"/>
            <a:ext cx="666750" cy="344487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4123" name="Text Box 11">
            <a:extLst>
              <a:ext uri="{FF2B5EF4-FFF2-40B4-BE49-F238E27FC236}">
                <a16:creationId xmlns:a16="http://schemas.microsoft.com/office/drawing/2014/main" id="{EE7E548D-0711-F6D0-2A9F-B548CD1EB5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8200" y="4381500"/>
            <a:ext cx="6667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en-US" sz="1400">
                <a:solidFill>
                  <a:srgbClr val="FFFF00"/>
                </a:solidFill>
                <a:latin typeface="Arial" panose="020B0604020202020204" pitchFamily="34" charset="0"/>
              </a:rPr>
              <a:t>1.8 kg</a:t>
            </a:r>
          </a:p>
          <a:p>
            <a:pPr algn="ctr" eaLnBrk="1" hangingPunct="1"/>
            <a:r>
              <a:rPr lang="en-US" altLang="en-US" sz="1400">
                <a:solidFill>
                  <a:srgbClr val="FFFF00"/>
                </a:solidFill>
                <a:latin typeface="Arial" panose="020B0604020202020204" pitchFamily="34" charset="0"/>
              </a:rPr>
              <a:t>Lead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0475D-C5B8-6622-3B04-2240CAB3F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28600" y="-76200"/>
            <a:ext cx="9067800" cy="863600"/>
          </a:xfrm>
        </p:spPr>
        <p:txBody>
          <a:bodyPr/>
          <a:lstStyle/>
          <a:p>
            <a:r>
              <a:rPr lang="en-US" dirty="0"/>
              <a:t>Cosmic ray radiography of a human phantom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BB70762-45EE-7AB9-C6D4-C7585973EB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2438400"/>
            <a:ext cx="4509116" cy="17526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01850C2-5298-624F-7AFB-89BE053CEA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38200"/>
            <a:ext cx="4569152" cy="1752600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CA84F1A-811A-0CA3-AF86-0CB4FADB84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1800" y="3352800"/>
            <a:ext cx="1752600" cy="30203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E29A2C-B9BA-5579-04A8-4CD87F2E0919}"/>
              </a:ext>
            </a:extLst>
          </p:cNvPr>
          <p:cNvSpPr txBox="1"/>
          <p:nvPr/>
        </p:nvSpPr>
        <p:spPr>
          <a:xfrm>
            <a:off x="6248400" y="533400"/>
            <a:ext cx="17526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Simple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900" dirty="0"/>
              <a:t>Power law 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900" dirty="0"/>
              <a:t>Decay + stopping for transport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900" dirty="0"/>
              <a:t>Cos</a:t>
            </a:r>
            <a:r>
              <a:rPr lang="en-US" sz="900" baseline="30000" dirty="0"/>
              <a:t>2</a:t>
            </a:r>
            <a:r>
              <a:rPr lang="en-US" sz="900" dirty="0"/>
              <a:t>(</a:t>
            </a:r>
            <a:r>
              <a:rPr lang="en-US" sz="900" dirty="0">
                <a:latin typeface="Symbol" panose="05050102010706020507" pitchFamily="18" charset="2"/>
              </a:rPr>
              <a:t>q</a:t>
            </a:r>
            <a:r>
              <a:rPr lang="en-US" sz="900" dirty="0"/>
              <a:t>)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F73FC44-716B-7ABF-8D2D-8E030F220DDA}"/>
              </a:ext>
            </a:extLst>
          </p:cNvPr>
          <p:cNvGrpSpPr/>
          <p:nvPr/>
        </p:nvGrpSpPr>
        <p:grpSpPr>
          <a:xfrm>
            <a:off x="4953000" y="3276600"/>
            <a:ext cx="1751222" cy="2913221"/>
            <a:chOff x="4826000" y="3429000"/>
            <a:chExt cx="1751222" cy="2913221"/>
          </a:xfrm>
        </p:grpSpPr>
        <p:pic>
          <p:nvPicPr>
            <p:cNvPr id="12" name="Picture 11" descr="A close up of a person's face&#10;&#10;Description automatically generated with low confidence">
              <a:extLst>
                <a:ext uri="{FF2B5EF4-FFF2-40B4-BE49-F238E27FC236}">
                  <a16:creationId xmlns:a16="http://schemas.microsoft.com/office/drawing/2014/main" id="{5A3CF680-90A0-B27E-E277-0CB0218BB3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64"/>
            <a:stretch/>
          </p:blipFill>
          <p:spPr>
            <a:xfrm>
              <a:off x="4876800" y="3581400"/>
              <a:ext cx="1250950" cy="205740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98D4FF6-5CD3-5979-7FDE-F17141921ADE}"/>
                </a:ext>
              </a:extLst>
            </p:cNvPr>
            <p:cNvSpPr txBox="1"/>
            <p:nvPr/>
          </p:nvSpPr>
          <p:spPr>
            <a:xfrm>
              <a:off x="6096000" y="5486400"/>
              <a:ext cx="37542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0 </a:t>
              </a:r>
              <a:r>
                <a:rPr lang="en-US" sz="1100" dirty="0" err="1"/>
                <a:t>rl</a:t>
              </a:r>
              <a:endParaRPr lang="en-US" sz="11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FE4B0E0-460A-5BF7-77BA-E99EE7500CAD}"/>
                </a:ext>
              </a:extLst>
            </p:cNvPr>
            <p:cNvSpPr txBox="1"/>
            <p:nvPr/>
          </p:nvSpPr>
          <p:spPr>
            <a:xfrm>
              <a:off x="6096000" y="3429000"/>
              <a:ext cx="4812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2.2 </a:t>
              </a:r>
              <a:r>
                <a:rPr lang="en-US" sz="1100" dirty="0" err="1"/>
                <a:t>rl</a:t>
              </a:r>
              <a:endParaRPr lang="en-US" sz="11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0CBD59E-F42F-102F-7735-D35253B411FF}"/>
                </a:ext>
              </a:extLst>
            </p:cNvPr>
            <p:cNvSpPr txBox="1"/>
            <p:nvPr/>
          </p:nvSpPr>
          <p:spPr>
            <a:xfrm>
              <a:off x="4826000" y="5632450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0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D1CFEC0-6925-857E-0123-B6888EA2DF0E}"/>
                </a:ext>
              </a:extLst>
            </p:cNvPr>
            <p:cNvSpPr txBox="1"/>
            <p:nvPr/>
          </p:nvSpPr>
          <p:spPr>
            <a:xfrm>
              <a:off x="5096933" y="5638800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1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3E7559B-EC41-D186-609C-C2E0AD310327}"/>
                </a:ext>
              </a:extLst>
            </p:cNvPr>
            <p:cNvSpPr txBox="1"/>
            <p:nvPr/>
          </p:nvSpPr>
          <p:spPr>
            <a:xfrm>
              <a:off x="5367866" y="5638800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2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BA31B25-C353-E1E7-1270-B50137D2BD56}"/>
                </a:ext>
              </a:extLst>
            </p:cNvPr>
            <p:cNvSpPr txBox="1"/>
            <p:nvPr/>
          </p:nvSpPr>
          <p:spPr>
            <a:xfrm>
              <a:off x="5638800" y="5638800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4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7C9E6DC-FB11-5868-CE78-EEF3A81AA849}"/>
                </a:ext>
              </a:extLst>
            </p:cNvPr>
            <p:cNvSpPr txBox="1"/>
            <p:nvPr/>
          </p:nvSpPr>
          <p:spPr>
            <a:xfrm rot="16200000">
              <a:off x="5707100" y="5722900"/>
              <a:ext cx="58221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Perfect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6C26F7B-507C-FB16-6C5E-BD0A7DE24165}"/>
                </a:ext>
              </a:extLst>
            </p:cNvPr>
            <p:cNvCxnSpPr/>
            <p:nvPr/>
          </p:nvCxnSpPr>
          <p:spPr bwMode="auto">
            <a:xfrm>
              <a:off x="5105400" y="3581400"/>
              <a:ext cx="0" cy="2057400"/>
            </a:xfrm>
            <a:prstGeom prst="line">
              <a:avLst/>
            </a:prstGeom>
            <a:solidFill>
              <a:schemeClr val="bg1"/>
            </a:solidFill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8820CE6-3CA7-4DC5-4E6B-04F7C388A0F0}"/>
                </a:ext>
              </a:extLst>
            </p:cNvPr>
            <p:cNvCxnSpPr/>
            <p:nvPr/>
          </p:nvCxnSpPr>
          <p:spPr bwMode="auto">
            <a:xfrm>
              <a:off x="5359400" y="3581400"/>
              <a:ext cx="0" cy="2057400"/>
            </a:xfrm>
            <a:prstGeom prst="line">
              <a:avLst/>
            </a:prstGeom>
            <a:solidFill>
              <a:schemeClr val="bg1"/>
            </a:solidFill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AC3E2F76-E52A-692F-90BA-B1969994F693}"/>
                </a:ext>
              </a:extLst>
            </p:cNvPr>
            <p:cNvCxnSpPr/>
            <p:nvPr/>
          </p:nvCxnSpPr>
          <p:spPr bwMode="auto">
            <a:xfrm>
              <a:off x="5613400" y="3581400"/>
              <a:ext cx="0" cy="2057400"/>
            </a:xfrm>
            <a:prstGeom prst="line">
              <a:avLst/>
            </a:prstGeom>
            <a:solidFill>
              <a:schemeClr val="bg1"/>
            </a:solidFill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C0A23287-AA40-E405-B5C2-6F653048B950}"/>
                </a:ext>
              </a:extLst>
            </p:cNvPr>
            <p:cNvCxnSpPr/>
            <p:nvPr/>
          </p:nvCxnSpPr>
          <p:spPr bwMode="auto">
            <a:xfrm>
              <a:off x="5867400" y="3581400"/>
              <a:ext cx="0" cy="2057400"/>
            </a:xfrm>
            <a:prstGeom prst="line">
              <a:avLst/>
            </a:prstGeom>
            <a:solidFill>
              <a:schemeClr val="bg1"/>
            </a:solidFill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73BA761-1120-9115-3A70-B53129C253BE}"/>
                </a:ext>
              </a:extLst>
            </p:cNvPr>
            <p:cNvSpPr txBox="1"/>
            <p:nvPr/>
          </p:nvSpPr>
          <p:spPr>
            <a:xfrm>
              <a:off x="4876800" y="6096000"/>
              <a:ext cx="152798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Momentum determination</a:t>
              </a:r>
            </a:p>
          </p:txBody>
        </p:sp>
      </p:grpSp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82E3D240-DFAD-1CE5-56A7-6D49B830E7E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2101858"/>
              </p:ext>
            </p:extLst>
          </p:nvPr>
        </p:nvGraphicFramePr>
        <p:xfrm>
          <a:off x="7924800" y="609600"/>
          <a:ext cx="685800" cy="3491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219023" imgH="620418" progId="Equation.DSMT4">
                  <p:embed/>
                </p:oleObj>
              </mc:Choice>
              <mc:Fallback>
                <p:oleObj name="Equation" r:id="rId6" imgW="1219023" imgH="620418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924800" y="609600"/>
                        <a:ext cx="685800" cy="3491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B70D3FD7-D551-FA1A-EE37-6311CAFDF5D8}"/>
              </a:ext>
            </a:extLst>
          </p:cNvPr>
          <p:cNvSpPr txBox="1"/>
          <p:nvPr/>
        </p:nvSpPr>
        <p:spPr>
          <a:xfrm>
            <a:off x="914400" y="609600"/>
            <a:ext cx="24785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Exposure 24 hours in MMT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FEE0998-DBD7-6C1B-A7E4-E8E0C8437680}"/>
              </a:ext>
            </a:extLst>
          </p:cNvPr>
          <p:cNvSpPr txBox="1"/>
          <p:nvPr/>
        </p:nvSpPr>
        <p:spPr>
          <a:xfrm>
            <a:off x="609600" y="5181600"/>
            <a:ext cx="3810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Combine weight multiple scattering and stopping to assess body composition.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Imagine what you can do with an artificial source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63A96759-E280-1115-658F-5C86DA77305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62523" y="1371600"/>
            <a:ext cx="2362427" cy="1905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76ACCAE8-932C-8E90-90A4-385A70BB440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4400" y="4267200"/>
            <a:ext cx="2895600" cy="914112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B3B4D59C-6125-A729-3533-760C13100E0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72000" y="1371600"/>
            <a:ext cx="2403017" cy="17526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AE3F056A-4939-7220-4A89-6178FD20132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28800" y="5988050"/>
            <a:ext cx="314263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4654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FA54B-2DB3-0176-D253-E08F3BA58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Conclusions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F1403C-D9AD-DB3C-E914-CDF8DE0D90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762000"/>
            <a:ext cx="4401076" cy="288968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8B1F25A-C1F7-A988-9787-AB0978C401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657600"/>
            <a:ext cx="3521010" cy="28956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307EB4B-87BE-799A-7699-ED8C4E14FD14}"/>
              </a:ext>
            </a:extLst>
          </p:cNvPr>
          <p:cNvSpPr txBox="1"/>
          <p:nvPr/>
        </p:nvSpPr>
        <p:spPr>
          <a:xfrm>
            <a:off x="457200" y="762000"/>
            <a:ext cx="33528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Cosmic ray radiography/tomography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work of George, Alvarez, </a:t>
            </a:r>
            <a:r>
              <a:rPr lang="en-US" dirty="0" err="1"/>
              <a:t>Nagamine</a:t>
            </a:r>
            <a:r>
              <a:rPr lang="en-US" dirty="0"/>
              <a:t>, and Borozdin has led to a vital and growing field.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Many new areas of application in a growing field.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Detectors and analysis continue to advance.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There are exciting prospects for affordable artificial sources.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7B6BBD-064F-B12B-E8C2-C6C189F407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4572000"/>
            <a:ext cx="2971800" cy="166580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CC18E2B-7E3B-F8F9-FD76-85C932D08B91}"/>
              </a:ext>
            </a:extLst>
          </p:cNvPr>
          <p:cNvSpPr txBox="1"/>
          <p:nvPr/>
        </p:nvSpPr>
        <p:spPr>
          <a:xfrm>
            <a:off x="838200" y="4267200"/>
            <a:ext cx="2332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Decision sciences scanner</a:t>
            </a:r>
          </a:p>
        </p:txBody>
      </p:sp>
    </p:spTree>
    <p:extLst>
      <p:ext uri="{BB962C8B-B14F-4D97-AF65-F5344CB8AC3E}">
        <p14:creationId xmlns:p14="http://schemas.microsoft.com/office/powerpoint/2010/main" val="4018264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>
            <a:extLst>
              <a:ext uri="{FF2B5EF4-FFF2-40B4-BE49-F238E27FC236}">
                <a16:creationId xmlns:a16="http://schemas.microsoft.com/office/drawing/2014/main" id="{9931DBC4-00C3-3333-8877-9C5574A929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dirty="0"/>
              <a:t>Cosmic-ray muons</a:t>
            </a:r>
          </a:p>
        </p:txBody>
      </p:sp>
      <p:sp>
        <p:nvSpPr>
          <p:cNvPr id="178179" name="Text Box 3">
            <a:extLst>
              <a:ext uri="{FF2B5EF4-FFF2-40B4-BE49-F238E27FC236}">
                <a16:creationId xmlns:a16="http://schemas.microsoft.com/office/drawing/2014/main" id="{248ADE3C-955E-5643-91C3-2ADBAB2484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31363"/>
            <a:ext cx="4953000" cy="2797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8336" tIns="44170" rIns="88336" bIns="44170">
            <a:spAutoFit/>
          </a:bodyPr>
          <a:lstStyle>
            <a:lvl1pPr algn="l" defTabSz="88423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39738" algn="l" defTabSz="88423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884238" algn="l" defTabSz="88423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323975" algn="l" defTabSz="88423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768475" algn="l" defTabSz="88423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25675" defTabSz="8842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682875" defTabSz="8842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140075" defTabSz="8842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597275" defTabSz="8842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rgbClr val="000066"/>
                </a:solidFill>
                <a:latin typeface="Arial" panose="020B0604020202020204" pitchFamily="34" charset="0"/>
              </a:rPr>
              <a:t>• As cosmic rays (mostly protons) strike the upper atmosphere, they interact with atomic nuclei and produce particle cascades.  Muons (leptons) can survive and make it to the surface.  </a:t>
            </a:r>
          </a:p>
          <a:p>
            <a:pPr eaLnBrk="1" hangingPunct="1"/>
            <a:r>
              <a:rPr lang="en-US" altLang="en-US" sz="1600" dirty="0">
                <a:solidFill>
                  <a:srgbClr val="000066"/>
                </a:solidFill>
                <a:latin typeface="Arial" panose="020B0604020202020204" pitchFamily="34" charset="0"/>
              </a:rPr>
              <a:t>• Muons have a large penetrating ability, being able to go through tens of meters of rock with low absorption.  </a:t>
            </a:r>
          </a:p>
          <a:p>
            <a:pPr eaLnBrk="1" hangingPunct="1"/>
            <a:r>
              <a:rPr lang="en-US" altLang="en-US" sz="1600" dirty="0">
                <a:solidFill>
                  <a:srgbClr val="000066"/>
                </a:solidFill>
                <a:latin typeface="Arial" panose="020B0604020202020204" pitchFamily="34" charset="0"/>
              </a:rPr>
              <a:t>• Muons arrive at a rate of 10,000 per square meter per minute (at sea level).</a:t>
            </a:r>
          </a:p>
          <a:p>
            <a:pPr eaLnBrk="1" hangingPunct="1"/>
            <a:endParaRPr lang="en-US" altLang="en-US" sz="1600" dirty="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pPr eaLnBrk="1" hangingPunct="1"/>
            <a:endParaRPr lang="en-US" altLang="en-US" sz="1600" dirty="0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  <p:pic>
        <p:nvPicPr>
          <p:cNvPr id="178180" name="Picture 4">
            <a:extLst>
              <a:ext uri="{FF2B5EF4-FFF2-40B4-BE49-F238E27FC236}">
                <a16:creationId xmlns:a16="http://schemas.microsoft.com/office/drawing/2014/main" id="{CDAA84E1-C416-A726-49D7-CFCFD06560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17"/>
          <a:stretch>
            <a:fillRect/>
          </a:stretch>
        </p:blipFill>
        <p:spPr bwMode="auto">
          <a:xfrm>
            <a:off x="5525323" y="1447800"/>
            <a:ext cx="3618677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5">
            <a:extLst>
              <a:ext uri="{FF2B5EF4-FFF2-40B4-BE49-F238E27FC236}">
                <a16:creationId xmlns:a16="http://schemas.microsoft.com/office/drawing/2014/main" id="{87462FA2-0120-9235-2911-63C2B82CDE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65" r="22116" b="18510"/>
          <a:stretch>
            <a:fillRect/>
          </a:stretch>
        </p:blipFill>
        <p:spPr bwMode="auto">
          <a:xfrm>
            <a:off x="2457039" y="4218378"/>
            <a:ext cx="32766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3">
            <a:extLst>
              <a:ext uri="{FF2B5EF4-FFF2-40B4-BE49-F238E27FC236}">
                <a16:creationId xmlns:a16="http://schemas.microsoft.com/office/drawing/2014/main" id="{09365F36-D209-2E28-E9CE-ACABA400D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27" t="1700" r="22325" b="25186"/>
          <a:stretch>
            <a:fillRect/>
          </a:stretch>
        </p:blipFill>
        <p:spPr bwMode="auto">
          <a:xfrm>
            <a:off x="152400" y="3951677"/>
            <a:ext cx="2362200" cy="2604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064D254-2854-083C-EDA1-DFC4B07E581B}"/>
              </a:ext>
            </a:extLst>
          </p:cNvPr>
          <p:cNvSpPr txBox="1"/>
          <p:nvPr/>
        </p:nvSpPr>
        <p:spPr>
          <a:xfrm>
            <a:off x="5867400" y="4191000"/>
            <a:ext cx="9781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15-20 km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7E8A31-5E2E-8FAC-9560-7B3E52A1C652}"/>
              </a:ext>
            </a:extLst>
          </p:cNvPr>
          <p:cNvSpPr txBox="1"/>
          <p:nvPr/>
        </p:nvSpPr>
        <p:spPr>
          <a:xfrm>
            <a:off x="5105400" y="762000"/>
            <a:ext cx="396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1936 Carl D. Anderson and Seth </a:t>
            </a:r>
            <a:r>
              <a:rPr lang="en-US" dirty="0" err="1"/>
              <a:t>Neddermeyer</a:t>
            </a:r>
            <a:r>
              <a:rPr lang="en-US" dirty="0"/>
              <a:t> identified but mislabeled muons as mesons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EC5A15F-ED41-44EA-9DF6-D32725585E4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83" t="1144" r="-183" b="71966"/>
          <a:stretch>
            <a:fillRect/>
          </a:stretch>
        </p:blipFill>
        <p:spPr>
          <a:xfrm>
            <a:off x="1676400" y="2992415"/>
            <a:ext cx="2780017" cy="70328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 \frac{d\sigma}{d\Omega} =\left(\frac{ Z_1 Z_2 e^2}{8\pi\epsilon_0 m v_0^2}\right)^2 \csc^4{\left(\frac{\Theta}{2}\right)}.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3229" y="5715000"/>
            <a:ext cx="3527771" cy="7620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0109" y="2514600"/>
            <a:ext cx="207417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Oval 22"/>
          <p:cNvSpPr>
            <a:spLocks noChangeAspect="1"/>
          </p:cNvSpPr>
          <p:nvPr/>
        </p:nvSpPr>
        <p:spPr>
          <a:xfrm>
            <a:off x="4876800" y="1425766"/>
            <a:ext cx="266700" cy="266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6400800" y="1502885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5143500" y="1524000"/>
            <a:ext cx="1268459" cy="132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6400800" y="1676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6433994" y="1687560"/>
            <a:ext cx="21890" cy="5488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>
            <a:spLocks noChangeAspect="1"/>
          </p:cNvSpPr>
          <p:nvPr/>
        </p:nvSpPr>
        <p:spPr>
          <a:xfrm>
            <a:off x="6846841" y="1420717"/>
            <a:ext cx="266700" cy="266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/>
          <p:cNvCxnSpPr>
            <a:stCxn id="35" idx="6"/>
          </p:cNvCxnSpPr>
          <p:nvPr/>
        </p:nvCxnSpPr>
        <p:spPr>
          <a:xfrm flipV="1">
            <a:off x="7113541" y="1540843"/>
            <a:ext cx="1268459" cy="132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>
            <a:spLocks noChangeAspect="1"/>
          </p:cNvSpPr>
          <p:nvPr/>
        </p:nvSpPr>
        <p:spPr>
          <a:xfrm>
            <a:off x="4865641" y="2857500"/>
            <a:ext cx="266700" cy="266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/>
          <p:cNvGrpSpPr/>
          <p:nvPr/>
        </p:nvGrpSpPr>
        <p:grpSpPr>
          <a:xfrm rot="20296239">
            <a:off x="7004413" y="2408300"/>
            <a:ext cx="1535159" cy="266700"/>
            <a:chOff x="6542041" y="2057400"/>
            <a:chExt cx="1535159" cy="266700"/>
          </a:xfrm>
        </p:grpSpPr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6542041" y="2057400"/>
              <a:ext cx="266700" cy="2667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Arrow Connector 39"/>
            <p:cNvCxnSpPr>
              <a:stCxn id="39" idx="6"/>
            </p:cNvCxnSpPr>
            <p:nvPr/>
          </p:nvCxnSpPr>
          <p:spPr>
            <a:xfrm flipV="1">
              <a:off x="6808741" y="2177526"/>
              <a:ext cx="1268459" cy="1322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Oval 41"/>
          <p:cNvSpPr/>
          <p:nvPr/>
        </p:nvSpPr>
        <p:spPr>
          <a:xfrm>
            <a:off x="6019800" y="2514600"/>
            <a:ext cx="914400" cy="9144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/>
          <p:cNvCxnSpPr>
            <a:stCxn id="37" idx="6"/>
          </p:cNvCxnSpPr>
          <p:nvPr/>
        </p:nvCxnSpPr>
        <p:spPr>
          <a:xfrm flipV="1">
            <a:off x="5132341" y="2977626"/>
            <a:ext cx="1268459" cy="132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276309" y="1524000"/>
            <a:ext cx="20002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Kinematics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81294" y="4800600"/>
            <a:ext cx="36097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Coulomb Interaction</a:t>
            </a:r>
          </a:p>
        </p:txBody>
      </p:sp>
      <p:sp>
        <p:nvSpPr>
          <p:cNvPr id="46" name="Title 4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Muon Interaction with Matter</a:t>
            </a:r>
          </a:p>
        </p:txBody>
      </p:sp>
      <p:sp>
        <p:nvSpPr>
          <p:cNvPr id="22" name="Oval 21"/>
          <p:cNvSpPr/>
          <p:nvPr/>
        </p:nvSpPr>
        <p:spPr>
          <a:xfrm>
            <a:off x="4343400" y="990600"/>
            <a:ext cx="4572000" cy="1447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4495800" y="2133600"/>
            <a:ext cx="4572000" cy="1447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514600" y="3200400"/>
            <a:ext cx="6096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438400" y="3886200"/>
            <a:ext cx="6096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9427ACC-DD9B-501C-CC59-BE8D8579C7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152400"/>
            <a:ext cx="914400" cy="126706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768CDB1-CE73-C518-0F38-8E10A669DD96}"/>
              </a:ext>
            </a:extLst>
          </p:cNvPr>
          <p:cNvSpPr txBox="1"/>
          <p:nvPr/>
        </p:nvSpPr>
        <p:spPr>
          <a:xfrm>
            <a:off x="457200" y="1447800"/>
            <a:ext cx="11961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Ernest Rutherford</a:t>
            </a:r>
          </a:p>
        </p:txBody>
      </p:sp>
      <p:pic>
        <p:nvPicPr>
          <p:cNvPr id="6" name="Picture 5" descr="A close-up of a white fabric&#10;&#10;AI-generated content may be incorrect.">
            <a:extLst>
              <a:ext uri="{FF2B5EF4-FFF2-40B4-BE49-F238E27FC236}">
                <a16:creationId xmlns:a16="http://schemas.microsoft.com/office/drawing/2014/main" id="{206255F0-47D7-868A-EBD0-59ADA36C10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341" y="4044426"/>
            <a:ext cx="3000375" cy="2400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5" grpId="0" animBg="1"/>
      <p:bldP spid="27" grpId="0" animBg="1"/>
      <p:bldP spid="27" grpId="1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en-US" sz="3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,</a:t>
            </a:r>
            <a:r>
              <a: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52400" y="1144588"/>
          <a:ext cx="4845050" cy="133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238500" imgH="889000" progId="Equation.3">
                  <p:embed/>
                </p:oleObj>
              </mc:Choice>
              <mc:Fallback>
                <p:oleObj name="Equation" r:id="rId2" imgW="3238500" imgH="889000" progId="Equation.3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1144588"/>
                        <a:ext cx="4845050" cy="1330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895350" y="4238625"/>
          <a:ext cx="3063875" cy="2093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044700" imgH="1397000" progId="Equation.3">
                  <p:embed/>
                </p:oleObj>
              </mc:Choice>
              <mc:Fallback>
                <p:oleObj name="Equation" r:id="rId4" imgW="2044700" imgH="1397000" progId="Equation.3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5350" y="4238625"/>
                        <a:ext cx="3063875" cy="2093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5791200" y="4495800"/>
          <a:ext cx="2667000" cy="1938602"/>
        </p:xfrm>
        <a:graphic>
          <a:graphicData uri="http://schemas.openxmlformats.org/drawingml/2006/table">
            <a:tbl>
              <a:tblPr/>
              <a:tblGrid>
                <a:gridCol w="889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2627"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dx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758"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cm/GeV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26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Reactor Core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731.9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26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Concrete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254.1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26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88.4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67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water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502.5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36.0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33400" y="533400"/>
            <a:ext cx="27246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Energy Loss (Bethe)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4800" y="3505200"/>
            <a:ext cx="56300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Multiple Scattering (</a:t>
            </a:r>
            <a:r>
              <a:rPr lang="en-US" sz="2400" dirty="0" err="1"/>
              <a:t>Moleère</a:t>
            </a:r>
            <a:r>
              <a:rPr lang="en-US" sz="2400" dirty="0"/>
              <a:t>, Bethe, Fermi)</a:t>
            </a:r>
          </a:p>
        </p:txBody>
      </p:sp>
      <p:graphicFrame>
        <p:nvGraphicFramePr>
          <p:cNvPr id="13" name="Chart 12"/>
          <p:cNvGraphicFramePr>
            <a:graphicFrameLocks/>
          </p:cNvGraphicFramePr>
          <p:nvPr/>
        </p:nvGraphicFramePr>
        <p:xfrm>
          <a:off x="5181600" y="533400"/>
          <a:ext cx="3962400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cxnSp>
        <p:nvCxnSpPr>
          <p:cNvPr id="15" name="Straight Arrow Connector 14"/>
          <p:cNvCxnSpPr/>
          <p:nvPr/>
        </p:nvCxnSpPr>
        <p:spPr>
          <a:xfrm flipH="1">
            <a:off x="6248400" y="18288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1013792" y="1752600"/>
            <a:ext cx="3810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676400" y="5791200"/>
            <a:ext cx="3810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200FD9C-3203-21B2-FC79-58FC912787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05200" y="228600"/>
            <a:ext cx="932385" cy="1524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EDCCC64-8DC7-21ED-B264-B6F5BF65713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05200" y="4038600"/>
            <a:ext cx="932110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E78B5-EAC5-923C-2802-80126EAA1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28600"/>
            <a:ext cx="9067800" cy="863600"/>
          </a:xfrm>
        </p:spPr>
        <p:txBody>
          <a:bodyPr/>
          <a:lstStyle/>
          <a:p>
            <a:r>
              <a:rPr lang="en-US" dirty="0"/>
              <a:t>The first use of Muography (1955)</a:t>
            </a:r>
          </a:p>
        </p:txBody>
      </p:sp>
      <p:pic>
        <p:nvPicPr>
          <p:cNvPr id="7" name="Picture 6" descr="A picture containing text, book, old&#10;&#10;Description automatically generated">
            <a:extLst>
              <a:ext uri="{FF2B5EF4-FFF2-40B4-BE49-F238E27FC236}">
                <a16:creationId xmlns:a16="http://schemas.microsoft.com/office/drawing/2014/main" id="{117362C1-6DF4-6E0D-2D92-362DDB8385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905000"/>
            <a:ext cx="4586883" cy="3886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E1537B3-9D8B-B174-32FB-A598AB3BD8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0000">
            <a:off x="5360479" y="1247588"/>
            <a:ext cx="3279794" cy="30630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896074A-2FF3-4892-EDA9-4FD246DD4AC8}"/>
              </a:ext>
            </a:extLst>
          </p:cNvPr>
          <p:cNvSpPr txBox="1"/>
          <p:nvPr/>
        </p:nvSpPr>
        <p:spPr>
          <a:xfrm>
            <a:off x="457200" y="1447800"/>
            <a:ext cx="45751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Segoe UI" panose="020B0502040204020203" pitchFamily="34" charset="0"/>
              </a:rPr>
              <a:t>E. George, Commonwealth Engineer </a:t>
            </a:r>
            <a:r>
              <a:rPr lang="en-US" sz="1600" b="1" dirty="0">
                <a:latin typeface="Segoe UI" panose="020B0502040204020203" pitchFamily="34" charset="0"/>
              </a:rPr>
              <a:t>455 (1955).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E19D183-6D82-838C-DB29-F166AABE9F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600" y="4648200"/>
            <a:ext cx="3962400" cy="116859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0D3E4C9-26CE-82AF-F017-2609C978337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7520" t="32741" r="68981" b="51630"/>
          <a:stretch/>
        </p:blipFill>
        <p:spPr>
          <a:xfrm>
            <a:off x="762000" y="228600"/>
            <a:ext cx="1320800" cy="10718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D47F8D0-1D8B-EE40-4FDE-90126A599851}"/>
              </a:ext>
            </a:extLst>
          </p:cNvPr>
          <p:cNvSpPr txBox="1"/>
          <p:nvPr/>
        </p:nvSpPr>
        <p:spPr>
          <a:xfrm>
            <a:off x="533400" y="5791200"/>
            <a:ext cx="4572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School of Physics,  (1952 to 1966), [REF-00003167]. University of Sydney Archives</a:t>
            </a:r>
          </a:p>
        </p:txBody>
      </p:sp>
    </p:spTree>
    <p:extLst>
      <p:ext uri="{BB962C8B-B14F-4D97-AF65-F5344CB8AC3E}">
        <p14:creationId xmlns:p14="http://schemas.microsoft.com/office/powerpoint/2010/main" val="2125776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754" name="Picture 2">
            <a:extLst>
              <a:ext uri="{FF2B5EF4-FFF2-40B4-BE49-F238E27FC236}">
                <a16:creationId xmlns:a16="http://schemas.microsoft.com/office/drawing/2014/main" id="{BC62E8C4-29D8-02EC-1FB6-EA711AA418E4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600" y="1425575"/>
            <a:ext cx="3632200" cy="230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2755" name="Rectangle 3">
            <a:extLst>
              <a:ext uri="{FF2B5EF4-FFF2-40B4-BE49-F238E27FC236}">
                <a16:creationId xmlns:a16="http://schemas.microsoft.com/office/drawing/2014/main" id="{1D160D79-F0C4-DFC8-900B-0CDA19BC59D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20725" y="0"/>
            <a:ext cx="8229600" cy="990600"/>
          </a:xfrm>
          <a:noFill/>
          <a:ln/>
        </p:spPr>
        <p:txBody>
          <a:bodyPr lIns="90488" rIns="90488" anchor="ctr"/>
          <a:lstStyle/>
          <a:p>
            <a:r>
              <a:rPr lang="en-US" altLang="en-US" sz="2800" dirty="0"/>
              <a:t>Muon mapping of Chephren’s Pyramid</a:t>
            </a:r>
            <a:br>
              <a:rPr lang="en-US" altLang="en-US" sz="2800" dirty="0"/>
            </a:br>
            <a:r>
              <a:rPr lang="en-US" altLang="en-US" sz="1800" i="1" dirty="0"/>
              <a:t>Science,  </a:t>
            </a:r>
            <a:r>
              <a:rPr lang="en-US" altLang="en-US" sz="1800" dirty="0"/>
              <a:t>167</a:t>
            </a:r>
            <a:r>
              <a:rPr lang="en-US" altLang="en-US" sz="1800" b="0" dirty="0"/>
              <a:t>, 832 (1970)</a:t>
            </a:r>
          </a:p>
        </p:txBody>
      </p:sp>
      <p:pic>
        <p:nvPicPr>
          <p:cNvPr id="202756" name="Picture 4">
            <a:extLst>
              <a:ext uri="{FF2B5EF4-FFF2-40B4-BE49-F238E27FC236}">
                <a16:creationId xmlns:a16="http://schemas.microsoft.com/office/drawing/2014/main" id="{4633A598-F596-FA25-F8E5-ED5A1BC7C5AE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19200"/>
            <a:ext cx="37973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2757" name="Picture 5">
            <a:extLst>
              <a:ext uri="{FF2B5EF4-FFF2-40B4-BE49-F238E27FC236}">
                <a16:creationId xmlns:a16="http://schemas.microsoft.com/office/drawing/2014/main" id="{6049B2C9-EB1C-4A57-BC1A-99AF1D565817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413" y="4000500"/>
            <a:ext cx="4635500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2758" name="Rectangle 6">
            <a:extLst>
              <a:ext uri="{FF2B5EF4-FFF2-40B4-BE49-F238E27FC236}">
                <a16:creationId xmlns:a16="http://schemas.microsoft.com/office/drawing/2014/main" id="{715D4348-9078-41F6-CC5F-CC0D351790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4114800"/>
            <a:ext cx="2952750" cy="1813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r>
              <a:rPr lang="en-US" altLang="en-US" i="1" dirty="0">
                <a:solidFill>
                  <a:srgbClr val="1822CD"/>
                </a:solidFill>
                <a:cs typeface="Times New Roman" panose="02020603050405020304" pitchFamily="18" charset="0"/>
              </a:rPr>
              <a:t>left: </a:t>
            </a:r>
            <a:r>
              <a:rPr lang="en-US" altLang="en-US" dirty="0">
                <a:solidFill>
                  <a:srgbClr val="1822CD"/>
                </a:solidFill>
                <a:cs typeface="Times New Roman" panose="02020603050405020304" pitchFamily="18" charset="0"/>
              </a:rPr>
              <a:t>	actual image</a:t>
            </a:r>
          </a:p>
          <a:p>
            <a:r>
              <a:rPr lang="en-US" altLang="en-US" i="1" dirty="0">
                <a:solidFill>
                  <a:srgbClr val="1822CD"/>
                </a:solidFill>
                <a:cs typeface="Times New Roman" panose="02020603050405020304" pitchFamily="18" charset="0"/>
              </a:rPr>
              <a:t>right: </a:t>
            </a:r>
            <a:r>
              <a:rPr lang="en-US" altLang="en-US" dirty="0">
                <a:solidFill>
                  <a:srgbClr val="1822CD"/>
                </a:solidFill>
                <a:cs typeface="Times New Roman" panose="02020603050405020304" pitchFamily="18" charset="0"/>
              </a:rPr>
              <a:t>	simulated image,</a:t>
            </a:r>
          </a:p>
          <a:p>
            <a:r>
              <a:rPr lang="en-US" altLang="en-US" dirty="0">
                <a:solidFill>
                  <a:srgbClr val="1822CD"/>
                </a:solidFill>
                <a:cs typeface="Times New Roman" panose="02020603050405020304" pitchFamily="18" charset="0"/>
              </a:rPr>
              <a:t>	with hidden 		chamber</a:t>
            </a:r>
          </a:p>
          <a:p>
            <a:r>
              <a:rPr lang="en-US" altLang="en-US" dirty="0">
                <a:solidFill>
                  <a:srgbClr val="1822CD"/>
                </a:solidFill>
                <a:cs typeface="Times New Roman" panose="02020603050405020304" pitchFamily="18" charset="0"/>
              </a:rPr>
              <a:t>	as in Cheops</a:t>
            </a:r>
          </a:p>
          <a:p>
            <a:endParaRPr lang="en-US" altLang="en-US" dirty="0">
              <a:solidFill>
                <a:srgbClr val="1822CD"/>
              </a:solidFill>
              <a:cs typeface="Times New Roman" panose="02020603050405020304" pitchFamily="18" charset="0"/>
            </a:endParaRPr>
          </a:p>
          <a:p>
            <a:pPr algn="ctr"/>
            <a:endParaRPr lang="en-US" altLang="en-US" dirty="0">
              <a:solidFill>
                <a:srgbClr val="063DE8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A0721A-0A0C-FD65-31DE-10C3DCA06412}"/>
              </a:ext>
            </a:extLst>
          </p:cNvPr>
          <p:cNvSpPr txBox="1"/>
          <p:nvPr/>
        </p:nvSpPr>
        <p:spPr>
          <a:xfrm>
            <a:off x="304800" y="5638800"/>
            <a:ext cx="327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There are no hidden chambers of the size of the Kings chamber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799581-7589-CCE6-A7EC-A8E0EF526C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4800" y="1219200"/>
            <a:ext cx="1042515" cy="16002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5" name="Rectangle 3">
            <a:extLst>
              <a:ext uri="{FF2B5EF4-FFF2-40B4-BE49-F238E27FC236}">
                <a16:creationId xmlns:a16="http://schemas.microsoft.com/office/drawing/2014/main" id="{1D160D79-F0C4-DFC8-900B-0CDA19BC59D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20725" y="0"/>
            <a:ext cx="8229600" cy="990600"/>
          </a:xfrm>
          <a:noFill/>
          <a:ln/>
        </p:spPr>
        <p:txBody>
          <a:bodyPr lIns="90488" rIns="90488" anchor="ctr"/>
          <a:lstStyle/>
          <a:p>
            <a:r>
              <a:rPr lang="en-US" altLang="en-US" sz="2800" dirty="0"/>
              <a:t>Muon mapping of Chephren’s Pyramid</a:t>
            </a:r>
            <a:br>
              <a:rPr lang="en-US" altLang="en-US" sz="2800" dirty="0"/>
            </a:br>
            <a:r>
              <a:rPr lang="en-US" altLang="en-US" sz="1800" i="1" dirty="0"/>
              <a:t>Science,  </a:t>
            </a:r>
            <a:r>
              <a:rPr lang="en-US" altLang="en-US" sz="1800" dirty="0"/>
              <a:t>167</a:t>
            </a:r>
            <a:r>
              <a:rPr lang="en-US" altLang="en-US" sz="1800" b="0" dirty="0"/>
              <a:t>, 832 (1970)</a:t>
            </a:r>
          </a:p>
        </p:txBody>
      </p:sp>
      <p:pic>
        <p:nvPicPr>
          <p:cNvPr id="202756" name="Picture 4">
            <a:extLst>
              <a:ext uri="{FF2B5EF4-FFF2-40B4-BE49-F238E27FC236}">
                <a16:creationId xmlns:a16="http://schemas.microsoft.com/office/drawing/2014/main" id="{4633A598-F596-FA25-F8E5-ED5A1BC7C5AE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19200"/>
            <a:ext cx="37973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2758" name="Rectangle 6">
            <a:extLst>
              <a:ext uri="{FF2B5EF4-FFF2-40B4-BE49-F238E27FC236}">
                <a16:creationId xmlns:a16="http://schemas.microsoft.com/office/drawing/2014/main" id="{715D4348-9078-41F6-CC5F-CC0D351790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4114800"/>
            <a:ext cx="2952750" cy="1813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r>
              <a:rPr lang="en-US" altLang="en-US" i="1" dirty="0">
                <a:solidFill>
                  <a:srgbClr val="1822CD"/>
                </a:solidFill>
                <a:cs typeface="Times New Roman" panose="02020603050405020304" pitchFamily="18" charset="0"/>
              </a:rPr>
              <a:t>left: </a:t>
            </a:r>
            <a:r>
              <a:rPr lang="en-US" altLang="en-US" dirty="0">
                <a:solidFill>
                  <a:srgbClr val="1822CD"/>
                </a:solidFill>
                <a:cs typeface="Times New Roman" panose="02020603050405020304" pitchFamily="18" charset="0"/>
              </a:rPr>
              <a:t>	actual image</a:t>
            </a:r>
          </a:p>
          <a:p>
            <a:r>
              <a:rPr lang="en-US" altLang="en-US" i="1" dirty="0">
                <a:solidFill>
                  <a:srgbClr val="1822CD"/>
                </a:solidFill>
                <a:cs typeface="Times New Roman" panose="02020603050405020304" pitchFamily="18" charset="0"/>
              </a:rPr>
              <a:t>right: </a:t>
            </a:r>
            <a:r>
              <a:rPr lang="en-US" altLang="en-US" dirty="0">
                <a:solidFill>
                  <a:srgbClr val="1822CD"/>
                </a:solidFill>
                <a:cs typeface="Times New Roman" panose="02020603050405020304" pitchFamily="18" charset="0"/>
              </a:rPr>
              <a:t>	simulated image,</a:t>
            </a:r>
          </a:p>
          <a:p>
            <a:r>
              <a:rPr lang="en-US" altLang="en-US" dirty="0">
                <a:solidFill>
                  <a:srgbClr val="1822CD"/>
                </a:solidFill>
                <a:cs typeface="Times New Roman" panose="02020603050405020304" pitchFamily="18" charset="0"/>
              </a:rPr>
              <a:t>	with hidden 		chamber</a:t>
            </a:r>
          </a:p>
          <a:p>
            <a:r>
              <a:rPr lang="en-US" altLang="en-US" dirty="0">
                <a:solidFill>
                  <a:srgbClr val="1822CD"/>
                </a:solidFill>
                <a:cs typeface="Times New Roman" panose="02020603050405020304" pitchFamily="18" charset="0"/>
              </a:rPr>
              <a:t>	as in Cheops</a:t>
            </a:r>
          </a:p>
          <a:p>
            <a:endParaRPr lang="en-US" altLang="en-US" dirty="0">
              <a:solidFill>
                <a:srgbClr val="1822CD"/>
              </a:solidFill>
              <a:cs typeface="Times New Roman" panose="02020603050405020304" pitchFamily="18" charset="0"/>
            </a:endParaRPr>
          </a:p>
          <a:p>
            <a:pPr algn="ctr"/>
            <a:endParaRPr lang="en-US" altLang="en-US" dirty="0">
              <a:solidFill>
                <a:srgbClr val="063DE8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A0721A-0A0C-FD65-31DE-10C3DCA06412}"/>
              </a:ext>
            </a:extLst>
          </p:cNvPr>
          <p:cNvSpPr txBox="1"/>
          <p:nvPr/>
        </p:nvSpPr>
        <p:spPr>
          <a:xfrm>
            <a:off x="457200" y="5867400"/>
            <a:ext cx="32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There are no hidden chambers of the size of the Kings chamber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BADB96C-1766-AB70-459D-C87BC37DDCC7}"/>
              </a:ext>
            </a:extLst>
          </p:cNvPr>
          <p:cNvGrpSpPr/>
          <p:nvPr/>
        </p:nvGrpSpPr>
        <p:grpSpPr>
          <a:xfrm>
            <a:off x="4267200" y="1066800"/>
            <a:ext cx="4835685" cy="5610322"/>
            <a:chOff x="4351338" y="914400"/>
            <a:chExt cx="4871413" cy="6108851"/>
          </a:xfrm>
        </p:grpSpPr>
        <p:pic>
          <p:nvPicPr>
            <p:cNvPr id="4" name="Picture 4">
              <a:extLst>
                <a:ext uri="{FF2B5EF4-FFF2-40B4-BE49-F238E27FC236}">
                  <a16:creationId xmlns:a16="http://schemas.microsoft.com/office/drawing/2014/main" id="{C598FBFC-1B02-FFBA-2527-99CC8DB920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1338" y="914400"/>
              <a:ext cx="4259262" cy="5486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 Box 13">
              <a:extLst>
                <a:ext uri="{FF2B5EF4-FFF2-40B4-BE49-F238E27FC236}">
                  <a16:creationId xmlns:a16="http://schemas.microsoft.com/office/drawing/2014/main" id="{DDBDA3A6-EE65-15AB-D3FC-8C2406E177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03725" y="6386513"/>
              <a:ext cx="4819026" cy="6367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dirty="0"/>
                <a:t>Provided by: Roy Schwitters (Our new age 1957-1973) </a:t>
              </a:r>
            </a:p>
            <a:p>
              <a:r>
                <a:rPr lang="en-US" altLang="en-US" dirty="0"/>
                <a:t>through John McGill)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32958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7A76F-909A-0A41-4FB0-6667958B5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Cosmic radiography of a volcano (</a:t>
            </a:r>
            <a:r>
              <a:rPr lang="en-US" dirty="0" err="1"/>
              <a:t>Nagamini</a:t>
            </a:r>
            <a:r>
              <a:rPr lang="en-US" dirty="0"/>
              <a:t> 1994)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080BCD-4740-D962-0F96-A3812AFA33C5}"/>
              </a:ext>
            </a:extLst>
          </p:cNvPr>
          <p:cNvSpPr txBox="1"/>
          <p:nvPr/>
        </p:nvSpPr>
        <p:spPr>
          <a:xfrm>
            <a:off x="609600" y="1219200"/>
            <a:ext cx="6626860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0" i="0" u="none" strike="noStrike" baseline="0" dirty="0">
                <a:latin typeface="Times New Roman" panose="02020603050405020304" pitchFamily="18" charset="0"/>
              </a:rPr>
              <a:t>Method of probing inner-structure of geophysical substance</a:t>
            </a:r>
          </a:p>
          <a:p>
            <a:pPr algn="l"/>
            <a:r>
              <a:rPr lang="en-US" sz="1400" b="0" i="0" u="none" strike="noStrike" baseline="0" dirty="0">
                <a:latin typeface="Times New Roman" panose="02020603050405020304" pitchFamily="18" charset="0"/>
              </a:rPr>
              <a:t>with the horizontal cosmic-ray muons and possible application</a:t>
            </a:r>
          </a:p>
          <a:p>
            <a:pPr algn="l"/>
            <a:r>
              <a:rPr lang="en-US" sz="1400" b="0" i="0" u="none" strike="noStrike" baseline="0" dirty="0">
                <a:latin typeface="Times New Roman" panose="02020603050405020304" pitchFamily="18" charset="0"/>
              </a:rPr>
              <a:t>to volcanic eruption prediction</a:t>
            </a:r>
          </a:p>
          <a:p>
            <a:pPr algn="l"/>
            <a:r>
              <a:rPr lang="pt-BR" sz="1100" b="0" i="0" u="none" strike="noStrike" baseline="0" dirty="0">
                <a:latin typeface="Times New Roman" panose="02020603050405020304" pitchFamily="18" charset="0"/>
              </a:rPr>
              <a:t>K. Nagamine a,bj </a:t>
            </a:r>
            <a:r>
              <a:rPr lang="pt-BR" sz="1100" b="1" i="0" u="none" strike="noStrike" baseline="0" dirty="0">
                <a:latin typeface="Arial" panose="020B0604020202020204" pitchFamily="34" charset="0"/>
              </a:rPr>
              <a:t>* , </a:t>
            </a:r>
            <a:r>
              <a:rPr lang="pt-BR" sz="1100" b="0" i="0" u="none" strike="noStrike" baseline="0" dirty="0">
                <a:latin typeface="Times New Roman" panose="02020603050405020304" pitchFamily="18" charset="0"/>
              </a:rPr>
              <a:t>M. Iwasaki a, K. Shimomura a, K. Ishida b</a:t>
            </a:r>
          </a:p>
          <a:p>
            <a:pPr algn="l"/>
            <a:r>
              <a:rPr lang="en-US" sz="600" b="0" i="0" u="none" strike="noStrike" baseline="0" dirty="0">
                <a:latin typeface="Times New Roman" panose="02020603050405020304" pitchFamily="18" charset="0"/>
              </a:rPr>
              <a:t>a Meson </a:t>
            </a:r>
            <a:r>
              <a:rPr lang="en-US" sz="600" b="1" i="1" u="none" strike="noStrike" baseline="0" dirty="0">
                <a:latin typeface="Book Antiqua" panose="02040602050305030304" pitchFamily="18" charset="0"/>
              </a:rPr>
              <a:t>Science Laboratory, Faculty of Science, </a:t>
            </a:r>
            <a:r>
              <a:rPr lang="en-US" sz="600" b="1" i="1" u="none" strike="noStrike" baseline="0" dirty="0" err="1">
                <a:latin typeface="Book Antiqua" panose="02040602050305030304" pitchFamily="18" charset="0"/>
              </a:rPr>
              <a:t>Uniniuersiloyf</a:t>
            </a:r>
            <a:r>
              <a:rPr lang="en-US" sz="600" b="1" i="1" u="none" strike="noStrike" baseline="0" dirty="0">
                <a:latin typeface="Book Antiqua" panose="02040602050305030304" pitchFamily="18" charset="0"/>
              </a:rPr>
              <a:t> Tokyo (UT-ML), </a:t>
            </a:r>
            <a:r>
              <a:rPr lang="en-US" sz="600" b="1" i="1" u="none" strike="noStrike" baseline="0" dirty="0" err="1">
                <a:latin typeface="Book Antiqua" panose="02040602050305030304" pitchFamily="18" charset="0"/>
              </a:rPr>
              <a:t>Hongo</a:t>
            </a:r>
            <a:r>
              <a:rPr lang="en-US" sz="600" b="1" i="1" u="none" strike="noStrike" baseline="0" dirty="0">
                <a:latin typeface="Book Antiqua" panose="02040602050305030304" pitchFamily="18" charset="0"/>
              </a:rPr>
              <a:t>, Bunkyo-</a:t>
            </a:r>
            <a:r>
              <a:rPr lang="en-US" sz="600" b="1" i="1" u="none" strike="noStrike" baseline="0" dirty="0" err="1">
                <a:latin typeface="Book Antiqua" panose="02040602050305030304" pitchFamily="18" charset="0"/>
              </a:rPr>
              <a:t>ku</a:t>
            </a:r>
            <a:r>
              <a:rPr lang="en-US" sz="600" b="1" i="1" u="none" strike="noStrike" baseline="0" dirty="0">
                <a:latin typeface="Book Antiqua" panose="02040602050305030304" pitchFamily="18" charset="0"/>
              </a:rPr>
              <a:t>, Tokyo, Japan</a:t>
            </a:r>
          </a:p>
          <a:p>
            <a:pPr algn="l"/>
            <a:r>
              <a:rPr lang="en-US" sz="600" b="1" i="1" u="none" strike="noStrike" baseline="0" dirty="0">
                <a:latin typeface="Book Antiqua" panose="02040602050305030304" pitchFamily="18" charset="0"/>
              </a:rPr>
              <a:t>b Muon Science Laboratory, The Institute of Physical and Chemical Research (RIKEN), Wake, Saitama, Japan</a:t>
            </a:r>
          </a:p>
          <a:p>
            <a:pPr algn="l"/>
            <a:r>
              <a:rPr lang="en-US" sz="1200" b="0" i="0" u="none" strike="noStrike" baseline="0" dirty="0">
                <a:latin typeface="Times New Roman" panose="02020603050405020304" pitchFamily="18" charset="0"/>
              </a:rPr>
              <a:t>Received 4 July 1994; revised form received 12 September 1994</a:t>
            </a:r>
            <a:endParaRPr lang="en-US" sz="1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95D543F-77C6-03B5-232F-F50CE6D20C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3276600"/>
            <a:ext cx="3090930" cy="255645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9F42BFE-2E71-E5FB-F50B-45FB760F6D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3200400"/>
            <a:ext cx="3505200" cy="303499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E179714-ECC5-7E59-6329-9522D7D1CB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7400" y="990600"/>
            <a:ext cx="1548487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780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7A76F-909A-0A41-4FB0-6667958B5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Cosmic radiography of a volcano (</a:t>
            </a:r>
            <a:r>
              <a:rPr lang="en-US" dirty="0" err="1"/>
              <a:t>Nagamini</a:t>
            </a:r>
            <a:r>
              <a:rPr lang="en-US" dirty="0"/>
              <a:t> 1994)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080BCD-4740-D962-0F96-A3812AFA33C5}"/>
              </a:ext>
            </a:extLst>
          </p:cNvPr>
          <p:cNvSpPr txBox="1"/>
          <p:nvPr/>
        </p:nvSpPr>
        <p:spPr>
          <a:xfrm>
            <a:off x="609600" y="1219200"/>
            <a:ext cx="6626860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0" i="0" u="none" strike="noStrike" baseline="0" dirty="0">
                <a:latin typeface="Times New Roman" panose="02020603050405020304" pitchFamily="18" charset="0"/>
              </a:rPr>
              <a:t>Method of probing inner-structure of geophysical substance</a:t>
            </a:r>
          </a:p>
          <a:p>
            <a:pPr algn="l"/>
            <a:r>
              <a:rPr lang="en-US" sz="1400" b="0" i="0" u="none" strike="noStrike" baseline="0" dirty="0">
                <a:latin typeface="Times New Roman" panose="02020603050405020304" pitchFamily="18" charset="0"/>
              </a:rPr>
              <a:t>with the horizontal cosmic-ray muons and possible application</a:t>
            </a:r>
          </a:p>
          <a:p>
            <a:pPr algn="l"/>
            <a:r>
              <a:rPr lang="en-US" sz="1400" b="0" i="0" u="none" strike="noStrike" baseline="0" dirty="0">
                <a:latin typeface="Times New Roman" panose="02020603050405020304" pitchFamily="18" charset="0"/>
              </a:rPr>
              <a:t>to volcanic eruption prediction</a:t>
            </a:r>
          </a:p>
          <a:p>
            <a:pPr algn="l"/>
            <a:r>
              <a:rPr lang="pt-BR" sz="1100" b="0" i="0" u="none" strike="noStrike" baseline="0" dirty="0">
                <a:latin typeface="Times New Roman" panose="02020603050405020304" pitchFamily="18" charset="0"/>
              </a:rPr>
              <a:t>K. Nagamine a,bj </a:t>
            </a:r>
            <a:r>
              <a:rPr lang="pt-BR" sz="1100" b="1" i="0" u="none" strike="noStrike" baseline="0" dirty="0">
                <a:latin typeface="Arial" panose="020B0604020202020204" pitchFamily="34" charset="0"/>
              </a:rPr>
              <a:t>* , </a:t>
            </a:r>
            <a:r>
              <a:rPr lang="pt-BR" sz="1100" b="0" i="0" u="none" strike="noStrike" baseline="0" dirty="0">
                <a:latin typeface="Times New Roman" panose="02020603050405020304" pitchFamily="18" charset="0"/>
              </a:rPr>
              <a:t>M. Iwasaki a, K. Shimomura a, K. Ishida b</a:t>
            </a:r>
          </a:p>
          <a:p>
            <a:pPr algn="l"/>
            <a:r>
              <a:rPr lang="en-US" sz="600" b="0" i="0" u="none" strike="noStrike" baseline="0" dirty="0">
                <a:latin typeface="Times New Roman" panose="02020603050405020304" pitchFamily="18" charset="0"/>
              </a:rPr>
              <a:t>a Meson </a:t>
            </a:r>
            <a:r>
              <a:rPr lang="en-US" sz="600" b="1" i="1" u="none" strike="noStrike" baseline="0" dirty="0">
                <a:latin typeface="Book Antiqua" panose="02040602050305030304" pitchFamily="18" charset="0"/>
              </a:rPr>
              <a:t>Science Laboratory, Faculty of Science, </a:t>
            </a:r>
            <a:r>
              <a:rPr lang="en-US" sz="600" b="1" i="1" u="none" strike="noStrike" baseline="0" dirty="0" err="1">
                <a:latin typeface="Book Antiqua" panose="02040602050305030304" pitchFamily="18" charset="0"/>
              </a:rPr>
              <a:t>Uniniuersiloyf</a:t>
            </a:r>
            <a:r>
              <a:rPr lang="en-US" sz="600" b="1" i="1" u="none" strike="noStrike" baseline="0" dirty="0">
                <a:latin typeface="Book Antiqua" panose="02040602050305030304" pitchFamily="18" charset="0"/>
              </a:rPr>
              <a:t> Tokyo (UT-ML), </a:t>
            </a:r>
            <a:r>
              <a:rPr lang="en-US" sz="600" b="1" i="1" u="none" strike="noStrike" baseline="0" dirty="0" err="1">
                <a:latin typeface="Book Antiqua" panose="02040602050305030304" pitchFamily="18" charset="0"/>
              </a:rPr>
              <a:t>Hongo</a:t>
            </a:r>
            <a:r>
              <a:rPr lang="en-US" sz="600" b="1" i="1" u="none" strike="noStrike" baseline="0" dirty="0">
                <a:latin typeface="Book Antiqua" panose="02040602050305030304" pitchFamily="18" charset="0"/>
              </a:rPr>
              <a:t>, Bunkyo-</a:t>
            </a:r>
            <a:r>
              <a:rPr lang="en-US" sz="600" b="1" i="1" u="none" strike="noStrike" baseline="0" dirty="0" err="1">
                <a:latin typeface="Book Antiqua" panose="02040602050305030304" pitchFamily="18" charset="0"/>
              </a:rPr>
              <a:t>ku</a:t>
            </a:r>
            <a:r>
              <a:rPr lang="en-US" sz="600" b="1" i="1" u="none" strike="noStrike" baseline="0" dirty="0">
                <a:latin typeface="Book Antiqua" panose="02040602050305030304" pitchFamily="18" charset="0"/>
              </a:rPr>
              <a:t>, Tokyo, Japan</a:t>
            </a:r>
          </a:p>
          <a:p>
            <a:pPr algn="l"/>
            <a:r>
              <a:rPr lang="en-US" sz="600" b="1" i="1" u="none" strike="noStrike" baseline="0" dirty="0">
                <a:latin typeface="Book Antiqua" panose="02040602050305030304" pitchFamily="18" charset="0"/>
              </a:rPr>
              <a:t>b Muon Science Laboratory, The Institute of Physical and Chemical Research (RIKEN), Wake, Saitama, Japan</a:t>
            </a:r>
          </a:p>
          <a:p>
            <a:pPr algn="l"/>
            <a:r>
              <a:rPr lang="en-US" sz="1200" b="0" i="0" u="none" strike="noStrike" baseline="0" dirty="0">
                <a:latin typeface="Times New Roman" panose="02020603050405020304" pitchFamily="18" charset="0"/>
              </a:rPr>
              <a:t>Received 4 July 1994; revised form received 12 September 1994</a:t>
            </a:r>
            <a:endParaRPr lang="en-US" sz="1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179714-ECC5-7E59-6329-9522D7D1CB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400" y="990600"/>
            <a:ext cx="1548487" cy="2057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1BFE5AF-63A2-910B-7D6C-8DFBE0E00A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3276600"/>
            <a:ext cx="7239000" cy="3076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431906"/>
      </p:ext>
    </p:extLst>
  </p:cSld>
  <p:clrMapOvr>
    <a:masterClrMapping/>
  </p:clrMapOvr>
</p:sld>
</file>

<file path=ppt/theme/theme1.xml><?xml version="1.0" encoding="utf-8"?>
<a:theme xmlns:a="http://schemas.openxmlformats.org/drawingml/2006/main" name="AHF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AHF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HF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HF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HF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HF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HF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HF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HF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D:\pcclme\aps\AHFtemplate.ppt</Template>
  <TotalTime>102419</TotalTime>
  <Words>1150</Words>
  <Application>Microsoft Office PowerPoint</Application>
  <PresentationFormat>On-screen Show (4:3)</PresentationFormat>
  <Paragraphs>282</Paragraphs>
  <Slides>19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Book Antiqua</vt:lpstr>
      <vt:lpstr>Calibri</vt:lpstr>
      <vt:lpstr>Segoe UI</vt:lpstr>
      <vt:lpstr>Symbol</vt:lpstr>
      <vt:lpstr>Times New Roman</vt:lpstr>
      <vt:lpstr>AHFtemplate</vt:lpstr>
      <vt:lpstr>Equation</vt:lpstr>
      <vt:lpstr>Image</vt:lpstr>
      <vt:lpstr>70 years of muon radiography: a biased historical overview </vt:lpstr>
      <vt:lpstr>Cosmic-ray muons</vt:lpstr>
      <vt:lpstr>Muon Interaction with Matter</vt:lpstr>
      <vt:lpstr>PowerPoint Presentation</vt:lpstr>
      <vt:lpstr>The first use of Muography (1955)</vt:lpstr>
      <vt:lpstr>Muon mapping of Chephren’s Pyramid Science,  167, 832 (1970)</vt:lpstr>
      <vt:lpstr>Muon mapping of Chephren’s Pyramid Science,  167, 832 (1970)</vt:lpstr>
      <vt:lpstr>Cosmic radiography of a volcano (Nagamini 1994)</vt:lpstr>
      <vt:lpstr>Cosmic radiography of a volcano (Nagamini 1994)</vt:lpstr>
      <vt:lpstr>Cosmic ray muon tomography</vt:lpstr>
      <vt:lpstr>It really works! (Funded by Decision Sciences)</vt:lpstr>
      <vt:lpstr>Four different kinds of radiography</vt:lpstr>
      <vt:lpstr>Four different kinds of radiography</vt:lpstr>
      <vt:lpstr>PowerPoint Presentation</vt:lpstr>
      <vt:lpstr>Fuel cask imaging for NA-22</vt:lpstr>
      <vt:lpstr>Fuel Cask Verification-GEANT model of diversion scenarios</vt:lpstr>
      <vt:lpstr>Human radiography</vt:lpstr>
      <vt:lpstr>Cosmic ray radiography of a human phantom</vt:lpstr>
      <vt:lpstr>Conclusions</vt:lpstr>
    </vt:vector>
  </TitlesOfParts>
  <Company>Los Alamos National Laboratory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Chris Morris</dc:creator>
  <cp:lastModifiedBy>Christopher Morris</cp:lastModifiedBy>
  <cp:revision>221</cp:revision>
  <cp:lastPrinted>1999-12-14T14:29:18Z</cp:lastPrinted>
  <dcterms:created xsi:type="dcterms:W3CDTF">1999-12-14T14:10:23Z</dcterms:created>
  <dcterms:modified xsi:type="dcterms:W3CDTF">2025-09-11T08:37:27Z</dcterms:modified>
</cp:coreProperties>
</file>