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  <p:embeddedFont>
      <p:font typeface="Montserrat"/>
      <p:regular r:id="rId32"/>
      <p:bold r:id="rId33"/>
      <p:italic r:id="rId34"/>
      <p:boldItalic r:id="rId35"/>
    </p:embeddedFont>
    <p:embeddedFont>
      <p:font typeface="Noto Sans Symbols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Lato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33" Type="http://schemas.openxmlformats.org/officeDocument/2006/relationships/font" Target="fonts/Montserrat-bold.fntdata"/><Relationship Id="rId10" Type="http://schemas.openxmlformats.org/officeDocument/2006/relationships/slide" Target="slides/slide5.xml"/><Relationship Id="rId32" Type="http://schemas.openxmlformats.org/officeDocument/2006/relationships/font" Target="fonts/Montserrat-regular.fntdata"/><Relationship Id="rId13" Type="http://schemas.openxmlformats.org/officeDocument/2006/relationships/slide" Target="slides/slide8.xml"/><Relationship Id="rId35" Type="http://schemas.openxmlformats.org/officeDocument/2006/relationships/font" Target="fonts/Montserrat-boldItalic.fntdata"/><Relationship Id="rId12" Type="http://schemas.openxmlformats.org/officeDocument/2006/relationships/slide" Target="slides/slide7.xml"/><Relationship Id="rId34" Type="http://schemas.openxmlformats.org/officeDocument/2006/relationships/font" Target="fonts/Montserrat-italic.fntdata"/><Relationship Id="rId15" Type="http://schemas.openxmlformats.org/officeDocument/2006/relationships/slide" Target="slides/slide10.xml"/><Relationship Id="rId37" Type="http://schemas.openxmlformats.org/officeDocument/2006/relationships/font" Target="fonts/NotoSansSymbols-bold.fntdata"/><Relationship Id="rId14" Type="http://schemas.openxmlformats.org/officeDocument/2006/relationships/slide" Target="slides/slide9.xml"/><Relationship Id="rId36" Type="http://schemas.openxmlformats.org/officeDocument/2006/relationships/font" Target="fonts/NotoSansSymbol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22a62a3a27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22a62a3a27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22a62a3a27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22a62a3a27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22a62a3a27_0_6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322a62a3a27_0_6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22a62a3a27_0_5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22a62a3a27_0_5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22a62a3a27_0_5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22a62a3a27_0_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22a62a3a27_0_6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22a62a3a27_0_6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22daebd01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22daebd01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22daebd01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322daebd01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22daebd01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22daebd01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22a62a3a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22a62a3a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22a62a3a2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22a62a3a2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22a62a3a27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22a62a3a2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22a62a3a27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22a62a3a27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22a62a3a27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22a62a3a27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22a62a3a27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22a62a3a27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22a62a3a27_0_1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322a62a3a27_0_1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22a62a3a27_0_1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22a62a3a2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22a62a3a2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9" name="Google Shape;79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2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4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34" name="Google Shape;34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5" name="Google Shape;35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" name="Google Shape;37;p5"/>
          <p:cNvSpPr txBox="1"/>
          <p:nvPr>
            <p:ph type="title"/>
          </p:nvPr>
        </p:nvSpPr>
        <p:spPr>
          <a:xfrm>
            <a:off x="727800" y="57192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" name="Google Shape;41;p5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44" name="Google Shape;44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6"/>
          <p:cNvSpPr txBox="1"/>
          <p:nvPr>
            <p:ph type="title"/>
          </p:nvPr>
        </p:nvSpPr>
        <p:spPr>
          <a:xfrm>
            <a:off x="727800" y="59457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52" name="Google Shape;52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3" name="Google Shape;53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" name="Google Shape;55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7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1" name="Google Shape;61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" name="Google Shape;67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8" name="Google Shape;68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" name="Google Shape;70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71" name="Google Shape;71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2" name="Google Shape;72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20.png"/><Relationship Id="rId5" Type="http://schemas.openxmlformats.org/officeDocument/2006/relationships/image" Target="../media/image2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Relationship Id="rId5" Type="http://schemas.openxmlformats.org/officeDocument/2006/relationships/image" Target="../media/image18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4.png"/><Relationship Id="rId6" Type="http://schemas.openxmlformats.org/officeDocument/2006/relationships/image" Target="../media/image3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8.png"/><Relationship Id="rId4" Type="http://schemas.openxmlformats.org/officeDocument/2006/relationships/image" Target="../media/image3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2.png"/><Relationship Id="rId5" Type="http://schemas.openxmlformats.org/officeDocument/2006/relationships/image" Target="../media/image3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-XleObzF-vesizFHkX-b-NQ_odRw4ks8/view" TargetMode="External"/><Relationship Id="rId4" Type="http://schemas.openxmlformats.org/officeDocument/2006/relationships/image" Target="../media/image5.jp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7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3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0.jpg"/><Relationship Id="rId4" Type="http://schemas.openxmlformats.org/officeDocument/2006/relationships/image" Target="../media/image41.pn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22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Status of LYSO crystal testing and performance</a:t>
            </a:r>
            <a:endParaRPr/>
          </a:p>
        </p:txBody>
      </p:sp>
      <p:sp>
        <p:nvSpPr>
          <p:cNvPr id="98" name="Google Shape;98;p14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Omar Beesley</a:t>
            </a:r>
            <a:endParaRPr/>
          </a:p>
        </p:txBody>
      </p:sp>
      <p:sp>
        <p:nvSpPr>
          <p:cNvPr id="99" name="Google Shape;99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3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reconstruction strategy for PSI data</a:t>
            </a:r>
            <a:endParaRPr/>
          </a:p>
        </p:txBody>
      </p:sp>
      <p:sp>
        <p:nvSpPr>
          <p:cNvPr id="246" name="Google Shape;246;p23"/>
          <p:cNvSpPr txBox="1"/>
          <p:nvPr>
            <p:ph idx="1" type="body"/>
          </p:nvPr>
        </p:nvSpPr>
        <p:spPr>
          <a:xfrm>
            <a:off x="729450" y="1491900"/>
            <a:ext cx="7688700" cy="114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New procedure uses updated integration strategy to calculate energies from window set by the largest pulse in the array and relies on new pulse tagger to determine whether a each crystal is included in the sum.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Pulse tagger is tuned to better handle high frequency noise and differentiate between noise/signal</a:t>
            </a:r>
            <a:endParaRPr/>
          </a:p>
        </p:txBody>
      </p:sp>
      <p:pic>
        <p:nvPicPr>
          <p:cNvPr id="247" name="Google Shape;2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475" y="2635800"/>
            <a:ext cx="2747547" cy="220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8222" y="2635800"/>
            <a:ext cx="2747547" cy="220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99869" y="2635800"/>
            <a:ext cx="2747547" cy="2202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0" name="Google Shape;250;p23"/>
          <p:cNvCxnSpPr>
            <a:stCxn id="247" idx="3"/>
            <a:endCxn id="248" idx="1"/>
          </p:cNvCxnSpPr>
          <p:nvPr/>
        </p:nvCxnSpPr>
        <p:spPr>
          <a:xfrm>
            <a:off x="2844022" y="3737250"/>
            <a:ext cx="354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1" name="Google Shape;251;p23"/>
          <p:cNvCxnSpPr/>
          <p:nvPr/>
        </p:nvCxnSpPr>
        <p:spPr>
          <a:xfrm>
            <a:off x="5945772" y="3737250"/>
            <a:ext cx="35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2" name="Google Shape;252;p23"/>
          <p:cNvSpPr txBox="1"/>
          <p:nvPr/>
        </p:nvSpPr>
        <p:spPr>
          <a:xfrm>
            <a:off x="2448025" y="3100975"/>
            <a:ext cx="13395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Gaussian + SavGol filters</a:t>
            </a:r>
            <a:endParaRPr sz="1300">
              <a:solidFill>
                <a:schemeClr val="dk2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3" name="Google Shape;253;p23"/>
          <p:cNvSpPr txBox="1"/>
          <p:nvPr/>
        </p:nvSpPr>
        <p:spPr>
          <a:xfrm>
            <a:off x="5443725" y="3100975"/>
            <a:ext cx="17571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Search for prominent inflection points</a:t>
            </a:r>
            <a:endParaRPr sz="1300">
              <a:solidFill>
                <a:schemeClr val="dk2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4" name="Google Shape;254;p23"/>
          <p:cNvCxnSpPr/>
          <p:nvPr/>
        </p:nvCxnSpPr>
        <p:spPr>
          <a:xfrm flipH="1" rot="10800000">
            <a:off x="6224275" y="3928875"/>
            <a:ext cx="1413900" cy="734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5" name="Google Shape;255;p23"/>
          <p:cNvSpPr txBox="1"/>
          <p:nvPr/>
        </p:nvSpPr>
        <p:spPr>
          <a:xfrm>
            <a:off x="5284875" y="4477550"/>
            <a:ext cx="12930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Time set by seed pulse</a:t>
            </a:r>
            <a:endParaRPr sz="1300">
              <a:solidFill>
                <a:schemeClr val="dk2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6" name="Google Shape;256;p23"/>
          <p:cNvCxnSpPr/>
          <p:nvPr/>
        </p:nvCxnSpPr>
        <p:spPr>
          <a:xfrm>
            <a:off x="7461325" y="3110275"/>
            <a:ext cx="1181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257" name="Google Shape;257;p23"/>
          <p:cNvSpPr txBox="1"/>
          <p:nvPr/>
        </p:nvSpPr>
        <p:spPr>
          <a:xfrm>
            <a:off x="7405525" y="2834888"/>
            <a:ext cx="12930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Integration Window</a:t>
            </a:r>
            <a:endParaRPr sz="900">
              <a:solidFill>
                <a:schemeClr val="dk2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8" name="Google Shape;258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resolution results</a:t>
            </a:r>
            <a:endParaRPr/>
          </a:p>
        </p:txBody>
      </p:sp>
      <p:sp>
        <p:nvSpPr>
          <p:cNvPr id="264" name="Google Shape;264;p24"/>
          <p:cNvSpPr txBox="1"/>
          <p:nvPr>
            <p:ph idx="1" type="body"/>
          </p:nvPr>
        </p:nvSpPr>
        <p:spPr>
          <a:xfrm>
            <a:off x="729450" y="1476550"/>
            <a:ext cx="38427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High resolution observed even despite unoptimized PMTs resulting in high noise</a:t>
            </a:r>
            <a:endParaRPr/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NaI veto is well understood </a:t>
            </a:r>
            <a:r>
              <a:rPr lang="en"/>
              <a:t>in simulation </a:t>
            </a:r>
            <a:r>
              <a:rPr lang="en"/>
              <a:t>and better represents resolution for larger array</a:t>
            </a:r>
            <a:endParaRPr/>
          </a:p>
        </p:txBody>
      </p:sp>
      <p:pic>
        <p:nvPicPr>
          <p:cNvPr id="265" name="Google Shape;265;p24"/>
          <p:cNvPicPr preferRelativeResize="0"/>
          <p:nvPr/>
        </p:nvPicPr>
        <p:blipFill rotWithShape="1">
          <a:blip r:embed="rId3">
            <a:alphaModFix/>
          </a:blip>
          <a:srcRect b="0" l="0" r="6568" t="7817"/>
          <a:stretch/>
        </p:blipFill>
        <p:spPr>
          <a:xfrm>
            <a:off x="5774900" y="776925"/>
            <a:ext cx="2481050" cy="1936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6" name="Google Shape;266;p24"/>
          <p:cNvCxnSpPr/>
          <p:nvPr/>
        </p:nvCxnSpPr>
        <p:spPr>
          <a:xfrm>
            <a:off x="6106564" y="1944795"/>
            <a:ext cx="2055000" cy="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24"/>
          <p:cNvCxnSpPr/>
          <p:nvPr/>
        </p:nvCxnSpPr>
        <p:spPr>
          <a:xfrm>
            <a:off x="6106564" y="2213912"/>
            <a:ext cx="2055000" cy="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268" name="Google Shape;268;p24"/>
          <p:cNvPicPr preferRelativeResize="0"/>
          <p:nvPr/>
        </p:nvPicPr>
        <p:blipFill rotWithShape="1">
          <a:blip r:embed="rId4">
            <a:alphaModFix/>
          </a:blip>
          <a:srcRect b="0" l="0" r="8307" t="7885"/>
          <a:stretch/>
        </p:blipFill>
        <p:spPr>
          <a:xfrm>
            <a:off x="7233150" y="3018950"/>
            <a:ext cx="1422668" cy="96927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9" name="Google Shape;269;p24"/>
          <p:cNvPicPr preferRelativeResize="0"/>
          <p:nvPr/>
        </p:nvPicPr>
        <p:blipFill rotWithShape="1">
          <a:blip r:embed="rId5">
            <a:alphaModFix/>
          </a:blip>
          <a:srcRect b="0" l="1890" r="8528" t="8500"/>
          <a:stretch/>
        </p:blipFill>
        <p:spPr>
          <a:xfrm>
            <a:off x="4753375" y="3018950"/>
            <a:ext cx="1850900" cy="969276"/>
          </a:xfrm>
          <a:prstGeom prst="rect">
            <a:avLst/>
          </a:prstGeom>
          <a:noFill/>
          <a:ln cap="flat" cmpd="sng" w="9525">
            <a:solidFill>
              <a:srgbClr val="3333FF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70" name="Google Shape;270;p24"/>
          <p:cNvCxnSpPr>
            <a:stCxn id="268" idx="0"/>
          </p:cNvCxnSpPr>
          <p:nvPr/>
        </p:nvCxnSpPr>
        <p:spPr>
          <a:xfrm rot="10800000">
            <a:off x="7361884" y="2202050"/>
            <a:ext cx="582600" cy="81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1" name="Google Shape;271;p24"/>
          <p:cNvCxnSpPr>
            <a:stCxn id="269" idx="0"/>
          </p:cNvCxnSpPr>
          <p:nvPr/>
        </p:nvCxnSpPr>
        <p:spPr>
          <a:xfrm flipH="1" rot="10800000">
            <a:off x="5678826" y="1677350"/>
            <a:ext cx="555900" cy="1341600"/>
          </a:xfrm>
          <a:prstGeom prst="straightConnector1">
            <a:avLst/>
          </a:prstGeom>
          <a:noFill/>
          <a:ln cap="flat" cmpd="sng" w="9525">
            <a:solidFill>
              <a:srgbClr val="3333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2" name="Google Shape;272;p24"/>
          <p:cNvSpPr txBox="1"/>
          <p:nvPr/>
        </p:nvSpPr>
        <p:spPr>
          <a:xfrm>
            <a:off x="4735925" y="4074300"/>
            <a:ext cx="1885800" cy="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2.6% @ 17.6 MeV</a:t>
            </a:r>
            <a:endParaRPr b="1" sz="9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Improved PMT bases allowed for higher operational voltage that lowered noise </a:t>
            </a:r>
            <a:endParaRPr b="1" sz="9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24"/>
          <p:cNvSpPr txBox="1"/>
          <p:nvPr/>
        </p:nvSpPr>
        <p:spPr>
          <a:xfrm>
            <a:off x="7090588" y="4074300"/>
            <a:ext cx="1885800" cy="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1.52% @ 70 MeV</a:t>
            </a:r>
            <a:endParaRPr b="1" sz="9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High noise due to low PMT operational voltage degraded energy resolution, especially at low energies</a:t>
            </a:r>
            <a:endParaRPr b="1" sz="9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24"/>
          <p:cNvSpPr txBox="1"/>
          <p:nvPr/>
        </p:nvSpPr>
        <p:spPr>
          <a:xfrm>
            <a:off x="4790225" y="2713825"/>
            <a:ext cx="8421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333FF"/>
                </a:solidFill>
                <a:latin typeface="Lato"/>
                <a:ea typeface="Lato"/>
                <a:cs typeface="Lato"/>
                <a:sym typeface="Lato"/>
              </a:rPr>
              <a:t>p-Li</a:t>
            </a:r>
            <a:endParaRPr b="1" sz="1300">
              <a:solidFill>
                <a:srgbClr val="3333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p24"/>
          <p:cNvSpPr txBox="1"/>
          <p:nvPr/>
        </p:nvSpPr>
        <p:spPr>
          <a:xfrm>
            <a:off x="7944475" y="2680275"/>
            <a:ext cx="8421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b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+ beam</a:t>
            </a:r>
            <a:endParaRPr b="1"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6" name="Google Shape;276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26425" y="1404329"/>
            <a:ext cx="1017575" cy="80957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4"/>
          <p:cNvSpPr txBox="1"/>
          <p:nvPr/>
        </p:nvSpPr>
        <p:spPr>
          <a:xfrm>
            <a:off x="8161576" y="1132575"/>
            <a:ext cx="1072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 MeV pulses</a:t>
            </a:r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8" name="Google Shape;278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6748" y="2538228"/>
            <a:ext cx="3239025" cy="1228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5763" y="3767101"/>
            <a:ext cx="3239037" cy="978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5"/>
          <p:cNvSpPr txBox="1"/>
          <p:nvPr>
            <p:ph idx="4294967295" type="title"/>
          </p:nvPr>
        </p:nvSpPr>
        <p:spPr>
          <a:xfrm>
            <a:off x="617700" y="778300"/>
            <a:ext cx="77289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Review of LYSO calorimeter simulations</a:t>
            </a:r>
            <a:endParaRPr sz="4800"/>
          </a:p>
        </p:txBody>
      </p:sp>
      <p:sp>
        <p:nvSpPr>
          <p:cNvPr id="286" name="Google Shape;286;p2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6"/>
          <p:cNvSpPr txBox="1"/>
          <p:nvPr>
            <p:ph type="title"/>
          </p:nvPr>
        </p:nvSpPr>
        <p:spPr>
          <a:xfrm>
            <a:off x="628650" y="14719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Current Status of LYSO reconstruction in Simulation</a:t>
            </a:r>
            <a:endParaRPr sz="2900"/>
          </a:p>
        </p:txBody>
      </p:sp>
      <p:pic>
        <p:nvPicPr>
          <p:cNvPr id="292" name="Google Shape;2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6100" y="1266400"/>
            <a:ext cx="3605124" cy="181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452" y="3467813"/>
            <a:ext cx="1633400" cy="156364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6"/>
          <p:cNvSpPr/>
          <p:nvPr/>
        </p:nvSpPr>
        <p:spPr>
          <a:xfrm>
            <a:off x="3013450" y="1063475"/>
            <a:ext cx="1227300" cy="7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Truth Energies and Times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6"/>
          <p:cNvSpPr/>
          <p:nvPr/>
        </p:nvSpPr>
        <p:spPr>
          <a:xfrm>
            <a:off x="1637975" y="2019450"/>
            <a:ext cx="1021500" cy="4554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Waveforms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6"/>
          <p:cNvSpPr/>
          <p:nvPr/>
        </p:nvSpPr>
        <p:spPr>
          <a:xfrm>
            <a:off x="1637975" y="2668650"/>
            <a:ext cx="1021500" cy="4554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Waveform Fits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6"/>
          <p:cNvSpPr txBox="1"/>
          <p:nvPr/>
        </p:nvSpPr>
        <p:spPr>
          <a:xfrm>
            <a:off x="293675" y="2193575"/>
            <a:ext cx="1344300" cy="6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10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Detector Response</a:t>
            </a:r>
            <a:endParaRPr b="1" i="1" sz="210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6"/>
          <p:cNvSpPr/>
          <p:nvPr/>
        </p:nvSpPr>
        <p:spPr>
          <a:xfrm>
            <a:off x="3013450" y="3256725"/>
            <a:ext cx="1227300" cy="7110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Reconstructed Energies and Times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26"/>
          <p:cNvSpPr/>
          <p:nvPr/>
        </p:nvSpPr>
        <p:spPr>
          <a:xfrm>
            <a:off x="4461450" y="3256725"/>
            <a:ext cx="1227300" cy="7110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Clustering Algorithm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26"/>
          <p:cNvSpPr/>
          <p:nvPr/>
        </p:nvSpPr>
        <p:spPr>
          <a:xfrm>
            <a:off x="5909450" y="3256725"/>
            <a:ext cx="1227300" cy="7110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Event Recon (Clusters + ATAR Info)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1" name="Google Shape;301;p26"/>
          <p:cNvCxnSpPr>
            <a:stCxn id="294" idx="2"/>
            <a:endCxn id="298" idx="0"/>
          </p:cNvCxnSpPr>
          <p:nvPr/>
        </p:nvCxnSpPr>
        <p:spPr>
          <a:xfrm>
            <a:off x="3627100" y="1774475"/>
            <a:ext cx="0" cy="148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2" name="Google Shape;302;p26"/>
          <p:cNvCxnSpPr>
            <a:stCxn id="294" idx="1"/>
            <a:endCxn id="295" idx="0"/>
          </p:cNvCxnSpPr>
          <p:nvPr/>
        </p:nvCxnSpPr>
        <p:spPr>
          <a:xfrm flipH="1">
            <a:off x="2148850" y="1418975"/>
            <a:ext cx="864600" cy="60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303" name="Google Shape;303;p26"/>
          <p:cNvCxnSpPr>
            <a:endCxn id="296" idx="0"/>
          </p:cNvCxnSpPr>
          <p:nvPr/>
        </p:nvCxnSpPr>
        <p:spPr>
          <a:xfrm>
            <a:off x="2148725" y="24748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304" name="Google Shape;304;p26"/>
          <p:cNvCxnSpPr>
            <a:stCxn id="296" idx="2"/>
            <a:endCxn id="298" idx="1"/>
          </p:cNvCxnSpPr>
          <p:nvPr/>
        </p:nvCxnSpPr>
        <p:spPr>
          <a:xfrm>
            <a:off x="2148725" y="3124050"/>
            <a:ext cx="864600" cy="48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305" name="Google Shape;305;p26"/>
          <p:cNvCxnSpPr>
            <a:stCxn id="298" idx="3"/>
            <a:endCxn id="299" idx="1"/>
          </p:cNvCxnSpPr>
          <p:nvPr/>
        </p:nvCxnSpPr>
        <p:spPr>
          <a:xfrm>
            <a:off x="4240750" y="3612225"/>
            <a:ext cx="220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6" name="Google Shape;306;p26"/>
          <p:cNvCxnSpPr/>
          <p:nvPr/>
        </p:nvCxnSpPr>
        <p:spPr>
          <a:xfrm>
            <a:off x="5688750" y="3612225"/>
            <a:ext cx="220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07" name="Google Shape;307;p26"/>
          <p:cNvPicPr preferRelativeResize="0"/>
          <p:nvPr/>
        </p:nvPicPr>
        <p:blipFill rotWithShape="1">
          <a:blip r:embed="rId5">
            <a:alphaModFix/>
          </a:blip>
          <a:srcRect b="0" l="0" r="0" t="5802"/>
          <a:stretch/>
        </p:blipFill>
        <p:spPr>
          <a:xfrm>
            <a:off x="246975" y="1237175"/>
            <a:ext cx="1227300" cy="917149"/>
          </a:xfrm>
          <a:prstGeom prst="rect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08" name="Google Shape;308;p26"/>
          <p:cNvSpPr txBox="1"/>
          <p:nvPr/>
        </p:nvSpPr>
        <p:spPr>
          <a:xfrm>
            <a:off x="5275125" y="925450"/>
            <a:ext cx="3476100" cy="2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Complete Reconstruction of PiBeta Event</a:t>
            </a:r>
            <a:endParaRPr sz="15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26"/>
          <p:cNvSpPr txBox="1"/>
          <p:nvPr/>
        </p:nvSpPr>
        <p:spPr>
          <a:xfrm>
            <a:off x="4218050" y="4067075"/>
            <a:ext cx="44079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Approximately 6 crystals are lit up per event and most of the energy is deposited in a single crystal. Showers can be very asymmetric at the PIONEER energy scale.</a:t>
            </a:r>
            <a:endParaRPr b="1"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6"/>
          <p:cNvSpPr txBox="1"/>
          <p:nvPr/>
        </p:nvSpPr>
        <p:spPr>
          <a:xfrm>
            <a:off x="3679000" y="2154325"/>
            <a:ext cx="1344300" cy="5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Detector response can be skipped</a:t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7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Effects of intrinsic radioactivity and crystal gaps</a:t>
            </a:r>
            <a:endParaRPr/>
          </a:p>
        </p:txBody>
      </p:sp>
      <p:sp>
        <p:nvSpPr>
          <p:cNvPr id="317" name="Google Shape;317;p27"/>
          <p:cNvSpPr txBox="1"/>
          <p:nvPr>
            <p:ph idx="1" type="body"/>
          </p:nvPr>
        </p:nvSpPr>
        <p:spPr>
          <a:xfrm>
            <a:off x="729450" y="1483025"/>
            <a:ext cx="3842400" cy="32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Intrinsic radioactivity: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Very minor impact on energy resolution and no impact on tail fraction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Cluster energy threshold of 1.5 MeV requires correction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Crystal gaps: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0.1-0.2 mm gaps typical for </a:t>
            </a:r>
            <a:r>
              <a:rPr lang="en"/>
              <a:t>crystal</a:t>
            </a:r>
            <a:r>
              <a:rPr lang="en"/>
              <a:t> calos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Minimal impact on tail fraction and energy resolution with slight additional 3 mm ATAR displacement from center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"/>
              <a:t>Details in calo review talk </a:t>
            </a:r>
            <a:r>
              <a:rPr i="1" lang="en" sz="1200"/>
              <a:t>(https://indico.psi.ch/event/16633/contributions/52531/)</a:t>
            </a:r>
            <a:endParaRPr i="1" sz="1200"/>
          </a:p>
        </p:txBody>
      </p:sp>
      <p:pic>
        <p:nvPicPr>
          <p:cNvPr id="318" name="Google Shape;318;p27"/>
          <p:cNvPicPr preferRelativeResize="0"/>
          <p:nvPr/>
        </p:nvPicPr>
        <p:blipFill rotWithShape="1">
          <a:blip r:embed="rId3">
            <a:alphaModFix/>
          </a:blip>
          <a:srcRect b="0" l="0" r="7132" t="5997"/>
          <a:stretch/>
        </p:blipFill>
        <p:spPr>
          <a:xfrm>
            <a:off x="5921975" y="1359950"/>
            <a:ext cx="2560701" cy="1757775"/>
          </a:xfrm>
          <a:prstGeom prst="rect">
            <a:avLst/>
          </a:prstGeom>
          <a:noFill/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19" name="Google Shape;319;p27"/>
          <p:cNvPicPr preferRelativeResize="0"/>
          <p:nvPr/>
        </p:nvPicPr>
        <p:blipFill rotWithShape="1">
          <a:blip r:embed="rId4">
            <a:alphaModFix/>
          </a:blip>
          <a:srcRect b="0" l="0" r="7244" t="8625"/>
          <a:stretch/>
        </p:blipFill>
        <p:spPr>
          <a:xfrm>
            <a:off x="6852325" y="3370550"/>
            <a:ext cx="2057875" cy="1473300"/>
          </a:xfrm>
          <a:prstGeom prst="rect">
            <a:avLst/>
          </a:prstGeom>
          <a:noFill/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0" name="Google Shape;32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1701" y="3260256"/>
            <a:ext cx="1238200" cy="169389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1" name="Google Shape;321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22175" y="2215297"/>
            <a:ext cx="1446874" cy="96943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7"/>
          <p:cNvSpPr txBox="1"/>
          <p:nvPr/>
        </p:nvSpPr>
        <p:spPr>
          <a:xfrm>
            <a:off x="3931617" y="2118519"/>
            <a:ext cx="1459500" cy="2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Radioactive Energy Spectrum</a:t>
            </a:r>
            <a:endParaRPr sz="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27"/>
          <p:cNvSpPr txBox="1"/>
          <p:nvPr/>
        </p:nvSpPr>
        <p:spPr>
          <a:xfrm>
            <a:off x="6800025" y="3996500"/>
            <a:ext cx="1459500" cy="6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Gaps don’t affect resolution</a:t>
            </a:r>
            <a:endParaRPr b="1" i="1" sz="1300">
              <a:solidFill>
                <a:srgbClr val="1A1A1A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4" name="Google Shape;324;p27"/>
          <p:cNvSpPr txBox="1"/>
          <p:nvPr/>
        </p:nvSpPr>
        <p:spPr>
          <a:xfrm>
            <a:off x="5877075" y="2088900"/>
            <a:ext cx="1459500" cy="6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Radioactivity</a:t>
            </a:r>
            <a:r>
              <a:rPr b="1" i="1" lang="en" sz="1300">
                <a:solidFill>
                  <a:srgbClr val="1A1A1A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doesn’t directly</a:t>
            </a:r>
            <a:r>
              <a:rPr b="1" i="1" lang="en" sz="1300">
                <a:solidFill>
                  <a:srgbClr val="1A1A1A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affect resolution</a:t>
            </a:r>
            <a:endParaRPr b="1" i="1" sz="1300">
              <a:solidFill>
                <a:srgbClr val="1A1A1A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5" name="Google Shape;325;p2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8"/>
          <p:cNvSpPr txBox="1"/>
          <p:nvPr/>
        </p:nvSpPr>
        <p:spPr>
          <a:xfrm>
            <a:off x="5989500" y="906213"/>
            <a:ext cx="2450700" cy="18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Due to shower concentration at the front of the LYSO crystal, PIONEER has a looser specification on uniformity than high energy experiments with large dynamic ranges spanning many orders of magnitude in energy. </a:t>
            </a:r>
            <a:endParaRPr sz="130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50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To maintain an energy resolution &lt;2%, PIONEER response uniformity must be only 1.0%/cm or better. (~20% along crystal length)</a:t>
            </a:r>
            <a:endParaRPr b="1" i="1" sz="150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1" name="Google Shape;331;p28"/>
          <p:cNvPicPr preferRelativeResize="0"/>
          <p:nvPr/>
        </p:nvPicPr>
        <p:blipFill rotWithShape="1">
          <a:blip r:embed="rId3">
            <a:alphaModFix/>
          </a:blip>
          <a:srcRect b="0" l="0" r="1117" t="0"/>
          <a:stretch/>
        </p:blipFill>
        <p:spPr>
          <a:xfrm>
            <a:off x="377825" y="455838"/>
            <a:ext cx="3863623" cy="2891674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28"/>
          <p:cNvSpPr/>
          <p:nvPr/>
        </p:nvSpPr>
        <p:spPr>
          <a:xfrm>
            <a:off x="377825" y="3347513"/>
            <a:ext cx="5241350" cy="754750"/>
          </a:xfrm>
          <a:prstGeom prst="flowChartManualInput">
            <a:avLst/>
          </a:prstGeom>
          <a:solidFill>
            <a:srgbClr val="E7E6E6"/>
          </a:solidFill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3" name="Google Shape;333;p28"/>
          <p:cNvCxnSpPr/>
          <p:nvPr/>
        </p:nvCxnSpPr>
        <p:spPr>
          <a:xfrm>
            <a:off x="817150" y="1991588"/>
            <a:ext cx="8400" cy="2124900"/>
          </a:xfrm>
          <a:prstGeom prst="straightConnector1">
            <a:avLst/>
          </a:prstGeom>
          <a:noFill/>
          <a:ln cap="flat" cmpd="sng" w="9525">
            <a:solidFill>
              <a:srgbClr val="44546A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34" name="Google Shape;334;p28"/>
          <p:cNvCxnSpPr/>
          <p:nvPr/>
        </p:nvCxnSpPr>
        <p:spPr>
          <a:xfrm>
            <a:off x="1462025" y="2001038"/>
            <a:ext cx="1500" cy="2106000"/>
          </a:xfrm>
          <a:prstGeom prst="straightConnector1">
            <a:avLst/>
          </a:prstGeom>
          <a:noFill/>
          <a:ln cap="flat" cmpd="sng" w="9525">
            <a:solidFill>
              <a:srgbClr val="44546A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35" name="Google Shape;335;p28"/>
          <p:cNvCxnSpPr/>
          <p:nvPr/>
        </p:nvCxnSpPr>
        <p:spPr>
          <a:xfrm flipH="1">
            <a:off x="1221125" y="1288238"/>
            <a:ext cx="1327800" cy="819900"/>
          </a:xfrm>
          <a:prstGeom prst="straightConnector1">
            <a:avLst/>
          </a:prstGeom>
          <a:noFill/>
          <a:ln cap="flat" cmpd="sng" w="9525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6" name="Google Shape;336;p28"/>
          <p:cNvSpPr txBox="1"/>
          <p:nvPr/>
        </p:nvSpPr>
        <p:spPr>
          <a:xfrm>
            <a:off x="2502325" y="655036"/>
            <a:ext cx="2450700" cy="15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Most energy deposition occurs in a small region at the front of the crystal</a:t>
            </a:r>
            <a:endParaRPr sz="2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7" name="Google Shape;337;p28"/>
          <p:cNvCxnSpPr/>
          <p:nvPr/>
        </p:nvCxnSpPr>
        <p:spPr>
          <a:xfrm>
            <a:off x="389400" y="4330563"/>
            <a:ext cx="5218200" cy="0"/>
          </a:xfrm>
          <a:prstGeom prst="straightConnector1">
            <a:avLst/>
          </a:prstGeom>
          <a:noFill/>
          <a:ln cap="flat" cmpd="sng" w="9525">
            <a:solidFill>
              <a:srgbClr val="44546A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338" name="Google Shape;338;p28"/>
          <p:cNvSpPr txBox="1"/>
          <p:nvPr/>
        </p:nvSpPr>
        <p:spPr>
          <a:xfrm>
            <a:off x="2548925" y="3976463"/>
            <a:ext cx="11787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21.3 cm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8"/>
          <p:cNvSpPr txBox="1"/>
          <p:nvPr/>
        </p:nvSpPr>
        <p:spPr>
          <a:xfrm>
            <a:off x="5897975" y="3886350"/>
            <a:ext cx="25422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Jiaqi will show that this is a non-issue</a:t>
            </a:r>
            <a:endParaRPr b="1" i="1" sz="13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0" name="Google Shape;340;p28"/>
          <p:cNvSpPr txBox="1"/>
          <p:nvPr>
            <p:ph idx="4294967295" type="title"/>
          </p:nvPr>
        </p:nvSpPr>
        <p:spPr>
          <a:xfrm>
            <a:off x="727650" y="342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Effects of focusing effect in tapered crystals</a:t>
            </a:r>
            <a:endParaRPr/>
          </a:p>
        </p:txBody>
      </p:sp>
      <p:sp>
        <p:nvSpPr>
          <p:cNvPr id="341" name="Google Shape;341;p2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9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PiBeta is enabled w/ LYSO calo</a:t>
            </a:r>
            <a:endParaRPr/>
          </a:p>
        </p:txBody>
      </p:sp>
      <p:sp>
        <p:nvSpPr>
          <p:cNvPr id="347" name="Google Shape;347;p29"/>
          <p:cNvSpPr txBox="1"/>
          <p:nvPr>
            <p:ph idx="1" type="body"/>
          </p:nvPr>
        </p:nvSpPr>
        <p:spPr>
          <a:xfrm>
            <a:off x="610675" y="1975350"/>
            <a:ext cx="3842700" cy="252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608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103"/>
              <a:buChar char="●"/>
            </a:pPr>
            <a:r>
              <a:rPr lang="en" sz="1102"/>
              <a:t>In Phases II/III, we plan to measure the pion beta decay branching ratio to 3/6 times improved precision</a:t>
            </a:r>
            <a:endParaRPr sz="1102"/>
          </a:p>
          <a:p>
            <a:pPr indent="-298608" lvl="0" marL="45720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SzPts val="1103"/>
              <a:buChar char="●"/>
            </a:pPr>
            <a:r>
              <a:rPr lang="en" sz="1102"/>
              <a:t>Simulations done by B. Taylor show excellent discrimination utilizing the intrinsic LYSO segmentation to </a:t>
            </a:r>
            <a:r>
              <a:rPr lang="en" sz="1102"/>
              <a:t>perform</a:t>
            </a:r>
            <a:r>
              <a:rPr lang="en" sz="1102"/>
              <a:t> invariant mass calculations on calorimeter clusters</a:t>
            </a:r>
            <a:endParaRPr sz="1102"/>
          </a:p>
          <a:p>
            <a:pPr indent="-298608" lvl="0" marL="45720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SzPts val="1103"/>
              <a:buChar char="●"/>
            </a:pPr>
            <a:r>
              <a:rPr lang="en" sz="1102"/>
              <a:t>Timing cut to remove dominant </a:t>
            </a:r>
            <a:r>
              <a:rPr lang="en" sz="1102"/>
              <a:t>charge</a:t>
            </a:r>
            <a:r>
              <a:rPr lang="en" sz="1102"/>
              <a:t> exchange background dominated previous systematic uncertainties</a:t>
            </a:r>
            <a:endParaRPr sz="1102"/>
          </a:p>
          <a:p>
            <a:pPr indent="-286861" lvl="1" marL="914400" rtl="0" algn="l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SzPts val="918"/>
              <a:buChar char="○"/>
            </a:pPr>
            <a:r>
              <a:rPr lang="en" sz="917"/>
              <a:t>Modern electronics/hardware will significantly reduce uncertainty</a:t>
            </a:r>
            <a:endParaRPr sz="917"/>
          </a:p>
        </p:txBody>
      </p:sp>
      <p:pic>
        <p:nvPicPr>
          <p:cNvPr id="348" name="Google Shape;34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8325" y="2528275"/>
            <a:ext cx="2669824" cy="2321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9187" y="545576"/>
            <a:ext cx="2208091" cy="19450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0" name="Google Shape;350;p29"/>
          <p:cNvCxnSpPr/>
          <p:nvPr/>
        </p:nvCxnSpPr>
        <p:spPr>
          <a:xfrm>
            <a:off x="5658275" y="3912250"/>
            <a:ext cx="1185600" cy="34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1" name="Google Shape;351;p29"/>
          <p:cNvSpPr txBox="1"/>
          <p:nvPr/>
        </p:nvSpPr>
        <p:spPr>
          <a:xfrm>
            <a:off x="4453375" y="3445850"/>
            <a:ext cx="1476900" cy="9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Invariant mass of 2 clusters separates pileup from signal</a:t>
            </a:r>
            <a:endParaRPr b="1" i="1"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2" name="Google Shape;352;p29"/>
          <p:cNvSpPr txBox="1"/>
          <p:nvPr/>
        </p:nvSpPr>
        <p:spPr>
          <a:xfrm>
            <a:off x="748000" y="1346975"/>
            <a:ext cx="36405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π</a:t>
            </a:r>
            <a:r>
              <a:rPr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+ → π</a:t>
            </a:r>
            <a:r>
              <a:rPr baseline="30000"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baseline="30000"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+</a:t>
            </a:r>
            <a:r>
              <a:rPr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𝜈;    </a:t>
            </a:r>
            <a:r>
              <a:rPr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π</a:t>
            </a:r>
            <a:r>
              <a:rPr baseline="30000"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en" sz="2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→ 𝛾𝛾</a:t>
            </a:r>
            <a:endParaRPr sz="25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3" name="Google Shape;353;p2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0"/>
          <p:cNvSpPr txBox="1"/>
          <p:nvPr>
            <p:ph type="title"/>
          </p:nvPr>
        </p:nvSpPr>
        <p:spPr>
          <a:xfrm>
            <a:off x="729450" y="571925"/>
            <a:ext cx="77532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for LYSO crystals in the PIONEER demonstrator</a:t>
            </a:r>
            <a:endParaRPr/>
          </a:p>
        </p:txBody>
      </p:sp>
      <p:sp>
        <p:nvSpPr>
          <p:cNvPr id="359" name="Google Shape;359;p30"/>
          <p:cNvSpPr txBox="1"/>
          <p:nvPr>
            <p:ph idx="1" type="body"/>
          </p:nvPr>
        </p:nvSpPr>
        <p:spPr>
          <a:xfrm>
            <a:off x="729450" y="1431200"/>
            <a:ext cx="38424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 crystal array (Pent + Hex A,B,C) – 6 crystal array hopefully </a:t>
            </a:r>
            <a:r>
              <a:rPr lang="en"/>
              <a:t>tested</a:t>
            </a:r>
            <a:r>
              <a:rPr lang="en"/>
              <a:t> this year at PSI during student beam time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Confirm high resolution in tapered crystals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Measure sub 1% tail and validate with sim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Test crystal responses near their boundaries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Measure updated time/spatial resolution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Single crystal tomography with muon beam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Obtain updated waveforms for simulation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Test reconstruction strategies with other </a:t>
            </a:r>
            <a:r>
              <a:rPr lang="en"/>
              <a:t>detectors</a:t>
            </a:r>
            <a:r>
              <a:rPr lang="en"/>
              <a:t> (ATAR, Tracker?)</a:t>
            </a:r>
            <a:endParaRPr/>
          </a:p>
        </p:txBody>
      </p:sp>
      <p:pic>
        <p:nvPicPr>
          <p:cNvPr id="360" name="Google Shape;36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89425" y="1230725"/>
            <a:ext cx="1775000" cy="144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6199" y="2672900"/>
            <a:ext cx="3076450" cy="227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3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1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368" name="Google Shape;368;p31"/>
          <p:cNvSpPr txBox="1"/>
          <p:nvPr>
            <p:ph idx="1" type="body"/>
          </p:nvPr>
        </p:nvSpPr>
        <p:spPr>
          <a:xfrm>
            <a:off x="729450" y="1722700"/>
            <a:ext cx="76887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</a:pPr>
            <a:r>
              <a:rPr b="1" lang="en" u="sng">
                <a:solidFill>
                  <a:schemeClr val="dk2"/>
                </a:solidFill>
              </a:rPr>
              <a:t>LYSO crystals meet the specifications for the PIONEER experiment</a:t>
            </a:r>
            <a:endParaRPr b="1" u="sng">
              <a:solidFill>
                <a:schemeClr val="dk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SICCAS has demonstrated a capability to grow crystals of the size type needed for the PIONEER calorimeter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Intrinsic </a:t>
            </a:r>
            <a:r>
              <a:rPr lang="en"/>
              <a:t>segmentation allows for much simpler event reconstruction that: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</a:pPr>
            <a:r>
              <a:rPr b="1" i="1" lang="en">
                <a:solidFill>
                  <a:schemeClr val="dk2"/>
                </a:solidFill>
              </a:rPr>
              <a:t>Significantly reduces pileup</a:t>
            </a:r>
            <a:endParaRPr b="1" i="1">
              <a:solidFill>
                <a:schemeClr val="dk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</a:pPr>
            <a:r>
              <a:rPr b="1" i="1" lang="en">
                <a:solidFill>
                  <a:schemeClr val="dk2"/>
                </a:solidFill>
              </a:rPr>
              <a:t>Enables the PiBeta measurement</a:t>
            </a:r>
            <a:endParaRPr b="1" i="1">
              <a:solidFill>
                <a:schemeClr val="dk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PIONEER demonstrator will allow for the testing of a 16 tapered crystal array to further: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Characterize/optimize the performance of tapered LYSO crystals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Test tapered crystal assembly and support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</a:pPr>
            <a:r>
              <a:rPr b="1" lang="en">
                <a:solidFill>
                  <a:schemeClr val="dk2"/>
                </a:solidFill>
              </a:rPr>
              <a:t>Improve/verify Geant4 simulation to drive further experimental design</a:t>
            </a:r>
            <a:endParaRPr b="1">
              <a:solidFill>
                <a:schemeClr val="dk2"/>
              </a:solidFill>
            </a:endParaRPr>
          </a:p>
        </p:txBody>
      </p:sp>
      <p:pic>
        <p:nvPicPr>
          <p:cNvPr id="369" name="Google Shape;36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3825" y="749430"/>
            <a:ext cx="1141925" cy="112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05" name="Google Shape;105;p15"/>
          <p:cNvSpPr txBox="1"/>
          <p:nvPr>
            <p:ph idx="1" type="body"/>
          </p:nvPr>
        </p:nvSpPr>
        <p:spPr>
          <a:xfrm>
            <a:off x="729450" y="1709750"/>
            <a:ext cx="7688700" cy="26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LYSO as a PIONEER calorimeter option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Measurements/Performance of LYSO crystals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LYSO crystals in the PIONEER demonstrator</a:t>
            </a:r>
            <a:endParaRPr/>
          </a:p>
        </p:txBody>
      </p:sp>
      <p:sp>
        <p:nvSpPr>
          <p:cNvPr id="106" name="Google Shape;106;p15"/>
          <p:cNvSpPr txBox="1"/>
          <p:nvPr/>
        </p:nvSpPr>
        <p:spPr>
          <a:xfrm>
            <a:off x="4913350" y="1330550"/>
            <a:ext cx="3887400" cy="2782500"/>
          </a:xfrm>
          <a:prstGeom prst="rect">
            <a:avLst/>
          </a:prstGeom>
          <a:noFill/>
          <a:ln cap="flat" cmpd="sng" w="952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Lato"/>
              <a:buNone/>
            </a:pPr>
            <a:r>
              <a:rPr b="1" i="0" lang="en" u="sng" cap="none" strike="noStrik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Lutetium–yttrium oxyorthosilicate (LYSO):</a:t>
            </a:r>
            <a:endParaRPr sz="1500"/>
          </a:p>
          <a:p>
            <a:pPr indent="-2349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Lato"/>
              <a:buChar char="●"/>
            </a:pP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By weight:</a:t>
            </a: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7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% Lutetium,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8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% Oxygen,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6% Silicon,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lang="en" sz="1200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~0</a:t>
            </a:r>
            <a:r>
              <a:rPr b="1" i="0" lang="en" sz="1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% Cerium (dopant)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,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b="0"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% Yttrium</a:t>
            </a:r>
            <a:endParaRPr sz="1500"/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500"/>
              <a:buFont typeface="Lato"/>
              <a:buChar char="●"/>
            </a:pP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X</a:t>
            </a:r>
            <a:r>
              <a:rPr b="1" baseline="-25000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= 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1.14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cm 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, R</a:t>
            </a:r>
            <a:r>
              <a:rPr b="1" baseline="-25000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= 2.07 cm</a:t>
            </a:r>
            <a:endParaRPr b="1" sz="1500">
              <a:solidFill>
                <a:srgbClr val="6AA84F"/>
              </a:solidFill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Lato"/>
              <a:buChar char="●"/>
            </a:pP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Decay time = 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40 ns</a:t>
            </a:r>
            <a:endParaRPr sz="1500">
              <a:solidFill>
                <a:srgbClr val="6AA84F"/>
              </a:solidFill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Lato"/>
              <a:buChar char="●"/>
            </a:pP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Light yield 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30,000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i="0" lang="en" u="none" cap="none" strike="noStrike">
                <a:solidFill>
                  <a:srgbClr val="6AA84F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/MeV</a:t>
            </a:r>
            <a:endParaRPr sz="1500">
              <a:solidFill>
                <a:srgbClr val="6AA84F"/>
              </a:solidFill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Lato"/>
              <a:buChar char="●"/>
            </a:pPr>
            <a:r>
              <a:rPr b="1" i="0" lang="en" u="none" cap="none" strike="noStrike">
                <a:solidFill>
                  <a:srgbClr val="6AA84F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λ</a:t>
            </a:r>
            <a:r>
              <a:rPr b="1" baseline="-25000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peak</a:t>
            </a:r>
            <a:r>
              <a:rPr b="1" i="0" lang="en" u="none" cap="none" strike="noStrike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420 nm</a:t>
            </a:r>
            <a:r>
              <a:rPr b="1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-&gt; conventional PMTs</a:t>
            </a:r>
            <a:endParaRPr b="0" i="0" u="none" cap="none" strike="noStrike">
              <a:solidFill>
                <a:srgbClr val="666666"/>
              </a:solidFill>
              <a:latin typeface="Lato"/>
              <a:ea typeface="Lato"/>
              <a:cs typeface="Lato"/>
              <a:sym typeface="Lato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Lato"/>
              <a:buChar char="●"/>
            </a:pP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Radioactive (&lt; 1 MeV constant rumble) </a:t>
            </a:r>
            <a:endParaRPr sz="1500"/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Lato"/>
              <a:buChar char="●"/>
            </a:pPr>
            <a:r>
              <a:rPr b="0" i="0" lang="en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Non hygroscopi</a:t>
            </a:r>
            <a:r>
              <a:rPr lang="en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c, </a:t>
            </a:r>
            <a:r>
              <a:rPr lang="en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negligible</a:t>
            </a:r>
            <a:r>
              <a:rPr lang="en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temperature dependence, radiation hard</a:t>
            </a:r>
            <a:endParaRPr b="0" i="0" u="none" cap="none" strike="noStrike">
              <a:solidFill>
                <a:srgbClr val="7030A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LYSO Calorimeter Design Overview</a:t>
            </a:r>
            <a:endParaRPr/>
          </a:p>
        </p:txBody>
      </p:sp>
      <p:pic>
        <p:nvPicPr>
          <p:cNvPr id="113" name="Google Shape;11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675" y="1306713"/>
            <a:ext cx="1893949" cy="185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4">
            <a:alphaModFix/>
          </a:blip>
          <a:srcRect b="0" l="24744" r="33243" t="0"/>
          <a:stretch/>
        </p:blipFill>
        <p:spPr>
          <a:xfrm>
            <a:off x="2655775" y="1107113"/>
            <a:ext cx="1653827" cy="225857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6"/>
          <p:cNvSpPr txBox="1"/>
          <p:nvPr/>
        </p:nvSpPr>
        <p:spPr>
          <a:xfrm>
            <a:off x="4783750" y="1495975"/>
            <a:ext cx="3880200" cy="32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311 crystals in calorimeter w/ 8 different crystal shapes – </a:t>
            </a:r>
            <a:r>
              <a:rPr b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SICCAS has demonstrated capability to grow largest Hex G crystal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19 radiation lengths (21.3 cm), 15 cm inner radius, intrinsically segmented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857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Lato"/>
              <a:buChar char="○"/>
            </a:pPr>
            <a:r>
              <a:rPr b="1" lang="en" sz="9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Small size allows us to get closer to last quad → better focus</a:t>
            </a:r>
            <a:endParaRPr b="1" sz="9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857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Lato"/>
              <a:buChar char="○"/>
            </a:pPr>
            <a:r>
              <a:rPr b="1" lang="en" sz="9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Segmentation provides significant help in pileup identification</a:t>
            </a:r>
            <a:endParaRPr b="1" sz="9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40 degree opening angle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Crystals supported by 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optical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glue on back face to support structure.  On rails, movable with mounted electronics (more from Ryan)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6" name="Google Shape;116;p16"/>
          <p:cNvPicPr preferRelativeResize="0"/>
          <p:nvPr/>
        </p:nvPicPr>
        <p:blipFill rotWithShape="1">
          <a:blip r:embed="rId5">
            <a:alphaModFix/>
          </a:blip>
          <a:srcRect b="11498" l="0" r="0" t="20984"/>
          <a:stretch/>
        </p:blipFill>
        <p:spPr>
          <a:xfrm>
            <a:off x="1148425" y="3365700"/>
            <a:ext cx="2743650" cy="1389324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Calibrations for a LYSO calorimeter</a:t>
            </a:r>
            <a:endParaRPr/>
          </a:p>
        </p:txBody>
      </p:sp>
      <p:pic>
        <p:nvPicPr>
          <p:cNvPr id="123" name="Google Shape;123;p17" title="Media1.wm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125" y="2658902"/>
            <a:ext cx="2900974" cy="217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237125" y="1376000"/>
            <a:ext cx="3245100" cy="1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p-Li reaction using Cockroft-Walton proton gun to calibrate w/ 17.6 MeV gammas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Lato"/>
              <a:buChar char="●"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Used by L3 @ LEP and MEG-II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Lato"/>
              <a:buChar char="●"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2.6% energy resolution obtained for LYSO array using same 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reaction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3482225" y="1376000"/>
            <a:ext cx="2928000" cy="8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For higher energy absolute energy, adopt the successful charge-exchange method used by MEG:  </a:t>
            </a:r>
            <a:r>
              <a:rPr lang="en" sz="1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π</a:t>
            </a:r>
            <a:r>
              <a:rPr baseline="30000" lang="en" sz="1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en" sz="1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p → nπ</a:t>
            </a:r>
            <a:r>
              <a:rPr baseline="30000" lang="en" sz="1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en" sz="1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→ γγ</a:t>
            </a:r>
            <a:r>
              <a:rPr lang="en" sz="1200">
                <a:latin typeface="Lato"/>
                <a:ea typeface="Lato"/>
                <a:cs typeface="Lato"/>
                <a:sym typeface="Lato"/>
              </a:rPr>
              <a:t>, employ it once per running cycle 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●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Remove 6 downstream crystals to insert LH2 arm; negative pions, remove ATAR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6" name="Google Shape;12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4602" y="2882275"/>
            <a:ext cx="2247826" cy="211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7"/>
          <p:cNvPicPr preferRelativeResize="0"/>
          <p:nvPr/>
        </p:nvPicPr>
        <p:blipFill rotWithShape="1">
          <a:blip r:embed="rId6">
            <a:alphaModFix/>
          </a:blip>
          <a:srcRect b="8282" l="32368" r="26793" t="6152"/>
          <a:stretch/>
        </p:blipFill>
        <p:spPr>
          <a:xfrm flipH="1" rot="3803403">
            <a:off x="8614395" y="2908683"/>
            <a:ext cx="194504" cy="498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/>
          <p:cNvPicPr preferRelativeResize="0"/>
          <p:nvPr/>
        </p:nvPicPr>
        <p:blipFill rotWithShape="1">
          <a:blip r:embed="rId7">
            <a:alphaModFix/>
          </a:blip>
          <a:srcRect b="-1334" l="42769" r="21031" t="18935"/>
          <a:stretch/>
        </p:blipFill>
        <p:spPr>
          <a:xfrm>
            <a:off x="3712000" y="2752050"/>
            <a:ext cx="1720003" cy="22461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7"/>
          <p:cNvCxnSpPr/>
          <p:nvPr/>
        </p:nvCxnSpPr>
        <p:spPr>
          <a:xfrm rot="10800000">
            <a:off x="4608800" y="3575400"/>
            <a:ext cx="11337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0" name="Google Shape;130;p17"/>
          <p:cNvSpPr txBox="1"/>
          <p:nvPr/>
        </p:nvSpPr>
        <p:spPr>
          <a:xfrm>
            <a:off x="5696450" y="3264450"/>
            <a:ext cx="6237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LH2 arm</a:t>
            </a:r>
            <a:endParaRPr b="1"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4446900" y="3517100"/>
            <a:ext cx="125100" cy="12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32" name="Google Shape;132;p17"/>
          <p:cNvCxnSpPr>
            <a:endCxn id="131" idx="2"/>
          </p:cNvCxnSpPr>
          <p:nvPr/>
        </p:nvCxnSpPr>
        <p:spPr>
          <a:xfrm rot="10800000">
            <a:off x="4509450" y="3646700"/>
            <a:ext cx="740700" cy="9132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3" name="Google Shape;133;p17"/>
          <p:cNvSpPr txBox="1"/>
          <p:nvPr/>
        </p:nvSpPr>
        <p:spPr>
          <a:xfrm>
            <a:off x="5224250" y="4339800"/>
            <a:ext cx="8550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9900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LH2 target</a:t>
            </a:r>
            <a:endParaRPr b="1" sz="1300">
              <a:solidFill>
                <a:srgbClr val="9900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17"/>
          <p:cNvSpPr txBox="1"/>
          <p:nvPr/>
        </p:nvSpPr>
        <p:spPr>
          <a:xfrm>
            <a:off x="6675325" y="1449625"/>
            <a:ext cx="2364300" cy="8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Two UVA laser system using to excite LYSO </a:t>
            </a:r>
            <a:r>
              <a:rPr lang="en" sz="1200">
                <a:latin typeface="Lato"/>
                <a:ea typeface="Lato"/>
                <a:cs typeface="Lato"/>
                <a:sym typeface="Lato"/>
              </a:rPr>
              <a:t>scintillation</a:t>
            </a:r>
            <a:r>
              <a:rPr lang="en" sz="1200">
                <a:latin typeface="Lato"/>
                <a:ea typeface="Lato"/>
                <a:cs typeface="Lato"/>
                <a:sym typeface="Lato"/>
              </a:rPr>
              <a:t> mechanism for gain stability monitoring + more (Erik will discuss in his talk)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idx="4294967295" type="title"/>
          </p:nvPr>
        </p:nvSpPr>
        <p:spPr>
          <a:xfrm>
            <a:off x="617700" y="778300"/>
            <a:ext cx="48915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Brief Review of LYSO Measurements in Test Beams</a:t>
            </a:r>
            <a:endParaRPr/>
          </a:p>
        </p:txBody>
      </p:sp>
      <p:pic>
        <p:nvPicPr>
          <p:cNvPr id="141" name="Google Shape;14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7375" y="405050"/>
            <a:ext cx="3329999" cy="449785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 txBox="1"/>
          <p:nvPr/>
        </p:nvSpPr>
        <p:spPr>
          <a:xfrm>
            <a:off x="1173850" y="2824963"/>
            <a:ext cx="2751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arXiv: </a:t>
            </a:r>
            <a:r>
              <a:rPr lang="en" sz="21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2409.14691</a:t>
            </a:r>
            <a:endParaRPr sz="3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/>
          <p:nvPr/>
        </p:nvSpPr>
        <p:spPr>
          <a:xfrm>
            <a:off x="611975" y="997175"/>
            <a:ext cx="4197900" cy="34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Ten 2.5 x 2.5 x 18 cm</a:t>
            </a:r>
            <a:r>
              <a:rPr baseline="30000" lang="en" sz="1800"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 LYSO crystals wrapped in ESR tested with: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30-100 MeV positrons (and 210 MeV muons) at PiM1 beamline at PSI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17.6 MeV gammas at CENPA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Measurements of: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Longitudinal response uniformity (LRU)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Time resolution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Energy resolution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Spatial resolution (6 mm at 70 MeV)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3600" y="2641938"/>
            <a:ext cx="3408098" cy="221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0362" y="285900"/>
            <a:ext cx="2377176" cy="232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9"/>
          <p:cNvSpPr txBox="1"/>
          <p:nvPr/>
        </p:nvSpPr>
        <p:spPr>
          <a:xfrm>
            <a:off x="6084300" y="2144475"/>
            <a:ext cx="2006700" cy="3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17.6 MeV 𝜸  CENPA RUN</a:t>
            </a:r>
            <a:endParaRPr b="1" i="1" sz="1300">
              <a:solidFill>
                <a:srgbClr val="1A1A1A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p19"/>
          <p:cNvSpPr/>
          <p:nvPr/>
        </p:nvSpPr>
        <p:spPr>
          <a:xfrm>
            <a:off x="6115200" y="2898675"/>
            <a:ext cx="1877700" cy="259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6084300" y="2832075"/>
            <a:ext cx="2143200" cy="3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30-100 MeV e+ PSI RUN</a:t>
            </a:r>
            <a:endParaRPr b="1" i="1" sz="1300">
              <a:solidFill>
                <a:srgbClr val="1A1A1A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6050200" y="4096875"/>
            <a:ext cx="935100" cy="2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NaI(Tl)</a:t>
            </a:r>
            <a:endParaRPr b="1" i="1" sz="13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5" name="Google Shape;155;p19"/>
          <p:cNvPicPr preferRelativeResize="0"/>
          <p:nvPr/>
        </p:nvPicPr>
        <p:blipFill rotWithShape="1">
          <a:blip r:embed="rId5">
            <a:alphaModFix/>
          </a:blip>
          <a:srcRect b="5844" l="6038" r="13762" t="5729"/>
          <a:stretch/>
        </p:blipFill>
        <p:spPr>
          <a:xfrm>
            <a:off x="7290250" y="3359775"/>
            <a:ext cx="1404027" cy="1170002"/>
          </a:xfrm>
          <a:prstGeom prst="rect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56" name="Google Shape;156;p19"/>
          <p:cNvCxnSpPr/>
          <p:nvPr/>
        </p:nvCxnSpPr>
        <p:spPr>
          <a:xfrm>
            <a:off x="7211600" y="3879775"/>
            <a:ext cx="303900" cy="33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7" name="Google Shape;157;p19"/>
          <p:cNvSpPr txBox="1"/>
          <p:nvPr/>
        </p:nvSpPr>
        <p:spPr>
          <a:xfrm>
            <a:off x="6115200" y="3637713"/>
            <a:ext cx="935100" cy="2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LYSO</a:t>
            </a:r>
            <a:endParaRPr b="1" i="1" sz="13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8" name="Google Shape;158;p19"/>
          <p:cNvSpPr txBox="1"/>
          <p:nvPr>
            <p:ph idx="4294967295" type="title"/>
          </p:nvPr>
        </p:nvSpPr>
        <p:spPr>
          <a:xfrm>
            <a:off x="94000" y="85075"/>
            <a:ext cx="59562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10 array measurements</a:t>
            </a:r>
            <a:endParaRPr/>
          </a:p>
        </p:txBody>
      </p:sp>
      <p:sp>
        <p:nvSpPr>
          <p:cNvPr id="159" name="Google Shape;159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Detector setup at PSI</a:t>
            </a:r>
            <a:endParaRPr/>
          </a:p>
        </p:txBody>
      </p:sp>
      <p:sp>
        <p:nvSpPr>
          <p:cNvPr id="165" name="Google Shape;165;p20"/>
          <p:cNvSpPr txBox="1"/>
          <p:nvPr/>
        </p:nvSpPr>
        <p:spPr>
          <a:xfrm>
            <a:off x="4012450" y="1262950"/>
            <a:ext cx="383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2704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 rotWithShape="1">
          <a:blip r:embed="rId3">
            <a:alphaModFix/>
          </a:blip>
          <a:srcRect b="11970" l="7595" r="0" t="19310"/>
          <a:stretch/>
        </p:blipFill>
        <p:spPr>
          <a:xfrm>
            <a:off x="2816875" y="1632248"/>
            <a:ext cx="5666698" cy="3160378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7" name="Google Shape;167;p20"/>
          <p:cNvSpPr txBox="1"/>
          <p:nvPr/>
        </p:nvSpPr>
        <p:spPr>
          <a:xfrm>
            <a:off x="7730850" y="2441775"/>
            <a:ext cx="373500" cy="4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①</a:t>
            </a:r>
            <a:endParaRPr b="1"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5696300" y="2396275"/>
            <a:ext cx="16839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②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69" name="Google Shape;169;p20"/>
          <p:cNvSpPr txBox="1"/>
          <p:nvPr/>
        </p:nvSpPr>
        <p:spPr>
          <a:xfrm>
            <a:off x="5201000" y="2363975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④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5428475" y="2495925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③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1" name="Google Shape;171;p20"/>
          <p:cNvSpPr txBox="1"/>
          <p:nvPr/>
        </p:nvSpPr>
        <p:spPr>
          <a:xfrm>
            <a:off x="4035175" y="2495925"/>
            <a:ext cx="13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⑤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72" name="Google Shape;172;p20"/>
          <p:cNvSpPr txBox="1"/>
          <p:nvPr/>
        </p:nvSpPr>
        <p:spPr>
          <a:xfrm>
            <a:off x="4552575" y="2781400"/>
            <a:ext cx="891600" cy="2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⑥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73" name="Google Shape;173;p20"/>
          <p:cNvSpPr txBox="1"/>
          <p:nvPr/>
        </p:nvSpPr>
        <p:spPr>
          <a:xfrm>
            <a:off x="3905625" y="1929700"/>
            <a:ext cx="297300" cy="3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⑦</a:t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174" name="Google Shape;174;p20"/>
          <p:cNvPicPr preferRelativeResize="0"/>
          <p:nvPr/>
        </p:nvPicPr>
        <p:blipFill rotWithShape="1">
          <a:blip r:embed="rId4">
            <a:alphaModFix/>
          </a:blip>
          <a:srcRect b="8183" l="6834" r="5997" t="7797"/>
          <a:stretch/>
        </p:blipFill>
        <p:spPr>
          <a:xfrm>
            <a:off x="6450250" y="3308050"/>
            <a:ext cx="2033324" cy="14845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5" name="Google Shape;175;p20"/>
          <p:cNvSpPr txBox="1"/>
          <p:nvPr/>
        </p:nvSpPr>
        <p:spPr>
          <a:xfrm>
            <a:off x="7170496" y="3986782"/>
            <a:ext cx="13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⑤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284100" y="1441325"/>
            <a:ext cx="3000000" cy="19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Detectors:</a:t>
            </a:r>
            <a:endParaRPr b="1"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①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Positron beam exit  </a:t>
            </a:r>
            <a:r>
              <a:rPr lang="en" sz="1200">
                <a:solidFill>
                  <a:schemeClr val="dk2"/>
                </a:solidFill>
                <a:highlight>
                  <a:srgbClr val="F4CCCC"/>
                </a:highlight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200">
              <a:solidFill>
                <a:schemeClr val="dk2"/>
              </a:solidFill>
              <a:highlight>
                <a:srgbClr val="F4CCCC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②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Veto detector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③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t0 detector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④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Beam hodoscope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⑤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LYSO array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⑥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NaI detectors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⑦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XY-table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77" name="Google Shape;17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974" y="3391035"/>
            <a:ext cx="1911826" cy="1433576"/>
          </a:xfrm>
          <a:prstGeom prst="rect">
            <a:avLst/>
          </a:prstGeom>
          <a:noFill/>
          <a:ln cap="flat" cmpd="sng" w="19050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8" name="Google Shape;178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p21"/>
          <p:cNvGrpSpPr/>
          <p:nvPr/>
        </p:nvGrpSpPr>
        <p:grpSpPr>
          <a:xfrm>
            <a:off x="1897891" y="3166700"/>
            <a:ext cx="2371531" cy="640559"/>
            <a:chOff x="1805201" y="4180945"/>
            <a:chExt cx="3162041" cy="854079"/>
          </a:xfrm>
        </p:grpSpPr>
        <p:sp>
          <p:nvSpPr>
            <p:cNvPr id="185" name="Google Shape;185;p21"/>
            <p:cNvSpPr/>
            <p:nvPr/>
          </p:nvSpPr>
          <p:spPr>
            <a:xfrm>
              <a:off x="1805201" y="4180945"/>
              <a:ext cx="2306700" cy="263100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1"/>
            <p:cNvSpPr/>
            <p:nvPr/>
          </p:nvSpPr>
          <p:spPr>
            <a:xfrm>
              <a:off x="1805201" y="4471751"/>
              <a:ext cx="2306700" cy="263100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1"/>
            <p:cNvSpPr/>
            <p:nvPr/>
          </p:nvSpPr>
          <p:spPr>
            <a:xfrm>
              <a:off x="1805202" y="4762557"/>
              <a:ext cx="2306700" cy="263100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1"/>
            <p:cNvSpPr/>
            <p:nvPr/>
          </p:nvSpPr>
          <p:spPr>
            <a:xfrm>
              <a:off x="4176742" y="4180945"/>
              <a:ext cx="790500" cy="263100"/>
            </a:xfrm>
            <a:prstGeom prst="rect">
              <a:avLst/>
            </a:prstGeom>
            <a:solidFill>
              <a:srgbClr val="D8D8D8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PMT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1"/>
            <p:cNvSpPr/>
            <p:nvPr/>
          </p:nvSpPr>
          <p:spPr>
            <a:xfrm>
              <a:off x="4176742" y="4484619"/>
              <a:ext cx="790500" cy="263100"/>
            </a:xfrm>
            <a:prstGeom prst="rect">
              <a:avLst/>
            </a:prstGeom>
            <a:solidFill>
              <a:srgbClr val="D8D8D8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PMT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1"/>
            <p:cNvSpPr/>
            <p:nvPr/>
          </p:nvSpPr>
          <p:spPr>
            <a:xfrm>
              <a:off x="4176742" y="4771924"/>
              <a:ext cx="790500" cy="263100"/>
            </a:xfrm>
            <a:prstGeom prst="rect">
              <a:avLst/>
            </a:prstGeom>
            <a:solidFill>
              <a:srgbClr val="D8D8D8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PMT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1" name="Google Shape;191;p21"/>
          <p:cNvSpPr txBox="1"/>
          <p:nvPr>
            <p:ph type="title"/>
          </p:nvPr>
        </p:nvSpPr>
        <p:spPr>
          <a:xfrm>
            <a:off x="414075" y="141575"/>
            <a:ext cx="4675800" cy="67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7857"/>
              <a:buFont typeface="Calibri"/>
              <a:buNone/>
            </a:pPr>
            <a:r>
              <a:rPr b="1" lang="en"/>
              <a:t>LRU using high energy muons</a:t>
            </a:r>
            <a:endParaRPr b="1"/>
          </a:p>
        </p:txBody>
      </p:sp>
      <p:sp>
        <p:nvSpPr>
          <p:cNvPr id="192" name="Google Shape;192;p21"/>
          <p:cNvSpPr txBox="1"/>
          <p:nvPr>
            <p:ph idx="1" type="body"/>
          </p:nvPr>
        </p:nvSpPr>
        <p:spPr>
          <a:xfrm>
            <a:off x="414075" y="974527"/>
            <a:ext cx="47148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17780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/>
              <a:t>PiM1 is ideal up to a few hundred MeV/c</a:t>
            </a:r>
            <a:endParaRPr/>
          </a:p>
          <a:p>
            <a:pPr indent="-177800" lvl="1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1400"/>
              <a:buChar char="○"/>
            </a:pPr>
            <a:r>
              <a:rPr b="1" lang="en" sz="1400">
                <a:solidFill>
                  <a:srgbClr val="FF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Δ</a:t>
            </a:r>
            <a:r>
              <a:rPr b="1" lang="en" sz="1400">
                <a:solidFill>
                  <a:srgbClr val="FF0000"/>
                </a:solidFill>
              </a:rPr>
              <a:t>P/P</a:t>
            </a:r>
            <a:r>
              <a:rPr lang="en" sz="1400"/>
              <a:t> measured to be </a:t>
            </a:r>
            <a:r>
              <a:rPr b="1" lang="en" sz="1400">
                <a:solidFill>
                  <a:srgbClr val="FF0000"/>
                </a:solidFill>
              </a:rPr>
              <a:t>&lt;0.65% </a:t>
            </a:r>
            <a:endParaRPr sz="1400"/>
          </a:p>
          <a:p>
            <a:pPr indent="0" lvl="0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Muons @ 210 MeV/c used for transverse tomography</a:t>
            </a:r>
            <a:endParaRPr/>
          </a:p>
        </p:txBody>
      </p:sp>
      <p:grpSp>
        <p:nvGrpSpPr>
          <p:cNvPr id="193" name="Google Shape;193;p21"/>
          <p:cNvGrpSpPr/>
          <p:nvPr/>
        </p:nvGrpSpPr>
        <p:grpSpPr>
          <a:xfrm>
            <a:off x="2439972" y="2724451"/>
            <a:ext cx="738" cy="1522742"/>
            <a:chOff x="2051991" y="3605686"/>
            <a:chExt cx="984" cy="2030323"/>
          </a:xfrm>
        </p:grpSpPr>
        <p:cxnSp>
          <p:nvCxnSpPr>
            <p:cNvPr id="194" name="Google Shape;194;p21"/>
            <p:cNvCxnSpPr/>
            <p:nvPr/>
          </p:nvCxnSpPr>
          <p:spPr>
            <a:xfrm>
              <a:off x="2052975" y="5025509"/>
              <a:ext cx="0" cy="6105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lg" w="lg" type="triangle"/>
            </a:ln>
          </p:spPr>
        </p:cxnSp>
        <p:cxnSp>
          <p:nvCxnSpPr>
            <p:cNvPr id="195" name="Google Shape;195;p21"/>
            <p:cNvCxnSpPr/>
            <p:nvPr/>
          </p:nvCxnSpPr>
          <p:spPr>
            <a:xfrm>
              <a:off x="2051991" y="3605686"/>
              <a:ext cx="0" cy="5754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6" name="Google Shape;196;p21"/>
            <p:cNvCxnSpPr/>
            <p:nvPr/>
          </p:nvCxnSpPr>
          <p:spPr>
            <a:xfrm>
              <a:off x="2051991" y="4005662"/>
              <a:ext cx="0" cy="11766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dash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97" name="Google Shape;197;p21"/>
          <p:cNvSpPr/>
          <p:nvPr/>
        </p:nvSpPr>
        <p:spPr>
          <a:xfrm>
            <a:off x="1830552" y="4799990"/>
            <a:ext cx="1358400" cy="1725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Scint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1"/>
          <p:cNvSpPr/>
          <p:nvPr/>
        </p:nvSpPr>
        <p:spPr>
          <a:xfrm>
            <a:off x="2262990" y="2548035"/>
            <a:ext cx="354600" cy="1245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T0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2320709" y="4348077"/>
            <a:ext cx="301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μ</a:t>
            </a:r>
            <a:endParaRPr b="1" sz="1800">
              <a:solidFill>
                <a:srgbClr val="FF0000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  <p:pic>
        <p:nvPicPr>
          <p:cNvPr id="200" name="Google Shape;200;p21"/>
          <p:cNvPicPr preferRelativeResize="0"/>
          <p:nvPr/>
        </p:nvPicPr>
        <p:blipFill rotWithShape="1">
          <a:blip r:embed="rId3">
            <a:alphaModFix/>
          </a:blip>
          <a:srcRect b="0" l="0" r="47905" t="0"/>
          <a:stretch/>
        </p:blipFill>
        <p:spPr>
          <a:xfrm>
            <a:off x="214299" y="2342850"/>
            <a:ext cx="1280524" cy="877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1" name="Google Shape;201;p21"/>
          <p:cNvCxnSpPr/>
          <p:nvPr/>
        </p:nvCxnSpPr>
        <p:spPr>
          <a:xfrm>
            <a:off x="1154375" y="2883475"/>
            <a:ext cx="1256700" cy="379800"/>
          </a:xfrm>
          <a:prstGeom prst="straightConnector1">
            <a:avLst/>
          </a:prstGeom>
          <a:noFill/>
          <a:ln cap="flat" cmpd="sng" w="9525">
            <a:solidFill>
              <a:srgbClr val="3333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2" name="Google Shape;202;p21"/>
          <p:cNvSpPr txBox="1"/>
          <p:nvPr/>
        </p:nvSpPr>
        <p:spPr>
          <a:xfrm>
            <a:off x="73050" y="3131875"/>
            <a:ext cx="1685400" cy="6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23 MeV MIP deposit in each crystal</a:t>
            </a:r>
            <a:endParaRPr b="1" i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21"/>
          <p:cNvPicPr preferRelativeResize="0"/>
          <p:nvPr/>
        </p:nvPicPr>
        <p:blipFill rotWithShape="1">
          <a:blip r:embed="rId3">
            <a:alphaModFix/>
          </a:blip>
          <a:srcRect b="0" l="0" r="47905" t="0"/>
          <a:stretch/>
        </p:blipFill>
        <p:spPr>
          <a:xfrm>
            <a:off x="5354349" y="697925"/>
            <a:ext cx="1280524" cy="877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1"/>
          <p:cNvSpPr txBox="1"/>
          <p:nvPr/>
        </p:nvSpPr>
        <p:spPr>
          <a:xfrm>
            <a:off x="6684050" y="697925"/>
            <a:ext cx="1685400" cy="6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Peak tracked along longitude of crystal</a:t>
            </a:r>
            <a:endParaRPr b="1" i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1"/>
          <p:cNvSpPr txBox="1"/>
          <p:nvPr/>
        </p:nvSpPr>
        <p:spPr>
          <a:xfrm>
            <a:off x="6580750" y="1777950"/>
            <a:ext cx="21870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3-4% LRU – strong agreement with single crystal LRU measured in the lab</a:t>
            </a:r>
            <a:endParaRPr sz="10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8900" y="2378925"/>
            <a:ext cx="2955350" cy="25935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7" name="Google Shape;207;p21"/>
          <p:cNvCxnSpPr/>
          <p:nvPr/>
        </p:nvCxnSpPr>
        <p:spPr>
          <a:xfrm flipH="1">
            <a:off x="5651850" y="1049000"/>
            <a:ext cx="252600" cy="1606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8" name="Google Shape;208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2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Time resolution of LYSO array w/ updated fitter</a:t>
            </a:r>
            <a:endParaRPr/>
          </a:p>
        </p:txBody>
      </p:sp>
      <p:sp>
        <p:nvSpPr>
          <p:cNvPr id="214" name="Google Shape;214;p22"/>
          <p:cNvSpPr/>
          <p:nvPr/>
        </p:nvSpPr>
        <p:spPr>
          <a:xfrm>
            <a:off x="817903" y="3056849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5" name="Google Shape;215;p22"/>
          <p:cNvSpPr/>
          <p:nvPr/>
        </p:nvSpPr>
        <p:spPr>
          <a:xfrm>
            <a:off x="1380863" y="3056849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22"/>
          <p:cNvSpPr/>
          <p:nvPr/>
        </p:nvSpPr>
        <p:spPr>
          <a:xfrm>
            <a:off x="1948581" y="3056849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22"/>
          <p:cNvSpPr/>
          <p:nvPr/>
        </p:nvSpPr>
        <p:spPr>
          <a:xfrm>
            <a:off x="531949" y="3647033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22"/>
          <p:cNvSpPr/>
          <p:nvPr/>
        </p:nvSpPr>
        <p:spPr>
          <a:xfrm>
            <a:off x="1103944" y="3647033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9" name="Google Shape;219;p22"/>
          <p:cNvSpPr/>
          <p:nvPr/>
        </p:nvSpPr>
        <p:spPr>
          <a:xfrm>
            <a:off x="1657781" y="3647033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0" name="Google Shape;220;p22"/>
          <p:cNvSpPr/>
          <p:nvPr/>
        </p:nvSpPr>
        <p:spPr>
          <a:xfrm>
            <a:off x="2229777" y="3649259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1" name="Google Shape;221;p22"/>
          <p:cNvSpPr/>
          <p:nvPr/>
        </p:nvSpPr>
        <p:spPr>
          <a:xfrm>
            <a:off x="817946" y="4239443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2" name="Google Shape;222;p22"/>
          <p:cNvSpPr/>
          <p:nvPr/>
        </p:nvSpPr>
        <p:spPr>
          <a:xfrm>
            <a:off x="1380863" y="4239443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3" name="Google Shape;223;p22"/>
          <p:cNvSpPr/>
          <p:nvPr/>
        </p:nvSpPr>
        <p:spPr>
          <a:xfrm>
            <a:off x="1948581" y="4239443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4" name="Google Shape;224;p22"/>
          <p:cNvSpPr/>
          <p:nvPr/>
        </p:nvSpPr>
        <p:spPr>
          <a:xfrm>
            <a:off x="1303319" y="3823619"/>
            <a:ext cx="232800" cy="241200"/>
          </a:xfrm>
          <a:prstGeom prst="flowChartSummingJunction">
            <a:avLst/>
          </a:prstGeom>
          <a:solidFill>
            <a:srgbClr val="DBD2EE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5" name="Google Shape;225;p22"/>
          <p:cNvSpPr/>
          <p:nvPr/>
        </p:nvSpPr>
        <p:spPr>
          <a:xfrm>
            <a:off x="2118231" y="3335919"/>
            <a:ext cx="232800" cy="241200"/>
          </a:xfrm>
          <a:prstGeom prst="flowChartSummingJunction">
            <a:avLst/>
          </a:prstGeom>
          <a:solidFill>
            <a:srgbClr val="DBD2EE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6" name="Google Shape;226;p22"/>
          <p:cNvPicPr preferRelativeResize="0"/>
          <p:nvPr/>
        </p:nvPicPr>
        <p:blipFill rotWithShape="1">
          <a:blip r:embed="rId3">
            <a:alphaModFix/>
          </a:blip>
          <a:srcRect b="0" l="0" r="0" t="5401"/>
          <a:stretch/>
        </p:blipFill>
        <p:spPr>
          <a:xfrm>
            <a:off x="1502025" y="2052250"/>
            <a:ext cx="1163975" cy="8735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p22"/>
          <p:cNvCxnSpPr>
            <a:stCxn id="224" idx="7"/>
          </p:cNvCxnSpPr>
          <p:nvPr/>
        </p:nvCxnSpPr>
        <p:spPr>
          <a:xfrm flipH="1" rot="10800000">
            <a:off x="1502026" y="2703942"/>
            <a:ext cx="323700" cy="11550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28" name="Google Shape;228;p22"/>
          <p:cNvPicPr preferRelativeResize="0"/>
          <p:nvPr/>
        </p:nvPicPr>
        <p:blipFill rotWithShape="1">
          <a:blip r:embed="rId4">
            <a:alphaModFix/>
          </a:blip>
          <a:srcRect b="0" l="0" r="0" t="6147"/>
          <a:stretch/>
        </p:blipFill>
        <p:spPr>
          <a:xfrm>
            <a:off x="2801875" y="2237050"/>
            <a:ext cx="1116476" cy="819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9" name="Google Shape;229;p22"/>
          <p:cNvCxnSpPr/>
          <p:nvPr/>
        </p:nvCxnSpPr>
        <p:spPr>
          <a:xfrm flipH="1" rot="10800000">
            <a:off x="2353976" y="2746742"/>
            <a:ext cx="808500" cy="6453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0" name="Google Shape;230;p22"/>
          <p:cNvSpPr txBox="1"/>
          <p:nvPr/>
        </p:nvSpPr>
        <p:spPr>
          <a:xfrm>
            <a:off x="2082475" y="215857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t1</a:t>
            </a:r>
            <a:endParaRPr b="1" i="1"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1" name="Google Shape;231;p22"/>
          <p:cNvSpPr txBox="1"/>
          <p:nvPr/>
        </p:nvSpPr>
        <p:spPr>
          <a:xfrm>
            <a:off x="3305500" y="22370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t2</a:t>
            </a:r>
            <a:endParaRPr b="1" i="1"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2" name="Google Shape;232;p22"/>
          <p:cNvSpPr txBox="1"/>
          <p:nvPr/>
        </p:nvSpPr>
        <p:spPr>
          <a:xfrm>
            <a:off x="635725" y="1318700"/>
            <a:ext cx="37602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ime difference between the hit in the primary crystal in the array and less energetic secondary hit times was used to determine time resolution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Google Shape;23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0651" y="2059150"/>
            <a:ext cx="3974423" cy="296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2"/>
          <p:cNvSpPr txBox="1"/>
          <p:nvPr/>
        </p:nvSpPr>
        <p:spPr>
          <a:xfrm>
            <a:off x="6596850" y="27186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t1-t2</a:t>
            </a:r>
            <a:endParaRPr b="1" i="1"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5" name="Google Shape;235;p22"/>
          <p:cNvSpPr/>
          <p:nvPr/>
        </p:nvSpPr>
        <p:spPr>
          <a:xfrm>
            <a:off x="7860975" y="2085500"/>
            <a:ext cx="434100" cy="4470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36" name="Google Shape;236;p22"/>
          <p:cNvCxnSpPr>
            <a:endCxn id="235" idx="1"/>
          </p:cNvCxnSpPr>
          <p:nvPr/>
        </p:nvCxnSpPr>
        <p:spPr>
          <a:xfrm>
            <a:off x="6507047" y="1923562"/>
            <a:ext cx="1417500" cy="22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7" name="Google Shape;237;p22"/>
          <p:cNvSpPr txBox="1"/>
          <p:nvPr/>
        </p:nvSpPr>
        <p:spPr>
          <a:xfrm>
            <a:off x="4868025" y="1550300"/>
            <a:ext cx="23709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74 ps constant term in fit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8" name="Google Shape;23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03675" y="1057019"/>
            <a:ext cx="1421825" cy="964230"/>
          </a:xfrm>
          <a:prstGeom prst="rect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9" name="Google Shape;239;p22"/>
          <p:cNvSpPr txBox="1"/>
          <p:nvPr/>
        </p:nvSpPr>
        <p:spPr>
          <a:xfrm>
            <a:off x="8145825" y="1427738"/>
            <a:ext cx="7752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70 ps w/ LED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0" name="Google Shape;240;p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AF8BC2"/>
      </a:dk1>
      <a:lt1>
        <a:srgbClr val="FFFFFF"/>
      </a:lt1>
      <a:dk2>
        <a:srgbClr val="1A1A1A"/>
      </a:dk2>
      <a:lt2>
        <a:srgbClr val="DBD2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