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57" r:id="rId6"/>
    <p:sldId id="261" r:id="rId7"/>
    <p:sldId id="264" r:id="rId8"/>
    <p:sldId id="290" r:id="rId9"/>
    <p:sldId id="291" r:id="rId10"/>
    <p:sldId id="279" r:id="rId11"/>
    <p:sldId id="285" r:id="rId12"/>
    <p:sldId id="287" r:id="rId13"/>
    <p:sldId id="282" r:id="rId14"/>
    <p:sldId id="292" r:id="rId15"/>
    <p:sldId id="293" r:id="rId16"/>
    <p:sldId id="28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D476E6-7503-40BF-AA3B-117EA03DBA07}" v="5" dt="2024-12-21T00:17:59.0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0" autoAdjust="0"/>
    <p:restoredTop sz="94685"/>
  </p:normalViewPr>
  <p:slideViewPr>
    <p:cSldViewPr snapToGrid="0">
      <p:cViewPr varScale="1">
        <p:scale>
          <a:sx n="89" d="100"/>
          <a:sy n="89" d="100"/>
        </p:scale>
        <p:origin x="1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272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56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6701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0152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66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3514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431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48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876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306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434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6852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3025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54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6745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7BD25-7BD6-7361-2D5D-B90F81F14E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50EC9C2-D143-ED0E-D2C9-B45C091216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B79842-FA56-6095-97E2-3FE1C6555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836B8-6B5D-42E2-B3E3-6777D6FC09FE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1DCE5-AE1C-9A1D-6248-C388FADE6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13E0E5-0B1D-330A-6914-CF01F437B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925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4B21-4F5C-39B3-D78E-2CBDD053A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F2A9D3-4636-8DA1-C03C-20B56E8CB5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7D130-2BD5-55BE-2DA4-33D7E8A53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928E3-EC1B-4B9C-8478-3B1B323DB8DA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AE2264-5D1D-92AD-DD36-1A53E192E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A6808-D344-674B-6826-7A4901A10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31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DC680-DCD5-4706-6CF5-CA6830EDE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BA1670-6432-AEAA-BBD8-4EBBF1F01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E69086-E679-0F68-AC65-C769DEDE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1FA44-9847-4BEA-81C7-258E75B85C70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3992D-89C6-63FC-CDF2-3942604FEE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6C37A-BEA2-B3F2-6702-D807C4513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422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4081F-3424-734E-34DB-2FCCACA58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6A4902-7620-87B4-CBA0-CCF7D0CA9F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B83CA-D9AA-4B0E-B0C0-1F6335D919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7F0175-6CB6-D494-BF7D-D39BB255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05003-5948-4E74-96D5-52286028AE7F}" type="datetime1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49A58-B389-3DE3-03C6-133ED0A80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E6E979-9704-B7DC-6F1D-73CBE93B9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145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C9187-6B37-F024-AB14-1DE18910C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D11C76-EFF8-15CE-B921-156DB43C1D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C30599-44D3-0D47-FA6E-AC88A1E94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D91840-5EB4-FD24-2D7B-C8F5CE75D4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432848-FCEB-A967-697D-E6FC3D07CB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76F993-D828-8297-CA1B-B82CA36AE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D4C56-4904-4CDB-B423-B224BDEDE732}" type="datetime1">
              <a:rPr lang="en-US" smtClean="0"/>
              <a:t>12/30/24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5C1A4D-6C84-1E1C-AC79-ECAABDBBC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B30645-E77E-F4B6-806A-0E2D152A6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3413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7CDE1-F17A-16BF-393B-4A55244D70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E1E39B-BB58-D17C-D06C-C12B6134B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C4EA9-97BC-4610-90B0-49373C437ADB}" type="datetime1">
              <a:rPr lang="en-US" smtClean="0"/>
              <a:t>12/30/24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5AAAAB-EB76-1176-472A-A0F82EDCA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45DCD-F074-7EFD-2BB1-87BFC08DA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35998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409A777-7805-87DC-AA07-AA2AF8F031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DA91F-3747-4549-A5CB-3070F7BF3239}" type="datetime1">
              <a:rPr lang="en-US" smtClean="0"/>
              <a:t>12/30/24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A30062-27EA-BAEE-CB78-65EB8F28FF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2540EA-4996-5FC4-D520-C730CF42D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5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530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6E9BA-4830-22AC-0520-B8AA3A41EF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173A0-C546-6606-0CF2-5D4A35739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EB6EC3-4513-EF44-6001-D3E942461F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B0EB62-F991-DC2E-9FC5-DBC1E0A8C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1653E-B6B7-4F15-9E29-42F4417F77B9}" type="datetime1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E47654-E47C-9C0E-4103-BF2FA8F62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20A7BC-4014-D7E0-7424-F4A837991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209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011F5A-841A-913A-5EB6-BFE7EA824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D34A1-8BDD-7DD4-DDC6-9DE5A1EE5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85DFBF-E0E1-3FEF-DDC0-DC8E9A641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F685400-8F96-8812-6A45-FF926853C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72CF9-975D-4CC7-9D6C-5B82F189BCCE}" type="datetime1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0E48FB-0B96-F50F-3B0A-501C88AEA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33F72-DC29-E381-7CB7-C79B27351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5463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4A477-936C-DB8D-7648-FFC68DD98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3A2CA7-3FC4-A625-9E2A-99A920A397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979A5-A452-5F6D-2540-B1BE0A0E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A997-B037-4B8E-B00C-7AC66DCFEFEC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55308-9C5E-7A94-577D-E0845FB00B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3C55E-C5CC-66A3-ED41-1A20337EB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363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5882A0-6D07-18AF-E078-C152F9012F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7C58C7-A5AE-8FD6-9DAF-EEA158F92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09738-7509-770E-43C8-3EBD2A4DD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0C672-85E5-4713-914F-5FECC7AE1CA4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DBEB99-16E9-2739-2C29-6917CC8BE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CE8ED-2964-A9C0-0B23-F5AA7ECAC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259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62981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1353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14188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7270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1544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71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98773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464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315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1093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8888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520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2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42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67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85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28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48BDF1-E26E-4770-9A94-14A60AEE3C9E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13F2B77-235F-4070-B249-E6D0760D23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522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CE44E-C4D8-498F-8151-283B1F47C413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E02E2-4992-4B77-B6E8-14E322D664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79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D8634C-2F4E-7731-83B9-EC0ADA20E2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ED875B-6959-5C3F-B904-6CA9DF66E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E75F30-6A2D-8A79-52F3-A6567AC0D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17355D1-ECCF-4558-97E5-A843537B047F}" type="datetime1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A95DE-1133-4CBD-262F-CD4EB0713E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D1E1C7-944A-5BC0-60B8-DFD4DAD82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D33A2-252E-4815-9E1E-A19ADF69F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713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79C55-E07D-4A8C-9D3F-916F63C92221}" type="datetimeFigureOut">
              <a:rPr lang="en-US" smtClean="0"/>
              <a:t>12/30/24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1B425-8AB1-4532-A46F-09A414F52F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17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A2F1C-9322-A752-84C7-B6FE8191E8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LYSO calorimeter related topics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CB7A5F-9A80-86C5-BD43-4B597AFBBE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Erik Swanson UW</a:t>
            </a:r>
          </a:p>
          <a:p>
            <a:r>
              <a:rPr lang="en-US" dirty="0"/>
              <a:t>PIONEER collaboration meeting</a:t>
            </a:r>
          </a:p>
          <a:p>
            <a:r>
              <a:rPr lang="en-US" dirty="0"/>
              <a:t>TRIUMF, Vancouver BC, Canada 2025</a:t>
            </a:r>
          </a:p>
        </p:txBody>
      </p:sp>
    </p:spTree>
    <p:extLst>
      <p:ext uri="{BB962C8B-B14F-4D97-AF65-F5344CB8AC3E}">
        <p14:creationId xmlns:p14="http://schemas.microsoft.com/office/powerpoint/2010/main" val="17694506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ack pencil on a white surface&#10;&#10;Description automatically generated">
            <a:extLst>
              <a:ext uri="{FF2B5EF4-FFF2-40B4-BE49-F238E27FC236}">
                <a16:creationId xmlns:a16="http://schemas.microsoft.com/office/drawing/2014/main" id="{8A406F9A-B12F-12D7-38AE-5BCDAC8ECD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45" t="19823" r="21880" b="38407"/>
          <a:stretch/>
        </p:blipFill>
        <p:spPr>
          <a:xfrm rot="5400000">
            <a:off x="-890336" y="3643828"/>
            <a:ext cx="3962403" cy="1892969"/>
          </a:xfrm>
          <a:prstGeom prst="rect">
            <a:avLst/>
          </a:prstGeom>
        </p:spPr>
      </p:pic>
      <p:pic>
        <p:nvPicPr>
          <p:cNvPr id="5" name="Picture 4" descr="A silver faucet on a white paper&#10;&#10;Description automatically generated">
            <a:extLst>
              <a:ext uri="{FF2B5EF4-FFF2-40B4-BE49-F238E27FC236}">
                <a16:creationId xmlns:a16="http://schemas.microsoft.com/office/drawing/2014/main" id="{CFD84E24-537A-5B23-29F8-889C5B57C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43333" r="27039" b="24737"/>
          <a:stretch/>
        </p:blipFill>
        <p:spPr>
          <a:xfrm rot="5400000">
            <a:off x="6144125" y="2078457"/>
            <a:ext cx="4154906" cy="1459832"/>
          </a:xfrm>
          <a:prstGeom prst="rect">
            <a:avLst/>
          </a:prstGeom>
        </p:spPr>
      </p:pic>
      <p:pic>
        <p:nvPicPr>
          <p:cNvPr id="6" name="Picture 5" descr="A close-up of a piece of metal&#10;&#10;Description automatically generated">
            <a:extLst>
              <a:ext uri="{FF2B5EF4-FFF2-40B4-BE49-F238E27FC236}">
                <a16:creationId xmlns:a16="http://schemas.microsoft.com/office/drawing/2014/main" id="{982EE56F-9A83-5CFF-C589-27DA486D45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4" r="-1" b="12907"/>
          <a:stretch/>
        </p:blipFill>
        <p:spPr>
          <a:xfrm rot="10800000">
            <a:off x="2326102" y="3484667"/>
            <a:ext cx="4636171" cy="311217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22A9D95-7BF7-8746-80C9-928B2952CD06}"/>
              </a:ext>
            </a:extLst>
          </p:cNvPr>
          <p:cNvSpPr txBox="1"/>
          <p:nvPr/>
        </p:nvSpPr>
        <p:spPr>
          <a:xfrm>
            <a:off x="28564" y="1900238"/>
            <a:ext cx="2443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printed model of pentagon crystal shape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03DFCC-0549-E547-9A81-B39C7D4F1D3B}"/>
              </a:ext>
            </a:extLst>
          </p:cNvPr>
          <p:cNvSpPr txBox="1"/>
          <p:nvPr/>
        </p:nvSpPr>
        <p:spPr>
          <a:xfrm>
            <a:off x="271462" y="185730"/>
            <a:ext cx="66008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CAD drawing provides external surface of polygon unfolded as well as individual facet lines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032250-C692-B64C-93CA-A5FD3249E9EA}"/>
              </a:ext>
            </a:extLst>
          </p:cNvPr>
          <p:cNvSpPr txBox="1"/>
          <p:nvPr/>
        </p:nvSpPr>
        <p:spPr>
          <a:xfrm>
            <a:off x="585793" y="1016727"/>
            <a:ext cx="7086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Cutting the external shape out of ESR sheets takes 10 passes of the laser cutter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3DD2B3-E263-3D47-AABA-01B1166571DD}"/>
              </a:ext>
            </a:extLst>
          </p:cNvPr>
          <p:cNvSpPr txBox="1"/>
          <p:nvPr/>
        </p:nvSpPr>
        <p:spPr>
          <a:xfrm>
            <a:off x="2486024" y="1814505"/>
            <a:ext cx="4656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Using fewer passes, the laser cutter can scribe fold lines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10E1A7-658A-2646-89DB-CCB3C1824FC1}"/>
              </a:ext>
            </a:extLst>
          </p:cNvPr>
          <p:cNvSpPr txBox="1"/>
          <p:nvPr/>
        </p:nvSpPr>
        <p:spPr>
          <a:xfrm>
            <a:off x="2071683" y="3071813"/>
            <a:ext cx="5115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Laser cut pentagon wrap with 6 pass fold scribe lines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73E66F-EBBC-2148-AA8F-E584F3F14B36}"/>
              </a:ext>
            </a:extLst>
          </p:cNvPr>
          <p:cNvSpPr txBox="1"/>
          <p:nvPr/>
        </p:nvSpPr>
        <p:spPr>
          <a:xfrm>
            <a:off x="7086598" y="5000615"/>
            <a:ext cx="2214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3D  pentagon model wrapped with ESR</a:t>
            </a:r>
          </a:p>
        </p:txBody>
      </p:sp>
    </p:spTree>
    <p:extLst>
      <p:ext uri="{BB962C8B-B14F-4D97-AF65-F5344CB8AC3E}">
        <p14:creationId xmlns:p14="http://schemas.microsoft.com/office/powerpoint/2010/main" val="1273983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47319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5945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glass bong on a white napkin&#10;&#10;Description automatically generated">
            <a:extLst>
              <a:ext uri="{FF2B5EF4-FFF2-40B4-BE49-F238E27FC236}">
                <a16:creationId xmlns:a16="http://schemas.microsoft.com/office/drawing/2014/main" id="{0D96C786-D6BC-A25C-4CB5-3CE63E4114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8" r="27473"/>
          <a:stretch/>
        </p:blipFill>
        <p:spPr>
          <a:xfrm rot="5400000">
            <a:off x="1143641" y="-1142359"/>
            <a:ext cx="6856718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917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EBAF2-9C94-8A57-8A97-7C63EA5CA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Outline  - LYSO Related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0A80F-9466-4E9D-166A-7572C1EF8D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Laser calibration/monitoring  system </a:t>
            </a:r>
          </a:p>
          <a:p>
            <a:pPr lvl="1"/>
            <a:r>
              <a:rPr lang="en-US" dirty="0"/>
              <a:t>Concept recap</a:t>
            </a:r>
          </a:p>
          <a:p>
            <a:pPr lvl="1"/>
            <a:r>
              <a:rPr lang="en-US" dirty="0"/>
              <a:t>Leveraging on-going studies from muon g-2</a:t>
            </a:r>
          </a:p>
          <a:p>
            <a:r>
              <a:rPr lang="en-US" dirty="0"/>
              <a:t>Covering crystal polygon shapes</a:t>
            </a:r>
          </a:p>
          <a:p>
            <a:pPr lvl="1"/>
            <a:r>
              <a:rPr lang="en-US" dirty="0"/>
              <a:t>Coatings or wraps?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6140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82DFBA1-DF12-D646-0219-CAB3E92B9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982" y="1675901"/>
            <a:ext cx="3181794" cy="22767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F3AD347-58CA-7080-FCD1-840AF69BC5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226" y="3971720"/>
            <a:ext cx="3201781" cy="238914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9A251F00-556B-E602-30AD-454FC4AEB93C}"/>
              </a:ext>
            </a:extLst>
          </p:cNvPr>
          <p:cNvGrpSpPr/>
          <p:nvPr/>
        </p:nvGrpSpPr>
        <p:grpSpPr>
          <a:xfrm>
            <a:off x="6286646" y="5391044"/>
            <a:ext cx="894797" cy="1359067"/>
            <a:chOff x="6527276" y="3931218"/>
            <a:chExt cx="894797" cy="1359067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EC09EAE3-3F95-5459-0CBD-06CD720D68C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84481" y="3931218"/>
              <a:ext cx="0" cy="1003598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807E8016-4905-C1A0-2CCB-B71D233852B3}"/>
                </a:ext>
              </a:extLst>
            </p:cNvPr>
            <p:cNvSpPr txBox="1"/>
            <p:nvPr/>
          </p:nvSpPr>
          <p:spPr>
            <a:xfrm>
              <a:off x="6527276" y="4920953"/>
              <a:ext cx="8947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355 nm</a:t>
              </a:r>
            </a:p>
          </p:txBody>
        </p:sp>
      </p:grpSp>
      <p:cxnSp>
        <p:nvCxnSpPr>
          <p:cNvPr id="12" name="Connector: Curved 11">
            <a:extLst>
              <a:ext uri="{FF2B5EF4-FFF2-40B4-BE49-F238E27FC236}">
                <a16:creationId xmlns:a16="http://schemas.microsoft.com/office/drawing/2014/main" id="{49C5698F-9772-0E2D-EC0D-80B76221C0D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528149" y="2376352"/>
            <a:ext cx="1104442" cy="720107"/>
          </a:xfrm>
          <a:prstGeom prst="curvedConnector3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Curved 12">
            <a:extLst>
              <a:ext uri="{FF2B5EF4-FFF2-40B4-BE49-F238E27FC236}">
                <a16:creationId xmlns:a16="http://schemas.microsoft.com/office/drawing/2014/main" id="{5FEE4594-E07E-370B-B985-282CFC13FA36}"/>
              </a:ext>
            </a:extLst>
          </p:cNvPr>
          <p:cNvCxnSpPr>
            <a:cxnSpLocks/>
          </p:cNvCxnSpPr>
          <p:nvPr/>
        </p:nvCxnSpPr>
        <p:spPr>
          <a:xfrm>
            <a:off x="5802037" y="2331602"/>
            <a:ext cx="992739" cy="274796"/>
          </a:xfrm>
          <a:prstGeom prst="curvedConnector3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55A7D7DB-2B32-711E-9FE7-3E718CEDBD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7933" y="3417843"/>
            <a:ext cx="1487617" cy="179930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EFD38FF-C3F5-FB35-0965-3BB6EB13CBC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5736" t="15080" r="30775" b="10044"/>
          <a:stretch/>
        </p:blipFill>
        <p:spPr>
          <a:xfrm>
            <a:off x="6787977" y="1678957"/>
            <a:ext cx="2074459" cy="21750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38FF77D-E424-D8BC-789C-B2557453A59C}"/>
              </a:ext>
            </a:extLst>
          </p:cNvPr>
          <p:cNvSpPr txBox="1"/>
          <p:nvPr/>
        </p:nvSpPr>
        <p:spPr>
          <a:xfrm>
            <a:off x="3627016" y="1187115"/>
            <a:ext cx="41535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Ce</a:t>
            </a:r>
            <a:r>
              <a:rPr lang="en-US" sz="2400" spc="-300" baseline="30000" dirty="0"/>
              <a:t>3+ </a:t>
            </a:r>
            <a:r>
              <a:rPr lang="en-US" sz="2400" dirty="0"/>
              <a:t>energy levels in LYSO crystal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1EE0300-BCBB-879F-8042-F34104EB3339}"/>
              </a:ext>
            </a:extLst>
          </p:cNvPr>
          <p:cNvSpPr txBox="1"/>
          <p:nvPr/>
        </p:nvSpPr>
        <p:spPr>
          <a:xfrm>
            <a:off x="338216" y="229053"/>
            <a:ext cx="856012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 Concept recap</a:t>
            </a:r>
          </a:p>
          <a:p>
            <a:pPr algn="ctr"/>
            <a:r>
              <a:rPr lang="en-US" sz="2800" dirty="0"/>
              <a:t>Monitoring LYSO light output with UV Laser</a:t>
            </a:r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E1B75D65-5289-B1EF-7247-9AF1F3B29B3F}"/>
              </a:ext>
            </a:extLst>
          </p:cNvPr>
          <p:cNvSpPr txBox="1">
            <a:spLocks/>
          </p:cNvSpPr>
          <p:nvPr/>
        </p:nvSpPr>
        <p:spPr>
          <a:xfrm>
            <a:off x="420104" y="1240585"/>
            <a:ext cx="3341104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Ionizing radiation puts electrons in conduction band – excites Ce</a:t>
            </a:r>
            <a:r>
              <a:rPr lang="en-US" sz="2400" baseline="30000" dirty="0"/>
              <a:t>3+ </a:t>
            </a:r>
            <a:r>
              <a:rPr lang="en-US" sz="2400" dirty="0"/>
              <a:t>ion</a:t>
            </a:r>
          </a:p>
          <a:p>
            <a:r>
              <a:rPr lang="en-US" sz="2400" dirty="0"/>
              <a:t>Directly excite Ce</a:t>
            </a:r>
            <a:r>
              <a:rPr lang="en-US" sz="2400" baseline="30000" dirty="0"/>
              <a:t>3+ </a:t>
            </a:r>
            <a:r>
              <a:rPr lang="en-US" sz="2400" dirty="0"/>
              <a:t>ion with 355 nm UV laser light</a:t>
            </a:r>
          </a:p>
          <a:p>
            <a:r>
              <a:rPr lang="en-US" sz="2400" dirty="0"/>
              <a:t>De-excites with wavelength shifted blue light</a:t>
            </a:r>
          </a:p>
          <a:p>
            <a:r>
              <a:rPr lang="en-US" sz="2400" dirty="0"/>
              <a:t>Emission spectrum shape matches that of ionizing radiation</a:t>
            </a:r>
          </a:p>
          <a:p>
            <a:r>
              <a:rPr lang="en-US" sz="2400" dirty="0"/>
              <a:t>UV light absorption profile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6C2E8E4-B9B9-34FD-29CA-7A7FFEF774F3}"/>
              </a:ext>
            </a:extLst>
          </p:cNvPr>
          <p:cNvCxnSpPr>
            <a:cxnSpLocks/>
          </p:cNvCxnSpPr>
          <p:nvPr/>
        </p:nvCxnSpPr>
        <p:spPr>
          <a:xfrm flipV="1">
            <a:off x="3257550" y="4860759"/>
            <a:ext cx="1314450" cy="997116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1531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D5B4EC0A-D38E-466D-00EE-F71D1C714A39}"/>
              </a:ext>
            </a:extLst>
          </p:cNvPr>
          <p:cNvGrpSpPr/>
          <p:nvPr/>
        </p:nvGrpSpPr>
        <p:grpSpPr>
          <a:xfrm>
            <a:off x="4964191" y="4127651"/>
            <a:ext cx="580591" cy="547145"/>
            <a:chOff x="1717964" y="3574473"/>
            <a:chExt cx="928254" cy="872836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1AAE5EAD-BA46-3C7C-6EDE-239008486679}"/>
                </a:ext>
              </a:extLst>
            </p:cNvPr>
            <p:cNvSpPr/>
            <p:nvPr/>
          </p:nvSpPr>
          <p:spPr>
            <a:xfrm>
              <a:off x="1717964" y="3574473"/>
              <a:ext cx="928254" cy="872836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8937E40-A91B-A555-0790-D56D201A9066}"/>
                </a:ext>
              </a:extLst>
            </p:cNvPr>
            <p:cNvCxnSpPr/>
            <p:nvPr/>
          </p:nvCxnSpPr>
          <p:spPr>
            <a:xfrm flipV="1">
              <a:off x="1717964" y="3574473"/>
              <a:ext cx="928254" cy="8728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6C9C029-B7E0-43E4-EF3C-53EA24A76325}"/>
              </a:ext>
            </a:extLst>
          </p:cNvPr>
          <p:cNvGrpSpPr/>
          <p:nvPr/>
        </p:nvGrpSpPr>
        <p:grpSpPr>
          <a:xfrm>
            <a:off x="4949164" y="2580037"/>
            <a:ext cx="580591" cy="547145"/>
            <a:chOff x="1717964" y="3574473"/>
            <a:chExt cx="928254" cy="87283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6611457-4C2B-977D-BA9B-C12745FE7F99}"/>
                </a:ext>
              </a:extLst>
            </p:cNvPr>
            <p:cNvSpPr/>
            <p:nvPr/>
          </p:nvSpPr>
          <p:spPr>
            <a:xfrm>
              <a:off x="1717964" y="3574473"/>
              <a:ext cx="928254" cy="872836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510D5000-0B7F-87CF-271E-77BEB008FEFD}"/>
                </a:ext>
              </a:extLst>
            </p:cNvPr>
            <p:cNvCxnSpPr/>
            <p:nvPr/>
          </p:nvCxnSpPr>
          <p:spPr>
            <a:xfrm flipV="1">
              <a:off x="1717964" y="3574473"/>
              <a:ext cx="928254" cy="8728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8A5FDA-9A23-6B6E-C9C4-4554B81E0825}"/>
              </a:ext>
            </a:extLst>
          </p:cNvPr>
          <p:cNvGrpSpPr/>
          <p:nvPr/>
        </p:nvGrpSpPr>
        <p:grpSpPr>
          <a:xfrm>
            <a:off x="6234904" y="4136235"/>
            <a:ext cx="580591" cy="547145"/>
            <a:chOff x="1717964" y="3574473"/>
            <a:chExt cx="928254" cy="87283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7C6541F-CE68-AE2F-069A-6C71EBB14929}"/>
                </a:ext>
              </a:extLst>
            </p:cNvPr>
            <p:cNvSpPr/>
            <p:nvPr/>
          </p:nvSpPr>
          <p:spPr>
            <a:xfrm>
              <a:off x="1717964" y="3574473"/>
              <a:ext cx="928254" cy="872836"/>
            </a:xfrm>
            <a:prstGeom prst="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5A7F44CE-1592-5CFC-472B-9E8A80AEFC17}"/>
                </a:ext>
              </a:extLst>
            </p:cNvPr>
            <p:cNvCxnSpPr/>
            <p:nvPr/>
          </p:nvCxnSpPr>
          <p:spPr>
            <a:xfrm flipV="1">
              <a:off x="1717964" y="3574473"/>
              <a:ext cx="928254" cy="87283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6361A2C-406C-9319-4597-D1F8129DB31F}"/>
              </a:ext>
            </a:extLst>
          </p:cNvPr>
          <p:cNvCxnSpPr>
            <a:cxnSpLocks/>
          </p:cNvCxnSpPr>
          <p:nvPr/>
        </p:nvCxnSpPr>
        <p:spPr>
          <a:xfrm flipH="1" flipV="1">
            <a:off x="5270240" y="2848725"/>
            <a:ext cx="6652" cy="1534897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4C9ED66-4CEE-E486-705B-479E96A96C0A}"/>
              </a:ext>
            </a:extLst>
          </p:cNvPr>
          <p:cNvCxnSpPr>
            <a:cxnSpLocks/>
          </p:cNvCxnSpPr>
          <p:nvPr/>
        </p:nvCxnSpPr>
        <p:spPr>
          <a:xfrm>
            <a:off x="6522776" y="4398143"/>
            <a:ext cx="702110" cy="7140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D059F52-1A96-0F37-9B4F-3660D1713E7C}"/>
              </a:ext>
            </a:extLst>
          </p:cNvPr>
          <p:cNvCxnSpPr>
            <a:cxnSpLocks/>
          </p:cNvCxnSpPr>
          <p:nvPr/>
        </p:nvCxnSpPr>
        <p:spPr>
          <a:xfrm flipH="1" flipV="1">
            <a:off x="5258289" y="2264698"/>
            <a:ext cx="3576" cy="558434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B137C33-67D3-F9FF-92E9-26108075C7D1}"/>
              </a:ext>
            </a:extLst>
          </p:cNvPr>
          <p:cNvCxnSpPr>
            <a:cxnSpLocks/>
          </p:cNvCxnSpPr>
          <p:nvPr/>
        </p:nvCxnSpPr>
        <p:spPr>
          <a:xfrm flipH="1" flipV="1">
            <a:off x="6518272" y="3846652"/>
            <a:ext cx="3576" cy="558434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9FD7F8E-F8FC-6C40-FABE-2C407FAF3019}"/>
              </a:ext>
            </a:extLst>
          </p:cNvPr>
          <p:cNvCxnSpPr>
            <a:cxnSpLocks/>
          </p:cNvCxnSpPr>
          <p:nvPr/>
        </p:nvCxnSpPr>
        <p:spPr>
          <a:xfrm>
            <a:off x="5258497" y="2837652"/>
            <a:ext cx="702110" cy="7140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E4D8451A-6AF1-60C1-89CB-19011BED0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833376">
            <a:off x="4824326" y="1662339"/>
            <a:ext cx="831279" cy="4605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5E34265-0907-99A7-CA1A-E78D29E58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0292">
            <a:off x="5940491" y="2649722"/>
            <a:ext cx="831279" cy="46057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98EC49A-63E9-B878-A75B-60B3E9D15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833376">
            <a:off x="6080013" y="3240001"/>
            <a:ext cx="831279" cy="46057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89F67FC-F4B8-54F9-8D94-975435D79D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00292">
            <a:off x="7200482" y="4193040"/>
            <a:ext cx="831279" cy="460574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59A07D-2BA4-C5E8-12D8-E1B99376B3A7}"/>
              </a:ext>
            </a:extLst>
          </p:cNvPr>
          <p:cNvCxnSpPr>
            <a:cxnSpLocks/>
          </p:cNvCxnSpPr>
          <p:nvPr/>
        </p:nvCxnSpPr>
        <p:spPr>
          <a:xfrm>
            <a:off x="5258289" y="4393489"/>
            <a:ext cx="1245384" cy="11789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72359612-71F3-5B0A-E41D-0EF5638508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667136">
            <a:off x="2909860" y="3764362"/>
            <a:ext cx="1530370" cy="105431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CA275097-B367-C2A6-4071-F60AB93D5D4D}"/>
              </a:ext>
            </a:extLst>
          </p:cNvPr>
          <p:cNvSpPr/>
          <p:nvPr/>
        </p:nvSpPr>
        <p:spPr>
          <a:xfrm rot="5400000">
            <a:off x="4221636" y="4118226"/>
            <a:ext cx="803670" cy="1392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D1585D0-573B-1724-23F1-B47A8B80AE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2519" y="2845570"/>
            <a:ext cx="1117143" cy="75888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DFCCF4-ACDC-43A9-5FDD-41BC93997B5A}"/>
              </a:ext>
            </a:extLst>
          </p:cNvPr>
          <p:cNvCxnSpPr>
            <a:cxnSpLocks/>
          </p:cNvCxnSpPr>
          <p:nvPr/>
        </p:nvCxnSpPr>
        <p:spPr>
          <a:xfrm>
            <a:off x="4187369" y="4383812"/>
            <a:ext cx="1006954" cy="0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34" name="Picture 33">
            <a:extLst>
              <a:ext uri="{FF2B5EF4-FFF2-40B4-BE49-F238E27FC236}">
                <a16:creationId xmlns:a16="http://schemas.microsoft.com/office/drawing/2014/main" id="{CFF95E97-AC8B-EDE6-73F0-428195AFD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057610">
            <a:off x="4443921" y="5368218"/>
            <a:ext cx="1548179" cy="10665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0DA28D8-13E7-D70D-D738-282346078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2371" y="5090879"/>
            <a:ext cx="1117143" cy="758887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8E17C88D-E92E-1271-C58F-3DC0554F7FF6}"/>
              </a:ext>
            </a:extLst>
          </p:cNvPr>
          <p:cNvSpPr/>
          <p:nvPr/>
        </p:nvSpPr>
        <p:spPr>
          <a:xfrm>
            <a:off x="5043322" y="4835024"/>
            <a:ext cx="803670" cy="13929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453BE55-8D20-B559-9D3F-6D18AA2FC4DF}"/>
              </a:ext>
            </a:extLst>
          </p:cNvPr>
          <p:cNvCxnSpPr>
            <a:cxnSpLocks/>
          </p:cNvCxnSpPr>
          <p:nvPr/>
        </p:nvCxnSpPr>
        <p:spPr>
          <a:xfrm flipV="1">
            <a:off x="5284047" y="4466979"/>
            <a:ext cx="0" cy="912934"/>
          </a:xfrm>
          <a:prstGeom prst="straightConnector1">
            <a:avLst/>
          </a:prstGeom>
          <a:noFill/>
          <a:ln w="28575" cap="flat" cmpd="sng" algn="ctr">
            <a:solidFill>
              <a:srgbClr val="156082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4" name="Cylinder 43">
            <a:extLst>
              <a:ext uri="{FF2B5EF4-FFF2-40B4-BE49-F238E27FC236}">
                <a16:creationId xmlns:a16="http://schemas.microsoft.com/office/drawing/2014/main" id="{5A228120-B3E8-D3D5-4CFD-023DED447EEB}"/>
              </a:ext>
            </a:extLst>
          </p:cNvPr>
          <p:cNvSpPr/>
          <p:nvPr/>
        </p:nvSpPr>
        <p:spPr>
          <a:xfrm rot="16544297">
            <a:off x="6879701" y="2347137"/>
            <a:ext cx="214313" cy="353615"/>
          </a:xfrm>
          <a:prstGeom prst="can">
            <a:avLst/>
          </a:prstGeom>
          <a:solidFill>
            <a:srgbClr val="156082">
              <a:lumMod val="20000"/>
              <a:lumOff val="80000"/>
            </a:srgbClr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DA5216E2-E32A-E2FF-26D7-7442F4A6D3E0}"/>
              </a:ext>
            </a:extLst>
          </p:cNvPr>
          <p:cNvSpPr/>
          <p:nvPr/>
        </p:nvSpPr>
        <p:spPr>
          <a:xfrm rot="354292">
            <a:off x="7154447" y="2422151"/>
            <a:ext cx="706762" cy="319052"/>
          </a:xfrm>
          <a:prstGeom prst="rightArrow">
            <a:avLst/>
          </a:prstGeom>
          <a:solidFill>
            <a:srgbClr val="FFFF00"/>
          </a:solidFill>
          <a:ln w="19050" cap="flat" cmpd="sng" algn="ctr">
            <a:solidFill>
              <a:srgbClr val="156082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0F4628E-AB49-E7DF-AA31-16E61CE104E6}"/>
              </a:ext>
            </a:extLst>
          </p:cNvPr>
          <p:cNvSpPr txBox="1"/>
          <p:nvPr/>
        </p:nvSpPr>
        <p:spPr>
          <a:xfrm>
            <a:off x="6593412" y="2164974"/>
            <a:ext cx="7585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diffuser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648AF87-DCEA-D505-53D3-267363363AAA}"/>
              </a:ext>
            </a:extLst>
          </p:cNvPr>
          <p:cNvSpPr txBox="1"/>
          <p:nvPr/>
        </p:nvSpPr>
        <p:spPr>
          <a:xfrm>
            <a:off x="7115588" y="2743612"/>
            <a:ext cx="151894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100 Fiber bundles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To LYSO crystals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D47BC578-2BC8-7964-5952-5D9BE8ECC680}"/>
              </a:ext>
            </a:extLst>
          </p:cNvPr>
          <p:cNvCxnSpPr>
            <a:cxnSpLocks/>
          </p:cNvCxnSpPr>
          <p:nvPr/>
        </p:nvCxnSpPr>
        <p:spPr>
          <a:xfrm flipH="1" flipV="1">
            <a:off x="5542501" y="2164974"/>
            <a:ext cx="1159590" cy="31913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DECD58B0-824E-6930-0026-C427E143ED10}"/>
              </a:ext>
            </a:extLst>
          </p:cNvPr>
          <p:cNvCxnSpPr>
            <a:cxnSpLocks/>
          </p:cNvCxnSpPr>
          <p:nvPr/>
        </p:nvCxnSpPr>
        <p:spPr>
          <a:xfrm flipH="1">
            <a:off x="6444136" y="2518511"/>
            <a:ext cx="257955" cy="21956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7EEDFED-93B0-9717-1975-26F621E74D45}"/>
              </a:ext>
            </a:extLst>
          </p:cNvPr>
          <p:cNvCxnSpPr>
            <a:cxnSpLocks/>
          </p:cNvCxnSpPr>
          <p:nvPr/>
        </p:nvCxnSpPr>
        <p:spPr>
          <a:xfrm>
            <a:off x="6934097" y="2673970"/>
            <a:ext cx="396898" cy="152621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E30F9312-2EF0-B9E2-9293-7C8165DBC39D}"/>
              </a:ext>
            </a:extLst>
          </p:cNvPr>
          <p:cNvCxnSpPr>
            <a:cxnSpLocks/>
          </p:cNvCxnSpPr>
          <p:nvPr/>
        </p:nvCxnSpPr>
        <p:spPr>
          <a:xfrm flipH="1">
            <a:off x="6523945" y="2506493"/>
            <a:ext cx="229238" cy="9301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C59289FB-EA88-320F-0F91-4A43BA616EB1}"/>
              </a:ext>
            </a:extLst>
          </p:cNvPr>
          <p:cNvSpPr txBox="1"/>
          <p:nvPr/>
        </p:nvSpPr>
        <p:spPr>
          <a:xfrm>
            <a:off x="5476065" y="1680952"/>
            <a:ext cx="8499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Fiber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launcher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B4ECB03-D4A0-0D74-9B4F-A95AF71D6D1D}"/>
              </a:ext>
            </a:extLst>
          </p:cNvPr>
          <p:cNvSpPr txBox="1"/>
          <p:nvPr/>
        </p:nvSpPr>
        <p:spPr>
          <a:xfrm>
            <a:off x="5553339" y="2904446"/>
            <a:ext cx="8499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Fiber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launcher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35286F4-5559-C8BE-06EC-F360FA47B55B}"/>
              </a:ext>
            </a:extLst>
          </p:cNvPr>
          <p:cNvSpPr txBox="1"/>
          <p:nvPr/>
        </p:nvSpPr>
        <p:spPr>
          <a:xfrm>
            <a:off x="5566218" y="3483997"/>
            <a:ext cx="8499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Fiber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launcher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861B7B6E-902F-1764-0E42-3B4FDB6BA7B6}"/>
              </a:ext>
            </a:extLst>
          </p:cNvPr>
          <p:cNvSpPr txBox="1"/>
          <p:nvPr/>
        </p:nvSpPr>
        <p:spPr>
          <a:xfrm>
            <a:off x="7613960" y="3857484"/>
            <a:ext cx="8499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Fiber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launcher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95CBDA5B-E3B4-EFDA-5DCA-44B7E3AD18F6}"/>
              </a:ext>
            </a:extLst>
          </p:cNvPr>
          <p:cNvCxnSpPr>
            <a:cxnSpLocks/>
          </p:cNvCxnSpPr>
          <p:nvPr/>
        </p:nvCxnSpPr>
        <p:spPr>
          <a:xfrm>
            <a:off x="4092274" y="3605780"/>
            <a:ext cx="410035" cy="42468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62812349-28F1-DAC1-683A-9FD6E38CD646}"/>
              </a:ext>
            </a:extLst>
          </p:cNvPr>
          <p:cNvCxnSpPr>
            <a:cxnSpLocks/>
          </p:cNvCxnSpPr>
          <p:nvPr/>
        </p:nvCxnSpPr>
        <p:spPr>
          <a:xfrm flipH="1" flipV="1">
            <a:off x="5694196" y="5090879"/>
            <a:ext cx="276250" cy="238525"/>
          </a:xfrm>
          <a:prstGeom prst="straightConnector1">
            <a:avLst/>
          </a:prstGeom>
          <a:ln w="381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>
            <a:extLst>
              <a:ext uri="{FF2B5EF4-FFF2-40B4-BE49-F238E27FC236}">
                <a16:creationId xmlns:a16="http://schemas.microsoft.com/office/drawing/2014/main" id="{043A6E57-6E8E-E8C2-490A-E867DBF02017}"/>
              </a:ext>
            </a:extLst>
          </p:cNvPr>
          <p:cNvSpPr txBox="1"/>
          <p:nvPr/>
        </p:nvSpPr>
        <p:spPr>
          <a:xfrm>
            <a:off x="3248028" y="4782033"/>
            <a:ext cx="13942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UV Laser head A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DEC014D-FA26-84D7-E5ED-6C1CD35F5E0A}"/>
              </a:ext>
            </a:extLst>
          </p:cNvPr>
          <p:cNvSpPr txBox="1"/>
          <p:nvPr/>
        </p:nvSpPr>
        <p:spPr>
          <a:xfrm>
            <a:off x="3477697" y="5282161"/>
            <a:ext cx="139425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UV Laser head B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216DA7EE-116A-7A7C-0F4A-0CDE24F2FBF1}"/>
              </a:ext>
            </a:extLst>
          </p:cNvPr>
          <p:cNvSpPr txBox="1"/>
          <p:nvPr/>
        </p:nvSpPr>
        <p:spPr>
          <a:xfrm>
            <a:off x="3421184" y="2556927"/>
            <a:ext cx="1221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Filter wheel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F0C7789-9931-8CD2-0908-030AD067E2A1}"/>
              </a:ext>
            </a:extLst>
          </p:cNvPr>
          <p:cNvSpPr txBox="1"/>
          <p:nvPr/>
        </p:nvSpPr>
        <p:spPr>
          <a:xfrm>
            <a:off x="6072087" y="5813135"/>
            <a:ext cx="12211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Filter wheel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41766AD-97A3-E3ED-80E8-98CD3C047724}"/>
              </a:ext>
            </a:extLst>
          </p:cNvPr>
          <p:cNvSpPr txBox="1"/>
          <p:nvPr/>
        </p:nvSpPr>
        <p:spPr>
          <a:xfrm>
            <a:off x="6062504" y="4728713"/>
            <a:ext cx="25418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Non-polarizing beam splitter (3)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5D3C02-D01A-D3E2-579F-29B9948CE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3271" y="86575"/>
            <a:ext cx="2915197" cy="136207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2465923-2B4C-D04F-AF4E-E5341D98F0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248" y="1013894"/>
            <a:ext cx="4277776" cy="1518737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2D5819D7-8754-C836-C200-6B504D7866C3}"/>
              </a:ext>
            </a:extLst>
          </p:cNvPr>
          <p:cNvSpPr txBox="1"/>
          <p:nvPr/>
        </p:nvSpPr>
        <p:spPr>
          <a:xfrm>
            <a:off x="6489526" y="1377994"/>
            <a:ext cx="3377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/>
              <a:t>Double pulsing with two independent lasers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C529A44-784D-A700-3344-67CFDF2735F7}"/>
              </a:ext>
            </a:extLst>
          </p:cNvPr>
          <p:cNvSpPr txBox="1"/>
          <p:nvPr/>
        </p:nvSpPr>
        <p:spPr>
          <a:xfrm>
            <a:off x="109172" y="2645218"/>
            <a:ext cx="318161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The slope of the variance/mean plot is the proportionality constant or gain of the PMT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4297EBC-25E5-ED3E-B007-A6DE2722FC7C}"/>
              </a:ext>
            </a:extLst>
          </p:cNvPr>
          <p:cNvSpPr txBox="1"/>
          <p:nvPr/>
        </p:nvSpPr>
        <p:spPr>
          <a:xfrm>
            <a:off x="378106" y="272539"/>
            <a:ext cx="5164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Concept implementation features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7E9474A-54A8-44C6-D6AC-73C18254B800}"/>
              </a:ext>
            </a:extLst>
          </p:cNvPr>
          <p:cNvSpPr txBox="1"/>
          <p:nvPr/>
        </p:nvSpPr>
        <p:spPr>
          <a:xfrm>
            <a:off x="121545" y="4372990"/>
            <a:ext cx="30480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independent laser pulsing systems illuminate each crystal in the calorimeter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21E388A-DA64-2241-A07D-028118B17251}"/>
              </a:ext>
            </a:extLst>
          </p:cNvPr>
          <p:cNvSpPr txBox="1"/>
          <p:nvPr/>
        </p:nvSpPr>
        <p:spPr>
          <a:xfrm>
            <a:off x="130765" y="5692597"/>
            <a:ext cx="47411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UV LED based system was demonstrated  in Test Beam calorimeter, cost prohibits UV laser based prototyping at this time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542C25F-5D20-E24D-B181-DFCD0CFABE1C}"/>
              </a:ext>
            </a:extLst>
          </p:cNvPr>
          <p:cNvSpPr/>
          <p:nvPr/>
        </p:nvSpPr>
        <p:spPr>
          <a:xfrm>
            <a:off x="4132616" y="3244334"/>
            <a:ext cx="8787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744749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3">
            <a:extLst>
              <a:ext uri="{FF2B5EF4-FFF2-40B4-BE49-F238E27FC236}">
                <a16:creationId xmlns:a16="http://schemas.microsoft.com/office/drawing/2014/main" id="{2AE62FA7-10C9-EA1D-898F-06F285B6B8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0410" t="1" b="-381"/>
          <a:stretch/>
        </p:blipFill>
        <p:spPr>
          <a:xfrm rot="16200000">
            <a:off x="3730055" y="1926556"/>
            <a:ext cx="5251875" cy="330868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A5DAF40-5391-4252-6C45-B2B8B859458D}"/>
              </a:ext>
            </a:extLst>
          </p:cNvPr>
          <p:cNvGrpSpPr/>
          <p:nvPr/>
        </p:nvGrpSpPr>
        <p:grpSpPr>
          <a:xfrm>
            <a:off x="1133664" y="2397679"/>
            <a:ext cx="3116364" cy="4492524"/>
            <a:chOff x="1120785" y="1972673"/>
            <a:chExt cx="3116364" cy="449252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A7FD32A-E819-008C-4C70-F7FA922A7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691" r="1905"/>
            <a:stretch/>
          </p:blipFill>
          <p:spPr>
            <a:xfrm>
              <a:off x="1120785" y="1972673"/>
              <a:ext cx="3116364" cy="449252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6FF902C-D68B-8A2C-E070-90DCA7CFE9CC}"/>
                </a:ext>
              </a:extLst>
            </p:cNvPr>
            <p:cNvSpPr txBox="1"/>
            <p:nvPr/>
          </p:nvSpPr>
          <p:spPr>
            <a:xfrm>
              <a:off x="1764728" y="2910628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4"/>
                  </a:solidFill>
                </a:rPr>
                <a:t>L1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779D977-2ED2-938D-0E00-B469EB643241}"/>
                </a:ext>
              </a:extLst>
            </p:cNvPr>
            <p:cNvSpPr txBox="1"/>
            <p:nvPr/>
          </p:nvSpPr>
          <p:spPr>
            <a:xfrm>
              <a:off x="2780016" y="2045599"/>
              <a:ext cx="3513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4"/>
                  </a:solidFill>
                </a:rPr>
                <a:t>L2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48EAD24-3054-9E18-D902-863163CC9A39}"/>
                </a:ext>
              </a:extLst>
            </p:cNvPr>
            <p:cNvSpPr txBox="1"/>
            <p:nvPr/>
          </p:nvSpPr>
          <p:spPr>
            <a:xfrm>
              <a:off x="1337579" y="3359244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4"/>
                  </a:solidFill>
                </a:rPr>
                <a:t>FW 1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3CA9212-4374-DF0F-08E9-DCD324E477F9}"/>
                </a:ext>
              </a:extLst>
            </p:cNvPr>
            <p:cNvSpPr txBox="1"/>
            <p:nvPr/>
          </p:nvSpPr>
          <p:spPr>
            <a:xfrm>
              <a:off x="2224077" y="2442699"/>
              <a:ext cx="5581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4"/>
                  </a:solidFill>
                </a:rPr>
                <a:t>FW 2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663C130B-F169-0301-BEE7-3F4687038887}"/>
              </a:ext>
            </a:extLst>
          </p:cNvPr>
          <p:cNvSpPr txBox="1"/>
          <p:nvPr/>
        </p:nvSpPr>
        <p:spPr>
          <a:xfrm>
            <a:off x="4052153" y="6237859"/>
            <a:ext cx="4717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laser breadboard for all 24 g-2 calorimeter units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3EC122C-802E-4A48-0C1C-FFCB9AEFAE17}"/>
              </a:ext>
            </a:extLst>
          </p:cNvPr>
          <p:cNvSpPr txBox="1"/>
          <p:nvPr/>
        </p:nvSpPr>
        <p:spPr>
          <a:xfrm>
            <a:off x="136977" y="1708410"/>
            <a:ext cx="25369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Subset of laser breadboard components needed  to study </a:t>
            </a:r>
            <a:r>
              <a:rPr lang="en-US" dirty="0" err="1"/>
              <a:t>SiPM</a:t>
            </a:r>
            <a:r>
              <a:rPr lang="en-US" dirty="0"/>
              <a:t> responses in a single g-2 calorimeter unit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CCE66E-6F96-B573-1C10-1D2961CB73D8}"/>
              </a:ext>
            </a:extLst>
          </p:cNvPr>
          <p:cNvSpPr txBox="1"/>
          <p:nvPr/>
        </p:nvSpPr>
        <p:spPr>
          <a:xfrm>
            <a:off x="124677" y="818713"/>
            <a:ext cx="4308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Optical components were borrowed from the breadboard  and sent to CENPA to build the double pulser shown below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79750C3-D4C5-4875-AD5C-CA89B7266BF9}"/>
              </a:ext>
            </a:extLst>
          </p:cNvPr>
          <p:cNvSpPr txBox="1"/>
          <p:nvPr/>
        </p:nvSpPr>
        <p:spPr>
          <a:xfrm>
            <a:off x="180109" y="27698"/>
            <a:ext cx="8285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On-going systematic studies of g-2 calorimeter response to lasers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319F73A-2701-3BEA-56F2-53BF27D4C9EF}"/>
              </a:ext>
            </a:extLst>
          </p:cNvPr>
          <p:cNvSpPr txBox="1"/>
          <p:nvPr/>
        </p:nvSpPr>
        <p:spPr>
          <a:xfrm>
            <a:off x="124682" y="440168"/>
            <a:ext cx="9068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of the calorimeter units was disassembled, sent to CENPA and reassembled for the studies</a:t>
            </a:r>
          </a:p>
        </p:txBody>
      </p:sp>
    </p:spTree>
    <p:extLst>
      <p:ext uri="{BB962C8B-B14F-4D97-AF65-F5344CB8AC3E}">
        <p14:creationId xmlns:p14="http://schemas.microsoft.com/office/powerpoint/2010/main" val="1659832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E6CF86-B75F-3F4C-C1B8-459296FDA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AD33A2-252E-4815-9E1E-A19ADF69FA4B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437D47-2BC7-A5A3-FFDD-2B0E81025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26" y="2266231"/>
            <a:ext cx="7868748" cy="418205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FE16AFE-B86B-5261-D73A-29536C40EF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691" r="1905"/>
          <a:stretch/>
        </p:blipFill>
        <p:spPr>
          <a:xfrm rot="16200000">
            <a:off x="6774692" y="358043"/>
            <a:ext cx="1475482" cy="21270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50DBF0F-400A-91B6-27A0-670CAA7514AA}"/>
              </a:ext>
            </a:extLst>
          </p:cNvPr>
          <p:cNvSpPr txBox="1"/>
          <p:nvPr/>
        </p:nvSpPr>
        <p:spPr>
          <a:xfrm>
            <a:off x="568352" y="193964"/>
            <a:ext cx="7881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Dual laser pulser assembled from the optical components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21B36-851D-7068-845B-BDF1C4770B00}"/>
              </a:ext>
            </a:extLst>
          </p:cNvPr>
          <p:cNvSpPr txBox="1"/>
          <p:nvPr/>
        </p:nvSpPr>
        <p:spPr>
          <a:xfrm>
            <a:off x="637626" y="872832"/>
            <a:ext cx="57128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While the laser wavelength is 403, not 355 nm, other optical components are equivalent, and we now have  experience assembling and aligning a prototype calibration system</a:t>
            </a:r>
          </a:p>
        </p:txBody>
      </p:sp>
    </p:spTree>
    <p:extLst>
      <p:ext uri="{BB962C8B-B14F-4D97-AF65-F5344CB8AC3E}">
        <p14:creationId xmlns:p14="http://schemas.microsoft.com/office/powerpoint/2010/main" val="349639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B2DBC5-4598-1224-6476-170A60724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EAD33A2-252E-4815-9E1E-A19ADF69FA4B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82000"/>
                  </a:prstClr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82000"/>
                </a:prstClr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A1BA78-80AA-D9AC-1AE6-C9EF1C386F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0479"/>
            <a:ext cx="9144000" cy="515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8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1915970-B3E8-2648-E8BF-27F58AB3C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28111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/>
              <a:t>Covering crystal polygon shapes </a:t>
            </a:r>
            <a:br>
              <a:rPr lang="en-US" sz="4000" dirty="0"/>
            </a:br>
            <a:r>
              <a:rPr lang="en-US" sz="4000" dirty="0"/>
              <a:t>coatings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579D83-7656-B9C6-8A50-662458BFD7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11305"/>
            <a:ext cx="7886700" cy="4351338"/>
          </a:xfrm>
        </p:spPr>
        <p:txBody>
          <a:bodyPr/>
          <a:lstStyle/>
          <a:p>
            <a:r>
              <a:rPr lang="en-US" dirty="0" err="1"/>
              <a:t>PiBETA</a:t>
            </a:r>
            <a:r>
              <a:rPr lang="en-US" dirty="0"/>
              <a:t> Tapered </a:t>
            </a:r>
            <a:r>
              <a:rPr lang="en-US" dirty="0" err="1"/>
              <a:t>CsI</a:t>
            </a:r>
            <a:r>
              <a:rPr lang="en-US" dirty="0"/>
              <a:t> crystals (305 nm). Coated with wavelength shifting lacquer with chemical composition POP+POPOP+COUM.1</a:t>
            </a:r>
          </a:p>
          <a:p>
            <a:r>
              <a:rPr lang="en-US" dirty="0"/>
              <a:t>POP (305nm -&gt; 385nm), POPOP (-&gt; 410nm), COUM.1 ( -&gt; 460nm)</a:t>
            </a:r>
          </a:p>
          <a:p>
            <a:r>
              <a:rPr lang="en-US" dirty="0"/>
              <a:t>L3 BGO calorimeter crystals (truncated pyramid shapes). Coated with reflective white paint (40 – 70 um thick)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7E21E-A46A-263F-9F77-359D90E43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D33A2-252E-4815-9E1E-A19ADF69FA4B}" type="slidenum">
              <a:rPr lang="en-US" smtClean="0"/>
              <a:t>8</a:t>
            </a:fld>
            <a:endParaRPr lang="en-US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16723615-1028-FE47-9B1F-44C1E30A5A6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896" r="-122"/>
          <a:stretch/>
        </p:blipFill>
        <p:spPr>
          <a:xfrm>
            <a:off x="851967" y="3386131"/>
            <a:ext cx="7391908" cy="322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09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8BA34-F5D1-77C7-D9A6-D8650EC5D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Covering crystal polygon shapes</a:t>
            </a:r>
            <a:br>
              <a:rPr lang="en-US" sz="3600" dirty="0"/>
            </a:br>
            <a:r>
              <a:rPr lang="en-US" sz="3600" dirty="0"/>
              <a:t>Wraps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B48417-8525-DDF0-1BA2-838B5B204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BABAR - slightly tapered </a:t>
            </a:r>
            <a:r>
              <a:rPr lang="en-US" dirty="0" err="1"/>
              <a:t>CsI</a:t>
            </a:r>
            <a:r>
              <a:rPr lang="en-US" dirty="0"/>
              <a:t>(Tl) crystals(5x6, 6x6, 36 cm long) wrapped with Dupont Tyvek (porous chalk loaded polyethylene fleece)</a:t>
            </a:r>
          </a:p>
          <a:p>
            <a:r>
              <a:rPr lang="en-US" dirty="0"/>
              <a:t>BELLE - </a:t>
            </a:r>
            <a:r>
              <a:rPr lang="en-US" dirty="0" err="1"/>
              <a:t>CsI</a:t>
            </a:r>
            <a:r>
              <a:rPr lang="en-US" dirty="0"/>
              <a:t> truncated pyramid crystals wrapped with 200 um </a:t>
            </a:r>
            <a:r>
              <a:rPr lang="en-US" dirty="0" err="1"/>
              <a:t>Goretex</a:t>
            </a:r>
            <a:r>
              <a:rPr lang="en-US" dirty="0"/>
              <a:t> and 50 um aluminized polyethylene</a:t>
            </a:r>
          </a:p>
          <a:p>
            <a:r>
              <a:rPr lang="en-US" dirty="0"/>
              <a:t>PIONEER – previous rectangular LYSO crystals were wrapped with precut ESR (silvered polyethylene (76 um thick)) strips stacked between crystals</a:t>
            </a:r>
          </a:p>
          <a:p>
            <a:r>
              <a:rPr lang="en-US" dirty="0"/>
              <a:t>Not so easy with tapered LYSO polygon crystals. ESR is too stiff to bend around edges and adhesives may affect light uniformity (LU)</a:t>
            </a:r>
          </a:p>
        </p:txBody>
      </p:sp>
    </p:spTree>
    <p:extLst>
      <p:ext uri="{BB962C8B-B14F-4D97-AF65-F5344CB8AC3E}">
        <p14:creationId xmlns:p14="http://schemas.microsoft.com/office/powerpoint/2010/main" val="791992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17814</TotalTime>
  <Words>538</Words>
  <Application>Microsoft Macintosh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Calibri Light</vt:lpstr>
      <vt:lpstr>Office Theme</vt:lpstr>
      <vt:lpstr>1_Office Theme</vt:lpstr>
      <vt:lpstr>2_Office Theme</vt:lpstr>
      <vt:lpstr>3_Office Theme</vt:lpstr>
      <vt:lpstr>LYSO calorimeter related topics</vt:lpstr>
      <vt:lpstr>Outline  - LYSO Related Topics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Covering crystal polygon shapes  coatings  </vt:lpstr>
      <vt:lpstr>Covering crystal polygon shapes Wraps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LYSO calorimeter activities</dc:title>
  <dc:creator>Erik Swanson</dc:creator>
  <cp:lastModifiedBy>H Erik Swanson</cp:lastModifiedBy>
  <cp:revision>36</cp:revision>
  <dcterms:created xsi:type="dcterms:W3CDTF">2024-12-19T19:29:13Z</dcterms:created>
  <dcterms:modified xsi:type="dcterms:W3CDTF">2025-01-07T01:15:28Z</dcterms:modified>
</cp:coreProperties>
</file>