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32"/>
  </p:notesMasterIdLst>
  <p:sldIdLst>
    <p:sldId id="289" r:id="rId5"/>
    <p:sldId id="354" r:id="rId6"/>
    <p:sldId id="368" r:id="rId7"/>
    <p:sldId id="355" r:id="rId8"/>
    <p:sldId id="356" r:id="rId9"/>
    <p:sldId id="358" r:id="rId10"/>
    <p:sldId id="362" r:id="rId11"/>
    <p:sldId id="363" r:id="rId12"/>
    <p:sldId id="367" r:id="rId13"/>
    <p:sldId id="364" r:id="rId14"/>
    <p:sldId id="365" r:id="rId15"/>
    <p:sldId id="369" r:id="rId16"/>
    <p:sldId id="357" r:id="rId17"/>
    <p:sldId id="307" r:id="rId18"/>
    <p:sldId id="311" r:id="rId19"/>
    <p:sldId id="342" r:id="rId20"/>
    <p:sldId id="343" r:id="rId21"/>
    <p:sldId id="345" r:id="rId22"/>
    <p:sldId id="346" r:id="rId23"/>
    <p:sldId id="344" r:id="rId24"/>
    <p:sldId id="348" r:id="rId25"/>
    <p:sldId id="347" r:id="rId26"/>
    <p:sldId id="340" r:id="rId27"/>
    <p:sldId id="350" r:id="rId28"/>
    <p:sldId id="337" r:id="rId29"/>
    <p:sldId id="353" r:id="rId30"/>
    <p:sldId id="370" r:id="rId31"/>
  </p:sldIdLst>
  <p:sldSz cx="12192000" cy="6858000"/>
  <p:notesSz cx="7010400" cy="9296400"/>
  <p:embeddedFontLst>
    <p:embeddedFont>
      <p:font typeface="ＭＳ Ｐゴシック" panose="020B0600070205080204" pitchFamily="34" charset="-128"/>
      <p:regular r:id="rId33"/>
    </p:embeddedFont>
    <p:embeddedFont>
      <p:font typeface="Cambria Math" panose="02040503050406030204" pitchFamily="18" charset="0"/>
      <p:regular r:id="rId34"/>
    </p:embeddedFont>
    <p:embeddedFont>
      <p:font typeface="Comic Sans MS" panose="030F0702030302020204" pitchFamily="66" charset="0"/>
      <p:regular r:id="rId35"/>
      <p:bold r:id="rId36"/>
      <p:italic r:id="rId37"/>
      <p:boldItalic r:id="rId38"/>
    </p:embeddedFont>
    <p:embeddedFont>
      <p:font typeface="Helvetica" panose="020B0604020202020204" pitchFamily="34" charset="0"/>
      <p:regular r:id="rId39"/>
      <p:bold r:id="rId40"/>
      <p:italic r:id="rId41"/>
      <p:boldItalic r:id="rId42"/>
    </p:embeddedFont>
    <p:embeddedFont>
      <p:font typeface="Perpetua" panose="02020502060401020303" pitchFamily="18" charset="0"/>
      <p:regular r:id="rId43"/>
      <p:bold r:id="rId44"/>
      <p:italic r:id="rId45"/>
      <p:boldItalic r:id="rId46"/>
    </p:embeddedFont>
    <p:embeddedFont>
      <p:font typeface="Wingdings 2" panose="05020102010507070707" pitchFamily="18" charset="2"/>
      <p:regular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Overview" id="{94AD003A-EF07-4702-8D00-9DC76DF6411D}">
          <p14:sldIdLst>
            <p14:sldId id="289"/>
          </p14:sldIdLst>
        </p14:section>
        <p14:section name="Introduction" id="{EEFAD476-A3BD-418F-ABC4-B43A69D2EE2E}">
          <p14:sldIdLst>
            <p14:sldId id="354"/>
          </p14:sldIdLst>
        </p14:section>
        <p14:section name="Specs" id="{7225C854-B7E3-4BD6-8E41-6B8F0C548B5A}">
          <p14:sldIdLst>
            <p14:sldId id="368"/>
            <p14:sldId id="355"/>
            <p14:sldId id="356"/>
          </p14:sldIdLst>
        </p14:section>
        <p14:section name="Tasks and timeline" id="{6AD20F24-EFD4-417A-BA66-B05545294197}">
          <p14:sldIdLst>
            <p14:sldId id="358"/>
          </p14:sldIdLst>
        </p14:section>
        <p14:section name="Detailed Tasks" id="{E8D6116D-4F06-4D12-91FB-6F9ABC1FBC92}">
          <p14:sldIdLst>
            <p14:sldId id="362"/>
            <p14:sldId id="363"/>
            <p14:sldId id="367"/>
            <p14:sldId id="364"/>
            <p14:sldId id="365"/>
          </p14:sldIdLst>
        </p14:section>
        <p14:section name="Summary" id="{3FF30DBF-8B6B-474B-9BEE-A074259DE7F1}">
          <p14:sldIdLst>
            <p14:sldId id="369"/>
          </p14:sldIdLst>
        </p14:section>
        <p14:section name="Backup" id="{F678DED0-06B5-4026-B437-FCB676367276}">
          <p14:sldIdLst>
            <p14:sldId id="357"/>
          </p14:sldIdLst>
        </p14:section>
        <p14:section name="Overview" id="{237957B3-703F-4F59-B965-51D6B1121A3C}">
          <p14:sldIdLst>
            <p14:sldId id="307"/>
            <p14:sldId id="311"/>
          </p14:sldIdLst>
        </p14:section>
        <p14:section name="pFEB" id="{D695E540-A79F-4EDA-827C-CE03618F26CF}">
          <p14:sldIdLst>
            <p14:sldId id="342"/>
            <p14:sldId id="343"/>
            <p14:sldId id="345"/>
            <p14:sldId id="346"/>
          </p14:sldIdLst>
        </p14:section>
        <p14:section name="Flex" id="{F50F2F70-49FC-4C7C-B8CA-A3B1D24ACD4A}">
          <p14:sldIdLst>
            <p14:sldId id="344"/>
            <p14:sldId id="348"/>
            <p14:sldId id="347"/>
          </p14:sldIdLst>
        </p14:section>
        <p14:section name="Digitizer" id="{E28F0664-5FA3-4E22-8592-CC9620284720}">
          <p14:sldIdLst>
            <p14:sldId id="340"/>
          </p14:sldIdLst>
        </p14:section>
        <p14:section name="Parylene" id="{9FE5F190-38BF-4075-B553-16A01001F6C0}">
          <p14:sldIdLst>
            <p14:sldId id="350"/>
          </p14:sldIdLst>
        </p14:section>
        <p14:section name="Summary" id="{CCB252BF-6E48-4725-B444-CAC820971F5E}">
          <p14:sldIdLst>
            <p14:sldId id="337"/>
            <p14:sldId id="353"/>
            <p14:sldId id="3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248" userDrawn="1">
          <p15:clr>
            <a:srgbClr val="A4A3A4"/>
          </p15:clr>
        </p15:guide>
        <p15:guide id="2" pos="312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pos="7392" userDrawn="1">
          <p15:clr>
            <a:srgbClr val="A4A3A4"/>
          </p15:clr>
        </p15:guide>
        <p15:guide id="5" orient="horz" pos="2856" userDrawn="1">
          <p15:clr>
            <a:srgbClr val="A4A3A4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63" roundtripDataSignature="AMtx7mj3jbLeN3tfNeeXPwQSjWj99GkE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000"/>
    <a:srgbClr val="FFCCA6"/>
    <a:srgbClr val="12B2EB"/>
    <a:srgbClr val="81D31A"/>
    <a:srgbClr val="C3260C"/>
    <a:srgbClr val="821A08"/>
    <a:srgbClr val="568D11"/>
    <a:srgbClr val="F78D7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BFD530-8A45-4EB8-B8F4-3FF43C6A4D26}" v="13" dt="2025-01-07T02:59:37.211"/>
    <p1510:client id="{B0121EDE-DC81-E313-9DFD-BA27393219C4}" v="9" dt="2025-01-07T00:26:56.058"/>
    <p1510:client id="{FC741A2E-5158-B99A-3B1B-2D7F2F050974}" v="72" dt="2025-01-07T00:51:58.249"/>
  </p1510:revLst>
</p1510:revInfo>
</file>

<file path=ppt/tableStyles.xml><?xml version="1.0" encoding="utf-8"?>
<a:tblStyleLst xmlns:a="http://schemas.openxmlformats.org/drawingml/2006/main" def="{518697F8-4CB7-4AE2-BDD5-BBE467189BEA}">
  <a:tblStyle styleId="{518697F8-4CB7-4AE2-BDD5-BBE467189BE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03" y="288"/>
      </p:cViewPr>
      <p:guideLst>
        <p:guide orient="horz" pos="4248"/>
        <p:guide pos="312"/>
        <p:guide pos="3840"/>
        <p:guide pos="7392"/>
        <p:guide orient="horz" pos="28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7.fntdata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63" Type="http://customschemas.google.com/relationships/presentationmetadata" Target="metadata"/><Relationship Id="rId68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2.fntdata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b" anchorCtr="0">
            <a:noAutofit/>
          </a:bodyPr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‹#›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18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9740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198785" y="2554266"/>
            <a:ext cx="11589424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189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377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566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754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198785" y="1708711"/>
            <a:ext cx="11589425" cy="82226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endParaRPr lang="en-US"/>
          </a:p>
        </p:txBody>
      </p:sp>
      <p:pic>
        <p:nvPicPr>
          <p:cNvPr id="5" name="Picture 4" descr="Screen Clippi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29" y="-31496"/>
            <a:ext cx="12197231" cy="12154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06B1EC6-D754-4946-B843-E6D9C3F690F3}"/>
              </a:ext>
            </a:extLst>
          </p:cNvPr>
          <p:cNvPicPr/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999275" y="131040"/>
            <a:ext cx="2970005" cy="560336"/>
          </a:xfrm>
          <a:prstGeom prst="rect">
            <a:avLst/>
          </a:prstGeom>
          <a:ln>
            <a:noFill/>
          </a:ln>
        </p:spPr>
      </p:pic>
      <p:sp>
        <p:nvSpPr>
          <p:cNvPr id="4" name="Google Shape;94;p2">
            <a:extLst>
              <a:ext uri="{FF2B5EF4-FFF2-40B4-BE49-F238E27FC236}">
                <a16:creationId xmlns:a16="http://schemas.microsoft.com/office/drawing/2014/main" id="{0B854B3D-8410-6E04-8121-3D8E7B104775}"/>
              </a:ext>
            </a:extLst>
          </p:cNvPr>
          <p:cNvSpPr/>
          <p:nvPr userDrawn="1"/>
        </p:nvSpPr>
        <p:spPr>
          <a:xfrm>
            <a:off x="3488160" y="6516480"/>
            <a:ext cx="4999680" cy="30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Peter Kammel – PIONEER – ATAR Readout</a:t>
            </a:r>
            <a:endParaRPr lang="en-US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221242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orient="horz" pos="22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19487" y="154515"/>
            <a:ext cx="8773369" cy="55770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>
              <a:defRPr sz="32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19487" y="1065231"/>
            <a:ext cx="11226396" cy="5439757"/>
          </a:xfrm>
          <a:prstGeom prst="rect">
            <a:avLst/>
          </a:prstGeom>
        </p:spPr>
        <p:txBody>
          <a:bodyPr lIns="0" tIns="0" rIns="0" bIns="0"/>
          <a:lstStyle>
            <a:lvl1pPr marL="106363" indent="-152400">
              <a:tabLst>
                <a:tab pos="288925" algn="l"/>
              </a:tabLst>
              <a:defRPr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95" indent="-285750">
              <a:tabLst/>
              <a:defRPr lang="en-US" sz="1800" kern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514338" indent="-171446">
              <a:buFont typeface="Arial" charset="0"/>
              <a:buChar char="•"/>
              <a:tabLst/>
              <a:defRPr lang="en-US" sz="1600" kern="1200" dirty="0">
                <a:solidFill>
                  <a:schemeClr val="accent2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690545" indent="-61912">
              <a:buNone/>
              <a:tabLst/>
              <a:defRPr lang="en-US" sz="1400" kern="1200" dirty="0">
                <a:solidFill>
                  <a:schemeClr val="accent3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858817" indent="-114297">
              <a:buFont typeface="Arial"/>
              <a:buChar char="•"/>
              <a:tabLst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342891" lvl="1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</a:pPr>
            <a:r>
              <a:rPr lang="en-US"/>
              <a:t>Second level</a:t>
            </a:r>
          </a:p>
          <a:p>
            <a:pPr marL="457189" lvl="2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</a:pPr>
            <a:r>
              <a:rPr lang="en-US"/>
              <a:t>Third level</a:t>
            </a:r>
          </a:p>
          <a:p>
            <a:pPr marL="571486" lvl="3" indent="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19487" y="6506659"/>
            <a:ext cx="552451" cy="237285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Google Shape;94;p2">
            <a:extLst>
              <a:ext uri="{FF2B5EF4-FFF2-40B4-BE49-F238E27FC236}">
                <a16:creationId xmlns:a16="http://schemas.microsoft.com/office/drawing/2014/main" id="{4028A7B8-268B-650B-1803-F6D01412FBBB}"/>
              </a:ext>
            </a:extLst>
          </p:cNvPr>
          <p:cNvSpPr/>
          <p:nvPr userDrawn="1"/>
        </p:nvSpPr>
        <p:spPr>
          <a:xfrm>
            <a:off x="3488160" y="6516480"/>
            <a:ext cx="4999680" cy="30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Peter Kammel – PIONEER – ATAR Demonstrator</a:t>
            </a:r>
            <a:endParaRPr lang="en-US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0BB603-22A9-F143-E959-24A528A44B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62969" y="75043"/>
            <a:ext cx="1583849" cy="277969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AE677-D51E-9517-E96E-B7E730E9733E}"/>
              </a:ext>
            </a:extLst>
          </p:cNvPr>
          <p:cNvSpPr txBox="1">
            <a:spLocks/>
          </p:cNvSpPr>
          <p:nvPr userDrawn="1"/>
        </p:nvSpPr>
        <p:spPr>
          <a:xfrm>
            <a:off x="11469657" y="6549578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200" b="0" i="0" u="none" strike="noStrike" cap="none" smtClean="0">
                <a:solidFill>
                  <a:srgbClr val="004C97"/>
                </a:solidFill>
                <a:latin typeface="Helvetica" charset="0"/>
                <a:ea typeface="Arial"/>
                <a:cs typeface="ＭＳ Ｐゴシック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2976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Bottom: Title &amp;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3" y="154515"/>
            <a:ext cx="6286497" cy="55770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>
              <a:defRPr lang="en-US" sz="3200" b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Google Shape;94;p2">
            <a:extLst>
              <a:ext uri="{FF2B5EF4-FFF2-40B4-BE49-F238E27FC236}">
                <a16:creationId xmlns:a16="http://schemas.microsoft.com/office/drawing/2014/main" id="{3C4FC164-A1A6-BBE8-8E0E-01DBA8330A22}"/>
              </a:ext>
            </a:extLst>
          </p:cNvPr>
          <p:cNvSpPr/>
          <p:nvPr userDrawn="1"/>
        </p:nvSpPr>
        <p:spPr>
          <a:xfrm>
            <a:off x="3488160" y="6516480"/>
            <a:ext cx="4999680" cy="30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Peter Kammel – PIONEER – ATAR Demonstrator</a:t>
            </a:r>
            <a:endParaRPr lang="en-US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91A059-1DE1-B377-AF56-84830AEB8C2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62969" y="75043"/>
            <a:ext cx="1583849" cy="277969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/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3AB2CC0-3284-6D3B-A5D6-D72602B1299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98357" y="962526"/>
            <a:ext cx="5689643" cy="5492736"/>
          </a:xfrm>
          <a:prstGeom prst="rect">
            <a:avLst/>
          </a:prstGeom>
        </p:spPr>
        <p:txBody>
          <a:bodyPr lIns="0" tIns="0" rIns="0" bIns="0"/>
          <a:lstStyle>
            <a:lvl1pPr marL="230188" indent="-171450">
              <a:tabLst>
                <a:tab pos="104772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1" indent="-171446">
              <a:tabLst/>
              <a:defRPr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189" indent="-114297">
              <a:buFont typeface="Arial" charset="0"/>
              <a:buChar char="•"/>
              <a:tabLst/>
              <a:defRPr sz="1600">
                <a:solidFill>
                  <a:schemeClr val="accent2">
                    <a:lumMod val="50000"/>
                  </a:schemeClr>
                </a:solidFill>
              </a:defRPr>
            </a:lvl3pPr>
            <a:lvl4pPr marL="571486" indent="0">
              <a:buNone/>
              <a:tabLst/>
              <a:defRPr sz="1400">
                <a:solidFill>
                  <a:schemeClr val="accent3">
                    <a:lumMod val="50000"/>
                  </a:schemeClr>
                </a:solidFill>
              </a:defRPr>
            </a:lvl4pPr>
            <a:lvl5pPr marL="1031849" indent="-344479">
              <a:buFont typeface="Arial"/>
              <a:buNone/>
              <a:tabLst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5F26118-BE1E-62FD-8600-421751F9B6FB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85813" y="962526"/>
            <a:ext cx="5689643" cy="5492736"/>
          </a:xfrm>
          <a:prstGeom prst="rect">
            <a:avLst/>
          </a:prstGeom>
        </p:spPr>
        <p:txBody>
          <a:bodyPr lIns="0" tIns="0" rIns="0" bIns="0"/>
          <a:lstStyle>
            <a:lvl1pPr marL="230188" indent="-171450">
              <a:tabLst>
                <a:tab pos="104772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1" indent="-171446">
              <a:tabLst/>
              <a:defRPr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189" indent="-114297">
              <a:buFont typeface="Arial" charset="0"/>
              <a:buChar char="•"/>
              <a:tabLst/>
              <a:defRPr sz="1600">
                <a:solidFill>
                  <a:schemeClr val="accent2">
                    <a:lumMod val="50000"/>
                  </a:schemeClr>
                </a:solidFill>
              </a:defRPr>
            </a:lvl3pPr>
            <a:lvl4pPr marL="571486" indent="0">
              <a:buNone/>
              <a:tabLst/>
              <a:defRPr sz="1400">
                <a:solidFill>
                  <a:schemeClr val="accent3">
                    <a:lumMod val="50000"/>
                  </a:schemeClr>
                </a:solidFill>
              </a:defRPr>
            </a:lvl4pPr>
            <a:lvl5pPr marL="1031849" indent="-344479">
              <a:buFont typeface="Arial"/>
              <a:buNone/>
              <a:tabLst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47860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ec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3" y="154515"/>
            <a:ext cx="6286497" cy="55770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>
              <a:defRPr lang="en-US" sz="3200" b="0" dirty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8357" y="929068"/>
            <a:ext cx="5689643" cy="5492736"/>
          </a:xfrm>
          <a:prstGeom prst="rect">
            <a:avLst/>
          </a:prstGeom>
        </p:spPr>
        <p:txBody>
          <a:bodyPr lIns="0" tIns="0" rIns="0" bIns="0"/>
          <a:lstStyle>
            <a:lvl1pPr marL="230188" indent="-171450">
              <a:tabLst>
                <a:tab pos="104772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1" indent="-171446">
              <a:tabLst/>
              <a:defRPr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189" indent="-114297">
              <a:buFont typeface="Arial" charset="0"/>
              <a:buChar char="•"/>
              <a:tabLst/>
              <a:defRPr sz="1600">
                <a:solidFill>
                  <a:schemeClr val="accent2">
                    <a:lumMod val="50000"/>
                  </a:schemeClr>
                </a:solidFill>
              </a:defRPr>
            </a:lvl3pPr>
            <a:lvl4pPr marL="571486" indent="0">
              <a:buNone/>
              <a:tabLst/>
              <a:defRPr sz="1400">
                <a:solidFill>
                  <a:schemeClr val="accent3">
                    <a:lumMod val="50000"/>
                  </a:schemeClr>
                </a:solidFill>
              </a:defRPr>
            </a:lvl4pPr>
            <a:lvl5pPr marL="1031849" indent="-344479">
              <a:buFont typeface="Arial"/>
              <a:buNone/>
              <a:tabLst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Google Shape;94;p2">
            <a:extLst>
              <a:ext uri="{FF2B5EF4-FFF2-40B4-BE49-F238E27FC236}">
                <a16:creationId xmlns:a16="http://schemas.microsoft.com/office/drawing/2014/main" id="{3C4FC164-A1A6-BBE8-8E0E-01DBA8330A22}"/>
              </a:ext>
            </a:extLst>
          </p:cNvPr>
          <p:cNvSpPr/>
          <p:nvPr userDrawn="1"/>
        </p:nvSpPr>
        <p:spPr>
          <a:xfrm>
            <a:off x="3488160" y="6516480"/>
            <a:ext cx="4999680" cy="30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Peter Kammel – PIONEER – ATAR Demonstrator</a:t>
            </a:r>
            <a:endParaRPr lang="en-US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91A059-1DE1-B377-AF56-84830AEB8C2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62969" y="75043"/>
            <a:ext cx="1583849" cy="277969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/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D0ADCB2-3703-8211-FC5C-31EAE626A83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72656" y="929068"/>
            <a:ext cx="5689643" cy="5492736"/>
          </a:xfrm>
          <a:prstGeom prst="rect">
            <a:avLst/>
          </a:prstGeom>
        </p:spPr>
        <p:txBody>
          <a:bodyPr lIns="0" tIns="0" rIns="0" bIns="0"/>
          <a:lstStyle>
            <a:lvl1pPr marL="230188" indent="-171450">
              <a:tabLst>
                <a:tab pos="104772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1" indent="-171446">
              <a:tabLst/>
              <a:defRPr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189" indent="-114297">
              <a:buFont typeface="Arial" charset="0"/>
              <a:buChar char="•"/>
              <a:tabLst/>
              <a:defRPr sz="1600">
                <a:solidFill>
                  <a:schemeClr val="accent2">
                    <a:lumMod val="50000"/>
                  </a:schemeClr>
                </a:solidFill>
              </a:defRPr>
            </a:lvl3pPr>
            <a:lvl4pPr marL="571486" indent="0">
              <a:buNone/>
              <a:tabLst/>
              <a:defRPr sz="1400">
                <a:solidFill>
                  <a:schemeClr val="accent3">
                    <a:lumMod val="50000"/>
                  </a:schemeClr>
                </a:solidFill>
              </a:defRPr>
            </a:lvl4pPr>
            <a:lvl5pPr marL="1031849" indent="-344479">
              <a:buFont typeface="Arial"/>
              <a:buNone/>
              <a:tabLst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7884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5760"/>
            <a:ext cx="10515600" cy="561631"/>
          </a:xfrm>
        </p:spPr>
        <p:txBody>
          <a:bodyPr>
            <a:noAutofit/>
          </a:bodyPr>
          <a:lstStyle>
            <a:lvl1pPr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6778"/>
            <a:ext cx="10515600" cy="5180185"/>
          </a:xfrm>
        </p:spPr>
        <p:txBody>
          <a:bodyPr/>
          <a:lstStyle>
            <a:lvl1pPr>
              <a:defRPr sz="2800"/>
            </a:lvl1pPr>
            <a:lvl2pPr marL="548640" indent="-274320">
              <a:spcBef>
                <a:spcPts val="600"/>
              </a:spcBef>
              <a:buFont typeface="Wingdings" panose="05000000000000000000" pitchFamily="2" charset="2"/>
              <a:buChar char="§"/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 marL="914400"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 marL="1371600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22C84-E129-484F-A87C-4AA958F37F20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6F80-9F16-419A-9700-EF66FE894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640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8600019" y="4477484"/>
            <a:ext cx="1435100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sz="2400"/>
          </a:p>
        </p:txBody>
      </p:sp>
      <p:sp>
        <p:nvSpPr>
          <p:cNvPr id="2" name="Rectangle 1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34876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88" r:id="rId5"/>
  </p:sldLayoutIdLst>
  <p:hf hdr="0"/>
  <p:txStyles>
    <p:titleStyle>
      <a:lvl1pPr algn="l" defTabSz="457189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189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377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566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754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891" indent="-342891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32" indent="-28574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2971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160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349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B71A4E6-F145-BA20-9619-1C713185B7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8786" y="2895686"/>
            <a:ext cx="11589424" cy="1529241"/>
          </a:xfrm>
        </p:spPr>
        <p:txBody>
          <a:bodyPr/>
          <a:lstStyle/>
          <a:p>
            <a:r>
              <a:rPr lang="en-US" sz="1800">
                <a:solidFill>
                  <a:schemeClr val="accent6">
                    <a:lumMod val="75000"/>
                  </a:schemeClr>
                </a:solidFill>
              </a:rPr>
              <a:t>Representing ATAR team: UCSC, UW, BNL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442405-1B00-CB6E-E9C4-88D9ECF0FF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ATAR: Path to Demonstrator</a:t>
            </a:r>
          </a:p>
          <a:p>
            <a:r>
              <a:rPr lang="en-US" sz="2000" b="0"/>
              <a:t>Peter Kammel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17EBB0-FB47-361B-2A14-42D1764C0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85" y="5671660"/>
            <a:ext cx="3096634" cy="8217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BF36A1-F434-80E8-A37A-2C4DE56F9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7881" y="2816028"/>
            <a:ext cx="6158218" cy="25606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896492-5D4D-14EF-9CFD-8218F51BA598}"/>
              </a:ext>
            </a:extLst>
          </p:cNvPr>
          <p:cNvSpPr txBox="1"/>
          <p:nvPr/>
        </p:nvSpPr>
        <p:spPr>
          <a:xfrm>
            <a:off x="7056255" y="5517771"/>
            <a:ext cx="3010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From NSF </a:t>
            </a:r>
            <a:r>
              <a:rPr lang="en-US" err="1"/>
              <a:t>MidScale</a:t>
            </a:r>
            <a:r>
              <a:rPr lang="en-US"/>
              <a:t> Preproposal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5952C0-CAF1-8A35-4762-5E30F39AC758}"/>
              </a:ext>
            </a:extLst>
          </p:cNvPr>
          <p:cNvSpPr txBox="1"/>
          <p:nvPr/>
        </p:nvSpPr>
        <p:spPr>
          <a:xfrm>
            <a:off x="6991591" y="2406867"/>
            <a:ext cx="3010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>
                <a:solidFill>
                  <a:schemeClr val="accent1">
                    <a:lumMod val="75000"/>
                  </a:schemeClr>
                </a:solidFill>
              </a:rPr>
              <a:t>Imaging System</a:t>
            </a:r>
          </a:p>
        </p:txBody>
      </p:sp>
    </p:spTree>
    <p:extLst>
      <p:ext uri="{BB962C8B-B14F-4D97-AF65-F5344CB8AC3E}">
        <p14:creationId xmlns:p14="http://schemas.microsoft.com/office/powerpoint/2010/main" val="2727764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7BC0D-4767-A2DB-366B-C654BB20E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1AD65-FF68-B718-A329-F72626A6C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Stack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9412-6163-C2B1-92FB-2780F5DAE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357" y="1333209"/>
            <a:ext cx="5606852" cy="5088595"/>
          </a:xfrm>
        </p:spPr>
        <p:txBody>
          <a:bodyPr/>
          <a:lstStyle/>
          <a:p>
            <a:pPr marL="0" indent="0" algn="ctr">
              <a:buNone/>
            </a:pPr>
            <a:r>
              <a:rPr lang="en-US" b="1"/>
              <a:t>Demonstrator</a:t>
            </a:r>
          </a:p>
          <a:p>
            <a:pPr marL="0" indent="0" algn="ctr">
              <a:buNone/>
            </a:pPr>
            <a:endParaRPr lang="en-US" b="1"/>
          </a:p>
          <a:p>
            <a:r>
              <a:rPr lang="en-US"/>
              <a:t>Parylene coating for sensor stack</a:t>
            </a:r>
          </a:p>
          <a:p>
            <a:pPr lvl="1"/>
            <a:r>
              <a:rPr lang="en-US"/>
              <a:t>full coating</a:t>
            </a:r>
          </a:p>
          <a:p>
            <a:pPr lvl="1"/>
            <a:r>
              <a:rPr lang="en-US"/>
              <a:t>selective window frame masking</a:t>
            </a:r>
          </a:p>
          <a:p>
            <a:pPr lvl="1"/>
            <a:endParaRPr lang="en-US"/>
          </a:p>
          <a:p>
            <a:r>
              <a:rPr lang="en-US"/>
              <a:t>performance validation</a:t>
            </a:r>
          </a:p>
          <a:p>
            <a:pPr lvl="1"/>
            <a:r>
              <a:rPr lang="en-US"/>
              <a:t>HV and signal integrity tests</a:t>
            </a:r>
          </a:p>
          <a:p>
            <a:pPr marL="171445" lvl="1" indent="0">
              <a:buNone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178E6-229F-597D-113E-3A13E8FA0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12A853-7F6D-E933-B872-A65742FC9C8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98672" y="1333209"/>
            <a:ext cx="5823436" cy="5088595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 marL="0" indent="0" algn="ctr">
              <a:buNone/>
            </a:pPr>
            <a:r>
              <a:rPr lang="en-US" b="1"/>
              <a:t>Production readiness</a:t>
            </a:r>
          </a:p>
          <a:p>
            <a:pPr marL="0" indent="0" algn="ctr">
              <a:buNone/>
            </a:pPr>
            <a:endParaRPr lang="en-US" b="1"/>
          </a:p>
          <a:p>
            <a:pPr marL="229870" indent="-229870" algn="l"/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Designing and assembling mechanical support </a:t>
            </a:r>
            <a:b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of fragile sensors with strain relief</a:t>
            </a:r>
          </a:p>
          <a:p>
            <a:pPr marL="229870" indent="-229870" algn="l"/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Constructing mechanical mock-ups to gain hands-on experience</a:t>
            </a:r>
          </a:p>
          <a:p>
            <a:pPr marL="229870" indent="-229870"/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Conducting integration studies of the complete imaging system </a:t>
            </a:r>
          </a:p>
          <a:p>
            <a:pPr marL="229870" indent="-229870"/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within the spatial constraints of the beam entrance region.</a:t>
            </a:r>
            <a:endParaRPr lang="en-US" sz="20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586094-3EAF-FF74-AFB4-BE0FD5990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4264" y="71137"/>
            <a:ext cx="9127736" cy="874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85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EBAEFB-4AF1-7F11-5747-659D06367E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319B5-38C4-05F1-43F9-0EBBB5F14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Demonstrator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409BB-3A16-1492-ECC9-1D31B8F5A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685" y="1605434"/>
            <a:ext cx="5689643" cy="4844227"/>
          </a:xfrm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b="1"/>
              <a:t>Demonstrator</a:t>
            </a:r>
            <a:endParaRPr lang="en-US"/>
          </a:p>
          <a:p>
            <a:r>
              <a:rPr lang="en-US"/>
              <a:t>Main components available early 2026 </a:t>
            </a:r>
          </a:p>
          <a:p>
            <a:pPr lvl="1"/>
            <a:r>
              <a:rPr lang="en-US"/>
              <a:t>30 new TI_LGADs</a:t>
            </a:r>
          </a:p>
          <a:p>
            <a:pPr lvl="1"/>
            <a:r>
              <a:rPr lang="en-US"/>
              <a:t>50 new packagedFAST3</a:t>
            </a:r>
          </a:p>
          <a:p>
            <a:pPr lvl="1"/>
            <a:r>
              <a:rPr lang="en-US"/>
              <a:t>new 32ch rigid FLEX board</a:t>
            </a:r>
          </a:p>
          <a:p>
            <a:pPr lvl="1"/>
            <a:endParaRPr lang="en-US"/>
          </a:p>
          <a:p>
            <a:r>
              <a:rPr lang="en-US"/>
              <a:t>Assemble and fully commission at UW</a:t>
            </a:r>
          </a:p>
          <a:p>
            <a:pPr lvl="1"/>
            <a:r>
              <a:rPr lang="en-US"/>
              <a:t>basic hardware systems</a:t>
            </a:r>
          </a:p>
          <a:p>
            <a:pPr lvl="1"/>
            <a:r>
              <a:rPr lang="en-US"/>
              <a:t>readout development and debugging</a:t>
            </a:r>
          </a:p>
          <a:p>
            <a:pPr lvl="1"/>
            <a:r>
              <a:rPr lang="en-US"/>
              <a:t>analysis</a:t>
            </a:r>
          </a:p>
          <a:p>
            <a:pPr lvl="1"/>
            <a:endParaRPr lang="en-US"/>
          </a:p>
          <a:p>
            <a:r>
              <a:rPr lang="en-US"/>
              <a:t>Run at PSI end 2026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D647BF-3AB4-5ABC-2890-7D39062C3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F0B3D-A86D-58D3-8AC0-5426372C9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8051" y="54871"/>
            <a:ext cx="8720116" cy="11687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047465-BE42-1D3A-1CFA-2E81351958F8}"/>
              </a:ext>
            </a:extLst>
          </p:cNvPr>
          <p:cNvSpPr txBox="1"/>
          <p:nvPr/>
        </p:nvSpPr>
        <p:spPr>
          <a:xfrm rot="18281275">
            <a:off x="4378731" y="3704620"/>
            <a:ext cx="3434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highlight>
                  <a:srgbClr val="FFFF00"/>
                </a:highlight>
                <a:latin typeface="Comic Sans MS" panose="030F0702030302020204" pitchFamily="66" charset="0"/>
              </a:rPr>
              <a:t>This is super tight !</a:t>
            </a:r>
          </a:p>
        </p:txBody>
      </p:sp>
    </p:spTree>
    <p:extLst>
      <p:ext uri="{BB962C8B-B14F-4D97-AF65-F5344CB8AC3E}">
        <p14:creationId xmlns:p14="http://schemas.microsoft.com/office/powerpoint/2010/main" val="280282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B3C95C-808E-B818-8E4F-43BEE979E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92193EC-3443-4C01-CC6E-3576F9D501B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 t="8840" b="9956"/>
          <a:stretch/>
        </p:blipFill>
        <p:spPr>
          <a:xfrm>
            <a:off x="20" y="98409"/>
            <a:ext cx="12191980" cy="6855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4E7187-F024-6633-A7B8-DB220B604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02" y="279102"/>
            <a:ext cx="4509236" cy="1139139"/>
          </a:xfrm>
        </p:spPr>
        <p:txBody>
          <a:bodyPr>
            <a:normAutofit/>
          </a:bodyPr>
          <a:lstStyle/>
          <a:p>
            <a:r>
              <a:rPr lang="en-US" sz="3600" b="0">
                <a:solidFill>
                  <a:schemeClr val="tx1"/>
                </a:solidFill>
              </a:rPr>
              <a:t>Final thoughts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8388995-88CE-185F-25A1-02E8EB76A8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692"/>
          <a:stretch/>
        </p:blipFill>
        <p:spPr>
          <a:xfrm>
            <a:off x="5682870" y="338686"/>
            <a:ext cx="1737672" cy="1737672"/>
          </a:xfrm>
          <a:custGeom>
            <a:avLst/>
            <a:gdLst/>
            <a:ahLst/>
            <a:cxnLst/>
            <a:rect l="l" t="t" r="r" b="b"/>
            <a:pathLst>
              <a:path w="2834640" h="2834640">
                <a:moveTo>
                  <a:pt x="1417320" y="0"/>
                </a:moveTo>
                <a:cubicBezTo>
                  <a:pt x="2200084" y="0"/>
                  <a:pt x="2834640" y="634556"/>
                  <a:pt x="2834640" y="1417320"/>
                </a:cubicBezTo>
                <a:cubicBezTo>
                  <a:pt x="2834640" y="2200084"/>
                  <a:pt x="2200084" y="2834640"/>
                  <a:pt x="1417320" y="2834640"/>
                </a:cubicBezTo>
                <a:cubicBezTo>
                  <a:pt x="634556" y="2834640"/>
                  <a:pt x="0" y="2200084"/>
                  <a:pt x="0" y="1417320"/>
                </a:cubicBezTo>
                <a:cubicBezTo>
                  <a:pt x="0" y="634556"/>
                  <a:pt x="634556" y="0"/>
                  <a:pt x="1417320" y="0"/>
                </a:cubicBezTo>
                <a:close/>
              </a:path>
            </a:pathLst>
          </a:custGeom>
        </p:spPr>
      </p:pic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A4CB1B14-D1AC-E703-B649-CD9F903330F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35" r="9419"/>
          <a:stretch/>
        </p:blipFill>
        <p:spPr>
          <a:xfrm>
            <a:off x="8278624" y="2"/>
            <a:ext cx="3913376" cy="3281569"/>
          </a:xfrm>
          <a:custGeom>
            <a:avLst/>
            <a:gdLst/>
            <a:ahLst/>
            <a:cxnLst/>
            <a:rect l="l" t="t" r="r" b="b"/>
            <a:pathLst>
              <a:path w="3913376" h="3281569">
                <a:moveTo>
                  <a:pt x="267865" y="0"/>
                </a:moveTo>
                <a:lnTo>
                  <a:pt x="3913376" y="0"/>
                </a:lnTo>
                <a:lnTo>
                  <a:pt x="3913376" y="2499938"/>
                </a:lnTo>
                <a:lnTo>
                  <a:pt x="3794714" y="2630499"/>
                </a:lnTo>
                <a:cubicBezTo>
                  <a:pt x="3392450" y="3032763"/>
                  <a:pt x="2836727" y="3281569"/>
                  <a:pt x="2222892" y="3281569"/>
                </a:cubicBezTo>
                <a:cubicBezTo>
                  <a:pt x="995223" y="3281569"/>
                  <a:pt x="0" y="2286346"/>
                  <a:pt x="0" y="1058677"/>
                </a:cubicBezTo>
                <a:cubicBezTo>
                  <a:pt x="0" y="751760"/>
                  <a:pt x="62202" y="459370"/>
                  <a:pt x="174686" y="193427"/>
                </a:cubicBez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F69C1A-6ECD-A5C3-D9DB-580C464AA3E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1564" r="5" b="4186"/>
          <a:stretch/>
        </p:blipFill>
        <p:spPr>
          <a:xfrm>
            <a:off x="1818614" y="4769536"/>
            <a:ext cx="3950208" cy="2088462"/>
          </a:xfrm>
          <a:custGeom>
            <a:avLst/>
            <a:gdLst/>
            <a:ahLst/>
            <a:cxnLst/>
            <a:rect l="l" t="t" r="r" b="b"/>
            <a:pathLst>
              <a:path w="3950208" h="2088462">
                <a:moveTo>
                  <a:pt x="1975104" y="0"/>
                </a:moveTo>
                <a:cubicBezTo>
                  <a:pt x="3065924" y="0"/>
                  <a:pt x="3950208" y="884284"/>
                  <a:pt x="3950208" y="1975104"/>
                </a:cubicBezTo>
                <a:lnTo>
                  <a:pt x="3944484" y="2088462"/>
                </a:lnTo>
                <a:lnTo>
                  <a:pt x="5724" y="2088462"/>
                </a:lnTo>
                <a:lnTo>
                  <a:pt x="0" y="1975104"/>
                </a:lnTo>
                <a:cubicBezTo>
                  <a:pt x="0" y="884284"/>
                  <a:pt x="884284" y="0"/>
                  <a:pt x="1975104" y="0"/>
                </a:cubicBez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70FBF1-0E6D-164D-E167-7823582023B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462" r="9591" b="2"/>
          <a:stretch/>
        </p:blipFill>
        <p:spPr>
          <a:xfrm>
            <a:off x="9009416" y="4131546"/>
            <a:ext cx="3178912" cy="2726454"/>
          </a:xfrm>
          <a:custGeom>
            <a:avLst/>
            <a:gdLst/>
            <a:ahLst/>
            <a:cxnLst/>
            <a:rect l="l" t="t" r="r" b="b"/>
            <a:pathLst>
              <a:path w="3178912" h="2726454">
                <a:moveTo>
                  <a:pt x="1837818" y="0"/>
                </a:moveTo>
                <a:cubicBezTo>
                  <a:pt x="2345318" y="0"/>
                  <a:pt x="2804772" y="205705"/>
                  <a:pt x="3137352" y="538285"/>
                </a:cubicBezTo>
                <a:lnTo>
                  <a:pt x="3178912" y="584013"/>
                </a:lnTo>
                <a:lnTo>
                  <a:pt x="3178912" y="2726454"/>
                </a:lnTo>
                <a:lnTo>
                  <a:pt x="229483" y="2726454"/>
                </a:lnTo>
                <a:lnTo>
                  <a:pt x="221815" y="2713832"/>
                </a:lnTo>
                <a:cubicBezTo>
                  <a:pt x="80353" y="2453425"/>
                  <a:pt x="0" y="2155005"/>
                  <a:pt x="0" y="1837818"/>
                </a:cubicBezTo>
                <a:cubicBezTo>
                  <a:pt x="0" y="822819"/>
                  <a:pt x="822819" y="0"/>
                  <a:pt x="1837818" y="0"/>
                </a:cubicBez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359834-FF3C-5EF4-E094-A7EF66A4096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4480" r="4" b="12023"/>
          <a:stretch/>
        </p:blipFill>
        <p:spPr>
          <a:xfrm>
            <a:off x="5834670" y="2691970"/>
            <a:ext cx="2741453" cy="2741453"/>
          </a:xfrm>
          <a:custGeom>
            <a:avLst/>
            <a:gdLst/>
            <a:ahLst/>
            <a:cxnLst/>
            <a:rect l="l" t="t" r="r" b="b"/>
            <a:pathLst>
              <a:path w="1956816" h="1956816">
                <a:moveTo>
                  <a:pt x="978408" y="0"/>
                </a:moveTo>
                <a:cubicBezTo>
                  <a:pt x="1518768" y="0"/>
                  <a:pt x="1956816" y="438048"/>
                  <a:pt x="1956816" y="978408"/>
                </a:cubicBezTo>
                <a:cubicBezTo>
                  <a:pt x="1956816" y="1518768"/>
                  <a:pt x="1518768" y="1956816"/>
                  <a:pt x="978408" y="1956816"/>
                </a:cubicBezTo>
                <a:cubicBezTo>
                  <a:pt x="438048" y="1956816"/>
                  <a:pt x="0" y="1518768"/>
                  <a:pt x="0" y="978408"/>
                </a:cubicBezTo>
                <a:cubicBezTo>
                  <a:pt x="0" y="438048"/>
                  <a:pt x="438048" y="0"/>
                  <a:pt x="978408" y="0"/>
                </a:cubicBezTo>
                <a:close/>
              </a:path>
            </a:pathLst>
          </a:custGeom>
        </p:spPr>
      </p:pic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49563D30-ACB0-CCEB-DF10-3198EE529BC8}"/>
              </a:ext>
            </a:extLst>
          </p:cNvPr>
          <p:cNvSpPr txBox="1">
            <a:spLocks/>
          </p:cNvSpPr>
          <p:nvPr/>
        </p:nvSpPr>
        <p:spPr>
          <a:xfrm>
            <a:off x="425778" y="1514610"/>
            <a:ext cx="11226396" cy="5439757"/>
          </a:xfrm>
          <a:prstGeom prst="rect">
            <a:avLst/>
          </a:prstGeom>
        </p:spPr>
        <p:txBody>
          <a:bodyPr lIns="0" tIns="0" rIns="0" bIns="0"/>
          <a:lstStyle>
            <a:lvl1pPr marL="106363" indent="-15240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288925" algn="l"/>
              </a:tabLst>
              <a:defRPr sz="20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457195" indent="-28575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  <a:defRPr lang="en-US" sz="1800" kern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514338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lang="en-US" sz="1600" kern="1200" dirty="0">
                <a:solidFill>
                  <a:schemeClr val="accent2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690545" indent="-61912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  <a:defRPr lang="en-US" sz="1400" kern="1200" dirty="0">
                <a:solidFill>
                  <a:schemeClr val="accent3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858817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70000"/>
              </a:lnSpc>
              <a:buClrTx/>
              <a:buNone/>
            </a:pPr>
            <a:r>
              <a:rPr lang="en-US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lot, but exciting work, very ambitious</a:t>
            </a:r>
          </a:p>
          <a:p>
            <a:pPr marL="0" indent="0" defTabSz="914400">
              <a:lnSpc>
                <a:spcPct val="70000"/>
              </a:lnSpc>
              <a:buClrTx/>
              <a:buNone/>
            </a:pPr>
            <a:endParaRPr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defTabSz="914400">
              <a:lnSpc>
                <a:spcPct val="70000"/>
              </a:lnSpc>
              <a:buClrTx/>
              <a:buNone/>
            </a:pPr>
            <a:r>
              <a:rPr lang="en-US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Keeping UW and UCSC group strong is vital for progress</a:t>
            </a:r>
          </a:p>
          <a:p>
            <a:pPr lvl="1" defTabSz="914400">
              <a:lnSpc>
                <a:spcPct val="70000"/>
              </a:lnSpc>
              <a:buClrTx/>
              <a:buFont typeface="Courier New" panose="02070309020205020404" pitchFamily="49" charset="0"/>
              <a:buChar char="o"/>
            </a:pPr>
            <a:r>
              <a:rPr lang="en-US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UCSC funding critical</a:t>
            </a:r>
          </a:p>
          <a:p>
            <a:pPr lvl="1" defTabSz="914400">
              <a:lnSpc>
                <a:spcPct val="70000"/>
              </a:lnSpc>
              <a:buClrTx/>
              <a:buFont typeface="Courier New" panose="02070309020205020404" pitchFamily="49" charset="0"/>
              <a:buChar char="o"/>
            </a:pPr>
            <a:r>
              <a:rPr lang="en-US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UW strengthening ATAR team with </a:t>
            </a:r>
            <a:br>
              <a:rPr lang="en-US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young members critical</a:t>
            </a:r>
          </a:p>
          <a:p>
            <a:pPr marL="171445" lvl="1" indent="0" defTabSz="914400">
              <a:lnSpc>
                <a:spcPct val="70000"/>
              </a:lnSpc>
              <a:buClrTx/>
              <a:buNone/>
            </a:pPr>
            <a:endParaRPr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defTabSz="914400">
              <a:lnSpc>
                <a:spcPct val="70000"/>
              </a:lnSpc>
              <a:buClrTx/>
              <a:buNone/>
            </a:pPr>
            <a:r>
              <a:rPr lang="en-US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TRIUMF beam in 2027 gives us important </a:t>
            </a:r>
            <a:br>
              <a:rPr lang="en-US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breathing space</a:t>
            </a:r>
          </a:p>
          <a:p>
            <a:pPr marL="0" indent="0" defTabSz="914400">
              <a:lnSpc>
                <a:spcPct val="70000"/>
              </a:lnSpc>
              <a:buClrTx/>
              <a:buNone/>
            </a:pPr>
            <a:endParaRPr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defTabSz="914400">
              <a:lnSpc>
                <a:spcPct val="70000"/>
              </a:lnSpc>
              <a:buClrTx/>
              <a:buNone/>
            </a:pPr>
            <a:r>
              <a:rPr lang="en-US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Integration with simulation effort essential, </a:t>
            </a:r>
            <a:br>
              <a:rPr lang="en-US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 covered here</a:t>
            </a:r>
          </a:p>
        </p:txBody>
      </p:sp>
    </p:spTree>
    <p:extLst>
      <p:ext uri="{BB962C8B-B14F-4D97-AF65-F5344CB8AC3E}">
        <p14:creationId xmlns:p14="http://schemas.microsoft.com/office/powerpoint/2010/main" val="2923574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5E552-1786-7885-787A-8E59C9D16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C4506-E484-719D-6D32-A8525B037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E8CB8F-A555-6545-77BE-126242055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05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079653ED-E80A-74E0-A52F-B257A542D03D}"/>
              </a:ext>
            </a:extLst>
          </p:cNvPr>
          <p:cNvSpPr/>
          <p:nvPr/>
        </p:nvSpPr>
        <p:spPr>
          <a:xfrm>
            <a:off x="695915" y="2039193"/>
            <a:ext cx="6368432" cy="3919378"/>
          </a:xfrm>
          <a:prstGeom prst="wedgeRoundRectCallout">
            <a:avLst>
              <a:gd name="adj1" fmla="val 52102"/>
              <a:gd name="adj2" fmla="val 56926"/>
              <a:gd name="adj3" fmla="val 16667"/>
            </a:avLst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2AE8A3-9EC6-C6D2-D603-077644F5C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Scope: R&amp;D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99EEB-88B5-2804-03DB-B43EC2409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Sensor</a:t>
            </a:r>
          </a:p>
          <a:p>
            <a:pPr lvl="1"/>
            <a:r>
              <a:rPr lang="en-US" sz="2100">
                <a:cs typeface="Arial"/>
              </a:rPr>
              <a:t>Low Gain Avalanche Diodes LGADs</a:t>
            </a:r>
          </a:p>
          <a:p>
            <a:pPr lvl="1"/>
            <a:r>
              <a:rPr lang="en-US" sz="2100">
                <a:cs typeface="Arial"/>
              </a:rPr>
              <a:t>R&amp;D for PIONEER custom detector under way</a:t>
            </a:r>
            <a:endParaRPr lang="en-US" sz="2100"/>
          </a:p>
          <a:p>
            <a:r>
              <a:rPr lang="en-US"/>
              <a:t>Readout and electronics</a:t>
            </a:r>
          </a:p>
          <a:p>
            <a:pPr lvl="1"/>
            <a:r>
              <a:rPr lang="en-US"/>
              <a:t>Front end chip </a:t>
            </a:r>
          </a:p>
          <a:p>
            <a:pPr lvl="1"/>
            <a:r>
              <a:rPr lang="en-US"/>
              <a:t>Front end boards (FEBs)</a:t>
            </a:r>
          </a:p>
          <a:p>
            <a:pPr lvl="1"/>
            <a:r>
              <a:rPr lang="en-US"/>
              <a:t>High density integration with rigid-flex</a:t>
            </a:r>
          </a:p>
          <a:p>
            <a:r>
              <a:rPr lang="en-US"/>
              <a:t>ATAR stack and integration</a:t>
            </a:r>
          </a:p>
          <a:p>
            <a:pPr lvl="1"/>
            <a:r>
              <a:rPr lang="en-US"/>
              <a:t>Double/triple LGAD construction and characterization</a:t>
            </a:r>
          </a:p>
          <a:p>
            <a:pPr lvl="1"/>
            <a:r>
              <a:rPr lang="en-US"/>
              <a:t>Stack assembly and mechanical support</a:t>
            </a:r>
          </a:p>
          <a:p>
            <a:r>
              <a:rPr lang="en-US"/>
              <a:t>Engineering runs</a:t>
            </a:r>
          </a:p>
          <a:p>
            <a:pPr lvl="1"/>
            <a:r>
              <a:rPr lang="en-US"/>
              <a:t>@CENPA</a:t>
            </a:r>
          </a:p>
          <a:p>
            <a:pPr lvl="1"/>
            <a:r>
              <a:rPr lang="en-US"/>
              <a:t>@PSI</a:t>
            </a:r>
          </a:p>
          <a:p>
            <a:endParaRPr lang="en-US"/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D399F0CB-A446-51C0-A986-46871EDA3DDF}"/>
              </a:ext>
            </a:extLst>
          </p:cNvPr>
          <p:cNvSpPr txBox="1"/>
          <p:nvPr/>
        </p:nvSpPr>
        <p:spPr>
          <a:xfrm>
            <a:off x="8815148" y="1506534"/>
            <a:ext cx="2055034" cy="7319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LGAD schematic 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Electric field profile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A5E695-7BAA-3FD6-6700-7C2C32C2FE5B}"/>
              </a:ext>
            </a:extLst>
          </p:cNvPr>
          <p:cNvSpPr txBox="1"/>
          <p:nvPr/>
        </p:nvSpPr>
        <p:spPr>
          <a:xfrm>
            <a:off x="80920" y="3670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FA4A27-2B88-4003-161D-60861017969E}"/>
              </a:ext>
            </a:extLst>
          </p:cNvPr>
          <p:cNvSpPr txBox="1"/>
          <p:nvPr/>
        </p:nvSpPr>
        <p:spPr>
          <a:xfrm>
            <a:off x="8041497" y="3790602"/>
            <a:ext cx="4225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Si sensors with gain layer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moderate gain (10-50), thin, fast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6E942C-5CF6-70AF-AFC8-13B5E4FBDC43}"/>
              </a:ext>
            </a:extLst>
          </p:cNvPr>
          <p:cNvSpPr txBox="1"/>
          <p:nvPr/>
        </p:nvSpPr>
        <p:spPr>
          <a:xfrm>
            <a:off x="7131960" y="5853797"/>
            <a:ext cx="3644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 UW responsibilities, but tightly coupled with sensor development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D824D9D-F1F7-69DC-6382-6029B69BC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923" y="2168850"/>
            <a:ext cx="4956077" cy="129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294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B788E38-AEF3-4640-66CB-2A748E228E7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 t="8840" b="9956"/>
          <a:stretch/>
        </p:blipFill>
        <p:spPr>
          <a:xfrm>
            <a:off x="-3652" y="11184"/>
            <a:ext cx="12191980" cy="6855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4E0323-A262-1DEE-ED61-464A08894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886" y="361702"/>
            <a:ext cx="4509236" cy="1139139"/>
          </a:xfrm>
        </p:spPr>
        <p:txBody>
          <a:bodyPr>
            <a:normAutofit fontScale="90000"/>
          </a:bodyPr>
          <a:lstStyle/>
          <a:p>
            <a:r>
              <a:rPr lang="en-US" sz="3600"/>
              <a:t>Achievement and Infrastructure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04225-5DD9-54F2-A8A8-01625BA8C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252" y="1527025"/>
            <a:ext cx="5161356" cy="2959822"/>
          </a:xfrm>
        </p:spPr>
        <p:txBody>
          <a:bodyPr anchor="t">
            <a:normAutofit fontScale="55000" lnSpcReduction="20000"/>
          </a:bodyPr>
          <a:lstStyle/>
          <a:p>
            <a:pPr marL="0" indent="0">
              <a:buNone/>
            </a:pPr>
            <a:r>
              <a:rPr lang="en-US" sz="2900"/>
              <a:t>At beginning of grant (2021) technology new to us</a:t>
            </a:r>
          </a:p>
          <a:p>
            <a:pPr marL="0" indent="0">
              <a:buNone/>
            </a:pPr>
            <a:r>
              <a:rPr lang="en-US" sz="2900"/>
              <a:t>By now significant knowledge, infrastructure and experience</a:t>
            </a:r>
          </a:p>
          <a:p>
            <a:pPr marL="662940" lvl="1" indent="-342900"/>
            <a:r>
              <a:rPr lang="en-US" sz="2900">
                <a:solidFill>
                  <a:schemeClr val="tx1"/>
                </a:solidFill>
              </a:rPr>
              <a:t>Mini probe station at CENPA </a:t>
            </a:r>
          </a:p>
          <a:p>
            <a:pPr marL="662940" lvl="1" indent="-342900"/>
            <a:r>
              <a:rPr lang="en-US" sz="2900">
                <a:solidFill>
                  <a:schemeClr val="tx1"/>
                </a:solidFill>
              </a:rPr>
              <a:t>Produced FEB (front end board) prototype</a:t>
            </a:r>
          </a:p>
          <a:p>
            <a:pPr marL="662940" lvl="1" indent="-342900"/>
            <a:r>
              <a:rPr lang="en-US" sz="2900">
                <a:solidFill>
                  <a:schemeClr val="tx1"/>
                </a:solidFill>
              </a:rPr>
              <a:t>Debugged circuit on bond wire level, characterized FAST3 front end chip</a:t>
            </a:r>
          </a:p>
          <a:p>
            <a:pPr marL="662940" lvl="1" indent="-342900"/>
            <a:r>
              <a:rPr lang="en-US" sz="2900">
                <a:solidFill>
                  <a:schemeClr val="tx1"/>
                </a:solidFill>
              </a:rPr>
              <a:t>Prototyping setup for flex</a:t>
            </a:r>
          </a:p>
          <a:p>
            <a:pPr marL="662940" lvl="1" indent="-342900"/>
            <a:r>
              <a:rPr lang="en-US" sz="2900">
                <a:solidFill>
                  <a:schemeClr val="tx1"/>
                </a:solidFill>
              </a:rPr>
              <a:t>Parylene coating at Nanofabrication Facility</a:t>
            </a:r>
          </a:p>
          <a:p>
            <a:pPr marL="662940" lvl="1" indent="-342900"/>
            <a:r>
              <a:rPr lang="en-US" sz="2900">
                <a:solidFill>
                  <a:schemeClr val="tx1"/>
                </a:solidFill>
              </a:rPr>
              <a:t>Capable of handling sensor to electronic chain in house</a:t>
            </a:r>
          </a:p>
          <a:p>
            <a:endParaRPr lang="en-US" sz="11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6906C04-01EE-64A8-64C3-73C5BC73F2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692"/>
          <a:stretch/>
        </p:blipFill>
        <p:spPr>
          <a:xfrm>
            <a:off x="5682870" y="338686"/>
            <a:ext cx="1737672" cy="1737672"/>
          </a:xfrm>
          <a:custGeom>
            <a:avLst/>
            <a:gdLst/>
            <a:ahLst/>
            <a:cxnLst/>
            <a:rect l="l" t="t" r="r" b="b"/>
            <a:pathLst>
              <a:path w="2834640" h="2834640">
                <a:moveTo>
                  <a:pt x="1417320" y="0"/>
                </a:moveTo>
                <a:cubicBezTo>
                  <a:pt x="2200084" y="0"/>
                  <a:pt x="2834640" y="634556"/>
                  <a:pt x="2834640" y="1417320"/>
                </a:cubicBezTo>
                <a:cubicBezTo>
                  <a:pt x="2834640" y="2200084"/>
                  <a:pt x="2200084" y="2834640"/>
                  <a:pt x="1417320" y="2834640"/>
                </a:cubicBezTo>
                <a:cubicBezTo>
                  <a:pt x="634556" y="2834640"/>
                  <a:pt x="0" y="2200084"/>
                  <a:pt x="0" y="1417320"/>
                </a:cubicBezTo>
                <a:cubicBezTo>
                  <a:pt x="0" y="634556"/>
                  <a:pt x="634556" y="0"/>
                  <a:pt x="1417320" y="0"/>
                </a:cubicBezTo>
                <a:close/>
              </a:path>
            </a:pathLst>
          </a:custGeom>
        </p:spPr>
      </p:pic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BC5B37E6-D2C5-EDD8-3AE6-7612617FFA0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35" r="9419"/>
          <a:stretch/>
        </p:blipFill>
        <p:spPr>
          <a:xfrm>
            <a:off x="8278624" y="2"/>
            <a:ext cx="3913376" cy="3281569"/>
          </a:xfrm>
          <a:custGeom>
            <a:avLst/>
            <a:gdLst/>
            <a:ahLst/>
            <a:cxnLst/>
            <a:rect l="l" t="t" r="r" b="b"/>
            <a:pathLst>
              <a:path w="3913376" h="3281569">
                <a:moveTo>
                  <a:pt x="267865" y="0"/>
                </a:moveTo>
                <a:lnTo>
                  <a:pt x="3913376" y="0"/>
                </a:lnTo>
                <a:lnTo>
                  <a:pt x="3913376" y="2499938"/>
                </a:lnTo>
                <a:lnTo>
                  <a:pt x="3794714" y="2630499"/>
                </a:lnTo>
                <a:cubicBezTo>
                  <a:pt x="3392450" y="3032763"/>
                  <a:pt x="2836727" y="3281569"/>
                  <a:pt x="2222892" y="3281569"/>
                </a:cubicBezTo>
                <a:cubicBezTo>
                  <a:pt x="995223" y="3281569"/>
                  <a:pt x="0" y="2286346"/>
                  <a:pt x="0" y="1058677"/>
                </a:cubicBezTo>
                <a:cubicBezTo>
                  <a:pt x="0" y="751760"/>
                  <a:pt x="62202" y="459370"/>
                  <a:pt x="174686" y="193427"/>
                </a:cubicBez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AE031D-8F49-837A-FA54-A95E8F7D7A5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1564" r="5" b="4186"/>
          <a:stretch/>
        </p:blipFill>
        <p:spPr>
          <a:xfrm>
            <a:off x="1818614" y="4769536"/>
            <a:ext cx="3950208" cy="2088462"/>
          </a:xfrm>
          <a:custGeom>
            <a:avLst/>
            <a:gdLst/>
            <a:ahLst/>
            <a:cxnLst/>
            <a:rect l="l" t="t" r="r" b="b"/>
            <a:pathLst>
              <a:path w="3950208" h="2088462">
                <a:moveTo>
                  <a:pt x="1975104" y="0"/>
                </a:moveTo>
                <a:cubicBezTo>
                  <a:pt x="3065924" y="0"/>
                  <a:pt x="3950208" y="884284"/>
                  <a:pt x="3950208" y="1975104"/>
                </a:cubicBezTo>
                <a:lnTo>
                  <a:pt x="3944484" y="2088462"/>
                </a:lnTo>
                <a:lnTo>
                  <a:pt x="5724" y="2088462"/>
                </a:lnTo>
                <a:lnTo>
                  <a:pt x="0" y="1975104"/>
                </a:lnTo>
                <a:cubicBezTo>
                  <a:pt x="0" y="884284"/>
                  <a:pt x="884284" y="0"/>
                  <a:pt x="1975104" y="0"/>
                </a:cubicBez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5EF571-30C2-20AF-8E33-DB0A9C360F3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462" r="9591" b="2"/>
          <a:stretch/>
        </p:blipFill>
        <p:spPr>
          <a:xfrm>
            <a:off x="9009416" y="4131546"/>
            <a:ext cx="3178912" cy="2726454"/>
          </a:xfrm>
          <a:custGeom>
            <a:avLst/>
            <a:gdLst/>
            <a:ahLst/>
            <a:cxnLst/>
            <a:rect l="l" t="t" r="r" b="b"/>
            <a:pathLst>
              <a:path w="3178912" h="2726454">
                <a:moveTo>
                  <a:pt x="1837818" y="0"/>
                </a:moveTo>
                <a:cubicBezTo>
                  <a:pt x="2345318" y="0"/>
                  <a:pt x="2804772" y="205705"/>
                  <a:pt x="3137352" y="538285"/>
                </a:cubicBezTo>
                <a:lnTo>
                  <a:pt x="3178912" y="584013"/>
                </a:lnTo>
                <a:lnTo>
                  <a:pt x="3178912" y="2726454"/>
                </a:lnTo>
                <a:lnTo>
                  <a:pt x="229483" y="2726454"/>
                </a:lnTo>
                <a:lnTo>
                  <a:pt x="221815" y="2713832"/>
                </a:lnTo>
                <a:cubicBezTo>
                  <a:pt x="80353" y="2453425"/>
                  <a:pt x="0" y="2155005"/>
                  <a:pt x="0" y="1837818"/>
                </a:cubicBezTo>
                <a:cubicBezTo>
                  <a:pt x="0" y="822819"/>
                  <a:pt x="822819" y="0"/>
                  <a:pt x="1837818" y="0"/>
                </a:cubicBez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7DDDA9-8541-DA61-6EB8-E7A6E529F63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4480" r="4" b="12023"/>
          <a:stretch/>
        </p:blipFill>
        <p:spPr>
          <a:xfrm>
            <a:off x="5886893" y="2682993"/>
            <a:ext cx="2741453" cy="2741453"/>
          </a:xfrm>
          <a:custGeom>
            <a:avLst/>
            <a:gdLst/>
            <a:ahLst/>
            <a:cxnLst/>
            <a:rect l="l" t="t" r="r" b="b"/>
            <a:pathLst>
              <a:path w="1956816" h="1956816">
                <a:moveTo>
                  <a:pt x="978408" y="0"/>
                </a:moveTo>
                <a:cubicBezTo>
                  <a:pt x="1518768" y="0"/>
                  <a:pt x="1956816" y="438048"/>
                  <a:pt x="1956816" y="978408"/>
                </a:cubicBezTo>
                <a:cubicBezTo>
                  <a:pt x="1956816" y="1518768"/>
                  <a:pt x="1518768" y="1956816"/>
                  <a:pt x="978408" y="1956816"/>
                </a:cubicBezTo>
                <a:cubicBezTo>
                  <a:pt x="438048" y="1956816"/>
                  <a:pt x="0" y="1518768"/>
                  <a:pt x="0" y="978408"/>
                </a:cubicBezTo>
                <a:cubicBezTo>
                  <a:pt x="0" y="438048"/>
                  <a:pt x="438048" y="0"/>
                  <a:pt x="97840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518202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F4F40-B499-A31F-2CC9-8B4B0C2F6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4" y="154515"/>
            <a:ext cx="4030130" cy="55770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FAST3 dynamic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3C79B-38E2-1D15-5BBD-9DE3CF1AE63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4801" y="962526"/>
            <a:ext cx="11449049" cy="5492736"/>
          </a:xfrm>
          <a:prstGeom prst="rect">
            <a:avLst/>
          </a:prstGeom>
        </p:spPr>
        <p:txBody>
          <a:bodyPr/>
          <a:lstStyle/>
          <a:p>
            <a:pPr marL="302393" marR="0" lvl="0" indent="-302393" algn="l" defTabSz="914400" rtl="0" eaLnBrk="1" fontAlgn="auto" latinLnBrk="0" hangingPunct="1">
              <a:lnSpc>
                <a:spcPct val="100000"/>
              </a:lnSpc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Tested FAST with HPK 3.1 50 um thick single pad LGAD sensors and same geometry PIN detector (4.2 pF input capacitance) </a:t>
            </a:r>
          </a:p>
          <a:p>
            <a:pPr marL="352791" marR="0" lvl="1" indent="0" algn="l" defTabSz="914400" rtl="0" eaLnBrk="1" fontAlgn="auto" latinLnBrk="0" hangingPunct="1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Clr>
                <a:srgbClr val="9B2D1F"/>
              </a:buClr>
              <a:buSzPct val="8500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RMS noise in both cases is around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Perpetua"/>
                <a:ea typeface="+mn-ea"/>
                <a:cs typeface="+mn-cs"/>
              </a:rPr>
              <a:t>1 mV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br>
              <a:rPr lang="en-US" sz="1800" noProof="0">
                <a:solidFill>
                  <a:prstClr val="black"/>
                </a:solidFill>
                <a:latin typeface="Perpetua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Response to LGAD better than expected </a:t>
            </a:r>
            <a:b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(~10-15 mV/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fC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, expected 10 mV/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fC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)</a:t>
            </a:r>
          </a:p>
          <a:p>
            <a:pPr marL="0" indent="0" defTabSz="914400" fontAlgn="auto"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  <a:p>
            <a:pPr marL="302393" indent="-302393" defTabSz="914400" fontAlgn="auto"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endParaRPr lang="en-US" sz="1800">
              <a:solidFill>
                <a:prstClr val="black"/>
              </a:solidFill>
              <a:latin typeface="Perpetua"/>
              <a:ea typeface="+mn-ea"/>
              <a:cs typeface="+mn-cs"/>
            </a:endParaRPr>
          </a:p>
          <a:p>
            <a:pPr marL="0" indent="0" defTabSz="914400" fontAlgn="auto"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5DDAC0-EDAB-DE4B-0583-D407DD356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C717A5-9722-6ABC-8F65-A761BF0AC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1" y="3271953"/>
            <a:ext cx="3517899" cy="2641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BD097C-C1F0-A976-447A-D43658497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979" y="3271953"/>
            <a:ext cx="3753150" cy="281769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1F29DD9-F7B9-7293-10C7-3B7174397658}"/>
              </a:ext>
            </a:extLst>
          </p:cNvPr>
          <p:cNvSpPr txBox="1">
            <a:spLocks/>
          </p:cNvSpPr>
          <p:nvPr/>
        </p:nvSpPr>
        <p:spPr>
          <a:xfrm>
            <a:off x="8216478" y="1527676"/>
            <a:ext cx="5689643" cy="5492736"/>
          </a:xfrm>
          <a:prstGeom prst="rect">
            <a:avLst/>
          </a:prstGeom>
        </p:spPr>
        <p:txBody>
          <a:bodyPr lIns="0" tIns="0" rIns="0" bIns="0"/>
          <a:lstStyle>
            <a:lvl1pPr marL="171446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104772" algn="l"/>
              </a:tabLst>
              <a:defRPr sz="20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342891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  <a:defRPr sz="1800" kern="12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457189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1600" kern="1200">
                <a:solidFill>
                  <a:schemeClr val="accent2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571486" indent="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  <a:defRPr sz="1400" kern="1200">
                <a:solidFill>
                  <a:schemeClr val="accent3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031849" indent="-344479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None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fontAlgn="auto"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endParaRPr lang="en-US" sz="1800">
              <a:solidFill>
                <a:prstClr val="black"/>
              </a:solidFill>
              <a:latin typeface="Perpetu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For a 150 um PIN device we get a S/N &gt; 10!</a:t>
            </a:r>
          </a:p>
          <a:p>
            <a:pPr marL="638541" lvl="1" indent="-285750" defTabSz="914400" fontAlgn="auto">
              <a:spcBef>
                <a:spcPts val="408"/>
              </a:spcBef>
              <a:spcAft>
                <a:spcPts val="0"/>
              </a:spcAft>
              <a:buClr>
                <a:srgbClr val="9B2D1F"/>
              </a:buClr>
              <a:buSzPct val="85000"/>
              <a:buFont typeface="Courier New" panose="02070309020205020404" pitchFamily="49" charset="0"/>
              <a:buChar char="o"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Possible option for PIN version using </a:t>
            </a:r>
            <a:b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thicker ATAR layers?</a:t>
            </a:r>
          </a:p>
          <a:p>
            <a:pPr marL="638541" lvl="1" indent="-285750" defTabSz="914400" fontAlgn="auto">
              <a:spcBef>
                <a:spcPts val="408"/>
              </a:spcBef>
              <a:spcAft>
                <a:spcPts val="0"/>
              </a:spcAft>
              <a:buClr>
                <a:srgbClr val="9B2D1F"/>
              </a:buClr>
              <a:buSzPct val="85000"/>
              <a:buFont typeface="Courier New" panose="02070309020205020404" pitchFamily="49" charset="0"/>
              <a:buChar char="o"/>
              <a:defRPr/>
            </a:pPr>
            <a:r>
              <a:rPr lang="en-US" sz="140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Pmax scales with thickness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153CA9-FCC9-D625-194D-60B42B5B6DB3}"/>
              </a:ext>
            </a:extLst>
          </p:cNvPr>
          <p:cNvSpPr txBox="1"/>
          <p:nvPr/>
        </p:nvSpPr>
        <p:spPr>
          <a:xfrm>
            <a:off x="304801" y="6329666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Simone, UCSC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8783E7D-F857-B3F9-E158-48B72A79D944}"/>
              </a:ext>
            </a:extLst>
          </p:cNvPr>
          <p:cNvSpPr txBox="1">
            <a:spLocks/>
          </p:cNvSpPr>
          <p:nvPr/>
        </p:nvSpPr>
        <p:spPr>
          <a:xfrm>
            <a:off x="4124250" y="1527676"/>
            <a:ext cx="3753150" cy="5492736"/>
          </a:xfrm>
          <a:prstGeom prst="rect">
            <a:avLst/>
          </a:prstGeom>
        </p:spPr>
        <p:txBody>
          <a:bodyPr lIns="0" tIns="0" rIns="0" bIns="0"/>
          <a:lstStyle>
            <a:lvl1pPr marL="171446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104772" algn="l"/>
              </a:tabLst>
              <a:defRPr sz="20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342891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  <a:defRPr sz="1800" kern="12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457189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1600" kern="1200">
                <a:solidFill>
                  <a:schemeClr val="accent2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571486" indent="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  <a:defRPr sz="1400" kern="1200">
                <a:solidFill>
                  <a:schemeClr val="accent3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031849" indent="-344479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None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fontAlgn="auto"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endParaRPr lang="en-US" sz="1800">
              <a:solidFill>
                <a:prstClr val="black"/>
              </a:solidFill>
              <a:latin typeface="Perpetua"/>
              <a:ea typeface="+mn-ea"/>
              <a:cs typeface="+mn-cs"/>
            </a:endParaRPr>
          </a:p>
          <a:p>
            <a:pPr marL="0" indent="0" defTabSz="914400" fontAlgn="auto"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r>
              <a:rPr lang="en-US" sz="1600">
                <a:solidFill>
                  <a:schemeClr val="accent2">
                    <a:lumMod val="50000"/>
                  </a:schemeClr>
                </a:solidFill>
                <a:latin typeface="Perpetua"/>
                <a:ea typeface="+mn-ea"/>
                <a:cs typeface="+mn-cs"/>
              </a:rPr>
              <a:t>For 50 um PIN less than (naively) expected</a:t>
            </a:r>
          </a:p>
          <a:p>
            <a:pPr lvl="1" defTabSz="914400" fontAlgn="auto"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Courier New" panose="02070309020205020404" pitchFamily="49" charset="0"/>
              <a:buChar char="o"/>
              <a:defRPr/>
            </a:pPr>
            <a:r>
              <a:rPr lang="en-US" sz="140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expect a signal &gt;5mV (S/N &gt; 5), </a:t>
            </a:r>
          </a:p>
          <a:p>
            <a:pPr lvl="1" defTabSz="914400" fontAlgn="auto"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Courier New" panose="02070309020205020404" pitchFamily="49" charset="0"/>
              <a:buChar char="o"/>
              <a:defRPr/>
            </a:pPr>
            <a:r>
              <a:rPr lang="en-US" sz="140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observed S/N to 4</a:t>
            </a:r>
            <a:br>
              <a:rPr lang="en-US" sz="1400">
                <a:solidFill>
                  <a:prstClr val="black"/>
                </a:solidFill>
                <a:latin typeface="Perpetua"/>
                <a:ea typeface="+mn-ea"/>
                <a:cs typeface="+mn-cs"/>
              </a:rPr>
            </a:br>
            <a:r>
              <a:rPr lang="en-US" sz="140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probably ballistic deficit (PIN signal is too fast)</a:t>
            </a:r>
            <a:endParaRPr lang="en-US" sz="16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86402C-D82C-6F7D-190E-4ED98C2715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"/>
                    </a14:imgEffect>
                    <a14:imgEffect>
                      <a14:saturation sat="336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97820" y="3429000"/>
            <a:ext cx="4333854" cy="232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228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E7858-CEA1-6C79-B6EF-5B37FCC73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5"/>
            <a:ext cx="5966645" cy="55770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Infrastructure development @ UW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D7CAD-04C7-E0EB-C898-9FA63E7F64D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8357" y="929068"/>
            <a:ext cx="5689643" cy="5492736"/>
          </a:xfrm>
          <a:prstGeom prst="rect">
            <a:avLst/>
          </a:prstGeom>
        </p:spPr>
        <p:txBody>
          <a:bodyPr/>
          <a:lstStyle/>
          <a:p>
            <a:r>
              <a:rPr lang="en-US"/>
              <a:t>Mini Probe Station</a:t>
            </a:r>
          </a:p>
          <a:p>
            <a:pPr lvl="1"/>
            <a:r>
              <a:rPr lang="en-US" sz="1600"/>
              <a:t>Shielded probe station</a:t>
            </a:r>
          </a:p>
          <a:p>
            <a:pPr lvl="1"/>
            <a:r>
              <a:rPr lang="en-US" sz="1600"/>
              <a:t>3 probes on micro positioners, one “RF” probe</a:t>
            </a:r>
          </a:p>
          <a:p>
            <a:pPr lvl="1"/>
            <a:r>
              <a:rPr lang="en-US" sz="1600"/>
              <a:t>Flexible and well-grounded mounting plate to</a:t>
            </a:r>
            <a:br>
              <a:rPr lang="en-US" sz="1600"/>
            </a:br>
            <a:r>
              <a:rPr lang="en-US" sz="1600"/>
              <a:t>test various LGAD-flex-electronics combination</a:t>
            </a:r>
            <a:endParaRPr lang="en-US"/>
          </a:p>
          <a:p>
            <a:pPr lvl="1"/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Parylene coating </a:t>
            </a:r>
            <a:br>
              <a:rPr lang="en-US"/>
            </a:br>
            <a:r>
              <a:rPr lang="en-US" sz="1800"/>
              <a:t>at Washington Nanofabrication Facility</a:t>
            </a:r>
            <a:br>
              <a:rPr lang="en-US" sz="1800"/>
            </a:br>
            <a:r>
              <a:rPr lang="en-US" sz="1600">
                <a:solidFill>
                  <a:schemeClr val="accent6">
                    <a:lumMod val="75000"/>
                  </a:schemeClr>
                </a:solidFill>
              </a:rPr>
              <a:t>Marcel</a:t>
            </a:r>
            <a:br>
              <a:rPr lang="en-US" sz="160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US" sz="1600">
                <a:solidFill>
                  <a:schemeClr val="accent6">
                    <a:lumMod val="75000"/>
                  </a:schemeClr>
                </a:solidFill>
              </a:rPr>
            </a:br>
            <a:endParaRPr lang="en-US" sz="160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br>
              <a:rPr lang="en-US" sz="1800"/>
            </a:br>
            <a:r>
              <a:rPr lang="en-US" sz="1800"/>
              <a:t> 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540BE-5FC6-0BB0-CA9E-B6DD4C0D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2D2F895-6D37-D92E-BBED-FEDD38C3EFE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460915" y="888499"/>
            <a:ext cx="4784935" cy="3557778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632872-5FB5-6921-00EF-101018C97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7143" y="4565693"/>
            <a:ext cx="2948707" cy="1889569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CEF8394-800B-54D5-56F7-7302463A7B7F}"/>
              </a:ext>
            </a:extLst>
          </p:cNvPr>
          <p:cNvSpPr txBox="1"/>
          <p:nvPr/>
        </p:nvSpPr>
        <p:spPr>
          <a:xfrm>
            <a:off x="6271448" y="5248867"/>
            <a:ext cx="1885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Powerful radio stations in Seattle</a:t>
            </a:r>
          </a:p>
        </p:txBody>
      </p:sp>
    </p:spTree>
    <p:extLst>
      <p:ext uri="{BB962C8B-B14F-4D97-AF65-F5344CB8AC3E}">
        <p14:creationId xmlns:p14="http://schemas.microsoft.com/office/powerpoint/2010/main" val="1050753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A961CBF-142B-4C6C-EA37-F903FBF8703E}"/>
              </a:ext>
            </a:extLst>
          </p:cNvPr>
          <p:cNvSpPr txBox="1">
            <a:spLocks/>
          </p:cNvSpPr>
          <p:nvPr/>
        </p:nvSpPr>
        <p:spPr>
          <a:xfrm>
            <a:off x="6440415" y="438378"/>
            <a:ext cx="5689643" cy="5492736"/>
          </a:xfrm>
          <a:prstGeom prst="rect">
            <a:avLst/>
          </a:prstGeom>
        </p:spPr>
        <p:txBody>
          <a:bodyPr lIns="0" tIns="0" rIns="0" bIns="0"/>
          <a:lstStyle>
            <a:lvl1pPr marL="171446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104772" algn="l"/>
              </a:tabLst>
              <a:defRPr sz="20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342891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  <a:defRPr sz="1800" kern="12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457189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1600" kern="1200">
                <a:solidFill>
                  <a:schemeClr val="accent2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571486" indent="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  <a:defRPr sz="1400" kern="1200">
                <a:solidFill>
                  <a:schemeClr val="accent3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031849" indent="-344479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None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sz="1800"/>
              <a:t>Performance from initial tests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/>
                </a:solidFill>
              </a:rPr>
              <a:t>basic functionality ok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/>
                </a:solidFill>
              </a:rPr>
              <a:t>signal shape ok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  <a:p>
            <a:pPr lvl="2">
              <a:buClrTx/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  <a:p>
            <a:pPr lvl="2">
              <a:buClrTx/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  <a:p>
            <a:pPr marL="342892" lvl="2" indent="0">
              <a:buClrTx/>
              <a:buNone/>
            </a:pPr>
            <a:endParaRPr lang="en-US" sz="1200">
              <a:solidFill>
                <a:schemeClr val="tx1"/>
              </a:solidFill>
            </a:endParaRPr>
          </a:p>
          <a:p>
            <a:pPr lvl="2">
              <a:buClrTx/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  <a:p>
            <a:pPr lvl="2">
              <a:buClrTx/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/>
                </a:solidFill>
              </a:rPr>
              <a:t>Cross talk sub percent 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/>
                </a:solidFill>
              </a:rPr>
              <a:t>noise 1.3-1.7 mV, </a:t>
            </a:r>
            <a:br>
              <a:rPr lang="en-US" sz="1400">
                <a:solidFill>
                  <a:schemeClr val="tx1"/>
                </a:solidFill>
              </a:rPr>
            </a:br>
            <a:r>
              <a:rPr lang="en-US" sz="1400">
                <a:solidFill>
                  <a:schemeClr val="tx1"/>
                </a:solidFill>
              </a:rPr>
              <a:t>somewhat better than UCSC board, lower bandwidth?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/>
                </a:solidFill>
              </a:rPr>
              <a:t>dynamic range still problematic. Signal flattens out after 200 mV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/>
                </a:solidFill>
              </a:rPr>
              <a:t>RF pickup with probe tricky</a:t>
            </a:r>
            <a:endParaRPr lang="en-US" sz="2000"/>
          </a:p>
          <a:p>
            <a:pPr marL="0" indent="0">
              <a:buClrTx/>
              <a:buFont typeface="Arial" charset="0"/>
              <a:buNone/>
            </a:pPr>
            <a:endParaRPr lang="en-US"/>
          </a:p>
          <a:p>
            <a:pPr marL="0" indent="0">
              <a:buClrTx/>
              <a:buFont typeface="Arial" charset="0"/>
              <a:buNone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CF63C5-0672-D3E8-B1ED-7FE3EB28D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5"/>
            <a:ext cx="4165597" cy="557705"/>
          </a:xfrm>
          <a:prstGeom prst="rect">
            <a:avLst/>
          </a:prstGeom>
        </p:spPr>
        <p:txBody>
          <a:bodyPr/>
          <a:lstStyle/>
          <a:p>
            <a:r>
              <a:rPr lang="en-US" err="1"/>
              <a:t>pFEB</a:t>
            </a:r>
            <a:r>
              <a:rPr lang="en-US"/>
              <a:t>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2165B-C43A-AD08-979A-1146B2461A6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8357" y="929068"/>
            <a:ext cx="5689643" cy="5492736"/>
          </a:xfrm>
          <a:prstGeom prst="rect">
            <a:avLst/>
          </a:prstGeom>
        </p:spPr>
        <p:txBody>
          <a:bodyPr/>
          <a:lstStyle/>
          <a:p>
            <a:r>
              <a:rPr lang="en-US" err="1"/>
              <a:t>pFEB</a:t>
            </a:r>
            <a:r>
              <a:rPr lang="en-US"/>
              <a:t> system</a:t>
            </a:r>
          </a:p>
          <a:p>
            <a:pPr lvl="1"/>
            <a:r>
              <a:rPr lang="en-US" sz="1600"/>
              <a:t>Small front-end board for two FAST2 (32 channels)</a:t>
            </a:r>
          </a:p>
          <a:p>
            <a:pPr lvl="1"/>
            <a:r>
              <a:rPr lang="en-US" sz="1600"/>
              <a:t>Low voltage periphery on mother board</a:t>
            </a:r>
          </a:p>
          <a:p>
            <a:pPr lvl="1"/>
            <a:r>
              <a:rPr lang="en-US" sz="1600"/>
              <a:t>Connection analog and supply </a:t>
            </a:r>
          </a:p>
          <a:p>
            <a:pPr lvl="2"/>
            <a:r>
              <a:rPr lang="en-US" sz="1400"/>
              <a:t>I-PEX CABLINE®-CA II</a:t>
            </a:r>
          </a:p>
          <a:p>
            <a:pPr marL="0" indent="0">
              <a:buNone/>
            </a:pPr>
            <a:r>
              <a:rPr lang="en-US" sz="1800"/>
              <a:t> 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E8D7B0-1CFA-7B32-5A3C-D2A8CB756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07934E-7328-7CA4-3987-1A24C222E5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806" y="3041137"/>
            <a:ext cx="4805090" cy="3019128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DC5D0F-B932-25A1-B1FC-4E54701732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5067" y="926886"/>
            <a:ext cx="3008481" cy="1771662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CB334E-7B12-60B3-3AD5-8B602FC4A6D4}"/>
              </a:ext>
            </a:extLst>
          </p:cNvPr>
          <p:cNvSpPr txBox="1"/>
          <p:nvPr/>
        </p:nvSpPr>
        <p:spPr>
          <a:xfrm>
            <a:off x="1638300" y="5334776"/>
            <a:ext cx="17653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</a:rPr>
              <a:t>Mother board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732312-027C-37F6-EA29-87FF33600E4D}"/>
              </a:ext>
            </a:extLst>
          </p:cNvPr>
          <p:cNvSpPr txBox="1"/>
          <p:nvPr/>
        </p:nvSpPr>
        <p:spPr>
          <a:xfrm>
            <a:off x="4243139" y="3836815"/>
            <a:ext cx="17653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err="1">
                <a:solidFill>
                  <a:schemeClr val="tx1"/>
                </a:solidFill>
              </a:rPr>
              <a:t>pFEB</a:t>
            </a:r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1BA7F2-DCBD-35DD-110A-6D2D2198BBEC}"/>
              </a:ext>
            </a:extLst>
          </p:cNvPr>
          <p:cNvSpPr txBox="1"/>
          <p:nvPr/>
        </p:nvSpPr>
        <p:spPr>
          <a:xfrm>
            <a:off x="3897370" y="2698548"/>
            <a:ext cx="1568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/>
              <a:t>pFEB</a:t>
            </a:r>
            <a:r>
              <a:rPr lang="en-US"/>
              <a:t> system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850C0FC-6F9A-481B-D145-A70C3408B3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0735" y="4082329"/>
            <a:ext cx="5765673" cy="1771662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3DA359A-B2BB-720D-FB5B-84701842800D}"/>
              </a:ext>
            </a:extLst>
          </p:cNvPr>
          <p:cNvCxnSpPr/>
          <p:nvPr/>
        </p:nvCxnSpPr>
        <p:spPr>
          <a:xfrm>
            <a:off x="9982200" y="1709738"/>
            <a:ext cx="0" cy="90487"/>
          </a:xfrm>
          <a:prstGeom prst="line">
            <a:avLst/>
          </a:prstGeom>
          <a:ln>
            <a:solidFill>
              <a:schemeClr val="bg1"/>
            </a:solidFill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03DA4AB-EDE5-5B42-33C4-A082FC206B28}"/>
              </a:ext>
            </a:extLst>
          </p:cNvPr>
          <p:cNvCxnSpPr/>
          <p:nvPr/>
        </p:nvCxnSpPr>
        <p:spPr>
          <a:xfrm>
            <a:off x="10258425" y="1709738"/>
            <a:ext cx="0" cy="90487"/>
          </a:xfrm>
          <a:prstGeom prst="line">
            <a:avLst/>
          </a:prstGeom>
          <a:ln>
            <a:solidFill>
              <a:schemeClr val="bg1"/>
            </a:solidFill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2A4A8F0-B10F-0E4B-D65A-1B1915BEE761}"/>
              </a:ext>
            </a:extLst>
          </p:cNvPr>
          <p:cNvSpPr txBox="1"/>
          <p:nvPr/>
        </p:nvSpPr>
        <p:spPr>
          <a:xfrm>
            <a:off x="9929813" y="1709738"/>
            <a:ext cx="461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solidFill>
                  <a:schemeClr val="bg1"/>
                </a:solidFill>
              </a:rPr>
              <a:t>4ns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6CD0ED-26BE-3AB8-14F1-55FFE875DC16}"/>
              </a:ext>
            </a:extLst>
          </p:cNvPr>
          <p:cNvSpPr txBox="1"/>
          <p:nvPr/>
        </p:nvSpPr>
        <p:spPr>
          <a:xfrm>
            <a:off x="6477607" y="4386263"/>
            <a:ext cx="142017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>
                <a:solidFill>
                  <a:srgbClr val="FFFF00"/>
                </a:solidFill>
              </a:rPr>
              <a:t>100 mV scale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03AE57-7934-8917-10EB-95171153A027}"/>
              </a:ext>
            </a:extLst>
          </p:cNvPr>
          <p:cNvSpPr txBox="1"/>
          <p:nvPr/>
        </p:nvSpPr>
        <p:spPr>
          <a:xfrm>
            <a:off x="6477607" y="4970762"/>
            <a:ext cx="142017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>
                <a:solidFill>
                  <a:srgbClr val="FFFF00"/>
                </a:solidFill>
              </a:rPr>
              <a:t>  </a:t>
            </a:r>
            <a:r>
              <a:rPr lang="en-US" sz="700">
                <a:solidFill>
                  <a:schemeClr val="accent2">
                    <a:lumMod val="75000"/>
                  </a:schemeClr>
                </a:solidFill>
              </a:rPr>
              <a:t>2 mV scale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D5BE02-99F5-871D-4FEA-05BC7DBDC8AD}"/>
              </a:ext>
            </a:extLst>
          </p:cNvPr>
          <p:cNvSpPr txBox="1"/>
          <p:nvPr/>
        </p:nvSpPr>
        <p:spPr>
          <a:xfrm>
            <a:off x="7258050" y="3871014"/>
            <a:ext cx="15525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Next channel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F1E79F-3E23-4A94-65F5-2AEC0165F756}"/>
              </a:ext>
            </a:extLst>
          </p:cNvPr>
          <p:cNvSpPr txBox="1"/>
          <p:nvPr/>
        </p:nvSpPr>
        <p:spPr>
          <a:xfrm>
            <a:off x="10334624" y="3871014"/>
            <a:ext cx="15525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Far channel</a:t>
            </a:r>
          </a:p>
        </p:txBody>
      </p:sp>
    </p:spTree>
    <p:extLst>
      <p:ext uri="{BB962C8B-B14F-4D97-AF65-F5344CB8AC3E}">
        <p14:creationId xmlns:p14="http://schemas.microsoft.com/office/powerpoint/2010/main" val="8804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64754-84CB-0A36-45DF-0F12E70C1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6"/>
            <a:ext cx="2031997" cy="514078"/>
          </a:xfrm>
          <a:prstGeom prst="rect">
            <a:avLst/>
          </a:prstGeom>
        </p:spPr>
        <p:txBody>
          <a:bodyPr/>
          <a:lstStyle/>
          <a:p>
            <a:r>
              <a:rPr lang="en-US" err="1"/>
              <a:t>pFEB</a:t>
            </a:r>
            <a:r>
              <a:rPr lang="en-US"/>
              <a:t>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CCF34-79A4-3240-FB7D-80AC34BE60D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8357" y="929068"/>
            <a:ext cx="5689643" cy="5492736"/>
          </a:xfrm>
          <a:prstGeom prst="rect">
            <a:avLst/>
          </a:prstGeom>
        </p:spPr>
        <p:txBody>
          <a:bodyPr/>
          <a:lstStyle/>
          <a:p>
            <a:r>
              <a:rPr lang="en-US"/>
              <a:t>Testing</a:t>
            </a:r>
          </a:p>
          <a:p>
            <a:pPr lvl="1"/>
            <a:r>
              <a:rPr lang="en-US" sz="1600"/>
              <a:t>Repeat basic tests with </a:t>
            </a:r>
            <a:br>
              <a:rPr lang="en-US" sz="1600"/>
            </a:br>
            <a:r>
              <a:rPr lang="en-US" sz="1600"/>
              <a:t>2</a:t>
            </a:r>
            <a:r>
              <a:rPr lang="en-US" sz="1600" baseline="30000"/>
              <a:t>nd</a:t>
            </a:r>
            <a:r>
              <a:rPr lang="en-US" sz="1600"/>
              <a:t> board and SMA </a:t>
            </a:r>
            <a:br>
              <a:rPr lang="en-US" sz="1600"/>
            </a:br>
            <a:r>
              <a:rPr lang="en-US" sz="1600"/>
              <a:t>charge injection</a:t>
            </a:r>
          </a:p>
          <a:p>
            <a:pPr lvl="1"/>
            <a:endParaRPr lang="en-US" sz="1600"/>
          </a:p>
          <a:p>
            <a:pPr marL="171445" lvl="1" indent="0">
              <a:buNone/>
            </a:pPr>
            <a:endParaRPr lang="en-US" sz="1600"/>
          </a:p>
          <a:p>
            <a:pPr lvl="1"/>
            <a:endParaRPr lang="en-US" sz="1600"/>
          </a:p>
          <a:p>
            <a:pPr lvl="1"/>
            <a:endParaRPr lang="en-US" sz="1600"/>
          </a:p>
          <a:p>
            <a:pPr lvl="1"/>
            <a:r>
              <a:rPr lang="en-US" sz="1600"/>
              <a:t>Advanced tests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explore bit pattern gain control on </a:t>
            </a:r>
            <a:r>
              <a:rPr lang="en-US" sz="140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rduino, maybe hardware issue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check all channels V vs charge, 4 SMA inputs</a:t>
            </a:r>
          </a:p>
          <a:p>
            <a:pPr marL="971545" lvl="3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i="0" u="none" strike="noStrike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measure cross talk as well</a:t>
            </a:r>
          </a:p>
          <a:p>
            <a:pPr marL="971545" lvl="3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i="0" u="none" strike="noStrike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measure FAST2 gain</a:t>
            </a:r>
          </a:p>
          <a:p>
            <a:pPr marL="971545" lvl="3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i="0" u="none" strike="noStrike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measure FAST input impedance </a:t>
            </a:r>
            <a:r>
              <a:rPr lang="en-US" sz="1200" b="0" i="0" u="none" strike="noStrike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(gain dependent)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measure allowed range of V, I of low voltage supplies</a:t>
            </a:r>
          </a:p>
          <a:p>
            <a:pPr marL="971545" lvl="3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criteria</a:t>
            </a:r>
          </a:p>
          <a:p>
            <a:pPr marL="1717660" lvl="4" indent="-2286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pulse shape</a:t>
            </a:r>
          </a:p>
          <a:p>
            <a:pPr marL="1717660" lvl="4" indent="-2286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 vs charge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establish DAQ with SAMPIC </a:t>
            </a:r>
            <a:r>
              <a:rPr lang="en-US" sz="12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(11 bit, SCA cells, 1V, BW&gt;1GHz)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other commissioning tests ?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strip LGAD - FEB, many channels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strip LGAD - Flex - FEB</a:t>
            </a:r>
          </a:p>
          <a:p>
            <a:pPr lvl="1"/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1F18F2-62C3-52C0-8AC3-F620379B8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74DBB7-1E06-08D3-EB12-94D7D5ADCD0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833672" y="793610"/>
            <a:ext cx="5678905" cy="5459278"/>
          </a:xfrm>
          <a:prstGeom prst="rect">
            <a:avLst/>
          </a:prstGeom>
        </p:spPr>
        <p:txBody>
          <a:bodyPr/>
          <a:lstStyle/>
          <a:p>
            <a:r>
              <a:rPr lang="en-US"/>
              <a:t>Recap 2026 configuration</a:t>
            </a:r>
          </a:p>
        </p:txBody>
      </p:sp>
      <p:pic>
        <p:nvPicPr>
          <p:cNvPr id="6" name="Picture 5" descr="A green square with a red and white square&#10;&#10;Description automatically generated">
            <a:extLst>
              <a:ext uri="{FF2B5EF4-FFF2-40B4-BE49-F238E27FC236}">
                <a16:creationId xmlns:a16="http://schemas.microsoft.com/office/drawing/2014/main" id="{7B1D35E3-E4C1-1685-18BA-B692EFC27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667" y="3808488"/>
            <a:ext cx="4985467" cy="28597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955F8B-E3FB-53A2-6AAA-A70CE44CCB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68" y="1228618"/>
            <a:ext cx="3220563" cy="24802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53CBC28-1F0D-34DF-3149-124D784928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271966" y="678667"/>
            <a:ext cx="2371224" cy="2938942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9628E4E-A83E-C82E-B0CE-F29E27AAB5C7}"/>
              </a:ext>
            </a:extLst>
          </p:cNvPr>
          <p:cNvSpPr txBox="1"/>
          <p:nvPr/>
        </p:nvSpPr>
        <p:spPr>
          <a:xfrm>
            <a:off x="1161069" y="2336128"/>
            <a:ext cx="2171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/>
              <a:t>pFEB</a:t>
            </a:r>
            <a:r>
              <a:rPr lang="en-US"/>
              <a:t> with test board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8FB3B0-58F3-DE48-3566-4150EB6B4FEA}"/>
              </a:ext>
            </a:extLst>
          </p:cNvPr>
          <p:cNvSpPr txBox="1"/>
          <p:nvPr/>
        </p:nvSpPr>
        <p:spPr>
          <a:xfrm>
            <a:off x="3755477" y="2336128"/>
            <a:ext cx="17653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err="1">
                <a:solidFill>
                  <a:schemeClr val="bg1"/>
                </a:solidFill>
              </a:rPr>
              <a:t>pFEB</a:t>
            </a:r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7C5270-8787-89E9-AF49-B408314AF65A}"/>
              </a:ext>
            </a:extLst>
          </p:cNvPr>
          <p:cNvSpPr txBox="1"/>
          <p:nvPr/>
        </p:nvSpPr>
        <p:spPr>
          <a:xfrm>
            <a:off x="4739041" y="1908634"/>
            <a:ext cx="17653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</a:rPr>
              <a:t>test board</a:t>
            </a:r>
          </a:p>
        </p:txBody>
      </p:sp>
    </p:spTree>
    <p:extLst>
      <p:ext uri="{BB962C8B-B14F-4D97-AF65-F5344CB8AC3E}">
        <p14:creationId xmlns:p14="http://schemas.microsoft.com/office/powerpoint/2010/main" val="121086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F0C7-C69D-DD7F-4BD7-E9C5A0696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57C6C-FF02-5CDF-25BE-642652B42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NSF Midscale goals</a:t>
            </a:r>
          </a:p>
          <a:p>
            <a:pPr marL="396875" lvl="1" indent="-227013">
              <a:buFont typeface="+mj-lt"/>
              <a:buAutoNum type="arabicPeriod"/>
            </a:pPr>
            <a:r>
              <a:rPr lang="en-US" b="0" i="0" u="none" strike="noStrike" baseline="0">
                <a:latin typeface="SFRM1095"/>
              </a:rPr>
              <a:t>Assemble realistic, large-scale prototypes of critical subsystems into a unified concept called the </a:t>
            </a:r>
            <a:br>
              <a:rPr lang="en-US" b="0" i="0" u="none" strike="noStrike" baseline="0">
                <a:latin typeface="SFRM1095"/>
              </a:rPr>
            </a:br>
            <a:r>
              <a:rPr lang="en-US" b="1" i="0" u="none" strike="noStrike" baseline="0">
                <a:latin typeface="SFTI1095"/>
              </a:rPr>
              <a:t>PIONEER Demonstrator </a:t>
            </a:r>
            <a:r>
              <a:rPr lang="en-US" b="0" i="0" u="none" strike="noStrike" baseline="0">
                <a:latin typeface="SFRM1095"/>
              </a:rPr>
              <a:t>and verify its performance through engineering runs.</a:t>
            </a:r>
          </a:p>
          <a:p>
            <a:pPr marL="396875" lvl="1" indent="-227013">
              <a:buFont typeface="+mj-lt"/>
              <a:buAutoNum type="arabicPeriod"/>
            </a:pPr>
            <a:r>
              <a:rPr lang="en-US" b="0" i="0" u="none" strike="noStrike" baseline="0">
                <a:latin typeface="SFRM1095"/>
              </a:rPr>
              <a:t>Develop each critical subsystem toward production readiness, validating scalability and </a:t>
            </a:r>
            <a:br>
              <a:rPr lang="en-US" b="0" i="0" u="none" strike="noStrike" baseline="0">
                <a:latin typeface="SFRM1095"/>
              </a:rPr>
            </a:br>
            <a:r>
              <a:rPr lang="en-US" b="0" i="0" u="none" strike="noStrike" baseline="0">
                <a:latin typeface="SFRM1095"/>
              </a:rPr>
              <a:t>ensuring quality control, documented assembly, commissioning protocols, and cost assessments.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This talk focuses on 1., but we have to keep 2. in mind.</a:t>
            </a:r>
          </a:p>
          <a:p>
            <a:pPr lvl="1"/>
            <a:r>
              <a:rPr lang="en-US"/>
              <a:t>Compromise between readiness for 1 and achieving full requirements for 2.</a:t>
            </a:r>
          </a:p>
          <a:p>
            <a:pPr lvl="1"/>
            <a:endParaRPr lang="en-US"/>
          </a:p>
          <a:p>
            <a:r>
              <a:rPr lang="en-US"/>
              <a:t>Imaging system Demonstrator specs</a:t>
            </a:r>
          </a:p>
          <a:p>
            <a:endParaRPr lang="en-US"/>
          </a:p>
          <a:p>
            <a:r>
              <a:rPr lang="en-US"/>
              <a:t>Timeline</a:t>
            </a:r>
          </a:p>
          <a:p>
            <a:endParaRPr lang="en-US"/>
          </a:p>
          <a:p>
            <a:r>
              <a:rPr lang="en-US"/>
              <a:t>Tasks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6B061F-A0AB-8F4D-312D-02D167D5A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54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40531-C110-AA44-2B62-43B0CD28B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5"/>
            <a:ext cx="1264353" cy="55770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Flex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9731B-C1DF-6C5A-3708-9B974252DAB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8357" y="929068"/>
            <a:ext cx="5689643" cy="5492736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/>
              <a:t>Flex between LGAD and electronics unusual, </a:t>
            </a:r>
            <a:br>
              <a:rPr lang="en-US"/>
            </a:br>
            <a:r>
              <a:rPr lang="en-US"/>
              <a:t>but unavoidable for PIONEER</a:t>
            </a:r>
          </a:p>
          <a:p>
            <a:pPr marL="0" indent="0">
              <a:buNone/>
            </a:pPr>
            <a:r>
              <a:rPr lang="en-US"/>
              <a:t>Independent studies at UCSC and UW</a:t>
            </a:r>
          </a:p>
          <a:p>
            <a:r>
              <a:rPr lang="en-US"/>
              <a:t>Issues</a:t>
            </a:r>
          </a:p>
          <a:p>
            <a:pPr lvl="1"/>
            <a:r>
              <a:rPr lang="en-US"/>
              <a:t>Cross talk</a:t>
            </a:r>
          </a:p>
          <a:p>
            <a:pPr lvl="2"/>
            <a:r>
              <a:rPr lang="en-US"/>
              <a:t>For a long time UCSC measured ~10% for 5cm cable,</a:t>
            </a:r>
            <a:br>
              <a:rPr lang="en-US"/>
            </a:br>
            <a:r>
              <a:rPr lang="en-US"/>
              <a:t>see discussion. Not expected from UW calculations</a:t>
            </a:r>
          </a:p>
          <a:p>
            <a:pPr lvl="1"/>
            <a:r>
              <a:rPr lang="en-US"/>
              <a:t>Poor impedance matching of present flex design</a:t>
            </a:r>
          </a:p>
          <a:p>
            <a:pPr lvl="2"/>
            <a:r>
              <a:rPr lang="en-US"/>
              <a:t>33 Ohm </a:t>
            </a:r>
            <a:r>
              <a:rPr lang="en-US" sz="1400">
                <a:solidFill>
                  <a:schemeClr val="tx1"/>
                </a:solidFill>
              </a:rPr>
              <a:t>(Tim and David)</a:t>
            </a:r>
            <a:endParaRPr lang="en-US"/>
          </a:p>
          <a:p>
            <a:pPr lvl="1"/>
            <a:r>
              <a:rPr lang="en-US"/>
              <a:t>Additional capacitance</a:t>
            </a:r>
          </a:p>
          <a:p>
            <a:pPr lvl="2"/>
            <a:r>
              <a:rPr lang="en-US"/>
              <a:t>Calcs Peter and Tim: 1-2 pF/cm depending on design</a:t>
            </a:r>
          </a:p>
          <a:p>
            <a:pPr lvl="1"/>
            <a:r>
              <a:rPr lang="en-US"/>
              <a:t>Noise pickup</a:t>
            </a:r>
          </a:p>
          <a:p>
            <a:pPr lvl="1"/>
            <a:endParaRPr lang="en-US"/>
          </a:p>
          <a:p>
            <a:r>
              <a:rPr lang="en-US"/>
              <a:t>Goal</a:t>
            </a:r>
          </a:p>
          <a:p>
            <a:pPr lvl="1"/>
            <a:r>
              <a:rPr lang="en-US"/>
              <a:t>Understand and design optimal flex</a:t>
            </a:r>
          </a:p>
          <a:p>
            <a:pPr lvl="2"/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 </a:t>
            </a: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29F94-D23C-E905-42CB-0A74BE37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5C3AF43-B60F-2D0C-FA08-569F834134A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872289" y="3321040"/>
            <a:ext cx="4405312" cy="2636653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E6709A-AEF5-2480-1C3D-103A13A72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557" y="2821388"/>
            <a:ext cx="1809875" cy="1338235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EC88D7-E636-D09C-A178-FB6571B94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2288" y="712220"/>
            <a:ext cx="4405313" cy="1847390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0704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67E5-E76E-663E-618D-62515DBF2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5"/>
            <a:ext cx="5441241" cy="55770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New Flex measurements UCSC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1A9B2-E7BE-FE29-17CB-E76B71CA1EE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8357" y="929068"/>
            <a:ext cx="5689643" cy="54927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Issue of higher-than-expected cross talk in the flex over</a:t>
            </a:r>
            <a:b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long distance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Setup with injection probe had high external pickup and reflection issues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Tested again with mounted sensor to have cleaner (and more realistic) signal injection</a:t>
            </a:r>
          </a:p>
          <a:p>
            <a:pPr lvl="1" defTabSz="914400" fontAlgn="auto">
              <a:spcBef>
                <a:spcPts val="200"/>
              </a:spcBef>
              <a:spcAft>
                <a:spcPts val="0"/>
              </a:spcAft>
              <a:buClr>
                <a:srgbClr val="D34817"/>
              </a:buClr>
              <a:buSzPct val="85000"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FBK TI-LGAD strip sensor</a:t>
            </a:r>
          </a:p>
          <a:p>
            <a:pPr lvl="1" defTabSz="914400" fontAlgn="auto">
              <a:spcBef>
                <a:spcPts val="200"/>
              </a:spcBef>
              <a:spcAft>
                <a:spcPts val="0"/>
              </a:spcAft>
              <a:buClr>
                <a:srgbClr val="D34817"/>
              </a:buClr>
              <a:buSzPct val="85000"/>
              <a:defRPr/>
            </a:pPr>
            <a:r>
              <a:rPr lang="en-US" sz="1600" kern="120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Laser on top of CH1</a:t>
            </a:r>
          </a:p>
          <a:p>
            <a:pPr lvl="1" defTabSz="914400" fontAlgn="auto">
              <a:spcBef>
                <a:spcPts val="200"/>
              </a:spcBef>
              <a:spcAft>
                <a:spcPts val="0"/>
              </a:spcAft>
              <a:buClr>
                <a:srgbClr val="D34817"/>
              </a:buClr>
              <a:buSzPct val="85000"/>
              <a:defRPr/>
            </a:pPr>
            <a:r>
              <a:rPr lang="en-US" sz="1600" kern="120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Ch3 neighbor, Ch1 and Ch2 far away strips</a:t>
            </a:r>
          </a:p>
          <a:p>
            <a:pPr marL="0" indent="0" defTabSz="914400" fontAlgn="auto">
              <a:spcBef>
                <a:spcPts val="639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Perpetua"/>
                <a:ea typeface="+mn-ea"/>
                <a:cs typeface="+mn-cs"/>
              </a:rPr>
              <a:t>Results</a:t>
            </a:r>
          </a:p>
          <a:p>
            <a:pPr lvl="1" defTabSz="914400" fontAlgn="auto">
              <a:spcBef>
                <a:spcPts val="200"/>
              </a:spcBef>
              <a:spcAft>
                <a:spcPts val="0"/>
              </a:spcAft>
              <a:buClr>
                <a:srgbClr val="D34817"/>
              </a:buClr>
              <a:buSzPct val="85000"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  <a:sym typeface="Wingdings" panose="05000000000000000000" pitchFamily="2" charset="2"/>
              </a:rPr>
              <a:t>No cross talk from strips connected to the board (how it will be in PIONEER)</a:t>
            </a:r>
          </a:p>
          <a:p>
            <a:pPr lvl="1" defTabSz="914400" fontAlgn="auto">
              <a:spcBef>
                <a:spcPts val="200"/>
              </a:spcBef>
              <a:spcAft>
                <a:spcPts val="0"/>
              </a:spcAft>
              <a:buClr>
                <a:srgbClr val="D34817"/>
              </a:buClr>
              <a:buSzPct val="85000"/>
              <a:defRPr/>
            </a:pPr>
            <a:r>
              <a:rPr lang="en-US" sz="1600" kern="120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Cross talk with first neighbor ~10%</a:t>
            </a:r>
          </a:p>
          <a:p>
            <a:pPr lvl="1" defTabSz="914400" fontAlgn="auto">
              <a:spcBef>
                <a:spcPts val="200"/>
              </a:spcBef>
              <a:spcAft>
                <a:spcPts val="0"/>
              </a:spcAft>
              <a:buClr>
                <a:srgbClr val="D34817"/>
              </a:buClr>
              <a:buSzPct val="85000"/>
              <a:defRPr/>
            </a:pPr>
            <a:r>
              <a:rPr lang="en-US" sz="1600" kern="120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Long range cross talk is minimal</a:t>
            </a:r>
          </a:p>
          <a:p>
            <a:pPr lvl="1" defTabSz="914400" fontAlgn="auto">
              <a:spcBef>
                <a:spcPts val="200"/>
              </a:spcBef>
              <a:spcAft>
                <a:spcPts val="0"/>
              </a:spcAft>
              <a:buClr>
                <a:srgbClr val="D34817"/>
              </a:buClr>
              <a:buSzPct val="85000"/>
              <a:defRPr/>
            </a:pPr>
            <a:endParaRPr kumimoji="0" lang="en-US" sz="1600" b="0" i="0" u="none" strike="noStrike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erpetua"/>
              <a:ea typeface="+mn-ea"/>
              <a:cs typeface="+mn-cs"/>
              <a:sym typeface="Wingdings" panose="05000000000000000000" pitchFamily="2" charset="2"/>
            </a:endParaRPr>
          </a:p>
          <a:p>
            <a:pPr lvl="1" defTabSz="914400" fontAlgn="auto">
              <a:spcBef>
                <a:spcPts val="200"/>
              </a:spcBef>
              <a:spcAft>
                <a:spcPts val="0"/>
              </a:spcAft>
              <a:buClr>
                <a:srgbClr val="D34817"/>
              </a:buClr>
              <a:buSzPct val="85000"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  <a:sym typeface="Wingdings" panose="05000000000000000000" pitchFamily="2" charset="2"/>
              </a:rPr>
              <a:t>Cross talk from the gold grounding pin that was also used for </a:t>
            </a:r>
            <a:b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  <a:sym typeface="Wingdings" panose="05000000000000000000" pitchFamily="2" charset="2"/>
              </a:rPr>
            </a:b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  <a:sym typeface="Wingdings" panose="05000000000000000000" pitchFamily="2" charset="2"/>
              </a:rPr>
              <a:t>previous needle tests!</a:t>
            </a:r>
            <a:b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erpetua"/>
                <a:ea typeface="+mn-ea"/>
                <a:cs typeface="+mn-cs"/>
                <a:sym typeface="Wingdings" panose="05000000000000000000" pitchFamily="2" charset="2"/>
              </a:rPr>
            </a:br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69508-10DC-8441-AD7D-D99E552A7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BF8B164-93A9-0D43-F8C3-F059A09B53FA}"/>
              </a:ext>
            </a:extLst>
          </p:cNvPr>
          <p:cNvGrpSpPr/>
          <p:nvPr/>
        </p:nvGrpSpPr>
        <p:grpSpPr>
          <a:xfrm>
            <a:off x="6318250" y="2819400"/>
            <a:ext cx="4533900" cy="3492501"/>
            <a:chOff x="4991695" y="1062826"/>
            <a:chExt cx="8090169" cy="5796063"/>
          </a:xfrm>
        </p:grpSpPr>
        <p:pic>
          <p:nvPicPr>
            <p:cNvPr id="14" name="Google Shape;203;p28">
              <a:extLst>
                <a:ext uri="{FF2B5EF4-FFF2-40B4-BE49-F238E27FC236}">
                  <a16:creationId xmlns:a16="http://schemas.microsoft.com/office/drawing/2014/main" id="{BB534AF1-6543-55D2-8720-EC68B945DAE3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4991695" y="1062826"/>
              <a:ext cx="8090169" cy="57960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TextBox 23">
              <a:extLst>
                <a:ext uri="{FF2B5EF4-FFF2-40B4-BE49-F238E27FC236}">
                  <a16:creationId xmlns:a16="http://schemas.microsoft.com/office/drawing/2014/main" id="{9B0121BC-3B8B-05CD-80B7-628DDD97F144}"/>
                </a:ext>
              </a:extLst>
            </p:cNvPr>
            <p:cNvSpPr txBox="1"/>
            <p:nvPr/>
          </p:nvSpPr>
          <p:spPr>
            <a:xfrm>
              <a:off x="8880127" y="4427909"/>
              <a:ext cx="18960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Long range crosstalk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33F00DE-E630-562A-B0C0-0B8382F00304}"/>
                </a:ext>
              </a:extLst>
            </p:cNvPr>
            <p:cNvCxnSpPr>
              <a:stCxn id="15" idx="1"/>
            </p:cNvCxnSpPr>
            <p:nvPr/>
          </p:nvCxnSpPr>
          <p:spPr>
            <a:xfrm flipH="1">
              <a:off x="7800007" y="4612575"/>
              <a:ext cx="1080120" cy="10394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96B89E3-5CAD-1D2B-B7B1-2A2233423350}"/>
              </a:ext>
            </a:extLst>
          </p:cNvPr>
          <p:cNvSpPr txBox="1"/>
          <p:nvPr/>
        </p:nvSpPr>
        <p:spPr>
          <a:xfrm>
            <a:off x="304801" y="6329666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Simone, UCSC</a:t>
            </a:r>
          </a:p>
        </p:txBody>
      </p:sp>
      <p:pic>
        <p:nvPicPr>
          <p:cNvPr id="5" name="Google Shape;67;p15">
            <a:extLst>
              <a:ext uri="{FF2B5EF4-FFF2-40B4-BE49-F238E27FC236}">
                <a16:creationId xmlns:a16="http://schemas.microsoft.com/office/drawing/2014/main" id="{54186C21-4B6D-20CE-6357-FD4A6E3A263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5972" y="296468"/>
            <a:ext cx="3213340" cy="25229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85610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B7837-BA7E-1A88-E979-1EE503037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1" y="123885"/>
            <a:ext cx="2684205" cy="557705"/>
          </a:xfrm>
          <a:prstGeom prst="rect">
            <a:avLst/>
          </a:prstGeom>
        </p:spPr>
        <p:txBody>
          <a:bodyPr/>
          <a:lstStyle/>
          <a:p>
            <a:r>
              <a:rPr lang="en-US"/>
              <a:t>UW Flex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8C86C-A91E-3F23-7436-99FCE105FC1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31466" y="1009650"/>
            <a:ext cx="4730749" cy="5445612"/>
          </a:xfrm>
          <a:prstGeom prst="rect">
            <a:avLst/>
          </a:prstGeom>
        </p:spPr>
        <p:txBody>
          <a:bodyPr/>
          <a:lstStyle/>
          <a:p>
            <a:r>
              <a:rPr lang="en-US"/>
              <a:t>Tests </a:t>
            </a:r>
            <a:r>
              <a:rPr lang="en-US" sz="1800"/>
              <a:t>(clean set-up, 10 cm flex)</a:t>
            </a:r>
          </a:p>
          <a:p>
            <a:pPr lvl="1"/>
            <a:r>
              <a:rPr lang="en-US" sz="1600"/>
              <a:t>Pulse injection</a:t>
            </a:r>
          </a:p>
          <a:p>
            <a:pPr lvl="1"/>
            <a:r>
              <a:rPr lang="en-US" sz="1600"/>
              <a:t>RF generator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First prelim. Results</a:t>
            </a:r>
          </a:p>
          <a:p>
            <a:pPr lvl="1"/>
            <a:r>
              <a:rPr lang="en-US" sz="1600"/>
              <a:t>233 MHz ~ 1.5 ns</a:t>
            </a:r>
          </a:p>
          <a:p>
            <a:pPr lvl="2"/>
            <a:r>
              <a:rPr lang="en-US" sz="1400"/>
              <a:t>far cross talk and next neighbor &lt;1%, 300µm pitch</a:t>
            </a:r>
          </a:p>
          <a:p>
            <a:pPr lvl="2"/>
            <a:r>
              <a:rPr lang="en-US" sz="1400"/>
              <a:t>far cross talk &lt; 1.6%, NN &lt; 8%, 100µm pitch </a:t>
            </a:r>
          </a:p>
          <a:p>
            <a:pPr lvl="1"/>
            <a:r>
              <a:rPr lang="en-US" sz="1600"/>
              <a:t>But strong frequency dependency</a:t>
            </a:r>
          </a:p>
          <a:p>
            <a:pPr lvl="2"/>
            <a:r>
              <a:rPr lang="en-US" sz="1400"/>
              <a:t>We might get away, but better be careful</a:t>
            </a:r>
            <a:endParaRPr lang="en-US"/>
          </a:p>
          <a:p>
            <a:pPr lvl="1"/>
            <a:r>
              <a:rPr lang="en-US" sz="1600"/>
              <a:t>syst. measurements with new setup starting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Further plans</a:t>
            </a:r>
          </a:p>
          <a:p>
            <a:pPr lvl="1"/>
            <a:r>
              <a:rPr lang="en-US" sz="1600"/>
              <a:t>Match flex impedance</a:t>
            </a:r>
          </a:p>
          <a:p>
            <a:pPr lvl="1"/>
            <a:r>
              <a:rPr lang="en-US" sz="1600"/>
              <a:t>Measure with </a:t>
            </a:r>
            <a:r>
              <a:rPr lang="en-US" sz="1600" err="1"/>
              <a:t>pFEB</a:t>
            </a:r>
            <a:r>
              <a:rPr lang="en-US" sz="1600"/>
              <a:t> and LGAD</a:t>
            </a:r>
          </a:p>
          <a:p>
            <a:pPr lvl="1"/>
            <a:r>
              <a:rPr lang="en-US" sz="1600"/>
              <a:t>Design optimized flex</a:t>
            </a: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DBBA31-CB73-D554-99A6-2A6C2449D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7F7319-5FA2-DC93-82E1-9BD556B92833}"/>
              </a:ext>
            </a:extLst>
          </p:cNvPr>
          <p:cNvSpPr txBox="1"/>
          <p:nvPr/>
        </p:nvSpPr>
        <p:spPr>
          <a:xfrm>
            <a:off x="6592856" y="1692077"/>
            <a:ext cx="960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10 cm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25F155-4480-9603-A2D2-FDE7AC929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3283" y="402738"/>
            <a:ext cx="2202720" cy="2591264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5D82679-13E1-B955-B423-313E25147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1813" y="390151"/>
            <a:ext cx="3481665" cy="260385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63750AC-62DE-7919-CA4D-091F898DC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472" y="3237256"/>
            <a:ext cx="3686563" cy="227936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CC7B0C1-FD29-CF39-4D51-6731FA827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761" y="4541566"/>
            <a:ext cx="3578347" cy="221246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AECA2C9-02E3-A643-96E4-182E982558B3}"/>
              </a:ext>
            </a:extLst>
          </p:cNvPr>
          <p:cNvSpPr txBox="1"/>
          <p:nvPr/>
        </p:nvSpPr>
        <p:spPr>
          <a:xfrm>
            <a:off x="9320981" y="3732456"/>
            <a:ext cx="2227006" cy="3077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/>
              <a:t>Measurements 6/18/2024</a:t>
            </a:r>
          </a:p>
        </p:txBody>
      </p:sp>
    </p:spTree>
    <p:extLst>
      <p:ext uri="{BB962C8B-B14F-4D97-AF65-F5344CB8AC3E}">
        <p14:creationId xmlns:p14="http://schemas.microsoft.com/office/powerpoint/2010/main" val="14264602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D8A75-F1E6-4E09-196C-D1A7D331F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5"/>
            <a:ext cx="4718753" cy="55770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Digitizer HD-Soc from Nalu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0E9FE-D49B-C35F-5204-09E1CC14CCA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8357" y="929068"/>
            <a:ext cx="5689643" cy="5492736"/>
          </a:xfrm>
          <a:prstGeom prst="rect">
            <a:avLst/>
          </a:prstGeom>
        </p:spPr>
        <p:txBody>
          <a:bodyPr/>
          <a:lstStyle/>
          <a:p>
            <a:r>
              <a:rPr lang="en-US" sz="1800"/>
              <a:t>HD-SoC from Nalu Scientific in evaluation at UCSC:</a:t>
            </a:r>
          </a:p>
          <a:p>
            <a:pPr lvl="1"/>
            <a:r>
              <a:rPr lang="en-US" sz="1600"/>
              <a:t>32 channel (Next version: 64 channels)</a:t>
            </a:r>
          </a:p>
          <a:p>
            <a:pPr lvl="1"/>
            <a:r>
              <a:rPr lang="en-US" sz="1600"/>
              <a:t>1Gs/s digitizer chip (might be up to 2Gs/s)</a:t>
            </a:r>
          </a:p>
          <a:p>
            <a:pPr lvl="1"/>
            <a:r>
              <a:rPr lang="en-US" sz="1600"/>
              <a:t>Buffer length 1024: 1 us window</a:t>
            </a:r>
          </a:p>
          <a:p>
            <a:pPr lvl="1"/>
            <a:r>
              <a:rPr lang="en-US" sz="1600"/>
              <a:t>2.5 </a:t>
            </a:r>
            <a:r>
              <a:rPr lang="en-US" sz="1600" err="1"/>
              <a:t>Vpp</a:t>
            </a:r>
            <a:r>
              <a:rPr lang="en-US" sz="1600"/>
              <a:t>, 12-bits</a:t>
            </a:r>
          </a:p>
          <a:p>
            <a:r>
              <a:rPr lang="en-US" sz="1800"/>
              <a:t>Collaboration with Nalu Scientific to understand the triggering capabilities of the chip</a:t>
            </a:r>
          </a:p>
          <a:p>
            <a:pPr lvl="1"/>
            <a:r>
              <a:rPr lang="en-US" sz="1600"/>
              <a:t>Trying the right firmware/software recipe to get to 2Gs/s</a:t>
            </a:r>
          </a:p>
          <a:p>
            <a:pPr lvl="1"/>
            <a:endParaRPr lang="en-US" sz="1600"/>
          </a:p>
          <a:p>
            <a:endParaRPr lang="en-US" sz="1800"/>
          </a:p>
          <a:p>
            <a:r>
              <a:rPr lang="en-US" sz="1800"/>
              <a:t>FAST3 and HD-Soc tested at SSRL</a:t>
            </a:r>
          </a:p>
          <a:p>
            <a:pPr lvl="1"/>
            <a:r>
              <a:rPr lang="en-US" sz="1600"/>
              <a:t>using oscilloscope and HD-SOC digitizer</a:t>
            </a:r>
          </a:p>
          <a:p>
            <a:pPr lvl="2"/>
            <a:r>
              <a:rPr lang="en-US" sz="1400"/>
              <a:t>Test-beam two weeks ago, will analyze data in the next months</a:t>
            </a:r>
          </a:p>
          <a:p>
            <a:pPr lvl="1"/>
            <a:r>
              <a:rPr lang="en-US" sz="1600"/>
              <a:t>Single pad HPK 3.1 and HPK AC-LGAD 2 cm strips </a:t>
            </a:r>
          </a:p>
          <a:p>
            <a:pPr lvl="1"/>
            <a:r>
              <a:rPr lang="en-US" sz="1600"/>
              <a:t>Result of FAST3 and HD-SoC, 1us of time window</a:t>
            </a:r>
          </a:p>
          <a:p>
            <a:pPr lvl="2"/>
            <a:r>
              <a:rPr lang="en-US" sz="1400"/>
              <a:t>Useful to test repetition rate capabilities of this setup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EEA74B-2458-77A0-0E89-6F8FDA22E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17546D-D5B7-FE0B-2C9A-2EF281241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4002" y="1153773"/>
            <a:ext cx="4324554" cy="23543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2AC5F4-EDD1-1C64-29F2-796E665E6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361636"/>
            <a:ext cx="4573494" cy="19077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49264A-9932-9651-71A0-85AB66238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3029" y="3839271"/>
            <a:ext cx="2079079" cy="1907752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62F5135-C619-0E13-0E76-0DA99B966419}"/>
              </a:ext>
            </a:extLst>
          </p:cNvPr>
          <p:cNvSpPr txBox="1"/>
          <p:nvPr/>
        </p:nvSpPr>
        <p:spPr>
          <a:xfrm>
            <a:off x="304801" y="6329666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Simone, UCSC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79A6440-D66E-99B7-806D-E3DB1B44B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3029" y="631408"/>
            <a:ext cx="1984990" cy="1801016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97761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482BE-076D-293B-CB7C-683775E79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5"/>
            <a:ext cx="3352797" cy="55770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Parylene Coating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F1352-B797-A4E8-AB0E-C4D19AAFE99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8357" y="929068"/>
            <a:ext cx="5689643" cy="5492736"/>
          </a:xfrm>
          <a:prstGeom prst="rect">
            <a:avLst/>
          </a:prstGeom>
        </p:spPr>
        <p:txBody>
          <a:bodyPr/>
          <a:lstStyle/>
          <a:p>
            <a:r>
              <a:rPr lang="en-US" sz="1800"/>
              <a:t>Marcel applied 5um parylene to copper plates at Washington Nanofabrication Facility</a:t>
            </a:r>
          </a:p>
          <a:p>
            <a:r>
              <a:rPr lang="en-US" sz="1800"/>
              <a:t>Peter’s tests</a:t>
            </a:r>
          </a:p>
          <a:p>
            <a:pPr marL="171445" lvl="1" indent="0">
              <a:buNone/>
            </a:pPr>
            <a:r>
              <a:rPr lang="en-US" sz="900" b="1" i="0" u="none" strike="noStrike" baseline="0">
                <a:solidFill>
                  <a:srgbClr val="0000FF"/>
                </a:solidFill>
                <a:latin typeface="Arial-BoldMT"/>
              </a:rPr>
              <a:t>First plate</a:t>
            </a:r>
          </a:p>
          <a:p>
            <a:pPr marL="171445" lvl="1" indent="0">
              <a:buNone/>
            </a:pPr>
            <a:r>
              <a:rPr lang="en-US" sz="900" b="0" i="0" u="none" strike="noStrike" baseline="0">
                <a:solidFill>
                  <a:srgbClr val="000000"/>
                </a:solidFill>
                <a:latin typeface="ArialMT"/>
              </a:rPr>
              <a:t>I placed the parylene covered plate on the bare plate and applied HV with a chamber power supply, with a fast trip. I could reach 500 V, then the HV tripped. Afterwards, it tripped at 400 and then at 350V.</a:t>
            </a:r>
          </a:p>
          <a:p>
            <a:pPr marL="171445" lvl="1" indent="0">
              <a:buNone/>
            </a:pPr>
            <a:r>
              <a:rPr lang="en-US" sz="900" b="1" i="0" u="none" strike="noStrike" baseline="0">
                <a:solidFill>
                  <a:srgbClr val="0000FF"/>
                </a:solidFill>
                <a:latin typeface="Arial-BoldMT"/>
              </a:rPr>
              <a:t>Second plate</a:t>
            </a:r>
          </a:p>
          <a:p>
            <a:pPr marL="171445" lvl="1" indent="0">
              <a:buNone/>
            </a:pPr>
            <a:r>
              <a:rPr lang="en-US" sz="900" b="0" i="0" u="none" strike="noStrike" baseline="0">
                <a:solidFill>
                  <a:srgbClr val="000000"/>
                </a:solidFill>
                <a:latin typeface="ArialMT"/>
              </a:rPr>
              <a:t>The 2nd plate was better (with the same bare copper plate). I left it on 500V for 30-40 min, and then ramped up to 800V, at which point it tripped. Afterwards it always tripped at 350V. Apparently the spark destroys the</a:t>
            </a:r>
          </a:p>
          <a:p>
            <a:pPr marL="171445" lvl="1" indent="0">
              <a:buNone/>
            </a:pPr>
            <a:r>
              <a:rPr lang="en-US" sz="900" b="0" i="0" u="none" strike="noStrike" baseline="0">
                <a:solidFill>
                  <a:srgbClr val="000000"/>
                </a:solidFill>
                <a:latin typeface="ArialMT"/>
              </a:rPr>
              <a:t>parylene cover, leading to lower dielectric strength.</a:t>
            </a:r>
          </a:p>
          <a:p>
            <a:pPr marL="171445" lvl="1" indent="0">
              <a:buNone/>
            </a:pPr>
            <a:r>
              <a:rPr lang="en-US" sz="900" b="0" i="0" u="none" strike="noStrike" baseline="0">
                <a:solidFill>
                  <a:srgbClr val="000000"/>
                </a:solidFill>
                <a:latin typeface="ArialMT"/>
              </a:rPr>
              <a:t>These are promising results and are reasonable relative to the quoted dielectric strength: 276 V/micron at</a:t>
            </a:r>
          </a:p>
          <a:p>
            <a:pPr marL="171445" lvl="1" indent="0">
              <a:buNone/>
            </a:pPr>
            <a:r>
              <a:rPr lang="en-US" sz="900" b="0" i="0" u="none" strike="noStrike" baseline="0">
                <a:solidFill>
                  <a:srgbClr val="000000"/>
                </a:solidFill>
                <a:latin typeface="ArialMT"/>
              </a:rPr>
              <a:t>25.4microns. Potential poorer performance can be due to our surface roughness. I suggest using 8 um in</a:t>
            </a:r>
          </a:p>
          <a:p>
            <a:pPr marL="171445" lvl="1" indent="0">
              <a:buNone/>
            </a:pPr>
            <a:r>
              <a:rPr lang="en-US" sz="900" b="0" i="0" u="none" strike="noStrike" baseline="0">
                <a:solidFill>
                  <a:srgbClr val="000000"/>
                </a:solidFill>
                <a:latin typeface="ArialMT"/>
              </a:rPr>
              <a:t>the future to play it safe.</a:t>
            </a:r>
          </a:p>
          <a:p>
            <a:pPr marL="0" indent="0" algn="l">
              <a:buNone/>
            </a:pPr>
            <a:endParaRPr lang="en-US" sz="900">
              <a:solidFill>
                <a:srgbClr val="000000"/>
              </a:solidFill>
              <a:latin typeface="ArialMT"/>
            </a:endParaRPr>
          </a:p>
          <a:p>
            <a:r>
              <a:rPr lang="en-US" sz="1800"/>
              <a:t>Produced boards for parylene coating</a:t>
            </a:r>
          </a:p>
          <a:p>
            <a:pPr lvl="1"/>
            <a:r>
              <a:rPr lang="en-US" sz="1600"/>
              <a:t>Example of Theresa’s board</a:t>
            </a:r>
          </a:p>
          <a:p>
            <a:pPr lvl="1"/>
            <a:r>
              <a:rPr lang="en-US" sz="1600"/>
              <a:t>Will be coated after I-V test</a:t>
            </a:r>
          </a:p>
          <a:p>
            <a:pPr lvl="1"/>
            <a:endParaRPr lang="en-US" sz="1600"/>
          </a:p>
          <a:p>
            <a:r>
              <a:rPr lang="en-US" sz="1800"/>
              <a:t>Marcel will try photolithography on parylene</a:t>
            </a:r>
          </a:p>
          <a:p>
            <a:pPr lvl="1"/>
            <a:r>
              <a:rPr lang="en-US" sz="1600"/>
              <a:t>That would allow selective coverage, no parylene over</a:t>
            </a:r>
            <a:br>
              <a:rPr lang="en-US" sz="1600"/>
            </a:br>
            <a:r>
              <a:rPr lang="en-US" sz="1600"/>
              <a:t>active LGAD region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08B805-76A2-0C83-FF08-D84DE460A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AB3919-7CD6-9597-F56C-BE51CAF4E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7210" y="2065587"/>
            <a:ext cx="2232203" cy="2784800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73B083-C910-3031-AFA4-DF521114E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7277" y="2065586"/>
            <a:ext cx="2887099" cy="2784800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FB1D7E7-2E3C-D861-2832-D57CA9CCD8D5}"/>
              </a:ext>
            </a:extLst>
          </p:cNvPr>
          <p:cNvSpPr/>
          <p:nvPr/>
        </p:nvSpPr>
        <p:spPr>
          <a:xfrm>
            <a:off x="6287277" y="2065586"/>
            <a:ext cx="2887099" cy="2784800"/>
          </a:xfrm>
          <a:prstGeom prst="rect">
            <a:avLst/>
          </a:prstGeom>
          <a:solidFill>
            <a:srgbClr val="FFC000">
              <a:alpha val="38039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09F305-FE15-8F00-6A57-5A921BE1EEF8}"/>
              </a:ext>
            </a:extLst>
          </p:cNvPr>
          <p:cNvSpPr/>
          <p:nvPr/>
        </p:nvSpPr>
        <p:spPr>
          <a:xfrm>
            <a:off x="6825129" y="2193365"/>
            <a:ext cx="1852706" cy="992572"/>
          </a:xfrm>
          <a:prstGeom prst="rect">
            <a:avLst/>
          </a:prstGeom>
          <a:solidFill>
            <a:schemeClr val="bg2">
              <a:lumMod val="50000"/>
              <a:alpha val="38039"/>
            </a:schemeClr>
          </a:solidFill>
          <a:ln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11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C2B65-7E32-2ECF-DBCC-2014B54D7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5"/>
            <a:ext cx="6362697" cy="557705"/>
          </a:xfrm>
          <a:prstGeom prst="rect">
            <a:avLst/>
          </a:prstGeom>
        </p:spPr>
        <p:txBody>
          <a:bodyPr/>
          <a:lstStyle/>
          <a:p>
            <a:r>
              <a:rPr lang="en-US"/>
              <a:t>Read Out within Overall ATAR R&amp;D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F1F4475C-63AE-E0CE-1D27-18E92412C01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8357" y="929068"/>
            <a:ext cx="5689643" cy="5492736"/>
          </a:xfrm>
          <a:prstGeom prst="rect">
            <a:avLst/>
          </a:prstGeom>
        </p:spPr>
        <p:txBody>
          <a:bodyPr/>
          <a:lstStyle/>
          <a:p>
            <a:pPr>
              <a:buClrTx/>
            </a:pPr>
            <a:r>
              <a:rPr lang="en-US"/>
              <a:t>Development directions</a:t>
            </a:r>
          </a:p>
          <a:p>
            <a:pPr lvl="1">
              <a:buClrTx/>
            </a:pPr>
            <a:r>
              <a:rPr lang="en-US" sz="1600">
                <a:solidFill>
                  <a:schemeClr val="bg2">
                    <a:lumMod val="50000"/>
                  </a:schemeClr>
                </a:solidFill>
              </a:rPr>
              <a:t>optimal customized PIONEER sensor </a:t>
            </a:r>
          </a:p>
          <a:p>
            <a:pPr lvl="2">
              <a:buClrTx/>
            </a:pPr>
            <a:r>
              <a:rPr lang="en-US" sz="1400">
                <a:solidFill>
                  <a:schemeClr val="bg2">
                    <a:lumMod val="50000"/>
                  </a:schemeClr>
                </a:solidFill>
              </a:rPr>
              <a:t>fully depleted 120 µm sensor, minimal dead material</a:t>
            </a:r>
          </a:p>
          <a:p>
            <a:pPr lvl="2">
              <a:buClrTx/>
            </a:pPr>
            <a:r>
              <a:rPr lang="en-US" sz="1400">
                <a:solidFill>
                  <a:schemeClr val="bg2">
                    <a:lumMod val="50000"/>
                  </a:schemeClr>
                </a:solidFill>
              </a:rPr>
              <a:t>minimal cross talk, small gain saturation, large dynamic range</a:t>
            </a:r>
          </a:p>
          <a:p>
            <a:pPr lvl="2">
              <a:buClrTx/>
            </a:pPr>
            <a:endParaRPr lang="en-US" sz="140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ClrTx/>
            </a:pPr>
            <a:r>
              <a:rPr lang="en-US" sz="1600">
                <a:highlight>
                  <a:srgbClr val="FFFF00"/>
                </a:highlight>
              </a:rPr>
              <a:t>Interface and Electronics for 5000 channels</a:t>
            </a:r>
          </a:p>
          <a:p>
            <a:pPr lvl="2">
              <a:buClrTx/>
            </a:pPr>
            <a:r>
              <a:rPr lang="en-US" sz="140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frontend chips and board</a:t>
            </a:r>
          </a:p>
          <a:p>
            <a:pPr lvl="2">
              <a:buClrTx/>
            </a:pPr>
            <a:r>
              <a:rPr lang="en-US" sz="140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flex</a:t>
            </a:r>
          </a:p>
          <a:p>
            <a:pPr lvl="2">
              <a:buClrTx/>
            </a:pPr>
            <a:r>
              <a:rPr lang="en-US" sz="140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digitizer</a:t>
            </a:r>
          </a:p>
          <a:p>
            <a:pPr lvl="2">
              <a:buClrTx/>
            </a:pPr>
            <a:endParaRPr lang="en-US" sz="140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buClrTx/>
            </a:pPr>
            <a:r>
              <a:rPr lang="en-US" sz="1600">
                <a:solidFill>
                  <a:schemeClr val="accent3">
                    <a:lumMod val="50000"/>
                  </a:schemeClr>
                </a:solidFill>
              </a:rPr>
              <a:t>Integration into stack with minimal dead material</a:t>
            </a:r>
            <a:endParaRPr lang="en-US" sz="140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4860A-D50B-CDF6-26A5-DBE2BEE14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D49BC414-1DB6-B854-0E48-15470D0F575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98672" y="962526"/>
            <a:ext cx="5678905" cy="5459278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Goals 2024</a:t>
            </a:r>
          </a:p>
          <a:p>
            <a:pPr lvl="1"/>
            <a:r>
              <a:rPr lang="en-US" sz="1600">
                <a:solidFill>
                  <a:schemeClr val="bg2">
                    <a:lumMod val="50000"/>
                  </a:schemeClr>
                </a:solidFill>
              </a:rPr>
              <a:t>Sensors</a:t>
            </a:r>
            <a:endParaRPr lang="en-US" sz="1600" b="1">
              <a:solidFill>
                <a:schemeClr val="bg2">
                  <a:lumMod val="50000"/>
                </a:schemeClr>
              </a:solidFill>
            </a:endParaRPr>
          </a:p>
          <a:p>
            <a:pPr lvl="2"/>
            <a:r>
              <a:rPr lang="en-US" sz="1400">
                <a:solidFill>
                  <a:schemeClr val="bg2">
                    <a:lumMod val="50000"/>
                  </a:schemeClr>
                </a:solidFill>
              </a:rPr>
              <a:t>Characterization of </a:t>
            </a:r>
          </a:p>
          <a:p>
            <a:pPr lvl="3"/>
            <a:r>
              <a:rPr lang="en-US" sz="1100">
                <a:solidFill>
                  <a:schemeClr val="bg2">
                    <a:lumMod val="50000"/>
                  </a:schemeClr>
                </a:solidFill>
              </a:rPr>
              <a:t>new BNL sensors and </a:t>
            </a:r>
          </a:p>
          <a:p>
            <a:pPr lvl="3"/>
            <a:r>
              <a:rPr lang="en-US" sz="1100">
                <a:solidFill>
                  <a:schemeClr val="bg2">
                    <a:lumMod val="50000"/>
                  </a:schemeClr>
                </a:solidFill>
              </a:rPr>
              <a:t>TI-LGADs and thicker LGADs from FBK</a:t>
            </a:r>
          </a:p>
          <a:p>
            <a:pPr lvl="2"/>
            <a:r>
              <a:rPr lang="en-US" sz="1400" strike="sngStrike">
                <a:solidFill>
                  <a:schemeClr val="bg2">
                    <a:lumMod val="50000"/>
                  </a:schemeClr>
                </a:solidFill>
              </a:rPr>
              <a:t>Acquisition of thin, double-sided Silicon sensors from Micron</a:t>
            </a:r>
          </a:p>
          <a:p>
            <a:pPr lvl="2"/>
            <a:r>
              <a:rPr lang="en-US" sz="1400">
                <a:solidFill>
                  <a:schemeClr val="bg2">
                    <a:lumMod val="50000"/>
                  </a:schemeClr>
                </a:solidFill>
              </a:rPr>
              <a:t>Study of new LGAD devices with test beams at SSRL and CENPA </a:t>
            </a:r>
          </a:p>
          <a:p>
            <a:pPr lvl="2"/>
            <a:r>
              <a:rPr lang="en-US" sz="1400">
                <a:solidFill>
                  <a:schemeClr val="bg2">
                    <a:lumMod val="50000"/>
                  </a:schemeClr>
                </a:solidFill>
              </a:rPr>
              <a:t>Conclude analysis of the PSI test beam data</a:t>
            </a:r>
            <a:br>
              <a:rPr lang="en-US" sz="1400">
                <a:solidFill>
                  <a:schemeClr val="accent6">
                    <a:lumMod val="75000"/>
                  </a:schemeClr>
                </a:solidFill>
              </a:rPr>
            </a:br>
            <a:endParaRPr lang="en-US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ClrTx/>
            </a:pPr>
            <a:r>
              <a:rPr lang="en-US" sz="1600">
                <a:highlight>
                  <a:srgbClr val="FFFF00"/>
                </a:highlight>
              </a:rPr>
              <a:t>Electronics</a:t>
            </a:r>
          </a:p>
          <a:p>
            <a:pPr lvl="2">
              <a:buClrTx/>
            </a:pPr>
            <a:r>
              <a:rPr lang="en-US" sz="140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multi-sensor </a:t>
            </a:r>
            <a:r>
              <a:rPr lang="en-US" sz="1400" err="1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pFEB</a:t>
            </a:r>
            <a:r>
              <a:rPr lang="en-US" sz="140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 testing with sensors, towards sensor stack</a:t>
            </a:r>
          </a:p>
          <a:p>
            <a:pPr lvl="2">
              <a:buClrTx/>
            </a:pPr>
            <a:r>
              <a:rPr lang="en-US" sz="140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Testing readout chips for low-noise PIN readout ?</a:t>
            </a:r>
          </a:p>
          <a:p>
            <a:pPr lvl="2">
              <a:buClrTx/>
            </a:pPr>
            <a:r>
              <a:rPr lang="en-US" sz="140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Fabrication of improved flexes after tests and simulation</a:t>
            </a:r>
          </a:p>
          <a:p>
            <a:pPr lvl="2">
              <a:buClrTx/>
            </a:pPr>
            <a:r>
              <a:rPr lang="en-US" sz="140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Digitizer development based on Nalu </a:t>
            </a:r>
            <a:r>
              <a:rPr lang="en-US" sz="1400" err="1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HDSoc</a:t>
            </a:r>
            <a:r>
              <a:rPr lang="en-US" sz="140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 chip</a:t>
            </a:r>
          </a:p>
          <a:p>
            <a:pPr lvl="1"/>
            <a:endParaRPr lang="en-US"/>
          </a:p>
          <a:p>
            <a:pPr lvl="1"/>
            <a:r>
              <a:rPr lang="en-US">
                <a:solidFill>
                  <a:schemeClr val="accent3">
                    <a:lumMod val="50000"/>
                  </a:schemeClr>
                </a:solidFill>
              </a:rPr>
              <a:t>Integration</a:t>
            </a:r>
          </a:p>
          <a:p>
            <a:pPr lvl="2"/>
            <a:r>
              <a:rPr lang="en-US" sz="1400">
                <a:solidFill>
                  <a:schemeClr val="accent3">
                    <a:lumMod val="50000"/>
                  </a:schemeClr>
                </a:solidFill>
              </a:rPr>
              <a:t>Sensor thinning </a:t>
            </a:r>
            <a:r>
              <a:rPr lang="en-US" sz="1100">
                <a:solidFill>
                  <a:schemeClr val="tx1"/>
                </a:solidFill>
              </a:rPr>
              <a:t>(good enough, alternatives?)</a:t>
            </a:r>
          </a:p>
          <a:p>
            <a:pPr lvl="2"/>
            <a:r>
              <a:rPr lang="en-US" sz="1400">
                <a:solidFill>
                  <a:schemeClr val="accent3">
                    <a:lumMod val="50000"/>
                  </a:schemeClr>
                </a:solidFill>
                <a:highlight>
                  <a:srgbClr val="FFFF00"/>
                </a:highlight>
              </a:rPr>
              <a:t>Double LGAD</a:t>
            </a:r>
            <a:br>
              <a:rPr lang="en-US" sz="1400">
                <a:solidFill>
                  <a:schemeClr val="accent3">
                    <a:lumMod val="50000"/>
                  </a:schemeClr>
                </a:solidFill>
                <a:highlight>
                  <a:srgbClr val="FFFF00"/>
                </a:highlight>
              </a:rPr>
            </a:br>
            <a:r>
              <a:rPr lang="en-US" sz="1400">
                <a:solidFill>
                  <a:schemeClr val="accent3">
                    <a:lumMod val="50000"/>
                  </a:schemeClr>
                </a:solidFill>
                <a:highlight>
                  <a:srgbClr val="FFFF00"/>
                </a:highlight>
              </a:rPr>
              <a:t>Two sensors close packed and insulated by parylene</a:t>
            </a:r>
          </a:p>
          <a:p>
            <a:pPr lvl="1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E8F83B-5E6A-D055-50A2-DD10F9B2C72D}"/>
              </a:ext>
            </a:extLst>
          </p:cNvPr>
          <p:cNvSpPr txBox="1">
            <a:spLocks/>
          </p:cNvSpPr>
          <p:nvPr/>
        </p:nvSpPr>
        <p:spPr>
          <a:xfrm>
            <a:off x="6296460" y="3266630"/>
            <a:ext cx="5606372" cy="3527802"/>
          </a:xfrm>
          <a:prstGeom prst="rect">
            <a:avLst/>
          </a:prstGeom>
        </p:spPr>
        <p:txBody>
          <a:bodyPr lIns="0" tIns="0" rIns="0" bIns="0"/>
          <a:lstStyle>
            <a:lvl1pPr marL="106363" indent="-15240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288925" algn="l"/>
              </a:tabLst>
              <a:defRPr sz="20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400041" indent="-228594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  <a:defRPr sz="18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514338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1600" kern="1200">
                <a:solidFill>
                  <a:schemeClr val="accent5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690545" indent="-61912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  <a:defRPr sz="1400" kern="1200">
                <a:solidFill>
                  <a:schemeClr val="accent4">
                    <a:lumMod val="75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858817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6C1570B-F310-7D58-951D-0F4D004EEAF6}"/>
              </a:ext>
            </a:extLst>
          </p:cNvPr>
          <p:cNvSpPr txBox="1">
            <a:spLocks/>
          </p:cNvSpPr>
          <p:nvPr/>
        </p:nvSpPr>
        <p:spPr>
          <a:xfrm>
            <a:off x="519487" y="1005487"/>
            <a:ext cx="11226396" cy="5439757"/>
          </a:xfrm>
          <a:prstGeom prst="rect">
            <a:avLst/>
          </a:prstGeom>
        </p:spPr>
        <p:txBody>
          <a:bodyPr lIns="0" tIns="0" rIns="0" bIns="0"/>
          <a:lstStyle>
            <a:lvl1pPr marL="106363" indent="-15240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288925" algn="l"/>
              </a:tabLst>
              <a:defRPr sz="20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400041" indent="-228594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  <a:defRPr sz="18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514338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1600" kern="1200">
                <a:solidFill>
                  <a:schemeClr val="accent5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690545" indent="-61912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  <a:defRPr sz="1400" kern="1200">
                <a:solidFill>
                  <a:schemeClr val="accent4">
                    <a:lumMod val="75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858817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1714B56-BD36-4FCE-B897-F8944DD10F35}"/>
              </a:ext>
            </a:extLst>
          </p:cNvPr>
          <p:cNvSpPr txBox="1">
            <a:spLocks/>
          </p:cNvSpPr>
          <p:nvPr/>
        </p:nvSpPr>
        <p:spPr>
          <a:xfrm>
            <a:off x="441013" y="895302"/>
            <a:ext cx="11161304" cy="5549942"/>
          </a:xfrm>
          <a:prstGeom prst="rect">
            <a:avLst/>
          </a:prstGeom>
        </p:spPr>
        <p:txBody>
          <a:bodyPr lIns="0" tIns="0" rIns="0" bIns="0"/>
          <a:lstStyle>
            <a:lvl1pPr marL="106363" indent="-15240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288925" algn="l"/>
              </a:tabLst>
              <a:defRPr sz="20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400041" indent="-228594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  <a:defRPr sz="18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514338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1600" kern="1200">
                <a:solidFill>
                  <a:schemeClr val="accent5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690545" indent="-61912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  <a:defRPr sz="1400" kern="1200">
                <a:solidFill>
                  <a:schemeClr val="accent4">
                    <a:lumMod val="75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858817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65083">
              <a:buClrTx/>
              <a:buNone/>
            </a:pPr>
            <a:endParaRPr lang="en-US" sz="1600"/>
          </a:p>
          <a:p>
            <a:pPr marL="342892" lvl="2" indent="0">
              <a:buClrTx/>
              <a:buNone/>
            </a:pPr>
            <a:r>
              <a:rPr lang="en-US" sz="120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D63132-57C4-AF0B-1A33-C90A6D1F5AA7}"/>
              </a:ext>
            </a:extLst>
          </p:cNvPr>
          <p:cNvSpPr txBox="1"/>
          <p:nvPr/>
        </p:nvSpPr>
        <p:spPr>
          <a:xfrm>
            <a:off x="6955028" y="445768"/>
            <a:ext cx="3782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Update from my PSI BVR 2024 presentation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9083814-5607-5963-5AEB-826EE06D5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987" y="4223592"/>
            <a:ext cx="3130577" cy="2288876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344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39BBDBD9-5F4F-796C-6DBE-99CD6DFDF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Digitizer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17E73E25-C6B4-ED4F-FFFC-7BB4270AF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err="1"/>
              <a:t>Sampic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56CAC-D73A-4FE5-64CB-7AAF88A7A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A315A4A-C305-4690-8E71-96E8095B581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98672" y="962526"/>
            <a:ext cx="5678905" cy="5459278"/>
          </a:xfrm>
          <a:prstGeom prst="rect">
            <a:avLst/>
          </a:prstGeom>
        </p:spPr>
        <p:txBody>
          <a:bodyPr/>
          <a:lstStyle/>
          <a:p>
            <a:r>
              <a:rPr lang="en-US"/>
              <a:t>V1742, domino chip</a:t>
            </a:r>
          </a:p>
          <a:p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C850EFB-A64C-23D6-13BB-41BE4F0A9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74" y="1964672"/>
            <a:ext cx="5738735" cy="435385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9A47B7F-1530-B03F-7B0C-0E29A6849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672" y="1338728"/>
            <a:ext cx="4737355" cy="48679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E2CD7B2-FFDD-7560-E55C-D8DE57A4C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5840" y="484092"/>
            <a:ext cx="1601718" cy="33024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A817267-FD61-CC47-B9C5-892BED71FB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4753" y="814237"/>
            <a:ext cx="2489556" cy="150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0046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3FBB0A1-AF10-1967-B426-6BD40172B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056" y="0"/>
            <a:ext cx="5405887" cy="6858000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AFF84-0178-3EF1-FB84-8ED071812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70A295-3F98-AEB6-8A52-6FDE950BA4E3}"/>
              </a:ext>
            </a:extLst>
          </p:cNvPr>
          <p:cNvSpPr/>
          <p:nvPr/>
        </p:nvSpPr>
        <p:spPr>
          <a:xfrm>
            <a:off x="6660000" y="2790000"/>
            <a:ext cx="565200" cy="892800"/>
          </a:xfrm>
          <a:custGeom>
            <a:avLst/>
            <a:gdLst>
              <a:gd name="connsiteX0" fmla="*/ 0 w 565200"/>
              <a:gd name="connsiteY0" fmla="*/ 432000 h 892800"/>
              <a:gd name="connsiteX1" fmla="*/ 543600 w 565200"/>
              <a:gd name="connsiteY1" fmla="*/ 0 h 892800"/>
              <a:gd name="connsiteX2" fmla="*/ 565200 w 565200"/>
              <a:gd name="connsiteY2" fmla="*/ 892800 h 892800"/>
              <a:gd name="connsiteX3" fmla="*/ 14400 w 565200"/>
              <a:gd name="connsiteY3" fmla="*/ 882000 h 892800"/>
              <a:gd name="connsiteX4" fmla="*/ 0 w 565200"/>
              <a:gd name="connsiteY4" fmla="*/ 432000 h 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200" h="892800">
                <a:moveTo>
                  <a:pt x="0" y="432000"/>
                </a:moveTo>
                <a:lnTo>
                  <a:pt x="543600" y="0"/>
                </a:lnTo>
                <a:lnTo>
                  <a:pt x="565200" y="892800"/>
                </a:lnTo>
                <a:lnTo>
                  <a:pt x="14400" y="882000"/>
                </a:lnTo>
                <a:lnTo>
                  <a:pt x="0" y="43200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2D5491A-F0CA-2DC2-5ADD-33CBD0C9EC31}"/>
              </a:ext>
            </a:extLst>
          </p:cNvPr>
          <p:cNvSpPr/>
          <p:nvPr/>
        </p:nvSpPr>
        <p:spPr>
          <a:xfrm>
            <a:off x="5997600" y="2185200"/>
            <a:ext cx="723600" cy="1130400"/>
          </a:xfrm>
          <a:custGeom>
            <a:avLst/>
            <a:gdLst>
              <a:gd name="connsiteX0" fmla="*/ 248400 w 723600"/>
              <a:gd name="connsiteY0" fmla="*/ 1130400 h 1130400"/>
              <a:gd name="connsiteX1" fmla="*/ 0 w 723600"/>
              <a:gd name="connsiteY1" fmla="*/ 252000 h 1130400"/>
              <a:gd name="connsiteX2" fmla="*/ 723600 w 723600"/>
              <a:gd name="connsiteY2" fmla="*/ 0 h 1130400"/>
              <a:gd name="connsiteX3" fmla="*/ 612000 w 723600"/>
              <a:gd name="connsiteY3" fmla="*/ 1026000 h 1130400"/>
              <a:gd name="connsiteX4" fmla="*/ 248400 w 723600"/>
              <a:gd name="connsiteY4" fmla="*/ 1130400 h 11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3600" h="1130400">
                <a:moveTo>
                  <a:pt x="248400" y="1130400"/>
                </a:moveTo>
                <a:lnTo>
                  <a:pt x="0" y="252000"/>
                </a:lnTo>
                <a:lnTo>
                  <a:pt x="723600" y="0"/>
                </a:lnTo>
                <a:lnTo>
                  <a:pt x="612000" y="1026000"/>
                </a:lnTo>
                <a:lnTo>
                  <a:pt x="248400" y="113040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5E4947C-10B5-2A23-FB94-7D66730C6191}"/>
              </a:ext>
            </a:extLst>
          </p:cNvPr>
          <p:cNvSpPr/>
          <p:nvPr/>
        </p:nvSpPr>
        <p:spPr>
          <a:xfrm>
            <a:off x="6026400" y="3664800"/>
            <a:ext cx="666000" cy="1033200"/>
          </a:xfrm>
          <a:custGeom>
            <a:avLst/>
            <a:gdLst>
              <a:gd name="connsiteX0" fmla="*/ 291600 w 666000"/>
              <a:gd name="connsiteY0" fmla="*/ 129600 h 1033200"/>
              <a:gd name="connsiteX1" fmla="*/ 0 w 666000"/>
              <a:gd name="connsiteY1" fmla="*/ 1033200 h 1033200"/>
              <a:gd name="connsiteX2" fmla="*/ 666000 w 666000"/>
              <a:gd name="connsiteY2" fmla="*/ 810000 h 1033200"/>
              <a:gd name="connsiteX3" fmla="*/ 633600 w 666000"/>
              <a:gd name="connsiteY3" fmla="*/ 0 h 1033200"/>
              <a:gd name="connsiteX4" fmla="*/ 291600 w 666000"/>
              <a:gd name="connsiteY4" fmla="*/ 129600 h 103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00" h="1033200">
                <a:moveTo>
                  <a:pt x="291600" y="129600"/>
                </a:moveTo>
                <a:lnTo>
                  <a:pt x="0" y="1033200"/>
                </a:lnTo>
                <a:lnTo>
                  <a:pt x="666000" y="810000"/>
                </a:lnTo>
                <a:lnTo>
                  <a:pt x="633600" y="0"/>
                </a:lnTo>
                <a:lnTo>
                  <a:pt x="291600" y="12960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9F458E7-C069-611E-20C1-D4B7E463579B}"/>
              </a:ext>
            </a:extLst>
          </p:cNvPr>
          <p:cNvSpPr/>
          <p:nvPr/>
        </p:nvSpPr>
        <p:spPr>
          <a:xfrm>
            <a:off x="5425200" y="3265200"/>
            <a:ext cx="864000" cy="921600"/>
          </a:xfrm>
          <a:custGeom>
            <a:avLst/>
            <a:gdLst>
              <a:gd name="connsiteX0" fmla="*/ 853200 w 864000"/>
              <a:gd name="connsiteY0" fmla="*/ 64800 h 921600"/>
              <a:gd name="connsiteX1" fmla="*/ 864000 w 864000"/>
              <a:gd name="connsiteY1" fmla="*/ 518400 h 921600"/>
              <a:gd name="connsiteX2" fmla="*/ 28800 w 864000"/>
              <a:gd name="connsiteY2" fmla="*/ 921600 h 921600"/>
              <a:gd name="connsiteX3" fmla="*/ 32400 w 864000"/>
              <a:gd name="connsiteY3" fmla="*/ 849600 h 921600"/>
              <a:gd name="connsiteX4" fmla="*/ 72000 w 864000"/>
              <a:gd name="connsiteY4" fmla="*/ 831600 h 921600"/>
              <a:gd name="connsiteX5" fmla="*/ 68400 w 864000"/>
              <a:gd name="connsiteY5" fmla="*/ 511200 h 921600"/>
              <a:gd name="connsiteX6" fmla="*/ 14400 w 864000"/>
              <a:gd name="connsiteY6" fmla="*/ 493200 h 921600"/>
              <a:gd name="connsiteX7" fmla="*/ 14400 w 864000"/>
              <a:gd name="connsiteY7" fmla="*/ 450000 h 921600"/>
              <a:gd name="connsiteX8" fmla="*/ 57600 w 864000"/>
              <a:gd name="connsiteY8" fmla="*/ 442800 h 921600"/>
              <a:gd name="connsiteX9" fmla="*/ 61200 w 864000"/>
              <a:gd name="connsiteY9" fmla="*/ 111600 h 921600"/>
              <a:gd name="connsiteX10" fmla="*/ 10800 w 864000"/>
              <a:gd name="connsiteY10" fmla="*/ 93600 h 921600"/>
              <a:gd name="connsiteX11" fmla="*/ 0 w 864000"/>
              <a:gd name="connsiteY11" fmla="*/ 0 h 921600"/>
              <a:gd name="connsiteX12" fmla="*/ 853200 w 864000"/>
              <a:gd name="connsiteY12" fmla="*/ 64800 h 9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4000" h="921600">
                <a:moveTo>
                  <a:pt x="853200" y="64800"/>
                </a:moveTo>
                <a:lnTo>
                  <a:pt x="864000" y="518400"/>
                </a:lnTo>
                <a:lnTo>
                  <a:pt x="28800" y="921600"/>
                </a:lnTo>
                <a:lnTo>
                  <a:pt x="32400" y="849600"/>
                </a:lnTo>
                <a:lnTo>
                  <a:pt x="72000" y="831600"/>
                </a:lnTo>
                <a:lnTo>
                  <a:pt x="68400" y="511200"/>
                </a:lnTo>
                <a:lnTo>
                  <a:pt x="14400" y="493200"/>
                </a:lnTo>
                <a:lnTo>
                  <a:pt x="14400" y="450000"/>
                </a:lnTo>
                <a:lnTo>
                  <a:pt x="57600" y="442800"/>
                </a:lnTo>
                <a:lnTo>
                  <a:pt x="61200" y="111600"/>
                </a:lnTo>
                <a:lnTo>
                  <a:pt x="10800" y="93600"/>
                </a:lnTo>
                <a:lnTo>
                  <a:pt x="0" y="0"/>
                </a:lnTo>
                <a:lnTo>
                  <a:pt x="853200" y="6480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D6478C0-E0C8-CBDC-73E3-A2B454A2C211}"/>
              </a:ext>
            </a:extLst>
          </p:cNvPr>
          <p:cNvCxnSpPr>
            <a:cxnSpLocks/>
          </p:cNvCxnSpPr>
          <p:nvPr/>
        </p:nvCxnSpPr>
        <p:spPr>
          <a:xfrm flipH="1">
            <a:off x="6224400" y="3751200"/>
            <a:ext cx="219600" cy="892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6EAA4AC-0497-96FB-4619-59FB57A28578}"/>
              </a:ext>
            </a:extLst>
          </p:cNvPr>
          <p:cNvCxnSpPr>
            <a:cxnSpLocks/>
          </p:cNvCxnSpPr>
          <p:nvPr/>
        </p:nvCxnSpPr>
        <p:spPr>
          <a:xfrm>
            <a:off x="6523200" y="3726000"/>
            <a:ext cx="0" cy="81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9C1E0F2-AB7A-F967-71FB-469F6FF063FB}"/>
              </a:ext>
            </a:extLst>
          </p:cNvPr>
          <p:cNvCxnSpPr>
            <a:cxnSpLocks/>
          </p:cNvCxnSpPr>
          <p:nvPr/>
        </p:nvCxnSpPr>
        <p:spPr>
          <a:xfrm flipV="1">
            <a:off x="6660000" y="3394800"/>
            <a:ext cx="565200" cy="115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751C35C-8BCA-90E0-EDD2-BD15F8CDF71D}"/>
              </a:ext>
            </a:extLst>
          </p:cNvPr>
          <p:cNvCxnSpPr>
            <a:cxnSpLocks/>
          </p:cNvCxnSpPr>
          <p:nvPr/>
        </p:nvCxnSpPr>
        <p:spPr>
          <a:xfrm flipV="1">
            <a:off x="6660000" y="3049200"/>
            <a:ext cx="565200" cy="345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A42224E-6441-749A-3BAC-F71DE6BDF4FD}"/>
              </a:ext>
            </a:extLst>
          </p:cNvPr>
          <p:cNvCxnSpPr>
            <a:cxnSpLocks/>
          </p:cNvCxnSpPr>
          <p:nvPr/>
        </p:nvCxnSpPr>
        <p:spPr>
          <a:xfrm flipV="1">
            <a:off x="6487200" y="2260800"/>
            <a:ext cx="36000" cy="975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1240BAC-2A92-1706-6417-70F9ED9A141F}"/>
              </a:ext>
            </a:extLst>
          </p:cNvPr>
          <p:cNvCxnSpPr>
            <a:cxnSpLocks/>
          </p:cNvCxnSpPr>
          <p:nvPr/>
        </p:nvCxnSpPr>
        <p:spPr>
          <a:xfrm flipH="1" flipV="1">
            <a:off x="6224400" y="2354400"/>
            <a:ext cx="223200" cy="909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037C8DF-6CCD-9FB7-8CFF-8CEE67106339}"/>
              </a:ext>
            </a:extLst>
          </p:cNvPr>
          <p:cNvCxnSpPr>
            <a:cxnSpLocks/>
          </p:cNvCxnSpPr>
          <p:nvPr/>
        </p:nvCxnSpPr>
        <p:spPr>
          <a:xfrm flipH="1">
            <a:off x="5493600" y="3495600"/>
            <a:ext cx="759600" cy="4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385529D-36AC-2703-3BA9-1C218F3E0558}"/>
              </a:ext>
            </a:extLst>
          </p:cNvPr>
          <p:cNvCxnSpPr>
            <a:cxnSpLocks/>
          </p:cNvCxnSpPr>
          <p:nvPr/>
        </p:nvCxnSpPr>
        <p:spPr>
          <a:xfrm flipH="1">
            <a:off x="5493600" y="3574800"/>
            <a:ext cx="759600" cy="332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81607A0-B4DA-D4A4-6789-2DD1F99B1A5B}"/>
              </a:ext>
            </a:extLst>
          </p:cNvPr>
          <p:cNvSpPr txBox="1"/>
          <p:nvPr/>
        </p:nvSpPr>
        <p:spPr>
          <a:xfrm>
            <a:off x="4173737" y="3583734"/>
            <a:ext cx="1071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Stack of 4 FEBS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AD6125-1E73-AD82-770E-4F8A5EC29F68}"/>
              </a:ext>
            </a:extLst>
          </p:cNvPr>
          <p:cNvSpPr txBox="1"/>
          <p:nvPr/>
        </p:nvSpPr>
        <p:spPr>
          <a:xfrm rot="20615070">
            <a:off x="5967735" y="4770723"/>
            <a:ext cx="123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2 FAST3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BA6BCF9-F771-BBB4-9226-039E2B69C781}"/>
              </a:ext>
            </a:extLst>
          </p:cNvPr>
          <p:cNvCxnSpPr/>
          <p:nvPr/>
        </p:nvCxnSpPr>
        <p:spPr>
          <a:xfrm flipV="1">
            <a:off x="8633506" y="2490549"/>
            <a:ext cx="1043426" cy="258051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5497E6B-CA01-9FF8-C49E-A0825EAC4063}"/>
              </a:ext>
            </a:extLst>
          </p:cNvPr>
          <p:cNvSpPr txBox="1"/>
          <p:nvPr/>
        </p:nvSpPr>
        <p:spPr>
          <a:xfrm rot="20810579">
            <a:off x="8638606" y="2000534"/>
            <a:ext cx="1806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to motherboard</a:t>
            </a:r>
          </a:p>
        </p:txBody>
      </p:sp>
    </p:spTree>
    <p:extLst>
      <p:ext uri="{BB962C8B-B14F-4D97-AF65-F5344CB8AC3E}">
        <p14:creationId xmlns:p14="http://schemas.microsoft.com/office/powerpoint/2010/main" val="453818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C2419-618C-2A2A-4BEE-7C7D207D8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51FA6-1D92-5F7C-1585-FCE2EFD6A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819" y="209478"/>
            <a:ext cx="10515600" cy="561631"/>
          </a:xfrm>
        </p:spPr>
        <p:txBody>
          <a:bodyPr>
            <a:normAutofit fontScale="90000"/>
          </a:bodyPr>
          <a:lstStyle/>
          <a:p>
            <a:r>
              <a:rPr lang="en-US" sz="3200" b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Overall Specs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65FAA-D696-75BF-1DBE-AE894FBA6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681" y="838877"/>
            <a:ext cx="11030119" cy="5180185"/>
          </a:xfrm>
        </p:spPr>
        <p:txBody>
          <a:bodyPr/>
          <a:lstStyle/>
          <a:p>
            <a:r>
              <a:rPr lang="en-US" sz="2000">
                <a:solidFill>
                  <a:schemeClr val="tx1"/>
                </a:solidFill>
              </a:rPr>
              <a:t>ATAR </a:t>
            </a:r>
            <a:r>
              <a:rPr lang="en-US" sz="1600">
                <a:solidFill>
                  <a:schemeClr val="tx1"/>
                </a:solidFill>
              </a:rPr>
              <a:t>(active target)</a:t>
            </a:r>
          </a:p>
          <a:p>
            <a:pPr marL="320040" lvl="1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sz="2000">
              <a:solidFill>
                <a:schemeClr val="tx1"/>
              </a:solidFill>
            </a:endParaRPr>
          </a:p>
          <a:p>
            <a:r>
              <a:rPr lang="en-US" sz="2000">
                <a:solidFill>
                  <a:schemeClr val="tx1"/>
                </a:solidFill>
              </a:rPr>
              <a:t>Integrated in beam entrance region</a:t>
            </a:r>
          </a:p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9EF44D-2F4B-4921-FA05-AFD0EEE04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1125" y="3833482"/>
            <a:ext cx="3496358" cy="269994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C76BFCE-D9B3-2586-B443-6A41104434FA}"/>
              </a:ext>
            </a:extLst>
          </p:cNvPr>
          <p:cNvGrpSpPr/>
          <p:nvPr/>
        </p:nvGrpSpPr>
        <p:grpSpPr>
          <a:xfrm>
            <a:off x="747305" y="1444331"/>
            <a:ext cx="5939249" cy="2479766"/>
            <a:chOff x="573339" y="1204426"/>
            <a:chExt cx="8579543" cy="200034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9F17D8E-7850-26A3-307E-A62CA89194D5}"/>
                </a:ext>
              </a:extLst>
            </p:cNvPr>
            <p:cNvSpPr/>
            <p:nvPr/>
          </p:nvSpPr>
          <p:spPr>
            <a:xfrm>
              <a:off x="573339" y="1204426"/>
              <a:ext cx="8579543" cy="1906981"/>
            </a:xfrm>
            <a:prstGeom prst="rect">
              <a:avLst/>
            </a:prstGeom>
            <a:solidFill>
              <a:srgbClr val="BFBFBF">
                <a:alpha val="7843"/>
              </a:srgb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9D639C99-F010-4CB7-D313-4601FC80A3E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84901" y="1258934"/>
                  <a:ext cx="4321203" cy="1734729"/>
                </a:xfrm>
                <a:prstGeom prst="rect">
                  <a:avLst/>
                </a:prstGeom>
              </p:spPr>
              <p:txBody>
                <a:bodyPr lIns="0" tIns="0" rIns="0" bIns="0"/>
                <a:lstStyle>
                  <a:lvl1pPr marL="106363" indent="-152400" algn="l" defTabSz="457189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•"/>
                    <a:tabLst>
                      <a:tab pos="288925" algn="l"/>
                    </a:tabLst>
                    <a:defRPr sz="2000" kern="1200">
                      <a:solidFill>
                        <a:schemeClr val="tx2">
                          <a:lumMod val="75000"/>
                        </a:schemeClr>
                      </a:solidFill>
                      <a:latin typeface="Arial" panose="020B0604020202020204" pitchFamily="34" charset="0"/>
                      <a:ea typeface="Geneva" charset="0"/>
                      <a:cs typeface="Arial" panose="020B0604020202020204" pitchFamily="34" charset="0"/>
                    </a:defRPr>
                  </a:lvl1pPr>
                  <a:lvl2pPr marL="400041" indent="-228594" algn="l" defTabSz="457189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–"/>
                    <a:tabLst/>
                    <a:defRPr sz="1800" kern="1200">
                      <a:solidFill>
                        <a:schemeClr val="accent1">
                          <a:lumMod val="75000"/>
                        </a:schemeClr>
                      </a:solidFill>
                      <a:latin typeface="Arial" panose="020B0604020202020204" pitchFamily="34" charset="0"/>
                      <a:ea typeface="ＭＳ Ｐゴシック" charset="0"/>
                      <a:cs typeface="Arial" panose="020B0604020202020204" pitchFamily="34" charset="0"/>
                    </a:defRPr>
                  </a:lvl2pPr>
                  <a:lvl3pPr marL="514338" indent="-171446" algn="l" defTabSz="457189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•"/>
                    <a:tabLst/>
                    <a:defRPr sz="1600" kern="1200">
                      <a:solidFill>
                        <a:schemeClr val="accent6">
                          <a:lumMod val="75000"/>
                        </a:schemeClr>
                      </a:solidFill>
                      <a:latin typeface="Helvetica"/>
                      <a:ea typeface="ＭＳ Ｐゴシック" charset="0"/>
                      <a:cs typeface="ＭＳ Ｐゴシック" charset="0"/>
                    </a:defRPr>
                  </a:lvl3pPr>
                  <a:lvl4pPr marL="690545" indent="-61912" algn="l" defTabSz="457189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None/>
                    <a:tabLst/>
                    <a:defRPr sz="1400" kern="1200">
                      <a:solidFill>
                        <a:schemeClr val="accent4">
                          <a:lumMod val="75000"/>
                        </a:schemeClr>
                      </a:solidFill>
                      <a:latin typeface="Helvetica"/>
                      <a:ea typeface="ＭＳ Ｐゴシック" charset="0"/>
                      <a:cs typeface="ＭＳ Ｐゴシック" charset="0"/>
                    </a:defRPr>
                  </a:lvl4pPr>
                  <a:lvl5pPr marL="858817" indent="-114297" algn="l" defTabSz="457189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Font typeface="Arial"/>
                    <a:buChar char="•"/>
                    <a:tabLst/>
                    <a:defRPr sz="1400" kern="1200">
                      <a:solidFill>
                        <a:srgbClr val="505050"/>
                      </a:solidFill>
                      <a:latin typeface="Helvetica"/>
                      <a:ea typeface="ＭＳ Ｐゴシック" charset="0"/>
                      <a:cs typeface="ＭＳ Ｐゴシック" charset="0"/>
                    </a:defRPr>
                  </a:lvl5pPr>
                  <a:lvl6pPr marL="2514537" indent="-228594" algn="l" defTabSz="457189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726" indent="-228594" algn="l" defTabSz="457189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8914" indent="-228594" algn="l" defTabSz="457189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103" indent="-228594" algn="l" defTabSz="457189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106363" marR="0" lvl="0" indent="-152400" algn="l" defTabSz="457189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Char char="•"/>
                    <a:tabLst>
                      <a:tab pos="288925" algn="l"/>
                    </a:tabLst>
                    <a:defRPr/>
                  </a:pPr>
                  <a:r>
                    <a: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44546A">
                          <a:lumMod val="75000"/>
                        </a:srgb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Specifications</a:t>
                  </a:r>
                </a:p>
                <a:p>
                  <a:pPr marL="400041" marR="0" lvl="1" indent="-228594" algn="l" defTabSz="457189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Char char="–"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charset="0"/>
                      <a:cs typeface="Arial" panose="020B0604020202020204" pitchFamily="34" charset="0"/>
                    </a:rPr>
                    <a:t>5-D tracking (</a:t>
                  </a:r>
                  <a:r>
                    <a:rPr kumimoji="0" lang="en-US" sz="1600" b="0" i="0" u="none" strike="noStrike" kern="1200" cap="none" spc="0" normalizeH="0" baseline="0" noProof="0" err="1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charset="0"/>
                      <a:cs typeface="Arial" panose="020B0604020202020204" pitchFamily="34" charset="0"/>
                    </a:rPr>
                    <a:t>x,y,z,t,E</a:t>
                  </a:r>
                  <a:r>
                    <a:rPr kumimoji="0" 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charset="0"/>
                      <a:cs typeface="Arial" panose="020B0604020202020204" pitchFamily="34" charset="0"/>
                    </a:rPr>
                    <a:t>)</a:t>
                  </a:r>
                </a:p>
                <a:p>
                  <a:pPr marL="514338" marR="0" lvl="2" indent="-171446" algn="l" defTabSz="457189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Char char="•"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20x20x6 mm</a:t>
                  </a:r>
                  <a:r>
                    <a:rPr kumimoji="0" lang="en-US" sz="1400" b="0" i="0" u="none" strike="noStrike" kern="1200" cap="none" spc="0" normalizeH="0" baseline="30000" noProof="0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3</a:t>
                  </a:r>
                  <a:r>
                    <a:rPr kumimoji="0" 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 </a:t>
                  </a:r>
                </a:p>
                <a:p>
                  <a:pPr marL="514338" marR="0" lvl="2" indent="-171446" algn="l" defTabSz="457189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Char char="•"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err="1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x,y</a:t>
                  </a:r>
                  <a:r>
                    <a:rPr kumimoji="0" 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 200 </a:t>
                  </a:r>
                  <a:r>
                    <a:rPr kumimoji="0" lang="el-GR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μ</a:t>
                  </a:r>
                  <a:r>
                    <a:rPr kumimoji="0" 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m, z 120 </a:t>
                  </a:r>
                  <a:r>
                    <a:rPr kumimoji="0" lang="el-GR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μ</a:t>
                  </a:r>
                  <a:r>
                    <a:rPr kumimoji="0" 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m </a:t>
                  </a:r>
                </a:p>
                <a:p>
                  <a:pPr marL="690545" marR="0" lvl="3" indent="-61912" algn="l" defTabSz="457189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R</a:t>
                  </a:r>
                  <a:r>
                    <a:rPr kumimoji="0" lang="el-GR" sz="1400" b="0" i="0" u="none" strike="noStrike" kern="1200" cap="none" spc="0" normalizeH="0" baseline="-2500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π</a:t>
                  </a:r>
                  <a:r>
                    <a:rPr kumimoji="0" 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 ~3 mm, R</a:t>
                  </a:r>
                  <a:r>
                    <a:rPr kumimoji="0" lang="el-GR" sz="1400" b="0" i="0" u="none" strike="noStrike" kern="1200" cap="none" spc="0" normalizeH="0" baseline="-2500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μ</a:t>
                  </a:r>
                  <a:r>
                    <a:rPr kumimoji="0" 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~0.8 mm</a:t>
                  </a:r>
                </a:p>
                <a:p>
                  <a:pPr marL="514338" marR="0" lvl="2" indent="-171446" algn="l" defTabSz="457189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Char char="•"/>
                    <a:tabLst/>
                    <a:defRPr/>
                  </a:pP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70AD47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Δ</m:t>
                      </m:r>
                    </m:oMath>
                  </a14:m>
                  <a:r>
                    <a:rPr kumimoji="0" 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t ~ 200 </a:t>
                  </a:r>
                  <a:r>
                    <a:rPr kumimoji="0" lang="en-US" sz="1400" b="0" i="0" u="none" strike="noStrike" kern="1200" cap="none" spc="0" normalizeH="0" baseline="0" noProof="0" err="1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ps</a:t>
                  </a:r>
                  <a:r>
                    <a:rPr kumimoji="0" 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70AD47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ea typeface="ＭＳ Ｐゴシック" charset="0"/>
                    </a:rPr>
                    <a:t>, pulse pair 2 ns</a:t>
                  </a:r>
                </a:p>
                <a:p>
                  <a:pPr marL="514338" marR="0" lvl="2" indent="-171446" algn="l" defTabSz="457189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Char char="•"/>
                    <a:tabLst/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kumimoji="0" lang="en-U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kumimoji="0" lang="en-US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70AD47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&lt;5%</m:t>
                      </m:r>
                    </m:oMath>
                  </a14:m>
                  <a:endPara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Helvetica"/>
                    <a:ea typeface="ＭＳ Ｐゴシック" charset="0"/>
                  </a:endParaRPr>
                </a:p>
                <a:p>
                  <a:pPr marL="400041" marR="0" lvl="1" indent="-228594" algn="l" defTabSz="457189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Char char="–"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charset="0"/>
                      <a:cs typeface="Arial" panose="020B0604020202020204" pitchFamily="34" charset="0"/>
                    </a:rPr>
                    <a:t>5000 channels</a:t>
                  </a:r>
                </a:p>
              </p:txBody>
            </p:sp>
          </mc:Choice>
          <mc:Fallback xmlns="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9D639C99-F010-4CB7-D313-4601FC80A3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4901" y="1258934"/>
                  <a:ext cx="4321203" cy="1734729"/>
                </a:xfrm>
                <a:prstGeom prst="rect">
                  <a:avLst/>
                </a:prstGeom>
                <a:blipFill>
                  <a:blip r:embed="rId3"/>
                  <a:stretch>
                    <a:fillRect l="-4490" t="-3683" b="-70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557D042C-64A1-C26C-048F-FE9FE17BF2F1}"/>
                </a:ext>
              </a:extLst>
            </p:cNvPr>
            <p:cNvSpPr txBox="1">
              <a:spLocks/>
            </p:cNvSpPr>
            <p:nvPr/>
          </p:nvSpPr>
          <p:spPr>
            <a:xfrm>
              <a:off x="4733005" y="1342617"/>
              <a:ext cx="4228151" cy="1862150"/>
            </a:xfrm>
            <a:prstGeom prst="rect">
              <a:avLst/>
            </a:prstGeom>
          </p:spPr>
          <p:txBody>
            <a:bodyPr lIns="0" tIns="0" rIns="0" bIns="0"/>
            <a:lstStyle>
              <a:lvl1pPr marL="230182" indent="-230182" algn="l" defTabSz="457189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tabLst>
                  <a:tab pos="166684" algn="l"/>
                </a:tabLst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"/>
                  <a:ea typeface="Geneva" charset="0"/>
                  <a:cs typeface="ＭＳ Ｐゴシック" charset="0"/>
                </a:defRPr>
              </a:lvl1pPr>
              <a:lvl2pPr marL="400041" indent="-228594" algn="l" defTabSz="457189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tabLst/>
                <a:defRPr sz="1800" kern="1200">
                  <a:solidFill>
                    <a:schemeClr val="accent6">
                      <a:lumMod val="75000"/>
                    </a:schemeClr>
                  </a:solidFill>
                  <a:latin typeface="Helvetica"/>
                  <a:ea typeface="ＭＳ Ｐゴシック" charset="0"/>
                  <a:cs typeface="ＭＳ Ｐゴシック" charset="0"/>
                </a:defRPr>
              </a:lvl2pPr>
              <a:lvl3pPr marL="514338" indent="-171446" algn="l" defTabSz="457189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tabLst/>
                <a:defRPr sz="1600" kern="1200">
                  <a:solidFill>
                    <a:schemeClr val="accent2">
                      <a:lumMod val="50000"/>
                    </a:schemeClr>
                  </a:solidFill>
                  <a:latin typeface="Helvetica"/>
                  <a:ea typeface="ＭＳ Ｐゴシック" charset="0"/>
                  <a:cs typeface="ＭＳ Ｐゴシック" charset="0"/>
                </a:defRPr>
              </a:lvl3pPr>
              <a:lvl4pPr marL="690545" indent="-61912" algn="l" defTabSz="457189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tabLst/>
                <a:defRPr sz="1400" kern="1200">
                  <a:solidFill>
                    <a:schemeClr val="accent6">
                      <a:lumMod val="50000"/>
                    </a:schemeClr>
                  </a:solidFill>
                  <a:latin typeface="Helvetica"/>
                  <a:ea typeface="ＭＳ Ｐゴシック" charset="0"/>
                  <a:cs typeface="ＭＳ Ｐゴシック" charset="0"/>
                </a:defRPr>
              </a:lvl4pPr>
              <a:lvl5pPr marL="858817" indent="-114297" algn="l" defTabSz="457189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tabLst/>
                <a:defRPr sz="1400" kern="1200">
                  <a:solidFill>
                    <a:srgbClr val="50505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5pPr>
              <a:lvl6pPr marL="2514537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6363" marR="0" lvl="0" indent="-152400" algn="l" defTabSz="457189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tabLst>
                  <a:tab pos="288925" algn="l"/>
                </a:tabLst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PIONEER specific </a:t>
              </a:r>
            </a:p>
            <a:p>
              <a:pPr marL="276222" marR="0" lvl="1" indent="-152400" algn="l" defTabSz="457189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Char char="–"/>
                <a:tabLst>
                  <a:tab pos="288925" algn="l"/>
                </a:tabLst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 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dynamic range few 100</a:t>
              </a:r>
            </a:p>
            <a:p>
              <a:pPr marL="566726" marR="0" lvl="3" indent="-152400" algn="l" defTabSz="457189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>
                  <a:tab pos="288925" algn="l"/>
                </a:tabLst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Helvetica"/>
                  <a:ea typeface="ＭＳ Ｐゴシック" charset="0"/>
                </a:rPr>
                <a:t>MIPS 40 keV – μ (4000 keV)</a:t>
              </a:r>
            </a:p>
            <a:p>
              <a:pPr marL="400041" marR="0" lvl="1" indent="-228594" algn="l" defTabSz="457189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Char char="–"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minimal cross talk</a:t>
              </a:r>
            </a:p>
            <a:p>
              <a:pPr marL="400041" marR="0" lvl="1" indent="-228594" algn="l" defTabSz="457189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Char char="–"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minimal dead material</a:t>
              </a:r>
            </a:p>
            <a:p>
              <a:pPr marL="230182" marR="0" lvl="0" indent="-230182" algn="l" defTabSz="457189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tabLst>
                  <a:tab pos="166684" algn="l"/>
                </a:tabLst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elvetica"/>
              </a:endParaRPr>
            </a:p>
            <a:p>
              <a:pPr marL="230182" marR="0" lvl="0" indent="-230182" algn="l" defTabSz="457189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tabLst>
                  <a:tab pos="166684" algn="l"/>
                </a:tabLst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elvetica"/>
              </a:endParaRPr>
            </a:p>
            <a:p>
              <a:pPr marL="230182" marR="0" lvl="0" indent="-230182" algn="l" defTabSz="457189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tabLst>
                  <a:tab pos="166684" algn="l"/>
                </a:tabLst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elvetica"/>
              </a:endParaRPr>
            </a:p>
            <a:p>
              <a:pPr marL="230182" marR="0" lvl="0" indent="-230182" algn="l" defTabSz="457189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tabLst>
                  <a:tab pos="166684" algn="l"/>
                </a:tabLst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elvetica"/>
              </a:endParaRPr>
            </a:p>
            <a:p>
              <a:pPr marL="230182" marR="0" lvl="0" indent="-230182" algn="l" defTabSz="457189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tabLst>
                  <a:tab pos="166684" algn="l"/>
                </a:tabLst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elvetica"/>
              </a:endParaRPr>
            </a:p>
          </p:txBody>
        </p:sp>
      </p:grpSp>
      <p:pic>
        <p:nvPicPr>
          <p:cNvPr id="5" name="image3.png">
            <a:extLst>
              <a:ext uri="{FF2B5EF4-FFF2-40B4-BE49-F238E27FC236}">
                <a16:creationId xmlns:a16="http://schemas.microsoft.com/office/drawing/2014/main" id="{95ACE4A1-0F74-025A-0CD3-BB1F7F27DB59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7739715" y="725475"/>
            <a:ext cx="3331159" cy="2862811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125697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F6607-3536-E15A-CDAF-528BF6C3E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5"/>
            <a:ext cx="6286497" cy="557705"/>
          </a:xfrm>
        </p:spPr>
        <p:txBody>
          <a:bodyPr/>
          <a:lstStyle/>
          <a:p>
            <a:r>
              <a:rPr lang="en-US"/>
              <a:t>Imaging system Demonstrator specs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1A54A5-1614-A5BF-A8FF-CB814B674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9657" y="6549578"/>
            <a:ext cx="552451" cy="237285"/>
          </a:xfrm>
        </p:spPr>
        <p:txBody>
          <a:bodyPr/>
          <a:lstStyle/>
          <a:p>
            <a:fld id="{148C009B-CB69-E04A-B9B3-34B26D69E9C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3ACEA44-2C74-C414-97A5-6BB88803EA18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12670" y="974251"/>
            <a:ext cx="5689643" cy="5492736"/>
          </a:xfrm>
        </p:spPr>
        <p:txBody>
          <a:bodyPr/>
          <a:lstStyle/>
          <a:p>
            <a:r>
              <a:rPr lang="en-US" dirty="0"/>
              <a:t>Comments</a:t>
            </a:r>
          </a:p>
          <a:p>
            <a:pPr lvl="1"/>
            <a:r>
              <a:rPr lang="en-US" dirty="0"/>
              <a:t>ATAR</a:t>
            </a:r>
          </a:p>
          <a:p>
            <a:pPr lvl="2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Sensor doping not ideal ?</a:t>
            </a:r>
          </a:p>
          <a:p>
            <a:pPr lvl="2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no flex or short 2-3 cm flex</a:t>
            </a:r>
          </a:p>
          <a:p>
            <a:pPr lvl="3"/>
            <a:r>
              <a:rPr lang="en-US" dirty="0"/>
              <a:t>tight stack</a:t>
            </a:r>
          </a:p>
          <a:p>
            <a:pPr lvl="3"/>
            <a:r>
              <a:rPr lang="en-US" dirty="0"/>
              <a:t>unobstructed sideways trajectories</a:t>
            </a:r>
          </a:p>
          <a:p>
            <a:pPr lvl="2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readout region simplest 6.4x6.4 mm, 1.6 mm thick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CA0F257D-2B5F-15B5-E167-5CC6D6C8B3CC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11635" y="971281"/>
            <a:ext cx="5689643" cy="5492736"/>
          </a:xfrm>
        </p:spPr>
        <p:txBody>
          <a:bodyPr/>
          <a:lstStyle/>
          <a:p>
            <a:r>
              <a:rPr lang="en-US" dirty="0"/>
              <a:t>ATAR16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Tracker</a:t>
            </a:r>
          </a:p>
          <a:p>
            <a:pPr lvl="1"/>
            <a:r>
              <a:rPr lang="en-US" dirty="0"/>
              <a:t>goal is nearly final version </a:t>
            </a:r>
            <a:br>
              <a:rPr lang="en-US" dirty="0"/>
            </a:br>
            <a:r>
              <a:rPr lang="en-US" dirty="0"/>
              <a:t>(definition ongoing)</a:t>
            </a:r>
          </a:p>
        </p:txBody>
      </p:sp>
      <p:graphicFrame>
        <p:nvGraphicFramePr>
          <p:cNvPr id="14" name="Content Placeholder 9">
            <a:extLst>
              <a:ext uri="{FF2B5EF4-FFF2-40B4-BE49-F238E27FC236}">
                <a16:creationId xmlns:a16="http://schemas.microsoft.com/office/drawing/2014/main" id="{FAFF2450-1D96-FF3A-E8ED-4F8FE5E8FE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0311847"/>
              </p:ext>
            </p:extLst>
          </p:nvPr>
        </p:nvGraphicFramePr>
        <p:xfrm>
          <a:off x="406402" y="1456246"/>
          <a:ext cx="5689598" cy="2705041"/>
        </p:xfrm>
        <a:graphic>
          <a:graphicData uri="http://schemas.openxmlformats.org/drawingml/2006/table">
            <a:tbl>
              <a:tblPr/>
              <a:tblGrid>
                <a:gridCol w="1943218">
                  <a:extLst>
                    <a:ext uri="{9D8B030D-6E8A-4147-A177-3AD203B41FA5}">
                      <a16:colId xmlns:a16="http://schemas.microsoft.com/office/drawing/2014/main" val="1291722511"/>
                    </a:ext>
                  </a:extLst>
                </a:gridCol>
                <a:gridCol w="1207945">
                  <a:extLst>
                    <a:ext uri="{9D8B030D-6E8A-4147-A177-3AD203B41FA5}">
                      <a16:colId xmlns:a16="http://schemas.microsoft.com/office/drawing/2014/main" val="1394192519"/>
                    </a:ext>
                  </a:extLst>
                </a:gridCol>
                <a:gridCol w="1540568">
                  <a:extLst>
                    <a:ext uri="{9D8B030D-6E8A-4147-A177-3AD203B41FA5}">
                      <a16:colId xmlns:a16="http://schemas.microsoft.com/office/drawing/2014/main" val="2670913783"/>
                    </a:ext>
                  </a:extLst>
                </a:gridCol>
                <a:gridCol w="997867">
                  <a:extLst>
                    <a:ext uri="{9D8B030D-6E8A-4147-A177-3AD203B41FA5}">
                      <a16:colId xmlns:a16="http://schemas.microsoft.com/office/drawing/2014/main" val="1208079389"/>
                    </a:ext>
                  </a:extLst>
                </a:gridCol>
              </a:tblGrid>
              <a:tr h="3887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parameters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285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93D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ATAR16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285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93D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ATAR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285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93D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fraction   </a:t>
                      </a:r>
                      <a:b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of final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285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93D9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289164"/>
                  </a:ext>
                </a:extLst>
              </a:tr>
              <a:tr h="17791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FAST3 per LGAD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816400"/>
                  </a:ext>
                </a:extLst>
              </a:tr>
              <a:tr h="17791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channel per FAST3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2208784"/>
                  </a:ext>
                </a:extLst>
              </a:tr>
              <a:tr h="17791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channels per LGAD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0214863"/>
                  </a:ext>
                </a:extLst>
              </a:tr>
              <a:tr h="17791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strip pitch (mm)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36655"/>
                  </a:ext>
                </a:extLst>
              </a:tr>
              <a:tr h="17791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boards stack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7043891"/>
                  </a:ext>
                </a:extLst>
              </a:tr>
              <a:tr h="17791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 LGAD (mm)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990177"/>
                  </a:ext>
                </a:extLst>
              </a:tr>
              <a:tr h="17791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x/y LGAD (mm)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7538377"/>
                  </a:ext>
                </a:extLst>
              </a:tr>
              <a:tr h="169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740066"/>
                  </a:ext>
                </a:extLst>
              </a:tr>
              <a:tr h="19657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totals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4192978"/>
                  </a:ext>
                </a:extLst>
              </a:tr>
              <a:tr h="17469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LGADs 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0.33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97652"/>
                  </a:ext>
                </a:extLst>
              </a:tr>
              <a:tr h="17469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FAST3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0.13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171583"/>
                  </a:ext>
                </a:extLst>
              </a:tr>
              <a:tr h="17469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thickness (mm)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5.76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875553"/>
                  </a:ext>
                </a:extLst>
              </a:tr>
              <a:tr h="17469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channels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285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512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285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4,800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285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285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173262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B8E23133-5085-DA5D-776E-A0BFD3BCC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2211" y="3549104"/>
            <a:ext cx="1922692" cy="13779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ACE09A-BAA8-2A29-5BE9-DAB0D1EA1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573" y="3549104"/>
            <a:ext cx="2898792" cy="133790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EADDE38-F3C1-CFFC-BE85-1EFA2575D97C}"/>
              </a:ext>
            </a:extLst>
          </p:cNvPr>
          <p:cNvSpPr txBox="1"/>
          <p:nvPr/>
        </p:nvSpPr>
        <p:spPr>
          <a:xfrm>
            <a:off x="7566152" y="5314511"/>
            <a:ext cx="3769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not latest front-end board (FEB) design</a:t>
            </a:r>
          </a:p>
        </p:txBody>
      </p:sp>
    </p:spTree>
    <p:extLst>
      <p:ext uri="{BB962C8B-B14F-4D97-AF65-F5344CB8AC3E}">
        <p14:creationId xmlns:p14="http://schemas.microsoft.com/office/powerpoint/2010/main" val="2223976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8B49AA3-7B5E-1846-C7EA-D1DB8F57D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Baseline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D59EB9-EB35-0DF2-BA09-88C25440B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CA8292-C315-056B-A1DB-EC22D01B3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12" y="1084764"/>
            <a:ext cx="5751625" cy="50493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B47DF1-32F3-A746-CB86-B2B2CEFD5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9756" y="1084764"/>
            <a:ext cx="5286199" cy="41058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56FEEF-6AF1-594F-7E82-ACFD2A0DA021}"/>
              </a:ext>
            </a:extLst>
          </p:cNvPr>
          <p:cNvSpPr txBox="1"/>
          <p:nvPr/>
        </p:nvSpPr>
        <p:spPr>
          <a:xfrm>
            <a:off x="6580093" y="5403904"/>
            <a:ext cx="3621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chemeClr val="accent1">
                    <a:lumMod val="75000"/>
                  </a:schemeClr>
                </a:solidFill>
              </a:rPr>
              <a:t>my rough sketch, sorry Ryan</a:t>
            </a:r>
          </a:p>
        </p:txBody>
      </p:sp>
    </p:spTree>
    <p:extLst>
      <p:ext uri="{BB962C8B-B14F-4D97-AF65-F5344CB8AC3E}">
        <p14:creationId xmlns:p14="http://schemas.microsoft.com/office/powerpoint/2010/main" val="2689727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CA256-54A0-012B-EC8C-E38AC01F5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Tasks and Timeline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1E146-3A06-DFB7-7AE8-93026D6A8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9B38CF-9620-5576-E5B9-866E91FCA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27" y="1029306"/>
            <a:ext cx="6253716" cy="50503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D64BA5-C7C6-5C5E-0565-10C2D9ADF6EA}"/>
              </a:ext>
            </a:extLst>
          </p:cNvPr>
          <p:cNvSpPr txBox="1"/>
          <p:nvPr/>
        </p:nvSpPr>
        <p:spPr>
          <a:xfrm>
            <a:off x="8073422" y="1095769"/>
            <a:ext cx="3605312" cy="178510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b="0" i="0" u="none" strike="noStrike" baseline="0">
                <a:latin typeface="SFRM1095"/>
              </a:rPr>
              <a:t>work packages:</a:t>
            </a:r>
          </a:p>
          <a:p>
            <a:pPr marL="339725" indent="-166688" algn="l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accent1">
                    <a:lumMod val="75000"/>
                  </a:schemeClr>
                </a:solidFill>
                <a:latin typeface="SFRM1095"/>
              </a:rPr>
              <a:t>S</a:t>
            </a:r>
            <a:r>
              <a:rPr lang="en-US" sz="1800" b="0" i="0" u="none" strike="noStrike" baseline="0">
                <a:solidFill>
                  <a:schemeClr val="accent1">
                    <a:lumMod val="75000"/>
                  </a:schemeClr>
                </a:solidFill>
                <a:latin typeface="SFRM1095"/>
              </a:rPr>
              <a:t>ensor </a:t>
            </a:r>
          </a:p>
          <a:p>
            <a:pPr marL="339725" indent="-166688" algn="l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accent1">
                    <a:lumMod val="75000"/>
                  </a:schemeClr>
                </a:solidFill>
                <a:latin typeface="SFRM1095"/>
              </a:rPr>
              <a:t>Front end </a:t>
            </a:r>
            <a:r>
              <a:rPr lang="en-US" sz="1800" b="0" i="0" u="none" strike="noStrike" baseline="0">
                <a:solidFill>
                  <a:schemeClr val="accent1">
                    <a:lumMod val="75000"/>
                  </a:schemeClr>
                </a:solidFill>
                <a:latin typeface="SFRM1095"/>
              </a:rPr>
              <a:t>electronics</a:t>
            </a:r>
          </a:p>
          <a:p>
            <a:pPr marL="339725" indent="-166688" algn="l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accent1">
                    <a:lumMod val="75000"/>
                  </a:schemeClr>
                </a:solidFill>
                <a:latin typeface="SFRM1095"/>
              </a:rPr>
              <a:t>D</a:t>
            </a:r>
            <a:r>
              <a:rPr lang="en-US" sz="1800" b="0" i="0" u="none" strike="noStrike" baseline="0">
                <a:solidFill>
                  <a:schemeClr val="accent1">
                    <a:lumMod val="75000"/>
                  </a:schemeClr>
                </a:solidFill>
                <a:latin typeface="SFRM1095"/>
              </a:rPr>
              <a:t>emonstrator</a:t>
            </a:r>
          </a:p>
          <a:p>
            <a:pPr marL="339725" indent="-166688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>
                <a:solidFill>
                  <a:schemeClr val="accent1">
                    <a:lumMod val="75000"/>
                  </a:schemeClr>
                </a:solidFill>
                <a:latin typeface="SFRM1095"/>
              </a:rPr>
              <a:t>ATAR stack and integration</a:t>
            </a:r>
          </a:p>
          <a:p>
            <a:pPr marL="339725" indent="-166688" algn="l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accent1">
                    <a:lumMod val="75000"/>
                  </a:schemeClr>
                </a:solidFill>
                <a:latin typeface="SFRM1095"/>
              </a:rPr>
              <a:t>Tracker</a:t>
            </a: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498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84EA41-3626-A955-57D9-295EBADA4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6742C-AB82-7A10-8593-C7667107A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Sensor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0AA283-D010-D596-0816-C9BCEEDB6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357" y="1221526"/>
            <a:ext cx="5694972" cy="5200277"/>
          </a:xfrm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b="1"/>
              <a:t>Demonstrator</a:t>
            </a:r>
          </a:p>
          <a:p>
            <a:endParaRPr lang="en-US"/>
          </a:p>
          <a:p>
            <a:r>
              <a:rPr lang="en-US"/>
              <a:t>Test flex bonding with wires, </a:t>
            </a:r>
            <a:r>
              <a:rPr lang="en-US" err="1"/>
              <a:t>Sp</a:t>
            </a:r>
            <a:r>
              <a:rPr lang="en-US"/>
              <a:t>-Tab or glueing</a:t>
            </a:r>
            <a:br>
              <a:rPr lang="en-US"/>
            </a:br>
            <a:r>
              <a:rPr lang="en-US"/>
              <a:t>onto sensors</a:t>
            </a:r>
          </a:p>
          <a:p>
            <a:endParaRPr lang="en-US"/>
          </a:p>
          <a:p>
            <a:r>
              <a:rPr lang="en-US"/>
              <a:t>Build double, quadruple LGAD assemblies and characterize their performance</a:t>
            </a:r>
          </a:p>
          <a:p>
            <a:endParaRPr lang="en-US"/>
          </a:p>
          <a:p>
            <a:r>
              <a:rPr lang="en-US"/>
              <a:t>Test full strip detector in CENPA test beam with</a:t>
            </a:r>
            <a:br>
              <a:rPr lang="en-US"/>
            </a:br>
            <a:r>
              <a:rPr lang="en-US"/>
              <a:t>proton extraction to air</a:t>
            </a:r>
          </a:p>
          <a:p>
            <a:endParaRPr lang="en-US"/>
          </a:p>
          <a:p>
            <a:r>
              <a:rPr lang="en-US">
                <a:highlight>
                  <a:srgbClr val="FFFF00"/>
                </a:highlight>
              </a:rPr>
              <a:t>Purchase 30 new TI LGADs, production by FBK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5E2A94-C9CC-FA94-61B1-CFD25011D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5A20AE0-627C-CAE7-335F-6C678E6C8C0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98672" y="1221525"/>
            <a:ext cx="5694971" cy="520027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b="1"/>
              <a:t>Production readiness</a:t>
            </a:r>
          </a:p>
          <a:p>
            <a:endParaRPr lang="en-US"/>
          </a:p>
          <a:p>
            <a:pPr marL="230188" indent="-171450">
              <a:tabLst>
                <a:tab pos="104772" algn="l"/>
              </a:tabLst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 saturation</a:t>
            </a:r>
          </a:p>
          <a:p>
            <a:pPr marL="342891" lvl="1" indent="-171446">
              <a:tabLst>
                <a:tab pos="104772" algn="l"/>
              </a:tabLst>
            </a:pPr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FBK sensor lacks in gain saturation</a:t>
            </a:r>
          </a:p>
          <a:p>
            <a:pPr marL="342891" lvl="1" indent="-171446">
              <a:tabLst>
                <a:tab pos="104772" algn="l"/>
              </a:tabLst>
            </a:pPr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that be improved for 2025 production?</a:t>
            </a:r>
          </a:p>
          <a:p>
            <a:pPr marL="342891" lvl="1" indent="-171446">
              <a:tabLst>
                <a:tab pos="104772" algn="l"/>
              </a:tabLst>
            </a:pPr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continued gain optimization</a:t>
            </a:r>
          </a:p>
          <a:p>
            <a:pPr marL="342891" lvl="1" indent="-171446">
              <a:tabLst>
                <a:tab pos="104772" algn="l"/>
              </a:tabLst>
            </a:pPr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TCAD modelling</a:t>
            </a:r>
          </a:p>
          <a:p>
            <a:pPr marL="342891" lvl="1" indent="-171446">
              <a:tabLst>
                <a:tab pos="104772" algn="l"/>
              </a:tabLst>
            </a:pPr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various prototypes</a:t>
            </a:r>
          </a:p>
          <a:p>
            <a:pPr marL="342891" lvl="1" indent="-171446">
              <a:tabLst>
                <a:tab pos="104772" algn="l"/>
              </a:tabLst>
            </a:pPr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doping ideas</a:t>
            </a:r>
          </a:p>
          <a:p>
            <a:pPr marL="342891" lvl="1" indent="-171446">
              <a:tabLst>
                <a:tab pos="104772" algn="l"/>
              </a:tabLst>
            </a:pPr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course, impact via simulation</a:t>
            </a:r>
          </a:p>
          <a:p>
            <a:pPr marL="230188" lvl="1" indent="-171450">
              <a:buFont typeface="Arial" charset="0"/>
              <a:buChar char="•"/>
              <a:tabLst>
                <a:tab pos="104772" algn="l"/>
              </a:tabLst>
            </a:pPr>
            <a:endParaRPr lang="en-US" sz="200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0188" indent="-171450">
              <a:tabLst>
                <a:tab pos="104772" algn="l"/>
              </a:tabLst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 thinning iterations</a:t>
            </a:r>
          </a:p>
          <a:p>
            <a:pPr marL="230188" indent="-171450">
              <a:tabLst>
                <a:tab pos="104772" algn="l"/>
              </a:tabLst>
            </a:pPr>
            <a:endParaRPr lang="en-US" sz="200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0188" indent="-171450">
              <a:tabLst>
                <a:tab pos="104772" algn="l"/>
              </a:tabLst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Final dedicated FBK production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6DA6DE9-1837-BE13-88D3-977ED08B50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2660" y="71137"/>
            <a:ext cx="8570479" cy="8440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D31C51-DD33-1308-8872-ECCBBCC7DBB6}"/>
              </a:ext>
            </a:extLst>
          </p:cNvPr>
          <p:cNvSpPr txBox="1"/>
          <p:nvPr/>
        </p:nvSpPr>
        <p:spPr>
          <a:xfrm>
            <a:off x="8760091" y="6024025"/>
            <a:ext cx="2813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highlight>
                  <a:srgbClr val="FFFF00"/>
                </a:highlight>
              </a:rPr>
              <a:t>Definitely needs new funding</a:t>
            </a:r>
          </a:p>
        </p:txBody>
      </p:sp>
    </p:spTree>
    <p:extLst>
      <p:ext uri="{BB962C8B-B14F-4D97-AF65-F5344CB8AC3E}">
        <p14:creationId xmlns:p14="http://schemas.microsoft.com/office/powerpoint/2010/main" val="3342262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6F8069-7274-77E5-3893-86B3A593D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CBC85-A3FF-1102-6026-27502671E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Front-end </a:t>
            </a:r>
            <a:br>
              <a:rPr lang="en-US"/>
            </a:br>
            <a:r>
              <a:rPr lang="en-US"/>
              <a:t>electronics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C9C4CC-CECF-4E4D-5FA9-52D1C23C7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3" y="1713863"/>
            <a:ext cx="5787494" cy="4771017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lIns="0" tIns="0" rIns="0" bIns="0" anchor="t"/>
          <a:lstStyle/>
          <a:p>
            <a:pPr marL="0" indent="0" algn="ctr">
              <a:buNone/>
            </a:pPr>
            <a:r>
              <a:rPr lang="en-US" b="1">
                <a:latin typeface="Arial"/>
                <a:cs typeface="Arial"/>
              </a:rPr>
              <a:t>Demonstrator</a:t>
            </a:r>
          </a:p>
          <a:p>
            <a:pPr marL="229870"/>
            <a:r>
              <a:rPr lang="en-US"/>
              <a:t>FEB board with 32 developed at CENPA</a:t>
            </a:r>
          </a:p>
          <a:p>
            <a:pPr marL="342265" lvl="1" indent="-170815"/>
            <a:r>
              <a:rPr lang="en-US"/>
              <a:t>need test of full sensor</a:t>
            </a:r>
          </a:p>
          <a:p>
            <a:pPr marL="342265" lvl="1" indent="-170815"/>
            <a:r>
              <a:rPr lang="en-US"/>
              <a:t>debug gain control on FAST3</a:t>
            </a:r>
          </a:p>
          <a:p>
            <a:pPr marL="342265" lvl="1" indent="-170815"/>
            <a:endParaRPr lang="en-US"/>
          </a:p>
          <a:p>
            <a:pPr marL="342265" lvl="1" indent="-170815"/>
            <a:endParaRPr lang="en-US"/>
          </a:p>
          <a:p>
            <a:pPr marL="342265" lvl="1" indent="-170815"/>
            <a:endParaRPr lang="en-US"/>
          </a:p>
          <a:p>
            <a:pPr marL="342265" lvl="1" indent="-170815"/>
            <a:endParaRPr lang="en-US"/>
          </a:p>
          <a:p>
            <a:pPr marL="342265" lvl="1" indent="-170815"/>
            <a:endParaRPr lang="en-US"/>
          </a:p>
          <a:p>
            <a:pPr marL="229870"/>
            <a:r>
              <a:rPr lang="en-US"/>
              <a:t>Construct new compact rigid-flex FEB towards final ATAR </a:t>
            </a:r>
          </a:p>
          <a:p>
            <a:pPr marL="229870"/>
            <a:r>
              <a:rPr lang="en-US"/>
              <a:t>Purchase packaged FAST3 chip from INFN Torino once available</a:t>
            </a:r>
          </a:p>
          <a:p>
            <a:pPr marL="229870"/>
            <a:endParaRPr lang="en-US"/>
          </a:p>
          <a:p>
            <a:pPr marL="22987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DBDA15-1C4A-8AFE-62A4-16B83912B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4C1DF2A-DA88-959B-ABD6-B4F6E64CE2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298643" y="1713863"/>
            <a:ext cx="5716277" cy="476810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lIns="0" tIns="0" rIns="0" bIns="0" anchor="t"/>
          <a:lstStyle/>
          <a:p>
            <a:pPr marL="0" indent="0" algn="ctr">
              <a:buNone/>
            </a:pPr>
            <a:r>
              <a:rPr lang="en-US" b="1"/>
              <a:t>Production readiness</a:t>
            </a:r>
          </a:p>
          <a:p>
            <a:pPr marL="340995" indent="-285750"/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</a:t>
            </a:r>
          </a:p>
          <a:p>
            <a:pPr marL="342265" lvl="1" indent="-170815"/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expand new FEB to full channel count</a:t>
            </a:r>
          </a:p>
          <a:p>
            <a:pPr marL="342265" lvl="1" indent="-170815"/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test full production quality boards and flexes</a:t>
            </a:r>
          </a:p>
          <a:p>
            <a:pPr marL="342265" lvl="1" indent="-170815"/>
            <a:endParaRPr lang="en-US" sz="180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0995" indent="-285750"/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FAST3</a:t>
            </a:r>
          </a:p>
          <a:p>
            <a:pPr marL="342265" lvl="1" indent="-170815"/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Torino agreed to modify to 20 </a:t>
            </a:r>
            <a:r>
              <a:rPr lang="en-US" sz="180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/chip and other optional upgrades (input impedance, control logic)</a:t>
            </a:r>
          </a:p>
          <a:p>
            <a:pPr marL="342265" lvl="1" indent="-170815"/>
            <a:endParaRPr lang="en-US" sz="180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b="1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E937CF-B691-87DE-EFAF-31A006BC9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702" y="57522"/>
            <a:ext cx="9162377" cy="1203753"/>
          </a:xfrm>
          <a:prstGeom prst="rect">
            <a:avLst/>
          </a:prstGeom>
        </p:spPr>
      </p:pic>
      <p:pic>
        <p:nvPicPr>
          <p:cNvPr id="10" name="image15.png">
            <a:extLst>
              <a:ext uri="{FF2B5EF4-FFF2-40B4-BE49-F238E27FC236}">
                <a16:creationId xmlns:a16="http://schemas.microsoft.com/office/drawing/2014/main" id="{88CE5CFD-5380-E4D2-CC07-A00157333834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448312" y="3162285"/>
            <a:ext cx="1659760" cy="1478045"/>
          </a:xfrm>
          <a:prstGeom prst="rect">
            <a:avLst/>
          </a:prstGeom>
          <a:ln/>
        </p:spPr>
      </p:pic>
      <p:pic>
        <p:nvPicPr>
          <p:cNvPr id="11" name="image1.png">
            <a:extLst>
              <a:ext uri="{FF2B5EF4-FFF2-40B4-BE49-F238E27FC236}">
                <a16:creationId xmlns:a16="http://schemas.microsoft.com/office/drawing/2014/main" id="{B80E422F-272C-6858-98CE-68E92109EBE4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77706" y="3162286"/>
            <a:ext cx="2275804" cy="147804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523411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214FAA-0D04-5D39-C7C2-8FD7CEFF19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D288F-8597-1ACF-606D-FE444A1C3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357" y="57522"/>
            <a:ext cx="6286497" cy="557705"/>
          </a:xfrm>
        </p:spPr>
        <p:txBody>
          <a:bodyPr/>
          <a:lstStyle/>
          <a:p>
            <a:r>
              <a:rPr lang="en-US"/>
              <a:t>Front-end </a:t>
            </a:r>
            <a:br>
              <a:rPr lang="en-US"/>
            </a:br>
            <a:r>
              <a:rPr lang="en-US"/>
              <a:t>electronics</a:t>
            </a:r>
            <a:br>
              <a:rPr lang="en-US"/>
            </a:br>
            <a:r>
              <a:rPr lang="en-US"/>
              <a:t>FLEX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3CBF1B-AC15-7BE8-D860-87A174EB9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357" y="1660889"/>
            <a:ext cx="5694972" cy="4760914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lIns="0" tIns="0" rIns="0" bIns="0" anchor="t"/>
          <a:lstStyle/>
          <a:p>
            <a:pPr marL="0" indent="0" algn="ctr">
              <a:buNone/>
            </a:pPr>
            <a:r>
              <a:rPr lang="en-US" b="1"/>
              <a:t>Demonstrator</a:t>
            </a:r>
          </a:p>
          <a:p>
            <a:pPr marL="229870"/>
            <a:r>
              <a:rPr lang="en-US"/>
              <a:t>FLEX issues</a:t>
            </a:r>
          </a:p>
          <a:p>
            <a:pPr marL="342265" lvl="1" indent="-170815"/>
            <a:r>
              <a:rPr lang="en-US"/>
              <a:t>flex impedance limited to ~50 Ohm</a:t>
            </a:r>
          </a:p>
          <a:p>
            <a:pPr marL="342265" lvl="1" indent="-170815"/>
            <a:r>
              <a:rPr lang="en-US"/>
              <a:t>cross talk under investigation (UCSC, UW)</a:t>
            </a:r>
          </a:p>
          <a:p>
            <a:pPr marL="342265" lvl="1" indent="-170815"/>
            <a:r>
              <a:rPr lang="en-US">
                <a:latin typeface="Arial"/>
                <a:ea typeface="ＭＳ Ｐゴシック"/>
                <a:cs typeface="Arial"/>
              </a:rPr>
              <a:t>impedance FAST (UW studies)</a:t>
            </a:r>
          </a:p>
          <a:p>
            <a:pPr marL="456565" lvl="2" indent="-113665"/>
            <a:r>
              <a:rPr lang="en-US">
                <a:solidFill>
                  <a:schemeClr val="accent1">
                    <a:lumMod val="75000"/>
                  </a:schemeClr>
                </a:solidFill>
                <a:ea typeface="ＭＳ Ｐゴシック"/>
                <a:cs typeface="Helvetica"/>
              </a:rPr>
              <a:t>FAST2: impedance higher than spice simulation</a:t>
            </a:r>
          </a:p>
          <a:p>
            <a:pPr marL="456565" lvl="2" indent="-113665"/>
            <a:r>
              <a:rPr lang="en-US">
                <a:solidFill>
                  <a:schemeClr val="accent1">
                    <a:lumMod val="75000"/>
                  </a:schemeClr>
                </a:solidFill>
                <a:ea typeface="ＭＳ Ｐゴシック"/>
              </a:rPr>
              <a:t>FAST3: issues with gain control logic</a:t>
            </a:r>
            <a:br>
              <a:rPr lang="en-US">
                <a:ea typeface="ＭＳ Ｐゴシック"/>
              </a:rPr>
            </a:br>
            <a:r>
              <a:rPr lang="en-US">
                <a:solidFill>
                  <a:schemeClr val="accent1">
                    <a:lumMod val="75000"/>
                  </a:schemeClr>
                </a:solidFill>
                <a:ea typeface="ＭＳ Ｐゴシック"/>
              </a:rPr>
              <a:t>             measure FAST3 impedance</a:t>
            </a:r>
          </a:p>
          <a:p>
            <a:pPr marL="456565" lvl="2" indent="-113665"/>
            <a:r>
              <a:rPr lang="en-US">
                <a:solidFill>
                  <a:schemeClr val="accent1">
                    <a:lumMod val="75000"/>
                  </a:schemeClr>
                </a:solidFill>
                <a:ea typeface="ＭＳ Ｐゴシック"/>
              </a:rPr>
              <a:t>input impedance highly gain dependent, need to fix gain</a:t>
            </a:r>
            <a:endParaRPr lang="en-US">
              <a:solidFill>
                <a:schemeClr val="accent1">
                  <a:lumMod val="75000"/>
                </a:schemeClr>
              </a:solidFill>
            </a:endParaRPr>
          </a:p>
          <a:p>
            <a:pPr marL="229870"/>
            <a:r>
              <a:rPr lang="en-US"/>
              <a:t>UW: way forward</a:t>
            </a:r>
          </a:p>
          <a:p>
            <a:pPr marL="342265" lvl="1" indent="-170815"/>
            <a:r>
              <a:rPr lang="en-US"/>
              <a:t>design variants of 3, 6, 15 cm flexes</a:t>
            </a:r>
          </a:p>
          <a:p>
            <a:pPr marL="456565" lvl="2" indent="-113665"/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50 Ohm, different spacings, double sided option</a:t>
            </a:r>
          </a:p>
          <a:p>
            <a:pPr marL="342265" lvl="1" indent="-170815"/>
            <a:r>
              <a:rPr lang="en-US"/>
              <a:t>test with </a:t>
            </a:r>
          </a:p>
          <a:p>
            <a:pPr marL="456565" lvl="2" indent="-113665"/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test signal and sensor</a:t>
            </a:r>
          </a:p>
          <a:p>
            <a:pPr marL="456565" lvl="2" indent="-113665"/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input impedance matching network</a:t>
            </a:r>
          </a:p>
          <a:p>
            <a:pPr marL="342265" lvl="1" indent="-170815"/>
            <a:endParaRPr lang="en-US"/>
          </a:p>
          <a:p>
            <a:pPr marL="229870"/>
            <a:endParaRPr lang="en-US"/>
          </a:p>
          <a:p>
            <a:pPr marL="229870"/>
            <a:endParaRPr lang="en-US"/>
          </a:p>
          <a:p>
            <a:pPr marL="22987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441038-6D9C-79F8-87FC-DAE88B221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056B565-3B73-F5CE-2086-9C643E05C4D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98672" y="1660888"/>
            <a:ext cx="5823436" cy="476091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lIns="0" tIns="0" rIns="0" bIns="0" anchor="t"/>
          <a:lstStyle/>
          <a:p>
            <a:pPr marL="0" indent="0" algn="ctr">
              <a:buNone/>
              <a:tabLst>
                <a:tab pos="104772" algn="l"/>
              </a:tabLst>
            </a:pPr>
            <a:r>
              <a:rPr lang="en-US" b="1"/>
              <a:t>Production readiness</a:t>
            </a:r>
          </a:p>
          <a:p>
            <a:pPr marL="229870" indent="-171450">
              <a:tabLst>
                <a:tab pos="104772" algn="l"/>
              </a:tabLst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Demonstrate 15 cm flex </a:t>
            </a:r>
          </a:p>
          <a:p>
            <a:pPr marL="229870" indent="-171450">
              <a:tabLst>
                <a:tab pos="104772" algn="l"/>
              </a:tabLst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Is impedance matching network required?</a:t>
            </a:r>
            <a:endParaRPr lang="en-US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  <a:tabLst>
                <a:tab pos="104772" algn="l"/>
              </a:tabLst>
            </a:pPr>
            <a:endParaRPr lang="en-US" sz="2000" b="1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9870" indent="-171450">
              <a:tabLst>
                <a:tab pos="104772" algn="l"/>
              </a:tabLst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</a:t>
            </a:r>
          </a:p>
          <a:p>
            <a:pPr marL="342265" lvl="1" indent="-170815"/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expand new FEB to full channel count</a:t>
            </a:r>
          </a:p>
          <a:p>
            <a:pPr marL="342265" lvl="1" indent="-170815"/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test full production quality boards and flexes</a:t>
            </a:r>
          </a:p>
          <a:p>
            <a:pPr marL="0" indent="0" algn="ctr">
              <a:buNone/>
              <a:tabLst>
                <a:tab pos="104772" algn="l"/>
              </a:tabLst>
            </a:pPr>
            <a:endParaRPr lang="en-US" sz="2000" b="1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9870" indent="-171450">
              <a:tabLst>
                <a:tab pos="104772" algn="l"/>
              </a:tabLst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FAST3</a:t>
            </a:r>
          </a:p>
          <a:p>
            <a:pPr marL="342265" lvl="1" indent="-170815"/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Torino agreed to modify to 20 </a:t>
            </a:r>
            <a:r>
              <a:rPr lang="en-US" sz="180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/chip and other optional upgrades (input impedance, control logic)</a:t>
            </a:r>
          </a:p>
          <a:p>
            <a:pPr marL="0" indent="0" algn="ctr">
              <a:buNone/>
              <a:tabLst>
                <a:tab pos="104772" algn="l"/>
              </a:tabLst>
            </a:pPr>
            <a:endParaRPr lang="en-US" sz="2000" b="1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tabLst>
                <a:tab pos="104772" algn="l"/>
              </a:tabLst>
            </a:pPr>
            <a:endParaRPr lang="en-US" sz="2000" b="1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74B392-A732-268D-BB3E-AC5C32A55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702" y="57522"/>
            <a:ext cx="9162377" cy="120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921528"/>
      </p:ext>
    </p:extLst>
  </p:cSld>
  <p:clrMapOvr>
    <a:masterClrMapping/>
  </p:clrMapOvr>
</p:sld>
</file>

<file path=ppt/theme/theme1.xml><?xml version="1.0" encoding="utf-8"?>
<a:theme xmlns:a="http://schemas.openxmlformats.org/drawingml/2006/main" name="1_Muon Captur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lipstream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ppt/theme/themeOverride2.xml><?xml version="1.0" encoding="utf-8"?>
<a:themeOverride xmlns:a="http://schemas.openxmlformats.org/drawingml/2006/main">
  <a:clrScheme name="Slipstream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ppt/theme/themeOverride3.xml><?xml version="1.0" encoding="utf-8"?>
<a:themeOverride xmlns:a="http://schemas.openxmlformats.org/drawingml/2006/main">
  <a:clrScheme name="Slipstream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ppt/theme/themeOverride4.xml><?xml version="1.0" encoding="utf-8"?>
<a:themeOverride xmlns:a="http://schemas.openxmlformats.org/drawingml/2006/main">
  <a:clrScheme name="Slipstream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F6FA2263338498B8C11EA7AC4E871" ma:contentTypeVersion="44" ma:contentTypeDescription="Create a new document." ma:contentTypeScope="" ma:versionID="b1143e84868c21caa83e60d289bb9083">
  <xsd:schema xmlns:xsd="http://www.w3.org/2001/XMLSchema" xmlns:xs="http://www.w3.org/2001/XMLSchema" xmlns:p="http://schemas.microsoft.com/office/2006/metadata/properties" xmlns:ns3="650e7160-32ec-4c07-9be5-59038c21f40c" xmlns:ns4="bcd2a3dc-464a-482d-bf04-afba48fff7e4" targetNamespace="http://schemas.microsoft.com/office/2006/metadata/properties" ma:root="true" ma:fieldsID="3d05ca82296cb838126d78a361cd5490" ns3:_="" ns4:_="">
    <xsd:import namespace="650e7160-32ec-4c07-9be5-59038c21f40c"/>
    <xsd:import namespace="bcd2a3dc-464a-482d-bf04-afba48fff7e4"/>
    <xsd:element name="properties">
      <xsd:complexType>
        <xsd:sequence>
          <xsd:element name="documentManagement">
            <xsd:complexType>
              <xsd:all>
                <xsd:element ref="ns3:SharedWithDetails" minOccurs="0"/>
                <xsd:element ref="ns3:SharedWithUser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Leaders" minOccurs="0"/>
                <xsd:element ref="ns4:Members" minOccurs="0"/>
                <xsd:element ref="ns4:Member_Groups" minOccurs="0"/>
                <xsd:element ref="ns4:Invited_Leaders" minOccurs="0"/>
                <xsd:element ref="ns4:Invited_Members" minOccurs="0"/>
                <xsd:element ref="ns4:Has_Leaders_Only_SectionGroup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AutoKeyPoints" minOccurs="0"/>
                <xsd:element ref="ns4:MediaServiceKeyPoints" minOccurs="0"/>
                <xsd:element ref="ns4:MediaServiceSearchProperties" minOccurs="0"/>
                <xsd:element ref="ns4:_activity" minOccurs="0"/>
                <xsd:element ref="ns4:MediaServiceObjectDetectorVersion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0e7160-32ec-4c07-9be5-59038c21f40c" elementFormDefault="qualified">
    <xsd:import namespace="http://schemas.microsoft.com/office/2006/documentManagement/types"/>
    <xsd:import namespace="http://schemas.microsoft.com/office/infopath/2007/PartnerControls"/>
    <xsd:element name="SharedWithDetails" ma:index="8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d2a3dc-464a-482d-bf04-afba48fff7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Leaders" ma:index="37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38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39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Leaders" ma:index="40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41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Has_Leaders_Only_SectionGroup" ma:index="42" nillable="true" ma:displayName="Has Leaders Only SectionGroup" ma:internalName="Has_Leaders_Only_SectionGroup">
      <xsd:simpleType>
        <xsd:restriction base="dms:Boolean"/>
      </xsd:simpleType>
    </xsd:element>
    <xsd:element name="MediaServiceGenerationTime" ma:index="4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4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4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49" nillable="true" ma:displayName="_activity" ma:hidden="true" ma:internalName="_activity">
      <xsd:simpleType>
        <xsd:restriction base="dms:Note"/>
      </xsd:simpleType>
    </xsd:element>
    <xsd:element name="MediaServiceObjectDetectorVersions" ma:index="5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51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bookType xmlns="bcd2a3dc-464a-482d-bf04-afba48fff7e4" xsi:nil="true"/>
    <Teachers xmlns="bcd2a3dc-464a-482d-bf04-afba48fff7e4">
      <UserInfo>
        <DisplayName/>
        <AccountId xsi:nil="true"/>
        <AccountType/>
      </UserInfo>
    </Teachers>
    <Leaders xmlns="bcd2a3dc-464a-482d-bf04-afba48fff7e4">
      <UserInfo>
        <DisplayName/>
        <AccountId xsi:nil="true"/>
        <AccountType/>
      </UserInfo>
    </Leaders>
    <Templates xmlns="bcd2a3dc-464a-482d-bf04-afba48fff7e4" xsi:nil="true"/>
    <Members xmlns="bcd2a3dc-464a-482d-bf04-afba48fff7e4">
      <UserInfo>
        <DisplayName/>
        <AccountId xsi:nil="true"/>
        <AccountType/>
      </UserInfo>
    </Members>
    <Member_Groups xmlns="bcd2a3dc-464a-482d-bf04-afba48fff7e4">
      <UserInfo>
        <DisplayName/>
        <AccountId xsi:nil="true"/>
        <AccountType/>
      </UserInfo>
    </Member_Groups>
    <Has_Leaders_Only_SectionGroup xmlns="bcd2a3dc-464a-482d-bf04-afba48fff7e4" xsi:nil="true"/>
    <DefaultSectionNames xmlns="bcd2a3dc-464a-482d-bf04-afba48fff7e4" xsi:nil="true"/>
    <Invited_Students xmlns="bcd2a3dc-464a-482d-bf04-afba48fff7e4" xsi:nil="true"/>
    <CultureName xmlns="bcd2a3dc-464a-482d-bf04-afba48fff7e4" xsi:nil="true"/>
    <Invited_Members xmlns="bcd2a3dc-464a-482d-bf04-afba48fff7e4" xsi:nil="true"/>
    <LMS_Mappings xmlns="bcd2a3dc-464a-482d-bf04-afba48fff7e4" xsi:nil="true"/>
    <Invited_Teachers xmlns="bcd2a3dc-464a-482d-bf04-afba48fff7e4" xsi:nil="true"/>
    <IsNotebookLocked xmlns="bcd2a3dc-464a-482d-bf04-afba48fff7e4" xsi:nil="true"/>
    <FolderType xmlns="bcd2a3dc-464a-482d-bf04-afba48fff7e4" xsi:nil="true"/>
    <Distribution_Groups xmlns="bcd2a3dc-464a-482d-bf04-afba48fff7e4" xsi:nil="true"/>
    <Self_Registration_Enabled xmlns="bcd2a3dc-464a-482d-bf04-afba48fff7e4" xsi:nil="true"/>
    <AppVersion xmlns="bcd2a3dc-464a-482d-bf04-afba48fff7e4" xsi:nil="true"/>
    <TeamsChannelId xmlns="bcd2a3dc-464a-482d-bf04-afba48fff7e4" xsi:nil="true"/>
    <Invited_Leaders xmlns="bcd2a3dc-464a-482d-bf04-afba48fff7e4" xsi:nil="true"/>
    <Students xmlns="bcd2a3dc-464a-482d-bf04-afba48fff7e4">
      <UserInfo>
        <DisplayName/>
        <AccountId xsi:nil="true"/>
        <AccountType/>
      </UserInfo>
    </Students>
    <Student_Groups xmlns="bcd2a3dc-464a-482d-bf04-afba48fff7e4">
      <UserInfo>
        <DisplayName/>
        <AccountId xsi:nil="true"/>
        <AccountType/>
      </UserInfo>
    </Student_Groups>
    <Math_Settings xmlns="bcd2a3dc-464a-482d-bf04-afba48fff7e4" xsi:nil="true"/>
    <Is_Collaboration_Space_Locked xmlns="bcd2a3dc-464a-482d-bf04-afba48fff7e4" xsi:nil="true"/>
    <Owner xmlns="bcd2a3dc-464a-482d-bf04-afba48fff7e4">
      <UserInfo>
        <DisplayName/>
        <AccountId xsi:nil="true"/>
        <AccountType/>
      </UserInfo>
    </Owner>
    <Has_Teacher_Only_SectionGroup xmlns="bcd2a3dc-464a-482d-bf04-afba48fff7e4" xsi:nil="true"/>
    <_activity xmlns="bcd2a3dc-464a-482d-bf04-afba48fff7e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BE3065-D4F2-4794-9421-EF7FD720575F}">
  <ds:schemaRefs>
    <ds:schemaRef ds:uri="650e7160-32ec-4c07-9be5-59038c21f40c"/>
    <ds:schemaRef ds:uri="bcd2a3dc-464a-482d-bf04-afba48fff7e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CE6087A-EED9-467F-97CB-D47777788B99}">
  <ds:schemaRefs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bcd2a3dc-464a-482d-bf04-afba48fff7e4"/>
    <ds:schemaRef ds:uri="650e7160-32ec-4c07-9be5-59038c21f40c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C47AA08-A0F6-4BE7-8C8C-E74282BC67C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6b6dd5b-f02f-441a-99a0-162ac5060bd2}" enabled="0" method="" siteId="{f6b6dd5b-f02f-441a-99a0-162ac5060bd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2165</Words>
  <Application>Microsoft Office PowerPoint</Application>
  <PresentationFormat>Widescreen</PresentationFormat>
  <Paragraphs>497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Cambria Math</vt:lpstr>
      <vt:lpstr>Wingdings 2</vt:lpstr>
      <vt:lpstr>Perpetua</vt:lpstr>
      <vt:lpstr>Arial-BoldMT</vt:lpstr>
      <vt:lpstr>Courier New</vt:lpstr>
      <vt:lpstr>ArialMT</vt:lpstr>
      <vt:lpstr>SFTI1095</vt:lpstr>
      <vt:lpstr>Arial</vt:lpstr>
      <vt:lpstr>ＭＳ Ｐゴシック</vt:lpstr>
      <vt:lpstr>SFRM1095</vt:lpstr>
      <vt:lpstr>Wingdings</vt:lpstr>
      <vt:lpstr>Comic Sans MS</vt:lpstr>
      <vt:lpstr>Helvetica</vt:lpstr>
      <vt:lpstr>Calibri</vt:lpstr>
      <vt:lpstr>1_Muon Capture</vt:lpstr>
      <vt:lpstr>PowerPoint Presentation</vt:lpstr>
      <vt:lpstr>Outline</vt:lpstr>
      <vt:lpstr>Overall Specs</vt:lpstr>
      <vt:lpstr>Imaging system Demonstrator specs</vt:lpstr>
      <vt:lpstr>Baseline Design</vt:lpstr>
      <vt:lpstr>Tasks and Timeline</vt:lpstr>
      <vt:lpstr>Sensor</vt:lpstr>
      <vt:lpstr>Front-end  electronics</vt:lpstr>
      <vt:lpstr>Front-end  electronics FLEX</vt:lpstr>
      <vt:lpstr>Stack</vt:lpstr>
      <vt:lpstr>Demonstrator</vt:lpstr>
      <vt:lpstr>Final thoughts</vt:lpstr>
      <vt:lpstr>Backup</vt:lpstr>
      <vt:lpstr>Scope: R&amp;D components</vt:lpstr>
      <vt:lpstr>Achievement and Infrastructure</vt:lpstr>
      <vt:lpstr>FAST3 dynamic testing</vt:lpstr>
      <vt:lpstr>Infrastructure development @ UW</vt:lpstr>
      <vt:lpstr>pFEB Status</vt:lpstr>
      <vt:lpstr>pFEB Plans</vt:lpstr>
      <vt:lpstr>Flex</vt:lpstr>
      <vt:lpstr>New Flex measurements UCSC</vt:lpstr>
      <vt:lpstr>UW Flex Tests</vt:lpstr>
      <vt:lpstr>Digitizer HD-Soc from Nalu</vt:lpstr>
      <vt:lpstr>Parylene Coating</vt:lpstr>
      <vt:lpstr>Read Out within Overall ATAR R&amp;D</vt:lpstr>
      <vt:lpstr>Digitizer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Precision Muon Group at CENPA/UW</dc:title>
  <dc:creator>Peter Kammel</dc:creator>
  <cp:lastModifiedBy>Peter Kammel</cp:lastModifiedBy>
  <cp:revision>3</cp:revision>
  <cp:lastPrinted>2022-10-19T17:45:30Z</cp:lastPrinted>
  <dcterms:created xsi:type="dcterms:W3CDTF">2018-01-31T17:39:23Z</dcterms:created>
  <dcterms:modified xsi:type="dcterms:W3CDTF">2025-01-07T04:18:44Z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0x010100E63F6FA2263338498B8C11EA7AC4E871</vt:lpwstr>
  </property>
</Properties>
</file>