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4"/>
    <p:sldMasterId id="2147483664" r:id="rId5"/>
    <p:sldMasterId id="2147483668" r:id="rId6"/>
  </p:sldMasterIdLst>
  <p:notesMasterIdLst>
    <p:notesMasterId r:id="rId37"/>
  </p:notesMasterIdLst>
  <p:sldIdLst>
    <p:sldId id="289" r:id="rId7"/>
    <p:sldId id="305" r:id="rId8"/>
    <p:sldId id="347" r:id="rId9"/>
    <p:sldId id="348" r:id="rId10"/>
    <p:sldId id="349" r:id="rId11"/>
    <p:sldId id="350" r:id="rId12"/>
    <p:sldId id="352" r:id="rId13"/>
    <p:sldId id="354" r:id="rId14"/>
    <p:sldId id="353" r:id="rId15"/>
    <p:sldId id="351" r:id="rId16"/>
    <p:sldId id="355" r:id="rId17"/>
    <p:sldId id="359" r:id="rId18"/>
    <p:sldId id="357" r:id="rId19"/>
    <p:sldId id="358" r:id="rId20"/>
    <p:sldId id="339" r:id="rId21"/>
    <p:sldId id="356" r:id="rId22"/>
    <p:sldId id="340" r:id="rId23"/>
    <p:sldId id="341" r:id="rId24"/>
    <p:sldId id="344" r:id="rId25"/>
    <p:sldId id="273" r:id="rId26"/>
    <p:sldId id="345" r:id="rId27"/>
    <p:sldId id="296" r:id="rId28"/>
    <p:sldId id="298" r:id="rId29"/>
    <p:sldId id="306" r:id="rId30"/>
    <p:sldId id="308" r:id="rId31"/>
    <p:sldId id="265" r:id="rId32"/>
    <p:sldId id="266" r:id="rId33"/>
    <p:sldId id="267" r:id="rId34"/>
    <p:sldId id="299" r:id="rId35"/>
    <p:sldId id="343" r:id="rId36"/>
  </p:sldIdLst>
  <p:sldSz cx="12192000" cy="6858000"/>
  <p:notesSz cx="7010400" cy="9296400"/>
  <p:embeddedFontLst>
    <p:embeddedFont>
      <p:font typeface="ＭＳ Ｐゴシック" panose="020B0600070205080204" pitchFamily="34" charset="-128"/>
      <p:regular r:id="rId38"/>
    </p:embeddedFont>
    <p:embeddedFont>
      <p:font typeface="Cambria Math" panose="02040503050406030204" pitchFamily="18" charset="0"/>
      <p:regular r:id="rId39"/>
    </p:embeddedFont>
    <p:embeddedFont>
      <p:font typeface="Helvetica" pitchFamily="2" charset="0"/>
      <p:regular r:id="rId40"/>
      <p:bold r:id="rId41"/>
      <p:italic r:id="rId42"/>
      <p:boldItalic r:id="rId43"/>
    </p:embeddedFont>
    <p:embeddedFont>
      <p:font typeface="Helvetica Neue" panose="02000503000000020004" pitchFamily="2" charset="0"/>
      <p:regular r:id="rId44"/>
      <p:bold r:id="rId45"/>
      <p:italic r:id="rId46"/>
      <p:boldItalic r:id="rId4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Overview" id="{94AD003A-EF07-4702-8D00-9DC76DF6411D}">
          <p14:sldIdLst>
            <p14:sldId id="289"/>
          </p14:sldIdLst>
        </p14:section>
        <p14:section name="Intro" id="{775A3D0B-1986-42AC-892E-D6BE23055C84}">
          <p14:sldIdLst>
            <p14:sldId id="305"/>
          </p14:sldIdLst>
        </p14:section>
        <p14:section name="G4BL" id="{0095ED1F-B496-418F-8F27-128F8897C959}">
          <p14:sldIdLst>
            <p14:sldId id="347"/>
            <p14:sldId id="348"/>
            <p14:sldId id="349"/>
            <p14:sldId id="350"/>
            <p14:sldId id="352"/>
            <p14:sldId id="354"/>
          </p14:sldIdLst>
        </p14:section>
        <p14:section name="Summary" id="{6AD4CB82-838B-4E60-9F0B-803B1700D39A}">
          <p14:sldIdLst>
            <p14:sldId id="353"/>
          </p14:sldIdLst>
        </p14:section>
        <p14:section name="Beam request" id="{B25541B0-B582-46EB-B704-03C2F9A61A87}">
          <p14:sldIdLst>
            <p14:sldId id="351"/>
            <p14:sldId id="355"/>
            <p14:sldId id="359"/>
          </p14:sldIdLst>
        </p14:section>
        <p14:section name="Backup" id="{38A2E4D0-C027-4575-8D38-0A6E6B087387}">
          <p14:sldIdLst>
            <p14:sldId id="357"/>
            <p14:sldId id="358"/>
          </p14:sldIdLst>
        </p14:section>
        <p14:section name="G4BL" id="{BB17D348-1F6B-4384-B15B-22DCB54CAB43}">
          <p14:sldIdLst>
            <p14:sldId id="339"/>
            <p14:sldId id="356"/>
          </p14:sldIdLst>
        </p14:section>
        <p14:section name="AI-ML" id="{AF901BAA-33B2-4DB9-A356-3187FA4B06A3}">
          <p14:sldIdLst>
            <p14:sldId id="340"/>
            <p14:sldId id="341"/>
          </p14:sldIdLst>
        </p14:section>
        <p14:section name="Design upgrades" id="{1E6C74B4-82EE-42D2-9173-401200ABE17D}">
          <p14:sldIdLst>
            <p14:sldId id="344"/>
            <p14:sldId id="273"/>
          </p14:sldIdLst>
        </p14:section>
        <p14:section name="Basics" id="{1BD2FC30-5186-441B-A690-3DDA26650B69}">
          <p14:sldIdLst>
            <p14:sldId id="345"/>
          </p14:sldIdLst>
        </p14:section>
        <p14:section name="Measurements" id="{510CF706-5AF2-461D-A208-2F40908FDD50}">
          <p14:sldIdLst>
            <p14:sldId id="296"/>
            <p14:sldId id="298"/>
            <p14:sldId id="306"/>
            <p14:sldId id="308"/>
            <p14:sldId id="265"/>
            <p14:sldId id="266"/>
            <p14:sldId id="267"/>
          </p14:sldIdLst>
        </p14:section>
        <p14:section name="Old Plans" id="{7DC062DA-EACF-4100-94A1-8D704767E879}">
          <p14:sldIdLst>
            <p14:sldId id="299"/>
            <p14:sldId id="34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248" userDrawn="1">
          <p15:clr>
            <a:srgbClr val="A4A3A4"/>
          </p15:clr>
        </p15:guide>
        <p15:guide id="2" pos="312">
          <p15:clr>
            <a:srgbClr val="A4A3A4"/>
          </p15:clr>
        </p15:guide>
        <p15:guide id="3" pos="3840" userDrawn="1">
          <p15:clr>
            <a:srgbClr val="A4A3A4"/>
          </p15:clr>
        </p15:guide>
        <p15:guide id="4" pos="7392" userDrawn="1">
          <p15:clr>
            <a:srgbClr val="A4A3A4"/>
          </p15:clr>
        </p15:guide>
        <p15:guide id="5" orient="horz" pos="2856" userDrawn="1">
          <p15:clr>
            <a:srgbClr val="A4A3A4"/>
          </p15:clr>
        </p15:guide>
      </p15:sldGuideLst>
    </p:ext>
    <p:ext uri="http://customooxmlschemas.google.com/">
      <go:slidesCustomData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="" r:id="rId63" roundtripDataSignature="AMtx7mj3jbLeN3tfNeeXPwQSjWj99GkEZ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FFFF00"/>
    <a:srgbClr val="FFCCA6"/>
    <a:srgbClr val="12B2EB"/>
    <a:srgbClr val="81D31A"/>
    <a:srgbClr val="C3260C"/>
    <a:srgbClr val="821A08"/>
    <a:srgbClr val="568D11"/>
    <a:srgbClr val="F78D7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8C29B6-4147-DC5F-97AA-8938446D0B26}" v="54" dt="2025-01-06T04:08:11.880"/>
    <p1510:client id="{3B384D98-03A2-A9D9-6E21-E93FC7ECE5A8}" v="58" dt="2025-01-06T16:31:21.611"/>
    <p1510:client id="{D55C5B12-E07F-9CF0-5061-D9AFE33EB8CF}" v="460" dt="2025-01-06T05:48:58.582"/>
  </p1510:revLst>
</p1510:revInfo>
</file>

<file path=ppt/tableStyles.xml><?xml version="1.0" encoding="utf-8"?>
<a:tblStyleLst xmlns:a="http://schemas.openxmlformats.org/drawingml/2006/main" def="{518697F8-4CB7-4AE2-BDD5-BBE467189BEA}">
  <a:tblStyle styleId="{518697F8-4CB7-4AE2-BDD5-BBE467189BE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7" autoAdjust="0"/>
    <p:restoredTop sz="94704"/>
  </p:normalViewPr>
  <p:slideViewPr>
    <p:cSldViewPr snapToGrid="0">
      <p:cViewPr varScale="1">
        <p:scale>
          <a:sx n="102" d="100"/>
          <a:sy n="102" d="100"/>
        </p:scale>
        <p:origin x="224" y="560"/>
      </p:cViewPr>
      <p:guideLst>
        <p:guide orient="horz" pos="4248"/>
        <p:guide pos="312"/>
        <p:guide pos="3840"/>
        <p:guide pos="7392"/>
        <p:guide orient="horz" pos="285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8100" cy="381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font" Target="fonts/font2.fntdata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font" Target="fonts/font5.fntdata"/><Relationship Id="rId47" Type="http://schemas.openxmlformats.org/officeDocument/2006/relationships/font" Target="fonts/font10.fntdata"/><Relationship Id="rId63" Type="http://customschemas.google.com/relationships/presentationmetadata" Target="metadata"/><Relationship Id="rId68" Type="http://schemas.microsoft.com/office/2015/10/relationships/revisionInfo" Target="revisionInfo.xml"/><Relationship Id="rId7" Type="http://schemas.openxmlformats.org/officeDocument/2006/relationships/slide" Target="slides/slid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notesMaster" Target="notesMasters/notesMaster1.xml"/><Relationship Id="rId40" Type="http://schemas.openxmlformats.org/officeDocument/2006/relationships/font" Target="fonts/font3.fntdata"/><Relationship Id="rId45" Type="http://schemas.openxmlformats.org/officeDocument/2006/relationships/font" Target="fonts/font8.fntdata"/><Relationship Id="rId66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font" Target="fonts/font7.fntdata"/><Relationship Id="rId65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font" Target="fonts/font6.fntdata"/><Relationship Id="rId64" Type="http://schemas.openxmlformats.org/officeDocument/2006/relationships/presProps" Target="presProps.xml"/><Relationship Id="rId8" Type="http://schemas.openxmlformats.org/officeDocument/2006/relationships/slide" Target="slides/slide2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font" Target="fonts/font1.fntdata"/><Relationship Id="rId46" Type="http://schemas.openxmlformats.org/officeDocument/2006/relationships/font" Target="fonts/font9.fntdata"/><Relationship Id="rId67" Type="http://schemas.openxmlformats.org/officeDocument/2006/relationships/tableStyles" Target="tableStyles.xml"/><Relationship Id="rId20" Type="http://schemas.openxmlformats.org/officeDocument/2006/relationships/slide" Target="slides/slide14.xml"/><Relationship Id="rId41" Type="http://schemas.openxmlformats.org/officeDocument/2006/relationships/font" Target="fonts/font4.fntdata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37840" cy="466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8" tIns="46567" rIns="93158" bIns="46567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970938" y="0"/>
            <a:ext cx="3037840" cy="466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8" tIns="46567" rIns="93158" bIns="46567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701040" y="4473893"/>
            <a:ext cx="5608320" cy="36604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8" tIns="46567" rIns="93158" bIns="46567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829967"/>
            <a:ext cx="3037840" cy="4664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8" tIns="46567" rIns="93158" bIns="46567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64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8" tIns="46567" rIns="93158" bIns="46567" anchor="b" anchorCtr="0">
            <a:noAutofit/>
          </a:bodyPr>
          <a:lstStyle/>
          <a:p>
            <a:pPr algn="r"/>
            <a:fld id="{00000000-1234-1234-1234-123412341234}" type="slidenum">
              <a:rPr lang="en-US" sz="12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algn="r"/>
              <a:t>‹#›</a:t>
            </a:fld>
            <a:endParaRPr lang="en-US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en-US" sz="12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algn="r"/>
              <a:t>11</a:t>
            </a:fld>
            <a:endParaRPr lang="en-US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71859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8" name="Google Shape;27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16122dd6aaf_33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1" name="Google Shape;311;g16122dd6aaf_33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652131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5" name="Google Shape;185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186" name="Google Shape;186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26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15e577125f0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3" name="Google Shape;203;g15e577125f0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204" name="Google Shape;204;g15e577125f0_0_8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27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15e577125f0_0_1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4" name="Google Shape;214;g15e577125f0_0_1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215" name="Google Shape;215;g15e577125f0_0_15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28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198785" y="2554266"/>
            <a:ext cx="11589424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189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377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566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754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endParaRPr lang="en-US" dirty="0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198785" y="1708711"/>
            <a:ext cx="11589425" cy="82226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endParaRPr lang="en-US" dirty="0"/>
          </a:p>
        </p:txBody>
      </p:sp>
      <p:pic>
        <p:nvPicPr>
          <p:cNvPr id="5" name="Picture 4" descr="Screen Clippi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29" y="-31496"/>
            <a:ext cx="12197231" cy="121540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06B1EC6-D754-4946-B843-E6D9C3F690F3}"/>
              </a:ext>
            </a:extLst>
          </p:cNvPr>
          <p:cNvPicPr/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8999275" y="131040"/>
            <a:ext cx="2970005" cy="560336"/>
          </a:xfrm>
          <a:prstGeom prst="rect">
            <a:avLst/>
          </a:prstGeom>
          <a:ln>
            <a:noFill/>
          </a:ln>
        </p:spPr>
      </p:pic>
      <p:sp>
        <p:nvSpPr>
          <p:cNvPr id="4" name="Google Shape;94;p2">
            <a:extLst>
              <a:ext uri="{FF2B5EF4-FFF2-40B4-BE49-F238E27FC236}">
                <a16:creationId xmlns:a16="http://schemas.microsoft.com/office/drawing/2014/main" id="{0B854B3D-8410-6E04-8121-3D8E7B104775}"/>
              </a:ext>
            </a:extLst>
          </p:cNvPr>
          <p:cNvSpPr/>
          <p:nvPr userDrawn="1"/>
        </p:nvSpPr>
        <p:spPr>
          <a:xfrm>
            <a:off x="3488160" y="6516480"/>
            <a:ext cx="4999680" cy="303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Peter Kammel – PIONEER – Beam</a:t>
            </a:r>
            <a:endParaRPr lang="en-US"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92212428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pos="2160">
          <p15:clr>
            <a:srgbClr val="FBAE40"/>
          </p15:clr>
        </p15:guide>
        <p15:guide id="2" orient="horz" pos="225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19487" y="154515"/>
            <a:ext cx="8773369" cy="55770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>
            <a:lvl1pPr>
              <a:defRPr sz="32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19487" y="1065231"/>
            <a:ext cx="11226396" cy="5439757"/>
          </a:xfrm>
          <a:prstGeom prst="rect">
            <a:avLst/>
          </a:prstGeom>
        </p:spPr>
        <p:txBody>
          <a:bodyPr lIns="0" tIns="0" rIns="0" bIns="0"/>
          <a:lstStyle>
            <a:lvl1pPr marL="106363" indent="-152400">
              <a:tabLst>
                <a:tab pos="288925" algn="l"/>
              </a:tabLst>
              <a:defRPr sz="20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95" indent="-285750">
              <a:tabLst/>
              <a:defRPr lang="en-US" sz="1800" kern="1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defRPr>
            </a:lvl2pPr>
            <a:lvl3pPr marL="514338" indent="-171446">
              <a:buFont typeface="Arial" charset="0"/>
              <a:buChar char="•"/>
              <a:tabLst/>
              <a:defRPr lang="en-US" sz="1600" kern="1200" dirty="0">
                <a:solidFill>
                  <a:schemeClr val="accent2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855663" indent="-457200">
              <a:buFont typeface="Arial" panose="020B0604020202020204" pitchFamily="34" charset="0"/>
              <a:buNone/>
              <a:tabLst/>
              <a:defRPr lang="en-US" sz="1400" kern="1200" dirty="0">
                <a:solidFill>
                  <a:schemeClr val="accent3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858817" indent="-114297">
              <a:buFont typeface="Arial"/>
              <a:buChar char="•"/>
              <a:tabLst/>
              <a:defRPr sz="14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marL="342891" lvl="1" indent="-171446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tabLst/>
            </a:pPr>
            <a:r>
              <a:rPr lang="en-US" dirty="0"/>
              <a:t>Second level</a:t>
            </a:r>
          </a:p>
          <a:p>
            <a:pPr marL="457189" lvl="2" indent="-114297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tabLst/>
            </a:pPr>
            <a:r>
              <a:rPr lang="en-US" dirty="0"/>
              <a:t>Third level</a:t>
            </a:r>
          </a:p>
          <a:p>
            <a:pPr marL="857236" lvl="3" indent="-285750" algn="l" defTabSz="457189" rtl="0" eaLnBrk="1" fontAlgn="base" hangingPunct="1">
              <a:spcBef>
                <a:spcPct val="20000"/>
              </a:spcBef>
              <a:spcAft>
                <a:spcPct val="0"/>
              </a:spcAft>
              <a:tabLst/>
            </a:pPr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Google Shape;94;p2">
            <a:extLst>
              <a:ext uri="{FF2B5EF4-FFF2-40B4-BE49-F238E27FC236}">
                <a16:creationId xmlns:a16="http://schemas.microsoft.com/office/drawing/2014/main" id="{4028A7B8-268B-650B-1803-F6D01412FBBB}"/>
              </a:ext>
            </a:extLst>
          </p:cNvPr>
          <p:cNvSpPr/>
          <p:nvPr userDrawn="1"/>
        </p:nvSpPr>
        <p:spPr>
          <a:xfrm>
            <a:off x="3488160" y="6516480"/>
            <a:ext cx="4999680" cy="303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Peter Kammel – PIONEER – Beam</a:t>
            </a:r>
            <a:endParaRPr lang="en-US"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80BB603-22A9-F143-E959-24A528A44B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62969" y="75043"/>
            <a:ext cx="1583849" cy="277969"/>
          </a:xfrm>
          <a:prstGeom prst="rect">
            <a:avLst/>
          </a:prstGeom>
          <a:ln>
            <a:noFill/>
          </a:ln>
          <a:scene3d>
            <a:camera prst="orthographicFront"/>
            <a:lightRig rig="threePt" dir="t"/>
          </a:scene3d>
          <a:sp3d/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0AE677-D51E-9517-E96E-B7E730E9733E}"/>
              </a:ext>
            </a:extLst>
          </p:cNvPr>
          <p:cNvSpPr txBox="1">
            <a:spLocks/>
          </p:cNvSpPr>
          <p:nvPr userDrawn="1"/>
        </p:nvSpPr>
        <p:spPr>
          <a:xfrm>
            <a:off x="11469657" y="6549578"/>
            <a:ext cx="552451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200" b="0" i="0" u="none" strike="noStrike" cap="none" smtClean="0">
                <a:solidFill>
                  <a:srgbClr val="004C97"/>
                </a:solidFill>
                <a:latin typeface="Helvetica" charset="0"/>
                <a:ea typeface="Arial"/>
                <a:cs typeface="ＭＳ Ｐゴシック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92976"/>
      </p:ext>
    </p:extLst>
  </p:cSld>
  <p:clrMapOvr>
    <a:masterClrMapping/>
  </p:clrMapOvr>
  <p:hf hdr="0" dt="0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section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3" y="154515"/>
            <a:ext cx="6286497" cy="55770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>
            <a:lvl1pPr>
              <a:defRPr lang="en-US" sz="3200" b="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98357" y="929068"/>
            <a:ext cx="5689643" cy="5492736"/>
          </a:xfrm>
          <a:prstGeom prst="rect">
            <a:avLst/>
          </a:prstGeom>
        </p:spPr>
        <p:txBody>
          <a:bodyPr lIns="0" tIns="0" rIns="0" bIns="0"/>
          <a:lstStyle>
            <a:lvl1pPr marL="171446" indent="-171446">
              <a:tabLst>
                <a:tab pos="104772" algn="l"/>
              </a:tabLst>
              <a:defRPr sz="20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891" indent="-171446">
              <a:tabLst/>
              <a:defRPr sz="180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57189" indent="-114297">
              <a:buFont typeface="Arial" charset="0"/>
              <a:buChar char="•"/>
              <a:tabLst/>
              <a:defRPr sz="1600">
                <a:solidFill>
                  <a:schemeClr val="accent2">
                    <a:lumMod val="50000"/>
                  </a:schemeClr>
                </a:solidFill>
              </a:defRPr>
            </a:lvl3pPr>
            <a:lvl4pPr marL="571486" indent="0">
              <a:buNone/>
              <a:tabLst/>
              <a:defRPr sz="1400">
                <a:solidFill>
                  <a:schemeClr val="accent3">
                    <a:lumMod val="50000"/>
                  </a:schemeClr>
                </a:solidFill>
              </a:defRPr>
            </a:lvl4pPr>
            <a:lvl5pPr marL="1031849" indent="-344479">
              <a:buFont typeface="Arial"/>
              <a:buNone/>
              <a:tabLst/>
              <a:defRPr sz="14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416DCD3-0F57-0F43-A320-506838AE045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198672" y="962526"/>
            <a:ext cx="5678905" cy="5459278"/>
          </a:xfrm>
          <a:prstGeom prst="rect">
            <a:avLst/>
          </a:prstGeom>
        </p:spPr>
        <p:txBody>
          <a:bodyPr lIns="0" tIns="0" rIns="0" bIns="0"/>
          <a:lstStyle>
            <a:lvl1pPr marL="171446" indent="-171446">
              <a:tabLst>
                <a:tab pos="104772" algn="l"/>
              </a:tabLst>
              <a:defRPr lang="en-US" sz="2000" kern="12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Geneva" charset="0"/>
                <a:cs typeface="Arial" panose="020B0604020202020204" pitchFamily="34" charset="0"/>
              </a:defRPr>
            </a:lvl1pPr>
            <a:lvl2pPr marL="342891" indent="-171446">
              <a:tabLst/>
              <a:defRPr lang="en-US" sz="1800" kern="1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defRPr>
            </a:lvl2pPr>
            <a:lvl3pPr marL="457189" indent="-114297">
              <a:buFont typeface="Arial" charset="0"/>
              <a:buChar char="•"/>
              <a:tabLst/>
              <a:defRPr sz="1600">
                <a:solidFill>
                  <a:schemeClr val="accent2">
                    <a:lumMod val="50000"/>
                  </a:schemeClr>
                </a:solidFill>
              </a:defRPr>
            </a:lvl3pPr>
            <a:lvl4pPr marL="571486" indent="0">
              <a:buNone/>
              <a:tabLst/>
              <a:defRPr sz="1400">
                <a:solidFill>
                  <a:schemeClr val="accent6">
                    <a:lumMod val="50000"/>
                  </a:schemeClr>
                </a:solidFill>
              </a:defRPr>
            </a:lvl4pPr>
            <a:lvl5pPr marL="687370" indent="0">
              <a:buFont typeface="Arial"/>
              <a:buNone/>
              <a:tabLst/>
              <a:defRPr lang="en-US" sz="1400" kern="1200" dirty="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</a:lstStyle>
          <a:p>
            <a:pPr marL="171446" lvl="0" indent="-171446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tabLst>
                <a:tab pos="104772" algn="l"/>
              </a:tabLst>
            </a:pPr>
            <a:r>
              <a:rPr lang="en-US" dirty="0"/>
              <a:t>Click to edit Master text styles</a:t>
            </a:r>
          </a:p>
          <a:p>
            <a:pPr marL="342891" lvl="1" indent="-171446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tabLst/>
            </a:pPr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marL="1031849" lvl="4" indent="-344479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None/>
              <a:tabLst/>
            </a:pPr>
            <a:r>
              <a:rPr lang="en-US" dirty="0"/>
              <a:t>Fifth level</a:t>
            </a:r>
          </a:p>
        </p:txBody>
      </p:sp>
      <p:sp>
        <p:nvSpPr>
          <p:cNvPr id="3" name="Google Shape;94;p2">
            <a:extLst>
              <a:ext uri="{FF2B5EF4-FFF2-40B4-BE49-F238E27FC236}">
                <a16:creationId xmlns:a16="http://schemas.microsoft.com/office/drawing/2014/main" id="{3C4FC164-A1A6-BBE8-8E0E-01DBA8330A22}"/>
              </a:ext>
            </a:extLst>
          </p:cNvPr>
          <p:cNvSpPr/>
          <p:nvPr userDrawn="1"/>
        </p:nvSpPr>
        <p:spPr>
          <a:xfrm>
            <a:off x="3488160" y="6516480"/>
            <a:ext cx="4999680" cy="303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Peter Kammel – PIONEER – Beam</a:t>
            </a:r>
            <a:endParaRPr lang="en-US"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991A059-1DE1-B377-AF56-84830AEB8C2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62969" y="75043"/>
            <a:ext cx="1583849" cy="277969"/>
          </a:xfrm>
          <a:prstGeom prst="rect">
            <a:avLst/>
          </a:prstGeom>
          <a:ln>
            <a:noFill/>
          </a:ln>
          <a:scene3d>
            <a:camera prst="orthographicFront"/>
            <a:lightRig rig="threePt" dir="t"/>
          </a:scene3d>
          <a:sp3d/>
        </p:spPr>
      </p:pic>
    </p:spTree>
    <p:extLst>
      <p:ext uri="{BB962C8B-B14F-4D97-AF65-F5344CB8AC3E}">
        <p14:creationId xmlns:p14="http://schemas.microsoft.com/office/powerpoint/2010/main" val="587884504"/>
      </p:ext>
    </p:extLst>
  </p:cSld>
  <p:clrMapOvr>
    <a:masterClrMapping/>
  </p:clrMapOvr>
  <p:hf hd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ustom Layout" userDrawn="1">
  <p:cSld name="1_Custom Layou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/>
          <p:nvPr/>
        </p:nvSpPr>
        <p:spPr>
          <a:xfrm>
            <a:off x="8600160" y="4477320"/>
            <a:ext cx="1434720" cy="240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" name="Google Shape;17;p2" descr="Screen Clippi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5280" y="-54766"/>
            <a:ext cx="12196800" cy="121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2"/>
          <p:cNvPicPr preferRelativeResize="0"/>
          <p:nvPr/>
        </p:nvPicPr>
        <p:blipFill rotWithShape="1">
          <a:blip r:embed="rId3" cstate="hq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70462" y="131040"/>
            <a:ext cx="3098338" cy="556714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"/>
          <p:cNvSpPr txBox="1">
            <a:spLocks noGrp="1"/>
          </p:cNvSpPr>
          <p:nvPr>
            <p:ph type="body" idx="1"/>
          </p:nvPr>
        </p:nvSpPr>
        <p:spPr>
          <a:xfrm>
            <a:off x="146534" y="2327837"/>
            <a:ext cx="11589424" cy="1529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rgbClr val="004C97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228600" algn="l" rtl="0">
              <a:spcBef>
                <a:spcPts val="320"/>
              </a:spcBef>
              <a:spcAft>
                <a:spcPts val="0"/>
              </a:spcAft>
              <a:buClr>
                <a:srgbClr val="2E5286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228600" algn="l" rtl="0">
              <a:spcBef>
                <a:spcPts val="320"/>
              </a:spcBef>
              <a:spcAft>
                <a:spcPts val="0"/>
              </a:spcAft>
              <a:buClr>
                <a:srgbClr val="2E5286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rgbClr val="2E5286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rgbClr val="2E5286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body" idx="2"/>
          </p:nvPr>
        </p:nvSpPr>
        <p:spPr>
          <a:xfrm>
            <a:off x="146533" y="1346040"/>
            <a:ext cx="11589425" cy="822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4C97"/>
              </a:buClr>
              <a:buSzPts val="3200"/>
              <a:buFont typeface="Arial"/>
              <a:buNone/>
              <a:defRPr sz="3200" b="1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228600" algn="l" rtl="0">
              <a:spcBef>
                <a:spcPts val="560"/>
              </a:spcBef>
              <a:spcAft>
                <a:spcPts val="0"/>
              </a:spcAft>
              <a:buClr>
                <a:srgbClr val="004C97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228600" algn="l" rtl="0">
              <a:spcBef>
                <a:spcPts val="560"/>
              </a:spcBef>
              <a:spcAft>
                <a:spcPts val="0"/>
              </a:spcAft>
              <a:buClr>
                <a:srgbClr val="004C97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228600" algn="l" rtl="0">
              <a:spcBef>
                <a:spcPts val="560"/>
              </a:spcBef>
              <a:spcAft>
                <a:spcPts val="0"/>
              </a:spcAft>
              <a:buClr>
                <a:srgbClr val="004C97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228600" algn="l" rtl="0">
              <a:spcBef>
                <a:spcPts val="560"/>
              </a:spcBef>
              <a:spcAft>
                <a:spcPts val="0"/>
              </a:spcAft>
              <a:buClr>
                <a:srgbClr val="004C97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dt" idx="10"/>
          </p:nvPr>
        </p:nvSpPr>
        <p:spPr>
          <a:xfrm>
            <a:off x="287867" y="6549578"/>
            <a:ext cx="1595060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Oct 2023</a:t>
            </a:r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ftr" idx="11"/>
          </p:nvPr>
        </p:nvSpPr>
        <p:spPr>
          <a:xfrm>
            <a:off x="2040806" y="6549578"/>
            <a:ext cx="8347199" cy="2428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Peter Kammel - piE5 overview</a:t>
            </a:r>
          </a:p>
        </p:txBody>
      </p:sp>
      <p:sp>
        <p:nvSpPr>
          <p:cNvPr id="23" name="Google Shape;23;p2"/>
          <p:cNvSpPr/>
          <p:nvPr/>
        </p:nvSpPr>
        <p:spPr>
          <a:xfrm>
            <a:off x="231419" y="6258863"/>
            <a:ext cx="1355340" cy="2453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27678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ogo Bottom: Title &amp; Content">
  <p:cSld name="Logo Bottom: Title &amp; Content">
    <p:bg>
      <p:bgPr>
        <a:solidFill>
          <a:schemeClr val="lt1"/>
        </a:solid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"/>
          <p:cNvSpPr txBox="1">
            <a:spLocks noGrp="1"/>
          </p:cNvSpPr>
          <p:nvPr>
            <p:ph type="title"/>
          </p:nvPr>
        </p:nvSpPr>
        <p:spPr>
          <a:xfrm>
            <a:off x="519486" y="79521"/>
            <a:ext cx="11226396" cy="5577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rgbClr val="4E74A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dirty="0"/>
          </a:p>
        </p:txBody>
      </p:sp>
      <p:sp>
        <p:nvSpPr>
          <p:cNvPr id="26" name="Google Shape;26;p3"/>
          <p:cNvSpPr txBox="1">
            <a:spLocks noGrp="1"/>
          </p:cNvSpPr>
          <p:nvPr>
            <p:ph type="body" idx="1"/>
          </p:nvPr>
        </p:nvSpPr>
        <p:spPr>
          <a:xfrm>
            <a:off x="519487" y="962529"/>
            <a:ext cx="11226396" cy="5439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82880" marR="0" lvl="0" indent="-274320" algn="l" rtl="0">
              <a:spcBef>
                <a:spcPts val="2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 panose="020B0604020202020204" pitchFamily="34" charset="0"/>
              <a:buChar char="•"/>
              <a:defRPr sz="2000" b="0" i="0" u="none" strike="noStrike" cap="none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548640" marR="0" lvl="1" indent="-274320" algn="l" rtl="0">
              <a:spcBef>
                <a:spcPts val="360"/>
              </a:spcBef>
              <a:spcAft>
                <a:spcPts val="0"/>
              </a:spcAft>
              <a:buClr>
                <a:srgbClr val="4E74A3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accent6">
                    <a:lumMod val="75000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731520" marR="0" lvl="2" indent="-182880" algn="l" rtl="0">
              <a:spcBef>
                <a:spcPts val="320"/>
              </a:spcBef>
              <a:spcAft>
                <a:spcPts val="0"/>
              </a:spcAft>
              <a:buClr>
                <a:srgbClr val="93540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93540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097280" marR="0" lvl="3" indent="-182880" algn="l" rtl="0">
              <a:spcBef>
                <a:spcPts val="280"/>
              </a:spcBef>
              <a:spcAft>
                <a:spcPts val="0"/>
              </a:spcAft>
              <a:buClr>
                <a:srgbClr val="344D6C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accent1">
                    <a:lumMod val="50000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rgbClr val="505050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29" name="Google Shape;29;p3" descr="A picture containing meter, gauge&#10;&#10;Description automatically generated"/>
          <p:cNvPicPr preferRelativeResize="0"/>
          <p:nvPr/>
        </p:nvPicPr>
        <p:blipFill rotWithShape="1">
          <a:blip r:embed="rId2" cstate="hq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24533" y="33427"/>
            <a:ext cx="2146976" cy="332332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3"/>
          <p:cNvSpPr txBox="1"/>
          <p:nvPr/>
        </p:nvSpPr>
        <p:spPr>
          <a:xfrm>
            <a:off x="11469657" y="6549578"/>
            <a:ext cx="552451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 sz="1200">
              <a:solidFill>
                <a:srgbClr val="004C97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3" name="Google Shape;33;p3"/>
          <p:cNvSpPr/>
          <p:nvPr/>
        </p:nvSpPr>
        <p:spPr>
          <a:xfrm>
            <a:off x="231419" y="6258863"/>
            <a:ext cx="1355340" cy="2453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E46875-5704-627D-351A-253B4BF95392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Jan 2024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433922E-06DC-B719-AA4F-A3E7F1B751D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Peter Kammel - piE5 overview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8C682A-1E6D-4D0A-580F-F107E2E5C67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3062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ogo Bottom: Content &amp; Caption">
  <p:cSld name="Logo Bottom: Content &amp; Capti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4"/>
          <p:cNvSpPr txBox="1">
            <a:spLocks noGrp="1"/>
          </p:cNvSpPr>
          <p:nvPr>
            <p:ph type="body" idx="1"/>
          </p:nvPr>
        </p:nvSpPr>
        <p:spPr>
          <a:xfrm>
            <a:off x="304800" y="958851"/>
            <a:ext cx="4037192" cy="5022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47"/>
              </a:spcBef>
              <a:spcAft>
                <a:spcPts val="0"/>
              </a:spcAft>
              <a:buClr>
                <a:srgbClr val="004C97"/>
              </a:buClr>
              <a:buSzPts val="1300"/>
              <a:buFont typeface="Arial"/>
              <a:buNone/>
              <a:defRPr sz="1733" b="1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600" b="0" i="0" u="none" strike="noStrike" cap="none">
                <a:solidFill>
                  <a:srgbClr val="7F7F7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333" b="0" i="0" u="none" strike="noStrike" cap="none">
                <a:solidFill>
                  <a:srgbClr val="7F7F7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body" idx="2"/>
          </p:nvPr>
        </p:nvSpPr>
        <p:spPr>
          <a:xfrm>
            <a:off x="4723621" y="958852"/>
            <a:ext cx="7130140" cy="5022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05050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505050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3238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05050"/>
              </a:buClr>
              <a:buSzPts val="1500"/>
              <a:buFont typeface="Arial"/>
              <a:buChar char="•"/>
              <a:defRPr sz="2000" b="0" i="0" u="none" strike="noStrike" cap="non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373"/>
              </a:spcBef>
              <a:spcAft>
                <a:spcPts val="0"/>
              </a:spcAft>
              <a:buClr>
                <a:srgbClr val="505050"/>
              </a:buClr>
              <a:buSzPts val="1400"/>
              <a:buFont typeface="Arial"/>
              <a:buChar char="–"/>
              <a:defRPr sz="1867" b="0" i="0" u="none" strike="noStrike" cap="non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373"/>
              </a:spcBef>
              <a:spcAft>
                <a:spcPts val="0"/>
              </a:spcAft>
              <a:buClr>
                <a:srgbClr val="505050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dt" idx="10"/>
          </p:nvPr>
        </p:nvSpPr>
        <p:spPr>
          <a:xfrm>
            <a:off x="982436" y="6504215"/>
            <a:ext cx="900491" cy="2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7"/>
              </a:buClr>
              <a:buSzPts val="1400"/>
              <a:buFont typeface="Helvetica Neue"/>
              <a:buNone/>
              <a:defRPr sz="1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4"/>
          <p:cNvSpPr txBox="1">
            <a:spLocks noGrp="1"/>
          </p:cNvSpPr>
          <p:nvPr>
            <p:ph type="ftr" idx="11"/>
          </p:nvPr>
        </p:nvSpPr>
        <p:spPr>
          <a:xfrm>
            <a:off x="2040806" y="6504215"/>
            <a:ext cx="8349492" cy="2500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7"/>
              </a:buClr>
              <a:buSzPts val="1400"/>
              <a:buFont typeface="Helvetica Neue"/>
              <a:buNone/>
              <a:defRPr sz="1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4"/>
          <p:cNvSpPr txBox="1">
            <a:spLocks noGrp="1"/>
          </p:cNvSpPr>
          <p:nvPr>
            <p:ph type="sldNum" idx="12"/>
          </p:nvPr>
        </p:nvSpPr>
        <p:spPr>
          <a:xfrm>
            <a:off x="296333" y="6504215"/>
            <a:ext cx="552451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0" name="Google Shape;40;p4"/>
          <p:cNvSpPr txBox="1">
            <a:spLocks noGrp="1"/>
          </p:cNvSpPr>
          <p:nvPr>
            <p:ph type="title"/>
          </p:nvPr>
        </p:nvSpPr>
        <p:spPr>
          <a:xfrm>
            <a:off x="304800" y="254027"/>
            <a:ext cx="11582400" cy="427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933" b="1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67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67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67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67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67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67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67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67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pic>
        <p:nvPicPr>
          <p:cNvPr id="2" name="Google Shape;29;p3" descr="A picture containing meter, gauge&#10;&#10;Description automatically generated">
            <a:extLst>
              <a:ext uri="{FF2B5EF4-FFF2-40B4-BE49-F238E27FC236}">
                <a16:creationId xmlns:a16="http://schemas.microsoft.com/office/drawing/2014/main" id="{16F8202E-34DA-79E4-A228-9AAC5A648214}"/>
              </a:ext>
            </a:extLst>
          </p:cNvPr>
          <p:cNvPicPr preferRelativeResize="0"/>
          <p:nvPr userDrawn="1"/>
        </p:nvPicPr>
        <p:blipFill rotWithShape="1">
          <a:blip r:embed="rId2" cstate="hq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24533" y="33427"/>
            <a:ext cx="2146976" cy="3323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0160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ustom Layout" userDrawn="1">
  <p:cSld name="1_Custom Layou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/>
          <p:nvPr/>
        </p:nvSpPr>
        <p:spPr>
          <a:xfrm>
            <a:off x="8600160" y="4477320"/>
            <a:ext cx="1434720" cy="240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" name="Google Shape;17;p2" descr="Screen Clippi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5280" y="-54766"/>
            <a:ext cx="12196800" cy="121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2"/>
          <p:cNvPicPr preferRelativeResize="0"/>
          <p:nvPr/>
        </p:nvPicPr>
        <p:blipFill rotWithShape="1">
          <a:blip r:embed="rId3" cstate="hq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70462" y="131040"/>
            <a:ext cx="3098338" cy="556714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"/>
          <p:cNvSpPr txBox="1">
            <a:spLocks noGrp="1"/>
          </p:cNvSpPr>
          <p:nvPr>
            <p:ph type="body" idx="1"/>
          </p:nvPr>
        </p:nvSpPr>
        <p:spPr>
          <a:xfrm>
            <a:off x="146534" y="2327837"/>
            <a:ext cx="11589424" cy="1529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rgbClr val="004C97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228600" algn="l" rtl="0">
              <a:spcBef>
                <a:spcPts val="320"/>
              </a:spcBef>
              <a:spcAft>
                <a:spcPts val="0"/>
              </a:spcAft>
              <a:buClr>
                <a:srgbClr val="2E5286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228600" algn="l" rtl="0">
              <a:spcBef>
                <a:spcPts val="320"/>
              </a:spcBef>
              <a:spcAft>
                <a:spcPts val="0"/>
              </a:spcAft>
              <a:buClr>
                <a:srgbClr val="2E5286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rgbClr val="2E5286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rgbClr val="2E5286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body" idx="2"/>
          </p:nvPr>
        </p:nvSpPr>
        <p:spPr>
          <a:xfrm>
            <a:off x="146533" y="1346040"/>
            <a:ext cx="11589425" cy="822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4C97"/>
              </a:buClr>
              <a:buSzPts val="3200"/>
              <a:buFont typeface="Arial"/>
              <a:buNone/>
              <a:defRPr sz="3200" b="1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228600" algn="l" rtl="0">
              <a:spcBef>
                <a:spcPts val="560"/>
              </a:spcBef>
              <a:spcAft>
                <a:spcPts val="0"/>
              </a:spcAft>
              <a:buClr>
                <a:srgbClr val="004C97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228600" algn="l" rtl="0">
              <a:spcBef>
                <a:spcPts val="560"/>
              </a:spcBef>
              <a:spcAft>
                <a:spcPts val="0"/>
              </a:spcAft>
              <a:buClr>
                <a:srgbClr val="004C97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228600" algn="l" rtl="0">
              <a:spcBef>
                <a:spcPts val="560"/>
              </a:spcBef>
              <a:spcAft>
                <a:spcPts val="0"/>
              </a:spcAft>
              <a:buClr>
                <a:srgbClr val="004C97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228600" algn="l" rtl="0">
              <a:spcBef>
                <a:spcPts val="560"/>
              </a:spcBef>
              <a:spcAft>
                <a:spcPts val="0"/>
              </a:spcAft>
              <a:buClr>
                <a:srgbClr val="004C97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dt" idx="10"/>
          </p:nvPr>
        </p:nvSpPr>
        <p:spPr>
          <a:xfrm>
            <a:off x="287867" y="6549578"/>
            <a:ext cx="1595060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Oct 2023</a:t>
            </a:r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ftr" idx="11"/>
          </p:nvPr>
        </p:nvSpPr>
        <p:spPr>
          <a:xfrm>
            <a:off x="2040806" y="6549578"/>
            <a:ext cx="8347199" cy="2428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Peter Kammel - piE5 overview</a:t>
            </a:r>
          </a:p>
        </p:txBody>
      </p:sp>
      <p:sp>
        <p:nvSpPr>
          <p:cNvPr id="23" name="Google Shape;23;p2"/>
          <p:cNvSpPr/>
          <p:nvPr/>
        </p:nvSpPr>
        <p:spPr>
          <a:xfrm>
            <a:off x="231419" y="6258863"/>
            <a:ext cx="1355340" cy="2453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671517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ogo Bottom: Title &amp; Content">
  <p:cSld name="Logo Bottom: Title &amp; Content">
    <p:bg>
      <p:bgPr>
        <a:solidFill>
          <a:schemeClr val="lt1"/>
        </a:solid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"/>
          <p:cNvSpPr txBox="1">
            <a:spLocks noGrp="1"/>
          </p:cNvSpPr>
          <p:nvPr>
            <p:ph type="title"/>
          </p:nvPr>
        </p:nvSpPr>
        <p:spPr>
          <a:xfrm>
            <a:off x="519486" y="79521"/>
            <a:ext cx="11226396" cy="5577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rgbClr val="4E74A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dirty="0"/>
          </a:p>
        </p:txBody>
      </p:sp>
      <p:sp>
        <p:nvSpPr>
          <p:cNvPr id="26" name="Google Shape;26;p3"/>
          <p:cNvSpPr txBox="1">
            <a:spLocks noGrp="1"/>
          </p:cNvSpPr>
          <p:nvPr>
            <p:ph type="body" idx="1"/>
          </p:nvPr>
        </p:nvSpPr>
        <p:spPr>
          <a:xfrm>
            <a:off x="519487" y="962529"/>
            <a:ext cx="11226396" cy="5439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82880" marR="0" lvl="0" indent="-274320" algn="l" rtl="0">
              <a:spcBef>
                <a:spcPts val="2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 panose="020B0604020202020204" pitchFamily="34" charset="0"/>
              <a:buChar char="•"/>
              <a:defRPr sz="2000" b="0" i="0" u="none" strike="noStrike" cap="none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548640" marR="0" lvl="1" indent="-274320" algn="l" rtl="0">
              <a:spcBef>
                <a:spcPts val="360"/>
              </a:spcBef>
              <a:spcAft>
                <a:spcPts val="0"/>
              </a:spcAft>
              <a:buClr>
                <a:srgbClr val="4E74A3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accent6">
                    <a:lumMod val="75000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731520" marR="0" lvl="2" indent="-182880" algn="l" rtl="0">
              <a:spcBef>
                <a:spcPts val="320"/>
              </a:spcBef>
              <a:spcAft>
                <a:spcPts val="0"/>
              </a:spcAft>
              <a:buClr>
                <a:srgbClr val="93540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93540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097280" marR="0" lvl="3" indent="-182880" algn="l" rtl="0">
              <a:spcBef>
                <a:spcPts val="280"/>
              </a:spcBef>
              <a:spcAft>
                <a:spcPts val="0"/>
              </a:spcAft>
              <a:buClr>
                <a:srgbClr val="344D6C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accent1">
                    <a:lumMod val="50000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rgbClr val="505050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29" name="Google Shape;29;p3" descr="A picture containing meter, gauge&#10;&#10;Description automatically generated"/>
          <p:cNvPicPr preferRelativeResize="0"/>
          <p:nvPr/>
        </p:nvPicPr>
        <p:blipFill rotWithShape="1">
          <a:blip r:embed="rId2" cstate="hq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24533" y="33427"/>
            <a:ext cx="2146976" cy="332332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3"/>
          <p:cNvSpPr txBox="1"/>
          <p:nvPr/>
        </p:nvSpPr>
        <p:spPr>
          <a:xfrm>
            <a:off x="11469657" y="6549578"/>
            <a:ext cx="552451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 sz="1200">
              <a:solidFill>
                <a:srgbClr val="004C97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3" name="Google Shape;33;p3"/>
          <p:cNvSpPr/>
          <p:nvPr/>
        </p:nvSpPr>
        <p:spPr>
          <a:xfrm>
            <a:off x="231419" y="6258863"/>
            <a:ext cx="1355340" cy="2453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E46875-5704-627D-351A-253B4BF95392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Oct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433922E-06DC-B719-AA4F-A3E7F1B751D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Peter Kammel - piE5 overview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8C682A-1E6D-4D0A-580F-F107E2E5C67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7612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ogo Bottom: Content &amp; Caption">
  <p:cSld name="Logo Bottom: Content &amp; Capti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4"/>
          <p:cNvSpPr txBox="1">
            <a:spLocks noGrp="1"/>
          </p:cNvSpPr>
          <p:nvPr>
            <p:ph type="body" idx="1"/>
          </p:nvPr>
        </p:nvSpPr>
        <p:spPr>
          <a:xfrm>
            <a:off x="304800" y="958851"/>
            <a:ext cx="4037192" cy="5022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47"/>
              </a:spcBef>
              <a:spcAft>
                <a:spcPts val="0"/>
              </a:spcAft>
              <a:buClr>
                <a:srgbClr val="004C97"/>
              </a:buClr>
              <a:buSzPts val="1300"/>
              <a:buFont typeface="Arial"/>
              <a:buNone/>
              <a:defRPr sz="1733" b="1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600" b="0" i="0" u="none" strike="noStrike" cap="none">
                <a:solidFill>
                  <a:srgbClr val="7F7F7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333" b="0" i="0" u="none" strike="noStrike" cap="none">
                <a:solidFill>
                  <a:srgbClr val="7F7F7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body" idx="2"/>
          </p:nvPr>
        </p:nvSpPr>
        <p:spPr>
          <a:xfrm>
            <a:off x="4723621" y="958852"/>
            <a:ext cx="7130140" cy="5022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05050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505050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3238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05050"/>
              </a:buClr>
              <a:buSzPts val="1500"/>
              <a:buFont typeface="Arial"/>
              <a:buChar char="•"/>
              <a:defRPr sz="2000" b="0" i="0" u="none" strike="noStrike" cap="non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373"/>
              </a:spcBef>
              <a:spcAft>
                <a:spcPts val="0"/>
              </a:spcAft>
              <a:buClr>
                <a:srgbClr val="505050"/>
              </a:buClr>
              <a:buSzPts val="1400"/>
              <a:buFont typeface="Arial"/>
              <a:buChar char="–"/>
              <a:defRPr sz="1867" b="0" i="0" u="none" strike="noStrike" cap="non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373"/>
              </a:spcBef>
              <a:spcAft>
                <a:spcPts val="0"/>
              </a:spcAft>
              <a:buClr>
                <a:srgbClr val="505050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dt" idx="10"/>
          </p:nvPr>
        </p:nvSpPr>
        <p:spPr>
          <a:xfrm>
            <a:off x="982436" y="6504215"/>
            <a:ext cx="900491" cy="2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7"/>
              </a:buClr>
              <a:buSzPts val="1400"/>
              <a:buFont typeface="Helvetica Neue"/>
              <a:buNone/>
              <a:defRPr sz="1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4"/>
          <p:cNvSpPr txBox="1">
            <a:spLocks noGrp="1"/>
          </p:cNvSpPr>
          <p:nvPr>
            <p:ph type="ftr" idx="11"/>
          </p:nvPr>
        </p:nvSpPr>
        <p:spPr>
          <a:xfrm>
            <a:off x="2040806" y="6504215"/>
            <a:ext cx="8349492" cy="2500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7"/>
              </a:buClr>
              <a:buSzPts val="1400"/>
              <a:buFont typeface="Helvetica Neue"/>
              <a:buNone/>
              <a:defRPr sz="1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4"/>
          <p:cNvSpPr txBox="1">
            <a:spLocks noGrp="1"/>
          </p:cNvSpPr>
          <p:nvPr>
            <p:ph type="sldNum" idx="12"/>
          </p:nvPr>
        </p:nvSpPr>
        <p:spPr>
          <a:xfrm>
            <a:off x="296333" y="6504215"/>
            <a:ext cx="552451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0" name="Google Shape;40;p4"/>
          <p:cNvSpPr txBox="1">
            <a:spLocks noGrp="1"/>
          </p:cNvSpPr>
          <p:nvPr>
            <p:ph type="title"/>
          </p:nvPr>
        </p:nvSpPr>
        <p:spPr>
          <a:xfrm>
            <a:off x="304800" y="254027"/>
            <a:ext cx="11582400" cy="427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933" b="1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67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67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67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67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67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67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67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67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pic>
        <p:nvPicPr>
          <p:cNvPr id="2" name="Google Shape;29;p3" descr="A picture containing meter, gauge&#10;&#10;Description automatically generated">
            <a:extLst>
              <a:ext uri="{FF2B5EF4-FFF2-40B4-BE49-F238E27FC236}">
                <a16:creationId xmlns:a16="http://schemas.microsoft.com/office/drawing/2014/main" id="{16F8202E-34DA-79E4-A228-9AAC5A648214}"/>
              </a:ext>
            </a:extLst>
          </p:cNvPr>
          <p:cNvPicPr preferRelativeResize="0"/>
          <p:nvPr userDrawn="1"/>
        </p:nvPicPr>
        <p:blipFill rotWithShape="1">
          <a:blip r:embed="rId2" cstate="hq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24533" y="33427"/>
            <a:ext cx="2146976" cy="3323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2849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69657" y="6549578"/>
            <a:ext cx="552451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8600019" y="4477484"/>
            <a:ext cx="1435100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sz="2400" dirty="0"/>
          </a:p>
        </p:txBody>
      </p:sp>
      <p:sp>
        <p:nvSpPr>
          <p:cNvPr id="2" name="Rectangle 1"/>
          <p:cNvSpPr/>
          <p:nvPr/>
        </p:nvSpPr>
        <p:spPr>
          <a:xfrm>
            <a:off x="231419" y="6258863"/>
            <a:ext cx="1355340" cy="245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234876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3" r:id="rId3"/>
  </p:sldLayoutIdLst>
  <p:hf hdr="0"/>
  <p:txStyles>
    <p:titleStyle>
      <a:lvl1pPr algn="l" defTabSz="457189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189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189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189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189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189" algn="l" defTabSz="457189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377" algn="l" defTabSz="457189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566" algn="l" defTabSz="457189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754" algn="l" defTabSz="457189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891" indent="-342891" algn="l" defTabSz="457189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32" indent="-285744" algn="l" defTabSz="457189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2971" indent="-228594" algn="l" defTabSz="457189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160" indent="-228594" algn="l" defTabSz="457189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349" indent="-228594" algn="l" defTabSz="457189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0"/>
          </a:schemeClr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dt" idx="10"/>
          </p:nvPr>
        </p:nvSpPr>
        <p:spPr>
          <a:xfrm>
            <a:off x="287867" y="6549578"/>
            <a:ext cx="1595060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Oct 2023</a:t>
            </a:r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ftr" idx="11"/>
          </p:nvPr>
        </p:nvSpPr>
        <p:spPr>
          <a:xfrm>
            <a:off x="2040806" y="6549578"/>
            <a:ext cx="8347199" cy="2428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Peter Kammel - piE5 overview</a:t>
            </a:r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sldNum" idx="12"/>
          </p:nvPr>
        </p:nvSpPr>
        <p:spPr>
          <a:xfrm>
            <a:off x="11469657" y="6549578"/>
            <a:ext cx="552451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" name="Google Shape;13;p1"/>
          <p:cNvSpPr txBox="1"/>
          <p:nvPr/>
        </p:nvSpPr>
        <p:spPr>
          <a:xfrm>
            <a:off x="8600019" y="4477484"/>
            <a:ext cx="1435100" cy="2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1"/>
          <p:cNvSpPr/>
          <p:nvPr/>
        </p:nvSpPr>
        <p:spPr>
          <a:xfrm>
            <a:off x="231419" y="6258863"/>
            <a:ext cx="1355340" cy="2453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6489807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</p:sldLayoutIdLst>
  <p:hf hd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0"/>
          </a:schemeClr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dt" idx="10"/>
          </p:nvPr>
        </p:nvSpPr>
        <p:spPr>
          <a:xfrm>
            <a:off x="287867" y="6549578"/>
            <a:ext cx="1595060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Oct 2023</a:t>
            </a:r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ftr" idx="11"/>
          </p:nvPr>
        </p:nvSpPr>
        <p:spPr>
          <a:xfrm>
            <a:off x="2040806" y="6549578"/>
            <a:ext cx="8347199" cy="2428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Peter Kammel - piE5 overview</a:t>
            </a:r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sldNum" idx="12"/>
          </p:nvPr>
        </p:nvSpPr>
        <p:spPr>
          <a:xfrm>
            <a:off x="11469657" y="6549578"/>
            <a:ext cx="552451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" name="Google Shape;13;p1"/>
          <p:cNvSpPr txBox="1"/>
          <p:nvPr/>
        </p:nvSpPr>
        <p:spPr>
          <a:xfrm>
            <a:off x="8600019" y="4477484"/>
            <a:ext cx="1435100" cy="2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1"/>
          <p:cNvSpPr/>
          <p:nvPr/>
        </p:nvSpPr>
        <p:spPr>
          <a:xfrm>
            <a:off x="231419" y="6258863"/>
            <a:ext cx="1355340" cy="2453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681368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</p:sldLayoutIdLst>
  <p:hf hd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30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0.png"/><Relationship Id="rId4" Type="http://schemas.openxmlformats.org/officeDocument/2006/relationships/image" Target="../media/image16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B71A4E6-F145-BA20-9619-1C713185B78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64058" y="2878995"/>
            <a:ext cx="4497525" cy="2714811"/>
          </a:xfrm>
          <a:ln>
            <a:solidFill>
              <a:schemeClr val="accent1"/>
            </a:solidFill>
          </a:ln>
        </p:spPr>
        <p:txBody>
          <a:bodyPr lIns="0" tIns="45720" rIns="0" bIns="45720" anchor="t">
            <a:noAutofit/>
          </a:bodyPr>
          <a:lstStyle/>
          <a:p>
            <a:pPr marL="457200" indent="-36576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ReCap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and KPPs</a:t>
            </a:r>
          </a:p>
          <a:p>
            <a:pPr marL="457200" indent="-36576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Progress and Tasks</a:t>
            </a:r>
          </a:p>
          <a:p>
            <a:pPr marL="742315" lvl="1" indent="-285750">
              <a:buFont typeface="Helvetica" panose="020B0604020202020204" pitchFamily="34" charset="0"/>
              <a:buChar char="−"/>
            </a:pP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G4BL tuning</a:t>
            </a:r>
          </a:p>
          <a:p>
            <a:pPr marL="742315" lvl="1" indent="-285750">
              <a:buFont typeface="Helvetica,Sans-Serif" panose="020B0604020202020204" pitchFamily="34" charset="0"/>
              <a:buChar char="−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  <a:ea typeface="ＭＳ Ｐゴシック"/>
                <a:cs typeface="Helvetica"/>
              </a:rPr>
              <a:t>see previous talks this session</a:t>
            </a:r>
          </a:p>
          <a:p>
            <a:pPr marL="742315" lvl="1" indent="-285750">
              <a:buFont typeface="Helvetica" panose="020B0604020202020204" pitchFamily="34" charset="0"/>
              <a:buChar char="−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AI and machine learning*)</a:t>
            </a:r>
          </a:p>
          <a:p>
            <a:pPr marL="742315" lvl="1" indent="-285750">
              <a:buFont typeface="Helvetica" panose="020B0604020202020204" pitchFamily="34" charset="0"/>
              <a:buChar char="−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  <a:ea typeface="ＭＳ Ｐゴシック"/>
              </a:rPr>
              <a:t>Major beam design (Stefan)</a:t>
            </a:r>
          </a:p>
          <a:p>
            <a:pPr marL="457200" indent="-36576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Plans</a:t>
            </a:r>
          </a:p>
          <a:p>
            <a:pPr marL="742315" lvl="1" indent="-285750">
              <a:buFont typeface="Helvetica" panose="020B0604020202020204" pitchFamily="34" charset="0"/>
              <a:buChar char="−"/>
            </a:pPr>
            <a:r>
              <a:rPr lang="en-US" b="1" dirty="0">
                <a:solidFill>
                  <a:schemeClr val="accent2">
                    <a:lumMod val="50000"/>
                  </a:schemeClr>
                </a:solidFill>
                <a:ea typeface="ＭＳ Ｐゴシック"/>
              </a:rPr>
              <a:t>Beam request 2025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9442405-1B00-CB6E-E9C4-88D9ECF0FFA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6210" y="1163996"/>
            <a:ext cx="11589425" cy="2177490"/>
          </a:xfrm>
        </p:spPr>
        <p:txBody>
          <a:bodyPr vert="horz" wrap="square" lIns="0" tIns="45720" rIns="91440" bIns="45720" anchor="ctr" anchorCtr="0">
            <a:normAutofit/>
          </a:bodyPr>
          <a:lstStyle/>
          <a:p>
            <a:r>
              <a:rPr lang="en-US" dirty="0"/>
              <a:t>piE5 Beam</a:t>
            </a:r>
          </a:p>
          <a:p>
            <a:pPr marL="548640" indent="-27432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Beam specs and impact on key performance parameters</a:t>
            </a:r>
          </a:p>
          <a:p>
            <a:pPr marL="548640" indent="-27432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piE5 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</a:rPr>
              <a:t>beamtest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: Goals, sensitivity and plan</a:t>
            </a:r>
          </a:p>
          <a:p>
            <a:br>
              <a:rPr lang="en-US" sz="1600" b="0" dirty="0"/>
            </a:br>
            <a:endParaRPr lang="en-US" sz="1600" b="0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A557E8E0-F1F4-A526-E7CA-B3927B108583}"/>
              </a:ext>
            </a:extLst>
          </p:cNvPr>
          <p:cNvSpPr txBox="1">
            <a:spLocks/>
          </p:cNvSpPr>
          <p:nvPr/>
        </p:nvSpPr>
        <p:spPr>
          <a:xfrm>
            <a:off x="6222940" y="3080744"/>
            <a:ext cx="4125020" cy="271481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000" kern="1200">
                <a:solidFill>
                  <a:srgbClr val="004C97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457189" indent="0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600" kern="1200">
                <a:solidFill>
                  <a:srgbClr val="2E5286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914377" indent="0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600" kern="1200">
                <a:solidFill>
                  <a:srgbClr val="2E5286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371566" indent="0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600" kern="1200">
                <a:solidFill>
                  <a:srgbClr val="2E5286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828754" indent="0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600" kern="1200">
                <a:solidFill>
                  <a:srgbClr val="2E5286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C7CC9E-0E81-6620-2AD1-122E7D20035B}"/>
              </a:ext>
            </a:extLst>
          </p:cNvPr>
          <p:cNvSpPr txBox="1"/>
          <p:nvPr/>
        </p:nvSpPr>
        <p:spPr>
          <a:xfrm>
            <a:off x="4166589" y="5695935"/>
            <a:ext cx="3611189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dirty="0"/>
              <a:t>*) limited progress since last CM</a:t>
            </a:r>
            <a:br>
              <a:rPr lang="en-US" dirty="0"/>
            </a:br>
            <a:r>
              <a:rPr lang="en-US" dirty="0"/>
              <a:t>   not covered, but news in previous talks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94D601-6CD7-5144-2AA3-C9F99E4864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863" y="5907050"/>
            <a:ext cx="3096634" cy="821778"/>
          </a:xfrm>
          <a:prstGeom prst="rect">
            <a:avLst/>
          </a:prstGeom>
        </p:spPr>
      </p:pic>
      <p:pic>
        <p:nvPicPr>
          <p:cNvPr id="3" name="Picture 2" descr="A map of a train&#10;&#10;Description automatically generated">
            <a:extLst>
              <a:ext uri="{FF2B5EF4-FFF2-40B4-BE49-F238E27FC236}">
                <a16:creationId xmlns:a16="http://schemas.microsoft.com/office/drawing/2014/main" id="{61CB7090-3107-714E-A1AF-6595B09DE3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9772" y="2875175"/>
            <a:ext cx="2116661" cy="2718063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2700000">
              <a:srgbClr val="000000">
                <a:alpha val="40000"/>
              </a:srgb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C01716D-2AFF-E4EF-E4D6-D4491BDC0FCD}"/>
              </a:ext>
            </a:extLst>
          </p:cNvPr>
          <p:cNvSpPr txBox="1"/>
          <p:nvPr/>
        </p:nvSpPr>
        <p:spPr>
          <a:xfrm>
            <a:off x="396235" y="2983242"/>
            <a:ext cx="2947447" cy="8899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700"/>
              </a:spcBef>
            </a:pPr>
            <a:r>
              <a:rPr lang="en-US" sz="1600" dirty="0">
                <a:solidFill>
                  <a:srgbClr val="004C97"/>
                </a:solidFill>
                <a:latin typeface="Helvetica"/>
                <a:cs typeface="Helvetica"/>
              </a:rPr>
              <a:t>Anna Soter and </a:t>
            </a:r>
            <a:endParaRPr lang="en-US" sz="1600" dirty="0">
              <a:latin typeface="Helvetica"/>
              <a:cs typeface="Helvetica"/>
            </a:endParaRPr>
          </a:p>
          <a:p>
            <a:pPr>
              <a:spcBef>
                <a:spcPts val="700"/>
              </a:spcBef>
            </a:pPr>
            <a:r>
              <a:rPr lang="en-US" sz="1600" dirty="0">
                <a:solidFill>
                  <a:srgbClr val="004C97"/>
                </a:solidFill>
                <a:latin typeface="Helvetica"/>
                <a:cs typeface="Helvetica"/>
              </a:rPr>
              <a:t>Peter Kammel</a:t>
            </a:r>
            <a:endParaRPr lang="en-US" sz="1600" dirty="0">
              <a:latin typeface="Helvetica"/>
              <a:cs typeface="Helvetica"/>
            </a:endParaRP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7646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93984C-4643-5540-2BD8-2398A656AF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74F634-CD8A-5A0E-6E95-241908BE7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 dirty="0"/>
              <a:t>Beam request: Justification and Goals</a:t>
            </a:r>
            <a:endParaRPr lang="en-US" sz="2000" dirty="0">
              <a:solidFill>
                <a:srgbClr val="191D34"/>
              </a:solidFill>
              <a:latin typeface="Arial"/>
              <a:cs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662591-5C4D-A7FB-1BBB-C9897C6690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0" tIns="0" rIns="0" bIns="0" anchor="t"/>
          <a:lstStyle/>
          <a:p>
            <a:pPr marL="296545" indent="-342900"/>
            <a:r>
              <a:rPr lang="en-US" dirty="0">
                <a:latin typeface="Arial"/>
                <a:ea typeface="ＭＳ Ｐゴシック"/>
                <a:cs typeface="Arial"/>
              </a:rPr>
              <a:t>Justification</a:t>
            </a:r>
            <a:endParaRPr lang="en-US" dirty="0">
              <a:ea typeface="ＭＳ Ｐゴシック"/>
            </a:endParaRPr>
          </a:p>
          <a:p>
            <a:pPr marL="350520" lvl="1" indent="0">
              <a:buNone/>
            </a:pPr>
            <a:r>
              <a:rPr lang="en-US" dirty="0">
                <a:latin typeface="Arial"/>
                <a:ea typeface="ＭＳ Ｐゴシック"/>
                <a:cs typeface="Arial"/>
              </a:rPr>
              <a:t>Characterizing (and optimizing) the piE5 beam is critical to inform the overall piE5 detector setup and </a:t>
            </a:r>
          </a:p>
          <a:p>
            <a:pPr marL="350520" lvl="1" indent="0">
              <a:buNone/>
            </a:pPr>
            <a:r>
              <a:rPr lang="en-US">
                <a:latin typeface="Arial"/>
                <a:ea typeface="ＭＳ Ｐゴシック"/>
                <a:cs typeface="Arial"/>
              </a:rPr>
              <a:t>to design the required extension of this beam line with additional magnets to spatially separate the PID separation and target focus, and to achieve a smaller beam spot with large aperture final quadrupoles.</a:t>
            </a:r>
          </a:p>
          <a:p>
            <a:pPr marL="350520" lvl="1" indent="0">
              <a:buNone/>
            </a:pPr>
            <a:endParaRPr lang="en-US" dirty="0">
              <a:solidFill>
                <a:srgbClr val="C3260C"/>
              </a:solidFill>
              <a:latin typeface="Arial"/>
              <a:ea typeface="ＭＳ Ｐゴシック"/>
              <a:cs typeface="Arial"/>
            </a:endParaRPr>
          </a:p>
          <a:p>
            <a:pPr marL="342900" indent="-342900"/>
            <a:r>
              <a:rPr lang="en-US" dirty="0">
                <a:solidFill>
                  <a:srgbClr val="191D34"/>
                </a:solidFill>
                <a:latin typeface="Arial"/>
                <a:ea typeface="ＭＳ Ｐゴシック"/>
                <a:cs typeface="Arial"/>
              </a:rPr>
              <a:t>Goals</a:t>
            </a:r>
            <a:endParaRPr lang="en-US">
              <a:solidFill>
                <a:srgbClr val="191D34"/>
              </a:solidFill>
              <a:latin typeface="Arial"/>
              <a:ea typeface="ＭＳ Ｐゴシック"/>
              <a:cs typeface="Arial"/>
            </a:endParaRPr>
          </a:p>
          <a:p>
            <a:pPr marL="342265" lvl="1" indent="-170815">
              <a:buChar char="•"/>
            </a:pPr>
            <a:r>
              <a:rPr lang="en-US">
                <a:latin typeface="Arial"/>
                <a:ea typeface="ＭＳ Ｐゴシック"/>
                <a:cs typeface="Arial"/>
              </a:rPr>
              <a:t>Baseline</a:t>
            </a:r>
          </a:p>
          <a:p>
            <a:pPr marL="456565" lvl="2" indent="-113665"/>
            <a:r>
              <a:rPr lang="en-US">
                <a:ea typeface="ＭＳ Ｐゴシック"/>
              </a:rPr>
              <a:t>Measure phase space with two thin x-y tracker planes for nominal settings with “required” precision</a:t>
            </a:r>
          </a:p>
          <a:p>
            <a:pPr marL="456565" lvl="2" indent="-113665"/>
            <a:r>
              <a:rPr lang="en-US" dirty="0"/>
              <a:t>Small variations in phases space and geometry as consistency checks</a:t>
            </a:r>
          </a:p>
          <a:p>
            <a:pPr marL="456565" lvl="2" indent="-113665"/>
            <a:endParaRPr lang="en-US" dirty="0">
              <a:solidFill>
                <a:srgbClr val="0C779D"/>
              </a:solidFill>
              <a:ea typeface="ＭＳ Ｐゴシック"/>
            </a:endParaRPr>
          </a:p>
          <a:p>
            <a:pPr marL="342265" lvl="1" indent="-170815">
              <a:buChar char="•"/>
            </a:pPr>
            <a:r>
              <a:rPr lang="en-US" dirty="0"/>
              <a:t>Stretch</a:t>
            </a:r>
            <a:endParaRPr lang="en-US"/>
          </a:p>
          <a:p>
            <a:pPr marL="456565" lvl="2" indent="-113665"/>
            <a:r>
              <a:rPr lang="en-US">
                <a:ea typeface="ＭＳ Ｐゴシック"/>
              </a:rPr>
              <a:t>Explore effect of bends and QSBs</a:t>
            </a:r>
            <a:endParaRPr lang="en-US"/>
          </a:p>
          <a:p>
            <a:pPr marL="456565" lvl="2" indent="-113665"/>
            <a:r>
              <a:rPr lang="en-US" dirty="0"/>
              <a:t>Extract phase space in separator</a:t>
            </a:r>
          </a:p>
          <a:p>
            <a:pPr marL="456565" lvl="2" indent="-113665"/>
            <a:r>
              <a:rPr lang="en-US" dirty="0"/>
              <a:t>Change USBL slits</a:t>
            </a:r>
          </a:p>
          <a:p>
            <a:pPr marL="456565" lvl="2" indent="-113665"/>
            <a:r>
              <a:rPr lang="en-US" dirty="0"/>
              <a:t>(Study USBL later)</a:t>
            </a:r>
          </a:p>
          <a:p>
            <a:pPr marL="456565" lvl="2" indent="-113665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13226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5FE042-3E0D-9F73-1FD7-6890128E5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 dirty="0" err="1">
                <a:ea typeface="Calibri"/>
                <a:cs typeface="Calibri"/>
              </a:rPr>
              <a:t>Beamtest</a:t>
            </a:r>
            <a:r>
              <a:rPr lang="en-US" dirty="0">
                <a:ea typeface="Calibri"/>
                <a:cs typeface="Calibri"/>
              </a:rPr>
              <a:t>: Phase Space, Geometry and Tasks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09D86-40FB-3EDE-67DE-BC219D4E8D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0" tIns="0" rIns="0" bIns="0" anchor="t"/>
          <a:lstStyle/>
          <a:p>
            <a:pPr marL="106045"/>
            <a:r>
              <a:rPr lang="en-US" dirty="0">
                <a:latin typeface="Arial"/>
                <a:cs typeface="Arial"/>
              </a:rPr>
              <a:t>Phase space</a:t>
            </a:r>
            <a:endParaRPr lang="en-US" dirty="0"/>
          </a:p>
          <a:p>
            <a:pPr marL="106045"/>
            <a:endParaRPr lang="en-US" dirty="0">
              <a:latin typeface="Arial"/>
              <a:cs typeface="Arial"/>
            </a:endParaRPr>
          </a:p>
          <a:p>
            <a:pPr marL="106045"/>
            <a:endParaRPr lang="en-US" dirty="0"/>
          </a:p>
          <a:p>
            <a:pPr marL="106045"/>
            <a:endParaRPr lang="en-US" dirty="0"/>
          </a:p>
          <a:p>
            <a:pPr marL="106045"/>
            <a:endParaRPr lang="en-US" dirty="0"/>
          </a:p>
          <a:p>
            <a:pPr marL="106045"/>
            <a:endParaRPr lang="en-US" dirty="0"/>
          </a:p>
          <a:p>
            <a:pPr marL="106045"/>
            <a:endParaRPr lang="en-US" dirty="0"/>
          </a:p>
          <a:p>
            <a:pPr marL="106045"/>
            <a:r>
              <a:rPr lang="en-US" dirty="0">
                <a:latin typeface="Arial"/>
                <a:cs typeface="Arial"/>
              </a:rPr>
              <a:t>Optimize measurement </a:t>
            </a:r>
            <a:endParaRPr lang="en-US" dirty="0"/>
          </a:p>
          <a:p>
            <a:pPr marL="350520" lvl="1" indent="0">
              <a:buNone/>
            </a:pPr>
            <a:r>
              <a:rPr lang="en-US" sz="1400" dirty="0">
                <a:solidFill>
                  <a:schemeClr val="accent6">
                    <a:lumMod val="76000"/>
                  </a:schemeClr>
                </a:solidFill>
                <a:latin typeface="Arial"/>
                <a:ea typeface="ＭＳ Ｐゴシック"/>
                <a:cs typeface="Arial"/>
              </a:rPr>
              <a:t>size and dependence of measurement uncertainties, subject to</a:t>
            </a:r>
          </a:p>
          <a:p>
            <a:pPr marL="350520" lvl="1" indent="0">
              <a:buNone/>
            </a:pPr>
            <a:r>
              <a:rPr lang="en-US" sz="1400" dirty="0">
                <a:solidFill>
                  <a:schemeClr val="accent6">
                    <a:lumMod val="76000"/>
                  </a:schemeClr>
                </a:solidFill>
                <a:latin typeface="Arial"/>
                <a:ea typeface="ＭＳ Ｐゴシック"/>
                <a:cs typeface="Arial"/>
              </a:rPr>
              <a:t>beam properties</a:t>
            </a:r>
          </a:p>
          <a:p>
            <a:pPr marL="350520" lvl="1" indent="0">
              <a:buNone/>
            </a:pPr>
            <a:r>
              <a:rPr lang="en-US" sz="1400" dirty="0" err="1">
                <a:solidFill>
                  <a:schemeClr val="accent6">
                    <a:lumMod val="76000"/>
                  </a:schemeClr>
                </a:solidFill>
                <a:latin typeface="Arial"/>
                <a:ea typeface="ＭＳ Ｐゴシック"/>
                <a:cs typeface="Arial"/>
              </a:rPr>
              <a:t>x,y</a:t>
            </a:r>
            <a:r>
              <a:rPr lang="en-US" sz="1400" dirty="0">
                <a:solidFill>
                  <a:schemeClr val="accent6">
                    <a:lumMod val="76000"/>
                  </a:schemeClr>
                </a:solidFill>
                <a:latin typeface="Arial"/>
                <a:ea typeface="ＭＳ Ｐゴシック"/>
                <a:cs typeface="Arial"/>
              </a:rPr>
              <a:t> resolution both planes</a:t>
            </a:r>
          </a:p>
          <a:p>
            <a:pPr marL="350520" lvl="1" indent="0">
              <a:buNone/>
            </a:pPr>
            <a:r>
              <a:rPr lang="en-US" sz="1400" dirty="0">
                <a:solidFill>
                  <a:schemeClr val="accent6">
                    <a:lumMod val="76000"/>
                  </a:schemeClr>
                </a:solidFill>
                <a:latin typeface="Arial"/>
                <a:ea typeface="ＭＳ Ｐゴシック"/>
                <a:cs typeface="Arial"/>
              </a:rPr>
              <a:t>multiple scattering first plane</a:t>
            </a:r>
          </a:p>
          <a:p>
            <a:pPr marL="106045"/>
            <a:r>
              <a:rPr lang="en-US" dirty="0">
                <a:latin typeface="Arial"/>
                <a:cs typeface="Arial"/>
              </a:rPr>
              <a:t>Eliminate overwhelming e+ rate (collimator at 0.5 m after QSK43</a:t>
            </a:r>
          </a:p>
          <a:p>
            <a:pPr marL="106045"/>
            <a:r>
              <a:rPr lang="en-US" dirty="0">
                <a:latin typeface="Arial"/>
                <a:cs typeface="Arial"/>
              </a:rPr>
              <a:t>Trigger with scintillator for PID</a:t>
            </a:r>
          </a:p>
          <a:p>
            <a:pPr marL="106045"/>
            <a:r>
              <a:rPr lang="en-US" b="1" dirty="0">
                <a:solidFill>
                  <a:schemeClr val="accent6">
                    <a:lumMod val="76000"/>
                  </a:schemeClr>
                </a:solidFill>
                <a:latin typeface="Arial"/>
                <a:cs typeface="Arial"/>
              </a:rPr>
              <a:t>Prepare tracking detectors</a:t>
            </a:r>
          </a:p>
          <a:p>
            <a:pPr marL="106045"/>
            <a:r>
              <a:rPr lang="en-US" dirty="0">
                <a:latin typeface="Arial"/>
                <a:cs typeface="Arial"/>
              </a:rPr>
              <a:t>Prepare beam tunes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FF70AFB-500A-DEBE-3E10-40FB19DC7F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4062" y="806111"/>
            <a:ext cx="4860182" cy="2760229"/>
          </a:xfrm>
          <a:prstGeom prst="rect">
            <a:avLst/>
          </a:prstGeom>
        </p:spPr>
      </p:pic>
      <p:pic>
        <p:nvPicPr>
          <p:cNvPr id="6" name="Picture 5" descr="A screen shot of a graph&#10;&#10;Description automatically generated">
            <a:extLst>
              <a:ext uri="{FF2B5EF4-FFF2-40B4-BE49-F238E27FC236}">
                <a16:creationId xmlns:a16="http://schemas.microsoft.com/office/drawing/2014/main" id="{E5E70533-0EB4-3375-4271-94B70949D8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2020" y="528042"/>
            <a:ext cx="2847531" cy="303829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6B03EDE-66F1-12CD-0B3C-2CEF54BBB9B4}"/>
              </a:ext>
            </a:extLst>
          </p:cNvPr>
          <p:cNvSpPr txBox="1"/>
          <p:nvPr/>
        </p:nvSpPr>
        <p:spPr>
          <a:xfrm>
            <a:off x="7333938" y="6356065"/>
            <a:ext cx="568144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  <a:spcAft>
                <a:spcPct val="0"/>
              </a:spcAft>
            </a:pPr>
            <a:r>
              <a:rPr lang="en-US" dirty="0" err="1">
                <a:solidFill>
                  <a:schemeClr val="accent3">
                    <a:lumMod val="49000"/>
                  </a:schemeClr>
                </a:solidFill>
              </a:rPr>
              <a:t>Pepperpot</a:t>
            </a:r>
            <a:r>
              <a:rPr lang="en-US" dirty="0">
                <a:solidFill>
                  <a:schemeClr val="accent3">
                    <a:lumMod val="49000"/>
                  </a:schemeClr>
                </a:solidFill>
              </a:rPr>
              <a:t> as backup, but orders of magnitude less efficient</a:t>
            </a:r>
          </a:p>
        </p:txBody>
      </p:sp>
      <p:pic>
        <p:nvPicPr>
          <p:cNvPr id="10" name="Picture 9" descr="A screen shot of a graph&#10;&#10;Description automatically generated">
            <a:extLst>
              <a:ext uri="{FF2B5EF4-FFF2-40B4-BE49-F238E27FC236}">
                <a16:creationId xmlns:a16="http://schemas.microsoft.com/office/drawing/2014/main" id="{6AC6A44C-A40B-D89F-326D-8A332C451F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52020" y="3491037"/>
            <a:ext cx="2737821" cy="2526480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F493E013-EF87-3593-5319-A73BFCA6D5F1}"/>
              </a:ext>
            </a:extLst>
          </p:cNvPr>
          <p:cNvSpPr/>
          <p:nvPr/>
        </p:nvSpPr>
        <p:spPr>
          <a:xfrm>
            <a:off x="8627633" y="4615030"/>
            <a:ext cx="2366681" cy="193637"/>
          </a:xfrm>
          <a:prstGeom prst="ellipse">
            <a:avLst/>
          </a:prstGeom>
          <a:solidFill>
            <a:schemeClr val="accent3">
              <a:lumMod val="75000"/>
              <a:alpha val="42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highlight>
                <a:srgbClr val="00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4297243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8BABB-E25D-C4DE-B1EB-6728A472F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BVR Preparation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DC8179-C55B-37FC-C149-F4DDF7EA78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 page beam request</a:t>
            </a:r>
          </a:p>
          <a:p>
            <a:r>
              <a:rPr lang="en-US" dirty="0"/>
              <a:t>Convincing presentation at BVR</a:t>
            </a:r>
          </a:p>
          <a:p>
            <a:pPr lvl="1"/>
            <a:r>
              <a:rPr lang="en-US" dirty="0"/>
              <a:t>Requirements and KPPs, impact on PIONEER</a:t>
            </a:r>
          </a:p>
          <a:p>
            <a:pPr lvl="1"/>
            <a:r>
              <a:rPr lang="en-US" dirty="0"/>
              <a:t>Beam dynamics studies </a:t>
            </a:r>
          </a:p>
          <a:p>
            <a:pPr lvl="1"/>
            <a:r>
              <a:rPr lang="en-US" dirty="0"/>
              <a:t>Measurement hardware</a:t>
            </a:r>
          </a:p>
          <a:p>
            <a:pPr lvl="2"/>
            <a:r>
              <a:rPr lang="en-US" dirty="0"/>
              <a:t>thin 2 plane tracker system with scintillator trigger </a:t>
            </a:r>
          </a:p>
          <a:p>
            <a:pPr lvl="1"/>
            <a:r>
              <a:rPr lang="en-US" dirty="0"/>
              <a:t>Measurement plan and expected results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8138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0710C-155D-7ABF-3B84-16AC434187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Holzer</a:t>
            </a:r>
          </a:p>
        </p:txBody>
      </p:sp>
      <p:pic>
        <p:nvPicPr>
          <p:cNvPr id="11" name="Content Placeholder 10" descr="A diagram with lines and dots&#10;&#10;Description automatically generated">
            <a:extLst>
              <a:ext uri="{FF2B5EF4-FFF2-40B4-BE49-F238E27FC236}">
                <a16:creationId xmlns:a16="http://schemas.microsoft.com/office/drawing/2014/main" id="{38F1AA57-7E75-39A7-4F4C-7F31067E0E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512" y="1259091"/>
            <a:ext cx="6328636" cy="4339818"/>
          </a:xfrm>
        </p:spPr>
      </p:pic>
      <p:pic>
        <p:nvPicPr>
          <p:cNvPr id="13" name="Picture 12" descr="A diagram of a circle with a circle in the center&#10;&#10;Description automatically generated">
            <a:extLst>
              <a:ext uri="{FF2B5EF4-FFF2-40B4-BE49-F238E27FC236}">
                <a16:creationId xmlns:a16="http://schemas.microsoft.com/office/drawing/2014/main" id="{AFBBA8DF-0D80-0A42-A64E-74972F69D2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5793" y="1259091"/>
            <a:ext cx="5445695" cy="4339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3973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FA0E3-7A07-BABD-3D9C-15074BE1B7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D6A81E-BAB9-3BBF-0760-F750F76882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8358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4DC0D-245E-3FE7-5EBA-049456111E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3" y="154515"/>
            <a:ext cx="7819050" cy="557705"/>
          </a:xfrm>
        </p:spPr>
        <p:txBody>
          <a:bodyPr/>
          <a:lstStyle/>
          <a:p>
            <a:r>
              <a:rPr lang="en-US" dirty="0"/>
              <a:t>G4BL Model shows Strong Non-linear Effects</a:t>
            </a: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23C9C526-02E1-2947-E0AA-6E6B921E51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8357" y="5081450"/>
            <a:ext cx="5689643" cy="1340353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/>
              <a:t>Peter - </a:t>
            </a:r>
            <a:r>
              <a:rPr lang="en-US" sz="1800" dirty="0" err="1"/>
              <a:t>Urs</a:t>
            </a:r>
            <a:endParaRPr lang="en-US" sz="1800" dirty="0"/>
          </a:p>
          <a:p>
            <a:pPr lvl="1"/>
            <a:r>
              <a:rPr lang="en-US" sz="1600" dirty="0"/>
              <a:t>Not directly comparable, </a:t>
            </a:r>
            <a:r>
              <a:rPr lang="en-US" sz="1600" dirty="0">
                <a:solidFill>
                  <a:schemeClr val="accent2">
                    <a:lumMod val="50000"/>
                  </a:schemeClr>
                </a:solidFill>
              </a:rPr>
              <a:t>but non-linear behavior confirmed</a:t>
            </a:r>
          </a:p>
          <a:p>
            <a:pPr lvl="1"/>
            <a:r>
              <a:rPr lang="en-US" sz="1600" dirty="0"/>
              <a:t>Compare magnet current/field conversion </a:t>
            </a:r>
          </a:p>
          <a:p>
            <a:pPr lvl="1"/>
            <a:endParaRPr lang="en-US" sz="16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960337-07DC-3C3C-FD9E-C81AFA71A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58742875-8ACE-D5C3-A6AF-A1F3B58A723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198672" y="5037368"/>
            <a:ext cx="5678905" cy="138443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More work</a:t>
            </a:r>
          </a:p>
          <a:p>
            <a:pPr lvl="1"/>
            <a:r>
              <a:rPr lang="en-US" sz="1600" dirty="0"/>
              <a:t>Understand main non-linear matrix elements</a:t>
            </a:r>
          </a:p>
          <a:p>
            <a:pPr lvl="1"/>
            <a:r>
              <a:rPr lang="en-US" sz="1600" dirty="0"/>
              <a:t>Rough beam tuning, currently it does not represent measured reality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1861393-C27A-F7E5-9C4E-A6B612314C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167" y="1180220"/>
            <a:ext cx="6814246" cy="384896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35CEDE-DCB1-84AE-7827-F087C2067B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0006" y="1223013"/>
            <a:ext cx="4872883" cy="3814354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6299A23-47C3-CC38-B367-738DDA5752F4}"/>
              </a:ext>
            </a:extLst>
          </p:cNvPr>
          <p:cNvSpPr txBox="1">
            <a:spLocks/>
          </p:cNvSpPr>
          <p:nvPr/>
        </p:nvSpPr>
        <p:spPr>
          <a:xfrm>
            <a:off x="8923421" y="1223013"/>
            <a:ext cx="1566052" cy="297986"/>
          </a:xfrm>
          <a:prstGeom prst="rect">
            <a:avLst/>
          </a:prstGeom>
        </p:spPr>
        <p:txBody>
          <a:bodyPr lIns="0" tIns="0" rIns="0" bIns="0"/>
          <a:lstStyle>
            <a:lvl1pPr marL="106363" indent="-152400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tabLst>
                <a:tab pos="288925" algn="l"/>
              </a:tabLst>
              <a:defRPr sz="2000" kern="12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Geneva" charset="0"/>
                <a:cs typeface="Arial" panose="020B0604020202020204" pitchFamily="34" charset="0"/>
              </a:defRPr>
            </a:lvl1pPr>
            <a:lvl2pPr marL="457195" indent="-285750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tabLst/>
              <a:defRPr lang="en-US" sz="1800" kern="1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defRPr>
            </a:lvl2pPr>
            <a:lvl3pPr marL="514338" indent="-171446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tabLst/>
              <a:defRPr lang="en-US" sz="1600" kern="1200" dirty="0">
                <a:solidFill>
                  <a:schemeClr val="accent2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690545" indent="-61912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tabLst/>
              <a:defRPr lang="en-US" sz="1400" kern="1200" dirty="0">
                <a:solidFill>
                  <a:schemeClr val="accent3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858817" indent="-114297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tabLst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Tx/>
              <a:buNone/>
            </a:pPr>
            <a:r>
              <a:rPr lang="en-US" sz="1600" dirty="0"/>
              <a:t>All </a:t>
            </a:r>
            <a:r>
              <a:rPr lang="en-US" sz="1600" dirty="0" err="1"/>
              <a:t>pions</a:t>
            </a:r>
            <a:endParaRPr lang="en-US" sz="16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7EF28EF-937F-9BD6-8D1A-17B5A34E99FA}"/>
              </a:ext>
            </a:extLst>
          </p:cNvPr>
          <p:cNvSpPr txBox="1"/>
          <p:nvPr/>
        </p:nvSpPr>
        <p:spPr>
          <a:xfrm>
            <a:off x="5839100" y="1069125"/>
            <a:ext cx="1208313" cy="30777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Peter 2023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A049D37-540D-2A2C-EEA5-0D3AB89E2CDE}"/>
              </a:ext>
            </a:extLst>
          </p:cNvPr>
          <p:cNvSpPr txBox="1"/>
          <p:nvPr/>
        </p:nvSpPr>
        <p:spPr>
          <a:xfrm>
            <a:off x="10269586" y="1069125"/>
            <a:ext cx="1397920" cy="30777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Urs</a:t>
            </a:r>
            <a:r>
              <a:rPr lang="en-US" dirty="0">
                <a:solidFill>
                  <a:schemeClr val="bg1"/>
                </a:solidFill>
              </a:rPr>
              <a:t> June 2024</a:t>
            </a:r>
          </a:p>
        </p:txBody>
      </p:sp>
    </p:spTree>
    <p:extLst>
      <p:ext uri="{BB962C8B-B14F-4D97-AF65-F5344CB8AC3E}">
        <p14:creationId xmlns:p14="http://schemas.microsoft.com/office/powerpoint/2010/main" val="10610945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E4120-F0DE-09D3-C84A-6F2C078C0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>
                <a:ea typeface="Calibri"/>
                <a:cs typeface="Calibri"/>
              </a:rPr>
              <a:t>Far Focus: Tune Comparison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4FA966-99D1-2C50-3C24-D05C3821CB2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639550" y="6550025"/>
            <a:ext cx="552450" cy="236538"/>
          </a:xfrm>
        </p:spPr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6" name="Picture 5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7F592B88-6977-A776-FFDA-4803D7B421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6909" y="919369"/>
            <a:ext cx="7027681" cy="5938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8673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CAC993-83D6-0F15-E75B-59DE784CD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488" y="154515"/>
            <a:ext cx="6984410" cy="557705"/>
          </a:xfrm>
        </p:spPr>
        <p:txBody>
          <a:bodyPr/>
          <a:lstStyle/>
          <a:p>
            <a:r>
              <a:rPr lang="en-US" dirty="0"/>
              <a:t>Paul’s AI/ML Work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ontent Placeholder 15">
                <a:extLst>
                  <a:ext uri="{FF2B5EF4-FFF2-40B4-BE49-F238E27FC236}">
                    <a16:creationId xmlns:a16="http://schemas.microsoft.com/office/drawing/2014/main" id="{117642D7-ABB3-3A85-339F-44ED626CA78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24482" y="1012980"/>
                <a:ext cx="4920447" cy="5439757"/>
              </a:xfrm>
            </p:spPr>
            <p:txBody>
              <a:bodyPr/>
              <a:lstStyle/>
              <a:p>
                <a:pPr marL="342900" indent="-342900">
                  <a:buFont typeface="+mj-lt"/>
                  <a:buAutoNum type="arabicPeriod"/>
                </a:pPr>
                <a:r>
                  <a:rPr lang="en-US" sz="1800" b="0" i="0" u="none" strike="noStrike" baseline="0" dirty="0">
                    <a:latin typeface="+mn-lt"/>
                  </a:rPr>
                  <a:t>Design variables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800" b="1" i="1" dirty="0" smtClean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sz="1800" b="1" i="1" u="none" strike="noStrike" baseline="0" smtClean="0">
                        <a:latin typeface="Cambria Math" panose="02040503050406030204" pitchFamily="18" charset="0"/>
                      </a:rPr>
                      <m:t>⊂</m:t>
                    </m:r>
                    <m:sSup>
                      <m:sSupPr>
                        <m:ctrlPr>
                          <a:rPr lang="en-US" sz="1800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u="none" strike="noStrike" baseline="0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p>
                        <m:r>
                          <a:rPr lang="en-US" sz="1800" b="0" i="1" u="none" strike="noStrike" baseline="0" smtClean="0">
                            <a:latin typeface="Cambria Math" panose="02040503050406030204" pitchFamily="18" charset="0"/>
                          </a:rPr>
                          <m:t>18</m:t>
                        </m:r>
                      </m:sup>
                    </m:sSup>
                  </m:oMath>
                </a14:m>
                <a:r>
                  <a:rPr lang="en-US" sz="1800" b="0" i="0" u="none" strike="noStrike" baseline="0" dirty="0">
                    <a:latin typeface="SFRM1200"/>
                  </a:rPr>
                  <a:t> </a:t>
                </a:r>
              </a:p>
              <a:p>
                <a:pPr marL="274320" lvl="1" indent="-146304"/>
                <a:r>
                  <a:rPr lang="en-US" sz="1600" b="0" i="0" u="none" strike="noStrike" baseline="0" dirty="0">
                    <a:latin typeface="SFRM1200"/>
                  </a:rPr>
                  <a:t>18 currents of the quadrupole and </a:t>
                </a:r>
                <a:r>
                  <a:rPr lang="en-US" sz="1600" b="0" i="0" u="none" strike="noStrike" baseline="0" dirty="0" err="1">
                    <a:latin typeface="SFRM1200"/>
                  </a:rPr>
                  <a:t>sextupole</a:t>
                </a:r>
                <a:r>
                  <a:rPr lang="en-US" sz="1600" b="0" i="0" u="none" strike="noStrike" baseline="0" dirty="0">
                    <a:latin typeface="SFRM1200"/>
                  </a:rPr>
                  <a:t> magnets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800" dirty="0">
                    <a:latin typeface="+mn-lt"/>
                  </a:rPr>
                  <a:t>Final phase space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 dirty="0">
                            <a:latin typeface="Cambria Math" panose="02040503050406030204" pitchFamily="18" charset="0"/>
                          </a:rPr>
                          <m:t>𝝁</m:t>
                        </m:r>
                      </m:e>
                      <m:sub>
                        <m:r>
                          <a:rPr lang="en-US" sz="1800" b="1" i="1" u="none" strike="noStrike" baseline="0" smtClean="0">
                            <a:latin typeface="Cambria Math" panose="02040503050406030204" pitchFamily="18" charset="0"/>
                          </a:rPr>
                          <m:t>𝒇</m:t>
                        </m:r>
                      </m:sub>
                    </m:sSub>
                    <m:r>
                      <a:rPr lang="en-US" sz="1800" b="1" i="1" u="none" strike="noStrike" baseline="0" smtClean="0">
                        <a:latin typeface="Cambria Math" panose="02040503050406030204" pitchFamily="18" charset="0"/>
                      </a:rPr>
                      <m:t>⊂</m:t>
                    </m:r>
                    <m:sSup>
                      <m:sSupPr>
                        <m:ctrlPr>
                          <a:rPr lang="en-US" sz="1800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u="none" strike="noStrike" baseline="0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p>
                        <m:r>
                          <a:rPr lang="en-US" sz="1800" b="0" i="1" u="none" strike="noStrike" baseline="0" smtClean="0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</m:oMath>
                </a14:m>
                <a:endParaRPr lang="en-US" sz="1800" b="0" i="0" u="none" strike="noStrike" baseline="0" dirty="0">
                  <a:latin typeface="SFRM1200"/>
                </a:endParaRPr>
              </a:p>
              <a:p>
                <a:pPr marL="274320" lvl="1" indent="-146304"/>
                <a:r>
                  <a:rPr lang="en-US" sz="1600" dirty="0">
                    <a:latin typeface="SFRM1200"/>
                  </a:rPr>
                  <a:t>Function of initial phase space and design variables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800" dirty="0">
                    <a:latin typeface="+mn-lt"/>
                  </a:rPr>
                  <a:t>Optimize for m objectives functions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 dirty="0" smtClean="0">
                            <a:latin typeface="Cambria Math" panose="02040503050406030204" pitchFamily="18" charset="0"/>
                          </a:rPr>
                          <m:t>𝒇</m:t>
                        </m:r>
                        <m:r>
                          <a:rPr lang="en-US" sz="1800" b="1" i="1" dirty="0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800" b="1" i="1" dirty="0">
                            <a:latin typeface="Cambria Math" panose="02040503050406030204" pitchFamily="18" charset="0"/>
                          </a:rPr>
                          <m:t>𝝁</m:t>
                        </m:r>
                      </m:e>
                      <m:sub>
                        <m:r>
                          <a:rPr lang="en-US" sz="18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1800" b="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800" b="1" i="1" dirty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sz="1800" b="1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800" b="0" i="1" dirty="0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1800" b="1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1800" b="1" dirty="0">
                  <a:latin typeface="+mn-lt"/>
                </a:endParaRP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800" dirty="0">
                    <a:latin typeface="SFRM1200"/>
                  </a:rPr>
                  <a:t>Use G4BL as “virtual” reality</a:t>
                </a:r>
              </a:p>
              <a:p>
                <a:pPr marL="407975" lvl="2" indent="0">
                  <a:buNone/>
                </a:pPr>
                <a:endParaRPr lang="en-US" sz="1400" b="0" i="0" u="none" strike="noStrike" baseline="0" dirty="0">
                  <a:latin typeface="SFRM1200"/>
                </a:endParaRPr>
              </a:p>
              <a:p>
                <a:pPr marL="0" indent="0" algn="l">
                  <a:buNone/>
                </a:pPr>
                <a:endParaRPr lang="en-US" sz="900" b="0" i="0" u="none" strike="noStrike" baseline="0" dirty="0">
                  <a:latin typeface="SFRM1200"/>
                </a:endParaRPr>
              </a:p>
              <a:p>
                <a:pPr marL="0" indent="0">
                  <a:buNone/>
                </a:pPr>
                <a:br>
                  <a:rPr lang="en-US" sz="1800" dirty="0">
                    <a:latin typeface="SFRM1200"/>
                  </a:rPr>
                </a:br>
                <a:br>
                  <a:rPr lang="en-US" sz="1800" dirty="0">
                    <a:latin typeface="SFRM1200"/>
                  </a:rPr>
                </a:br>
                <a:r>
                  <a:rPr lang="en-US" sz="1800" dirty="0">
                    <a:latin typeface="SFRM1200"/>
                  </a:rPr>
                  <a:t>5.   </a:t>
                </a:r>
                <a:r>
                  <a:rPr lang="en-US" sz="1800" dirty="0">
                    <a:latin typeface="+mn-lt"/>
                  </a:rPr>
                  <a:t>Fast surrogate model</a:t>
                </a:r>
              </a:p>
              <a:p>
                <a:pPr marL="407975" lvl="2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1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dirty="0">
                            <a:latin typeface="Cambria Math" panose="02040503050406030204" pitchFamily="18" charset="0"/>
                          </a:rPr>
                          <m:t>𝝁</m:t>
                        </m:r>
                      </m:e>
                      <m:sub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𝒔𝒖𝒓𝒓𝒐𝒈𝒂𝒕𝒆</m:t>
                        </m:r>
                      </m:sub>
                    </m:sSub>
                  </m:oMath>
                </a14:m>
                <a:r>
                  <a:rPr lang="en-US" dirty="0">
                    <a:latin typeface="SFRM1200"/>
                  </a:rPr>
                  <a:t> ~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dirty="0">
                            <a:latin typeface="Cambria Math" panose="02040503050406030204" pitchFamily="18" charset="0"/>
                          </a:rPr>
                          <m:t>𝝁</m:t>
                        </m:r>
                      </m:e>
                      <m:sub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𝑮</m:t>
                        </m:r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𝑩𝑳</m:t>
                        </m:r>
                      </m:sub>
                    </m:sSub>
                  </m:oMath>
                </a14:m>
                <a:endParaRPr lang="en-US" b="0" i="0" u="none" strike="noStrike" baseline="0" dirty="0">
                  <a:latin typeface="SFRM1200"/>
                </a:endParaRPr>
              </a:p>
              <a:p>
                <a:pPr marL="407975" lvl="2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dirty="0">
                            <a:latin typeface="Cambria Math" panose="02040503050406030204" pitchFamily="18" charset="0"/>
                          </a:rPr>
                          <m:t>𝝁</m:t>
                        </m:r>
                      </m:e>
                      <m:sub>
                        <m:r>
                          <a:rPr lang="en-US" b="1" i="1" dirty="0">
                            <a:latin typeface="Cambria Math" panose="02040503050406030204" pitchFamily="18" charset="0"/>
                          </a:rPr>
                          <m:t>𝒔𝒖𝒓𝒓𝒐𝒈𝒂𝒕𝒆</m:t>
                        </m:r>
                      </m:sub>
                    </m:sSub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dirty="0">
                    <a:latin typeface="SFRM120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𝑮</m:t>
                        </m:r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𝑩𝑳</m:t>
                        </m:r>
                      </m:sub>
                    </m:sSub>
                  </m:oMath>
                </a14:m>
                <a:endParaRPr lang="en-US" sz="1200" dirty="0">
                  <a:latin typeface="SFRM1200"/>
                </a:endParaRPr>
              </a:p>
              <a:p>
                <a:pPr marL="407975" lvl="2" indent="0">
                  <a:buNone/>
                </a:pPr>
                <a:endParaRPr lang="en-US" sz="1200" dirty="0">
                  <a:latin typeface="SFRM1200"/>
                </a:endParaRPr>
              </a:p>
              <a:p>
                <a:pPr marL="0" indent="0">
                  <a:buNone/>
                </a:pPr>
                <a:r>
                  <a:rPr lang="en-US" sz="2400" dirty="0">
                    <a:latin typeface="+mn-lt"/>
                  </a:rPr>
                  <a:t>Results - Proof of Principle</a:t>
                </a:r>
              </a:p>
              <a:p>
                <a:pPr marL="750875" lvl="2" indent="-342900"/>
                <a:r>
                  <a:rPr lang="en-US" dirty="0">
                    <a:latin typeface="+mn-lt"/>
                  </a:rPr>
                  <a:t>Analyzed upstream 6 magnets</a:t>
                </a:r>
              </a:p>
              <a:p>
                <a:pPr marL="750875" lvl="2" indent="-342900"/>
                <a:r>
                  <a:rPr lang="en-US" dirty="0">
                    <a:latin typeface="+mn-lt"/>
                  </a:rPr>
                  <a:t>Varied current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dirty="0">
                    <a:latin typeface="+mn-lt"/>
                  </a:rPr>
                  <a:t>20 A for training set in G4BL</a:t>
                </a:r>
              </a:p>
              <a:p>
                <a:pPr marL="750875" lvl="2" indent="-342900"/>
                <a:r>
                  <a:rPr lang="en-US" dirty="0">
                    <a:latin typeface="+mn-lt"/>
                  </a:rPr>
                  <a:t>Optimized surrogate model for 2-D pictures</a:t>
                </a:r>
                <a:endParaRPr lang="en-US" dirty="0">
                  <a:latin typeface="SFRM1200"/>
                </a:endParaRPr>
              </a:p>
              <a:p>
                <a:pPr marL="0" indent="0" algn="l">
                  <a:buNone/>
                </a:pPr>
                <a:endParaRPr lang="en-US" sz="900" b="0" i="0" u="none" strike="noStrike" baseline="0" dirty="0">
                  <a:latin typeface="SFRM1200"/>
                </a:endParaRPr>
              </a:p>
              <a:p>
                <a:pPr marL="0" indent="0" algn="l">
                  <a:buNone/>
                </a:pPr>
                <a:endParaRPr lang="en-US" sz="900" b="0" i="0" u="none" strike="noStrike" baseline="0" dirty="0">
                  <a:latin typeface="SFRM1200"/>
                </a:endParaRPr>
              </a:p>
              <a:p>
                <a:pPr marL="0" indent="0" algn="l">
                  <a:buNone/>
                </a:pPr>
                <a:endParaRPr lang="en-US" sz="900" b="0" i="0" u="none" strike="noStrike" baseline="0" dirty="0">
                  <a:latin typeface="SFRM1200"/>
                </a:endParaRPr>
              </a:p>
              <a:p>
                <a:pPr marL="0" indent="0" algn="l">
                  <a:buNone/>
                </a:pPr>
                <a:endParaRPr lang="en-US" sz="900" b="0" i="0" u="none" strike="noStrike" baseline="0" dirty="0">
                  <a:latin typeface="SFRM1200"/>
                </a:endParaRPr>
              </a:p>
            </p:txBody>
          </p:sp>
        </mc:Choice>
        <mc:Fallback xmlns="">
          <p:sp>
            <p:nvSpPr>
              <p:cNvPr id="16" name="Content Placeholder 15">
                <a:extLst>
                  <a:ext uri="{FF2B5EF4-FFF2-40B4-BE49-F238E27FC236}">
                    <a16:creationId xmlns:a16="http://schemas.microsoft.com/office/drawing/2014/main" id="{117642D7-ABB3-3A85-339F-44ED626CA78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24482" y="1012980"/>
                <a:ext cx="4920447" cy="5439757"/>
              </a:xfrm>
              <a:blipFill>
                <a:blip r:embed="rId2"/>
                <a:stretch>
                  <a:fillRect l="-3841" t="-1456" b="-8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055139-EDA4-22AE-AAB2-F11C7DCC2A1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519487" y="6506659"/>
            <a:ext cx="667139" cy="237285"/>
          </a:xfrm>
        </p:spPr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300218-1DE3-1FEE-0444-33E029E395BB}"/>
              </a:ext>
            </a:extLst>
          </p:cNvPr>
          <p:cNvSpPr txBox="1"/>
          <p:nvPr/>
        </p:nvSpPr>
        <p:spPr>
          <a:xfrm>
            <a:off x="4362994" y="267789"/>
            <a:ext cx="31024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Advisors: Andy A. and Sebastian H.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98C70F4-713C-5466-BC43-D2E334FDB9AD}"/>
              </a:ext>
            </a:extLst>
          </p:cNvPr>
          <p:cNvGrpSpPr/>
          <p:nvPr/>
        </p:nvGrpSpPr>
        <p:grpSpPr>
          <a:xfrm>
            <a:off x="5632615" y="2029444"/>
            <a:ext cx="6397691" cy="4423293"/>
            <a:chOff x="5274822" y="1178455"/>
            <a:chExt cx="6397691" cy="442329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A12C40C-07E9-0765-BA3D-3BEE9E4829E1}"/>
                </a:ext>
              </a:extLst>
            </p:cNvPr>
            <p:cNvSpPr/>
            <p:nvPr/>
          </p:nvSpPr>
          <p:spPr>
            <a:xfrm>
              <a:off x="7985823" y="2079885"/>
              <a:ext cx="614597" cy="5921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76E5AA5-C935-6008-06E3-1CE222A7594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74822" y="1178455"/>
              <a:ext cx="6397691" cy="1583847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2316D14-98C5-F425-5C11-E05F050DCE0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15951" y="3012293"/>
              <a:ext cx="4706033" cy="2077855"/>
            </a:xfrm>
            <a:prstGeom prst="rect">
              <a:avLst/>
            </a:prstGeom>
            <a:ln>
              <a:solidFill>
                <a:schemeClr val="accent2">
                  <a:lumMod val="75000"/>
                </a:schemeClr>
              </a:solidFill>
            </a:ln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B9E1554-DA7F-43D3-35C3-064A38760420}"/>
                </a:ext>
              </a:extLst>
            </p:cNvPr>
            <p:cNvSpPr txBox="1"/>
            <p:nvPr/>
          </p:nvSpPr>
          <p:spPr>
            <a:xfrm rot="16200000">
              <a:off x="5057574" y="3692207"/>
              <a:ext cx="166760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x-y phase space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F4DA8F6-E34F-6B9B-DFE1-EBCB72FEBB62}"/>
                </a:ext>
              </a:extLst>
            </p:cNvPr>
            <p:cNvSpPr txBox="1"/>
            <p:nvPr/>
          </p:nvSpPr>
          <p:spPr>
            <a:xfrm>
              <a:off x="7146105" y="5194557"/>
              <a:ext cx="736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G4BL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DF2D608-89F0-EBD9-C6D2-F31EDE34BAC5}"/>
                </a:ext>
              </a:extLst>
            </p:cNvPr>
            <p:cNvSpPr txBox="1"/>
            <p:nvPr/>
          </p:nvSpPr>
          <p:spPr>
            <a:xfrm>
              <a:off x="9004436" y="5078528"/>
              <a:ext cx="15255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surrogate model</a:t>
              </a:r>
            </a:p>
            <a:p>
              <a:r>
                <a:rPr lang="en-US" dirty="0"/>
                <a:t>~ 10</a:t>
              </a:r>
              <a:r>
                <a:rPr lang="en-US" baseline="30000" dirty="0"/>
                <a:t>4</a:t>
              </a:r>
              <a:r>
                <a:rPr lang="en-US" dirty="0"/>
                <a:t> faster               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6B1469E-84CF-6B96-7627-BF8C9C3EEA5B}"/>
                </a:ext>
              </a:extLst>
            </p:cNvPr>
            <p:cNvSpPr/>
            <p:nvPr/>
          </p:nvSpPr>
          <p:spPr>
            <a:xfrm>
              <a:off x="7063480" y="1879979"/>
              <a:ext cx="1364776" cy="511791"/>
            </a:xfrm>
            <a:prstGeom prst="rect">
              <a:avLst/>
            </a:prstGeom>
            <a:solidFill>
              <a:srgbClr val="12B2EB">
                <a:alpha val="10196"/>
              </a:srgbClr>
            </a:solidFill>
            <a:ln w="12700">
              <a:solidFill>
                <a:schemeClr val="accent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03EB851E-7A5E-01C7-C499-016F23EFDEF5}"/>
                </a:ext>
              </a:extLst>
            </p:cNvPr>
            <p:cNvCxnSpPr>
              <a:cxnSpLocks/>
              <a:stCxn id="13" idx="3"/>
              <a:endCxn id="9" idx="0"/>
            </p:cNvCxnSpPr>
            <p:nvPr/>
          </p:nvCxnSpPr>
          <p:spPr>
            <a:xfrm>
              <a:off x="8428256" y="2135875"/>
              <a:ext cx="140712" cy="876418"/>
            </a:xfrm>
            <a:prstGeom prst="straightConnector1">
              <a:avLst/>
            </a:prstGeom>
            <a:ln w="1905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FE44BF2C-898C-6DDA-973E-728367374965}"/>
              </a:ext>
            </a:extLst>
          </p:cNvPr>
          <p:cNvSpPr/>
          <p:nvPr/>
        </p:nvSpPr>
        <p:spPr>
          <a:xfrm>
            <a:off x="981607" y="3029662"/>
            <a:ext cx="1244485" cy="676528"/>
          </a:xfrm>
          <a:prstGeom prst="rect">
            <a:avLst/>
          </a:prstGeom>
          <a:noFill/>
          <a:ln w="12700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2B38869-8956-88EE-1BE2-C28F4DFD64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55839" y="2896489"/>
            <a:ext cx="2284454" cy="161940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2BBCBE4-2A0F-F164-E88A-D7F6AEDE1F84}"/>
                  </a:ext>
                </a:extLst>
              </p:cNvPr>
              <p:cNvSpPr txBox="1"/>
              <p:nvPr/>
            </p:nvSpPr>
            <p:spPr>
              <a:xfrm>
                <a:off x="693921" y="3075068"/>
                <a:ext cx="1642188" cy="543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07975" lvl="2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1" dirty="0">
                            <a:latin typeface="Cambria Math" panose="02040503050406030204" pitchFamily="18" charset="0"/>
                          </a:rPr>
                          <m:t>𝝁</m:t>
                        </m:r>
                      </m:e>
                      <m:sub>
                        <m:r>
                          <a:rPr lang="en-US" sz="1400" b="1" i="1" u="none" strike="noStrike" baseline="0" smtClean="0">
                            <a:latin typeface="Cambria Math" panose="02040503050406030204" pitchFamily="18" charset="0"/>
                          </a:rPr>
                          <m:t>𝒇</m:t>
                        </m:r>
                      </m:sub>
                    </m:sSub>
                  </m:oMath>
                </a14:m>
                <a:r>
                  <a:rPr lang="en-US" sz="1400" dirty="0">
                    <a:latin typeface="SFRM1200"/>
                  </a:rPr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1" dirty="0">
                            <a:latin typeface="Cambria Math" panose="02040503050406030204" pitchFamily="18" charset="0"/>
                          </a:rPr>
                          <m:t>𝝁</m:t>
                        </m:r>
                      </m:e>
                      <m:sub>
                        <m:r>
                          <a:rPr lang="en-US" sz="1400" b="1" i="1" dirty="0" smtClean="0">
                            <a:latin typeface="Cambria Math" panose="02040503050406030204" pitchFamily="18" charset="0"/>
                          </a:rPr>
                          <m:t>𝑮</m:t>
                        </m:r>
                        <m:r>
                          <a:rPr lang="en-US" sz="1400" b="1" i="1" dirty="0" smtClean="0"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en-US" sz="1400" b="1" i="1" dirty="0" smtClean="0">
                            <a:latin typeface="Cambria Math" panose="02040503050406030204" pitchFamily="18" charset="0"/>
                          </a:rPr>
                          <m:t>𝑩𝑳</m:t>
                        </m:r>
                      </m:sub>
                    </m:sSub>
                  </m:oMath>
                </a14:m>
                <a:endParaRPr lang="en-US" sz="1400" b="0" i="0" u="none" strike="noStrike" baseline="0" dirty="0">
                  <a:latin typeface="SFRM1200"/>
                </a:endParaRPr>
              </a:p>
              <a:p>
                <a:pPr marL="407975" lvl="2" indent="0">
                  <a:buNone/>
                </a:pPr>
                <a14:m>
                  <m:oMath xmlns:m="http://schemas.openxmlformats.org/officeDocument/2006/math">
                    <m:r>
                      <a:rPr lang="en-US" sz="1400" b="1" i="1" u="none" strike="noStrike" baseline="0" smtClean="0">
                        <a:latin typeface="Cambria Math" panose="02040503050406030204" pitchFamily="18" charset="0"/>
                      </a:rPr>
                      <m:t>𝒇</m:t>
                    </m:r>
                  </m:oMath>
                </a14:m>
                <a:r>
                  <a:rPr lang="en-US" sz="1400" dirty="0">
                    <a:latin typeface="SFRM1200"/>
                  </a:rPr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1" dirty="0" smtClean="0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sz="1400" b="1" i="1" dirty="0" smtClean="0">
                            <a:latin typeface="Cambria Math" panose="02040503050406030204" pitchFamily="18" charset="0"/>
                          </a:rPr>
                          <m:t>𝑮</m:t>
                        </m:r>
                        <m:r>
                          <a:rPr lang="en-US" sz="1400" b="1" i="1" dirty="0" smtClean="0"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en-US" sz="1400" b="1" i="1" dirty="0" smtClean="0">
                            <a:latin typeface="Cambria Math" panose="02040503050406030204" pitchFamily="18" charset="0"/>
                          </a:rPr>
                          <m:t>𝑩𝑳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2BBCBE4-2A0F-F164-E88A-D7F6AEDE1F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921" y="3075068"/>
                <a:ext cx="1642188" cy="543610"/>
              </a:xfrm>
              <a:prstGeom prst="rect">
                <a:avLst/>
              </a:prstGeom>
              <a:blipFill>
                <a:blip r:embed="rId6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Picture 22">
            <a:extLst>
              <a:ext uri="{FF2B5EF4-FFF2-40B4-BE49-F238E27FC236}">
                <a16:creationId xmlns:a16="http://schemas.microsoft.com/office/drawing/2014/main" id="{7A68C2B1-3E42-ABDA-1AB2-2E7AC9516ED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22731" y="125383"/>
            <a:ext cx="2556400" cy="182836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128876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4AE7CE-6FFA-B646-595E-DF9B6521E3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4" y="154515"/>
            <a:ext cx="3196042" cy="55770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AI/ML Strategy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CEB46590-CCD5-189B-1F4D-E19DB7AAA91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39652" y="2938291"/>
                <a:ext cx="5978346" cy="3083686"/>
              </a:xfrm>
            </p:spPr>
            <p:txBody>
              <a:bodyPr/>
              <a:lstStyle/>
              <a:p>
                <a:pPr rtl="0">
                  <a:spcBef>
                    <a:spcPts val="1800"/>
                  </a:spcBef>
                  <a:spcAft>
                    <a:spcPts val="400"/>
                  </a:spcAft>
                </a:pPr>
                <a:r>
                  <a:rPr lang="en-US" sz="1800" i="0" u="none" strike="noStrike" dirty="0">
                    <a:solidFill>
                      <a:srgbClr val="0000FF"/>
                    </a:solidFill>
                    <a:effectLst/>
                    <a:latin typeface="Arial" panose="020B0604020202020204" pitchFamily="34" charset="0"/>
                  </a:rPr>
                  <a:t>Method Developments</a:t>
                </a:r>
                <a:endParaRPr lang="en-US" sz="1800" dirty="0">
                  <a:effectLst/>
                </a:endParaRPr>
              </a:p>
              <a:p>
                <a:pPr lvl="1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1400" b="0" i="0" u="none" strike="noStrike" dirty="0">
                    <a:effectLst/>
                    <a:latin typeface="Arial" panose="020B0604020202020204" pitchFamily="34" charset="0"/>
                  </a:rPr>
                  <a:t>Unified surrogate model for simultaneous 5-6d phase space description</a:t>
                </a:r>
              </a:p>
              <a:p>
                <a:pPr lvl="1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1400" b="0" i="0" u="none" strike="noStrike" dirty="0">
                    <a:effectLst/>
                    <a:latin typeface="Arial" panose="020B0604020202020204" pitchFamily="34" charset="0"/>
                  </a:rPr>
                  <a:t>Include (selected) virtual plane in surrogate model definition, </a:t>
                </a:r>
                <a:r>
                  <a:rPr lang="en-US" sz="1400" b="1" i="0" u="none" strike="noStrike" dirty="0">
                    <a:effectLst/>
                    <a:latin typeface="Arial" panose="020B0604020202020204" pitchFamily="34" charset="0"/>
                  </a:rPr>
                  <a:t>slits.</a:t>
                </a:r>
              </a:p>
              <a:p>
                <a:pPr rtl="0">
                  <a:spcBef>
                    <a:spcPts val="1000"/>
                  </a:spcBef>
                  <a:spcAft>
                    <a:spcPts val="400"/>
                  </a:spcAft>
                </a:pPr>
                <a:r>
                  <a:rPr lang="en-US" sz="1800" dirty="0">
                    <a:solidFill>
                      <a:srgbClr val="0000FF"/>
                    </a:solidFill>
                  </a:rPr>
                  <a:t>Full Beamline</a:t>
                </a:r>
              </a:p>
              <a:p>
                <a:pPr lvl="1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1400" b="0" i="0" u="none" strike="noStrike" dirty="0">
                    <a:effectLst/>
                    <a:latin typeface="Arial" panose="020B0604020202020204" pitchFamily="34" charset="0"/>
                  </a:rPr>
                  <a:t>Extend the surrogate model to the full beam line. Particles making it to ATAR will exhibit very distinct features compared to initial flux.</a:t>
                </a:r>
              </a:p>
              <a:p>
                <a:pPr lvl="1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1400" b="0" i="0" u="none" strike="noStrike" dirty="0">
                    <a:effectLst/>
                    <a:latin typeface="Arial" panose="020B0604020202020204" pitchFamily="34" charset="0"/>
                  </a:rPr>
                  <a:t>Does </a:t>
                </a:r>
                <a:r>
                  <a:rPr lang="en-US" sz="1400" b="0" i="0" u="none" strike="noStrike" dirty="0" err="1">
                    <a:effectLst/>
                    <a:latin typeface="Arial" panose="020B0604020202020204" pitchFamily="34" charset="0"/>
                  </a:rPr>
                  <a:t>Urs</a:t>
                </a:r>
                <a:r>
                  <a:rPr lang="en-US" sz="1400" b="0" i="0" u="none" strike="noStrike" dirty="0">
                    <a:effectLst/>
                    <a:latin typeface="Arial" panose="020B0604020202020204" pitchFamily="34" charset="0"/>
                  </a:rPr>
                  <a:t> confirm Peter’s non-linear effects? partially done</a:t>
                </a:r>
                <a:r>
                  <a:rPr lang="en-US" sz="1200" b="0" i="0" u="none" strike="noStrike" dirty="0">
                    <a:effectLst/>
                    <a:latin typeface="Arial" panose="020B0604020202020204" pitchFamily="34" charset="0"/>
                  </a:rPr>
                  <a:t>.</a:t>
                </a:r>
              </a:p>
              <a:p>
                <a:pPr>
                  <a:spcBef>
                    <a:spcPts val="1000"/>
                  </a:spcBef>
                  <a:spcAft>
                    <a:spcPts val="400"/>
                  </a:spcAft>
                </a:pPr>
                <a:r>
                  <a:rPr lang="en-US" sz="1800" dirty="0">
                    <a:solidFill>
                      <a:srgbClr val="0000FF"/>
                    </a:solidFill>
                  </a:rPr>
                  <a:t>Optimization Method</a:t>
                </a:r>
              </a:p>
              <a:p>
                <a:pPr lvl="1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1400" dirty="0"/>
                  <a:t>F</a:t>
                </a:r>
                <a:r>
                  <a:rPr lang="en-US" sz="1400" b="0" i="0" u="none" strike="noStrike" dirty="0">
                    <a:effectLst/>
                    <a:latin typeface="Arial" panose="020B0604020202020204" pitchFamily="34" charset="0"/>
                  </a:rPr>
                  <a:t>it to optimize</a:t>
                </a:r>
                <a:r>
                  <a:rPr lang="en-US" sz="1400" dirty="0"/>
                  <a:t> objective functions</a:t>
                </a:r>
                <a:endParaRPr lang="en-US" sz="1400" b="0" i="0" u="none" strike="noStrike" dirty="0">
                  <a:effectLst/>
                  <a:latin typeface="Arial" panose="020B0604020202020204" pitchFamily="34" charset="0"/>
                </a:endParaRPr>
              </a:p>
              <a:p>
                <a:pPr marL="857248" lvl="2" indent="-285750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accent2">
                        <a:lumMod val="50000"/>
                      </a:schemeClr>
                    </a:solidFill>
                  </a:rPr>
                  <a:t>rate</a:t>
                </a:r>
                <a:r>
                  <a:rPr lang="en-US" b="0" i="0" u="none" strike="noStrike" dirty="0">
                    <a:solidFill>
                      <a:schemeClr val="accent2">
                        <a:lumMod val="50000"/>
                      </a:schemeClr>
                    </a:solidFill>
                    <a:effectLst/>
                    <a:latin typeface="Arial" panose="020B0604020202020204" pitchFamily="34" charset="0"/>
                  </a:rPr>
                  <a:t> on ATAR,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u="none" strike="noStrike" dirty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u="none" strike="noStrike" dirty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u="none" strike="noStrike" dirty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sSub>
                      <m:sSubPr>
                        <m:ctrlPr>
                          <a:rPr lang="en-US" b="0" i="1" u="none" strike="noStrike" dirty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u="none" strike="noStrike" dirty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b="0" i="1" u="none" strike="noStrike" dirty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u="none" strike="noStrike" dirty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b="0" i="0" u="none" strike="noStrike" dirty="0" smtClean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u="none" strike="noStrike" dirty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u="none" strike="noStrike" dirty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u="none" strike="noStrike" dirty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b="0" i="1" u="none" strike="noStrike" dirty="0" smtClean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1400" b="1" dirty="0">
                  <a:latin typeface="Arial" panose="020B0604020202020204" pitchFamily="34" charset="0"/>
                </a:endParaRPr>
              </a:p>
              <a:p>
                <a:pPr marL="285755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-US" sz="1600" dirty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CEB46590-CCD5-189B-1F4D-E19DB7AAA9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9652" y="2938291"/>
                <a:ext cx="5978346" cy="3083686"/>
              </a:xfrm>
              <a:blipFill>
                <a:blip r:embed="rId2"/>
                <a:stretch>
                  <a:fillRect l="-2245" t="-2569" r="-13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3B52FE-BE24-BB46-35B6-67C62F35E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wrap="square" anchor="t">
            <a:normAutofit/>
          </a:bodyPr>
          <a:lstStyle/>
          <a:p>
            <a:pPr>
              <a:spcAft>
                <a:spcPts val="600"/>
              </a:spcAft>
              <a:defRPr/>
            </a:pPr>
            <a:fld id="{148C009B-CB69-E04A-B9B3-34B26D69E9CF}" type="slidenum">
              <a:rPr lang="en-US" smtClean="0"/>
              <a:pPr>
                <a:spcAft>
                  <a:spcPts val="600"/>
                </a:spcAft>
                <a:defRPr/>
              </a:pPr>
              <a:t>18</a:t>
            </a:fld>
            <a:endParaRPr lang="en-US"/>
          </a:p>
        </p:txBody>
      </p:sp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AEC0EA6C-9304-8E8C-7085-3191CA8B5FA8}"/>
              </a:ext>
            </a:extLst>
          </p:cNvPr>
          <p:cNvSpPr txBox="1">
            <a:spLocks/>
          </p:cNvSpPr>
          <p:nvPr/>
        </p:nvSpPr>
        <p:spPr>
          <a:xfrm>
            <a:off x="6642552" y="712220"/>
            <a:ext cx="5379556" cy="5492736"/>
          </a:xfrm>
          <a:prstGeom prst="rect">
            <a:avLst/>
          </a:prstGeom>
        </p:spPr>
        <p:txBody>
          <a:bodyPr lIns="0" tIns="0" rIns="0" bIns="0"/>
          <a:lstStyle>
            <a:lvl1pPr marL="171446" indent="-171446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tabLst>
                <a:tab pos="104772" algn="l"/>
              </a:tabLst>
              <a:defRPr sz="2000" kern="12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Geneva" charset="0"/>
                <a:cs typeface="Arial" panose="020B0604020202020204" pitchFamily="34" charset="0"/>
              </a:defRPr>
            </a:lvl1pPr>
            <a:lvl2pPr marL="342891" indent="-171446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tabLst/>
              <a:defRPr sz="1800" kern="120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defRPr>
            </a:lvl2pPr>
            <a:lvl3pPr marL="457189" indent="-114297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tabLst/>
              <a:defRPr sz="1600" kern="1200">
                <a:solidFill>
                  <a:schemeClr val="accent2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571486" indent="0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tabLst/>
              <a:defRPr sz="1400" kern="1200">
                <a:solidFill>
                  <a:schemeClr val="accent3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031849" indent="-344479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None/>
              <a:tabLst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000"/>
              </a:spcBef>
              <a:spcAft>
                <a:spcPts val="400"/>
              </a:spcAft>
            </a:pPr>
            <a:r>
              <a:rPr lang="en-US" sz="1800" i="1" dirty="0">
                <a:solidFill>
                  <a:srgbClr val="0000FF"/>
                </a:solidFill>
              </a:rPr>
              <a:t>Anna: What does that have to do with reality?</a:t>
            </a:r>
            <a:br>
              <a:rPr lang="en-US" sz="1800" i="1" dirty="0">
                <a:solidFill>
                  <a:srgbClr val="0000FF"/>
                </a:solidFill>
              </a:rPr>
            </a:br>
            <a:r>
              <a:rPr lang="en-US" sz="1800" i="1" dirty="0">
                <a:solidFill>
                  <a:srgbClr val="0000FF"/>
                </a:solidFill>
              </a:rPr>
              <a:t>Answer: 2 steps</a:t>
            </a:r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US" sz="1400" dirty="0"/>
              <a:t>Step 1:</a:t>
            </a:r>
          </a:p>
          <a:p>
            <a:pPr lvl="2">
              <a:spcBef>
                <a:spcPts val="0"/>
              </a:spcBef>
              <a:spcAft>
                <a:spcPts val="400"/>
              </a:spcAft>
            </a:pPr>
            <a:r>
              <a:rPr lang="en-US" sz="1400" i="0" u="none" strike="noStrike" dirty="0">
                <a:effectLst/>
                <a:latin typeface="Arial" panose="020B0604020202020204" pitchFamily="34" charset="0"/>
              </a:rPr>
              <a:t>Use G4BL as “virtual” reality to develop and establish method</a:t>
            </a:r>
          </a:p>
          <a:p>
            <a:pPr lvl="2">
              <a:spcBef>
                <a:spcPts val="0"/>
              </a:spcBef>
              <a:spcAft>
                <a:spcPts val="400"/>
              </a:spcAft>
            </a:pPr>
            <a:r>
              <a:rPr lang="en-US" sz="1400" dirty="0">
                <a:latin typeface="Arial" panose="020B0604020202020204" pitchFamily="34" charset="0"/>
              </a:rPr>
              <a:t>Importantly, study required input data set for robust prediction</a:t>
            </a:r>
            <a:endParaRPr lang="en-US" dirty="0"/>
          </a:p>
          <a:p>
            <a:pPr lvl="1">
              <a:spcBef>
                <a:spcPts val="400"/>
              </a:spcBef>
              <a:spcAft>
                <a:spcPts val="400"/>
              </a:spcAft>
            </a:pPr>
            <a:r>
              <a:rPr lang="en-US" sz="1400" dirty="0">
                <a:effectLst/>
              </a:rPr>
              <a:t>Step 2:</a:t>
            </a:r>
          </a:p>
          <a:p>
            <a:pPr lvl="2">
              <a:spcBef>
                <a:spcPts val="0"/>
              </a:spcBef>
              <a:spcAft>
                <a:spcPts val="400"/>
              </a:spcAft>
            </a:pPr>
            <a:r>
              <a:rPr lang="en-US" sz="1400" dirty="0">
                <a:latin typeface="Arial" panose="020B0604020202020204" pitchFamily="34" charset="0"/>
              </a:rPr>
              <a:t>Replace input-output relation with measured phase space</a:t>
            </a:r>
            <a:br>
              <a:rPr lang="en-US" sz="1400" dirty="0">
                <a:latin typeface="Arial" panose="020B0604020202020204" pitchFamily="34" charset="0"/>
              </a:rPr>
            </a:br>
            <a:r>
              <a:rPr lang="en-US" sz="1400" dirty="0">
                <a:latin typeface="Arial" panose="020B0604020202020204" pitchFamily="34" charset="0"/>
              </a:rPr>
              <a:t>(chamber tracker at </a:t>
            </a:r>
            <a:r>
              <a:rPr lang="en-US" sz="1400" dirty="0" err="1">
                <a:latin typeface="Arial" panose="020B0604020202020204" pitchFamily="34" charset="0"/>
              </a:rPr>
              <a:t>ExB</a:t>
            </a:r>
            <a:r>
              <a:rPr lang="en-US" sz="1400" dirty="0">
                <a:latin typeface="Arial" panose="020B0604020202020204" pitchFamily="34" charset="0"/>
              </a:rPr>
              <a:t> location)</a:t>
            </a:r>
          </a:p>
          <a:p>
            <a:pPr lvl="2">
              <a:spcBef>
                <a:spcPts val="0"/>
              </a:spcBef>
              <a:spcAft>
                <a:spcPts val="400"/>
              </a:spcAft>
            </a:pPr>
            <a:r>
              <a:rPr lang="en-US" sz="1400" dirty="0">
                <a:latin typeface="Arial" panose="020B0604020202020204" pitchFamily="34" charset="0"/>
              </a:rPr>
              <a:t>Re-optimize based on data</a:t>
            </a:r>
          </a:p>
          <a:p>
            <a:pPr marL="571505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i="1" dirty="0">
              <a:effectLst/>
            </a:endParaRPr>
          </a:p>
          <a:p>
            <a:pPr>
              <a:spcBef>
                <a:spcPts val="1800"/>
              </a:spcBef>
              <a:spcAft>
                <a:spcPts val="400"/>
              </a:spcAft>
              <a:buClrTx/>
            </a:pPr>
            <a:endParaRPr lang="en-US" sz="1800" dirty="0">
              <a:solidFill>
                <a:srgbClr val="0000FF"/>
              </a:solidFill>
            </a:endParaRPr>
          </a:p>
          <a:p>
            <a:pPr marL="0" indent="0">
              <a:spcBef>
                <a:spcPts val="1800"/>
              </a:spcBef>
              <a:spcAft>
                <a:spcPts val="400"/>
              </a:spcAft>
              <a:buClrTx/>
              <a:buNone/>
            </a:pPr>
            <a:endParaRPr lang="en-US" sz="1800" dirty="0">
              <a:solidFill>
                <a:srgbClr val="0000FF"/>
              </a:solidFill>
            </a:endParaRPr>
          </a:p>
          <a:p>
            <a:pPr>
              <a:spcBef>
                <a:spcPts val="1800"/>
              </a:spcBef>
              <a:spcAft>
                <a:spcPts val="400"/>
              </a:spcAft>
              <a:buClrTx/>
            </a:pPr>
            <a:r>
              <a:rPr lang="en-US" sz="1800" dirty="0">
                <a:solidFill>
                  <a:srgbClr val="0000FF"/>
                </a:solidFill>
              </a:rPr>
              <a:t>AI/ML Tuning strategy</a:t>
            </a:r>
            <a:endParaRPr lang="en-US" sz="1800" dirty="0"/>
          </a:p>
          <a:p>
            <a:pPr lvl="1"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en-US" sz="1400" dirty="0"/>
              <a:t>Full BL or DBL (downstream) only (Black box approach)</a:t>
            </a:r>
            <a:br>
              <a:rPr lang="en-US" sz="1400" dirty="0"/>
            </a:br>
            <a:r>
              <a:rPr lang="en-US" sz="1400" dirty="0">
                <a:solidFill>
                  <a:schemeClr val="accent2">
                    <a:lumMod val="50000"/>
                  </a:schemeClr>
                </a:solidFill>
              </a:rPr>
              <a:t>DBL only probably not enough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en-US" sz="1400" dirty="0"/>
              <a:t>Step-by-Step optimization ?</a:t>
            </a:r>
          </a:p>
          <a:p>
            <a:pPr marL="285755" indent="0">
              <a:spcBef>
                <a:spcPts val="0"/>
              </a:spcBef>
              <a:spcAft>
                <a:spcPts val="0"/>
              </a:spcAft>
              <a:buClrTx/>
              <a:buFont typeface="Arial" charset="0"/>
              <a:buNone/>
            </a:pPr>
            <a:endParaRPr lang="en-US" sz="1600" dirty="0">
              <a:solidFill>
                <a:srgbClr val="000000"/>
              </a:solidFill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8578282-8060-3399-BE8D-4F97199431ED}"/>
              </a:ext>
            </a:extLst>
          </p:cNvPr>
          <p:cNvGrpSpPr/>
          <p:nvPr/>
        </p:nvGrpSpPr>
        <p:grpSpPr>
          <a:xfrm>
            <a:off x="339652" y="1054192"/>
            <a:ext cx="5756348" cy="1431092"/>
            <a:chOff x="304804" y="764772"/>
            <a:chExt cx="5756348" cy="1431092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316EF55E-9BF9-CDA3-01D0-DDDA26B5D9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4" y="764772"/>
              <a:ext cx="5756348" cy="14310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4134E3F-D8AC-6DB5-F44E-65FF857CC320}"/>
                </a:ext>
              </a:extLst>
            </p:cNvPr>
            <p:cNvSpPr txBox="1"/>
            <p:nvPr/>
          </p:nvSpPr>
          <p:spPr>
            <a:xfrm>
              <a:off x="2514510" y="816429"/>
              <a:ext cx="106462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UBL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C5E83AB-414A-8786-B3D2-C44C6C69C214}"/>
                </a:ext>
              </a:extLst>
            </p:cNvPr>
            <p:cNvSpPr txBox="1"/>
            <p:nvPr/>
          </p:nvSpPr>
          <p:spPr>
            <a:xfrm>
              <a:off x="4837643" y="1480318"/>
              <a:ext cx="12235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DBL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84FEDC91-8F7F-E326-E5D6-9D0CB652473B}"/>
                  </a:ext>
                </a:extLst>
              </p:cNvPr>
              <p:cNvSpPr txBox="1"/>
              <p:nvPr/>
            </p:nvSpPr>
            <p:spPr>
              <a:xfrm>
                <a:off x="6766650" y="3458588"/>
                <a:ext cx="1978934" cy="851387"/>
              </a:xfrm>
              <a:prstGeom prst="rect">
                <a:avLst/>
              </a:prstGeom>
              <a:noFill/>
              <a:ln w="19050">
                <a:solidFill>
                  <a:schemeClr val="accent6">
                    <a:lumMod val="7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pPr marL="407975" lvl="2" indent="0">
                  <a:buNone/>
                </a:pPr>
                <a:r>
                  <a:rPr lang="en-US" sz="2000" b="0" i="0" u="none" strike="noStrike" baseline="0" dirty="0">
                    <a:latin typeface="SFRM1200"/>
                  </a:rPr>
                  <a:t>G4BL world</a:t>
                </a:r>
              </a:p>
              <a:p>
                <a:pPr marL="407975" lvl="2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1" dirty="0">
                            <a:latin typeface="Cambria Math" panose="02040503050406030204" pitchFamily="18" charset="0"/>
                          </a:rPr>
                          <m:t>𝝁</m:t>
                        </m:r>
                      </m:e>
                      <m:sub>
                        <m:r>
                          <a:rPr lang="en-US" sz="1400" b="1" i="1" u="none" strike="noStrike" baseline="0" smtClean="0">
                            <a:latin typeface="Cambria Math" panose="02040503050406030204" pitchFamily="18" charset="0"/>
                          </a:rPr>
                          <m:t>𝒇</m:t>
                        </m:r>
                      </m:sub>
                    </m:sSub>
                  </m:oMath>
                </a14:m>
                <a:r>
                  <a:rPr lang="en-US" sz="1400" dirty="0">
                    <a:latin typeface="SFRM1200"/>
                  </a:rPr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1" dirty="0">
                            <a:latin typeface="Cambria Math" panose="02040503050406030204" pitchFamily="18" charset="0"/>
                          </a:rPr>
                          <m:t>𝝁</m:t>
                        </m:r>
                      </m:e>
                      <m:sub>
                        <m:r>
                          <a:rPr lang="en-US" sz="1400" b="1" i="1" dirty="0" smtClean="0">
                            <a:latin typeface="Cambria Math" panose="02040503050406030204" pitchFamily="18" charset="0"/>
                          </a:rPr>
                          <m:t>𝑮</m:t>
                        </m:r>
                        <m:r>
                          <a:rPr lang="en-US" sz="1400" b="1" i="1" dirty="0" smtClean="0"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en-US" sz="1400" b="1" i="1" dirty="0" smtClean="0">
                            <a:latin typeface="Cambria Math" panose="02040503050406030204" pitchFamily="18" charset="0"/>
                          </a:rPr>
                          <m:t>𝑩𝑳</m:t>
                        </m:r>
                      </m:sub>
                    </m:sSub>
                  </m:oMath>
                </a14:m>
                <a:endParaRPr lang="en-US" sz="1400" b="0" i="0" u="none" strike="noStrike" baseline="0" dirty="0">
                  <a:latin typeface="SFRM1200"/>
                </a:endParaRPr>
              </a:p>
              <a:p>
                <a:pPr marL="407975" lvl="2" indent="0">
                  <a:buNone/>
                </a:pPr>
                <a14:m>
                  <m:oMath xmlns:m="http://schemas.openxmlformats.org/officeDocument/2006/math">
                    <m:r>
                      <a:rPr lang="en-US" sz="1400" b="1" i="1" u="none" strike="noStrike" baseline="0" smtClean="0">
                        <a:latin typeface="Cambria Math" panose="02040503050406030204" pitchFamily="18" charset="0"/>
                      </a:rPr>
                      <m:t>𝒇</m:t>
                    </m:r>
                  </m:oMath>
                </a14:m>
                <a:r>
                  <a:rPr lang="en-US" sz="1400" dirty="0">
                    <a:latin typeface="SFRM1200"/>
                  </a:rPr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1" dirty="0" smtClean="0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sz="1400" b="1" i="1" dirty="0" smtClean="0">
                            <a:latin typeface="Cambria Math" panose="02040503050406030204" pitchFamily="18" charset="0"/>
                          </a:rPr>
                          <m:t>𝑮</m:t>
                        </m:r>
                        <m:r>
                          <a:rPr lang="en-US" sz="1400" b="1" i="1" dirty="0" smtClean="0"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en-US" sz="1400" b="1" i="1" dirty="0" smtClean="0">
                            <a:latin typeface="Cambria Math" panose="02040503050406030204" pitchFamily="18" charset="0"/>
                          </a:rPr>
                          <m:t>𝑩𝑳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84FEDC91-8F7F-E326-E5D6-9D0CB65247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6650" y="3458588"/>
                <a:ext cx="1978934" cy="8513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9050">
                <a:solidFill>
                  <a:schemeClr val="accent6">
                    <a:lumMod val="7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B9786FF-8946-7388-F0CC-ADB154F12665}"/>
                  </a:ext>
                </a:extLst>
              </p:cNvPr>
              <p:cNvSpPr txBox="1"/>
              <p:nvPr/>
            </p:nvSpPr>
            <p:spPr>
              <a:xfrm>
                <a:off x="9408964" y="3361894"/>
                <a:ext cx="2319210" cy="104477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3pPr marL="407975" indent="0">
                  <a:buNone/>
                  <a:defRPr sz="2000" baseline="0">
                    <a:latin typeface="SFRM1200"/>
                  </a:defRPr>
                </a:lvl3pPr>
              </a:lstStyle>
              <a:p>
                <a:pPr lvl="2"/>
                <a:r>
                  <a:rPr lang="en-US" dirty="0"/>
                  <a:t>Real world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dirty="0">
                            <a:latin typeface="Cambria Math" panose="02040503050406030204" pitchFamily="18" charset="0"/>
                          </a:rPr>
                          <m:t>𝝁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𝒇</m:t>
                        </m:r>
                      </m:sub>
                    </m:sSub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dirty="0">
                            <a:latin typeface="Cambria Math" panose="02040503050406030204" pitchFamily="18" charset="0"/>
                          </a:rPr>
                          <m:t>𝝁</m:t>
                        </m:r>
                      </m:e>
                      <m:sub>
                        <m:r>
                          <a:rPr lang="en-US" dirty="0">
                            <a:latin typeface="Cambria Math" panose="02040503050406030204" pitchFamily="18" charset="0"/>
                          </a:rPr>
                          <m:t>𝒎𝒆𝒂𝒔𝒖𝒓𝒆𝒅</m:t>
                        </m:r>
                      </m:sub>
                    </m:sSub>
                  </m:oMath>
                </a14:m>
                <a:endParaRPr lang="en-US" dirty="0"/>
              </a:p>
              <a:p>
                <a:pPr lvl="2"/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𝒇</m:t>
                    </m:r>
                  </m:oMath>
                </a14:m>
                <a:r>
                  <a:rPr lang="en-US" dirty="0"/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dirty="0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dirty="0">
                            <a:latin typeface="Cambria Math" panose="02040503050406030204" pitchFamily="18" charset="0"/>
                          </a:rPr>
                          <m:t>𝒎𝒆𝒂𝒔𝒖𝒓𝒆𝒅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B9786FF-8946-7388-F0CC-ADB154F126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08964" y="3361894"/>
                <a:ext cx="2319210" cy="104477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19050">
                <a:solidFill>
                  <a:schemeClr val="accent6">
                    <a:lumMod val="7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Arrow: Right 25">
            <a:extLst>
              <a:ext uri="{FF2B5EF4-FFF2-40B4-BE49-F238E27FC236}">
                <a16:creationId xmlns:a16="http://schemas.microsoft.com/office/drawing/2014/main" id="{CA00AB18-F7BB-5955-E803-E57729885846}"/>
              </a:ext>
            </a:extLst>
          </p:cNvPr>
          <p:cNvSpPr/>
          <p:nvPr/>
        </p:nvSpPr>
        <p:spPr>
          <a:xfrm>
            <a:off x="8945217" y="3796748"/>
            <a:ext cx="291548" cy="205409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7211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4" grpId="0" animBg="1"/>
      <p:bldP spid="25" grpId="0" animBg="1"/>
      <p:bldP spid="2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A947D7-D86A-567D-6F95-359C966F86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4" y="154515"/>
            <a:ext cx="4090847" cy="557705"/>
          </a:xfrm>
        </p:spPr>
        <p:txBody>
          <a:bodyPr/>
          <a:lstStyle/>
          <a:p>
            <a:r>
              <a:rPr lang="en-US" dirty="0"/>
              <a:t>Major Design Upgrades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B45216-5391-6141-F86D-F46A5CDAF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B5ADC97-B97B-78FF-8657-31F0238ADB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8882" y="356671"/>
            <a:ext cx="4272661" cy="3072329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D646FE1F-82E8-B8F8-4D36-C22100FC33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4" y="916005"/>
            <a:ext cx="5689643" cy="5492736"/>
          </a:xfrm>
        </p:spPr>
        <p:txBody>
          <a:bodyPr/>
          <a:lstStyle/>
          <a:p>
            <a:r>
              <a:rPr lang="en-US" sz="2000" dirty="0"/>
              <a:t>Two separate foci required</a:t>
            </a:r>
            <a:br>
              <a:rPr lang="en-US" sz="2000" dirty="0"/>
            </a:br>
            <a:r>
              <a:rPr lang="en-US" sz="1400" dirty="0">
                <a:solidFill>
                  <a:schemeClr val="tx1"/>
                </a:solidFill>
              </a:rPr>
              <a:t>so that background is rejected outside of detector</a:t>
            </a:r>
            <a:br>
              <a:rPr lang="en-US" sz="1400" dirty="0">
                <a:solidFill>
                  <a:schemeClr val="tx1"/>
                </a:solidFill>
              </a:rPr>
            </a:br>
            <a:endParaRPr lang="en-US" dirty="0"/>
          </a:p>
          <a:p>
            <a:pPr marL="514339" lvl="2" indent="-228593">
              <a:spcBef>
                <a:spcPts val="0"/>
              </a:spcBef>
              <a:spcAft>
                <a:spcPts val="0"/>
              </a:spcAft>
              <a:buSzPts val="1800"/>
            </a:pPr>
            <a:r>
              <a:rPr lang="en-US" sz="1400" dirty="0"/>
              <a:t>1</a:t>
            </a:r>
            <a:r>
              <a:rPr lang="en-US" sz="1400" baseline="30000" dirty="0"/>
              <a:t>st</a:t>
            </a:r>
            <a:r>
              <a:rPr lang="en-US" sz="1400" dirty="0"/>
              <a:t> focus separates particles after </a:t>
            </a:r>
            <a:r>
              <a:rPr lang="en-US" sz="1400" dirty="0" err="1"/>
              <a:t>ExB</a:t>
            </a:r>
            <a:r>
              <a:rPr lang="en-US" sz="1400" dirty="0"/>
              <a:t> velocity filter </a:t>
            </a:r>
            <a:br>
              <a:rPr lang="en-US" sz="1400" dirty="0"/>
            </a:br>
            <a:r>
              <a:rPr lang="en-US" sz="1400" dirty="0"/>
              <a:t>and reject μ and e on collimator</a:t>
            </a:r>
          </a:p>
          <a:p>
            <a:pPr marL="514339" lvl="2" indent="-228593">
              <a:spcBef>
                <a:spcPts val="0"/>
              </a:spcBef>
              <a:spcAft>
                <a:spcPts val="0"/>
              </a:spcAft>
              <a:buSzPts val="1800"/>
            </a:pPr>
            <a:r>
              <a:rPr lang="en-US" sz="1400" dirty="0"/>
              <a:t>2</a:t>
            </a:r>
            <a:r>
              <a:rPr lang="en-US" sz="1400" baseline="30000" dirty="0"/>
              <a:t>nd</a:t>
            </a:r>
            <a:r>
              <a:rPr lang="en-US" sz="1400" dirty="0"/>
              <a:t> focus is a double x/y focus aimed at ATAR</a:t>
            </a:r>
          </a:p>
          <a:p>
            <a:pPr marL="514339" lvl="2" indent="-228593">
              <a:spcBef>
                <a:spcPts val="0"/>
              </a:spcBef>
              <a:spcAft>
                <a:spcPts val="0"/>
              </a:spcAft>
              <a:buSzPts val="1800"/>
            </a:pPr>
            <a:endParaRPr lang="en-US" sz="1200" dirty="0"/>
          </a:p>
          <a:p>
            <a:pPr lvl="1">
              <a:buClrTx/>
            </a:pPr>
            <a:r>
              <a:rPr lang="en-US" sz="1600" dirty="0"/>
              <a:t>First attempt with singlet triplet promising</a:t>
            </a:r>
          </a:p>
          <a:p>
            <a:pPr marL="342892" lvl="2" indent="0">
              <a:buClrTx/>
              <a:buFont typeface="Arial" charset="0"/>
              <a:buNone/>
            </a:pPr>
            <a:r>
              <a:rPr lang="en-US" sz="1400" dirty="0">
                <a:solidFill>
                  <a:schemeClr val="tx1"/>
                </a:solidFill>
              </a:rPr>
              <a:t>but using only linear beam dynamics</a:t>
            </a:r>
          </a:p>
          <a:p>
            <a:pPr lvl="1">
              <a:buClrTx/>
            </a:pPr>
            <a:r>
              <a:rPr lang="en-US" sz="1600" dirty="0"/>
              <a:t>Large custom final quad?</a:t>
            </a:r>
          </a:p>
          <a:p>
            <a:pPr lvl="1">
              <a:buClrTx/>
            </a:pPr>
            <a:endParaRPr lang="en-US" dirty="0"/>
          </a:p>
          <a:p>
            <a:r>
              <a:rPr lang="en-US" dirty="0"/>
              <a:t>Smaller momentum bite</a:t>
            </a:r>
          </a:p>
          <a:p>
            <a:pPr lvl="1"/>
            <a:r>
              <a:rPr lang="en-US" sz="1600" dirty="0"/>
              <a:t>Retune upstream beam line to let dispersion grow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Degrader in dispersive section?</a:t>
            </a:r>
          </a:p>
          <a:p>
            <a:pPr lvl="1"/>
            <a:r>
              <a:rPr lang="en-US" sz="1600" dirty="0"/>
              <a:t>Requires dispersive double focus</a:t>
            </a:r>
          </a:p>
          <a:p>
            <a:endParaRPr lang="en-US" dirty="0"/>
          </a:p>
          <a:p>
            <a:endParaRPr lang="en-US" sz="2000" dirty="0"/>
          </a:p>
        </p:txBody>
      </p:sp>
      <p:pic>
        <p:nvPicPr>
          <p:cNvPr id="13" name="Google Shape;297;p24">
            <a:extLst>
              <a:ext uri="{FF2B5EF4-FFF2-40B4-BE49-F238E27FC236}">
                <a16:creationId xmlns:a16="http://schemas.microsoft.com/office/drawing/2014/main" id="{40F26B83-0203-EE4A-81F2-059831E4A6BB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13797" y="3481802"/>
            <a:ext cx="4322829" cy="2926939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31;p11">
            <a:extLst>
              <a:ext uri="{FF2B5EF4-FFF2-40B4-BE49-F238E27FC236}">
                <a16:creationId xmlns:a16="http://schemas.microsoft.com/office/drawing/2014/main" id="{2A00779C-AEF5-7E46-AD09-38FE9CB4C0A5}"/>
              </a:ext>
            </a:extLst>
          </p:cNvPr>
          <p:cNvSpPr txBox="1"/>
          <p:nvPr/>
        </p:nvSpPr>
        <p:spPr>
          <a:xfrm rot="-5400000">
            <a:off x="4097733" y="1182450"/>
            <a:ext cx="40467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/>
              <a:t>beam envelope in V-H planes</a:t>
            </a:r>
            <a:endParaRPr sz="1600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146630D-5609-27A2-2E51-1C0A7E636103}"/>
              </a:ext>
            </a:extLst>
          </p:cNvPr>
          <p:cNvCxnSpPr>
            <a:cxnSpLocks/>
          </p:cNvCxnSpPr>
          <p:nvPr/>
        </p:nvCxnSpPr>
        <p:spPr>
          <a:xfrm>
            <a:off x="5067025" y="1961697"/>
            <a:ext cx="94651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3782A63F-A29A-68B5-EC64-60BC4AA85328}"/>
              </a:ext>
            </a:extLst>
          </p:cNvPr>
          <p:cNvSpPr txBox="1"/>
          <p:nvPr/>
        </p:nvSpPr>
        <p:spPr>
          <a:xfrm>
            <a:off x="5240273" y="1911600"/>
            <a:ext cx="650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Symbol" pitchFamily="2" charset="2"/>
              </a:rPr>
              <a:t>p</a:t>
            </a:r>
            <a:r>
              <a:rPr lang="en-US" sz="2400" baseline="30000">
                <a:solidFill>
                  <a:srgbClr val="FF0000"/>
                </a:solidFill>
                <a:latin typeface="Symbol" pitchFamily="2" charset="2"/>
              </a:rPr>
              <a:t>+</a:t>
            </a:r>
          </a:p>
        </p:txBody>
      </p:sp>
      <p:sp>
        <p:nvSpPr>
          <p:cNvPr id="19" name="Google Shape;139;p11">
            <a:extLst>
              <a:ext uri="{FF2B5EF4-FFF2-40B4-BE49-F238E27FC236}">
                <a16:creationId xmlns:a16="http://schemas.microsoft.com/office/drawing/2014/main" id="{C6495318-DD5F-526C-46E3-102B3D41E5E0}"/>
              </a:ext>
            </a:extLst>
          </p:cNvPr>
          <p:cNvSpPr txBox="1"/>
          <p:nvPr/>
        </p:nvSpPr>
        <p:spPr>
          <a:xfrm>
            <a:off x="10736626" y="592202"/>
            <a:ext cx="910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20 cm</a:t>
            </a:r>
            <a:endParaRPr dirty="0"/>
          </a:p>
        </p:txBody>
      </p:sp>
      <p:sp>
        <p:nvSpPr>
          <p:cNvPr id="20" name="Google Shape;139;p11">
            <a:extLst>
              <a:ext uri="{FF2B5EF4-FFF2-40B4-BE49-F238E27FC236}">
                <a16:creationId xmlns:a16="http://schemas.microsoft.com/office/drawing/2014/main" id="{0C97361D-1106-1AEE-F2E7-B31E2EB8EF8F}"/>
              </a:ext>
            </a:extLst>
          </p:cNvPr>
          <p:cNvSpPr txBox="1"/>
          <p:nvPr/>
        </p:nvSpPr>
        <p:spPr>
          <a:xfrm>
            <a:off x="10711543" y="2975998"/>
            <a:ext cx="910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20 cm</a:t>
            </a:r>
            <a:endParaRPr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D846572-88AC-BBDB-1A8F-83AA5A40CFDA}"/>
              </a:ext>
            </a:extLst>
          </p:cNvPr>
          <p:cNvSpPr txBox="1"/>
          <p:nvPr/>
        </p:nvSpPr>
        <p:spPr>
          <a:xfrm>
            <a:off x="6413797" y="1405650"/>
            <a:ext cx="3660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V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BA0076E-BCF4-4295-B517-FEAAF3FB35B5}"/>
              </a:ext>
            </a:extLst>
          </p:cNvPr>
          <p:cNvSpPr txBox="1"/>
          <p:nvPr/>
        </p:nvSpPr>
        <p:spPr>
          <a:xfrm>
            <a:off x="6433325" y="2248048"/>
            <a:ext cx="3660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H</a:t>
            </a:r>
          </a:p>
        </p:txBody>
      </p:sp>
    </p:spTree>
    <p:extLst>
      <p:ext uri="{BB962C8B-B14F-4D97-AF65-F5344CB8AC3E}">
        <p14:creationId xmlns:p14="http://schemas.microsoft.com/office/powerpoint/2010/main" val="163976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2F281-F578-371A-71C3-68FB8C58F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KPPs and achieved results from test run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B1B1E0-BD29-FE10-D364-BFEABD325EA2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 Neue"/>
                <a:sym typeface="Helvetica Neue"/>
              </a:rPr>
              <a:t>Peter Kammel - piE5 overview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0F6C5E-2AB3-392B-35FB-10CCA6C0ABD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 Neue"/>
                <a:sym typeface="Helvetica Neue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2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Helvetica Neue"/>
              <a:sym typeface="Helvetica Neue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EEA024A-1C53-044A-FF2D-24D880F76A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0568" y="3778300"/>
            <a:ext cx="10439089" cy="2584358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488E6B2E-CAD6-EB32-813C-327C14BE7D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7254176"/>
              </p:ext>
            </p:extLst>
          </p:nvPr>
        </p:nvGraphicFramePr>
        <p:xfrm>
          <a:off x="577121" y="803143"/>
          <a:ext cx="11168761" cy="2809240"/>
        </p:xfrm>
        <a:graphic>
          <a:graphicData uri="http://schemas.openxmlformats.org/drawingml/2006/table">
            <a:tbl>
              <a:tblPr firstRow="1" bandRow="1">
                <a:tableStyleId>{518697F8-4CB7-4AE2-BDD5-BBE467189BEA}</a:tableStyleId>
              </a:tblPr>
              <a:tblGrid>
                <a:gridCol w="3982044">
                  <a:extLst>
                    <a:ext uri="{9D8B030D-6E8A-4147-A177-3AD203B41FA5}">
                      <a16:colId xmlns:a16="http://schemas.microsoft.com/office/drawing/2014/main" val="2154502791"/>
                    </a:ext>
                  </a:extLst>
                </a:gridCol>
                <a:gridCol w="555265">
                  <a:extLst>
                    <a:ext uri="{9D8B030D-6E8A-4147-A177-3AD203B41FA5}">
                      <a16:colId xmlns:a16="http://schemas.microsoft.com/office/drawing/2014/main" val="2826446497"/>
                    </a:ext>
                  </a:extLst>
                </a:gridCol>
                <a:gridCol w="3639827">
                  <a:extLst>
                    <a:ext uri="{9D8B030D-6E8A-4147-A177-3AD203B41FA5}">
                      <a16:colId xmlns:a16="http://schemas.microsoft.com/office/drawing/2014/main" val="284345912"/>
                    </a:ext>
                  </a:extLst>
                </a:gridCol>
                <a:gridCol w="2991625">
                  <a:extLst>
                    <a:ext uri="{9D8B030D-6E8A-4147-A177-3AD203B41FA5}">
                      <a16:colId xmlns:a16="http://schemas.microsoft.com/office/drawing/2014/main" val="98882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b="1" i="0" u="none" strike="noStrike" cap="none" dirty="0">
                          <a:solidFill>
                            <a:schemeClr val="tx1"/>
                          </a:solidFill>
                          <a:latin typeface="Arial"/>
                          <a:cs typeface="Arial"/>
                          <a:sym typeface="Arial"/>
                        </a:rPr>
                        <a:t>KPP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test run results and future 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impact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0334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dirty="0"/>
                        <a:t>Rate </a:t>
                      </a:r>
                      <a:r>
                        <a:rPr lang="en-US" sz="14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300k π/s stopped in ATAR</a:t>
                      </a:r>
                      <a:r>
                        <a:rPr lang="en-US" sz="16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                </a:t>
                      </a:r>
                      <a:r>
                        <a:rPr lang="en-US" sz="1600" dirty="0"/>
                        <a:t>Momentum </a:t>
                      </a:r>
                      <a:r>
                        <a:rPr lang="en-US" sz="1400" b="0" i="0" u="none" strike="noStrike" cap="none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"/>
                          <a:cs typeface="Arial"/>
                          <a:sym typeface="Arial"/>
                        </a:rPr>
                        <a:t>lowest p preferred 55-70 MeV/c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ok at 65 MeV/c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but 55 MeV/c better, get rid of DTAR, better range width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7105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Momentum bite  </a:t>
                      </a:r>
                      <a:r>
                        <a:rPr lang="en-US" sz="1400" b="0" i="0" u="none" strike="noStrike" cap="none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"/>
                          <a:cs typeface="Arial"/>
                          <a:sym typeface="Arial"/>
                        </a:rPr>
                        <a:t>∆p/p &lt;2%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Probably not</a:t>
                      </a:r>
                      <a:r>
                        <a:rPr lang="en-US" sz="1600" dirty="0"/>
                        <a:t>, </a:t>
                      </a:r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requires more data analysis/beam modeling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pi-mu range based separation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5387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Spot size </a:t>
                      </a:r>
                      <a:r>
                        <a:rPr lang="en-US" sz="1400" b="0" i="0" u="none" strike="noStrike" cap="none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"/>
                          <a:cs typeface="Arial"/>
                          <a:sym typeface="Arial"/>
                        </a:rPr>
                        <a:t>smaller than ATAR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u="none" strike="noStrike" cap="none" dirty="0">
                          <a:solidFill>
                            <a:srgbClr val="000000"/>
                          </a:solidFill>
                          <a:latin typeface="Arial"/>
                          <a:cs typeface="Arial"/>
                          <a:sym typeface="Arial"/>
                        </a:rPr>
                        <a:t>only 50% stopped, </a:t>
                      </a:r>
                      <a:r>
                        <a:rPr lang="en-US" sz="1600" dirty="0"/>
                        <a:t>difficult, </a:t>
                      </a:r>
                    </a:p>
                    <a:p>
                      <a:r>
                        <a:rPr lang="en-US" sz="1400" b="0" i="0" u="none" strike="noStrike" cap="none" dirty="0">
                          <a:solidFill>
                            <a:srgbClr val="C00000"/>
                          </a:solidFill>
                          <a:latin typeface="Arial"/>
                          <a:cs typeface="Arial"/>
                          <a:sym typeface="Arial"/>
                        </a:rPr>
                        <a:t>requires beam design, modeling and hardware, experimental design, active veto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halo rate and pile-up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05363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Particle contamination </a:t>
                      </a:r>
                      <a:r>
                        <a:rPr lang="en-US" sz="1400" b="0" i="0" u="none" strike="noStrike" cap="none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"/>
                          <a:cs typeface="Arial"/>
                          <a:sym typeface="Arial"/>
                        </a:rPr>
                        <a:t>µ/e less than 10%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Not yet, </a:t>
                      </a:r>
                      <a:r>
                        <a:rPr lang="en-US" sz="1400" b="0" i="0" u="none" strike="noStrike" cap="none" dirty="0">
                          <a:solidFill>
                            <a:srgbClr val="C00000"/>
                          </a:solidFill>
                          <a:latin typeface="Arial"/>
                          <a:cs typeface="Arial"/>
                          <a:sym typeface="Arial"/>
                        </a:rPr>
                        <a:t>requires additional magnets, beam modeling and 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background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5572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94680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23"/>
          <p:cNvSpPr txBox="1">
            <a:spLocks noGrp="1"/>
          </p:cNvSpPr>
          <p:nvPr>
            <p:ph type="title"/>
          </p:nvPr>
        </p:nvSpPr>
        <p:spPr>
          <a:xfrm>
            <a:off x="519582" y="103218"/>
            <a:ext cx="11226300" cy="557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dirty="0"/>
              <a:t>Major upgrade: Extend Beam with Two Vertical Foci</a:t>
            </a:r>
            <a:br>
              <a:rPr lang="en-US" dirty="0"/>
            </a:br>
            <a:endParaRPr lang="en-US" dirty="0"/>
          </a:p>
        </p:txBody>
      </p:sp>
      <p:sp>
        <p:nvSpPr>
          <p:cNvPr id="281" name="Google Shape;281;p23"/>
          <p:cNvSpPr txBox="1">
            <a:spLocks noGrp="1"/>
          </p:cNvSpPr>
          <p:nvPr>
            <p:ph type="body" idx="1"/>
          </p:nvPr>
        </p:nvSpPr>
        <p:spPr>
          <a:xfrm>
            <a:off x="519487" y="962529"/>
            <a:ext cx="11226396" cy="5439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30182" lvl="0" indent="-230182" algn="l" rtl="0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dirty="0"/>
              <a:t>For particle separation and target focus two separate foci required, </a:t>
            </a:r>
            <a:br>
              <a:rPr lang="en-US" dirty="0"/>
            </a:br>
            <a:r>
              <a:rPr lang="en-US" dirty="0"/>
              <a:t>so that background is rejected outside of detector </a:t>
            </a:r>
            <a:endParaRPr dirty="0"/>
          </a:p>
          <a:p>
            <a:pPr marL="400041" lvl="1" indent="-228593" algn="l" rtl="0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focus separates particles after </a:t>
            </a:r>
            <a:r>
              <a:rPr lang="en-US" dirty="0" err="1"/>
              <a:t>ExB</a:t>
            </a:r>
            <a:r>
              <a:rPr lang="en-US" dirty="0"/>
              <a:t> velocity filter and reject μ and e on collimator</a:t>
            </a:r>
            <a:endParaRPr dirty="0"/>
          </a:p>
          <a:p>
            <a:pPr marL="400041" lvl="1" indent="-228593" algn="l" rtl="0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focus is a double x/y focus aimed at ATAR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230182" lvl="0" indent="-230182" algn="l" rtl="0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dirty="0"/>
              <a:t>First attempt with s-t promising</a:t>
            </a:r>
            <a:endParaRPr dirty="0"/>
          </a:p>
          <a:p>
            <a:pPr marL="400041" lvl="1" indent="-228593" algn="l" rtl="0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en-US" dirty="0"/>
              <a:t>large final magnet</a:t>
            </a:r>
            <a:endParaRPr dirty="0"/>
          </a:p>
          <a:p>
            <a:pPr marL="400041" lvl="1" indent="-228593" algn="l" rtl="0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en-US" dirty="0"/>
              <a:t>phase space</a:t>
            </a:r>
            <a:endParaRPr dirty="0"/>
          </a:p>
          <a:p>
            <a:pPr marL="514338" lvl="2" indent="-171446" algn="l" rtl="0">
              <a:spcBef>
                <a:spcPts val="0"/>
              </a:spcBef>
              <a:spcAft>
                <a:spcPts val="0"/>
              </a:spcAft>
              <a:buSzPts val="1600"/>
              <a:buChar char="•"/>
            </a:pPr>
            <a:r>
              <a:rPr lang="en-US" dirty="0"/>
              <a:t>initial  x: 2.40 π mm r</a:t>
            </a:r>
            <a:br>
              <a:rPr lang="en-US" dirty="0"/>
            </a:br>
            <a:r>
              <a:rPr lang="en-US" dirty="0"/>
              <a:t>          y: 0.09 π mm r</a:t>
            </a:r>
          </a:p>
          <a:p>
            <a:pPr marL="514338" lvl="2" indent="-171446" algn="l" rtl="0">
              <a:spcBef>
                <a:spcPts val="0"/>
              </a:spcBef>
              <a:spcAft>
                <a:spcPts val="0"/>
              </a:spcAft>
              <a:buSzPts val="1600"/>
              <a:buChar char="•"/>
            </a:pPr>
            <a:r>
              <a:rPr lang="en-US" dirty="0"/>
              <a:t>promising final focus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400041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82" name="Google Shape;282;p23"/>
          <p:cNvSpPr txBox="1">
            <a:spLocks noGrp="1"/>
          </p:cNvSpPr>
          <p:nvPr>
            <p:ph type="sldNum" idx="12"/>
          </p:nvPr>
        </p:nvSpPr>
        <p:spPr>
          <a:xfrm>
            <a:off x="11469657" y="6549578"/>
            <a:ext cx="552451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 Neue"/>
                <a:sym typeface="Helvetica Neue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20</a:t>
            </a:fld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Helvetica Neue"/>
              <a:sym typeface="Helvetica Neue"/>
            </a:endParaRPr>
          </a:p>
        </p:txBody>
      </p:sp>
      <p:sp>
        <p:nvSpPr>
          <p:cNvPr id="284" name="Google Shape;284;p23"/>
          <p:cNvSpPr txBox="1">
            <a:spLocks noGrp="1"/>
          </p:cNvSpPr>
          <p:nvPr>
            <p:ph type="ftr" idx="11"/>
          </p:nvPr>
        </p:nvSpPr>
        <p:spPr>
          <a:xfrm>
            <a:off x="2040806" y="6549578"/>
            <a:ext cx="8347199" cy="2428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 Neue"/>
                <a:sym typeface="Helvetica Neue"/>
              </a:rPr>
              <a:t>Peter Kammel - piE5 overview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Helvetica Neue"/>
              <a:sym typeface="Helvetica Neue"/>
            </a:endParaRPr>
          </a:p>
        </p:txBody>
      </p:sp>
      <p:sp>
        <p:nvSpPr>
          <p:cNvPr id="287" name="Google Shape;287;p23"/>
          <p:cNvSpPr txBox="1"/>
          <p:nvPr/>
        </p:nvSpPr>
        <p:spPr>
          <a:xfrm>
            <a:off x="2236700" y="4686975"/>
            <a:ext cx="608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20</a:t>
            </a:r>
            <a:r>
              <a:rPr kumimoji="0" lang="en-US" sz="1400" b="0" i="0" u="none" strike="noStrike" kern="0" cap="none" spc="0" normalizeH="0" baseline="3000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</a:t>
            </a:r>
            <a:endParaRPr kumimoji="0" sz="1400" b="0" i="0" u="none" strike="noStrike" kern="0" cap="none" spc="0" normalizeH="0" baseline="30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DBDC97E-E9F3-9B91-E7C8-C2C495A2AC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7180" y="2219078"/>
            <a:ext cx="5919970" cy="425685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0C1FFAA-56E0-7EB4-714B-E95942847C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091" y="4347505"/>
            <a:ext cx="3729318" cy="187769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DEDB972-9598-4F92-D705-13CE8A5EF2AC}"/>
              </a:ext>
            </a:extLst>
          </p:cNvPr>
          <p:cNvSpPr txBox="1"/>
          <p:nvPr/>
        </p:nvSpPr>
        <p:spPr>
          <a:xfrm>
            <a:off x="3949908" y="5727925"/>
            <a:ext cx="277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AD542F-E455-3762-1283-F1966D9610D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 Neue"/>
                <a:sym typeface="Helvetica Neue"/>
              </a:rPr>
              <a:t>Oct 2023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D0E35F-C875-5AEF-C7A2-DEA918675E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4" y="154515"/>
            <a:ext cx="2209796" cy="557705"/>
          </a:xfrm>
        </p:spPr>
        <p:txBody>
          <a:bodyPr/>
          <a:lstStyle/>
          <a:p>
            <a:r>
              <a:rPr lang="en-US" dirty="0"/>
              <a:t>Kinematics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FDB5E3-CFC1-7ADE-E5BD-D50511262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204E304-BAFD-CFD0-1E29-4708003F94D2}"/>
              </a:ext>
            </a:extLst>
          </p:cNvPr>
          <p:cNvGrpSpPr/>
          <p:nvPr/>
        </p:nvGrpSpPr>
        <p:grpSpPr>
          <a:xfrm>
            <a:off x="3253884" y="360843"/>
            <a:ext cx="6118716" cy="5996530"/>
            <a:chOff x="3253884" y="360843"/>
            <a:chExt cx="6118716" cy="599653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8ABA55D-D6A4-56BB-6FF7-DEA1D1FE4DC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53884" y="360843"/>
              <a:ext cx="5678905" cy="5996530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A67B99E-51A4-4144-11D2-AAB2A61D1648}"/>
                </a:ext>
              </a:extLst>
            </p:cNvPr>
            <p:cNvSpPr/>
            <p:nvPr/>
          </p:nvSpPr>
          <p:spPr>
            <a:xfrm>
              <a:off x="7961811" y="1352006"/>
              <a:ext cx="1410789" cy="9405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B299909-7876-2021-4BCC-272E23BB15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98027" y="387941"/>
              <a:ext cx="2714898" cy="1964366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B5AB60B-2D60-0781-199A-31BA8E3EFA1A}"/>
                </a:ext>
              </a:extLst>
            </p:cNvPr>
            <p:cNvSpPr txBox="1"/>
            <p:nvPr/>
          </p:nvSpPr>
          <p:spPr>
            <a:xfrm>
              <a:off x="7961811" y="614640"/>
              <a:ext cx="8033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Si</a:t>
              </a:r>
            </a:p>
          </p:txBody>
        </p:sp>
      </p:grp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8804BEB-8A42-DD6E-807C-438E9E95F02E}"/>
              </a:ext>
            </a:extLst>
          </p:cNvPr>
          <p:cNvCxnSpPr/>
          <p:nvPr/>
        </p:nvCxnSpPr>
        <p:spPr>
          <a:xfrm flipV="1">
            <a:off x="8539163" y="561975"/>
            <a:ext cx="0" cy="1552575"/>
          </a:xfrm>
          <a:prstGeom prst="line">
            <a:avLst/>
          </a:prstGeom>
          <a:ln>
            <a:prstDash val="sysDash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D9CFDBE-E0B4-DAD1-DA74-F84BE2F4132C}"/>
              </a:ext>
            </a:extLst>
          </p:cNvPr>
          <p:cNvCxnSpPr/>
          <p:nvPr/>
        </p:nvCxnSpPr>
        <p:spPr>
          <a:xfrm flipV="1">
            <a:off x="8220076" y="561975"/>
            <a:ext cx="0" cy="1552575"/>
          </a:xfrm>
          <a:prstGeom prst="line">
            <a:avLst/>
          </a:prstGeom>
          <a:ln>
            <a:prstDash val="sysDash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59561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9"/>
          <p:cNvSpPr txBox="1">
            <a:spLocks noGrp="1"/>
          </p:cNvSpPr>
          <p:nvPr>
            <p:ph type="title"/>
          </p:nvPr>
        </p:nvSpPr>
        <p:spPr>
          <a:xfrm>
            <a:off x="482850" y="137632"/>
            <a:ext cx="11226300" cy="55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piE5 @ PSI </a:t>
            </a:r>
            <a:r>
              <a:rPr lang="en-US" sz="3000" dirty="0"/>
              <a:t>- </a:t>
            </a:r>
            <a:r>
              <a:rPr lang="en-US" sz="2700" dirty="0"/>
              <a:t>World’s Brightest Stopped Pion Beam</a:t>
            </a:r>
            <a:endParaRPr sz="2700" dirty="0"/>
          </a:p>
        </p:txBody>
      </p:sp>
      <p:sp>
        <p:nvSpPr>
          <p:cNvPr id="92" name="Google Shape;92;p9"/>
          <p:cNvSpPr txBox="1">
            <a:spLocks noGrp="1"/>
          </p:cNvSpPr>
          <p:nvPr>
            <p:ph type="sldNum" idx="12"/>
          </p:nvPr>
        </p:nvSpPr>
        <p:spPr>
          <a:xfrm>
            <a:off x="11469657" y="6549578"/>
            <a:ext cx="552451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 Neue"/>
                <a:sym typeface="Helvetica Neue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22</a:t>
            </a:fld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Helvetica Neue"/>
              <a:sym typeface="Helvetica Neue"/>
            </a:endParaRPr>
          </a:p>
        </p:txBody>
      </p:sp>
      <p:grpSp>
        <p:nvGrpSpPr>
          <p:cNvPr id="94" name="Google Shape;94;p9"/>
          <p:cNvGrpSpPr/>
          <p:nvPr/>
        </p:nvGrpSpPr>
        <p:grpSpPr>
          <a:xfrm>
            <a:off x="3920725" y="1142239"/>
            <a:ext cx="7371163" cy="4208477"/>
            <a:chOff x="2875721" y="222194"/>
            <a:chExt cx="8220322" cy="4451060"/>
          </a:xfrm>
        </p:grpSpPr>
        <p:pic>
          <p:nvPicPr>
            <p:cNvPr id="95" name="Google Shape;95;p9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875721" y="222194"/>
              <a:ext cx="8220322" cy="44510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6" name="Google Shape;96;p9"/>
            <p:cNvSpPr/>
            <p:nvPr/>
          </p:nvSpPr>
          <p:spPr>
            <a:xfrm>
              <a:off x="3102429" y="1097280"/>
              <a:ext cx="2678916" cy="3304903"/>
            </a:xfrm>
            <a:custGeom>
              <a:avLst/>
              <a:gdLst/>
              <a:ahLst/>
              <a:cxnLst/>
              <a:rect l="l" t="t" r="r" b="b"/>
              <a:pathLst>
                <a:path w="2678916" h="3304903" extrusionOk="0">
                  <a:moveTo>
                    <a:pt x="1188720" y="137160"/>
                  </a:moveTo>
                  <a:cubicBezTo>
                    <a:pt x="1227909" y="152400"/>
                    <a:pt x="1193400" y="211165"/>
                    <a:pt x="1195251" y="248194"/>
                  </a:cubicBezTo>
                  <a:cubicBezTo>
                    <a:pt x="1197754" y="298253"/>
                    <a:pt x="1198448" y="348406"/>
                    <a:pt x="1201782" y="398417"/>
                  </a:cubicBezTo>
                  <a:cubicBezTo>
                    <a:pt x="1202806" y="413778"/>
                    <a:pt x="1206480" y="428852"/>
                    <a:pt x="1208314" y="444137"/>
                  </a:cubicBezTo>
                  <a:cubicBezTo>
                    <a:pt x="1213012" y="483286"/>
                    <a:pt x="1221377" y="561703"/>
                    <a:pt x="1221377" y="561703"/>
                  </a:cubicBezTo>
                  <a:cubicBezTo>
                    <a:pt x="1223554" y="627017"/>
                    <a:pt x="1224070" y="692408"/>
                    <a:pt x="1227908" y="757646"/>
                  </a:cubicBezTo>
                  <a:cubicBezTo>
                    <a:pt x="1228435" y="766607"/>
                    <a:pt x="1233500" y="774844"/>
                    <a:pt x="1234440" y="783771"/>
                  </a:cubicBezTo>
                  <a:cubicBezTo>
                    <a:pt x="1237866" y="816321"/>
                    <a:pt x="1233717" y="849827"/>
                    <a:pt x="1240971" y="881743"/>
                  </a:cubicBezTo>
                  <a:cubicBezTo>
                    <a:pt x="1244861" y="898859"/>
                    <a:pt x="1259247" y="911763"/>
                    <a:pt x="1267097" y="927463"/>
                  </a:cubicBezTo>
                  <a:cubicBezTo>
                    <a:pt x="1270176" y="933621"/>
                    <a:pt x="1268339" y="942650"/>
                    <a:pt x="1273628" y="947057"/>
                  </a:cubicBezTo>
                  <a:cubicBezTo>
                    <a:pt x="1292634" y="962896"/>
                    <a:pt x="1339488" y="964270"/>
                    <a:pt x="1358537" y="966651"/>
                  </a:cubicBezTo>
                  <a:cubicBezTo>
                    <a:pt x="1488136" y="1027131"/>
                    <a:pt x="1420540" y="1010123"/>
                    <a:pt x="1561011" y="1018903"/>
                  </a:cubicBezTo>
                  <a:cubicBezTo>
                    <a:pt x="1589314" y="1016726"/>
                    <a:pt x="1617847" y="1016582"/>
                    <a:pt x="1645920" y="1012371"/>
                  </a:cubicBezTo>
                  <a:cubicBezTo>
                    <a:pt x="1661594" y="1010020"/>
                    <a:pt x="1676070" y="1002275"/>
                    <a:pt x="1691640" y="999309"/>
                  </a:cubicBezTo>
                  <a:cubicBezTo>
                    <a:pt x="1721886" y="993548"/>
                    <a:pt x="1752600" y="990600"/>
                    <a:pt x="1783080" y="986246"/>
                  </a:cubicBezTo>
                  <a:cubicBezTo>
                    <a:pt x="1822268" y="988423"/>
                    <a:pt x="1862238" y="984691"/>
                    <a:pt x="1900645" y="992777"/>
                  </a:cubicBezTo>
                  <a:cubicBezTo>
                    <a:pt x="1945788" y="1002281"/>
                    <a:pt x="1986767" y="1026359"/>
                    <a:pt x="2031274" y="1038497"/>
                  </a:cubicBezTo>
                  <a:cubicBezTo>
                    <a:pt x="2058901" y="1046032"/>
                    <a:pt x="2087879" y="1047206"/>
                    <a:pt x="2116182" y="1051560"/>
                  </a:cubicBezTo>
                  <a:cubicBezTo>
                    <a:pt x="2175152" y="1071215"/>
                    <a:pt x="2117849" y="1050206"/>
                    <a:pt x="2233748" y="1123406"/>
                  </a:cubicBezTo>
                  <a:cubicBezTo>
                    <a:pt x="2241980" y="1128605"/>
                    <a:pt x="2251165" y="1132115"/>
                    <a:pt x="2259874" y="1136469"/>
                  </a:cubicBezTo>
                  <a:cubicBezTo>
                    <a:pt x="2281645" y="1164772"/>
                    <a:pt x="2300766" y="1195327"/>
                    <a:pt x="2325188" y="1221377"/>
                  </a:cubicBezTo>
                  <a:cubicBezTo>
                    <a:pt x="2333870" y="1230638"/>
                    <a:pt x="2349806" y="1231146"/>
                    <a:pt x="2357845" y="1240971"/>
                  </a:cubicBezTo>
                  <a:cubicBezTo>
                    <a:pt x="2370176" y="1256042"/>
                    <a:pt x="2373516" y="1276794"/>
                    <a:pt x="2383971" y="1293223"/>
                  </a:cubicBezTo>
                  <a:cubicBezTo>
                    <a:pt x="2388930" y="1301016"/>
                    <a:pt x="2397386" y="1305951"/>
                    <a:pt x="2403565" y="1312817"/>
                  </a:cubicBezTo>
                  <a:cubicBezTo>
                    <a:pt x="2471365" y="1388150"/>
                    <a:pt x="2418161" y="1333944"/>
                    <a:pt x="2462348" y="1378131"/>
                  </a:cubicBezTo>
                  <a:cubicBezTo>
                    <a:pt x="2466702" y="1393371"/>
                    <a:pt x="2467547" y="1410089"/>
                    <a:pt x="2475411" y="1423851"/>
                  </a:cubicBezTo>
                  <a:cubicBezTo>
                    <a:pt x="2529252" y="1518073"/>
                    <a:pt x="2529138" y="1507181"/>
                    <a:pt x="2606040" y="1561011"/>
                  </a:cubicBezTo>
                  <a:cubicBezTo>
                    <a:pt x="2646218" y="1621284"/>
                    <a:pt x="2598627" y="1545296"/>
                    <a:pt x="2651760" y="1704703"/>
                  </a:cubicBezTo>
                  <a:cubicBezTo>
                    <a:pt x="2661998" y="1735420"/>
                    <a:pt x="2655734" y="1717905"/>
                    <a:pt x="2671354" y="1756954"/>
                  </a:cubicBezTo>
                  <a:cubicBezTo>
                    <a:pt x="2680600" y="1941891"/>
                    <a:pt x="2682241" y="1909331"/>
                    <a:pt x="2671354" y="2148840"/>
                  </a:cubicBezTo>
                  <a:cubicBezTo>
                    <a:pt x="2670946" y="2157807"/>
                    <a:pt x="2666582" y="2166164"/>
                    <a:pt x="2664822" y="2174966"/>
                  </a:cubicBezTo>
                  <a:cubicBezTo>
                    <a:pt x="2660048" y="2198834"/>
                    <a:pt x="2654977" y="2222684"/>
                    <a:pt x="2651760" y="2246811"/>
                  </a:cubicBezTo>
                  <a:cubicBezTo>
                    <a:pt x="2614817" y="2523893"/>
                    <a:pt x="2658976" y="2249238"/>
                    <a:pt x="2625634" y="2449286"/>
                  </a:cubicBezTo>
                  <a:cubicBezTo>
                    <a:pt x="2623457" y="2508069"/>
                    <a:pt x="2627050" y="2567350"/>
                    <a:pt x="2619102" y="2625634"/>
                  </a:cubicBezTo>
                  <a:cubicBezTo>
                    <a:pt x="2613889" y="2663860"/>
                    <a:pt x="2592099" y="2698506"/>
                    <a:pt x="2586445" y="2736669"/>
                  </a:cubicBezTo>
                  <a:cubicBezTo>
                    <a:pt x="2573203" y="2826057"/>
                    <a:pt x="2563617" y="2916703"/>
                    <a:pt x="2540725" y="3004457"/>
                  </a:cubicBezTo>
                  <a:cubicBezTo>
                    <a:pt x="2537976" y="3014996"/>
                    <a:pt x="2517136" y="3077762"/>
                    <a:pt x="2508068" y="3095897"/>
                  </a:cubicBezTo>
                  <a:cubicBezTo>
                    <a:pt x="2504557" y="3102918"/>
                    <a:pt x="2499359" y="3108960"/>
                    <a:pt x="2495005" y="3115491"/>
                  </a:cubicBezTo>
                  <a:cubicBezTo>
                    <a:pt x="2481412" y="3169868"/>
                    <a:pt x="2497964" y="3116103"/>
                    <a:pt x="2475411" y="3161211"/>
                  </a:cubicBezTo>
                  <a:cubicBezTo>
                    <a:pt x="2465200" y="3181633"/>
                    <a:pt x="2472809" y="3186541"/>
                    <a:pt x="2455817" y="3206931"/>
                  </a:cubicBezTo>
                  <a:cubicBezTo>
                    <a:pt x="2424144" y="3244939"/>
                    <a:pt x="2398442" y="3270314"/>
                    <a:pt x="2351314" y="3285309"/>
                  </a:cubicBezTo>
                  <a:cubicBezTo>
                    <a:pt x="2321609" y="3294760"/>
                    <a:pt x="2290354" y="3298372"/>
                    <a:pt x="2259874" y="3304903"/>
                  </a:cubicBezTo>
                  <a:cubicBezTo>
                    <a:pt x="2211977" y="3298372"/>
                    <a:pt x="2163865" y="3293256"/>
                    <a:pt x="2116182" y="3285309"/>
                  </a:cubicBezTo>
                  <a:cubicBezTo>
                    <a:pt x="2085434" y="3280184"/>
                    <a:pt x="2051472" y="3281752"/>
                    <a:pt x="2024742" y="3265714"/>
                  </a:cubicBezTo>
                  <a:cubicBezTo>
                    <a:pt x="2003777" y="3253135"/>
                    <a:pt x="1905086" y="3143838"/>
                    <a:pt x="1861457" y="3122023"/>
                  </a:cubicBezTo>
                  <a:cubicBezTo>
                    <a:pt x="1785513" y="3084051"/>
                    <a:pt x="1719901" y="3078386"/>
                    <a:pt x="1639388" y="3056709"/>
                  </a:cubicBezTo>
                  <a:cubicBezTo>
                    <a:pt x="1619444" y="3051339"/>
                    <a:pt x="1599079" y="3046351"/>
                    <a:pt x="1580605" y="3037114"/>
                  </a:cubicBezTo>
                  <a:cubicBezTo>
                    <a:pt x="1511758" y="3002690"/>
                    <a:pt x="1448020" y="2958336"/>
                    <a:pt x="1378131" y="2926080"/>
                  </a:cubicBezTo>
                  <a:cubicBezTo>
                    <a:pt x="1334374" y="2905884"/>
                    <a:pt x="1284296" y="2901467"/>
                    <a:pt x="1240971" y="2880360"/>
                  </a:cubicBezTo>
                  <a:cubicBezTo>
                    <a:pt x="1198630" y="2859732"/>
                    <a:pt x="1165531" y="2823046"/>
                    <a:pt x="1123405" y="2801983"/>
                  </a:cubicBezTo>
                  <a:cubicBezTo>
                    <a:pt x="1082143" y="2781352"/>
                    <a:pt x="1033863" y="2777243"/>
                    <a:pt x="992777" y="2756263"/>
                  </a:cubicBezTo>
                  <a:cubicBezTo>
                    <a:pt x="930912" y="2724672"/>
                    <a:pt x="878559" y="2676295"/>
                    <a:pt x="816428" y="2645229"/>
                  </a:cubicBezTo>
                  <a:cubicBezTo>
                    <a:pt x="790302" y="2632166"/>
                    <a:pt x="761755" y="2623107"/>
                    <a:pt x="738051" y="2606040"/>
                  </a:cubicBezTo>
                  <a:cubicBezTo>
                    <a:pt x="706793" y="2583534"/>
                    <a:pt x="683342" y="2551571"/>
                    <a:pt x="653142" y="2527663"/>
                  </a:cubicBezTo>
                  <a:cubicBezTo>
                    <a:pt x="630886" y="2510044"/>
                    <a:pt x="602452" y="2500871"/>
                    <a:pt x="581297" y="2481943"/>
                  </a:cubicBezTo>
                  <a:cubicBezTo>
                    <a:pt x="560519" y="2463352"/>
                    <a:pt x="547405" y="2437612"/>
                    <a:pt x="529045" y="2416629"/>
                  </a:cubicBezTo>
                  <a:cubicBezTo>
                    <a:pt x="493553" y="2376067"/>
                    <a:pt x="496990" y="2381720"/>
                    <a:pt x="457200" y="2357846"/>
                  </a:cubicBezTo>
                  <a:cubicBezTo>
                    <a:pt x="425169" y="2309799"/>
                    <a:pt x="440402" y="2326589"/>
                    <a:pt x="346165" y="2279469"/>
                  </a:cubicBezTo>
                  <a:cubicBezTo>
                    <a:pt x="337457" y="2275115"/>
                    <a:pt x="329114" y="2269935"/>
                    <a:pt x="320040" y="2266406"/>
                  </a:cubicBezTo>
                  <a:cubicBezTo>
                    <a:pt x="289875" y="2254675"/>
                    <a:pt x="228600" y="2233749"/>
                    <a:pt x="228600" y="2233749"/>
                  </a:cubicBezTo>
                  <a:lnTo>
                    <a:pt x="150222" y="2181497"/>
                  </a:lnTo>
                  <a:cubicBezTo>
                    <a:pt x="139564" y="2174601"/>
                    <a:pt x="126143" y="2171261"/>
                    <a:pt x="117565" y="2161903"/>
                  </a:cubicBezTo>
                  <a:cubicBezTo>
                    <a:pt x="101652" y="2144543"/>
                    <a:pt x="92735" y="2121786"/>
                    <a:pt x="78377" y="2103120"/>
                  </a:cubicBezTo>
                  <a:cubicBezTo>
                    <a:pt x="70868" y="2093358"/>
                    <a:pt x="58587" y="2087555"/>
                    <a:pt x="52251" y="2076994"/>
                  </a:cubicBezTo>
                  <a:cubicBezTo>
                    <a:pt x="32214" y="2043598"/>
                    <a:pt x="0" y="1972491"/>
                    <a:pt x="0" y="1972491"/>
                  </a:cubicBezTo>
                  <a:cubicBezTo>
                    <a:pt x="4821" y="1919460"/>
                    <a:pt x="5118" y="1902592"/>
                    <a:pt x="13062" y="1854926"/>
                  </a:cubicBezTo>
                  <a:cubicBezTo>
                    <a:pt x="14887" y="1843976"/>
                    <a:pt x="16902" y="1833039"/>
                    <a:pt x="19594" y="1822269"/>
                  </a:cubicBezTo>
                  <a:cubicBezTo>
                    <a:pt x="23303" y="1807435"/>
                    <a:pt x="34687" y="1782018"/>
                    <a:pt x="39188" y="1770017"/>
                  </a:cubicBezTo>
                  <a:cubicBezTo>
                    <a:pt x="58062" y="1719689"/>
                    <a:pt x="31660" y="1786071"/>
                    <a:pt x="52251" y="1724297"/>
                  </a:cubicBezTo>
                  <a:cubicBezTo>
                    <a:pt x="55958" y="1713174"/>
                    <a:pt x="60960" y="1702526"/>
                    <a:pt x="65314" y="1691640"/>
                  </a:cubicBezTo>
                  <a:cubicBezTo>
                    <a:pt x="81317" y="1579614"/>
                    <a:pt x="63176" y="1687129"/>
                    <a:pt x="78377" y="1626326"/>
                  </a:cubicBezTo>
                  <a:cubicBezTo>
                    <a:pt x="81069" y="1615556"/>
                    <a:pt x="81643" y="1604279"/>
                    <a:pt x="84908" y="1593669"/>
                  </a:cubicBezTo>
                  <a:cubicBezTo>
                    <a:pt x="90378" y="1575890"/>
                    <a:pt x="98620" y="1559064"/>
                    <a:pt x="104502" y="1541417"/>
                  </a:cubicBezTo>
                  <a:cubicBezTo>
                    <a:pt x="109514" y="1526380"/>
                    <a:pt x="112148" y="1510593"/>
                    <a:pt x="117565" y="1495697"/>
                  </a:cubicBezTo>
                  <a:cubicBezTo>
                    <a:pt x="128907" y="1464507"/>
                    <a:pt x="129445" y="1476094"/>
                    <a:pt x="143691" y="1449977"/>
                  </a:cubicBezTo>
                  <a:cubicBezTo>
                    <a:pt x="153016" y="1432882"/>
                    <a:pt x="161582" y="1415372"/>
                    <a:pt x="169817" y="1397726"/>
                  </a:cubicBezTo>
                  <a:cubicBezTo>
                    <a:pt x="176829" y="1382701"/>
                    <a:pt x="183253" y="1367401"/>
                    <a:pt x="189411" y="1352006"/>
                  </a:cubicBezTo>
                  <a:cubicBezTo>
                    <a:pt x="191968" y="1345613"/>
                    <a:pt x="192863" y="1338569"/>
                    <a:pt x="195942" y="1332411"/>
                  </a:cubicBezTo>
                  <a:cubicBezTo>
                    <a:pt x="199452" y="1325390"/>
                    <a:pt x="205110" y="1319632"/>
                    <a:pt x="209005" y="1312817"/>
                  </a:cubicBezTo>
                  <a:cubicBezTo>
                    <a:pt x="213836" y="1304363"/>
                    <a:pt x="218232" y="1295640"/>
                    <a:pt x="222068" y="1286691"/>
                  </a:cubicBezTo>
                  <a:cubicBezTo>
                    <a:pt x="224780" y="1280363"/>
                    <a:pt x="225256" y="1273115"/>
                    <a:pt x="228600" y="1267097"/>
                  </a:cubicBezTo>
                  <a:cubicBezTo>
                    <a:pt x="236224" y="1253373"/>
                    <a:pt x="246017" y="1240972"/>
                    <a:pt x="254725" y="1227909"/>
                  </a:cubicBezTo>
                  <a:cubicBezTo>
                    <a:pt x="271655" y="1160195"/>
                    <a:pt x="250620" y="1260173"/>
                    <a:pt x="248194" y="1136469"/>
                  </a:cubicBezTo>
                  <a:cubicBezTo>
                    <a:pt x="246443" y="1047197"/>
                    <a:pt x="250760" y="957881"/>
                    <a:pt x="254725" y="868680"/>
                  </a:cubicBezTo>
                  <a:cubicBezTo>
                    <a:pt x="255124" y="859712"/>
                    <a:pt x="259310" y="851317"/>
                    <a:pt x="261257" y="842554"/>
                  </a:cubicBezTo>
                  <a:cubicBezTo>
                    <a:pt x="263665" y="831717"/>
                    <a:pt x="266321" y="820901"/>
                    <a:pt x="267788" y="809897"/>
                  </a:cubicBezTo>
                  <a:cubicBezTo>
                    <a:pt x="280516" y="714438"/>
                    <a:pt x="266838" y="774513"/>
                    <a:pt x="280851" y="718457"/>
                  </a:cubicBezTo>
                  <a:cubicBezTo>
                    <a:pt x="278674" y="703217"/>
                    <a:pt x="282859" y="685546"/>
                    <a:pt x="274320" y="672737"/>
                  </a:cubicBezTo>
                  <a:cubicBezTo>
                    <a:pt x="267816" y="662982"/>
                    <a:pt x="253036" y="662518"/>
                    <a:pt x="241662" y="659674"/>
                  </a:cubicBezTo>
                  <a:cubicBezTo>
                    <a:pt x="218048" y="653770"/>
                    <a:pt x="193765" y="650965"/>
                    <a:pt x="169817" y="646611"/>
                  </a:cubicBezTo>
                  <a:cubicBezTo>
                    <a:pt x="152400" y="637903"/>
                    <a:pt x="134122" y="630736"/>
                    <a:pt x="117565" y="620486"/>
                  </a:cubicBezTo>
                  <a:cubicBezTo>
                    <a:pt x="88296" y="602367"/>
                    <a:pt x="32657" y="561703"/>
                    <a:pt x="32657" y="561703"/>
                  </a:cubicBezTo>
                  <a:cubicBezTo>
                    <a:pt x="28303" y="546463"/>
                    <a:pt x="19594" y="531833"/>
                    <a:pt x="19594" y="515983"/>
                  </a:cubicBezTo>
                  <a:cubicBezTo>
                    <a:pt x="19594" y="446178"/>
                    <a:pt x="24948" y="376355"/>
                    <a:pt x="32657" y="306977"/>
                  </a:cubicBezTo>
                  <a:cubicBezTo>
                    <a:pt x="33732" y="297300"/>
                    <a:pt x="41691" y="289715"/>
                    <a:pt x="45720" y="280851"/>
                  </a:cubicBezTo>
                  <a:cubicBezTo>
                    <a:pt x="62169" y="244662"/>
                    <a:pt x="63020" y="233118"/>
                    <a:pt x="84908" y="202474"/>
                  </a:cubicBezTo>
                  <a:cubicBezTo>
                    <a:pt x="206763" y="31877"/>
                    <a:pt x="86856" y="200137"/>
                    <a:pt x="150222" y="124097"/>
                  </a:cubicBezTo>
                  <a:cubicBezTo>
                    <a:pt x="166113" y="105027"/>
                    <a:pt x="175288" y="79083"/>
                    <a:pt x="195942" y="65314"/>
                  </a:cubicBezTo>
                  <a:cubicBezTo>
                    <a:pt x="216957" y="51304"/>
                    <a:pt x="216802" y="50238"/>
                    <a:pt x="241662" y="39189"/>
                  </a:cubicBezTo>
                  <a:cubicBezTo>
                    <a:pt x="252376" y="34427"/>
                    <a:pt x="263606" y="30888"/>
                    <a:pt x="274320" y="26126"/>
                  </a:cubicBezTo>
                  <a:cubicBezTo>
                    <a:pt x="283217" y="22172"/>
                    <a:pt x="290968" y="15293"/>
                    <a:pt x="300445" y="13063"/>
                  </a:cubicBezTo>
                  <a:cubicBezTo>
                    <a:pt x="328320" y="6504"/>
                    <a:pt x="357051" y="4354"/>
                    <a:pt x="385354" y="0"/>
                  </a:cubicBezTo>
                  <a:cubicBezTo>
                    <a:pt x="448491" y="17417"/>
                    <a:pt x="512450" y="32090"/>
                    <a:pt x="574765" y="52251"/>
                  </a:cubicBezTo>
                  <a:cubicBezTo>
                    <a:pt x="586843" y="56159"/>
                    <a:pt x="595069" y="68920"/>
                    <a:pt x="607422" y="71846"/>
                  </a:cubicBezTo>
                  <a:cubicBezTo>
                    <a:pt x="1020333" y="169641"/>
                    <a:pt x="654717" y="54953"/>
                    <a:pt x="960120" y="156754"/>
                  </a:cubicBezTo>
                  <a:cubicBezTo>
                    <a:pt x="1138639" y="149888"/>
                    <a:pt x="1149531" y="121920"/>
                    <a:pt x="1188720" y="13716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" name="Google Shape;97;p9"/>
            <p:cNvSpPr txBox="1"/>
            <p:nvPr/>
          </p:nvSpPr>
          <p:spPr>
            <a:xfrm>
              <a:off x="3200400" y="969061"/>
              <a:ext cx="1084200" cy="944100"/>
            </a:xfrm>
            <a:prstGeom prst="rect">
              <a:avLst/>
            </a:prstGeom>
            <a:solidFill>
              <a:schemeClr val="accent2"/>
            </a:solidFill>
            <a:ln w="38100" cap="flat" cmpd="sng">
              <a:solidFill>
                <a:srgbClr val="B1773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PIONEER</a:t>
              </a: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98" name="Google Shape;98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1255" y="2845764"/>
            <a:ext cx="3587825" cy="25924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9" name="Google Shape;99;p9"/>
          <p:cNvGrpSpPr/>
          <p:nvPr/>
        </p:nvGrpSpPr>
        <p:grpSpPr>
          <a:xfrm>
            <a:off x="1289982" y="2028875"/>
            <a:ext cx="2197658" cy="531700"/>
            <a:chOff x="1181550" y="2609125"/>
            <a:chExt cx="2197658" cy="531700"/>
          </a:xfrm>
        </p:grpSpPr>
        <p:sp>
          <p:nvSpPr>
            <p:cNvPr id="100" name="Google Shape;100;p9"/>
            <p:cNvSpPr txBox="1"/>
            <p:nvPr/>
          </p:nvSpPr>
          <p:spPr>
            <a:xfrm>
              <a:off x="1181550" y="2617625"/>
              <a:ext cx="21558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2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MEG </a:t>
              </a:r>
              <a:endParaRPr kumimoji="0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pic>
          <p:nvPicPr>
            <p:cNvPr id="101" name="Google Shape;101;p9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1942625" y="2617613"/>
              <a:ext cx="1436583" cy="523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2" name="Google Shape;102;p9"/>
            <p:cNvSpPr/>
            <p:nvPr/>
          </p:nvSpPr>
          <p:spPr>
            <a:xfrm>
              <a:off x="1223975" y="2609125"/>
              <a:ext cx="2003100" cy="523200"/>
            </a:xfrm>
            <a:prstGeom prst="roundRect">
              <a:avLst>
                <a:gd name="adj" fmla="val 16667"/>
              </a:avLst>
            </a:prstGeom>
            <a:noFill/>
            <a:ln w="952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103" name="Google Shape;103;p9"/>
          <p:cNvGrpSpPr/>
          <p:nvPr/>
        </p:nvGrpSpPr>
        <p:grpSpPr>
          <a:xfrm>
            <a:off x="5075024" y="4141964"/>
            <a:ext cx="2928300" cy="523200"/>
            <a:chOff x="4631850" y="6156125"/>
            <a:chExt cx="2928300" cy="523200"/>
          </a:xfrm>
        </p:grpSpPr>
        <p:sp>
          <p:nvSpPr>
            <p:cNvPr id="104" name="Google Shape;104;p9"/>
            <p:cNvSpPr txBox="1"/>
            <p:nvPr/>
          </p:nvSpPr>
          <p:spPr>
            <a:xfrm>
              <a:off x="4753825" y="6156125"/>
              <a:ext cx="21558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2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Mu3e </a:t>
              </a:r>
              <a:endParaRPr kumimoji="0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05" name="Google Shape;105;p9"/>
            <p:cNvSpPr/>
            <p:nvPr/>
          </p:nvSpPr>
          <p:spPr>
            <a:xfrm>
              <a:off x="4631850" y="6156125"/>
              <a:ext cx="2928300" cy="523200"/>
            </a:xfrm>
            <a:prstGeom prst="roundRect">
              <a:avLst>
                <a:gd name="adj" fmla="val 16667"/>
              </a:avLst>
            </a:prstGeom>
            <a:noFill/>
            <a:ln w="952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pic>
          <p:nvPicPr>
            <p:cNvPr id="106" name="Google Shape;106;p9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5613638" y="6235250"/>
              <a:ext cx="1946500" cy="364975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107" name="Google Shape;107;p9"/>
          <p:cNvCxnSpPr/>
          <p:nvPr/>
        </p:nvCxnSpPr>
        <p:spPr>
          <a:xfrm rot="10800000" flipH="1">
            <a:off x="3005840" y="3790314"/>
            <a:ext cx="481800" cy="228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92A90A1A-68D6-7574-4287-FE737F67B98E}"/>
              </a:ext>
            </a:extLst>
          </p:cNvPr>
          <p:cNvSpPr txBox="1"/>
          <p:nvPr/>
        </p:nvSpPr>
        <p:spPr>
          <a:xfrm>
            <a:off x="8236619" y="5577893"/>
            <a:ext cx="3010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809EC2">
                    <a:lumMod val="75000"/>
                  </a:srgb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experimenters have full control over beam line (after first bend)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BF7814-3D23-54E8-984E-8D170EEAFF0A}"/>
              </a:ext>
            </a:extLst>
          </p:cNvPr>
          <p:cNvSpPr txBox="1"/>
          <p:nvPr/>
        </p:nvSpPr>
        <p:spPr>
          <a:xfrm>
            <a:off x="4018482" y="5429841"/>
            <a:ext cx="3587824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marR="0" lvl="4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/>
                <a:ea typeface="Helvetica Neue"/>
                <a:cs typeface="Helvetica Neue"/>
                <a:sym typeface="Helvetica Neue"/>
              </a:rPr>
              <a:t>carefully studied for fundamental muon experiments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/>
                <a:ea typeface="Helvetica Neue"/>
                <a:cs typeface="Helvetica Neue"/>
                <a:sym typeface="Helvetica Neue"/>
              </a:rPr>
              <a:t>still surprises for </a:t>
            </a:r>
            <a:r>
              <a:rPr kumimoji="0" lang="en-US" sz="1600" b="0" i="0" u="none" strike="noStrike" kern="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/>
                <a:ea typeface="Helvetica Neue"/>
                <a:cs typeface="Helvetica Neue"/>
                <a:sym typeface="Helvetica Neue"/>
              </a:rPr>
              <a:t>pions</a:t>
            </a: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/>
                <a:ea typeface="Helvetica Neue"/>
                <a:cs typeface="Helvetica Neue"/>
                <a:sym typeface="Helvetica Neue"/>
              </a:rPr>
              <a:t>, unique PIONEER requirements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EA3D16-5147-C93F-C68A-5D95B38A389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 Neue"/>
                <a:sym typeface="Helvetica Neue"/>
              </a:rPr>
              <a:t>Peter Kammel - piE5 overview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1304B4-0421-0E26-0A9C-A2A2BA70F051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 Neue"/>
                <a:sym typeface="Helvetica Neue"/>
              </a:rPr>
              <a:t>Oct 2023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1"/>
          <p:cNvSpPr txBox="1">
            <a:spLocks noGrp="1"/>
          </p:cNvSpPr>
          <p:nvPr>
            <p:ph type="body" idx="1"/>
          </p:nvPr>
        </p:nvSpPr>
        <p:spPr>
          <a:xfrm>
            <a:off x="243357" y="805695"/>
            <a:ext cx="11226300" cy="5439900"/>
          </a:xfrm>
          <a:prstGeom prst="rect">
            <a:avLst/>
          </a:prstGeom>
          <a:noFill/>
          <a:ln w="3175"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/>
          </a:p>
          <a:p>
            <a:pPr marL="230182" lvl="0" indent="-230182" algn="l" rtl="0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Compare Δp/p= 3/0 %</a:t>
            </a:r>
          </a:p>
          <a:p>
            <a:pPr marL="230182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/>
          </a:p>
          <a:p>
            <a:pPr marL="230182" lvl="0" indent="-230182" algn="l" rtl="0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1</a:t>
            </a:r>
            <a:r>
              <a:rPr lang="en-US" sz="2100" baseline="30000"/>
              <a:t>st</a:t>
            </a:r>
            <a:r>
              <a:rPr lang="en-US"/>
              <a:t> order only</a:t>
            </a:r>
          </a:p>
          <a:p>
            <a:pPr marL="400041" lvl="1" indent="-228593" algn="l" rtl="0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2nd order diverges</a:t>
            </a:r>
          </a:p>
          <a:p>
            <a:pPr marL="400041" lvl="1" indent="-228593" algn="l" rtl="0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other discrepancies to</a:t>
            </a:r>
            <a:br>
              <a:rPr lang="en-US"/>
            </a:br>
            <a:r>
              <a:rPr lang="en-US"/>
              <a:t>PIONEER Run ‘22 </a:t>
            </a: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/>
          </a:p>
          <a:p>
            <a:pPr marL="230182" lvl="0" indent="-230182" algn="l" rtl="0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sz="2000">
                <a:solidFill>
                  <a:srgbClr val="3F3F3F"/>
                </a:solidFill>
              </a:rPr>
              <a:t>upstream part in shielding</a:t>
            </a:r>
          </a:p>
          <a:p>
            <a:pPr marL="514338" lvl="2" indent="-184146" algn="l" rtl="0">
              <a:spcBef>
                <a:spcPts val="0"/>
              </a:spcBef>
              <a:spcAft>
                <a:spcPts val="0"/>
              </a:spcAft>
              <a:buClr>
                <a:srgbClr val="4E74A3"/>
              </a:buClr>
              <a:buSzPts val="1800"/>
              <a:buChar char="•"/>
            </a:pPr>
            <a:r>
              <a:rPr lang="en-US" sz="1800">
                <a:solidFill>
                  <a:srgbClr val="4E74A3"/>
                </a:solidFill>
              </a:rPr>
              <a:t>indirect diagnostics with slits</a:t>
            </a:r>
            <a:endParaRPr lang="en-US"/>
          </a:p>
        </p:txBody>
      </p:sp>
      <p:sp>
        <p:nvSpPr>
          <p:cNvPr id="126" name="Google Shape;126;p11"/>
          <p:cNvSpPr txBox="1">
            <a:spLocks noGrp="1"/>
          </p:cNvSpPr>
          <p:nvPr>
            <p:ph type="title"/>
          </p:nvPr>
        </p:nvSpPr>
        <p:spPr>
          <a:xfrm>
            <a:off x="519487" y="154515"/>
            <a:ext cx="11226396" cy="5577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Simple Transport Model</a:t>
            </a:r>
          </a:p>
        </p:txBody>
      </p:sp>
      <p:sp>
        <p:nvSpPr>
          <p:cNvPr id="127" name="Google Shape;127;p11"/>
          <p:cNvSpPr txBox="1">
            <a:spLocks noGrp="1"/>
          </p:cNvSpPr>
          <p:nvPr>
            <p:ph type="sldNum" idx="12"/>
          </p:nvPr>
        </p:nvSpPr>
        <p:spPr>
          <a:xfrm>
            <a:off x="11469657" y="6549578"/>
            <a:ext cx="552451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 Neue"/>
                <a:sym typeface="Helvetica Neue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23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Helvetica Neue"/>
              <a:sym typeface="Helvetica Neue"/>
            </a:endParaRPr>
          </a:p>
        </p:txBody>
      </p:sp>
      <p:sp>
        <p:nvSpPr>
          <p:cNvPr id="129" name="Google Shape;129;p11"/>
          <p:cNvSpPr txBox="1">
            <a:spLocks noGrp="1"/>
          </p:cNvSpPr>
          <p:nvPr>
            <p:ph type="ftr" idx="11"/>
          </p:nvPr>
        </p:nvSpPr>
        <p:spPr>
          <a:xfrm>
            <a:off x="2040806" y="6549578"/>
            <a:ext cx="8347199" cy="2428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 Neue"/>
                <a:sym typeface="Helvetica Neue"/>
              </a:rPr>
              <a:t>Peter Kammel - piE5 overview</a:t>
            </a:r>
          </a:p>
        </p:txBody>
      </p:sp>
      <p:sp>
        <p:nvSpPr>
          <p:cNvPr id="131" name="Google Shape;131;p11"/>
          <p:cNvSpPr txBox="1"/>
          <p:nvPr/>
        </p:nvSpPr>
        <p:spPr>
          <a:xfrm rot="-5400000">
            <a:off x="2300766" y="2461951"/>
            <a:ext cx="40467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7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beam envelope in V-H planes</a:t>
            </a:r>
            <a:endParaRPr kumimoji="0" sz="17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32" name="Google Shape;132;p11"/>
          <p:cNvSpPr txBox="1"/>
          <p:nvPr/>
        </p:nvSpPr>
        <p:spPr>
          <a:xfrm>
            <a:off x="4590475" y="2438850"/>
            <a:ext cx="3924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V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33" name="Google Shape;133;p11"/>
          <p:cNvSpPr txBox="1"/>
          <p:nvPr/>
        </p:nvSpPr>
        <p:spPr>
          <a:xfrm>
            <a:off x="4590475" y="3602950"/>
            <a:ext cx="3924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H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34" name="Google Shape;134;p11"/>
          <p:cNvSpPr txBox="1"/>
          <p:nvPr/>
        </p:nvSpPr>
        <p:spPr>
          <a:xfrm>
            <a:off x="4534300" y="5484155"/>
            <a:ext cx="4377300" cy="4311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extraction, momentum selection and achromat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35" name="Google Shape;135;p11"/>
          <p:cNvSpPr txBox="1"/>
          <p:nvPr/>
        </p:nvSpPr>
        <p:spPr>
          <a:xfrm>
            <a:off x="8179357" y="6030045"/>
            <a:ext cx="3420592" cy="4311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particle separation, focus on target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36" name="Google Shape;136;p11"/>
          <p:cNvSpPr txBox="1"/>
          <p:nvPr/>
        </p:nvSpPr>
        <p:spPr>
          <a:xfrm>
            <a:off x="4590475" y="748725"/>
            <a:ext cx="579753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230182" marR="0" lvl="0" indent="-103182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Helvetica Neue"/>
                <a:ea typeface="Helvetica Neue"/>
                <a:cs typeface="Helvetica Neue"/>
                <a:sym typeface="Helvetica Neue"/>
              </a:rPr>
              <a:t>MEG tune adjusted to PIONEER geometry, P-R Kettle</a:t>
            </a: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37" name="Google Shape;137;p11"/>
          <p:cNvSpPr txBox="1"/>
          <p:nvPr/>
        </p:nvSpPr>
        <p:spPr>
          <a:xfrm>
            <a:off x="9532725" y="1904625"/>
            <a:ext cx="552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BxE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38" name="Google Shape;138;p11"/>
          <p:cNvSpPr txBox="1"/>
          <p:nvPr/>
        </p:nvSpPr>
        <p:spPr>
          <a:xfrm>
            <a:off x="6722950" y="2830113"/>
            <a:ext cx="552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D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39" name="Google Shape;139;p11"/>
          <p:cNvSpPr txBox="1"/>
          <p:nvPr/>
        </p:nvSpPr>
        <p:spPr>
          <a:xfrm>
            <a:off x="11532925" y="1504425"/>
            <a:ext cx="910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20 cm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40" name="Google Shape;140;p11"/>
          <p:cNvSpPr txBox="1"/>
          <p:nvPr/>
        </p:nvSpPr>
        <p:spPr>
          <a:xfrm>
            <a:off x="11532925" y="4661450"/>
            <a:ext cx="910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20 cm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15C5C6F-BE07-4A2C-1380-CA2FA2CC18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1831" y="1179804"/>
            <a:ext cx="7098118" cy="413300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4" name="Up Arrow 3">
            <a:extLst>
              <a:ext uri="{FF2B5EF4-FFF2-40B4-BE49-F238E27FC236}">
                <a16:creationId xmlns:a16="http://schemas.microsoft.com/office/drawing/2014/main" id="{026FE559-B362-9508-26FB-382CD4781A38}"/>
              </a:ext>
            </a:extLst>
          </p:cNvPr>
          <p:cNvSpPr/>
          <p:nvPr/>
        </p:nvSpPr>
        <p:spPr>
          <a:xfrm>
            <a:off x="5305349" y="3804083"/>
            <a:ext cx="73959" cy="319282"/>
          </a:xfrm>
          <a:prstGeom prst="upArrow">
            <a:avLst/>
          </a:prstGeom>
          <a:solidFill>
            <a:srgbClr val="FFFF00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5" name="Up Arrow 4">
            <a:extLst>
              <a:ext uri="{FF2B5EF4-FFF2-40B4-BE49-F238E27FC236}">
                <a16:creationId xmlns:a16="http://schemas.microsoft.com/office/drawing/2014/main" id="{42419711-017C-0F63-B369-297724DEEEE4}"/>
              </a:ext>
            </a:extLst>
          </p:cNvPr>
          <p:cNvSpPr/>
          <p:nvPr/>
        </p:nvSpPr>
        <p:spPr>
          <a:xfrm>
            <a:off x="5981530" y="3804083"/>
            <a:ext cx="73959" cy="319282"/>
          </a:xfrm>
          <a:prstGeom prst="upArrow">
            <a:avLst/>
          </a:prstGeom>
          <a:solidFill>
            <a:srgbClr val="FFFF00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6" name="Up Arrow 5">
            <a:extLst>
              <a:ext uri="{FF2B5EF4-FFF2-40B4-BE49-F238E27FC236}">
                <a16:creationId xmlns:a16="http://schemas.microsoft.com/office/drawing/2014/main" id="{A8C405DA-9ECB-7DD9-DAB4-E88F267F222E}"/>
              </a:ext>
            </a:extLst>
          </p:cNvPr>
          <p:cNvSpPr/>
          <p:nvPr/>
        </p:nvSpPr>
        <p:spPr>
          <a:xfrm>
            <a:off x="3825946" y="4633645"/>
            <a:ext cx="149023" cy="319282"/>
          </a:xfrm>
          <a:prstGeom prst="upArrow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7" name="Up Arrow 6">
            <a:extLst>
              <a:ext uri="{FF2B5EF4-FFF2-40B4-BE49-F238E27FC236}">
                <a16:creationId xmlns:a16="http://schemas.microsoft.com/office/drawing/2014/main" id="{E16ED28F-7759-80BE-7C29-73BD8F0278B6}"/>
              </a:ext>
            </a:extLst>
          </p:cNvPr>
          <p:cNvSpPr/>
          <p:nvPr/>
        </p:nvSpPr>
        <p:spPr>
          <a:xfrm>
            <a:off x="6662833" y="3776268"/>
            <a:ext cx="73959" cy="319282"/>
          </a:xfrm>
          <a:prstGeom prst="upArrow">
            <a:avLst/>
          </a:prstGeom>
          <a:solidFill>
            <a:srgbClr val="FFFF00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661680C-F4C6-F205-11FC-BF29954319C1}"/>
              </a:ext>
            </a:extLst>
          </p:cNvPr>
          <p:cNvCxnSpPr>
            <a:cxnSpLocks/>
          </p:cNvCxnSpPr>
          <p:nvPr/>
        </p:nvCxnSpPr>
        <p:spPr>
          <a:xfrm>
            <a:off x="9316800" y="1418400"/>
            <a:ext cx="0" cy="383760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8F22FB4-1E0C-3D89-6655-734ECCACF0C1}"/>
              </a:ext>
            </a:extLst>
          </p:cNvPr>
          <p:cNvCxnSpPr>
            <a:cxnSpLocks/>
          </p:cNvCxnSpPr>
          <p:nvPr/>
        </p:nvCxnSpPr>
        <p:spPr>
          <a:xfrm>
            <a:off x="2953947" y="3326766"/>
            <a:ext cx="94651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AFD14C64-AF0B-FB53-3B03-AFEB9B247928}"/>
              </a:ext>
            </a:extLst>
          </p:cNvPr>
          <p:cNvSpPr txBox="1"/>
          <p:nvPr/>
        </p:nvSpPr>
        <p:spPr>
          <a:xfrm>
            <a:off x="3127195" y="3276669"/>
            <a:ext cx="650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itchFamily="2" charset="2"/>
                <a:cs typeface="Arial"/>
                <a:sym typeface="Arial"/>
              </a:rPr>
              <a:t>p</a:t>
            </a:r>
            <a:r>
              <a:rPr kumimoji="0" lang="en-US" sz="2400" b="0" i="0" u="none" strike="noStrike" kern="0" cap="none" spc="0" normalizeH="0" baseline="30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itchFamily="2" charset="2"/>
                <a:cs typeface="Arial"/>
                <a:sym typeface="Arial"/>
              </a:rPr>
              <a:t>+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9D3DA8-0521-91D3-F98B-EC3944F8A085}"/>
              </a:ext>
            </a:extLst>
          </p:cNvPr>
          <p:cNvSpPr txBox="1"/>
          <p:nvPr/>
        </p:nvSpPr>
        <p:spPr>
          <a:xfrm>
            <a:off x="7935978" y="4565961"/>
            <a:ext cx="7548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dipoles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458CB99-31E5-EC82-0FC3-FAAC65030A82}"/>
              </a:ext>
            </a:extLst>
          </p:cNvPr>
          <p:cNvSpPr/>
          <p:nvPr/>
        </p:nvSpPr>
        <p:spPr>
          <a:xfrm>
            <a:off x="7773864" y="2257425"/>
            <a:ext cx="261177" cy="14922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5B6ECB4-4B59-A785-B7B8-E41B6E1D0592}"/>
              </a:ext>
            </a:extLst>
          </p:cNvPr>
          <p:cNvSpPr/>
          <p:nvPr/>
        </p:nvSpPr>
        <p:spPr>
          <a:xfrm>
            <a:off x="8223631" y="2257424"/>
            <a:ext cx="307594" cy="14922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4158126-B607-D645-8F06-1BE247891601}"/>
              </a:ext>
            </a:extLst>
          </p:cNvPr>
          <p:cNvSpPr/>
          <p:nvPr/>
        </p:nvSpPr>
        <p:spPr>
          <a:xfrm>
            <a:off x="7765619" y="5201579"/>
            <a:ext cx="261177" cy="64893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56381BA-C6C6-0B3C-D15D-E4A56CEC0932}"/>
              </a:ext>
            </a:extLst>
          </p:cNvPr>
          <p:cNvSpPr/>
          <p:nvPr/>
        </p:nvSpPr>
        <p:spPr>
          <a:xfrm>
            <a:off x="8223631" y="5203712"/>
            <a:ext cx="307594" cy="64893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D1C0D8F-237C-A40F-080D-5825EA5318EC}"/>
              </a:ext>
            </a:extLst>
          </p:cNvPr>
          <p:cNvSpPr txBox="1"/>
          <p:nvPr/>
        </p:nvSpPr>
        <p:spPr>
          <a:xfrm>
            <a:off x="9325045" y="2247945"/>
            <a:ext cx="8307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separator</a:t>
            </a:r>
          </a:p>
        </p:txBody>
      </p:sp>
      <p:sp>
        <p:nvSpPr>
          <p:cNvPr id="27" name="Date Placeholder 26">
            <a:extLst>
              <a:ext uri="{FF2B5EF4-FFF2-40B4-BE49-F238E27FC236}">
                <a16:creationId xmlns:a16="http://schemas.microsoft.com/office/drawing/2014/main" id="{0D118091-6255-7C1F-A374-E7B5FACE5291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 Neue"/>
                <a:sym typeface="Helvetica Neue"/>
              </a:rPr>
              <a:t>Oct 2023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C3EBAEF-9D1D-FADD-67D6-50057ACB16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4226" y="847196"/>
            <a:ext cx="7304890" cy="4589495"/>
          </a:xfrm>
          <a:prstGeom prst="rect">
            <a:avLst/>
          </a:prstGeom>
        </p:spPr>
      </p:pic>
      <p:sp>
        <p:nvSpPr>
          <p:cNvPr id="313" name="Google Shape;313;p26"/>
          <p:cNvSpPr txBox="1">
            <a:spLocks noGrp="1"/>
          </p:cNvSpPr>
          <p:nvPr>
            <p:ph type="title"/>
          </p:nvPr>
        </p:nvSpPr>
        <p:spPr>
          <a:xfrm>
            <a:off x="519487" y="154515"/>
            <a:ext cx="11226300" cy="55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Puzzles from beam test</a:t>
            </a:r>
            <a:endParaRPr/>
          </a:p>
        </p:txBody>
      </p:sp>
      <p:sp>
        <p:nvSpPr>
          <p:cNvPr id="314" name="Google Shape;314;p26"/>
          <p:cNvSpPr txBox="1">
            <a:spLocks noGrp="1"/>
          </p:cNvSpPr>
          <p:nvPr>
            <p:ph type="body" idx="1"/>
          </p:nvPr>
        </p:nvSpPr>
        <p:spPr>
          <a:xfrm>
            <a:off x="472564" y="1275116"/>
            <a:ext cx="5438400" cy="38088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30182" lvl="0" indent="-230182" algn="l" rtl="0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Explore/explain </a:t>
            </a:r>
            <a:br>
              <a:rPr lang="en-US"/>
            </a:br>
            <a:r>
              <a:rPr lang="en-US"/>
              <a:t>most striking </a:t>
            </a:r>
            <a:br>
              <a:rPr lang="en-US"/>
            </a:br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puzzles</a:t>
            </a:r>
            <a:r>
              <a:rPr lang="en-US"/>
              <a:t>, </a:t>
            </a:r>
            <a:r>
              <a:rPr lang="en-US">
                <a:solidFill>
                  <a:schemeClr val="accent2">
                    <a:lumMod val="75000"/>
                  </a:schemeClr>
                </a:solidFill>
              </a:rPr>
              <a:t>problems</a:t>
            </a:r>
            <a:endParaRPr>
              <a:solidFill>
                <a:schemeClr val="accent2">
                  <a:lumMod val="75000"/>
                </a:schemeClr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514338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230182" lvl="0" indent="-103182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endParaRPr/>
          </a:p>
        </p:txBody>
      </p:sp>
      <p:sp>
        <p:nvSpPr>
          <p:cNvPr id="315" name="Google Shape;315;p26"/>
          <p:cNvSpPr txBox="1">
            <a:spLocks noGrp="1"/>
          </p:cNvSpPr>
          <p:nvPr>
            <p:ph type="sldNum" idx="12"/>
          </p:nvPr>
        </p:nvSpPr>
        <p:spPr>
          <a:xfrm>
            <a:off x="11469657" y="6549578"/>
            <a:ext cx="552600" cy="23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 Neue"/>
                <a:sym typeface="Helvetica Neue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24</a:t>
            </a:fld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Helvetica Neue"/>
              <a:sym typeface="Helvetica Neue"/>
            </a:endParaRPr>
          </a:p>
        </p:txBody>
      </p:sp>
      <p:sp>
        <p:nvSpPr>
          <p:cNvPr id="317" name="Google Shape;317;p26"/>
          <p:cNvSpPr txBox="1">
            <a:spLocks noGrp="1"/>
          </p:cNvSpPr>
          <p:nvPr>
            <p:ph type="ftr" idx="11"/>
          </p:nvPr>
        </p:nvSpPr>
        <p:spPr>
          <a:xfrm>
            <a:off x="2040806" y="6549578"/>
            <a:ext cx="8347200" cy="2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 Neue"/>
                <a:sym typeface="Helvetica Neue"/>
              </a:rPr>
              <a:t>Peter Kammel - piE5 overview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Helvetica Neue"/>
              <a:sym typeface="Helvetica Neue"/>
            </a:endParaRPr>
          </a:p>
        </p:txBody>
      </p:sp>
      <p:sp>
        <p:nvSpPr>
          <p:cNvPr id="318" name="Google Shape;318;p26"/>
          <p:cNvSpPr txBox="1"/>
          <p:nvPr/>
        </p:nvSpPr>
        <p:spPr>
          <a:xfrm>
            <a:off x="7207525" y="783300"/>
            <a:ext cx="4996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9" name="Speech Bubble: Rectangle with Corners Rounded 13">
            <a:extLst>
              <a:ext uri="{FF2B5EF4-FFF2-40B4-BE49-F238E27FC236}">
                <a16:creationId xmlns:a16="http://schemas.microsoft.com/office/drawing/2014/main" id="{E2A6C522-600B-3043-8B42-C0E71ACE3E06}"/>
              </a:ext>
            </a:extLst>
          </p:cNvPr>
          <p:cNvSpPr/>
          <p:nvPr/>
        </p:nvSpPr>
        <p:spPr>
          <a:xfrm>
            <a:off x="4282942" y="5773995"/>
            <a:ext cx="1538344" cy="602428"/>
          </a:xfrm>
          <a:prstGeom prst="wedgeRoundRectCallout">
            <a:avLst>
              <a:gd name="adj1" fmla="val 21999"/>
              <a:gd name="adj2" fmla="val -471652"/>
              <a:gd name="adj3" fmla="val 16667"/>
            </a:avLst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b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</a:b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strong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dispersion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0" name="Speech Bubble: Rectangle with Corners Rounded 14">
            <a:extLst>
              <a:ext uri="{FF2B5EF4-FFF2-40B4-BE49-F238E27FC236}">
                <a16:creationId xmlns:a16="http://schemas.microsoft.com/office/drawing/2014/main" id="{5BB4665F-CFAF-C030-E11C-955956EFBAC6}"/>
              </a:ext>
            </a:extLst>
          </p:cNvPr>
          <p:cNvSpPr/>
          <p:nvPr/>
        </p:nvSpPr>
        <p:spPr>
          <a:xfrm>
            <a:off x="2040806" y="4631941"/>
            <a:ext cx="1538344" cy="804750"/>
          </a:xfrm>
          <a:prstGeom prst="wedgeRoundRectCallout">
            <a:avLst>
              <a:gd name="adj1" fmla="val 118153"/>
              <a:gd name="adj2" fmla="val -218592"/>
              <a:gd name="adj3" fmla="val 16667"/>
            </a:avLst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b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</a:b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beam meandering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1" name="Speech Bubble: Rectangle with Corners Rounded 15">
            <a:extLst>
              <a:ext uri="{FF2B5EF4-FFF2-40B4-BE49-F238E27FC236}">
                <a16:creationId xmlns:a16="http://schemas.microsoft.com/office/drawing/2014/main" id="{748C1557-6486-9FFB-124E-9FF46FC5EF70}"/>
              </a:ext>
            </a:extLst>
          </p:cNvPr>
          <p:cNvSpPr/>
          <p:nvPr/>
        </p:nvSpPr>
        <p:spPr>
          <a:xfrm>
            <a:off x="8293269" y="5324331"/>
            <a:ext cx="1538344" cy="602428"/>
          </a:xfrm>
          <a:prstGeom prst="wedgeRoundRectCallout">
            <a:avLst>
              <a:gd name="adj1" fmla="val 110821"/>
              <a:gd name="adj2" fmla="val -402629"/>
              <a:gd name="adj3" fmla="val 16667"/>
            </a:avLst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b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</a:b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significant</a:t>
            </a:r>
            <a:b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</a:b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dispersion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2" name="Speech Bubble: Rectangle with Corners Rounded 16">
            <a:extLst>
              <a:ext uri="{FF2B5EF4-FFF2-40B4-BE49-F238E27FC236}">
                <a16:creationId xmlns:a16="http://schemas.microsoft.com/office/drawing/2014/main" id="{52BD72FC-A3B2-0A1D-0401-7221B72C2E6A}"/>
              </a:ext>
            </a:extLst>
          </p:cNvPr>
          <p:cNvSpPr/>
          <p:nvPr/>
        </p:nvSpPr>
        <p:spPr>
          <a:xfrm>
            <a:off x="10126772" y="5758296"/>
            <a:ext cx="1538344" cy="602428"/>
          </a:xfrm>
          <a:prstGeom prst="wedgeRoundRectCallout">
            <a:avLst>
              <a:gd name="adj1" fmla="val -5623"/>
              <a:gd name="adj2" fmla="val -447768"/>
              <a:gd name="adj3" fmla="val 16667"/>
            </a:avLst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b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</a:b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insufficient focus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3" name="Speech Bubble: Rectangle with Corners Rounded 17">
            <a:extLst>
              <a:ext uri="{FF2B5EF4-FFF2-40B4-BE49-F238E27FC236}">
                <a16:creationId xmlns:a16="http://schemas.microsoft.com/office/drawing/2014/main" id="{69F14CC8-71B4-5792-4C3A-E569136071CC}"/>
              </a:ext>
            </a:extLst>
          </p:cNvPr>
          <p:cNvSpPr/>
          <p:nvPr/>
        </p:nvSpPr>
        <p:spPr>
          <a:xfrm>
            <a:off x="6960528" y="616559"/>
            <a:ext cx="2862157" cy="804750"/>
          </a:xfrm>
          <a:prstGeom prst="wedgeRoundRectCallout">
            <a:avLst>
              <a:gd name="adj1" fmla="val 80849"/>
              <a:gd name="adj2" fmla="val 242471"/>
              <a:gd name="adj3" fmla="val 16667"/>
            </a:avLst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b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</a:b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cannot achieve PID separation and target focus simultaneously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329A98-59BF-1840-D660-D8E24DDBDCA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 Neue"/>
                <a:sym typeface="Helvetica Neue"/>
              </a:rPr>
              <a:t>Oct 2023</a:t>
            </a:r>
          </a:p>
        </p:txBody>
      </p:sp>
    </p:spTree>
    <p:extLst>
      <p:ext uri="{BB962C8B-B14F-4D97-AF65-F5344CB8AC3E}">
        <p14:creationId xmlns:p14="http://schemas.microsoft.com/office/powerpoint/2010/main" val="23466992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59;p13">
            <a:extLst>
              <a:ext uri="{FF2B5EF4-FFF2-40B4-BE49-F238E27FC236}">
                <a16:creationId xmlns:a16="http://schemas.microsoft.com/office/drawing/2014/main" id="{293D5E80-6CAE-E9D3-8B62-4AE91CC40DE5}"/>
              </a:ext>
            </a:extLst>
          </p:cNvPr>
          <p:cNvPicPr preferRelativeResize="0"/>
          <p:nvPr/>
        </p:nvPicPr>
        <p:blipFill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93225" y="883921"/>
            <a:ext cx="2984615" cy="25300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2166B75-721E-77E0-F58A-26A4EDD15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findings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17FEE3-5748-FAA8-E5D3-D08403B12A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7839" y="790556"/>
            <a:ext cx="5523173" cy="2716780"/>
          </a:xfrm>
        </p:spPr>
        <p:txBody>
          <a:bodyPr/>
          <a:lstStyle/>
          <a:p>
            <a:r>
              <a:rPr lang="en-US" dirty="0"/>
              <a:t>Final focus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79F061-02AD-AD05-572A-A9AE7EC5BFE1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 Neue"/>
                <a:sym typeface="Helvetica Neue"/>
              </a:rPr>
              <a:t>Oct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CAAE6E-189C-6B87-7D1B-C553146E33C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 Neue"/>
                <a:sym typeface="Helvetica Neue"/>
              </a:rPr>
              <a:t>Peter Kammel - piE5 overview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7981EE-0A39-7FF8-F5A4-45F4BF4C222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 Neue"/>
                <a:sym typeface="Helvetica Neue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25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Helvetica Neue"/>
              <a:sym typeface="Helvetica Neue"/>
            </a:endParaRP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17CC25FF-C063-BFE5-2081-AA84AC274BCA}"/>
              </a:ext>
            </a:extLst>
          </p:cNvPr>
          <p:cNvSpPr txBox="1">
            <a:spLocks/>
          </p:cNvSpPr>
          <p:nvPr/>
        </p:nvSpPr>
        <p:spPr>
          <a:xfrm>
            <a:off x="519487" y="3636051"/>
            <a:ext cx="5966354" cy="29135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182880" marR="0" lvl="0" indent="-27432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 panose="020B0604020202020204" pitchFamily="34" charset="0"/>
              <a:buChar char="•"/>
              <a:defRPr sz="2000" b="0" i="0" u="none" strike="noStrike" cap="none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548640" marR="0" lvl="1" indent="-27432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E74A3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accent6">
                    <a:lumMod val="75000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731520" marR="0" lvl="2" indent="-18288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93540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93540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097280" marR="0" lvl="3" indent="-18288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344D6C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accent1">
                    <a:lumMod val="50000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505050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182880" marR="0" lvl="0" indent="-27432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Helvetica Neue"/>
                <a:sym typeface="Helvetica Neue"/>
              </a:rPr>
              <a:t>PID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84A34051-DE49-DC6B-0B7C-EB8EC20C4A75}"/>
              </a:ext>
            </a:extLst>
          </p:cNvPr>
          <p:cNvSpPr txBox="1">
            <a:spLocks/>
          </p:cNvSpPr>
          <p:nvPr/>
        </p:nvSpPr>
        <p:spPr>
          <a:xfrm>
            <a:off x="6894886" y="553637"/>
            <a:ext cx="4975860" cy="3082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182880" marR="0" lvl="0" indent="-27432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 panose="020B0604020202020204" pitchFamily="34" charset="0"/>
              <a:buChar char="•"/>
              <a:defRPr sz="2000" b="0" i="0" u="none" strike="noStrike" cap="none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548640" marR="0" lvl="1" indent="-27432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E74A3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accent6">
                    <a:lumMod val="75000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731520" marR="0" lvl="2" indent="-18288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93540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93540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097280" marR="0" lvl="3" indent="-18288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344D6C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accent1">
                    <a:lumMod val="50000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505050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182880" marR="0" lvl="0" indent="-27432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Helvetica Neue"/>
                <a:sym typeface="Helvetica Neue"/>
              </a:rPr>
              <a:t>Dispersion? at target</a:t>
            </a:r>
          </a:p>
        </p:txBody>
      </p:sp>
      <p:pic>
        <p:nvPicPr>
          <p:cNvPr id="11" name="Google Shape;160;p13">
            <a:extLst>
              <a:ext uri="{FF2B5EF4-FFF2-40B4-BE49-F238E27FC236}">
                <a16:creationId xmlns:a16="http://schemas.microsoft.com/office/drawing/2014/main" id="{31F996DF-8267-ABB1-4D57-5E17179F18D0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0140" y="1584960"/>
            <a:ext cx="2403085" cy="9346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90;p15">
            <a:extLst>
              <a:ext uri="{FF2B5EF4-FFF2-40B4-BE49-F238E27FC236}">
                <a16:creationId xmlns:a16="http://schemas.microsoft.com/office/drawing/2014/main" id="{73D8422B-5BD3-A652-4B98-E703B0A28C1C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94430" y="4121545"/>
            <a:ext cx="6161540" cy="2294306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92F49019-88AD-C7F7-2577-CC10D0867802}"/>
              </a:ext>
            </a:extLst>
          </p:cNvPr>
          <p:cNvSpPr txBox="1">
            <a:spLocks/>
          </p:cNvSpPr>
          <p:nvPr/>
        </p:nvSpPr>
        <p:spPr>
          <a:xfrm>
            <a:off x="7087823" y="3612457"/>
            <a:ext cx="4723177" cy="2740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182880" marR="0" lvl="0" indent="-27432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 panose="020B0604020202020204" pitchFamily="34" charset="0"/>
              <a:buChar char="•"/>
              <a:defRPr sz="2000" b="0" i="0" u="none" strike="noStrike" cap="none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548640" marR="0" lvl="1" indent="-27432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E74A3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accent6">
                    <a:lumMod val="75000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731520" marR="0" lvl="2" indent="-18288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93540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93540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097280" marR="0" lvl="3" indent="-18288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344D6C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accent1">
                    <a:lumMod val="50000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505050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182880" marR="0" lvl="0" indent="-27432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 panose="020B0604020202020204" pitchFamily="34" charset="0"/>
              <a:buChar char="•"/>
              <a:tabLst/>
              <a:defRPr/>
            </a:pPr>
            <a:r>
              <a:rPr kumimoji="0" lang="el-GR" sz="20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Helvetica Neue"/>
                <a:sym typeface="Helvetica Neue"/>
              </a:rPr>
              <a:t>Δ</a:t>
            </a: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Helvetica Neue"/>
                <a:sym typeface="Helvetica Neue"/>
              </a:rPr>
              <a:t>p/p two methods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E74A3"/>
              </a:buClr>
              <a:buSzPts val="1800"/>
              <a:buFont typeface="Arial"/>
              <a:buChar char="–"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809EC2">
                    <a:lumMod val="75000"/>
                  </a:srgbClr>
                </a:solidFill>
                <a:effectLst/>
                <a:uLnTx/>
                <a:uFillTx/>
                <a:latin typeface="Helvetica Neue"/>
                <a:sym typeface="Helvetica Neue"/>
              </a:rPr>
              <a:t>TOF</a:t>
            </a:r>
          </a:p>
          <a:p>
            <a:pPr marL="731520" marR="0" lvl="2" indent="-182880" algn="l" defTabSz="914400" rtl="0" eaLnBrk="1" fontAlgn="auto" latinLnBrk="0" hangingPunct="1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935409"/>
              </a:buClr>
              <a:buSzPts val="1600"/>
              <a:buFont typeface="Arial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Helvetica Neue"/>
                <a:sym typeface="Helvetica Neue"/>
              </a:rPr>
              <a:t>16m beamline</a:t>
            </a:r>
          </a:p>
          <a:p>
            <a:pPr marL="731520" marR="0" lvl="2" indent="-182880" algn="l" defTabSz="914400" rtl="0" eaLnBrk="1" fontAlgn="auto" latinLnBrk="0" hangingPunct="1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935409"/>
              </a:buClr>
              <a:buSzPts val="1600"/>
              <a:buFont typeface="Arial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Helvetica Neue"/>
                <a:sym typeface="Helvetica Neue"/>
              </a:rPr>
              <a:t>1% </a:t>
            </a:r>
            <a:r>
              <a:rPr kumimoji="0" lang="el-GR" sz="1400" b="0" i="0" u="none" strike="noStrike" kern="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Helvetica Neue"/>
                <a:sym typeface="Helvetica Neue"/>
              </a:rPr>
              <a:t>Δ</a:t>
            </a: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Helvetica Neue"/>
                <a:sym typeface="Helvetica Neue"/>
              </a:rPr>
              <a:t>p/p ~ 1 ns (65 MeV/c)</a:t>
            </a: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srgbClr val="935409"/>
              </a:solidFill>
              <a:effectLst/>
              <a:uLnTx/>
              <a:uFillTx/>
              <a:latin typeface="Helvetica Neue"/>
              <a:sym typeface="Helvetica Neue"/>
            </a:endParaRP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E74A3"/>
              </a:buClr>
              <a:buSzPts val="1800"/>
              <a:buFont typeface="Arial"/>
              <a:buChar char="–"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4E74A3"/>
                </a:solidFill>
                <a:effectLst/>
                <a:uLnTx/>
                <a:uFillTx/>
                <a:latin typeface="Helvetica Neue"/>
                <a:sym typeface="Helvetica Neue"/>
              </a:rPr>
              <a:t>Direct</a:t>
            </a: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4E74A3"/>
                </a:solidFill>
                <a:effectLst/>
                <a:uLnTx/>
                <a:uFillTx/>
                <a:latin typeface="Helvetica Neue"/>
                <a:sym typeface="Helvetica Neue"/>
              </a:rPr>
              <a:t> </a:t>
            </a: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4E74A3"/>
                </a:solidFill>
                <a:effectLst/>
                <a:uLnTx/>
                <a:uFillTx/>
                <a:latin typeface="Helvetica Neue"/>
                <a:sym typeface="Helvetica Neue"/>
              </a:rPr>
              <a:t>stopping measurement </a:t>
            </a:r>
            <a:b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4E74A3"/>
                </a:solidFill>
                <a:effectLst/>
                <a:uLnTx/>
                <a:uFillTx/>
                <a:latin typeface="Helvetica Neue"/>
                <a:sym typeface="Helvetica Neue"/>
              </a:rPr>
            </a:b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4E74A3"/>
                </a:solidFill>
                <a:effectLst/>
                <a:uLnTx/>
                <a:uFillTx/>
                <a:latin typeface="Helvetica Neue"/>
                <a:sym typeface="Helvetica Neue"/>
              </a:rPr>
              <a:t>with range curve</a:t>
            </a:r>
          </a:p>
          <a:p>
            <a:pPr marL="731520" marR="0" lvl="2" indent="-182880" algn="l" defTabSz="914400" rtl="0" eaLnBrk="1" fontAlgn="auto" latinLnBrk="0" hangingPunct="1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935409"/>
              </a:buClr>
              <a:buSzPts val="1600"/>
              <a:buFont typeface="Arial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Helvetica Neue"/>
                <a:sym typeface="Helvetica Neue"/>
              </a:rPr>
              <a:t>pion signal amplitudes with different degraders</a:t>
            </a:r>
          </a:p>
          <a:p>
            <a:pPr marL="731520" marR="0" lvl="2" indent="-182880" algn="l" defTabSz="914400" rtl="0" eaLnBrk="1" fontAlgn="auto" latinLnBrk="0" hangingPunct="1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935409"/>
              </a:buClr>
              <a:buSzPts val="1600"/>
              <a:buFont typeface="Arial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Helvetica Neue"/>
                <a:sym typeface="Helvetica Neue"/>
              </a:rPr>
              <a:t>use π→ μ sequence to identity stops</a:t>
            </a:r>
          </a:p>
          <a:p>
            <a:pPr marL="274320" marR="0" lvl="1" indent="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E74A3"/>
              </a:buClr>
              <a:buSzPts val="1800"/>
              <a:buFont typeface="Arial"/>
              <a:buNone/>
              <a:tabLst/>
              <a:defRPr/>
            </a:pPr>
            <a:b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Helvetica Neue"/>
                <a:sym typeface="Helvetica Neue"/>
              </a:rPr>
            </a:b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Helvetica Neue"/>
                <a:sym typeface="Helvetica Neue"/>
              </a:rPr>
              <a:t>analysis needed</a:t>
            </a:r>
          </a:p>
          <a:p>
            <a:pPr marL="182880" marR="0" lvl="0" indent="-27432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Helvetica Neue"/>
              <a:sym typeface="Helvetica Neue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501568A-A4F1-85E7-C1DD-07F1B8E8171A}"/>
              </a:ext>
            </a:extLst>
          </p:cNvPr>
          <p:cNvSpPr/>
          <p:nvPr/>
        </p:nvSpPr>
        <p:spPr>
          <a:xfrm>
            <a:off x="6736086" y="426720"/>
            <a:ext cx="5071873" cy="5998756"/>
          </a:xfrm>
          <a:prstGeom prst="rect">
            <a:avLst/>
          </a:prstGeom>
          <a:noFill/>
          <a:ln w="127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863399D-EE4A-8864-FD0B-3B9DCF8765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47569" y="910774"/>
            <a:ext cx="4322088" cy="2787328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388AD02-EC57-AF3F-5972-2FC16CF693F9}"/>
              </a:ext>
            </a:extLst>
          </p:cNvPr>
          <p:cNvSpPr/>
          <p:nvPr/>
        </p:nvSpPr>
        <p:spPr>
          <a:xfrm>
            <a:off x="3956304" y="1900244"/>
            <a:ext cx="341376" cy="304086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145567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5"/>
          <p:cNvSpPr txBox="1">
            <a:spLocks noGrp="1"/>
          </p:cNvSpPr>
          <p:nvPr>
            <p:ph type="sldNum" idx="12"/>
          </p:nvPr>
        </p:nvSpPr>
        <p:spPr>
          <a:xfrm>
            <a:off x="296333" y="6504215"/>
            <a:ext cx="552400" cy="23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 Neue"/>
                <a:sym typeface="Helvetica Neue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  <a:tabLst/>
                <a:defRPr/>
              </a:pPr>
              <a:t>26</a:t>
            </a:fld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Helvetica Neue"/>
              <a:sym typeface="Helvetica Neue"/>
            </a:endParaRPr>
          </a:p>
        </p:txBody>
      </p:sp>
      <p:sp>
        <p:nvSpPr>
          <p:cNvPr id="189" name="Google Shape;189;p15"/>
          <p:cNvSpPr txBox="1">
            <a:spLocks noGrp="1"/>
          </p:cNvSpPr>
          <p:nvPr>
            <p:ph type="title"/>
          </p:nvPr>
        </p:nvSpPr>
        <p:spPr>
          <a:xfrm>
            <a:off x="304800" y="254027"/>
            <a:ext cx="11582400" cy="4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/>
              <a:t>Particle Separation Good Enough? </a:t>
            </a:r>
            <a:endParaRPr b="0">
              <a:solidFill>
                <a:srgbClr val="FF0000"/>
              </a:solidFill>
            </a:endParaRPr>
          </a:p>
        </p:txBody>
      </p:sp>
      <p:pic>
        <p:nvPicPr>
          <p:cNvPr id="190" name="Google Shape;190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36894" y="3760597"/>
            <a:ext cx="9261972" cy="299385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1" name="Google Shape;191;p15"/>
          <p:cNvSpPr txBox="1"/>
          <p:nvPr/>
        </p:nvSpPr>
        <p:spPr>
          <a:xfrm>
            <a:off x="8432850" y="1415925"/>
            <a:ext cx="3664800" cy="149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900" b="0" i="0" u="none" strike="noStrike" kern="0" cap="none" spc="0" normalizeH="0" baseline="0" noProof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In area restricted to ATAR</a:t>
            </a: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700" b="0" i="0" u="none" strike="noStrike" kern="0" cap="none" spc="0" normalizeH="0" baseline="0" noProof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(optimistic accounting)</a:t>
            </a:r>
            <a:endParaRPr kumimoji="0" sz="1700" b="0" i="0" u="none" strike="noStrike" kern="0" cap="none" spc="0" normalizeH="0" baseline="0" noProof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e:   25.0%</a:t>
            </a: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μ:   32.1%</a:t>
            </a: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π:   42.9%</a:t>
            </a:r>
            <a:endParaRPr kumimoji="0" sz="19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193" name="Google Shape;19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56225" y="761724"/>
            <a:ext cx="3825270" cy="260315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15"/>
          <p:cNvSpPr txBox="1"/>
          <p:nvPr/>
        </p:nvSpPr>
        <p:spPr>
          <a:xfrm rot="-5400000">
            <a:off x="2770820" y="1562174"/>
            <a:ext cx="2370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amplitude in </a:t>
            </a:r>
            <a:r>
              <a:rPr kumimoji="0" lang="en-US" sz="1400" b="0" i="0" u="none" strike="noStrike" kern="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scint</a:t>
            </a: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.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95" name="Google Shape;195;p15"/>
          <p:cNvSpPr txBox="1"/>
          <p:nvPr/>
        </p:nvSpPr>
        <p:spPr>
          <a:xfrm>
            <a:off x="5610600" y="3265638"/>
            <a:ext cx="2370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TOF (ns)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96" name="Google Shape;196;p15"/>
          <p:cNvSpPr txBox="1"/>
          <p:nvPr/>
        </p:nvSpPr>
        <p:spPr>
          <a:xfrm>
            <a:off x="352375" y="1306258"/>
            <a:ext cx="3201575" cy="1641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2933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elvetica Neue"/>
                <a:ea typeface="Helvetica Neue"/>
                <a:cs typeface="Helvetica Neue"/>
                <a:sym typeface="Helvetica Neue"/>
              </a:rPr>
              <a:t>No</a:t>
            </a:r>
            <a:br>
              <a:rPr kumimoji="0" lang="en-US" sz="2933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/>
                <a:ea typeface="Helvetica Neue"/>
                <a:cs typeface="Helvetica Neue"/>
                <a:sym typeface="Helvetica Neue"/>
              </a:rPr>
              <a:t>location of collimator !</a:t>
            </a:r>
            <a:endParaRPr kumimoji="0" lang="en-US" sz="2933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kumimoji="0" lang="en-US" sz="2933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/>
                <a:ea typeface="Helvetica Neue"/>
                <a:cs typeface="Helvetica Neue"/>
                <a:sym typeface="Helvetica Neue"/>
              </a:rPr>
              <a:t>Separator HV can be increased</a:t>
            </a:r>
          </a:p>
        </p:txBody>
      </p:sp>
      <p:sp>
        <p:nvSpPr>
          <p:cNvPr id="197" name="Google Shape;197;p15"/>
          <p:cNvSpPr txBox="1"/>
          <p:nvPr/>
        </p:nvSpPr>
        <p:spPr>
          <a:xfrm>
            <a:off x="5809350" y="1024775"/>
            <a:ext cx="13317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π</a:t>
            </a:r>
            <a:endParaRPr kumimoji="0" sz="26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98" name="Google Shape;198;p15"/>
          <p:cNvSpPr txBox="1"/>
          <p:nvPr/>
        </p:nvSpPr>
        <p:spPr>
          <a:xfrm>
            <a:off x="4681650" y="1103250"/>
            <a:ext cx="13317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μ</a:t>
            </a:r>
            <a:endParaRPr kumimoji="0" sz="26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99" name="Google Shape;199;p15"/>
          <p:cNvSpPr txBox="1"/>
          <p:nvPr/>
        </p:nvSpPr>
        <p:spPr>
          <a:xfrm>
            <a:off x="6096000" y="2461347"/>
            <a:ext cx="400200" cy="585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</a:t>
            </a:r>
            <a:endParaRPr kumimoji="0" sz="26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00" name="Google Shape;200;p15"/>
          <p:cNvSpPr txBox="1"/>
          <p:nvPr/>
        </p:nvSpPr>
        <p:spPr>
          <a:xfrm>
            <a:off x="11130500" y="5316400"/>
            <a:ext cx="17814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38761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Patrick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rgbClr val="38761D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38761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Josh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rgbClr val="38761D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9576E8D-AF93-308A-FD04-D995661C51C9}"/>
              </a:ext>
            </a:extLst>
          </p:cNvPr>
          <p:cNvSpPr txBox="1"/>
          <p:nvPr/>
        </p:nvSpPr>
        <p:spPr>
          <a:xfrm>
            <a:off x="4681650" y="682027"/>
            <a:ext cx="2697844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6"/>
          <p:cNvSpPr txBox="1">
            <a:spLocks noGrp="1"/>
          </p:cNvSpPr>
          <p:nvPr>
            <p:ph type="sldNum" idx="12"/>
          </p:nvPr>
        </p:nvSpPr>
        <p:spPr>
          <a:xfrm>
            <a:off x="296333" y="6504215"/>
            <a:ext cx="552300" cy="23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 Neue"/>
                <a:sym typeface="Helvetica Neue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  <a:tabLst/>
                <a:defRPr/>
              </a:pPr>
              <a:t>27</a:t>
            </a:fld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Helvetica Neue"/>
              <a:sym typeface="Helvetica Neue"/>
            </a:endParaRPr>
          </a:p>
        </p:txBody>
      </p:sp>
      <p:sp>
        <p:nvSpPr>
          <p:cNvPr id="207" name="Google Shape;207;p16"/>
          <p:cNvSpPr txBox="1">
            <a:spLocks noGrp="1"/>
          </p:cNvSpPr>
          <p:nvPr>
            <p:ph type="title"/>
          </p:nvPr>
        </p:nvSpPr>
        <p:spPr>
          <a:xfrm>
            <a:off x="304800" y="254027"/>
            <a:ext cx="11582400" cy="4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/>
              <a:t>Dispersion at Target Location? </a:t>
            </a:r>
            <a:endParaRPr b="0">
              <a:solidFill>
                <a:srgbClr val="FF0000"/>
              </a:solidFill>
            </a:endParaRPr>
          </a:p>
        </p:txBody>
      </p:sp>
      <p:sp>
        <p:nvSpPr>
          <p:cNvPr id="208" name="Google Shape;208;p16"/>
          <p:cNvSpPr txBox="1"/>
          <p:nvPr/>
        </p:nvSpPr>
        <p:spPr>
          <a:xfrm>
            <a:off x="3239700" y="5711875"/>
            <a:ext cx="6951900" cy="96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7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TOF changes when when detector moves 5 cm to the left</a:t>
            </a:r>
            <a:endParaRPr kumimoji="0" sz="17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7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7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X=X(P), significant dispersion D at target location, deteriorates focus. </a:t>
            </a:r>
            <a:endParaRPr kumimoji="0" sz="17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209" name="Google Shape;20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19175" y="967065"/>
            <a:ext cx="6553648" cy="4459861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16"/>
          <p:cNvSpPr txBox="1"/>
          <p:nvPr/>
        </p:nvSpPr>
        <p:spPr>
          <a:xfrm>
            <a:off x="10334600" y="1389975"/>
            <a:ext cx="17814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38761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Patrick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rgbClr val="38761D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211" name="Google Shape;211;p16"/>
          <p:cNvCxnSpPr/>
          <p:nvPr/>
        </p:nvCxnSpPr>
        <p:spPr>
          <a:xfrm flipH="1">
            <a:off x="4563000" y="5446788"/>
            <a:ext cx="3066000" cy="207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7"/>
          <p:cNvSpPr txBox="1">
            <a:spLocks noGrp="1"/>
          </p:cNvSpPr>
          <p:nvPr>
            <p:ph type="sldNum" idx="12"/>
          </p:nvPr>
        </p:nvSpPr>
        <p:spPr>
          <a:xfrm>
            <a:off x="296333" y="6504215"/>
            <a:ext cx="552300" cy="23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 Neue"/>
                <a:sym typeface="Helvetica Neue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  <a:tabLst/>
                <a:defRPr/>
              </a:pPr>
              <a:t>28</a:t>
            </a:fld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Helvetica Neue"/>
              <a:sym typeface="Helvetica Neue"/>
            </a:endParaRPr>
          </a:p>
        </p:txBody>
      </p:sp>
      <p:sp>
        <p:nvSpPr>
          <p:cNvPr id="218" name="Google Shape;218;p17"/>
          <p:cNvSpPr txBox="1">
            <a:spLocks noGrp="1"/>
          </p:cNvSpPr>
          <p:nvPr>
            <p:ph type="title"/>
          </p:nvPr>
        </p:nvSpPr>
        <p:spPr>
          <a:xfrm>
            <a:off x="304800" y="254027"/>
            <a:ext cx="11582400" cy="4281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/>
              <a:t>Dispersion at Target Location? </a:t>
            </a:r>
            <a:endParaRPr b="0">
              <a:solidFill>
                <a:srgbClr val="FF0000"/>
              </a:solidFill>
            </a:endParaRPr>
          </a:p>
        </p:txBody>
      </p:sp>
      <p:pic>
        <p:nvPicPr>
          <p:cNvPr id="219" name="Google Shape;21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69050" y="1312187"/>
            <a:ext cx="5575850" cy="3769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48625" y="1333213"/>
            <a:ext cx="5575850" cy="372758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1" name="Google Shape;221;p17"/>
          <p:cNvCxnSpPr/>
          <p:nvPr/>
        </p:nvCxnSpPr>
        <p:spPr>
          <a:xfrm>
            <a:off x="10007725" y="2403250"/>
            <a:ext cx="65400" cy="22716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2" name="Google Shape;222;p17"/>
          <p:cNvCxnSpPr/>
          <p:nvPr/>
        </p:nvCxnSpPr>
        <p:spPr>
          <a:xfrm>
            <a:off x="3197925" y="2403250"/>
            <a:ext cx="65400" cy="22716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23" name="Google Shape;223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397750" y="5630675"/>
            <a:ext cx="2496275" cy="578500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17"/>
          <p:cNvSpPr txBox="1"/>
          <p:nvPr/>
        </p:nvSpPr>
        <p:spPr>
          <a:xfrm>
            <a:off x="6046175" y="5580350"/>
            <a:ext cx="31167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7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D~1 cm/%</a:t>
            </a:r>
            <a:endParaRPr kumimoji="0" sz="17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7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similar to dispersive section??</a:t>
            </a:r>
            <a:endParaRPr kumimoji="0" sz="17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94AC60-AA85-79AB-416E-7F822D206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488" y="154515"/>
            <a:ext cx="8489601" cy="557705"/>
          </a:xfrm>
        </p:spPr>
        <p:txBody>
          <a:bodyPr/>
          <a:lstStyle/>
          <a:p>
            <a:r>
              <a:rPr lang="en-US" sz="2800" dirty="0"/>
              <a:t>Beam: piE5 @ PSI - World’s Brightest Stopped Pion Beam</a:t>
            </a:r>
            <a:br>
              <a:rPr lang="en-US" dirty="0"/>
            </a:br>
            <a:br>
              <a:rPr lang="en-US" dirty="0"/>
            </a:br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1C2EF0-0D40-3F08-9CF5-D6441C18445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519487" y="6506659"/>
            <a:ext cx="667139" cy="237285"/>
          </a:xfrm>
        </p:spPr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A7F6084-62A0-A5B8-8015-5ED17C1892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05708" y="90385"/>
            <a:ext cx="1583849" cy="254997"/>
          </a:xfrm>
          <a:prstGeom prst="rect">
            <a:avLst/>
          </a:prstGeom>
          <a:ln>
            <a:noFill/>
          </a:ln>
          <a:scene3d>
            <a:camera prst="orthographicFront"/>
            <a:lightRig rig="threePt" dir="t"/>
          </a:scene3d>
          <a:sp3d/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9C1E11BE-B812-2ED6-817A-9BEC2E0ABA11}"/>
              </a:ext>
            </a:extLst>
          </p:cNvPr>
          <p:cNvSpPr/>
          <p:nvPr/>
        </p:nvSpPr>
        <p:spPr>
          <a:xfrm>
            <a:off x="8394492" y="2765685"/>
            <a:ext cx="614597" cy="5921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AF28EB7-CC3B-6024-B43D-DF9EF3FB9D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3491" y="1864255"/>
            <a:ext cx="6397691" cy="1583847"/>
          </a:xfrm>
          <a:prstGeom prst="rect">
            <a:avLst/>
          </a:prstGeom>
        </p:spPr>
      </p:pic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1E81EE5E-6DF8-B2E3-50BA-37B7FF36D9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4944" y="978213"/>
            <a:ext cx="5656358" cy="5439757"/>
          </a:xfrm>
        </p:spPr>
        <p:txBody>
          <a:bodyPr/>
          <a:lstStyle/>
          <a:p>
            <a:r>
              <a:rPr lang="en-US" sz="1800" dirty="0"/>
              <a:t>Progress 2023</a:t>
            </a:r>
            <a:endParaRPr lang="en-US" sz="1600" dirty="0"/>
          </a:p>
          <a:p>
            <a:pPr lvl="1"/>
            <a:r>
              <a:rPr lang="en-US" sz="1600" dirty="0"/>
              <a:t>PIONEER requirements and test beam 2022 results</a:t>
            </a:r>
          </a:p>
          <a:p>
            <a:pPr lvl="2"/>
            <a:r>
              <a:rPr lang="en-US" sz="1400" dirty="0">
                <a:solidFill>
                  <a:schemeClr val="accent3">
                    <a:lumMod val="50000"/>
                  </a:schemeClr>
                </a:solidFill>
              </a:rPr>
              <a:t>Rate: 300k π/s stopped in ATAR: ok at 65 MeV/c</a:t>
            </a:r>
          </a:p>
          <a:p>
            <a:pPr lvl="2"/>
            <a:r>
              <a:rPr lang="en-US" sz="1400" dirty="0">
                <a:solidFill>
                  <a:schemeClr val="tx1"/>
                </a:solidFill>
              </a:rPr>
              <a:t>Momentum bite: ∆p/p &lt;2%: marginal</a:t>
            </a:r>
          </a:p>
          <a:p>
            <a:pPr lvl="2"/>
            <a:r>
              <a:rPr lang="en-US" sz="1400" dirty="0"/>
              <a:t>Spot size: &lt;2 cm FWHM: </a:t>
            </a:r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not achieved</a:t>
            </a:r>
          </a:p>
          <a:p>
            <a:pPr lvl="2"/>
            <a:r>
              <a:rPr lang="en-US" sz="1400" dirty="0"/>
              <a:t>µ,e less than 10% </a:t>
            </a:r>
            <a:r>
              <a:rPr lang="el-GR" sz="1400" dirty="0"/>
              <a:t>π</a:t>
            </a:r>
            <a:r>
              <a:rPr lang="en-US" sz="1400" dirty="0"/>
              <a:t>: </a:t>
            </a:r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needs second focus extension</a:t>
            </a:r>
          </a:p>
          <a:p>
            <a:pPr marL="476558" lvl="1" indent="-182880">
              <a:buClrTx/>
            </a:pPr>
            <a:r>
              <a:rPr lang="en-US" sz="1600" dirty="0"/>
              <a:t>improved understanding and optimization</a:t>
            </a:r>
          </a:p>
          <a:p>
            <a:pPr lvl="2">
              <a:buClrTx/>
            </a:pPr>
            <a:r>
              <a:rPr lang="en-US" sz="1400" dirty="0">
                <a:solidFill>
                  <a:schemeClr val="tx1"/>
                </a:solidFill>
              </a:rPr>
              <a:t>non-linear effects due to large phase space</a:t>
            </a:r>
          </a:p>
          <a:p>
            <a:pPr lvl="2">
              <a:buClrTx/>
            </a:pPr>
            <a:r>
              <a:rPr lang="en-US" sz="1400" dirty="0">
                <a:solidFill>
                  <a:schemeClr val="tx1"/>
                </a:solidFill>
              </a:rPr>
              <a:t>beamline model with G4BL</a:t>
            </a:r>
          </a:p>
          <a:p>
            <a:pPr lvl="2">
              <a:buClrTx/>
            </a:pPr>
            <a:r>
              <a:rPr lang="en-US" sz="1400" dirty="0">
                <a:solidFill>
                  <a:schemeClr val="tx1"/>
                </a:solidFill>
              </a:rPr>
              <a:t>novel promising machine learning approach </a:t>
            </a:r>
            <a:br>
              <a:rPr lang="en-US" sz="1400" dirty="0">
                <a:solidFill>
                  <a:schemeClr val="tx1"/>
                </a:solidFill>
              </a:rPr>
            </a:br>
            <a:r>
              <a:rPr lang="en-US" sz="1400" dirty="0">
                <a:solidFill>
                  <a:schemeClr val="tx1"/>
                </a:solidFill>
              </a:rPr>
              <a:t>(</a:t>
            </a:r>
            <a:r>
              <a:rPr lang="en-US" sz="1400" dirty="0" err="1">
                <a:solidFill>
                  <a:schemeClr val="tx1"/>
                </a:solidFill>
              </a:rPr>
              <a:t>Adelmann</a:t>
            </a:r>
            <a:r>
              <a:rPr lang="en-US" sz="1400" dirty="0">
                <a:solidFill>
                  <a:schemeClr val="tx1"/>
                </a:solidFill>
              </a:rPr>
              <a:t> et al)</a:t>
            </a:r>
          </a:p>
          <a:p>
            <a:pPr marL="285750" indent="-285750"/>
            <a:r>
              <a:rPr lang="en-US" sz="1800" dirty="0"/>
              <a:t>Plans 2024</a:t>
            </a:r>
          </a:p>
          <a:p>
            <a:pPr marL="579428" lvl="1" indent="-285750"/>
            <a:r>
              <a:rPr lang="en-US" sz="1600" dirty="0"/>
              <a:t>machine learning</a:t>
            </a:r>
          </a:p>
          <a:p>
            <a:pPr lvl="2"/>
            <a:r>
              <a:rPr lang="en-US" sz="1400" dirty="0">
                <a:solidFill>
                  <a:schemeClr val="tx1"/>
                </a:solidFill>
              </a:rPr>
              <a:t>extend machine learning to full beam line</a:t>
            </a:r>
          </a:p>
          <a:p>
            <a:pPr lvl="2"/>
            <a:r>
              <a:rPr lang="en-US" sz="1400" dirty="0">
                <a:solidFill>
                  <a:schemeClr val="tx1"/>
                </a:solidFill>
              </a:rPr>
              <a:t>optimization of beam properties</a:t>
            </a:r>
          </a:p>
          <a:p>
            <a:pPr lvl="2"/>
            <a:r>
              <a:rPr lang="en-US" sz="1400" dirty="0">
                <a:solidFill>
                  <a:schemeClr val="tx1"/>
                </a:solidFill>
              </a:rPr>
              <a:t>prepare experimental verification</a:t>
            </a:r>
          </a:p>
          <a:p>
            <a:pPr marL="579428" lvl="1" indent="-285750"/>
            <a:r>
              <a:rPr lang="en-US" sz="1600" dirty="0"/>
              <a:t>beam design</a:t>
            </a:r>
          </a:p>
          <a:p>
            <a:pPr lvl="2"/>
            <a:r>
              <a:rPr lang="en-US" sz="1400" dirty="0">
                <a:solidFill>
                  <a:schemeClr val="tx1"/>
                </a:solidFill>
              </a:rPr>
              <a:t>2</a:t>
            </a:r>
            <a:r>
              <a:rPr lang="en-US" sz="1400" baseline="30000" dirty="0">
                <a:solidFill>
                  <a:schemeClr val="tx1"/>
                </a:solidFill>
              </a:rPr>
              <a:t>nd </a:t>
            </a:r>
            <a:r>
              <a:rPr lang="en-US" sz="1400" dirty="0">
                <a:solidFill>
                  <a:schemeClr val="tx1"/>
                </a:solidFill>
              </a:rPr>
              <a:t>focus extension</a:t>
            </a:r>
          </a:p>
          <a:p>
            <a:pPr lvl="2"/>
            <a:r>
              <a:rPr lang="en-US" sz="1400" dirty="0">
                <a:solidFill>
                  <a:schemeClr val="tx1"/>
                </a:solidFill>
              </a:rPr>
              <a:t>better focus</a:t>
            </a:r>
          </a:p>
          <a:p>
            <a:pPr lvl="2"/>
            <a:r>
              <a:rPr lang="en-US" sz="1400" dirty="0">
                <a:solidFill>
                  <a:schemeClr val="tx1"/>
                </a:solidFill>
              </a:rPr>
              <a:t>retune for smaller ∆p/p &lt;2% </a:t>
            </a:r>
          </a:p>
          <a:p>
            <a:pPr lvl="2"/>
            <a:endParaRPr lang="en-US" sz="1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800" dirty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11" name="Content Placeholder 15">
            <a:extLst>
              <a:ext uri="{FF2B5EF4-FFF2-40B4-BE49-F238E27FC236}">
                <a16:creationId xmlns:a16="http://schemas.microsoft.com/office/drawing/2014/main" id="{8FDF7437-4944-BA93-231E-01ADED4F6C79}"/>
              </a:ext>
            </a:extLst>
          </p:cNvPr>
          <p:cNvSpPr txBox="1">
            <a:spLocks/>
          </p:cNvSpPr>
          <p:nvPr/>
        </p:nvSpPr>
        <p:spPr>
          <a:xfrm>
            <a:off x="6229980" y="1327858"/>
            <a:ext cx="5495314" cy="2793525"/>
          </a:xfrm>
          <a:prstGeom prst="rect">
            <a:avLst/>
          </a:prstGeom>
        </p:spPr>
        <p:txBody>
          <a:bodyPr lIns="0" tIns="0" rIns="0" bIns="0"/>
          <a:lstStyle>
            <a:lvl1pPr marL="106363" indent="-152400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tabLst>
                <a:tab pos="288925" algn="l"/>
              </a:tabLst>
              <a:defRPr sz="2000" kern="12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Geneva" charset="0"/>
                <a:cs typeface="Arial" panose="020B0604020202020204" pitchFamily="34" charset="0"/>
              </a:defRPr>
            </a:lvl1pPr>
            <a:lvl2pPr marL="400041" indent="-228594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tabLst/>
              <a:defRPr sz="1800" kern="12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defRPr>
            </a:lvl2pPr>
            <a:lvl3pPr marL="514338" indent="-171446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tabLst/>
              <a:defRPr sz="1600" kern="1200">
                <a:solidFill>
                  <a:schemeClr val="accent6">
                    <a:lumMod val="75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690545" indent="-61912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tabLst/>
              <a:defRPr sz="1400" kern="1200">
                <a:solidFill>
                  <a:schemeClr val="accent4">
                    <a:lumMod val="75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858817" indent="-114297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tabLst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76558" lvl="1" indent="-182880">
              <a:buClrTx/>
            </a:pPr>
            <a:endParaRPr lang="en-US" sz="14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02662F6-2B70-6F88-6C67-60EC8F410468}"/>
              </a:ext>
            </a:extLst>
          </p:cNvPr>
          <p:cNvSpPr txBox="1"/>
          <p:nvPr/>
        </p:nvSpPr>
        <p:spPr>
          <a:xfrm rot="16200000">
            <a:off x="5466243" y="4378007"/>
            <a:ext cx="16676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x-y phase space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4EA5980-BBBA-5E8A-924B-221BB50D6A09}"/>
              </a:ext>
            </a:extLst>
          </p:cNvPr>
          <p:cNvSpPr/>
          <p:nvPr/>
        </p:nvSpPr>
        <p:spPr>
          <a:xfrm>
            <a:off x="7472149" y="2565779"/>
            <a:ext cx="1364776" cy="511791"/>
          </a:xfrm>
          <a:prstGeom prst="rect">
            <a:avLst/>
          </a:prstGeom>
          <a:solidFill>
            <a:srgbClr val="12B2EB">
              <a:alpha val="10196"/>
            </a:srgbClr>
          </a:solidFill>
          <a:ln w="12700">
            <a:solidFill>
              <a:schemeClr val="accent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7FD6EDB-3538-47FF-1606-CB317A61DA8B}"/>
              </a:ext>
            </a:extLst>
          </p:cNvPr>
          <p:cNvSpPr txBox="1"/>
          <p:nvPr/>
        </p:nvSpPr>
        <p:spPr>
          <a:xfrm>
            <a:off x="3726691" y="5588197"/>
            <a:ext cx="25330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highlight>
                  <a:srgbClr val="FFFF00"/>
                </a:highlight>
              </a:rPr>
              <a:t>request PSI support in design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9280CE13-F794-09A0-7B1F-178F2300E4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05708" y="90385"/>
            <a:ext cx="1583849" cy="254997"/>
          </a:xfrm>
          <a:prstGeom prst="rect">
            <a:avLst/>
          </a:prstGeom>
          <a:ln>
            <a:noFill/>
          </a:ln>
          <a:scene3d>
            <a:camera prst="orthographicFront"/>
            <a:lightRig rig="threePt" dir="t"/>
          </a:scene3d>
          <a:sp3d/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D5F6F30C-EF50-1ADF-6829-74C4C390C5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05711" y="90385"/>
            <a:ext cx="1583849" cy="254997"/>
          </a:xfrm>
          <a:prstGeom prst="rect">
            <a:avLst/>
          </a:prstGeom>
          <a:ln>
            <a:noFill/>
          </a:ln>
          <a:scene3d>
            <a:camera prst="orthographicFront"/>
            <a:lightRig rig="threePt" dir="t"/>
          </a:scene3d>
          <a:sp3d/>
        </p:spPr>
      </p:pic>
      <p:grpSp>
        <p:nvGrpSpPr>
          <p:cNvPr id="43" name="Group 42">
            <a:extLst>
              <a:ext uri="{FF2B5EF4-FFF2-40B4-BE49-F238E27FC236}">
                <a16:creationId xmlns:a16="http://schemas.microsoft.com/office/drawing/2014/main" id="{42C45C84-B157-20E2-B405-0F8EF949F23C}"/>
              </a:ext>
            </a:extLst>
          </p:cNvPr>
          <p:cNvGrpSpPr/>
          <p:nvPr/>
        </p:nvGrpSpPr>
        <p:grpSpPr>
          <a:xfrm>
            <a:off x="10605708" y="0"/>
            <a:ext cx="1705086" cy="1468203"/>
            <a:chOff x="10644189" y="1"/>
            <a:chExt cx="1666291" cy="1532414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245469C7-71A9-56BC-FD25-9FD1A3EE2D74}"/>
                </a:ext>
              </a:extLst>
            </p:cNvPr>
            <p:cNvSpPr/>
            <p:nvPr/>
          </p:nvSpPr>
          <p:spPr>
            <a:xfrm>
              <a:off x="10644189" y="1"/>
              <a:ext cx="1547812" cy="1532414"/>
            </a:xfrm>
            <a:prstGeom prst="rect">
              <a:avLst/>
            </a:prstGeom>
            <a:solidFill>
              <a:srgbClr val="12B2EB">
                <a:alpha val="60000"/>
              </a:srgbClr>
            </a:solidFill>
            <a:ln w="28575">
              <a:noFill/>
            </a:ln>
            <a:effectLst/>
            <a:scene3d>
              <a:camera prst="orthographicFront"/>
              <a:lightRig rig="threePt" dir="t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6DD925EB-E4CB-9027-4252-5F0D18E337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644189" y="102838"/>
              <a:ext cx="1547812" cy="290126"/>
            </a:xfrm>
            <a:prstGeom prst="rect">
              <a:avLst/>
            </a:prstGeom>
            <a:ln>
              <a:noFill/>
            </a:ln>
            <a:scene3d>
              <a:camera prst="orthographicFront"/>
              <a:lightRig rig="threePt" dir="t"/>
            </a:scene3d>
            <a:sp3d/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60E3C554-4B9F-D6C5-2D73-421D2C0714DA}"/>
                </a:ext>
              </a:extLst>
            </p:cNvPr>
            <p:cNvSpPr txBox="1"/>
            <p:nvPr/>
          </p:nvSpPr>
          <p:spPr>
            <a:xfrm>
              <a:off x="10709458" y="495801"/>
              <a:ext cx="1601022" cy="99583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>
              <a:spAutoFit/>
            </a:bodyPr>
            <a:lstStyle/>
            <a:p>
              <a:pPr marL="91440" indent="-13716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bg1">
                      <a:lumMod val="50000"/>
                    </a:schemeClr>
                  </a:solidFill>
                </a:rPr>
                <a:t>Physics</a:t>
              </a:r>
            </a:p>
            <a:p>
              <a:pPr marL="91440" indent="-137160">
                <a:buFont typeface="Arial" panose="020B0604020202020204" pitchFamily="34" charset="0"/>
                <a:buChar char="•"/>
              </a:pPr>
              <a:r>
                <a:rPr lang="en-US" dirty="0" err="1">
                  <a:solidFill>
                    <a:schemeClr val="bg1">
                      <a:lumMod val="50000"/>
                    </a:schemeClr>
                  </a:solidFill>
                </a:rPr>
                <a:t>oncept</a:t>
              </a:r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 marL="91440" indent="-137160">
                <a:buFont typeface="Arial" panose="020B0604020202020204" pitchFamily="34" charset="0"/>
                <a:buChar char="•"/>
              </a:pPr>
              <a:r>
                <a:rPr lang="en-US" b="1" dirty="0">
                  <a:solidFill>
                    <a:schemeClr val="tx1"/>
                  </a:solidFill>
                </a:rPr>
                <a:t>Components</a:t>
              </a:r>
            </a:p>
            <a:p>
              <a:pPr marL="91440" indent="-13716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bg1">
                      <a:lumMod val="50000"/>
                    </a:schemeClr>
                  </a:solidFill>
                </a:rPr>
                <a:t>Summary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328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3" grpId="0" animBg="1"/>
      <p:bldP spid="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2068B8-80A9-8CB3-547D-E34DCD928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G4BL modelling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BD39EC-BEF5-350A-C7C6-67C1467F5C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0" tIns="0" rIns="0" bIns="0" anchor="t"/>
          <a:lstStyle/>
          <a:p>
            <a:r>
              <a:rPr lang="en-US" dirty="0"/>
              <a:t>History</a:t>
            </a:r>
          </a:p>
          <a:p>
            <a:pPr lvl="1"/>
            <a:r>
              <a:rPr lang="en-US" dirty="0"/>
              <a:t>original piE5 model from PSI and Zach</a:t>
            </a:r>
          </a:p>
          <a:p>
            <a:pPr lvl="1"/>
            <a:r>
              <a:rPr lang="en-US" dirty="0" err="1"/>
              <a:t>Urs</a:t>
            </a:r>
            <a:r>
              <a:rPr lang="en-US" dirty="0"/>
              <a:t> and Peter established derived models</a:t>
            </a:r>
          </a:p>
          <a:p>
            <a:pPr lvl="1"/>
            <a:r>
              <a:rPr lang="en-US" dirty="0"/>
              <a:t>results</a:t>
            </a:r>
          </a:p>
          <a:p>
            <a:pPr lvl="2"/>
            <a:r>
              <a:rPr lang="en-US" dirty="0"/>
              <a:t>strong non-linear behavior in phase space (PS) observed</a:t>
            </a:r>
          </a:p>
          <a:p>
            <a:pPr lvl="2"/>
            <a:r>
              <a:rPr lang="en-US" dirty="0"/>
              <a:t>additional effort required</a:t>
            </a:r>
          </a:p>
          <a:p>
            <a:pPr lvl="3"/>
            <a:r>
              <a:rPr lang="en-US" dirty="0"/>
              <a:t>  - grand solution: </a:t>
            </a:r>
          </a:p>
          <a:p>
            <a:pPr lvl="3"/>
            <a:r>
              <a:rPr lang="en-US" dirty="0"/>
              <a:t>        AI/ML surrogate model, first steps with Paul’s semester thesis</a:t>
            </a:r>
          </a:p>
          <a:p>
            <a:pPr marL="855345" lvl="3"/>
            <a:r>
              <a:rPr lang="en-US">
                <a:ea typeface="ＭＳ Ｐゴシック"/>
              </a:rPr>
              <a:t>        but not follow up last year </a:t>
            </a:r>
          </a:p>
          <a:p>
            <a:pPr marL="855345" lvl="3"/>
            <a:r>
              <a:rPr lang="en-US">
                <a:ea typeface="ＭＳ Ｐゴシック"/>
              </a:rPr>
              <a:t>  - full beam request for systematic AI based optimization not justified</a:t>
            </a:r>
          </a:p>
          <a:p>
            <a:r>
              <a:rPr lang="en-US" dirty="0"/>
              <a:t>Recent progress</a:t>
            </a:r>
          </a:p>
          <a:p>
            <a:pPr lvl="1"/>
            <a:r>
              <a:rPr lang="en-US" dirty="0"/>
              <a:t>Peter</a:t>
            </a:r>
          </a:p>
          <a:p>
            <a:pPr lvl="2"/>
            <a:r>
              <a:rPr lang="en-US" dirty="0"/>
              <a:t>included beam model from Giovanni’s thesis</a:t>
            </a:r>
          </a:p>
          <a:p>
            <a:pPr lvl="2"/>
            <a:r>
              <a:rPr lang="en-US" dirty="0"/>
              <a:t>significantly developed my machinery towards real tuning</a:t>
            </a:r>
          </a:p>
          <a:p>
            <a:pPr lvl="2"/>
            <a:r>
              <a:rPr lang="en-US" dirty="0"/>
              <a:t>together with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ETH/PSI/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StonyBrook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dirty="0"/>
              <a:t>effort that should be</a:t>
            </a:r>
            <a:br>
              <a:rPr lang="en-US" dirty="0"/>
            </a:br>
            <a:r>
              <a:rPr lang="en-US" dirty="0"/>
              <a:t>sufficient for beam request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0632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27D023-231B-A888-51C8-B8B5E2AE6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4" y="154515"/>
            <a:ext cx="3685899" cy="557705"/>
          </a:xfrm>
        </p:spPr>
        <p:txBody>
          <a:bodyPr/>
          <a:lstStyle/>
          <a:p>
            <a:r>
              <a:rPr lang="en-US" dirty="0"/>
              <a:t>People and Timeline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7CBDFC-3390-ADF2-A0B4-B2E474B6CE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3686" y="908129"/>
            <a:ext cx="5689643" cy="5492736"/>
          </a:xfrm>
        </p:spPr>
        <p:txBody>
          <a:bodyPr/>
          <a:lstStyle/>
          <a:p>
            <a:r>
              <a:rPr lang="en-US" dirty="0"/>
              <a:t>People</a:t>
            </a:r>
          </a:p>
          <a:p>
            <a:pPr lvl="1"/>
            <a:r>
              <a:rPr lang="en-US" sz="1600" dirty="0"/>
              <a:t>Andy </a:t>
            </a:r>
            <a:r>
              <a:rPr lang="en-US" sz="1600" dirty="0" err="1"/>
              <a:t>Adelmann</a:t>
            </a:r>
            <a:endParaRPr lang="en-US" sz="1600" dirty="0"/>
          </a:p>
          <a:p>
            <a:pPr lvl="2"/>
            <a:r>
              <a:rPr lang="en-US" dirty="0"/>
              <a:t>No progress this year, needs student</a:t>
            </a:r>
          </a:p>
          <a:p>
            <a:pPr lvl="2"/>
            <a:r>
              <a:rPr lang="en-US" dirty="0" err="1"/>
              <a:t>Kolja</a:t>
            </a:r>
            <a:r>
              <a:rPr lang="en-US" dirty="0"/>
              <a:t> interested candidate</a:t>
            </a:r>
          </a:p>
          <a:p>
            <a:pPr lvl="1"/>
            <a:r>
              <a:rPr lang="en-US" sz="1600" dirty="0"/>
              <a:t>David Tarazona</a:t>
            </a:r>
          </a:p>
          <a:p>
            <a:pPr lvl="2"/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rate beam physicist</a:t>
            </a:r>
          </a:p>
          <a:p>
            <a:pPr lvl="2"/>
            <a:r>
              <a:rPr lang="en-US" dirty="0"/>
              <a:t>Currently work with Lawrence</a:t>
            </a:r>
          </a:p>
          <a:p>
            <a:pPr lvl="2"/>
            <a:r>
              <a:rPr lang="en-US" dirty="0"/>
              <a:t>Applied for Cornell AI in Science Postdoctoral Fellowship</a:t>
            </a:r>
          </a:p>
          <a:p>
            <a:pPr lvl="2"/>
            <a:r>
              <a:rPr lang="en-US" dirty="0"/>
              <a:t>Plans to model pE5 with BMAD</a:t>
            </a:r>
          </a:p>
          <a:p>
            <a:pPr lvl="1"/>
            <a:endParaRPr lang="en-US" dirty="0"/>
          </a:p>
          <a:p>
            <a:pPr lvl="1"/>
            <a:r>
              <a:rPr lang="en-US" sz="1600" dirty="0" err="1"/>
              <a:t>Kolja</a:t>
            </a:r>
            <a:r>
              <a:rPr lang="en-US" sz="1600" dirty="0"/>
              <a:t> also analyzing first beam test</a:t>
            </a:r>
          </a:p>
          <a:p>
            <a:pPr lvl="1"/>
            <a:endParaRPr lang="en-US" dirty="0"/>
          </a:p>
          <a:p>
            <a:pPr lvl="1"/>
            <a:r>
              <a:rPr lang="en-US" sz="1600" dirty="0"/>
              <a:t>Remark concerning simulation</a:t>
            </a:r>
          </a:p>
          <a:p>
            <a:pPr lvl="2"/>
            <a:r>
              <a:rPr lang="en-US" dirty="0"/>
              <a:t>Prediction won’t be ready on CDR timescale</a:t>
            </a:r>
          </a:p>
          <a:p>
            <a:pPr lvl="2"/>
            <a:r>
              <a:rPr lang="en-US" dirty="0"/>
              <a:t>Include beam as parametrized input</a:t>
            </a:r>
          </a:p>
          <a:p>
            <a:pPr lvl="1"/>
            <a:endParaRPr lang="en-US" dirty="0"/>
          </a:p>
          <a:p>
            <a:pPr lvl="1"/>
            <a:r>
              <a:rPr lang="en-US" sz="1600" dirty="0"/>
              <a:t>Hope that activity can resume in fall</a:t>
            </a:r>
          </a:p>
          <a:p>
            <a:pPr lvl="1"/>
            <a:r>
              <a:rPr lang="en-US" sz="1600" dirty="0"/>
              <a:t>Other help more than welcome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662B32-840F-463A-7D81-CA9C7EC1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4BE344F-7856-DB39-E059-9550E3607247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198672" y="962526"/>
            <a:ext cx="5678905" cy="4331041"/>
          </a:xfrm>
        </p:spPr>
        <p:txBody>
          <a:bodyPr/>
          <a:lstStyle/>
          <a:p>
            <a:r>
              <a:rPr lang="en-US" dirty="0"/>
              <a:t>Timeline</a:t>
            </a:r>
          </a:p>
          <a:p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DA8B034-DF81-6F0D-43F3-4EE5B4B4BB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315221"/>
              </p:ext>
            </p:extLst>
          </p:nvPr>
        </p:nvGraphicFramePr>
        <p:xfrm>
          <a:off x="6270986" y="1496906"/>
          <a:ext cx="5198671" cy="3423920"/>
        </p:xfrm>
        <a:graphic>
          <a:graphicData uri="http://schemas.openxmlformats.org/drawingml/2006/table">
            <a:tbl>
              <a:tblPr firstRow="1" bandRow="1">
                <a:tableStyleId>{518697F8-4CB7-4AE2-BDD5-BBE467189BEA}</a:tableStyleId>
              </a:tblPr>
              <a:tblGrid>
                <a:gridCol w="1162235">
                  <a:extLst>
                    <a:ext uri="{9D8B030D-6E8A-4147-A177-3AD203B41FA5}">
                      <a16:colId xmlns:a16="http://schemas.microsoft.com/office/drawing/2014/main" val="1750622907"/>
                    </a:ext>
                  </a:extLst>
                </a:gridCol>
                <a:gridCol w="4036436">
                  <a:extLst>
                    <a:ext uri="{9D8B030D-6E8A-4147-A177-3AD203B41FA5}">
                      <a16:colId xmlns:a16="http://schemas.microsoft.com/office/drawing/2014/main" val="34662752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Fall 2026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Beam test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35419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Fall 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AI/ML studies with G4BL finalized</a:t>
                      </a:r>
                      <a:br>
                        <a:rPr lang="en-US" dirty="0"/>
                      </a:br>
                      <a:r>
                        <a:rPr lang="en-US" dirty="0"/>
                        <a:t>to justify </a:t>
                      </a:r>
                      <a:r>
                        <a:rPr lang="el-GR" dirty="0"/>
                        <a:t>π</a:t>
                      </a:r>
                      <a:r>
                        <a:rPr lang="en-US" dirty="0"/>
                        <a:t>E5 2026 beam request.</a:t>
                      </a:r>
                    </a:p>
                    <a:p>
                      <a:pPr marL="285750" indent="-285750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Extend the surrogate model to the full beam line running</a:t>
                      </a:r>
                    </a:p>
                    <a:p>
                      <a:pPr marL="285750" indent="-285750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Optimization demonstrated</a:t>
                      </a:r>
                    </a:p>
                    <a:p>
                      <a:pPr marL="285750" indent="-285750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Measurement strategy developed</a:t>
                      </a:r>
                      <a:endParaRPr lang="en-US" dirty="0"/>
                    </a:p>
                    <a:p>
                      <a:r>
                        <a:rPr lang="en-US" dirty="0"/>
                        <a:t>At the same time we should have tracker system available.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61383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Fall 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Beam design with extension ready </a:t>
                      </a:r>
                    </a:p>
                    <a:p>
                      <a:r>
                        <a:rPr lang="en-US" dirty="0"/>
                        <a:t>To justify extension measurements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78559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CDR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What do we need for that?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94857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5368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ECF89-C027-B39C-88BD-21442DE142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543" y="76179"/>
            <a:ext cx="8773369" cy="557705"/>
          </a:xfrm>
        </p:spPr>
        <p:txBody>
          <a:bodyPr/>
          <a:lstStyle/>
          <a:p>
            <a:r>
              <a:rPr lang="en-US" dirty="0"/>
              <a:t>G4BL model updates: Procedure</a:t>
            </a:r>
          </a:p>
        </p:txBody>
      </p:sp>
      <p:pic>
        <p:nvPicPr>
          <p:cNvPr id="7" name="Picture 6" descr="A collage of images of a computer generated image&#10;&#10;Description automatically generated">
            <a:extLst>
              <a:ext uri="{FF2B5EF4-FFF2-40B4-BE49-F238E27FC236}">
                <a16:creationId xmlns:a16="http://schemas.microsoft.com/office/drawing/2014/main" id="{DBA2FB5A-1CF9-51D3-0CA7-E89886CABF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5277" y="712149"/>
            <a:ext cx="7616754" cy="58823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FB15BFC-8D00-9A0F-E49C-40DC32601B8C}"/>
              </a:ext>
            </a:extLst>
          </p:cNvPr>
          <p:cNvSpPr txBox="1"/>
          <p:nvPr/>
        </p:nvSpPr>
        <p:spPr>
          <a:xfrm>
            <a:off x="8074372" y="1034557"/>
            <a:ext cx="153615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 dirty="0">
                <a:solidFill>
                  <a:schemeClr val="accent1">
                    <a:lumMod val="76000"/>
                  </a:schemeClr>
                </a:solidFill>
              </a:rPr>
              <a:t>USBL+DSBL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2D62B54-6FA9-F1ED-3EA4-1C30CB85A600}"/>
              </a:ext>
            </a:extLst>
          </p:cNvPr>
          <p:cNvSpPr txBox="1"/>
          <p:nvPr/>
        </p:nvSpPr>
        <p:spPr>
          <a:xfrm>
            <a:off x="3915419" y="3933005"/>
            <a:ext cx="199905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 dirty="0" err="1">
                <a:solidFill>
                  <a:schemeClr val="accent1">
                    <a:lumMod val="76000"/>
                  </a:schemeClr>
                </a:solidFill>
              </a:rPr>
              <a:t>endUSBL+DSBL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AE718B3-D959-C289-DC63-4FA390FEF1A9}"/>
              </a:ext>
            </a:extLst>
          </p:cNvPr>
          <p:cNvSpPr txBox="1"/>
          <p:nvPr/>
        </p:nvSpPr>
        <p:spPr>
          <a:xfrm>
            <a:off x="8074372" y="3933004"/>
            <a:ext cx="146494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 dirty="0">
                <a:solidFill>
                  <a:schemeClr val="accent1">
                    <a:lumMod val="76000"/>
                  </a:schemeClr>
                </a:solidFill>
              </a:rPr>
              <a:t>DSBL</a:t>
            </a:r>
          </a:p>
        </p:txBody>
      </p:sp>
    </p:spTree>
    <p:extLst>
      <p:ext uri="{BB962C8B-B14F-4D97-AF65-F5344CB8AC3E}">
        <p14:creationId xmlns:p14="http://schemas.microsoft.com/office/powerpoint/2010/main" val="3706059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CE4C87-49E3-415B-3189-7E323768E8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EF8803-1354-6CCB-C873-E217C2788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G4BL model updates: 3 tunes to compare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E55B2D-D213-D54B-98DE-5EE75252A5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209" y="1206821"/>
            <a:ext cx="6043481" cy="498469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85D4605-5732-9E7D-B8FE-404DA3FE3B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2931" y="1770032"/>
            <a:ext cx="5219870" cy="374175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37AE510-ED61-7FB2-7DAF-9F4A6BA69836}"/>
              </a:ext>
            </a:extLst>
          </p:cNvPr>
          <p:cNvSpPr txBox="1"/>
          <p:nvPr/>
        </p:nvSpPr>
        <p:spPr>
          <a:xfrm>
            <a:off x="4243741" y="1523811"/>
            <a:ext cx="1938573" cy="27699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/>
              <a:t>Downstream needs tuning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0685F3A-29E6-C8C7-150C-D1872D90166F}"/>
              </a:ext>
            </a:extLst>
          </p:cNvPr>
          <p:cNvSpPr txBox="1"/>
          <p:nvPr/>
        </p:nvSpPr>
        <p:spPr>
          <a:xfrm>
            <a:off x="831954" y="982546"/>
            <a:ext cx="771993" cy="307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G4BL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C0B9E40-8B78-742C-29CF-3DAC912D2B40}"/>
              </a:ext>
            </a:extLst>
          </p:cNvPr>
          <p:cNvSpPr txBox="1"/>
          <p:nvPr/>
        </p:nvSpPr>
        <p:spPr>
          <a:xfrm>
            <a:off x="7092845" y="1052933"/>
            <a:ext cx="1833798" cy="307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/>
              <a:t>TRANSPORT 1st order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45B978A-9212-AABC-3DB3-EB94D01C6D02}"/>
              </a:ext>
            </a:extLst>
          </p:cNvPr>
          <p:cNvSpPr/>
          <p:nvPr/>
        </p:nvSpPr>
        <p:spPr>
          <a:xfrm>
            <a:off x="209199" y="824458"/>
            <a:ext cx="6108491" cy="5591331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tx2">
                    <a:lumMod val="75000"/>
                  </a:schemeClr>
                </a:solidFill>
              </a:ln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134AE13-BDAB-5E36-8086-FED2B257D411}"/>
              </a:ext>
            </a:extLst>
          </p:cNvPr>
          <p:cNvSpPr/>
          <p:nvPr/>
        </p:nvSpPr>
        <p:spPr>
          <a:xfrm>
            <a:off x="6645298" y="824458"/>
            <a:ext cx="5399300" cy="5591331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tx2">
                    <a:lumMod val="75000"/>
                  </a:schemeClr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994999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21E378-63DE-F1DF-0727-51FF0334CB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95122D-9B16-EE04-9310-F1A8B0232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3" y="154515"/>
            <a:ext cx="7026581" cy="557705"/>
          </a:xfrm>
        </p:spPr>
        <p:txBody>
          <a:bodyPr/>
          <a:lstStyle/>
          <a:p>
            <a:r>
              <a:rPr lang="en-US" dirty="0"/>
              <a:t>G4BL model updates: Focus after triplet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FE778A2-9064-43D4-A8F8-17C35CFF6F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0" tIns="0" rIns="0" bIns="0" anchor="t"/>
          <a:lstStyle/>
          <a:p>
            <a:pPr marL="0" indent="0">
              <a:buNone/>
            </a:pPr>
            <a:r>
              <a:rPr lang="en-US" dirty="0">
                <a:latin typeface="Arial"/>
                <a:cs typeface="Arial"/>
              </a:rPr>
              <a:t>“near” focus</a:t>
            </a:r>
            <a:br>
              <a:rPr lang="en-US" dirty="0">
                <a:latin typeface="Arial"/>
                <a:cs typeface="Arial"/>
              </a:rPr>
            </a:br>
            <a:r>
              <a:rPr lang="en-US" dirty="0">
                <a:latin typeface="Arial"/>
                <a:cs typeface="Arial"/>
              </a:rPr>
              <a:t> </a:t>
            </a:r>
            <a:r>
              <a:rPr lang="en-US" sz="1800" dirty="0">
                <a:latin typeface="Arial"/>
                <a:cs typeface="Arial"/>
              </a:rPr>
              <a:t>22 cm to cQSK43</a:t>
            </a:r>
            <a:br>
              <a:rPr lang="en-US" sz="1800" dirty="0">
                <a:latin typeface="Arial"/>
                <a:cs typeface="Arial"/>
              </a:rPr>
            </a:br>
            <a:r>
              <a:rPr lang="en-US" sz="1800" dirty="0">
                <a:latin typeface="Arial"/>
                <a:cs typeface="Arial"/>
              </a:rPr>
              <a:t> exercise only</a:t>
            </a:r>
            <a:endParaRPr lang="en-US" sz="18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57B9A7F-7350-211D-F1DC-1E317598152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416029" y="929068"/>
            <a:ext cx="5678905" cy="5459278"/>
          </a:xfrm>
        </p:spPr>
        <p:txBody>
          <a:bodyPr lIns="0" tIns="0" rIns="0" bIns="0" anchor="t"/>
          <a:lstStyle/>
          <a:p>
            <a:pPr marL="0" indent="0">
              <a:buNone/>
            </a:pPr>
            <a:r>
              <a:rPr lang="en-US" dirty="0"/>
              <a:t>“far” focus</a:t>
            </a:r>
          </a:p>
          <a:p>
            <a:pPr marL="0" indent="0">
              <a:buNone/>
            </a:pPr>
            <a:r>
              <a:rPr lang="en-US" sz="1800">
                <a:latin typeface="Arial"/>
                <a:cs typeface="Arial"/>
              </a:rPr>
              <a:t>53 cm to cQSK43</a:t>
            </a:r>
            <a:endParaRPr lang="en-US">
              <a:latin typeface="Arial"/>
              <a:cs typeface="Arial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0E084DD-DE39-3BF7-02ED-9F9AFDE78BDC}"/>
              </a:ext>
            </a:extLst>
          </p:cNvPr>
          <p:cNvGrpSpPr/>
          <p:nvPr/>
        </p:nvGrpSpPr>
        <p:grpSpPr>
          <a:xfrm>
            <a:off x="2268847" y="926035"/>
            <a:ext cx="3491781" cy="5513477"/>
            <a:chOff x="2360951" y="908326"/>
            <a:chExt cx="3491781" cy="5513477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F034670-918D-9081-B34D-B991B513B3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60951" y="908326"/>
              <a:ext cx="3491781" cy="5513477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F7F278A-B80B-5EBB-85EE-E6DB3912450B}"/>
                </a:ext>
              </a:extLst>
            </p:cNvPr>
            <p:cNvSpPr txBox="1"/>
            <p:nvPr/>
          </p:nvSpPr>
          <p:spPr>
            <a:xfrm>
              <a:off x="4948225" y="3453276"/>
              <a:ext cx="54626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z (m)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5EF6C49-FA72-F68E-9C0D-3C66476A6808}"/>
              </a:ext>
            </a:extLst>
          </p:cNvPr>
          <p:cNvGrpSpPr/>
          <p:nvPr/>
        </p:nvGrpSpPr>
        <p:grpSpPr>
          <a:xfrm>
            <a:off x="8302619" y="865898"/>
            <a:ext cx="3574958" cy="5537140"/>
            <a:chOff x="8207116" y="884663"/>
            <a:chExt cx="3574958" cy="5537140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407D9870-EC09-67F4-6B38-9D311B17E05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207116" y="884663"/>
              <a:ext cx="3574958" cy="5537140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99B7ED4-BA5D-8F62-679F-DA3BF568CD88}"/>
                </a:ext>
              </a:extLst>
            </p:cNvPr>
            <p:cNvSpPr txBox="1"/>
            <p:nvPr/>
          </p:nvSpPr>
          <p:spPr>
            <a:xfrm>
              <a:off x="11010425" y="3413969"/>
              <a:ext cx="54626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z (m)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0492D3E6-49C4-4733-EA79-CC397939E8E7}"/>
              </a:ext>
            </a:extLst>
          </p:cNvPr>
          <p:cNvSpPr txBox="1"/>
          <p:nvPr/>
        </p:nvSpPr>
        <p:spPr>
          <a:xfrm>
            <a:off x="794478" y="2061148"/>
            <a:ext cx="11188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Giovanni</a:t>
            </a:r>
            <a:br>
              <a:rPr lang="en-US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USBL tune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041AA57-A19B-F04C-96AD-E3824C8E7F9B}"/>
              </a:ext>
            </a:extLst>
          </p:cNvPr>
          <p:cNvSpPr txBox="1"/>
          <p:nvPr/>
        </p:nvSpPr>
        <p:spPr>
          <a:xfrm>
            <a:off x="794479" y="4761876"/>
            <a:ext cx="11188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MEG</a:t>
            </a:r>
            <a:br>
              <a:rPr lang="en-US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USBL tune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8CB26F8-394C-BDB8-84EB-B2DC690EAAD2}"/>
              </a:ext>
            </a:extLst>
          </p:cNvPr>
          <p:cNvSpPr txBox="1"/>
          <p:nvPr/>
        </p:nvSpPr>
        <p:spPr>
          <a:xfrm>
            <a:off x="4761972" y="3665023"/>
            <a:ext cx="4029338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focus not elliptical per se (even if the x-PS is larger)</a:t>
            </a:r>
          </a:p>
          <a:p>
            <a:pPr marL="285750" lvl="2" indent="-173038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depends on the tune</a:t>
            </a:r>
          </a:p>
          <a:p>
            <a:pPr marL="285750" indent="-173038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but the tune likely generates asymmetries</a:t>
            </a:r>
          </a:p>
          <a:p>
            <a:pPr marL="285750" indent="-173038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needs real beam design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728EB1B-D639-4610-B3FD-B897073BC632}"/>
              </a:ext>
            </a:extLst>
          </p:cNvPr>
          <p:cNvSpPr txBox="1"/>
          <p:nvPr/>
        </p:nvSpPr>
        <p:spPr>
          <a:xfrm>
            <a:off x="7123792" y="542943"/>
            <a:ext cx="50173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First time reasonable tune of full PIONEER beamline</a:t>
            </a:r>
          </a:p>
        </p:txBody>
      </p:sp>
    </p:spTree>
    <p:extLst>
      <p:ext uri="{BB962C8B-B14F-4D97-AF65-F5344CB8AC3E}">
        <p14:creationId xmlns:p14="http://schemas.microsoft.com/office/powerpoint/2010/main" val="3905826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1469CA-5266-2ECE-839B-AEE3F82222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275529-0059-0580-BD58-E780F3A837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3" y="154515"/>
            <a:ext cx="7026581" cy="557705"/>
          </a:xfrm>
        </p:spPr>
        <p:txBody>
          <a:bodyPr/>
          <a:lstStyle/>
          <a:p>
            <a:r>
              <a:rPr lang="en-US" dirty="0"/>
              <a:t>G4BL model updates: Focus after triplet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C774C2B-5BC0-E16F-A2BE-DFFD04C4F2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7606" y="827909"/>
            <a:ext cx="5689643" cy="5492736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near focus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1F1D710-1F80-6897-D9B0-DA3388B97BAD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404826" y="712220"/>
            <a:ext cx="5678905" cy="5459278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far focus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A89BA1E-0A81-7038-E25B-ADEA27B963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4769" y="1227477"/>
            <a:ext cx="4468652" cy="358272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84BC597-B2DD-615D-B5ED-788424E647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7751" y="1227479"/>
            <a:ext cx="4494976" cy="358272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A2880F4-0ABD-5D90-1EB6-601F5815C024}"/>
              </a:ext>
            </a:extLst>
          </p:cNvPr>
          <p:cNvSpPr txBox="1"/>
          <p:nvPr/>
        </p:nvSpPr>
        <p:spPr>
          <a:xfrm>
            <a:off x="578319" y="1858217"/>
            <a:ext cx="974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Giovanni</a:t>
            </a:r>
            <a:br>
              <a:rPr lang="en-US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UBL tune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2E7FB29-5E8D-1F99-D986-A11C3F7FD9BF}"/>
              </a:ext>
            </a:extLst>
          </p:cNvPr>
          <p:cNvSpPr txBox="1"/>
          <p:nvPr/>
        </p:nvSpPr>
        <p:spPr>
          <a:xfrm>
            <a:off x="607606" y="2492284"/>
            <a:ext cx="974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MEG</a:t>
            </a:r>
            <a:br>
              <a:rPr lang="en-US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UBL tune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BD92C12-B1C5-3939-68A4-4B51ED94EAC7}"/>
              </a:ext>
            </a:extLst>
          </p:cNvPr>
          <p:cNvSpPr txBox="1"/>
          <p:nvPr/>
        </p:nvSpPr>
        <p:spPr>
          <a:xfrm>
            <a:off x="5149121" y="5150454"/>
            <a:ext cx="38449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far focus not worse than near focus</a:t>
            </a:r>
          </a:p>
          <a:p>
            <a:pPr algn="ctr"/>
            <a:r>
              <a:rPr lang="en-US" sz="1600" dirty="0"/>
              <a:t>Liouville’s theorem?</a:t>
            </a:r>
          </a:p>
        </p:txBody>
      </p:sp>
    </p:spTree>
    <p:extLst>
      <p:ext uri="{BB962C8B-B14F-4D97-AF65-F5344CB8AC3E}">
        <p14:creationId xmlns:p14="http://schemas.microsoft.com/office/powerpoint/2010/main" val="21266135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A3242F-BB33-9690-590C-F9A1731792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DD38A-E3EA-E829-516D-FF8616FE1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3" y="62269"/>
            <a:ext cx="7026581" cy="557705"/>
          </a:xfrm>
        </p:spPr>
        <p:txBody>
          <a:bodyPr/>
          <a:lstStyle/>
          <a:p>
            <a:r>
              <a:rPr lang="en-US" dirty="0"/>
              <a:t>G4BL model updates: Focus after triplet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1BEB46-8024-A471-4F96-15175DB163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3" y="712220"/>
            <a:ext cx="5689643" cy="5828299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near focus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7E195CF-CD6F-4981-BD75-D5483FCBB4B7}"/>
              </a:ext>
            </a:extLst>
          </p:cNvPr>
          <p:cNvSpPr txBox="1"/>
          <p:nvPr/>
        </p:nvSpPr>
        <p:spPr>
          <a:xfrm>
            <a:off x="304802" y="712220"/>
            <a:ext cx="11474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Giovanni</a:t>
            </a:r>
            <a:br>
              <a:rPr lang="en-US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USBL tune</a:t>
            </a:r>
          </a:p>
        </p:txBody>
      </p:sp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373B6501-899D-F7E3-D591-93CEC0C828CF}"/>
              </a:ext>
            </a:extLst>
          </p:cNvPr>
          <p:cNvSpPr txBox="1">
            <a:spLocks/>
          </p:cNvSpPr>
          <p:nvPr/>
        </p:nvSpPr>
        <p:spPr>
          <a:xfrm>
            <a:off x="5994446" y="730120"/>
            <a:ext cx="5689643" cy="5828299"/>
          </a:xfrm>
          <a:prstGeom prst="rect">
            <a:avLst/>
          </a:prstGeom>
        </p:spPr>
        <p:txBody>
          <a:bodyPr lIns="0" tIns="0" rIns="0" bIns="0"/>
          <a:lstStyle>
            <a:lvl1pPr marL="171446" indent="-171446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tabLst>
                <a:tab pos="104772" algn="l"/>
              </a:tabLst>
              <a:defRPr sz="2000" kern="12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Geneva" charset="0"/>
                <a:cs typeface="Arial" panose="020B0604020202020204" pitchFamily="34" charset="0"/>
              </a:defRPr>
            </a:lvl1pPr>
            <a:lvl2pPr marL="342891" indent="-171446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tabLst/>
              <a:defRPr sz="1800" kern="120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defRPr>
            </a:lvl2pPr>
            <a:lvl3pPr marL="457189" indent="-114297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tabLst/>
              <a:defRPr sz="1600" kern="1200">
                <a:solidFill>
                  <a:schemeClr val="accent2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571486" indent="0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tabLst/>
              <a:defRPr sz="1400" kern="1200">
                <a:solidFill>
                  <a:schemeClr val="accent3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031849" indent="-344479" algn="l" defTabSz="457189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None/>
              <a:tabLst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Tx/>
              <a:buFont typeface="Arial" charset="0"/>
              <a:buNone/>
            </a:pPr>
            <a:r>
              <a:rPr lang="en-US" dirty="0"/>
              <a:t>far focus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4FD4B20-049B-6247-C9DC-79AE16A1A104}"/>
              </a:ext>
            </a:extLst>
          </p:cNvPr>
          <p:cNvGrpSpPr/>
          <p:nvPr/>
        </p:nvGrpSpPr>
        <p:grpSpPr>
          <a:xfrm>
            <a:off x="6968806" y="1043339"/>
            <a:ext cx="4175970" cy="4892440"/>
            <a:chOff x="7042719" y="1147210"/>
            <a:chExt cx="4641370" cy="531956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8A16068-2C6F-9041-4A50-ECD3D295160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42719" y="3429000"/>
              <a:ext cx="4641370" cy="3037773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2FB0954-C2B9-C685-7D98-04BBACD41DC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92723" y="1147210"/>
              <a:ext cx="4450213" cy="2162029"/>
            </a:xfrm>
            <a:prstGeom prst="rect">
              <a:avLst/>
            </a:prstGeom>
          </p:spPr>
        </p:pic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5C798241-4A9A-5B8D-082C-B754E04932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6854" y="3142133"/>
            <a:ext cx="4328279" cy="279364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E99D907-FB57-CDC9-F2DC-DE8F9F2C6C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9002" y="1029576"/>
            <a:ext cx="4166131" cy="202031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37AE8372-6682-8FB9-F6FF-0D7ACDFC2FEA}"/>
              </a:ext>
            </a:extLst>
          </p:cNvPr>
          <p:cNvSpPr txBox="1"/>
          <p:nvPr/>
        </p:nvSpPr>
        <p:spPr>
          <a:xfrm>
            <a:off x="3294766" y="6161581"/>
            <a:ext cx="5905050" cy="584775"/>
          </a:xfrm>
          <a:prstGeom prst="rect">
            <a:avLst/>
          </a:prstGeom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/>
          <a:p>
            <a:r>
              <a:rPr lang="en-US" sz="1600" dirty="0"/>
              <a:t>Caution: Beam optics design must allow full benefit of phase space</a:t>
            </a:r>
            <a:br>
              <a:rPr lang="en-US" sz="1600" dirty="0"/>
            </a:br>
            <a:r>
              <a:rPr lang="en-US" sz="1600" dirty="0"/>
              <a:t>                Non-Gaussian tails might affect conclusion</a:t>
            </a:r>
            <a:endParaRPr lang="en-US" sz="1600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903563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AFFC93A-3820-E58D-9C70-AD1524798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and plans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25E1D41-B811-A624-F331-E4CE7ED46E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Developments</a:t>
            </a:r>
          </a:p>
          <a:p>
            <a:pPr lvl="1"/>
            <a:r>
              <a:rPr lang="en-US" dirty="0"/>
              <a:t>G4BL tuning infrastructure developed</a:t>
            </a:r>
          </a:p>
          <a:p>
            <a:pPr lvl="1"/>
            <a:r>
              <a:rPr lang="en-US" dirty="0"/>
              <a:t>Applied to existing piE5 beam line</a:t>
            </a:r>
          </a:p>
          <a:p>
            <a:pPr lvl="1"/>
            <a:r>
              <a:rPr lang="en-US" dirty="0"/>
              <a:t>“Realistic” (in MC sense) predictions possible</a:t>
            </a:r>
          </a:p>
          <a:p>
            <a:pPr lvl="1"/>
            <a:endParaRPr lang="en-US" dirty="0"/>
          </a:p>
          <a:p>
            <a:r>
              <a:rPr lang="en-US" dirty="0"/>
              <a:t>Results</a:t>
            </a:r>
          </a:p>
          <a:p>
            <a:pPr lvl="1"/>
            <a:r>
              <a:rPr lang="en-US" dirty="0"/>
              <a:t>(At first sight) upstream tunes gives similar focus</a:t>
            </a:r>
          </a:p>
          <a:p>
            <a:pPr lvl="1"/>
            <a:r>
              <a:rPr lang="en-US" dirty="0"/>
              <a:t>Focus properties can and need to be studied carefully</a:t>
            </a:r>
          </a:p>
          <a:p>
            <a:pPr lvl="1"/>
            <a:r>
              <a:rPr lang="en-US" dirty="0"/>
              <a:t>Sufficient progress to support beam request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51F138-374D-83AC-D33A-EEF8F0113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6FBDFF0-387E-5C2E-C857-44365CAC02FC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 lIns="0" tIns="0" rIns="0" bIns="0" anchor="t"/>
          <a:lstStyle/>
          <a:p>
            <a:pPr marL="170815" indent="-170815"/>
            <a:r>
              <a:rPr lang="en-US" dirty="0"/>
              <a:t>Plans</a:t>
            </a:r>
          </a:p>
          <a:p>
            <a:pPr marL="342265" lvl="1" indent="-170815"/>
            <a:r>
              <a:rPr lang="en-US" dirty="0">
                <a:latin typeface="Arial"/>
                <a:ea typeface="ＭＳ Ｐゴシック"/>
                <a:cs typeface="Arial"/>
              </a:rPr>
              <a:t>Develop automatic G4BL optimizer, </a:t>
            </a:r>
            <a:r>
              <a:rPr lang="en-US" dirty="0" err="1">
                <a:latin typeface="Arial"/>
                <a:ea typeface="ＭＳ Ｐゴシック"/>
                <a:cs typeface="Arial"/>
              </a:rPr>
              <a:t>cpu</a:t>
            </a:r>
            <a:r>
              <a:rPr lang="en-US" dirty="0">
                <a:latin typeface="Arial"/>
                <a:ea typeface="ＭＳ Ｐゴシック"/>
                <a:cs typeface="Arial"/>
              </a:rPr>
              <a:t> cluster</a:t>
            </a:r>
          </a:p>
          <a:p>
            <a:pPr marL="342265" lvl="1" indent="-170815"/>
            <a:r>
              <a:rPr lang="en-US" dirty="0"/>
              <a:t>compare with simple TRANSPORT</a:t>
            </a:r>
          </a:p>
          <a:p>
            <a:pPr marL="342265" lvl="1" indent="-170815"/>
            <a:endParaRPr lang="en-US" dirty="0">
              <a:latin typeface="Arial"/>
              <a:ea typeface="ＭＳ Ｐゴシック"/>
              <a:cs typeface="Arial"/>
            </a:endParaRPr>
          </a:p>
          <a:p>
            <a:pPr marL="342265" lvl="1" indent="-170815"/>
            <a:r>
              <a:rPr lang="en-US" dirty="0"/>
              <a:t>Tune DSBL for realistic scenarios</a:t>
            </a:r>
          </a:p>
          <a:p>
            <a:pPr marL="456565" lvl="2" indent="-113665"/>
            <a:r>
              <a:rPr lang="en-US" dirty="0">
                <a:solidFill>
                  <a:schemeClr val="tx1"/>
                </a:solidFill>
              </a:rPr>
              <a:t>CALO position</a:t>
            </a:r>
          </a:p>
          <a:p>
            <a:pPr marL="456565" lvl="2" indent="-113665"/>
            <a:r>
              <a:rPr lang="en-US" dirty="0">
                <a:solidFill>
                  <a:schemeClr val="tx1"/>
                </a:solidFill>
              </a:rPr>
              <a:t>explore collimator options</a:t>
            </a:r>
          </a:p>
          <a:p>
            <a:pPr marL="456565" lvl="2" indent="-113665"/>
            <a:r>
              <a:rPr lang="en-US" dirty="0">
                <a:solidFill>
                  <a:schemeClr val="tx1"/>
                </a:solidFill>
              </a:rPr>
              <a:t>explore large final focus magnets</a:t>
            </a:r>
          </a:p>
          <a:p>
            <a:pPr marL="342265" lvl="1" indent="-170815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ial"/>
                <a:ea typeface="ＭＳ Ｐゴシック"/>
                <a:cs typeface="Arial"/>
              </a:rPr>
              <a:t>I can do that, but only after a few months</a:t>
            </a:r>
            <a:br>
              <a:rPr lang="en-US" dirty="0"/>
            </a:b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ial"/>
                <a:ea typeface="ＭＳ Ｐゴシック"/>
                <a:cs typeface="Arial"/>
              </a:rPr>
              <a:t>Help very welcome</a:t>
            </a:r>
          </a:p>
          <a:p>
            <a:pPr marL="342265" lvl="1" indent="-170815"/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marL="170815" indent="-170815"/>
            <a:r>
              <a:rPr lang="en-US" dirty="0"/>
              <a:t>Extended Plans</a:t>
            </a:r>
          </a:p>
          <a:p>
            <a:pPr marL="342265" lvl="1" indent="-170815"/>
            <a:r>
              <a:rPr lang="en-US" dirty="0"/>
              <a:t>Full extended beamline design</a:t>
            </a:r>
          </a:p>
          <a:p>
            <a:pPr marL="342265" lvl="1" indent="-170815"/>
            <a:r>
              <a:rPr lang="en-US" dirty="0"/>
              <a:t>Attack USBL issues</a:t>
            </a:r>
          </a:p>
          <a:p>
            <a:pPr marL="170815" indent="-170815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016008"/>
      </p:ext>
    </p:extLst>
  </p:cSld>
  <p:clrMapOvr>
    <a:masterClrMapping/>
  </p:clrMapOvr>
</p:sld>
</file>

<file path=ppt/theme/theme1.xml><?xml version="1.0" encoding="utf-8"?>
<a:theme xmlns:a="http://schemas.openxmlformats.org/drawingml/2006/main" name="1_Muon Captur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  <a:effectLst/>
      </a:spPr>
      <a:bodyPr rtlCol="0" anchor="ctr"/>
      <a:lstStyle>
        <a:defPPr algn="ctr">
          <a:defRPr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tailEnd type="none"/>
        </a:ln>
      </a:spPr>
      <a:bodyPr/>
      <a:lstStyle/>
      <a:style>
        <a:lnRef idx="1">
          <a:schemeClr val="accent6"/>
        </a:lnRef>
        <a:fillRef idx="0">
          <a:schemeClr val="accent6"/>
        </a:fillRef>
        <a:effectRef idx="0">
          <a:schemeClr val="accent6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uon Capture">
  <a:themeElements>
    <a:clrScheme name="Paper">
      <a:dk1>
        <a:srgbClr val="000000"/>
      </a:dk1>
      <a:lt1>
        <a:srgbClr val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Muon Capture">
  <a:themeElements>
    <a:clrScheme name="Paper">
      <a:dk1>
        <a:srgbClr val="000000"/>
      </a:dk1>
      <a:lt1>
        <a:srgbClr val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NotebookType xmlns="bcd2a3dc-464a-482d-bf04-afba48fff7e4" xsi:nil="true"/>
    <Teachers xmlns="bcd2a3dc-464a-482d-bf04-afba48fff7e4">
      <UserInfo>
        <DisplayName/>
        <AccountId xsi:nil="true"/>
        <AccountType/>
      </UserInfo>
    </Teachers>
    <Leaders xmlns="bcd2a3dc-464a-482d-bf04-afba48fff7e4">
      <UserInfo>
        <DisplayName/>
        <AccountId xsi:nil="true"/>
        <AccountType/>
      </UserInfo>
    </Leaders>
    <Templates xmlns="bcd2a3dc-464a-482d-bf04-afba48fff7e4" xsi:nil="true"/>
    <Members xmlns="bcd2a3dc-464a-482d-bf04-afba48fff7e4">
      <UserInfo>
        <DisplayName/>
        <AccountId xsi:nil="true"/>
        <AccountType/>
      </UserInfo>
    </Members>
    <Member_Groups xmlns="bcd2a3dc-464a-482d-bf04-afba48fff7e4">
      <UserInfo>
        <DisplayName/>
        <AccountId xsi:nil="true"/>
        <AccountType/>
      </UserInfo>
    </Member_Groups>
    <Has_Leaders_Only_SectionGroup xmlns="bcd2a3dc-464a-482d-bf04-afba48fff7e4" xsi:nil="true"/>
    <DefaultSectionNames xmlns="bcd2a3dc-464a-482d-bf04-afba48fff7e4" xsi:nil="true"/>
    <Invited_Students xmlns="bcd2a3dc-464a-482d-bf04-afba48fff7e4" xsi:nil="true"/>
    <CultureName xmlns="bcd2a3dc-464a-482d-bf04-afba48fff7e4" xsi:nil="true"/>
    <Invited_Members xmlns="bcd2a3dc-464a-482d-bf04-afba48fff7e4" xsi:nil="true"/>
    <LMS_Mappings xmlns="bcd2a3dc-464a-482d-bf04-afba48fff7e4" xsi:nil="true"/>
    <Invited_Teachers xmlns="bcd2a3dc-464a-482d-bf04-afba48fff7e4" xsi:nil="true"/>
    <IsNotebookLocked xmlns="bcd2a3dc-464a-482d-bf04-afba48fff7e4" xsi:nil="true"/>
    <FolderType xmlns="bcd2a3dc-464a-482d-bf04-afba48fff7e4" xsi:nil="true"/>
    <Distribution_Groups xmlns="bcd2a3dc-464a-482d-bf04-afba48fff7e4" xsi:nil="true"/>
    <Self_Registration_Enabled xmlns="bcd2a3dc-464a-482d-bf04-afba48fff7e4" xsi:nil="true"/>
    <AppVersion xmlns="bcd2a3dc-464a-482d-bf04-afba48fff7e4" xsi:nil="true"/>
    <TeamsChannelId xmlns="bcd2a3dc-464a-482d-bf04-afba48fff7e4" xsi:nil="true"/>
    <Invited_Leaders xmlns="bcd2a3dc-464a-482d-bf04-afba48fff7e4" xsi:nil="true"/>
    <Students xmlns="bcd2a3dc-464a-482d-bf04-afba48fff7e4">
      <UserInfo>
        <DisplayName/>
        <AccountId xsi:nil="true"/>
        <AccountType/>
      </UserInfo>
    </Students>
    <Student_Groups xmlns="bcd2a3dc-464a-482d-bf04-afba48fff7e4">
      <UserInfo>
        <DisplayName/>
        <AccountId xsi:nil="true"/>
        <AccountType/>
      </UserInfo>
    </Student_Groups>
    <Math_Settings xmlns="bcd2a3dc-464a-482d-bf04-afba48fff7e4" xsi:nil="true"/>
    <Is_Collaboration_Space_Locked xmlns="bcd2a3dc-464a-482d-bf04-afba48fff7e4" xsi:nil="true"/>
    <Owner xmlns="bcd2a3dc-464a-482d-bf04-afba48fff7e4">
      <UserInfo>
        <DisplayName/>
        <AccountId xsi:nil="true"/>
        <AccountType/>
      </UserInfo>
    </Owner>
    <Has_Teacher_Only_SectionGroup xmlns="bcd2a3dc-464a-482d-bf04-afba48fff7e4" xsi:nil="true"/>
    <_activity xmlns="bcd2a3dc-464a-482d-bf04-afba48fff7e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3F6FA2263338498B8C11EA7AC4E871" ma:contentTypeVersion="44" ma:contentTypeDescription="Create a new document." ma:contentTypeScope="" ma:versionID="b1143e84868c21caa83e60d289bb9083">
  <xsd:schema xmlns:xsd="http://www.w3.org/2001/XMLSchema" xmlns:xs="http://www.w3.org/2001/XMLSchema" xmlns:p="http://schemas.microsoft.com/office/2006/metadata/properties" xmlns:ns3="650e7160-32ec-4c07-9be5-59038c21f40c" xmlns:ns4="bcd2a3dc-464a-482d-bf04-afba48fff7e4" targetNamespace="http://schemas.microsoft.com/office/2006/metadata/properties" ma:root="true" ma:fieldsID="3d05ca82296cb838126d78a361cd5490" ns3:_="" ns4:_="">
    <xsd:import namespace="650e7160-32ec-4c07-9be5-59038c21f40c"/>
    <xsd:import namespace="bcd2a3dc-464a-482d-bf04-afba48fff7e4"/>
    <xsd:element name="properties">
      <xsd:complexType>
        <xsd:sequence>
          <xsd:element name="documentManagement">
            <xsd:complexType>
              <xsd:all>
                <xsd:element ref="ns3:SharedWithDetails" minOccurs="0"/>
                <xsd:element ref="ns3:SharedWithUser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DateTaken" minOccurs="0"/>
                <xsd:element ref="ns4:MediaServiceLocation" minOccurs="0"/>
                <xsd:element ref="ns4:NotebookType" minOccurs="0"/>
                <xsd:element ref="ns4:FolderType" minOccurs="0"/>
                <xsd:element ref="ns4:CultureName" minOccurs="0"/>
                <xsd:element ref="ns4:AppVersion" minOccurs="0"/>
                <xsd:element ref="ns4:TeamsChannelId" minOccurs="0"/>
                <xsd:element ref="ns4:Owner" minOccurs="0"/>
                <xsd:element ref="ns4:Math_Settings" minOccurs="0"/>
                <xsd:element ref="ns4:DefaultSectionNames" minOccurs="0"/>
                <xsd:element ref="ns4:Templates" minOccurs="0"/>
                <xsd:element ref="ns4:Teachers" minOccurs="0"/>
                <xsd:element ref="ns4:Students" minOccurs="0"/>
                <xsd:element ref="ns4:Student_Groups" minOccurs="0"/>
                <xsd:element ref="ns4:Distribution_Groups" minOccurs="0"/>
                <xsd:element ref="ns4:LMS_Mappings" minOccurs="0"/>
                <xsd:element ref="ns4:Invited_Teachers" minOccurs="0"/>
                <xsd:element ref="ns4:Invited_Students" minOccurs="0"/>
                <xsd:element ref="ns4:Self_Registration_Enabled" minOccurs="0"/>
                <xsd:element ref="ns4:Has_Teacher_Only_SectionGroup" minOccurs="0"/>
                <xsd:element ref="ns4:Is_Collaboration_Space_Locked" minOccurs="0"/>
                <xsd:element ref="ns4:IsNotebookLocked" minOccurs="0"/>
                <xsd:element ref="ns4:Leaders" minOccurs="0"/>
                <xsd:element ref="ns4:Members" minOccurs="0"/>
                <xsd:element ref="ns4:Member_Groups" minOccurs="0"/>
                <xsd:element ref="ns4:Invited_Leaders" minOccurs="0"/>
                <xsd:element ref="ns4:Invited_Members" minOccurs="0"/>
                <xsd:element ref="ns4:Has_Leaders_Only_SectionGroup" minOccurs="0"/>
                <xsd:element ref="ns4:MediaServiceGenerationTime" minOccurs="0"/>
                <xsd:element ref="ns4:MediaServiceEventHashCode" minOccurs="0"/>
                <xsd:element ref="ns4:MediaLengthInSeconds" minOccurs="0"/>
                <xsd:element ref="ns4:MediaServiceAutoKeyPoints" minOccurs="0"/>
                <xsd:element ref="ns4:MediaServiceKeyPoints" minOccurs="0"/>
                <xsd:element ref="ns4:MediaServiceSearchProperties" minOccurs="0"/>
                <xsd:element ref="ns4:_activity" minOccurs="0"/>
                <xsd:element ref="ns4:MediaServiceObjectDetectorVersions" minOccurs="0"/>
                <xsd:element ref="ns4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0e7160-32ec-4c07-9be5-59038c21f40c" elementFormDefault="qualified">
    <xsd:import namespace="http://schemas.microsoft.com/office/2006/documentManagement/types"/>
    <xsd:import namespace="http://schemas.microsoft.com/office/infopath/2007/PartnerControls"/>
    <xsd:element name="SharedWithDetails" ma:index="8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d2a3dc-464a-482d-bf04-afba48fff7e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NotebookType" ma:index="17" nillable="true" ma:displayName="Notebook Type" ma:internalName="NotebookType">
      <xsd:simpleType>
        <xsd:restriction base="dms:Text"/>
      </xsd:simpleType>
    </xsd:element>
    <xsd:element name="FolderType" ma:index="18" nillable="true" ma:displayName="Folder Type" ma:internalName="FolderType">
      <xsd:simpleType>
        <xsd:restriction base="dms:Text"/>
      </xsd:simpleType>
    </xsd:element>
    <xsd:element name="CultureName" ma:index="19" nillable="true" ma:displayName="Culture Name" ma:internalName="CultureName">
      <xsd:simpleType>
        <xsd:restriction base="dms:Text"/>
      </xsd:simpleType>
    </xsd:element>
    <xsd:element name="AppVersion" ma:index="20" nillable="true" ma:displayName="App Version" ma:internalName="AppVersion">
      <xsd:simpleType>
        <xsd:restriction base="dms:Text"/>
      </xsd:simpleType>
    </xsd:element>
    <xsd:element name="TeamsChannelId" ma:index="21" nillable="true" ma:displayName="Teams Channel Id" ma:internalName="TeamsChannelId">
      <xsd:simpleType>
        <xsd:restriction base="dms:Text"/>
      </xsd:simpleType>
    </xsd:element>
    <xsd:element name="Owner" ma:index="22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ath_Settings" ma:index="23" nillable="true" ma:displayName="Math Settings" ma:internalName="Math_Settings">
      <xsd:simpleType>
        <xsd:restriction base="dms:Text"/>
      </xsd:simpleType>
    </xsd:element>
    <xsd:element name="DefaultSectionNames" ma:index="24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25" nillable="true" ma:displayName="Templates" ma:internalName="Templates">
      <xsd:simpleType>
        <xsd:restriction base="dms:Note">
          <xsd:maxLength value="255"/>
        </xsd:restriction>
      </xsd:simpleType>
    </xsd:element>
    <xsd:element name="Teachers" ma:index="26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27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28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istribution_Groups" ma:index="29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30" nillable="true" ma:displayName="LMS Mappings" ma:internalName="LMS_Mappings">
      <xsd:simpleType>
        <xsd:restriction base="dms:Note">
          <xsd:maxLength value="255"/>
        </xsd:restriction>
      </xsd:simpleType>
    </xsd:element>
    <xsd:element name="Invited_Teachers" ma:index="31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32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33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34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35" nillable="true" ma:displayName="Is Collaboration Space Locked" ma:internalName="Is_Collaboration_Space_Locked">
      <xsd:simpleType>
        <xsd:restriction base="dms:Boolean"/>
      </xsd:simpleType>
    </xsd:element>
    <xsd:element name="IsNotebookLocked" ma:index="36" nillable="true" ma:displayName="Is Notebook Locked" ma:internalName="IsNotebookLocked">
      <xsd:simpleType>
        <xsd:restriction base="dms:Boolean"/>
      </xsd:simpleType>
    </xsd:element>
    <xsd:element name="Leaders" ma:index="37" nillable="true" ma:displayName="Leaders" ma:internalName="Lead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mbers" ma:index="38" nillable="true" ma:displayName="Members" ma:internalName="Memb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mber_Groups" ma:index="39" nillable="true" ma:displayName="Member Groups" ma:internalName="Member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vited_Leaders" ma:index="40" nillable="true" ma:displayName="Invited Leaders" ma:internalName="Invited_Leaders">
      <xsd:simpleType>
        <xsd:restriction base="dms:Note">
          <xsd:maxLength value="255"/>
        </xsd:restriction>
      </xsd:simpleType>
    </xsd:element>
    <xsd:element name="Invited_Members" ma:index="41" nillable="true" ma:displayName="Invited Members" ma:internalName="Invited_Members">
      <xsd:simpleType>
        <xsd:restriction base="dms:Note">
          <xsd:maxLength value="255"/>
        </xsd:restriction>
      </xsd:simpleType>
    </xsd:element>
    <xsd:element name="Has_Leaders_Only_SectionGroup" ma:index="42" nillable="true" ma:displayName="Has Leaders Only SectionGroup" ma:internalName="Has_Leaders_Only_SectionGroup">
      <xsd:simpleType>
        <xsd:restriction base="dms:Boolean"/>
      </xsd:simpleType>
    </xsd:element>
    <xsd:element name="MediaServiceGenerationTime" ma:index="4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4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4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4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4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SearchProperties" ma:index="4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_activity" ma:index="49" nillable="true" ma:displayName="_activity" ma:hidden="true" ma:internalName="_activity">
      <xsd:simpleType>
        <xsd:restriction base="dms:Note"/>
      </xsd:simpleType>
    </xsd:element>
    <xsd:element name="MediaServiceObjectDetectorVersions" ma:index="50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51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CE6087A-EED9-467F-97CB-D47777788B99}">
  <ds:schemaRefs>
    <ds:schemaRef ds:uri="http://schemas.microsoft.com/office/2006/documentManagement/types"/>
    <ds:schemaRef ds:uri="650e7160-32ec-4c07-9be5-59038c21f40c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www.w3.org/XML/1998/namespace"/>
    <ds:schemaRef ds:uri="http://schemas.openxmlformats.org/package/2006/metadata/core-properties"/>
    <ds:schemaRef ds:uri="bcd2a3dc-464a-482d-bf04-afba48fff7e4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8CBE3065-D4F2-4794-9421-EF7FD720575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50e7160-32ec-4c07-9be5-59038c21f40c"/>
    <ds:schemaRef ds:uri="bcd2a3dc-464a-482d-bf04-afba48fff7e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C47AA08-A0F6-4BE7-8C8C-E74282BC67C8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f6b6dd5b-f02f-441a-99a0-162ac5060bd2}" enabled="0" method="" siteId="{f6b6dd5b-f02f-441a-99a0-162ac5060bd2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12251</TotalTime>
  <Words>1964</Words>
  <Application>Microsoft Macintosh PowerPoint</Application>
  <PresentationFormat>Widescreen</PresentationFormat>
  <Paragraphs>427</Paragraphs>
  <Slides>30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30</vt:i4>
      </vt:variant>
    </vt:vector>
  </HeadingPairs>
  <TitlesOfParts>
    <vt:vector size="42" baseType="lpstr">
      <vt:lpstr>ＭＳ Ｐゴシック</vt:lpstr>
      <vt:lpstr>Symbol</vt:lpstr>
      <vt:lpstr>Arial</vt:lpstr>
      <vt:lpstr>Helvetica</vt:lpstr>
      <vt:lpstr>SFRM1200</vt:lpstr>
      <vt:lpstr>Helvetica Neue</vt:lpstr>
      <vt:lpstr>Helvetica,Sans-Serif</vt:lpstr>
      <vt:lpstr>Calibri</vt:lpstr>
      <vt:lpstr>Cambria Math</vt:lpstr>
      <vt:lpstr>1_Muon Capture</vt:lpstr>
      <vt:lpstr>Muon Capture</vt:lpstr>
      <vt:lpstr>2_Muon Capture</vt:lpstr>
      <vt:lpstr>PowerPoint Presentation</vt:lpstr>
      <vt:lpstr>KPPs and achieved results from test run</vt:lpstr>
      <vt:lpstr>G4BL modelling</vt:lpstr>
      <vt:lpstr>G4BL model updates: Procedure</vt:lpstr>
      <vt:lpstr>G4BL model updates: 3 tunes to compare</vt:lpstr>
      <vt:lpstr>G4BL model updates: Focus after triplet</vt:lpstr>
      <vt:lpstr>G4BL model updates: Focus after triplet</vt:lpstr>
      <vt:lpstr>G4BL model updates: Focus after triplet</vt:lpstr>
      <vt:lpstr>Summary and plans</vt:lpstr>
      <vt:lpstr>Beam request: Justification and Goals</vt:lpstr>
      <vt:lpstr>Beamtest: Phase Space, Geometry and Tasks</vt:lpstr>
      <vt:lpstr>BVR Preparation</vt:lpstr>
      <vt:lpstr>Holzer</vt:lpstr>
      <vt:lpstr>PowerPoint Presentation</vt:lpstr>
      <vt:lpstr>G4BL Model shows Strong Non-linear Effects</vt:lpstr>
      <vt:lpstr>Far Focus: Tune Comparison</vt:lpstr>
      <vt:lpstr>Paul’s AI/ML Work</vt:lpstr>
      <vt:lpstr>AI/ML Strategy</vt:lpstr>
      <vt:lpstr>Major Design Upgrades</vt:lpstr>
      <vt:lpstr>Major upgrade: Extend Beam with Two Vertical Foci </vt:lpstr>
      <vt:lpstr>Kinematics</vt:lpstr>
      <vt:lpstr>piE5 @ PSI - World’s Brightest Stopped Pion Beam</vt:lpstr>
      <vt:lpstr>Simple Transport Model</vt:lpstr>
      <vt:lpstr>Puzzles from beam test</vt:lpstr>
      <vt:lpstr>Summary of findings</vt:lpstr>
      <vt:lpstr>Particle Separation Good Enough? </vt:lpstr>
      <vt:lpstr>Dispersion at Target Location? </vt:lpstr>
      <vt:lpstr>Dispersion at Target Location? </vt:lpstr>
      <vt:lpstr>Beam: piE5 @ PSI - World’s Brightest Stopped Pion Beam   </vt:lpstr>
      <vt:lpstr>People and Timeline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Precision Muon Group at CENPA/UW</dc:title>
  <dc:creator>Peter Kammel</dc:creator>
  <cp:lastModifiedBy>Peter Kammel</cp:lastModifiedBy>
  <cp:revision>1431</cp:revision>
  <cp:lastPrinted>2022-10-19T17:45:30Z</cp:lastPrinted>
  <dcterms:created xsi:type="dcterms:W3CDTF">2018-01-31T17:39:23Z</dcterms:created>
  <dcterms:modified xsi:type="dcterms:W3CDTF">2025-01-09T05:40:59Z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0x010100E63F6FA2263338498B8C11EA7AC4E871</vt:lpwstr>
  </property>
</Properties>
</file>