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48" y="3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11803-0978-4AD4-914A-273886C68FA5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4A7CF-1733-4516-B959-F2311A1FE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028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11803-0978-4AD4-914A-273886C68FA5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4A7CF-1733-4516-B959-F2311A1FE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052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11803-0978-4AD4-914A-273886C68FA5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4A7CF-1733-4516-B959-F2311A1FE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877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11803-0978-4AD4-914A-273886C68FA5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4A7CF-1733-4516-B959-F2311A1FE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637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11803-0978-4AD4-914A-273886C68FA5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4A7CF-1733-4516-B959-F2311A1FE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9658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11803-0978-4AD4-914A-273886C68FA5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4A7CF-1733-4516-B959-F2311A1FE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703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11803-0978-4AD4-914A-273886C68FA5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4A7CF-1733-4516-B959-F2311A1FE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0349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11803-0978-4AD4-914A-273886C68FA5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4A7CF-1733-4516-B959-F2311A1FE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337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11803-0978-4AD4-914A-273886C68FA5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4A7CF-1733-4516-B959-F2311A1FE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7422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11803-0978-4AD4-914A-273886C68FA5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4A7CF-1733-4516-B959-F2311A1FE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3341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111803-0978-4AD4-914A-273886C68FA5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4A7CF-1733-4516-B959-F2311A1FE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41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111803-0978-4AD4-914A-273886C68FA5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4A7CF-1733-4516-B959-F2311A1FE6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329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2380" y="167808"/>
            <a:ext cx="10567737" cy="7850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Toward the PSI PAC Presentation</a:t>
            </a:r>
            <a:br>
              <a:rPr lang="en-US" dirty="0" smtClean="0"/>
            </a:br>
            <a:r>
              <a:rPr lang="en-US" dirty="0" err="1" smtClean="0"/>
              <a:t>dave</a:t>
            </a:r>
            <a:r>
              <a:rPr lang="en-US" dirty="0" smtClean="0"/>
              <a:t>, </a:t>
            </a:r>
            <a:r>
              <a:rPr lang="en-US" dirty="0" err="1" smtClean="0"/>
              <a:t>chloe</a:t>
            </a:r>
            <a:r>
              <a:rPr lang="en-US" dirty="0" smtClean="0"/>
              <a:t>, </a:t>
            </a:r>
            <a:r>
              <a:rPr lang="en-US" dirty="0" err="1" smtClean="0"/>
              <a:t>bruce</a:t>
            </a:r>
            <a:r>
              <a:rPr lang="en-US" dirty="0" smtClean="0"/>
              <a:t>, peter, so far + YOU now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828575" y="1199983"/>
            <a:ext cx="10515600" cy="5037188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Chloe general points:</a:t>
            </a:r>
          </a:p>
          <a:p>
            <a:pPr lvl="1"/>
            <a:r>
              <a:rPr lang="en-US" dirty="0" smtClean="0"/>
              <a:t>Showcase </a:t>
            </a:r>
            <a:r>
              <a:rPr lang="en-US" dirty="0"/>
              <a:t>important progress on all aspects : </a:t>
            </a:r>
            <a:endParaRPr lang="en-US" dirty="0" smtClean="0"/>
          </a:p>
          <a:p>
            <a:pPr lvl="1"/>
            <a:r>
              <a:rPr lang="en-US" dirty="0" smtClean="0"/>
              <a:t>Show </a:t>
            </a:r>
            <a:r>
              <a:rPr lang="en-US" dirty="0"/>
              <a:t>that the beam measurements are absolutely key and justify our beam </a:t>
            </a:r>
            <a:r>
              <a:rPr lang="en-US" dirty="0" smtClean="0"/>
              <a:t>request(s) </a:t>
            </a:r>
            <a:r>
              <a:rPr lang="en-US" dirty="0"/>
              <a:t>for this year </a:t>
            </a:r>
            <a:endParaRPr lang="en-US" dirty="0" smtClean="0"/>
          </a:p>
          <a:p>
            <a:pPr lvl="1"/>
            <a:r>
              <a:rPr lang="en-US" dirty="0" smtClean="0"/>
              <a:t>Show </a:t>
            </a:r>
            <a:r>
              <a:rPr lang="en-US" dirty="0"/>
              <a:t>the cohesion of the collaboration and a concrete path to decision making for the different hardware options and how that reflects in our projected </a:t>
            </a:r>
            <a:r>
              <a:rPr lang="en-US" dirty="0" err="1"/>
              <a:t>beamtime</a:t>
            </a:r>
            <a:r>
              <a:rPr lang="en-US" dirty="0"/>
              <a:t> requests until the shutdown (i.e. 2025 and 2026</a:t>
            </a:r>
            <a:r>
              <a:rPr lang="en-US" dirty="0" smtClean="0"/>
              <a:t>).</a:t>
            </a:r>
          </a:p>
          <a:p>
            <a:pPr lvl="1"/>
            <a:endParaRPr lang="en-US" dirty="0"/>
          </a:p>
          <a:p>
            <a:r>
              <a:rPr lang="en-US" dirty="0" smtClean="0"/>
              <a:t>About the presentation agenda and format</a:t>
            </a:r>
          </a:p>
          <a:p>
            <a:pPr lvl="1"/>
            <a:r>
              <a:rPr lang="en-US" dirty="0" smtClean="0"/>
              <a:t>First, feel free to make suggestions as I go; I’ll take notes and ask Bruce to take notes</a:t>
            </a:r>
          </a:p>
          <a:p>
            <a:pPr lvl="1"/>
            <a:r>
              <a:rPr lang="en-US" dirty="0" smtClean="0"/>
              <a:t>Format:  120 min in front of whole committee</a:t>
            </a:r>
          </a:p>
          <a:p>
            <a:pPr lvl="1"/>
            <a:r>
              <a:rPr lang="en-US" dirty="0" smtClean="0"/>
              <a:t>We can plan for (at most) </a:t>
            </a:r>
            <a:r>
              <a:rPr lang="en-US" dirty="0" smtClean="0"/>
              <a:t>90 min of scripted presentations; rest is Questions</a:t>
            </a:r>
          </a:p>
          <a:p>
            <a:pPr lvl="1"/>
            <a:r>
              <a:rPr lang="en-US" dirty="0" smtClean="0"/>
              <a:t>Need organized Backup Slides by TOPIC</a:t>
            </a:r>
          </a:p>
          <a:p>
            <a:pPr lvl="1"/>
            <a:r>
              <a:rPr lang="en-US" dirty="0" smtClean="0"/>
              <a:t>Members not speaking, but in audience, will be called on by Dave to respond to technical questions in their area.  (this is </a:t>
            </a:r>
            <a:r>
              <a:rPr lang="en-US" dirty="0" smtClean="0"/>
              <a:t>a good practice and shares the load)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36315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0448" y="201496"/>
            <a:ext cx="10515600" cy="356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BVR Agenda draft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6760" y="699470"/>
            <a:ext cx="10515600" cy="5701330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PIONEER Status and Overview (Dave - 20)</a:t>
            </a:r>
            <a:endParaRPr lang="en-US" sz="2400" dirty="0"/>
          </a:p>
          <a:p>
            <a:pPr lvl="1"/>
            <a:r>
              <a:rPr lang="en-US" dirty="0"/>
              <a:t>Reminder of goals and theory </a:t>
            </a:r>
            <a:r>
              <a:rPr lang="en-US" dirty="0" smtClean="0"/>
              <a:t>(brief; </a:t>
            </a:r>
          </a:p>
          <a:p>
            <a:pPr lvl="1"/>
            <a:r>
              <a:rPr lang="en-US" dirty="0" smtClean="0"/>
              <a:t>Generic </a:t>
            </a:r>
            <a:r>
              <a:rPr lang="en-US" dirty="0"/>
              <a:t>view of PIONEER technical </a:t>
            </a:r>
            <a:r>
              <a:rPr lang="en-US" dirty="0" smtClean="0"/>
              <a:t>layout</a:t>
            </a:r>
          </a:p>
          <a:p>
            <a:pPr lvl="2"/>
            <a:r>
              <a:rPr lang="en-US" dirty="0" smtClean="0"/>
              <a:t>Beam, DTAR/ATAR, Tracker, </a:t>
            </a:r>
            <a:r>
              <a:rPr lang="en-US" dirty="0" err="1" smtClean="0"/>
              <a:t>Calo</a:t>
            </a:r>
            <a:r>
              <a:rPr lang="en-US" dirty="0" smtClean="0"/>
              <a:t>, Digitizers, DAQ, Simulation Tools</a:t>
            </a:r>
          </a:p>
          <a:p>
            <a:pPr lvl="1"/>
            <a:r>
              <a:rPr lang="en-US" dirty="0" smtClean="0"/>
              <a:t>From ‘generic’ PIONEER to firm design; what is ongoing and what is needed and our work plans to get there.</a:t>
            </a:r>
          </a:p>
          <a:p>
            <a:pPr lvl="2"/>
            <a:r>
              <a:rPr lang="en-US" sz="1600" dirty="0" smtClean="0"/>
              <a:t>BEAM:  Impacts much of the geometrical / mechanical constraints – CRITICAL Beam Request to help us nail down parameters to complete our detector design; must measure Phase Space to finalize custom last elements of line</a:t>
            </a:r>
          </a:p>
          <a:p>
            <a:pPr lvl="2"/>
            <a:r>
              <a:rPr lang="en-US" dirty="0" smtClean="0"/>
              <a:t>KPPs of each system are drafted and dependencies of measurement sensitivity are on </a:t>
            </a:r>
            <a:r>
              <a:rPr lang="en-US" dirty="0" err="1" smtClean="0"/>
              <a:t>th</a:t>
            </a:r>
            <a:r>
              <a:rPr lang="en-US" dirty="0" smtClean="0"/>
              <a:t> horizon (some known).</a:t>
            </a:r>
          </a:p>
          <a:p>
            <a:pPr lvl="2"/>
            <a:r>
              <a:rPr lang="en-US" dirty="0" smtClean="0"/>
              <a:t>Reminder of significant bench and beam tests so far (1 slide)</a:t>
            </a:r>
          </a:p>
          <a:p>
            <a:pPr lvl="3"/>
            <a:r>
              <a:rPr lang="en-US" dirty="0" smtClean="0"/>
              <a:t>Hardware </a:t>
            </a:r>
            <a:r>
              <a:rPr lang="en-US" dirty="0"/>
              <a:t>Status in a bit more detail is coming up.  Remind the list of </a:t>
            </a:r>
            <a:r>
              <a:rPr lang="en-US" dirty="0" err="1"/>
              <a:t>BeamTimes</a:t>
            </a:r>
            <a:r>
              <a:rPr lang="en-US" dirty="0"/>
              <a:t> used so far (PSI tuning, PSI </a:t>
            </a:r>
            <a:r>
              <a:rPr lang="en-US" dirty="0" err="1"/>
              <a:t>calo</a:t>
            </a:r>
            <a:r>
              <a:rPr lang="en-US" dirty="0"/>
              <a:t>, CENPA 1 and 2, and CENPA </a:t>
            </a:r>
            <a:r>
              <a:rPr lang="en-US" dirty="0" err="1"/>
              <a:t>Calo</a:t>
            </a:r>
            <a:r>
              <a:rPr lang="en-US" dirty="0"/>
              <a:t>). </a:t>
            </a:r>
          </a:p>
          <a:p>
            <a:pPr lvl="1"/>
            <a:r>
              <a:rPr lang="en-US" dirty="0"/>
              <a:t>Beam time request mentioned; defended below so just a </a:t>
            </a:r>
            <a:r>
              <a:rPr lang="en-US" dirty="0" smtClean="0"/>
              <a:t>statement, </a:t>
            </a:r>
          </a:p>
          <a:p>
            <a:pPr lvl="2"/>
            <a:r>
              <a:rPr lang="en-US" dirty="0" smtClean="0"/>
              <a:t>Priority is BEAM in piE5; </a:t>
            </a:r>
          </a:p>
          <a:p>
            <a:pPr lvl="2"/>
            <a:r>
              <a:rPr lang="en-US" dirty="0" err="1" smtClean="0"/>
              <a:t>Calo</a:t>
            </a:r>
            <a:r>
              <a:rPr lang="en-US" dirty="0" smtClean="0"/>
              <a:t>/Tapers in piM1 with Student Practicum and training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0441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0448" y="201496"/>
            <a:ext cx="10515600" cy="35677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BVR Agenda draft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6760" y="699470"/>
            <a:ext cx="10515600" cy="5701330"/>
          </a:xfrm>
        </p:spPr>
        <p:txBody>
          <a:bodyPr>
            <a:normAutofit lnSpcReduction="10000"/>
          </a:bodyPr>
          <a:lstStyle/>
          <a:p>
            <a:pPr lvl="0"/>
            <a:r>
              <a:rPr lang="en-US" dirty="0" smtClean="0"/>
              <a:t>Hardware/Technical Talks [ Total time: 45 ]</a:t>
            </a:r>
            <a:endParaRPr lang="en-US" sz="2400" dirty="0" smtClean="0"/>
          </a:p>
          <a:p>
            <a:pPr lvl="1"/>
            <a:r>
              <a:rPr lang="en-US" dirty="0" smtClean="0"/>
              <a:t>Beam development work (speaker- 10)</a:t>
            </a:r>
          </a:p>
          <a:p>
            <a:pPr lvl="2"/>
            <a:r>
              <a:rPr lang="en-US" sz="1600" dirty="0" smtClean="0"/>
              <a:t>KPPs, Stefan’s beam design, critical need to measure Phase Space; </a:t>
            </a:r>
          </a:p>
          <a:p>
            <a:pPr lvl="2"/>
            <a:r>
              <a:rPr lang="en-US" sz="1600" dirty="0" smtClean="0"/>
              <a:t>Hardware setup; Day by day beam request plan; readiness to minimize interference to others</a:t>
            </a:r>
          </a:p>
          <a:p>
            <a:pPr lvl="1"/>
            <a:r>
              <a:rPr lang="en-US" dirty="0" smtClean="0"/>
              <a:t>ATAR status (Simone 10 min)</a:t>
            </a:r>
          </a:p>
          <a:p>
            <a:pPr lvl="2"/>
            <a:r>
              <a:rPr lang="en-US" sz="1600" dirty="0" smtClean="0"/>
              <a:t>KPPs, sensors, </a:t>
            </a:r>
            <a:r>
              <a:rPr lang="en-US" sz="1600" dirty="0" smtClean="0"/>
              <a:t>results of tests with RBS;  </a:t>
            </a:r>
            <a:r>
              <a:rPr lang="en-US" sz="1600" dirty="0" smtClean="0"/>
              <a:t>analog system, digitizer options, PLANs </a:t>
            </a:r>
          </a:p>
          <a:p>
            <a:pPr lvl="1"/>
            <a:r>
              <a:rPr lang="en-US" dirty="0" err="1" smtClean="0"/>
              <a:t>Calo</a:t>
            </a:r>
            <a:r>
              <a:rPr lang="en-US" dirty="0" err="1" smtClean="0"/>
              <a:t>s</a:t>
            </a:r>
            <a:endParaRPr lang="en-US" dirty="0" smtClean="0"/>
          </a:p>
          <a:p>
            <a:pPr lvl="2"/>
            <a:r>
              <a:rPr lang="en-US" dirty="0" smtClean="0"/>
              <a:t>LYSO -update; resolutions, geometry, taper </a:t>
            </a:r>
            <a:r>
              <a:rPr lang="en-US" dirty="0" err="1" smtClean="0"/>
              <a:t>xtals</a:t>
            </a:r>
            <a:r>
              <a:rPr lang="en-US" dirty="0" smtClean="0"/>
              <a:t>, next tests; (Anna) (8 min)</a:t>
            </a:r>
          </a:p>
          <a:p>
            <a:pPr lvl="2"/>
            <a:r>
              <a:rPr lang="en-US" dirty="0" smtClean="0"/>
              <a:t>LXe – geometry/vessel update, new model of </a:t>
            </a:r>
            <a:r>
              <a:rPr lang="en-US" dirty="0" err="1" smtClean="0"/>
              <a:t>photosensors</a:t>
            </a:r>
            <a:r>
              <a:rPr lang="en-US" dirty="0" smtClean="0"/>
              <a:t>, sims in progress (Chloe) (8 min) </a:t>
            </a:r>
          </a:p>
          <a:p>
            <a:pPr lvl="1"/>
            <a:r>
              <a:rPr lang="en-US" dirty="0" smtClean="0"/>
              <a:t>Electronics/DAQ brief plan – (Lawrence?, 8 min)</a:t>
            </a:r>
          </a:p>
          <a:p>
            <a:pPr lvl="2"/>
            <a:r>
              <a:rPr lang="en-US" dirty="0" smtClean="0"/>
              <a:t>Digitizers for </a:t>
            </a:r>
            <a:r>
              <a:rPr lang="en-US" dirty="0" err="1" smtClean="0"/>
              <a:t>calo</a:t>
            </a:r>
            <a:r>
              <a:rPr lang="en-US" dirty="0" smtClean="0"/>
              <a:t>; plan to integrate ATAR and other systems</a:t>
            </a:r>
            <a:endParaRPr lang="en-US" sz="1600" dirty="0" smtClean="0"/>
          </a:p>
          <a:p>
            <a:pPr lvl="0"/>
            <a:r>
              <a:rPr lang="en-US" dirty="0" smtClean="0"/>
              <a:t>Physics Simulations &amp; Sensitivity Discussion (Quentin) (20 min)</a:t>
            </a:r>
          </a:p>
          <a:p>
            <a:pPr lvl="1"/>
            <a:r>
              <a:rPr lang="en-US" dirty="0" smtClean="0"/>
              <a:t>Sim to standard ‘Patrick plot’ to indicate all events;  </a:t>
            </a:r>
          </a:p>
          <a:p>
            <a:pPr lvl="2"/>
            <a:r>
              <a:rPr lang="en-US" dirty="0" smtClean="0"/>
              <a:t>Probably use the LYSO with its full recon as “an example” and say LXe competitive if reaches same or better performance, but this is a mature representation for now</a:t>
            </a:r>
          </a:p>
          <a:p>
            <a:pPr lvl="1"/>
            <a:r>
              <a:rPr lang="en-US" dirty="0" smtClean="0"/>
              <a:t>Sensitivity to </a:t>
            </a:r>
            <a:r>
              <a:rPr lang="en-US" dirty="0" err="1" smtClean="0"/>
              <a:t>pienu</a:t>
            </a:r>
            <a:r>
              <a:rPr lang="en-US" dirty="0" smtClean="0"/>
              <a:t> using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334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250</Words>
  <Application>Microsoft Office PowerPoint</Application>
  <PresentationFormat>Widescreen</PresentationFormat>
  <Paragraphs>41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Toward the PSI PAC Presentation dave, chloe, bruce, peter, so far + YOU now</vt:lpstr>
      <vt:lpstr>BVR Agenda draft</vt:lpstr>
      <vt:lpstr>BVR Agenda draft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Toward the PSI PAC Presentation dave, chloe, bruce, peter, so far + YOU now</dc:title>
  <dc:creator>David Hertzog</dc:creator>
  <cp:lastModifiedBy>David Hertzog</cp:lastModifiedBy>
  <cp:revision>8</cp:revision>
  <dcterms:created xsi:type="dcterms:W3CDTF">2025-01-09T18:50:19Z</dcterms:created>
  <dcterms:modified xsi:type="dcterms:W3CDTF">2025-01-09T19:57:46Z</dcterms:modified>
</cp:coreProperties>
</file>