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56895-2398-B160-3FCB-5575CE3D28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E4D2B6-38AA-E9A0-369F-DA6DBBD112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1A3EED-6619-79D2-2914-7099A1AC2A07}"/>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5" name="Footer Placeholder 4">
            <a:extLst>
              <a:ext uri="{FF2B5EF4-FFF2-40B4-BE49-F238E27FC236}">
                <a16:creationId xmlns:a16="http://schemas.microsoft.com/office/drawing/2014/main" id="{719B2002-16B3-8774-47F2-348437068A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DE9252-A979-8679-2771-69EB1BBF35FE}"/>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2059617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27892-1867-D4D4-6B1D-50484453F3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18CB62-04EA-83B5-ED7E-D94C0ADEF7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541123-68B8-764E-B344-BE5DA6624B3B}"/>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5" name="Footer Placeholder 4">
            <a:extLst>
              <a:ext uri="{FF2B5EF4-FFF2-40B4-BE49-F238E27FC236}">
                <a16:creationId xmlns:a16="http://schemas.microsoft.com/office/drawing/2014/main" id="{F3974E26-DDB1-B83D-6D19-2D0AC12394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C1E20F-08AF-DFA0-8697-AE3561610CDA}"/>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2100577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40B9D1-8144-F757-BA1D-4814934137A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7CE75D8-D948-6F5C-69BA-A3FD1531A09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5D41A8-E6AC-7870-BF6F-5D6F37293739}"/>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5" name="Footer Placeholder 4">
            <a:extLst>
              <a:ext uri="{FF2B5EF4-FFF2-40B4-BE49-F238E27FC236}">
                <a16:creationId xmlns:a16="http://schemas.microsoft.com/office/drawing/2014/main" id="{BE9B1C3F-F497-F274-3A2B-1C2D74B616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960773-F5F7-857D-FFF5-B528A04C4484}"/>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3056075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9B80E-024C-0C82-F782-6C368AA220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7818EB0-ED97-108D-B4EB-98FD5B11FC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3AF269-33F2-CE74-D9B9-8AFB9EC7490A}"/>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5" name="Footer Placeholder 4">
            <a:extLst>
              <a:ext uri="{FF2B5EF4-FFF2-40B4-BE49-F238E27FC236}">
                <a16:creationId xmlns:a16="http://schemas.microsoft.com/office/drawing/2014/main" id="{C6A6D6A6-2388-470E-6A4A-DB6575ED3C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2E83BB-90F5-AD7F-70B7-CD40C586A294}"/>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2506345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282E9-E55D-2D7F-69D2-6F37F36FEE0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CE148BA-1C4C-BFD1-77A1-08FE03BF795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9675B8-E81C-2CC0-4081-C5A686677A24}"/>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5" name="Footer Placeholder 4">
            <a:extLst>
              <a:ext uri="{FF2B5EF4-FFF2-40B4-BE49-F238E27FC236}">
                <a16:creationId xmlns:a16="http://schemas.microsoft.com/office/drawing/2014/main" id="{72A053C5-8EEC-BBEA-F1AB-FEEE570601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413473-1ACF-D680-6903-0A05A6FC2263}"/>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3083055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702BB-0C7E-AE72-65FA-4AFA9D03C0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7F581-B2EE-4929-73C9-B8F61F92A8A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83075E-A675-6F32-4E2D-1B2783A75E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3C035E-1C5A-BCB6-785E-EFEC62E25FEA}"/>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6" name="Footer Placeholder 5">
            <a:extLst>
              <a:ext uri="{FF2B5EF4-FFF2-40B4-BE49-F238E27FC236}">
                <a16:creationId xmlns:a16="http://schemas.microsoft.com/office/drawing/2014/main" id="{DCA39931-BB62-490E-4455-FBF1E25D66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D3FC7A-0FE2-81CC-93E1-2DD64C1F3DBD}"/>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88125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662BD-AA06-F511-8543-64F106BA71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A0D519F-8F75-AF6F-A24F-3D759F188C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D0E4B0F-7C6C-C65B-DBBF-2DDDE91E40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E766CE6-EAAB-EBB5-BEDA-6802582EE3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35D2C64-47FA-69BC-A721-A06C3E772CA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2F462A-9F4F-0B0C-BB8D-8E7650F1FC57}"/>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8" name="Footer Placeholder 7">
            <a:extLst>
              <a:ext uri="{FF2B5EF4-FFF2-40B4-BE49-F238E27FC236}">
                <a16:creationId xmlns:a16="http://schemas.microsoft.com/office/drawing/2014/main" id="{79A22E89-F37D-2636-77DA-60BBDDABC55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9D75A3-85E9-476A-1EE4-7CA1B01D3B16}"/>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246358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03644-B79D-9768-5F59-9779F43986E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C831293-5C4F-698D-ACC9-F0D12C54720E}"/>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4" name="Footer Placeholder 3">
            <a:extLst>
              <a:ext uri="{FF2B5EF4-FFF2-40B4-BE49-F238E27FC236}">
                <a16:creationId xmlns:a16="http://schemas.microsoft.com/office/drawing/2014/main" id="{741B5063-1FBD-2E55-5802-7B3372F0BE1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10655CB-1EB6-C7AB-3068-BDA90E50A584}"/>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292040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D1C869-94D6-ECB9-6FAA-D7D46E82F8C4}"/>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3" name="Footer Placeholder 2">
            <a:extLst>
              <a:ext uri="{FF2B5EF4-FFF2-40B4-BE49-F238E27FC236}">
                <a16:creationId xmlns:a16="http://schemas.microsoft.com/office/drawing/2014/main" id="{52435FC0-8C23-ACC0-72F1-08553C3D27D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571D1C9-9C33-90F1-3C09-2BC7A7C52B52}"/>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1846681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D9F56-FBED-F4E1-65C6-0BAFB6F8B9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561037C-F294-2625-D72A-5EBD0AA263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13CDAB6-A324-7FC8-A6E3-D13769B4F0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7774E3-6238-3A76-494B-2459F6149B0A}"/>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6" name="Footer Placeholder 5">
            <a:extLst>
              <a:ext uri="{FF2B5EF4-FFF2-40B4-BE49-F238E27FC236}">
                <a16:creationId xmlns:a16="http://schemas.microsoft.com/office/drawing/2014/main" id="{2A93115A-0330-2232-DBA8-CC269744DF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B51873-1876-906F-8BFC-02D05CF0AA62}"/>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1548708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90A02-4241-46A4-4BE6-17A0DB1FFE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5258573-D5B5-E76A-DE85-03F55970A0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DE82290-C6EA-A1D3-49CC-DF813ECA2B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865602-1B6D-9353-6D5E-241749E86288}"/>
              </a:ext>
            </a:extLst>
          </p:cNvPr>
          <p:cNvSpPr>
            <a:spLocks noGrp="1"/>
          </p:cNvSpPr>
          <p:nvPr>
            <p:ph type="dt" sz="half" idx="10"/>
          </p:nvPr>
        </p:nvSpPr>
        <p:spPr/>
        <p:txBody>
          <a:bodyPr/>
          <a:lstStyle/>
          <a:p>
            <a:fld id="{A767CEFA-8019-474E-8468-8F0187281493}" type="datetimeFigureOut">
              <a:rPr lang="en-US" smtClean="0"/>
              <a:t>1/8/2025</a:t>
            </a:fld>
            <a:endParaRPr lang="en-US"/>
          </a:p>
        </p:txBody>
      </p:sp>
      <p:sp>
        <p:nvSpPr>
          <p:cNvPr id="6" name="Footer Placeholder 5">
            <a:extLst>
              <a:ext uri="{FF2B5EF4-FFF2-40B4-BE49-F238E27FC236}">
                <a16:creationId xmlns:a16="http://schemas.microsoft.com/office/drawing/2014/main" id="{868D6591-B716-FE51-5071-3315463F87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25EDFE-BEDA-5290-8857-E170CF9DFC35}"/>
              </a:ext>
            </a:extLst>
          </p:cNvPr>
          <p:cNvSpPr>
            <a:spLocks noGrp="1"/>
          </p:cNvSpPr>
          <p:nvPr>
            <p:ph type="sldNum" sz="quarter" idx="12"/>
          </p:nvPr>
        </p:nvSpPr>
        <p:spPr/>
        <p:txBody>
          <a:bodyPr/>
          <a:lstStyle/>
          <a:p>
            <a:fld id="{D022B7E6-5F25-49A5-880D-EFA63B62CC04}" type="slidenum">
              <a:rPr lang="en-US" smtClean="0"/>
              <a:t>‹#›</a:t>
            </a:fld>
            <a:endParaRPr lang="en-US"/>
          </a:p>
        </p:txBody>
      </p:sp>
    </p:spTree>
    <p:extLst>
      <p:ext uri="{BB962C8B-B14F-4D97-AF65-F5344CB8AC3E}">
        <p14:creationId xmlns:p14="http://schemas.microsoft.com/office/powerpoint/2010/main" val="4089556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F649C2-EDD1-ED8C-6EEC-E1D1AD2A0F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8B3A96-2CD3-F440-9316-572953B433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D1417A-BBC5-D14F-5A2E-E0880DC9B2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767CEFA-8019-474E-8468-8F0187281493}" type="datetimeFigureOut">
              <a:rPr lang="en-US" smtClean="0"/>
              <a:t>1/8/2025</a:t>
            </a:fld>
            <a:endParaRPr lang="en-US"/>
          </a:p>
        </p:txBody>
      </p:sp>
      <p:sp>
        <p:nvSpPr>
          <p:cNvPr id="5" name="Footer Placeholder 4">
            <a:extLst>
              <a:ext uri="{FF2B5EF4-FFF2-40B4-BE49-F238E27FC236}">
                <a16:creationId xmlns:a16="http://schemas.microsoft.com/office/drawing/2014/main" id="{B37DA3E1-1D95-B8EF-D6A7-B6C6C02F91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43C4FFA-EA03-3DCC-5DCA-B14A8889C3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022B7E6-5F25-49A5-880D-EFA63B62CC04}" type="slidenum">
              <a:rPr lang="en-US" smtClean="0"/>
              <a:t>‹#›</a:t>
            </a:fld>
            <a:endParaRPr lang="en-US"/>
          </a:p>
        </p:txBody>
      </p:sp>
    </p:spTree>
    <p:extLst>
      <p:ext uri="{BB962C8B-B14F-4D97-AF65-F5344CB8AC3E}">
        <p14:creationId xmlns:p14="http://schemas.microsoft.com/office/powerpoint/2010/main" val="7639070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0A09F-B95C-44AA-5E5D-28E903695F25}"/>
              </a:ext>
            </a:extLst>
          </p:cNvPr>
          <p:cNvSpPr>
            <a:spLocks noGrp="1"/>
          </p:cNvSpPr>
          <p:nvPr>
            <p:ph type="ctrTitle"/>
          </p:nvPr>
        </p:nvSpPr>
        <p:spPr/>
        <p:txBody>
          <a:bodyPr/>
          <a:lstStyle/>
          <a:p>
            <a:r>
              <a:rPr lang="en-US" dirty="0"/>
              <a:t>PIONEER Institutional Board Meeting</a:t>
            </a:r>
          </a:p>
        </p:txBody>
      </p:sp>
      <p:sp>
        <p:nvSpPr>
          <p:cNvPr id="3" name="Subtitle 2">
            <a:extLst>
              <a:ext uri="{FF2B5EF4-FFF2-40B4-BE49-F238E27FC236}">
                <a16:creationId xmlns:a16="http://schemas.microsoft.com/office/drawing/2014/main" id="{C772D381-7155-CE13-2ED4-A394EBF189A4}"/>
              </a:ext>
            </a:extLst>
          </p:cNvPr>
          <p:cNvSpPr>
            <a:spLocks noGrp="1"/>
          </p:cNvSpPr>
          <p:nvPr>
            <p:ph type="subTitle" idx="1"/>
          </p:nvPr>
        </p:nvSpPr>
        <p:spPr/>
        <p:txBody>
          <a:bodyPr>
            <a:normAutofit/>
          </a:bodyPr>
          <a:lstStyle/>
          <a:p>
            <a:r>
              <a:rPr lang="en-US" sz="3200" dirty="0"/>
              <a:t>January 9  2025</a:t>
            </a:r>
          </a:p>
          <a:p>
            <a:r>
              <a:rPr lang="en-US" sz="3200" dirty="0"/>
              <a:t>TRIUMF/UBC</a:t>
            </a:r>
          </a:p>
        </p:txBody>
      </p:sp>
    </p:spTree>
    <p:extLst>
      <p:ext uri="{BB962C8B-B14F-4D97-AF65-F5344CB8AC3E}">
        <p14:creationId xmlns:p14="http://schemas.microsoft.com/office/powerpoint/2010/main" val="2334987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087D4A-6EED-451E-B4B3-357147BC53E9}"/>
              </a:ext>
            </a:extLst>
          </p:cNvPr>
          <p:cNvSpPr>
            <a:spLocks noGrp="1"/>
          </p:cNvSpPr>
          <p:nvPr>
            <p:ph idx="1"/>
          </p:nvPr>
        </p:nvSpPr>
        <p:spPr>
          <a:xfrm>
            <a:off x="838200" y="144379"/>
            <a:ext cx="10515600" cy="6581273"/>
          </a:xfrm>
        </p:spPr>
        <p:txBody>
          <a:bodyPr>
            <a:noAutofit/>
          </a:bodyPr>
          <a:lstStyle/>
          <a:p>
            <a:pPr marL="0" marR="0" indent="0" algn="ctr">
              <a:lnSpc>
                <a:spcPct val="115000"/>
              </a:lnSpc>
              <a:spcAft>
                <a:spcPts val="800"/>
              </a:spcAft>
              <a:buNone/>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Agenda</a:t>
            </a:r>
          </a:p>
          <a:p>
            <a:pPr marL="0" marR="0" indent="0">
              <a:lnSpc>
                <a:spcPct val="115000"/>
              </a:lnSpc>
              <a:spcAft>
                <a:spcPts val="800"/>
              </a:spcAft>
              <a:buNone/>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A. Consent Calendar</a:t>
            </a:r>
          </a:p>
          <a:p>
            <a:pPr marL="0" marR="0" indent="0">
              <a:lnSpc>
                <a:spcPct val="115000"/>
              </a:lnSpc>
              <a:spcAft>
                <a:spcPts val="800"/>
              </a:spcAft>
              <a:buNone/>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	1. Early Career Collaborator definition (see draft amended bylaws, p6)</a:t>
            </a:r>
          </a:p>
          <a:p>
            <a:pPr marL="0" marR="0" indent="0">
              <a:lnSpc>
                <a:spcPct val="115000"/>
              </a:lnSpc>
              <a:spcAft>
                <a:spcPts val="800"/>
              </a:spcAft>
              <a:buNone/>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	2. Clarification of voting status of IB chair (see draft amended bylaws, p2)</a:t>
            </a:r>
          </a:p>
          <a:p>
            <a:pPr marL="0" marR="0" indent="0">
              <a:lnSpc>
                <a:spcPct val="115000"/>
              </a:lnSpc>
              <a:spcAft>
                <a:spcPts val="800"/>
              </a:spcAft>
              <a:buNone/>
            </a:pPr>
            <a:endParaRPr lang="en-US" sz="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indent="0">
              <a:lnSpc>
                <a:spcPct val="115000"/>
              </a:lnSpc>
              <a:spcAft>
                <a:spcPts val="800"/>
              </a:spcAft>
              <a:buNone/>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B. Regular Agenda</a:t>
            </a:r>
          </a:p>
          <a:p>
            <a:pPr marL="0" marR="0" indent="0">
              <a:lnSpc>
                <a:spcPct val="115000"/>
              </a:lnSpc>
              <a:spcAft>
                <a:spcPts val="800"/>
              </a:spcAft>
              <a:buNone/>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	1. Down-Select Process</a:t>
            </a:r>
          </a:p>
          <a:p>
            <a:pPr marL="0" marR="0" indent="0">
              <a:lnSpc>
                <a:spcPct val="115000"/>
              </a:lnSpc>
              <a:spcAft>
                <a:spcPts val="800"/>
              </a:spcAft>
              <a:buNone/>
            </a:pPr>
            <a:r>
              <a:rPr lang="en-US" sz="2000" kern="100" dirty="0">
                <a:latin typeface="Aptos" panose="020B0004020202020204" pitchFamily="34" charset="0"/>
                <a:ea typeface="Aptos" panose="020B0004020202020204" pitchFamily="34" charset="0"/>
                <a:cs typeface="Times New Roman" panose="02020603050405020304" pitchFamily="18" charset="0"/>
              </a:rPr>
              <a:t>	</a:t>
            </a:r>
            <a:r>
              <a:rPr lang="en-US" sz="2000" kern="100" dirty="0">
                <a:effectLst/>
                <a:latin typeface="Aptos" panose="020B0004020202020204" pitchFamily="34" charset="0"/>
                <a:ea typeface="Aptos" panose="020B0004020202020204" pitchFamily="34" charset="0"/>
                <a:cs typeface="Times New Roman" panose="02020603050405020304" pitchFamily="18" charset="0"/>
              </a:rPr>
              <a:t>2. Admission of University of Hawaii</a:t>
            </a:r>
          </a:p>
          <a:p>
            <a:pPr marL="0" marR="0" indent="0">
              <a:lnSpc>
                <a:spcPct val="115000"/>
              </a:lnSpc>
              <a:spcAft>
                <a:spcPts val="800"/>
              </a:spcAft>
              <a:buNone/>
            </a:pPr>
            <a:r>
              <a:rPr lang="en-US" sz="2000" kern="100" dirty="0">
                <a:effectLst/>
                <a:latin typeface="Aptos" panose="020B0004020202020204" pitchFamily="34" charset="0"/>
                <a:ea typeface="Aptos" panose="020B0004020202020204" pitchFamily="34" charset="0"/>
                <a:cs typeface="Times New Roman" panose="02020603050405020304" pitchFamily="18" charset="0"/>
              </a:rPr>
              <a:t>	3. Promulgation of Code of Conduct </a:t>
            </a:r>
          </a:p>
          <a:p>
            <a:pPr marL="0" marR="0" indent="0">
              <a:lnSpc>
                <a:spcPct val="115000"/>
              </a:lnSpc>
              <a:spcAft>
                <a:spcPts val="800"/>
              </a:spcAft>
              <a:buNone/>
            </a:pPr>
            <a:endParaRPr lang="en-US" sz="4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indent="0">
              <a:lnSpc>
                <a:spcPct val="115000"/>
              </a:lnSpc>
              <a:spcAft>
                <a:spcPts val="800"/>
              </a:spcAft>
              <a:buNone/>
            </a:pPr>
            <a:r>
              <a:rPr lang="en-US" sz="2000" b="1" kern="100" dirty="0">
                <a:effectLst/>
                <a:latin typeface="Aptos" panose="020B0004020202020204" pitchFamily="34" charset="0"/>
                <a:ea typeface="Aptos" panose="020B0004020202020204" pitchFamily="34" charset="0"/>
                <a:cs typeface="Times New Roman" panose="02020603050405020304" pitchFamily="18" charset="0"/>
              </a:rPr>
              <a:t>N.B.: Any item pulled off the consent calendar is automatically placed at the end of the regular agenda.</a:t>
            </a:r>
            <a:endParaRPr lang="en-US" sz="20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sz="2000" dirty="0"/>
          </a:p>
        </p:txBody>
      </p:sp>
    </p:spTree>
    <p:extLst>
      <p:ext uri="{BB962C8B-B14F-4D97-AF65-F5344CB8AC3E}">
        <p14:creationId xmlns:p14="http://schemas.microsoft.com/office/powerpoint/2010/main" val="735710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4CD31-DB02-2F5C-FE51-A34ED0B36C7B}"/>
              </a:ext>
            </a:extLst>
          </p:cNvPr>
          <p:cNvSpPr>
            <a:spLocks noGrp="1"/>
          </p:cNvSpPr>
          <p:nvPr>
            <p:ph type="title"/>
          </p:nvPr>
        </p:nvSpPr>
        <p:spPr/>
        <p:txBody>
          <a:bodyPr/>
          <a:lstStyle/>
          <a:p>
            <a:pPr algn="ctr"/>
            <a:r>
              <a:rPr lang="en-US" dirty="0"/>
              <a:t>PIONEER Bylaws Section 1.1 (Scope)</a:t>
            </a:r>
          </a:p>
        </p:txBody>
      </p:sp>
      <p:sp>
        <p:nvSpPr>
          <p:cNvPr id="3" name="Content Placeholder 2">
            <a:extLst>
              <a:ext uri="{FF2B5EF4-FFF2-40B4-BE49-F238E27FC236}">
                <a16:creationId xmlns:a16="http://schemas.microsoft.com/office/drawing/2014/main" id="{6D5D5BF6-E481-5D81-8BFA-207A4EA6158F}"/>
              </a:ext>
            </a:extLst>
          </p:cNvPr>
          <p:cNvSpPr>
            <a:spLocks noGrp="1"/>
          </p:cNvSpPr>
          <p:nvPr>
            <p:ph idx="1"/>
          </p:nvPr>
        </p:nvSpPr>
        <p:spPr>
          <a:xfrm>
            <a:off x="838200" y="2578327"/>
            <a:ext cx="10515600" cy="1701346"/>
          </a:xfrm>
        </p:spPr>
        <p:txBody>
          <a:bodyPr>
            <a:normAutofit/>
          </a:bodyPr>
          <a:lstStyle/>
          <a:p>
            <a:r>
              <a:rPr lang="en-GB"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Approving technical proposals of significant scientific, scheduling, or fiscal impact offered by the physics, technical, management or leadership groups or member institutions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9477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055CF-A9CD-5AB1-4731-38D8136AA6AE}"/>
              </a:ext>
            </a:extLst>
          </p:cNvPr>
          <p:cNvSpPr>
            <a:spLocks noGrp="1"/>
          </p:cNvSpPr>
          <p:nvPr>
            <p:ph type="title"/>
          </p:nvPr>
        </p:nvSpPr>
        <p:spPr>
          <a:xfrm>
            <a:off x="838200" y="60324"/>
            <a:ext cx="10515600" cy="647247"/>
          </a:xfrm>
        </p:spPr>
        <p:txBody>
          <a:bodyPr>
            <a:normAutofit fontScale="90000"/>
          </a:bodyPr>
          <a:lstStyle/>
          <a:p>
            <a:pPr algn="ctr"/>
            <a:r>
              <a:rPr lang="en-US" dirty="0"/>
              <a:t>Down Select Process Proposal</a:t>
            </a:r>
          </a:p>
        </p:txBody>
      </p:sp>
      <p:sp>
        <p:nvSpPr>
          <p:cNvPr id="3" name="Content Placeholder 2">
            <a:extLst>
              <a:ext uri="{FF2B5EF4-FFF2-40B4-BE49-F238E27FC236}">
                <a16:creationId xmlns:a16="http://schemas.microsoft.com/office/drawing/2014/main" id="{C3BECC7B-0951-00C4-038F-AFC9CA140C51}"/>
              </a:ext>
            </a:extLst>
          </p:cNvPr>
          <p:cNvSpPr>
            <a:spLocks noGrp="1"/>
          </p:cNvSpPr>
          <p:nvPr>
            <p:ph idx="1"/>
          </p:nvPr>
        </p:nvSpPr>
        <p:spPr>
          <a:xfrm>
            <a:off x="435427" y="849093"/>
            <a:ext cx="10515600" cy="5867394"/>
          </a:xfrm>
        </p:spPr>
        <p:txBody>
          <a:bodyPr>
            <a:normAutofit fontScale="92500" lnSpcReduction="20000"/>
          </a:bodyPr>
          <a:lstStyle/>
          <a:p>
            <a:r>
              <a:rPr lang="en-US" dirty="0"/>
              <a:t>W</a:t>
            </a:r>
            <a:r>
              <a:rPr lang="en-US" dirty="0">
                <a:effectLst/>
              </a:rPr>
              <a:t>e establish an internal technical board that reports to the Leadership </a:t>
            </a:r>
            <a:r>
              <a:rPr lang="en-US" dirty="0"/>
              <a:t>G</a:t>
            </a:r>
            <a:r>
              <a:rPr lang="en-US" dirty="0">
                <a:effectLst/>
              </a:rPr>
              <a:t>roup and develops the case for each </a:t>
            </a:r>
            <a:r>
              <a:rPr lang="en-US" dirty="0" err="1">
                <a:effectLst/>
              </a:rPr>
              <a:t>downselect</a:t>
            </a:r>
            <a:r>
              <a:rPr lang="en-US" dirty="0">
                <a:effectLst/>
              </a:rPr>
              <a:t> decision. </a:t>
            </a:r>
          </a:p>
          <a:p>
            <a:r>
              <a:rPr lang="en-US" dirty="0">
                <a:effectLst/>
              </a:rPr>
              <a:t>The board develops its case in consultation with, and overseen by, the leadership group. </a:t>
            </a:r>
          </a:p>
          <a:p>
            <a:r>
              <a:rPr lang="en-US" dirty="0">
                <a:effectLst/>
              </a:rPr>
              <a:t>Once established, it would be the responsibility of this board to present the DS case and decision to the collaboration and IB. A representative of the Leadership Group would provide an independent comment about the  board’s case and decision.</a:t>
            </a:r>
          </a:p>
          <a:p>
            <a:r>
              <a:rPr lang="en-US" dirty="0">
                <a:effectLst/>
              </a:rPr>
              <a:t>The decision is enacted by a vote of the IB.</a:t>
            </a:r>
          </a:p>
          <a:p>
            <a:r>
              <a:rPr lang="en-US" dirty="0">
                <a:effectLst/>
              </a:rPr>
              <a:t>The board would need to be carefully selected to ensure breadth of expertise, but also political balance so that their work is seen by the collaboration and IB as not being tipped towards any given technology or region. </a:t>
            </a:r>
          </a:p>
          <a:p>
            <a:r>
              <a:rPr lang="en-US" dirty="0">
                <a:effectLst/>
              </a:rPr>
              <a:t>The board would be proposed by the spokesperson (or spokesperson and technical coordinator) and approved by the IB.</a:t>
            </a:r>
          </a:p>
          <a:p>
            <a:r>
              <a:rPr lang="en-US" dirty="0"/>
              <a:t>T</a:t>
            </a:r>
            <a:r>
              <a:rPr lang="en-US" dirty="0">
                <a:effectLst/>
              </a:rPr>
              <a:t>he board could be a single standing committee, or a separate board could be empaneled for each DS decision, but I think that's a detail we can sweep under the rug for now.</a:t>
            </a:r>
          </a:p>
          <a:p>
            <a:pPr marL="0" indent="0">
              <a:buNone/>
            </a:pPr>
            <a:endParaRPr lang="en-US" dirty="0"/>
          </a:p>
        </p:txBody>
      </p:sp>
    </p:spTree>
    <p:extLst>
      <p:ext uri="{BB962C8B-B14F-4D97-AF65-F5344CB8AC3E}">
        <p14:creationId xmlns:p14="http://schemas.microsoft.com/office/powerpoint/2010/main" val="869278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6ECA7-FB9D-176C-2C21-D970EA7B619B}"/>
              </a:ext>
            </a:extLst>
          </p:cNvPr>
          <p:cNvSpPr>
            <a:spLocks noGrp="1"/>
          </p:cNvSpPr>
          <p:nvPr>
            <p:ph type="title"/>
          </p:nvPr>
        </p:nvSpPr>
        <p:spPr>
          <a:xfrm>
            <a:off x="838200" y="136523"/>
            <a:ext cx="10515600" cy="864961"/>
          </a:xfrm>
        </p:spPr>
        <p:txBody>
          <a:bodyPr/>
          <a:lstStyle/>
          <a:p>
            <a:pPr algn="ctr"/>
            <a:r>
              <a:rPr lang="en-US" dirty="0"/>
              <a:t>Current Leadership Group</a:t>
            </a:r>
          </a:p>
        </p:txBody>
      </p:sp>
      <p:sp>
        <p:nvSpPr>
          <p:cNvPr id="3" name="Content Placeholder 2">
            <a:extLst>
              <a:ext uri="{FF2B5EF4-FFF2-40B4-BE49-F238E27FC236}">
                <a16:creationId xmlns:a16="http://schemas.microsoft.com/office/drawing/2014/main" id="{7CEB8104-37D4-15E0-6655-42A1F0E79104}"/>
              </a:ext>
            </a:extLst>
          </p:cNvPr>
          <p:cNvSpPr>
            <a:spLocks noGrp="1"/>
          </p:cNvSpPr>
          <p:nvPr>
            <p:ph idx="1"/>
          </p:nvPr>
        </p:nvSpPr>
        <p:spPr>
          <a:xfrm>
            <a:off x="729342" y="1433736"/>
            <a:ext cx="10515600" cy="4749346"/>
          </a:xfrm>
        </p:spPr>
        <p:txBody>
          <a:bodyPr>
            <a:noAutofit/>
          </a:bodyPr>
          <a:lstStyle/>
          <a:p>
            <a:pPr marL="0" marR="0">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Dave Hertzog		Spokesperson</a:t>
            </a:r>
          </a:p>
          <a:p>
            <a:pPr marL="0" marR="0">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Anna Soter			Deputy Spokesperson</a:t>
            </a:r>
          </a:p>
          <a:p>
            <a:pPr marL="0" marR="0">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Toshi Mori			Deputy Spokesperson</a:t>
            </a:r>
          </a:p>
          <a:p>
            <a:pPr marL="0" marR="0">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Chloe </a:t>
            </a:r>
            <a:r>
              <a:rPr lang="en-US" dirty="0" err="1">
                <a:effectLst/>
                <a:latin typeface="Calibri" panose="020F0502020204030204" pitchFamily="34" charset="0"/>
                <a:ea typeface="Calibri" panose="020F0502020204030204" pitchFamily="34" charset="0"/>
                <a:cs typeface="Times New Roman" panose="02020603050405020304" pitchFamily="18" charset="0"/>
              </a:rPr>
              <a:t>Malbrunot</a:t>
            </a:r>
            <a:r>
              <a:rPr lang="en-US" dirty="0">
                <a:effectLst/>
                <a:latin typeface="Calibri" panose="020F0502020204030204" pitchFamily="34" charset="0"/>
                <a:ea typeface="Calibri" panose="020F0502020204030204" pitchFamily="34" charset="0"/>
                <a:cs typeface="Times New Roman" panose="02020603050405020304" pitchFamily="18" charset="0"/>
              </a:rPr>
              <a:t>		Deputy Spokesperson</a:t>
            </a:r>
          </a:p>
          <a:p>
            <a:pPr marL="0" marR="0">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Bruce Schumm		Technical Coordinator</a:t>
            </a:r>
          </a:p>
          <a:p>
            <a:pPr marL="0" marR="0">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Doug Bryman		Consultant</a:t>
            </a:r>
          </a:p>
          <a:p>
            <a:pPr marL="0" marR="0">
              <a:lnSpc>
                <a:spcPct val="107000"/>
              </a:lnSpc>
              <a:spcAft>
                <a:spcPts val="800"/>
              </a:spcAft>
            </a:pPr>
            <a:r>
              <a:rPr lang="en-US" dirty="0">
                <a:effectLst/>
                <a:latin typeface="Calibri" panose="020F0502020204030204" pitchFamily="34" charset="0"/>
                <a:ea typeface="Calibri" panose="020F0502020204030204" pitchFamily="34" charset="0"/>
                <a:cs typeface="Times New Roman" panose="02020603050405020304" pitchFamily="18" charset="0"/>
              </a:rPr>
              <a:t>Lawrence Gibbons	Consultant</a:t>
            </a:r>
          </a:p>
          <a:p>
            <a:pPr marL="0" indent="0">
              <a:buNone/>
            </a:pPr>
            <a:endParaRPr lang="en-US" dirty="0"/>
          </a:p>
        </p:txBody>
      </p:sp>
    </p:spTree>
    <p:extLst>
      <p:ext uri="{BB962C8B-B14F-4D97-AF65-F5344CB8AC3E}">
        <p14:creationId xmlns:p14="http://schemas.microsoft.com/office/powerpoint/2010/main" val="1801248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508</TotalTime>
  <Words>363</Words>
  <Application>Microsoft Office PowerPoint</Application>
  <PresentationFormat>Widescreen</PresentationFormat>
  <Paragraphs>32</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Aptos</vt:lpstr>
      <vt:lpstr>Aptos Display</vt:lpstr>
      <vt:lpstr>Arial</vt:lpstr>
      <vt:lpstr>Calibri</vt:lpstr>
      <vt:lpstr>Times New Roman</vt:lpstr>
      <vt:lpstr>Office Theme</vt:lpstr>
      <vt:lpstr>PIONEER Institutional Board Meeting</vt:lpstr>
      <vt:lpstr>PowerPoint Presentation</vt:lpstr>
      <vt:lpstr>PIONEER Bylaws Section 1.1 (Scope)</vt:lpstr>
      <vt:lpstr>Down Select Process Proposal</vt:lpstr>
      <vt:lpstr>Current Leadership Group</vt:lpstr>
    </vt:vector>
  </TitlesOfParts>
  <Company>UC Santa Cruz</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Bruce A Schumm</dc:creator>
  <cp:lastModifiedBy>Bruce A Schumm</cp:lastModifiedBy>
  <cp:revision>6</cp:revision>
  <dcterms:created xsi:type="dcterms:W3CDTF">2025-01-09T06:03:08Z</dcterms:created>
  <dcterms:modified xsi:type="dcterms:W3CDTF">2025-01-09T14:56:15Z</dcterms:modified>
</cp:coreProperties>
</file>