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9"/>
  </p:notesMasterIdLst>
  <p:handoutMasterIdLst>
    <p:handoutMasterId r:id="rId10"/>
  </p:handoutMasterIdLst>
  <p:sldIdLst>
    <p:sldId id="328" r:id="rId5"/>
    <p:sldId id="292" r:id="rId6"/>
    <p:sldId id="266" r:id="rId7"/>
    <p:sldId id="329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3" autoAdjust="0"/>
    <p:restoredTop sz="94693" autoAdjust="0"/>
  </p:normalViewPr>
  <p:slideViewPr>
    <p:cSldViewPr showGuides="1">
      <p:cViewPr varScale="1">
        <p:scale>
          <a:sx n="101" d="100"/>
          <a:sy n="101" d="100"/>
        </p:scale>
        <p:origin x="150" y="1866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28.10.2024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‹Nr.›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28.10.2024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28.10.2024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Machine Report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Week 43/2024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Tobias Weilbach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 err="1"/>
              <a:t>SwissFEL</a:t>
            </a:r>
            <a:r>
              <a:rPr lang="en-GB" noProof="0" dirty="0"/>
              <a:t> Exchange Meeting , 28 October 2024</a:t>
            </a:r>
          </a:p>
        </p:txBody>
      </p:sp>
    </p:spTree>
    <p:extLst>
      <p:ext uri="{BB962C8B-B14F-4D97-AF65-F5344CB8AC3E}">
        <p14:creationId xmlns:p14="http://schemas.microsoft.com/office/powerpoint/2010/main" val="32479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US" dirty="0"/>
              <a:t>Performance during the Week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FD041-7785-4A05-8780-12BFC7B5B3D9}" type="datetime1">
              <a:rPr lang="en-US" smtClean="0"/>
              <a:t>10/28/2024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Accelerator Science and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8DF2A28-E266-4243-E9CA-87DAB370F7B9}"/>
              </a:ext>
            </a:extLst>
          </p:cNvPr>
          <p:cNvSpPr txBox="1"/>
          <p:nvPr/>
        </p:nvSpPr>
        <p:spPr>
          <a:xfrm>
            <a:off x="623392" y="980728"/>
            <a:ext cx="2952328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Mon: maintenance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Tue: Setup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Wed-Thu: MD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Fri-Mon: </a:t>
            </a:r>
            <a:r>
              <a:rPr lang="en-US" sz="2000" dirty="0" err="1"/>
              <a:t>Cristallina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11 keV, 560 µJ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Fri-Sun: </a:t>
            </a:r>
            <a:r>
              <a:rPr lang="en-US" sz="2000" dirty="0" err="1"/>
              <a:t>Furka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540 eV LV+, 1.8 </a:t>
            </a:r>
            <a:r>
              <a:rPr lang="en-US" sz="2000" dirty="0" err="1"/>
              <a:t>mJ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930 eV LV+, 900uJ</a:t>
            </a:r>
          </a:p>
        </p:txBody>
      </p:sp>
      <p:pic>
        <p:nvPicPr>
          <p:cNvPr id="7" name="Grafik 6" descr="Ein Bild, das Text, Diagramm, Reihe, Plan enthält.&#10;&#10;Automatisch generierte Beschreibung">
            <a:extLst>
              <a:ext uri="{FF2B5EF4-FFF2-40B4-BE49-F238E27FC236}">
                <a16:creationId xmlns:a16="http://schemas.microsoft.com/office/drawing/2014/main" id="{693C09BC-40F4-3C56-13E9-C210F09AB2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" t="8953" r="3259" b="6224"/>
          <a:stretch/>
        </p:blipFill>
        <p:spPr>
          <a:xfrm>
            <a:off x="3723984" y="764704"/>
            <a:ext cx="7772690" cy="5472608"/>
          </a:xfrm>
          <a:prstGeom prst="rect">
            <a:avLst/>
          </a:prstGeom>
        </p:spPr>
      </p:pic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3C72920B-1AE1-CF5A-F37B-08AAE423D668}"/>
              </a:ext>
            </a:extLst>
          </p:cNvPr>
          <p:cNvCxnSpPr/>
          <p:nvPr/>
        </p:nvCxnSpPr>
        <p:spPr>
          <a:xfrm flipH="1">
            <a:off x="9256678" y="2073962"/>
            <a:ext cx="144000" cy="43204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166D3A75-7C6B-0C55-6FA9-AA7B7B66AF17}"/>
              </a:ext>
            </a:extLst>
          </p:cNvPr>
          <p:cNvSpPr txBox="1"/>
          <p:nvPr/>
        </p:nvSpPr>
        <p:spPr>
          <a:xfrm>
            <a:off x="8849737" y="1801269"/>
            <a:ext cx="111722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 err="1"/>
              <a:t>Alcor</a:t>
            </a:r>
            <a:r>
              <a:rPr lang="en-US" sz="2000" dirty="0"/>
              <a:t> LAM</a:t>
            </a:r>
            <a:endParaRPr lang="de-DE" sz="20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690F8A1-D1C4-E562-F42D-699061E9F934}"/>
              </a:ext>
            </a:extLst>
          </p:cNvPr>
          <p:cNvSpPr txBox="1"/>
          <p:nvPr/>
        </p:nvSpPr>
        <p:spPr>
          <a:xfrm>
            <a:off x="5328094" y="1804175"/>
            <a:ext cx="65081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Setup</a:t>
            </a:r>
            <a:endParaRPr lang="de-DE" sz="2000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0F54011-FBCA-13E1-87C7-DE86E8F467B0}"/>
              </a:ext>
            </a:extLst>
          </p:cNvPr>
          <p:cNvSpPr txBox="1"/>
          <p:nvPr/>
        </p:nvSpPr>
        <p:spPr>
          <a:xfrm>
            <a:off x="6941827" y="1800798"/>
            <a:ext cx="37830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MD</a:t>
            </a:r>
            <a:endParaRPr lang="de-DE" sz="2000" dirty="0"/>
          </a:p>
        </p:txBody>
      </p:sp>
      <p:sp>
        <p:nvSpPr>
          <p:cNvPr id="18" name="Geschweifte Klammer links 17">
            <a:extLst>
              <a:ext uri="{FF2B5EF4-FFF2-40B4-BE49-F238E27FC236}">
                <a16:creationId xmlns:a16="http://schemas.microsoft.com/office/drawing/2014/main" id="{9A0048F8-A059-F065-3C6D-5B43697A5A94}"/>
              </a:ext>
            </a:extLst>
          </p:cNvPr>
          <p:cNvSpPr/>
          <p:nvPr/>
        </p:nvSpPr>
        <p:spPr>
          <a:xfrm rot="5400000">
            <a:off x="6945285" y="1273697"/>
            <a:ext cx="307779" cy="1882081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445BFA6D-7F82-D60F-BF3C-DB23224E972F}"/>
              </a:ext>
            </a:extLst>
          </p:cNvPr>
          <p:cNvSpPr txBox="1"/>
          <p:nvPr/>
        </p:nvSpPr>
        <p:spPr>
          <a:xfrm>
            <a:off x="7968208" y="4335485"/>
            <a:ext cx="65081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Setup</a:t>
            </a:r>
            <a:endParaRPr lang="de-DE" sz="2000" dirty="0"/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D3B91301-C50A-3064-5D89-5A2901A6839E}"/>
              </a:ext>
            </a:extLst>
          </p:cNvPr>
          <p:cNvCxnSpPr>
            <a:cxnSpLocks/>
          </p:cNvCxnSpPr>
          <p:nvPr/>
        </p:nvCxnSpPr>
        <p:spPr>
          <a:xfrm>
            <a:off x="8221617" y="4643262"/>
            <a:ext cx="0" cy="383285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510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486408"/>
          </a:xfrm>
        </p:spPr>
        <p:txBody>
          <a:bodyPr/>
          <a:lstStyle/>
          <a:p>
            <a:r>
              <a:rPr lang="en-US" noProof="0" dirty="0"/>
              <a:t>Set-up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764704"/>
            <a:ext cx="10801349" cy="5544616"/>
          </a:xfrm>
        </p:spPr>
        <p:txBody>
          <a:bodyPr/>
          <a:lstStyle/>
          <a:p>
            <a:r>
              <a:rPr lang="en-US" b="1" dirty="0"/>
              <a:t>Tunnel already closed on Monday, so we  start Monday afternoon, but some RF issues</a:t>
            </a:r>
          </a:p>
          <a:p>
            <a:r>
              <a:rPr lang="en-US" b="1" dirty="0"/>
              <a:t>Setup on Tuesday:</a:t>
            </a:r>
            <a:endParaRPr lang="en-US" b="1" noProof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Optimized 540eV and 930eV settings for </a:t>
            </a:r>
            <a:r>
              <a:rPr lang="en-US" sz="1600" dirty="0" err="1"/>
              <a:t>Furka</a:t>
            </a:r>
            <a:endParaRPr lang="en-US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After S30CB11 is back we check the undulator pointing: </a:t>
            </a:r>
          </a:p>
          <a:p>
            <a:pPr marL="105210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SARUN11 and onwards way off in x and y, correct pointing and get all undulators to contribute</a:t>
            </a:r>
          </a:p>
          <a:p>
            <a:pPr algn="just"/>
            <a:r>
              <a:rPr lang="en-US" b="1" noProof="0" dirty="0"/>
              <a:t>MD (Wed-Thu):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10pC setup for </a:t>
            </a:r>
            <a:r>
              <a:rPr lang="en-US" sz="1600" dirty="0" err="1"/>
              <a:t>Alcor</a:t>
            </a:r>
            <a:r>
              <a:rPr lang="en-US" sz="1600" dirty="0"/>
              <a:t>/Aramis (Wednesday)</a:t>
            </a:r>
          </a:p>
          <a:p>
            <a:pPr marL="1052100" lvl="2" indent="-342900">
              <a:buFont typeface="Arial" panose="020B0604020202020204" pitchFamily="34" charset="0"/>
              <a:buChar char="•"/>
            </a:pPr>
            <a:r>
              <a:rPr lang="en-US" sz="1600" noProof="0" dirty="0"/>
              <a:t>Wire scanner measurements</a:t>
            </a:r>
          </a:p>
          <a:p>
            <a:pPr marL="105210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Energy spread optimization at the Gun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noProof="0" dirty="0"/>
              <a:t>Revert setup to 200pC for </a:t>
            </a:r>
            <a:r>
              <a:rPr lang="en-US" sz="1600" noProof="0" dirty="0" err="1"/>
              <a:t>Alcor</a:t>
            </a:r>
            <a:r>
              <a:rPr lang="en-US" sz="1600" noProof="0" dirty="0"/>
              <a:t>/Aramis (Thursday)</a:t>
            </a:r>
          </a:p>
          <a:p>
            <a:pPr marL="1052100" lvl="2" indent="-342900">
              <a:buFont typeface="Arial" panose="020B0604020202020204" pitchFamily="34" charset="0"/>
              <a:buChar char="•"/>
            </a:pPr>
            <a:r>
              <a:rPr lang="en-US" sz="1600" noProof="0" dirty="0"/>
              <a:t>Broadband pickup measurements </a:t>
            </a:r>
          </a:p>
          <a:p>
            <a:pPr marL="1052100" lvl="2" indent="-342900">
              <a:buFont typeface="Arial" panose="020B0604020202020204" pitchFamily="34" charset="0"/>
              <a:buChar char="•"/>
            </a:pPr>
            <a:r>
              <a:rPr lang="en-US" sz="1600" dirty="0" err="1"/>
              <a:t>Armais</a:t>
            </a:r>
            <a:r>
              <a:rPr lang="en-US" sz="1600" dirty="0"/>
              <a:t> Optimization: Optimize after undulator 						  pointing changes and absorb Quad offsets in FB, 						            we achieve 760uJ  @11keV</a:t>
            </a:r>
          </a:p>
          <a:p>
            <a:pPr marL="1052100" lvl="2" indent="-342900">
              <a:buFont typeface="Arial" panose="020B0604020202020204" pitchFamily="34" charset="0"/>
              <a:buChar char="•"/>
            </a:pPr>
            <a:r>
              <a:rPr lang="en-US" sz="1600" noProof="0" dirty="0"/>
              <a:t>Injector RF arrival time tests</a:t>
            </a:r>
          </a:p>
          <a:p>
            <a:pPr marL="105210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Bunch 1 to Athos test</a:t>
            </a:r>
          </a:p>
          <a:p>
            <a:pPr marL="105210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Standard beam characterization</a:t>
            </a:r>
            <a:endParaRPr lang="en-US" sz="1600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6858E-ACEB-48F0-9026-E82D3925330F}" type="datetime1">
              <a:rPr lang="en-US" smtClean="0"/>
              <a:t>10/28/2024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Accelerator Science and Engineering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1" name="Grafik 10" descr="Ein Bild, das Reihe, Diagramm, Text, Screenshot enthält.&#10;&#10;Automatisch generierte Beschreibung">
            <a:extLst>
              <a:ext uri="{FF2B5EF4-FFF2-40B4-BE49-F238E27FC236}">
                <a16:creationId xmlns:a16="http://schemas.microsoft.com/office/drawing/2014/main" id="{4FCE8F76-7702-DF28-068E-FE5B178D9A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5" t="5882" r="50000"/>
          <a:stretch/>
        </p:blipFill>
        <p:spPr>
          <a:xfrm>
            <a:off x="6312024" y="2397976"/>
            <a:ext cx="4896470" cy="40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771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US" noProof="0" dirty="0"/>
              <a:t>Issues during the week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10441235" cy="4644616"/>
          </a:xfrm>
        </p:spPr>
        <p:txBody>
          <a:bodyPr/>
          <a:lstStyle/>
          <a:p>
            <a:r>
              <a:rPr lang="en-US" b="1" noProof="0" dirty="0"/>
              <a:t>Set-up: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SINSB03 state machine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noProof="0" dirty="0"/>
              <a:t>S30CB11 needed PS replacement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Vacuum interlock around Athos Gas detector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noProof="0" dirty="0"/>
              <a:t>Aramis gas detector power supply needed power cycling</a:t>
            </a:r>
          </a:p>
          <a:p>
            <a:pPr algn="just"/>
            <a:r>
              <a:rPr lang="en-US" b="1" noProof="0" dirty="0"/>
              <a:t>MD: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600" dirty="0"/>
              <a:t>DRPS detector 0302 caused alarms, was disabled and replaced today</a:t>
            </a:r>
          </a:p>
          <a:p>
            <a:pPr algn="just"/>
            <a:r>
              <a:rPr lang="en-US" b="1" noProof="0" dirty="0"/>
              <a:t>User Operation: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SATUN21 needed power cycle on site (thanks to Liz for doing that)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noProof="0" dirty="0"/>
              <a:t>Small issue with measuring RM for arrival time FB, was fixed with the help of Florian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err="1"/>
              <a:t>Alcor</a:t>
            </a:r>
            <a:r>
              <a:rPr lang="en-US" sz="1600" dirty="0"/>
              <a:t> vanished from VC and gun, fixed by laser </a:t>
            </a:r>
            <a:r>
              <a:rPr lang="en-US" sz="1600" dirty="0" err="1"/>
              <a:t>Pikett</a:t>
            </a:r>
            <a:r>
              <a:rPr lang="en-US" sz="1600" dirty="0"/>
              <a:t> (</a:t>
            </a:r>
            <a:r>
              <a:rPr lang="de-DE" sz="1600" dirty="0"/>
              <a:t>Ü</a:t>
            </a:r>
            <a:r>
              <a:rPr lang="en-US" sz="1600" dirty="0" err="1"/>
              <a:t>mit</a:t>
            </a:r>
            <a:r>
              <a:rPr lang="en-US" sz="1600" dirty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err="1"/>
              <a:t>Alcor</a:t>
            </a:r>
            <a:r>
              <a:rPr lang="en-US" sz="1600" dirty="0"/>
              <a:t> LAM alarm, needed several power cycles to come back, fixed by shift crew</a:t>
            </a:r>
            <a:endParaRPr lang="en-US" sz="1600" noProof="0" dirty="0"/>
          </a:p>
          <a:p>
            <a:pPr algn="just"/>
            <a:endParaRPr lang="en-US" sz="1600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6858E-ACEB-48F0-9026-E82D3925330F}" type="datetime1">
              <a:rPr lang="en-US" smtClean="0"/>
              <a:t>10/28/2024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Accelerator Science and Engineering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076137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VO-9722-782_0_CAS Presentation Content Slides</Template>
  <TotalTime>0</TotalTime>
  <Words>324</Words>
  <Application>Microsoft Office PowerPoint</Application>
  <PresentationFormat>Breitbild</PresentationFormat>
  <Paragraphs>55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Aptos</vt:lpstr>
      <vt:lpstr>Arial</vt:lpstr>
      <vt:lpstr>Benutzerdefiniertes Design</vt:lpstr>
      <vt:lpstr>Machine Report</vt:lpstr>
      <vt:lpstr>Performance during the Week</vt:lpstr>
      <vt:lpstr>Set-up</vt:lpstr>
      <vt:lpstr>Issues during the week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 Report</dc:title>
  <dc:creator>Weilbach Tobias</dc:creator>
  <dc:description>erstellt durch Vorlagenbauer.ch</dc:description>
  <cp:lastModifiedBy>Weilbach Tobias</cp:lastModifiedBy>
  <cp:revision>6</cp:revision>
  <dcterms:created xsi:type="dcterms:W3CDTF">2024-07-08T07:40:25Z</dcterms:created>
  <dcterms:modified xsi:type="dcterms:W3CDTF">2024-10-28T11:43:54Z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