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9"/>
  </p:notesMasterIdLst>
  <p:handoutMasterIdLst>
    <p:handoutMasterId r:id="rId10"/>
  </p:handoutMasterIdLst>
  <p:sldIdLst>
    <p:sldId id="331" r:id="rId2"/>
    <p:sldId id="333" r:id="rId3"/>
    <p:sldId id="332" r:id="rId4"/>
    <p:sldId id="334" r:id="rId5"/>
    <p:sldId id="337" r:id="rId6"/>
    <p:sldId id="335" r:id="rId7"/>
    <p:sldId id="336" r:id="rId8"/>
  </p:sldIdLst>
  <p:sldSz cx="9144000" cy="5143500" type="screen16x9"/>
  <p:notesSz cx="6881813" cy="10002838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189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377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566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754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5943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131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320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509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68" userDrawn="1">
          <p15:clr>
            <a:srgbClr val="A4A3A4"/>
          </p15:clr>
        </p15:guide>
        <p15:guide id="2" orient="horz" pos="634" userDrawn="1">
          <p15:clr>
            <a:srgbClr val="A4A3A4"/>
          </p15:clr>
        </p15:guide>
        <p15:guide id="3" orient="horz" pos="2845" userDrawn="1">
          <p15:clr>
            <a:srgbClr val="A4A3A4"/>
          </p15:clr>
        </p15:guide>
        <p15:guide id="4" orient="horz" pos="838" userDrawn="1">
          <p15:clr>
            <a:srgbClr val="A4A3A4"/>
          </p15:clr>
        </p15:guide>
        <p15:guide id="5" orient="horz" pos="140" userDrawn="1">
          <p15:clr>
            <a:srgbClr val="A4A3A4"/>
          </p15:clr>
        </p15:guide>
        <p15:guide id="6" orient="horz" pos="378" userDrawn="1">
          <p15:clr>
            <a:srgbClr val="A4A3A4"/>
          </p15:clr>
        </p15:guide>
        <p15:guide id="7" orient="horz" pos="3117" userDrawn="1">
          <p15:clr>
            <a:srgbClr val="A4A3A4"/>
          </p15:clr>
        </p15:guide>
        <p15:guide id="9" pos="657" userDrawn="1">
          <p15:clr>
            <a:srgbClr val="A4A3A4"/>
          </p15:clr>
        </p15:guide>
        <p15:guide id="10" pos="5534" userDrawn="1">
          <p15:clr>
            <a:srgbClr val="A4A3A4"/>
          </p15:clr>
        </p15:guide>
        <p15:guide id="11" pos="521" userDrawn="1">
          <p15:clr>
            <a:srgbClr val="A4A3A4"/>
          </p15:clr>
        </p15:guide>
        <p15:guide id="12" pos="385" userDrawn="1">
          <p15:clr>
            <a:srgbClr val="A4A3A4"/>
          </p15:clr>
        </p15:guide>
        <p15:guide id="13" pos="1315" userDrawn="1">
          <p15:clr>
            <a:srgbClr val="A4A3A4"/>
          </p15:clr>
        </p15:guide>
        <p15:guide id="14" pos="3039" userDrawn="1">
          <p15:clr>
            <a:srgbClr val="A4A3A4"/>
          </p15:clr>
        </p15:guide>
        <p15:guide id="15" pos="31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0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000"/>
    <a:srgbClr val="FFFFFF"/>
    <a:srgbClr val="808080"/>
    <a:srgbClr val="000000"/>
    <a:srgbClr val="FDCA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2" autoAdjust="0"/>
    <p:restoredTop sz="97274" autoAdjust="0"/>
  </p:normalViewPr>
  <p:slideViewPr>
    <p:cSldViewPr snapToObjects="1">
      <p:cViewPr varScale="1">
        <p:scale>
          <a:sx n="139" d="100"/>
          <a:sy n="139" d="100"/>
        </p:scale>
        <p:origin x="72" y="318"/>
      </p:cViewPr>
      <p:guideLst>
        <p:guide orient="horz" pos="668"/>
        <p:guide orient="horz" pos="634"/>
        <p:guide orient="horz" pos="2845"/>
        <p:guide orient="horz" pos="838"/>
        <p:guide orient="horz" pos="140"/>
        <p:guide orient="horz" pos="378"/>
        <p:guide orient="horz" pos="3117"/>
        <p:guide pos="657"/>
        <p:guide pos="5534"/>
        <p:guide pos="521"/>
        <p:guide pos="385"/>
        <p:guide pos="1315"/>
        <p:guide pos="3039"/>
        <p:guide pos="31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41" d="100"/>
          <a:sy n="141" d="100"/>
        </p:scale>
        <p:origin x="5616" y="200"/>
      </p:cViewPr>
      <p:guideLst>
        <p:guide orient="horz" pos="3150"/>
        <p:guide pos="216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50888"/>
            <a:ext cx="6667500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8282" y="4752009"/>
            <a:ext cx="5045250" cy="4499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90486" indent="-90486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0" indent="-92072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693" indent="-85723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79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63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49" indent="-90486" algn="l" defTabSz="457189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35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21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31" indent="-88898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t="13866" r="1" b="14431"/>
          <a:stretch/>
        </p:blipFill>
        <p:spPr bwMode="auto">
          <a:xfrm>
            <a:off x="3260542" y="195488"/>
            <a:ext cx="5055885" cy="23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195487"/>
            <a:ext cx="315296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0263" y="411523"/>
            <a:ext cx="1220400" cy="43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12" y="4531500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99" y="3273828"/>
            <a:ext cx="7969249" cy="810090"/>
          </a:xfrm>
        </p:spPr>
        <p:txBody>
          <a:bodyPr/>
          <a:lstStyle>
            <a:lvl1pPr>
              <a:lnSpc>
                <a:spcPct val="100000"/>
              </a:lnSpc>
              <a:defRPr sz="25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GB" noProof="0" dirty="0"/>
              <a:t>Insert the title of your </a:t>
            </a:r>
            <a:br>
              <a:rPr lang="en-GB" noProof="0" dirty="0"/>
            </a:br>
            <a:r>
              <a:rPr lang="en-GB" noProof="0" dirty="0"/>
              <a:t>presentation here</a:t>
            </a:r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28012" y="2946432"/>
            <a:ext cx="7955637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5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en-GB" noProof="0" dirty="0"/>
              <a:t>First name and name Author  ::  Function  ::  Paul Scherrer Institute</a:t>
            </a:r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796136" y="2397447"/>
            <a:ext cx="2520280" cy="174303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900" b="1" i="0" kern="0" spc="31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195487"/>
            <a:ext cx="72000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828675" y="4150574"/>
            <a:ext cx="7954963" cy="293383"/>
          </a:xfrm>
        </p:spPr>
        <p:txBody>
          <a:bodyPr/>
          <a:lstStyle>
            <a:lvl1pPr marL="0" indent="0">
              <a:buNone/>
              <a:defRPr sz="1500" b="1">
                <a:solidFill>
                  <a:srgbClr val="969696"/>
                </a:solidFill>
              </a:defRPr>
            </a:lvl1pPr>
            <a:lvl2pPr marL="177790" indent="0">
              <a:buNone/>
              <a:defRPr sz="1500" b="1"/>
            </a:lvl2pPr>
            <a:lvl3pPr marL="355582" indent="0">
              <a:buNone/>
              <a:defRPr sz="1500" b="1"/>
            </a:lvl3pPr>
            <a:lvl4pPr marL="539723" indent="0">
              <a:buNone/>
              <a:defRPr sz="1500" b="1"/>
            </a:lvl4pPr>
            <a:lvl5pPr marL="717514" indent="0">
              <a:buNone/>
              <a:defRPr sz="1500" b="1"/>
            </a:lvl5pPr>
          </a:lstStyle>
          <a:p>
            <a:pPr lvl="0"/>
            <a:r>
              <a:rPr lang="en-GB" noProof="0" dirty="0"/>
              <a:t>Insert the occasion and date of your presentation here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 noProof="0" dirty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1" y="1113586"/>
            <a:ext cx="7885633" cy="3456386"/>
          </a:xfrm>
        </p:spPr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93" y="1006081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6" y="1003406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22" y="1087360"/>
            <a:ext cx="3781425" cy="3428689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35" y="1084678"/>
            <a:ext cx="3781425" cy="3431366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on picture (hig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3691" r="643" b="11426"/>
          <a:stretch/>
        </p:blipFill>
        <p:spPr bwMode="auto">
          <a:xfrm>
            <a:off x="827095" y="764860"/>
            <a:ext cx="8316905" cy="418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827088" y="764867"/>
            <a:ext cx="2289712" cy="418337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177792" indent="-177792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7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5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  <a:endParaRPr lang="de-DE" dirty="0"/>
          </a:p>
          <a:p>
            <a:pPr lvl="2"/>
            <a:r>
              <a:rPr lang="en-GB" noProof="0" dirty="0"/>
              <a:t>Third level</a:t>
            </a:r>
            <a:endParaRPr lang="de-DE" dirty="0"/>
          </a:p>
          <a:p>
            <a:pPr lvl="3"/>
            <a:r>
              <a:rPr lang="en-GB" noProof="0" dirty="0"/>
              <a:t>Fourth level</a:t>
            </a:r>
            <a:endParaRPr lang="de-DE" dirty="0"/>
          </a:p>
          <a:p>
            <a:pPr lvl="4"/>
            <a:r>
              <a:rPr lang="en-GB" noProof="0" dirty="0"/>
              <a:t>Fifth level</a:t>
            </a:r>
            <a:endParaRPr lang="en-GB" dirty="0"/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014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2" y="764860"/>
            <a:ext cx="648000" cy="648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CH" dirty="0">
                <a:effectLst/>
              </a:rPr>
              <a:t>Enter </a:t>
            </a:r>
            <a:r>
              <a:rPr lang="de-CH" dirty="0" err="1">
                <a:effectLst/>
              </a:rPr>
              <a:t>slide</a:t>
            </a:r>
            <a:r>
              <a:rPr lang="de-CH" dirty="0">
                <a:effectLst/>
              </a:rPr>
              <a:t> title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2" y="1059659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3000" y="1006082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8000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</p:sldLayoutIdLst>
  <p:transition spd="med"/>
  <p:hf hdr="0"/>
  <p:txStyles>
    <p:titleStyle>
      <a:lvl1pPr marL="0" marR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tabLst/>
        <a:defRPr sz="24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58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582" indent="18414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15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06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685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6pPr>
      <a:lvl7pPr marL="1257238" indent="-18255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7pPr>
      <a:lvl8pPr marL="1436616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8pPr>
      <a:lvl9pPr marL="1614408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1020805" y="919732"/>
            <a:ext cx="7742237" cy="3884265"/>
          </a:xfrm>
        </p:spPr>
        <p:txBody>
          <a:bodyPr/>
          <a:lstStyle/>
          <a:p>
            <a:pPr marL="0" indent="0">
              <a:buNone/>
            </a:pPr>
            <a:r>
              <a:rPr lang="en-GB" sz="1800" u="sng" dirty="0"/>
              <a:t>Requests at week’s begin: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CH" dirty="0" err="1"/>
              <a:t>Aramis</a:t>
            </a:r>
            <a:r>
              <a:rPr lang="de-CH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CH" dirty="0" err="1"/>
              <a:t>Alvra</a:t>
            </a:r>
            <a:r>
              <a:rPr lang="de-CH" dirty="0"/>
              <a:t>: 2.5keV and 9keV</a:t>
            </a:r>
          </a:p>
          <a:p>
            <a:pPr>
              <a:buFont typeface="Arial" panose="020B0604020202020204" pitchFamily="34" charset="0"/>
              <a:buChar char="•"/>
            </a:pPr>
            <a:br>
              <a:rPr lang="de-CH" dirty="0"/>
            </a:br>
            <a:r>
              <a:rPr lang="de-CH" dirty="0"/>
              <a:t>Athos: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CH" dirty="0"/>
              <a:t>Furka: 580eV LH and LV, </a:t>
            </a:r>
            <a:r>
              <a:rPr lang="de-CH" dirty="0" err="1"/>
              <a:t>max</a:t>
            </a:r>
            <a:r>
              <a:rPr lang="de-CH" dirty="0"/>
              <a:t> pulse </a:t>
            </a:r>
            <a:r>
              <a:rPr lang="de-CH" dirty="0" err="1"/>
              <a:t>energy</a:t>
            </a:r>
            <a:r>
              <a:rPr lang="de-CH" dirty="0"/>
              <a:t>, 30fs, </a:t>
            </a:r>
            <a:r>
              <a:rPr lang="de-CH" dirty="0" err="1"/>
              <a:t>polarization</a:t>
            </a:r>
            <a:r>
              <a:rPr lang="de-CH" dirty="0"/>
              <a:t> </a:t>
            </a:r>
            <a:r>
              <a:rPr lang="de-CH" dirty="0" err="1"/>
              <a:t>shifts</a:t>
            </a:r>
            <a:endParaRPr lang="de-CH" dirty="0"/>
          </a:p>
          <a:p>
            <a:pPr lvl="1"/>
            <a:endParaRPr lang="en-GB" sz="1400" dirty="0"/>
          </a:p>
          <a:p>
            <a:pPr lvl="1"/>
            <a:endParaRPr lang="en-GB" sz="1400" dirty="0"/>
          </a:p>
          <a:p>
            <a:pPr marL="177790" lvl="1" indent="0">
              <a:buNone/>
            </a:pPr>
            <a:r>
              <a:rPr lang="en-GB" sz="1400" u="sng" dirty="0"/>
              <a:t>RC: Pavle Juranic, PC: </a:t>
            </a:r>
            <a:r>
              <a:rPr lang="en-GB" sz="1400" u="sng" dirty="0" err="1"/>
              <a:t>Alvra</a:t>
            </a:r>
            <a:r>
              <a:rPr lang="en-GB" sz="1400" u="sng" dirty="0"/>
              <a:t>, BD: Sven Reiche</a:t>
            </a:r>
          </a:p>
          <a:p>
            <a:pPr marL="177790" lvl="1" indent="0">
              <a:buNone/>
            </a:pPr>
            <a:endParaRPr lang="en-GB" sz="14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Requests for week of 28.10.2024-3.11.2024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0465757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Performance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sp>
        <p:nvSpPr>
          <p:cNvPr id="6" name="TextBox 5"/>
          <p:cNvSpPr txBox="1"/>
          <p:nvPr/>
        </p:nvSpPr>
        <p:spPr>
          <a:xfrm>
            <a:off x="673054" y="832410"/>
            <a:ext cx="3106857" cy="390841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>
                <a:solidFill>
                  <a:srgbClr val="000000"/>
                </a:solidFill>
                <a:latin typeface="Calibri"/>
              </a:rPr>
              <a:t>FEL performance was mostly stable and there were no major issues during beam delivery.  There were a few minor instances of downtime and degraded performance, but they were resolved quickly.</a:t>
            </a:r>
          </a:p>
        </p:txBody>
      </p:sp>
      <p:pic>
        <p:nvPicPr>
          <p:cNvPr id="5" name="Picture 4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3172E460-22DD-9C10-F41B-C2E23F8C81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3928" y="621469"/>
            <a:ext cx="5160573" cy="3870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776486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1043000" y="1006082"/>
            <a:ext cx="7742237" cy="3725908"/>
          </a:xfrm>
        </p:spPr>
        <p:txBody>
          <a:bodyPr/>
          <a:lstStyle/>
          <a:p>
            <a:endParaRPr lang="en-GB" sz="1600" dirty="0">
              <a:solidFill>
                <a:srgbClr val="010000"/>
              </a:solidFill>
            </a:endParaRPr>
          </a:p>
          <a:p>
            <a:endParaRPr lang="en-GB" sz="1600" dirty="0">
              <a:solidFill>
                <a:srgbClr val="010000"/>
              </a:solidFill>
            </a:endParaRPr>
          </a:p>
          <a:p>
            <a:pPr marL="0" indent="0">
              <a:buNone/>
            </a:pPr>
            <a:endParaRPr lang="en-GB" sz="1400" dirty="0">
              <a:solidFill>
                <a:srgbClr val="010000"/>
              </a:solidFill>
            </a:endParaRPr>
          </a:p>
          <a:p>
            <a:pPr lvl="1"/>
            <a:endParaRPr lang="en-GB" sz="1400" noProof="0" dirty="0">
              <a:solidFill>
                <a:srgbClr val="010000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Down time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E49488-7012-01F6-28DA-E7887F64B6EA}"/>
              </a:ext>
            </a:extLst>
          </p:cNvPr>
          <p:cNvSpPr txBox="1"/>
          <p:nvPr/>
        </p:nvSpPr>
        <p:spPr>
          <a:xfrm>
            <a:off x="971600" y="1059582"/>
            <a:ext cx="7488832" cy="244827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Modules stuck on LH polarization change in Athos on 31.10.2024.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000000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 err="1">
                <a:solidFill>
                  <a:srgbClr val="000000"/>
                </a:solidFill>
                <a:latin typeface="Calibri"/>
              </a:rPr>
              <a:t>Alcor</a:t>
            </a:r>
            <a:r>
              <a:rPr lang="en-US" sz="1800" dirty="0">
                <a:solidFill>
                  <a:srgbClr val="000000"/>
                </a:solidFill>
                <a:latin typeface="Calibri"/>
              </a:rPr>
              <a:t> amplifier went down on 1.11.2024.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000000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Short down time for an energy change on 1.11.2024.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000000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A few short downtimes due to RF issues with alarms, voltage readings, and S30CB12 on 1.11.2024.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de-CH" sz="1800" dirty="0" err="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78393418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899592" y="1021503"/>
            <a:ext cx="8136904" cy="3905997"/>
          </a:xfrm>
        </p:spPr>
        <p:txBody>
          <a:bodyPr/>
          <a:lstStyle/>
          <a:p>
            <a:r>
              <a:rPr lang="en-GB" sz="1600" dirty="0">
                <a:solidFill>
                  <a:srgbClr val="010000"/>
                </a:solidFill>
              </a:rPr>
              <a:t>Losses during </a:t>
            </a:r>
            <a:r>
              <a:rPr lang="en-GB" sz="1600" dirty="0" err="1">
                <a:solidFill>
                  <a:srgbClr val="010000"/>
                </a:solidFill>
              </a:rPr>
              <a:t>Alcor</a:t>
            </a:r>
            <a:r>
              <a:rPr lang="en-GB" sz="1600" dirty="0">
                <a:solidFill>
                  <a:srgbClr val="010000"/>
                </a:solidFill>
              </a:rPr>
              <a:t> optimization caused the need for re-optimization on 28.10.2024 by laser group.</a:t>
            </a:r>
          </a:p>
          <a:p>
            <a:endParaRPr lang="en-GB" sz="1600" dirty="0">
              <a:solidFill>
                <a:srgbClr val="010000"/>
              </a:solidFill>
            </a:endParaRPr>
          </a:p>
          <a:p>
            <a:r>
              <a:rPr lang="en-GB" sz="1600" dirty="0">
                <a:solidFill>
                  <a:srgbClr val="010000"/>
                </a:solidFill>
              </a:rPr>
              <a:t>SATUN21 got stuck on 28.10.2024, repaired by Carl Beard.</a:t>
            </a:r>
          </a:p>
          <a:p>
            <a:endParaRPr lang="en-GB" sz="1600" dirty="0">
              <a:solidFill>
                <a:srgbClr val="010000"/>
              </a:solidFill>
            </a:endParaRPr>
          </a:p>
          <a:p>
            <a:endParaRPr lang="en-GB" sz="1600" dirty="0">
              <a:solidFill>
                <a:srgbClr val="010000"/>
              </a:solidFill>
            </a:endParaRPr>
          </a:p>
          <a:p>
            <a:pPr marL="0" indent="0">
              <a:buNone/>
            </a:pPr>
            <a:endParaRPr lang="en-GB" sz="1600" dirty="0">
              <a:solidFill>
                <a:srgbClr val="010000"/>
              </a:solidFill>
            </a:endParaRPr>
          </a:p>
          <a:p>
            <a:pPr marL="0" indent="0">
              <a:buNone/>
            </a:pPr>
            <a:r>
              <a:rPr lang="en-GB" sz="1600" dirty="0">
                <a:solidFill>
                  <a:srgbClr val="010000"/>
                </a:solidFill>
              </a:rPr>
              <a:t> </a:t>
            </a:r>
          </a:p>
          <a:p>
            <a:pPr marL="0" indent="0">
              <a:buNone/>
            </a:pPr>
            <a:endParaRPr lang="en-GB" sz="1400" dirty="0">
              <a:solidFill>
                <a:srgbClr val="010000"/>
              </a:solidFill>
            </a:endParaRPr>
          </a:p>
          <a:p>
            <a:endParaRPr lang="en-GB" sz="1400" dirty="0">
              <a:solidFill>
                <a:srgbClr val="010000"/>
              </a:solidFill>
            </a:endParaRPr>
          </a:p>
          <a:p>
            <a:endParaRPr lang="en-GB" sz="1400" dirty="0">
              <a:solidFill>
                <a:srgbClr val="010000"/>
              </a:solidFill>
            </a:endParaRPr>
          </a:p>
          <a:p>
            <a:endParaRPr lang="en-GB" sz="1400" dirty="0">
              <a:solidFill>
                <a:srgbClr val="010000"/>
              </a:solidFill>
            </a:endParaRPr>
          </a:p>
          <a:p>
            <a:endParaRPr lang="en-GB" sz="1400" dirty="0">
              <a:solidFill>
                <a:srgbClr val="010000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Degraded performance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73433989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6D4DD3E-92A0-D4C8-21C4-8E1F0EB2131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SARUN02 and SARUN03 quads were not working and needed replacement for the power bricks during setup.</a:t>
            </a:r>
          </a:p>
          <a:p>
            <a:endParaRPr lang="en-US" dirty="0"/>
          </a:p>
          <a:p>
            <a:r>
              <a:rPr lang="en-US" dirty="0"/>
              <a:t>Some small issues with MPS alarms.</a:t>
            </a:r>
          </a:p>
          <a:p>
            <a:endParaRPr lang="en-US" dirty="0"/>
          </a:p>
          <a:p>
            <a:r>
              <a:rPr lang="en-US" dirty="0"/>
              <a:t>Some issue with bandwidth setup for 2.5 keV due to spectrum measurement issues.</a:t>
            </a:r>
          </a:p>
          <a:p>
            <a:endParaRPr lang="en-US" dirty="0"/>
          </a:p>
          <a:p>
            <a:r>
              <a:rPr lang="en-US" dirty="0"/>
              <a:t>CHIC server had to be restarted, no effect on FEL performance.</a:t>
            </a:r>
            <a:endParaRPr lang="de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4710E1D-3D30-C640-290F-EE7F2EC22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Special notes</a:t>
            </a:r>
            <a:endParaRPr lang="de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43B4F4-289B-D922-75B5-45D7B7549C6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36747684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043000" y="1006082"/>
            <a:ext cx="7742237" cy="3869924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000" dirty="0"/>
              <a:t>Aramis: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000" dirty="0"/>
              <a:t>Bernina 5.-6.11. &amp; 8.-11.11. 10 keV, pink beam, 1 </a:t>
            </a:r>
            <a:r>
              <a:rPr lang="en-US" sz="1000" dirty="0" err="1"/>
              <a:t>mJ</a:t>
            </a:r>
            <a:r>
              <a:rPr lang="en-US" sz="1000" dirty="0"/>
              <a:t> would be good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000" dirty="0" err="1"/>
              <a:t>Cristallina</a:t>
            </a:r>
            <a:r>
              <a:rPr lang="en-US" sz="1000" dirty="0"/>
              <a:t> on 7.11 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sz="1000" dirty="0"/>
              <a:t>11 keV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000" dirty="0"/>
              <a:t> 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000" dirty="0"/>
              <a:t>Athos: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000" dirty="0" err="1"/>
              <a:t>Maloja</a:t>
            </a:r>
            <a:r>
              <a:rPr lang="en-US" sz="1000" dirty="0"/>
              <a:t>: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sz="1000" dirty="0"/>
              <a:t>Photon energy: 400 eV, 530 eV, and 660 eV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sz="1000" dirty="0"/>
              <a:t>Polarization linear horizontal 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sz="1000" dirty="0"/>
              <a:t>Pulse length: standard and option to shorten to half by tilting -&gt; SATSY, not SATCL -&gt; check </a:t>
            </a:r>
            <a:r>
              <a:rPr lang="en-US" sz="1000" dirty="0" err="1"/>
              <a:t>elog</a:t>
            </a:r>
            <a:r>
              <a:rPr lang="en-US" sz="1000" dirty="0"/>
              <a:t> for </a:t>
            </a:r>
            <a:r>
              <a:rPr lang="en-US" sz="1000" dirty="0" err="1"/>
              <a:t>docu</a:t>
            </a:r>
            <a:r>
              <a:rPr lang="en-US" sz="1000" dirty="0"/>
              <a:t>, make sure you confirm with SATMA02, verify that this also works at 400 eV, setup should be sufficient at 530 eV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sz="1000" dirty="0"/>
              <a:t>Pulse energy: more than 1.5 </a:t>
            </a:r>
            <a:r>
              <a:rPr lang="en-US" sz="1000" dirty="0" err="1"/>
              <a:t>mJ</a:t>
            </a:r>
            <a:r>
              <a:rPr lang="en-US" sz="1000" dirty="0"/>
              <a:t> at full pulse length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sz="1000" dirty="0"/>
              <a:t>Bandwidth: as narrow as possible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000" dirty="0" err="1"/>
              <a:t>Furka</a:t>
            </a:r>
            <a:r>
              <a:rPr lang="en-US" sz="1000" dirty="0"/>
              <a:t>: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sz="1000" dirty="0" err="1"/>
              <a:t>Furka</a:t>
            </a:r>
            <a:r>
              <a:rPr lang="en-US" sz="1000" dirty="0"/>
              <a:t> 10.11, we would like to have 700 eV any polarization ideally with 1 </a:t>
            </a:r>
            <a:r>
              <a:rPr lang="en-US" sz="1000" dirty="0" err="1"/>
              <a:t>mJ</a:t>
            </a:r>
            <a:r>
              <a:rPr lang="en-US" sz="1000" dirty="0"/>
              <a:t> pulse energy, optimization beyond that is not needed.  I will also move energy with the undulators +/-150 eV for commissioning the new beamline spectrometer and may ask to change the rep rate</a:t>
            </a:r>
          </a:p>
          <a:p>
            <a:r>
              <a:rPr lang="en-US" sz="1000" dirty="0"/>
              <a:t> </a:t>
            </a:r>
          </a:p>
          <a:p>
            <a:endParaRPr lang="de-CH" sz="1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 for next week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0970340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z="1200" dirty="0"/>
              <a:t>Laser </a:t>
            </a:r>
            <a:r>
              <a:rPr lang="en-US" sz="1200" dirty="0" err="1"/>
              <a:t>Pikett</a:t>
            </a:r>
            <a:r>
              <a:rPr lang="en-US" sz="1200" dirty="0"/>
              <a:t> (Andreas Dax) for the </a:t>
            </a:r>
            <a:r>
              <a:rPr lang="en-US" sz="1200" dirty="0" err="1"/>
              <a:t>Alcor</a:t>
            </a:r>
            <a:r>
              <a:rPr lang="en-US" sz="1200" dirty="0"/>
              <a:t> work on 1.11.2024.</a:t>
            </a:r>
          </a:p>
          <a:p>
            <a:endParaRPr lang="en-US" sz="1200" dirty="0"/>
          </a:p>
          <a:p>
            <a:r>
              <a:rPr lang="en-US" sz="1200" dirty="0"/>
              <a:t>Arturo Alarcon and Kurt Bitterli for getting the SATUN quads working again.</a:t>
            </a:r>
          </a:p>
          <a:p>
            <a:endParaRPr lang="en-US" sz="1200" dirty="0"/>
          </a:p>
          <a:p>
            <a:r>
              <a:rPr lang="en-US" sz="1200" dirty="0"/>
              <a:t>Carl Beard for quick </a:t>
            </a:r>
            <a:r>
              <a:rPr lang="en-US" sz="1200"/>
              <a:t>response on SATUN21.</a:t>
            </a:r>
            <a:endParaRPr lang="en-US" sz="1200" dirty="0"/>
          </a:p>
          <a:p>
            <a:endParaRPr lang="en-US" sz="1200" dirty="0"/>
          </a:p>
          <a:p>
            <a:r>
              <a:rPr lang="en-US" sz="1200" dirty="0"/>
              <a:t>RF </a:t>
            </a:r>
            <a:r>
              <a:rPr lang="en-US" sz="1200" dirty="0" err="1"/>
              <a:t>Pikett</a:t>
            </a:r>
            <a:r>
              <a:rPr lang="en-US" sz="1200" dirty="0"/>
              <a:t> for responding quickly to the few times we had issues.</a:t>
            </a:r>
          </a:p>
          <a:p>
            <a:endParaRPr lang="en-US" sz="1200" dirty="0"/>
          </a:p>
          <a:p>
            <a:r>
              <a:rPr lang="en-US" sz="1200" dirty="0"/>
              <a:t>All the </a:t>
            </a:r>
            <a:r>
              <a:rPr lang="en-US" sz="1200" dirty="0" err="1"/>
              <a:t>piketts</a:t>
            </a:r>
            <a:r>
              <a:rPr lang="en-US" sz="1200" dirty="0"/>
              <a:t> that helped get and kept the machine working.</a:t>
            </a:r>
          </a:p>
          <a:p>
            <a:endParaRPr lang="en-US" sz="1200" dirty="0"/>
          </a:p>
          <a:p>
            <a:pPr marL="0" indent="0">
              <a:buNone/>
            </a:pPr>
            <a:endParaRPr lang="en-US" sz="1200" dirty="0"/>
          </a:p>
          <a:p>
            <a:endParaRPr lang="en-US" sz="1200" dirty="0"/>
          </a:p>
          <a:p>
            <a:endParaRPr lang="en-US" sz="1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Special thanks to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44969167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 PowerPoint Master english 16_9.potx" id="{D740BDA2-5362-433F-8FF1-B032EC84CAE9}" vid="{5E8A839B-C512-4D1D-A022-DACBC9126E25}"/>
    </a:ext>
  </a:ext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PSI_PowerPoint-Master_16-9_e</Template>
  <TotalTime>0</TotalTime>
  <Words>458</Words>
  <Application>Microsoft Office PowerPoint</Application>
  <PresentationFormat>On-screen Show (16:9)</PresentationFormat>
  <Paragraphs>75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Arial Narrow</vt:lpstr>
      <vt:lpstr>Calibri</vt:lpstr>
      <vt:lpstr>Georgia</vt:lpstr>
      <vt:lpstr>Symbol</vt:lpstr>
      <vt:lpstr>Times</vt:lpstr>
      <vt:lpstr>PSI-Powerpoint-Master Calibri V2</vt:lpstr>
      <vt:lpstr>Requests for week of 28.10.2024-3.11.2024</vt:lpstr>
      <vt:lpstr>Performance</vt:lpstr>
      <vt:lpstr>Down time</vt:lpstr>
      <vt:lpstr>Degraded performance</vt:lpstr>
      <vt:lpstr>Special notes</vt:lpstr>
      <vt:lpstr>Plan for next week</vt:lpstr>
      <vt:lpstr>Special thanks to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Juranic Pavle</dc:creator>
  <cp:lastModifiedBy>Juranic Pavle</cp:lastModifiedBy>
  <cp:revision>26</cp:revision>
  <cp:lastPrinted>2015-09-30T13:23:15Z</cp:lastPrinted>
  <dcterms:created xsi:type="dcterms:W3CDTF">2023-06-26T07:01:12Z</dcterms:created>
  <dcterms:modified xsi:type="dcterms:W3CDTF">2024-11-04T09:37:29Z</dcterms:modified>
</cp:coreProperties>
</file>