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59" r:id="rId5"/>
    <p:sldId id="256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1A59-5399-299E-8697-058047D67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7B91E2-9944-4150-08F5-DB4127F60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E2E8-F73B-80FC-4594-686D095F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F54F1-9807-4942-E911-EBA10C01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286C9-1377-7B73-7096-010856A1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00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FC80-7452-326A-D874-211350BF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DAF00-CD53-D90E-1257-5D3AA514D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1BFA-53FB-BAB6-BD35-AA16C1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0886-3804-C871-4BD4-EA2392AB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F85B-A30C-B283-D6AF-C6E59EDE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4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6988BE-4209-CA0E-208F-7682D3A1A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FB863-7250-3726-D71C-FE779AEE0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D7FB-C2B1-A3C6-D544-E4F158DA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99842-F9F0-34D0-066F-18DB3B46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4D2FE-A505-6488-8E6B-A251E9A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37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C2CC-8B65-7C7B-67E6-F0567871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457-2E2C-471B-CC1D-801C506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2D28-CE14-1627-BDCD-D9F13608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CA39-8871-0A5F-D52F-DBBC3CB5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44-8677-40BE-F868-BFD791DB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0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E5DE-237E-325C-F420-B6E0EA73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772B-1CA5-FD7B-7708-7A336425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A3FDA-BD81-F3F1-5B49-EA1507A5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ADB1-EEB0-02B0-EC5A-3BF2B224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6265-5910-F783-8800-0F1168DA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0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8B66-D417-5BC5-4AF0-F501FA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4C33-82E5-31B3-AC27-D8115EC46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F3040-A3DB-042D-CBB3-C55140D9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B2089-8C98-EC5E-98F2-82611FEB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D5C5-B123-19A9-93B8-F2C55A5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7F0CE-6766-2CB6-478A-AF19FC27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681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AAB9-5F89-FB1E-D8BF-95F460AA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838D7-9FD7-40B3-F02C-C9881ABA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B476C-984E-CA63-6B5D-AD26D2A6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4431E-AE06-D711-F432-E99A29ACC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147D6-E252-5B05-FA4C-E4C5EBD51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F54EA-65FF-F1E6-D2D5-A2CADE41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D3AAC-1A5A-297D-6BD9-F42E37E9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44D92D-37C7-AAD6-96AF-DAF7FEE3F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87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BD19-68D8-E65D-7DF6-B5B39019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2ECE-3E75-4904-718C-A9063E53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A3FD-9F45-ABC7-1667-C46884D1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3CDB6-AD65-53FD-6A41-BCD882439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5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36629-0E09-FCAF-2BA0-ABFBDEEF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01964-AA24-B6FB-866B-DEB5A91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A176A-0988-92BD-5A70-F413D44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888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04DB7-0C3D-00E7-3323-C20F253D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641C-80B6-F819-2616-C6EE85C3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DD66F-86F6-99BD-C8D7-E2A2B4726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75E40-B9CC-75A6-EA57-49CEA0ED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918E7-0713-3324-37EC-027F1094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570D-7B85-6CAD-7B2B-FE03642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57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4AAD-0648-CD65-C7F3-49D280A9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75B56-C2AF-78B3-4303-108EB1DB5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63D6-140E-9BE2-7C66-8A9CD9B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F53A-AABA-BF4E-EDB6-819B2CF4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6287-CE88-898A-74EC-2B0F8916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0B11F-6FDC-6A9D-A5AE-819E5527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6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4DFF-1992-1D75-B47D-C9FD7B89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1F3C5-785E-0D58-7DB6-791E59F4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D922-89DC-80CB-FDDF-3346ACB72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ED09-1826-47BD-99F7-B04EACEDAFB7}" type="datetimeFigureOut">
              <a:rPr lang="de-CH" smtClean="0"/>
              <a:t>09.12.2024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3479-CE35-7784-ABB0-82472FAB2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60B3-4799-10F4-23DF-817A72BB1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75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AEDCD-B0BD-6CD0-AECF-429674A744E3}"/>
              </a:ext>
            </a:extLst>
          </p:cNvPr>
          <p:cNvSpPr txBox="1"/>
          <p:nvPr/>
        </p:nvSpPr>
        <p:spPr>
          <a:xfrm>
            <a:off x="2589296" y="2405814"/>
            <a:ext cx="6287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SwissFEL</a:t>
            </a:r>
            <a:r>
              <a:rPr lang="en-US" sz="2800" dirty="0"/>
              <a:t> RC report, week 49, G.L. Orlandi 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236569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D068EA-E8F3-A28A-C0CD-C04A17984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139" y="0"/>
            <a:ext cx="82497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BF29DA-C444-A029-B4A2-A7D96B9B0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38" y="2726723"/>
            <a:ext cx="11722124" cy="22266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9E3514-05A3-414F-1FF4-9A6A543E8780}"/>
              </a:ext>
            </a:extLst>
          </p:cNvPr>
          <p:cNvSpPr txBox="1"/>
          <p:nvPr/>
        </p:nvSpPr>
        <p:spPr>
          <a:xfrm>
            <a:off x="3411940" y="846161"/>
            <a:ext cx="4786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Machine set-up request for week 49</a:t>
            </a:r>
            <a:endParaRPr lang="de-CH" sz="2400" b="1" dirty="0"/>
          </a:p>
        </p:txBody>
      </p:sp>
    </p:spTree>
    <p:extLst>
      <p:ext uri="{BB962C8B-B14F-4D97-AF65-F5344CB8AC3E}">
        <p14:creationId xmlns:p14="http://schemas.microsoft.com/office/powerpoint/2010/main" val="2740618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8A190B-59BB-F0AE-74AC-D74F157ED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761" y="0"/>
            <a:ext cx="9172478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8FEF9B-B85A-60B1-55F2-F0EAAA3527E3}"/>
              </a:ext>
            </a:extLst>
          </p:cNvPr>
          <p:cNvSpPr txBox="1"/>
          <p:nvPr/>
        </p:nvSpPr>
        <p:spPr>
          <a:xfrm>
            <a:off x="7258108" y="4570147"/>
            <a:ext cx="835485" cy="369332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900 eV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4DF260-7783-AA67-7B56-75B224554BD3}"/>
              </a:ext>
            </a:extLst>
          </p:cNvPr>
          <p:cNvSpPr txBox="1"/>
          <p:nvPr/>
        </p:nvSpPr>
        <p:spPr>
          <a:xfrm>
            <a:off x="3648332" y="4375961"/>
            <a:ext cx="952505" cy="369332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1100 eV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12D364-FCD5-E57B-774C-6EF6C3F92E40}"/>
              </a:ext>
            </a:extLst>
          </p:cNvPr>
          <p:cNvSpPr txBox="1"/>
          <p:nvPr/>
        </p:nvSpPr>
        <p:spPr>
          <a:xfrm>
            <a:off x="8995939" y="4745293"/>
            <a:ext cx="835485" cy="369332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530 eV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88312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192CAD-AE1D-F874-AE17-307F7005831E}"/>
              </a:ext>
            </a:extLst>
          </p:cNvPr>
          <p:cNvSpPr txBox="1"/>
          <p:nvPr/>
        </p:nvSpPr>
        <p:spPr>
          <a:xfrm>
            <a:off x="225878" y="350679"/>
            <a:ext cx="1174024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Issues</a:t>
            </a:r>
          </a:p>
          <a:p>
            <a:endParaRPr lang="en-US" b="1" dirty="0"/>
          </a:p>
          <a:p>
            <a:r>
              <a:rPr lang="en-US" b="1" dirty="0"/>
              <a:t>Low pulse energy performance of Athos below the expectation to be investigated: </a:t>
            </a:r>
            <a:r>
              <a:rPr lang="en-US" dirty="0"/>
              <a:t>planned emittance and bunch-length characterization for Bunch-2</a:t>
            </a:r>
            <a:r>
              <a:rPr lang="en-US" b="1" dirty="0"/>
              <a:t> </a:t>
            </a:r>
          </a:p>
          <a:p>
            <a:endParaRPr lang="en-US" b="1" dirty="0"/>
          </a:p>
          <a:p>
            <a:r>
              <a:rPr lang="en-US" b="1" dirty="0"/>
              <a:t>Tue Dec 3, 1 am</a:t>
            </a:r>
            <a:r>
              <a:rPr lang="en-US" dirty="0"/>
              <a:t>: MPS LAM Alarm for Mizar. The machine recovery procedure accidentally also affected Aramis (</a:t>
            </a:r>
            <a:r>
              <a:rPr lang="en-US" dirty="0" err="1"/>
              <a:t>Alcor</a:t>
            </a:r>
            <a:r>
              <a:rPr lang="en-US" dirty="0"/>
              <a:t>) as well. Problem solved in a short time by CR and beam delivery in both lines recovered</a:t>
            </a:r>
          </a:p>
          <a:p>
            <a:r>
              <a:rPr lang="en-US" dirty="0"/>
              <a:t> </a:t>
            </a:r>
          </a:p>
          <a:p>
            <a:r>
              <a:rPr lang="en-US" b="1" dirty="0"/>
              <a:t>Tue Dec 3, 1 pm</a:t>
            </a:r>
            <a:r>
              <a:rPr lang="en-US" dirty="0"/>
              <a:t>: tunnel access for vacuum issue in Athos Gas Detector</a:t>
            </a:r>
          </a:p>
          <a:p>
            <a:endParaRPr lang="en-US" dirty="0"/>
          </a:p>
          <a:p>
            <a:r>
              <a:rPr lang="en-US" b="1" dirty="0"/>
              <a:t>Sat Dec 7, 10:30 pm</a:t>
            </a:r>
            <a:r>
              <a:rPr lang="en-US" dirty="0"/>
              <a:t>: short machine activity interruption because of anomalous increase of the beam losses in both Aramis and Athos…reason drift of compression phase by </a:t>
            </a:r>
            <a:r>
              <a:rPr lang="en-US"/>
              <a:t>1 Deg </a:t>
            </a:r>
            <a:r>
              <a:rPr lang="en-US" dirty="0"/>
              <a:t>in </a:t>
            </a:r>
            <a:r>
              <a:rPr lang="en-US" dirty="0" err="1"/>
              <a:t>Linac</a:t>
            </a:r>
            <a:r>
              <a:rPr lang="en-US" dirty="0"/>
              <a:t> 1…after restoring the right compression phase in Linac1, regular machine operations recovered   </a:t>
            </a:r>
          </a:p>
          <a:p>
            <a:endParaRPr lang="en-US" dirty="0"/>
          </a:p>
          <a:p>
            <a:r>
              <a:rPr lang="en-US" b="1" dirty="0"/>
              <a:t>Sun Dec 8, 2pm</a:t>
            </a:r>
            <a:r>
              <a:rPr lang="en-US" dirty="0"/>
              <a:t>: </a:t>
            </a:r>
            <a:r>
              <a:rPr lang="en-US" dirty="0" err="1"/>
              <a:t>Furka</a:t>
            </a:r>
            <a:r>
              <a:rPr lang="en-US" dirty="0"/>
              <a:t> request to reduce the pulse energy...</a:t>
            </a:r>
            <a:r>
              <a:rPr lang="en-US" b="1" dirty="0">
                <a:sym typeface="Wingdings" panose="05000000000000000000" pitchFamily="2" charset="2"/>
              </a:rPr>
              <a:t>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13521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 Gian Luca</cp:lastModifiedBy>
  <cp:revision>63</cp:revision>
  <dcterms:created xsi:type="dcterms:W3CDTF">2024-06-12T07:45:09Z</dcterms:created>
  <dcterms:modified xsi:type="dcterms:W3CDTF">2024-12-09T10:51:56Z</dcterms:modified>
</cp:coreProperties>
</file>