
<file path=[Content_Types].xml><?xml version="1.0" encoding="utf-8"?>
<Types xmlns="http://schemas.openxmlformats.org/package/2006/content-types">
  <Default Extension="avi" ContentType="video/x-msvideo"/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</p:sldMasterIdLst>
  <p:notesMasterIdLst>
    <p:notesMasterId r:id="rId76"/>
  </p:notesMasterIdLst>
  <p:handoutMasterIdLst>
    <p:handoutMasterId r:id="rId77"/>
  </p:handoutMasterIdLst>
  <p:sldIdLst>
    <p:sldId id="2134804186" r:id="rId2"/>
    <p:sldId id="2134804036" r:id="rId3"/>
    <p:sldId id="2134804196" r:id="rId4"/>
    <p:sldId id="2134804195" r:id="rId5"/>
    <p:sldId id="2134804160" r:id="rId6"/>
    <p:sldId id="2134804118" r:id="rId7"/>
    <p:sldId id="2134804161" r:id="rId8"/>
    <p:sldId id="2134804109" r:id="rId9"/>
    <p:sldId id="2134804193" r:id="rId10"/>
    <p:sldId id="2134804110" r:id="rId11"/>
    <p:sldId id="2134804194" r:id="rId12"/>
    <p:sldId id="2134804175" r:id="rId13"/>
    <p:sldId id="2134804198" r:id="rId14"/>
    <p:sldId id="2134804199" r:id="rId15"/>
    <p:sldId id="2134804200" r:id="rId16"/>
    <p:sldId id="2134804117" r:id="rId17"/>
    <p:sldId id="2134804146" r:id="rId18"/>
    <p:sldId id="2134804145" r:id="rId19"/>
    <p:sldId id="2134804148" r:id="rId20"/>
    <p:sldId id="2134804149" r:id="rId21"/>
    <p:sldId id="6636" r:id="rId22"/>
    <p:sldId id="2134804151" r:id="rId23"/>
    <p:sldId id="2134804162" r:id="rId24"/>
    <p:sldId id="2134804173" r:id="rId25"/>
    <p:sldId id="2134804164" r:id="rId26"/>
    <p:sldId id="2134804165" r:id="rId27"/>
    <p:sldId id="2134804166" r:id="rId28"/>
    <p:sldId id="2134804167" r:id="rId29"/>
    <p:sldId id="2134804168" r:id="rId30"/>
    <p:sldId id="2134804169" r:id="rId31"/>
    <p:sldId id="2134804170" r:id="rId32"/>
    <p:sldId id="2134804191" r:id="rId33"/>
    <p:sldId id="2134804188" r:id="rId34"/>
    <p:sldId id="2134804190" r:id="rId35"/>
    <p:sldId id="2134804189" r:id="rId36"/>
    <p:sldId id="2134804153" r:id="rId37"/>
    <p:sldId id="2134804013" r:id="rId38"/>
    <p:sldId id="2134804095" r:id="rId39"/>
    <p:sldId id="2134804088" r:id="rId40"/>
    <p:sldId id="2134804096" r:id="rId41"/>
    <p:sldId id="2134804097" r:id="rId42"/>
    <p:sldId id="2134804121" r:id="rId43"/>
    <p:sldId id="2134804101" r:id="rId44"/>
    <p:sldId id="2134804103" r:id="rId45"/>
    <p:sldId id="2134804156" r:id="rId46"/>
    <p:sldId id="2134804174" r:id="rId47"/>
    <p:sldId id="6649" r:id="rId48"/>
    <p:sldId id="2134804182" r:id="rId49"/>
    <p:sldId id="2134804183" r:id="rId50"/>
    <p:sldId id="2134804033" r:id="rId51"/>
    <p:sldId id="2134804185" r:id="rId52"/>
    <p:sldId id="2134804007" r:id="rId53"/>
    <p:sldId id="2134804011" r:id="rId54"/>
    <p:sldId id="2134804177" r:id="rId55"/>
    <p:sldId id="6682" r:id="rId56"/>
    <p:sldId id="6632" r:id="rId57"/>
    <p:sldId id="2134804034" r:id="rId58"/>
    <p:sldId id="2134804158" r:id="rId59"/>
    <p:sldId id="2134804159" r:id="rId60"/>
    <p:sldId id="2134804197" r:id="rId61"/>
    <p:sldId id="6668" r:id="rId62"/>
    <p:sldId id="2134804125" r:id="rId63"/>
    <p:sldId id="2134804035" r:id="rId64"/>
    <p:sldId id="6667" r:id="rId65"/>
    <p:sldId id="2134804021" r:id="rId66"/>
    <p:sldId id="2134804031" r:id="rId67"/>
    <p:sldId id="2134804032" r:id="rId68"/>
    <p:sldId id="6650" r:id="rId69"/>
    <p:sldId id="2134804192" r:id="rId70"/>
    <p:sldId id="2134804180" r:id="rId71"/>
    <p:sldId id="2134804136" r:id="rId72"/>
    <p:sldId id="2134804176" r:id="rId73"/>
    <p:sldId id="2134804069" r:id="rId74"/>
    <p:sldId id="6568" r:id="rId75"/>
  </p:sldIdLst>
  <p:sldSz cx="9144000" cy="6858000" type="screen4x3"/>
  <p:notesSz cx="6858000" cy="9144000"/>
  <p:custDataLst>
    <p:tags r:id="rId7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42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o Lucivero" initials="V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99"/>
    <a:srgbClr val="DB1105"/>
    <a:srgbClr val="C75A2C"/>
    <a:srgbClr val="F35151"/>
    <a:srgbClr val="C2E0FF"/>
    <a:srgbClr val="B0C8E1"/>
    <a:srgbClr val="0033CC"/>
    <a:srgbClr val="0099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7591" autoAdjust="0"/>
  </p:normalViewPr>
  <p:slideViewPr>
    <p:cSldViewPr snapToGrid="0">
      <p:cViewPr varScale="1">
        <p:scale>
          <a:sx n="57" d="100"/>
          <a:sy n="57" d="100"/>
        </p:scale>
        <p:origin x="1528" y="268"/>
      </p:cViewPr>
      <p:guideLst>
        <p:guide orient="horz" pos="4319"/>
        <p:guide pos="42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gs" Target="tags/tag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78AB40-625E-4690-9E0C-1B7F6D0268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B73A42-6E65-4A01-87CB-58D383DB85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076E7-1370-4A7C-8991-7D930E515B10}" type="datetimeFigureOut">
              <a:rPr lang="en-GB" smtClean="0"/>
              <a:t>07/08/2025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F37CB-F1B5-4CDB-88AA-B27341B4BA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0D72DB-DE16-4C21-9278-D5F5ED7126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976ED-68D6-4565-8E45-D068BB09E3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9302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995322E-C88E-B340-AC02-9409D962C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963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1B2D0-30E0-26D9-2444-01029C61B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1DB2DBB0-D6AE-02C2-243C-5CBA64FF71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AA4BE32C-2128-BF3D-EA07-AC1A16A040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908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580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4D2B6-9572-FC18-AFA6-4929D4F6C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3660CD75-12A8-B55D-BF19-24D787DE87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7CF5EEA1-A67A-6581-F272-A3094611B9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87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268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34058-BB9C-0AE5-1BAF-BC9A99BE4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645A0213-6308-D909-E3B8-67E05A17A8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DD9CF1AB-CFD4-906B-1FEC-A9F0E03DB4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790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2653A-4543-A351-95F8-F759BD7B0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A2B9B2C8-7CB2-AE63-D512-B231459863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3C22AAF8-6C17-FC6F-2A8B-ECFC8A4681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92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01A7F-794E-BB51-FD9A-9E80514E3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02490858-5367-5EDB-3CFD-5BF9D44200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B6BC927B-0886-801D-A492-6B42DD289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14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02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364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0963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735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5334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768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281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54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43905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64144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7784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386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359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523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59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4FC67-192E-6A34-22D7-343596EC0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A19FAD2C-01BF-1253-82B4-5E55B5E6DC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FBC661A9-F06F-3C13-CAC9-DEE2933848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960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623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680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C3C1D-70FF-0578-8AF0-352B3FB70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D179B640-1981-F171-A054-E652528F3D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166F691A-675F-B637-E9F9-22942202CB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3755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1E63F-3894-5EF7-F686-E73596C58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4AACEBC9-A57C-5823-EFD7-DA6830B850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E900AAF8-21DB-9CF8-AB77-A2573CB022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439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C0CA8-5AA0-2421-1886-A9D63E653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4C172C48-9A9D-195E-C988-EFCF409E22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FC3AE6EF-2069-CB2B-69E5-CE982FEF29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895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BFDB0-88B2-CAFF-B0FA-6A5978A9F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02AF5271-C8AE-2590-4477-ECD2BC2358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7278BFD6-F335-4A93-1EEC-5606DFA233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34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15190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981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913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843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B17EB-706B-EDB0-6E00-E57F02D92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524D8512-5C87-232F-ABEF-59947AEDD1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6E3E1493-F105-73DF-35AA-C94E5EF054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4145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4140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984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627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1168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309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834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3715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9971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2D0E2-451C-BB16-86F5-98B79BC17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4A9487B8-580D-B32F-977B-1BE2827907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D919E316-FEBE-23CC-9D54-8CA615CB45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2192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DA462-7030-0028-D03B-28A30FF78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720F2D7B-CE59-BCB1-9C31-F7774B53CD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34BD3F55-4665-3947-2C4B-9FE81291B3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37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858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59173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87978-5EAB-3D2D-C13B-7DC8E68DE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2FE63B4B-BA54-75CC-0341-06122CE426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FDF5FC0C-C672-592F-DECA-4670794E91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2134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102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6112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F3827-EBAB-F8E3-15EE-1F5404271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4A826A44-5C5F-650B-514E-BCD74220A1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C0B59BC2-CA06-C3C5-82FA-BB9A27E22B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7602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0532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823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31661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271901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728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412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45561-2FBD-485B-AAAC-2E716BF12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F5F23283-996B-283B-24CF-CC8DA554DB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3497B218-D780-D14C-7E9E-900D1E8891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2265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2917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99455664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57163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3878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1015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1742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4705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783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34249-6ADA-2509-5F72-6524C621A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93D43356-59D0-2231-D8D9-ADBF45EEC0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81087115-0C7C-B174-45BA-6EF811B7A9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1594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802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45561-2FBD-485B-AAAC-2E716BF12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F5F23283-996B-283B-24CF-CC8DA554DB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3497B218-D780-D14C-7E9E-900D1E8891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2265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7926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00736-68F3-EABA-76B4-0CACA47CC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D34223C6-A214-DCEC-5367-E85ADCC4E8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23AFDD9E-E8F7-180D-8D69-CACACADEF4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794671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746377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4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52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A2CE2-B53C-A3DA-8CAD-32C036435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18" name="Rectangle 2">
            <a:extLst>
              <a:ext uri="{FF2B5EF4-FFF2-40B4-BE49-F238E27FC236}">
                <a16:creationId xmlns:a16="http://schemas.microsoft.com/office/drawing/2014/main" id="{C1139003-0029-CD4B-2380-2A4E505DEC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>
            <a:extLst>
              <a:ext uri="{FF2B5EF4-FFF2-40B4-BE49-F238E27FC236}">
                <a16:creationId xmlns:a16="http://schemas.microsoft.com/office/drawing/2014/main" id="{56F67C54-6AB4-B325-C5BD-B51CC4D20E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1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0825" y="1125538"/>
            <a:ext cx="7772400" cy="2087562"/>
          </a:xfrm>
          <a:solidFill>
            <a:schemeClr val="bg1"/>
          </a:solidFill>
        </p:spPr>
        <p:txBody>
          <a:bodyPr anchor="t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0"/>
            <a:ext cx="22860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7056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-PAINT" r:id="rId13" imgW="2554013" imgH="255967" progId="">
                  <p:embed/>
                </p:oleObj>
              </mc:Choice>
              <mc:Fallback>
                <p:oleObj name="PHOTO-PAINT" r:id="rId13" imgW="2554013" imgH="255967" progId="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0965" name="Rectangle 5"/>
          <p:cNvSpPr>
            <a:spLocks noChangeArrowheads="1"/>
          </p:cNvSpPr>
          <p:nvPr/>
        </p:nvSpPr>
        <p:spPr bwMode="auto">
          <a:xfrm>
            <a:off x="0" y="6535936"/>
            <a:ext cx="6934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aseline="0"/>
              <a:t>Quantum Sensing</a:t>
            </a:r>
            <a:endParaRPr lang="en-US" sz="160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45720" rIns="91440" bIns="90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6607801" y="6535936"/>
            <a:ext cx="2536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/>
              <a:t>Morgan W. Mitchell,</a:t>
            </a:r>
            <a:r>
              <a:rPr lang="en-US" sz="1600" baseline="0"/>
              <a:t> ICFO</a:t>
            </a:r>
            <a:endParaRPr 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/>
          <a:ea typeface="ＭＳ Ｐゴシック" charset="-128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mssq8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29.png"/><Relationship Id="rId4" Type="http://schemas.openxmlformats.org/officeDocument/2006/relationships/image" Target="../media/image2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8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70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9.png"/><Relationship Id="rId9" Type="http://schemas.openxmlformats.org/officeDocument/2006/relationships/image" Target="../media/image2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8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0.png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27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38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38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30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30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2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4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4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25.sv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34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6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8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50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4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video" Target="../media/media5.avi"/><Relationship Id="rId13" Type="http://schemas.openxmlformats.org/officeDocument/2006/relationships/image" Target="../media/image80.png"/><Relationship Id="rId3" Type="http://schemas.microsoft.com/office/2007/relationships/media" Target="../media/media3.avi"/><Relationship Id="rId7" Type="http://schemas.microsoft.com/office/2007/relationships/media" Target="../media/media5.avi"/><Relationship Id="rId12" Type="http://schemas.openxmlformats.org/officeDocument/2006/relationships/image" Target="../media/image79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video" Target="../media/media4.avi"/><Relationship Id="rId11" Type="http://schemas.openxmlformats.org/officeDocument/2006/relationships/image" Target="../media/image78.png"/><Relationship Id="rId5" Type="http://schemas.microsoft.com/office/2007/relationships/media" Target="../media/media4.avi"/><Relationship Id="rId15" Type="http://schemas.openxmlformats.org/officeDocument/2006/relationships/image" Target="../media/image82.png"/><Relationship Id="rId10" Type="http://schemas.openxmlformats.org/officeDocument/2006/relationships/notesSlide" Target="../notesSlides/notesSlide64.xml"/><Relationship Id="rId4" Type="http://schemas.openxmlformats.org/officeDocument/2006/relationships/video" Target="../media/media3.avi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8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6.xml"/><Relationship Id="rId13" Type="http://schemas.openxmlformats.org/officeDocument/2006/relationships/image" Target="../media/image22.png"/><Relationship Id="rId3" Type="http://schemas.microsoft.com/office/2007/relationships/media" Target="../media/media7.avi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27.png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6" Type="http://schemas.openxmlformats.org/officeDocument/2006/relationships/video" Target="../media/media8.avi"/><Relationship Id="rId11" Type="http://schemas.openxmlformats.org/officeDocument/2006/relationships/image" Target="../media/image87.png"/><Relationship Id="rId5" Type="http://schemas.microsoft.com/office/2007/relationships/media" Target="../media/media8.avi"/><Relationship Id="rId10" Type="http://schemas.openxmlformats.org/officeDocument/2006/relationships/image" Target="../media/image86.png"/><Relationship Id="rId4" Type="http://schemas.openxmlformats.org/officeDocument/2006/relationships/video" Target="../media/media7.avi"/><Relationship Id="rId9" Type="http://schemas.openxmlformats.org/officeDocument/2006/relationships/image" Target="../media/image85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7.xml"/><Relationship Id="rId3" Type="http://schemas.microsoft.com/office/2007/relationships/media" Target="../media/media7.avi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88.png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6" Type="http://schemas.openxmlformats.org/officeDocument/2006/relationships/video" Target="../media/media8.avi"/><Relationship Id="rId11" Type="http://schemas.openxmlformats.org/officeDocument/2006/relationships/image" Target="../media/image87.png"/><Relationship Id="rId5" Type="http://schemas.microsoft.com/office/2007/relationships/media" Target="../media/media8.avi"/><Relationship Id="rId10" Type="http://schemas.openxmlformats.org/officeDocument/2006/relationships/image" Target="../media/image86.png"/><Relationship Id="rId4" Type="http://schemas.openxmlformats.org/officeDocument/2006/relationships/video" Target="../media/media7.avi"/><Relationship Id="rId9" Type="http://schemas.openxmlformats.org/officeDocument/2006/relationships/image" Target="../media/image8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6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65.jpeg"/><Relationship Id="rId3" Type="http://schemas.openxmlformats.org/officeDocument/2006/relationships/image" Target="../media/image91.pn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jpeg"/><Relationship Id="rId11" Type="http://schemas.openxmlformats.org/officeDocument/2006/relationships/image" Target="../media/image98.png"/><Relationship Id="rId5" Type="http://schemas.microsoft.com/office/2007/relationships/hdphoto" Target="../media/hdphoto1.wdp"/><Relationship Id="rId15" Type="http://schemas.openxmlformats.org/officeDocument/2006/relationships/image" Target="../media/image101.png"/><Relationship Id="rId10" Type="http://schemas.openxmlformats.org/officeDocument/2006/relationships/image" Target="../media/image97.png"/><Relationship Id="rId4" Type="http://schemas.openxmlformats.org/officeDocument/2006/relationships/image" Target="../media/image92.png"/><Relationship Id="rId9" Type="http://schemas.openxmlformats.org/officeDocument/2006/relationships/image" Target="../media/image96.png"/><Relationship Id="rId14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5D6C4-FC42-D1D7-A42C-871B5A41D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OME -">
            <a:extLst>
              <a:ext uri="{FF2B5EF4-FFF2-40B4-BE49-F238E27FC236}">
                <a16:creationId xmlns:a16="http://schemas.microsoft.com/office/drawing/2014/main" id="{05B7E4B9-BA68-46FA-11A9-5D185B908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8324"/>
            <a:ext cx="2206053" cy="94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5875D78-1EDA-2DAF-3DC4-E8ACF8A57E8D}"/>
              </a:ext>
            </a:extLst>
          </p:cNvPr>
          <p:cNvGrpSpPr/>
          <p:nvPr/>
        </p:nvGrpSpPr>
        <p:grpSpPr>
          <a:xfrm>
            <a:off x="3820320" y="5752414"/>
            <a:ext cx="1687784" cy="497948"/>
            <a:chOff x="4199501" y="2692005"/>
            <a:chExt cx="5025313" cy="14942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4AF865-CA51-8806-CE31-314B441939E6}"/>
                </a:ext>
              </a:extLst>
            </p:cNvPr>
            <p:cNvSpPr/>
            <p:nvPr/>
          </p:nvSpPr>
          <p:spPr>
            <a:xfrm>
              <a:off x="4199501" y="2692005"/>
              <a:ext cx="5025313" cy="14942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C457971-53EA-A780-4576-5099D9F1E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6400" y="2769394"/>
              <a:ext cx="4851400" cy="13335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96003C4-568A-D14D-22D2-31D62B1D8F43}"/>
              </a:ext>
            </a:extLst>
          </p:cNvPr>
          <p:cNvSpPr/>
          <p:nvPr/>
        </p:nvSpPr>
        <p:spPr>
          <a:xfrm>
            <a:off x="0" y="764704"/>
            <a:ext cx="9144000" cy="4845913"/>
          </a:xfrm>
          <a:prstGeom prst="rect">
            <a:avLst/>
          </a:prstGeom>
          <a:solidFill>
            <a:srgbClr val="2E3A8D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6533D978-5B82-B25E-14AC-10477641F0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 t="7109" r="4396" b="54311"/>
          <a:stretch/>
        </p:blipFill>
        <p:spPr bwMode="auto">
          <a:xfrm>
            <a:off x="59598" y="52378"/>
            <a:ext cx="1836135" cy="61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53F567-1EC1-2C4F-6598-090E368BCD4F}"/>
              </a:ext>
            </a:extLst>
          </p:cNvPr>
          <p:cNvSpPr txBox="1"/>
          <p:nvPr/>
        </p:nvSpPr>
        <p:spPr>
          <a:xfrm>
            <a:off x="253381" y="1268760"/>
            <a:ext cx="86372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eaLnBrk="1" hangingPunct="1"/>
            <a:r>
              <a:rPr lang="en-US" sz="3800" dirty="0">
                <a:solidFill>
                  <a:schemeClr val="bg1"/>
                </a:solidFill>
                <a:latin typeface="Calibri"/>
                <a:cs typeface="Calibri"/>
              </a:rPr>
              <a:t>Quantum noise in a </a:t>
            </a:r>
            <a:r>
              <a:rPr lang="en-US" sz="4400" spc="-6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squeezed-light</a:t>
            </a:r>
            <a:r>
              <a:rPr lang="en-US" sz="3800" dirty="0">
                <a:solidFill>
                  <a:schemeClr val="bg1"/>
                </a:solidFill>
                <a:latin typeface="Calibri"/>
                <a:cs typeface="Calibri"/>
              </a:rPr>
              <a:t>-enhanced</a:t>
            </a:r>
          </a:p>
          <a:p>
            <a:pPr algn="ctr" defTabSz="457200" eaLnBrk="1" hangingPunct="1"/>
            <a:r>
              <a:rPr lang="en-US" sz="3800" dirty="0">
                <a:solidFill>
                  <a:schemeClr val="bg1"/>
                </a:solidFill>
                <a:latin typeface="Calibri"/>
                <a:cs typeface="Calibri"/>
              </a:rPr>
              <a:t>multiparameter quantum sensor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475E83-FFA3-F730-3D1D-66AED10F4A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6499" y="6256471"/>
            <a:ext cx="819477" cy="497947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AB244A37-9038-A82E-3539-0B7550F18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661263"/>
            <a:ext cx="556267" cy="561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F114D6-2261-936B-1E91-06EB1485BA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4519" y="6206211"/>
            <a:ext cx="1827361" cy="5482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5AFE4E-6BA6-A9AA-F842-EB682628B2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27485" y="6153877"/>
            <a:ext cx="648571" cy="62262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F2A517-66D9-E202-4E72-31B85CD4F83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215"/>
          <a:stretch/>
        </p:blipFill>
        <p:spPr>
          <a:xfrm>
            <a:off x="6083669" y="5683014"/>
            <a:ext cx="1224635" cy="567348"/>
          </a:xfrm>
          <a:prstGeom prst="rect">
            <a:avLst/>
          </a:prstGeom>
        </p:spPr>
      </p:pic>
      <p:pic>
        <p:nvPicPr>
          <p:cNvPr id="2054" name="Picture 6" descr="ICF - ICF.cat">
            <a:extLst>
              <a:ext uri="{FF2B5EF4-FFF2-40B4-BE49-F238E27FC236}">
                <a16:creationId xmlns:a16="http://schemas.microsoft.com/office/drawing/2014/main" id="{3F40B7BA-8547-B62C-3AA9-B43F10339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602" y="6215297"/>
            <a:ext cx="2067902" cy="54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spaña, Ministerio de Ciencia, Innovación y Universidades (MICIU) - Consejo  Científico Internacional">
            <a:extLst>
              <a:ext uri="{FF2B5EF4-FFF2-40B4-BE49-F238E27FC236}">
                <a16:creationId xmlns:a16="http://schemas.microsoft.com/office/drawing/2014/main" id="{2C37771D-FD35-957A-B856-44168E590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180563"/>
            <a:ext cx="1927302" cy="61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omepage of Quantum Flagship | Quantum Flagship">
            <a:extLst>
              <a:ext uri="{FF2B5EF4-FFF2-40B4-BE49-F238E27FC236}">
                <a16:creationId xmlns:a16="http://schemas.microsoft.com/office/drawing/2014/main" id="{B1992984-FCAA-C065-A08A-323A95A24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047" y="5752415"/>
            <a:ext cx="1601398" cy="49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871FA54-5878-BDD4-E286-9C71EB64B4C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82821" y="5674298"/>
            <a:ext cx="1298050" cy="545136"/>
          </a:xfrm>
          <a:prstGeom prst="rect">
            <a:avLst/>
          </a:prstGeom>
        </p:spPr>
      </p:pic>
      <p:pic>
        <p:nvPicPr>
          <p:cNvPr id="30" name="Picture 29" descr="A picture containing screenshot, graphics, circle, diagram&#10;&#10;Description automatically generated">
            <a:extLst>
              <a:ext uri="{FF2B5EF4-FFF2-40B4-BE49-F238E27FC236}">
                <a16:creationId xmlns:a16="http://schemas.microsoft.com/office/drawing/2014/main" id="{8708C57E-B5E5-C958-1DE4-B7D8A193ADD4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/>
          <a:stretch/>
        </p:blipFill>
        <p:spPr bwMode="auto">
          <a:xfrm>
            <a:off x="8460432" y="5674298"/>
            <a:ext cx="664535" cy="70441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D726230-8A7D-133D-F6F4-444B30CBD792}"/>
              </a:ext>
            </a:extLst>
          </p:cNvPr>
          <p:cNvSpPr/>
          <p:nvPr/>
        </p:nvSpPr>
        <p:spPr>
          <a:xfrm>
            <a:off x="2123588" y="3068960"/>
            <a:ext cx="48968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hangingPunct="1"/>
            <a:r>
              <a:rPr lang="en-AU" sz="2800">
                <a:solidFill>
                  <a:schemeClr val="bg1"/>
                </a:solidFill>
                <a:latin typeface="Calibri"/>
                <a:cs typeface="Calibri"/>
              </a:rPr>
              <a:t>Aleksandra Sierant</a:t>
            </a:r>
            <a:endParaRPr lang="en-AU" sz="2000" u="sng">
              <a:solidFill>
                <a:schemeClr val="bg1"/>
              </a:solidFill>
              <a:latin typeface="Calibri"/>
              <a:cs typeface="Calibri"/>
            </a:endParaRPr>
          </a:p>
          <a:p>
            <a:pPr algn="ctr" defTabSz="457200" eaLnBrk="1" hangingPunct="1"/>
            <a:r>
              <a:rPr lang="en-AU">
                <a:solidFill>
                  <a:schemeClr val="bg1"/>
                </a:solidFill>
                <a:latin typeface="Calibri"/>
                <a:cs typeface="Calibri"/>
              </a:rPr>
              <a:t>ICFO </a:t>
            </a:r>
            <a:r>
              <a:rPr lang="en-US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en-AU">
                <a:solidFill>
                  <a:schemeClr val="bg1"/>
                </a:solidFill>
                <a:latin typeface="Calibri"/>
                <a:cs typeface="Calibri"/>
              </a:rPr>
              <a:t> Institute of Photonic Sciences</a:t>
            </a:r>
          </a:p>
          <a:p>
            <a:pPr algn="ctr" defTabSz="457200" eaLnBrk="1" hangingPunct="1"/>
            <a:r>
              <a:rPr lang="en-AU">
                <a:solidFill>
                  <a:schemeClr val="bg1"/>
                </a:solidFill>
                <a:latin typeface="Calibri"/>
                <a:cs typeface="Calibri"/>
              </a:rPr>
              <a:t>Atomic Quantum Optics Group (M. W. Mitchell)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E1B1D4-D527-BED0-DF46-1264236883AA}"/>
              </a:ext>
            </a:extLst>
          </p:cNvPr>
          <p:cNvSpPr/>
          <p:nvPr/>
        </p:nvSpPr>
        <p:spPr>
          <a:xfrm>
            <a:off x="875934" y="4655171"/>
            <a:ext cx="739213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hangingPunct="1"/>
            <a:r>
              <a:rPr lang="es-ES" sz="2100" dirty="0" err="1">
                <a:solidFill>
                  <a:schemeClr val="bg1"/>
                </a:solidFill>
                <a:latin typeface="Calibri"/>
                <a:cs typeface="Calibri"/>
              </a:rPr>
              <a:t>Wokrshop</a:t>
            </a:r>
            <a:r>
              <a:rPr lang="es-ES" sz="21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s-ES" sz="2100" dirty="0" err="1">
                <a:solidFill>
                  <a:schemeClr val="bg1"/>
                </a:solidFill>
                <a:latin typeface="Calibri"/>
                <a:cs typeface="Calibri"/>
              </a:rPr>
              <a:t>on</a:t>
            </a:r>
            <a:r>
              <a:rPr lang="es-ES" sz="21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s-ES" sz="2100" dirty="0" err="1">
                <a:solidFill>
                  <a:schemeClr val="bg1"/>
                </a:solidFill>
                <a:latin typeface="Calibri"/>
                <a:cs typeface="Calibri"/>
              </a:rPr>
              <a:t>Optically</a:t>
            </a:r>
            <a:r>
              <a:rPr lang="es-ES" sz="21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s-ES" sz="2100" dirty="0" err="1">
                <a:solidFill>
                  <a:schemeClr val="bg1"/>
                </a:solidFill>
                <a:latin typeface="Calibri"/>
                <a:cs typeface="Calibri"/>
              </a:rPr>
              <a:t>Pumped</a:t>
            </a:r>
            <a:r>
              <a:rPr lang="es-ES" sz="21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s-ES" sz="2100" dirty="0" err="1">
                <a:solidFill>
                  <a:schemeClr val="bg1"/>
                </a:solidFill>
                <a:latin typeface="Calibri"/>
                <a:cs typeface="Calibri"/>
              </a:rPr>
              <a:t>Magnetometers</a:t>
            </a:r>
            <a:endParaRPr lang="en-GB" sz="21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ctr" defTabSz="457200" eaLnBrk="1" hangingPunct="1"/>
            <a:r>
              <a:rPr lang="en-GB" sz="1600" dirty="0">
                <a:solidFill>
                  <a:schemeClr val="bg1"/>
                </a:solidFill>
                <a:latin typeface="Calibri"/>
                <a:cs typeface="Calibri"/>
              </a:rPr>
              <a:t>8</a:t>
            </a:r>
            <a:r>
              <a:rPr lang="en-GB" sz="1600" baseline="30000" dirty="0">
                <a:solidFill>
                  <a:schemeClr val="bg1"/>
                </a:solidFill>
                <a:latin typeface="Calibri"/>
                <a:cs typeface="Calibri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Calibri"/>
                <a:cs typeface="Calibri"/>
              </a:rPr>
              <a:t> August 2025, </a:t>
            </a:r>
            <a:r>
              <a:rPr lang="en-AU" sz="1600" dirty="0">
                <a:solidFill>
                  <a:schemeClr val="bg1"/>
                </a:solidFill>
                <a:latin typeface="Calibri"/>
                <a:cs typeface="Calibri"/>
              </a:rPr>
              <a:t>Paul Scherrer Institute, </a:t>
            </a:r>
            <a:r>
              <a:rPr lang="en-AU" sz="1600" dirty="0" err="1">
                <a:solidFill>
                  <a:schemeClr val="bg1"/>
                </a:solidFill>
                <a:latin typeface="Calibri"/>
                <a:cs typeface="Calibri"/>
              </a:rPr>
              <a:t>Villigen</a:t>
            </a:r>
            <a:r>
              <a:rPr lang="en-AU" sz="1600" dirty="0">
                <a:solidFill>
                  <a:schemeClr val="bg1"/>
                </a:solidFill>
                <a:latin typeface="Calibri"/>
                <a:cs typeface="Calibri"/>
              </a:rPr>
              <a:t>, Switzerland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EE4477-EF7B-0255-FB8F-2E1E0A53E9BB}"/>
              </a:ext>
            </a:extLst>
          </p:cNvPr>
          <p:cNvSpPr/>
          <p:nvPr/>
        </p:nvSpPr>
        <p:spPr>
          <a:xfrm>
            <a:off x="648803" y="6104287"/>
            <a:ext cx="1113087" cy="274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17" descr="logo_fundacio_privada_CELLEX">
            <a:extLst>
              <a:ext uri="{FF2B5EF4-FFF2-40B4-BE49-F238E27FC236}">
                <a16:creationId xmlns:a16="http://schemas.microsoft.com/office/drawing/2014/main" id="{886C7F65-A5A5-34BE-12D5-F7B48F86C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598" y="6197341"/>
            <a:ext cx="1560074" cy="548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1752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be 168">
            <a:extLst>
              <a:ext uri="{FF2B5EF4-FFF2-40B4-BE49-F238E27FC236}">
                <a16:creationId xmlns:a16="http://schemas.microsoft.com/office/drawing/2014/main" id="{A9160EA7-8D1E-4441-9A62-D93933663AAC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C9100560-918B-4EE5-BF8B-A32AFD59692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C78BA2-9F5B-41A0-8355-0CA8634315CC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2E68FD0-078C-4448-8198-AF3BDAA9E67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3504B8-B117-4248-9158-C1C6EA55A95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D550B194-53B0-4ACC-9164-F934A61A03C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A13FF01-3DEE-4E2B-85B0-F42FDBA7F10D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91EAD507-F5EB-4823-90C7-DC82139007D6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E752153-667C-4E65-ACF1-1491BDDF32C7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E241DFC6-B4A3-4371-9F84-4A042A992B68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954A25DD-B8E5-462B-A08D-C722AB88A66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DC5CD7C5-94D2-4A8E-BE44-1C25055CF0DE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07BEAC0-CB0F-4077-A168-51B7D400A74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8EDB530-A16B-4D49-933B-4C28E55101BA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FEDD9F5E-E1F6-49F2-BAAF-A5B6F6DCF64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3445A8D-46EA-4725-8C15-4224403779DA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2571226-0343-40F0-95E4-44818D9A9DBA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D1A5CA-717E-4D74-8A0A-C4105E9C9B98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1F0A1D8-025D-49D4-BC82-DB9E551F9997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6764DDB-5EF1-4A8F-8B74-9F2EBE96792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1106E770-D8FE-429E-843D-3D641FBB54D1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63BA96-E147-4B99-94E4-8EB593F45B3F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B94A042-6789-43F2-97A2-DACF71DD8F97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141B77E-3AB7-4109-BD56-566FA6BE5D95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141B77E-3AB7-4109-BD56-566FA6BE5D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5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lowchart: Direct Access Storage 31">
            <a:extLst>
              <a:ext uri="{FF2B5EF4-FFF2-40B4-BE49-F238E27FC236}">
                <a16:creationId xmlns:a16="http://schemas.microsoft.com/office/drawing/2014/main" id="{9A4CD6FA-42CE-46FB-9633-753BAFFCB8FB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058E7E-E8A9-4E32-BD46-26CCD4A363C8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</p:spTree>
    <p:extLst>
      <p:ext uri="{BB962C8B-B14F-4D97-AF65-F5344CB8AC3E}">
        <p14:creationId xmlns:p14="http://schemas.microsoft.com/office/powerpoint/2010/main" val="247755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0BAD4-9A5F-C979-0889-E8B53BE6B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be 168">
            <a:extLst>
              <a:ext uri="{FF2B5EF4-FFF2-40B4-BE49-F238E27FC236}">
                <a16:creationId xmlns:a16="http://schemas.microsoft.com/office/drawing/2014/main" id="{E0FF8E99-40C0-E0D5-9146-9EDF69DF55A5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D52E5695-33B9-F9DA-B7AF-A37563FC9227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C1F93A-11E4-0DEA-52A2-DA9BBEBF16BA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9412FB6-332A-4B34-43A6-7C9870370712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FDF0B1-E65C-4ED6-D11A-1FDDEE1EFC80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37883F7-97EF-73B7-EC2D-580E341C2471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C2F41E-D304-346C-12EF-EE1EB6B9B5A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E9BE7186-8F15-7B3F-EFCF-82FD238BF3B0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C1EC2B44-4283-9604-DFB9-DA45675F8C09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27A98A5-E1F2-E75A-0CAF-2BC631D0861F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35E2C03D-DCBD-59D4-81CF-7AB9252B0EAC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3E449F8-7FE5-458F-778C-943BA7DE11EA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EF7E2B16-040B-A3C0-E19D-6BA9DAB914A5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07273E7-31E7-EC51-46B3-1DBBD8D80037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30C2E4BE-691C-8A97-5F0B-ADA8C5D38F18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6127F37C-B298-AF82-5A36-0B3DCA6267F2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712C1324-82AF-15A8-6B50-FE0AC692CAC6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35411B6-756E-B42F-DE61-C0EBF20EDDCB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61BDC83-47F6-2454-B3C3-83EDF75DB135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DE639EC6-9F66-AC8E-81B3-7389919E31EE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5E0D188D-3330-3975-1075-806558977361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AB7FA6CE-6E34-EFD7-AE87-F0A9B7CA871E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7C71F1F7-1DB4-05C7-F1C6-46AB67A1348D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E71FF2BF-8403-9151-4CC1-2C14CC9500D9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3A081D91-ECB8-1638-9447-86F47243E4FF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B9111FD-C5FF-E376-AE3C-DAED64A59C74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473867E-F067-D864-D438-94B107AB540A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8BBDEEB6-8030-A695-38C7-24A8D455C866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141B77E-3AB7-4109-BD56-566FA6BE5D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5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lowchart: Direct Access Storage 31">
            <a:extLst>
              <a:ext uri="{FF2B5EF4-FFF2-40B4-BE49-F238E27FC236}">
                <a16:creationId xmlns:a16="http://schemas.microsoft.com/office/drawing/2014/main" id="{1D323C6B-6731-D902-A79B-837072B11030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9DE3AAC-A0B9-923E-C88B-C2572AB7F732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A4C08F-E181-BA6B-5590-26AA94AFC4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4190" y="2632363"/>
            <a:ext cx="6403344" cy="3799159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2372642F-7981-9686-2E23-3457B309C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1350" y="2665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99729B-B1EE-B014-6DAD-AC1413A21A3E}"/>
              </a:ext>
            </a:extLst>
          </p:cNvPr>
          <p:cNvSpPr txBox="1"/>
          <p:nvPr/>
        </p:nvSpPr>
        <p:spPr>
          <a:xfrm>
            <a:off x="2883657" y="6464572"/>
            <a:ext cx="62193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buNone/>
            </a:pPr>
            <a:r>
              <a:rPr lang="en-US" sz="1000" dirty="0" err="1">
                <a:effectLst/>
                <a:latin typeface="Arial" panose="020B0604020202020204" pitchFamily="34" charset="0"/>
              </a:rPr>
              <a:t>A.Fabricant</a:t>
            </a:r>
            <a:r>
              <a:rPr lang="en-US" sz="1000" dirty="0">
                <a:effectLst/>
                <a:latin typeface="Arial" panose="020B0604020202020204" pitchFamily="34" charset="0"/>
              </a:rPr>
              <a:t>, I. Novikova, and G. Bison. </a:t>
            </a:r>
            <a:r>
              <a:rPr lang="en-US" sz="1000" i="1" dirty="0">
                <a:effectLst/>
                <a:latin typeface="Arial" panose="020B0604020202020204" pitchFamily="34" charset="0"/>
              </a:rPr>
              <a:t>New Journal of Physics</a:t>
            </a:r>
            <a:r>
              <a:rPr lang="en-US" sz="1000" dirty="0">
                <a:effectLst/>
                <a:latin typeface="Arial" panose="020B0604020202020204" pitchFamily="34" charset="0"/>
              </a:rPr>
              <a:t> 25.2 (2023): 025001.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DB838-4268-F50A-3736-AD2D543A4A03}"/>
              </a:ext>
            </a:extLst>
          </p:cNvPr>
          <p:cNvSpPr/>
          <p:nvPr/>
        </p:nvSpPr>
        <p:spPr>
          <a:xfrm>
            <a:off x="5018708" y="2540481"/>
            <a:ext cx="3062060" cy="392408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47C3C2-EF12-06A0-34DE-2BE8FFB2F986}"/>
              </a:ext>
            </a:extLst>
          </p:cNvPr>
          <p:cNvSpPr/>
          <p:nvPr/>
        </p:nvSpPr>
        <p:spPr>
          <a:xfrm>
            <a:off x="2393473" y="2537084"/>
            <a:ext cx="1731819" cy="392408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11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lochAnimation">
            <a:hlinkClick r:id="" action="ppaction://media"/>
            <a:extLst>
              <a:ext uri="{FF2B5EF4-FFF2-40B4-BE49-F238E27FC236}">
                <a16:creationId xmlns:a16="http://schemas.microsoft.com/office/drawing/2014/main" id="{C0AFCC1B-FC04-4BCF-99E9-FE5EA15648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4032" y="1829948"/>
            <a:ext cx="9144000" cy="5749925"/>
          </a:xfrm>
          <a:prstGeom prst="rect">
            <a:avLst/>
          </a:prstGeom>
        </p:spPr>
      </p:pic>
      <p:sp>
        <p:nvSpPr>
          <p:cNvPr id="169" name="Cube 168">
            <a:extLst>
              <a:ext uri="{FF2B5EF4-FFF2-40B4-BE49-F238E27FC236}">
                <a16:creationId xmlns:a16="http://schemas.microsoft.com/office/drawing/2014/main" id="{A9160EA7-8D1E-4441-9A62-D93933663AAC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C9100560-918B-4EE5-BF8B-A32AFD59692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C78BA2-9F5B-41A0-8355-0CA8634315CC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2E68FD0-078C-4448-8198-AF3BDAA9E67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3504B8-B117-4248-9158-C1C6EA55A95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D550B194-53B0-4ACC-9164-F934A61A03C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A13FF01-3DEE-4E2B-85B0-F42FDBA7F10D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 dirty="0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6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91EAD507-F5EB-4823-90C7-DC82139007D6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E752153-667C-4E65-ACF1-1491BDDF32C7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E241DFC6-B4A3-4371-9F84-4A042A992B68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954A25DD-B8E5-462B-A08D-C722AB88A66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DC5CD7C5-94D2-4A8E-BE44-1C25055CF0DE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07BEAC0-CB0F-4077-A168-51B7D400A74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8EDB530-A16B-4D49-933B-4C28E55101BA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FEDD9F5E-E1F6-49F2-BAAF-A5B6F6DCF64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3445A8D-46EA-4725-8C15-4224403779DA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2571226-0343-40F0-95E4-44818D9A9DBA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D1A5CA-717E-4D74-8A0A-C4105E9C9B98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1F0A1D8-025D-49D4-BC82-DB9E551F9997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6764DDB-5EF1-4A8F-8B74-9F2EBE96792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1106E770-D8FE-429E-843D-3D641FBB54D1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63BA96-E147-4B99-94E4-8EB593F45B3F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A2AA54F-6EB1-4C14-85BE-9875EEA8BC49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0ADFD71-9A28-4722-A3A5-34BAC74598C2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0ADFD71-9A28-4722-A3A5-34BAC74598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8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lowchart: Direct Access Storage 29">
            <a:extLst>
              <a:ext uri="{FF2B5EF4-FFF2-40B4-BE49-F238E27FC236}">
                <a16:creationId xmlns:a16="http://schemas.microsoft.com/office/drawing/2014/main" id="{6CCEC581-EB4A-4B00-B931-B68889157BFD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7C72416-1F89-4E51-90DA-9B3C0467332C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HWP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FF2BF5-440E-B3AC-B892-7528CC25DEBF}"/>
              </a:ext>
            </a:extLst>
          </p:cNvPr>
          <p:cNvSpPr/>
          <p:nvPr/>
        </p:nvSpPr>
        <p:spPr>
          <a:xfrm>
            <a:off x="5545388" y="4837211"/>
            <a:ext cx="276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ighlight>
                  <a:srgbClr val="FFFFFF"/>
                </a:highlight>
                <a:latin typeface="Calibri"/>
                <a:cs typeface="Calibri"/>
              </a:rPr>
              <a:t>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51C57E-294B-C380-08E8-7A37CFB76D8B}"/>
              </a:ext>
            </a:extLst>
          </p:cNvPr>
          <p:cNvSpPr/>
          <p:nvPr/>
        </p:nvSpPr>
        <p:spPr>
          <a:xfrm>
            <a:off x="8035966" y="5100254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ighlight>
                  <a:srgbClr val="FFFFFF"/>
                </a:highlight>
                <a:latin typeface="Calibri"/>
                <a:cs typeface="Calibri"/>
              </a:rPr>
              <a:t>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511252-F46C-2E5C-1575-3B1F4D68A7FB}"/>
              </a:ext>
            </a:extLst>
          </p:cNvPr>
          <p:cNvSpPr/>
          <p:nvPr/>
        </p:nvSpPr>
        <p:spPr>
          <a:xfrm>
            <a:off x="6942497" y="2847726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ighlight>
                  <a:srgbClr val="FFFFFF"/>
                </a:highlight>
                <a:latin typeface="Calibri"/>
                <a:cs typeface="Calibri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68474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F3788-470B-6309-F0EB-8BA6B6AAA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0D2C2F-ADEF-68D4-44B1-3BC377BBE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540" y="3478994"/>
            <a:ext cx="2810564" cy="2107923"/>
          </a:xfrm>
          <a:prstGeom prst="rect">
            <a:avLst/>
          </a:prstGeom>
        </p:spPr>
      </p:pic>
      <p:sp>
        <p:nvSpPr>
          <p:cNvPr id="169" name="Cube 168">
            <a:extLst>
              <a:ext uri="{FF2B5EF4-FFF2-40B4-BE49-F238E27FC236}">
                <a16:creationId xmlns:a16="http://schemas.microsoft.com/office/drawing/2014/main" id="{1CA3634E-9012-365B-2A05-8C81E57302B8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D937FFD0-9A76-8109-6569-8F1BC32AE25B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94C2BAA-F8AE-3203-94CA-DA9F9A096952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83B5B20-DA51-FEDD-6FF7-8C0510CCEB6C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9CED0C-AAC5-CC8F-5409-FBF9EC809EF0}"/>
              </a:ext>
            </a:extLst>
          </p:cNvPr>
          <p:cNvSpPr txBox="1"/>
          <p:nvPr/>
        </p:nvSpPr>
        <p:spPr>
          <a:xfrm>
            <a:off x="145389" y="10689"/>
            <a:ext cx="4026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CEECDCE-3AB5-80AF-2FC5-7DD43ACA6226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E8B2FFDC-D5B1-551D-40EB-56468B5E3B58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465599A5-D726-84F0-65A2-4B246E7ED743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8782B0F2-5FFA-0E3A-2FE9-3BF252562DB3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4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 150">
            <a:extLst>
              <a:ext uri="{FF2B5EF4-FFF2-40B4-BE49-F238E27FC236}">
                <a16:creationId xmlns:a16="http://schemas.microsoft.com/office/drawing/2014/main" id="{80469136-F89A-23AC-3B4D-D0B7E3442B14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F4208ABE-4D5A-233F-25C6-515EE501116B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9AF8BDC5-5A30-A10E-BEF4-82D84935D4C1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693681EC-BE82-343E-A73E-04C516505A87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4D744829-3B49-AAA6-0974-D6443F901708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F28D63E-3696-5923-EBEB-66E160A86F60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C444C52D-BD46-5B9D-0764-C28F36F73CAA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CB7BC352-3A15-DBB0-1B97-04041FCB4DB9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C7FF3897-F23D-728A-B033-FEBF80A90AD7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7633436-23CC-77FD-3FAA-D905E4D1AEF1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F7F4E03-6BFA-0EF4-BF2B-1BB90DD3DF10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427B1C97-16A8-C24A-9E1B-0BCD42478B9E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051D9FA8-6088-FD34-2D11-A21965172FBF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A1BD7C7-DC8C-06D6-83F2-6481A5851095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35DFE991-48F4-5D5D-2452-48D01416C780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EC029D86-5DC5-98D2-79C8-32D45FBB724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E95B8397-DEC7-8360-A884-B65E9E702D80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4710F86-80AA-8EF0-206B-4A48CFF8B09E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28B362F-82A9-98E8-3DB2-745B566AC415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23F80222-4BF6-93CA-DDEF-A12C0490860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7606390" y="2366465"/>
            <a:ext cx="1454780" cy="506027"/>
          </a:xfrm>
          <a:prstGeom prst="bentConnector3">
            <a:avLst>
              <a:gd name="adj1" fmla="val 2475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97D7F85B-B08D-3382-B620-B4172EE26EDC}"/>
              </a:ext>
            </a:extLst>
          </p:cNvPr>
          <p:cNvSpPr/>
          <p:nvPr/>
        </p:nvSpPr>
        <p:spPr>
          <a:xfrm>
            <a:off x="7226550" y="3316382"/>
            <a:ext cx="1114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time domain</a:t>
            </a:r>
          </a:p>
        </p:txBody>
      </p:sp>
      <p:sp>
        <p:nvSpPr>
          <p:cNvPr id="38" name="Flowchart: Direct Access Storage 37">
            <a:extLst>
              <a:ext uri="{FF2B5EF4-FFF2-40B4-BE49-F238E27FC236}">
                <a16:creationId xmlns:a16="http://schemas.microsoft.com/office/drawing/2014/main" id="{55E32413-7BF3-8987-E0CF-AD2A3E1BB4BD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2AC8584-D504-1C6F-4615-249D0D9F3CD9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</p:spTree>
    <p:extLst>
      <p:ext uri="{BB962C8B-B14F-4D97-AF65-F5344CB8AC3E}">
        <p14:creationId xmlns:p14="http://schemas.microsoft.com/office/powerpoint/2010/main" val="3789618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241EE-521C-6C0A-50CD-923A121F8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921CA8-39A3-BBA7-72E2-1017884BE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540" y="3478994"/>
            <a:ext cx="2810564" cy="2107923"/>
          </a:xfrm>
          <a:prstGeom prst="rect">
            <a:avLst/>
          </a:prstGeom>
        </p:spPr>
      </p:pic>
      <p:sp>
        <p:nvSpPr>
          <p:cNvPr id="169" name="Cube 168">
            <a:extLst>
              <a:ext uri="{FF2B5EF4-FFF2-40B4-BE49-F238E27FC236}">
                <a16:creationId xmlns:a16="http://schemas.microsoft.com/office/drawing/2014/main" id="{64B6798E-21AF-307D-756E-83BC729857D6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AC4F3627-83C0-F620-6430-DB344B1F3876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D39DA31-5B13-D701-FA3D-F4499596F955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B785D57-A79C-92A8-307E-D2BEE81E217E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49C4E7-D64D-CFF9-9FCE-405D50352640}"/>
              </a:ext>
            </a:extLst>
          </p:cNvPr>
          <p:cNvSpPr txBox="1"/>
          <p:nvPr/>
        </p:nvSpPr>
        <p:spPr>
          <a:xfrm>
            <a:off x="145389" y="10689"/>
            <a:ext cx="4026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B96C455-1E28-5EE2-495E-099560A412C3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3A32A9F-DD9D-4924-291D-2E33512EA2D8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FD46E63-C28D-58EA-DA4D-40A1D9809F72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2A685A24-3D77-0EC7-1179-FAE7E7B170E7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4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 150">
            <a:extLst>
              <a:ext uri="{FF2B5EF4-FFF2-40B4-BE49-F238E27FC236}">
                <a16:creationId xmlns:a16="http://schemas.microsoft.com/office/drawing/2014/main" id="{D74D2F9E-C5B8-B9F6-84FF-7D2F3BCB18B7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0628BF3-71FC-FEFD-C28D-270A1DE4A56F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EDFCAC68-9EA3-152B-30B1-A02A78585E86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62CF3E81-9B63-E916-BE91-BC6EEA60503F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331DAA23-54C2-A262-94A6-86FBF47567E3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AB9C7BC-13F7-177B-8E07-C3241F70DABD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43EC8B2B-E0E4-A64D-13C1-8ED252A4728F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C6F9B98F-5D8E-AA8E-3B09-30AD48ACBB58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80A10360-DA59-8105-4610-B9A2FC0670D0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BDC4CF3-2E27-70A8-6286-F971C06A3F0C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E3679BC-C819-88D9-BF4C-7CB70D59C2DC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B6AB63A1-126B-C2C7-41F7-E6E3117E5723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CB4A3430-A9B9-5E57-0E90-DF95E5A004F3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0C2DC6B-BADA-C288-8CDC-56414A048346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EC3B921-7859-1BDE-0F98-DBE9A9DE1B4C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6E55F4A6-4403-1E7D-5A4D-4BF6ED067950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DB058DFD-681E-5313-E61B-896595675B8F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5EEF3AB-472B-5F28-1D65-C016DC1B6879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2E2B1B1-460C-9BE0-1376-A922E3A7C6FE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1884E4-9F1F-82F3-67D2-534A53C024C1}"/>
              </a:ext>
            </a:extLst>
          </p:cNvPr>
          <p:cNvSpPr/>
          <p:nvPr/>
        </p:nvSpPr>
        <p:spPr>
          <a:xfrm>
            <a:off x="5687788" y="6070260"/>
            <a:ext cx="18054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Fourier transform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05FCC3-8724-2C2B-6BF2-F2FF36E8CA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4229" y="3443293"/>
            <a:ext cx="3138536" cy="2278227"/>
          </a:xfrm>
          <a:prstGeom prst="rect">
            <a:avLst/>
          </a:prstGeom>
        </p:spPr>
      </p:pic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A67AD6E9-B637-F6F1-0516-BDADC7DB84DF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7606390" y="2366465"/>
            <a:ext cx="1454780" cy="506027"/>
          </a:xfrm>
          <a:prstGeom prst="bentConnector3">
            <a:avLst>
              <a:gd name="adj1" fmla="val 2475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4F943C6C-CD1A-AC4F-2156-12D448A64C69}"/>
              </a:ext>
            </a:extLst>
          </p:cNvPr>
          <p:cNvSpPr/>
          <p:nvPr/>
        </p:nvSpPr>
        <p:spPr>
          <a:xfrm>
            <a:off x="7226550" y="3316382"/>
            <a:ext cx="1114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time domain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CC565C7-D405-73F6-C832-A9B36AA96A4E}"/>
              </a:ext>
            </a:extLst>
          </p:cNvPr>
          <p:cNvSpPr/>
          <p:nvPr/>
        </p:nvSpPr>
        <p:spPr>
          <a:xfrm>
            <a:off x="4089076" y="3346869"/>
            <a:ext cx="1514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highlight>
                  <a:srgbClr val="FFFFFF"/>
                </a:highlight>
                <a:latin typeface="Calibri"/>
                <a:cs typeface="Calibri"/>
              </a:rPr>
              <a:t>frequency domain</a:t>
            </a:r>
          </a:p>
        </p:txBody>
      </p:sp>
      <p:sp>
        <p:nvSpPr>
          <p:cNvPr id="38" name="Flowchart: Direct Access Storage 37">
            <a:extLst>
              <a:ext uri="{FF2B5EF4-FFF2-40B4-BE49-F238E27FC236}">
                <a16:creationId xmlns:a16="http://schemas.microsoft.com/office/drawing/2014/main" id="{BE80A40A-2CC5-D5FA-43FC-D3411965DFC0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C02974-4D4C-2D82-9EA6-9A598E7AFD8C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  <p:sp>
        <p:nvSpPr>
          <p:cNvPr id="32" name="Right Bracket 31">
            <a:extLst>
              <a:ext uri="{FF2B5EF4-FFF2-40B4-BE49-F238E27FC236}">
                <a16:creationId xmlns:a16="http://schemas.microsoft.com/office/drawing/2014/main" id="{A1825722-AAC5-D22C-2231-F12F563C287C}"/>
              </a:ext>
            </a:extLst>
          </p:cNvPr>
          <p:cNvSpPr/>
          <p:nvPr/>
        </p:nvSpPr>
        <p:spPr bwMode="auto">
          <a:xfrm rot="5400000">
            <a:off x="6318929" y="4480312"/>
            <a:ext cx="369332" cy="2810563"/>
          </a:xfrm>
          <a:prstGeom prst="rightBracke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12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AE9BE-A34C-5210-87BE-09E4388A4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0A909D-A71F-7B19-563A-3E66C63DB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540" y="3478994"/>
            <a:ext cx="2810564" cy="2107923"/>
          </a:xfrm>
          <a:prstGeom prst="rect">
            <a:avLst/>
          </a:prstGeom>
        </p:spPr>
      </p:pic>
      <p:sp>
        <p:nvSpPr>
          <p:cNvPr id="169" name="Cube 168">
            <a:extLst>
              <a:ext uri="{FF2B5EF4-FFF2-40B4-BE49-F238E27FC236}">
                <a16:creationId xmlns:a16="http://schemas.microsoft.com/office/drawing/2014/main" id="{37DFEBE5-012D-7601-CA73-8306139D533B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2453A57-CB3B-7DAC-A766-0309B40F2F37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A03F634-E742-355A-47F6-023B016B8B5D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B773305-1074-13D3-9ADD-D4E45B7791BC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B2AF5B-062F-8186-D184-AD2C0A934D39}"/>
              </a:ext>
            </a:extLst>
          </p:cNvPr>
          <p:cNvSpPr txBox="1"/>
          <p:nvPr/>
        </p:nvSpPr>
        <p:spPr>
          <a:xfrm>
            <a:off x="145389" y="10689"/>
            <a:ext cx="4026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4983DAF-71E3-F1F6-C178-39A08891BBBC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2B9B33AE-1A06-3A1E-9A7D-0F5BC7D1155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FFE3B3CE-C8C4-7A4E-5D85-63642BC738EF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1749904A-D9B0-15B3-EDBA-6FC3FBCDFDB7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4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 150">
            <a:extLst>
              <a:ext uri="{FF2B5EF4-FFF2-40B4-BE49-F238E27FC236}">
                <a16:creationId xmlns:a16="http://schemas.microsoft.com/office/drawing/2014/main" id="{FA5CBC13-DD20-8E61-36E5-A8043E9D40D0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081FB8DE-813F-D2AE-5CB5-19F5420F914A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E644D51-6191-08F6-CB2F-035080CE4EF8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112F226C-8978-FC31-77B3-31CEED62050A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D557B090-F9D2-DED2-056B-19B513493C3D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5CC7A60-0C03-3587-8F06-DA99182E2AF3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0F262637-5E05-8581-1DA1-7E76FF3523C2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67B59C36-F580-1BC2-DAD4-224A582CABF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08E2FDE8-7E0F-4559-A9E5-728A143825A9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33F3E5FF-3667-14FB-7D2A-7C2EB4CDC9E1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320FACB8-6364-54F8-EDC4-391E40A82396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B1007BA-9CEC-2F54-BFE7-9E0F41478D56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ED66737C-7C27-0EB6-7522-7F55727F76E0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8F4717D-3870-5310-6E41-F061C5C3672B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BC2CD92F-ED0D-2680-61E8-D9CB7B4A0455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105EFC81-4AD7-CF0E-A366-67DC43D0C853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938C542B-136C-8AD8-1F2D-FB888E402223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81DEC6D-1918-D23E-6770-39B7D51911EF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7FD63EB-D4DD-0553-17E4-C88C9C23DA21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0FD236-CA48-7503-B1CB-814288968EC8}"/>
              </a:ext>
            </a:extLst>
          </p:cNvPr>
          <p:cNvSpPr/>
          <p:nvPr/>
        </p:nvSpPr>
        <p:spPr>
          <a:xfrm>
            <a:off x="5687788" y="6070260"/>
            <a:ext cx="18054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Fourier transform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6ED364-4164-0A7C-59FD-31F64B482D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4229" y="3443293"/>
            <a:ext cx="3138536" cy="2278227"/>
          </a:xfrm>
          <a:prstGeom prst="rect">
            <a:avLst/>
          </a:prstGeom>
        </p:spPr>
      </p:pic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9E532351-5C9C-F508-9E01-57415C4E6CAA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7606390" y="2366465"/>
            <a:ext cx="1454780" cy="506027"/>
          </a:xfrm>
          <a:prstGeom prst="bentConnector3">
            <a:avLst>
              <a:gd name="adj1" fmla="val 2475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142718B1-76C8-5EE4-B420-B9F00F90EFAB}"/>
              </a:ext>
            </a:extLst>
          </p:cNvPr>
          <p:cNvSpPr/>
          <p:nvPr/>
        </p:nvSpPr>
        <p:spPr>
          <a:xfrm>
            <a:off x="7226550" y="3316382"/>
            <a:ext cx="1114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time domain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5C63081-1F9F-B8B3-E0ED-03E62A1352AB}"/>
              </a:ext>
            </a:extLst>
          </p:cNvPr>
          <p:cNvSpPr/>
          <p:nvPr/>
        </p:nvSpPr>
        <p:spPr>
          <a:xfrm>
            <a:off x="4089076" y="3346869"/>
            <a:ext cx="1514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highlight>
                  <a:srgbClr val="FFFFFF"/>
                </a:highlight>
                <a:latin typeface="Calibri"/>
                <a:cs typeface="Calibri"/>
              </a:rPr>
              <a:t>frequency domain</a:t>
            </a:r>
          </a:p>
        </p:txBody>
      </p:sp>
      <p:sp>
        <p:nvSpPr>
          <p:cNvPr id="38" name="Flowchart: Direct Access Storage 37">
            <a:extLst>
              <a:ext uri="{FF2B5EF4-FFF2-40B4-BE49-F238E27FC236}">
                <a16:creationId xmlns:a16="http://schemas.microsoft.com/office/drawing/2014/main" id="{E806B716-B94D-7C54-D4E7-2A73CE798ECA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0B9CE09-696E-E79D-36C9-9BDF94C3C18D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4336E21-9617-7749-8641-CF8F38E758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780" y="3654646"/>
            <a:ext cx="2961788" cy="191811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0264773-4A27-4A72-CCF9-F6397E390D28}"/>
              </a:ext>
            </a:extLst>
          </p:cNvPr>
          <p:cNvSpPr/>
          <p:nvPr/>
        </p:nvSpPr>
        <p:spPr>
          <a:xfrm>
            <a:off x="978396" y="3378046"/>
            <a:ext cx="1514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highlight>
                  <a:srgbClr val="FFFFFF"/>
                </a:highlight>
                <a:latin typeface="Calibri"/>
                <a:cs typeface="Calibri"/>
              </a:rPr>
              <a:t>frequency domain</a:t>
            </a:r>
          </a:p>
        </p:txBody>
      </p:sp>
      <p:sp>
        <p:nvSpPr>
          <p:cNvPr id="32" name="Right Bracket 31">
            <a:extLst>
              <a:ext uri="{FF2B5EF4-FFF2-40B4-BE49-F238E27FC236}">
                <a16:creationId xmlns:a16="http://schemas.microsoft.com/office/drawing/2014/main" id="{70E25F34-3F25-0F48-5CEA-D0D773A469E5}"/>
              </a:ext>
            </a:extLst>
          </p:cNvPr>
          <p:cNvSpPr/>
          <p:nvPr/>
        </p:nvSpPr>
        <p:spPr bwMode="auto">
          <a:xfrm rot="5400000">
            <a:off x="6318929" y="4480312"/>
            <a:ext cx="369332" cy="2810563"/>
          </a:xfrm>
          <a:prstGeom prst="rightBracke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C1BFD70-9DA0-026A-FA19-8B0D699E9C1E}"/>
              </a:ext>
            </a:extLst>
          </p:cNvPr>
          <p:cNvSpPr/>
          <p:nvPr/>
        </p:nvSpPr>
        <p:spPr>
          <a:xfrm>
            <a:off x="2439709" y="6109219"/>
            <a:ext cx="18054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demodulation</a:t>
            </a:r>
          </a:p>
        </p:txBody>
      </p:sp>
      <p:sp>
        <p:nvSpPr>
          <p:cNvPr id="35" name="Right Bracket 34">
            <a:extLst>
              <a:ext uri="{FF2B5EF4-FFF2-40B4-BE49-F238E27FC236}">
                <a16:creationId xmlns:a16="http://schemas.microsoft.com/office/drawing/2014/main" id="{B7B75AFF-7843-850F-9087-A0B339C381B8}"/>
              </a:ext>
            </a:extLst>
          </p:cNvPr>
          <p:cNvSpPr/>
          <p:nvPr/>
        </p:nvSpPr>
        <p:spPr bwMode="auto">
          <a:xfrm rot="5400000">
            <a:off x="3158747" y="4323800"/>
            <a:ext cx="343093" cy="3138536"/>
          </a:xfrm>
          <a:prstGeom prst="rightBracke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39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192">
            <a:extLst>
              <a:ext uri="{FF2B5EF4-FFF2-40B4-BE49-F238E27FC236}">
                <a16:creationId xmlns:a16="http://schemas.microsoft.com/office/drawing/2014/main" id="{81C761E4-A120-4D34-94A8-339B19910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479" y="2437231"/>
            <a:ext cx="2272936" cy="1704702"/>
          </a:xfrm>
          <a:prstGeom prst="rect">
            <a:avLst/>
          </a:prstGeom>
        </p:spPr>
      </p:pic>
      <p:grpSp>
        <p:nvGrpSpPr>
          <p:cNvPr id="201" name="Group 200">
            <a:extLst>
              <a:ext uri="{FF2B5EF4-FFF2-40B4-BE49-F238E27FC236}">
                <a16:creationId xmlns:a16="http://schemas.microsoft.com/office/drawing/2014/main" id="{2F0CBD2C-D216-4A17-8511-005ECEE13A35}"/>
              </a:ext>
            </a:extLst>
          </p:cNvPr>
          <p:cNvGrpSpPr/>
          <p:nvPr/>
        </p:nvGrpSpPr>
        <p:grpSpPr>
          <a:xfrm>
            <a:off x="1341151" y="4217293"/>
            <a:ext cx="3112521" cy="2523025"/>
            <a:chOff x="1043608" y="3937170"/>
            <a:chExt cx="3057692" cy="2700304"/>
          </a:xfrm>
        </p:grpSpPr>
        <p:pic>
          <p:nvPicPr>
            <p:cNvPr id="202" name="Picture 201">
              <a:extLst>
                <a:ext uri="{FF2B5EF4-FFF2-40B4-BE49-F238E27FC236}">
                  <a16:creationId xmlns:a16="http://schemas.microsoft.com/office/drawing/2014/main" id="{13F254A0-F2EC-4ED4-84D4-62AB94DBC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763" t="21167" r="45941" b="39555"/>
            <a:stretch/>
          </p:blipFill>
          <p:spPr>
            <a:xfrm>
              <a:off x="1043608" y="3937170"/>
              <a:ext cx="3057692" cy="2700304"/>
            </a:xfrm>
            <a:prstGeom prst="rect">
              <a:avLst/>
            </a:prstGeom>
          </p:spPr>
        </p:pic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75C9E1D2-FB3C-4074-BCC1-39285E8612C2}"/>
                </a:ext>
              </a:extLst>
            </p:cNvPr>
            <p:cNvSpPr/>
            <p:nvPr/>
          </p:nvSpPr>
          <p:spPr>
            <a:xfrm>
              <a:off x="2339752" y="5135500"/>
              <a:ext cx="1584176" cy="867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32E85618-27CD-4660-8368-252BBE193740}"/>
                </a:ext>
              </a:extLst>
            </p:cNvPr>
            <p:cNvSpPr/>
            <p:nvPr/>
          </p:nvSpPr>
          <p:spPr>
            <a:xfrm flipH="1">
              <a:off x="1870156" y="5733256"/>
              <a:ext cx="584448" cy="3454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216EF9C3-C623-44BB-B2A5-80A6375BCB9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67882" y="4793674"/>
              <a:ext cx="204492" cy="761592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BC2499E7-DE34-4042-A674-17D5356385C8}"/>
                </a:ext>
              </a:extLst>
            </p:cNvPr>
            <p:cNvSpPr/>
            <p:nvPr/>
          </p:nvSpPr>
          <p:spPr>
            <a:xfrm>
              <a:off x="2221975" y="5626164"/>
              <a:ext cx="1728951" cy="3499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/>
                  <a:cs typeface="Calibri"/>
                </a:rPr>
                <a:t>in phase quadrature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5130743-CBFF-470E-AC7E-3AE65CBC5ED7}"/>
              </a:ext>
            </a:extLst>
          </p:cNvPr>
          <p:cNvGrpSpPr/>
          <p:nvPr/>
        </p:nvGrpSpPr>
        <p:grpSpPr>
          <a:xfrm>
            <a:off x="4682073" y="4470281"/>
            <a:ext cx="3398695" cy="2275832"/>
            <a:chOff x="4860032" y="4208734"/>
            <a:chExt cx="3140786" cy="2428740"/>
          </a:xfrm>
        </p:grpSpPr>
        <p:pic>
          <p:nvPicPr>
            <p:cNvPr id="208" name="Picture 207">
              <a:extLst>
                <a:ext uri="{FF2B5EF4-FFF2-40B4-BE49-F238E27FC236}">
                  <a16:creationId xmlns:a16="http://schemas.microsoft.com/office/drawing/2014/main" id="{A40CAF24-0C3F-4D50-B7D8-C4AC7D10B8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763" t="59919" r="45941" b="5901"/>
            <a:stretch/>
          </p:blipFill>
          <p:spPr>
            <a:xfrm>
              <a:off x="4860032" y="4223758"/>
              <a:ext cx="3140786" cy="2413716"/>
            </a:xfrm>
            <a:prstGeom prst="rect">
              <a:avLst/>
            </a:prstGeom>
          </p:spPr>
        </p:pic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A3E12D27-81F7-4641-90C0-21222ED3DA75}"/>
                </a:ext>
              </a:extLst>
            </p:cNvPr>
            <p:cNvSpPr/>
            <p:nvPr/>
          </p:nvSpPr>
          <p:spPr>
            <a:xfrm flipH="1">
              <a:off x="5652118" y="5070576"/>
              <a:ext cx="1210196" cy="4033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EE9F3964-83B4-459D-ABFC-38281C681C8E}"/>
                </a:ext>
              </a:extLst>
            </p:cNvPr>
            <p:cNvSpPr/>
            <p:nvPr/>
          </p:nvSpPr>
          <p:spPr>
            <a:xfrm flipH="1">
              <a:off x="6862315" y="4553557"/>
              <a:ext cx="101536" cy="93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66CDD0A0-3537-40FB-916B-282ADE29272A}"/>
                </a:ext>
              </a:extLst>
            </p:cNvPr>
            <p:cNvSpPr/>
            <p:nvPr/>
          </p:nvSpPr>
          <p:spPr>
            <a:xfrm flipH="1">
              <a:off x="5652117" y="5515280"/>
              <a:ext cx="1311733" cy="5634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A0677E5E-668C-4F21-A6E0-130032E97110}"/>
                </a:ext>
              </a:extLst>
            </p:cNvPr>
            <p:cNvSpPr/>
            <p:nvPr/>
          </p:nvSpPr>
          <p:spPr>
            <a:xfrm flipH="1">
              <a:off x="7092280" y="4208734"/>
              <a:ext cx="720080" cy="10924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FA46EFD2-EDF6-4EB3-B856-0B7CB25AD1B9}"/>
                </a:ext>
              </a:extLst>
            </p:cNvPr>
            <p:cNvSpPr/>
            <p:nvPr/>
          </p:nvSpPr>
          <p:spPr>
            <a:xfrm flipH="1">
              <a:off x="6870604" y="4208734"/>
              <a:ext cx="323213" cy="4994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FAC78FE1-010C-47D2-A3CF-2A64CE749495}"/>
                </a:ext>
              </a:extLst>
            </p:cNvPr>
            <p:cNvSpPr/>
            <p:nvPr/>
          </p:nvSpPr>
          <p:spPr>
            <a:xfrm flipH="1">
              <a:off x="6551308" y="4688523"/>
              <a:ext cx="323213" cy="4994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527E800F-073E-47F7-B46E-3BC10E1653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22030" y="4521310"/>
              <a:ext cx="241239" cy="1355962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7E979CF-A411-4722-B585-8635BB6B532B}"/>
                </a:ext>
              </a:extLst>
            </p:cNvPr>
            <p:cNvSpPr/>
            <p:nvPr/>
          </p:nvSpPr>
          <p:spPr>
            <a:xfrm>
              <a:off x="5609402" y="5535701"/>
              <a:ext cx="1222223" cy="5932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/>
                  <a:cs typeface="Calibri"/>
                </a:rPr>
                <a:t>out of phase </a:t>
              </a:r>
            </a:p>
            <a:p>
              <a:r>
                <a:rPr lang="en-US" sz="1400">
                  <a:latin typeface="Calibri"/>
                  <a:cs typeface="Calibri"/>
                </a:rPr>
                <a:t>quadrature</a:t>
              </a:r>
            </a:p>
          </p:txBody>
        </p:sp>
      </p:grpSp>
      <p:cxnSp>
        <p:nvCxnSpPr>
          <p:cNvPr id="181" name="Connector: Elbow 180">
            <a:extLst>
              <a:ext uri="{FF2B5EF4-FFF2-40B4-BE49-F238E27FC236}">
                <a16:creationId xmlns:a16="http://schemas.microsoft.com/office/drawing/2014/main" id="{AE1F0AFE-C6EB-4A53-8C02-F026566E02C5}"/>
              </a:ext>
            </a:extLst>
          </p:cNvPr>
          <p:cNvCxnSpPr>
            <a:cxnSpLocks/>
          </p:cNvCxnSpPr>
          <p:nvPr/>
        </p:nvCxnSpPr>
        <p:spPr bwMode="auto">
          <a:xfrm>
            <a:off x="939973" y="2107533"/>
            <a:ext cx="2928224" cy="2134264"/>
          </a:xfrm>
          <a:prstGeom prst="bentConnector3">
            <a:avLst>
              <a:gd name="adj1" fmla="val -13338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9" name="Cube 168">
            <a:extLst>
              <a:ext uri="{FF2B5EF4-FFF2-40B4-BE49-F238E27FC236}">
                <a16:creationId xmlns:a16="http://schemas.microsoft.com/office/drawing/2014/main" id="{A9160EA7-8D1E-4441-9A62-D93933663AAC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C9100560-918B-4EE5-BF8B-A32AFD59692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C78BA2-9F5B-41A0-8355-0CA8634315CC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1B021FB-9E55-4163-ACCB-F0243C2D4E2A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2E68FD0-078C-4448-8198-AF3BDAA9E67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3504B8-B117-4248-9158-C1C6EA55A95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5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 150">
            <a:extLst>
              <a:ext uri="{FF2B5EF4-FFF2-40B4-BE49-F238E27FC236}">
                <a16:creationId xmlns:a16="http://schemas.microsoft.com/office/drawing/2014/main" id="{D550B194-53B0-4ACC-9164-F934A61A03C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A13FF01-3DEE-4E2B-85B0-F42FDBA7F10D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6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91EAD507-F5EB-4823-90C7-DC82139007D6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E241DFC6-B4A3-4371-9F84-4A042A992B68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954A25DD-B8E5-462B-A08D-C722AB88A66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DC5CD7C5-94D2-4A8E-BE44-1C25055CF0DE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07BEAC0-CB0F-4077-A168-51B7D400A74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8EDB530-A16B-4D49-933B-4C28E55101BA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FEDD9F5E-E1F6-49F2-BAAF-A5B6F6DCF64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3445A8D-46EA-4725-8C15-4224403779DA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2571226-0343-40F0-95E4-44818D9A9DBA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D1A5CA-717E-4D74-8A0A-C4105E9C9B98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1F0A1D8-025D-49D4-BC82-DB9E551F9997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9" name="Connector: Elbow 178">
            <a:extLst>
              <a:ext uri="{FF2B5EF4-FFF2-40B4-BE49-F238E27FC236}">
                <a16:creationId xmlns:a16="http://schemas.microsoft.com/office/drawing/2014/main" id="{0F0331CF-5DB7-47ED-B901-36B4174A5747}"/>
              </a:ext>
            </a:extLst>
          </p:cNvPr>
          <p:cNvCxnSpPr>
            <a:cxnSpLocks/>
            <a:endCxn id="194" idx="3"/>
          </p:cNvCxnSpPr>
          <p:nvPr/>
        </p:nvCxnSpPr>
        <p:spPr bwMode="auto">
          <a:xfrm rot="10800000" flipV="1">
            <a:off x="5344908" y="1892090"/>
            <a:ext cx="2735860" cy="2336664"/>
          </a:xfrm>
          <a:prstGeom prst="bentConnector3">
            <a:avLst>
              <a:gd name="adj1" fmla="val -12116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6764DDB-5EF1-4A8F-8B74-9F2EBE96792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1106E770-D8FE-429E-843D-3D641FBB54D1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2" name="Picture 191">
            <a:extLst>
              <a:ext uri="{FF2B5EF4-FFF2-40B4-BE49-F238E27FC236}">
                <a16:creationId xmlns:a16="http://schemas.microsoft.com/office/drawing/2014/main" id="{0ABB3FC4-2F1E-475E-91CD-CA0B759B01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6173" y="2449816"/>
            <a:ext cx="2228119" cy="1671088"/>
          </a:xfrm>
          <a:prstGeom prst="rect">
            <a:avLst/>
          </a:prstGeom>
        </p:spPr>
      </p:pic>
      <p:sp>
        <p:nvSpPr>
          <p:cNvPr id="194" name="Rectangle 193">
            <a:extLst>
              <a:ext uri="{FF2B5EF4-FFF2-40B4-BE49-F238E27FC236}">
                <a16:creationId xmlns:a16="http://schemas.microsoft.com/office/drawing/2014/main" id="{786FDA02-C272-4494-AFBE-604B80D9D6C5}"/>
              </a:ext>
            </a:extLst>
          </p:cNvPr>
          <p:cNvSpPr/>
          <p:nvPr/>
        </p:nvSpPr>
        <p:spPr>
          <a:xfrm>
            <a:off x="3838277" y="4044088"/>
            <a:ext cx="15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demodulation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FCB2280-20A6-46F0-AEA6-5E8F8B90E331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1709355-020E-43DF-954F-56239297D6C7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sp>
        <p:nvSpPr>
          <p:cNvPr id="51" name="Flowchart: Direct Access Storage 50">
            <a:extLst>
              <a:ext uri="{FF2B5EF4-FFF2-40B4-BE49-F238E27FC236}">
                <a16:creationId xmlns:a16="http://schemas.microsoft.com/office/drawing/2014/main" id="{09CBD527-F65D-48C7-AD2E-8B205C0C2CB2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6BE358-0FDB-4D01-AC26-04582ACB95E2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</p:spTree>
    <p:extLst>
      <p:ext uri="{BB962C8B-B14F-4D97-AF65-F5344CB8AC3E}">
        <p14:creationId xmlns:p14="http://schemas.microsoft.com/office/powerpoint/2010/main" val="3399326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en-US" sz="21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1B6331-838F-49C6-B676-9F0BA08FDE51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8D6B60-2609-4D18-9B17-A35B2EC0F790}"/>
              </a:ext>
            </a:extLst>
          </p:cNvPr>
          <p:cNvSpPr txBox="1"/>
          <p:nvPr/>
        </p:nvSpPr>
        <p:spPr>
          <a:xfrm>
            <a:off x="3159030" y="3668178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2EDCCD-635A-40CB-8FF4-2DE9F71AC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56" y="2250435"/>
            <a:ext cx="3838575" cy="39147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8133ED6-671C-4E36-82A9-EB41EA400C5A}"/>
              </a:ext>
            </a:extLst>
          </p:cNvPr>
          <p:cNvSpPr txBox="1"/>
          <p:nvPr/>
        </p:nvSpPr>
        <p:spPr>
          <a:xfrm>
            <a:off x="1376262" y="520796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201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1650900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1650900" cy="323165"/>
              </a:xfrm>
              <a:prstGeom prst="rect">
                <a:avLst/>
              </a:prstGeom>
              <a:blipFill>
                <a:blip r:embed="rId4"/>
                <a:stretch>
                  <a:fillRect l="-2952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B7E090F-86A5-45CA-9F2F-2350FB6087A2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F06E4BB-0237-4C3C-991A-4B4B32CBE9A3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03620F5-C738-4C47-8130-91554181F703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159CB19-9F0C-4D64-A97F-79A9C064FD99}"/>
              </a:ext>
            </a:extLst>
          </p:cNvPr>
          <p:cNvSpPr/>
          <p:nvPr/>
        </p:nvSpPr>
        <p:spPr>
          <a:xfrm>
            <a:off x="8181975" y="915210"/>
            <a:ext cx="803000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55149E-AAC7-44C9-9AB2-F323C0D8AE16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ECB98-475F-4BD5-8984-FDA90AF28A31}"/>
              </a:ext>
            </a:extLst>
          </p:cNvPr>
          <p:cNvSpPr txBox="1"/>
          <p:nvPr/>
        </p:nvSpPr>
        <p:spPr>
          <a:xfrm>
            <a:off x="3159030" y="3668178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473CB3C-27B0-4DD0-89BB-FD1FE2536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56" y="2250435"/>
            <a:ext cx="3838575" cy="3914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5117F4F-2EBD-42AE-BF95-DEB1FB2CF96F}"/>
              </a:ext>
            </a:extLst>
          </p:cNvPr>
          <p:cNvSpPr txBox="1"/>
          <p:nvPr/>
        </p:nvSpPr>
        <p:spPr>
          <a:xfrm>
            <a:off x="1376262" y="520796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555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4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B7E090F-86A5-45CA-9F2F-2350FB6087A2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F06E4BB-0237-4C3C-991A-4B4B32CBE9A3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765D2D-D24E-4C57-8A67-33D480689BFC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236FFEE-D2A3-468B-B181-1318F4D55166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A12C7CFF-A512-42F8-A7F3-B9388EA1F50D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48342F-C62B-46C2-9A5F-2702423E3668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1A8494-13EA-4920-A8C0-3EB5397D3568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03620F5-C738-4C47-8130-91554181F703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2EE7C2-E219-4623-B231-876934EFF4BA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74A2B0A-CFC3-4E8B-AE80-68E1394EFE53}"/>
              </a:ext>
            </a:extLst>
          </p:cNvPr>
          <p:cNvSpPr/>
          <p:nvPr/>
        </p:nvSpPr>
        <p:spPr>
          <a:xfrm>
            <a:off x="2562099" y="914687"/>
            <a:ext cx="186798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159CB19-9F0C-4D64-A97F-79A9C064FD99}"/>
              </a:ext>
            </a:extLst>
          </p:cNvPr>
          <p:cNvSpPr/>
          <p:nvPr/>
        </p:nvSpPr>
        <p:spPr>
          <a:xfrm>
            <a:off x="8181975" y="915210"/>
            <a:ext cx="803000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9B01345-61FD-44D1-B6B5-1F1B9309250D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29CE75-FECF-4F0F-B3DD-528B446C5B50}"/>
              </a:ext>
            </a:extLst>
          </p:cNvPr>
          <p:cNvSpPr txBox="1"/>
          <p:nvPr/>
        </p:nvSpPr>
        <p:spPr>
          <a:xfrm>
            <a:off x="3159030" y="3668178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48ECA2E-6174-423A-93D6-7F3C4A250E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56" y="2250435"/>
            <a:ext cx="3838575" cy="391477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C03EC1A-3E72-427D-BF2A-352EC0794232}"/>
              </a:ext>
            </a:extLst>
          </p:cNvPr>
          <p:cNvSpPr txBox="1"/>
          <p:nvPr/>
        </p:nvSpPr>
        <p:spPr>
          <a:xfrm>
            <a:off x="1376262" y="520796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206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41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or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Helstrom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?</a:t>
            </a:r>
            <a:endParaRPr lang="en-GB" sz="32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E66C19-2357-46DC-8A95-751EB3CCB273}"/>
              </a:ext>
            </a:extLst>
          </p:cNvPr>
          <p:cNvGrpSpPr/>
          <p:nvPr/>
        </p:nvGrpSpPr>
        <p:grpSpPr>
          <a:xfrm>
            <a:off x="13073" y="1081009"/>
            <a:ext cx="9697021" cy="5163040"/>
            <a:chOff x="5453262" y="1608400"/>
            <a:chExt cx="3804574" cy="2015663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323668AE-3106-44B6-BD72-A8FA7A9C4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084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78816C-B0B0-4D9D-AA46-251A54DD9AA7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045AE9-EE5E-443E-9E15-E6855312BF43}"/>
                </a:ext>
              </a:extLst>
            </p:cNvPr>
            <p:cNvSpPr/>
            <p:nvPr/>
          </p:nvSpPr>
          <p:spPr>
            <a:xfrm>
              <a:off x="5459668" y="1613814"/>
              <a:ext cx="3798168" cy="156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7294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4F69F06-E44F-4FD3-8909-4C0934AA2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4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B7E090F-86A5-45CA-9F2F-2350FB6087A2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F06E4BB-0237-4C3C-991A-4B4B32CBE9A3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765D2D-D24E-4C57-8A67-33D480689BFC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236FFEE-D2A3-468B-B181-1318F4D55166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A12C7CFF-A512-42F8-A7F3-B9388EA1F50D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48342F-C62B-46C2-9A5F-2702423E3668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1A8494-13EA-4920-A8C0-3EB5397D3568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F03620F5-C738-4C47-8130-91554181F703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2EE7C2-E219-4623-B231-876934EFF4BA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74A2B0A-CFC3-4E8B-AE80-68E1394EFE53}"/>
              </a:ext>
            </a:extLst>
          </p:cNvPr>
          <p:cNvSpPr/>
          <p:nvPr/>
        </p:nvSpPr>
        <p:spPr>
          <a:xfrm>
            <a:off x="2562099" y="914687"/>
            <a:ext cx="186798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159CB19-9F0C-4D64-A97F-79A9C064FD99}"/>
              </a:ext>
            </a:extLst>
          </p:cNvPr>
          <p:cNvSpPr/>
          <p:nvPr/>
        </p:nvSpPr>
        <p:spPr>
          <a:xfrm>
            <a:off x="8181975" y="915210"/>
            <a:ext cx="803000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1D74FCF-1FFB-4291-9499-EB5471F3E5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119" y="2381027"/>
            <a:ext cx="4070941" cy="408448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64AEBBA-51E8-44EE-B903-6EFDAB2254BE}"/>
              </a:ext>
            </a:extLst>
          </p:cNvPr>
          <p:cNvSpPr/>
          <p:nvPr/>
        </p:nvSpPr>
        <p:spPr>
          <a:xfrm>
            <a:off x="1010015" y="5706006"/>
            <a:ext cx="3563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alibri"/>
                <a:cs typeface="Calibri"/>
              </a:rPr>
              <a:t>r</a:t>
            </a:r>
            <a:r>
              <a:rPr lang="en-US">
                <a:solidFill>
                  <a:schemeClr val="tx1"/>
                </a:solidFill>
                <a:latin typeface="Calibri"/>
                <a:cs typeface="Calibri"/>
              </a:rPr>
              <a:t>andom rotation around z</a:t>
            </a:r>
            <a:endParaRPr lang="en-US" sz="1400">
              <a:solidFill>
                <a:schemeClr val="tx1"/>
              </a:solidFill>
              <a:latin typeface="Calibri"/>
              <a:cs typeface="Calibri"/>
            </a:endParaRPr>
          </a:p>
          <a:p>
            <a:endParaRPr lang="en-GB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BCA31A-0984-465B-8936-078C172A5965}"/>
              </a:ext>
            </a:extLst>
          </p:cNvPr>
          <p:cNvSpPr/>
          <p:nvPr/>
        </p:nvSpPr>
        <p:spPr>
          <a:xfrm>
            <a:off x="1381401" y="2590585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85F6814-383F-41E0-B2AB-9F52054CFED9}"/>
              </a:ext>
            </a:extLst>
          </p:cNvPr>
          <p:cNvSpPr/>
          <p:nvPr/>
        </p:nvSpPr>
        <p:spPr>
          <a:xfrm>
            <a:off x="343176" y="5295685"/>
            <a:ext cx="300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y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52F5FA-577E-422F-B3B2-D019C6606841}"/>
              </a:ext>
            </a:extLst>
          </p:cNvPr>
          <p:cNvSpPr/>
          <p:nvPr/>
        </p:nvSpPr>
        <p:spPr>
          <a:xfrm>
            <a:off x="3429998" y="5083114"/>
            <a:ext cx="285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z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25F067-2262-4769-A667-EFA545228E2F}"/>
              </a:ext>
            </a:extLst>
          </p:cNvPr>
          <p:cNvSpPr txBox="1"/>
          <p:nvPr/>
        </p:nvSpPr>
        <p:spPr>
          <a:xfrm>
            <a:off x="2791978" y="3690985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261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en-US" sz="21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/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blipFill>
                <a:blip r:embed="rId4"/>
                <a:stretch>
                  <a:fillRect l="-2083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6D554A-B766-44FD-8048-821354D6B343}"/>
              </a:ext>
            </a:extLst>
          </p:cNvPr>
          <p:cNvCxnSpPr>
            <a:cxnSpLocks/>
          </p:cNvCxnSpPr>
          <p:nvPr/>
        </p:nvCxnSpPr>
        <p:spPr>
          <a:xfrm flipV="1">
            <a:off x="6729938" y="5824095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6F66B2-6348-46C5-A03D-A14D703FA4C2}"/>
              </a:ext>
            </a:extLst>
          </p:cNvPr>
          <p:cNvSpPr txBox="1"/>
          <p:nvPr/>
        </p:nvSpPr>
        <p:spPr>
          <a:xfrm>
            <a:off x="6096714" y="6054941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photon shot noise (PSN)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8EEC6BC-B365-4EFC-B225-12B08C186C0F}"/>
              </a:ext>
            </a:extLst>
          </p:cNvPr>
          <p:cNvCxnSpPr>
            <a:cxnSpLocks/>
          </p:cNvCxnSpPr>
          <p:nvPr/>
        </p:nvCxnSpPr>
        <p:spPr>
          <a:xfrm flipV="1">
            <a:off x="5062423" y="5794717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405C470-D885-4ADB-BD1B-2C84CE447645}"/>
              </a:ext>
            </a:extLst>
          </p:cNvPr>
          <p:cNvSpPr txBox="1"/>
          <p:nvPr/>
        </p:nvSpPr>
        <p:spPr>
          <a:xfrm>
            <a:off x="4650721" y="6003955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Stokes parameters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14AF76-8BB2-42B6-A533-19A82D944D08}"/>
              </a:ext>
            </a:extLst>
          </p:cNvPr>
          <p:cNvCxnSpPr>
            <a:cxnSpLocks/>
          </p:cNvCxnSpPr>
          <p:nvPr/>
        </p:nvCxnSpPr>
        <p:spPr>
          <a:xfrm flipV="1">
            <a:off x="5822357" y="5800250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5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1A87C7E1-32A7-4C16-B1E8-E36F1D2E108C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2D51EDD-BC77-436B-A6FA-3589FF58FA25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DB3F377-ED80-4FB2-864C-F300F508CC3D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58EC5FF-474C-4CDD-B44D-7490990378AF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0EDD473-B519-495F-8A45-9A407B89047C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13CA4-1C3B-4A9C-8359-076401CA05C7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795F61-6DE8-466E-A43A-7DA7E322F019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6FB9EF6-F30D-4026-A89D-80B96ACC14D7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778F18A-2870-4A76-9195-90A59A47E323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2ECDF81-B574-4629-9239-30E7CEACEA4D}"/>
              </a:ext>
            </a:extLst>
          </p:cNvPr>
          <p:cNvSpPr/>
          <p:nvPr/>
        </p:nvSpPr>
        <p:spPr>
          <a:xfrm>
            <a:off x="2562099" y="914687"/>
            <a:ext cx="186798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0877341-2962-4633-83B4-0D9F147898A7}"/>
              </a:ext>
            </a:extLst>
          </p:cNvPr>
          <p:cNvSpPr/>
          <p:nvPr/>
        </p:nvSpPr>
        <p:spPr>
          <a:xfrm>
            <a:off x="8181975" y="915210"/>
            <a:ext cx="803000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2B08D1-37D2-47B8-BAE5-2D4839F64553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1829A3-9081-4460-A373-E1F35D99C85C}"/>
              </a:ext>
            </a:extLst>
          </p:cNvPr>
          <p:cNvSpPr txBox="1"/>
          <p:nvPr/>
        </p:nvSpPr>
        <p:spPr>
          <a:xfrm>
            <a:off x="3159030" y="3668178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44EDEB6-0FA1-434F-9C6B-6E145D72BD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956" y="2040885"/>
            <a:ext cx="3838575" cy="391477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6E7EEF4-B9D4-43F8-9819-4FA6A98B5CC8}"/>
              </a:ext>
            </a:extLst>
          </p:cNvPr>
          <p:cNvSpPr txBox="1"/>
          <p:nvPr/>
        </p:nvSpPr>
        <p:spPr>
          <a:xfrm>
            <a:off x="1422903" y="49889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8BC19C4-F277-23C5-E731-E0F2ED552BE7}"/>
                  </a:ext>
                </a:extLst>
              </p:cNvPr>
              <p:cNvSpPr/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tx1"/>
                    </a:solidFill>
                    <a:latin typeface="Calibri"/>
                    <a:cs typeface="Calibri"/>
                  </a:rPr>
                  <a:t>readout: Faraday rotation </a:t>
                </a: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Calibri"/>
                    <a:cs typeface="Calibri"/>
                  </a:rPr>
                  <a:t>described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/>
                    <a:cs typeface="Calibri"/>
                  </a:rPr>
                  <a:t> Stokes parameter</a:t>
                </a:r>
              </a:p>
              <a:p>
                <a:endParaRPr lang="en-GB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8BC19C4-F277-23C5-E731-E0F2ED552B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  <a:blipFill>
                <a:blip r:embed="rId7"/>
                <a:stretch>
                  <a:fillRect l="-1709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097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D791E-6EAB-4482-9D14-45B2174210A8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spin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BB61-0661-4482-B4E2-6C363F85EC3B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light shift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DF7E-3A20-4835-B2B9-08393D4D3D89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relaxation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49ECC-9548-4A92-920A-0870A8CCCF73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pumping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0DDA-0F9E-47B6-9302-8A6955796C56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en-US" sz="21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D2BAADC-05A0-4A06-B8AB-5ED0D69ADB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7C21230-1598-48D8-AD43-C07A4EFE316C}"/>
              </a:ext>
            </a:extLst>
          </p:cNvPr>
          <p:cNvSpPr txBox="1"/>
          <p:nvPr/>
        </p:nvSpPr>
        <p:spPr>
          <a:xfrm>
            <a:off x="1422903" y="1369376"/>
            <a:ext cx="966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Larmor</a:t>
            </a:r>
          </a:p>
          <a:p>
            <a:pPr algn="ctr"/>
            <a:r>
              <a:rPr lang="en-US" sz="1400">
                <a:latin typeface="Calibri"/>
                <a:cs typeface="Calibri"/>
              </a:rPr>
              <a:t>precession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/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blipFill>
                <a:blip r:embed="rId4"/>
                <a:stretch>
                  <a:fillRect l="-2083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6D554A-B766-44FD-8048-821354D6B343}"/>
              </a:ext>
            </a:extLst>
          </p:cNvPr>
          <p:cNvCxnSpPr>
            <a:cxnSpLocks/>
          </p:cNvCxnSpPr>
          <p:nvPr/>
        </p:nvCxnSpPr>
        <p:spPr>
          <a:xfrm flipV="1">
            <a:off x="6729938" y="5824095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6F66B2-6348-46C5-A03D-A14D703FA4C2}"/>
              </a:ext>
            </a:extLst>
          </p:cNvPr>
          <p:cNvSpPr txBox="1"/>
          <p:nvPr/>
        </p:nvSpPr>
        <p:spPr>
          <a:xfrm>
            <a:off x="6096714" y="6054941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photon shot noise (PSN)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8EEC6BC-B365-4EFC-B225-12B08C186C0F}"/>
              </a:ext>
            </a:extLst>
          </p:cNvPr>
          <p:cNvCxnSpPr>
            <a:cxnSpLocks/>
          </p:cNvCxnSpPr>
          <p:nvPr/>
        </p:nvCxnSpPr>
        <p:spPr>
          <a:xfrm flipV="1">
            <a:off x="5062423" y="5794717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405C470-D885-4ADB-BD1B-2C84CE447645}"/>
              </a:ext>
            </a:extLst>
          </p:cNvPr>
          <p:cNvSpPr txBox="1"/>
          <p:nvPr/>
        </p:nvSpPr>
        <p:spPr>
          <a:xfrm>
            <a:off x="4650721" y="6003955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Stokes parameters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14AF76-8BB2-42B6-A533-19A82D944D08}"/>
              </a:ext>
            </a:extLst>
          </p:cNvPr>
          <p:cNvCxnSpPr>
            <a:cxnSpLocks/>
          </p:cNvCxnSpPr>
          <p:nvPr/>
        </p:nvCxnSpPr>
        <p:spPr>
          <a:xfrm flipV="1">
            <a:off x="5822357" y="5800250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5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1A87C7E1-32A7-4C16-B1E8-E36F1D2E108C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2D51EDD-BC77-436B-A6FA-3589FF58FA25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DB3F377-ED80-4FB2-864C-F300F508CC3D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58EC5FF-474C-4CDD-B44D-7490990378AF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0EDD473-B519-495F-8A45-9A407B89047C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13CA4-1C3B-4A9C-8359-076401CA05C7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795F61-6DE8-466E-A43A-7DA7E322F019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6FB9EF6-F30D-4026-A89D-80B96ACC14D7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778F18A-2870-4A76-9195-90A59A47E323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2ECDF81-B574-4629-9239-30E7CEACEA4D}"/>
              </a:ext>
            </a:extLst>
          </p:cNvPr>
          <p:cNvSpPr/>
          <p:nvPr/>
        </p:nvSpPr>
        <p:spPr>
          <a:xfrm>
            <a:off x="2562099" y="914687"/>
            <a:ext cx="186798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0877341-2962-4633-83B4-0D9F147898A7}"/>
              </a:ext>
            </a:extLst>
          </p:cNvPr>
          <p:cNvSpPr/>
          <p:nvPr/>
        </p:nvSpPr>
        <p:spPr>
          <a:xfrm>
            <a:off x="8181975" y="915210"/>
            <a:ext cx="803000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E86B28A-4A4F-4CBF-91C8-ED3B0E47789E}"/>
              </a:ext>
            </a:extLst>
          </p:cNvPr>
          <p:cNvSpPr/>
          <p:nvPr/>
        </p:nvSpPr>
        <p:spPr>
          <a:xfrm>
            <a:off x="6480440" y="5377458"/>
            <a:ext cx="536201" cy="401916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740F2B-89C2-4597-951D-6C0752141272}"/>
              </a:ext>
            </a:extLst>
          </p:cNvPr>
          <p:cNvSpPr txBox="1"/>
          <p:nvPr/>
        </p:nvSpPr>
        <p:spPr>
          <a:xfrm>
            <a:off x="6794701" y="4814900"/>
            <a:ext cx="56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light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AE7F26A-85DB-44E8-B75A-40179ED471E7}"/>
              </a:ext>
            </a:extLst>
          </p:cNvPr>
          <p:cNvCxnSpPr>
            <a:cxnSpLocks/>
          </p:cNvCxnSpPr>
          <p:nvPr/>
        </p:nvCxnSpPr>
        <p:spPr bwMode="auto">
          <a:xfrm>
            <a:off x="6749476" y="4771759"/>
            <a:ext cx="0" cy="5099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2B0E8ED-21F4-4401-AF7F-29F53DB4929D}"/>
                  </a:ext>
                </a:extLst>
              </p:cNvPr>
              <p:cNvSpPr/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tx1"/>
                    </a:solidFill>
                    <a:latin typeface="Calibri"/>
                    <a:cs typeface="Calibri"/>
                  </a:rPr>
                  <a:t>readout: Faraday rotation </a:t>
                </a:r>
              </a:p>
              <a:p>
                <a:r>
                  <a:rPr lang="en-GB" sz="1600" dirty="0">
                    <a:solidFill>
                      <a:schemeClr val="tx1"/>
                    </a:solidFill>
                    <a:latin typeface="Calibri"/>
                    <a:cs typeface="Calibri"/>
                  </a:rPr>
                  <a:t>described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libri"/>
                    <a:cs typeface="Calibri"/>
                  </a:rPr>
                  <a:t> Stokes parameter</a:t>
                </a:r>
              </a:p>
              <a:p>
                <a:endParaRPr lang="en-GB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2B0E8ED-21F4-4401-AF7F-29F53DB492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  <a:blipFill>
                <a:blip r:embed="rId6"/>
                <a:stretch>
                  <a:fillRect l="-1709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A13A0BA6-0BCE-45C3-871F-1420E79DB45F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F0CBF82-A13B-449A-A20D-764F5896A8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956" y="2040885"/>
            <a:ext cx="3838575" cy="391477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E9B4C83-5462-4E0B-9363-1E271328F9EF}"/>
              </a:ext>
            </a:extLst>
          </p:cNvPr>
          <p:cNvSpPr txBox="1"/>
          <p:nvPr/>
        </p:nvSpPr>
        <p:spPr>
          <a:xfrm>
            <a:off x="1422903" y="49889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2667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/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blipFill>
                <a:blip r:embed="rId3"/>
                <a:stretch>
                  <a:fillRect l="-2083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6D554A-B766-44FD-8048-821354D6B343}"/>
              </a:ext>
            </a:extLst>
          </p:cNvPr>
          <p:cNvCxnSpPr>
            <a:cxnSpLocks/>
          </p:cNvCxnSpPr>
          <p:nvPr/>
        </p:nvCxnSpPr>
        <p:spPr>
          <a:xfrm flipV="1">
            <a:off x="6729938" y="5824095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6F66B2-6348-46C5-A03D-A14D703FA4C2}"/>
              </a:ext>
            </a:extLst>
          </p:cNvPr>
          <p:cNvSpPr txBox="1"/>
          <p:nvPr/>
        </p:nvSpPr>
        <p:spPr>
          <a:xfrm>
            <a:off x="6096714" y="6054941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photon shot noise (PSN)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05C470-D885-4ADB-BD1B-2C84CE447645}"/>
              </a:ext>
            </a:extLst>
          </p:cNvPr>
          <p:cNvSpPr txBox="1"/>
          <p:nvPr/>
        </p:nvSpPr>
        <p:spPr>
          <a:xfrm>
            <a:off x="4650721" y="6003955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Stokes parameters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14AF76-8BB2-42B6-A533-19A82D944D08}"/>
              </a:ext>
            </a:extLst>
          </p:cNvPr>
          <p:cNvCxnSpPr>
            <a:cxnSpLocks/>
          </p:cNvCxnSpPr>
          <p:nvPr/>
        </p:nvCxnSpPr>
        <p:spPr>
          <a:xfrm flipV="1">
            <a:off x="5822357" y="5800250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4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1A87C7E1-32A7-4C16-B1E8-E36F1D2E108C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2D51EDD-BC77-436B-A6FA-3589FF58FA25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DB3F377-ED80-4FB2-864C-F300F508CC3D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58EC5FF-474C-4CDD-B44D-7490990378AF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0EDD473-B519-495F-8A45-9A407B89047C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13CA4-1C3B-4A9C-8359-076401CA05C7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795F61-6DE8-466E-A43A-7DA7E322F019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6FB9EF6-F30D-4026-A89D-80B96ACC14D7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778F18A-2870-4A76-9195-90A59A47E323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E86B28A-4A4F-4CBF-91C8-ED3B0E47789E}"/>
              </a:ext>
            </a:extLst>
          </p:cNvPr>
          <p:cNvSpPr/>
          <p:nvPr/>
        </p:nvSpPr>
        <p:spPr>
          <a:xfrm>
            <a:off x="6480440" y="5377458"/>
            <a:ext cx="536201" cy="401916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740F2B-89C2-4597-951D-6C0752141272}"/>
              </a:ext>
            </a:extLst>
          </p:cNvPr>
          <p:cNvSpPr txBox="1"/>
          <p:nvPr/>
        </p:nvSpPr>
        <p:spPr>
          <a:xfrm>
            <a:off x="6794701" y="4814900"/>
            <a:ext cx="56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light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AE7F26A-85DB-44E8-B75A-40179ED471E7}"/>
              </a:ext>
            </a:extLst>
          </p:cNvPr>
          <p:cNvCxnSpPr>
            <a:cxnSpLocks/>
          </p:cNvCxnSpPr>
          <p:nvPr/>
        </p:nvCxnSpPr>
        <p:spPr bwMode="auto">
          <a:xfrm>
            <a:off x="6749476" y="4771759"/>
            <a:ext cx="0" cy="5099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CA1082EC-B203-44B1-B7BF-4F46E3632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7A2246A-67A2-4EEB-80E5-57329F2E8544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5331083-C19E-48ED-8E3E-6C25B560EFD9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B2AF798-F1A6-4FA9-BEE4-34E59250E1AA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B958F44-DEA1-45CA-81CF-28A2105DDDC5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3DE6F4D-8339-4812-B5DA-BE29D364A85B}"/>
                  </a:ext>
                </a:extLst>
              </p:cNvPr>
              <p:cNvSpPr/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1"/>
                    </a:solidFill>
                    <a:latin typeface="Calibri"/>
                    <a:cs typeface="Calibri"/>
                  </a:rPr>
                  <a:t>readout: Faraday rotation </a:t>
                </a:r>
              </a:p>
              <a:p>
                <a:r>
                  <a:rPr lang="en-GB" sz="1600">
                    <a:solidFill>
                      <a:schemeClr val="tx1"/>
                    </a:solidFill>
                    <a:latin typeface="Calibri"/>
                    <a:cs typeface="Calibri"/>
                  </a:rPr>
                  <a:t>described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>
                    <a:solidFill>
                      <a:schemeClr val="tx1"/>
                    </a:solidFill>
                    <a:latin typeface="Calibri"/>
                    <a:cs typeface="Calibri"/>
                  </a:rPr>
                  <a:t> Stokes parameter</a:t>
                </a:r>
              </a:p>
              <a:p>
                <a:endParaRPr lang="en-GB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3DE6F4D-8339-4812-B5DA-BE29D364A8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  <a:blipFill>
                <a:blip r:embed="rId6"/>
                <a:stretch>
                  <a:fillRect l="-1709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2981C405-877E-4025-867A-A973702846B3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D36D9942-8278-4B64-9097-6A0DF198CA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956" y="2040885"/>
            <a:ext cx="3838575" cy="391477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10FB89C-D8B7-4B52-A9FC-14D7AFE7A02D}"/>
              </a:ext>
            </a:extLst>
          </p:cNvPr>
          <p:cNvSpPr txBox="1"/>
          <p:nvPr/>
        </p:nvSpPr>
        <p:spPr>
          <a:xfrm>
            <a:off x="1422903" y="49889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2B50602-037B-4495-BE5A-F495C254010E}"/>
              </a:ext>
            </a:extLst>
          </p:cNvPr>
          <p:cNvCxnSpPr>
            <a:cxnSpLocks/>
          </p:cNvCxnSpPr>
          <p:nvPr/>
        </p:nvCxnSpPr>
        <p:spPr>
          <a:xfrm flipV="1">
            <a:off x="5062423" y="5794717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58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8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Stochastic spin dynamics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/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3B1BBE3-ABFF-4076-8849-D896699F5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715" y="5377457"/>
                <a:ext cx="2050882" cy="350930"/>
              </a:xfrm>
              <a:prstGeom prst="rect">
                <a:avLst/>
              </a:prstGeom>
              <a:blipFill>
                <a:blip r:embed="rId3"/>
                <a:stretch>
                  <a:fillRect l="-2083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6D554A-B766-44FD-8048-821354D6B343}"/>
              </a:ext>
            </a:extLst>
          </p:cNvPr>
          <p:cNvCxnSpPr>
            <a:cxnSpLocks/>
          </p:cNvCxnSpPr>
          <p:nvPr/>
        </p:nvCxnSpPr>
        <p:spPr>
          <a:xfrm flipV="1">
            <a:off x="6729938" y="5824095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D6F66B2-6348-46C5-A03D-A14D703FA4C2}"/>
              </a:ext>
            </a:extLst>
          </p:cNvPr>
          <p:cNvSpPr txBox="1"/>
          <p:nvPr/>
        </p:nvSpPr>
        <p:spPr>
          <a:xfrm>
            <a:off x="6096714" y="6054941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photon shot noise (PSN)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8EEC6BC-B365-4EFC-B225-12B08C186C0F}"/>
              </a:ext>
            </a:extLst>
          </p:cNvPr>
          <p:cNvCxnSpPr>
            <a:cxnSpLocks/>
          </p:cNvCxnSpPr>
          <p:nvPr/>
        </p:nvCxnSpPr>
        <p:spPr>
          <a:xfrm flipV="1">
            <a:off x="5062423" y="5794717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405C470-D885-4ADB-BD1B-2C84CE447645}"/>
              </a:ext>
            </a:extLst>
          </p:cNvPr>
          <p:cNvSpPr txBox="1"/>
          <p:nvPr/>
        </p:nvSpPr>
        <p:spPr>
          <a:xfrm>
            <a:off x="4650721" y="6003955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Stokes parameters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14AF76-8BB2-42B6-A533-19A82D944D08}"/>
              </a:ext>
            </a:extLst>
          </p:cNvPr>
          <p:cNvCxnSpPr>
            <a:cxnSpLocks/>
          </p:cNvCxnSpPr>
          <p:nvPr/>
        </p:nvCxnSpPr>
        <p:spPr>
          <a:xfrm flipV="1">
            <a:off x="5822357" y="5800250"/>
            <a:ext cx="0" cy="260224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/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b="1">
                          <a:latin typeface="Cambria Math" panose="02040503050406030204" pitchFamily="18" charset="0"/>
                        </a:rPr>
                        <m:t>𝐍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100">
                              <a:latin typeface="Cambria Math" panose="02040503050406030204" pitchFamily="18" charset="0"/>
                            </a:rPr>
                            <m:t>at</m:t>
                          </m:r>
                        </m:sub>
                      </m:sSub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1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0A165E2-3967-4F0E-9B7D-FA75D9863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444" y="3228460"/>
                <a:ext cx="3661452" cy="323165"/>
              </a:xfrm>
              <a:prstGeom prst="rect">
                <a:avLst/>
              </a:prstGeom>
              <a:blipFill>
                <a:blip r:embed="rId4"/>
                <a:stretch>
                  <a:fillRect l="-998" t="-16981" r="-1997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1A87C7E1-32A7-4C16-B1E8-E36F1D2E108C}"/>
              </a:ext>
            </a:extLst>
          </p:cNvPr>
          <p:cNvSpPr txBox="1"/>
          <p:nvPr/>
        </p:nvSpPr>
        <p:spPr>
          <a:xfrm>
            <a:off x="4511456" y="2246207"/>
            <a:ext cx="1749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spin projection noise (SPN)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2D51EDD-BC77-436B-A6FA-3589FF58FA25}"/>
              </a:ext>
            </a:extLst>
          </p:cNvPr>
          <p:cNvCxnSpPr>
            <a:cxnSpLocks/>
          </p:cNvCxnSpPr>
          <p:nvPr/>
        </p:nvCxnSpPr>
        <p:spPr>
          <a:xfrm>
            <a:off x="5764046" y="2909509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DB3F377-ED80-4FB2-864C-F300F508CC3D}"/>
              </a:ext>
            </a:extLst>
          </p:cNvPr>
          <p:cNvSpPr txBox="1"/>
          <p:nvPr/>
        </p:nvSpPr>
        <p:spPr>
          <a:xfrm>
            <a:off x="6614605" y="2246207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58EC5FF-474C-4CDD-B44D-7490990378AF}"/>
              </a:ext>
            </a:extLst>
          </p:cNvPr>
          <p:cNvCxnSpPr>
            <a:cxnSpLocks/>
          </p:cNvCxnSpPr>
          <p:nvPr/>
        </p:nvCxnSpPr>
        <p:spPr>
          <a:xfrm>
            <a:off x="7478546" y="2892538"/>
            <a:ext cx="0" cy="318951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0EDD473-B519-495F-8A45-9A407B89047C}"/>
              </a:ext>
            </a:extLst>
          </p:cNvPr>
          <p:cNvSpPr/>
          <p:nvPr/>
        </p:nvSpPr>
        <p:spPr>
          <a:xfrm>
            <a:off x="5218288" y="4212129"/>
            <a:ext cx="2792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>
                <a:latin typeface="Calibri"/>
                <a:cs typeface="Calibri"/>
              </a:rPr>
              <a:t>quantum noise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813CA4-1C3B-4A9C-8359-076401CA05C7}"/>
              </a:ext>
            </a:extLst>
          </p:cNvPr>
          <p:cNvSpPr txBox="1"/>
          <p:nvPr/>
        </p:nvSpPr>
        <p:spPr>
          <a:xfrm>
            <a:off x="6670252" y="3833800"/>
            <a:ext cx="100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atoms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1795F61-6DE8-466E-A43A-7DA7E322F019}"/>
              </a:ext>
            </a:extLst>
          </p:cNvPr>
          <p:cNvCxnSpPr>
            <a:cxnSpLocks/>
          </p:cNvCxnSpPr>
          <p:nvPr/>
        </p:nvCxnSpPr>
        <p:spPr bwMode="auto">
          <a:xfrm>
            <a:off x="6759217" y="3724143"/>
            <a:ext cx="0" cy="509990"/>
          </a:xfrm>
          <a:prstGeom prst="straightConnector1">
            <a:avLst/>
          </a:prstGeom>
          <a:ln>
            <a:headEnd type="triangl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6FB9EF6-F30D-4026-A89D-80B96ACC14D7}"/>
              </a:ext>
            </a:extLst>
          </p:cNvPr>
          <p:cNvSpPr/>
          <p:nvPr/>
        </p:nvSpPr>
        <p:spPr>
          <a:xfrm>
            <a:off x="5448175" y="3211489"/>
            <a:ext cx="817926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778F18A-2870-4A76-9195-90A59A47E323}"/>
              </a:ext>
            </a:extLst>
          </p:cNvPr>
          <p:cNvSpPr/>
          <p:nvPr/>
        </p:nvSpPr>
        <p:spPr>
          <a:xfrm>
            <a:off x="6531314" y="3210417"/>
            <a:ext cx="1753569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E86B28A-4A4F-4CBF-91C8-ED3B0E47789E}"/>
              </a:ext>
            </a:extLst>
          </p:cNvPr>
          <p:cNvSpPr/>
          <p:nvPr/>
        </p:nvSpPr>
        <p:spPr>
          <a:xfrm>
            <a:off x="6480440" y="5377458"/>
            <a:ext cx="536201" cy="401916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740F2B-89C2-4597-951D-6C0752141272}"/>
              </a:ext>
            </a:extLst>
          </p:cNvPr>
          <p:cNvSpPr txBox="1"/>
          <p:nvPr/>
        </p:nvSpPr>
        <p:spPr>
          <a:xfrm>
            <a:off x="6794701" y="4814900"/>
            <a:ext cx="56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Calibri"/>
                <a:cs typeface="Calibri"/>
              </a:rPr>
              <a:t>light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AE7F26A-85DB-44E8-B75A-40179ED471E7}"/>
              </a:ext>
            </a:extLst>
          </p:cNvPr>
          <p:cNvCxnSpPr>
            <a:cxnSpLocks/>
          </p:cNvCxnSpPr>
          <p:nvPr/>
        </p:nvCxnSpPr>
        <p:spPr bwMode="auto">
          <a:xfrm>
            <a:off x="6749476" y="4771759"/>
            <a:ext cx="0" cy="5099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CA1082EC-B203-44B1-B7BF-4F46E3632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7A2246A-67A2-4EEB-80E5-57329F2E8544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5331083-C19E-48ED-8E3E-6C25B560EFD9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B2AF798-F1A6-4FA9-BEE4-34E59250E1AA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B958F44-DEA1-45CA-81CF-28A2105DDDC5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84975A-A393-42D3-B0AC-7848762AAD68}"/>
              </a:ext>
            </a:extLst>
          </p:cNvPr>
          <p:cNvSpPr txBox="1"/>
          <p:nvPr/>
        </p:nvSpPr>
        <p:spPr>
          <a:xfrm>
            <a:off x="3567702" y="1332809"/>
            <a:ext cx="1749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rgbClr val="333399"/>
                </a:solidFill>
                <a:latin typeface="Arial"/>
                <a:ea typeface="ＭＳ Ｐゴシック" panose="020B0600070205080204" pitchFamily="34" charset="-128"/>
              </a:rPr>
              <a:t>instantaneous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057549-98A7-4FEF-9E9F-004DE639A058}"/>
              </a:ext>
            </a:extLst>
          </p:cNvPr>
          <p:cNvSpPr txBox="1"/>
          <p:nvPr/>
        </p:nvSpPr>
        <p:spPr>
          <a:xfrm>
            <a:off x="5815299" y="1361957"/>
            <a:ext cx="1749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rgbClr val="C00000"/>
                </a:solidFill>
                <a:latin typeface="Arial"/>
                <a:ea typeface="ＭＳ Ｐゴシック" panose="020B0600070205080204" pitchFamily="34" charset="-128"/>
              </a:rPr>
              <a:t>accumulative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5E17B140-80AC-4F04-AA58-0268E8D2FBD8}"/>
                  </a:ext>
                </a:extLst>
              </p:cNvPr>
              <p:cNvSpPr/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1"/>
                    </a:solidFill>
                    <a:latin typeface="Calibri"/>
                    <a:cs typeface="Calibri"/>
                  </a:rPr>
                  <a:t>readout: Faraday rotation </a:t>
                </a:r>
              </a:p>
              <a:p>
                <a:r>
                  <a:rPr lang="en-GB" sz="1600">
                    <a:solidFill>
                      <a:schemeClr val="tx1"/>
                    </a:solidFill>
                    <a:latin typeface="Calibri"/>
                    <a:cs typeface="Calibri"/>
                  </a:rPr>
                  <a:t>described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>
                    <a:solidFill>
                      <a:schemeClr val="tx1"/>
                    </a:solidFill>
                    <a:latin typeface="Calibri"/>
                    <a:cs typeface="Calibri"/>
                  </a:rPr>
                  <a:t> Stokes parameter</a:t>
                </a:r>
              </a:p>
              <a:p>
                <a:endParaRPr lang="en-GB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5E17B140-80AC-4F04-AA58-0268E8D2FB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3" y="5865455"/>
                <a:ext cx="3563926" cy="923330"/>
              </a:xfrm>
              <a:prstGeom prst="rect">
                <a:avLst/>
              </a:prstGeom>
              <a:blipFill>
                <a:blip r:embed="rId6"/>
                <a:stretch>
                  <a:fillRect l="-1709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>
            <a:extLst>
              <a:ext uri="{FF2B5EF4-FFF2-40B4-BE49-F238E27FC236}">
                <a16:creationId xmlns:a16="http://schemas.microsoft.com/office/drawing/2014/main" id="{3D2FAC73-0675-4F3D-A418-B752E6B4B5BE}"/>
              </a:ext>
            </a:extLst>
          </p:cNvPr>
          <p:cNvSpPr/>
          <p:nvPr/>
        </p:nvSpPr>
        <p:spPr>
          <a:xfrm>
            <a:off x="3159030" y="3507967"/>
            <a:ext cx="518584" cy="630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69D53BA-FAED-4A19-B2AA-106CE1F321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956" y="2040885"/>
            <a:ext cx="3838575" cy="3914775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4CF2899-9D9E-443C-8506-6556E05B8FD7}"/>
              </a:ext>
            </a:extLst>
          </p:cNvPr>
          <p:cNvSpPr txBox="1"/>
          <p:nvPr/>
        </p:nvSpPr>
        <p:spPr>
          <a:xfrm>
            <a:off x="1422903" y="498892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DB1105"/>
                </a:solidFill>
                <a:latin typeface="Calibri"/>
                <a:cs typeface="Calibri"/>
              </a:rPr>
              <a:t>pump</a:t>
            </a:r>
            <a:endParaRPr lang="en-US" sz="1400">
              <a:solidFill>
                <a:srgbClr val="DB110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6314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phic 59">
            <a:extLst>
              <a:ext uri="{FF2B5EF4-FFF2-40B4-BE49-F238E27FC236}">
                <a16:creationId xmlns:a16="http://schemas.microsoft.com/office/drawing/2014/main" id="{78843C72-183C-4963-9E4C-4D90A3BBB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4770434" y="2144672"/>
            <a:ext cx="2395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unpumped atoms</a:t>
            </a:r>
            <a:endParaRPr lang="en-GB" sz="2400" dirty="0">
              <a:latin typeface="Calibri"/>
              <a:cs typeface="Calibri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DF5F08C-7D32-4B90-B282-995DBF62A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1593EFF-7B85-454C-A88C-2FD12255E46A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39A743-6E1C-48C4-8CE1-EB466CD895CF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862F7F2-3C5B-4634-88B3-B88598C21524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D79145E-78F9-44DD-95B9-FEEF944519D5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864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4F2A470E-7E5B-4CB8-8217-CB8076961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B97F70F-2FD9-4017-9BC4-BEC265CD0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90B09F3-E1C2-4297-B74C-1B8F29977325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DDF9FA1-F002-4581-8042-430A5C49255F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27AC0B-72E2-4682-887C-F63FFE2CF25F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C5111AE-EEBD-47C8-A48A-15BA0E8EB6B5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5DCA1-9FA4-8DFA-923E-24E4C8EC7949}"/>
              </a:ext>
            </a:extLst>
          </p:cNvPr>
          <p:cNvSpPr/>
          <p:nvPr/>
        </p:nvSpPr>
        <p:spPr>
          <a:xfrm>
            <a:off x="4770434" y="2144672"/>
            <a:ext cx="2395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unpumped atoms</a:t>
            </a:r>
            <a:endParaRPr lang="en-GB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8660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4F2A470E-7E5B-4CB8-8217-CB8076961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9DF808A-C928-496F-9045-3C4B3D174959}"/>
              </a:ext>
            </a:extLst>
          </p:cNvPr>
          <p:cNvCxnSpPr>
            <a:cxnSpLocks/>
          </p:cNvCxnSpPr>
          <p:nvPr/>
        </p:nvCxnSpPr>
        <p:spPr bwMode="auto">
          <a:xfrm>
            <a:off x="2209800" y="4288141"/>
            <a:ext cx="5134976" cy="0"/>
          </a:xfrm>
          <a:prstGeom prst="line">
            <a:avLst/>
          </a:prstGeom>
          <a:ln w="22225">
            <a:solidFill>
              <a:srgbClr val="DB1105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2E1AFC5-8920-4217-BF02-8B56922B302F}"/>
              </a:ext>
            </a:extLst>
          </p:cNvPr>
          <p:cNvCxnSpPr>
            <a:cxnSpLocks/>
          </p:cNvCxnSpPr>
          <p:nvPr/>
        </p:nvCxnSpPr>
        <p:spPr bwMode="auto">
          <a:xfrm>
            <a:off x="2347142" y="4288141"/>
            <a:ext cx="0" cy="859592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76C0B7E-985B-4446-9394-97FDD55E0815}"/>
              </a:ext>
            </a:extLst>
          </p:cNvPr>
          <p:cNvSpPr/>
          <p:nvPr/>
        </p:nvSpPr>
        <p:spPr>
          <a:xfrm>
            <a:off x="2338675" y="4542290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PSN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9F89DFE-3575-4D3E-85F5-41682915A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482A2F4-D6A0-4843-B7A7-AADD60C89C65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9B301E-F42C-4311-B9DF-101E898FEFA6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D0EC5F-6406-4F24-A239-AEDAD863C4E9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855BF74-5282-4B9E-898A-BDD976AC71E7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7B43E7-6939-A117-CC0C-FF690C2E6407}"/>
              </a:ext>
            </a:extLst>
          </p:cNvPr>
          <p:cNvSpPr/>
          <p:nvPr/>
        </p:nvSpPr>
        <p:spPr>
          <a:xfrm>
            <a:off x="4770434" y="2144672"/>
            <a:ext cx="2395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unpumped atoms</a:t>
            </a:r>
            <a:endParaRPr lang="en-GB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214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4F2A470E-7E5B-4CB8-8217-CB8076961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97ECFFA-F80E-450B-A44F-38CB97E6F453}"/>
              </a:ext>
            </a:extLst>
          </p:cNvPr>
          <p:cNvCxnSpPr>
            <a:cxnSpLocks/>
          </p:cNvCxnSpPr>
          <p:nvPr/>
        </p:nvCxnSpPr>
        <p:spPr bwMode="auto">
          <a:xfrm>
            <a:off x="2349009" y="3014133"/>
            <a:ext cx="0" cy="1274008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F1316E1-29CB-4A2A-9887-3686194F16D4}"/>
              </a:ext>
            </a:extLst>
          </p:cNvPr>
          <p:cNvSpPr/>
          <p:nvPr/>
        </p:nvSpPr>
        <p:spPr>
          <a:xfrm>
            <a:off x="2355609" y="3460298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SPN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7D615CF-C813-49E2-8689-1F51664FDA70}"/>
              </a:ext>
            </a:extLst>
          </p:cNvPr>
          <p:cNvCxnSpPr>
            <a:cxnSpLocks/>
          </p:cNvCxnSpPr>
          <p:nvPr/>
        </p:nvCxnSpPr>
        <p:spPr bwMode="auto">
          <a:xfrm>
            <a:off x="2209800" y="4288141"/>
            <a:ext cx="5134976" cy="0"/>
          </a:xfrm>
          <a:prstGeom prst="line">
            <a:avLst/>
          </a:prstGeom>
          <a:ln w="22225">
            <a:solidFill>
              <a:srgbClr val="DB1105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031737B-3A12-403F-A651-4F98C0C13B90}"/>
              </a:ext>
            </a:extLst>
          </p:cNvPr>
          <p:cNvCxnSpPr>
            <a:cxnSpLocks/>
          </p:cNvCxnSpPr>
          <p:nvPr/>
        </p:nvCxnSpPr>
        <p:spPr bwMode="auto">
          <a:xfrm>
            <a:off x="2347142" y="4288141"/>
            <a:ext cx="0" cy="859592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AED2BE2-1788-4EAE-BCF5-9CAE5CFA2F99}"/>
              </a:ext>
            </a:extLst>
          </p:cNvPr>
          <p:cNvSpPr/>
          <p:nvPr/>
        </p:nvSpPr>
        <p:spPr>
          <a:xfrm>
            <a:off x="2338675" y="4542290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PSN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FAC2899-AB57-4F60-BF9B-8BA60CD55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31364A3-54F9-408B-827F-A4A45BC81ED8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C267DB2-2529-4E48-BFF9-6D2CDEA30EAA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C6FFF7-2BF5-4FB3-B4DA-A6CBDE60F0C7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DA0A4D9-8AF7-4977-ADC9-A42615FDA015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396C61-6F43-007F-7EC1-5391A456DD41}"/>
              </a:ext>
            </a:extLst>
          </p:cNvPr>
          <p:cNvSpPr/>
          <p:nvPr/>
        </p:nvSpPr>
        <p:spPr>
          <a:xfrm>
            <a:off x="4770434" y="2144672"/>
            <a:ext cx="2395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unpumped atoms</a:t>
            </a:r>
            <a:endParaRPr lang="en-GB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8288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9493BEE9-B131-4651-843D-D9929E396B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7596530-FEE3-44F9-B9FC-30D07F757A48}"/>
              </a:ext>
            </a:extLst>
          </p:cNvPr>
          <p:cNvCxnSpPr>
            <a:cxnSpLocks/>
          </p:cNvCxnSpPr>
          <p:nvPr/>
        </p:nvCxnSpPr>
        <p:spPr bwMode="auto">
          <a:xfrm>
            <a:off x="2349009" y="3014133"/>
            <a:ext cx="0" cy="1274008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909EB8E-6330-45D2-9A77-82CF12B5E1B0}"/>
              </a:ext>
            </a:extLst>
          </p:cNvPr>
          <p:cNvSpPr/>
          <p:nvPr/>
        </p:nvSpPr>
        <p:spPr>
          <a:xfrm>
            <a:off x="2355609" y="3460298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SPN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98B2A6-0BA2-4C24-AD6B-EA111F074EE7}"/>
              </a:ext>
            </a:extLst>
          </p:cNvPr>
          <p:cNvCxnSpPr>
            <a:cxnSpLocks/>
          </p:cNvCxnSpPr>
          <p:nvPr/>
        </p:nvCxnSpPr>
        <p:spPr bwMode="auto">
          <a:xfrm>
            <a:off x="2209800" y="4288141"/>
            <a:ext cx="5134976" cy="0"/>
          </a:xfrm>
          <a:prstGeom prst="line">
            <a:avLst/>
          </a:prstGeom>
          <a:ln w="22225">
            <a:solidFill>
              <a:srgbClr val="DB1105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957AB82-0688-400E-B81F-B539D0728FCA}"/>
              </a:ext>
            </a:extLst>
          </p:cNvPr>
          <p:cNvCxnSpPr>
            <a:cxnSpLocks/>
          </p:cNvCxnSpPr>
          <p:nvPr/>
        </p:nvCxnSpPr>
        <p:spPr bwMode="auto">
          <a:xfrm>
            <a:off x="2347142" y="4288141"/>
            <a:ext cx="0" cy="859592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A3BAFCD-6896-49A1-A634-6066EDC01650}"/>
              </a:ext>
            </a:extLst>
          </p:cNvPr>
          <p:cNvSpPr/>
          <p:nvPr/>
        </p:nvSpPr>
        <p:spPr>
          <a:xfrm>
            <a:off x="2338675" y="4542290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PSN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36F9B50-90AF-4589-9DC0-BF61D71866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389E43D-2668-469C-BBC5-8C3AAE80F942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28C9478-D3BB-40D7-9682-DAEC8B34DE45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9F6E92E-C562-4F93-83A0-82F7806915EA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808A91F-6CD6-411D-AE5E-5B06769C76F2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174410-4122-6E26-4CB2-7F4E01EEDF47}"/>
              </a:ext>
            </a:extLst>
          </p:cNvPr>
          <p:cNvSpPr/>
          <p:nvPr/>
        </p:nvSpPr>
        <p:spPr>
          <a:xfrm>
            <a:off x="5162322" y="2144672"/>
            <a:ext cx="2071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pumped atoms</a:t>
            </a:r>
            <a:endParaRPr lang="en-GB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402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762AA-AB50-6814-58AE-6EEDAB8BB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5807331-C009-7B06-4E7C-3E233D149D95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103AB7-A3E3-00BB-4AC0-26BE65520703}"/>
              </a:ext>
            </a:extLst>
          </p:cNvPr>
          <p:cNvSpPr txBox="1"/>
          <p:nvPr/>
        </p:nvSpPr>
        <p:spPr>
          <a:xfrm>
            <a:off x="145389" y="10689"/>
            <a:ext cx="4134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or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+mj-lt"/>
                <a:cs typeface="Calibri"/>
              </a:rPr>
              <a:t>Helstrom</a:t>
            </a:r>
            <a:r>
              <a:rPr lang="es-ES" sz="3200" dirty="0">
                <a:solidFill>
                  <a:schemeClr val="bg1"/>
                </a:solidFill>
                <a:latin typeface="+mj-lt"/>
                <a:cs typeface="Calibri"/>
              </a:rPr>
              <a:t>?</a:t>
            </a:r>
            <a:endParaRPr lang="en-GB" sz="32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CBF3CB4-BB8D-14E3-483C-943C68242610}"/>
              </a:ext>
            </a:extLst>
          </p:cNvPr>
          <p:cNvGrpSpPr/>
          <p:nvPr/>
        </p:nvGrpSpPr>
        <p:grpSpPr>
          <a:xfrm>
            <a:off x="13073" y="1081009"/>
            <a:ext cx="9697021" cy="5163040"/>
            <a:chOff x="5453262" y="1608400"/>
            <a:chExt cx="3804574" cy="2015663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D7165F74-0D5C-1A0C-B139-771884727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084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3BBC5DC-05D6-ECD5-70E8-6A7D12E2DE53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017C9CB-DB09-3E55-BD58-D4333B21C742}"/>
                </a:ext>
              </a:extLst>
            </p:cNvPr>
            <p:cNvSpPr/>
            <p:nvPr/>
          </p:nvSpPr>
          <p:spPr>
            <a:xfrm>
              <a:off x="5459668" y="1613814"/>
              <a:ext cx="3798168" cy="156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F913133-FD1A-60AD-9C69-1B80E501FCB3}"/>
              </a:ext>
            </a:extLst>
          </p:cNvPr>
          <p:cNvSpPr/>
          <p:nvPr/>
        </p:nvSpPr>
        <p:spPr>
          <a:xfrm>
            <a:off x="6265648" y="6178736"/>
            <a:ext cx="2878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>
                <a:latin typeface="+mj-lt"/>
                <a:cs typeface="Calibri" panose="020F0502020204030204" pitchFamily="34" charset="0"/>
              </a:rPr>
              <a:t>Vladimir Braginsky</a:t>
            </a:r>
          </a:p>
        </p:txBody>
      </p:sp>
    </p:spTree>
    <p:extLst>
      <p:ext uri="{BB962C8B-B14F-4D97-AF65-F5344CB8AC3E}">
        <p14:creationId xmlns:p14="http://schemas.microsoft.com/office/powerpoint/2010/main" val="16813607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9493BEE9-B131-4651-843D-D9929E396B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60926DE-B672-4334-9FA7-CEA7D89E8C46}"/>
              </a:ext>
            </a:extLst>
          </p:cNvPr>
          <p:cNvSpPr/>
          <p:nvPr/>
        </p:nvSpPr>
        <p:spPr>
          <a:xfrm>
            <a:off x="2355609" y="2781786"/>
            <a:ext cx="7063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MBA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C1AC8F2-4589-47F8-9B46-24F275065371}"/>
              </a:ext>
            </a:extLst>
          </p:cNvPr>
          <p:cNvCxnSpPr>
            <a:cxnSpLocks/>
          </p:cNvCxnSpPr>
          <p:nvPr/>
        </p:nvCxnSpPr>
        <p:spPr bwMode="auto">
          <a:xfrm>
            <a:off x="2347142" y="2870200"/>
            <a:ext cx="0" cy="198120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34FA86B-33AB-4A27-964D-29CCD230BB42}"/>
              </a:ext>
            </a:extLst>
          </p:cNvPr>
          <p:cNvCxnSpPr>
            <a:cxnSpLocks/>
          </p:cNvCxnSpPr>
          <p:nvPr/>
        </p:nvCxnSpPr>
        <p:spPr bwMode="auto">
          <a:xfrm>
            <a:off x="2349009" y="3014133"/>
            <a:ext cx="0" cy="1274008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7119B2AD-6C4D-4D8B-BC81-79E488EEFF0C}"/>
              </a:ext>
            </a:extLst>
          </p:cNvPr>
          <p:cNvSpPr/>
          <p:nvPr/>
        </p:nvSpPr>
        <p:spPr>
          <a:xfrm>
            <a:off x="2355609" y="3460298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SPN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0796A75-F229-45E7-B5E6-71E3E659C4D5}"/>
              </a:ext>
            </a:extLst>
          </p:cNvPr>
          <p:cNvCxnSpPr>
            <a:cxnSpLocks/>
          </p:cNvCxnSpPr>
          <p:nvPr/>
        </p:nvCxnSpPr>
        <p:spPr bwMode="auto">
          <a:xfrm>
            <a:off x="2209800" y="4288141"/>
            <a:ext cx="5134976" cy="0"/>
          </a:xfrm>
          <a:prstGeom prst="line">
            <a:avLst/>
          </a:prstGeom>
          <a:ln w="22225">
            <a:solidFill>
              <a:srgbClr val="DB1105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E56BBD9-32DD-4A1C-90F4-B3BC36B511C4}"/>
              </a:ext>
            </a:extLst>
          </p:cNvPr>
          <p:cNvCxnSpPr>
            <a:cxnSpLocks/>
          </p:cNvCxnSpPr>
          <p:nvPr/>
        </p:nvCxnSpPr>
        <p:spPr bwMode="auto">
          <a:xfrm>
            <a:off x="2347142" y="4288141"/>
            <a:ext cx="0" cy="859592"/>
          </a:xfrm>
          <a:prstGeom prst="straightConnector1">
            <a:avLst/>
          </a:prstGeom>
          <a:ln>
            <a:solidFill>
              <a:srgbClr val="DB1105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4016791-2919-47C5-A7AE-68A9B3844968}"/>
              </a:ext>
            </a:extLst>
          </p:cNvPr>
          <p:cNvSpPr/>
          <p:nvPr/>
        </p:nvSpPr>
        <p:spPr>
          <a:xfrm>
            <a:off x="2338675" y="4542290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B1105"/>
                </a:solidFill>
                <a:latin typeface="Calibri"/>
                <a:cs typeface="Calibri"/>
              </a:rPr>
              <a:t>PSN</a:t>
            </a:r>
            <a:endParaRPr lang="en-GB" sz="2000" b="1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A5225FD-67B0-499F-BB21-FC934970C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6F04D7CC-902A-4806-B5A2-170F19FB4486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25F12BB-C697-4C97-B6C7-B93F33D79961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4B041F4-9059-4E3B-8031-173C36D8E157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978492B-762D-44CA-821E-6C0663945E4D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7100E7-6674-512A-8153-5D7BAC87582B}"/>
              </a:ext>
            </a:extLst>
          </p:cNvPr>
          <p:cNvSpPr/>
          <p:nvPr/>
        </p:nvSpPr>
        <p:spPr>
          <a:xfrm>
            <a:off x="5162322" y="2144672"/>
            <a:ext cx="2071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pumped atoms</a:t>
            </a:r>
            <a:endParaRPr lang="en-GB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42791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9493BEE9-B131-4651-843D-D9929E396B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2E02CF4-B97D-4B3A-9516-613A9946CF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AB1A97C-C193-4E38-B9D9-57813435B44B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2939BC-88BF-4F8D-B08A-A3B31EB8CA3E}"/>
              </a:ext>
            </a:extLst>
          </p:cNvPr>
          <p:cNvSpPr/>
          <p:nvPr/>
        </p:nvSpPr>
        <p:spPr>
          <a:xfrm>
            <a:off x="4114800" y="921673"/>
            <a:ext cx="655634" cy="417053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9334B8E-9F29-4EFA-A2E0-B4E007252FC6}"/>
              </a:ext>
            </a:extLst>
          </p:cNvPr>
          <p:cNvSpPr/>
          <p:nvPr/>
        </p:nvSpPr>
        <p:spPr>
          <a:xfrm>
            <a:off x="5796679" y="933432"/>
            <a:ext cx="73463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4FE911C-C3D2-4B12-8841-4AF3B52B83B3}"/>
              </a:ext>
            </a:extLst>
          </p:cNvPr>
          <p:cNvSpPr/>
          <p:nvPr/>
        </p:nvSpPr>
        <p:spPr>
          <a:xfrm>
            <a:off x="6786664" y="933432"/>
            <a:ext cx="770895" cy="40529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BDB647-4FA2-492F-B9BF-E7A848A2B32E}"/>
              </a:ext>
            </a:extLst>
          </p:cNvPr>
          <p:cNvSpPr/>
          <p:nvPr/>
        </p:nvSpPr>
        <p:spPr>
          <a:xfrm>
            <a:off x="5720808" y="1968500"/>
            <a:ext cx="1645920" cy="3187700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967C65-A06C-469E-906F-CF948BB37BFE}"/>
              </a:ext>
            </a:extLst>
          </p:cNvPr>
          <p:cNvSpPr/>
          <p:nvPr/>
        </p:nvSpPr>
        <p:spPr>
          <a:xfrm>
            <a:off x="2208444" y="1977936"/>
            <a:ext cx="1646006" cy="3178264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BE8172C-7FDB-415C-A5D8-9100896FBECF}"/>
              </a:ext>
            </a:extLst>
          </p:cNvPr>
          <p:cNvSpPr/>
          <p:nvPr/>
        </p:nvSpPr>
        <p:spPr>
          <a:xfrm>
            <a:off x="2208444" y="4791046"/>
            <a:ext cx="16460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SPN dominated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B40120-BDAE-4CD1-AC9B-451106A51CBA}"/>
              </a:ext>
            </a:extLst>
          </p:cNvPr>
          <p:cNvSpPr/>
          <p:nvPr/>
        </p:nvSpPr>
        <p:spPr>
          <a:xfrm>
            <a:off x="5789424" y="4791047"/>
            <a:ext cx="16781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PSN dominated</a:t>
            </a:r>
            <a:endParaRPr lang="en-GB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233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FD6B0-B1F2-6795-7C95-3952D1C15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D0346E5-57BC-5D4B-5F39-03310E911CB9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3AE75E-49AF-22D3-7E06-1662EBBCF33D}"/>
              </a:ext>
            </a:extLst>
          </p:cNvPr>
          <p:cNvSpPr txBox="1"/>
          <p:nvPr/>
        </p:nvSpPr>
        <p:spPr>
          <a:xfrm>
            <a:off x="145389" y="10689"/>
            <a:ext cx="568764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>
                <a:solidFill>
                  <a:schemeClr val="bg1"/>
                </a:solidFill>
                <a:latin typeface="Calibri"/>
                <a:cs typeface="Calibri"/>
              </a:rPr>
              <a:t>Multiparameter sensor: sensitivity</a:t>
            </a:r>
            <a:endParaRPr lang="en-GB" sz="31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93C6AE3-5259-8661-6450-55DFBD98A8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3468" y="845585"/>
            <a:ext cx="4259266" cy="27583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B99FDAD-2825-30C7-E204-88F5B53E68F9}"/>
              </a:ext>
            </a:extLst>
          </p:cNvPr>
          <p:cNvSpPr/>
          <p:nvPr/>
        </p:nvSpPr>
        <p:spPr>
          <a:xfrm>
            <a:off x="930979" y="1445819"/>
            <a:ext cx="356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alibri"/>
                <a:cs typeface="Calibri"/>
              </a:rPr>
              <a:t>polarisation</a:t>
            </a:r>
            <a:r>
              <a:rPr lang="en-US" sz="2400" dirty="0">
                <a:latin typeface="Calibri"/>
                <a:cs typeface="Calibri"/>
              </a:rPr>
              <a:t> noise PSD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38267EC-A238-2A72-C996-A918469BD42A}"/>
              </a:ext>
            </a:extLst>
          </p:cNvPr>
          <p:cNvSpPr/>
          <p:nvPr/>
        </p:nvSpPr>
        <p:spPr>
          <a:xfrm>
            <a:off x="3543905" y="4128455"/>
            <a:ext cx="451284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5630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CF3A7-FD6C-95EE-4186-D5D7CE094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5B4E92-443E-9959-56E3-1E40837B6B88}"/>
              </a:ext>
            </a:extLst>
          </p:cNvPr>
          <p:cNvCxnSpPr>
            <a:cxnSpLocks/>
          </p:cNvCxnSpPr>
          <p:nvPr/>
        </p:nvCxnSpPr>
        <p:spPr bwMode="auto">
          <a:xfrm flipV="1">
            <a:off x="872933" y="1976348"/>
            <a:ext cx="0" cy="3621797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8E5B28B-E057-C12B-1EF7-ACF40D3E2662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50B038-EC2B-B4C5-81D7-A8D42A8225C0}"/>
              </a:ext>
            </a:extLst>
          </p:cNvPr>
          <p:cNvSpPr txBox="1"/>
          <p:nvPr/>
        </p:nvSpPr>
        <p:spPr>
          <a:xfrm>
            <a:off x="145389" y="10689"/>
            <a:ext cx="568764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>
                <a:solidFill>
                  <a:schemeClr val="bg1"/>
                </a:solidFill>
                <a:latin typeface="Calibri"/>
                <a:cs typeface="Calibri"/>
              </a:rPr>
              <a:t>Multiparameter sensor: sensitivity</a:t>
            </a:r>
            <a:endParaRPr lang="en-GB" sz="31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47A788D-9834-19D1-4632-ED513993C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3468" y="845585"/>
            <a:ext cx="4259266" cy="27583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94895DB-C07A-FA52-6D51-91B1F4E9CF3B}"/>
              </a:ext>
            </a:extLst>
          </p:cNvPr>
          <p:cNvSpPr/>
          <p:nvPr/>
        </p:nvSpPr>
        <p:spPr>
          <a:xfrm>
            <a:off x="930979" y="1445819"/>
            <a:ext cx="356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alibri"/>
                <a:cs typeface="Calibri"/>
              </a:rPr>
              <a:t>polarisation</a:t>
            </a:r>
            <a:r>
              <a:rPr lang="en-US" sz="2400" dirty="0">
                <a:latin typeface="Calibri"/>
                <a:cs typeface="Calibri"/>
              </a:rPr>
              <a:t> noise PSD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36132B-3776-FA78-927C-DB9D6E41EA56}"/>
              </a:ext>
            </a:extLst>
          </p:cNvPr>
          <p:cNvSpPr/>
          <p:nvPr/>
        </p:nvSpPr>
        <p:spPr>
          <a:xfrm>
            <a:off x="898267" y="5676035"/>
            <a:ext cx="2905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magnetic sensitivity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623972-3247-D948-1D00-81AA34C4CECF}"/>
              </a:ext>
            </a:extLst>
          </p:cNvPr>
          <p:cNvSpPr/>
          <p:nvPr/>
        </p:nvSpPr>
        <p:spPr>
          <a:xfrm>
            <a:off x="3543905" y="4128455"/>
            <a:ext cx="451284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37BD1D8-169A-A1AA-0AE3-DE0D713CBAC0}"/>
              </a:ext>
            </a:extLst>
          </p:cNvPr>
          <p:cNvCxnSpPr>
            <a:cxnSpLocks/>
          </p:cNvCxnSpPr>
          <p:nvPr/>
        </p:nvCxnSpPr>
        <p:spPr bwMode="auto">
          <a:xfrm flipH="1">
            <a:off x="872933" y="1972491"/>
            <a:ext cx="3092337" cy="11395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C69841F-2F2C-7925-7D87-FB5260954672}"/>
              </a:ext>
            </a:extLst>
          </p:cNvPr>
          <p:cNvCxnSpPr>
            <a:cxnSpLocks/>
          </p:cNvCxnSpPr>
          <p:nvPr/>
        </p:nvCxnSpPr>
        <p:spPr bwMode="auto">
          <a:xfrm>
            <a:off x="872933" y="5605683"/>
            <a:ext cx="2602215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135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DEDD0-498B-D91F-E96F-8EDD32CCE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27C1EA3-C570-BA19-257E-7150D57567FD}"/>
              </a:ext>
            </a:extLst>
          </p:cNvPr>
          <p:cNvCxnSpPr>
            <a:cxnSpLocks/>
          </p:cNvCxnSpPr>
          <p:nvPr/>
        </p:nvCxnSpPr>
        <p:spPr bwMode="auto">
          <a:xfrm flipV="1">
            <a:off x="872933" y="1976348"/>
            <a:ext cx="0" cy="3621797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7822E47-563C-C08C-6233-7E98F80615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058"/>
          <a:stretch/>
        </p:blipFill>
        <p:spPr>
          <a:xfrm>
            <a:off x="373054" y="2726242"/>
            <a:ext cx="3182224" cy="1734124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03748D96-8BE2-621D-5BA4-C2DF9BC492A0}"/>
              </a:ext>
            </a:extLst>
          </p:cNvPr>
          <p:cNvSpPr/>
          <p:nvPr/>
        </p:nvSpPr>
        <p:spPr>
          <a:xfrm>
            <a:off x="363529" y="2583941"/>
            <a:ext cx="161206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BD8A0A-ED5E-9581-0651-0A092475F677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F13D0-627B-AC0A-D87D-B69985961571}"/>
              </a:ext>
            </a:extLst>
          </p:cNvPr>
          <p:cNvSpPr txBox="1"/>
          <p:nvPr/>
        </p:nvSpPr>
        <p:spPr>
          <a:xfrm>
            <a:off x="145389" y="10689"/>
            <a:ext cx="568764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>
                <a:solidFill>
                  <a:schemeClr val="bg1"/>
                </a:solidFill>
                <a:latin typeface="Calibri"/>
                <a:cs typeface="Calibri"/>
              </a:rPr>
              <a:t>Multiparameter sensor: sensitivity</a:t>
            </a:r>
            <a:endParaRPr lang="en-GB" sz="31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2228D95-EBC6-4511-6F2C-A1D662022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13468" y="845585"/>
            <a:ext cx="4259266" cy="27583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272395C-A50E-5DD0-68E1-2DC837C5A423}"/>
              </a:ext>
            </a:extLst>
          </p:cNvPr>
          <p:cNvSpPr/>
          <p:nvPr/>
        </p:nvSpPr>
        <p:spPr>
          <a:xfrm>
            <a:off x="930979" y="1445819"/>
            <a:ext cx="356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alibri"/>
                <a:cs typeface="Calibri"/>
              </a:rPr>
              <a:t>polarisation</a:t>
            </a:r>
            <a:r>
              <a:rPr lang="en-US" sz="2400" dirty="0">
                <a:latin typeface="Calibri"/>
                <a:cs typeface="Calibri"/>
              </a:rPr>
              <a:t> noise PSD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6055D6-7A6F-429E-0E59-A7504B07DE23}"/>
              </a:ext>
            </a:extLst>
          </p:cNvPr>
          <p:cNvSpPr/>
          <p:nvPr/>
        </p:nvSpPr>
        <p:spPr>
          <a:xfrm>
            <a:off x="898267" y="5676035"/>
            <a:ext cx="2905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magnetic sensitivity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97B2B00-FDBC-282C-68D3-F7DE587B75E3}"/>
              </a:ext>
            </a:extLst>
          </p:cNvPr>
          <p:cNvSpPr/>
          <p:nvPr/>
        </p:nvSpPr>
        <p:spPr>
          <a:xfrm>
            <a:off x="875418" y="2345182"/>
            <a:ext cx="15568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+ </a:t>
            </a:r>
            <a:r>
              <a:rPr lang="en-US" dirty="0">
                <a:latin typeface="Calibri"/>
                <a:cs typeface="Calibri"/>
              </a:rPr>
              <a:t>responsivity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C19E11-6B1A-535A-B62C-B1337093F9B5}"/>
              </a:ext>
            </a:extLst>
          </p:cNvPr>
          <p:cNvSpPr/>
          <p:nvPr/>
        </p:nvSpPr>
        <p:spPr>
          <a:xfrm>
            <a:off x="306588" y="2690765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-6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A97F0E-3342-C9F9-2926-DDDDD2A5CA10}"/>
              </a:ext>
            </a:extLst>
          </p:cNvPr>
          <p:cNvSpPr/>
          <p:nvPr/>
        </p:nvSpPr>
        <p:spPr>
          <a:xfrm>
            <a:off x="309088" y="3012736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-7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838A70-5563-881C-663E-CF3B96CBC5E9}"/>
              </a:ext>
            </a:extLst>
          </p:cNvPr>
          <p:cNvSpPr/>
          <p:nvPr/>
        </p:nvSpPr>
        <p:spPr>
          <a:xfrm>
            <a:off x="305238" y="333470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-8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5FE05A-4102-FAEC-039E-633F58603CB9}"/>
              </a:ext>
            </a:extLst>
          </p:cNvPr>
          <p:cNvSpPr/>
          <p:nvPr/>
        </p:nvSpPr>
        <p:spPr>
          <a:xfrm>
            <a:off x="307740" y="3656678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-9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82B4526-BB31-5460-F917-B84147111CEE}"/>
              </a:ext>
            </a:extLst>
          </p:cNvPr>
          <p:cNvSpPr/>
          <p:nvPr/>
        </p:nvSpPr>
        <p:spPr>
          <a:xfrm>
            <a:off x="276359" y="3978648"/>
            <a:ext cx="4967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-10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45E12C-6CF8-CE44-103B-1F7A0E92D4C2}"/>
              </a:ext>
            </a:extLst>
          </p:cNvPr>
          <p:cNvSpPr/>
          <p:nvPr/>
        </p:nvSpPr>
        <p:spPr>
          <a:xfrm>
            <a:off x="1252510" y="424153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2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AA54A10-49D8-5185-4249-D8B398E5FCA3}"/>
              </a:ext>
            </a:extLst>
          </p:cNvPr>
          <p:cNvSpPr/>
          <p:nvPr/>
        </p:nvSpPr>
        <p:spPr>
          <a:xfrm>
            <a:off x="1565513" y="4318065"/>
            <a:ext cx="824971" cy="26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F5EF4C-AFC8-163A-7397-D1AC8B6A2470}"/>
              </a:ext>
            </a:extLst>
          </p:cNvPr>
          <p:cNvSpPr/>
          <p:nvPr/>
        </p:nvSpPr>
        <p:spPr>
          <a:xfrm>
            <a:off x="2266742" y="424153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3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3F71F60-5E59-DD9F-FA95-0647B67D604A}"/>
              </a:ext>
            </a:extLst>
          </p:cNvPr>
          <p:cNvSpPr/>
          <p:nvPr/>
        </p:nvSpPr>
        <p:spPr>
          <a:xfrm>
            <a:off x="1260148" y="4505416"/>
            <a:ext cx="29057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Calibri"/>
                <a:cs typeface="Calibri"/>
              </a:rPr>
              <a:t>test field frequency [Hz]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D5C04C-0F0B-D0A4-57B8-202597AC6176}"/>
              </a:ext>
            </a:extLst>
          </p:cNvPr>
          <p:cNvSpPr/>
          <p:nvPr/>
        </p:nvSpPr>
        <p:spPr>
          <a:xfrm>
            <a:off x="3543905" y="4128455"/>
            <a:ext cx="451284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4C3A6A8-35FB-DAD4-7B42-B689B8EEE778}"/>
              </a:ext>
            </a:extLst>
          </p:cNvPr>
          <p:cNvSpPr/>
          <p:nvPr/>
        </p:nvSpPr>
        <p:spPr>
          <a:xfrm>
            <a:off x="2640016" y="3891741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rf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9CCB87-36E5-A581-C03F-D6EF94D1E627}"/>
              </a:ext>
            </a:extLst>
          </p:cNvPr>
          <p:cNvSpPr/>
          <p:nvPr/>
        </p:nvSpPr>
        <p:spPr>
          <a:xfrm>
            <a:off x="3060590" y="3372241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dc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19FEF40-7B87-44E5-1F96-64DDACA077AA}"/>
              </a:ext>
            </a:extLst>
          </p:cNvPr>
          <p:cNvSpPr/>
          <p:nvPr/>
        </p:nvSpPr>
        <p:spPr>
          <a:xfrm>
            <a:off x="3259652" y="2745292"/>
            <a:ext cx="19697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1521AD-44AA-84B4-9F31-EFC05455EF2F}"/>
              </a:ext>
            </a:extLst>
          </p:cNvPr>
          <p:cNvSpPr/>
          <p:nvPr/>
        </p:nvSpPr>
        <p:spPr>
          <a:xfrm rot="16200000">
            <a:off x="-1223651" y="2860897"/>
            <a:ext cx="29057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Peak spectral density [V</a:t>
            </a:r>
            <a:r>
              <a:rPr lang="en-US" sz="1400" baseline="30000">
                <a:latin typeface="Calibri"/>
                <a:cs typeface="Calibri"/>
              </a:rPr>
              <a:t>2</a:t>
            </a:r>
            <a:r>
              <a:rPr lang="en-US" sz="1400">
                <a:latin typeface="Calibri"/>
                <a:cs typeface="Calibri"/>
              </a:rPr>
              <a:t>]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9419637-F274-DB03-457B-6B073BFABEDB}"/>
              </a:ext>
            </a:extLst>
          </p:cNvPr>
          <p:cNvCxnSpPr>
            <a:cxnSpLocks/>
          </p:cNvCxnSpPr>
          <p:nvPr/>
        </p:nvCxnSpPr>
        <p:spPr bwMode="auto">
          <a:xfrm flipH="1">
            <a:off x="872933" y="1972491"/>
            <a:ext cx="3092337" cy="11395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8757C3-CB9D-0E28-A38C-661F8E53F5B5}"/>
              </a:ext>
            </a:extLst>
          </p:cNvPr>
          <p:cNvCxnSpPr>
            <a:cxnSpLocks/>
          </p:cNvCxnSpPr>
          <p:nvPr/>
        </p:nvCxnSpPr>
        <p:spPr bwMode="auto">
          <a:xfrm>
            <a:off x="872933" y="5605683"/>
            <a:ext cx="2602215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2B11160F-283A-1F06-B6B5-51AFACA8B479}"/>
              </a:ext>
            </a:extLst>
          </p:cNvPr>
          <p:cNvSpPr/>
          <p:nvPr/>
        </p:nvSpPr>
        <p:spPr>
          <a:xfrm>
            <a:off x="3357080" y="4232564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 dirty="0">
                <a:highlight>
                  <a:srgbClr val="FFFFFF"/>
                </a:highlight>
                <a:latin typeface="Calibri"/>
                <a:cs typeface="Calibri"/>
              </a:rPr>
              <a:t>4</a:t>
            </a:r>
            <a:endParaRPr lang="en-US" sz="2000" baseline="30000" dirty="0">
              <a:highlight>
                <a:srgbClr val="FFFFFF"/>
              </a:highlight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35085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9F7B5-F8A3-8687-78FC-4EF1180AE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2FC1CB-7443-6E1D-7890-7987D2A09F8B}"/>
              </a:ext>
            </a:extLst>
          </p:cNvPr>
          <p:cNvCxnSpPr>
            <a:cxnSpLocks/>
          </p:cNvCxnSpPr>
          <p:nvPr/>
        </p:nvCxnSpPr>
        <p:spPr bwMode="auto">
          <a:xfrm flipV="1">
            <a:off x="872933" y="1976348"/>
            <a:ext cx="0" cy="3621797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EE08943-0CD5-467C-0803-2696DFFBEB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058"/>
          <a:stretch/>
        </p:blipFill>
        <p:spPr>
          <a:xfrm>
            <a:off x="373054" y="2726242"/>
            <a:ext cx="3182224" cy="1734124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AE839F9-8213-6AA7-1472-46D48420FFA0}"/>
              </a:ext>
            </a:extLst>
          </p:cNvPr>
          <p:cNvSpPr/>
          <p:nvPr/>
        </p:nvSpPr>
        <p:spPr>
          <a:xfrm>
            <a:off x="363529" y="2583941"/>
            <a:ext cx="161206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8B324A-A459-D888-B9ED-541A9F0DEE67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C2A7E-DBA2-B619-37BE-A00AF96DC583}"/>
              </a:ext>
            </a:extLst>
          </p:cNvPr>
          <p:cNvSpPr txBox="1"/>
          <p:nvPr/>
        </p:nvSpPr>
        <p:spPr>
          <a:xfrm>
            <a:off x="145389" y="10689"/>
            <a:ext cx="5687647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>
                <a:solidFill>
                  <a:schemeClr val="bg1"/>
                </a:solidFill>
                <a:latin typeface="Calibri"/>
                <a:cs typeface="Calibri"/>
              </a:rPr>
              <a:t>Multiparameter sensor: sensitivity</a:t>
            </a:r>
            <a:endParaRPr lang="en-GB" sz="31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D83FA2-A94B-6100-4B75-11D51F3EA4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700"/>
          <a:stretch/>
        </p:blipFill>
        <p:spPr>
          <a:xfrm>
            <a:off x="3517036" y="3841848"/>
            <a:ext cx="5922647" cy="286940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BC68E55-9890-CCAD-E94A-5C5436CF0A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3468" y="845585"/>
            <a:ext cx="4259266" cy="27583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7F402B1-479E-D270-3DFD-C1AA3DC098C2}"/>
              </a:ext>
            </a:extLst>
          </p:cNvPr>
          <p:cNvSpPr/>
          <p:nvPr/>
        </p:nvSpPr>
        <p:spPr>
          <a:xfrm>
            <a:off x="930979" y="1445819"/>
            <a:ext cx="356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alibri"/>
                <a:cs typeface="Calibri"/>
              </a:rPr>
              <a:t>polarisation</a:t>
            </a:r>
            <a:r>
              <a:rPr lang="en-US" sz="2400" dirty="0">
                <a:latin typeface="Calibri"/>
                <a:cs typeface="Calibri"/>
              </a:rPr>
              <a:t> noise PSD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F9B388-A499-23C2-9E8D-80DAF2886F9B}"/>
              </a:ext>
            </a:extLst>
          </p:cNvPr>
          <p:cNvSpPr/>
          <p:nvPr/>
        </p:nvSpPr>
        <p:spPr>
          <a:xfrm>
            <a:off x="898267" y="5676035"/>
            <a:ext cx="2905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magnetic sensitivity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3298C1-E145-DF8B-550E-EEC7C1B6778A}"/>
              </a:ext>
            </a:extLst>
          </p:cNvPr>
          <p:cNvSpPr/>
          <p:nvPr/>
        </p:nvSpPr>
        <p:spPr>
          <a:xfrm>
            <a:off x="875418" y="2345182"/>
            <a:ext cx="15568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+ </a:t>
            </a:r>
            <a:r>
              <a:rPr lang="en-US" dirty="0">
                <a:latin typeface="Calibri"/>
                <a:cs typeface="Calibri"/>
              </a:rPr>
              <a:t>responsivity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602713-EC62-431D-13B3-D08CD9415402}"/>
              </a:ext>
            </a:extLst>
          </p:cNvPr>
          <p:cNvSpPr/>
          <p:nvPr/>
        </p:nvSpPr>
        <p:spPr>
          <a:xfrm>
            <a:off x="306588" y="2690765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-6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3589860-C8DE-FE31-6D1A-189E6C744E2D}"/>
              </a:ext>
            </a:extLst>
          </p:cNvPr>
          <p:cNvSpPr/>
          <p:nvPr/>
        </p:nvSpPr>
        <p:spPr>
          <a:xfrm>
            <a:off x="309088" y="3012736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-7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79BDE1B-8B13-1942-022A-9E38F1AF85EB}"/>
              </a:ext>
            </a:extLst>
          </p:cNvPr>
          <p:cNvSpPr/>
          <p:nvPr/>
        </p:nvSpPr>
        <p:spPr>
          <a:xfrm>
            <a:off x="305238" y="333470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-8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E687075-B2D4-7575-1F40-3995638BB541}"/>
              </a:ext>
            </a:extLst>
          </p:cNvPr>
          <p:cNvSpPr/>
          <p:nvPr/>
        </p:nvSpPr>
        <p:spPr>
          <a:xfrm>
            <a:off x="307740" y="3656678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-9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2F28012-5922-A749-12E5-938EF7EA59F1}"/>
              </a:ext>
            </a:extLst>
          </p:cNvPr>
          <p:cNvSpPr/>
          <p:nvPr/>
        </p:nvSpPr>
        <p:spPr>
          <a:xfrm>
            <a:off x="276359" y="3978648"/>
            <a:ext cx="4967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-10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CF3BCE-1CF8-E077-ECFD-DDAA3ADC2E93}"/>
              </a:ext>
            </a:extLst>
          </p:cNvPr>
          <p:cNvSpPr/>
          <p:nvPr/>
        </p:nvSpPr>
        <p:spPr>
          <a:xfrm>
            <a:off x="1252510" y="424153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2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9D9FB74-373D-A23F-C04C-19E9ECFBB11B}"/>
              </a:ext>
            </a:extLst>
          </p:cNvPr>
          <p:cNvSpPr/>
          <p:nvPr/>
        </p:nvSpPr>
        <p:spPr>
          <a:xfrm>
            <a:off x="1565513" y="4318065"/>
            <a:ext cx="824971" cy="26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DEAC5AF-7E97-AF39-FC3A-138119A9C0E6}"/>
              </a:ext>
            </a:extLst>
          </p:cNvPr>
          <p:cNvSpPr/>
          <p:nvPr/>
        </p:nvSpPr>
        <p:spPr>
          <a:xfrm>
            <a:off x="2266742" y="4241537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>
                <a:highlight>
                  <a:srgbClr val="FFFFFF"/>
                </a:highlight>
                <a:latin typeface="Calibri"/>
                <a:cs typeface="Calibri"/>
              </a:rPr>
              <a:t>3</a:t>
            </a:r>
            <a:endParaRPr lang="en-US" sz="20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920A9DA-87C6-9311-F859-4D88C470E469}"/>
              </a:ext>
            </a:extLst>
          </p:cNvPr>
          <p:cNvSpPr/>
          <p:nvPr/>
        </p:nvSpPr>
        <p:spPr>
          <a:xfrm>
            <a:off x="1260148" y="4505416"/>
            <a:ext cx="29057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Calibri"/>
                <a:cs typeface="Calibri"/>
              </a:rPr>
              <a:t>test field frequency [Hz]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ACA044-D53F-EA78-819C-89BCC4663972}"/>
              </a:ext>
            </a:extLst>
          </p:cNvPr>
          <p:cNvSpPr/>
          <p:nvPr/>
        </p:nvSpPr>
        <p:spPr>
          <a:xfrm>
            <a:off x="4832875" y="6070641"/>
            <a:ext cx="556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600" baseline="30000">
                <a:highlight>
                  <a:srgbClr val="FFFFFF"/>
                </a:highlight>
                <a:latin typeface="Calibri"/>
                <a:cs typeface="Calibri"/>
              </a:rPr>
              <a:t>2</a:t>
            </a:r>
            <a:endParaRPr lang="en-US" sz="36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5CDC3F1-391B-2DD1-2A00-1C944097ECFE}"/>
              </a:ext>
            </a:extLst>
          </p:cNvPr>
          <p:cNvSpPr/>
          <p:nvPr/>
        </p:nvSpPr>
        <p:spPr>
          <a:xfrm>
            <a:off x="8611012" y="6070641"/>
            <a:ext cx="5569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600" baseline="30000">
                <a:highlight>
                  <a:srgbClr val="FFFFFF"/>
                </a:highlight>
                <a:latin typeface="Calibri"/>
                <a:cs typeface="Calibri"/>
              </a:rPr>
              <a:t>4</a:t>
            </a:r>
            <a:endParaRPr lang="en-US" sz="36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33FC206-B669-3216-C905-361FFF378D98}"/>
              </a:ext>
            </a:extLst>
          </p:cNvPr>
          <p:cNvSpPr/>
          <p:nvPr/>
        </p:nvSpPr>
        <p:spPr>
          <a:xfrm>
            <a:off x="5915855" y="6416930"/>
            <a:ext cx="1366998" cy="26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1E8528-E317-5C7A-A0C6-E0ECD7A7D6BC}"/>
              </a:ext>
            </a:extLst>
          </p:cNvPr>
          <p:cNvSpPr/>
          <p:nvPr/>
        </p:nvSpPr>
        <p:spPr>
          <a:xfrm>
            <a:off x="6705673" y="6070641"/>
            <a:ext cx="665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600" baseline="30000">
                <a:highlight>
                  <a:srgbClr val="FFFFFF"/>
                </a:highlight>
                <a:latin typeface="Calibri"/>
                <a:cs typeface="Calibri"/>
              </a:rPr>
              <a:t>3</a:t>
            </a:r>
            <a:endParaRPr lang="en-US" sz="36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B01B2AA-B6ED-2D9E-58CB-AE8BADD3D8B1}"/>
              </a:ext>
            </a:extLst>
          </p:cNvPr>
          <p:cNvSpPr/>
          <p:nvPr/>
        </p:nvSpPr>
        <p:spPr>
          <a:xfrm>
            <a:off x="5695299" y="6340236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Frequency [Hz]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F271D51-8BBB-0926-6F65-CE9267C7B2E0}"/>
              </a:ext>
            </a:extLst>
          </p:cNvPr>
          <p:cNvSpPr/>
          <p:nvPr/>
        </p:nvSpPr>
        <p:spPr>
          <a:xfrm>
            <a:off x="3543905" y="4128455"/>
            <a:ext cx="451284" cy="17341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8E4A358-6616-7701-893A-CA81A35C8766}"/>
              </a:ext>
            </a:extLst>
          </p:cNvPr>
          <p:cNvSpPr/>
          <p:nvPr/>
        </p:nvSpPr>
        <p:spPr>
          <a:xfrm rot="16200000">
            <a:off x="2383384" y="4477101"/>
            <a:ext cx="2905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Sensitivity [</a:t>
            </a:r>
            <a:r>
              <a:rPr lang="en-US" sz="1600" dirty="0" err="1">
                <a:latin typeface="Calibri"/>
                <a:cs typeface="Calibri"/>
              </a:rPr>
              <a:t>pT</a:t>
            </a:r>
            <a:r>
              <a:rPr lang="en-US" sz="1600" dirty="0">
                <a:latin typeface="Calibri"/>
                <a:cs typeface="Calibri"/>
              </a:rPr>
              <a:t>/</a:t>
            </a:r>
            <a:r>
              <a:rPr lang="en-GB" sz="1600" dirty="0"/>
              <a:t>√</a:t>
            </a:r>
            <a:r>
              <a:rPr lang="en-US" sz="1600" dirty="0">
                <a:latin typeface="Calibri"/>
                <a:cs typeface="Calibri"/>
              </a:rPr>
              <a:t>Hz]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9B2EEC-D7DD-7234-F4A6-AC2E0E1B1700}"/>
              </a:ext>
            </a:extLst>
          </p:cNvPr>
          <p:cNvSpPr/>
          <p:nvPr/>
        </p:nvSpPr>
        <p:spPr>
          <a:xfrm rot="16200000">
            <a:off x="3853516" y="4547573"/>
            <a:ext cx="556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600" baseline="30000" dirty="0">
                <a:highlight>
                  <a:srgbClr val="FFFFFF"/>
                </a:highlight>
                <a:latin typeface="Calibri"/>
                <a:cs typeface="Calibri"/>
              </a:rPr>
              <a:t>2</a:t>
            </a:r>
            <a:endParaRPr lang="en-US" sz="3600" baseline="30000" dirty="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0ECD8EE-52F0-376D-C7AC-31F6309A5581}"/>
              </a:ext>
            </a:extLst>
          </p:cNvPr>
          <p:cNvSpPr/>
          <p:nvPr/>
        </p:nvSpPr>
        <p:spPr>
          <a:xfrm rot="16200000">
            <a:off x="3853517" y="5533817"/>
            <a:ext cx="556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600" baseline="30000">
                <a:highlight>
                  <a:srgbClr val="FFFFFF"/>
                </a:highlight>
                <a:latin typeface="Calibri"/>
                <a:cs typeface="Calibri"/>
              </a:rPr>
              <a:t>1</a:t>
            </a:r>
            <a:endParaRPr lang="en-US" sz="3600" baseline="30000">
              <a:highlight>
                <a:srgbClr val="FFFFFF"/>
              </a:highlight>
              <a:latin typeface="Calibri"/>
              <a:cs typeface="Calibri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F55C4D2-9584-5D65-9F2E-3FF6C0F87B27}"/>
              </a:ext>
            </a:extLst>
          </p:cNvPr>
          <p:cNvSpPr/>
          <p:nvPr/>
        </p:nvSpPr>
        <p:spPr>
          <a:xfrm>
            <a:off x="7944977" y="3919010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rf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B34B1D8-FA39-08EE-EB71-5762FA095BC3}"/>
              </a:ext>
            </a:extLst>
          </p:cNvPr>
          <p:cNvSpPr/>
          <p:nvPr/>
        </p:nvSpPr>
        <p:spPr>
          <a:xfrm>
            <a:off x="8332945" y="4392512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35151"/>
                </a:solidFill>
                <a:latin typeface="Calibri"/>
                <a:cs typeface="Calibri"/>
              </a:rPr>
              <a:t>dc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F1D321A-906C-A0E9-2BBE-0327636B6C42}"/>
              </a:ext>
            </a:extLst>
          </p:cNvPr>
          <p:cNvSpPr/>
          <p:nvPr/>
        </p:nvSpPr>
        <p:spPr>
          <a:xfrm>
            <a:off x="2640016" y="3891741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rf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CEBF223-EC9C-E290-2877-34DF8E523E5E}"/>
              </a:ext>
            </a:extLst>
          </p:cNvPr>
          <p:cNvSpPr/>
          <p:nvPr/>
        </p:nvSpPr>
        <p:spPr>
          <a:xfrm>
            <a:off x="3060590" y="3372241"/>
            <a:ext cx="1566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dc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7908A00-7044-D555-66E7-6A572CEFED1A}"/>
              </a:ext>
            </a:extLst>
          </p:cNvPr>
          <p:cNvSpPr/>
          <p:nvPr/>
        </p:nvSpPr>
        <p:spPr>
          <a:xfrm>
            <a:off x="3259652" y="2745292"/>
            <a:ext cx="19697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573CFB7-FCD2-3ED7-EBD5-2C83F37D0B7D}"/>
              </a:ext>
            </a:extLst>
          </p:cNvPr>
          <p:cNvSpPr/>
          <p:nvPr/>
        </p:nvSpPr>
        <p:spPr>
          <a:xfrm rot="16200000">
            <a:off x="-1223651" y="2860897"/>
            <a:ext cx="29057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Peak spectral density [V</a:t>
            </a:r>
            <a:r>
              <a:rPr lang="en-US" sz="1400" baseline="30000">
                <a:latin typeface="Calibri"/>
                <a:cs typeface="Calibri"/>
              </a:rPr>
              <a:t>2</a:t>
            </a:r>
            <a:r>
              <a:rPr lang="en-US" sz="1400">
                <a:latin typeface="Calibri"/>
                <a:cs typeface="Calibri"/>
              </a:rPr>
              <a:t>]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A1E7BCA-FDF8-95A0-C83D-C39E2EDE4A2C}"/>
              </a:ext>
            </a:extLst>
          </p:cNvPr>
          <p:cNvCxnSpPr>
            <a:cxnSpLocks/>
          </p:cNvCxnSpPr>
          <p:nvPr/>
        </p:nvCxnSpPr>
        <p:spPr bwMode="auto">
          <a:xfrm flipH="1">
            <a:off x="872933" y="1972491"/>
            <a:ext cx="3092337" cy="11395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930307-AEA1-DA94-9B49-A57D6607EBF3}"/>
              </a:ext>
            </a:extLst>
          </p:cNvPr>
          <p:cNvCxnSpPr>
            <a:cxnSpLocks/>
          </p:cNvCxnSpPr>
          <p:nvPr/>
        </p:nvCxnSpPr>
        <p:spPr bwMode="auto">
          <a:xfrm>
            <a:off x="872933" y="5605683"/>
            <a:ext cx="2602215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249C238B-231B-78FF-079D-25A08F462839}"/>
              </a:ext>
            </a:extLst>
          </p:cNvPr>
          <p:cNvSpPr/>
          <p:nvPr/>
        </p:nvSpPr>
        <p:spPr>
          <a:xfrm>
            <a:off x="3357080" y="4232564"/>
            <a:ext cx="4001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highlight>
                  <a:srgbClr val="FFFFFF"/>
                </a:highlight>
                <a:latin typeface="Calibri"/>
                <a:cs typeface="Calibri"/>
              </a:rPr>
              <a:t>10</a:t>
            </a:r>
            <a:r>
              <a:rPr lang="en-US" sz="1050" baseline="30000" dirty="0">
                <a:highlight>
                  <a:srgbClr val="FFFFFF"/>
                </a:highlight>
                <a:latin typeface="Calibri"/>
                <a:cs typeface="Calibri"/>
              </a:rPr>
              <a:t>4</a:t>
            </a:r>
            <a:endParaRPr lang="en-US" sz="2000" baseline="30000" dirty="0">
              <a:highlight>
                <a:srgbClr val="FFFFFF"/>
              </a:highlight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1901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6" name="Picture 635">
            <a:extLst>
              <a:ext uri="{FF2B5EF4-FFF2-40B4-BE49-F238E27FC236}">
                <a16:creationId xmlns:a16="http://schemas.microsoft.com/office/drawing/2014/main" id="{4E05536D-B772-41DF-9CD6-68FB46F02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513" y="2592852"/>
            <a:ext cx="4070941" cy="40844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1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Photon shot noise (PSN)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6" name="Rectangle 615">
                <a:extLst>
                  <a:ext uri="{FF2B5EF4-FFF2-40B4-BE49-F238E27FC236}">
                    <a16:creationId xmlns:a16="http://schemas.microsoft.com/office/drawing/2014/main" id="{C38290F8-EA94-4118-8157-44BF4855B4F6}"/>
                  </a:ext>
                </a:extLst>
              </p:cNvPr>
              <p:cNvSpPr/>
              <p:nvPr/>
            </p:nvSpPr>
            <p:spPr>
              <a:xfrm>
                <a:off x="1355231" y="3362155"/>
                <a:ext cx="337784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36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3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GB" sz="3600">
                              <a:solidFill>
                                <a:srgbClr val="C00000"/>
                              </a:solidFill>
                            </a:rPr>
                            <m:t>⟨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3600">
                              <a:solidFill>
                                <a:srgbClr val="C00000"/>
                              </a:solidFill>
                            </a:rPr>
                            <m:t>⟩</m:t>
                          </m:r>
                        </m:e>
                      </m:d>
                    </m:oMath>
                  </m:oMathPara>
                </a14:m>
                <a:endParaRPr lang="en-GB" sz="3600"/>
              </a:p>
            </p:txBody>
          </p:sp>
        </mc:Choice>
        <mc:Fallback xmlns="">
          <p:sp>
            <p:nvSpPr>
              <p:cNvPr id="616" name="Rectangle 615">
                <a:extLst>
                  <a:ext uri="{FF2B5EF4-FFF2-40B4-BE49-F238E27FC236}">
                    <a16:creationId xmlns:a16="http://schemas.microsoft.com/office/drawing/2014/main" id="{C38290F8-EA94-4118-8157-44BF4855B4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231" y="3362155"/>
                <a:ext cx="337784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8" name="TextBox 617">
                <a:extLst>
                  <a:ext uri="{FF2B5EF4-FFF2-40B4-BE49-F238E27FC236}">
                    <a16:creationId xmlns:a16="http://schemas.microsoft.com/office/drawing/2014/main" id="{96745871-2F8F-451F-8B3A-5008B96934FC}"/>
                  </a:ext>
                </a:extLst>
              </p:cNvPr>
              <p:cNvSpPr txBox="1"/>
              <p:nvPr/>
            </p:nvSpPr>
            <p:spPr>
              <a:xfrm>
                <a:off x="2258155" y="5180573"/>
                <a:ext cx="1764265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1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1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1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1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100"/>
              </a:p>
            </p:txBody>
          </p:sp>
        </mc:Choice>
        <mc:Fallback xmlns="">
          <p:sp>
            <p:nvSpPr>
              <p:cNvPr id="618" name="TextBox 617">
                <a:extLst>
                  <a:ext uri="{FF2B5EF4-FFF2-40B4-BE49-F238E27FC236}">
                    <a16:creationId xmlns:a16="http://schemas.microsoft.com/office/drawing/2014/main" id="{96745871-2F8F-451F-8B3A-5008B96934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8155" y="5180573"/>
                <a:ext cx="1764265" cy="323165"/>
              </a:xfrm>
              <a:prstGeom prst="rect">
                <a:avLst/>
              </a:prstGeom>
              <a:blipFill>
                <a:blip r:embed="rId5"/>
                <a:stretch>
                  <a:fillRect l="-2759" t="-16981" r="-4483" b="-39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1" name="TextBox 620">
            <a:extLst>
              <a:ext uri="{FF2B5EF4-FFF2-40B4-BE49-F238E27FC236}">
                <a16:creationId xmlns:a16="http://schemas.microsoft.com/office/drawing/2014/main" id="{3C3EEB71-826A-41AF-A7C7-F1F337D81C01}"/>
              </a:ext>
            </a:extLst>
          </p:cNvPr>
          <p:cNvSpPr txBox="1"/>
          <p:nvPr/>
        </p:nvSpPr>
        <p:spPr>
          <a:xfrm>
            <a:off x="2225016" y="4534243"/>
            <a:ext cx="2033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measurement backaction (MBA)</a:t>
            </a:r>
          </a:p>
        </p:txBody>
      </p:sp>
      <p:sp>
        <p:nvSpPr>
          <p:cNvPr id="628" name="TextBox 627">
            <a:extLst>
              <a:ext uri="{FF2B5EF4-FFF2-40B4-BE49-F238E27FC236}">
                <a16:creationId xmlns:a16="http://schemas.microsoft.com/office/drawing/2014/main" id="{E57D88EE-2708-4DA7-B967-01FB4F2D18D9}"/>
              </a:ext>
            </a:extLst>
          </p:cNvPr>
          <p:cNvSpPr txBox="1"/>
          <p:nvPr/>
        </p:nvSpPr>
        <p:spPr>
          <a:xfrm>
            <a:off x="502167" y="4534242"/>
            <a:ext cx="1588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latin typeface="Arial"/>
                <a:ea typeface="ＭＳ Ｐゴシック" panose="020B0600070205080204" pitchFamily="34" charset="-128"/>
              </a:rPr>
              <a:t>photon shot noise (PSN)</a:t>
            </a:r>
          </a:p>
        </p:txBody>
      </p:sp>
      <p:cxnSp>
        <p:nvCxnSpPr>
          <p:cNvPr id="629" name="Straight Arrow Connector 628">
            <a:extLst>
              <a:ext uri="{FF2B5EF4-FFF2-40B4-BE49-F238E27FC236}">
                <a16:creationId xmlns:a16="http://schemas.microsoft.com/office/drawing/2014/main" id="{FD79591A-6D2B-4737-96EC-702F62E5197E}"/>
              </a:ext>
            </a:extLst>
          </p:cNvPr>
          <p:cNvCxnSpPr>
            <a:cxnSpLocks/>
          </p:cNvCxnSpPr>
          <p:nvPr/>
        </p:nvCxnSpPr>
        <p:spPr bwMode="auto">
          <a:xfrm flipV="1">
            <a:off x="1719224" y="4008486"/>
            <a:ext cx="0" cy="52575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1" name="Straight Arrow Connector 630">
            <a:extLst>
              <a:ext uri="{FF2B5EF4-FFF2-40B4-BE49-F238E27FC236}">
                <a16:creationId xmlns:a16="http://schemas.microsoft.com/office/drawing/2014/main" id="{35DDB2D8-865C-4528-90F1-B1475A12E388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2235" y="3988191"/>
            <a:ext cx="0" cy="52575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9" name="Rectangle 638">
            <a:extLst>
              <a:ext uri="{FF2B5EF4-FFF2-40B4-BE49-F238E27FC236}">
                <a16:creationId xmlns:a16="http://schemas.microsoft.com/office/drawing/2014/main" id="{C8820CCE-48B4-4897-AB2C-2CFF0631AA77}"/>
              </a:ext>
            </a:extLst>
          </p:cNvPr>
          <p:cNvSpPr/>
          <p:nvPr/>
        </p:nvSpPr>
        <p:spPr>
          <a:xfrm>
            <a:off x="5074254" y="5503738"/>
            <a:ext cx="300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y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640" name="Rectangle 639">
            <a:extLst>
              <a:ext uri="{FF2B5EF4-FFF2-40B4-BE49-F238E27FC236}">
                <a16:creationId xmlns:a16="http://schemas.microsoft.com/office/drawing/2014/main" id="{E5CEF2A3-9D4B-418C-8D0B-00E04788ABB2}"/>
              </a:ext>
            </a:extLst>
          </p:cNvPr>
          <p:cNvSpPr/>
          <p:nvPr/>
        </p:nvSpPr>
        <p:spPr>
          <a:xfrm>
            <a:off x="8161392" y="5294939"/>
            <a:ext cx="285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z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44771C-F970-46A1-B62E-C77137850EBF}"/>
              </a:ext>
            </a:extLst>
          </p:cNvPr>
          <p:cNvSpPr txBox="1"/>
          <p:nvPr/>
        </p:nvSpPr>
        <p:spPr>
          <a:xfrm>
            <a:off x="7543349" y="3886643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440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50D077-F47A-4A21-8762-77D5642DE46A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596939-016E-40E0-A5AA-44B6481E4D76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944D1F6-0438-4C07-AAB7-0FDEB19331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E20B2D4-20FF-4970-8651-1BA3BAD5FF9E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8BB8633D-719A-4900-8548-6727BF1172B8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B0C2B97-952C-44CD-8B2B-AF4E386189F7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7ABCB94-717C-405C-B48A-28C491C847AF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934554-49C0-1FF2-5C9F-2615C692C9F6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E06851-9791-00F1-93B3-F0FB50099A24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3473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F9AD76-94A8-4B73-8ECB-12F47686D166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0E2007-6D61-4305-88A2-52D0546D2167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A5F0DA0-E13A-426C-B8AE-4CE5ABDBE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67AD7F0-E5B8-410F-91E5-E9005EC6C2B8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26F1DDF-DA7F-4A46-8485-742D85DCFF9B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CEB2801-6496-4588-942C-87DA6F755369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01F8723-6E7E-48C8-98A9-9F235A60AAAE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136608-86C2-24B1-E6F6-C27D4FD5B0A1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77511C-1AD7-1970-C76D-0EBAE8D729BC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1003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phic 59">
            <a:extLst>
              <a:ext uri="{FF2B5EF4-FFF2-40B4-BE49-F238E27FC236}">
                <a16:creationId xmlns:a16="http://schemas.microsoft.com/office/drawing/2014/main" id="{78843C72-183C-4963-9E4C-4D90A3BBB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06F1030-4748-491A-AC2C-86ECA4455AAD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C99C15-91EB-4F6E-A681-EC7C3FFE7C8F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320666-FDFC-4851-97B3-265CFAA0438C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3269F04-F650-4086-9D09-BB5BE48E3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64A2C59-227D-4621-88AB-11629201AE27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BEF4F2C-04B6-40B1-B8C1-58D20CADFF75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F4ABCCE4-D123-4D6A-AA5D-2744A2306716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F089A1-69CA-4ADE-BF97-4B6726C0F9E4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C0A239D-FEFA-23AE-ACF0-023ECB5C1664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1C49CF-9FB4-4D6D-7DF5-9982AE4071C5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905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4F2A470E-7E5B-4CB8-8217-CB8076961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B9A10C7-DB34-41F5-9A89-9EC5779BA11C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321B82-1F75-451B-8A5E-5B71CE070556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23493A-8E56-4C17-ABF5-9D1D2EB28AAB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81D51F5-F11D-41A4-954E-9A024B0D51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E737D31-8B59-4257-8835-ED05DCF36B08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FE05C91-D942-4EE0-8858-A9E6242CC520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9A7BCE3-9176-476E-9BAC-FD7637F4AD99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C94B531-AD3A-4872-876F-2001F445CD7A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409BCA8-A69F-7262-5BAC-0A4CE3C9106A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0D50D9-323F-F271-7E02-21984D29D1A0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72BF1-2FA3-59E7-7029-CFA9880A4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98AC2E4-DFFD-042D-505B-61B22D065C43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B64EE5-2F89-E7AD-5CEE-D57FA6673944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5EAB8C-8CE0-CFE3-A5C2-B7229F8A2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82" y="775369"/>
            <a:ext cx="6649939" cy="18592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144540-DC75-0DE3-11A7-07AB906F47B2}"/>
              </a:ext>
            </a:extLst>
          </p:cNvPr>
          <p:cNvSpPr/>
          <p:nvPr/>
        </p:nvSpPr>
        <p:spPr>
          <a:xfrm>
            <a:off x="7092280" y="5568990"/>
            <a:ext cx="1722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600" dirty="0">
                <a:latin typeface="+mj-lt"/>
                <a:cs typeface="Calibri" panose="020F0502020204030204" pitchFamily="34" charset="0"/>
              </a:rPr>
              <a:t>Vladimir Braginsky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E39948-F454-8206-830D-F17F18964B10}"/>
              </a:ext>
            </a:extLst>
          </p:cNvPr>
          <p:cNvGrpSpPr/>
          <p:nvPr/>
        </p:nvGrpSpPr>
        <p:grpSpPr>
          <a:xfrm>
            <a:off x="4796287" y="3353878"/>
            <a:ext cx="4207601" cy="2260492"/>
            <a:chOff x="5453262" y="1583214"/>
            <a:chExt cx="3855824" cy="2061249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F5A5DD16-F013-9457-1B14-825644534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288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ACCDCF4-A965-5D91-F10B-558E2AEF2F0F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C88687A-BEDE-EC12-AF7E-FBF4F1D5F168}"/>
                </a:ext>
              </a:extLst>
            </p:cNvPr>
            <p:cNvSpPr/>
            <p:nvPr/>
          </p:nvSpPr>
          <p:spPr>
            <a:xfrm>
              <a:off x="5510918" y="1583214"/>
              <a:ext cx="3798168" cy="265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4491D1F-3D37-083B-2D30-E6C7579F0E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1886690"/>
            <a:ext cx="1354485" cy="3275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7002AA9-FB60-180F-DA97-1A681EF50E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0577" y="2489329"/>
            <a:ext cx="1443013" cy="38952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A43D88D-7A9E-14D1-0BB8-8C1D2CBE3439}"/>
              </a:ext>
            </a:extLst>
          </p:cNvPr>
          <p:cNvSpPr txBox="1"/>
          <p:nvPr/>
        </p:nvSpPr>
        <p:spPr>
          <a:xfrm>
            <a:off x="6295315" y="2152408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Calibri"/>
                <a:cs typeface="Calibri"/>
              </a:rPr>
              <a:t>measuring x, perturbs p</a:t>
            </a:r>
          </a:p>
          <a:p>
            <a:endParaRPr lang="en-US"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19836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9493BEE9-B131-4651-843D-D9929E396B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9FA7D37-88D2-4442-9FC2-9C4C151069B8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0A88A1-3678-405E-B4B2-1DBE1A7D1992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1C1F28-747D-4CAD-8945-712A7453ACD3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776BB7-CBF8-4E82-90C7-B77329B035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04369E9-5567-487B-B635-8A70B08DBF8C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6F3AA9-EEDA-46B8-A8AD-621B63EF0D2B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6ACDDA4-3D0C-4D18-9387-E2499E797661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EE442CA-38D1-4603-8E57-786C71CECA77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56D5E0-96BC-4DCC-BC29-5F83C1A3EE07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353E70F-E12E-40F9-AB85-792656D48F25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7290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D5918584-D296-42F3-8CAA-4653D8EE4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21532"/>
            <a:ext cx="6057767" cy="39231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344776" y="4556101"/>
            <a:ext cx="1167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squeezed</a:t>
            </a:r>
            <a:endParaRPr lang="en-GB" sz="2000" err="1">
              <a:latin typeface="Calibri"/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3D8398-A1B8-46E2-8F08-1F168DDD5A78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474952-8D83-49CF-8525-FD5192809AA6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391A75-53B8-454E-A171-17F86F15A06C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441FF83-4EDF-4B31-B71A-032CF73DF2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4AAA73B-0825-4922-A95A-F77B52555EA1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F0C0C05-10EF-42BD-A464-268ADF1741A4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D0E7288-3250-465E-B6E3-2E57808371BE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6FCE6-0521-40EC-97F3-84E06F4E09A0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5FC12E1-9BBB-4C91-BB5F-AF99C3855493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0B273D48-7AAC-4E36-BDE5-7F59368DEA5D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0271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739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344776" y="4556101"/>
            <a:ext cx="1167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squeezed</a:t>
            </a:r>
            <a:endParaRPr lang="en-GB" sz="2000" err="1">
              <a:latin typeface="Calibri"/>
              <a:cs typeface="Calibri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F6182BA-DEE8-4346-A18A-1F51039CE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7767" cy="392312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25E4E8C-551E-4479-8D5F-FFE60B10080C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C7B7CC-590D-4082-A8FF-5B0EF138032C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1015C1-E374-43A3-94C5-5D585BDEEA7C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3FE75E9-8AA4-4CE4-AADD-82B10FEAC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903E081-ECBC-47AB-922A-CF285E3DF71A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2269CB-31C8-46A5-8C66-4797B5C3F52F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FA95A52-2714-4463-BCF7-57C01F16882F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D5155DD-4D56-493D-B916-D72EB4D7C9E3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11AD14-84CB-48AC-B2FC-7BAE34B96D9E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FE43CC8-B60F-4FC0-83D2-2214EECC62B1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161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344776" y="4556101"/>
            <a:ext cx="1167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squeezed</a:t>
            </a:r>
            <a:endParaRPr lang="en-GB" sz="2000" err="1">
              <a:latin typeface="Calibri"/>
              <a:cs typeface="Calibri"/>
            </a:endParaRPr>
          </a:p>
        </p:txBody>
      </p:sp>
      <p:pic>
        <p:nvPicPr>
          <p:cNvPr id="159" name="Graphic 158">
            <a:extLst>
              <a:ext uri="{FF2B5EF4-FFF2-40B4-BE49-F238E27FC236}">
                <a16:creationId xmlns:a16="http://schemas.microsoft.com/office/drawing/2014/main" id="{D11CE5A0-E7C1-4596-A9AE-3F6240386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2087" y="1901212"/>
            <a:ext cx="6059117" cy="3924000"/>
          </a:xfrm>
          <a:prstGeom prst="rect">
            <a:avLst/>
          </a:prstGeom>
        </p:spPr>
      </p:pic>
      <p:sp>
        <p:nvSpPr>
          <p:cNvPr id="160" name="Rectangle 159">
            <a:extLst>
              <a:ext uri="{FF2B5EF4-FFF2-40B4-BE49-F238E27FC236}">
                <a16:creationId xmlns:a16="http://schemas.microsoft.com/office/drawing/2014/main" id="{4E278D7B-FFA0-4527-B945-100FE2FCDEAA}"/>
              </a:ext>
            </a:extLst>
          </p:cNvPr>
          <p:cNvSpPr/>
          <p:nvPr/>
        </p:nvSpPr>
        <p:spPr>
          <a:xfrm>
            <a:off x="7344775" y="2913305"/>
            <a:ext cx="1568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20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22553720-1979-45F0-80F9-0F64A1665A9C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F39E10-890A-4D5D-8AD0-A4E639B2F1DA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96D676-9C80-411E-B157-EFC049B9F426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7E56FB6-313B-4681-9C17-472CB8845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3BEA546-7DDE-47EE-A1E0-025E29EF20DE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F2E238-2174-4BF2-BF4F-F85904F787D0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B5AD0AA-9A57-4E7D-B0D6-D9DEE01167FE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62A1EF5-14A1-4834-A634-CF2F9A4593F0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6F7267-13D5-4B25-A600-E899C79EF0A9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814DD93-798E-4269-B6BF-4C6C29BD5A1C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693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3FEB9FF-D493-4A5B-910A-6349EA84D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60736" y="1908804"/>
            <a:ext cx="6059118" cy="3924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911308-0D4C-40D9-B989-EC9B51F8F8FE}"/>
              </a:ext>
            </a:extLst>
          </p:cNvPr>
          <p:cNvSpPr/>
          <p:nvPr/>
        </p:nvSpPr>
        <p:spPr>
          <a:xfrm>
            <a:off x="7344776" y="4088086"/>
            <a:ext cx="11225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20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344776" y="4556101"/>
            <a:ext cx="1167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squeezed</a:t>
            </a:r>
            <a:endParaRPr lang="en-GB" sz="2000" err="1">
              <a:latin typeface="Calibri"/>
              <a:cs typeface="Calibri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8355C7-065F-48CF-A9A2-1D3E0DBFE631}"/>
              </a:ext>
            </a:extLst>
          </p:cNvPr>
          <p:cNvSpPr/>
          <p:nvPr/>
        </p:nvSpPr>
        <p:spPr>
          <a:xfrm>
            <a:off x="7344775" y="2913305"/>
            <a:ext cx="1568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20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2D9683-4179-4BEC-8306-7098E35D77A8}"/>
              </a:ext>
            </a:extLst>
          </p:cNvPr>
          <p:cNvSpPr/>
          <p:nvPr/>
        </p:nvSpPr>
        <p:spPr>
          <a:xfrm>
            <a:off x="5969591" y="2026629"/>
            <a:ext cx="13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6B6BFF-83A4-4B16-AD82-ADA673AC8494}"/>
              </a:ext>
            </a:extLst>
          </p:cNvPr>
          <p:cNvSpPr/>
          <p:nvPr/>
        </p:nvSpPr>
        <p:spPr>
          <a:xfrm>
            <a:off x="6014007" y="1383621"/>
            <a:ext cx="295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x</a:t>
            </a:r>
            <a:endParaRPr lang="en-US" sz="1400">
              <a:latin typeface="Calibri"/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87701A-3631-40F9-9D97-57EBFDBF1B8A}"/>
              </a:ext>
            </a:extLst>
          </p:cNvPr>
          <p:cNvSpPr txBox="1"/>
          <p:nvPr/>
        </p:nvSpPr>
        <p:spPr>
          <a:xfrm>
            <a:off x="277000" y="1385679"/>
            <a:ext cx="235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spcBef>
                <a:spcPct val="50000"/>
              </a:spcBef>
              <a:defRPr/>
            </a:pPr>
            <a:r>
              <a:rPr lang="en-US" altLang="en-US">
                <a:solidFill>
                  <a:schemeClr val="bg2">
                    <a:lumMod val="25000"/>
                  </a:schemeClr>
                </a:solidFill>
                <a:latin typeface="Arial"/>
                <a:ea typeface="ＭＳ Ｐゴシック" panose="020B0600070205080204" pitchFamily="34" charset="-128"/>
              </a:rPr>
              <a:t>detected spectrum: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204DD60-3B71-4F19-993B-14E01E6AF7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447" y="1332495"/>
            <a:ext cx="6062215" cy="59057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3D57676-1958-4573-8E7E-C9F1984986B4}"/>
              </a:ext>
            </a:extLst>
          </p:cNvPr>
          <p:cNvSpPr/>
          <p:nvPr/>
        </p:nvSpPr>
        <p:spPr>
          <a:xfrm>
            <a:off x="7276967" y="1307885"/>
            <a:ext cx="1135043" cy="557781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C2D24D-0625-4804-8B1B-A016B0BC994E}"/>
              </a:ext>
            </a:extLst>
          </p:cNvPr>
          <p:cNvSpPr/>
          <p:nvPr/>
        </p:nvSpPr>
        <p:spPr>
          <a:xfrm>
            <a:off x="6471618" y="719422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err="1">
                <a:latin typeface="Calibri"/>
                <a:cs typeface="Calibri"/>
              </a:rPr>
              <a:t>antisqueezing</a:t>
            </a:r>
            <a:r>
              <a:rPr lang="en-US" sz="1500">
                <a:latin typeface="Calibri"/>
                <a:cs typeface="Calibri"/>
              </a:rPr>
              <a:t> parameter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BE4567-0A38-4BAE-B399-87C05E30894C}"/>
              </a:ext>
            </a:extLst>
          </p:cNvPr>
          <p:cNvCxnSpPr>
            <a:cxnSpLocks/>
          </p:cNvCxnSpPr>
          <p:nvPr/>
        </p:nvCxnSpPr>
        <p:spPr bwMode="auto">
          <a:xfrm>
            <a:off x="7423993" y="1075844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D05B3AB-E7A2-44F8-9AF6-385225C91B50}"/>
              </a:ext>
            </a:extLst>
          </p:cNvPr>
          <p:cNvSpPr/>
          <p:nvPr/>
        </p:nvSpPr>
        <p:spPr>
          <a:xfrm>
            <a:off x="3718740" y="790933"/>
            <a:ext cx="196364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8993D6F-BBAD-4981-8E67-A31386FA9AA1}"/>
              </a:ext>
            </a:extLst>
          </p:cNvPr>
          <p:cNvCxnSpPr>
            <a:cxnSpLocks/>
          </p:cNvCxnSpPr>
          <p:nvPr/>
        </p:nvCxnSpPr>
        <p:spPr bwMode="auto">
          <a:xfrm>
            <a:off x="4188515" y="1109255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137957A-3842-499D-AB53-B53F4D10D432}"/>
              </a:ext>
            </a:extLst>
          </p:cNvPr>
          <p:cNvSpPr/>
          <p:nvPr/>
        </p:nvSpPr>
        <p:spPr>
          <a:xfrm>
            <a:off x="3991398" y="1334708"/>
            <a:ext cx="105492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50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phic 20">
            <a:extLst>
              <a:ext uri="{FF2B5EF4-FFF2-40B4-BE49-F238E27FC236}">
                <a16:creationId xmlns:a16="http://schemas.microsoft.com/office/drawing/2014/main" id="{16D51D02-1116-4FD6-A986-696004DC0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4120" y="2396501"/>
            <a:ext cx="4259340" cy="275843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3FEB9FF-D493-4A5B-910A-6349EA84D9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590" y="2451729"/>
            <a:ext cx="4183517" cy="2709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928227" y="4124951"/>
            <a:ext cx="872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squeezed</a:t>
            </a:r>
            <a:endParaRPr lang="en-GB" sz="1400" err="1">
              <a:latin typeface="Calibri"/>
              <a:cs typeface="Calibri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8355C7-065F-48CF-A9A2-1D3E0DBFE631}"/>
              </a:ext>
            </a:extLst>
          </p:cNvPr>
          <p:cNvSpPr/>
          <p:nvPr/>
        </p:nvSpPr>
        <p:spPr>
          <a:xfrm>
            <a:off x="7636638" y="2919127"/>
            <a:ext cx="1155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14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2D9683-4179-4BEC-8306-7098E35D77A8}"/>
              </a:ext>
            </a:extLst>
          </p:cNvPr>
          <p:cNvSpPr/>
          <p:nvPr/>
        </p:nvSpPr>
        <p:spPr>
          <a:xfrm>
            <a:off x="1728152" y="2051127"/>
            <a:ext cx="1840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260CD5-065C-47D7-B6AE-86935C34CBCA}"/>
              </a:ext>
            </a:extLst>
          </p:cNvPr>
          <p:cNvSpPr/>
          <p:nvPr/>
        </p:nvSpPr>
        <p:spPr>
          <a:xfrm>
            <a:off x="6351222" y="2007080"/>
            <a:ext cx="1285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rf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0D404C8-EA0E-48CB-9253-1346BD16084C}"/>
              </a:ext>
            </a:extLst>
          </p:cNvPr>
          <p:cNvSpPr/>
          <p:nvPr/>
        </p:nvSpPr>
        <p:spPr>
          <a:xfrm>
            <a:off x="3178938" y="2959470"/>
            <a:ext cx="1155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14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BDDA0ED-8DE8-47F6-AA46-CF767698F110}"/>
              </a:ext>
            </a:extLst>
          </p:cNvPr>
          <p:cNvSpPr/>
          <p:nvPr/>
        </p:nvSpPr>
        <p:spPr>
          <a:xfrm>
            <a:off x="7950506" y="3777200"/>
            <a:ext cx="8411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14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8AE86B-DC64-4DE7-919A-8EFDB7712B4B}"/>
              </a:ext>
            </a:extLst>
          </p:cNvPr>
          <p:cNvSpPr/>
          <p:nvPr/>
        </p:nvSpPr>
        <p:spPr>
          <a:xfrm>
            <a:off x="3464354" y="3777200"/>
            <a:ext cx="8411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14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836231-E491-4F5E-88A3-13BB3F030A4B}"/>
              </a:ext>
            </a:extLst>
          </p:cNvPr>
          <p:cNvSpPr/>
          <p:nvPr/>
        </p:nvSpPr>
        <p:spPr>
          <a:xfrm>
            <a:off x="3416852" y="4116275"/>
            <a:ext cx="872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squeezed</a:t>
            </a:r>
            <a:endParaRPr lang="en-GB" sz="1400" err="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52878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phic 20">
            <a:extLst>
              <a:ext uri="{FF2B5EF4-FFF2-40B4-BE49-F238E27FC236}">
                <a16:creationId xmlns:a16="http://schemas.microsoft.com/office/drawing/2014/main" id="{16D51D02-1116-4FD6-A986-696004DC0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4120" y="2396501"/>
            <a:ext cx="4259340" cy="275843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3FEB9FF-D493-4A5B-910A-6349EA84D9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0590" y="2451729"/>
            <a:ext cx="4183517" cy="2709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84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sensor: quantum noise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1C38EC-9EAC-4FE6-916C-6C0CB8FB35B4}"/>
              </a:ext>
            </a:extLst>
          </p:cNvPr>
          <p:cNvSpPr/>
          <p:nvPr/>
        </p:nvSpPr>
        <p:spPr>
          <a:xfrm>
            <a:off x="899592" y="6011277"/>
            <a:ext cx="1657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unpumped atoms</a:t>
            </a:r>
            <a:endParaRPr lang="en-GB" sz="1600" err="1">
              <a:latin typeface="Calibri"/>
              <a:cs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B6484F-08A6-45ED-98A0-84F650B51399}"/>
              </a:ext>
            </a:extLst>
          </p:cNvPr>
          <p:cNvSpPr/>
          <p:nvPr/>
        </p:nvSpPr>
        <p:spPr>
          <a:xfrm>
            <a:off x="899999" y="6289679"/>
            <a:ext cx="14403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pumped atoms</a:t>
            </a:r>
            <a:endParaRPr lang="en-GB" sz="1600" err="1">
              <a:latin typeface="Calibri"/>
              <a:cs typeface="Calibri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F34814-6E5B-4D24-AA55-FD5B4355714A}"/>
              </a:ext>
            </a:extLst>
          </p:cNvPr>
          <p:cNvCxnSpPr>
            <a:cxnSpLocks/>
          </p:cNvCxnSpPr>
          <p:nvPr/>
        </p:nvCxnSpPr>
        <p:spPr bwMode="auto">
          <a:xfrm>
            <a:off x="382741" y="6184966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D014A1-A56B-4813-9EC5-EE5ADFCE7FD8}"/>
              </a:ext>
            </a:extLst>
          </p:cNvPr>
          <p:cNvCxnSpPr>
            <a:cxnSpLocks/>
          </p:cNvCxnSpPr>
          <p:nvPr/>
        </p:nvCxnSpPr>
        <p:spPr bwMode="auto">
          <a:xfrm>
            <a:off x="382741" y="6472998"/>
            <a:ext cx="44841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E0D4C79-DF09-4881-ADB2-2A48EF65D3E6}"/>
              </a:ext>
            </a:extLst>
          </p:cNvPr>
          <p:cNvSpPr/>
          <p:nvPr/>
        </p:nvSpPr>
        <p:spPr>
          <a:xfrm>
            <a:off x="7928227" y="4124951"/>
            <a:ext cx="872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squeezed</a:t>
            </a:r>
            <a:endParaRPr lang="en-GB" sz="1400" err="1">
              <a:latin typeface="Calibri"/>
              <a:cs typeface="Calibri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8355C7-065F-48CF-A9A2-1D3E0DBFE631}"/>
              </a:ext>
            </a:extLst>
          </p:cNvPr>
          <p:cNvSpPr/>
          <p:nvPr/>
        </p:nvSpPr>
        <p:spPr>
          <a:xfrm>
            <a:off x="7636638" y="2919127"/>
            <a:ext cx="1155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14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2D9683-4179-4BEC-8306-7098E35D77A8}"/>
              </a:ext>
            </a:extLst>
          </p:cNvPr>
          <p:cNvSpPr/>
          <p:nvPr/>
        </p:nvSpPr>
        <p:spPr>
          <a:xfrm>
            <a:off x="1728152" y="2051127"/>
            <a:ext cx="1840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alibri"/>
                <a:cs typeface="Calibri"/>
              </a:rPr>
              <a:t>dc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9260CD5-065C-47D7-B6AE-86935C34CBCA}"/>
              </a:ext>
            </a:extLst>
          </p:cNvPr>
          <p:cNvSpPr/>
          <p:nvPr/>
        </p:nvSpPr>
        <p:spPr>
          <a:xfrm>
            <a:off x="6351222" y="2007080"/>
            <a:ext cx="1285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rf detection</a:t>
            </a:r>
            <a:endParaRPr lang="en-GB" err="1">
              <a:latin typeface="Calibri"/>
              <a:cs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0D404C8-EA0E-48CB-9253-1346BD16084C}"/>
              </a:ext>
            </a:extLst>
          </p:cNvPr>
          <p:cNvSpPr/>
          <p:nvPr/>
        </p:nvSpPr>
        <p:spPr>
          <a:xfrm>
            <a:off x="3178938" y="2959470"/>
            <a:ext cx="1155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>
                <a:solidFill>
                  <a:srgbClr val="0033CC"/>
                </a:solidFill>
                <a:latin typeface="Calibri"/>
                <a:cs typeface="Calibri"/>
              </a:rPr>
              <a:t>antisqueezed</a:t>
            </a:r>
            <a:endParaRPr lang="en-GB" sz="1400" err="1">
              <a:solidFill>
                <a:srgbClr val="0033CC"/>
              </a:solidFill>
              <a:latin typeface="Calibri"/>
              <a:cs typeface="Calibri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BDDA0ED-8DE8-47F6-AA46-CF767698F110}"/>
              </a:ext>
            </a:extLst>
          </p:cNvPr>
          <p:cNvSpPr/>
          <p:nvPr/>
        </p:nvSpPr>
        <p:spPr>
          <a:xfrm>
            <a:off x="7950506" y="3777200"/>
            <a:ext cx="8411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14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8AE86B-DC64-4DE7-919A-8EFDB7712B4B}"/>
              </a:ext>
            </a:extLst>
          </p:cNvPr>
          <p:cNvSpPr/>
          <p:nvPr/>
        </p:nvSpPr>
        <p:spPr>
          <a:xfrm>
            <a:off x="3464354" y="3777200"/>
            <a:ext cx="8411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DB1105"/>
                </a:solidFill>
                <a:latin typeface="Calibri"/>
                <a:cs typeface="Calibri"/>
              </a:rPr>
              <a:t>coherent</a:t>
            </a:r>
            <a:endParaRPr lang="en-GB" sz="1400" err="1">
              <a:solidFill>
                <a:srgbClr val="DB1105"/>
              </a:solidFill>
              <a:latin typeface="Calibri"/>
              <a:cs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836231-E491-4F5E-88A3-13BB3F030A4B}"/>
              </a:ext>
            </a:extLst>
          </p:cNvPr>
          <p:cNvSpPr/>
          <p:nvPr/>
        </p:nvSpPr>
        <p:spPr>
          <a:xfrm>
            <a:off x="3416852" y="4116275"/>
            <a:ext cx="872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squeezed</a:t>
            </a:r>
            <a:endParaRPr lang="en-GB" sz="1400" err="1">
              <a:latin typeface="Calibri"/>
              <a:cs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9BF9FE4-6C43-4122-A476-012B5C1AA9A2}"/>
              </a:ext>
            </a:extLst>
          </p:cNvPr>
          <p:cNvSpPr/>
          <p:nvPr/>
        </p:nvSpPr>
        <p:spPr>
          <a:xfrm>
            <a:off x="1167991" y="1125506"/>
            <a:ext cx="68080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>
                <a:solidFill>
                  <a:srgbClr val="C00000"/>
                </a:solidFill>
                <a:latin typeface="Calibri"/>
                <a:cs typeface="Calibri"/>
              </a:rPr>
              <a:t>squeezed light probing improves shot noise for both fields</a:t>
            </a:r>
            <a:endParaRPr lang="en-GB" sz="2200" err="1">
              <a:solidFill>
                <a:srgbClr val="C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9212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9258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>
                <a:solidFill>
                  <a:schemeClr val="bg1"/>
                </a:solidFill>
                <a:latin typeface="Calibri"/>
                <a:cs typeface="Calibri"/>
              </a:rPr>
              <a:t>Multiparameter sensor: quantum-enhanced sensitivity</a:t>
            </a:r>
            <a:endParaRPr lang="en-GB" sz="31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902729-51F0-455F-AAA4-26BB3E556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162248"/>
            <a:ext cx="5358398" cy="45365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529A77-DAC6-4DE7-B2A1-E363CD951C69}"/>
              </a:ext>
            </a:extLst>
          </p:cNvPr>
          <p:cNvSpPr txBox="1"/>
          <p:nvPr/>
        </p:nvSpPr>
        <p:spPr>
          <a:xfrm>
            <a:off x="478700" y="5799949"/>
            <a:ext cx="81865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>
                <a:latin typeface="+mj-lt"/>
              </a:rPr>
              <a:t>quantum enhancement of magnetic sensitivity with squeezed light for both fields</a:t>
            </a:r>
          </a:p>
          <a:p>
            <a:r>
              <a:rPr lang="en-US" sz="1900">
                <a:latin typeface="Calibri"/>
                <a:cs typeface="Calibri"/>
              </a:rPr>
              <a:t>measurement bandwidth enhancement for both fields</a:t>
            </a:r>
            <a:endParaRPr lang="en-GB" sz="1900" err="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30551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F82E6-2255-275A-B723-089735625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CA44B0C-656A-A0DA-BCBA-6C3C874BB65E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AD6583-6E65-D235-FDD6-DA1667D6A3E2}"/>
              </a:ext>
            </a:extLst>
          </p:cNvPr>
          <p:cNvSpPr txBox="1"/>
          <p:nvPr/>
        </p:nvSpPr>
        <p:spPr>
          <a:xfrm>
            <a:off x="145389" y="62941"/>
            <a:ext cx="607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/>
                <a:cs typeface="Calibri"/>
              </a:rPr>
              <a:t>Single parameter sensor: quantum noise</a:t>
            </a:r>
            <a:endParaRPr lang="en-GB" sz="28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58A0D9-95FA-23DF-F3CD-74677510B0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8" t="18151" r="54725" b="5900"/>
          <a:stretch/>
        </p:blipFill>
        <p:spPr>
          <a:xfrm>
            <a:off x="893134" y="1146357"/>
            <a:ext cx="6375982" cy="48208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B922497-CBDF-5486-AA97-E416F0D9A3D2}"/>
              </a:ext>
            </a:extLst>
          </p:cNvPr>
          <p:cNvSpPr txBox="1"/>
          <p:nvPr/>
        </p:nvSpPr>
        <p:spPr>
          <a:xfrm>
            <a:off x="1577968" y="998152"/>
            <a:ext cx="363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unpumped (spin noise spectroscopy)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E7B5FE-4395-1D3C-95E3-4A21729AB535}"/>
              </a:ext>
            </a:extLst>
          </p:cNvPr>
          <p:cNvSpPr txBox="1"/>
          <p:nvPr/>
        </p:nvSpPr>
        <p:spPr>
          <a:xfrm>
            <a:off x="7162603" y="2359874"/>
            <a:ext cx="152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coherent light</a:t>
            </a:r>
            <a:endParaRPr lang="en-GB" dirty="0" err="1">
              <a:latin typeface="Calibri"/>
              <a:cs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4C741E1-51C0-E795-9404-E958BCA937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6" t="52365" r="57301" b="5900"/>
          <a:stretch/>
        </p:blipFill>
        <p:spPr>
          <a:xfrm>
            <a:off x="1331640" y="3789040"/>
            <a:ext cx="5435105" cy="264912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74DE07C-2BBB-980B-1945-543D6395B737}"/>
              </a:ext>
            </a:extLst>
          </p:cNvPr>
          <p:cNvSpPr/>
          <p:nvPr/>
        </p:nvSpPr>
        <p:spPr>
          <a:xfrm>
            <a:off x="1331640" y="3269810"/>
            <a:ext cx="5345909" cy="58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8F3AB0-02D5-2440-95AD-141BE5224D15}"/>
              </a:ext>
            </a:extLst>
          </p:cNvPr>
          <p:cNvSpPr txBox="1"/>
          <p:nvPr/>
        </p:nvSpPr>
        <p:spPr>
          <a:xfrm>
            <a:off x="1592954" y="3536581"/>
            <a:ext cx="364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pumped (Bell-Bloom magnetometer)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6F69BF-B8A6-CA8A-2A51-BA98B81399A6}"/>
              </a:ext>
            </a:extLst>
          </p:cNvPr>
          <p:cNvSpPr txBox="1"/>
          <p:nvPr/>
        </p:nvSpPr>
        <p:spPr>
          <a:xfrm>
            <a:off x="6580246" y="5208597"/>
            <a:ext cx="1550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B08"/>
                </a:solidFill>
                <a:latin typeface="Calibri"/>
                <a:cs typeface="Calibri"/>
              </a:rPr>
              <a:t>squeezed light</a:t>
            </a:r>
            <a:endParaRPr lang="en-GB" dirty="0" err="1">
              <a:solidFill>
                <a:srgbClr val="008B08"/>
              </a:solidFill>
              <a:latin typeface="Calibri"/>
              <a:cs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F6CC18-894E-E7FB-4792-A89D916E5D97}"/>
              </a:ext>
            </a:extLst>
          </p:cNvPr>
          <p:cNvSpPr txBox="1"/>
          <p:nvPr/>
        </p:nvSpPr>
        <p:spPr>
          <a:xfrm>
            <a:off x="6580246" y="4893858"/>
            <a:ext cx="149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ACB"/>
                </a:solidFill>
                <a:latin typeface="Calibri"/>
                <a:cs typeface="Calibri"/>
              </a:rPr>
              <a:t>coherent light</a:t>
            </a:r>
            <a:endParaRPr lang="en-GB" dirty="0" err="1">
              <a:solidFill>
                <a:srgbClr val="002ACB"/>
              </a:solidFill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807FE5-C266-539D-2BCF-4194442C7181}"/>
              </a:ext>
            </a:extLst>
          </p:cNvPr>
          <p:cNvSpPr/>
          <p:nvPr/>
        </p:nvSpPr>
        <p:spPr>
          <a:xfrm>
            <a:off x="2513508" y="6438162"/>
            <a:ext cx="65548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C. </a:t>
            </a:r>
            <a:r>
              <a:rPr lang="en-GB" sz="1400" dirty="0" err="1"/>
              <a:t>Troullinou</a:t>
            </a:r>
            <a:r>
              <a:rPr lang="en-GB" sz="1400" dirty="0"/>
              <a:t> et al. Phys. Rev. Lett. </a:t>
            </a:r>
            <a:r>
              <a:rPr lang="en-GB" sz="1400" b="1" dirty="0"/>
              <a:t>127</a:t>
            </a:r>
            <a:r>
              <a:rPr lang="en-GB" sz="1400" dirty="0"/>
              <a:t>, 193601 (2021)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0EC0DA-4D5F-0973-B32D-3ED457654FBA}"/>
              </a:ext>
            </a:extLst>
          </p:cNvPr>
          <p:cNvSpPr txBox="1"/>
          <p:nvPr/>
        </p:nvSpPr>
        <p:spPr>
          <a:xfrm>
            <a:off x="1628731" y="1990542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alibri"/>
                <a:cs typeface="Calibri"/>
              </a:rPr>
              <a:t>response</a:t>
            </a:r>
            <a:endParaRPr lang="en-GB" dirty="0" err="1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588448-2F72-4460-9A1A-F7691CB50DF3}"/>
              </a:ext>
            </a:extLst>
          </p:cNvPr>
          <p:cNvSpPr txBox="1"/>
          <p:nvPr/>
        </p:nvSpPr>
        <p:spPr>
          <a:xfrm>
            <a:off x="3206891" y="1339581"/>
            <a:ext cx="304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spin noise + photon shot noise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BC24B5E-586B-E8B9-CFF8-A14DCC3CEABC}"/>
              </a:ext>
            </a:extLst>
          </p:cNvPr>
          <p:cNvSpPr/>
          <p:nvPr/>
        </p:nvSpPr>
        <p:spPr>
          <a:xfrm>
            <a:off x="4794341" y="2817626"/>
            <a:ext cx="1883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photon shot noise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915E6F-8774-F115-D41C-B01DB3EC9A93}"/>
              </a:ext>
            </a:extLst>
          </p:cNvPr>
          <p:cNvSpPr/>
          <p:nvPr/>
        </p:nvSpPr>
        <p:spPr>
          <a:xfrm>
            <a:off x="1331640" y="3428999"/>
            <a:ext cx="6799095" cy="2989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85F6DDB-AA61-77B9-4CEB-88C534B48F42}"/>
              </a:ext>
            </a:extLst>
          </p:cNvPr>
          <p:cNvCxnSpPr>
            <a:stCxn id="27" idx="1"/>
          </p:cNvCxnSpPr>
          <p:nvPr/>
        </p:nvCxnSpPr>
        <p:spPr bwMode="auto">
          <a:xfrm flipH="1">
            <a:off x="2411760" y="1524247"/>
            <a:ext cx="795131" cy="85279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E1BD3A0-C17B-6393-C5CA-97585D6DCE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6" t="82588" r="57301" b="5900"/>
          <a:stretch/>
        </p:blipFill>
        <p:spPr>
          <a:xfrm>
            <a:off x="1331640" y="3202342"/>
            <a:ext cx="5435105" cy="73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233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31613-902B-89D7-7517-817793D3F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D9FB048-A621-0AC6-7E3F-18A1FA65EEBE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77EC0B-74C0-CD59-6380-463CED761288}"/>
              </a:ext>
            </a:extLst>
          </p:cNvPr>
          <p:cNvSpPr txBox="1"/>
          <p:nvPr/>
        </p:nvSpPr>
        <p:spPr>
          <a:xfrm>
            <a:off x="145389" y="62941"/>
            <a:ext cx="8305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/>
                <a:cs typeface="Calibri"/>
              </a:rPr>
              <a:t>Single parameter sensor: quantum-enhanced sensitivity</a:t>
            </a:r>
            <a:endParaRPr lang="en-GB" sz="28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0764371-FFE1-46A3-F956-3513AAD968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8" t="18151" r="54725" b="5900"/>
          <a:stretch/>
        </p:blipFill>
        <p:spPr>
          <a:xfrm>
            <a:off x="893134" y="1146357"/>
            <a:ext cx="6375982" cy="48208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6712876-65DA-2D42-B302-3E14274281FD}"/>
              </a:ext>
            </a:extLst>
          </p:cNvPr>
          <p:cNvSpPr txBox="1"/>
          <p:nvPr/>
        </p:nvSpPr>
        <p:spPr>
          <a:xfrm>
            <a:off x="1577968" y="998152"/>
            <a:ext cx="363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unpumped (spin noise spectroscopy)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28C74C-67F8-0512-AE4D-C98E087848A8}"/>
              </a:ext>
            </a:extLst>
          </p:cNvPr>
          <p:cNvSpPr txBox="1"/>
          <p:nvPr/>
        </p:nvSpPr>
        <p:spPr>
          <a:xfrm>
            <a:off x="7162603" y="2359874"/>
            <a:ext cx="152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coherent light</a:t>
            </a:r>
            <a:endParaRPr lang="en-GB" dirty="0" err="1">
              <a:latin typeface="Calibri"/>
              <a:cs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3233156-C261-F7AC-0C4A-BEB53DB49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76" t="52365" r="57301" b="5900"/>
          <a:stretch/>
        </p:blipFill>
        <p:spPr>
          <a:xfrm>
            <a:off x="1331640" y="3789040"/>
            <a:ext cx="5435105" cy="264912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0D17DBB-6721-B895-4A6C-48745BF8BEDE}"/>
              </a:ext>
            </a:extLst>
          </p:cNvPr>
          <p:cNvSpPr/>
          <p:nvPr/>
        </p:nvSpPr>
        <p:spPr>
          <a:xfrm>
            <a:off x="1331640" y="3269810"/>
            <a:ext cx="5345909" cy="58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3B1CC4-A2A8-754C-0701-2E1B9DFAF550}"/>
              </a:ext>
            </a:extLst>
          </p:cNvPr>
          <p:cNvSpPr txBox="1"/>
          <p:nvPr/>
        </p:nvSpPr>
        <p:spPr>
          <a:xfrm>
            <a:off x="1592954" y="3536581"/>
            <a:ext cx="364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pumped (Bell-Bloom magnetometer)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61FBA9-5E5C-16F7-ABE3-A74001889A82}"/>
              </a:ext>
            </a:extLst>
          </p:cNvPr>
          <p:cNvSpPr txBox="1"/>
          <p:nvPr/>
        </p:nvSpPr>
        <p:spPr>
          <a:xfrm>
            <a:off x="6580246" y="5208597"/>
            <a:ext cx="1550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B08"/>
                </a:solidFill>
                <a:latin typeface="Calibri"/>
                <a:cs typeface="Calibri"/>
              </a:rPr>
              <a:t>squeezed light</a:t>
            </a:r>
            <a:endParaRPr lang="en-GB" dirty="0" err="1">
              <a:solidFill>
                <a:srgbClr val="008B08"/>
              </a:solidFill>
              <a:latin typeface="Calibri"/>
              <a:cs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EDAF91-D18F-474A-56E8-7D5F11E4EB9E}"/>
              </a:ext>
            </a:extLst>
          </p:cNvPr>
          <p:cNvSpPr txBox="1"/>
          <p:nvPr/>
        </p:nvSpPr>
        <p:spPr>
          <a:xfrm>
            <a:off x="6580246" y="4893858"/>
            <a:ext cx="149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ACB"/>
                </a:solidFill>
                <a:latin typeface="Calibri"/>
                <a:cs typeface="Calibri"/>
              </a:rPr>
              <a:t>coherent light</a:t>
            </a:r>
            <a:endParaRPr lang="en-GB" dirty="0" err="1">
              <a:solidFill>
                <a:srgbClr val="002ACB"/>
              </a:solidFill>
              <a:latin typeface="Calibri"/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5FA732-2203-DBC6-3C37-637B58A035B9}"/>
              </a:ext>
            </a:extLst>
          </p:cNvPr>
          <p:cNvSpPr/>
          <p:nvPr/>
        </p:nvSpPr>
        <p:spPr>
          <a:xfrm>
            <a:off x="2513508" y="6438162"/>
            <a:ext cx="65548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C. </a:t>
            </a:r>
            <a:r>
              <a:rPr lang="en-GB" sz="1400" dirty="0" err="1"/>
              <a:t>Troullinou</a:t>
            </a:r>
            <a:r>
              <a:rPr lang="en-GB" sz="1400" dirty="0"/>
              <a:t> et al. Phys. Rev. Lett. </a:t>
            </a:r>
            <a:r>
              <a:rPr lang="en-GB" sz="1400" b="1" dirty="0"/>
              <a:t>127</a:t>
            </a:r>
            <a:r>
              <a:rPr lang="en-GB" sz="1400" dirty="0"/>
              <a:t>, 193601 (2021)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C24DA4-00FC-8246-B061-08F77F8C692A}"/>
              </a:ext>
            </a:extLst>
          </p:cNvPr>
          <p:cNvSpPr txBox="1"/>
          <p:nvPr/>
        </p:nvSpPr>
        <p:spPr>
          <a:xfrm>
            <a:off x="1628731" y="1990542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alibri"/>
                <a:cs typeface="Calibri"/>
              </a:rPr>
              <a:t>response</a:t>
            </a:r>
            <a:endParaRPr lang="en-GB" dirty="0" err="1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87DCC6-3A54-C67D-04B4-CBAAE53075A8}"/>
              </a:ext>
            </a:extLst>
          </p:cNvPr>
          <p:cNvSpPr txBox="1"/>
          <p:nvPr/>
        </p:nvSpPr>
        <p:spPr>
          <a:xfrm>
            <a:off x="3206891" y="1339581"/>
            <a:ext cx="304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spin noise + photon shot noise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1C2ADF0-F0EF-618C-BADB-4342FB401C4A}"/>
              </a:ext>
            </a:extLst>
          </p:cNvPr>
          <p:cNvSpPr/>
          <p:nvPr/>
        </p:nvSpPr>
        <p:spPr>
          <a:xfrm>
            <a:off x="4794341" y="2817626"/>
            <a:ext cx="1883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photon shot noise</a:t>
            </a:r>
            <a:endParaRPr lang="en-GB" dirty="0" err="1">
              <a:latin typeface="Calibri"/>
              <a:cs typeface="Calibri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361F79C-A52F-02A9-663C-292EBC1EB19D}"/>
              </a:ext>
            </a:extLst>
          </p:cNvPr>
          <p:cNvCxnSpPr>
            <a:stCxn id="27" idx="1"/>
          </p:cNvCxnSpPr>
          <p:nvPr/>
        </p:nvCxnSpPr>
        <p:spPr bwMode="auto">
          <a:xfrm flipH="1">
            <a:off x="2411760" y="1524247"/>
            <a:ext cx="795131" cy="85279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93383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854971-2143-45CF-BFA8-C9E3090BA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82" y="775369"/>
            <a:ext cx="6649939" cy="18592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1344C2-970B-4E04-8213-C64C3B9E3189}"/>
              </a:ext>
            </a:extLst>
          </p:cNvPr>
          <p:cNvSpPr/>
          <p:nvPr/>
        </p:nvSpPr>
        <p:spPr>
          <a:xfrm>
            <a:off x="7092280" y="5568990"/>
            <a:ext cx="1722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600">
                <a:latin typeface="+mj-lt"/>
                <a:cs typeface="Calibri" panose="020F0502020204030204" pitchFamily="34" charset="0"/>
              </a:rPr>
              <a:t>Vladimir </a:t>
            </a:r>
            <a:r>
              <a:rPr lang="en-US" sz="1600" err="1">
                <a:latin typeface="+mj-lt"/>
                <a:cs typeface="Calibri" panose="020F0502020204030204" pitchFamily="34" charset="0"/>
              </a:rPr>
              <a:t>Braginsky</a:t>
            </a:r>
            <a:endParaRPr lang="en-US" sz="160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E66C19-2357-46DC-8A95-751EB3CCB273}"/>
              </a:ext>
            </a:extLst>
          </p:cNvPr>
          <p:cNvGrpSpPr/>
          <p:nvPr/>
        </p:nvGrpSpPr>
        <p:grpSpPr>
          <a:xfrm>
            <a:off x="4796287" y="3353878"/>
            <a:ext cx="4207601" cy="2260492"/>
            <a:chOff x="5453262" y="1583214"/>
            <a:chExt cx="3855824" cy="2061249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323668AE-3106-44B6-BD72-A8FA7A9C4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288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78816C-B0B0-4D9D-AA46-251A54DD9AA7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045AE9-EE5E-443E-9E15-E6855312BF43}"/>
                </a:ext>
              </a:extLst>
            </p:cNvPr>
            <p:cNvSpPr/>
            <p:nvPr/>
          </p:nvSpPr>
          <p:spPr>
            <a:xfrm>
              <a:off x="5510918" y="1583214"/>
              <a:ext cx="3798168" cy="265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F6C319B-C5D0-4D88-BABC-91C58BE95706}"/>
              </a:ext>
            </a:extLst>
          </p:cNvPr>
          <p:cNvSpPr/>
          <p:nvPr/>
        </p:nvSpPr>
        <p:spPr>
          <a:xfrm>
            <a:off x="0" y="3656475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rgbClr val="333399"/>
                </a:solidFill>
                <a:latin typeface="+mj-lt"/>
                <a:cs typeface="Calibri"/>
              </a:rPr>
              <a:t>perturbing p affects x</a:t>
            </a:r>
            <a:endParaRPr lang="en-GB" sz="2000">
              <a:solidFill>
                <a:srgbClr val="333399"/>
              </a:solidFill>
              <a:latin typeface="+mj-lt"/>
              <a:cs typeface="Calibri"/>
            </a:endParaRPr>
          </a:p>
          <a:p>
            <a:pPr lvl="1"/>
            <a:r>
              <a:rPr lang="en-GB" sz="2000">
                <a:latin typeface="+mj-lt"/>
                <a:cs typeface="Calibri"/>
              </a:rPr>
              <a:t>measurement back-action (MBA)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57FCE0-1074-4C53-AE7F-B5272E3688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1886690"/>
            <a:ext cx="1354485" cy="3275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C644CD-263F-4BB8-9178-063FF21358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0577" y="2489329"/>
            <a:ext cx="1443013" cy="3895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29E4B3-75D3-4FD2-A248-0EF2B42B19EB}"/>
              </a:ext>
            </a:extLst>
          </p:cNvPr>
          <p:cNvSpPr txBox="1"/>
          <p:nvPr/>
        </p:nvSpPr>
        <p:spPr>
          <a:xfrm>
            <a:off x="6295315" y="2152408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Calibri"/>
                <a:cs typeface="Calibri"/>
              </a:rPr>
              <a:t>measuring x, perturbs p</a:t>
            </a:r>
          </a:p>
          <a:p>
            <a:endParaRPr lang="en-US"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12042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682535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What about measurement backaction?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5" name="Picture 34" descr="A diagram of a circle and a circle with arrows&#10;&#10;AI-generated content may be incorrect.">
            <a:extLst>
              <a:ext uri="{FF2B5EF4-FFF2-40B4-BE49-F238E27FC236}">
                <a16:creationId xmlns:a16="http://schemas.microsoft.com/office/drawing/2014/main" id="{D5DBB297-B1FA-16BD-B6B7-88BA76993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64" y="2050049"/>
            <a:ext cx="7638490" cy="371386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2F7E94A-13EA-D73F-A1D9-0FF1BB81EE08}"/>
              </a:ext>
            </a:extLst>
          </p:cNvPr>
          <p:cNvSpPr txBox="1"/>
          <p:nvPr/>
        </p:nvSpPr>
        <p:spPr>
          <a:xfrm>
            <a:off x="5018170" y="1228306"/>
            <a:ext cx="3317966" cy="447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hangingPunct="1">
              <a:spcBef>
                <a:spcPct val="50000"/>
              </a:spcBef>
              <a:defRPr/>
            </a:pP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multi</a:t>
            </a:r>
            <a:r>
              <a:rPr lang="es-ES" altLang="en-US" sz="2200" kern="0" dirty="0">
                <a:latin typeface="Arial"/>
                <a:ea typeface="ＭＳ Ｐゴシック" panose="020B0600070205080204" pitchFamily="34" charset="-128"/>
              </a:rPr>
              <a:t>-</a:t>
            </a: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parameter sensor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C296F3-6282-6E4F-7669-7D0608A3030C}"/>
              </a:ext>
            </a:extLst>
          </p:cNvPr>
          <p:cNvSpPr txBox="1"/>
          <p:nvPr/>
        </p:nvSpPr>
        <p:spPr>
          <a:xfrm>
            <a:off x="807864" y="1222991"/>
            <a:ext cx="36574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hangingPunct="1">
              <a:spcBef>
                <a:spcPct val="50000"/>
              </a:spcBef>
              <a:defRPr/>
            </a:pPr>
            <a:r>
              <a:rPr lang="es-ES" altLang="en-US" sz="2200" kern="0" dirty="0">
                <a:latin typeface="Arial"/>
                <a:ea typeface="ＭＳ Ｐゴシック" panose="020B0600070205080204" pitchFamily="34" charset="-128"/>
              </a:rPr>
              <a:t>single-</a:t>
            </a: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parameter sensor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8A7119-BD77-D512-1450-C5B62DDCA941}"/>
                  </a:ext>
                </a:extLst>
              </p:cNvPr>
              <p:cNvSpPr txBox="1"/>
              <p:nvPr/>
            </p:nvSpPr>
            <p:spPr>
              <a:xfrm>
                <a:off x="3277650" y="2486689"/>
                <a:ext cx="20170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8A7119-BD77-D512-1450-C5B62DDCA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7650" y="2486689"/>
                <a:ext cx="2017027" cy="369332"/>
              </a:xfrm>
              <a:prstGeom prst="rect">
                <a:avLst/>
              </a:prstGeom>
              <a:blipFill>
                <a:blip r:embed="rId4"/>
                <a:stretch>
                  <a:fillRect l="-3021" t="-14754" r="-4532" b="-36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453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027F4-C81E-4120-2639-03F9F332E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6BBE0E-759E-1570-39EB-050DBEF10955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BBB22-E80D-BAB8-8E39-208EA0B2AA08}"/>
              </a:ext>
            </a:extLst>
          </p:cNvPr>
          <p:cNvSpPr txBox="1"/>
          <p:nvPr/>
        </p:nvSpPr>
        <p:spPr>
          <a:xfrm>
            <a:off x="145389" y="10689"/>
            <a:ext cx="6682535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What about measurement backaction?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35" name="Picture 34" descr="A diagram of a circle and a circle with arrows&#10;&#10;AI-generated content may be incorrect.">
            <a:extLst>
              <a:ext uri="{FF2B5EF4-FFF2-40B4-BE49-F238E27FC236}">
                <a16:creationId xmlns:a16="http://schemas.microsoft.com/office/drawing/2014/main" id="{ACD4DE87-393D-A151-52B4-D2453D040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64" y="2050049"/>
            <a:ext cx="7638490" cy="371386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7582C13-F5E2-BD7B-5333-D295ED7BBFB9}"/>
              </a:ext>
            </a:extLst>
          </p:cNvPr>
          <p:cNvSpPr txBox="1"/>
          <p:nvPr/>
        </p:nvSpPr>
        <p:spPr>
          <a:xfrm>
            <a:off x="5018170" y="1228306"/>
            <a:ext cx="3317966" cy="447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hangingPunct="1">
              <a:spcBef>
                <a:spcPct val="50000"/>
              </a:spcBef>
              <a:defRPr/>
            </a:pP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multi</a:t>
            </a:r>
            <a:r>
              <a:rPr lang="es-ES" altLang="en-US" sz="2200" kern="0" dirty="0">
                <a:latin typeface="Arial"/>
                <a:ea typeface="ＭＳ Ｐゴシック" panose="020B0600070205080204" pitchFamily="34" charset="-128"/>
              </a:rPr>
              <a:t>-</a:t>
            </a: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parameter sensor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F1BE3D1-2CCB-91F2-F6FF-DA8425E23B3E}"/>
              </a:ext>
            </a:extLst>
          </p:cNvPr>
          <p:cNvSpPr txBox="1"/>
          <p:nvPr/>
        </p:nvSpPr>
        <p:spPr>
          <a:xfrm>
            <a:off x="807864" y="1222991"/>
            <a:ext cx="365744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1" hangingPunct="1">
              <a:spcBef>
                <a:spcPct val="50000"/>
              </a:spcBef>
              <a:defRPr/>
            </a:pPr>
            <a:r>
              <a:rPr lang="es-ES" altLang="en-US" sz="2200" kern="0" dirty="0">
                <a:latin typeface="Arial"/>
                <a:ea typeface="ＭＳ Ｐゴシック" panose="020B0600070205080204" pitchFamily="34" charset="-128"/>
              </a:rPr>
              <a:t>single-</a:t>
            </a:r>
            <a:r>
              <a:rPr lang="en-US" altLang="en-US" sz="2200" kern="0" dirty="0">
                <a:latin typeface="Arial"/>
                <a:ea typeface="ＭＳ Ｐゴシック" panose="020B0600070205080204" pitchFamily="34" charset="-128"/>
              </a:rPr>
              <a:t>parameter sensor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25C50B9-8D28-CC21-442E-BDEBB7150651}"/>
                  </a:ext>
                </a:extLst>
              </p:cNvPr>
              <p:cNvSpPr txBox="1"/>
              <p:nvPr/>
            </p:nvSpPr>
            <p:spPr>
              <a:xfrm>
                <a:off x="3277650" y="2486689"/>
                <a:ext cx="20170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25C50B9-8D28-CC21-442E-BDEBB7150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7650" y="2486689"/>
                <a:ext cx="2017027" cy="369332"/>
              </a:xfrm>
              <a:prstGeom prst="rect">
                <a:avLst/>
              </a:prstGeom>
              <a:blipFill>
                <a:blip r:embed="rId4"/>
                <a:stretch>
                  <a:fillRect l="-3021" t="-14754" r="-4532" b="-36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6C296DEC-1402-214C-D21C-90DBB4308A82}"/>
              </a:ext>
            </a:extLst>
          </p:cNvPr>
          <p:cNvSpPr/>
          <p:nvPr/>
        </p:nvSpPr>
        <p:spPr>
          <a:xfrm>
            <a:off x="859446" y="6103551"/>
            <a:ext cx="792088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measurement backaction shunted into the unmeasured spin component</a:t>
            </a:r>
            <a:endParaRPr lang="en-GB" sz="2100" dirty="0">
              <a:latin typeface="Calibri"/>
              <a:cs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2FCF94B-6D77-00CD-FAF3-DBE85F7FDC7B}"/>
              </a:ext>
            </a:extLst>
          </p:cNvPr>
          <p:cNvCxnSpPr>
            <a:cxnSpLocks/>
          </p:cNvCxnSpPr>
          <p:nvPr/>
        </p:nvCxnSpPr>
        <p:spPr>
          <a:xfrm>
            <a:off x="2197975" y="5512999"/>
            <a:ext cx="0" cy="551363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4932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524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quantum-enhanced sensitivity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3D9714-0836-4D1D-AA57-63FC2E68CB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51" t="18151" r="56300" b="8351"/>
          <a:stretch/>
        </p:blipFill>
        <p:spPr>
          <a:xfrm>
            <a:off x="1496457" y="1069992"/>
            <a:ext cx="6311394" cy="4303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DF6E9E-EF2A-4E7E-9383-458962696392}"/>
              </a:ext>
            </a:extLst>
          </p:cNvPr>
          <p:cNvSpPr txBox="1"/>
          <p:nvPr/>
        </p:nvSpPr>
        <p:spPr>
          <a:xfrm>
            <a:off x="6997981" y="1392120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B08"/>
                </a:solidFill>
                <a:latin typeface="Calibri"/>
                <a:cs typeface="Calibri"/>
              </a:rPr>
              <a:t>squeezed light</a:t>
            </a:r>
            <a:endParaRPr lang="en-GB" dirty="0" err="1">
              <a:solidFill>
                <a:srgbClr val="008B08"/>
              </a:solidFill>
              <a:latin typeface="Calibri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104693-FED9-4C44-94FC-ED8A81F3885C}"/>
              </a:ext>
            </a:extLst>
          </p:cNvPr>
          <p:cNvSpPr txBox="1"/>
          <p:nvPr/>
        </p:nvSpPr>
        <p:spPr>
          <a:xfrm>
            <a:off x="6997981" y="1082697"/>
            <a:ext cx="149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ACB"/>
                </a:solidFill>
                <a:latin typeface="Calibri"/>
                <a:cs typeface="Calibri"/>
              </a:rPr>
              <a:t>coherent light</a:t>
            </a:r>
            <a:endParaRPr lang="en-GB" dirty="0" err="1">
              <a:solidFill>
                <a:srgbClr val="002ACB"/>
              </a:solidFill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4FFB97-2DE3-44C4-B3EA-7BA5373BA3D8}"/>
              </a:ext>
            </a:extLst>
          </p:cNvPr>
          <p:cNvSpPr txBox="1"/>
          <p:nvPr/>
        </p:nvSpPr>
        <p:spPr>
          <a:xfrm>
            <a:off x="868761" y="4326590"/>
            <a:ext cx="120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300 </a:t>
            </a:r>
            <a:r>
              <a:rPr lang="en-US" dirty="0" err="1">
                <a:latin typeface="Calibri"/>
                <a:cs typeface="Calibri"/>
              </a:rPr>
              <a:t>fT</a:t>
            </a:r>
            <a:r>
              <a:rPr lang="en-US" dirty="0">
                <a:latin typeface="Calibri"/>
                <a:cs typeface="Calibri"/>
              </a:rPr>
              <a:t>/√Hz</a:t>
            </a:r>
            <a:endParaRPr lang="en-GB" dirty="0" err="1">
              <a:latin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685070-C8FC-4DA5-8CD8-E0BC4BE6E13E}"/>
              </a:ext>
            </a:extLst>
          </p:cNvPr>
          <p:cNvSpPr txBox="1"/>
          <p:nvPr/>
        </p:nvSpPr>
        <p:spPr>
          <a:xfrm>
            <a:off x="478699" y="5632212"/>
            <a:ext cx="81865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latin typeface="+mj-lt"/>
              </a:rPr>
              <a:t>1.6 dB quantum enhancement of magnetic sensitivity with 1.9 dB squeezed light</a:t>
            </a:r>
          </a:p>
          <a:p>
            <a:r>
              <a:rPr lang="en-US" sz="1900" dirty="0">
                <a:latin typeface="Calibri"/>
                <a:cs typeface="Calibri"/>
              </a:rPr>
              <a:t>measurement bandwidth enhancement from </a:t>
            </a:r>
            <a:r>
              <a:rPr lang="en-GB" sz="1900" dirty="0">
                <a:latin typeface="+mj-lt"/>
              </a:rPr>
              <a:t>275 Hz </a:t>
            </a:r>
            <a:r>
              <a:rPr lang="en-US" sz="1900" dirty="0">
                <a:latin typeface="+mj-lt"/>
              </a:rPr>
              <a:t>to 320 Hz</a:t>
            </a:r>
            <a:endParaRPr lang="en-GB" sz="1900" dirty="0" err="1">
              <a:latin typeface="+mj-lt"/>
              <a:cs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4E5E73-9D1D-4C03-A5A6-78AB9CC0E9AD}"/>
              </a:ext>
            </a:extLst>
          </p:cNvPr>
          <p:cNvSpPr/>
          <p:nvPr/>
        </p:nvSpPr>
        <p:spPr>
          <a:xfrm>
            <a:off x="2080174" y="4695938"/>
            <a:ext cx="614648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9D9C24-80B2-4734-9DC6-4C64C1571796}"/>
              </a:ext>
            </a:extLst>
          </p:cNvPr>
          <p:cNvSpPr/>
          <p:nvPr/>
        </p:nvSpPr>
        <p:spPr>
          <a:xfrm>
            <a:off x="7055825" y="4719887"/>
            <a:ext cx="614648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4B1B89-5570-49DD-A499-65308E8F2040}"/>
              </a:ext>
            </a:extLst>
          </p:cNvPr>
          <p:cNvSpPr/>
          <p:nvPr/>
        </p:nvSpPr>
        <p:spPr>
          <a:xfrm>
            <a:off x="2589198" y="6521515"/>
            <a:ext cx="65548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C. </a:t>
            </a:r>
            <a:r>
              <a:rPr lang="en-GB" sz="1400" dirty="0" err="1"/>
              <a:t>Troullinou</a:t>
            </a:r>
            <a:r>
              <a:rPr lang="en-GB" sz="1400" dirty="0"/>
              <a:t> et al. Phys. Rev. Lett. </a:t>
            </a:r>
            <a:r>
              <a:rPr lang="en-GB" sz="1400" b="1" dirty="0"/>
              <a:t>131</a:t>
            </a:r>
            <a:r>
              <a:rPr lang="en-GB" sz="1400" dirty="0"/>
              <a:t>, 133602 (2023)</a:t>
            </a:r>
          </a:p>
        </p:txBody>
      </p:sp>
    </p:spTree>
    <p:extLst>
      <p:ext uri="{BB962C8B-B14F-4D97-AF65-F5344CB8AC3E}">
        <p14:creationId xmlns:p14="http://schemas.microsoft.com/office/powerpoint/2010/main" val="39133151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66690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/>
                <a:cs typeface="Calibri"/>
              </a:rPr>
              <a:t>Conclusions</a:t>
            </a:r>
            <a:endParaRPr lang="en-GB" sz="28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546F04-CB2F-4625-819D-DAB12B76F7B1}"/>
              </a:ext>
            </a:extLst>
          </p:cNvPr>
          <p:cNvSpPr txBox="1"/>
          <p:nvPr/>
        </p:nvSpPr>
        <p:spPr>
          <a:xfrm>
            <a:off x="395536" y="980728"/>
            <a:ext cx="83529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/>
                <a:cs typeface="Calibri"/>
              </a:rPr>
              <a:t>demonstrated practical, multiparameter sensor based on OPM</a:t>
            </a:r>
          </a:p>
          <a:p>
            <a:pPr lvl="1"/>
            <a:r>
              <a:rPr lang="en-US" sz="2000" dirty="0">
                <a:latin typeface="Calibri"/>
                <a:cs typeface="Calibri"/>
              </a:rPr>
              <a:t>	simultaneous detection of rf and dc magnetic fields</a:t>
            </a:r>
          </a:p>
          <a:p>
            <a:pPr lvl="1"/>
            <a:r>
              <a:rPr lang="en-US" sz="2200" dirty="0">
                <a:latin typeface="Calibri"/>
                <a:cs typeface="Calibri"/>
              </a:rPr>
              <a:t>	</a:t>
            </a:r>
            <a:r>
              <a:rPr lang="en-US" sz="2000" dirty="0">
                <a:latin typeface="Calibri"/>
                <a:cs typeface="Calibri"/>
              </a:rPr>
              <a:t>quantum noise limited sensitivity</a:t>
            </a:r>
          </a:p>
          <a:p>
            <a:endParaRPr lang="en-US" sz="2200" dirty="0">
              <a:latin typeface="Calibri"/>
              <a:cs typeface="Calibri"/>
            </a:endParaRPr>
          </a:p>
          <a:p>
            <a:r>
              <a:rPr lang="en-US" sz="2200" dirty="0">
                <a:latin typeface="Calibri"/>
                <a:cs typeface="Calibri"/>
              </a:rPr>
              <a:t>implemented quantum enhanced protocols</a:t>
            </a:r>
            <a:r>
              <a:rPr lang="en-GB" sz="2200" dirty="0">
                <a:latin typeface="Calibri"/>
                <a:cs typeface="Calibri"/>
              </a:rPr>
              <a:t> </a:t>
            </a:r>
          </a:p>
          <a:p>
            <a:r>
              <a:rPr lang="en-GB" sz="2000" dirty="0">
                <a:latin typeface="Calibri"/>
                <a:cs typeface="Calibri"/>
              </a:rPr>
              <a:t>	squeezed-light probing</a:t>
            </a:r>
          </a:p>
          <a:p>
            <a:r>
              <a:rPr lang="en-US" sz="2000" dirty="0">
                <a:latin typeface="Calibri"/>
                <a:cs typeface="Calibri"/>
              </a:rPr>
              <a:t>	</a:t>
            </a:r>
            <a:r>
              <a:rPr lang="en-GB" sz="2000" dirty="0">
                <a:latin typeface="Calibri"/>
                <a:cs typeface="Calibri"/>
              </a:rPr>
              <a:t>improved sensitivity and measurement bandwidth</a:t>
            </a:r>
          </a:p>
          <a:p>
            <a:endParaRPr lang="en-GB" sz="2200" dirty="0">
              <a:latin typeface="Calibri"/>
              <a:cs typeface="Calibri"/>
            </a:endParaRPr>
          </a:p>
          <a:p>
            <a:r>
              <a:rPr lang="en-GB" sz="2200" dirty="0">
                <a:latin typeface="Calibri"/>
                <a:cs typeface="Calibri"/>
              </a:rPr>
              <a:t>studied interplay between different quantum noise sources</a:t>
            </a:r>
          </a:p>
          <a:p>
            <a:endParaRPr lang="en-US" sz="2200" dirty="0">
              <a:latin typeface="Calibri"/>
              <a:cs typeface="Calibri"/>
            </a:endParaRPr>
          </a:p>
          <a:p>
            <a:endParaRPr lang="en-US" sz="2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22812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B3070-06B5-D536-0823-193E51DE9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E3ED28-F5F9-C51B-1AD4-AB0F6E22F4C9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1C904-DFE2-8444-6B9E-8C7FBF92E264}"/>
              </a:ext>
            </a:extLst>
          </p:cNvPr>
          <p:cNvSpPr txBox="1"/>
          <p:nvPr/>
        </p:nvSpPr>
        <p:spPr>
          <a:xfrm>
            <a:off x="145389" y="66690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/>
                <a:cs typeface="Calibri"/>
              </a:rPr>
              <a:t>Conclusions</a:t>
            </a:r>
            <a:endParaRPr lang="en-GB" sz="28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AF1873-7CA5-6A66-BD17-9E53866C9820}"/>
              </a:ext>
            </a:extLst>
          </p:cNvPr>
          <p:cNvSpPr txBox="1"/>
          <p:nvPr/>
        </p:nvSpPr>
        <p:spPr>
          <a:xfrm>
            <a:off x="395536" y="980728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latin typeface="Calibri"/>
                <a:cs typeface="Calibri"/>
              </a:rPr>
              <a:t>demonstrated practical, multiparameter sensor based on OPM</a:t>
            </a:r>
          </a:p>
          <a:p>
            <a:pPr lvl="1"/>
            <a:r>
              <a:rPr lang="en-US" sz="2000">
                <a:latin typeface="Calibri"/>
                <a:cs typeface="Calibri"/>
              </a:rPr>
              <a:t>	simultaneous detection of rf and dc magnetic fields</a:t>
            </a:r>
          </a:p>
          <a:p>
            <a:pPr lvl="1"/>
            <a:r>
              <a:rPr lang="en-US" sz="2200">
                <a:latin typeface="Calibri"/>
                <a:cs typeface="Calibri"/>
              </a:rPr>
              <a:t>	</a:t>
            </a:r>
            <a:r>
              <a:rPr lang="en-US" sz="2000">
                <a:latin typeface="Calibri"/>
                <a:cs typeface="Calibri"/>
              </a:rPr>
              <a:t>quantum noise limited sensitivity</a:t>
            </a:r>
          </a:p>
          <a:p>
            <a:endParaRPr lang="en-US" sz="2200">
              <a:latin typeface="Calibri"/>
              <a:cs typeface="Calibri"/>
            </a:endParaRPr>
          </a:p>
          <a:p>
            <a:r>
              <a:rPr lang="en-US" sz="2200">
                <a:latin typeface="Calibri"/>
                <a:cs typeface="Calibri"/>
              </a:rPr>
              <a:t>implemented quantum enhanced protocols</a:t>
            </a:r>
            <a:r>
              <a:rPr lang="en-GB" sz="2200">
                <a:latin typeface="Calibri"/>
                <a:cs typeface="Calibri"/>
              </a:rPr>
              <a:t> </a:t>
            </a:r>
          </a:p>
          <a:p>
            <a:r>
              <a:rPr lang="en-GB" sz="2000">
                <a:latin typeface="Calibri"/>
                <a:cs typeface="Calibri"/>
              </a:rPr>
              <a:t>	squeezed-light probing</a:t>
            </a:r>
          </a:p>
          <a:p>
            <a:r>
              <a:rPr lang="en-US" sz="2000">
                <a:latin typeface="Calibri"/>
                <a:cs typeface="Calibri"/>
              </a:rPr>
              <a:t>	</a:t>
            </a:r>
            <a:r>
              <a:rPr lang="en-GB" sz="2000">
                <a:latin typeface="Calibri"/>
                <a:cs typeface="Calibri"/>
              </a:rPr>
              <a:t>improved sensitivity and measurement bandwidth</a:t>
            </a:r>
          </a:p>
          <a:p>
            <a:endParaRPr lang="en-GB" sz="2200">
              <a:latin typeface="Calibri"/>
              <a:cs typeface="Calibri"/>
            </a:endParaRPr>
          </a:p>
          <a:p>
            <a:r>
              <a:rPr lang="en-GB" sz="2200">
                <a:latin typeface="Calibri"/>
                <a:cs typeface="Calibri"/>
              </a:rPr>
              <a:t>studied interplay between different quantum noise sources</a:t>
            </a:r>
          </a:p>
          <a:p>
            <a:endParaRPr lang="en-US" sz="2200">
              <a:latin typeface="Calibri"/>
              <a:cs typeface="Calibri"/>
            </a:endParaRPr>
          </a:p>
          <a:p>
            <a:endParaRPr lang="en-US" sz="2200">
              <a:latin typeface="Calibri"/>
              <a:cs typeface="Calibri"/>
            </a:endParaRPr>
          </a:p>
          <a:p>
            <a:r>
              <a:rPr lang="en-US" sz="2200">
                <a:latin typeface="Calibri"/>
                <a:cs typeface="Calibri"/>
              </a:rPr>
              <a:t>o</a:t>
            </a:r>
            <a:r>
              <a:rPr lang="en-GB" sz="2200" err="1">
                <a:latin typeface="Calibri"/>
                <a:cs typeface="Calibri"/>
              </a:rPr>
              <a:t>utlook</a:t>
            </a:r>
            <a:endParaRPr lang="en-GB" sz="2200">
              <a:latin typeface="Calibri"/>
              <a:cs typeface="Calibri"/>
            </a:endParaRPr>
          </a:p>
          <a:p>
            <a:r>
              <a:rPr lang="en-US" sz="2200">
                <a:latin typeface="Calibri"/>
                <a:cs typeface="Calibri"/>
              </a:rPr>
              <a:t>	</a:t>
            </a:r>
            <a:r>
              <a:rPr lang="en-GB" sz="2000">
                <a:latin typeface="Calibri"/>
                <a:cs typeface="Calibri"/>
              </a:rPr>
              <a:t>miniaturisation</a:t>
            </a:r>
            <a:endParaRPr lang="en-US" sz="220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274E2-E698-44BF-36AC-D06F51E72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168536"/>
            <a:ext cx="6385408" cy="23203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9D7046-D89D-6020-66CA-B340D9380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584" y="4477648"/>
            <a:ext cx="1680240" cy="17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684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66690"/>
            <a:ext cx="40888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alibri"/>
                <a:cs typeface="Calibri"/>
              </a:rPr>
              <a:t>Outlook: </a:t>
            </a:r>
            <a:r>
              <a:rPr lang="en-US" sz="3000" dirty="0" err="1">
                <a:solidFill>
                  <a:schemeClr val="bg1"/>
                </a:solidFill>
                <a:latin typeface="Calibri"/>
                <a:cs typeface="Calibri"/>
              </a:rPr>
              <a:t>miniaturisation</a:t>
            </a:r>
            <a:endParaRPr lang="en-GB" sz="3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1" name="Picture 4" descr="HOME -">
            <a:extLst>
              <a:ext uri="{FF2B5EF4-FFF2-40B4-BE49-F238E27FC236}">
                <a16:creationId xmlns:a16="http://schemas.microsoft.com/office/drawing/2014/main" id="{18F0DC8A-0602-49EB-8FD8-FB2A48CE3D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" b="1"/>
          <a:stretch/>
        </p:blipFill>
        <p:spPr bwMode="auto">
          <a:xfrm>
            <a:off x="4963821" y="652083"/>
            <a:ext cx="4033933" cy="162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BDA104-9AE5-4851-92A5-AC9DD752A2A3}"/>
              </a:ext>
            </a:extLst>
          </p:cNvPr>
          <p:cNvSpPr/>
          <p:nvPr/>
        </p:nvSpPr>
        <p:spPr>
          <a:xfrm>
            <a:off x="251520" y="1171218"/>
            <a:ext cx="47703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quantum-enhanced multi-parameter sensor</a:t>
            </a:r>
          </a:p>
          <a:p>
            <a:r>
              <a:rPr lang="en-GB" sz="2000">
                <a:latin typeface="Calibri"/>
                <a:cs typeface="Calibri"/>
              </a:rPr>
              <a:t>miniaturisation: QUANTIFY project</a:t>
            </a:r>
            <a:endParaRPr lang="en-GB" sz="2000"/>
          </a:p>
        </p:txBody>
      </p:sp>
      <p:pic>
        <p:nvPicPr>
          <p:cNvPr id="9" name="Picture 2" descr="Photonic Integrated Circuit Design - LioniX International">
            <a:extLst>
              <a:ext uri="{FF2B5EF4-FFF2-40B4-BE49-F238E27FC236}">
                <a16:creationId xmlns:a16="http://schemas.microsoft.com/office/drawing/2014/main" id="{A2C3AF41-31B3-410D-BF8D-EC0638FF45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6" r="5962"/>
          <a:stretch/>
        </p:blipFill>
        <p:spPr bwMode="auto">
          <a:xfrm>
            <a:off x="6231548" y="2355612"/>
            <a:ext cx="197430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A63D1CA-6E81-41E9-87B0-4727624D0DD8}"/>
              </a:ext>
            </a:extLst>
          </p:cNvPr>
          <p:cNvSpPr/>
          <p:nvPr/>
        </p:nvSpPr>
        <p:spPr>
          <a:xfrm>
            <a:off x="5630351" y="3986197"/>
            <a:ext cx="3239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photonic integrated squeezer</a:t>
            </a:r>
            <a:endParaRPr lang="en-GB" sz="20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96DC3B-AD5F-4470-B622-4851447D3983}"/>
              </a:ext>
            </a:extLst>
          </p:cNvPr>
          <p:cNvSpPr/>
          <p:nvPr/>
        </p:nvSpPr>
        <p:spPr>
          <a:xfrm>
            <a:off x="6138984" y="3799220"/>
            <a:ext cx="22220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>
                <a:solidFill>
                  <a:schemeClr val="bg1"/>
                </a:solidFill>
              </a:rPr>
              <a:t>https://www.lionix-international.com/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42DFBFD-EDA9-4192-9C0A-4D87D190568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1" t="12189" r="12495"/>
          <a:stretch/>
        </p:blipFill>
        <p:spPr>
          <a:xfrm rot="16200000">
            <a:off x="1576913" y="1004690"/>
            <a:ext cx="2158077" cy="43909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6C2477-0086-4533-94FA-BECB0FB3B6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1" b="29535"/>
          <a:stretch/>
        </p:blipFill>
        <p:spPr>
          <a:xfrm>
            <a:off x="901724" y="4813608"/>
            <a:ext cx="3239347" cy="155648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2A1E373-4A19-4917-9622-AC9486293597}"/>
              </a:ext>
            </a:extLst>
          </p:cNvPr>
          <p:cNvSpPr/>
          <p:nvPr/>
        </p:nvSpPr>
        <p:spPr>
          <a:xfrm>
            <a:off x="1475618" y="6296676"/>
            <a:ext cx="1901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macroscopic cell</a:t>
            </a:r>
            <a:endParaRPr lang="en-GB" sz="20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D947DE-A443-4B02-8F6F-CD342F0B5A8D}"/>
              </a:ext>
            </a:extLst>
          </p:cNvPr>
          <p:cNvSpPr/>
          <p:nvPr/>
        </p:nvSpPr>
        <p:spPr>
          <a:xfrm>
            <a:off x="1666292" y="4186252"/>
            <a:ext cx="2120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table top squeezer</a:t>
            </a:r>
            <a:endParaRPr lang="en-GB" sz="200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3BE6730-D088-4A50-98D6-FF23A178A8E4}"/>
              </a:ext>
            </a:extLst>
          </p:cNvPr>
          <p:cNvCxnSpPr/>
          <p:nvPr/>
        </p:nvCxnSpPr>
        <p:spPr bwMode="auto">
          <a:xfrm>
            <a:off x="5165255" y="3200154"/>
            <a:ext cx="78898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1D4E58-BADE-4347-A4CE-60C64A7156F2}"/>
              </a:ext>
            </a:extLst>
          </p:cNvPr>
          <p:cNvCxnSpPr/>
          <p:nvPr/>
        </p:nvCxnSpPr>
        <p:spPr bwMode="auto">
          <a:xfrm>
            <a:off x="5021864" y="5532310"/>
            <a:ext cx="78898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1" name="Picture 2" descr="macQsimal – a new generation of sensors | Press">
            <a:extLst>
              <a:ext uri="{FF2B5EF4-FFF2-40B4-BE49-F238E27FC236}">
                <a16:creationId xmlns:a16="http://schemas.microsoft.com/office/drawing/2014/main" id="{88172DB3-E34A-4241-9A43-9BD4179F05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2" r="11611"/>
          <a:stretch/>
        </p:blipFill>
        <p:spPr bwMode="auto">
          <a:xfrm>
            <a:off x="6417707" y="4708118"/>
            <a:ext cx="1601984" cy="146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A0E8C64-62F3-4928-A0CC-C45A80D04F52}"/>
              </a:ext>
            </a:extLst>
          </p:cNvPr>
          <p:cNvSpPr/>
          <p:nvPr/>
        </p:nvSpPr>
        <p:spPr>
          <a:xfrm>
            <a:off x="6047612" y="6170037"/>
            <a:ext cx="24048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latin typeface="Calibri"/>
                <a:cs typeface="Calibri"/>
              </a:rPr>
              <a:t>MEMS cell (csem.ch)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6402936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2912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OPM sensor - cd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9C4D42-26E9-4AE8-86B0-7296D2EB927B}"/>
              </a:ext>
            </a:extLst>
          </p:cNvPr>
          <p:cNvSpPr/>
          <p:nvPr/>
        </p:nvSpPr>
        <p:spPr>
          <a:xfrm>
            <a:off x="1196609" y="4335531"/>
            <a:ext cx="23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10" descr="Diana Mendez - ICFOnians web profile | ICFO">
            <a:extLst>
              <a:ext uri="{FF2B5EF4-FFF2-40B4-BE49-F238E27FC236}">
                <a16:creationId xmlns:a16="http://schemas.microsoft.com/office/drawing/2014/main" id="{60FCF2AA-72CE-4290-B186-3CFAF1156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82" y="1770109"/>
            <a:ext cx="2475322" cy="330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FA08537-066D-4113-8C74-60191D8B0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220" y="178376"/>
            <a:ext cx="4687268" cy="6501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0BECD04-20EF-446D-A1FE-0D9D57F7EDA8}"/>
              </a:ext>
            </a:extLst>
          </p:cNvPr>
          <p:cNvSpPr/>
          <p:nvPr/>
        </p:nvSpPr>
        <p:spPr>
          <a:xfrm>
            <a:off x="1178865" y="5070538"/>
            <a:ext cx="17495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Diana Méndez Avalos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8989E1-C833-4BE5-8C18-B96569154D46}"/>
              </a:ext>
            </a:extLst>
          </p:cNvPr>
          <p:cNvSpPr/>
          <p:nvPr/>
        </p:nvSpPr>
        <p:spPr>
          <a:xfrm>
            <a:off x="187035" y="5512257"/>
            <a:ext cx="5482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>
                <a:latin typeface="+mj-lt"/>
                <a:cs typeface="Calibri"/>
              </a:rPr>
              <a:t>Earth’s field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>
                <a:latin typeface="+mj-lt"/>
                <a:cs typeface="Calibri"/>
              </a:rPr>
              <a:t>QE via spin squeezing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err="1">
                <a:latin typeface="+mj-lt"/>
                <a:cs typeface="Calibri"/>
              </a:rPr>
              <a:t>miniaturised</a:t>
            </a:r>
            <a:r>
              <a:rPr lang="en-US">
                <a:latin typeface="+mj-lt"/>
                <a:cs typeface="Calibri"/>
              </a:rPr>
              <a:t> OPM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67380A-BBEF-40FE-B5FF-E1640B07EF88}"/>
              </a:ext>
            </a:extLst>
          </p:cNvPr>
          <p:cNvSpPr/>
          <p:nvPr/>
        </p:nvSpPr>
        <p:spPr>
          <a:xfrm>
            <a:off x="-27073" y="936197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find Diana during poster session!</a:t>
            </a:r>
          </a:p>
        </p:txBody>
      </p:sp>
    </p:spTree>
    <p:extLst>
      <p:ext uri="{BB962C8B-B14F-4D97-AF65-F5344CB8AC3E}">
        <p14:creationId xmlns:p14="http://schemas.microsoft.com/office/powerpoint/2010/main" val="5010587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3.googleusercontent.com/pw/AP1GczNvmsrajTJxmQY5_U_B3QA1o5QzsKxpcPQe2HqEL6BJ9ouUeg16-POgJ_xCLmo6A8aDGfzXSd4c-etXudlRWEOuRveHA5a9FeIAbEvRYItd-lmNqJOSzTJOStdn-6emmQY_tmO3FWzr4NT1gQPhsporZw=w1109-h739-s-no-gm?authuser=0">
            <a:extLst>
              <a:ext uri="{FF2B5EF4-FFF2-40B4-BE49-F238E27FC236}">
                <a16:creationId xmlns:a16="http://schemas.microsoft.com/office/drawing/2014/main" id="{E4D19D69-DF2D-4ABD-B58F-5D38882FA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r="1143"/>
          <a:stretch/>
        </p:blipFill>
        <p:spPr bwMode="auto">
          <a:xfrm>
            <a:off x="0" y="589910"/>
            <a:ext cx="9144000" cy="626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66690"/>
            <a:ext cx="5747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/>
                <a:cs typeface="Calibri"/>
              </a:rPr>
              <a:t>Atomic Quantum Optics group at ICFO</a:t>
            </a:r>
            <a:endParaRPr lang="en-GB" sz="2800" err="1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72961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3.googleusercontent.com/pw/AP1GczNvmsrajTJxmQY5_U_B3QA1o5QzsKxpcPQe2HqEL6BJ9ouUeg16-POgJ_xCLmo6A8aDGfzXSd4c-etXudlRWEOuRveHA5a9FeIAbEvRYItd-lmNqJOSzTJOStdn-6emmQY_tmO3FWzr4NT1gQPhsporZw=w1109-h739-s-no-gm?authuser=0">
            <a:extLst>
              <a:ext uri="{FF2B5EF4-FFF2-40B4-BE49-F238E27FC236}">
                <a16:creationId xmlns:a16="http://schemas.microsoft.com/office/drawing/2014/main" id="{E4D19D69-DF2D-4ABD-B58F-5D38882FA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r="1143"/>
          <a:stretch/>
        </p:blipFill>
        <p:spPr bwMode="auto">
          <a:xfrm>
            <a:off x="0" y="589910"/>
            <a:ext cx="9144000" cy="626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66690"/>
            <a:ext cx="5747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/>
                <a:cs typeface="Calibri"/>
              </a:rPr>
              <a:t>Atomic Quantum Optics group at ICFO</a:t>
            </a:r>
            <a:endParaRPr lang="en-GB" sz="28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92FD2F-25B8-45FA-8B0A-5C345BE9E284}"/>
              </a:ext>
            </a:extLst>
          </p:cNvPr>
          <p:cNvSpPr/>
          <p:nvPr/>
        </p:nvSpPr>
        <p:spPr>
          <a:xfrm>
            <a:off x="4572000" y="1524855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Morgan</a:t>
            </a:r>
            <a:endParaRPr lang="en-US">
              <a:latin typeface="+mj-lt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25E808-02FD-4B01-9B6C-0F44C28618E9}"/>
              </a:ext>
            </a:extLst>
          </p:cNvPr>
          <p:cNvSpPr/>
          <p:nvPr/>
        </p:nvSpPr>
        <p:spPr>
          <a:xfrm>
            <a:off x="6572250" y="2114765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Diana</a:t>
            </a:r>
            <a:endParaRPr lang="en-US">
              <a:latin typeface="+mj-lt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4D4741-1FDC-4991-9037-E37F892241B8}"/>
              </a:ext>
            </a:extLst>
          </p:cNvPr>
          <p:cNvSpPr/>
          <p:nvPr/>
        </p:nvSpPr>
        <p:spPr>
          <a:xfrm>
            <a:off x="1790700" y="6083424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Santiago</a:t>
            </a:r>
          </a:p>
        </p:txBody>
      </p:sp>
    </p:spTree>
    <p:extLst>
      <p:ext uri="{BB962C8B-B14F-4D97-AF65-F5344CB8AC3E}">
        <p14:creationId xmlns:p14="http://schemas.microsoft.com/office/powerpoint/2010/main" val="24553710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3.googleusercontent.com/pw/AP1GczNvmsrajTJxmQY5_U_B3QA1o5QzsKxpcPQe2HqEL6BJ9ouUeg16-POgJ_xCLmo6A8aDGfzXSd4c-etXudlRWEOuRveHA5a9FeIAbEvRYItd-lmNqJOSzTJOStdn-6emmQY_tmO3FWzr4NT1gQPhsporZw=w1109-h739-s-no-gm?authuser=0">
            <a:extLst>
              <a:ext uri="{FF2B5EF4-FFF2-40B4-BE49-F238E27FC236}">
                <a16:creationId xmlns:a16="http://schemas.microsoft.com/office/drawing/2014/main" id="{E4D19D69-DF2D-4ABD-B58F-5D38882FA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r="1143"/>
          <a:stretch/>
        </p:blipFill>
        <p:spPr bwMode="auto">
          <a:xfrm>
            <a:off x="0" y="589910"/>
            <a:ext cx="9144000" cy="626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66690"/>
            <a:ext cx="5747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/>
                <a:cs typeface="Calibri"/>
              </a:rPr>
              <a:t>Atomic Quantum Optics group at ICFO</a:t>
            </a:r>
            <a:endParaRPr lang="en-GB" sz="28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92FD2F-25B8-45FA-8B0A-5C345BE9E284}"/>
              </a:ext>
            </a:extLst>
          </p:cNvPr>
          <p:cNvSpPr/>
          <p:nvPr/>
        </p:nvSpPr>
        <p:spPr>
          <a:xfrm>
            <a:off x="4572000" y="1524855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Morgan</a:t>
            </a:r>
            <a:endParaRPr lang="en-US">
              <a:latin typeface="+mj-lt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25E808-02FD-4B01-9B6C-0F44C28618E9}"/>
              </a:ext>
            </a:extLst>
          </p:cNvPr>
          <p:cNvSpPr/>
          <p:nvPr/>
        </p:nvSpPr>
        <p:spPr>
          <a:xfrm>
            <a:off x="6572250" y="2114765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Diana</a:t>
            </a:r>
            <a:endParaRPr lang="en-US">
              <a:latin typeface="+mj-lt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4D4741-1FDC-4991-9037-E37F892241B8}"/>
              </a:ext>
            </a:extLst>
          </p:cNvPr>
          <p:cNvSpPr/>
          <p:nvPr/>
        </p:nvSpPr>
        <p:spPr>
          <a:xfrm>
            <a:off x="1790700" y="6083424"/>
            <a:ext cx="42540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Santiago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AD500F-A783-4071-B0BD-13055DC19429}"/>
              </a:ext>
            </a:extLst>
          </p:cNvPr>
          <p:cNvSpPr/>
          <p:nvPr/>
        </p:nvSpPr>
        <p:spPr>
          <a:xfrm>
            <a:off x="3243262" y="6111285"/>
            <a:ext cx="26574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>
                <a:latin typeface="+mj-lt"/>
                <a:cs typeface="Calibri"/>
              </a:rPr>
              <a:t>Thank you!</a:t>
            </a:r>
            <a:endParaRPr lang="en-US" sz="280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690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854971-2143-45CF-BFA8-C9E3090BA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82" y="775369"/>
            <a:ext cx="6649939" cy="18592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1344C2-970B-4E04-8213-C64C3B9E3189}"/>
              </a:ext>
            </a:extLst>
          </p:cNvPr>
          <p:cNvSpPr/>
          <p:nvPr/>
        </p:nvSpPr>
        <p:spPr>
          <a:xfrm>
            <a:off x="7092280" y="5568990"/>
            <a:ext cx="1722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600">
                <a:latin typeface="+mj-lt"/>
                <a:cs typeface="Calibri" panose="020F0502020204030204" pitchFamily="34" charset="0"/>
              </a:rPr>
              <a:t>Vladimir </a:t>
            </a:r>
            <a:r>
              <a:rPr lang="en-US" sz="1600" err="1">
                <a:latin typeface="+mj-lt"/>
                <a:cs typeface="Calibri" panose="020F0502020204030204" pitchFamily="34" charset="0"/>
              </a:rPr>
              <a:t>Braginsky</a:t>
            </a:r>
            <a:endParaRPr lang="en-US" sz="160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E66C19-2357-46DC-8A95-751EB3CCB273}"/>
              </a:ext>
            </a:extLst>
          </p:cNvPr>
          <p:cNvGrpSpPr/>
          <p:nvPr/>
        </p:nvGrpSpPr>
        <p:grpSpPr>
          <a:xfrm>
            <a:off x="4796287" y="3353878"/>
            <a:ext cx="4207601" cy="2260492"/>
            <a:chOff x="5453262" y="1583214"/>
            <a:chExt cx="3855824" cy="2061249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323668AE-3106-44B6-BD72-A8FA7A9C4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288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78816C-B0B0-4D9D-AA46-251A54DD9AA7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045AE9-EE5E-443E-9E15-E6855312BF43}"/>
                </a:ext>
              </a:extLst>
            </p:cNvPr>
            <p:cNvSpPr/>
            <p:nvPr/>
          </p:nvSpPr>
          <p:spPr>
            <a:xfrm>
              <a:off x="5510918" y="1583214"/>
              <a:ext cx="3798168" cy="265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C8EBC04-4A09-4677-8B65-79DF287BD998}"/>
              </a:ext>
            </a:extLst>
          </p:cNvPr>
          <p:cNvSpPr/>
          <p:nvPr/>
        </p:nvSpPr>
        <p:spPr>
          <a:xfrm>
            <a:off x="-1" y="4873751"/>
            <a:ext cx="6295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S</a:t>
            </a:r>
            <a:r>
              <a:rPr lang="en-GB" sz="2000" err="1">
                <a:latin typeface="+mj-lt"/>
                <a:cs typeface="Calibri"/>
              </a:rPr>
              <a:t>tandard</a:t>
            </a:r>
            <a:r>
              <a:rPr lang="en-GB" sz="2000">
                <a:latin typeface="+mj-lt"/>
                <a:cs typeface="Calibri"/>
              </a:rPr>
              <a:t> Quantum Limit (SQL)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77AAD0-5492-40AE-8B68-CEACF08921EC}"/>
              </a:ext>
            </a:extLst>
          </p:cNvPr>
          <p:cNvSpPr/>
          <p:nvPr/>
        </p:nvSpPr>
        <p:spPr>
          <a:xfrm>
            <a:off x="0" y="3656475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rgbClr val="333399"/>
                </a:solidFill>
                <a:latin typeface="+mj-lt"/>
                <a:cs typeface="Calibri"/>
              </a:rPr>
              <a:t>perturbing p affects x</a:t>
            </a:r>
            <a:endParaRPr lang="en-GB" sz="2000">
              <a:solidFill>
                <a:srgbClr val="333399"/>
              </a:solidFill>
              <a:latin typeface="+mj-lt"/>
              <a:cs typeface="Calibri"/>
            </a:endParaRPr>
          </a:p>
          <a:p>
            <a:pPr lvl="1"/>
            <a:r>
              <a:rPr lang="en-GB" sz="2000">
                <a:latin typeface="+mj-lt"/>
                <a:cs typeface="Calibri"/>
              </a:rPr>
              <a:t>measurement back-action (MBA)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57A461-3471-4B7B-9335-0778FCD36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1886690"/>
            <a:ext cx="1354485" cy="3275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21B7CAE-5E13-47A3-B1EF-36A0AB40F4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0577" y="2489329"/>
            <a:ext cx="1443013" cy="3895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9DD5698-76C1-45F6-ADD3-E65514067CD7}"/>
              </a:ext>
            </a:extLst>
          </p:cNvPr>
          <p:cNvSpPr txBox="1"/>
          <p:nvPr/>
        </p:nvSpPr>
        <p:spPr>
          <a:xfrm>
            <a:off x="6295315" y="2152408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Calibri"/>
                <a:cs typeface="Calibri"/>
              </a:rPr>
              <a:t>measuring x, perturbs p</a:t>
            </a:r>
          </a:p>
          <a:p>
            <a:endParaRPr lang="en-US"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61777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2D711-BE81-D9EB-0AFC-DE9143870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41705BB-6987-0F55-DCDC-C2E42CE8A6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60" t="58646"/>
          <a:stretch/>
        </p:blipFill>
        <p:spPr>
          <a:xfrm>
            <a:off x="4701342" y="3120448"/>
            <a:ext cx="4173794" cy="15232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AEF1CA-6E9E-9111-141A-4FB76550CB78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1982B5-A678-3DDC-37D2-07863475C03B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dirty="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dirty="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C0B6AE7-1922-5B22-53A0-903A94DFC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577" y="1619990"/>
            <a:ext cx="1354485" cy="3275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2DB1B2-EEAB-DB68-10B1-395595188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2222629"/>
            <a:ext cx="1443013" cy="3895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F1DFB3-4A3E-FFDA-0A14-67EE7A7E9400}"/>
              </a:ext>
            </a:extLst>
          </p:cNvPr>
          <p:cNvSpPr txBox="1"/>
          <p:nvPr/>
        </p:nvSpPr>
        <p:spPr>
          <a:xfrm>
            <a:off x="6256678" y="1847031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/>
                <a:cs typeface="Calibri"/>
              </a:rPr>
              <a:t>measuring x, perturbs p</a:t>
            </a:r>
          </a:p>
          <a:p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D9ECA2-9B27-334F-0F6F-993AA9E0D0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696" y="921298"/>
            <a:ext cx="4226052" cy="5634228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37ED6A-2AB9-A270-4A88-91339C880EC8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9792" y="3158151"/>
            <a:ext cx="1999437" cy="84691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DE76D94-9D00-C0C5-EBCE-18AB29B8855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76052" y="4311791"/>
            <a:ext cx="2116202" cy="3081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373F4BD-136F-C265-0BC5-B191DF94F47A}"/>
              </a:ext>
            </a:extLst>
          </p:cNvPr>
          <p:cNvSpPr/>
          <p:nvPr/>
        </p:nvSpPr>
        <p:spPr>
          <a:xfrm rot="300000">
            <a:off x="5509912" y="3510341"/>
            <a:ext cx="3096344" cy="1766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09FA12-2AF9-DA22-5CA9-FAECAF8F75DA}"/>
              </a:ext>
            </a:extLst>
          </p:cNvPr>
          <p:cNvSpPr/>
          <p:nvPr/>
        </p:nvSpPr>
        <p:spPr>
          <a:xfrm>
            <a:off x="4428888" y="5853429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+mj-lt"/>
                <a:cs typeface="Calibri"/>
              </a:rPr>
              <a:t>S</a:t>
            </a:r>
            <a:r>
              <a:rPr lang="en-GB" sz="2000" dirty="0" err="1">
                <a:latin typeface="+mj-lt"/>
                <a:cs typeface="Calibri"/>
              </a:rPr>
              <a:t>tandard</a:t>
            </a:r>
            <a:r>
              <a:rPr lang="en-GB" sz="2000" dirty="0">
                <a:latin typeface="+mj-lt"/>
                <a:cs typeface="Calibri"/>
              </a:rPr>
              <a:t> Quantum Limit (SQL)</a:t>
            </a:r>
          </a:p>
          <a:p>
            <a:pPr lvl="1"/>
            <a:r>
              <a:rPr lang="en-GB" sz="2000" dirty="0">
                <a:solidFill>
                  <a:srgbClr val="333399"/>
                </a:solidFill>
                <a:latin typeface="+mj-lt"/>
                <a:cs typeface="Calibri"/>
              </a:rPr>
              <a:t>quantum enhancement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F19870-D63F-E2A1-9944-0EA79424AEE0}"/>
              </a:ext>
            </a:extLst>
          </p:cNvPr>
          <p:cNvSpPr/>
          <p:nvPr/>
        </p:nvSpPr>
        <p:spPr>
          <a:xfrm>
            <a:off x="4428889" y="5059063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solidFill>
                  <a:srgbClr val="333399"/>
                </a:solidFill>
                <a:latin typeface="+mj-lt"/>
                <a:cs typeface="Calibri"/>
              </a:rPr>
              <a:t>perturbing p affects x</a:t>
            </a:r>
            <a:endParaRPr lang="en-GB" sz="2000" dirty="0">
              <a:solidFill>
                <a:srgbClr val="333399"/>
              </a:solidFill>
              <a:latin typeface="+mj-lt"/>
              <a:cs typeface="Calibri"/>
            </a:endParaRPr>
          </a:p>
          <a:p>
            <a:pPr lvl="1"/>
            <a:r>
              <a:rPr lang="en-GB" sz="2000" dirty="0">
                <a:latin typeface="+mj-lt"/>
                <a:cs typeface="Calibri"/>
              </a:rPr>
              <a:t>measurement back-action (MBA) </a:t>
            </a:r>
          </a:p>
        </p:txBody>
      </p:sp>
    </p:spTree>
    <p:extLst>
      <p:ext uri="{BB962C8B-B14F-4D97-AF65-F5344CB8AC3E}">
        <p14:creationId xmlns:p14="http://schemas.microsoft.com/office/powerpoint/2010/main" val="26408867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6104214-547F-48D7-B0AB-1EFAC30D1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681" y="803420"/>
            <a:ext cx="5500697" cy="551900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062BC5-4FC9-4B17-9F35-55F0D97668E3}"/>
              </a:ext>
            </a:extLst>
          </p:cNvPr>
          <p:cNvSpPr txBox="1"/>
          <p:nvPr/>
        </p:nvSpPr>
        <p:spPr>
          <a:xfrm>
            <a:off x="4865570" y="2158845"/>
            <a:ext cx="5061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552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Outlook 2: stroboscopic probing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5CD3ED-5B8A-445B-96BF-FCB295F7A2E4}"/>
              </a:ext>
            </a:extLst>
          </p:cNvPr>
          <p:cNvSpPr/>
          <p:nvPr/>
        </p:nvSpPr>
        <p:spPr>
          <a:xfrm>
            <a:off x="5118649" y="4145212"/>
            <a:ext cx="668924" cy="948873"/>
          </a:xfrm>
          <a:prstGeom prst="ellipse">
            <a:avLst/>
          </a:prstGeom>
          <a:ln w="3810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6B3742-BC8C-4BE5-B5B5-0116F90307FC}"/>
              </a:ext>
            </a:extLst>
          </p:cNvPr>
          <p:cNvSpPr/>
          <p:nvPr/>
        </p:nvSpPr>
        <p:spPr>
          <a:xfrm>
            <a:off x="343601" y="5987845"/>
            <a:ext cx="8456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measurement backaction evasion in a multiparameter sensor</a:t>
            </a:r>
            <a:endParaRPr lang="en-GB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3486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D1AEF53-EF23-4079-B3C2-36CBC0A0D5EF}"/>
              </a:ext>
            </a:extLst>
          </p:cNvPr>
          <p:cNvGrpSpPr/>
          <p:nvPr/>
        </p:nvGrpSpPr>
        <p:grpSpPr>
          <a:xfrm>
            <a:off x="145389" y="5193778"/>
            <a:ext cx="3860939" cy="1339879"/>
            <a:chOff x="1640674" y="724989"/>
            <a:chExt cx="3860939" cy="128231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5CFA4B7-7414-4666-8992-5E0719BB1D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157" t="34842" r="20392" b="49269"/>
            <a:stretch/>
          </p:blipFill>
          <p:spPr>
            <a:xfrm>
              <a:off x="1640674" y="724989"/>
              <a:ext cx="3860939" cy="919226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1752ED0-A18F-4B5D-90D2-9B4C88842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157" t="55531" r="20392" b="37553"/>
            <a:stretch/>
          </p:blipFill>
          <p:spPr>
            <a:xfrm>
              <a:off x="1640674" y="1607192"/>
              <a:ext cx="3860939" cy="40011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3187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Who should care?</a:t>
            </a:r>
            <a:endParaRPr lang="en-GB" sz="320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73651B-5209-4CEC-BA0C-411ED0FB8443}"/>
              </a:ext>
            </a:extLst>
          </p:cNvPr>
          <p:cNvSpPr/>
          <p:nvPr/>
        </p:nvSpPr>
        <p:spPr>
          <a:xfrm>
            <a:off x="1374086" y="816780"/>
            <a:ext cx="79101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>
                <a:latin typeface="+mj-lt"/>
                <a:cs typeface="Calibri"/>
              </a:rPr>
              <a:t>Quantum noise affects high precision sensing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FDD177-DB5C-4771-98EF-AAFFDB5EFA28}"/>
              </a:ext>
            </a:extLst>
          </p:cNvPr>
          <p:cNvSpPr/>
          <p:nvPr/>
        </p:nvSpPr>
        <p:spPr>
          <a:xfrm>
            <a:off x="-199743" y="1394921"/>
            <a:ext cx="3147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rgbClr val="C00000"/>
                </a:solidFill>
                <a:latin typeface="+mj-lt"/>
                <a:cs typeface="Calibri"/>
              </a:rPr>
              <a:t>optical interferometers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46C554-F99B-4C19-92EF-5570CBFC6E80}"/>
              </a:ext>
            </a:extLst>
          </p:cNvPr>
          <p:cNvSpPr/>
          <p:nvPr/>
        </p:nvSpPr>
        <p:spPr>
          <a:xfrm>
            <a:off x="4205939" y="2351737"/>
            <a:ext cx="3147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rgbClr val="C00000"/>
                </a:solidFill>
                <a:latin typeface="+mj-lt"/>
                <a:cs typeface="Calibri"/>
              </a:rPr>
              <a:t>atomic clocks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0A2455-1219-41B0-A4AE-D92AD0281CDA}"/>
              </a:ext>
            </a:extLst>
          </p:cNvPr>
          <p:cNvSpPr/>
          <p:nvPr/>
        </p:nvSpPr>
        <p:spPr>
          <a:xfrm>
            <a:off x="-300987" y="4886379"/>
            <a:ext cx="43069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rgbClr val="C00000"/>
                </a:solidFill>
                <a:latin typeface="+mj-lt"/>
                <a:cs typeface="Calibri"/>
              </a:rPr>
              <a:t>atomic gravimeters and gyroscopes</a:t>
            </a:r>
          </a:p>
        </p:txBody>
      </p:sp>
      <p:sp>
        <p:nvSpPr>
          <p:cNvPr id="2" name="AutoShape 2" descr="LIGO - IGFAE">
            <a:extLst>
              <a:ext uri="{FF2B5EF4-FFF2-40B4-BE49-F238E27FC236}">
                <a16:creationId xmlns:a16="http://schemas.microsoft.com/office/drawing/2014/main" id="{11CE7568-F970-4E76-8035-7992A787C4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1623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0638EF8-16D0-49CF-9180-A87AC05D7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26" y="1822279"/>
            <a:ext cx="4306901" cy="74055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89D8E62-096C-480E-B94F-A3AD43148E1C}"/>
              </a:ext>
            </a:extLst>
          </p:cNvPr>
          <p:cNvSpPr txBox="1"/>
          <p:nvPr/>
        </p:nvSpPr>
        <p:spPr>
          <a:xfrm>
            <a:off x="2195772" y="2335400"/>
            <a:ext cx="1316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alibri"/>
                <a:cs typeface="Calibri"/>
              </a:rPr>
              <a:t>Nat .Phys. 2011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63BFC7-A1DE-4C9E-B1E2-B40C043718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874" t="35904" r="19147" b="49062"/>
          <a:stretch/>
        </p:blipFill>
        <p:spPr>
          <a:xfrm>
            <a:off x="4568836" y="2680291"/>
            <a:ext cx="4484338" cy="98596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E6B6217-370B-4F96-A98B-32767FC908F6}"/>
              </a:ext>
            </a:extLst>
          </p:cNvPr>
          <p:cNvGrpSpPr/>
          <p:nvPr/>
        </p:nvGrpSpPr>
        <p:grpSpPr>
          <a:xfrm>
            <a:off x="5789890" y="3765356"/>
            <a:ext cx="3127413" cy="1740094"/>
            <a:chOff x="5307628" y="3906318"/>
            <a:chExt cx="2695946" cy="1416358"/>
          </a:xfrm>
        </p:grpSpPr>
        <p:pic>
          <p:nvPicPr>
            <p:cNvPr id="46084" name="Picture 4" descr="Prototype of the miniature atomic clock. (Photo: macQsimal">
              <a:extLst>
                <a:ext uri="{FF2B5EF4-FFF2-40B4-BE49-F238E27FC236}">
                  <a16:creationId xmlns:a16="http://schemas.microsoft.com/office/drawing/2014/main" id="{6DF318F1-1AE0-485A-BC2F-9EA6CFCACA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708"/>
            <a:stretch/>
          </p:blipFill>
          <p:spPr bwMode="auto">
            <a:xfrm>
              <a:off x="5307628" y="3912359"/>
              <a:ext cx="2695946" cy="1410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A5E02E-EA72-48EA-8D61-5F2304F0AE4F}"/>
                </a:ext>
              </a:extLst>
            </p:cNvPr>
            <p:cNvSpPr/>
            <p:nvPr/>
          </p:nvSpPr>
          <p:spPr>
            <a:xfrm>
              <a:off x="5307628" y="3906318"/>
              <a:ext cx="1043572" cy="187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</a:rPr>
                <a:t>www.macqsimal.eu/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BB66BE-1545-4ED5-A148-4B84F27B1F33}"/>
              </a:ext>
            </a:extLst>
          </p:cNvPr>
          <p:cNvGrpSpPr/>
          <p:nvPr/>
        </p:nvGrpSpPr>
        <p:grpSpPr>
          <a:xfrm>
            <a:off x="260534" y="2651525"/>
            <a:ext cx="4572000" cy="1542577"/>
            <a:chOff x="5248275" y="1887233"/>
            <a:chExt cx="4572000" cy="154257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21CCBBD-5B70-4DE7-80AE-A0336AA2B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07167" y="1910473"/>
              <a:ext cx="2695946" cy="151933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A77B47B-561F-4FA4-8431-AC7222DDB677}"/>
                </a:ext>
              </a:extLst>
            </p:cNvPr>
            <p:cNvSpPr/>
            <p:nvPr/>
          </p:nvSpPr>
          <p:spPr>
            <a:xfrm>
              <a:off x="5248275" y="1887233"/>
              <a:ext cx="4572000" cy="2308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900"/>
                <a:t>igfae.usc.es/igfae/es/experimento/ligo/</a:t>
              </a:r>
            </a:p>
          </p:txBody>
        </p:sp>
      </p:grpSp>
      <p:pic>
        <p:nvPicPr>
          <p:cNvPr id="46086" name="Picture 6" descr="Gravimetry With Quantum Objects – Institut für Quantenoptik – Leibniz  Universität Hannover">
            <a:extLst>
              <a:ext uri="{FF2B5EF4-FFF2-40B4-BE49-F238E27FC236}">
                <a16:creationId xmlns:a16="http://schemas.microsoft.com/office/drawing/2014/main" id="{D9BBC27F-A34F-44AE-89AD-55EC8D79B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152" y="3922845"/>
            <a:ext cx="1172987" cy="272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14D6D5D-3E68-45EA-BA9C-5525DECEFFDA}"/>
              </a:ext>
            </a:extLst>
          </p:cNvPr>
          <p:cNvSpPr/>
          <p:nvPr/>
        </p:nvSpPr>
        <p:spPr>
          <a:xfrm rot="16200000">
            <a:off x="3334525" y="5106304"/>
            <a:ext cx="1418978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50"/>
              <a:t>www.iqo.uni-hannover.de</a:t>
            </a:r>
          </a:p>
        </p:txBody>
      </p:sp>
    </p:spTree>
    <p:extLst>
      <p:ext uri="{BB962C8B-B14F-4D97-AF65-F5344CB8AC3E}">
        <p14:creationId xmlns:p14="http://schemas.microsoft.com/office/powerpoint/2010/main" val="4134811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gure 1">
            <a:extLst>
              <a:ext uri="{FF2B5EF4-FFF2-40B4-BE49-F238E27FC236}">
                <a16:creationId xmlns:a16="http://schemas.microsoft.com/office/drawing/2014/main" id="{A23FD5DD-3A7F-48D5-9A77-CB9501135A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" r="59242" b="-1"/>
          <a:stretch/>
        </p:blipFill>
        <p:spPr bwMode="auto">
          <a:xfrm>
            <a:off x="5529742" y="1556792"/>
            <a:ext cx="2818592" cy="272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91A2AE4-E15F-4A31-853D-42F9FC0BBE1C}"/>
              </a:ext>
            </a:extLst>
          </p:cNvPr>
          <p:cNvGrpSpPr/>
          <p:nvPr/>
        </p:nvGrpSpPr>
        <p:grpSpPr>
          <a:xfrm>
            <a:off x="251520" y="990298"/>
            <a:ext cx="3903463" cy="3086774"/>
            <a:chOff x="4788024" y="1333799"/>
            <a:chExt cx="3903463" cy="308677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E0D46E-58B8-4F40-989E-6B01B9952B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4931" t="16975" r="4725" b="32974"/>
            <a:stretch/>
          </p:blipFill>
          <p:spPr>
            <a:xfrm>
              <a:off x="4788024" y="1333799"/>
              <a:ext cx="3903463" cy="308677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FA3EFCF-911E-43A2-94F4-EA0D5F3E9AB9}"/>
                </a:ext>
              </a:extLst>
            </p:cNvPr>
            <p:cNvSpPr/>
            <p:nvPr/>
          </p:nvSpPr>
          <p:spPr>
            <a:xfrm>
              <a:off x="6804248" y="2564904"/>
              <a:ext cx="1584176" cy="12241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9D0AAA6-C143-4018-8CF7-F91FA687FB80}"/>
                </a:ext>
              </a:extLst>
            </p:cNvPr>
            <p:cNvSpPr/>
            <p:nvPr/>
          </p:nvSpPr>
          <p:spPr>
            <a:xfrm>
              <a:off x="7353115" y="3657183"/>
              <a:ext cx="296416" cy="207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18E5259-6F77-4926-9FF0-B6FBCB7C57EF}"/>
                </a:ext>
              </a:extLst>
            </p:cNvPr>
            <p:cNvSpPr/>
            <p:nvPr/>
          </p:nvSpPr>
          <p:spPr>
            <a:xfrm>
              <a:off x="7725885" y="3601002"/>
              <a:ext cx="296416" cy="2638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2ED63A8-A965-4AA6-900A-E2FB5B318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8166" t="30963" r="6723" b="63343"/>
            <a:stretch/>
          </p:blipFill>
          <p:spPr>
            <a:xfrm>
              <a:off x="7235611" y="3255821"/>
              <a:ext cx="980547" cy="351192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E3FE15C-5FA2-4CF0-9F69-2117C0E97709}"/>
                </a:ext>
              </a:extLst>
            </p:cNvPr>
            <p:cNvSpPr/>
            <p:nvPr/>
          </p:nvSpPr>
          <p:spPr>
            <a:xfrm>
              <a:off x="7308304" y="2204864"/>
              <a:ext cx="1021547" cy="432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dirty="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dirty="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F9F089-EEAF-4938-B75B-9AB47A8B04A0}"/>
              </a:ext>
            </a:extLst>
          </p:cNvPr>
          <p:cNvSpPr txBox="1"/>
          <p:nvPr/>
        </p:nvSpPr>
        <p:spPr>
          <a:xfrm>
            <a:off x="1348695" y="626242"/>
            <a:ext cx="21275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latin typeface="+mj-lt"/>
                <a:cs typeface="Calibri"/>
              </a:rPr>
              <a:t>spin squeezing</a:t>
            </a:r>
            <a:endParaRPr lang="en-GB" sz="2500" b="1" dirty="0" err="1">
              <a:latin typeface="+mj-lt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810451-2CC5-4A8B-97E7-405002408708}"/>
              </a:ext>
            </a:extLst>
          </p:cNvPr>
          <p:cNvSpPr txBox="1"/>
          <p:nvPr/>
        </p:nvSpPr>
        <p:spPr>
          <a:xfrm>
            <a:off x="5252158" y="626242"/>
            <a:ext cx="281859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latin typeface="+mj-lt"/>
                <a:cs typeface="Calibri"/>
              </a:rPr>
              <a:t>back-action evasion</a:t>
            </a:r>
            <a:endParaRPr lang="en-GB" sz="2500" b="1" dirty="0" err="1">
              <a:latin typeface="+mj-lt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512163-D34A-4DA9-85FA-E1318F535603}"/>
              </a:ext>
            </a:extLst>
          </p:cNvPr>
          <p:cNvSpPr/>
          <p:nvPr/>
        </p:nvSpPr>
        <p:spPr>
          <a:xfrm>
            <a:off x="145389" y="4008254"/>
            <a:ext cx="4426611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[1] </a:t>
            </a:r>
            <a:r>
              <a:rPr lang="en-US" sz="1500" dirty="0" err="1"/>
              <a:t>Vasilakis</a:t>
            </a:r>
            <a:r>
              <a:rPr lang="en-US" sz="1500" dirty="0"/>
              <a:t>, G., et al. "Generation of a squeezed state of an oscillator by stroboscopic back-action-evading measurement." </a:t>
            </a:r>
            <a:r>
              <a:rPr lang="en-US" sz="1500" i="1" dirty="0"/>
              <a:t>Nature Physics</a:t>
            </a:r>
            <a:r>
              <a:rPr lang="en-US" sz="1500" dirty="0"/>
              <a:t> 11.5 (2015): 389-392.</a:t>
            </a:r>
          </a:p>
          <a:p>
            <a:endParaRPr lang="en-US" sz="500" dirty="0"/>
          </a:p>
          <a:p>
            <a:r>
              <a:rPr lang="en-GB" sz="1500" dirty="0">
                <a:solidFill>
                  <a:srgbClr val="222222"/>
                </a:solidFill>
                <a:latin typeface="Arial" panose="020B0604020202020204" pitchFamily="34" charset="0"/>
              </a:rPr>
              <a:t>[2] </a:t>
            </a:r>
            <a:r>
              <a:rPr lang="en-GB" sz="1500" dirty="0" err="1">
                <a:solidFill>
                  <a:srgbClr val="222222"/>
                </a:solidFill>
                <a:latin typeface="Arial" panose="020B0604020202020204" pitchFamily="34" charset="0"/>
              </a:rPr>
              <a:t>Vasilakis</a:t>
            </a:r>
            <a:r>
              <a:rPr lang="en-GB" sz="1500" dirty="0">
                <a:solidFill>
                  <a:srgbClr val="222222"/>
                </a:solidFill>
                <a:latin typeface="Arial" panose="020B0604020202020204" pitchFamily="34" charset="0"/>
              </a:rPr>
              <a:t>, G., V. et al. "Stroboscopic backaction evasion in a dense alkali-metal vapor." </a:t>
            </a:r>
            <a:r>
              <a:rPr lang="en-GB" sz="1500" i="1" dirty="0">
                <a:solidFill>
                  <a:srgbClr val="222222"/>
                </a:solidFill>
                <a:latin typeface="Arial" panose="020B0604020202020204" pitchFamily="34" charset="0"/>
              </a:rPr>
              <a:t>Physical review letters</a:t>
            </a:r>
            <a:r>
              <a:rPr lang="en-GB" sz="1500" dirty="0">
                <a:solidFill>
                  <a:srgbClr val="222222"/>
                </a:solidFill>
                <a:latin typeface="Arial" panose="020B0604020202020204" pitchFamily="34" charset="0"/>
              </a:rPr>
              <a:t> 106.14 (2011): 143601.</a:t>
            </a:r>
          </a:p>
          <a:p>
            <a:endParaRPr lang="en-US" sz="5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sz="5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1500" dirty="0">
                <a:solidFill>
                  <a:srgbClr val="222222"/>
                </a:solidFill>
                <a:latin typeface="Arial" panose="020B0604020202020204" pitchFamily="34" charset="0"/>
              </a:rPr>
              <a:t>[3] </a:t>
            </a:r>
            <a:r>
              <a:rPr lang="en-US" sz="1500" dirty="0" err="1">
                <a:solidFill>
                  <a:srgbClr val="222222"/>
                </a:solidFill>
                <a:latin typeface="Arial" panose="020B0604020202020204" pitchFamily="34" charset="0"/>
              </a:rPr>
              <a:t>Ciurana</a:t>
            </a:r>
            <a:r>
              <a:rPr lang="en-US" sz="1500" dirty="0">
                <a:solidFill>
                  <a:srgbClr val="222222"/>
                </a:solidFill>
                <a:latin typeface="Arial" panose="020B0604020202020204" pitchFamily="34" charset="0"/>
              </a:rPr>
              <a:t>, M., et al. "Entanglement-enhanced radio-frequency field detection and waveform sensing." </a:t>
            </a:r>
            <a:r>
              <a:rPr lang="en-US" sz="1500" i="1" dirty="0">
                <a:solidFill>
                  <a:srgbClr val="222222"/>
                </a:solidFill>
                <a:latin typeface="Arial" panose="020B0604020202020204" pitchFamily="34" charset="0"/>
              </a:rPr>
              <a:t>Physical review letters</a:t>
            </a:r>
            <a:r>
              <a:rPr lang="en-US" sz="1500" dirty="0">
                <a:solidFill>
                  <a:srgbClr val="222222"/>
                </a:solidFill>
                <a:latin typeface="Arial" panose="020B0604020202020204" pitchFamily="34" charset="0"/>
              </a:rPr>
              <a:t> 119.4 (2017): 043603.</a:t>
            </a:r>
            <a:endParaRPr lang="en-GB" sz="1500" dirty="0"/>
          </a:p>
          <a:p>
            <a:endParaRPr lang="en-GB" sz="15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CBEE6B-F075-48F6-AF0F-74CA755CE0E4}"/>
              </a:ext>
            </a:extLst>
          </p:cNvPr>
          <p:cNvSpPr/>
          <p:nvPr/>
        </p:nvSpPr>
        <p:spPr>
          <a:xfrm>
            <a:off x="4644008" y="4258831"/>
            <a:ext cx="44266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[1] Colangelo, G., et al. "Simultaneous tracking of spin angle and amplitude beyond classical limits." Nature 543.7646 (2017): 525-528.</a:t>
            </a:r>
          </a:p>
          <a:p>
            <a:endParaRPr lang="en-US" sz="500" dirty="0"/>
          </a:p>
          <a:p>
            <a:r>
              <a:rPr lang="en-GB" sz="1500" dirty="0">
                <a:solidFill>
                  <a:srgbClr val="222222"/>
                </a:solidFill>
                <a:latin typeface="Arial" panose="020B0604020202020204" pitchFamily="34" charset="0"/>
              </a:rPr>
              <a:t>[2] </a:t>
            </a:r>
            <a:r>
              <a:rPr lang="en-US" sz="1500" dirty="0">
                <a:solidFill>
                  <a:srgbClr val="222222"/>
                </a:solidFill>
                <a:latin typeface="Arial" panose="020B0604020202020204" pitchFamily="34" charset="0"/>
              </a:rPr>
              <a:t>Troullinou, C., et al. "Squeezed-light enhancement and backaction evasion in a high sensitivity optically pumped magnetometer." Physical Review Letters 127.19 (2021): 193601.</a:t>
            </a:r>
            <a:endParaRPr lang="en-US" sz="5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sz="5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1500" dirty="0">
                <a:solidFill>
                  <a:srgbClr val="222222"/>
                </a:solidFill>
                <a:latin typeface="Arial" panose="020B0604020202020204" pitchFamily="34" charset="0"/>
              </a:rPr>
              <a:t>[3] Troullinou, C.,  et al. "Quantum-enhanced magnetometry at optimal number density." Physical Review Letters 131.13 (2023): 133602.</a:t>
            </a:r>
            <a:endParaRPr lang="en-GB" sz="15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46A34B-2CB9-462B-ACF2-BE613801320B}"/>
              </a:ext>
            </a:extLst>
          </p:cNvPr>
          <p:cNvSpPr txBox="1"/>
          <p:nvPr/>
        </p:nvSpPr>
        <p:spPr>
          <a:xfrm>
            <a:off x="5252158" y="1020637"/>
            <a:ext cx="349371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Calibri"/>
                <a:cs typeface="Calibri"/>
              </a:rPr>
              <a:t>spin has three components</a:t>
            </a:r>
          </a:p>
          <a:p>
            <a:r>
              <a:rPr lang="en-GB" sz="1700" dirty="0"/>
              <a:t>➔ </a:t>
            </a:r>
            <a:r>
              <a:rPr lang="en-US" sz="1700" dirty="0">
                <a:latin typeface="Calibri"/>
                <a:cs typeface="Calibri"/>
              </a:rPr>
              <a:t>different strategy for MBA evasion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833D38-5CFC-4283-BED4-0E877AAFA184}"/>
              </a:ext>
            </a:extLst>
          </p:cNvPr>
          <p:cNvSpPr/>
          <p:nvPr/>
        </p:nvSpPr>
        <p:spPr>
          <a:xfrm>
            <a:off x="5436096" y="1508380"/>
            <a:ext cx="216024" cy="3529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7536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OPMd0X1">
            <a:hlinkClick r:id="" action="ppaction://media"/>
            <a:extLst>
              <a:ext uri="{FF2B5EF4-FFF2-40B4-BE49-F238E27FC236}">
                <a16:creationId xmlns:a16="http://schemas.microsoft.com/office/drawing/2014/main" id="{B158E5F4-CCD7-4B2C-9489-6FC0CDD4266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576954" y="4647922"/>
            <a:ext cx="2100000" cy="2520000"/>
          </a:xfrm>
          <a:prstGeom prst="rect">
            <a:avLst/>
          </a:prstGeom>
        </p:spPr>
      </p:pic>
      <p:pic>
        <p:nvPicPr>
          <p:cNvPr id="5" name="hOPMd0Xm1">
            <a:hlinkClick r:id="" action="ppaction://media"/>
            <a:extLst>
              <a:ext uri="{FF2B5EF4-FFF2-40B4-BE49-F238E27FC236}">
                <a16:creationId xmlns:a16="http://schemas.microsoft.com/office/drawing/2014/main" id="{E48E9167-8762-4520-9FA0-5F0DF550D58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535863" y="2636912"/>
            <a:ext cx="2100000" cy="2520000"/>
          </a:xfrm>
          <a:prstGeom prst="rect">
            <a:avLst/>
          </a:prstGeom>
        </p:spPr>
      </p:pic>
      <p:pic>
        <p:nvPicPr>
          <p:cNvPr id="4" name="hOPMdm1X0">
            <a:hlinkClick r:id="" action="ppaction://media"/>
            <a:extLst>
              <a:ext uri="{FF2B5EF4-FFF2-40B4-BE49-F238E27FC236}">
                <a16:creationId xmlns:a16="http://schemas.microsoft.com/office/drawing/2014/main" id="{A004726A-9661-4857-BE81-5CC26BBA0132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08130" y="2611352"/>
            <a:ext cx="2100000" cy="2520000"/>
          </a:xfrm>
          <a:prstGeom prst="rect">
            <a:avLst/>
          </a:prstGeom>
        </p:spPr>
      </p:pic>
      <p:pic>
        <p:nvPicPr>
          <p:cNvPr id="6" name="hOPMd1X0">
            <a:hlinkClick r:id="" action="ppaction://media"/>
            <a:extLst>
              <a:ext uri="{FF2B5EF4-FFF2-40B4-BE49-F238E27FC236}">
                <a16:creationId xmlns:a16="http://schemas.microsoft.com/office/drawing/2014/main" id="{1EA191BB-0F93-408F-BBB3-EC2FE7EB2973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522712" y="692103"/>
            <a:ext cx="2100000" cy="252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2630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spin dynamics 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C8304AC-43C6-4C33-9F4B-4B117A1DB9FB}"/>
              </a:ext>
            </a:extLst>
          </p:cNvPr>
          <p:cNvSpPr/>
          <p:nvPr/>
        </p:nvSpPr>
        <p:spPr>
          <a:xfrm>
            <a:off x="5313120" y="3079953"/>
            <a:ext cx="1343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resonant  dc</a:t>
            </a:r>
          </a:p>
          <a:p>
            <a:r>
              <a:rPr lang="en-US" dirty="0">
                <a:latin typeface="Calibri"/>
                <a:cs typeface="Calibri"/>
              </a:rPr>
              <a:t>no rf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1D0FA2-D384-4D8F-8E30-E3795AEC6B24}"/>
              </a:ext>
            </a:extLst>
          </p:cNvPr>
          <p:cNvSpPr/>
          <p:nvPr/>
        </p:nvSpPr>
        <p:spPr>
          <a:xfrm>
            <a:off x="5162872" y="698778"/>
            <a:ext cx="1103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strong  dc</a:t>
            </a:r>
          </a:p>
          <a:p>
            <a:r>
              <a:rPr lang="en-US" dirty="0">
                <a:latin typeface="Calibri"/>
                <a:cs typeface="Calibri"/>
              </a:rPr>
              <a:t>no rf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776E7B-9C74-4BB2-BB70-E970CF1FB1D2}"/>
              </a:ext>
            </a:extLst>
          </p:cNvPr>
          <p:cNvSpPr/>
          <p:nvPr/>
        </p:nvSpPr>
        <p:spPr>
          <a:xfrm>
            <a:off x="5649229" y="5946400"/>
            <a:ext cx="1003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weak  dc</a:t>
            </a:r>
          </a:p>
          <a:p>
            <a:r>
              <a:rPr lang="en-US" dirty="0">
                <a:latin typeface="Calibri"/>
                <a:cs typeface="Calibri"/>
              </a:rPr>
              <a:t>no rf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81C6A82-E6F1-4A6A-92F9-4B1C27D0DCBE}"/>
              </a:ext>
            </a:extLst>
          </p:cNvPr>
          <p:cNvSpPr/>
          <p:nvPr/>
        </p:nvSpPr>
        <p:spPr>
          <a:xfrm>
            <a:off x="7800684" y="2345298"/>
            <a:ext cx="1343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resonant  dc</a:t>
            </a:r>
          </a:p>
          <a:p>
            <a:r>
              <a:rPr lang="en-US" dirty="0">
                <a:latin typeface="Calibri"/>
                <a:cs typeface="Calibri"/>
              </a:rPr>
              <a:t>positive rf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ABE8C8-49F7-4D1D-B037-D875910A3C4E}"/>
              </a:ext>
            </a:extLst>
          </p:cNvPr>
          <p:cNvSpPr/>
          <p:nvPr/>
        </p:nvSpPr>
        <p:spPr>
          <a:xfrm>
            <a:off x="1519320" y="2486645"/>
            <a:ext cx="1343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resonant  dc</a:t>
            </a:r>
          </a:p>
          <a:p>
            <a:r>
              <a:rPr lang="en-US" dirty="0">
                <a:latin typeface="Calibri"/>
                <a:cs typeface="Calibri"/>
              </a:rPr>
              <a:t>negative rf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44F575-1607-46C4-A40D-C46E0A158EA5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23226" t="40883" r="57087" b="25201"/>
          <a:stretch/>
        </p:blipFill>
        <p:spPr>
          <a:xfrm>
            <a:off x="3584476" y="2780928"/>
            <a:ext cx="1800200" cy="17444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27BC036-15D4-4FA9-8A92-0DC571660388}"/>
              </a:ext>
            </a:extLst>
          </p:cNvPr>
          <p:cNvSpPr txBox="1"/>
          <p:nvPr/>
        </p:nvSpPr>
        <p:spPr>
          <a:xfrm>
            <a:off x="1898826" y="3240410"/>
            <a:ext cx="3593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2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08D225-5EB7-4689-9384-A0D888A2D717}"/>
              </a:ext>
            </a:extLst>
          </p:cNvPr>
          <p:cNvSpPr txBox="1"/>
          <p:nvPr/>
        </p:nvSpPr>
        <p:spPr>
          <a:xfrm>
            <a:off x="5295481" y="1405041"/>
            <a:ext cx="3593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2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8F625B-F06C-49DD-A471-747B449D7F53}"/>
              </a:ext>
            </a:extLst>
          </p:cNvPr>
          <p:cNvSpPr txBox="1"/>
          <p:nvPr/>
        </p:nvSpPr>
        <p:spPr>
          <a:xfrm>
            <a:off x="5356125" y="5343748"/>
            <a:ext cx="3593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2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3BB880-BCC7-46F5-8908-659948B08D60}"/>
              </a:ext>
            </a:extLst>
          </p:cNvPr>
          <p:cNvSpPr txBox="1"/>
          <p:nvPr/>
        </p:nvSpPr>
        <p:spPr>
          <a:xfrm>
            <a:off x="8292645" y="3280179"/>
            <a:ext cx="35939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2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525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7548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multiparameter sensor: I and Q </a:t>
            </a:r>
            <a:r>
              <a:rPr lang="en-US" sz="3200" dirty="0" err="1">
                <a:solidFill>
                  <a:schemeClr val="bg1"/>
                </a:solidFill>
                <a:latin typeface="Calibri"/>
                <a:cs typeface="Calibri"/>
              </a:rPr>
              <a:t>quadratures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E84108-EFB4-4C3D-950E-AC4ABB1A26F9}"/>
              </a:ext>
            </a:extLst>
          </p:cNvPr>
          <p:cNvSpPr txBox="1"/>
          <p:nvPr/>
        </p:nvSpPr>
        <p:spPr>
          <a:xfrm>
            <a:off x="212978" y="138544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collective</a:t>
            </a:r>
          </a:p>
          <a:p>
            <a:pPr algn="ctr"/>
            <a:r>
              <a:rPr lang="en-US" sz="1400" dirty="0">
                <a:latin typeface="Calibri"/>
                <a:cs typeface="Calibri"/>
              </a:rPr>
              <a:t>spin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41B964-C612-4028-9F62-3D3DB176E126}"/>
              </a:ext>
            </a:extLst>
          </p:cNvPr>
          <p:cNvSpPr txBox="1"/>
          <p:nvPr/>
        </p:nvSpPr>
        <p:spPr>
          <a:xfrm>
            <a:off x="1551560" y="1369376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Larmor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836BC9-6304-4B25-BAD0-7D1457C24D1A}"/>
              </a:ext>
            </a:extLst>
          </p:cNvPr>
          <p:cNvSpPr txBox="1"/>
          <p:nvPr/>
        </p:nvSpPr>
        <p:spPr>
          <a:xfrm>
            <a:off x="2705345" y="1389534"/>
            <a:ext cx="869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light shift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69E1CF-DDF1-44A5-AA9A-D6875C6D0C63}"/>
              </a:ext>
            </a:extLst>
          </p:cNvPr>
          <p:cNvSpPr txBox="1"/>
          <p:nvPr/>
        </p:nvSpPr>
        <p:spPr>
          <a:xfrm>
            <a:off x="4494463" y="1385743"/>
            <a:ext cx="913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relaxation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D63F1A-C9A5-41DD-8BFA-79F5095A7C55}"/>
              </a:ext>
            </a:extLst>
          </p:cNvPr>
          <p:cNvSpPr txBox="1"/>
          <p:nvPr/>
        </p:nvSpPr>
        <p:spPr>
          <a:xfrm>
            <a:off x="5433536" y="1385444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optical </a:t>
            </a:r>
          </a:p>
          <a:p>
            <a:pPr algn="ctr"/>
            <a:r>
              <a:rPr lang="en-US" sz="1400" dirty="0">
                <a:latin typeface="Calibri"/>
                <a:cs typeface="Calibri"/>
              </a:rPr>
              <a:t>pumping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4F21B7-7C37-436A-B2BD-527B34AEF3F7}"/>
              </a:ext>
            </a:extLst>
          </p:cNvPr>
          <p:cNvSpPr txBox="1"/>
          <p:nvPr/>
        </p:nvSpPr>
        <p:spPr>
          <a:xfrm>
            <a:off x="7986712" y="1385743"/>
            <a:ext cx="917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alibri"/>
                <a:cs typeface="Calibri"/>
              </a:rPr>
              <a:t>spin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C0063F0-842C-400A-8ACA-79B4613DB6AE}"/>
                  </a:ext>
                </a:extLst>
              </p:cNvPr>
              <p:cNvSpPr/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fPr>
                      <m:num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</m:num>
                      <m:den>
                        <m:r>
                          <a:rPr lang="en-GB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den>
                    </m:f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  <m:d>
                          <m:dPr>
                            <m:ctrlPr>
                              <a:rPr lang="en-US" sz="21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̂"/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100" b="1" dirty="0">
                    <a:solidFill>
                      <a:schemeClr val="tx1"/>
                    </a:solidFill>
                    <a:ea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−</m:t>
                    </m:r>
                    <m:r>
                      <m:rPr>
                        <m:sty m:val="p"/>
                      </m:rPr>
                      <a:rPr lang="el-GR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1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𝐅</m:t>
                    </m:r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t</m:t>
                        </m:r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OP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𝑡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sSubPr>
                          <m:e>
                            <m:r>
                              <a:rPr lang="en-US" sz="21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max</m:t>
                            </m:r>
                          </m:sub>
                        </m:sSub>
                        <m: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−</m:t>
                        </m:r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𝐅</m:t>
                        </m:r>
                        <m:d>
                          <m:dPr>
                            <m:ctrlPr>
                              <a:rPr lang="en-US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1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ＭＳ Ｐゴシック" charset="-128"/>
                              </a:rPr>
                              <m:t>t</m:t>
                            </m:r>
                          </m:e>
                        </m:d>
                      </m:e>
                    </m:d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Pr>
                      <m:e>
                        <m:r>
                          <a:rPr lang="en-US" sz="2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at</m:t>
                        </m:r>
                      </m:sub>
                    </m:sSub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(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𝑡</m:t>
                    </m:r>
                    <m:r>
                      <a:rPr lang="en-US" sz="2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)</m:t>
                    </m:r>
                  </m:oMath>
                </a14:m>
                <a:endParaRPr lang="en-GB" sz="2100" dirty="0">
                  <a:solidFill>
                    <a:schemeClr val="tx1"/>
                  </a:solidFill>
                  <a:ea typeface="ＭＳ Ｐゴシック" charset="-128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C0063F0-842C-400A-8ACA-79B4613DB6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4" y="828828"/>
                <a:ext cx="8970120" cy="557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8C5A3EA-D59F-4C01-89C5-60BB3A3CBF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387" t="16575" r="14117" b="9226"/>
          <a:stretch/>
        </p:blipFill>
        <p:spPr>
          <a:xfrm>
            <a:off x="4364026" y="2331114"/>
            <a:ext cx="4525964" cy="38164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4630C5-DD5E-4A35-94F9-14D089E497FC}"/>
              </a:ext>
            </a:extLst>
          </p:cNvPr>
          <p:cNvSpPr/>
          <p:nvPr/>
        </p:nvSpPr>
        <p:spPr>
          <a:xfrm>
            <a:off x="4211960" y="2348880"/>
            <a:ext cx="5040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F134AAB-FE8F-4A44-BDAE-5555BA93B6AB}"/>
              </a:ext>
            </a:extLst>
          </p:cNvPr>
          <p:cNvSpPr/>
          <p:nvPr/>
        </p:nvSpPr>
        <p:spPr>
          <a:xfrm>
            <a:off x="4211960" y="5849152"/>
            <a:ext cx="5040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2F1066-3189-4BCC-801B-81C8BD32E4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540" t="31041" r="18792" b="9548"/>
          <a:stretch/>
        </p:blipFill>
        <p:spPr>
          <a:xfrm>
            <a:off x="295018" y="2793322"/>
            <a:ext cx="3992975" cy="305583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4AE49EB-8D1C-4B30-8523-05FF0B4252D9}"/>
              </a:ext>
            </a:extLst>
          </p:cNvPr>
          <p:cNvSpPr/>
          <p:nvPr/>
        </p:nvSpPr>
        <p:spPr>
          <a:xfrm>
            <a:off x="210634" y="2795554"/>
            <a:ext cx="5040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26AA41-F885-41C8-B0EF-056B4F01C1D8}"/>
              </a:ext>
            </a:extLst>
          </p:cNvPr>
          <p:cNvCxnSpPr>
            <a:cxnSpLocks/>
          </p:cNvCxnSpPr>
          <p:nvPr/>
        </p:nvCxnSpPr>
        <p:spPr bwMode="auto">
          <a:xfrm flipV="1">
            <a:off x="5849675" y="2708920"/>
            <a:ext cx="0" cy="29523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BA1DD1E-98C1-4974-8CC6-0F32FA913A55}"/>
              </a:ext>
            </a:extLst>
          </p:cNvPr>
          <p:cNvCxnSpPr>
            <a:cxnSpLocks/>
          </p:cNvCxnSpPr>
          <p:nvPr/>
        </p:nvCxnSpPr>
        <p:spPr bwMode="auto">
          <a:xfrm flipV="1">
            <a:off x="7380312" y="2708920"/>
            <a:ext cx="0" cy="29523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CF0EF1-F986-4777-8EE5-08E8CA2104BF}"/>
              </a:ext>
            </a:extLst>
          </p:cNvPr>
          <p:cNvCxnSpPr>
            <a:cxnSpLocks/>
          </p:cNvCxnSpPr>
          <p:nvPr/>
        </p:nvCxnSpPr>
        <p:spPr bwMode="auto">
          <a:xfrm flipH="1">
            <a:off x="4950998" y="4149080"/>
            <a:ext cx="32214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E10EFB6-5DCE-458B-98F4-BFB5A0F9548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16307" y="5652877"/>
            <a:ext cx="322140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911359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797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Bell-Bloom optical pumping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95A11E-1660-41B0-AF44-E1AD48721572}"/>
              </a:ext>
            </a:extLst>
          </p:cNvPr>
          <p:cNvSpPr txBox="1"/>
          <p:nvPr/>
        </p:nvSpPr>
        <p:spPr>
          <a:xfrm>
            <a:off x="3828585" y="882938"/>
            <a:ext cx="1629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/>
                <a:cs typeface="Calibri"/>
              </a:rPr>
              <a:t>resonant field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F140C9-4EF7-4919-985F-0076ABDA188E}"/>
              </a:ext>
            </a:extLst>
          </p:cNvPr>
          <p:cNvSpPr txBox="1"/>
          <p:nvPr/>
        </p:nvSpPr>
        <p:spPr>
          <a:xfrm>
            <a:off x="934553" y="882938"/>
            <a:ext cx="1461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alibri"/>
                <a:cs typeface="Calibri"/>
              </a:rPr>
              <a:t>weaker field</a:t>
            </a:r>
          </a:p>
        </p:txBody>
      </p:sp>
      <p:pic>
        <p:nvPicPr>
          <p:cNvPr id="9" name="OPMd0X0">
            <a:hlinkClick r:id="" action="ppaction://media"/>
            <a:extLst>
              <a:ext uri="{FF2B5EF4-FFF2-40B4-BE49-F238E27FC236}">
                <a16:creationId xmlns:a16="http://schemas.microsoft.com/office/drawing/2014/main" id="{30B49E73-3EC9-46F0-A89F-8FEA40D79FA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293266" y="1187244"/>
            <a:ext cx="2557467" cy="3068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061856-F6EF-45D0-B8CF-1AB6EC38FB1B}"/>
              </a:ext>
            </a:extLst>
          </p:cNvPr>
          <p:cNvSpPr txBox="1"/>
          <p:nvPr/>
        </p:nvSpPr>
        <p:spPr>
          <a:xfrm>
            <a:off x="4596335" y="1766571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2" name="OPMdm1X0">
            <a:hlinkClick r:id="" action="ppaction://media"/>
            <a:extLst>
              <a:ext uri="{FF2B5EF4-FFF2-40B4-BE49-F238E27FC236}">
                <a16:creationId xmlns:a16="http://schemas.microsoft.com/office/drawing/2014/main" id="{E2CE7F67-B5E4-476D-AF30-8C83AF59A44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85734" y="1222296"/>
            <a:ext cx="2559000" cy="3070800"/>
          </a:xfrm>
          <a:prstGeom prst="rect">
            <a:avLst/>
          </a:prstGeom>
        </p:spPr>
      </p:pic>
      <p:pic>
        <p:nvPicPr>
          <p:cNvPr id="3" name="OPMd1X0">
            <a:hlinkClick r:id="" action="ppaction://media"/>
            <a:extLst>
              <a:ext uri="{FF2B5EF4-FFF2-40B4-BE49-F238E27FC236}">
                <a16:creationId xmlns:a16="http://schemas.microsoft.com/office/drawing/2014/main" id="{FD792057-684C-48F6-A835-A1C5DDBBFD83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189464" y="1222296"/>
            <a:ext cx="2559000" cy="307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E2A433-384F-4BF4-BEAF-9CA9A9C08EB7}"/>
              </a:ext>
            </a:extLst>
          </p:cNvPr>
          <p:cNvSpPr txBox="1"/>
          <p:nvPr/>
        </p:nvSpPr>
        <p:spPr>
          <a:xfrm>
            <a:off x="1665234" y="1841659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567AA9-0D9F-4B20-ABAC-6AB4432131AD}"/>
              </a:ext>
            </a:extLst>
          </p:cNvPr>
          <p:cNvSpPr txBox="1"/>
          <p:nvPr/>
        </p:nvSpPr>
        <p:spPr>
          <a:xfrm>
            <a:off x="7452320" y="1772816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2ACCD8-D75C-4434-8CA4-861289BC6E4D}"/>
              </a:ext>
            </a:extLst>
          </p:cNvPr>
          <p:cNvSpPr txBox="1"/>
          <p:nvPr/>
        </p:nvSpPr>
        <p:spPr>
          <a:xfrm>
            <a:off x="6658795" y="903585"/>
            <a:ext cx="1578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/>
                <a:cs typeface="Calibri"/>
              </a:rPr>
              <a:t>stronger field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067130-5766-4F57-8013-30BB559024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85235" y="3842062"/>
            <a:ext cx="3664984" cy="2748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47CBBC0-DE30-4950-9EE3-3E3D5F5397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3059" y="3789040"/>
            <a:ext cx="3735679" cy="28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2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797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Bell-Bloom optical pumping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95A11E-1660-41B0-AF44-E1AD48721572}"/>
              </a:ext>
            </a:extLst>
          </p:cNvPr>
          <p:cNvSpPr txBox="1"/>
          <p:nvPr/>
        </p:nvSpPr>
        <p:spPr>
          <a:xfrm>
            <a:off x="3828585" y="882938"/>
            <a:ext cx="1629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/>
                <a:cs typeface="Calibri"/>
              </a:rPr>
              <a:t>resonant field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F140C9-4EF7-4919-985F-0076ABDA188E}"/>
              </a:ext>
            </a:extLst>
          </p:cNvPr>
          <p:cNvSpPr txBox="1"/>
          <p:nvPr/>
        </p:nvSpPr>
        <p:spPr>
          <a:xfrm>
            <a:off x="934553" y="882938"/>
            <a:ext cx="1461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alibri"/>
                <a:cs typeface="Calibri"/>
              </a:rPr>
              <a:t>weaker field</a:t>
            </a:r>
          </a:p>
        </p:txBody>
      </p:sp>
      <p:pic>
        <p:nvPicPr>
          <p:cNvPr id="9" name="OPMd0X0">
            <a:hlinkClick r:id="" action="ppaction://media"/>
            <a:extLst>
              <a:ext uri="{FF2B5EF4-FFF2-40B4-BE49-F238E27FC236}">
                <a16:creationId xmlns:a16="http://schemas.microsoft.com/office/drawing/2014/main" id="{30B49E73-3EC9-46F0-A89F-8FEA40D79FA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293266" y="1187244"/>
            <a:ext cx="2557467" cy="3068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061856-F6EF-45D0-B8CF-1AB6EC38FB1B}"/>
              </a:ext>
            </a:extLst>
          </p:cNvPr>
          <p:cNvSpPr txBox="1"/>
          <p:nvPr/>
        </p:nvSpPr>
        <p:spPr>
          <a:xfrm>
            <a:off x="4596335" y="1766571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pic>
        <p:nvPicPr>
          <p:cNvPr id="2" name="OPMdm1X0">
            <a:hlinkClick r:id="" action="ppaction://media"/>
            <a:extLst>
              <a:ext uri="{FF2B5EF4-FFF2-40B4-BE49-F238E27FC236}">
                <a16:creationId xmlns:a16="http://schemas.microsoft.com/office/drawing/2014/main" id="{E2CE7F67-B5E4-476D-AF30-8C83AF59A44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85734" y="1222296"/>
            <a:ext cx="2559000" cy="3070800"/>
          </a:xfrm>
          <a:prstGeom prst="rect">
            <a:avLst/>
          </a:prstGeom>
        </p:spPr>
      </p:pic>
      <p:pic>
        <p:nvPicPr>
          <p:cNvPr id="3" name="OPMd1X0">
            <a:hlinkClick r:id="" action="ppaction://media"/>
            <a:extLst>
              <a:ext uri="{FF2B5EF4-FFF2-40B4-BE49-F238E27FC236}">
                <a16:creationId xmlns:a16="http://schemas.microsoft.com/office/drawing/2014/main" id="{FD792057-684C-48F6-A835-A1C5DDBBFD83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189464" y="1222296"/>
            <a:ext cx="2559000" cy="307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E2A433-384F-4BF4-BEAF-9CA9A9C08EB7}"/>
              </a:ext>
            </a:extLst>
          </p:cNvPr>
          <p:cNvSpPr txBox="1"/>
          <p:nvPr/>
        </p:nvSpPr>
        <p:spPr>
          <a:xfrm>
            <a:off x="1665234" y="1841659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567AA9-0D9F-4B20-ABAC-6AB4432131AD}"/>
              </a:ext>
            </a:extLst>
          </p:cNvPr>
          <p:cNvSpPr txBox="1"/>
          <p:nvPr/>
        </p:nvSpPr>
        <p:spPr>
          <a:xfrm>
            <a:off x="7452320" y="1772816"/>
            <a:ext cx="22714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2"/>
                </a:solidFill>
                <a:latin typeface="Calibri"/>
                <a:cs typeface="Calibri"/>
              </a:rPr>
              <a:t>B</a:t>
            </a:r>
            <a:endParaRPr lang="en-GB" sz="3500" dirty="0" err="1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2ACCD8-D75C-4434-8CA4-861289BC6E4D}"/>
              </a:ext>
            </a:extLst>
          </p:cNvPr>
          <p:cNvSpPr txBox="1"/>
          <p:nvPr/>
        </p:nvSpPr>
        <p:spPr>
          <a:xfrm>
            <a:off x="6658795" y="903585"/>
            <a:ext cx="1578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/>
                <a:cs typeface="Calibri"/>
              </a:rPr>
              <a:t>stronger field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D99E340-6C95-4DF7-A904-27B697F45C7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5814" t="36902" r="9061" b="12758"/>
          <a:stretch/>
        </p:blipFill>
        <p:spPr>
          <a:xfrm>
            <a:off x="2195736" y="4425325"/>
            <a:ext cx="4409386" cy="22650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8B5C866-BCC3-4A2C-AAA2-E74C5F7CA809}"/>
              </a:ext>
            </a:extLst>
          </p:cNvPr>
          <p:cNvSpPr/>
          <p:nvPr/>
        </p:nvSpPr>
        <p:spPr>
          <a:xfrm>
            <a:off x="1867924" y="3972967"/>
            <a:ext cx="58120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latin typeface="Calibri"/>
                <a:cs typeface="Calibri"/>
              </a:rPr>
              <a:t>Q quadrature (90° out of phase) carries the signal</a:t>
            </a:r>
          </a:p>
        </p:txBody>
      </p:sp>
    </p:spTree>
    <p:extLst>
      <p:ext uri="{BB962C8B-B14F-4D97-AF65-F5344CB8AC3E}">
        <p14:creationId xmlns:p14="http://schemas.microsoft.com/office/powerpoint/2010/main" val="45127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49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optimal number density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3D9714-0836-4D1D-AA57-63FC2E68CB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51" t="18151" r="56300" b="8351"/>
          <a:stretch/>
        </p:blipFill>
        <p:spPr>
          <a:xfrm>
            <a:off x="2388470" y="749984"/>
            <a:ext cx="4894524" cy="33371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DF6E9E-EF2A-4E7E-9383-458962696392}"/>
              </a:ext>
            </a:extLst>
          </p:cNvPr>
          <p:cNvSpPr txBox="1"/>
          <p:nvPr/>
        </p:nvSpPr>
        <p:spPr>
          <a:xfrm>
            <a:off x="6643479" y="924976"/>
            <a:ext cx="1379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8B08"/>
                </a:solidFill>
                <a:latin typeface="Calibri"/>
                <a:cs typeface="Calibri"/>
              </a:rPr>
              <a:t>squeezed light</a:t>
            </a:r>
            <a:endParaRPr lang="en-GB" sz="1600" dirty="0" err="1">
              <a:solidFill>
                <a:srgbClr val="008B08"/>
              </a:solidFill>
              <a:latin typeface="Calibri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104693-FED9-4C44-94FC-ED8A81F3885C}"/>
              </a:ext>
            </a:extLst>
          </p:cNvPr>
          <p:cNvSpPr txBox="1"/>
          <p:nvPr/>
        </p:nvSpPr>
        <p:spPr>
          <a:xfrm>
            <a:off x="6650069" y="734993"/>
            <a:ext cx="1344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ACB"/>
                </a:solidFill>
                <a:latin typeface="Calibri"/>
                <a:cs typeface="Calibri"/>
              </a:rPr>
              <a:t>coherent light</a:t>
            </a:r>
            <a:endParaRPr lang="en-GB" sz="1600" dirty="0" err="1">
              <a:solidFill>
                <a:srgbClr val="002ACB"/>
              </a:solidFill>
              <a:latin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4FFB97-2DE3-44C4-B3EA-7BA5373BA3D8}"/>
              </a:ext>
            </a:extLst>
          </p:cNvPr>
          <p:cNvSpPr txBox="1"/>
          <p:nvPr/>
        </p:nvSpPr>
        <p:spPr>
          <a:xfrm>
            <a:off x="1636796" y="3231038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300 </a:t>
            </a:r>
            <a:r>
              <a:rPr lang="en-US" sz="1600" dirty="0" err="1">
                <a:latin typeface="Calibri"/>
                <a:cs typeface="Calibri"/>
              </a:rPr>
              <a:t>fT</a:t>
            </a:r>
            <a:r>
              <a:rPr lang="en-US" sz="1600" dirty="0">
                <a:latin typeface="Calibri"/>
                <a:cs typeface="Calibri"/>
              </a:rPr>
              <a:t>/√Hz</a:t>
            </a:r>
            <a:endParaRPr lang="en-GB" sz="1600" dirty="0" err="1"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67EFDE-CA99-41EC-A4F6-BAC3468246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112"/>
          <a:stretch/>
        </p:blipFill>
        <p:spPr>
          <a:xfrm>
            <a:off x="815661" y="4237041"/>
            <a:ext cx="7512678" cy="22397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B3CB987-8EFF-49F2-BA44-89F02D032A3B}"/>
              </a:ext>
            </a:extLst>
          </p:cNvPr>
          <p:cNvSpPr/>
          <p:nvPr/>
        </p:nvSpPr>
        <p:spPr>
          <a:xfrm>
            <a:off x="1331640" y="4237041"/>
            <a:ext cx="288032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4E5E73-9D1D-4C03-A5A6-78AB9CC0E9AD}"/>
              </a:ext>
            </a:extLst>
          </p:cNvPr>
          <p:cNvSpPr/>
          <p:nvPr/>
        </p:nvSpPr>
        <p:spPr>
          <a:xfrm>
            <a:off x="2000019" y="4437112"/>
            <a:ext cx="614648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8608D5B-238D-4470-82E0-23E4AC35BAE1}"/>
              </a:ext>
            </a:extLst>
          </p:cNvPr>
          <p:cNvSpPr/>
          <p:nvPr/>
        </p:nvSpPr>
        <p:spPr>
          <a:xfrm>
            <a:off x="4427984" y="4497040"/>
            <a:ext cx="1008112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9D9C24-80B2-4734-9DC6-4C64C1571796}"/>
              </a:ext>
            </a:extLst>
          </p:cNvPr>
          <p:cNvSpPr/>
          <p:nvPr/>
        </p:nvSpPr>
        <p:spPr>
          <a:xfrm>
            <a:off x="6975670" y="4461061"/>
            <a:ext cx="614648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92EAD6-93F4-47DC-80C0-619C8FEEA240}"/>
              </a:ext>
            </a:extLst>
          </p:cNvPr>
          <p:cNvSpPr/>
          <p:nvPr/>
        </p:nvSpPr>
        <p:spPr>
          <a:xfrm>
            <a:off x="3851920" y="4237041"/>
            <a:ext cx="288032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F5068C-F388-4137-928D-6170E277BC7C}"/>
              </a:ext>
            </a:extLst>
          </p:cNvPr>
          <p:cNvSpPr/>
          <p:nvPr/>
        </p:nvSpPr>
        <p:spPr>
          <a:xfrm>
            <a:off x="6300192" y="4229316"/>
            <a:ext cx="288032" cy="27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0580E0-8C98-4CFC-98CE-407CF98C437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77266" y="3356992"/>
            <a:ext cx="1374654" cy="8723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FA0610-33F8-461A-992E-6606DD11C220}"/>
              </a:ext>
            </a:extLst>
          </p:cNvPr>
          <p:cNvCxnSpPr>
            <a:cxnSpLocks/>
          </p:cNvCxnSpPr>
          <p:nvPr/>
        </p:nvCxnSpPr>
        <p:spPr bwMode="auto">
          <a:xfrm>
            <a:off x="5220072" y="2924944"/>
            <a:ext cx="216024" cy="13120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5F4E6C2-84BE-48F4-80CD-274B9A7546EC}"/>
              </a:ext>
            </a:extLst>
          </p:cNvPr>
          <p:cNvCxnSpPr>
            <a:cxnSpLocks/>
          </p:cNvCxnSpPr>
          <p:nvPr/>
        </p:nvCxnSpPr>
        <p:spPr bwMode="auto">
          <a:xfrm>
            <a:off x="5652120" y="2420888"/>
            <a:ext cx="1259132" cy="18161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24B1B89-5570-49DD-A499-65308E8F2040}"/>
              </a:ext>
            </a:extLst>
          </p:cNvPr>
          <p:cNvSpPr/>
          <p:nvPr/>
        </p:nvSpPr>
        <p:spPr>
          <a:xfrm>
            <a:off x="2589198" y="6521515"/>
            <a:ext cx="65548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C. </a:t>
            </a:r>
            <a:r>
              <a:rPr lang="en-GB" sz="1400" dirty="0" err="1"/>
              <a:t>Troullinou</a:t>
            </a:r>
            <a:r>
              <a:rPr lang="en-GB" sz="1400" dirty="0"/>
              <a:t> et al. Phys. Rev. Lett. </a:t>
            </a:r>
            <a:r>
              <a:rPr lang="en-GB" sz="1400" b="1" dirty="0"/>
              <a:t>131</a:t>
            </a:r>
            <a:r>
              <a:rPr lang="en-GB" sz="1400" dirty="0"/>
              <a:t>, 133602 (2023)</a:t>
            </a:r>
          </a:p>
        </p:txBody>
      </p:sp>
    </p:spTree>
    <p:extLst>
      <p:ext uri="{BB962C8B-B14F-4D97-AF65-F5344CB8AC3E}">
        <p14:creationId xmlns:p14="http://schemas.microsoft.com/office/powerpoint/2010/main" val="7244372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EE6CB-C9F1-171C-997E-129BB2120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15637B-98B4-6C09-5A32-048F1E55A789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69B37C-F93A-3D48-0906-6D3E64E71356}"/>
              </a:ext>
            </a:extLst>
          </p:cNvPr>
          <p:cNvSpPr txBox="1"/>
          <p:nvPr/>
        </p:nvSpPr>
        <p:spPr>
          <a:xfrm>
            <a:off x="145389" y="10689"/>
            <a:ext cx="1708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Squeezer</a:t>
            </a:r>
            <a:endParaRPr lang="en-GB" sz="32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6" name="Obraz 18" descr="Obraz zawierający zrzut ekranu, diagram&#10;&#10;Opis wygenerowany automatycznie">
            <a:extLst>
              <a:ext uri="{FF2B5EF4-FFF2-40B4-BE49-F238E27FC236}">
                <a16:creationId xmlns:a16="http://schemas.microsoft.com/office/drawing/2014/main" id="{E3D7AC9A-E19C-706A-D75E-0530E53AA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4551" y="1176486"/>
            <a:ext cx="9688493" cy="595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854971-2143-45CF-BFA8-C9E3090BA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82" y="775369"/>
            <a:ext cx="6649939" cy="18592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51344C2-970B-4E04-8213-C64C3B9E3189}"/>
              </a:ext>
            </a:extLst>
          </p:cNvPr>
          <p:cNvSpPr/>
          <p:nvPr/>
        </p:nvSpPr>
        <p:spPr>
          <a:xfrm>
            <a:off x="7092280" y="5568990"/>
            <a:ext cx="1722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600">
                <a:latin typeface="+mj-lt"/>
                <a:cs typeface="Calibri" panose="020F0502020204030204" pitchFamily="34" charset="0"/>
              </a:rPr>
              <a:t>Vladimir </a:t>
            </a:r>
            <a:r>
              <a:rPr lang="en-US" sz="1600" err="1">
                <a:latin typeface="+mj-lt"/>
                <a:cs typeface="Calibri" panose="020F0502020204030204" pitchFamily="34" charset="0"/>
              </a:rPr>
              <a:t>Braginsky</a:t>
            </a:r>
            <a:endParaRPr lang="en-US" sz="160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E66C19-2357-46DC-8A95-751EB3CCB273}"/>
              </a:ext>
            </a:extLst>
          </p:cNvPr>
          <p:cNvGrpSpPr/>
          <p:nvPr/>
        </p:nvGrpSpPr>
        <p:grpSpPr>
          <a:xfrm>
            <a:off x="4796287" y="3353878"/>
            <a:ext cx="4207601" cy="2260492"/>
            <a:chOff x="5453262" y="1583214"/>
            <a:chExt cx="3855824" cy="2061249"/>
          </a:xfrm>
        </p:grpSpPr>
        <p:pic>
          <p:nvPicPr>
            <p:cNvPr id="2054" name="Picture 6" descr="Le LHC découvrira-t-il la matière noire avec des ordinateurs quantiques ?">
              <a:extLst>
                <a:ext uri="{FF2B5EF4-FFF2-40B4-BE49-F238E27FC236}">
                  <a16:creationId xmlns:a16="http://schemas.microsoft.com/office/drawing/2014/main" id="{323668AE-3106-44B6-BD72-A8FA7A9C4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262" y="1628800"/>
              <a:ext cx="3580833" cy="201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78816C-B0B0-4D9D-AA46-251A54DD9AA7}"/>
                </a:ext>
              </a:extLst>
            </p:cNvPr>
            <p:cNvSpPr/>
            <p:nvPr/>
          </p:nvSpPr>
          <p:spPr>
            <a:xfrm flipV="1">
              <a:off x="5453262" y="1628800"/>
              <a:ext cx="3565057" cy="222558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alpha val="0"/>
                  </a:schemeClr>
                </a:gs>
                <a:gs pos="70000">
                  <a:schemeClr val="accent4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045AE9-EE5E-443E-9E15-E6855312BF43}"/>
                </a:ext>
              </a:extLst>
            </p:cNvPr>
            <p:cNvSpPr/>
            <p:nvPr/>
          </p:nvSpPr>
          <p:spPr>
            <a:xfrm>
              <a:off x="5510918" y="1583214"/>
              <a:ext cx="3798168" cy="2655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latin typeface="+mj-lt"/>
                </a:rPr>
                <a:t>Source: https://www.ligo.caltech.edu/news/ligo20160426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AC6FC02-3513-41F6-80B8-5261AB3C8D02}"/>
              </a:ext>
            </a:extLst>
          </p:cNvPr>
          <p:cNvSpPr/>
          <p:nvPr/>
        </p:nvSpPr>
        <p:spPr>
          <a:xfrm>
            <a:off x="1150294" y="6183362"/>
            <a:ext cx="84550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solidFill>
                  <a:schemeClr val="accent2"/>
                </a:solidFill>
                <a:latin typeface="+mj-lt"/>
                <a:cs typeface="Calibri"/>
              </a:rPr>
              <a:t>quantum enhancement to improve sensor’s performance</a:t>
            </a:r>
            <a:endParaRPr lang="en-GB" sz="2000">
              <a:solidFill>
                <a:schemeClr val="accent2"/>
              </a:solidFill>
              <a:latin typeface="+mj-lt"/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8EBC04-4A09-4677-8B65-79DF287BD998}"/>
              </a:ext>
            </a:extLst>
          </p:cNvPr>
          <p:cNvSpPr/>
          <p:nvPr/>
        </p:nvSpPr>
        <p:spPr>
          <a:xfrm>
            <a:off x="-1" y="4873751"/>
            <a:ext cx="6295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>
                <a:latin typeface="+mj-lt"/>
                <a:cs typeface="Calibri"/>
              </a:rPr>
              <a:t>S</a:t>
            </a:r>
            <a:r>
              <a:rPr lang="en-GB" sz="2000" err="1">
                <a:latin typeface="+mj-lt"/>
                <a:cs typeface="Calibri"/>
              </a:rPr>
              <a:t>tandard</a:t>
            </a:r>
            <a:r>
              <a:rPr lang="en-GB" sz="2000">
                <a:latin typeface="+mj-lt"/>
                <a:cs typeface="Calibri"/>
              </a:rPr>
              <a:t> Quantum Limit (SQL)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77AAD0-5492-40AE-8B68-CEACF08921EC}"/>
              </a:ext>
            </a:extLst>
          </p:cNvPr>
          <p:cNvSpPr/>
          <p:nvPr/>
        </p:nvSpPr>
        <p:spPr>
          <a:xfrm>
            <a:off x="0" y="3656475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solidFill>
                  <a:srgbClr val="333399"/>
                </a:solidFill>
                <a:latin typeface="+mj-lt"/>
                <a:cs typeface="Calibri"/>
              </a:rPr>
              <a:t>perturbing p affects x</a:t>
            </a:r>
            <a:endParaRPr lang="en-GB" sz="2000" dirty="0">
              <a:solidFill>
                <a:srgbClr val="333399"/>
              </a:solidFill>
              <a:latin typeface="+mj-lt"/>
              <a:cs typeface="Calibri"/>
            </a:endParaRPr>
          </a:p>
          <a:p>
            <a:pPr lvl="1"/>
            <a:r>
              <a:rPr lang="en-GB" sz="2000" dirty="0">
                <a:latin typeface="+mj-lt"/>
                <a:cs typeface="Calibri"/>
              </a:rPr>
              <a:t>measurement back-action (MBA)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49EE0B3-56F9-417E-938B-2B015623BB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1886690"/>
            <a:ext cx="1354485" cy="3275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F46A1E7-E341-4792-B366-AE59029FFE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0577" y="2489329"/>
            <a:ext cx="1443013" cy="3895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1E3FECF-96E1-442A-AE40-B08C6BDA9C4F}"/>
              </a:ext>
            </a:extLst>
          </p:cNvPr>
          <p:cNvSpPr txBox="1"/>
          <p:nvPr/>
        </p:nvSpPr>
        <p:spPr>
          <a:xfrm>
            <a:off x="6295315" y="2152408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Calibri"/>
                <a:cs typeface="Calibri"/>
              </a:rPr>
              <a:t>measuring x, perturbs p</a:t>
            </a:r>
          </a:p>
          <a:p>
            <a:endParaRPr lang="en-US"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26146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2D711-BE81-D9EB-0AFC-DE9143870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41705BB-6987-0F55-DCDC-C2E42CE8A6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60" t="58646"/>
          <a:stretch/>
        </p:blipFill>
        <p:spPr>
          <a:xfrm>
            <a:off x="4701342" y="3120448"/>
            <a:ext cx="4173794" cy="15232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AEF1CA-6E9E-9111-141A-4FB76550CB78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1982B5-A678-3DDC-37D2-07863475C03B}"/>
              </a:ext>
            </a:extLst>
          </p:cNvPr>
          <p:cNvSpPr txBox="1"/>
          <p:nvPr/>
        </p:nvSpPr>
        <p:spPr>
          <a:xfrm>
            <a:off x="145389" y="10689"/>
            <a:ext cx="6752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quantum sensing – </a:t>
            </a:r>
            <a:r>
              <a:rPr lang="en-US" sz="3200" dirty="0" err="1">
                <a:solidFill>
                  <a:schemeClr val="bg1"/>
                </a:solidFill>
                <a:latin typeface="+mj-lt"/>
                <a:cs typeface="Calibri"/>
              </a:rPr>
              <a:t>Braginsky</a:t>
            </a:r>
            <a:r>
              <a:rPr lang="en-US" sz="3200" dirty="0">
                <a:solidFill>
                  <a:schemeClr val="bg1"/>
                </a:solidFill>
                <a:latin typeface="+mj-lt"/>
                <a:cs typeface="Calibri"/>
              </a:rPr>
              <a:t> approach</a:t>
            </a:r>
            <a:endParaRPr lang="en-GB" sz="3200" dirty="0" err="1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C0B6AE7-1922-5B22-53A0-903A94DFC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577" y="1619990"/>
            <a:ext cx="1354485" cy="3275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2DB1B2-EEAB-DB68-10B1-395595188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577" y="2222629"/>
            <a:ext cx="1443013" cy="3895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2F1DFB3-4A3E-FFDA-0A14-67EE7A7E9400}"/>
              </a:ext>
            </a:extLst>
          </p:cNvPr>
          <p:cNvSpPr txBox="1"/>
          <p:nvPr/>
        </p:nvSpPr>
        <p:spPr>
          <a:xfrm>
            <a:off x="6256678" y="1847031"/>
            <a:ext cx="2661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/>
                <a:cs typeface="Calibri"/>
              </a:rPr>
              <a:t>measuring x, perturbs p</a:t>
            </a:r>
          </a:p>
          <a:p>
            <a:endParaRPr lang="en-US" sz="2000" dirty="0">
              <a:latin typeface="Calibri"/>
              <a:cs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D9ECA2-9B27-334F-0F6F-993AA9E0D0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696" y="921298"/>
            <a:ext cx="4226052" cy="5634228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37ED6A-2AB9-A270-4A88-91339C880EC8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9792" y="3158151"/>
            <a:ext cx="1999437" cy="84691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DE76D94-9D00-C0C5-EBCE-18AB29B8855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76052" y="4311791"/>
            <a:ext cx="2116202" cy="3081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373F4BD-136F-C265-0BC5-B191DF94F47A}"/>
              </a:ext>
            </a:extLst>
          </p:cNvPr>
          <p:cNvSpPr/>
          <p:nvPr/>
        </p:nvSpPr>
        <p:spPr>
          <a:xfrm rot="300000">
            <a:off x="5509912" y="3510341"/>
            <a:ext cx="3096344" cy="1766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09FA12-2AF9-DA22-5CA9-FAECAF8F75DA}"/>
              </a:ext>
            </a:extLst>
          </p:cNvPr>
          <p:cNvSpPr/>
          <p:nvPr/>
        </p:nvSpPr>
        <p:spPr>
          <a:xfrm>
            <a:off x="4428888" y="5853429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+mj-lt"/>
                <a:cs typeface="Calibri"/>
              </a:rPr>
              <a:t>S</a:t>
            </a:r>
            <a:r>
              <a:rPr lang="en-GB" sz="2000" dirty="0" err="1">
                <a:latin typeface="+mj-lt"/>
                <a:cs typeface="Calibri"/>
              </a:rPr>
              <a:t>tandard</a:t>
            </a:r>
            <a:r>
              <a:rPr lang="en-GB" sz="2000" dirty="0">
                <a:latin typeface="+mj-lt"/>
                <a:cs typeface="Calibri"/>
              </a:rPr>
              <a:t> Quantum Limit (SQL)</a:t>
            </a:r>
          </a:p>
          <a:p>
            <a:pPr lvl="1"/>
            <a:r>
              <a:rPr lang="en-GB" sz="2000" dirty="0">
                <a:solidFill>
                  <a:srgbClr val="333399"/>
                </a:solidFill>
                <a:latin typeface="+mj-lt"/>
                <a:cs typeface="Calibri"/>
              </a:rPr>
              <a:t>quantum enhancement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F19870-D63F-E2A1-9944-0EA79424AEE0}"/>
              </a:ext>
            </a:extLst>
          </p:cNvPr>
          <p:cNvSpPr/>
          <p:nvPr/>
        </p:nvSpPr>
        <p:spPr>
          <a:xfrm>
            <a:off x="4428889" y="5059063"/>
            <a:ext cx="6295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solidFill>
                  <a:srgbClr val="333399"/>
                </a:solidFill>
                <a:latin typeface="+mj-lt"/>
                <a:cs typeface="Calibri"/>
              </a:rPr>
              <a:t>perturbing p affects x</a:t>
            </a:r>
            <a:endParaRPr lang="en-GB" sz="2000" dirty="0">
              <a:solidFill>
                <a:srgbClr val="333399"/>
              </a:solidFill>
              <a:latin typeface="+mj-lt"/>
              <a:cs typeface="Calibri"/>
            </a:endParaRPr>
          </a:p>
          <a:p>
            <a:pPr lvl="1"/>
            <a:r>
              <a:rPr lang="en-GB" sz="2000" dirty="0">
                <a:latin typeface="+mj-lt"/>
                <a:cs typeface="Calibri"/>
              </a:rPr>
              <a:t>measurement back-action (MBA) </a:t>
            </a:r>
          </a:p>
        </p:txBody>
      </p:sp>
    </p:spTree>
    <p:extLst>
      <p:ext uri="{BB962C8B-B14F-4D97-AF65-F5344CB8AC3E}">
        <p14:creationId xmlns:p14="http://schemas.microsoft.com/office/powerpoint/2010/main" val="21406838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192">
            <a:extLst>
              <a:ext uri="{FF2B5EF4-FFF2-40B4-BE49-F238E27FC236}">
                <a16:creationId xmlns:a16="http://schemas.microsoft.com/office/drawing/2014/main" id="{81C761E4-A120-4D34-94A8-339B19910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611" y="3650934"/>
            <a:ext cx="3573748" cy="2680311"/>
          </a:xfrm>
          <a:prstGeom prst="rect">
            <a:avLst/>
          </a:prstGeom>
        </p:spPr>
      </p:pic>
      <p:sp>
        <p:nvSpPr>
          <p:cNvPr id="169" name="Cube 168">
            <a:extLst>
              <a:ext uri="{FF2B5EF4-FFF2-40B4-BE49-F238E27FC236}">
                <a16:creationId xmlns:a16="http://schemas.microsoft.com/office/drawing/2014/main" id="{A9160EA7-8D1E-4441-9A62-D93933663AAC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C9100560-918B-4EE5-BF8B-A32AFD59692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C78BA2-9F5B-41A0-8355-0CA8634315CC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26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1B021FB-9E55-4163-ACCB-F0243C2D4E2A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2E68FD0-078C-4448-8198-AF3BDAA9E67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3504B8-B117-4248-9158-C1C6EA55A95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26F4155-E0DB-4986-A497-0063550F7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4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1" name="Rectangle 150">
            <a:extLst>
              <a:ext uri="{FF2B5EF4-FFF2-40B4-BE49-F238E27FC236}">
                <a16:creationId xmlns:a16="http://schemas.microsoft.com/office/drawing/2014/main" id="{D550B194-53B0-4ACC-9164-F934A61A03C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A13FF01-3DEE-4E2B-85B0-F42FDBA7F10D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4" name="Cube 163">
            <a:extLst>
              <a:ext uri="{FF2B5EF4-FFF2-40B4-BE49-F238E27FC236}">
                <a16:creationId xmlns:a16="http://schemas.microsoft.com/office/drawing/2014/main" id="{91EAD507-F5EB-4823-90C7-DC82139007D6}"/>
              </a:ext>
            </a:extLst>
          </p:cNvPr>
          <p:cNvSpPr/>
          <p:nvPr/>
        </p:nvSpPr>
        <p:spPr>
          <a:xfrm rot="21425894">
            <a:off x="6024707" y="1570137"/>
            <a:ext cx="110976" cy="209558"/>
          </a:xfrm>
          <a:prstGeom prst="cub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Cube 173">
            <a:extLst>
              <a:ext uri="{FF2B5EF4-FFF2-40B4-BE49-F238E27FC236}">
                <a16:creationId xmlns:a16="http://schemas.microsoft.com/office/drawing/2014/main" id="{E241DFC6-B4A3-4371-9F84-4A042A992B68}"/>
              </a:ext>
            </a:extLst>
          </p:cNvPr>
          <p:cNvSpPr/>
          <p:nvPr/>
        </p:nvSpPr>
        <p:spPr>
          <a:xfrm rot="21406923">
            <a:off x="853478" y="1823785"/>
            <a:ext cx="1184928" cy="369332"/>
          </a:xfrm>
          <a:prstGeom prst="cube">
            <a:avLst>
              <a:gd name="adj" fmla="val 47925"/>
            </a:avLst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954A25DD-B8E5-462B-A08D-C722AB88A66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5927" y="1686654"/>
            <a:ext cx="4070970" cy="2557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C0000">
                <a:alpha val="74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Cylinder 82">
            <a:extLst>
              <a:ext uri="{FF2B5EF4-FFF2-40B4-BE49-F238E27FC236}">
                <a16:creationId xmlns:a16="http://schemas.microsoft.com/office/drawing/2014/main" id="{DC5CD7C5-94D2-4A8E-BE44-1C25055CF0DE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07BEAC0-CB0F-4077-A168-51B7D400A74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8EDB530-A16B-4D49-933B-4C28E55101BA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FEDD9F5E-E1F6-49F2-BAAF-A5B6F6DCF64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3445A8D-46EA-4725-8C15-4224403779DA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2571226-0343-40F0-95E4-44818D9A9DBA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D1A5CA-717E-4D74-8A0A-C4105E9C9B98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1F0A1D8-025D-49D4-BC82-DB9E551F9997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6764DDB-5EF1-4A8F-8B74-9F2EBE96792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Arrow: Curved Up 189">
            <a:extLst>
              <a:ext uri="{FF2B5EF4-FFF2-40B4-BE49-F238E27FC236}">
                <a16:creationId xmlns:a16="http://schemas.microsoft.com/office/drawing/2014/main" id="{1106E770-D8FE-429E-843D-3D641FBB54D1}"/>
              </a:ext>
            </a:extLst>
          </p:cNvPr>
          <p:cNvSpPr/>
          <p:nvPr/>
        </p:nvSpPr>
        <p:spPr>
          <a:xfrm rot="21358790">
            <a:off x="2161865" y="1833513"/>
            <a:ext cx="205663" cy="186690"/>
          </a:xfrm>
          <a:prstGeom prst="curvedUpArrow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FCB2280-20A6-46F0-AEA6-5E8F8B90E331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1709355-020E-43DF-954F-56239297D6C7}"/>
              </a:ext>
            </a:extLst>
          </p:cNvPr>
          <p:cNvSpPr/>
          <p:nvPr/>
        </p:nvSpPr>
        <p:spPr>
          <a:xfrm>
            <a:off x="1061963" y="2132438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pump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5886E48-42E7-4583-989E-F13ACF0C7F46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7401290" y="2571567"/>
            <a:ext cx="1717513" cy="358557"/>
          </a:xfrm>
          <a:prstGeom prst="bentConnector3">
            <a:avLst>
              <a:gd name="adj1" fmla="val -3240"/>
            </a:avLst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C5A35D3A-F2A9-4074-B7B3-A4D85C9AE477}"/>
              </a:ext>
            </a:extLst>
          </p:cNvPr>
          <p:cNvSpPr/>
          <p:nvPr/>
        </p:nvSpPr>
        <p:spPr>
          <a:xfrm>
            <a:off x="6596259" y="3500727"/>
            <a:ext cx="1114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/>
                <a:cs typeface="Calibri"/>
              </a:rPr>
              <a:t>time domain</a:t>
            </a:r>
          </a:p>
        </p:txBody>
      </p:sp>
      <p:sp>
        <p:nvSpPr>
          <p:cNvPr id="33" name="Flowchart: Direct Access Storage 32">
            <a:extLst>
              <a:ext uri="{FF2B5EF4-FFF2-40B4-BE49-F238E27FC236}">
                <a16:creationId xmlns:a16="http://schemas.microsoft.com/office/drawing/2014/main" id="{18720D3C-AB0A-41A3-8B53-515453A5D37F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EBE8709-313E-4A4C-8462-44C488AC4A99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</p:spTree>
    <p:extLst>
      <p:ext uri="{BB962C8B-B14F-4D97-AF65-F5344CB8AC3E}">
        <p14:creationId xmlns:p14="http://schemas.microsoft.com/office/powerpoint/2010/main" val="4633944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AB44C-2701-CEBA-B6CD-6B2DC0FA9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A6A1EB-4CA7-70E7-C139-957D615E956F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BEFC2B-2E51-24F9-F3DB-9A6C39F7D9FB}"/>
              </a:ext>
            </a:extLst>
          </p:cNvPr>
          <p:cNvSpPr txBox="1"/>
          <p:nvPr/>
        </p:nvSpPr>
        <p:spPr>
          <a:xfrm>
            <a:off x="145389" y="10689"/>
            <a:ext cx="421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Photon shot noise (PSN)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40" name="Picture 939">
            <a:extLst>
              <a:ext uri="{FF2B5EF4-FFF2-40B4-BE49-F238E27FC236}">
                <a16:creationId xmlns:a16="http://schemas.microsoft.com/office/drawing/2014/main" id="{EFCD9405-1892-58D8-B4BB-A6D3E5D89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sp>
        <p:nvSpPr>
          <p:cNvPr id="1538" name="Rectangle 1537">
            <a:extLst>
              <a:ext uri="{FF2B5EF4-FFF2-40B4-BE49-F238E27FC236}">
                <a16:creationId xmlns:a16="http://schemas.microsoft.com/office/drawing/2014/main" id="{D3C6A0D9-7513-E6E3-B9D9-A6636B58FF58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sp>
        <p:nvSpPr>
          <p:cNvPr id="1554" name="Rectangle 1553">
            <a:extLst>
              <a:ext uri="{FF2B5EF4-FFF2-40B4-BE49-F238E27FC236}">
                <a16:creationId xmlns:a16="http://schemas.microsoft.com/office/drawing/2014/main" id="{7FCFC3B5-16B7-A389-3B2B-39211341BEE9}"/>
              </a:ext>
            </a:extLst>
          </p:cNvPr>
          <p:cNvSpPr/>
          <p:nvPr/>
        </p:nvSpPr>
        <p:spPr>
          <a:xfrm>
            <a:off x="4056259" y="878423"/>
            <a:ext cx="757812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B7B25CC9-1395-B42A-270D-A8E5A873B67A}"/>
              </a:ext>
            </a:extLst>
          </p:cNvPr>
          <p:cNvGrpSpPr/>
          <p:nvPr/>
        </p:nvGrpSpPr>
        <p:grpSpPr>
          <a:xfrm>
            <a:off x="2012256" y="2069056"/>
            <a:ext cx="5927723" cy="4601293"/>
            <a:chOff x="323850" y="2835275"/>
            <a:chExt cx="4673600" cy="3960813"/>
          </a:xfrm>
        </p:grpSpPr>
        <p:sp>
          <p:nvSpPr>
            <p:cNvPr id="612" name="Rectangle 611">
              <a:extLst>
                <a:ext uri="{FF2B5EF4-FFF2-40B4-BE49-F238E27FC236}">
                  <a16:creationId xmlns:a16="http://schemas.microsoft.com/office/drawing/2014/main" id="{34D2D30B-25F5-335B-ED1F-F359DF3946FC}"/>
                </a:ext>
              </a:extLst>
            </p:cNvPr>
            <p:cNvSpPr/>
            <p:nvPr/>
          </p:nvSpPr>
          <p:spPr>
            <a:xfrm>
              <a:off x="1896046" y="6259025"/>
              <a:ext cx="17240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>
                  <a:latin typeface="Calibri"/>
                  <a:cs typeface="Calibri"/>
                </a:rPr>
                <a:t>time</a:t>
              </a:r>
            </a:p>
          </p:txBody>
        </p:sp>
        <p:grpSp>
          <p:nvGrpSpPr>
            <p:cNvPr id="613" name="Group 887">
              <a:extLst>
                <a:ext uri="{FF2B5EF4-FFF2-40B4-BE49-F238E27FC236}">
                  <a16:creationId xmlns:a16="http://schemas.microsoft.com/office/drawing/2014/main" id="{80BE2A7F-B5C4-A4D5-A4E7-1E87FA01BB4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23850" y="2835275"/>
              <a:ext cx="4673600" cy="3960813"/>
              <a:chOff x="204" y="1786"/>
              <a:chExt cx="2948" cy="2499"/>
            </a:xfrm>
          </p:grpSpPr>
          <p:sp>
            <p:nvSpPr>
              <p:cNvPr id="615" name="AutoShape 886">
                <a:extLst>
                  <a:ext uri="{FF2B5EF4-FFF2-40B4-BE49-F238E27FC236}">
                    <a16:creationId xmlns:a16="http://schemas.microsoft.com/office/drawing/2014/main" id="{81130C18-66E1-EDB2-D2C9-FBD32CFD11D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04" y="1786"/>
                <a:ext cx="2944" cy="2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616" name="Group 1088">
                <a:extLst>
                  <a:ext uri="{FF2B5EF4-FFF2-40B4-BE49-F238E27FC236}">
                    <a16:creationId xmlns:a16="http://schemas.microsoft.com/office/drawing/2014/main" id="{D7FFEFC0-3F9A-F878-A787-AE63F51B5A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4" y="1786"/>
                <a:ext cx="2948" cy="2322"/>
                <a:chOff x="204" y="1786"/>
                <a:chExt cx="2948" cy="2322"/>
              </a:xfrm>
            </p:grpSpPr>
            <p:sp>
              <p:nvSpPr>
                <p:cNvPr id="707" name="Rectangle 888">
                  <a:extLst>
                    <a:ext uri="{FF2B5EF4-FFF2-40B4-BE49-F238E27FC236}">
                      <a16:creationId xmlns:a16="http://schemas.microsoft.com/office/drawing/2014/main" id="{F7D8CC9A-E285-8451-0BA7-ED27C78BA4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" y="1786"/>
                  <a:ext cx="2583" cy="232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08" name="Rectangle 889">
                  <a:extLst>
                    <a:ext uri="{FF2B5EF4-FFF2-40B4-BE49-F238E27FC236}">
                      <a16:creationId xmlns:a16="http://schemas.microsoft.com/office/drawing/2014/main" id="{517FD14B-C0DE-70E9-5DE3-B8BA8989A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" y="1786"/>
                  <a:ext cx="2948" cy="231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09" name="Rectangle 890">
                  <a:extLst>
                    <a:ext uri="{FF2B5EF4-FFF2-40B4-BE49-F238E27FC236}">
                      <a16:creationId xmlns:a16="http://schemas.microsoft.com/office/drawing/2014/main" id="{F37351F0-86A9-BEFD-A408-D8B93B2264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8" y="1940"/>
                  <a:ext cx="48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0" name="Rectangle 891">
                  <a:extLst>
                    <a:ext uri="{FF2B5EF4-FFF2-40B4-BE49-F238E27FC236}">
                      <a16:creationId xmlns:a16="http://schemas.microsoft.com/office/drawing/2014/main" id="{0B6D1746-1664-E87F-B8F4-7A1B6B1A6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8" y="1940"/>
                  <a:ext cx="48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1" name="Rectangle 892">
                  <a:extLst>
                    <a:ext uri="{FF2B5EF4-FFF2-40B4-BE49-F238E27FC236}">
                      <a16:creationId xmlns:a16="http://schemas.microsoft.com/office/drawing/2014/main" id="{82396806-0B6A-C4E5-6CB3-33EFE114A3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9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2" name="Rectangle 893">
                  <a:extLst>
                    <a:ext uri="{FF2B5EF4-FFF2-40B4-BE49-F238E27FC236}">
                      <a16:creationId xmlns:a16="http://schemas.microsoft.com/office/drawing/2014/main" id="{617FA8AB-AC59-8C7D-4E1E-DE24AD3247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3" name="Rectangle 894">
                  <a:extLst>
                    <a:ext uri="{FF2B5EF4-FFF2-40B4-BE49-F238E27FC236}">
                      <a16:creationId xmlns:a16="http://schemas.microsoft.com/office/drawing/2014/main" id="{71B0CD7A-8317-13F5-FEF2-317A74DF3C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4" name="Rectangle 895">
                  <a:extLst>
                    <a:ext uri="{FF2B5EF4-FFF2-40B4-BE49-F238E27FC236}">
                      <a16:creationId xmlns:a16="http://schemas.microsoft.com/office/drawing/2014/main" id="{53697991-9B09-8305-4736-AC9FCD46FA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5" name="Rectangle 896">
                  <a:extLst>
                    <a:ext uri="{FF2B5EF4-FFF2-40B4-BE49-F238E27FC236}">
                      <a16:creationId xmlns:a16="http://schemas.microsoft.com/office/drawing/2014/main" id="{4B3C58BB-470E-0885-3DDF-F6A1A5B7AF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5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6" name="Rectangle 897">
                  <a:extLst>
                    <a:ext uri="{FF2B5EF4-FFF2-40B4-BE49-F238E27FC236}">
                      <a16:creationId xmlns:a16="http://schemas.microsoft.com/office/drawing/2014/main" id="{5839FBD6-A9FA-1710-3953-58AAF4CCD4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7" name="Rectangle 898">
                  <a:extLst>
                    <a:ext uri="{FF2B5EF4-FFF2-40B4-BE49-F238E27FC236}">
                      <a16:creationId xmlns:a16="http://schemas.microsoft.com/office/drawing/2014/main" id="{A7754E4B-363E-C585-AB2B-BC9565EE2C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8" name="Rectangle 899">
                  <a:extLst>
                    <a:ext uri="{FF2B5EF4-FFF2-40B4-BE49-F238E27FC236}">
                      <a16:creationId xmlns:a16="http://schemas.microsoft.com/office/drawing/2014/main" id="{0BEE649F-8BBB-C851-9E97-669452A55D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9" name="Rectangle 900">
                  <a:extLst>
                    <a:ext uri="{FF2B5EF4-FFF2-40B4-BE49-F238E27FC236}">
                      <a16:creationId xmlns:a16="http://schemas.microsoft.com/office/drawing/2014/main" id="{67427F35-7155-18D6-CC56-5922C6394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0" name="Rectangle 901">
                  <a:extLst>
                    <a:ext uri="{FF2B5EF4-FFF2-40B4-BE49-F238E27FC236}">
                      <a16:creationId xmlns:a16="http://schemas.microsoft.com/office/drawing/2014/main" id="{642DD3BE-FA81-63BE-31BC-8271D4B8EA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1" name="Rectangle 902">
                  <a:extLst>
                    <a:ext uri="{FF2B5EF4-FFF2-40B4-BE49-F238E27FC236}">
                      <a16:creationId xmlns:a16="http://schemas.microsoft.com/office/drawing/2014/main" id="{FCBC6531-F82C-AA13-6468-FD86F3E4E5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2" name="Rectangle 903">
                  <a:extLst>
                    <a:ext uri="{FF2B5EF4-FFF2-40B4-BE49-F238E27FC236}">
                      <a16:creationId xmlns:a16="http://schemas.microsoft.com/office/drawing/2014/main" id="{98276A2E-B0D9-A81E-7FE7-1EDB3E93BD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3" name="Rectangle 904">
                  <a:extLst>
                    <a:ext uri="{FF2B5EF4-FFF2-40B4-BE49-F238E27FC236}">
                      <a16:creationId xmlns:a16="http://schemas.microsoft.com/office/drawing/2014/main" id="{D03A3C0B-EDDA-8ACC-2BEA-9389F18107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4" name="Rectangle 905">
                  <a:extLst>
                    <a:ext uri="{FF2B5EF4-FFF2-40B4-BE49-F238E27FC236}">
                      <a16:creationId xmlns:a16="http://schemas.microsoft.com/office/drawing/2014/main" id="{96E7176D-A30F-3AE3-2221-06ACC08455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5" name="Rectangle 906">
                  <a:extLst>
                    <a:ext uri="{FF2B5EF4-FFF2-40B4-BE49-F238E27FC236}">
                      <a16:creationId xmlns:a16="http://schemas.microsoft.com/office/drawing/2014/main" id="{69E26765-1E96-3586-5578-835B0C4896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6" name="Rectangle 907">
                  <a:extLst>
                    <a:ext uri="{FF2B5EF4-FFF2-40B4-BE49-F238E27FC236}">
                      <a16:creationId xmlns:a16="http://schemas.microsoft.com/office/drawing/2014/main" id="{6A7C419D-2F6D-8350-3986-4B034DB3E1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7" name="Rectangle 908">
                  <a:extLst>
                    <a:ext uri="{FF2B5EF4-FFF2-40B4-BE49-F238E27FC236}">
                      <a16:creationId xmlns:a16="http://schemas.microsoft.com/office/drawing/2014/main" id="{135CF5AB-4FFE-FC38-7AFE-F97656683C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8" name="Rectangle 909">
                  <a:extLst>
                    <a:ext uri="{FF2B5EF4-FFF2-40B4-BE49-F238E27FC236}">
                      <a16:creationId xmlns:a16="http://schemas.microsoft.com/office/drawing/2014/main" id="{54E1F68A-318D-1594-BF9C-CD8F73EC45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9" name="Rectangle 910">
                  <a:extLst>
                    <a:ext uri="{FF2B5EF4-FFF2-40B4-BE49-F238E27FC236}">
                      <a16:creationId xmlns:a16="http://schemas.microsoft.com/office/drawing/2014/main" id="{9F2FDDA5-5FF2-A342-A0BE-412CE78DE6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0" name="Rectangle 911">
                  <a:extLst>
                    <a:ext uri="{FF2B5EF4-FFF2-40B4-BE49-F238E27FC236}">
                      <a16:creationId xmlns:a16="http://schemas.microsoft.com/office/drawing/2014/main" id="{2F6A0FC9-4C78-D921-7054-3A6D47791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1" name="Rectangle 912">
                  <a:extLst>
                    <a:ext uri="{FF2B5EF4-FFF2-40B4-BE49-F238E27FC236}">
                      <a16:creationId xmlns:a16="http://schemas.microsoft.com/office/drawing/2014/main" id="{27E50FC2-1E15-2FF5-E2E4-B8A2A4D4C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2" name="Rectangle 913">
                  <a:extLst>
                    <a:ext uri="{FF2B5EF4-FFF2-40B4-BE49-F238E27FC236}">
                      <a16:creationId xmlns:a16="http://schemas.microsoft.com/office/drawing/2014/main" id="{0FF5CBE5-E97A-1FFE-1612-4FF8FF27CB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3" name="Rectangle 914">
                  <a:extLst>
                    <a:ext uri="{FF2B5EF4-FFF2-40B4-BE49-F238E27FC236}">
                      <a16:creationId xmlns:a16="http://schemas.microsoft.com/office/drawing/2014/main" id="{3B6835B9-2CBB-670E-E264-C38690B4CA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4" name="Rectangle 915">
                  <a:extLst>
                    <a:ext uri="{FF2B5EF4-FFF2-40B4-BE49-F238E27FC236}">
                      <a16:creationId xmlns:a16="http://schemas.microsoft.com/office/drawing/2014/main" id="{57361404-375F-7049-DF7B-75412E0F89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5" name="Rectangle 916">
                  <a:extLst>
                    <a:ext uri="{FF2B5EF4-FFF2-40B4-BE49-F238E27FC236}">
                      <a16:creationId xmlns:a16="http://schemas.microsoft.com/office/drawing/2014/main" id="{7361BBBD-DF14-CC8B-57C6-938B09E51F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6" name="Rectangle 917">
                  <a:extLst>
                    <a:ext uri="{FF2B5EF4-FFF2-40B4-BE49-F238E27FC236}">
                      <a16:creationId xmlns:a16="http://schemas.microsoft.com/office/drawing/2014/main" id="{C2A0FBF4-EAB4-14AD-176A-23984E14A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7" name="Rectangle 918">
                  <a:extLst>
                    <a:ext uri="{FF2B5EF4-FFF2-40B4-BE49-F238E27FC236}">
                      <a16:creationId xmlns:a16="http://schemas.microsoft.com/office/drawing/2014/main" id="{28633548-0CCD-213C-7E91-ECEC3A375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8" name="Rectangle 919">
                  <a:extLst>
                    <a:ext uri="{FF2B5EF4-FFF2-40B4-BE49-F238E27FC236}">
                      <a16:creationId xmlns:a16="http://schemas.microsoft.com/office/drawing/2014/main" id="{1ACE0C31-F7B7-ACFC-4F40-4E17341692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1" y="1940"/>
                  <a:ext cx="3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9" name="Rectangle 920">
                  <a:extLst>
                    <a:ext uri="{FF2B5EF4-FFF2-40B4-BE49-F238E27FC236}">
                      <a16:creationId xmlns:a16="http://schemas.microsoft.com/office/drawing/2014/main" id="{8082FA77-41D6-F206-ED1C-21C9654DE4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1" y="1940"/>
                  <a:ext cx="3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0" name="Rectangle 921">
                  <a:extLst>
                    <a:ext uri="{FF2B5EF4-FFF2-40B4-BE49-F238E27FC236}">
                      <a16:creationId xmlns:a16="http://schemas.microsoft.com/office/drawing/2014/main" id="{FB3952C4-1433-BA55-F369-5D1714326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9" y="1944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*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1" name="Rectangle 922">
                  <a:extLst>
                    <a:ext uri="{FF2B5EF4-FFF2-40B4-BE49-F238E27FC236}">
                      <a16:creationId xmlns:a16="http://schemas.microsoft.com/office/drawing/2014/main" id="{7D068A89-654B-109E-F078-CE5BD8D7EC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1876"/>
                  <a:ext cx="3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2" name="Rectangle 923">
                  <a:extLst>
                    <a:ext uri="{FF2B5EF4-FFF2-40B4-BE49-F238E27FC236}">
                      <a16:creationId xmlns:a16="http://schemas.microsoft.com/office/drawing/2014/main" id="{847D703C-9548-A773-C9C1-CF16E2510B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1876"/>
                  <a:ext cx="3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3" name="Rectangle 924">
                  <a:extLst>
                    <a:ext uri="{FF2B5EF4-FFF2-40B4-BE49-F238E27FC236}">
                      <a16:creationId xmlns:a16="http://schemas.microsoft.com/office/drawing/2014/main" id="{218AC7B7-251F-4D84-D4B4-AFE9C9084D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4" y="188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*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4" name="Rectangle 925">
                  <a:extLst>
                    <a:ext uri="{FF2B5EF4-FFF2-40B4-BE49-F238E27FC236}">
                      <a16:creationId xmlns:a16="http://schemas.microsoft.com/office/drawing/2014/main" id="{FE4F2AF9-07FC-F482-E42F-833028A6B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144"/>
                  <a:ext cx="143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5" name="Rectangle 926">
                  <a:extLst>
                    <a:ext uri="{FF2B5EF4-FFF2-40B4-BE49-F238E27FC236}">
                      <a16:creationId xmlns:a16="http://schemas.microsoft.com/office/drawing/2014/main" id="{7519CBC3-6AD6-F24F-4F71-961EC4725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144"/>
                  <a:ext cx="143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6" name="Rectangle 927">
                  <a:extLst>
                    <a:ext uri="{FF2B5EF4-FFF2-40B4-BE49-F238E27FC236}">
                      <a16:creationId xmlns:a16="http://schemas.microsoft.com/office/drawing/2014/main" id="{6A59269F-3316-316D-8917-2253D6A703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144"/>
                  <a:ext cx="140" cy="52"/>
                </a:xfrm>
                <a:prstGeom prst="rect">
                  <a:avLst/>
                </a:prstGeom>
                <a:solidFill>
                  <a:srgbClr val="FF0F00"/>
                </a:solidFill>
                <a:ln w="6350">
                  <a:solidFill>
                    <a:srgbClr val="FF0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7" name="Rectangle 928">
                  <a:extLst>
                    <a:ext uri="{FF2B5EF4-FFF2-40B4-BE49-F238E27FC236}">
                      <a16:creationId xmlns:a16="http://schemas.microsoft.com/office/drawing/2014/main" id="{4700CC8A-8161-69D7-BCD9-DC0F4EBF10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U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8" name="Rectangle 929">
                  <a:extLst>
                    <a:ext uri="{FF2B5EF4-FFF2-40B4-BE49-F238E27FC236}">
                      <a16:creationId xmlns:a16="http://schemas.microsoft.com/office/drawing/2014/main" id="{67CECCC3-D0A0-A7D7-5A02-E7DAAA2684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N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9" name="Rectangle 930">
                  <a:extLst>
                    <a:ext uri="{FF2B5EF4-FFF2-40B4-BE49-F238E27FC236}">
                      <a16:creationId xmlns:a16="http://schemas.microsoft.com/office/drawing/2014/main" id="{82060ECD-12C8-52B6-B78D-BBAEF786C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0" name="Rectangle 931">
                  <a:extLst>
                    <a:ext uri="{FF2B5EF4-FFF2-40B4-BE49-F238E27FC236}">
                      <a16:creationId xmlns:a16="http://schemas.microsoft.com/office/drawing/2014/main" id="{AEDB8B99-EB21-5057-EE37-4B34C8974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1" name="Rectangle 932">
                  <a:extLst>
                    <a:ext uri="{FF2B5EF4-FFF2-40B4-BE49-F238E27FC236}">
                      <a16:creationId xmlns:a16="http://schemas.microsoft.com/office/drawing/2014/main" id="{EC143462-E6C8-762F-FF04-DCB680A058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L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2" name="Rectangle 933">
                  <a:extLst>
                    <a:ext uri="{FF2B5EF4-FFF2-40B4-BE49-F238E27FC236}">
                      <a16:creationId xmlns:a16="http://schemas.microsoft.com/office/drawing/2014/main" id="{1F275A1B-A708-2676-27AF-7940BA042E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71"/>
                  <a:ext cx="11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3" name="Rectangle 934">
                  <a:extLst>
                    <a:ext uri="{FF2B5EF4-FFF2-40B4-BE49-F238E27FC236}">
                      <a16:creationId xmlns:a16="http://schemas.microsoft.com/office/drawing/2014/main" id="{7BF960B3-2464-3CC2-9C29-82BB8B0388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71"/>
                  <a:ext cx="11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4" name="Rectangle 935">
                  <a:extLst>
                    <a:ext uri="{FF2B5EF4-FFF2-40B4-BE49-F238E27FC236}">
                      <a16:creationId xmlns:a16="http://schemas.microsoft.com/office/drawing/2014/main" id="{4C9AA4CA-35FB-F484-3D9C-E727735EB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271"/>
                  <a:ext cx="115" cy="53"/>
                </a:xfrm>
                <a:prstGeom prst="rect">
                  <a:avLst/>
                </a:prstGeom>
                <a:solidFill>
                  <a:srgbClr val="0019FF"/>
                </a:solidFill>
                <a:ln w="6350">
                  <a:solidFill>
                    <a:srgbClr val="0019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5" name="Rectangle 936">
                  <a:extLst>
                    <a:ext uri="{FF2B5EF4-FFF2-40B4-BE49-F238E27FC236}">
                      <a16:creationId xmlns:a16="http://schemas.microsoft.com/office/drawing/2014/main" id="{8CE73857-1BE8-08B2-B02F-3ED785A6EB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6" name="Rectangle 937">
                  <a:extLst>
                    <a:ext uri="{FF2B5EF4-FFF2-40B4-BE49-F238E27FC236}">
                      <a16:creationId xmlns:a16="http://schemas.microsoft.com/office/drawing/2014/main" id="{EA1EDFC5-9202-08C1-61A6-6B8457A3CC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7" name="Rectangle 938">
                  <a:extLst>
                    <a:ext uri="{FF2B5EF4-FFF2-40B4-BE49-F238E27FC236}">
                      <a16:creationId xmlns:a16="http://schemas.microsoft.com/office/drawing/2014/main" id="{FEF63C9D-3B29-7035-7CD5-E8B3E78700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8" name="Rectangle 939">
                  <a:extLst>
                    <a:ext uri="{FF2B5EF4-FFF2-40B4-BE49-F238E27FC236}">
                      <a16:creationId xmlns:a16="http://schemas.microsoft.com/office/drawing/2014/main" id="{985DBAF6-2151-D17E-D98C-159569191F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P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9" name="Rectangle 940">
                  <a:extLst>
                    <a:ext uri="{FF2B5EF4-FFF2-40B4-BE49-F238E27FC236}">
                      <a16:creationId xmlns:a16="http://schemas.microsoft.com/office/drawing/2014/main" id="{52319AFE-A385-EF04-4C89-2470A13E8A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328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0" name="Rectangle 941">
                  <a:extLst>
                    <a:ext uri="{FF2B5EF4-FFF2-40B4-BE49-F238E27FC236}">
                      <a16:creationId xmlns:a16="http://schemas.microsoft.com/office/drawing/2014/main" id="{5A62CB8C-1068-F854-2A13-D116F8D5D8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328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1" name="Rectangle 942">
                  <a:extLst>
                    <a:ext uri="{FF2B5EF4-FFF2-40B4-BE49-F238E27FC236}">
                      <a16:creationId xmlns:a16="http://schemas.microsoft.com/office/drawing/2014/main" id="{737ACE19-3A29-9DB2-6D74-FE2E0AD088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328"/>
                  <a:ext cx="140" cy="53"/>
                </a:xfrm>
                <a:prstGeom prst="rect">
                  <a:avLst/>
                </a:prstGeom>
                <a:solidFill>
                  <a:srgbClr val="0019FF"/>
                </a:solidFill>
                <a:ln w="6350">
                  <a:solidFill>
                    <a:srgbClr val="0019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2" name="Rectangle 943">
                  <a:extLst>
                    <a:ext uri="{FF2B5EF4-FFF2-40B4-BE49-F238E27FC236}">
                      <a16:creationId xmlns:a16="http://schemas.microsoft.com/office/drawing/2014/main" id="{E09F2097-F6D8-26FC-448B-AE40FC4EFF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3" name="Rectangle 944">
                  <a:extLst>
                    <a:ext uri="{FF2B5EF4-FFF2-40B4-BE49-F238E27FC236}">
                      <a16:creationId xmlns:a16="http://schemas.microsoft.com/office/drawing/2014/main" id="{6CA2309E-0766-C542-0AC3-D74674A5FD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L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4" name="Rectangle 945">
                  <a:extLst>
                    <a:ext uri="{FF2B5EF4-FFF2-40B4-BE49-F238E27FC236}">
                      <a16:creationId xmlns:a16="http://schemas.microsoft.com/office/drawing/2014/main" id="{EAF03700-B980-E141-E026-591EBD7422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5" name="Rectangle 946">
                  <a:extLst>
                    <a:ext uri="{FF2B5EF4-FFF2-40B4-BE49-F238E27FC236}">
                      <a16:creationId xmlns:a16="http://schemas.microsoft.com/office/drawing/2014/main" id="{50C728C5-C906-78E1-745F-C331CD4E0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6" name="Rectangle 947">
                  <a:extLst>
                    <a:ext uri="{FF2B5EF4-FFF2-40B4-BE49-F238E27FC236}">
                      <a16:creationId xmlns:a16="http://schemas.microsoft.com/office/drawing/2014/main" id="{37EB9119-9421-FDAF-6598-D71D2B6EE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7" name="Rectangle 948">
                  <a:extLst>
                    <a:ext uri="{FF2B5EF4-FFF2-40B4-BE49-F238E27FC236}">
                      <a16:creationId xmlns:a16="http://schemas.microsoft.com/office/drawing/2014/main" id="{18033BA3-ACA7-4870-6B42-F1A7D8453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8" name="Rectangle 949">
                  <a:extLst>
                    <a:ext uri="{FF2B5EF4-FFF2-40B4-BE49-F238E27FC236}">
                      <a16:creationId xmlns:a16="http://schemas.microsoft.com/office/drawing/2014/main" id="{92B70140-D71F-B5E2-3110-E39341FB0F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9" name="Rectangle 950">
                  <a:extLst>
                    <a:ext uri="{FF2B5EF4-FFF2-40B4-BE49-F238E27FC236}">
                      <a16:creationId xmlns:a16="http://schemas.microsoft.com/office/drawing/2014/main" id="{C9E7A7BD-A877-DCB2-D369-FDC2DB6734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5" cy="52"/>
                </a:xfrm>
                <a:prstGeom prst="rect">
                  <a:avLst/>
                </a:prstGeom>
                <a:solidFill>
                  <a:srgbClr val="00E517"/>
                </a:solidFill>
                <a:ln w="6350">
                  <a:solidFill>
                    <a:srgbClr val="00E517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0" name="Rectangle 951">
                  <a:extLst>
                    <a:ext uri="{FF2B5EF4-FFF2-40B4-BE49-F238E27FC236}">
                      <a16:creationId xmlns:a16="http://schemas.microsoft.com/office/drawing/2014/main" id="{04A6CC6A-E738-3A6C-1A67-067F4F5C34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1" name="Rectangle 952">
                  <a:extLst>
                    <a:ext uri="{FF2B5EF4-FFF2-40B4-BE49-F238E27FC236}">
                      <a16:creationId xmlns:a16="http://schemas.microsoft.com/office/drawing/2014/main" id="{0899BC0A-4737-A913-6DC8-D01F05F9DC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4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2" name="Rectangle 953">
                  <a:extLst>
                    <a:ext uri="{FF2B5EF4-FFF2-40B4-BE49-F238E27FC236}">
                      <a16:creationId xmlns:a16="http://schemas.microsoft.com/office/drawing/2014/main" id="{C42D4A56-B034-5964-18AC-138164F628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0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3" name="Rectangle 954">
                  <a:extLst>
                    <a:ext uri="{FF2B5EF4-FFF2-40B4-BE49-F238E27FC236}">
                      <a16:creationId xmlns:a16="http://schemas.microsoft.com/office/drawing/2014/main" id="{FA3D2BE8-8356-D24F-F39E-D665FA33D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3002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4" name="Rectangle 955">
                  <a:extLst>
                    <a:ext uri="{FF2B5EF4-FFF2-40B4-BE49-F238E27FC236}">
                      <a16:creationId xmlns:a16="http://schemas.microsoft.com/office/drawing/2014/main" id="{EF3CADC6-EE88-DF67-977A-50E9EFFE9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3002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5" name="Rectangle 956">
                  <a:extLst>
                    <a:ext uri="{FF2B5EF4-FFF2-40B4-BE49-F238E27FC236}">
                      <a16:creationId xmlns:a16="http://schemas.microsoft.com/office/drawing/2014/main" id="{F229F23F-0B59-FCCD-6997-AF4AC52D74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6" name="Rectangle 957">
                  <a:extLst>
                    <a:ext uri="{FF2B5EF4-FFF2-40B4-BE49-F238E27FC236}">
                      <a16:creationId xmlns:a16="http://schemas.microsoft.com/office/drawing/2014/main" id="{15D07B6B-EA19-BFDF-F02B-16DACF646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4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7" name="Rectangle 958">
                  <a:extLst>
                    <a:ext uri="{FF2B5EF4-FFF2-40B4-BE49-F238E27FC236}">
                      <a16:creationId xmlns:a16="http://schemas.microsoft.com/office/drawing/2014/main" id="{EF175B11-AF57-2827-68E2-0105E5C6E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0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8" name="Rectangle 959">
                  <a:extLst>
                    <a:ext uri="{FF2B5EF4-FFF2-40B4-BE49-F238E27FC236}">
                      <a16:creationId xmlns:a16="http://schemas.microsoft.com/office/drawing/2014/main" id="{0116FD29-0617-73DD-B715-7F41121E9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09"/>
                  <a:ext cx="39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9" name="Rectangle 960">
                  <a:extLst>
                    <a:ext uri="{FF2B5EF4-FFF2-40B4-BE49-F238E27FC236}">
                      <a16:creationId xmlns:a16="http://schemas.microsoft.com/office/drawing/2014/main" id="{1B931F2C-FA15-7B4E-4856-6886D13058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09"/>
                  <a:ext cx="39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80" name="Rectangle 961">
                  <a:extLst>
                    <a:ext uri="{FF2B5EF4-FFF2-40B4-BE49-F238E27FC236}">
                      <a16:creationId xmlns:a16="http://schemas.microsoft.com/office/drawing/2014/main" id="{92C856E8-8365-D7F9-DF6D-9275D7F7B6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1" name="Rectangle 962">
                  <a:extLst>
                    <a:ext uri="{FF2B5EF4-FFF2-40B4-BE49-F238E27FC236}">
                      <a16:creationId xmlns:a16="http://schemas.microsoft.com/office/drawing/2014/main" id="{227F0084-1097-A452-1C2A-7A5ED0F3D6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2" name="Rectangle 963">
                  <a:extLst>
                    <a:ext uri="{FF2B5EF4-FFF2-40B4-BE49-F238E27FC236}">
                      <a16:creationId xmlns:a16="http://schemas.microsoft.com/office/drawing/2014/main" id="{E087D3EF-37F6-D8D8-F6B0-2431BEE4F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3" name="Rectangle 964">
                  <a:extLst>
                    <a:ext uri="{FF2B5EF4-FFF2-40B4-BE49-F238E27FC236}">
                      <a16:creationId xmlns:a16="http://schemas.microsoft.com/office/drawing/2014/main" id="{134824C9-9415-04B2-4FD5-728C237FC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4" name="Rectangle 965">
                  <a:extLst>
                    <a:ext uri="{FF2B5EF4-FFF2-40B4-BE49-F238E27FC236}">
                      <a16:creationId xmlns:a16="http://schemas.microsoft.com/office/drawing/2014/main" id="{3A86041B-8BC5-ABA9-5A37-7F1CC8428D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5" name="Rectangle 966">
                  <a:extLst>
                    <a:ext uri="{FF2B5EF4-FFF2-40B4-BE49-F238E27FC236}">
                      <a16:creationId xmlns:a16="http://schemas.microsoft.com/office/drawing/2014/main" id="{FA2F24D2-E5B1-D6D8-E7CA-651EC8AE3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6" name="Rectangle 967">
                  <a:extLst>
                    <a:ext uri="{FF2B5EF4-FFF2-40B4-BE49-F238E27FC236}">
                      <a16:creationId xmlns:a16="http://schemas.microsoft.com/office/drawing/2014/main" id="{7EDA2845-5736-3DA7-E7F2-4968DA70F3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7" name="Rectangle 968">
                  <a:extLst>
                    <a:ext uri="{FF2B5EF4-FFF2-40B4-BE49-F238E27FC236}">
                      <a16:creationId xmlns:a16="http://schemas.microsoft.com/office/drawing/2014/main" id="{B6BD292E-5B5F-DAFB-DA3A-19417ED630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k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8" name="Rectangle 969">
                  <a:extLst>
                    <a:ext uri="{FF2B5EF4-FFF2-40B4-BE49-F238E27FC236}">
                      <a16:creationId xmlns:a16="http://schemas.microsoft.com/office/drawing/2014/main" id="{E21A133F-1273-6064-F655-B381F84C81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9" name="Rectangle 970">
                  <a:extLst>
                    <a:ext uri="{FF2B5EF4-FFF2-40B4-BE49-F238E27FC236}">
                      <a16:creationId xmlns:a16="http://schemas.microsoft.com/office/drawing/2014/main" id="{0BDA92A8-BB4B-CE77-D68E-01F5A58AF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0" name="Rectangle 971">
                  <a:extLst>
                    <a:ext uri="{FF2B5EF4-FFF2-40B4-BE49-F238E27FC236}">
                      <a16:creationId xmlns:a16="http://schemas.microsoft.com/office/drawing/2014/main" id="{C779F00F-11F7-D034-FC54-0C9A48AC91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76"/>
                  <a:ext cx="39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91" name="Rectangle 972">
                  <a:extLst>
                    <a:ext uri="{FF2B5EF4-FFF2-40B4-BE49-F238E27FC236}">
                      <a16:creationId xmlns:a16="http://schemas.microsoft.com/office/drawing/2014/main" id="{C6815E98-CE5C-CF72-A3C8-38BB3598BF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76"/>
                  <a:ext cx="39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92" name="Rectangle 973">
                  <a:extLst>
                    <a:ext uri="{FF2B5EF4-FFF2-40B4-BE49-F238E27FC236}">
                      <a16:creationId xmlns:a16="http://schemas.microsoft.com/office/drawing/2014/main" id="{D6670FAC-02B0-B03F-983A-231B222B34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V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3" name="Rectangle 974">
                  <a:extLst>
                    <a:ext uri="{FF2B5EF4-FFF2-40B4-BE49-F238E27FC236}">
                      <a16:creationId xmlns:a16="http://schemas.microsoft.com/office/drawing/2014/main" id="{18FC5783-26B5-2598-70C3-8F090CAB32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4" name="Rectangle 975">
                  <a:extLst>
                    <a:ext uri="{FF2B5EF4-FFF2-40B4-BE49-F238E27FC236}">
                      <a16:creationId xmlns:a16="http://schemas.microsoft.com/office/drawing/2014/main" id="{1F698BB6-D370-6C30-B2B8-4A62BF5513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5" name="Rectangle 976">
                  <a:extLst>
                    <a:ext uri="{FF2B5EF4-FFF2-40B4-BE49-F238E27FC236}">
                      <a16:creationId xmlns:a16="http://schemas.microsoft.com/office/drawing/2014/main" id="{62343238-87C5-6BB5-541E-8B430BD302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6" name="Rectangle 977">
                  <a:extLst>
                    <a:ext uri="{FF2B5EF4-FFF2-40B4-BE49-F238E27FC236}">
                      <a16:creationId xmlns:a16="http://schemas.microsoft.com/office/drawing/2014/main" id="{383A4D79-F272-EC78-552A-500739BB64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7" name="Rectangle 978">
                  <a:extLst>
                    <a:ext uri="{FF2B5EF4-FFF2-40B4-BE49-F238E27FC236}">
                      <a16:creationId xmlns:a16="http://schemas.microsoft.com/office/drawing/2014/main" id="{052C6CBF-7E6B-2A9E-0A80-CA7C3F53F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8" name="Rectangle 979">
                  <a:extLst>
                    <a:ext uri="{FF2B5EF4-FFF2-40B4-BE49-F238E27FC236}">
                      <a16:creationId xmlns:a16="http://schemas.microsoft.com/office/drawing/2014/main" id="{DD4F8714-63C5-50B6-C3F3-2238F92C6B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9" name="Rectangle 980">
                  <a:extLst>
                    <a:ext uri="{FF2B5EF4-FFF2-40B4-BE49-F238E27FC236}">
                      <a16:creationId xmlns:a16="http://schemas.microsoft.com/office/drawing/2014/main" id="{87B5CFB8-CDDF-D041-8C48-009C0BF365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0" name="Rectangle 981">
                  <a:extLst>
                    <a:ext uri="{FF2B5EF4-FFF2-40B4-BE49-F238E27FC236}">
                      <a16:creationId xmlns:a16="http://schemas.microsoft.com/office/drawing/2014/main" id="{976C748F-944D-D050-CDD7-218F4836D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1" name="Rectangle 982">
                  <a:extLst>
                    <a:ext uri="{FF2B5EF4-FFF2-40B4-BE49-F238E27FC236}">
                      <a16:creationId xmlns:a16="http://schemas.microsoft.com/office/drawing/2014/main" id="{C239AB3E-DCF6-2679-9FE1-086A086DE3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40"/>
                  <a:ext cx="45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02" name="Rectangle 983">
                  <a:extLst>
                    <a:ext uri="{FF2B5EF4-FFF2-40B4-BE49-F238E27FC236}">
                      <a16:creationId xmlns:a16="http://schemas.microsoft.com/office/drawing/2014/main" id="{CC2F4397-59C2-B853-2998-AC1A1DB2D0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40"/>
                  <a:ext cx="45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03" name="Rectangle 984">
                  <a:extLst>
                    <a:ext uri="{FF2B5EF4-FFF2-40B4-BE49-F238E27FC236}">
                      <a16:creationId xmlns:a16="http://schemas.microsoft.com/office/drawing/2014/main" id="{C1218982-6FFE-C265-D2C6-A4600AEDC7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4" name="Rectangle 985">
                  <a:extLst>
                    <a:ext uri="{FF2B5EF4-FFF2-40B4-BE49-F238E27FC236}">
                      <a16:creationId xmlns:a16="http://schemas.microsoft.com/office/drawing/2014/main" id="{F85BF097-9FA4-B0AA-E1AA-6D9C0FC82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5" name="Rectangle 986">
                  <a:extLst>
                    <a:ext uri="{FF2B5EF4-FFF2-40B4-BE49-F238E27FC236}">
                      <a16:creationId xmlns:a16="http://schemas.microsoft.com/office/drawing/2014/main" id="{5A3EEAC6-BF0F-086B-1310-15F51214E8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6" name="Rectangle 987">
                  <a:extLst>
                    <a:ext uri="{FF2B5EF4-FFF2-40B4-BE49-F238E27FC236}">
                      <a16:creationId xmlns:a16="http://schemas.microsoft.com/office/drawing/2014/main" id="{4EF9F32D-188F-5692-2B9D-37A736C2D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7" name="Rectangle 988">
                  <a:extLst>
                    <a:ext uri="{FF2B5EF4-FFF2-40B4-BE49-F238E27FC236}">
                      <a16:creationId xmlns:a16="http://schemas.microsoft.com/office/drawing/2014/main" id="{AA8F20C8-CA52-596A-9B05-AE9A3DF92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8" name="Rectangle 989">
                  <a:extLst>
                    <a:ext uri="{FF2B5EF4-FFF2-40B4-BE49-F238E27FC236}">
                      <a16:creationId xmlns:a16="http://schemas.microsoft.com/office/drawing/2014/main" id="{0F33718A-588E-6F35-3DBB-A3FFF6993F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.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9" name="Rectangle 990">
                  <a:extLst>
                    <a:ext uri="{FF2B5EF4-FFF2-40B4-BE49-F238E27FC236}">
                      <a16:creationId xmlns:a16="http://schemas.microsoft.com/office/drawing/2014/main" id="{A91F05E7-F9D1-448F-D615-064B8A9BE1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0" name="Rectangle 991">
                  <a:extLst>
                    <a:ext uri="{FF2B5EF4-FFF2-40B4-BE49-F238E27FC236}">
                      <a16:creationId xmlns:a16="http://schemas.microsoft.com/office/drawing/2014/main" id="{2E06A1EB-DC22-F50E-6ABD-EC172C8EEB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1" name="Rectangle 992">
                  <a:extLst>
                    <a:ext uri="{FF2B5EF4-FFF2-40B4-BE49-F238E27FC236}">
                      <a16:creationId xmlns:a16="http://schemas.microsoft.com/office/drawing/2014/main" id="{D17BFC48-9DF4-190A-E297-A475115FF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2" name="Rectangle 993">
                  <a:extLst>
                    <a:ext uri="{FF2B5EF4-FFF2-40B4-BE49-F238E27FC236}">
                      <a16:creationId xmlns:a16="http://schemas.microsoft.com/office/drawing/2014/main" id="{B5B88450-4B58-7D51-2299-3B519BB53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3" name="Rectangle 994">
                  <a:extLst>
                    <a:ext uri="{FF2B5EF4-FFF2-40B4-BE49-F238E27FC236}">
                      <a16:creationId xmlns:a16="http://schemas.microsoft.com/office/drawing/2014/main" id="{BAC22459-5C1E-EA04-5BAD-52D2F3886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1940"/>
                  <a:ext cx="64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14" name="Rectangle 995">
                  <a:extLst>
                    <a:ext uri="{FF2B5EF4-FFF2-40B4-BE49-F238E27FC236}">
                      <a16:creationId xmlns:a16="http://schemas.microsoft.com/office/drawing/2014/main" id="{A0FAE2B7-AFA0-E23C-26D7-F7C4940444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1940"/>
                  <a:ext cx="64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15" name="Rectangle 996">
                  <a:extLst>
                    <a:ext uri="{FF2B5EF4-FFF2-40B4-BE49-F238E27FC236}">
                      <a16:creationId xmlns:a16="http://schemas.microsoft.com/office/drawing/2014/main" id="{E2DCEA57-E65C-EB33-3AC3-FB4D407DA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6" name="Rectangle 997">
                  <a:extLst>
                    <a:ext uri="{FF2B5EF4-FFF2-40B4-BE49-F238E27FC236}">
                      <a16:creationId xmlns:a16="http://schemas.microsoft.com/office/drawing/2014/main" id="{8FA17A22-77A7-9DA9-B12A-3EEE76881C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7" name="Rectangle 998">
                  <a:extLst>
                    <a:ext uri="{FF2B5EF4-FFF2-40B4-BE49-F238E27FC236}">
                      <a16:creationId xmlns:a16="http://schemas.microsoft.com/office/drawing/2014/main" id="{2DD90116-8C2D-EA4C-0209-41B908635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f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8" name="Rectangle 999">
                  <a:extLst>
                    <a:ext uri="{FF2B5EF4-FFF2-40B4-BE49-F238E27FC236}">
                      <a16:creationId xmlns:a16="http://schemas.microsoft.com/office/drawing/2014/main" id="{3810E4BC-3A28-A43A-686D-3CB7809F51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9" name="Rectangle 1000">
                  <a:extLst>
                    <a:ext uri="{FF2B5EF4-FFF2-40B4-BE49-F238E27FC236}">
                      <a16:creationId xmlns:a16="http://schemas.microsoft.com/office/drawing/2014/main" id="{5C160AD5-1899-AA93-E93B-31EE2B63A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6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0" name="Rectangle 1001">
                  <a:extLst>
                    <a:ext uri="{FF2B5EF4-FFF2-40B4-BE49-F238E27FC236}">
                      <a16:creationId xmlns:a16="http://schemas.microsoft.com/office/drawing/2014/main" id="{0E8A2993-5B1F-D70A-CB48-AAF6DB9989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1" name="Rectangle 1002">
                  <a:extLst>
                    <a:ext uri="{FF2B5EF4-FFF2-40B4-BE49-F238E27FC236}">
                      <a16:creationId xmlns:a16="http://schemas.microsoft.com/office/drawing/2014/main" id="{BADF5A60-FD36-8AB4-FB9F-36675B6CC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.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2" name="Rectangle 1003">
                  <a:extLst>
                    <a:ext uri="{FF2B5EF4-FFF2-40B4-BE49-F238E27FC236}">
                      <a16:creationId xmlns:a16="http://schemas.microsoft.com/office/drawing/2014/main" id="{FF257FB4-FFFD-BE01-9E01-FAD52A2AA3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3" name="Rectangle 1004">
                  <a:extLst>
                    <a:ext uri="{FF2B5EF4-FFF2-40B4-BE49-F238E27FC236}">
                      <a16:creationId xmlns:a16="http://schemas.microsoft.com/office/drawing/2014/main" id="{2FECB417-A629-CB4F-7D78-37D84F1F42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4" name="Rectangle 1005">
                  <a:extLst>
                    <a:ext uri="{FF2B5EF4-FFF2-40B4-BE49-F238E27FC236}">
                      <a16:creationId xmlns:a16="http://schemas.microsoft.com/office/drawing/2014/main" id="{70458881-0123-3568-E315-D80F3FE51B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5" name="Rectangle 1006">
                  <a:extLst>
                    <a:ext uri="{FF2B5EF4-FFF2-40B4-BE49-F238E27FC236}">
                      <a16:creationId xmlns:a16="http://schemas.microsoft.com/office/drawing/2014/main" id="{56D93E77-8177-803C-5AA3-9075F86DB9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6" name="Rectangle 1007">
                  <a:extLst>
                    <a:ext uri="{FF2B5EF4-FFF2-40B4-BE49-F238E27FC236}">
                      <a16:creationId xmlns:a16="http://schemas.microsoft.com/office/drawing/2014/main" id="{11A6D49D-9619-D8EF-03C9-A187D0FAA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7" name="Rectangle 1008">
                  <a:extLst>
                    <a:ext uri="{FF2B5EF4-FFF2-40B4-BE49-F238E27FC236}">
                      <a16:creationId xmlns:a16="http://schemas.microsoft.com/office/drawing/2014/main" id="{07CBF783-4FCE-6054-2F6D-39742D25B5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833"/>
                  <a:ext cx="844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28" name="Rectangle 1009">
                  <a:extLst>
                    <a:ext uri="{FF2B5EF4-FFF2-40B4-BE49-F238E27FC236}">
                      <a16:creationId xmlns:a16="http://schemas.microsoft.com/office/drawing/2014/main" id="{2622C9B2-F981-C18F-F159-2C8CF10E43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833"/>
                  <a:ext cx="844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29" name="Rectangle 1010">
                  <a:extLst>
                    <a:ext uri="{FF2B5EF4-FFF2-40B4-BE49-F238E27FC236}">
                      <a16:creationId xmlns:a16="http://schemas.microsoft.com/office/drawing/2014/main" id="{2A08F8B5-FCBC-CB6A-91B7-6436227E1D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0" name="Rectangle 1011">
                  <a:extLst>
                    <a:ext uri="{FF2B5EF4-FFF2-40B4-BE49-F238E27FC236}">
                      <a16:creationId xmlns:a16="http://schemas.microsoft.com/office/drawing/2014/main" id="{3B415D1A-ACFA-421E-1DAC-9BB9103B87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1" name="Rectangle 1012">
                  <a:extLst>
                    <a:ext uri="{FF2B5EF4-FFF2-40B4-BE49-F238E27FC236}">
                      <a16:creationId xmlns:a16="http://schemas.microsoft.com/office/drawing/2014/main" id="{9D983AFE-3D5C-0310-771E-82D968FE9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n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2" name="Rectangle 1013">
                  <a:extLst>
                    <a:ext uri="{FF2B5EF4-FFF2-40B4-BE49-F238E27FC236}">
                      <a16:creationId xmlns:a16="http://schemas.microsoft.com/office/drawing/2014/main" id="{3B3F8DAA-A6A3-0483-95E5-551B03A6F0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3" name="Rectangle 1014">
                  <a:extLst>
                    <a:ext uri="{FF2B5EF4-FFF2-40B4-BE49-F238E27FC236}">
                      <a16:creationId xmlns:a16="http://schemas.microsoft.com/office/drawing/2014/main" id="{12052F1C-7D89-CAF8-EC16-B7FDF2CD79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4" name="Rectangle 1015">
                  <a:extLst>
                    <a:ext uri="{FF2B5EF4-FFF2-40B4-BE49-F238E27FC236}">
                      <a16:creationId xmlns:a16="http://schemas.microsoft.com/office/drawing/2014/main" id="{44A6D7C2-8C28-5FBF-C25A-E7321FCAB3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5" name="Rectangle 1016">
                  <a:extLst>
                    <a:ext uri="{FF2B5EF4-FFF2-40B4-BE49-F238E27FC236}">
                      <a16:creationId xmlns:a16="http://schemas.microsoft.com/office/drawing/2014/main" id="{F2580818-5291-4425-6F96-F800E1F647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6" name="Rectangle 1017">
                  <a:extLst>
                    <a:ext uri="{FF2B5EF4-FFF2-40B4-BE49-F238E27FC236}">
                      <a16:creationId xmlns:a16="http://schemas.microsoft.com/office/drawing/2014/main" id="{B5BB6DC6-7070-32D3-1A4A-EC56859655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7" name="Rectangle 1018">
                  <a:extLst>
                    <a:ext uri="{FF2B5EF4-FFF2-40B4-BE49-F238E27FC236}">
                      <a16:creationId xmlns:a16="http://schemas.microsoft.com/office/drawing/2014/main" id="{40BAC650-4B88-AB78-88DE-52A681796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8" name="Rectangle 1019">
                  <a:extLst>
                    <a:ext uri="{FF2B5EF4-FFF2-40B4-BE49-F238E27FC236}">
                      <a16:creationId xmlns:a16="http://schemas.microsoft.com/office/drawing/2014/main" id="{4D76F606-9ECB-FDE3-8BB2-27F314497F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2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9" name="Rectangle 1020">
                  <a:extLst>
                    <a:ext uri="{FF2B5EF4-FFF2-40B4-BE49-F238E27FC236}">
                      <a16:creationId xmlns:a16="http://schemas.microsoft.com/office/drawing/2014/main" id="{685B686D-292B-72A7-8F89-66BA40B3C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0" name="Rectangle 1021">
                  <a:extLst>
                    <a:ext uri="{FF2B5EF4-FFF2-40B4-BE49-F238E27FC236}">
                      <a16:creationId xmlns:a16="http://schemas.microsoft.com/office/drawing/2014/main" id="{09980C5F-0105-BE41-AE54-F82344C43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1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1" name="Rectangle 1022">
                  <a:extLst>
                    <a:ext uri="{FF2B5EF4-FFF2-40B4-BE49-F238E27FC236}">
                      <a16:creationId xmlns:a16="http://schemas.microsoft.com/office/drawing/2014/main" id="{6FAD8F2D-5E4D-CB18-B7BE-28837EE1B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4" y="3833"/>
                  <a:ext cx="32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42" name="Rectangle 1023">
                  <a:extLst>
                    <a:ext uri="{FF2B5EF4-FFF2-40B4-BE49-F238E27FC236}">
                      <a16:creationId xmlns:a16="http://schemas.microsoft.com/office/drawing/2014/main" id="{9E0A8545-90D3-81F4-3B62-F52D65A5EE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4" y="3833"/>
                  <a:ext cx="32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43" name="Rectangle 1024">
                  <a:extLst>
                    <a:ext uri="{FF2B5EF4-FFF2-40B4-BE49-F238E27FC236}">
                      <a16:creationId xmlns:a16="http://schemas.microsoft.com/office/drawing/2014/main" id="{11D5F4B4-9E20-8C03-7F2A-AE4F963EA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4" name="Rectangle 1025">
                  <a:extLst>
                    <a:ext uri="{FF2B5EF4-FFF2-40B4-BE49-F238E27FC236}">
                      <a16:creationId xmlns:a16="http://schemas.microsoft.com/office/drawing/2014/main" id="{D1CFC68D-4F75-3608-F86F-A2B6D90688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5" name="Rectangle 1026">
                  <a:extLst>
                    <a:ext uri="{FF2B5EF4-FFF2-40B4-BE49-F238E27FC236}">
                      <a16:creationId xmlns:a16="http://schemas.microsoft.com/office/drawing/2014/main" id="{2CF0976C-76F1-A967-1A37-820C4C1FD6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6" name="Rectangle 1027">
                  <a:extLst>
                    <a:ext uri="{FF2B5EF4-FFF2-40B4-BE49-F238E27FC236}">
                      <a16:creationId xmlns:a16="http://schemas.microsoft.com/office/drawing/2014/main" id="{292F0E6B-831C-6365-CE88-8C1350E5A3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7" name="Rectangle 1028">
                  <a:extLst>
                    <a:ext uri="{FF2B5EF4-FFF2-40B4-BE49-F238E27FC236}">
                      <a16:creationId xmlns:a16="http://schemas.microsoft.com/office/drawing/2014/main" id="{FB66654A-61D3-885D-06BB-76E809F83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8" name="Rectangle 1029">
                  <a:extLst>
                    <a:ext uri="{FF2B5EF4-FFF2-40B4-BE49-F238E27FC236}">
                      <a16:creationId xmlns:a16="http://schemas.microsoft.com/office/drawing/2014/main" id="{038074A1-7F00-26C6-CC1B-DF93B379D0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9" name="Rectangle 1030">
                  <a:extLst>
                    <a:ext uri="{FF2B5EF4-FFF2-40B4-BE49-F238E27FC236}">
                      <a16:creationId xmlns:a16="http://schemas.microsoft.com/office/drawing/2014/main" id="{B4C92078-5381-3017-1455-47DB2100B9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/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0" name="Rectangle 1031">
                  <a:extLst>
                    <a:ext uri="{FF2B5EF4-FFF2-40B4-BE49-F238E27FC236}">
                      <a16:creationId xmlns:a16="http://schemas.microsoft.com/office/drawing/2014/main" id="{965D3E3E-F6F8-2DD8-134B-9C22EC460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00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1" name="Rectangle 1032">
                  <a:extLst>
                    <a:ext uri="{FF2B5EF4-FFF2-40B4-BE49-F238E27FC236}">
                      <a16:creationId xmlns:a16="http://schemas.microsoft.com/office/drawing/2014/main" id="{9295886D-A079-1013-E081-1BB0940064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00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2" name="Rectangle 1033">
                  <a:extLst>
                    <a:ext uri="{FF2B5EF4-FFF2-40B4-BE49-F238E27FC236}">
                      <a16:creationId xmlns:a16="http://schemas.microsoft.com/office/drawing/2014/main" id="{9B82881D-1B96-342A-EE4A-A8FECA206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204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0F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3" name="Rectangle 1034">
                  <a:extLst>
                    <a:ext uri="{FF2B5EF4-FFF2-40B4-BE49-F238E27FC236}">
                      <a16:creationId xmlns:a16="http://schemas.microsoft.com/office/drawing/2014/main" id="{8711632E-8CA1-251A-6FB6-8F0421FA6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779"/>
                  <a:ext cx="89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4" name="Rectangle 1035">
                  <a:extLst>
                    <a:ext uri="{FF2B5EF4-FFF2-40B4-BE49-F238E27FC236}">
                      <a16:creationId xmlns:a16="http://schemas.microsoft.com/office/drawing/2014/main" id="{0CF95BE0-A3D0-62E3-0691-0278894B4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779"/>
                  <a:ext cx="89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5" name="Rectangle 1036">
                  <a:extLst>
                    <a:ext uri="{FF2B5EF4-FFF2-40B4-BE49-F238E27FC236}">
                      <a16:creationId xmlns:a16="http://schemas.microsoft.com/office/drawing/2014/main" id="{43566A85-9265-D94A-9EC3-6A12666669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2783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6" name="Line 1037">
                  <a:extLst>
                    <a:ext uri="{FF2B5EF4-FFF2-40B4-BE49-F238E27FC236}">
                      <a16:creationId xmlns:a16="http://schemas.microsoft.com/office/drawing/2014/main" id="{ACDD2453-9C07-93D1-52CE-177481D210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7" name="Line 1038">
                  <a:extLst>
                    <a:ext uri="{FF2B5EF4-FFF2-40B4-BE49-F238E27FC236}">
                      <a16:creationId xmlns:a16="http://schemas.microsoft.com/office/drawing/2014/main" id="{2A616B71-173F-A0B3-4843-0244FE6D2E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8" name="Line 1039">
                  <a:extLst>
                    <a:ext uri="{FF2B5EF4-FFF2-40B4-BE49-F238E27FC236}">
                      <a16:creationId xmlns:a16="http://schemas.microsoft.com/office/drawing/2014/main" id="{5FFD4DB3-B573-2CE1-84E9-8BCF159363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4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9" name="Line 1040">
                  <a:extLst>
                    <a:ext uri="{FF2B5EF4-FFF2-40B4-BE49-F238E27FC236}">
                      <a16:creationId xmlns:a16="http://schemas.microsoft.com/office/drawing/2014/main" id="{D82408E8-2A39-DDA2-EFC9-CFA9D0037C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0" name="Line 1041">
                  <a:extLst>
                    <a:ext uri="{FF2B5EF4-FFF2-40B4-BE49-F238E27FC236}">
                      <a16:creationId xmlns:a16="http://schemas.microsoft.com/office/drawing/2014/main" id="{42A39344-3774-3E86-704D-D96F8D7FD2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5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1" name="Rectangle 1042">
                  <a:extLst>
                    <a:ext uri="{FF2B5EF4-FFF2-40B4-BE49-F238E27FC236}">
                      <a16:creationId xmlns:a16="http://schemas.microsoft.com/office/drawing/2014/main" id="{6D56444A-E6D1-5954-DD2B-859CB8248D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7" y="2023"/>
                  <a:ext cx="7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2" name="Rectangle 1043">
                  <a:extLst>
                    <a:ext uri="{FF2B5EF4-FFF2-40B4-BE49-F238E27FC236}">
                      <a16:creationId xmlns:a16="http://schemas.microsoft.com/office/drawing/2014/main" id="{793DAC58-7B5B-6170-83AB-902ECD9130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7" y="2023"/>
                  <a:ext cx="7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3" name="Line 1044">
                  <a:extLst>
                    <a:ext uri="{FF2B5EF4-FFF2-40B4-BE49-F238E27FC236}">
                      <a16:creationId xmlns:a16="http://schemas.microsoft.com/office/drawing/2014/main" id="{7C0923A4-5F97-241C-6B42-19C2991CF1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27" y="2023"/>
                  <a:ext cx="1" cy="178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4" name="Line 1045">
                  <a:extLst>
                    <a:ext uri="{FF2B5EF4-FFF2-40B4-BE49-F238E27FC236}">
                      <a16:creationId xmlns:a16="http://schemas.microsoft.com/office/drawing/2014/main" id="{62182082-01B6-D11F-B9A6-7996540BB3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55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5" name="Line 1046">
                  <a:extLst>
                    <a:ext uri="{FF2B5EF4-FFF2-40B4-BE49-F238E27FC236}">
                      <a16:creationId xmlns:a16="http://schemas.microsoft.com/office/drawing/2014/main" id="{C8603C00-5F01-EB05-E105-DDBC613948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87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6" name="Line 1047">
                  <a:extLst>
                    <a:ext uri="{FF2B5EF4-FFF2-40B4-BE49-F238E27FC236}">
                      <a16:creationId xmlns:a16="http://schemas.microsoft.com/office/drawing/2014/main" id="{857282D2-A1F5-5D98-4E2B-DB97B3ADD3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1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7" name="Line 1048">
                  <a:extLst>
                    <a:ext uri="{FF2B5EF4-FFF2-40B4-BE49-F238E27FC236}">
                      <a16:creationId xmlns:a16="http://schemas.microsoft.com/office/drawing/2014/main" id="{0405109E-0CAB-CC3E-37C2-0397808B8F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8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8" name="Line 1049">
                  <a:extLst>
                    <a:ext uri="{FF2B5EF4-FFF2-40B4-BE49-F238E27FC236}">
                      <a16:creationId xmlns:a16="http://schemas.microsoft.com/office/drawing/2014/main" id="{4660AFC0-C5E7-9078-5FCB-8EFD8CE226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9" name="Rectangle 1050">
                  <a:extLst>
                    <a:ext uri="{FF2B5EF4-FFF2-40B4-BE49-F238E27FC236}">
                      <a16:creationId xmlns:a16="http://schemas.microsoft.com/office/drawing/2014/main" id="{E32F4B74-F8A5-C31E-F54C-0E3C0C5255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23"/>
                  <a:ext cx="7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0" name="Rectangle 1051">
                  <a:extLst>
                    <a:ext uri="{FF2B5EF4-FFF2-40B4-BE49-F238E27FC236}">
                      <a16:creationId xmlns:a16="http://schemas.microsoft.com/office/drawing/2014/main" id="{0167D65D-ECB6-196C-A549-6942DBB85A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23"/>
                  <a:ext cx="7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1" name="Rectangle 1052">
                  <a:extLst>
                    <a:ext uri="{FF2B5EF4-FFF2-40B4-BE49-F238E27FC236}">
                      <a16:creationId xmlns:a16="http://schemas.microsoft.com/office/drawing/2014/main" id="{D581D5FA-1E45-D65C-98B2-601E2C60E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76" y="2023"/>
                  <a:ext cx="8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2" name="Rectangle 1053">
                  <a:extLst>
                    <a:ext uri="{FF2B5EF4-FFF2-40B4-BE49-F238E27FC236}">
                      <a16:creationId xmlns:a16="http://schemas.microsoft.com/office/drawing/2014/main" id="{CEC8754E-79EE-0C21-3160-ADCA5E4AA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76" y="2023"/>
                  <a:ext cx="8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3" name="Line 1054">
                  <a:extLst>
                    <a:ext uri="{FF2B5EF4-FFF2-40B4-BE49-F238E27FC236}">
                      <a16:creationId xmlns:a16="http://schemas.microsoft.com/office/drawing/2014/main" id="{DCFBE249-CF7C-6FA2-3A8B-F45F2E8E3C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686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4" name="Line 1055">
                  <a:extLst>
                    <a:ext uri="{FF2B5EF4-FFF2-40B4-BE49-F238E27FC236}">
                      <a16:creationId xmlns:a16="http://schemas.microsoft.com/office/drawing/2014/main" id="{76C02995-874A-2107-211F-52DFEACA0D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506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5" name="Line 1056">
                  <a:extLst>
                    <a:ext uri="{FF2B5EF4-FFF2-40B4-BE49-F238E27FC236}">
                      <a16:creationId xmlns:a16="http://schemas.microsoft.com/office/drawing/2014/main" id="{6A592D95-49FF-D160-A50F-86091A3404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329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6" name="Line 1057">
                  <a:extLst>
                    <a:ext uri="{FF2B5EF4-FFF2-40B4-BE49-F238E27FC236}">
                      <a16:creationId xmlns:a16="http://schemas.microsoft.com/office/drawing/2014/main" id="{D6CF1A06-4F3D-BE44-7E6F-96365AB323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148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7" name="Line 1058">
                  <a:extLst>
                    <a:ext uri="{FF2B5EF4-FFF2-40B4-BE49-F238E27FC236}">
                      <a16:creationId xmlns:a16="http://schemas.microsoft.com/office/drawing/2014/main" id="{2B73B294-1A98-3420-48E2-F662678190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968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8" name="Line 1059">
                  <a:extLst>
                    <a:ext uri="{FF2B5EF4-FFF2-40B4-BE49-F238E27FC236}">
                      <a16:creationId xmlns:a16="http://schemas.microsoft.com/office/drawing/2014/main" id="{10DC1786-62AF-34A7-9A10-8B17C5D6C5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787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9" name="Line 1060">
                  <a:extLst>
                    <a:ext uri="{FF2B5EF4-FFF2-40B4-BE49-F238E27FC236}">
                      <a16:creationId xmlns:a16="http://schemas.microsoft.com/office/drawing/2014/main" id="{FB1F7CC8-2B19-5ACA-8594-253FD90142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610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0" name="Line 1061">
                  <a:extLst>
                    <a:ext uri="{FF2B5EF4-FFF2-40B4-BE49-F238E27FC236}">
                      <a16:creationId xmlns:a16="http://schemas.microsoft.com/office/drawing/2014/main" id="{5CBE68D3-E13D-EE7C-904F-192F6E4BC3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430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1" name="Line 1062">
                  <a:extLst>
                    <a:ext uri="{FF2B5EF4-FFF2-40B4-BE49-F238E27FC236}">
                      <a16:creationId xmlns:a16="http://schemas.microsoft.com/office/drawing/2014/main" id="{C387C62C-8466-19B8-FF51-FA7DC0B2B0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253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2" name="Line 1063">
                  <a:extLst>
                    <a:ext uri="{FF2B5EF4-FFF2-40B4-BE49-F238E27FC236}">
                      <a16:creationId xmlns:a16="http://schemas.microsoft.com/office/drawing/2014/main" id="{CC02977E-972B-A94E-DA53-29CF008F56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072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3" name="Rectangle 1064">
                  <a:extLst>
                    <a:ext uri="{FF2B5EF4-FFF2-40B4-BE49-F238E27FC236}">
                      <a16:creationId xmlns:a16="http://schemas.microsoft.com/office/drawing/2014/main" id="{7F79DF35-4395-FBCB-0736-E8A3B68063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3811"/>
                  <a:ext cx="2307" cy="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4" name="Rectangle 1065">
                  <a:extLst>
                    <a:ext uri="{FF2B5EF4-FFF2-40B4-BE49-F238E27FC236}">
                      <a16:creationId xmlns:a16="http://schemas.microsoft.com/office/drawing/2014/main" id="{BD04BD67-7054-C2F2-F3C4-3BD8FCBBD3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3811"/>
                  <a:ext cx="2307" cy="7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5" name="Rectangle 1066">
                  <a:extLst>
                    <a:ext uri="{FF2B5EF4-FFF2-40B4-BE49-F238E27FC236}">
                      <a16:creationId xmlns:a16="http://schemas.microsoft.com/office/drawing/2014/main" id="{E6266E2B-8A44-F076-6836-A72875EC3A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2016"/>
                  <a:ext cx="2307" cy="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6" name="Rectangle 1067">
                  <a:extLst>
                    <a:ext uri="{FF2B5EF4-FFF2-40B4-BE49-F238E27FC236}">
                      <a16:creationId xmlns:a16="http://schemas.microsoft.com/office/drawing/2014/main" id="{0215FF01-470B-5285-64B9-865D2C555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2016"/>
                  <a:ext cx="2307" cy="7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7" name="Rectangle 1068">
                  <a:extLst>
                    <a:ext uri="{FF2B5EF4-FFF2-40B4-BE49-F238E27FC236}">
                      <a16:creationId xmlns:a16="http://schemas.microsoft.com/office/drawing/2014/main" id="{9B65B9E7-99F3-2964-09E0-D0B086503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16"/>
                  <a:ext cx="2317" cy="1802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8" name="Rectangle 1069">
                  <a:extLst>
                    <a:ext uri="{FF2B5EF4-FFF2-40B4-BE49-F238E27FC236}">
                      <a16:creationId xmlns:a16="http://schemas.microsoft.com/office/drawing/2014/main" id="{0C58FA33-0F54-101A-61BE-A0801ABFB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664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9" name="Rectangle 1070">
                  <a:extLst>
                    <a:ext uri="{FF2B5EF4-FFF2-40B4-BE49-F238E27FC236}">
                      <a16:creationId xmlns:a16="http://schemas.microsoft.com/office/drawing/2014/main" id="{842FCB03-FC1C-FF60-741E-6F8F447AC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0" name="Rectangle 1071">
                  <a:extLst>
                    <a:ext uri="{FF2B5EF4-FFF2-40B4-BE49-F238E27FC236}">
                      <a16:creationId xmlns:a16="http://schemas.microsoft.com/office/drawing/2014/main" id="{BF4CB81D-79AA-0EA3-3054-206DDF9FA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1" name="Rectangle 1072">
                  <a:extLst>
                    <a:ext uri="{FF2B5EF4-FFF2-40B4-BE49-F238E27FC236}">
                      <a16:creationId xmlns:a16="http://schemas.microsoft.com/office/drawing/2014/main" id="{68AB4644-A37B-BD3E-D1D4-9980EB4B4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2" name="Rectangle 1073">
                  <a:extLst>
                    <a:ext uri="{FF2B5EF4-FFF2-40B4-BE49-F238E27FC236}">
                      <a16:creationId xmlns:a16="http://schemas.microsoft.com/office/drawing/2014/main" id="{29E72ED0-3C85-E57E-A13D-DE9A17FAB8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483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93" name="Rectangle 1074">
                  <a:extLst>
                    <a:ext uri="{FF2B5EF4-FFF2-40B4-BE49-F238E27FC236}">
                      <a16:creationId xmlns:a16="http://schemas.microsoft.com/office/drawing/2014/main" id="{B30EAFF5-6F7E-65DB-04AD-0B13777B84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4" name="Rectangle 1075">
                  <a:extLst>
                    <a:ext uri="{FF2B5EF4-FFF2-40B4-BE49-F238E27FC236}">
                      <a16:creationId xmlns:a16="http://schemas.microsoft.com/office/drawing/2014/main" id="{9112070F-FD57-9F0C-04C7-B6CF5D2E73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5" name="Rectangle 1076">
                  <a:extLst>
                    <a:ext uri="{FF2B5EF4-FFF2-40B4-BE49-F238E27FC236}">
                      <a16:creationId xmlns:a16="http://schemas.microsoft.com/office/drawing/2014/main" id="{FC926D92-5355-1BB3-5F1B-864D8466FF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38" name="Rectangle 1077">
                  <a:extLst>
                    <a:ext uri="{FF2B5EF4-FFF2-40B4-BE49-F238E27FC236}">
                      <a16:creationId xmlns:a16="http://schemas.microsoft.com/office/drawing/2014/main" id="{7388586D-9A9F-A1F7-82A8-73D8426770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306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39" name="Rectangle 1078">
                  <a:extLst>
                    <a:ext uri="{FF2B5EF4-FFF2-40B4-BE49-F238E27FC236}">
                      <a16:creationId xmlns:a16="http://schemas.microsoft.com/office/drawing/2014/main" id="{C9AA49D5-9917-A395-B4F8-917B5C97D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1" name="Rectangle 1079">
                  <a:extLst>
                    <a:ext uri="{FF2B5EF4-FFF2-40B4-BE49-F238E27FC236}">
                      <a16:creationId xmlns:a16="http://schemas.microsoft.com/office/drawing/2014/main" id="{C87E1E10-8CFB-1EB6-B0FB-A98653EAA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2" name="Rectangle 1080">
                  <a:extLst>
                    <a:ext uri="{FF2B5EF4-FFF2-40B4-BE49-F238E27FC236}">
                      <a16:creationId xmlns:a16="http://schemas.microsoft.com/office/drawing/2014/main" id="{459CB490-8CEE-C3AC-FCDB-8DA69A659B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3" name="Rectangle 1081">
                  <a:extLst>
                    <a:ext uri="{FF2B5EF4-FFF2-40B4-BE49-F238E27FC236}">
                      <a16:creationId xmlns:a16="http://schemas.microsoft.com/office/drawing/2014/main" id="{A005C533-4542-F97F-6F22-076242021C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126"/>
                  <a:ext cx="92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44" name="Rectangle 1082">
                  <a:extLst>
                    <a:ext uri="{FF2B5EF4-FFF2-40B4-BE49-F238E27FC236}">
                      <a16:creationId xmlns:a16="http://schemas.microsoft.com/office/drawing/2014/main" id="{07A777C5-3039-B638-4745-1ED52B7A6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5" name="Rectangle 1083">
                  <a:extLst>
                    <a:ext uri="{FF2B5EF4-FFF2-40B4-BE49-F238E27FC236}">
                      <a16:creationId xmlns:a16="http://schemas.microsoft.com/office/drawing/2014/main" id="{FE18134F-261D-3191-7BC0-99BBF92106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6" name="Rectangle 1084">
                  <a:extLst>
                    <a:ext uri="{FF2B5EF4-FFF2-40B4-BE49-F238E27FC236}">
                      <a16:creationId xmlns:a16="http://schemas.microsoft.com/office/drawing/2014/main" id="{DFD66670-F3DD-4697-298C-243A8C8390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2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0" name="Rectangle 1085">
                  <a:extLst>
                    <a:ext uri="{FF2B5EF4-FFF2-40B4-BE49-F238E27FC236}">
                      <a16:creationId xmlns:a16="http://schemas.microsoft.com/office/drawing/2014/main" id="{306EAB61-F03C-F7EA-068B-4E045E4930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2945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61" name="Rectangle 1086">
                  <a:extLst>
                    <a:ext uri="{FF2B5EF4-FFF2-40B4-BE49-F238E27FC236}">
                      <a16:creationId xmlns:a16="http://schemas.microsoft.com/office/drawing/2014/main" id="{0C0312F8-8043-A756-6C4F-4B64BDB1C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294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2" name="Rectangle 1087">
                  <a:extLst>
                    <a:ext uri="{FF2B5EF4-FFF2-40B4-BE49-F238E27FC236}">
                      <a16:creationId xmlns:a16="http://schemas.microsoft.com/office/drawing/2014/main" id="{24687F35-0FCC-9FCF-4AB1-F4FB2D1876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294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617" name="Rectangle 1089">
                <a:extLst>
                  <a:ext uri="{FF2B5EF4-FFF2-40B4-BE49-F238E27FC236}">
                    <a16:creationId xmlns:a16="http://schemas.microsoft.com/office/drawing/2014/main" id="{CD46B3D6-1E90-2A3F-9454-9627DFCE3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949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8" name="Rectangle 1090">
                <a:extLst>
                  <a:ext uri="{FF2B5EF4-FFF2-40B4-BE49-F238E27FC236}">
                    <a16:creationId xmlns:a16="http://schemas.microsoft.com/office/drawing/2014/main" id="{7B84A5A7-74B7-57BF-8E0B-898E96DB9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764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" name="Rectangle 1091">
                <a:extLst>
                  <a:ext uri="{FF2B5EF4-FFF2-40B4-BE49-F238E27FC236}">
                    <a16:creationId xmlns:a16="http://schemas.microsoft.com/office/drawing/2014/main" id="{DCF0A62E-447B-CB71-40A2-23CC227FF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0" name="Rectangle 1092">
                <a:extLst>
                  <a:ext uri="{FF2B5EF4-FFF2-40B4-BE49-F238E27FC236}">
                    <a16:creationId xmlns:a16="http://schemas.microsoft.com/office/drawing/2014/main" id="{C2EDBDB0-2815-A383-99EB-0917CAE00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1" name="Rectangle 1093">
                <a:extLst>
                  <a:ext uri="{FF2B5EF4-FFF2-40B4-BE49-F238E27FC236}">
                    <a16:creationId xmlns:a16="http://schemas.microsoft.com/office/drawing/2014/main" id="{B8FAA845-85CF-38C0-2CF2-FF036D474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2" name="Rectangle 1094">
                <a:extLst>
                  <a:ext uri="{FF2B5EF4-FFF2-40B4-BE49-F238E27FC236}">
                    <a16:creationId xmlns:a16="http://schemas.microsoft.com/office/drawing/2014/main" id="{8C9BD304-F610-A34E-7FCF-ACE50E05C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588"/>
                <a:ext cx="92" cy="5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Rectangle 1095">
                <a:extLst>
                  <a:ext uri="{FF2B5EF4-FFF2-40B4-BE49-F238E27FC236}">
                    <a16:creationId xmlns:a16="http://schemas.microsoft.com/office/drawing/2014/main" id="{7CFE8297-3AC7-4A8B-A32F-A052E2AA9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4" name="Rectangle 1096">
                <a:extLst>
                  <a:ext uri="{FF2B5EF4-FFF2-40B4-BE49-F238E27FC236}">
                    <a16:creationId xmlns:a16="http://schemas.microsoft.com/office/drawing/2014/main" id="{8231214F-A7A9-8D6C-0CE4-9F2DEA5E2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Rectangle 1097">
                <a:extLst>
                  <a:ext uri="{FF2B5EF4-FFF2-40B4-BE49-F238E27FC236}">
                    <a16:creationId xmlns:a16="http://schemas.microsoft.com/office/drawing/2014/main" id="{67E92100-B99E-AD84-FDDE-8DD99E5FB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6" name="Rectangle 1098">
                <a:extLst>
                  <a:ext uri="{FF2B5EF4-FFF2-40B4-BE49-F238E27FC236}">
                    <a16:creationId xmlns:a16="http://schemas.microsoft.com/office/drawing/2014/main" id="{896DBC8E-D6AD-E0FE-433B-110991201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407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Rectangle 1099">
                <a:extLst>
                  <a:ext uri="{FF2B5EF4-FFF2-40B4-BE49-F238E27FC236}">
                    <a16:creationId xmlns:a16="http://schemas.microsoft.com/office/drawing/2014/main" id="{A04C288D-FA42-ACCF-0EE0-B00EDE072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8" name="Rectangle 1100">
                <a:extLst>
                  <a:ext uri="{FF2B5EF4-FFF2-40B4-BE49-F238E27FC236}">
                    <a16:creationId xmlns:a16="http://schemas.microsoft.com/office/drawing/2014/main" id="{88D00642-0D61-B907-F45B-75BDEA51D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9" name="Rectangle 1101">
                <a:extLst>
                  <a:ext uri="{FF2B5EF4-FFF2-40B4-BE49-F238E27FC236}">
                    <a16:creationId xmlns:a16="http://schemas.microsoft.com/office/drawing/2014/main" id="{5108396F-5F56-D297-B3D8-87CCACC22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0" name="Rectangle 1102">
                <a:extLst>
                  <a:ext uri="{FF2B5EF4-FFF2-40B4-BE49-F238E27FC236}">
                    <a16:creationId xmlns:a16="http://schemas.microsoft.com/office/drawing/2014/main" id="{C8DA472F-7E9B-32AD-D639-F1194A578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230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Rectangle 1103">
                <a:extLst>
                  <a:ext uri="{FF2B5EF4-FFF2-40B4-BE49-F238E27FC236}">
                    <a16:creationId xmlns:a16="http://schemas.microsoft.com/office/drawing/2014/main" id="{75F23778-67EA-E4F0-63CB-86BF49E08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2" name="Rectangle 1104">
                <a:extLst>
                  <a:ext uri="{FF2B5EF4-FFF2-40B4-BE49-F238E27FC236}">
                    <a16:creationId xmlns:a16="http://schemas.microsoft.com/office/drawing/2014/main" id="{D9DDEE9A-25E9-BB81-9451-483B424ED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3" name="Rectangle 1105">
                <a:extLst>
                  <a:ext uri="{FF2B5EF4-FFF2-40B4-BE49-F238E27FC236}">
                    <a16:creationId xmlns:a16="http://schemas.microsoft.com/office/drawing/2014/main" id="{5E9701AB-B07A-5161-FF64-CFFCE43B6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4" name="Rectangle 1106">
                <a:extLst>
                  <a:ext uri="{FF2B5EF4-FFF2-40B4-BE49-F238E27FC236}">
                    <a16:creationId xmlns:a16="http://schemas.microsoft.com/office/drawing/2014/main" id="{44359EFE-51D1-E0D9-6432-B266AEF4A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049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Rectangle 1107">
                <a:extLst>
                  <a:ext uri="{FF2B5EF4-FFF2-40B4-BE49-F238E27FC236}">
                    <a16:creationId xmlns:a16="http://schemas.microsoft.com/office/drawing/2014/main" id="{72766989-71BF-58F8-47BA-7F32439B0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6" name="Rectangle 1108">
                <a:extLst>
                  <a:ext uri="{FF2B5EF4-FFF2-40B4-BE49-F238E27FC236}">
                    <a16:creationId xmlns:a16="http://schemas.microsoft.com/office/drawing/2014/main" id="{799033B3-81DE-795C-26F8-D6857F620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7" name="Rectangle 1109">
                <a:extLst>
                  <a:ext uri="{FF2B5EF4-FFF2-40B4-BE49-F238E27FC236}">
                    <a16:creationId xmlns:a16="http://schemas.microsoft.com/office/drawing/2014/main" id="{45B0D646-177D-8701-C86C-B2F5AE51D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8" name="Rectangle 1110">
                <a:extLst>
                  <a:ext uri="{FF2B5EF4-FFF2-40B4-BE49-F238E27FC236}">
                    <a16:creationId xmlns:a16="http://schemas.microsoft.com/office/drawing/2014/main" id="{3A7A1D1F-604E-593E-6F1A-01B43218C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55" cy="15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Rectangle 1111">
                <a:extLst>
                  <a:ext uri="{FF2B5EF4-FFF2-40B4-BE49-F238E27FC236}">
                    <a16:creationId xmlns:a16="http://schemas.microsoft.com/office/drawing/2014/main" id="{FE2ED23D-91B5-DCC5-2DC6-8FB4C8D1F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55" cy="15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" name="Rectangle 1112">
                <a:extLst>
                  <a:ext uri="{FF2B5EF4-FFF2-40B4-BE49-F238E27FC236}">
                    <a16:creationId xmlns:a16="http://schemas.microsoft.com/office/drawing/2014/main" id="{D3E10275-263D-F88C-B413-063AA1A20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29" cy="13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" name="Freeform 1113">
                <a:extLst>
                  <a:ext uri="{FF2B5EF4-FFF2-40B4-BE49-F238E27FC236}">
                    <a16:creationId xmlns:a16="http://schemas.microsoft.com/office/drawing/2014/main" id="{679A0E37-DBB9-B2CD-957D-91DFB946C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" y="1786"/>
                <a:ext cx="122" cy="124"/>
              </a:xfrm>
              <a:custGeom>
                <a:avLst/>
                <a:gdLst>
                  <a:gd name="T0" fmla="*/ 0 w 33"/>
                  <a:gd name="T1" fmla="*/ 16 h 33"/>
                  <a:gd name="T2" fmla="*/ 16 w 33"/>
                  <a:gd name="T3" fmla="*/ 0 h 33"/>
                  <a:gd name="T4" fmla="*/ 33 w 33"/>
                  <a:gd name="T5" fmla="*/ 16 h 33"/>
                  <a:gd name="T6" fmla="*/ 16 w 33"/>
                  <a:gd name="T7" fmla="*/ 33 h 33"/>
                  <a:gd name="T8" fmla="*/ 0 w 33"/>
                  <a:gd name="T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0" y="16"/>
                    </a:moveTo>
                    <a:lnTo>
                      <a:pt x="16" y="0"/>
                    </a:lnTo>
                    <a:lnTo>
                      <a:pt x="33" y="16"/>
                    </a:lnTo>
                    <a:lnTo>
                      <a:pt x="16" y="33"/>
                    </a:lnTo>
                    <a:lnTo>
                      <a:pt x="0" y="16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" name="Line 1114">
                <a:extLst>
                  <a:ext uri="{FF2B5EF4-FFF2-40B4-BE49-F238E27FC236}">
                    <a16:creationId xmlns:a16="http://schemas.microsoft.com/office/drawing/2014/main" id="{A019EE81-3CDC-97EE-0B9F-688FDAD14F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3" y="1816"/>
                <a:ext cx="56" cy="57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Line 1115">
                <a:extLst>
                  <a:ext uri="{FF2B5EF4-FFF2-40B4-BE49-F238E27FC236}">
                    <a16:creationId xmlns:a16="http://schemas.microsoft.com/office/drawing/2014/main" id="{D260454A-D51E-2AA5-F334-FF2B46120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7" y="1820"/>
                <a:ext cx="55" cy="56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Line 1116">
                <a:extLst>
                  <a:ext uri="{FF2B5EF4-FFF2-40B4-BE49-F238E27FC236}">
                    <a16:creationId xmlns:a16="http://schemas.microsoft.com/office/drawing/2014/main" id="{D3EE6115-5960-4A6D-3329-B7E670EF8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1" y="1824"/>
                <a:ext cx="55" cy="56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1117">
                <a:extLst>
                  <a:ext uri="{FF2B5EF4-FFF2-40B4-BE49-F238E27FC236}">
                    <a16:creationId xmlns:a16="http://schemas.microsoft.com/office/drawing/2014/main" id="{66A5E4A9-DA40-1B16-94F9-89923BB91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" y="1816"/>
                <a:ext cx="18" cy="26"/>
              </a:xfrm>
              <a:custGeom>
                <a:avLst/>
                <a:gdLst>
                  <a:gd name="T0" fmla="*/ 0 w 5"/>
                  <a:gd name="T1" fmla="*/ 7 h 7"/>
                  <a:gd name="T2" fmla="*/ 0 w 5"/>
                  <a:gd name="T3" fmla="*/ 1 h 7"/>
                  <a:gd name="T4" fmla="*/ 1 w 5"/>
                  <a:gd name="T5" fmla="*/ 0 h 7"/>
                  <a:gd name="T6" fmla="*/ 3 w 5"/>
                  <a:gd name="T7" fmla="*/ 0 h 7"/>
                  <a:gd name="T8" fmla="*/ 4 w 5"/>
                  <a:gd name="T9" fmla="*/ 1 h 7"/>
                  <a:gd name="T10" fmla="*/ 4 w 5"/>
                  <a:gd name="T11" fmla="*/ 2 h 7"/>
                  <a:gd name="T12" fmla="*/ 3 w 5"/>
                  <a:gd name="T13" fmla="*/ 3 h 7"/>
                  <a:gd name="T14" fmla="*/ 0 w 5"/>
                  <a:gd name="T15" fmla="*/ 3 h 7"/>
                  <a:gd name="T16" fmla="*/ 1 w 5"/>
                  <a:gd name="T17" fmla="*/ 3 h 7"/>
                  <a:gd name="T18" fmla="*/ 5 w 5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0" y="7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5" y="7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Freeform 1118">
                <a:extLst>
                  <a:ext uri="{FF2B5EF4-FFF2-40B4-BE49-F238E27FC236}">
                    <a16:creationId xmlns:a16="http://schemas.microsoft.com/office/drawing/2014/main" id="{CF547314-0BB9-F839-21E5-FB7BBA463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" y="1854"/>
                <a:ext cx="15" cy="26"/>
              </a:xfrm>
              <a:custGeom>
                <a:avLst/>
                <a:gdLst>
                  <a:gd name="T0" fmla="*/ 4 w 4"/>
                  <a:gd name="T1" fmla="*/ 1 h 7"/>
                  <a:gd name="T2" fmla="*/ 2 w 4"/>
                  <a:gd name="T3" fmla="*/ 0 h 7"/>
                  <a:gd name="T4" fmla="*/ 1 w 4"/>
                  <a:gd name="T5" fmla="*/ 0 h 7"/>
                  <a:gd name="T6" fmla="*/ 0 w 4"/>
                  <a:gd name="T7" fmla="*/ 1 h 7"/>
                  <a:gd name="T8" fmla="*/ 0 w 4"/>
                  <a:gd name="T9" fmla="*/ 2 h 7"/>
                  <a:gd name="T10" fmla="*/ 1 w 4"/>
                  <a:gd name="T11" fmla="*/ 3 h 7"/>
                  <a:gd name="T12" fmla="*/ 2 w 4"/>
                  <a:gd name="T13" fmla="*/ 3 h 7"/>
                  <a:gd name="T14" fmla="*/ 4 w 4"/>
                  <a:gd name="T15" fmla="*/ 5 h 7"/>
                  <a:gd name="T16" fmla="*/ 4 w 4"/>
                  <a:gd name="T17" fmla="*/ 6 h 7"/>
                  <a:gd name="T18" fmla="*/ 4 w 4"/>
                  <a:gd name="T19" fmla="*/ 7 h 7"/>
                  <a:gd name="T20" fmla="*/ 1 w 4"/>
                  <a:gd name="T21" fmla="*/ 7 h 7"/>
                  <a:gd name="T22" fmla="*/ 0 w 4"/>
                  <a:gd name="T2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7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1" y="7"/>
                    </a:lnTo>
                    <a:lnTo>
                      <a:pt x="0" y="6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Freeform 1119">
                <a:extLst>
                  <a:ext uri="{FF2B5EF4-FFF2-40B4-BE49-F238E27FC236}">
                    <a16:creationId xmlns:a16="http://schemas.microsoft.com/office/drawing/2014/main" id="{DAA7B079-9DFC-602A-2A12-B13317CC3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" y="2290"/>
                <a:ext cx="2299" cy="1201"/>
              </a:xfrm>
              <a:custGeom>
                <a:avLst/>
                <a:gdLst>
                  <a:gd name="T0" fmla="*/ 9 w 624"/>
                  <a:gd name="T1" fmla="*/ 80 h 319"/>
                  <a:gd name="T2" fmla="*/ 20 w 624"/>
                  <a:gd name="T3" fmla="*/ 56 h 319"/>
                  <a:gd name="T4" fmla="*/ 31 w 624"/>
                  <a:gd name="T5" fmla="*/ 24 h 319"/>
                  <a:gd name="T6" fmla="*/ 42 w 624"/>
                  <a:gd name="T7" fmla="*/ 32 h 319"/>
                  <a:gd name="T8" fmla="*/ 52 w 624"/>
                  <a:gd name="T9" fmla="*/ 6 h 319"/>
                  <a:gd name="T10" fmla="*/ 63 w 624"/>
                  <a:gd name="T11" fmla="*/ 15 h 319"/>
                  <a:gd name="T12" fmla="*/ 74 w 624"/>
                  <a:gd name="T13" fmla="*/ 23 h 319"/>
                  <a:gd name="T14" fmla="*/ 85 w 624"/>
                  <a:gd name="T15" fmla="*/ 38 h 319"/>
                  <a:gd name="T16" fmla="*/ 96 w 624"/>
                  <a:gd name="T17" fmla="*/ 68 h 319"/>
                  <a:gd name="T18" fmla="*/ 107 w 624"/>
                  <a:gd name="T19" fmla="*/ 111 h 319"/>
                  <a:gd name="T20" fmla="*/ 118 w 624"/>
                  <a:gd name="T21" fmla="*/ 143 h 319"/>
                  <a:gd name="T22" fmla="*/ 129 w 624"/>
                  <a:gd name="T23" fmla="*/ 180 h 319"/>
                  <a:gd name="T24" fmla="*/ 140 w 624"/>
                  <a:gd name="T25" fmla="*/ 238 h 319"/>
                  <a:gd name="T26" fmla="*/ 151 w 624"/>
                  <a:gd name="T27" fmla="*/ 274 h 319"/>
                  <a:gd name="T28" fmla="*/ 162 w 624"/>
                  <a:gd name="T29" fmla="*/ 296 h 319"/>
                  <a:gd name="T30" fmla="*/ 171 w 624"/>
                  <a:gd name="T31" fmla="*/ 39 h 319"/>
                  <a:gd name="T32" fmla="*/ 182 w 624"/>
                  <a:gd name="T33" fmla="*/ 18 h 319"/>
                  <a:gd name="T34" fmla="*/ 193 w 624"/>
                  <a:gd name="T35" fmla="*/ 7 h 319"/>
                  <a:gd name="T36" fmla="*/ 204 w 624"/>
                  <a:gd name="T37" fmla="*/ 8 h 319"/>
                  <a:gd name="T38" fmla="*/ 214 w 624"/>
                  <a:gd name="T39" fmla="*/ 15 h 319"/>
                  <a:gd name="T40" fmla="*/ 225 w 624"/>
                  <a:gd name="T41" fmla="*/ 13 h 319"/>
                  <a:gd name="T42" fmla="*/ 236 w 624"/>
                  <a:gd name="T43" fmla="*/ 43 h 319"/>
                  <a:gd name="T44" fmla="*/ 247 w 624"/>
                  <a:gd name="T45" fmla="*/ 72 h 319"/>
                  <a:gd name="T46" fmla="*/ 258 w 624"/>
                  <a:gd name="T47" fmla="*/ 109 h 319"/>
                  <a:gd name="T48" fmla="*/ 269 w 624"/>
                  <a:gd name="T49" fmla="*/ 147 h 319"/>
                  <a:gd name="T50" fmla="*/ 280 w 624"/>
                  <a:gd name="T51" fmla="*/ 177 h 319"/>
                  <a:gd name="T52" fmla="*/ 291 w 624"/>
                  <a:gd name="T53" fmla="*/ 216 h 319"/>
                  <a:gd name="T54" fmla="*/ 302 w 624"/>
                  <a:gd name="T55" fmla="*/ 269 h 319"/>
                  <a:gd name="T56" fmla="*/ 313 w 624"/>
                  <a:gd name="T57" fmla="*/ 289 h 319"/>
                  <a:gd name="T58" fmla="*/ 324 w 624"/>
                  <a:gd name="T59" fmla="*/ 309 h 319"/>
                  <a:gd name="T60" fmla="*/ 335 w 624"/>
                  <a:gd name="T61" fmla="*/ 302 h 319"/>
                  <a:gd name="T62" fmla="*/ 343 w 624"/>
                  <a:gd name="T63" fmla="*/ 281 h 319"/>
                  <a:gd name="T64" fmla="*/ 354 w 624"/>
                  <a:gd name="T65" fmla="*/ 235 h 319"/>
                  <a:gd name="T66" fmla="*/ 365 w 624"/>
                  <a:gd name="T67" fmla="*/ 190 h 319"/>
                  <a:gd name="T68" fmla="*/ 376 w 624"/>
                  <a:gd name="T69" fmla="*/ 161 h 319"/>
                  <a:gd name="T70" fmla="*/ 387 w 624"/>
                  <a:gd name="T71" fmla="*/ 132 h 319"/>
                  <a:gd name="T72" fmla="*/ 398 w 624"/>
                  <a:gd name="T73" fmla="*/ 88 h 319"/>
                  <a:gd name="T74" fmla="*/ 409 w 624"/>
                  <a:gd name="T75" fmla="*/ 55 h 319"/>
                  <a:gd name="T76" fmla="*/ 420 w 624"/>
                  <a:gd name="T77" fmla="*/ 36 h 319"/>
                  <a:gd name="T78" fmla="*/ 431 w 624"/>
                  <a:gd name="T79" fmla="*/ 18 h 319"/>
                  <a:gd name="T80" fmla="*/ 442 w 624"/>
                  <a:gd name="T81" fmla="*/ 19 h 319"/>
                  <a:gd name="T82" fmla="*/ 453 w 624"/>
                  <a:gd name="T83" fmla="*/ 4 h 319"/>
                  <a:gd name="T84" fmla="*/ 464 w 624"/>
                  <a:gd name="T85" fmla="*/ 16 h 319"/>
                  <a:gd name="T86" fmla="*/ 475 w 624"/>
                  <a:gd name="T87" fmla="*/ 45 h 319"/>
                  <a:gd name="T88" fmla="*/ 485 w 624"/>
                  <a:gd name="T89" fmla="*/ 53 h 319"/>
                  <a:gd name="T90" fmla="*/ 494 w 624"/>
                  <a:gd name="T91" fmla="*/ 69 h 319"/>
                  <a:gd name="T92" fmla="*/ 505 w 624"/>
                  <a:gd name="T93" fmla="*/ 94 h 319"/>
                  <a:gd name="T94" fmla="*/ 516 w 624"/>
                  <a:gd name="T95" fmla="*/ 130 h 319"/>
                  <a:gd name="T96" fmla="*/ 527 w 624"/>
                  <a:gd name="T97" fmla="*/ 188 h 319"/>
                  <a:gd name="T98" fmla="*/ 538 w 624"/>
                  <a:gd name="T99" fmla="*/ 238 h 319"/>
                  <a:gd name="T100" fmla="*/ 549 w 624"/>
                  <a:gd name="T101" fmla="*/ 268 h 319"/>
                  <a:gd name="T102" fmla="*/ 560 w 624"/>
                  <a:gd name="T103" fmla="*/ 306 h 319"/>
                  <a:gd name="T104" fmla="*/ 571 w 624"/>
                  <a:gd name="T105" fmla="*/ 313 h 319"/>
                  <a:gd name="T106" fmla="*/ 579 w 624"/>
                  <a:gd name="T107" fmla="*/ 295 h 319"/>
                  <a:gd name="T108" fmla="*/ 590 w 624"/>
                  <a:gd name="T109" fmla="*/ 265 h 319"/>
                  <a:gd name="T110" fmla="*/ 599 w 624"/>
                  <a:gd name="T111" fmla="*/ 212 h 319"/>
                  <a:gd name="T112" fmla="*/ 610 w 624"/>
                  <a:gd name="T113" fmla="*/ 170 h 319"/>
                  <a:gd name="T114" fmla="*/ 621 w 624"/>
                  <a:gd name="T115" fmla="*/ 133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24" h="319">
                    <a:moveTo>
                      <a:pt x="0" y="107"/>
                    </a:moveTo>
                    <a:lnTo>
                      <a:pt x="0" y="107"/>
                    </a:lnTo>
                    <a:lnTo>
                      <a:pt x="1" y="102"/>
                    </a:lnTo>
                    <a:lnTo>
                      <a:pt x="2" y="98"/>
                    </a:lnTo>
                    <a:lnTo>
                      <a:pt x="3" y="94"/>
                    </a:lnTo>
                    <a:lnTo>
                      <a:pt x="4" y="90"/>
                    </a:lnTo>
                    <a:lnTo>
                      <a:pt x="5" y="88"/>
                    </a:lnTo>
                    <a:lnTo>
                      <a:pt x="6" y="88"/>
                    </a:lnTo>
                    <a:lnTo>
                      <a:pt x="7" y="86"/>
                    </a:lnTo>
                    <a:lnTo>
                      <a:pt x="8" y="83"/>
                    </a:lnTo>
                    <a:lnTo>
                      <a:pt x="9" y="80"/>
                    </a:lnTo>
                    <a:lnTo>
                      <a:pt x="10" y="76"/>
                    </a:lnTo>
                    <a:lnTo>
                      <a:pt x="11" y="72"/>
                    </a:lnTo>
                    <a:lnTo>
                      <a:pt x="12" y="68"/>
                    </a:lnTo>
                    <a:lnTo>
                      <a:pt x="13" y="64"/>
                    </a:lnTo>
                    <a:lnTo>
                      <a:pt x="14" y="63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7" y="65"/>
                    </a:lnTo>
                    <a:lnTo>
                      <a:pt x="18" y="64"/>
                    </a:lnTo>
                    <a:lnTo>
                      <a:pt x="19" y="61"/>
                    </a:lnTo>
                    <a:lnTo>
                      <a:pt x="20" y="56"/>
                    </a:lnTo>
                    <a:lnTo>
                      <a:pt x="21" y="48"/>
                    </a:lnTo>
                    <a:lnTo>
                      <a:pt x="22" y="41"/>
                    </a:lnTo>
                    <a:lnTo>
                      <a:pt x="23" y="37"/>
                    </a:lnTo>
                    <a:lnTo>
                      <a:pt x="24" y="33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7" y="36"/>
                    </a:lnTo>
                    <a:lnTo>
                      <a:pt x="28" y="36"/>
                    </a:lnTo>
                    <a:lnTo>
                      <a:pt x="29" y="32"/>
                    </a:lnTo>
                    <a:lnTo>
                      <a:pt x="30" y="26"/>
                    </a:lnTo>
                    <a:lnTo>
                      <a:pt x="31" y="24"/>
                    </a:lnTo>
                    <a:lnTo>
                      <a:pt x="32" y="23"/>
                    </a:lnTo>
                    <a:lnTo>
                      <a:pt x="33" y="26"/>
                    </a:lnTo>
                    <a:lnTo>
                      <a:pt x="34" y="30"/>
                    </a:lnTo>
                    <a:lnTo>
                      <a:pt x="35" y="32"/>
                    </a:lnTo>
                    <a:lnTo>
                      <a:pt x="36" y="33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9" y="32"/>
                    </a:lnTo>
                    <a:lnTo>
                      <a:pt x="40" y="32"/>
                    </a:lnTo>
                    <a:lnTo>
                      <a:pt x="41" y="33"/>
                    </a:lnTo>
                    <a:lnTo>
                      <a:pt x="42" y="32"/>
                    </a:lnTo>
                    <a:lnTo>
                      <a:pt x="43" y="31"/>
                    </a:lnTo>
                    <a:lnTo>
                      <a:pt x="44" y="28"/>
                    </a:lnTo>
                    <a:lnTo>
                      <a:pt x="44" y="29"/>
                    </a:lnTo>
                    <a:lnTo>
                      <a:pt x="45" y="25"/>
                    </a:lnTo>
                    <a:lnTo>
                      <a:pt x="46" y="23"/>
                    </a:lnTo>
                    <a:lnTo>
                      <a:pt x="47" y="21"/>
                    </a:lnTo>
                    <a:lnTo>
                      <a:pt x="48" y="19"/>
                    </a:lnTo>
                    <a:lnTo>
                      <a:pt x="49" y="16"/>
                    </a:lnTo>
                    <a:lnTo>
                      <a:pt x="50" y="13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3" y="5"/>
                    </a:lnTo>
                    <a:lnTo>
                      <a:pt x="54" y="4"/>
                    </a:lnTo>
                    <a:lnTo>
                      <a:pt x="55" y="5"/>
                    </a:lnTo>
                    <a:lnTo>
                      <a:pt x="56" y="6"/>
                    </a:lnTo>
                    <a:lnTo>
                      <a:pt x="57" y="7"/>
                    </a:lnTo>
                    <a:lnTo>
                      <a:pt x="58" y="8"/>
                    </a:lnTo>
                    <a:lnTo>
                      <a:pt x="59" y="8"/>
                    </a:lnTo>
                    <a:lnTo>
                      <a:pt x="60" y="7"/>
                    </a:lnTo>
                    <a:lnTo>
                      <a:pt x="61" y="9"/>
                    </a:lnTo>
                    <a:lnTo>
                      <a:pt x="62" y="12"/>
                    </a:lnTo>
                    <a:lnTo>
                      <a:pt x="63" y="15"/>
                    </a:lnTo>
                    <a:lnTo>
                      <a:pt x="64" y="18"/>
                    </a:lnTo>
                    <a:lnTo>
                      <a:pt x="65" y="19"/>
                    </a:lnTo>
                    <a:lnTo>
                      <a:pt x="66" y="19"/>
                    </a:lnTo>
                    <a:lnTo>
                      <a:pt x="67" y="19"/>
                    </a:lnTo>
                    <a:lnTo>
                      <a:pt x="68" y="19"/>
                    </a:lnTo>
                    <a:lnTo>
                      <a:pt x="69" y="19"/>
                    </a:lnTo>
                    <a:lnTo>
                      <a:pt x="70" y="18"/>
                    </a:lnTo>
                    <a:lnTo>
                      <a:pt x="71" y="18"/>
                    </a:lnTo>
                    <a:lnTo>
                      <a:pt x="72" y="21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8" y="27"/>
                    </a:lnTo>
                    <a:lnTo>
                      <a:pt x="79" y="30"/>
                    </a:lnTo>
                    <a:lnTo>
                      <a:pt x="80" y="31"/>
                    </a:lnTo>
                    <a:lnTo>
                      <a:pt x="81" y="32"/>
                    </a:lnTo>
                    <a:lnTo>
                      <a:pt x="82" y="33"/>
                    </a:lnTo>
                    <a:lnTo>
                      <a:pt x="83" y="33"/>
                    </a:lnTo>
                    <a:lnTo>
                      <a:pt x="84" y="34"/>
                    </a:lnTo>
                    <a:lnTo>
                      <a:pt x="85" y="38"/>
                    </a:lnTo>
                    <a:lnTo>
                      <a:pt x="86" y="42"/>
                    </a:lnTo>
                    <a:lnTo>
                      <a:pt x="87" y="45"/>
                    </a:lnTo>
                    <a:lnTo>
                      <a:pt x="88" y="48"/>
                    </a:lnTo>
                    <a:lnTo>
                      <a:pt x="89" y="50"/>
                    </a:lnTo>
                    <a:lnTo>
                      <a:pt x="90" y="53"/>
                    </a:lnTo>
                    <a:lnTo>
                      <a:pt x="91" y="56"/>
                    </a:lnTo>
                    <a:lnTo>
                      <a:pt x="92" y="60"/>
                    </a:lnTo>
                    <a:lnTo>
                      <a:pt x="93" y="62"/>
                    </a:lnTo>
                    <a:lnTo>
                      <a:pt x="94" y="63"/>
                    </a:lnTo>
                    <a:lnTo>
                      <a:pt x="95" y="65"/>
                    </a:lnTo>
                    <a:lnTo>
                      <a:pt x="96" y="68"/>
                    </a:lnTo>
                    <a:lnTo>
                      <a:pt x="97" y="71"/>
                    </a:lnTo>
                    <a:lnTo>
                      <a:pt x="98" y="75"/>
                    </a:lnTo>
                    <a:lnTo>
                      <a:pt x="99" y="78"/>
                    </a:lnTo>
                    <a:lnTo>
                      <a:pt x="100" y="82"/>
                    </a:lnTo>
                    <a:lnTo>
                      <a:pt x="101" y="85"/>
                    </a:lnTo>
                    <a:lnTo>
                      <a:pt x="102" y="90"/>
                    </a:lnTo>
                    <a:lnTo>
                      <a:pt x="103" y="95"/>
                    </a:lnTo>
                    <a:lnTo>
                      <a:pt x="104" y="98"/>
                    </a:lnTo>
                    <a:lnTo>
                      <a:pt x="105" y="102"/>
                    </a:lnTo>
                    <a:lnTo>
                      <a:pt x="106" y="107"/>
                    </a:lnTo>
                    <a:lnTo>
                      <a:pt x="107" y="111"/>
                    </a:lnTo>
                    <a:lnTo>
                      <a:pt x="108" y="116"/>
                    </a:lnTo>
                    <a:lnTo>
                      <a:pt x="109" y="119"/>
                    </a:lnTo>
                    <a:lnTo>
                      <a:pt x="110" y="121"/>
                    </a:lnTo>
                    <a:lnTo>
                      <a:pt x="111" y="122"/>
                    </a:lnTo>
                    <a:lnTo>
                      <a:pt x="112" y="123"/>
                    </a:lnTo>
                    <a:lnTo>
                      <a:pt x="113" y="126"/>
                    </a:lnTo>
                    <a:lnTo>
                      <a:pt x="114" y="129"/>
                    </a:lnTo>
                    <a:lnTo>
                      <a:pt x="115" y="136"/>
                    </a:lnTo>
                    <a:lnTo>
                      <a:pt x="116" y="142"/>
                    </a:lnTo>
                    <a:lnTo>
                      <a:pt x="117" y="143"/>
                    </a:lnTo>
                    <a:lnTo>
                      <a:pt x="118" y="143"/>
                    </a:lnTo>
                    <a:lnTo>
                      <a:pt x="119" y="146"/>
                    </a:lnTo>
                    <a:lnTo>
                      <a:pt x="120" y="150"/>
                    </a:lnTo>
                    <a:lnTo>
                      <a:pt x="121" y="156"/>
                    </a:lnTo>
                    <a:lnTo>
                      <a:pt x="122" y="163"/>
                    </a:lnTo>
                    <a:lnTo>
                      <a:pt x="123" y="168"/>
                    </a:lnTo>
                    <a:lnTo>
                      <a:pt x="124" y="171"/>
                    </a:lnTo>
                    <a:lnTo>
                      <a:pt x="125" y="174"/>
                    </a:lnTo>
                    <a:lnTo>
                      <a:pt x="126" y="176"/>
                    </a:lnTo>
                    <a:lnTo>
                      <a:pt x="127" y="179"/>
                    </a:lnTo>
                    <a:lnTo>
                      <a:pt x="128" y="180"/>
                    </a:lnTo>
                    <a:lnTo>
                      <a:pt x="129" y="180"/>
                    </a:lnTo>
                    <a:lnTo>
                      <a:pt x="130" y="186"/>
                    </a:lnTo>
                    <a:lnTo>
                      <a:pt x="131" y="192"/>
                    </a:lnTo>
                    <a:lnTo>
                      <a:pt x="132" y="199"/>
                    </a:lnTo>
                    <a:lnTo>
                      <a:pt x="133" y="205"/>
                    </a:lnTo>
                    <a:lnTo>
                      <a:pt x="134" y="211"/>
                    </a:lnTo>
                    <a:lnTo>
                      <a:pt x="135" y="216"/>
                    </a:lnTo>
                    <a:lnTo>
                      <a:pt x="136" y="220"/>
                    </a:lnTo>
                    <a:lnTo>
                      <a:pt x="137" y="222"/>
                    </a:lnTo>
                    <a:lnTo>
                      <a:pt x="138" y="226"/>
                    </a:lnTo>
                    <a:lnTo>
                      <a:pt x="139" y="232"/>
                    </a:lnTo>
                    <a:lnTo>
                      <a:pt x="140" y="238"/>
                    </a:lnTo>
                    <a:lnTo>
                      <a:pt x="141" y="242"/>
                    </a:lnTo>
                    <a:lnTo>
                      <a:pt x="142" y="245"/>
                    </a:lnTo>
                    <a:lnTo>
                      <a:pt x="143" y="247"/>
                    </a:lnTo>
                    <a:lnTo>
                      <a:pt x="144" y="249"/>
                    </a:lnTo>
                    <a:lnTo>
                      <a:pt x="145" y="251"/>
                    </a:lnTo>
                    <a:lnTo>
                      <a:pt x="146" y="253"/>
                    </a:lnTo>
                    <a:lnTo>
                      <a:pt x="147" y="259"/>
                    </a:lnTo>
                    <a:lnTo>
                      <a:pt x="148" y="267"/>
                    </a:lnTo>
                    <a:lnTo>
                      <a:pt x="149" y="271"/>
                    </a:lnTo>
                    <a:lnTo>
                      <a:pt x="150" y="273"/>
                    </a:lnTo>
                    <a:lnTo>
                      <a:pt x="151" y="274"/>
                    </a:lnTo>
                    <a:lnTo>
                      <a:pt x="152" y="278"/>
                    </a:lnTo>
                    <a:lnTo>
                      <a:pt x="153" y="282"/>
                    </a:lnTo>
                    <a:lnTo>
                      <a:pt x="154" y="286"/>
                    </a:lnTo>
                    <a:lnTo>
                      <a:pt x="155" y="290"/>
                    </a:lnTo>
                    <a:lnTo>
                      <a:pt x="156" y="292"/>
                    </a:lnTo>
                    <a:lnTo>
                      <a:pt x="157" y="295"/>
                    </a:lnTo>
                    <a:lnTo>
                      <a:pt x="158" y="296"/>
                    </a:lnTo>
                    <a:lnTo>
                      <a:pt x="159" y="296"/>
                    </a:lnTo>
                    <a:lnTo>
                      <a:pt x="160" y="295"/>
                    </a:lnTo>
                    <a:lnTo>
                      <a:pt x="161" y="295"/>
                    </a:lnTo>
                    <a:lnTo>
                      <a:pt x="162" y="296"/>
                    </a:lnTo>
                    <a:lnTo>
                      <a:pt x="163" y="299"/>
                    </a:lnTo>
                    <a:lnTo>
                      <a:pt x="164" y="300"/>
                    </a:lnTo>
                    <a:lnTo>
                      <a:pt x="165" y="42"/>
                    </a:lnTo>
                    <a:lnTo>
                      <a:pt x="165" y="299"/>
                    </a:lnTo>
                    <a:lnTo>
                      <a:pt x="166" y="44"/>
                    </a:lnTo>
                    <a:lnTo>
                      <a:pt x="166" y="44"/>
                    </a:lnTo>
                    <a:lnTo>
                      <a:pt x="167" y="44"/>
                    </a:lnTo>
                    <a:lnTo>
                      <a:pt x="168" y="41"/>
                    </a:lnTo>
                    <a:lnTo>
                      <a:pt x="169" y="38"/>
                    </a:lnTo>
                    <a:lnTo>
                      <a:pt x="170" y="39"/>
                    </a:lnTo>
                    <a:lnTo>
                      <a:pt x="171" y="39"/>
                    </a:lnTo>
                    <a:lnTo>
                      <a:pt x="172" y="38"/>
                    </a:lnTo>
                    <a:lnTo>
                      <a:pt x="173" y="37"/>
                    </a:lnTo>
                    <a:lnTo>
                      <a:pt x="174" y="35"/>
                    </a:lnTo>
                    <a:lnTo>
                      <a:pt x="175" y="32"/>
                    </a:lnTo>
                    <a:lnTo>
                      <a:pt x="176" y="30"/>
                    </a:lnTo>
                    <a:lnTo>
                      <a:pt x="177" y="29"/>
                    </a:lnTo>
                    <a:lnTo>
                      <a:pt x="178" y="27"/>
                    </a:lnTo>
                    <a:lnTo>
                      <a:pt x="179" y="23"/>
                    </a:lnTo>
                    <a:lnTo>
                      <a:pt x="180" y="19"/>
                    </a:lnTo>
                    <a:lnTo>
                      <a:pt x="181" y="18"/>
                    </a:lnTo>
                    <a:lnTo>
                      <a:pt x="182" y="18"/>
                    </a:lnTo>
                    <a:lnTo>
                      <a:pt x="183" y="16"/>
                    </a:lnTo>
                    <a:lnTo>
                      <a:pt x="184" y="14"/>
                    </a:lnTo>
                    <a:lnTo>
                      <a:pt x="185" y="14"/>
                    </a:lnTo>
                    <a:lnTo>
                      <a:pt x="186" y="14"/>
                    </a:lnTo>
                    <a:lnTo>
                      <a:pt x="187" y="15"/>
                    </a:lnTo>
                    <a:lnTo>
                      <a:pt x="188" y="16"/>
                    </a:lnTo>
                    <a:lnTo>
                      <a:pt x="189" y="14"/>
                    </a:lnTo>
                    <a:lnTo>
                      <a:pt x="190" y="9"/>
                    </a:lnTo>
                    <a:lnTo>
                      <a:pt x="191" y="7"/>
                    </a:lnTo>
                    <a:lnTo>
                      <a:pt x="192" y="7"/>
                    </a:lnTo>
                    <a:lnTo>
                      <a:pt x="193" y="7"/>
                    </a:lnTo>
                    <a:lnTo>
                      <a:pt x="194" y="6"/>
                    </a:lnTo>
                    <a:lnTo>
                      <a:pt x="195" y="5"/>
                    </a:lnTo>
                    <a:lnTo>
                      <a:pt x="196" y="3"/>
                    </a:lnTo>
                    <a:lnTo>
                      <a:pt x="197" y="2"/>
                    </a:lnTo>
                    <a:lnTo>
                      <a:pt x="198" y="1"/>
                    </a:lnTo>
                    <a:lnTo>
                      <a:pt x="199" y="0"/>
                    </a:lnTo>
                    <a:lnTo>
                      <a:pt x="200" y="2"/>
                    </a:lnTo>
                    <a:lnTo>
                      <a:pt x="201" y="4"/>
                    </a:lnTo>
                    <a:lnTo>
                      <a:pt x="202" y="5"/>
                    </a:lnTo>
                    <a:lnTo>
                      <a:pt x="203" y="5"/>
                    </a:lnTo>
                    <a:lnTo>
                      <a:pt x="204" y="8"/>
                    </a:lnTo>
                    <a:lnTo>
                      <a:pt x="205" y="11"/>
                    </a:lnTo>
                    <a:lnTo>
                      <a:pt x="206" y="14"/>
                    </a:lnTo>
                    <a:lnTo>
                      <a:pt x="207" y="17"/>
                    </a:lnTo>
                    <a:lnTo>
                      <a:pt x="208" y="18"/>
                    </a:lnTo>
                    <a:lnTo>
                      <a:pt x="209" y="18"/>
                    </a:lnTo>
                    <a:lnTo>
                      <a:pt x="210" y="18"/>
                    </a:lnTo>
                    <a:lnTo>
                      <a:pt x="211" y="17"/>
                    </a:lnTo>
                    <a:lnTo>
                      <a:pt x="212" y="14"/>
                    </a:lnTo>
                    <a:lnTo>
                      <a:pt x="212" y="15"/>
                    </a:lnTo>
                    <a:lnTo>
                      <a:pt x="213" y="14"/>
                    </a:lnTo>
                    <a:lnTo>
                      <a:pt x="214" y="15"/>
                    </a:lnTo>
                    <a:lnTo>
                      <a:pt x="215" y="14"/>
                    </a:lnTo>
                    <a:lnTo>
                      <a:pt x="216" y="12"/>
                    </a:lnTo>
                    <a:lnTo>
                      <a:pt x="217" y="10"/>
                    </a:lnTo>
                    <a:lnTo>
                      <a:pt x="218" y="11"/>
                    </a:lnTo>
                    <a:lnTo>
                      <a:pt x="219" y="12"/>
                    </a:lnTo>
                    <a:lnTo>
                      <a:pt x="220" y="11"/>
                    </a:lnTo>
                    <a:lnTo>
                      <a:pt x="221" y="12"/>
                    </a:lnTo>
                    <a:lnTo>
                      <a:pt x="222" y="14"/>
                    </a:lnTo>
                    <a:lnTo>
                      <a:pt x="223" y="15"/>
                    </a:lnTo>
                    <a:lnTo>
                      <a:pt x="224" y="14"/>
                    </a:lnTo>
                    <a:lnTo>
                      <a:pt x="225" y="13"/>
                    </a:lnTo>
                    <a:lnTo>
                      <a:pt x="226" y="15"/>
                    </a:lnTo>
                    <a:lnTo>
                      <a:pt x="227" y="20"/>
                    </a:lnTo>
                    <a:lnTo>
                      <a:pt x="228" y="25"/>
                    </a:lnTo>
                    <a:lnTo>
                      <a:pt x="229" y="29"/>
                    </a:lnTo>
                    <a:lnTo>
                      <a:pt x="230" y="31"/>
                    </a:lnTo>
                    <a:lnTo>
                      <a:pt x="231" y="33"/>
                    </a:lnTo>
                    <a:lnTo>
                      <a:pt x="232" y="37"/>
                    </a:lnTo>
                    <a:lnTo>
                      <a:pt x="233" y="40"/>
                    </a:lnTo>
                    <a:lnTo>
                      <a:pt x="234" y="41"/>
                    </a:lnTo>
                    <a:lnTo>
                      <a:pt x="235" y="42"/>
                    </a:lnTo>
                    <a:lnTo>
                      <a:pt x="236" y="43"/>
                    </a:lnTo>
                    <a:lnTo>
                      <a:pt x="237" y="43"/>
                    </a:lnTo>
                    <a:lnTo>
                      <a:pt x="238" y="45"/>
                    </a:lnTo>
                    <a:lnTo>
                      <a:pt x="239" y="49"/>
                    </a:lnTo>
                    <a:lnTo>
                      <a:pt x="240" y="53"/>
                    </a:lnTo>
                    <a:lnTo>
                      <a:pt x="241" y="57"/>
                    </a:lnTo>
                    <a:lnTo>
                      <a:pt x="242" y="61"/>
                    </a:lnTo>
                    <a:lnTo>
                      <a:pt x="243" y="62"/>
                    </a:lnTo>
                    <a:lnTo>
                      <a:pt x="244" y="64"/>
                    </a:lnTo>
                    <a:lnTo>
                      <a:pt x="245" y="66"/>
                    </a:lnTo>
                    <a:lnTo>
                      <a:pt x="246" y="68"/>
                    </a:lnTo>
                    <a:lnTo>
                      <a:pt x="247" y="72"/>
                    </a:lnTo>
                    <a:lnTo>
                      <a:pt x="248" y="77"/>
                    </a:lnTo>
                    <a:lnTo>
                      <a:pt x="249" y="81"/>
                    </a:lnTo>
                    <a:lnTo>
                      <a:pt x="250" y="84"/>
                    </a:lnTo>
                    <a:lnTo>
                      <a:pt x="251" y="89"/>
                    </a:lnTo>
                    <a:lnTo>
                      <a:pt x="252" y="93"/>
                    </a:lnTo>
                    <a:lnTo>
                      <a:pt x="253" y="95"/>
                    </a:lnTo>
                    <a:lnTo>
                      <a:pt x="254" y="96"/>
                    </a:lnTo>
                    <a:lnTo>
                      <a:pt x="255" y="96"/>
                    </a:lnTo>
                    <a:lnTo>
                      <a:pt x="256" y="101"/>
                    </a:lnTo>
                    <a:lnTo>
                      <a:pt x="257" y="106"/>
                    </a:lnTo>
                    <a:lnTo>
                      <a:pt x="258" y="109"/>
                    </a:lnTo>
                    <a:lnTo>
                      <a:pt x="259" y="112"/>
                    </a:lnTo>
                    <a:lnTo>
                      <a:pt x="260" y="114"/>
                    </a:lnTo>
                    <a:lnTo>
                      <a:pt x="261" y="116"/>
                    </a:lnTo>
                    <a:lnTo>
                      <a:pt x="262" y="117"/>
                    </a:lnTo>
                    <a:lnTo>
                      <a:pt x="263" y="118"/>
                    </a:lnTo>
                    <a:lnTo>
                      <a:pt x="264" y="122"/>
                    </a:lnTo>
                    <a:lnTo>
                      <a:pt x="265" y="128"/>
                    </a:lnTo>
                    <a:lnTo>
                      <a:pt x="266" y="134"/>
                    </a:lnTo>
                    <a:lnTo>
                      <a:pt x="267" y="139"/>
                    </a:lnTo>
                    <a:lnTo>
                      <a:pt x="268" y="144"/>
                    </a:lnTo>
                    <a:lnTo>
                      <a:pt x="269" y="147"/>
                    </a:lnTo>
                    <a:lnTo>
                      <a:pt x="270" y="150"/>
                    </a:lnTo>
                    <a:lnTo>
                      <a:pt x="271" y="152"/>
                    </a:lnTo>
                    <a:lnTo>
                      <a:pt x="272" y="153"/>
                    </a:lnTo>
                    <a:lnTo>
                      <a:pt x="273" y="159"/>
                    </a:lnTo>
                    <a:lnTo>
                      <a:pt x="274" y="165"/>
                    </a:lnTo>
                    <a:lnTo>
                      <a:pt x="275" y="169"/>
                    </a:lnTo>
                    <a:lnTo>
                      <a:pt x="276" y="174"/>
                    </a:lnTo>
                    <a:lnTo>
                      <a:pt x="277" y="175"/>
                    </a:lnTo>
                    <a:lnTo>
                      <a:pt x="278" y="176"/>
                    </a:lnTo>
                    <a:lnTo>
                      <a:pt x="279" y="175"/>
                    </a:lnTo>
                    <a:lnTo>
                      <a:pt x="280" y="177"/>
                    </a:lnTo>
                    <a:lnTo>
                      <a:pt x="281" y="179"/>
                    </a:lnTo>
                    <a:lnTo>
                      <a:pt x="282" y="183"/>
                    </a:lnTo>
                    <a:lnTo>
                      <a:pt x="283" y="186"/>
                    </a:lnTo>
                    <a:lnTo>
                      <a:pt x="284" y="191"/>
                    </a:lnTo>
                    <a:lnTo>
                      <a:pt x="285" y="195"/>
                    </a:lnTo>
                    <a:lnTo>
                      <a:pt x="286" y="201"/>
                    </a:lnTo>
                    <a:lnTo>
                      <a:pt x="287" y="208"/>
                    </a:lnTo>
                    <a:lnTo>
                      <a:pt x="288" y="209"/>
                    </a:lnTo>
                    <a:lnTo>
                      <a:pt x="289" y="210"/>
                    </a:lnTo>
                    <a:lnTo>
                      <a:pt x="290" y="212"/>
                    </a:lnTo>
                    <a:lnTo>
                      <a:pt x="291" y="216"/>
                    </a:lnTo>
                    <a:lnTo>
                      <a:pt x="292" y="222"/>
                    </a:lnTo>
                    <a:lnTo>
                      <a:pt x="293" y="231"/>
                    </a:lnTo>
                    <a:lnTo>
                      <a:pt x="294" y="238"/>
                    </a:lnTo>
                    <a:lnTo>
                      <a:pt x="295" y="241"/>
                    </a:lnTo>
                    <a:lnTo>
                      <a:pt x="296" y="243"/>
                    </a:lnTo>
                    <a:lnTo>
                      <a:pt x="297" y="246"/>
                    </a:lnTo>
                    <a:lnTo>
                      <a:pt x="298" y="248"/>
                    </a:lnTo>
                    <a:lnTo>
                      <a:pt x="299" y="253"/>
                    </a:lnTo>
                    <a:lnTo>
                      <a:pt x="300" y="258"/>
                    </a:lnTo>
                    <a:lnTo>
                      <a:pt x="301" y="263"/>
                    </a:lnTo>
                    <a:lnTo>
                      <a:pt x="302" y="269"/>
                    </a:lnTo>
                    <a:lnTo>
                      <a:pt x="303" y="272"/>
                    </a:lnTo>
                    <a:lnTo>
                      <a:pt x="304" y="274"/>
                    </a:lnTo>
                    <a:lnTo>
                      <a:pt x="305" y="277"/>
                    </a:lnTo>
                    <a:lnTo>
                      <a:pt x="306" y="279"/>
                    </a:lnTo>
                    <a:lnTo>
                      <a:pt x="307" y="282"/>
                    </a:lnTo>
                    <a:lnTo>
                      <a:pt x="308" y="284"/>
                    </a:lnTo>
                    <a:lnTo>
                      <a:pt x="309" y="286"/>
                    </a:lnTo>
                    <a:lnTo>
                      <a:pt x="310" y="287"/>
                    </a:lnTo>
                    <a:lnTo>
                      <a:pt x="311" y="288"/>
                    </a:lnTo>
                    <a:lnTo>
                      <a:pt x="312" y="289"/>
                    </a:lnTo>
                    <a:lnTo>
                      <a:pt x="313" y="289"/>
                    </a:lnTo>
                    <a:lnTo>
                      <a:pt x="314" y="289"/>
                    </a:lnTo>
                    <a:lnTo>
                      <a:pt x="315" y="292"/>
                    </a:lnTo>
                    <a:lnTo>
                      <a:pt x="316" y="295"/>
                    </a:lnTo>
                    <a:lnTo>
                      <a:pt x="317" y="298"/>
                    </a:lnTo>
                    <a:lnTo>
                      <a:pt x="318" y="301"/>
                    </a:lnTo>
                    <a:lnTo>
                      <a:pt x="319" y="304"/>
                    </a:lnTo>
                    <a:lnTo>
                      <a:pt x="320" y="306"/>
                    </a:lnTo>
                    <a:lnTo>
                      <a:pt x="321" y="307"/>
                    </a:lnTo>
                    <a:lnTo>
                      <a:pt x="322" y="307"/>
                    </a:lnTo>
                    <a:lnTo>
                      <a:pt x="323" y="307"/>
                    </a:lnTo>
                    <a:lnTo>
                      <a:pt x="324" y="309"/>
                    </a:lnTo>
                    <a:lnTo>
                      <a:pt x="325" y="311"/>
                    </a:lnTo>
                    <a:lnTo>
                      <a:pt x="326" y="312"/>
                    </a:lnTo>
                    <a:lnTo>
                      <a:pt x="327" y="313"/>
                    </a:lnTo>
                    <a:lnTo>
                      <a:pt x="328" y="314"/>
                    </a:lnTo>
                    <a:lnTo>
                      <a:pt x="329" y="314"/>
                    </a:lnTo>
                    <a:lnTo>
                      <a:pt x="330" y="314"/>
                    </a:lnTo>
                    <a:lnTo>
                      <a:pt x="331" y="313"/>
                    </a:lnTo>
                    <a:lnTo>
                      <a:pt x="332" y="311"/>
                    </a:lnTo>
                    <a:lnTo>
                      <a:pt x="333" y="310"/>
                    </a:lnTo>
                    <a:lnTo>
                      <a:pt x="334" y="309"/>
                    </a:lnTo>
                    <a:lnTo>
                      <a:pt x="335" y="302"/>
                    </a:lnTo>
                    <a:lnTo>
                      <a:pt x="335" y="307"/>
                    </a:lnTo>
                    <a:lnTo>
                      <a:pt x="336" y="297"/>
                    </a:lnTo>
                    <a:lnTo>
                      <a:pt x="337" y="292"/>
                    </a:lnTo>
                    <a:lnTo>
                      <a:pt x="338" y="287"/>
                    </a:lnTo>
                    <a:lnTo>
                      <a:pt x="338" y="292"/>
                    </a:lnTo>
                    <a:lnTo>
                      <a:pt x="339" y="288"/>
                    </a:lnTo>
                    <a:lnTo>
                      <a:pt x="339" y="288"/>
                    </a:lnTo>
                    <a:lnTo>
                      <a:pt x="340" y="289"/>
                    </a:lnTo>
                    <a:lnTo>
                      <a:pt x="341" y="287"/>
                    </a:lnTo>
                    <a:lnTo>
                      <a:pt x="342" y="285"/>
                    </a:lnTo>
                    <a:lnTo>
                      <a:pt x="343" y="281"/>
                    </a:lnTo>
                    <a:lnTo>
                      <a:pt x="344" y="277"/>
                    </a:lnTo>
                    <a:lnTo>
                      <a:pt x="345" y="273"/>
                    </a:lnTo>
                    <a:lnTo>
                      <a:pt x="346" y="270"/>
                    </a:lnTo>
                    <a:lnTo>
                      <a:pt x="347" y="267"/>
                    </a:lnTo>
                    <a:lnTo>
                      <a:pt x="348" y="262"/>
                    </a:lnTo>
                    <a:lnTo>
                      <a:pt x="349" y="257"/>
                    </a:lnTo>
                    <a:lnTo>
                      <a:pt x="350" y="252"/>
                    </a:lnTo>
                    <a:lnTo>
                      <a:pt x="351" y="246"/>
                    </a:lnTo>
                    <a:lnTo>
                      <a:pt x="352" y="244"/>
                    </a:lnTo>
                    <a:lnTo>
                      <a:pt x="353" y="241"/>
                    </a:lnTo>
                    <a:lnTo>
                      <a:pt x="354" y="235"/>
                    </a:lnTo>
                    <a:lnTo>
                      <a:pt x="355" y="227"/>
                    </a:lnTo>
                    <a:lnTo>
                      <a:pt x="356" y="224"/>
                    </a:lnTo>
                    <a:lnTo>
                      <a:pt x="357" y="222"/>
                    </a:lnTo>
                    <a:lnTo>
                      <a:pt x="358" y="220"/>
                    </a:lnTo>
                    <a:lnTo>
                      <a:pt x="359" y="217"/>
                    </a:lnTo>
                    <a:lnTo>
                      <a:pt x="360" y="214"/>
                    </a:lnTo>
                    <a:lnTo>
                      <a:pt x="361" y="210"/>
                    </a:lnTo>
                    <a:lnTo>
                      <a:pt x="362" y="206"/>
                    </a:lnTo>
                    <a:lnTo>
                      <a:pt x="363" y="200"/>
                    </a:lnTo>
                    <a:lnTo>
                      <a:pt x="364" y="195"/>
                    </a:lnTo>
                    <a:lnTo>
                      <a:pt x="365" y="190"/>
                    </a:lnTo>
                    <a:lnTo>
                      <a:pt x="366" y="186"/>
                    </a:lnTo>
                    <a:lnTo>
                      <a:pt x="367" y="185"/>
                    </a:lnTo>
                    <a:lnTo>
                      <a:pt x="368" y="186"/>
                    </a:lnTo>
                    <a:lnTo>
                      <a:pt x="369" y="184"/>
                    </a:lnTo>
                    <a:lnTo>
                      <a:pt x="370" y="181"/>
                    </a:lnTo>
                    <a:lnTo>
                      <a:pt x="371" y="177"/>
                    </a:lnTo>
                    <a:lnTo>
                      <a:pt x="372" y="171"/>
                    </a:lnTo>
                    <a:lnTo>
                      <a:pt x="373" y="166"/>
                    </a:lnTo>
                    <a:lnTo>
                      <a:pt x="374" y="164"/>
                    </a:lnTo>
                    <a:lnTo>
                      <a:pt x="375" y="162"/>
                    </a:lnTo>
                    <a:lnTo>
                      <a:pt x="376" y="161"/>
                    </a:lnTo>
                    <a:lnTo>
                      <a:pt x="377" y="159"/>
                    </a:lnTo>
                    <a:lnTo>
                      <a:pt x="378" y="156"/>
                    </a:lnTo>
                    <a:lnTo>
                      <a:pt x="379" y="152"/>
                    </a:lnTo>
                    <a:lnTo>
                      <a:pt x="380" y="147"/>
                    </a:lnTo>
                    <a:lnTo>
                      <a:pt x="381" y="141"/>
                    </a:lnTo>
                    <a:lnTo>
                      <a:pt x="382" y="138"/>
                    </a:lnTo>
                    <a:lnTo>
                      <a:pt x="383" y="135"/>
                    </a:lnTo>
                    <a:lnTo>
                      <a:pt x="384" y="135"/>
                    </a:lnTo>
                    <a:lnTo>
                      <a:pt x="385" y="137"/>
                    </a:lnTo>
                    <a:lnTo>
                      <a:pt x="386" y="137"/>
                    </a:lnTo>
                    <a:lnTo>
                      <a:pt x="387" y="132"/>
                    </a:lnTo>
                    <a:lnTo>
                      <a:pt x="388" y="128"/>
                    </a:lnTo>
                    <a:lnTo>
                      <a:pt x="389" y="121"/>
                    </a:lnTo>
                    <a:lnTo>
                      <a:pt x="390" y="114"/>
                    </a:lnTo>
                    <a:lnTo>
                      <a:pt x="391" y="114"/>
                    </a:lnTo>
                    <a:lnTo>
                      <a:pt x="392" y="113"/>
                    </a:lnTo>
                    <a:lnTo>
                      <a:pt x="393" y="111"/>
                    </a:lnTo>
                    <a:lnTo>
                      <a:pt x="394" y="108"/>
                    </a:lnTo>
                    <a:lnTo>
                      <a:pt x="395" y="104"/>
                    </a:lnTo>
                    <a:lnTo>
                      <a:pt x="396" y="100"/>
                    </a:lnTo>
                    <a:lnTo>
                      <a:pt x="397" y="94"/>
                    </a:lnTo>
                    <a:lnTo>
                      <a:pt x="398" y="88"/>
                    </a:lnTo>
                    <a:lnTo>
                      <a:pt x="399" y="83"/>
                    </a:lnTo>
                    <a:lnTo>
                      <a:pt x="400" y="81"/>
                    </a:lnTo>
                    <a:lnTo>
                      <a:pt x="401" y="78"/>
                    </a:lnTo>
                    <a:lnTo>
                      <a:pt x="402" y="76"/>
                    </a:lnTo>
                    <a:lnTo>
                      <a:pt x="403" y="74"/>
                    </a:lnTo>
                    <a:lnTo>
                      <a:pt x="404" y="70"/>
                    </a:lnTo>
                    <a:lnTo>
                      <a:pt x="405" y="66"/>
                    </a:lnTo>
                    <a:lnTo>
                      <a:pt x="406" y="63"/>
                    </a:lnTo>
                    <a:lnTo>
                      <a:pt x="407" y="59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10" y="53"/>
                    </a:lnTo>
                    <a:lnTo>
                      <a:pt x="411" y="51"/>
                    </a:lnTo>
                    <a:lnTo>
                      <a:pt x="412" y="50"/>
                    </a:lnTo>
                    <a:lnTo>
                      <a:pt x="413" y="48"/>
                    </a:lnTo>
                    <a:lnTo>
                      <a:pt x="414" y="46"/>
                    </a:lnTo>
                    <a:lnTo>
                      <a:pt x="415" y="44"/>
                    </a:lnTo>
                    <a:lnTo>
                      <a:pt x="416" y="41"/>
                    </a:lnTo>
                    <a:lnTo>
                      <a:pt x="417" y="38"/>
                    </a:lnTo>
                    <a:lnTo>
                      <a:pt x="418" y="36"/>
                    </a:lnTo>
                    <a:lnTo>
                      <a:pt x="419" y="36"/>
                    </a:lnTo>
                    <a:lnTo>
                      <a:pt x="420" y="36"/>
                    </a:lnTo>
                    <a:lnTo>
                      <a:pt x="421" y="39"/>
                    </a:lnTo>
                    <a:lnTo>
                      <a:pt x="422" y="40"/>
                    </a:lnTo>
                    <a:lnTo>
                      <a:pt x="423" y="39"/>
                    </a:lnTo>
                    <a:lnTo>
                      <a:pt x="424" y="34"/>
                    </a:lnTo>
                    <a:lnTo>
                      <a:pt x="425" y="31"/>
                    </a:lnTo>
                    <a:lnTo>
                      <a:pt x="426" y="29"/>
                    </a:lnTo>
                    <a:lnTo>
                      <a:pt x="427" y="27"/>
                    </a:lnTo>
                    <a:lnTo>
                      <a:pt x="428" y="25"/>
                    </a:lnTo>
                    <a:lnTo>
                      <a:pt x="429" y="23"/>
                    </a:lnTo>
                    <a:lnTo>
                      <a:pt x="430" y="21"/>
                    </a:lnTo>
                    <a:lnTo>
                      <a:pt x="431" y="18"/>
                    </a:lnTo>
                    <a:lnTo>
                      <a:pt x="432" y="16"/>
                    </a:lnTo>
                    <a:lnTo>
                      <a:pt x="433" y="15"/>
                    </a:lnTo>
                    <a:lnTo>
                      <a:pt x="434" y="18"/>
                    </a:lnTo>
                    <a:lnTo>
                      <a:pt x="435" y="20"/>
                    </a:lnTo>
                    <a:lnTo>
                      <a:pt x="436" y="21"/>
                    </a:lnTo>
                    <a:lnTo>
                      <a:pt x="437" y="20"/>
                    </a:lnTo>
                    <a:lnTo>
                      <a:pt x="438" y="19"/>
                    </a:lnTo>
                    <a:lnTo>
                      <a:pt x="439" y="18"/>
                    </a:lnTo>
                    <a:lnTo>
                      <a:pt x="440" y="16"/>
                    </a:lnTo>
                    <a:lnTo>
                      <a:pt x="441" y="18"/>
                    </a:lnTo>
                    <a:lnTo>
                      <a:pt x="442" y="19"/>
                    </a:lnTo>
                    <a:lnTo>
                      <a:pt x="443" y="18"/>
                    </a:lnTo>
                    <a:lnTo>
                      <a:pt x="444" y="15"/>
                    </a:lnTo>
                    <a:lnTo>
                      <a:pt x="445" y="14"/>
                    </a:lnTo>
                    <a:lnTo>
                      <a:pt x="446" y="14"/>
                    </a:lnTo>
                    <a:lnTo>
                      <a:pt x="447" y="12"/>
                    </a:lnTo>
                    <a:lnTo>
                      <a:pt x="448" y="9"/>
                    </a:lnTo>
                    <a:lnTo>
                      <a:pt x="449" y="9"/>
                    </a:lnTo>
                    <a:lnTo>
                      <a:pt x="450" y="10"/>
                    </a:lnTo>
                    <a:lnTo>
                      <a:pt x="451" y="9"/>
                    </a:lnTo>
                    <a:lnTo>
                      <a:pt x="452" y="7"/>
                    </a:lnTo>
                    <a:lnTo>
                      <a:pt x="453" y="4"/>
                    </a:lnTo>
                    <a:lnTo>
                      <a:pt x="454" y="3"/>
                    </a:lnTo>
                    <a:lnTo>
                      <a:pt x="455" y="1"/>
                    </a:lnTo>
                    <a:lnTo>
                      <a:pt x="456" y="2"/>
                    </a:lnTo>
                    <a:lnTo>
                      <a:pt x="457" y="4"/>
                    </a:lnTo>
                    <a:lnTo>
                      <a:pt x="458" y="7"/>
                    </a:lnTo>
                    <a:lnTo>
                      <a:pt x="459" y="10"/>
                    </a:lnTo>
                    <a:lnTo>
                      <a:pt x="460" y="12"/>
                    </a:lnTo>
                    <a:lnTo>
                      <a:pt x="461" y="13"/>
                    </a:lnTo>
                    <a:lnTo>
                      <a:pt x="462" y="14"/>
                    </a:lnTo>
                    <a:lnTo>
                      <a:pt x="463" y="13"/>
                    </a:lnTo>
                    <a:lnTo>
                      <a:pt x="464" y="16"/>
                    </a:lnTo>
                    <a:lnTo>
                      <a:pt x="465" y="18"/>
                    </a:lnTo>
                    <a:lnTo>
                      <a:pt x="466" y="19"/>
                    </a:lnTo>
                    <a:lnTo>
                      <a:pt x="467" y="19"/>
                    </a:lnTo>
                    <a:lnTo>
                      <a:pt x="468" y="19"/>
                    </a:lnTo>
                    <a:lnTo>
                      <a:pt x="469" y="20"/>
                    </a:lnTo>
                    <a:lnTo>
                      <a:pt x="470" y="22"/>
                    </a:lnTo>
                    <a:lnTo>
                      <a:pt x="471" y="24"/>
                    </a:lnTo>
                    <a:lnTo>
                      <a:pt x="472" y="26"/>
                    </a:lnTo>
                    <a:lnTo>
                      <a:pt x="473" y="29"/>
                    </a:lnTo>
                    <a:lnTo>
                      <a:pt x="474" y="35"/>
                    </a:lnTo>
                    <a:lnTo>
                      <a:pt x="475" y="45"/>
                    </a:lnTo>
                    <a:lnTo>
                      <a:pt x="476" y="52"/>
                    </a:lnTo>
                    <a:lnTo>
                      <a:pt x="477" y="53"/>
                    </a:lnTo>
                    <a:lnTo>
                      <a:pt x="478" y="50"/>
                    </a:lnTo>
                    <a:lnTo>
                      <a:pt x="478" y="52"/>
                    </a:lnTo>
                    <a:lnTo>
                      <a:pt x="479" y="48"/>
                    </a:lnTo>
                    <a:lnTo>
                      <a:pt x="480" y="46"/>
                    </a:lnTo>
                    <a:lnTo>
                      <a:pt x="481" y="43"/>
                    </a:lnTo>
                    <a:lnTo>
                      <a:pt x="482" y="47"/>
                    </a:lnTo>
                    <a:lnTo>
                      <a:pt x="483" y="49"/>
                    </a:lnTo>
                    <a:lnTo>
                      <a:pt x="484" y="52"/>
                    </a:lnTo>
                    <a:lnTo>
                      <a:pt x="485" y="53"/>
                    </a:lnTo>
                    <a:lnTo>
                      <a:pt x="486" y="52"/>
                    </a:lnTo>
                    <a:lnTo>
                      <a:pt x="487" y="49"/>
                    </a:lnTo>
                    <a:lnTo>
                      <a:pt x="487" y="51"/>
                    </a:lnTo>
                    <a:lnTo>
                      <a:pt x="488" y="52"/>
                    </a:lnTo>
                    <a:lnTo>
                      <a:pt x="488" y="49"/>
                    </a:lnTo>
                    <a:lnTo>
                      <a:pt x="489" y="56"/>
                    </a:lnTo>
                    <a:lnTo>
                      <a:pt x="490" y="61"/>
                    </a:lnTo>
                    <a:lnTo>
                      <a:pt x="491" y="65"/>
                    </a:lnTo>
                    <a:lnTo>
                      <a:pt x="492" y="66"/>
                    </a:lnTo>
                    <a:lnTo>
                      <a:pt x="493" y="68"/>
                    </a:lnTo>
                    <a:lnTo>
                      <a:pt x="494" y="69"/>
                    </a:lnTo>
                    <a:lnTo>
                      <a:pt x="495" y="68"/>
                    </a:lnTo>
                    <a:lnTo>
                      <a:pt x="496" y="67"/>
                    </a:lnTo>
                    <a:lnTo>
                      <a:pt x="497" y="67"/>
                    </a:lnTo>
                    <a:lnTo>
                      <a:pt x="498" y="69"/>
                    </a:lnTo>
                    <a:lnTo>
                      <a:pt x="499" y="72"/>
                    </a:lnTo>
                    <a:lnTo>
                      <a:pt x="500" y="76"/>
                    </a:lnTo>
                    <a:lnTo>
                      <a:pt x="501" y="81"/>
                    </a:lnTo>
                    <a:lnTo>
                      <a:pt x="502" y="85"/>
                    </a:lnTo>
                    <a:lnTo>
                      <a:pt x="503" y="89"/>
                    </a:lnTo>
                    <a:lnTo>
                      <a:pt x="504" y="92"/>
                    </a:lnTo>
                    <a:lnTo>
                      <a:pt x="505" y="94"/>
                    </a:lnTo>
                    <a:lnTo>
                      <a:pt x="506" y="96"/>
                    </a:lnTo>
                    <a:lnTo>
                      <a:pt x="507" y="102"/>
                    </a:lnTo>
                    <a:lnTo>
                      <a:pt x="508" y="108"/>
                    </a:lnTo>
                    <a:lnTo>
                      <a:pt x="509" y="113"/>
                    </a:lnTo>
                    <a:lnTo>
                      <a:pt x="510" y="118"/>
                    </a:lnTo>
                    <a:lnTo>
                      <a:pt x="511" y="120"/>
                    </a:lnTo>
                    <a:lnTo>
                      <a:pt x="512" y="121"/>
                    </a:lnTo>
                    <a:lnTo>
                      <a:pt x="513" y="122"/>
                    </a:lnTo>
                    <a:lnTo>
                      <a:pt x="514" y="123"/>
                    </a:lnTo>
                    <a:lnTo>
                      <a:pt x="515" y="124"/>
                    </a:lnTo>
                    <a:lnTo>
                      <a:pt x="516" y="130"/>
                    </a:lnTo>
                    <a:lnTo>
                      <a:pt x="517" y="136"/>
                    </a:lnTo>
                    <a:lnTo>
                      <a:pt x="518" y="143"/>
                    </a:lnTo>
                    <a:lnTo>
                      <a:pt x="519" y="150"/>
                    </a:lnTo>
                    <a:lnTo>
                      <a:pt x="520" y="155"/>
                    </a:lnTo>
                    <a:lnTo>
                      <a:pt x="521" y="160"/>
                    </a:lnTo>
                    <a:lnTo>
                      <a:pt x="522" y="164"/>
                    </a:lnTo>
                    <a:lnTo>
                      <a:pt x="523" y="168"/>
                    </a:lnTo>
                    <a:lnTo>
                      <a:pt x="524" y="172"/>
                    </a:lnTo>
                    <a:lnTo>
                      <a:pt x="525" y="177"/>
                    </a:lnTo>
                    <a:lnTo>
                      <a:pt x="526" y="183"/>
                    </a:lnTo>
                    <a:lnTo>
                      <a:pt x="527" y="188"/>
                    </a:lnTo>
                    <a:lnTo>
                      <a:pt x="528" y="194"/>
                    </a:lnTo>
                    <a:lnTo>
                      <a:pt x="529" y="198"/>
                    </a:lnTo>
                    <a:lnTo>
                      <a:pt x="530" y="202"/>
                    </a:lnTo>
                    <a:lnTo>
                      <a:pt x="531" y="203"/>
                    </a:lnTo>
                    <a:lnTo>
                      <a:pt x="532" y="204"/>
                    </a:lnTo>
                    <a:lnTo>
                      <a:pt x="533" y="211"/>
                    </a:lnTo>
                    <a:lnTo>
                      <a:pt x="534" y="218"/>
                    </a:lnTo>
                    <a:lnTo>
                      <a:pt x="535" y="226"/>
                    </a:lnTo>
                    <a:lnTo>
                      <a:pt x="536" y="233"/>
                    </a:lnTo>
                    <a:lnTo>
                      <a:pt x="537" y="236"/>
                    </a:lnTo>
                    <a:lnTo>
                      <a:pt x="538" y="238"/>
                    </a:lnTo>
                    <a:lnTo>
                      <a:pt x="539" y="240"/>
                    </a:lnTo>
                    <a:lnTo>
                      <a:pt x="540" y="242"/>
                    </a:lnTo>
                    <a:lnTo>
                      <a:pt x="541" y="244"/>
                    </a:lnTo>
                    <a:lnTo>
                      <a:pt x="542" y="248"/>
                    </a:lnTo>
                    <a:lnTo>
                      <a:pt x="543" y="252"/>
                    </a:lnTo>
                    <a:lnTo>
                      <a:pt x="544" y="255"/>
                    </a:lnTo>
                    <a:lnTo>
                      <a:pt x="545" y="259"/>
                    </a:lnTo>
                    <a:lnTo>
                      <a:pt x="546" y="263"/>
                    </a:lnTo>
                    <a:lnTo>
                      <a:pt x="547" y="267"/>
                    </a:lnTo>
                    <a:lnTo>
                      <a:pt x="548" y="268"/>
                    </a:lnTo>
                    <a:lnTo>
                      <a:pt x="549" y="268"/>
                    </a:lnTo>
                    <a:lnTo>
                      <a:pt x="550" y="269"/>
                    </a:lnTo>
                    <a:lnTo>
                      <a:pt x="551" y="274"/>
                    </a:lnTo>
                    <a:lnTo>
                      <a:pt x="552" y="279"/>
                    </a:lnTo>
                    <a:lnTo>
                      <a:pt x="553" y="283"/>
                    </a:lnTo>
                    <a:lnTo>
                      <a:pt x="554" y="288"/>
                    </a:lnTo>
                    <a:lnTo>
                      <a:pt x="555" y="292"/>
                    </a:lnTo>
                    <a:lnTo>
                      <a:pt x="556" y="296"/>
                    </a:lnTo>
                    <a:lnTo>
                      <a:pt x="557" y="298"/>
                    </a:lnTo>
                    <a:lnTo>
                      <a:pt x="558" y="299"/>
                    </a:lnTo>
                    <a:lnTo>
                      <a:pt x="559" y="302"/>
                    </a:lnTo>
                    <a:lnTo>
                      <a:pt x="560" y="306"/>
                    </a:lnTo>
                    <a:lnTo>
                      <a:pt x="561" y="309"/>
                    </a:lnTo>
                    <a:lnTo>
                      <a:pt x="562" y="313"/>
                    </a:lnTo>
                    <a:lnTo>
                      <a:pt x="563" y="315"/>
                    </a:lnTo>
                    <a:lnTo>
                      <a:pt x="564" y="316"/>
                    </a:lnTo>
                    <a:lnTo>
                      <a:pt x="565" y="316"/>
                    </a:lnTo>
                    <a:lnTo>
                      <a:pt x="566" y="317"/>
                    </a:lnTo>
                    <a:lnTo>
                      <a:pt x="567" y="317"/>
                    </a:lnTo>
                    <a:lnTo>
                      <a:pt x="568" y="318"/>
                    </a:lnTo>
                    <a:lnTo>
                      <a:pt x="569" y="319"/>
                    </a:lnTo>
                    <a:lnTo>
                      <a:pt x="570" y="319"/>
                    </a:lnTo>
                    <a:lnTo>
                      <a:pt x="571" y="313"/>
                    </a:lnTo>
                    <a:lnTo>
                      <a:pt x="571" y="318"/>
                    </a:lnTo>
                    <a:lnTo>
                      <a:pt x="572" y="307"/>
                    </a:lnTo>
                    <a:lnTo>
                      <a:pt x="572" y="313"/>
                    </a:lnTo>
                    <a:lnTo>
                      <a:pt x="573" y="308"/>
                    </a:lnTo>
                    <a:lnTo>
                      <a:pt x="573" y="308"/>
                    </a:lnTo>
                    <a:lnTo>
                      <a:pt x="574" y="309"/>
                    </a:lnTo>
                    <a:lnTo>
                      <a:pt x="575" y="308"/>
                    </a:lnTo>
                    <a:lnTo>
                      <a:pt x="576" y="306"/>
                    </a:lnTo>
                    <a:lnTo>
                      <a:pt x="577" y="302"/>
                    </a:lnTo>
                    <a:lnTo>
                      <a:pt x="578" y="298"/>
                    </a:lnTo>
                    <a:lnTo>
                      <a:pt x="579" y="295"/>
                    </a:lnTo>
                    <a:lnTo>
                      <a:pt x="580" y="294"/>
                    </a:lnTo>
                    <a:lnTo>
                      <a:pt x="581" y="293"/>
                    </a:lnTo>
                    <a:lnTo>
                      <a:pt x="582" y="293"/>
                    </a:lnTo>
                    <a:lnTo>
                      <a:pt x="583" y="293"/>
                    </a:lnTo>
                    <a:lnTo>
                      <a:pt x="584" y="291"/>
                    </a:lnTo>
                    <a:lnTo>
                      <a:pt x="585" y="289"/>
                    </a:lnTo>
                    <a:lnTo>
                      <a:pt x="586" y="283"/>
                    </a:lnTo>
                    <a:lnTo>
                      <a:pt x="587" y="277"/>
                    </a:lnTo>
                    <a:lnTo>
                      <a:pt x="588" y="273"/>
                    </a:lnTo>
                    <a:lnTo>
                      <a:pt x="589" y="269"/>
                    </a:lnTo>
                    <a:lnTo>
                      <a:pt x="590" y="265"/>
                    </a:lnTo>
                    <a:lnTo>
                      <a:pt x="591" y="260"/>
                    </a:lnTo>
                    <a:lnTo>
                      <a:pt x="592" y="255"/>
                    </a:lnTo>
                    <a:lnTo>
                      <a:pt x="593" y="249"/>
                    </a:lnTo>
                    <a:lnTo>
                      <a:pt x="594" y="242"/>
                    </a:lnTo>
                    <a:lnTo>
                      <a:pt x="595" y="233"/>
                    </a:lnTo>
                    <a:lnTo>
                      <a:pt x="596" y="225"/>
                    </a:lnTo>
                    <a:lnTo>
                      <a:pt x="597" y="218"/>
                    </a:lnTo>
                    <a:lnTo>
                      <a:pt x="598" y="211"/>
                    </a:lnTo>
                    <a:lnTo>
                      <a:pt x="598" y="218"/>
                    </a:lnTo>
                    <a:lnTo>
                      <a:pt x="599" y="212"/>
                    </a:lnTo>
                    <a:lnTo>
                      <a:pt x="599" y="212"/>
                    </a:lnTo>
                    <a:lnTo>
                      <a:pt x="600" y="213"/>
                    </a:lnTo>
                    <a:lnTo>
                      <a:pt x="601" y="211"/>
                    </a:lnTo>
                    <a:lnTo>
                      <a:pt x="602" y="208"/>
                    </a:lnTo>
                    <a:lnTo>
                      <a:pt x="603" y="202"/>
                    </a:lnTo>
                    <a:lnTo>
                      <a:pt x="604" y="195"/>
                    </a:lnTo>
                    <a:lnTo>
                      <a:pt x="605" y="188"/>
                    </a:lnTo>
                    <a:lnTo>
                      <a:pt x="606" y="181"/>
                    </a:lnTo>
                    <a:lnTo>
                      <a:pt x="607" y="176"/>
                    </a:lnTo>
                    <a:lnTo>
                      <a:pt x="608" y="174"/>
                    </a:lnTo>
                    <a:lnTo>
                      <a:pt x="609" y="172"/>
                    </a:lnTo>
                    <a:lnTo>
                      <a:pt x="610" y="170"/>
                    </a:lnTo>
                    <a:lnTo>
                      <a:pt x="611" y="168"/>
                    </a:lnTo>
                    <a:lnTo>
                      <a:pt x="612" y="162"/>
                    </a:lnTo>
                    <a:lnTo>
                      <a:pt x="613" y="156"/>
                    </a:lnTo>
                    <a:lnTo>
                      <a:pt x="614" y="151"/>
                    </a:lnTo>
                    <a:lnTo>
                      <a:pt x="615" y="146"/>
                    </a:lnTo>
                    <a:lnTo>
                      <a:pt x="616" y="143"/>
                    </a:lnTo>
                    <a:lnTo>
                      <a:pt x="617" y="142"/>
                    </a:lnTo>
                    <a:lnTo>
                      <a:pt x="618" y="142"/>
                    </a:lnTo>
                    <a:lnTo>
                      <a:pt x="619" y="143"/>
                    </a:lnTo>
                    <a:lnTo>
                      <a:pt x="620" y="141"/>
                    </a:lnTo>
                    <a:lnTo>
                      <a:pt x="621" y="133"/>
                    </a:lnTo>
                    <a:lnTo>
                      <a:pt x="622" y="125"/>
                    </a:lnTo>
                    <a:lnTo>
                      <a:pt x="623" y="120"/>
                    </a:lnTo>
                    <a:lnTo>
                      <a:pt x="624" y="114"/>
                    </a:lnTo>
                  </a:path>
                </a:pathLst>
              </a:custGeom>
              <a:noFill/>
              <a:ln w="22225">
                <a:solidFill>
                  <a:srgbClr val="2E3A8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Rectangle 1120">
                <a:extLst>
                  <a:ext uri="{FF2B5EF4-FFF2-40B4-BE49-F238E27FC236}">
                    <a16:creationId xmlns:a16="http://schemas.microsoft.com/office/drawing/2014/main" id="{B5D192CA-4B8A-936B-80C9-00D950023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5" y="264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9" name="Freeform 1121">
                <a:extLst>
                  <a:ext uri="{FF2B5EF4-FFF2-40B4-BE49-F238E27FC236}">
                    <a16:creationId xmlns:a16="http://schemas.microsoft.com/office/drawing/2014/main" id="{C8DDD0F8-1F9E-C400-44B7-2BEBA4B25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697"/>
                <a:ext cx="22" cy="19"/>
              </a:xfrm>
              <a:custGeom>
                <a:avLst/>
                <a:gdLst>
                  <a:gd name="T0" fmla="*/ 0 w 22"/>
                  <a:gd name="T1" fmla="*/ 0 h 19"/>
                  <a:gd name="T2" fmla="*/ 22 w 22"/>
                  <a:gd name="T3" fmla="*/ 0 h 19"/>
                  <a:gd name="T4" fmla="*/ 11 w 22"/>
                  <a:gd name="T5" fmla="*/ 19 h 19"/>
                  <a:gd name="T6" fmla="*/ 0 w 22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22" y="0"/>
                    </a:lnTo>
                    <a:lnTo>
                      <a:pt x="11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999"/>
              </a:solidFill>
              <a:ln w="6350">
                <a:solidFill>
                  <a:srgbClr val="00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Rectangle 1122">
                <a:extLst>
                  <a:ext uri="{FF2B5EF4-FFF2-40B4-BE49-F238E27FC236}">
                    <a16:creationId xmlns:a16="http://schemas.microsoft.com/office/drawing/2014/main" id="{73C7494A-C7AF-9B81-5257-645528931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M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1" name="Rectangle 1123">
                <a:extLst>
                  <a:ext uri="{FF2B5EF4-FFF2-40B4-BE49-F238E27FC236}">
                    <a16:creationId xmlns:a16="http://schemas.microsoft.com/office/drawing/2014/main" id="{A16DB2A0-183B-A594-4BDA-525A6885A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2" name="Rectangle 1124">
                <a:extLst>
                  <a:ext uri="{FF2B5EF4-FFF2-40B4-BE49-F238E27FC236}">
                    <a16:creationId xmlns:a16="http://schemas.microsoft.com/office/drawing/2014/main" id="{2C304173-4C93-CF79-55F5-CCAC9100D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r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3" name="Rectangle 1125">
                <a:extLst>
                  <a:ext uri="{FF2B5EF4-FFF2-40B4-BE49-F238E27FC236}">
                    <a16:creationId xmlns:a16="http://schemas.microsoft.com/office/drawing/2014/main" id="{AEA5DF31-F6EF-0585-EBE8-BD012BE67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k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4" name="Rectangle 1126">
                <a:extLst>
                  <a:ext uri="{FF2B5EF4-FFF2-40B4-BE49-F238E27FC236}">
                    <a16:creationId xmlns:a16="http://schemas.microsoft.com/office/drawing/2014/main" id="{2E26D365-3A59-3C38-1BF6-3CC177C60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5" name="Rectangle 1127">
                <a:extLst>
                  <a:ext uri="{FF2B5EF4-FFF2-40B4-BE49-F238E27FC236}">
                    <a16:creationId xmlns:a16="http://schemas.microsoft.com/office/drawing/2014/main" id="{9F8F3BDE-7745-971E-7A25-8545EB1EC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r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6" name="Rectangle 1128">
                <a:extLst>
                  <a:ext uri="{FF2B5EF4-FFF2-40B4-BE49-F238E27FC236}">
                    <a16:creationId xmlns:a16="http://schemas.microsoft.com/office/drawing/2014/main" id="{C4F58B3F-A455-AECC-F264-9A0775045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7" name="Rectangle 1129">
                <a:extLst>
                  <a:ext uri="{FF2B5EF4-FFF2-40B4-BE49-F238E27FC236}">
                    <a16:creationId xmlns:a16="http://schemas.microsoft.com/office/drawing/2014/main" id="{44433428-26F0-5C5B-9CE1-3EE4B1E37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8" name="Rectangle 1130">
                <a:extLst>
                  <a:ext uri="{FF2B5EF4-FFF2-40B4-BE49-F238E27FC236}">
                    <a16:creationId xmlns:a16="http://schemas.microsoft.com/office/drawing/2014/main" id="{17D7E670-37A4-9F5A-A002-F1E2D5B22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9" name="Rectangle 1131">
                <a:extLst>
                  <a:ext uri="{FF2B5EF4-FFF2-40B4-BE49-F238E27FC236}">
                    <a16:creationId xmlns:a16="http://schemas.microsoft.com/office/drawing/2014/main" id="{BD07A5D0-B3E1-440B-E6CE-3FB0A3683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[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0" name="Rectangle 1132">
                <a:extLst>
                  <a:ext uri="{FF2B5EF4-FFF2-40B4-BE49-F238E27FC236}">
                    <a16:creationId xmlns:a16="http://schemas.microsoft.com/office/drawing/2014/main" id="{299B5137-EDDE-41C8-E736-D53808706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T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1" name="Rectangle 1133">
                <a:extLst>
                  <a:ext uri="{FF2B5EF4-FFF2-40B4-BE49-F238E27FC236}">
                    <a16:creationId xmlns:a16="http://schemas.microsoft.com/office/drawing/2014/main" id="{BD706CD8-DD94-F987-8014-E3B72A662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2" name="Rectangle 1134">
                <a:extLst>
                  <a:ext uri="{FF2B5EF4-FFF2-40B4-BE49-F238E27FC236}">
                    <a16:creationId xmlns:a16="http://schemas.microsoft.com/office/drawing/2014/main" id="{111040FB-8308-BDCB-83A2-C167004E8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3" name="Rectangle 1135">
                <a:extLst>
                  <a:ext uri="{FF2B5EF4-FFF2-40B4-BE49-F238E27FC236}">
                    <a16:creationId xmlns:a16="http://schemas.microsoft.com/office/drawing/2014/main" id="{FB62D3F3-68F9-13BA-A4DF-881369D49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]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4" name="Rectangle 1136">
                <a:extLst>
                  <a:ext uri="{FF2B5EF4-FFF2-40B4-BE49-F238E27FC236}">
                    <a16:creationId xmlns:a16="http://schemas.microsoft.com/office/drawing/2014/main" id="{0CE5D658-5F5A-6568-1477-4EAB21FDC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5" name="Rectangle 1137">
                <a:extLst>
                  <a:ext uri="{FF2B5EF4-FFF2-40B4-BE49-F238E27FC236}">
                    <a16:creationId xmlns:a16="http://schemas.microsoft.com/office/drawing/2014/main" id="{7F721716-B1CA-9A68-B0C5-0DC73CA39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6" name="Rectangle 1138">
                <a:extLst>
                  <a:ext uri="{FF2B5EF4-FFF2-40B4-BE49-F238E27FC236}">
                    <a16:creationId xmlns:a16="http://schemas.microsoft.com/office/drawing/2014/main" id="{DCA4C66C-9A1F-A2F5-9590-748DD5B21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7" name="Rectangle 1139">
                <a:extLst>
                  <a:ext uri="{FF2B5EF4-FFF2-40B4-BE49-F238E27FC236}">
                    <a16:creationId xmlns:a16="http://schemas.microsoft.com/office/drawing/2014/main" id="{008F9972-98E3-8C5A-8FBA-2986BF3C7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8" name="Rectangle 1140">
                <a:extLst>
                  <a:ext uri="{FF2B5EF4-FFF2-40B4-BE49-F238E27FC236}">
                    <a16:creationId xmlns:a16="http://schemas.microsoft.com/office/drawing/2014/main" id="{FE776939-7867-133F-DB0D-C369F91A3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9" name="Rectangle 1141">
                <a:extLst>
                  <a:ext uri="{FF2B5EF4-FFF2-40B4-BE49-F238E27FC236}">
                    <a16:creationId xmlns:a16="http://schemas.microsoft.com/office/drawing/2014/main" id="{5033DD09-5391-5C3F-9FBC-0D7AA3E66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0" name="Rectangle 1142">
                <a:extLst>
                  <a:ext uri="{FF2B5EF4-FFF2-40B4-BE49-F238E27FC236}">
                    <a16:creationId xmlns:a16="http://schemas.microsoft.com/office/drawing/2014/main" id="{C7096377-C1A7-386A-94A7-EE3D57C18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1" name="Rectangle 1143">
                <a:extLst>
                  <a:ext uri="{FF2B5EF4-FFF2-40B4-BE49-F238E27FC236}">
                    <a16:creationId xmlns:a16="http://schemas.microsoft.com/office/drawing/2014/main" id="{EEB9845D-8101-360B-22CF-507663C5F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2" name="Rectangle 1144">
                <a:extLst>
                  <a:ext uri="{FF2B5EF4-FFF2-40B4-BE49-F238E27FC236}">
                    <a16:creationId xmlns:a16="http://schemas.microsoft.com/office/drawing/2014/main" id="{2B7008DC-64E7-8FF7-B1CE-2ECC3E218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3" name="Rectangle 1145">
                <a:extLst>
                  <a:ext uri="{FF2B5EF4-FFF2-40B4-BE49-F238E27FC236}">
                    <a16:creationId xmlns:a16="http://schemas.microsoft.com/office/drawing/2014/main" id="{5AC99CD2-0A2A-90BA-DD0A-7A44B7D05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4" name="Rectangle 1146">
                <a:extLst>
                  <a:ext uri="{FF2B5EF4-FFF2-40B4-BE49-F238E27FC236}">
                    <a16:creationId xmlns:a16="http://schemas.microsoft.com/office/drawing/2014/main" id="{5D96A2C7-53EE-1D48-FE95-7B91281C8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5" name="Rectangle 1147">
                <a:extLst>
                  <a:ext uri="{FF2B5EF4-FFF2-40B4-BE49-F238E27FC236}">
                    <a16:creationId xmlns:a16="http://schemas.microsoft.com/office/drawing/2014/main" id="{74432BDF-3F45-B075-3267-B365D5698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6" name="Rectangle 1148">
                <a:extLst>
                  <a:ext uri="{FF2B5EF4-FFF2-40B4-BE49-F238E27FC236}">
                    <a16:creationId xmlns:a16="http://schemas.microsoft.com/office/drawing/2014/main" id="{A0E88DA9-7DA2-17CF-A9BC-B3B9CCBBF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7" name="Rectangle 1149">
                <a:extLst>
                  <a:ext uri="{FF2B5EF4-FFF2-40B4-BE49-F238E27FC236}">
                    <a16:creationId xmlns:a16="http://schemas.microsoft.com/office/drawing/2014/main" id="{26F107F0-50A1-A32B-F437-6AD375D5F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.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8" name="Rectangle 1150">
                <a:extLst>
                  <a:ext uri="{FF2B5EF4-FFF2-40B4-BE49-F238E27FC236}">
                    <a16:creationId xmlns:a16="http://schemas.microsoft.com/office/drawing/2014/main" id="{5D0B1AC3-C5D2-545D-1CD5-F7A0268CE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9" name="Rectangle 1151">
                <a:extLst>
                  <a:ext uri="{FF2B5EF4-FFF2-40B4-BE49-F238E27FC236}">
                    <a16:creationId xmlns:a16="http://schemas.microsoft.com/office/drawing/2014/main" id="{68B180A1-0370-65B9-E4F3-3D8EBADC5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0" name="Rectangle 1152">
                <a:extLst>
                  <a:ext uri="{FF2B5EF4-FFF2-40B4-BE49-F238E27FC236}">
                    <a16:creationId xmlns:a16="http://schemas.microsoft.com/office/drawing/2014/main" id="{94E8FAF7-6F43-5308-538B-734DC09CF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7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1" name="Rectangle 1153">
                <a:extLst>
                  <a:ext uri="{FF2B5EF4-FFF2-40B4-BE49-F238E27FC236}">
                    <a16:creationId xmlns:a16="http://schemas.microsoft.com/office/drawing/2014/main" id="{BA846F4B-2803-CA25-34EA-A60A5DF45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7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d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2" name="Rectangle 1154">
                <a:extLst>
                  <a:ext uri="{FF2B5EF4-FFF2-40B4-BE49-F238E27FC236}">
                    <a16:creationId xmlns:a16="http://schemas.microsoft.com/office/drawing/2014/main" id="{2535748C-1BB8-15A5-B7C3-4F251A566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B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3" name="Rectangle 1155">
                <a:extLst>
                  <a:ext uri="{FF2B5EF4-FFF2-40B4-BE49-F238E27FC236}">
                    <a16:creationId xmlns:a16="http://schemas.microsoft.com/office/drawing/2014/main" id="{434A07F0-E28F-A44C-319E-3F43AD44D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m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4" name="Rectangle 1156">
                <a:extLst>
                  <a:ext uri="{FF2B5EF4-FFF2-40B4-BE49-F238E27FC236}">
                    <a16:creationId xmlns:a16="http://schemas.microsoft.com/office/drawing/2014/main" id="{5FD2ED46-4ADB-E9C8-D7D2-519071623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5" name="Rectangle 1157">
                <a:extLst>
                  <a:ext uri="{FF2B5EF4-FFF2-40B4-BE49-F238E27FC236}">
                    <a16:creationId xmlns:a16="http://schemas.microsoft.com/office/drawing/2014/main" id="{180DD4DF-F849-EB44-346E-AA14E3AC2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6" name="Rectangle 1158">
                <a:extLst>
                  <a:ext uri="{FF2B5EF4-FFF2-40B4-BE49-F238E27FC236}">
                    <a16:creationId xmlns:a16="http://schemas.microsoft.com/office/drawing/2014/main" id="{0B73BED8-FE38-8B11-7608-FBB64CF41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7" name="Rectangle 1159">
                <a:extLst>
                  <a:ext uri="{FF2B5EF4-FFF2-40B4-BE49-F238E27FC236}">
                    <a16:creationId xmlns:a16="http://schemas.microsoft.com/office/drawing/2014/main" id="{EC9ED81E-BA1F-149A-726A-0CDBCA759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8" name="Rectangle 1160">
                <a:extLst>
                  <a:ext uri="{FF2B5EF4-FFF2-40B4-BE49-F238E27FC236}">
                    <a16:creationId xmlns:a16="http://schemas.microsoft.com/office/drawing/2014/main" id="{6F0D51FF-8629-5A76-C96B-A4C7DCB79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9" name="Rectangle 1161">
                <a:extLst>
                  <a:ext uri="{FF2B5EF4-FFF2-40B4-BE49-F238E27FC236}">
                    <a16:creationId xmlns:a16="http://schemas.microsoft.com/office/drawing/2014/main" id="{164CCF7E-A11E-B6ED-EE48-776D88F08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0" name="Rectangle 1162">
                <a:extLst>
                  <a:ext uri="{FF2B5EF4-FFF2-40B4-BE49-F238E27FC236}">
                    <a16:creationId xmlns:a16="http://schemas.microsoft.com/office/drawing/2014/main" id="{D3292408-BE1F-A8F2-49B5-7F03FD1ED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1" name="Rectangle 1163">
                <a:extLst>
                  <a:ext uri="{FF2B5EF4-FFF2-40B4-BE49-F238E27FC236}">
                    <a16:creationId xmlns:a16="http://schemas.microsoft.com/office/drawing/2014/main" id="{8DBD0BFF-E63E-AFB4-2200-0DA45571F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2" name="Rectangle 1164">
                <a:extLst>
                  <a:ext uri="{FF2B5EF4-FFF2-40B4-BE49-F238E27FC236}">
                    <a16:creationId xmlns:a16="http://schemas.microsoft.com/office/drawing/2014/main" id="{4F578815-E8C6-1674-550E-7245E0A58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3" name="Rectangle 1165">
                <a:extLst>
                  <a:ext uri="{FF2B5EF4-FFF2-40B4-BE49-F238E27FC236}">
                    <a16:creationId xmlns:a16="http://schemas.microsoft.com/office/drawing/2014/main" id="{46403FAA-9240-65FB-82CD-EA8D61635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.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4" name="Rectangle 1166">
                <a:extLst>
                  <a:ext uri="{FF2B5EF4-FFF2-40B4-BE49-F238E27FC236}">
                    <a16:creationId xmlns:a16="http://schemas.microsoft.com/office/drawing/2014/main" id="{05405F8B-540A-01BD-D5EA-DFBD0BB25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5" name="Rectangle 1167">
                <a:extLst>
                  <a:ext uri="{FF2B5EF4-FFF2-40B4-BE49-F238E27FC236}">
                    <a16:creationId xmlns:a16="http://schemas.microsoft.com/office/drawing/2014/main" id="{8F67D309-C0EC-FE87-5638-35C860F4C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6" name="Rectangle 1168">
                <a:extLst>
                  <a:ext uri="{FF2B5EF4-FFF2-40B4-BE49-F238E27FC236}">
                    <a16:creationId xmlns:a16="http://schemas.microsoft.com/office/drawing/2014/main" id="{4601B5D6-940D-9B5D-FDC6-28B38BEE5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7" name="Rectangle 1169">
                <a:extLst>
                  <a:ext uri="{FF2B5EF4-FFF2-40B4-BE49-F238E27FC236}">
                    <a16:creationId xmlns:a16="http://schemas.microsoft.com/office/drawing/2014/main" id="{1B052790-5FD8-DC06-8014-0D52B805E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8" name="Rectangle 1170">
                <a:extLst>
                  <a:ext uri="{FF2B5EF4-FFF2-40B4-BE49-F238E27FC236}">
                    <a16:creationId xmlns:a16="http://schemas.microsoft.com/office/drawing/2014/main" id="{A4CB40C0-33C0-9E3F-D09B-26E4BCC84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9" name="Rectangle 1171">
                <a:extLst>
                  <a:ext uri="{FF2B5EF4-FFF2-40B4-BE49-F238E27FC236}">
                    <a16:creationId xmlns:a16="http://schemas.microsoft.com/office/drawing/2014/main" id="{FBA339E1-5B9D-341C-96AE-77AE9EFC3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0" name="Rectangle 1172">
                <a:extLst>
                  <a:ext uri="{FF2B5EF4-FFF2-40B4-BE49-F238E27FC236}">
                    <a16:creationId xmlns:a16="http://schemas.microsoft.com/office/drawing/2014/main" id="{D23D3C63-133B-4041-D306-42A3DF747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7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1" name="Rectangle 1173">
                <a:extLst>
                  <a:ext uri="{FF2B5EF4-FFF2-40B4-BE49-F238E27FC236}">
                    <a16:creationId xmlns:a16="http://schemas.microsoft.com/office/drawing/2014/main" id="{C0F408D4-4C01-120D-4414-95126E39A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7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2" name="Rectangle 1174">
                <a:extLst>
                  <a:ext uri="{FF2B5EF4-FFF2-40B4-BE49-F238E27FC236}">
                    <a16:creationId xmlns:a16="http://schemas.microsoft.com/office/drawing/2014/main" id="{0D8F2250-EB93-D80D-8B07-404A791CA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3" name="Rectangle 1175">
                <a:extLst>
                  <a:ext uri="{FF2B5EF4-FFF2-40B4-BE49-F238E27FC236}">
                    <a16:creationId xmlns:a16="http://schemas.microsoft.com/office/drawing/2014/main" id="{4D7C9A14-768B-CB01-73C0-479FB1553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4" name="Rectangle 1176">
                <a:extLst>
                  <a:ext uri="{FF2B5EF4-FFF2-40B4-BE49-F238E27FC236}">
                    <a16:creationId xmlns:a16="http://schemas.microsoft.com/office/drawing/2014/main" id="{0C3929B2-94FF-966F-7939-9F066BEFC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2579" cy="2141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5" name="Rectangle 1177">
                <a:extLst>
                  <a:ext uri="{FF2B5EF4-FFF2-40B4-BE49-F238E27FC236}">
                    <a16:creationId xmlns:a16="http://schemas.microsoft.com/office/drawing/2014/main" id="{7A9BBA84-231D-C633-C782-0667C71FD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4100"/>
                <a:ext cx="2944" cy="1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6" name="Rectangle 1178">
                <a:extLst>
                  <a:ext uri="{FF2B5EF4-FFF2-40B4-BE49-F238E27FC236}">
                    <a16:creationId xmlns:a16="http://schemas.microsoft.com/office/drawing/2014/main" id="{B0005D6A-B77C-20A2-50D2-EBAC3C5F6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4164"/>
                <a:ext cx="92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Date: 16.APR.2003  00:10:26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14" name="Freeform 825">
              <a:extLst>
                <a:ext uri="{FF2B5EF4-FFF2-40B4-BE49-F238E27FC236}">
                  <a16:creationId xmlns:a16="http://schemas.microsoft.com/office/drawing/2014/main" id="{61FC6D64-DB4C-50DB-D561-FA3941ED2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77" y="4872203"/>
              <a:ext cx="3649679" cy="136737"/>
            </a:xfrm>
            <a:custGeom>
              <a:avLst/>
              <a:gdLst>
                <a:gd name="T0" fmla="*/ 9 w 624"/>
                <a:gd name="T1" fmla="*/ 14 h 23"/>
                <a:gd name="T2" fmla="*/ 19 w 624"/>
                <a:gd name="T3" fmla="*/ 14 h 23"/>
                <a:gd name="T4" fmla="*/ 30 w 624"/>
                <a:gd name="T5" fmla="*/ 21 h 23"/>
                <a:gd name="T6" fmla="*/ 41 w 624"/>
                <a:gd name="T7" fmla="*/ 13 h 23"/>
                <a:gd name="T8" fmla="*/ 52 w 624"/>
                <a:gd name="T9" fmla="*/ 12 h 23"/>
                <a:gd name="T10" fmla="*/ 62 w 624"/>
                <a:gd name="T11" fmla="*/ 15 h 23"/>
                <a:gd name="T12" fmla="*/ 72 w 624"/>
                <a:gd name="T13" fmla="*/ 12 h 23"/>
                <a:gd name="T14" fmla="*/ 83 w 624"/>
                <a:gd name="T15" fmla="*/ 4 h 23"/>
                <a:gd name="T16" fmla="*/ 94 w 624"/>
                <a:gd name="T17" fmla="*/ 7 h 23"/>
                <a:gd name="T18" fmla="*/ 105 w 624"/>
                <a:gd name="T19" fmla="*/ 10 h 23"/>
                <a:gd name="T20" fmla="*/ 116 w 624"/>
                <a:gd name="T21" fmla="*/ 12 h 23"/>
                <a:gd name="T22" fmla="*/ 127 w 624"/>
                <a:gd name="T23" fmla="*/ 8 h 23"/>
                <a:gd name="T24" fmla="*/ 138 w 624"/>
                <a:gd name="T25" fmla="*/ 6 h 23"/>
                <a:gd name="T26" fmla="*/ 148 w 624"/>
                <a:gd name="T27" fmla="*/ 18 h 23"/>
                <a:gd name="T28" fmla="*/ 157 w 624"/>
                <a:gd name="T29" fmla="*/ 14 h 23"/>
                <a:gd name="T30" fmla="*/ 167 w 624"/>
                <a:gd name="T31" fmla="*/ 8 h 23"/>
                <a:gd name="T32" fmla="*/ 178 w 624"/>
                <a:gd name="T33" fmla="*/ 18 h 23"/>
                <a:gd name="T34" fmla="*/ 189 w 624"/>
                <a:gd name="T35" fmla="*/ 20 h 23"/>
                <a:gd name="T36" fmla="*/ 200 w 624"/>
                <a:gd name="T37" fmla="*/ 12 h 23"/>
                <a:gd name="T38" fmla="*/ 210 w 624"/>
                <a:gd name="T39" fmla="*/ 15 h 23"/>
                <a:gd name="T40" fmla="*/ 221 w 624"/>
                <a:gd name="T41" fmla="*/ 10 h 23"/>
                <a:gd name="T42" fmla="*/ 232 w 624"/>
                <a:gd name="T43" fmla="*/ 8 h 23"/>
                <a:gd name="T44" fmla="*/ 242 w 624"/>
                <a:gd name="T45" fmla="*/ 11 h 23"/>
                <a:gd name="T46" fmla="*/ 252 w 624"/>
                <a:gd name="T47" fmla="*/ 9 h 23"/>
                <a:gd name="T48" fmla="*/ 262 w 624"/>
                <a:gd name="T49" fmla="*/ 6 h 23"/>
                <a:gd name="T50" fmla="*/ 273 w 624"/>
                <a:gd name="T51" fmla="*/ 6 h 23"/>
                <a:gd name="T52" fmla="*/ 283 w 624"/>
                <a:gd name="T53" fmla="*/ 16 h 23"/>
                <a:gd name="T54" fmla="*/ 294 w 624"/>
                <a:gd name="T55" fmla="*/ 16 h 23"/>
                <a:gd name="T56" fmla="*/ 303 w 624"/>
                <a:gd name="T57" fmla="*/ 8 h 23"/>
                <a:gd name="T58" fmla="*/ 314 w 624"/>
                <a:gd name="T59" fmla="*/ 12 h 23"/>
                <a:gd name="T60" fmla="*/ 325 w 624"/>
                <a:gd name="T61" fmla="*/ 15 h 23"/>
                <a:gd name="T62" fmla="*/ 335 w 624"/>
                <a:gd name="T63" fmla="*/ 9 h 23"/>
                <a:gd name="T64" fmla="*/ 346 w 624"/>
                <a:gd name="T65" fmla="*/ 14 h 23"/>
                <a:gd name="T66" fmla="*/ 356 w 624"/>
                <a:gd name="T67" fmla="*/ 7 h 23"/>
                <a:gd name="T68" fmla="*/ 367 w 624"/>
                <a:gd name="T69" fmla="*/ 12 h 23"/>
                <a:gd name="T70" fmla="*/ 378 w 624"/>
                <a:gd name="T71" fmla="*/ 7 h 23"/>
                <a:gd name="T72" fmla="*/ 389 w 624"/>
                <a:gd name="T73" fmla="*/ 13 h 23"/>
                <a:gd name="T74" fmla="*/ 400 w 624"/>
                <a:gd name="T75" fmla="*/ 2 h 23"/>
                <a:gd name="T76" fmla="*/ 410 w 624"/>
                <a:gd name="T77" fmla="*/ 13 h 23"/>
                <a:gd name="T78" fmla="*/ 420 w 624"/>
                <a:gd name="T79" fmla="*/ 11 h 23"/>
                <a:gd name="T80" fmla="*/ 431 w 624"/>
                <a:gd name="T81" fmla="*/ 3 h 23"/>
                <a:gd name="T82" fmla="*/ 442 w 624"/>
                <a:gd name="T83" fmla="*/ 12 h 23"/>
                <a:gd name="T84" fmla="*/ 453 w 624"/>
                <a:gd name="T85" fmla="*/ 7 h 23"/>
                <a:gd name="T86" fmla="*/ 464 w 624"/>
                <a:gd name="T87" fmla="*/ 18 h 23"/>
                <a:gd name="T88" fmla="*/ 474 w 624"/>
                <a:gd name="T89" fmla="*/ 19 h 23"/>
                <a:gd name="T90" fmla="*/ 484 w 624"/>
                <a:gd name="T91" fmla="*/ 11 h 23"/>
                <a:gd name="T92" fmla="*/ 495 w 624"/>
                <a:gd name="T93" fmla="*/ 11 h 23"/>
                <a:gd name="T94" fmla="*/ 506 w 624"/>
                <a:gd name="T95" fmla="*/ 14 h 23"/>
                <a:gd name="T96" fmla="*/ 517 w 624"/>
                <a:gd name="T97" fmla="*/ 9 h 23"/>
                <a:gd name="T98" fmla="*/ 527 w 624"/>
                <a:gd name="T99" fmla="*/ 9 h 23"/>
                <a:gd name="T100" fmla="*/ 538 w 624"/>
                <a:gd name="T101" fmla="*/ 8 h 23"/>
                <a:gd name="T102" fmla="*/ 549 w 624"/>
                <a:gd name="T103" fmla="*/ 6 h 23"/>
                <a:gd name="T104" fmla="*/ 558 w 624"/>
                <a:gd name="T105" fmla="*/ 12 h 23"/>
                <a:gd name="T106" fmla="*/ 569 w 624"/>
                <a:gd name="T107" fmla="*/ 15 h 23"/>
                <a:gd name="T108" fmla="*/ 579 w 624"/>
                <a:gd name="T109" fmla="*/ 11 h 23"/>
                <a:gd name="T110" fmla="*/ 589 w 624"/>
                <a:gd name="T111" fmla="*/ 11 h 23"/>
                <a:gd name="T112" fmla="*/ 600 w 624"/>
                <a:gd name="T113" fmla="*/ 14 h 23"/>
                <a:gd name="T114" fmla="*/ 610 w 624"/>
                <a:gd name="T115" fmla="*/ 2 h 23"/>
                <a:gd name="T116" fmla="*/ 621 w 624"/>
                <a:gd name="T117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23">
                  <a:moveTo>
                    <a:pt x="0" y="6"/>
                  </a:moveTo>
                  <a:lnTo>
                    <a:pt x="0" y="6"/>
                  </a:lnTo>
                  <a:lnTo>
                    <a:pt x="1" y="7"/>
                  </a:lnTo>
                  <a:lnTo>
                    <a:pt x="2" y="9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9" y="14"/>
                  </a:lnTo>
                  <a:lnTo>
                    <a:pt x="10" y="16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20" y="10"/>
                  </a:lnTo>
                  <a:lnTo>
                    <a:pt x="21" y="14"/>
                  </a:lnTo>
                  <a:lnTo>
                    <a:pt x="22" y="15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6" y="16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9" y="20"/>
                  </a:lnTo>
                  <a:lnTo>
                    <a:pt x="30" y="21"/>
                  </a:lnTo>
                  <a:lnTo>
                    <a:pt x="31" y="20"/>
                  </a:lnTo>
                  <a:lnTo>
                    <a:pt x="32" y="19"/>
                  </a:lnTo>
                  <a:lnTo>
                    <a:pt x="33" y="18"/>
                  </a:lnTo>
                  <a:lnTo>
                    <a:pt x="34" y="19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7" y="18"/>
                  </a:lnTo>
                  <a:lnTo>
                    <a:pt x="38" y="17"/>
                  </a:lnTo>
                  <a:lnTo>
                    <a:pt x="39" y="16"/>
                  </a:lnTo>
                  <a:lnTo>
                    <a:pt x="40" y="14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43" y="11"/>
                  </a:lnTo>
                  <a:lnTo>
                    <a:pt x="44" y="10"/>
                  </a:lnTo>
                  <a:lnTo>
                    <a:pt x="45" y="9"/>
                  </a:lnTo>
                  <a:lnTo>
                    <a:pt x="46" y="7"/>
                  </a:lnTo>
                  <a:lnTo>
                    <a:pt x="47" y="4"/>
                  </a:lnTo>
                  <a:lnTo>
                    <a:pt x="48" y="3"/>
                  </a:lnTo>
                  <a:lnTo>
                    <a:pt x="49" y="6"/>
                  </a:lnTo>
                  <a:lnTo>
                    <a:pt x="50" y="8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5" y="11"/>
                  </a:lnTo>
                  <a:lnTo>
                    <a:pt x="56" y="8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8" y="10"/>
                  </a:lnTo>
                  <a:lnTo>
                    <a:pt x="59" y="13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3" y="14"/>
                  </a:lnTo>
                  <a:lnTo>
                    <a:pt x="64" y="15"/>
                  </a:lnTo>
                  <a:lnTo>
                    <a:pt x="65" y="18"/>
                  </a:lnTo>
                  <a:lnTo>
                    <a:pt x="66" y="20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19"/>
                  </a:lnTo>
                  <a:lnTo>
                    <a:pt x="70" y="18"/>
                  </a:lnTo>
                  <a:lnTo>
                    <a:pt x="71" y="14"/>
                  </a:lnTo>
                  <a:lnTo>
                    <a:pt x="71" y="16"/>
                  </a:lnTo>
                  <a:lnTo>
                    <a:pt x="72" y="12"/>
                  </a:lnTo>
                  <a:lnTo>
                    <a:pt x="73" y="10"/>
                  </a:lnTo>
                  <a:lnTo>
                    <a:pt x="74" y="9"/>
                  </a:lnTo>
                  <a:lnTo>
                    <a:pt x="75" y="9"/>
                  </a:lnTo>
                  <a:lnTo>
                    <a:pt x="76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81" y="4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4" y="3"/>
                  </a:lnTo>
                  <a:lnTo>
                    <a:pt x="85" y="4"/>
                  </a:lnTo>
                  <a:lnTo>
                    <a:pt x="86" y="4"/>
                  </a:lnTo>
                  <a:lnTo>
                    <a:pt x="87" y="7"/>
                  </a:lnTo>
                  <a:lnTo>
                    <a:pt x="88" y="9"/>
                  </a:lnTo>
                  <a:lnTo>
                    <a:pt x="89" y="10"/>
                  </a:lnTo>
                  <a:lnTo>
                    <a:pt x="90" y="10"/>
                  </a:lnTo>
                  <a:lnTo>
                    <a:pt x="91" y="10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5" y="6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3"/>
                  </a:lnTo>
                  <a:lnTo>
                    <a:pt x="100" y="3"/>
                  </a:lnTo>
                  <a:lnTo>
                    <a:pt x="101" y="8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4" y="10"/>
                  </a:lnTo>
                  <a:lnTo>
                    <a:pt x="105" y="10"/>
                  </a:lnTo>
                  <a:lnTo>
                    <a:pt x="106" y="10"/>
                  </a:lnTo>
                  <a:lnTo>
                    <a:pt x="107" y="12"/>
                  </a:lnTo>
                  <a:lnTo>
                    <a:pt x="108" y="13"/>
                  </a:lnTo>
                  <a:lnTo>
                    <a:pt x="109" y="14"/>
                  </a:lnTo>
                  <a:lnTo>
                    <a:pt x="110" y="13"/>
                  </a:lnTo>
                  <a:lnTo>
                    <a:pt x="111" y="12"/>
                  </a:lnTo>
                  <a:lnTo>
                    <a:pt x="112" y="11"/>
                  </a:lnTo>
                  <a:lnTo>
                    <a:pt x="113" y="11"/>
                  </a:lnTo>
                  <a:lnTo>
                    <a:pt x="114" y="12"/>
                  </a:lnTo>
                  <a:lnTo>
                    <a:pt x="115" y="13"/>
                  </a:lnTo>
                  <a:lnTo>
                    <a:pt x="116" y="12"/>
                  </a:lnTo>
                  <a:lnTo>
                    <a:pt x="117" y="12"/>
                  </a:lnTo>
                  <a:lnTo>
                    <a:pt x="118" y="11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7"/>
                  </a:lnTo>
                  <a:lnTo>
                    <a:pt x="125" y="7"/>
                  </a:lnTo>
                  <a:lnTo>
                    <a:pt x="126" y="7"/>
                  </a:lnTo>
                  <a:lnTo>
                    <a:pt x="127" y="8"/>
                  </a:lnTo>
                  <a:lnTo>
                    <a:pt x="128" y="8"/>
                  </a:lnTo>
                  <a:lnTo>
                    <a:pt x="129" y="7"/>
                  </a:lnTo>
                  <a:lnTo>
                    <a:pt x="130" y="6"/>
                  </a:lnTo>
                  <a:lnTo>
                    <a:pt x="131" y="5"/>
                  </a:lnTo>
                  <a:lnTo>
                    <a:pt x="132" y="3"/>
                  </a:lnTo>
                  <a:lnTo>
                    <a:pt x="133" y="6"/>
                  </a:lnTo>
                  <a:lnTo>
                    <a:pt x="134" y="7"/>
                  </a:lnTo>
                  <a:lnTo>
                    <a:pt x="135" y="7"/>
                  </a:lnTo>
                  <a:lnTo>
                    <a:pt x="136" y="7"/>
                  </a:lnTo>
                  <a:lnTo>
                    <a:pt x="137" y="7"/>
                  </a:lnTo>
                  <a:lnTo>
                    <a:pt x="138" y="6"/>
                  </a:lnTo>
                  <a:lnTo>
                    <a:pt x="139" y="7"/>
                  </a:lnTo>
                  <a:lnTo>
                    <a:pt x="140" y="8"/>
                  </a:lnTo>
                  <a:lnTo>
                    <a:pt x="141" y="9"/>
                  </a:lnTo>
                  <a:lnTo>
                    <a:pt x="142" y="8"/>
                  </a:lnTo>
                  <a:lnTo>
                    <a:pt x="143" y="5"/>
                  </a:lnTo>
                  <a:lnTo>
                    <a:pt x="143" y="6"/>
                  </a:lnTo>
                  <a:lnTo>
                    <a:pt x="144" y="8"/>
                  </a:lnTo>
                  <a:lnTo>
                    <a:pt x="145" y="10"/>
                  </a:lnTo>
                  <a:lnTo>
                    <a:pt x="146" y="11"/>
                  </a:lnTo>
                  <a:lnTo>
                    <a:pt x="147" y="14"/>
                  </a:lnTo>
                  <a:lnTo>
                    <a:pt x="148" y="18"/>
                  </a:lnTo>
                  <a:lnTo>
                    <a:pt x="149" y="20"/>
                  </a:lnTo>
                  <a:lnTo>
                    <a:pt x="150" y="21"/>
                  </a:lnTo>
                  <a:lnTo>
                    <a:pt x="151" y="20"/>
                  </a:lnTo>
                  <a:lnTo>
                    <a:pt x="152" y="20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5" y="17"/>
                  </a:lnTo>
                  <a:lnTo>
                    <a:pt x="155" y="20"/>
                  </a:lnTo>
                  <a:lnTo>
                    <a:pt x="156" y="13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57" y="14"/>
                  </a:lnTo>
                  <a:lnTo>
                    <a:pt x="158" y="14"/>
                  </a:lnTo>
                  <a:lnTo>
                    <a:pt x="159" y="14"/>
                  </a:lnTo>
                  <a:lnTo>
                    <a:pt x="160" y="13"/>
                  </a:lnTo>
                  <a:lnTo>
                    <a:pt x="161" y="12"/>
                  </a:lnTo>
                  <a:lnTo>
                    <a:pt x="162" y="10"/>
                  </a:lnTo>
                  <a:lnTo>
                    <a:pt x="163" y="9"/>
                  </a:lnTo>
                  <a:lnTo>
                    <a:pt x="164" y="7"/>
                  </a:lnTo>
                  <a:lnTo>
                    <a:pt x="165" y="6"/>
                  </a:lnTo>
                  <a:lnTo>
                    <a:pt x="166" y="7"/>
                  </a:lnTo>
                  <a:lnTo>
                    <a:pt x="167" y="8"/>
                  </a:lnTo>
                  <a:lnTo>
                    <a:pt x="168" y="9"/>
                  </a:lnTo>
                  <a:lnTo>
                    <a:pt x="169" y="11"/>
                  </a:lnTo>
                  <a:lnTo>
                    <a:pt x="170" y="13"/>
                  </a:lnTo>
                  <a:lnTo>
                    <a:pt x="171" y="14"/>
                  </a:lnTo>
                  <a:lnTo>
                    <a:pt x="172" y="15"/>
                  </a:lnTo>
                  <a:lnTo>
                    <a:pt x="173" y="16"/>
                  </a:lnTo>
                  <a:lnTo>
                    <a:pt x="174" y="16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8" y="18"/>
                  </a:lnTo>
                  <a:lnTo>
                    <a:pt x="179" y="20"/>
                  </a:lnTo>
                  <a:lnTo>
                    <a:pt x="180" y="21"/>
                  </a:lnTo>
                  <a:lnTo>
                    <a:pt x="181" y="20"/>
                  </a:lnTo>
                  <a:lnTo>
                    <a:pt x="182" y="21"/>
                  </a:lnTo>
                  <a:lnTo>
                    <a:pt x="183" y="22"/>
                  </a:lnTo>
                  <a:lnTo>
                    <a:pt x="184" y="23"/>
                  </a:lnTo>
                  <a:lnTo>
                    <a:pt x="185" y="23"/>
                  </a:lnTo>
                  <a:lnTo>
                    <a:pt x="186" y="23"/>
                  </a:lnTo>
                  <a:lnTo>
                    <a:pt x="187" y="22"/>
                  </a:lnTo>
                  <a:lnTo>
                    <a:pt x="188" y="21"/>
                  </a:lnTo>
                  <a:lnTo>
                    <a:pt x="189" y="20"/>
                  </a:lnTo>
                  <a:lnTo>
                    <a:pt x="190" y="19"/>
                  </a:lnTo>
                  <a:lnTo>
                    <a:pt x="191" y="18"/>
                  </a:lnTo>
                  <a:lnTo>
                    <a:pt x="192" y="19"/>
                  </a:lnTo>
                  <a:lnTo>
                    <a:pt x="193" y="19"/>
                  </a:lnTo>
                  <a:lnTo>
                    <a:pt x="194" y="18"/>
                  </a:lnTo>
                  <a:lnTo>
                    <a:pt x="195" y="17"/>
                  </a:lnTo>
                  <a:lnTo>
                    <a:pt x="196" y="16"/>
                  </a:lnTo>
                  <a:lnTo>
                    <a:pt x="197" y="15"/>
                  </a:lnTo>
                  <a:lnTo>
                    <a:pt x="198" y="14"/>
                  </a:lnTo>
                  <a:lnTo>
                    <a:pt x="199" y="13"/>
                  </a:lnTo>
                  <a:lnTo>
                    <a:pt x="200" y="12"/>
                  </a:lnTo>
                  <a:lnTo>
                    <a:pt x="201" y="10"/>
                  </a:lnTo>
                  <a:lnTo>
                    <a:pt x="202" y="9"/>
                  </a:lnTo>
                  <a:lnTo>
                    <a:pt x="203" y="11"/>
                  </a:lnTo>
                  <a:lnTo>
                    <a:pt x="204" y="13"/>
                  </a:lnTo>
                  <a:lnTo>
                    <a:pt x="205" y="16"/>
                  </a:lnTo>
                  <a:lnTo>
                    <a:pt x="206" y="17"/>
                  </a:lnTo>
                  <a:lnTo>
                    <a:pt x="207" y="18"/>
                  </a:lnTo>
                  <a:lnTo>
                    <a:pt x="208" y="18"/>
                  </a:lnTo>
                  <a:lnTo>
                    <a:pt x="209" y="17"/>
                  </a:lnTo>
                  <a:lnTo>
                    <a:pt x="210" y="14"/>
                  </a:lnTo>
                  <a:lnTo>
                    <a:pt x="210" y="15"/>
                  </a:lnTo>
                  <a:lnTo>
                    <a:pt x="211" y="13"/>
                  </a:lnTo>
                  <a:lnTo>
                    <a:pt x="212" y="13"/>
                  </a:lnTo>
                  <a:lnTo>
                    <a:pt x="213" y="11"/>
                  </a:lnTo>
                  <a:lnTo>
                    <a:pt x="214" y="8"/>
                  </a:lnTo>
                  <a:lnTo>
                    <a:pt x="215" y="8"/>
                  </a:lnTo>
                  <a:lnTo>
                    <a:pt x="216" y="9"/>
                  </a:lnTo>
                  <a:lnTo>
                    <a:pt x="217" y="10"/>
                  </a:lnTo>
                  <a:lnTo>
                    <a:pt x="218" y="10"/>
                  </a:lnTo>
                  <a:lnTo>
                    <a:pt x="219" y="10"/>
                  </a:lnTo>
                  <a:lnTo>
                    <a:pt x="220" y="10"/>
                  </a:lnTo>
                  <a:lnTo>
                    <a:pt x="221" y="10"/>
                  </a:lnTo>
                  <a:lnTo>
                    <a:pt x="222" y="9"/>
                  </a:lnTo>
                  <a:lnTo>
                    <a:pt x="223" y="7"/>
                  </a:lnTo>
                  <a:lnTo>
                    <a:pt x="224" y="5"/>
                  </a:lnTo>
                  <a:lnTo>
                    <a:pt x="225" y="4"/>
                  </a:lnTo>
                  <a:lnTo>
                    <a:pt x="226" y="9"/>
                  </a:lnTo>
                  <a:lnTo>
                    <a:pt x="227" y="10"/>
                  </a:lnTo>
                  <a:lnTo>
                    <a:pt x="228" y="11"/>
                  </a:lnTo>
                  <a:lnTo>
                    <a:pt x="229" y="11"/>
                  </a:lnTo>
                  <a:lnTo>
                    <a:pt x="230" y="10"/>
                  </a:lnTo>
                  <a:lnTo>
                    <a:pt x="231" y="9"/>
                  </a:lnTo>
                  <a:lnTo>
                    <a:pt x="232" y="8"/>
                  </a:lnTo>
                  <a:lnTo>
                    <a:pt x="233" y="9"/>
                  </a:lnTo>
                  <a:lnTo>
                    <a:pt x="234" y="11"/>
                  </a:lnTo>
                  <a:lnTo>
                    <a:pt x="235" y="13"/>
                  </a:lnTo>
                  <a:lnTo>
                    <a:pt x="236" y="14"/>
                  </a:lnTo>
                  <a:lnTo>
                    <a:pt x="237" y="13"/>
                  </a:lnTo>
                  <a:lnTo>
                    <a:pt x="238" y="9"/>
                  </a:lnTo>
                  <a:lnTo>
                    <a:pt x="238" y="11"/>
                  </a:lnTo>
                  <a:lnTo>
                    <a:pt x="239" y="7"/>
                  </a:lnTo>
                  <a:lnTo>
                    <a:pt x="240" y="7"/>
                  </a:lnTo>
                  <a:lnTo>
                    <a:pt x="241" y="9"/>
                  </a:lnTo>
                  <a:lnTo>
                    <a:pt x="242" y="11"/>
                  </a:lnTo>
                  <a:lnTo>
                    <a:pt x="243" y="14"/>
                  </a:lnTo>
                  <a:lnTo>
                    <a:pt x="244" y="16"/>
                  </a:lnTo>
                  <a:lnTo>
                    <a:pt x="245" y="17"/>
                  </a:lnTo>
                  <a:lnTo>
                    <a:pt x="246" y="16"/>
                  </a:lnTo>
                  <a:lnTo>
                    <a:pt x="247" y="13"/>
                  </a:lnTo>
                  <a:lnTo>
                    <a:pt x="247" y="14"/>
                  </a:lnTo>
                  <a:lnTo>
                    <a:pt x="248" y="12"/>
                  </a:lnTo>
                  <a:lnTo>
                    <a:pt x="249" y="11"/>
                  </a:lnTo>
                  <a:lnTo>
                    <a:pt x="250" y="10"/>
                  </a:lnTo>
                  <a:lnTo>
                    <a:pt x="251" y="9"/>
                  </a:lnTo>
                  <a:lnTo>
                    <a:pt x="252" y="9"/>
                  </a:lnTo>
                  <a:lnTo>
                    <a:pt x="253" y="10"/>
                  </a:lnTo>
                  <a:lnTo>
                    <a:pt x="254" y="12"/>
                  </a:lnTo>
                  <a:lnTo>
                    <a:pt x="255" y="13"/>
                  </a:lnTo>
                  <a:lnTo>
                    <a:pt x="256" y="14"/>
                  </a:lnTo>
                  <a:lnTo>
                    <a:pt x="257" y="10"/>
                  </a:lnTo>
                  <a:lnTo>
                    <a:pt x="257" y="13"/>
                  </a:lnTo>
                  <a:lnTo>
                    <a:pt x="258" y="6"/>
                  </a:lnTo>
                  <a:lnTo>
                    <a:pt x="259" y="5"/>
                  </a:lnTo>
                  <a:lnTo>
                    <a:pt x="260" y="4"/>
                  </a:lnTo>
                  <a:lnTo>
                    <a:pt x="261" y="5"/>
                  </a:lnTo>
                  <a:lnTo>
                    <a:pt x="262" y="6"/>
                  </a:lnTo>
                  <a:lnTo>
                    <a:pt x="263" y="5"/>
                  </a:lnTo>
                  <a:lnTo>
                    <a:pt x="264" y="4"/>
                  </a:lnTo>
                  <a:lnTo>
                    <a:pt x="265" y="4"/>
                  </a:lnTo>
                  <a:lnTo>
                    <a:pt x="266" y="4"/>
                  </a:lnTo>
                  <a:lnTo>
                    <a:pt x="267" y="4"/>
                  </a:lnTo>
                  <a:lnTo>
                    <a:pt x="268" y="5"/>
                  </a:lnTo>
                  <a:lnTo>
                    <a:pt x="269" y="5"/>
                  </a:lnTo>
                  <a:lnTo>
                    <a:pt x="270" y="3"/>
                  </a:lnTo>
                  <a:lnTo>
                    <a:pt x="271" y="2"/>
                  </a:lnTo>
                  <a:lnTo>
                    <a:pt x="272" y="3"/>
                  </a:lnTo>
                  <a:lnTo>
                    <a:pt x="273" y="6"/>
                  </a:lnTo>
                  <a:lnTo>
                    <a:pt x="274" y="8"/>
                  </a:lnTo>
                  <a:lnTo>
                    <a:pt x="275" y="11"/>
                  </a:lnTo>
                  <a:lnTo>
                    <a:pt x="276" y="14"/>
                  </a:lnTo>
                  <a:lnTo>
                    <a:pt x="277" y="16"/>
                  </a:lnTo>
                  <a:lnTo>
                    <a:pt x="278" y="17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2" y="15"/>
                  </a:lnTo>
                  <a:lnTo>
                    <a:pt x="282" y="17"/>
                  </a:lnTo>
                  <a:lnTo>
                    <a:pt x="283" y="16"/>
                  </a:lnTo>
                  <a:lnTo>
                    <a:pt x="284" y="16"/>
                  </a:lnTo>
                  <a:lnTo>
                    <a:pt x="285" y="15"/>
                  </a:lnTo>
                  <a:lnTo>
                    <a:pt x="286" y="13"/>
                  </a:lnTo>
                  <a:lnTo>
                    <a:pt x="287" y="13"/>
                  </a:lnTo>
                  <a:lnTo>
                    <a:pt x="288" y="13"/>
                  </a:lnTo>
                  <a:lnTo>
                    <a:pt x="289" y="18"/>
                  </a:lnTo>
                  <a:lnTo>
                    <a:pt x="290" y="19"/>
                  </a:lnTo>
                  <a:lnTo>
                    <a:pt x="291" y="20"/>
                  </a:lnTo>
                  <a:lnTo>
                    <a:pt x="292" y="21"/>
                  </a:lnTo>
                  <a:lnTo>
                    <a:pt x="293" y="20"/>
                  </a:lnTo>
                  <a:lnTo>
                    <a:pt x="294" y="16"/>
                  </a:lnTo>
                  <a:lnTo>
                    <a:pt x="294" y="18"/>
                  </a:lnTo>
                  <a:lnTo>
                    <a:pt x="295" y="13"/>
                  </a:lnTo>
                  <a:lnTo>
                    <a:pt x="296" y="13"/>
                  </a:lnTo>
                  <a:lnTo>
                    <a:pt x="297" y="13"/>
                  </a:lnTo>
                  <a:lnTo>
                    <a:pt x="298" y="14"/>
                  </a:lnTo>
                  <a:lnTo>
                    <a:pt x="299" y="15"/>
                  </a:lnTo>
                  <a:lnTo>
                    <a:pt x="300" y="16"/>
                  </a:lnTo>
                  <a:lnTo>
                    <a:pt x="301" y="17"/>
                  </a:lnTo>
                  <a:lnTo>
                    <a:pt x="302" y="16"/>
                  </a:lnTo>
                  <a:lnTo>
                    <a:pt x="302" y="12"/>
                  </a:lnTo>
                  <a:lnTo>
                    <a:pt x="303" y="8"/>
                  </a:lnTo>
                  <a:lnTo>
                    <a:pt x="304" y="7"/>
                  </a:lnTo>
                  <a:lnTo>
                    <a:pt x="305" y="8"/>
                  </a:lnTo>
                  <a:lnTo>
                    <a:pt x="306" y="8"/>
                  </a:lnTo>
                  <a:lnTo>
                    <a:pt x="307" y="8"/>
                  </a:lnTo>
                  <a:lnTo>
                    <a:pt x="308" y="8"/>
                  </a:lnTo>
                  <a:lnTo>
                    <a:pt x="309" y="9"/>
                  </a:lnTo>
                  <a:lnTo>
                    <a:pt x="310" y="8"/>
                  </a:lnTo>
                  <a:lnTo>
                    <a:pt x="311" y="6"/>
                  </a:lnTo>
                  <a:lnTo>
                    <a:pt x="312" y="4"/>
                  </a:lnTo>
                  <a:lnTo>
                    <a:pt x="313" y="10"/>
                  </a:lnTo>
                  <a:lnTo>
                    <a:pt x="314" y="12"/>
                  </a:lnTo>
                  <a:lnTo>
                    <a:pt x="315" y="13"/>
                  </a:lnTo>
                  <a:lnTo>
                    <a:pt x="316" y="14"/>
                  </a:lnTo>
                  <a:lnTo>
                    <a:pt x="317" y="13"/>
                  </a:lnTo>
                  <a:lnTo>
                    <a:pt x="318" y="12"/>
                  </a:lnTo>
                  <a:lnTo>
                    <a:pt x="319" y="11"/>
                  </a:lnTo>
                  <a:lnTo>
                    <a:pt x="320" y="10"/>
                  </a:lnTo>
                  <a:lnTo>
                    <a:pt x="321" y="10"/>
                  </a:lnTo>
                  <a:lnTo>
                    <a:pt x="322" y="11"/>
                  </a:lnTo>
                  <a:lnTo>
                    <a:pt x="323" y="12"/>
                  </a:lnTo>
                  <a:lnTo>
                    <a:pt x="324" y="14"/>
                  </a:lnTo>
                  <a:lnTo>
                    <a:pt x="325" y="15"/>
                  </a:lnTo>
                  <a:lnTo>
                    <a:pt x="326" y="15"/>
                  </a:lnTo>
                  <a:lnTo>
                    <a:pt x="327" y="15"/>
                  </a:lnTo>
                  <a:lnTo>
                    <a:pt x="328" y="14"/>
                  </a:lnTo>
                  <a:lnTo>
                    <a:pt x="329" y="10"/>
                  </a:lnTo>
                  <a:lnTo>
                    <a:pt x="329" y="12"/>
                  </a:lnTo>
                  <a:lnTo>
                    <a:pt x="330" y="8"/>
                  </a:lnTo>
                  <a:lnTo>
                    <a:pt x="331" y="7"/>
                  </a:lnTo>
                  <a:lnTo>
                    <a:pt x="332" y="7"/>
                  </a:lnTo>
                  <a:lnTo>
                    <a:pt x="333" y="7"/>
                  </a:lnTo>
                  <a:lnTo>
                    <a:pt x="334" y="7"/>
                  </a:lnTo>
                  <a:lnTo>
                    <a:pt x="335" y="9"/>
                  </a:lnTo>
                  <a:lnTo>
                    <a:pt x="336" y="10"/>
                  </a:lnTo>
                  <a:lnTo>
                    <a:pt x="337" y="10"/>
                  </a:lnTo>
                  <a:lnTo>
                    <a:pt x="338" y="12"/>
                  </a:lnTo>
                  <a:lnTo>
                    <a:pt x="339" y="14"/>
                  </a:lnTo>
                  <a:lnTo>
                    <a:pt x="340" y="15"/>
                  </a:lnTo>
                  <a:lnTo>
                    <a:pt x="341" y="14"/>
                  </a:lnTo>
                  <a:lnTo>
                    <a:pt x="342" y="13"/>
                  </a:lnTo>
                  <a:lnTo>
                    <a:pt x="343" y="12"/>
                  </a:lnTo>
                  <a:lnTo>
                    <a:pt x="344" y="13"/>
                  </a:lnTo>
                  <a:lnTo>
                    <a:pt x="345" y="13"/>
                  </a:lnTo>
                  <a:lnTo>
                    <a:pt x="346" y="14"/>
                  </a:lnTo>
                  <a:lnTo>
                    <a:pt x="347" y="15"/>
                  </a:lnTo>
                  <a:lnTo>
                    <a:pt x="348" y="16"/>
                  </a:lnTo>
                  <a:lnTo>
                    <a:pt x="349" y="17"/>
                  </a:lnTo>
                  <a:lnTo>
                    <a:pt x="350" y="17"/>
                  </a:lnTo>
                  <a:lnTo>
                    <a:pt x="351" y="17"/>
                  </a:lnTo>
                  <a:lnTo>
                    <a:pt x="352" y="16"/>
                  </a:lnTo>
                  <a:lnTo>
                    <a:pt x="353" y="13"/>
                  </a:lnTo>
                  <a:lnTo>
                    <a:pt x="353" y="14"/>
                  </a:lnTo>
                  <a:lnTo>
                    <a:pt x="354" y="11"/>
                  </a:lnTo>
                  <a:lnTo>
                    <a:pt x="355" y="8"/>
                  </a:lnTo>
                  <a:lnTo>
                    <a:pt x="356" y="7"/>
                  </a:lnTo>
                  <a:lnTo>
                    <a:pt x="357" y="7"/>
                  </a:lnTo>
                  <a:lnTo>
                    <a:pt x="358" y="7"/>
                  </a:lnTo>
                  <a:lnTo>
                    <a:pt x="359" y="7"/>
                  </a:lnTo>
                  <a:lnTo>
                    <a:pt x="360" y="6"/>
                  </a:lnTo>
                  <a:lnTo>
                    <a:pt x="361" y="5"/>
                  </a:lnTo>
                  <a:lnTo>
                    <a:pt x="362" y="3"/>
                  </a:lnTo>
                  <a:lnTo>
                    <a:pt x="363" y="4"/>
                  </a:lnTo>
                  <a:lnTo>
                    <a:pt x="364" y="7"/>
                  </a:lnTo>
                  <a:lnTo>
                    <a:pt x="365" y="9"/>
                  </a:lnTo>
                  <a:lnTo>
                    <a:pt x="366" y="11"/>
                  </a:lnTo>
                  <a:lnTo>
                    <a:pt x="367" y="12"/>
                  </a:lnTo>
                  <a:lnTo>
                    <a:pt x="368" y="13"/>
                  </a:lnTo>
                  <a:lnTo>
                    <a:pt x="369" y="14"/>
                  </a:lnTo>
                  <a:lnTo>
                    <a:pt x="370" y="13"/>
                  </a:lnTo>
                  <a:lnTo>
                    <a:pt x="371" y="13"/>
                  </a:lnTo>
                  <a:lnTo>
                    <a:pt x="372" y="12"/>
                  </a:lnTo>
                  <a:lnTo>
                    <a:pt x="373" y="10"/>
                  </a:lnTo>
                  <a:lnTo>
                    <a:pt x="374" y="10"/>
                  </a:lnTo>
                  <a:lnTo>
                    <a:pt x="375" y="9"/>
                  </a:lnTo>
                  <a:lnTo>
                    <a:pt x="376" y="8"/>
                  </a:lnTo>
                  <a:lnTo>
                    <a:pt x="377" y="7"/>
                  </a:lnTo>
                  <a:lnTo>
                    <a:pt x="378" y="7"/>
                  </a:lnTo>
                  <a:lnTo>
                    <a:pt x="379" y="8"/>
                  </a:lnTo>
                  <a:lnTo>
                    <a:pt x="380" y="8"/>
                  </a:lnTo>
                  <a:lnTo>
                    <a:pt x="381" y="9"/>
                  </a:lnTo>
                  <a:lnTo>
                    <a:pt x="382" y="9"/>
                  </a:lnTo>
                  <a:lnTo>
                    <a:pt x="383" y="8"/>
                  </a:lnTo>
                  <a:lnTo>
                    <a:pt x="384" y="8"/>
                  </a:lnTo>
                  <a:lnTo>
                    <a:pt x="385" y="9"/>
                  </a:lnTo>
                  <a:lnTo>
                    <a:pt x="386" y="9"/>
                  </a:lnTo>
                  <a:lnTo>
                    <a:pt x="387" y="9"/>
                  </a:lnTo>
                  <a:lnTo>
                    <a:pt x="388" y="11"/>
                  </a:lnTo>
                  <a:lnTo>
                    <a:pt x="389" y="13"/>
                  </a:lnTo>
                  <a:lnTo>
                    <a:pt x="390" y="14"/>
                  </a:lnTo>
                  <a:lnTo>
                    <a:pt x="391" y="13"/>
                  </a:lnTo>
                  <a:lnTo>
                    <a:pt x="392" y="12"/>
                  </a:lnTo>
                  <a:lnTo>
                    <a:pt x="393" y="11"/>
                  </a:lnTo>
                  <a:lnTo>
                    <a:pt x="394" y="10"/>
                  </a:lnTo>
                  <a:lnTo>
                    <a:pt x="395" y="9"/>
                  </a:lnTo>
                  <a:lnTo>
                    <a:pt x="396" y="8"/>
                  </a:lnTo>
                  <a:lnTo>
                    <a:pt x="397" y="6"/>
                  </a:lnTo>
                  <a:lnTo>
                    <a:pt x="398" y="3"/>
                  </a:lnTo>
                  <a:lnTo>
                    <a:pt x="399" y="2"/>
                  </a:lnTo>
                  <a:lnTo>
                    <a:pt x="400" y="2"/>
                  </a:lnTo>
                  <a:lnTo>
                    <a:pt x="401" y="5"/>
                  </a:lnTo>
                  <a:lnTo>
                    <a:pt x="401" y="2"/>
                  </a:lnTo>
                  <a:lnTo>
                    <a:pt x="402" y="8"/>
                  </a:lnTo>
                  <a:lnTo>
                    <a:pt x="403" y="10"/>
                  </a:lnTo>
                  <a:lnTo>
                    <a:pt x="404" y="12"/>
                  </a:lnTo>
                  <a:lnTo>
                    <a:pt x="405" y="13"/>
                  </a:lnTo>
                  <a:lnTo>
                    <a:pt x="406" y="13"/>
                  </a:lnTo>
                  <a:lnTo>
                    <a:pt x="407" y="12"/>
                  </a:lnTo>
                  <a:lnTo>
                    <a:pt x="408" y="13"/>
                  </a:lnTo>
                  <a:lnTo>
                    <a:pt x="409" y="14"/>
                  </a:lnTo>
                  <a:lnTo>
                    <a:pt x="410" y="13"/>
                  </a:lnTo>
                  <a:lnTo>
                    <a:pt x="411" y="10"/>
                  </a:lnTo>
                  <a:lnTo>
                    <a:pt x="411" y="12"/>
                  </a:lnTo>
                  <a:lnTo>
                    <a:pt x="412" y="8"/>
                  </a:lnTo>
                  <a:lnTo>
                    <a:pt x="413" y="10"/>
                  </a:lnTo>
                  <a:lnTo>
                    <a:pt x="414" y="11"/>
                  </a:lnTo>
                  <a:lnTo>
                    <a:pt x="415" y="13"/>
                  </a:lnTo>
                  <a:lnTo>
                    <a:pt x="416" y="14"/>
                  </a:lnTo>
                  <a:lnTo>
                    <a:pt x="417" y="13"/>
                  </a:lnTo>
                  <a:lnTo>
                    <a:pt x="418" y="13"/>
                  </a:lnTo>
                  <a:lnTo>
                    <a:pt x="419" y="12"/>
                  </a:lnTo>
                  <a:lnTo>
                    <a:pt x="420" y="11"/>
                  </a:lnTo>
                  <a:lnTo>
                    <a:pt x="421" y="10"/>
                  </a:lnTo>
                  <a:lnTo>
                    <a:pt x="422" y="8"/>
                  </a:lnTo>
                  <a:lnTo>
                    <a:pt x="423" y="8"/>
                  </a:lnTo>
                  <a:lnTo>
                    <a:pt x="424" y="8"/>
                  </a:lnTo>
                  <a:lnTo>
                    <a:pt x="425" y="8"/>
                  </a:lnTo>
                  <a:lnTo>
                    <a:pt x="426" y="8"/>
                  </a:lnTo>
                  <a:lnTo>
                    <a:pt x="427" y="8"/>
                  </a:lnTo>
                  <a:lnTo>
                    <a:pt x="428" y="8"/>
                  </a:lnTo>
                  <a:lnTo>
                    <a:pt x="429" y="8"/>
                  </a:lnTo>
                  <a:lnTo>
                    <a:pt x="430" y="6"/>
                  </a:lnTo>
                  <a:lnTo>
                    <a:pt x="431" y="3"/>
                  </a:lnTo>
                  <a:lnTo>
                    <a:pt x="432" y="3"/>
                  </a:lnTo>
                  <a:lnTo>
                    <a:pt x="433" y="5"/>
                  </a:lnTo>
                  <a:lnTo>
                    <a:pt x="434" y="4"/>
                  </a:lnTo>
                  <a:lnTo>
                    <a:pt x="435" y="1"/>
                  </a:lnTo>
                  <a:lnTo>
                    <a:pt x="436" y="0"/>
                  </a:lnTo>
                  <a:lnTo>
                    <a:pt x="437" y="0"/>
                  </a:lnTo>
                  <a:lnTo>
                    <a:pt x="438" y="1"/>
                  </a:lnTo>
                  <a:lnTo>
                    <a:pt x="439" y="4"/>
                  </a:lnTo>
                  <a:lnTo>
                    <a:pt x="440" y="7"/>
                  </a:lnTo>
                  <a:lnTo>
                    <a:pt x="441" y="11"/>
                  </a:lnTo>
                  <a:lnTo>
                    <a:pt x="442" y="12"/>
                  </a:lnTo>
                  <a:lnTo>
                    <a:pt x="443" y="12"/>
                  </a:lnTo>
                  <a:lnTo>
                    <a:pt x="444" y="13"/>
                  </a:lnTo>
                  <a:lnTo>
                    <a:pt x="445" y="14"/>
                  </a:lnTo>
                  <a:lnTo>
                    <a:pt x="446" y="14"/>
                  </a:lnTo>
                  <a:lnTo>
                    <a:pt x="447" y="13"/>
                  </a:lnTo>
                  <a:lnTo>
                    <a:pt x="448" y="12"/>
                  </a:lnTo>
                  <a:lnTo>
                    <a:pt x="449" y="10"/>
                  </a:lnTo>
                  <a:lnTo>
                    <a:pt x="450" y="9"/>
                  </a:lnTo>
                  <a:lnTo>
                    <a:pt x="451" y="7"/>
                  </a:lnTo>
                  <a:lnTo>
                    <a:pt x="452" y="7"/>
                  </a:lnTo>
                  <a:lnTo>
                    <a:pt x="453" y="7"/>
                  </a:lnTo>
                  <a:lnTo>
                    <a:pt x="454" y="8"/>
                  </a:lnTo>
                  <a:lnTo>
                    <a:pt x="455" y="9"/>
                  </a:lnTo>
                  <a:lnTo>
                    <a:pt x="456" y="9"/>
                  </a:lnTo>
                  <a:lnTo>
                    <a:pt x="457" y="11"/>
                  </a:lnTo>
                  <a:lnTo>
                    <a:pt x="458" y="13"/>
                  </a:lnTo>
                  <a:lnTo>
                    <a:pt x="459" y="14"/>
                  </a:lnTo>
                  <a:lnTo>
                    <a:pt x="460" y="15"/>
                  </a:lnTo>
                  <a:lnTo>
                    <a:pt x="461" y="15"/>
                  </a:lnTo>
                  <a:lnTo>
                    <a:pt x="462" y="16"/>
                  </a:lnTo>
                  <a:lnTo>
                    <a:pt x="463" y="17"/>
                  </a:lnTo>
                  <a:lnTo>
                    <a:pt x="464" y="18"/>
                  </a:lnTo>
                  <a:lnTo>
                    <a:pt x="465" y="15"/>
                  </a:lnTo>
                  <a:lnTo>
                    <a:pt x="465" y="17"/>
                  </a:lnTo>
                  <a:lnTo>
                    <a:pt x="466" y="13"/>
                  </a:lnTo>
                  <a:lnTo>
                    <a:pt x="467" y="14"/>
                  </a:lnTo>
                  <a:lnTo>
                    <a:pt x="468" y="15"/>
                  </a:lnTo>
                  <a:lnTo>
                    <a:pt x="469" y="15"/>
                  </a:lnTo>
                  <a:lnTo>
                    <a:pt x="470" y="16"/>
                  </a:lnTo>
                  <a:lnTo>
                    <a:pt x="471" y="16"/>
                  </a:lnTo>
                  <a:lnTo>
                    <a:pt x="472" y="16"/>
                  </a:lnTo>
                  <a:lnTo>
                    <a:pt x="473" y="18"/>
                  </a:lnTo>
                  <a:lnTo>
                    <a:pt x="474" y="19"/>
                  </a:lnTo>
                  <a:lnTo>
                    <a:pt x="475" y="20"/>
                  </a:lnTo>
                  <a:lnTo>
                    <a:pt x="476" y="20"/>
                  </a:lnTo>
                  <a:lnTo>
                    <a:pt x="477" y="19"/>
                  </a:lnTo>
                  <a:lnTo>
                    <a:pt x="478" y="14"/>
                  </a:lnTo>
                  <a:lnTo>
                    <a:pt x="478" y="17"/>
                  </a:lnTo>
                  <a:lnTo>
                    <a:pt x="479" y="10"/>
                  </a:lnTo>
                  <a:lnTo>
                    <a:pt x="480" y="10"/>
                  </a:lnTo>
                  <a:lnTo>
                    <a:pt x="481" y="10"/>
                  </a:lnTo>
                  <a:lnTo>
                    <a:pt x="482" y="10"/>
                  </a:lnTo>
                  <a:lnTo>
                    <a:pt x="483" y="10"/>
                  </a:lnTo>
                  <a:lnTo>
                    <a:pt x="484" y="11"/>
                  </a:lnTo>
                  <a:lnTo>
                    <a:pt x="485" y="12"/>
                  </a:lnTo>
                  <a:lnTo>
                    <a:pt x="486" y="12"/>
                  </a:lnTo>
                  <a:lnTo>
                    <a:pt x="487" y="12"/>
                  </a:lnTo>
                  <a:lnTo>
                    <a:pt x="488" y="10"/>
                  </a:lnTo>
                  <a:lnTo>
                    <a:pt x="489" y="9"/>
                  </a:lnTo>
                  <a:lnTo>
                    <a:pt x="490" y="7"/>
                  </a:lnTo>
                  <a:lnTo>
                    <a:pt x="491" y="6"/>
                  </a:lnTo>
                  <a:lnTo>
                    <a:pt x="492" y="6"/>
                  </a:lnTo>
                  <a:lnTo>
                    <a:pt x="493" y="10"/>
                  </a:lnTo>
                  <a:lnTo>
                    <a:pt x="494" y="11"/>
                  </a:lnTo>
                  <a:lnTo>
                    <a:pt x="495" y="11"/>
                  </a:lnTo>
                  <a:lnTo>
                    <a:pt x="496" y="10"/>
                  </a:lnTo>
                  <a:lnTo>
                    <a:pt x="497" y="10"/>
                  </a:lnTo>
                  <a:lnTo>
                    <a:pt x="498" y="10"/>
                  </a:lnTo>
                  <a:lnTo>
                    <a:pt x="499" y="10"/>
                  </a:lnTo>
                  <a:lnTo>
                    <a:pt x="500" y="9"/>
                  </a:lnTo>
                  <a:lnTo>
                    <a:pt x="501" y="10"/>
                  </a:lnTo>
                  <a:lnTo>
                    <a:pt x="502" y="11"/>
                  </a:lnTo>
                  <a:lnTo>
                    <a:pt x="503" y="12"/>
                  </a:lnTo>
                  <a:lnTo>
                    <a:pt x="504" y="14"/>
                  </a:lnTo>
                  <a:lnTo>
                    <a:pt x="505" y="15"/>
                  </a:lnTo>
                  <a:lnTo>
                    <a:pt x="506" y="14"/>
                  </a:lnTo>
                  <a:lnTo>
                    <a:pt x="507" y="14"/>
                  </a:lnTo>
                  <a:lnTo>
                    <a:pt x="508" y="13"/>
                  </a:lnTo>
                  <a:lnTo>
                    <a:pt x="509" y="12"/>
                  </a:lnTo>
                  <a:lnTo>
                    <a:pt x="510" y="11"/>
                  </a:lnTo>
                  <a:lnTo>
                    <a:pt x="511" y="10"/>
                  </a:lnTo>
                  <a:lnTo>
                    <a:pt x="512" y="9"/>
                  </a:lnTo>
                  <a:lnTo>
                    <a:pt x="513" y="9"/>
                  </a:lnTo>
                  <a:lnTo>
                    <a:pt x="514" y="9"/>
                  </a:lnTo>
                  <a:lnTo>
                    <a:pt x="515" y="9"/>
                  </a:lnTo>
                  <a:lnTo>
                    <a:pt x="516" y="9"/>
                  </a:lnTo>
                  <a:lnTo>
                    <a:pt x="517" y="9"/>
                  </a:lnTo>
                  <a:lnTo>
                    <a:pt x="518" y="10"/>
                  </a:lnTo>
                  <a:lnTo>
                    <a:pt x="519" y="11"/>
                  </a:lnTo>
                  <a:lnTo>
                    <a:pt x="520" y="13"/>
                  </a:lnTo>
                  <a:lnTo>
                    <a:pt x="521" y="14"/>
                  </a:lnTo>
                  <a:lnTo>
                    <a:pt x="522" y="15"/>
                  </a:lnTo>
                  <a:lnTo>
                    <a:pt x="523" y="14"/>
                  </a:lnTo>
                  <a:lnTo>
                    <a:pt x="524" y="11"/>
                  </a:lnTo>
                  <a:lnTo>
                    <a:pt x="524" y="13"/>
                  </a:lnTo>
                  <a:lnTo>
                    <a:pt x="525" y="10"/>
                  </a:lnTo>
                  <a:lnTo>
                    <a:pt x="526" y="10"/>
                  </a:lnTo>
                  <a:lnTo>
                    <a:pt x="527" y="9"/>
                  </a:lnTo>
                  <a:lnTo>
                    <a:pt x="528" y="7"/>
                  </a:lnTo>
                  <a:lnTo>
                    <a:pt x="529" y="5"/>
                  </a:lnTo>
                  <a:lnTo>
                    <a:pt x="530" y="4"/>
                  </a:lnTo>
                  <a:lnTo>
                    <a:pt x="531" y="2"/>
                  </a:lnTo>
                  <a:lnTo>
                    <a:pt x="532" y="2"/>
                  </a:lnTo>
                  <a:lnTo>
                    <a:pt x="533" y="2"/>
                  </a:lnTo>
                  <a:lnTo>
                    <a:pt x="534" y="8"/>
                  </a:lnTo>
                  <a:lnTo>
                    <a:pt x="535" y="9"/>
                  </a:lnTo>
                  <a:lnTo>
                    <a:pt x="536" y="8"/>
                  </a:lnTo>
                  <a:lnTo>
                    <a:pt x="537" y="7"/>
                  </a:lnTo>
                  <a:lnTo>
                    <a:pt x="538" y="8"/>
                  </a:lnTo>
                  <a:lnTo>
                    <a:pt x="539" y="9"/>
                  </a:lnTo>
                  <a:lnTo>
                    <a:pt x="540" y="10"/>
                  </a:lnTo>
                  <a:lnTo>
                    <a:pt x="541" y="11"/>
                  </a:lnTo>
                  <a:lnTo>
                    <a:pt x="542" y="11"/>
                  </a:lnTo>
                  <a:lnTo>
                    <a:pt x="543" y="10"/>
                  </a:lnTo>
                  <a:lnTo>
                    <a:pt x="544" y="9"/>
                  </a:lnTo>
                  <a:lnTo>
                    <a:pt x="545" y="10"/>
                  </a:lnTo>
                  <a:lnTo>
                    <a:pt x="546" y="11"/>
                  </a:lnTo>
                  <a:lnTo>
                    <a:pt x="547" y="10"/>
                  </a:lnTo>
                  <a:lnTo>
                    <a:pt x="548" y="9"/>
                  </a:lnTo>
                  <a:lnTo>
                    <a:pt x="549" y="6"/>
                  </a:lnTo>
                  <a:lnTo>
                    <a:pt x="549" y="8"/>
                  </a:lnTo>
                  <a:lnTo>
                    <a:pt x="550" y="3"/>
                  </a:lnTo>
                  <a:lnTo>
                    <a:pt x="551" y="3"/>
                  </a:lnTo>
                  <a:lnTo>
                    <a:pt x="552" y="5"/>
                  </a:lnTo>
                  <a:lnTo>
                    <a:pt x="553" y="7"/>
                  </a:lnTo>
                  <a:lnTo>
                    <a:pt x="554" y="10"/>
                  </a:lnTo>
                  <a:lnTo>
                    <a:pt x="555" y="11"/>
                  </a:lnTo>
                  <a:lnTo>
                    <a:pt x="556" y="12"/>
                  </a:lnTo>
                  <a:lnTo>
                    <a:pt x="557" y="13"/>
                  </a:lnTo>
                  <a:lnTo>
                    <a:pt x="558" y="10"/>
                  </a:lnTo>
                  <a:lnTo>
                    <a:pt x="558" y="12"/>
                  </a:lnTo>
                  <a:lnTo>
                    <a:pt x="559" y="8"/>
                  </a:lnTo>
                  <a:lnTo>
                    <a:pt x="560" y="9"/>
                  </a:lnTo>
                  <a:lnTo>
                    <a:pt x="561" y="10"/>
                  </a:lnTo>
                  <a:lnTo>
                    <a:pt x="562" y="11"/>
                  </a:lnTo>
                  <a:lnTo>
                    <a:pt x="563" y="12"/>
                  </a:lnTo>
                  <a:lnTo>
                    <a:pt x="564" y="13"/>
                  </a:lnTo>
                  <a:lnTo>
                    <a:pt x="565" y="14"/>
                  </a:lnTo>
                  <a:lnTo>
                    <a:pt x="566" y="15"/>
                  </a:lnTo>
                  <a:lnTo>
                    <a:pt x="567" y="16"/>
                  </a:lnTo>
                  <a:lnTo>
                    <a:pt x="568" y="16"/>
                  </a:lnTo>
                  <a:lnTo>
                    <a:pt x="569" y="15"/>
                  </a:lnTo>
                  <a:lnTo>
                    <a:pt x="570" y="14"/>
                  </a:lnTo>
                  <a:lnTo>
                    <a:pt x="571" y="14"/>
                  </a:lnTo>
                  <a:lnTo>
                    <a:pt x="572" y="14"/>
                  </a:lnTo>
                  <a:lnTo>
                    <a:pt x="573" y="11"/>
                  </a:lnTo>
                  <a:lnTo>
                    <a:pt x="573" y="13"/>
                  </a:lnTo>
                  <a:lnTo>
                    <a:pt x="574" y="8"/>
                  </a:lnTo>
                  <a:lnTo>
                    <a:pt x="575" y="6"/>
                  </a:lnTo>
                  <a:lnTo>
                    <a:pt x="576" y="5"/>
                  </a:lnTo>
                  <a:lnTo>
                    <a:pt x="577" y="10"/>
                  </a:lnTo>
                  <a:lnTo>
                    <a:pt x="578" y="11"/>
                  </a:lnTo>
                  <a:lnTo>
                    <a:pt x="579" y="11"/>
                  </a:lnTo>
                  <a:lnTo>
                    <a:pt x="580" y="10"/>
                  </a:lnTo>
                  <a:lnTo>
                    <a:pt x="581" y="7"/>
                  </a:lnTo>
                  <a:lnTo>
                    <a:pt x="581" y="8"/>
                  </a:lnTo>
                  <a:lnTo>
                    <a:pt x="582" y="7"/>
                  </a:lnTo>
                  <a:lnTo>
                    <a:pt x="583" y="7"/>
                  </a:lnTo>
                  <a:lnTo>
                    <a:pt x="584" y="9"/>
                  </a:lnTo>
                  <a:lnTo>
                    <a:pt x="585" y="10"/>
                  </a:lnTo>
                  <a:lnTo>
                    <a:pt x="586" y="9"/>
                  </a:lnTo>
                  <a:lnTo>
                    <a:pt x="587" y="9"/>
                  </a:lnTo>
                  <a:lnTo>
                    <a:pt x="588" y="10"/>
                  </a:lnTo>
                  <a:lnTo>
                    <a:pt x="589" y="11"/>
                  </a:lnTo>
                  <a:lnTo>
                    <a:pt x="590" y="10"/>
                  </a:lnTo>
                  <a:lnTo>
                    <a:pt x="591" y="9"/>
                  </a:lnTo>
                  <a:lnTo>
                    <a:pt x="592" y="6"/>
                  </a:lnTo>
                  <a:lnTo>
                    <a:pt x="593" y="6"/>
                  </a:lnTo>
                  <a:lnTo>
                    <a:pt x="594" y="6"/>
                  </a:lnTo>
                  <a:lnTo>
                    <a:pt x="595" y="11"/>
                  </a:lnTo>
                  <a:lnTo>
                    <a:pt x="596" y="13"/>
                  </a:lnTo>
                  <a:lnTo>
                    <a:pt x="597" y="15"/>
                  </a:lnTo>
                  <a:lnTo>
                    <a:pt x="598" y="16"/>
                  </a:lnTo>
                  <a:lnTo>
                    <a:pt x="599" y="15"/>
                  </a:lnTo>
                  <a:lnTo>
                    <a:pt x="600" y="14"/>
                  </a:lnTo>
                  <a:lnTo>
                    <a:pt x="601" y="12"/>
                  </a:lnTo>
                  <a:lnTo>
                    <a:pt x="602" y="11"/>
                  </a:lnTo>
                  <a:lnTo>
                    <a:pt x="603" y="8"/>
                  </a:lnTo>
                  <a:lnTo>
                    <a:pt x="603" y="9"/>
                  </a:lnTo>
                  <a:lnTo>
                    <a:pt x="604" y="6"/>
                  </a:lnTo>
                  <a:lnTo>
                    <a:pt x="605" y="4"/>
                  </a:lnTo>
                  <a:lnTo>
                    <a:pt x="606" y="4"/>
                  </a:lnTo>
                  <a:lnTo>
                    <a:pt x="607" y="3"/>
                  </a:lnTo>
                  <a:lnTo>
                    <a:pt x="608" y="3"/>
                  </a:lnTo>
                  <a:lnTo>
                    <a:pt x="609" y="3"/>
                  </a:lnTo>
                  <a:lnTo>
                    <a:pt x="610" y="2"/>
                  </a:lnTo>
                  <a:lnTo>
                    <a:pt x="611" y="2"/>
                  </a:lnTo>
                  <a:lnTo>
                    <a:pt x="612" y="3"/>
                  </a:lnTo>
                  <a:lnTo>
                    <a:pt x="613" y="4"/>
                  </a:lnTo>
                  <a:lnTo>
                    <a:pt x="614" y="4"/>
                  </a:lnTo>
                  <a:lnTo>
                    <a:pt x="615" y="4"/>
                  </a:lnTo>
                  <a:lnTo>
                    <a:pt x="616" y="4"/>
                  </a:lnTo>
                  <a:lnTo>
                    <a:pt x="617" y="5"/>
                  </a:lnTo>
                  <a:lnTo>
                    <a:pt x="618" y="7"/>
                  </a:lnTo>
                  <a:lnTo>
                    <a:pt x="619" y="9"/>
                  </a:lnTo>
                  <a:lnTo>
                    <a:pt x="620" y="10"/>
                  </a:lnTo>
                  <a:lnTo>
                    <a:pt x="621" y="10"/>
                  </a:lnTo>
                  <a:lnTo>
                    <a:pt x="622" y="10"/>
                  </a:lnTo>
                  <a:lnTo>
                    <a:pt x="623" y="9"/>
                  </a:lnTo>
                  <a:lnTo>
                    <a:pt x="624" y="9"/>
                  </a:lnTo>
                </a:path>
              </a:pathLst>
            </a:custGeom>
            <a:noFill/>
            <a:ln w="25400">
              <a:solidFill>
                <a:srgbClr val="C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63" name="Rectangle 962">
            <a:extLst>
              <a:ext uri="{FF2B5EF4-FFF2-40B4-BE49-F238E27FC236}">
                <a16:creationId xmlns:a16="http://schemas.microsoft.com/office/drawing/2014/main" id="{BDC36F90-E040-6AB7-FC01-1254EBC3348C}"/>
              </a:ext>
            </a:extLst>
          </p:cNvPr>
          <p:cNvSpPr/>
          <p:nvPr/>
        </p:nvSpPr>
        <p:spPr>
          <a:xfrm>
            <a:off x="6712965" y="4326011"/>
            <a:ext cx="170944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>
                <a:solidFill>
                  <a:srgbClr val="C00000"/>
                </a:solidFill>
                <a:latin typeface="Calibri"/>
                <a:cs typeface="Calibri"/>
              </a:rPr>
              <a:t>coherent</a:t>
            </a:r>
          </a:p>
        </p:txBody>
      </p:sp>
      <p:sp>
        <p:nvSpPr>
          <p:cNvPr id="964" name="Rectangle 963">
            <a:extLst>
              <a:ext uri="{FF2B5EF4-FFF2-40B4-BE49-F238E27FC236}">
                <a16:creationId xmlns:a16="http://schemas.microsoft.com/office/drawing/2014/main" id="{8836943A-34C2-E114-0D88-8297E06924BB}"/>
              </a:ext>
            </a:extLst>
          </p:cNvPr>
          <p:cNvSpPr/>
          <p:nvPr/>
        </p:nvSpPr>
        <p:spPr>
          <a:xfrm>
            <a:off x="6893578" y="3006629"/>
            <a:ext cx="172402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err="1">
                <a:solidFill>
                  <a:srgbClr val="2E3A8D"/>
                </a:solidFill>
                <a:latin typeface="Calibri"/>
                <a:cs typeface="Calibri"/>
              </a:rPr>
              <a:t>antisqueezed</a:t>
            </a:r>
            <a:endParaRPr lang="en-US" sz="1700">
              <a:solidFill>
                <a:srgbClr val="2E3A8D"/>
              </a:solidFill>
              <a:latin typeface="Calibri"/>
              <a:cs typeface="Calibri"/>
            </a:endParaRPr>
          </a:p>
        </p:txBody>
      </p:sp>
      <p:sp>
        <p:nvSpPr>
          <p:cNvPr id="965" name="Rectangle 964">
            <a:extLst>
              <a:ext uri="{FF2B5EF4-FFF2-40B4-BE49-F238E27FC236}">
                <a16:creationId xmlns:a16="http://schemas.microsoft.com/office/drawing/2014/main" id="{68B09507-60DB-C9AF-294C-B8433AC2B1AD}"/>
              </a:ext>
            </a:extLst>
          </p:cNvPr>
          <p:cNvSpPr/>
          <p:nvPr/>
        </p:nvSpPr>
        <p:spPr>
          <a:xfrm>
            <a:off x="6726543" y="4989073"/>
            <a:ext cx="172402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>
                <a:solidFill>
                  <a:srgbClr val="2E3A8D"/>
                </a:solidFill>
                <a:latin typeface="Calibri"/>
                <a:cs typeface="Calibri"/>
              </a:rPr>
              <a:t>squeezed</a:t>
            </a:r>
          </a:p>
        </p:txBody>
      </p:sp>
      <p:sp>
        <p:nvSpPr>
          <p:cNvPr id="966" name="Rectangle 965">
            <a:extLst>
              <a:ext uri="{FF2B5EF4-FFF2-40B4-BE49-F238E27FC236}">
                <a16:creationId xmlns:a16="http://schemas.microsoft.com/office/drawing/2014/main" id="{0A050082-A161-C712-13A6-6BD9B5431D07}"/>
              </a:ext>
            </a:extLst>
          </p:cNvPr>
          <p:cNvSpPr/>
          <p:nvPr/>
        </p:nvSpPr>
        <p:spPr>
          <a:xfrm rot="16200000">
            <a:off x="1139805" y="3821741"/>
            <a:ext cx="17240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noise (dB)</a:t>
            </a:r>
          </a:p>
        </p:txBody>
      </p:sp>
      <p:sp>
        <p:nvSpPr>
          <p:cNvPr id="967" name="Rectangle 966">
            <a:extLst>
              <a:ext uri="{FF2B5EF4-FFF2-40B4-BE49-F238E27FC236}">
                <a16:creationId xmlns:a16="http://schemas.microsoft.com/office/drawing/2014/main" id="{D0FFB6E2-3202-08EF-526A-9349FC4C3A5D}"/>
              </a:ext>
            </a:extLst>
          </p:cNvPr>
          <p:cNvSpPr/>
          <p:nvPr/>
        </p:nvSpPr>
        <p:spPr>
          <a:xfrm>
            <a:off x="4278475" y="5901347"/>
            <a:ext cx="2202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time (s)</a:t>
            </a:r>
          </a:p>
        </p:txBody>
      </p:sp>
      <p:cxnSp>
        <p:nvCxnSpPr>
          <p:cNvPr id="968" name="Straight Arrow Connector 967">
            <a:extLst>
              <a:ext uri="{FF2B5EF4-FFF2-40B4-BE49-F238E27FC236}">
                <a16:creationId xmlns:a16="http://schemas.microsoft.com/office/drawing/2014/main" id="{03355E85-54D4-CE37-B1EA-BC0E0D8F2101}"/>
              </a:ext>
            </a:extLst>
          </p:cNvPr>
          <p:cNvCxnSpPr>
            <a:cxnSpLocks/>
          </p:cNvCxnSpPr>
          <p:nvPr/>
        </p:nvCxnSpPr>
        <p:spPr bwMode="auto">
          <a:xfrm>
            <a:off x="5716076" y="3173444"/>
            <a:ext cx="1" cy="1254537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69" name="Straight Arrow Connector 968">
            <a:extLst>
              <a:ext uri="{FF2B5EF4-FFF2-40B4-BE49-F238E27FC236}">
                <a16:creationId xmlns:a16="http://schemas.microsoft.com/office/drawing/2014/main" id="{FCDCD6D6-3FE6-2D56-18A5-74005D0EBA94}"/>
              </a:ext>
            </a:extLst>
          </p:cNvPr>
          <p:cNvCxnSpPr>
            <a:cxnSpLocks/>
          </p:cNvCxnSpPr>
          <p:nvPr/>
        </p:nvCxnSpPr>
        <p:spPr bwMode="auto">
          <a:xfrm>
            <a:off x="5714190" y="4560551"/>
            <a:ext cx="3776" cy="620919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70" name="Rectangle 969">
            <a:extLst>
              <a:ext uri="{FF2B5EF4-FFF2-40B4-BE49-F238E27FC236}">
                <a16:creationId xmlns:a16="http://schemas.microsoft.com/office/drawing/2014/main" id="{9190C5EA-C3E2-CEF9-72F1-545CBE49682F}"/>
              </a:ext>
            </a:extLst>
          </p:cNvPr>
          <p:cNvSpPr/>
          <p:nvPr/>
        </p:nvSpPr>
        <p:spPr>
          <a:xfrm>
            <a:off x="5243463" y="4650092"/>
            <a:ext cx="5898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solidFill>
                  <a:srgbClr val="2E3A8D"/>
                </a:solidFill>
                <a:latin typeface="Calibri"/>
                <a:cs typeface="Calibri"/>
              </a:rPr>
              <a:t>2 dB</a:t>
            </a:r>
          </a:p>
        </p:txBody>
      </p:sp>
      <p:sp>
        <p:nvSpPr>
          <p:cNvPr id="971" name="Rectangle 970">
            <a:extLst>
              <a:ext uri="{FF2B5EF4-FFF2-40B4-BE49-F238E27FC236}">
                <a16:creationId xmlns:a16="http://schemas.microsoft.com/office/drawing/2014/main" id="{FFD5BC9E-E19E-37D9-BD13-BBDD507F71EC}"/>
              </a:ext>
            </a:extLst>
          </p:cNvPr>
          <p:cNvSpPr/>
          <p:nvPr/>
        </p:nvSpPr>
        <p:spPr>
          <a:xfrm>
            <a:off x="5256896" y="3684748"/>
            <a:ext cx="5898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solidFill>
                  <a:srgbClr val="2E3A8D"/>
                </a:solidFill>
                <a:latin typeface="Calibri"/>
                <a:cs typeface="Calibri"/>
              </a:rPr>
              <a:t>4 dB</a:t>
            </a:r>
          </a:p>
        </p:txBody>
      </p:sp>
    </p:spTree>
    <p:extLst>
      <p:ext uri="{BB962C8B-B14F-4D97-AF65-F5344CB8AC3E}">
        <p14:creationId xmlns:p14="http://schemas.microsoft.com/office/powerpoint/2010/main" val="35691694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21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Photon shot noise (PSN)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40" name="Picture 939">
            <a:extLst>
              <a:ext uri="{FF2B5EF4-FFF2-40B4-BE49-F238E27FC236}">
                <a16:creationId xmlns:a16="http://schemas.microsoft.com/office/drawing/2014/main" id="{9CFE18F9-B09D-4C58-A6C7-C9E5A55F1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112" y="884773"/>
            <a:ext cx="4962366" cy="558437"/>
          </a:xfrm>
          <a:prstGeom prst="rect">
            <a:avLst/>
          </a:prstGeom>
        </p:spPr>
      </p:pic>
      <p:pic>
        <p:nvPicPr>
          <p:cNvPr id="942" name="Picture 941">
            <a:extLst>
              <a:ext uri="{FF2B5EF4-FFF2-40B4-BE49-F238E27FC236}">
                <a16:creationId xmlns:a16="http://schemas.microsoft.com/office/drawing/2014/main" id="{5248E139-D881-4A49-A280-BE93186F8A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995" r="57251"/>
          <a:stretch/>
        </p:blipFill>
        <p:spPr>
          <a:xfrm>
            <a:off x="4104605" y="896605"/>
            <a:ext cx="1098550" cy="570639"/>
          </a:xfrm>
          <a:prstGeom prst="rect">
            <a:avLst/>
          </a:prstGeom>
        </p:spPr>
      </p:pic>
      <p:sp>
        <p:nvSpPr>
          <p:cNvPr id="943" name="Rectangle 942">
            <a:extLst>
              <a:ext uri="{FF2B5EF4-FFF2-40B4-BE49-F238E27FC236}">
                <a16:creationId xmlns:a16="http://schemas.microsoft.com/office/drawing/2014/main" id="{C6D90A13-7A5D-440F-86AE-43407B17F494}"/>
              </a:ext>
            </a:extLst>
          </p:cNvPr>
          <p:cNvSpPr/>
          <p:nvPr/>
        </p:nvSpPr>
        <p:spPr>
          <a:xfrm>
            <a:off x="3309899" y="1471580"/>
            <a:ext cx="26723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latin typeface="Calibri"/>
                <a:cs typeface="Calibri"/>
              </a:rPr>
              <a:t>squeezing parameter</a:t>
            </a:r>
          </a:p>
        </p:txBody>
      </p:sp>
      <p:sp>
        <p:nvSpPr>
          <p:cNvPr id="1538" name="Rectangle 1537">
            <a:extLst>
              <a:ext uri="{FF2B5EF4-FFF2-40B4-BE49-F238E27FC236}">
                <a16:creationId xmlns:a16="http://schemas.microsoft.com/office/drawing/2014/main" id="{FD0823AF-F85C-4CB2-862D-F670D17BACFD}"/>
              </a:ext>
            </a:extLst>
          </p:cNvPr>
          <p:cNvSpPr/>
          <p:nvPr/>
        </p:nvSpPr>
        <p:spPr>
          <a:xfrm>
            <a:off x="359564" y="921674"/>
            <a:ext cx="2905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detected spectrum:</a:t>
            </a:r>
          </a:p>
        </p:txBody>
      </p:sp>
      <p:cxnSp>
        <p:nvCxnSpPr>
          <p:cNvPr id="1476" name="Straight Arrow Connector 1475">
            <a:extLst>
              <a:ext uri="{FF2B5EF4-FFF2-40B4-BE49-F238E27FC236}">
                <a16:creationId xmlns:a16="http://schemas.microsoft.com/office/drawing/2014/main" id="{97166B70-6C91-48CB-83DE-7C6B7345907A}"/>
              </a:ext>
            </a:extLst>
          </p:cNvPr>
          <p:cNvCxnSpPr>
            <a:cxnSpLocks/>
          </p:cNvCxnSpPr>
          <p:nvPr/>
        </p:nvCxnSpPr>
        <p:spPr bwMode="auto">
          <a:xfrm>
            <a:off x="4211960" y="1340768"/>
            <a:ext cx="0" cy="18559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48" name="Picture 1547">
            <a:extLst>
              <a:ext uri="{FF2B5EF4-FFF2-40B4-BE49-F238E27FC236}">
                <a16:creationId xmlns:a16="http://schemas.microsoft.com/office/drawing/2014/main" id="{82A41B29-43F6-4749-89E0-072FF4E249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44"/>
          <a:stretch/>
        </p:blipFill>
        <p:spPr>
          <a:xfrm>
            <a:off x="5148064" y="876029"/>
            <a:ext cx="2905781" cy="558437"/>
          </a:xfrm>
          <a:prstGeom prst="rect">
            <a:avLst/>
          </a:prstGeom>
        </p:spPr>
      </p:pic>
      <p:sp>
        <p:nvSpPr>
          <p:cNvPr id="610" name="Rectangle 609">
            <a:extLst>
              <a:ext uri="{FF2B5EF4-FFF2-40B4-BE49-F238E27FC236}">
                <a16:creationId xmlns:a16="http://schemas.microsoft.com/office/drawing/2014/main" id="{A2800D9D-8FA6-4B68-8F1A-501956F5979D}"/>
              </a:ext>
            </a:extLst>
          </p:cNvPr>
          <p:cNvSpPr/>
          <p:nvPr/>
        </p:nvSpPr>
        <p:spPr>
          <a:xfrm>
            <a:off x="4131120" y="878423"/>
            <a:ext cx="1025203" cy="499962"/>
          </a:xfrm>
          <a:prstGeom prst="rect">
            <a:avLst/>
          </a:prstGeom>
          <a:solidFill>
            <a:srgbClr val="2E3A8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15" name="Group 614">
            <a:extLst>
              <a:ext uri="{FF2B5EF4-FFF2-40B4-BE49-F238E27FC236}">
                <a16:creationId xmlns:a16="http://schemas.microsoft.com/office/drawing/2014/main" id="{6FBDB9A8-AE54-4EF4-B732-36EFEF386F31}"/>
              </a:ext>
            </a:extLst>
          </p:cNvPr>
          <p:cNvGrpSpPr/>
          <p:nvPr/>
        </p:nvGrpSpPr>
        <p:grpSpPr>
          <a:xfrm>
            <a:off x="2012256" y="2069056"/>
            <a:ext cx="5927723" cy="4601293"/>
            <a:chOff x="323850" y="2835275"/>
            <a:chExt cx="4673600" cy="3960813"/>
          </a:xfrm>
        </p:grpSpPr>
        <p:sp>
          <p:nvSpPr>
            <p:cNvPr id="616" name="Rectangle 615">
              <a:extLst>
                <a:ext uri="{FF2B5EF4-FFF2-40B4-BE49-F238E27FC236}">
                  <a16:creationId xmlns:a16="http://schemas.microsoft.com/office/drawing/2014/main" id="{99EFCD47-9E1B-4CAE-B8B6-8F38D787243C}"/>
                </a:ext>
              </a:extLst>
            </p:cNvPr>
            <p:cNvSpPr/>
            <p:nvPr/>
          </p:nvSpPr>
          <p:spPr>
            <a:xfrm>
              <a:off x="1896046" y="6259025"/>
              <a:ext cx="172402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>
                  <a:latin typeface="Calibri"/>
                  <a:cs typeface="Calibri"/>
                </a:rPr>
                <a:t>time</a:t>
              </a:r>
            </a:p>
          </p:txBody>
        </p:sp>
        <p:grpSp>
          <p:nvGrpSpPr>
            <p:cNvPr id="617" name="Group 887">
              <a:extLst>
                <a:ext uri="{FF2B5EF4-FFF2-40B4-BE49-F238E27FC236}">
                  <a16:creationId xmlns:a16="http://schemas.microsoft.com/office/drawing/2014/main" id="{2F695B7D-7F72-48BF-B91F-E92696964D5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23850" y="2835275"/>
              <a:ext cx="4673600" cy="3960813"/>
              <a:chOff x="204" y="1786"/>
              <a:chExt cx="2948" cy="2499"/>
            </a:xfrm>
          </p:grpSpPr>
          <p:sp>
            <p:nvSpPr>
              <p:cNvPr id="619" name="AutoShape 886">
                <a:extLst>
                  <a:ext uri="{FF2B5EF4-FFF2-40B4-BE49-F238E27FC236}">
                    <a16:creationId xmlns:a16="http://schemas.microsoft.com/office/drawing/2014/main" id="{FC2077F9-E393-4998-A5D7-BFDDFA502EE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04" y="1786"/>
                <a:ext cx="2944" cy="2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620" name="Group 1088">
                <a:extLst>
                  <a:ext uri="{FF2B5EF4-FFF2-40B4-BE49-F238E27FC236}">
                    <a16:creationId xmlns:a16="http://schemas.microsoft.com/office/drawing/2014/main" id="{DD611095-04FD-4C7B-A82E-89F0928D0B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4" y="1786"/>
                <a:ext cx="2948" cy="2322"/>
                <a:chOff x="204" y="1786"/>
                <a:chExt cx="2948" cy="2322"/>
              </a:xfrm>
            </p:grpSpPr>
            <p:sp>
              <p:nvSpPr>
                <p:cNvPr id="711" name="Rectangle 888">
                  <a:extLst>
                    <a:ext uri="{FF2B5EF4-FFF2-40B4-BE49-F238E27FC236}">
                      <a16:creationId xmlns:a16="http://schemas.microsoft.com/office/drawing/2014/main" id="{86711E0C-C125-4866-8F0D-58EE8D556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" y="1786"/>
                  <a:ext cx="2583" cy="232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2" name="Rectangle 889">
                  <a:extLst>
                    <a:ext uri="{FF2B5EF4-FFF2-40B4-BE49-F238E27FC236}">
                      <a16:creationId xmlns:a16="http://schemas.microsoft.com/office/drawing/2014/main" id="{0B160D2E-F3CC-4A3F-A714-77310D497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" y="1786"/>
                  <a:ext cx="2948" cy="231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3" name="Rectangle 890">
                  <a:extLst>
                    <a:ext uri="{FF2B5EF4-FFF2-40B4-BE49-F238E27FC236}">
                      <a16:creationId xmlns:a16="http://schemas.microsoft.com/office/drawing/2014/main" id="{8AD140D0-BEB1-4877-BA81-20B8C1000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8" y="1940"/>
                  <a:ext cx="48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4" name="Rectangle 891">
                  <a:extLst>
                    <a:ext uri="{FF2B5EF4-FFF2-40B4-BE49-F238E27FC236}">
                      <a16:creationId xmlns:a16="http://schemas.microsoft.com/office/drawing/2014/main" id="{97D05A9D-2A54-44DC-8268-FAED865AB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8" y="1940"/>
                  <a:ext cx="48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15" name="Rectangle 892">
                  <a:extLst>
                    <a:ext uri="{FF2B5EF4-FFF2-40B4-BE49-F238E27FC236}">
                      <a16:creationId xmlns:a16="http://schemas.microsoft.com/office/drawing/2014/main" id="{5B18D28A-6963-4779-8B60-5603FC287C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9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6" name="Rectangle 893">
                  <a:extLst>
                    <a:ext uri="{FF2B5EF4-FFF2-40B4-BE49-F238E27FC236}">
                      <a16:creationId xmlns:a16="http://schemas.microsoft.com/office/drawing/2014/main" id="{88186783-8885-46BD-A1FB-B5F36B1DC4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7" name="Rectangle 894">
                  <a:extLst>
                    <a:ext uri="{FF2B5EF4-FFF2-40B4-BE49-F238E27FC236}">
                      <a16:creationId xmlns:a16="http://schemas.microsoft.com/office/drawing/2014/main" id="{E7A4682A-BB94-457D-8F2F-3DD577CE3E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8" name="Rectangle 895">
                  <a:extLst>
                    <a:ext uri="{FF2B5EF4-FFF2-40B4-BE49-F238E27FC236}">
                      <a16:creationId xmlns:a16="http://schemas.microsoft.com/office/drawing/2014/main" id="{F2345218-879B-4FEA-A532-213FE0D9C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9" name="Rectangle 896">
                  <a:extLst>
                    <a:ext uri="{FF2B5EF4-FFF2-40B4-BE49-F238E27FC236}">
                      <a16:creationId xmlns:a16="http://schemas.microsoft.com/office/drawing/2014/main" id="{244BCDF1-A6BB-493C-BA26-5CA7D3CFE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5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0" name="Rectangle 897">
                  <a:extLst>
                    <a:ext uri="{FF2B5EF4-FFF2-40B4-BE49-F238E27FC236}">
                      <a16:creationId xmlns:a16="http://schemas.microsoft.com/office/drawing/2014/main" id="{DC7D547D-BA4D-4BCB-A616-B90E9C4D9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1" name="Rectangle 898">
                  <a:extLst>
                    <a:ext uri="{FF2B5EF4-FFF2-40B4-BE49-F238E27FC236}">
                      <a16:creationId xmlns:a16="http://schemas.microsoft.com/office/drawing/2014/main" id="{59983F99-5C83-4B04-9511-5FE6546690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2" name="Rectangle 899">
                  <a:extLst>
                    <a:ext uri="{FF2B5EF4-FFF2-40B4-BE49-F238E27FC236}">
                      <a16:creationId xmlns:a16="http://schemas.microsoft.com/office/drawing/2014/main" id="{B1F468BC-A14C-40AB-92E8-B3387D294C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3" name="Rectangle 900">
                  <a:extLst>
                    <a:ext uri="{FF2B5EF4-FFF2-40B4-BE49-F238E27FC236}">
                      <a16:creationId xmlns:a16="http://schemas.microsoft.com/office/drawing/2014/main" id="{E3475B24-919B-45AB-A412-FC6781329A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24" name="Rectangle 901">
                  <a:extLst>
                    <a:ext uri="{FF2B5EF4-FFF2-40B4-BE49-F238E27FC236}">
                      <a16:creationId xmlns:a16="http://schemas.microsoft.com/office/drawing/2014/main" id="{40060B65-FBC3-4B78-8B99-1BB09E0AB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5" name="Rectangle 902">
                  <a:extLst>
                    <a:ext uri="{FF2B5EF4-FFF2-40B4-BE49-F238E27FC236}">
                      <a16:creationId xmlns:a16="http://schemas.microsoft.com/office/drawing/2014/main" id="{33674F00-6A63-4BF9-947E-7B330F83C8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6" name="Rectangle 903">
                  <a:extLst>
                    <a:ext uri="{FF2B5EF4-FFF2-40B4-BE49-F238E27FC236}">
                      <a16:creationId xmlns:a16="http://schemas.microsoft.com/office/drawing/2014/main" id="{F0416E2D-1B91-4229-9267-8F29B30C71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7" name="Rectangle 904">
                  <a:extLst>
                    <a:ext uri="{FF2B5EF4-FFF2-40B4-BE49-F238E27FC236}">
                      <a16:creationId xmlns:a16="http://schemas.microsoft.com/office/drawing/2014/main" id="{FF7815D4-D166-4FB2-A3D5-483B2739F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8" name="Rectangle 905">
                  <a:extLst>
                    <a:ext uri="{FF2B5EF4-FFF2-40B4-BE49-F238E27FC236}">
                      <a16:creationId xmlns:a16="http://schemas.microsoft.com/office/drawing/2014/main" id="{40D56F84-9E52-4C1E-9BC4-61CD0F61DA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29" name="Rectangle 906">
                  <a:extLst>
                    <a:ext uri="{FF2B5EF4-FFF2-40B4-BE49-F238E27FC236}">
                      <a16:creationId xmlns:a16="http://schemas.microsoft.com/office/drawing/2014/main" id="{30BFEBA3-7B23-4FB8-BB15-B103B875F1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0" name="Rectangle 907">
                  <a:extLst>
                    <a:ext uri="{FF2B5EF4-FFF2-40B4-BE49-F238E27FC236}">
                      <a16:creationId xmlns:a16="http://schemas.microsoft.com/office/drawing/2014/main" id="{8572A0B3-E499-41D6-93A1-F4F78A3814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1" name="Rectangle 908">
                  <a:extLst>
                    <a:ext uri="{FF2B5EF4-FFF2-40B4-BE49-F238E27FC236}">
                      <a16:creationId xmlns:a16="http://schemas.microsoft.com/office/drawing/2014/main" id="{5301CDED-8CB1-4E9B-85B5-DC7BFE2105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2" name="Rectangle 909">
                  <a:extLst>
                    <a:ext uri="{FF2B5EF4-FFF2-40B4-BE49-F238E27FC236}">
                      <a16:creationId xmlns:a16="http://schemas.microsoft.com/office/drawing/2014/main" id="{AD08536D-D038-4036-AE76-2045805B0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3" name="Rectangle 910">
                  <a:extLst>
                    <a:ext uri="{FF2B5EF4-FFF2-40B4-BE49-F238E27FC236}">
                      <a16:creationId xmlns:a16="http://schemas.microsoft.com/office/drawing/2014/main" id="{D5870E05-A701-4663-82CF-AB1538745A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4" name="Rectangle 911">
                  <a:extLst>
                    <a:ext uri="{FF2B5EF4-FFF2-40B4-BE49-F238E27FC236}">
                      <a16:creationId xmlns:a16="http://schemas.microsoft.com/office/drawing/2014/main" id="{DEA9EC40-4B92-4245-9A9D-73418C487D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5" name="Rectangle 912">
                  <a:extLst>
                    <a:ext uri="{FF2B5EF4-FFF2-40B4-BE49-F238E27FC236}">
                      <a16:creationId xmlns:a16="http://schemas.microsoft.com/office/drawing/2014/main" id="{81B93326-1013-4B3B-B68E-C0296F6A20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6" name="Rectangle 913">
                  <a:extLst>
                    <a:ext uri="{FF2B5EF4-FFF2-40B4-BE49-F238E27FC236}">
                      <a16:creationId xmlns:a16="http://schemas.microsoft.com/office/drawing/2014/main" id="{E78E0D35-0043-4DF7-9F65-940B041357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7" name="Rectangle 914">
                  <a:extLst>
                    <a:ext uri="{FF2B5EF4-FFF2-40B4-BE49-F238E27FC236}">
                      <a16:creationId xmlns:a16="http://schemas.microsoft.com/office/drawing/2014/main" id="{18829A27-B5EC-4BC5-8F56-BB10962234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09"/>
                  <a:ext cx="68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8" name="Rectangle 915">
                  <a:extLst>
                    <a:ext uri="{FF2B5EF4-FFF2-40B4-BE49-F238E27FC236}">
                      <a16:creationId xmlns:a16="http://schemas.microsoft.com/office/drawing/2014/main" id="{DD78D40E-D3FD-41E3-A27E-0DD0B24073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39" name="Rectangle 916">
                  <a:extLst>
                    <a:ext uri="{FF2B5EF4-FFF2-40B4-BE49-F238E27FC236}">
                      <a16:creationId xmlns:a16="http://schemas.microsoft.com/office/drawing/2014/main" id="{47F99E96-5E79-4A88-9B19-702C728EB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876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0" name="Rectangle 917">
                  <a:extLst>
                    <a:ext uri="{FF2B5EF4-FFF2-40B4-BE49-F238E27FC236}">
                      <a16:creationId xmlns:a16="http://schemas.microsoft.com/office/drawing/2014/main" id="{C89376D1-7A57-4C88-8F01-103408B364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1" name="Rectangle 918">
                  <a:extLst>
                    <a:ext uri="{FF2B5EF4-FFF2-40B4-BE49-F238E27FC236}">
                      <a16:creationId xmlns:a16="http://schemas.microsoft.com/office/drawing/2014/main" id="{3202B77B-54E3-44C2-9577-510E8C7BF8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1" y="1940"/>
                  <a:ext cx="68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2" name="Rectangle 919">
                  <a:extLst>
                    <a:ext uri="{FF2B5EF4-FFF2-40B4-BE49-F238E27FC236}">
                      <a16:creationId xmlns:a16="http://schemas.microsoft.com/office/drawing/2014/main" id="{29A312DC-5054-4E36-912C-92DDE480CD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1" y="1940"/>
                  <a:ext cx="3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3" name="Rectangle 920">
                  <a:extLst>
                    <a:ext uri="{FF2B5EF4-FFF2-40B4-BE49-F238E27FC236}">
                      <a16:creationId xmlns:a16="http://schemas.microsoft.com/office/drawing/2014/main" id="{7D6DEBF7-9BE3-4F82-9123-4DCC537517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1" y="1940"/>
                  <a:ext cx="3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4" name="Rectangle 921">
                  <a:extLst>
                    <a:ext uri="{FF2B5EF4-FFF2-40B4-BE49-F238E27FC236}">
                      <a16:creationId xmlns:a16="http://schemas.microsoft.com/office/drawing/2014/main" id="{33BB5148-99C6-4D99-A81B-B09B46008C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9" y="1944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*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5" name="Rectangle 922">
                  <a:extLst>
                    <a:ext uri="{FF2B5EF4-FFF2-40B4-BE49-F238E27FC236}">
                      <a16:creationId xmlns:a16="http://schemas.microsoft.com/office/drawing/2014/main" id="{90524E5A-EF7B-48A9-9574-C305C80745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1876"/>
                  <a:ext cx="3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6" name="Rectangle 923">
                  <a:extLst>
                    <a:ext uri="{FF2B5EF4-FFF2-40B4-BE49-F238E27FC236}">
                      <a16:creationId xmlns:a16="http://schemas.microsoft.com/office/drawing/2014/main" id="{60C9D30C-2E3F-4C4D-9966-9D95B1070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3" y="1876"/>
                  <a:ext cx="3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7" name="Rectangle 924">
                  <a:extLst>
                    <a:ext uri="{FF2B5EF4-FFF2-40B4-BE49-F238E27FC236}">
                      <a16:creationId xmlns:a16="http://schemas.microsoft.com/office/drawing/2014/main" id="{F80214FE-519A-4B70-9E4B-28BDFF7272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4" y="188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*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8" name="Rectangle 925">
                  <a:extLst>
                    <a:ext uri="{FF2B5EF4-FFF2-40B4-BE49-F238E27FC236}">
                      <a16:creationId xmlns:a16="http://schemas.microsoft.com/office/drawing/2014/main" id="{A94C8C1D-72BB-4E70-A5B3-4CE029926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144"/>
                  <a:ext cx="143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49" name="Rectangle 926">
                  <a:extLst>
                    <a:ext uri="{FF2B5EF4-FFF2-40B4-BE49-F238E27FC236}">
                      <a16:creationId xmlns:a16="http://schemas.microsoft.com/office/drawing/2014/main" id="{9DA1BECF-9428-47E9-89F9-FA877309D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144"/>
                  <a:ext cx="143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0" name="Rectangle 927">
                  <a:extLst>
                    <a:ext uri="{FF2B5EF4-FFF2-40B4-BE49-F238E27FC236}">
                      <a16:creationId xmlns:a16="http://schemas.microsoft.com/office/drawing/2014/main" id="{A63CEA74-4ECD-488B-B021-95019DC9B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144"/>
                  <a:ext cx="140" cy="52"/>
                </a:xfrm>
                <a:prstGeom prst="rect">
                  <a:avLst/>
                </a:prstGeom>
                <a:solidFill>
                  <a:srgbClr val="FF0F00"/>
                </a:solidFill>
                <a:ln w="6350">
                  <a:solidFill>
                    <a:srgbClr val="FF0F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1" name="Rectangle 928">
                  <a:extLst>
                    <a:ext uri="{FF2B5EF4-FFF2-40B4-BE49-F238E27FC236}">
                      <a16:creationId xmlns:a16="http://schemas.microsoft.com/office/drawing/2014/main" id="{988CE087-0FA8-43AC-9C98-A1F87FCE44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U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2" name="Rectangle 929">
                  <a:extLst>
                    <a:ext uri="{FF2B5EF4-FFF2-40B4-BE49-F238E27FC236}">
                      <a16:creationId xmlns:a16="http://schemas.microsoft.com/office/drawing/2014/main" id="{193D2BFB-2E95-4018-8F37-C9A97B6850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N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3" name="Rectangle 930">
                  <a:extLst>
                    <a:ext uri="{FF2B5EF4-FFF2-40B4-BE49-F238E27FC236}">
                      <a16:creationId xmlns:a16="http://schemas.microsoft.com/office/drawing/2014/main" id="{109EF17A-D4B2-4803-A887-9AA9241B0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4" name="Rectangle 931">
                  <a:extLst>
                    <a:ext uri="{FF2B5EF4-FFF2-40B4-BE49-F238E27FC236}">
                      <a16:creationId xmlns:a16="http://schemas.microsoft.com/office/drawing/2014/main" id="{A2D3FF3D-9284-4151-9A3D-2C532BA739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5" name="Rectangle 932">
                  <a:extLst>
                    <a:ext uri="{FF2B5EF4-FFF2-40B4-BE49-F238E27FC236}">
                      <a16:creationId xmlns:a16="http://schemas.microsoft.com/office/drawing/2014/main" id="{14989A18-6AB8-4A7B-A13F-F8AD78655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" y="214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L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6" name="Rectangle 933">
                  <a:extLst>
                    <a:ext uri="{FF2B5EF4-FFF2-40B4-BE49-F238E27FC236}">
                      <a16:creationId xmlns:a16="http://schemas.microsoft.com/office/drawing/2014/main" id="{B678FEE7-EE2E-4ACC-A73A-66D021F554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71"/>
                  <a:ext cx="11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7" name="Rectangle 934">
                  <a:extLst>
                    <a:ext uri="{FF2B5EF4-FFF2-40B4-BE49-F238E27FC236}">
                      <a16:creationId xmlns:a16="http://schemas.microsoft.com/office/drawing/2014/main" id="{4F1250B6-F1E9-4C4A-A365-10FED14218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71"/>
                  <a:ext cx="114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8" name="Rectangle 935">
                  <a:extLst>
                    <a:ext uri="{FF2B5EF4-FFF2-40B4-BE49-F238E27FC236}">
                      <a16:creationId xmlns:a16="http://schemas.microsoft.com/office/drawing/2014/main" id="{1F351ABC-676F-43A7-8D66-086FB3422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271"/>
                  <a:ext cx="115" cy="53"/>
                </a:xfrm>
                <a:prstGeom prst="rect">
                  <a:avLst/>
                </a:prstGeom>
                <a:solidFill>
                  <a:srgbClr val="0019FF"/>
                </a:solidFill>
                <a:ln w="6350">
                  <a:solidFill>
                    <a:srgbClr val="0019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59" name="Rectangle 936">
                  <a:extLst>
                    <a:ext uri="{FF2B5EF4-FFF2-40B4-BE49-F238E27FC236}">
                      <a16:creationId xmlns:a16="http://schemas.microsoft.com/office/drawing/2014/main" id="{21445589-8D09-41E7-B968-2FC9029716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0" name="Rectangle 937">
                  <a:extLst>
                    <a:ext uri="{FF2B5EF4-FFF2-40B4-BE49-F238E27FC236}">
                      <a16:creationId xmlns:a16="http://schemas.microsoft.com/office/drawing/2014/main" id="{60A6F8E7-D741-45F9-B34E-60D722800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1" name="Rectangle 938">
                  <a:extLst>
                    <a:ext uri="{FF2B5EF4-FFF2-40B4-BE49-F238E27FC236}">
                      <a16:creationId xmlns:a16="http://schemas.microsoft.com/office/drawing/2014/main" id="{D83F429D-6E81-41DB-82CC-A8E9791F9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2" name="Rectangle 939">
                  <a:extLst>
                    <a:ext uri="{FF2B5EF4-FFF2-40B4-BE49-F238E27FC236}">
                      <a16:creationId xmlns:a16="http://schemas.microsoft.com/office/drawing/2014/main" id="{6A76A910-AFEB-4A0A-9502-ACD09A45DE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27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P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3" name="Rectangle 940">
                  <a:extLst>
                    <a:ext uri="{FF2B5EF4-FFF2-40B4-BE49-F238E27FC236}">
                      <a16:creationId xmlns:a16="http://schemas.microsoft.com/office/drawing/2014/main" id="{1822EF70-E62A-4EF5-976B-7B9963DA3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328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4" name="Rectangle 941">
                  <a:extLst>
                    <a:ext uri="{FF2B5EF4-FFF2-40B4-BE49-F238E27FC236}">
                      <a16:creationId xmlns:a16="http://schemas.microsoft.com/office/drawing/2014/main" id="{3AE85E89-C7B0-4116-AA98-5538EB1E39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328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5" name="Rectangle 942">
                  <a:extLst>
                    <a:ext uri="{FF2B5EF4-FFF2-40B4-BE49-F238E27FC236}">
                      <a16:creationId xmlns:a16="http://schemas.microsoft.com/office/drawing/2014/main" id="{A9B504D0-2138-404C-B36D-D9A704A434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" y="2328"/>
                  <a:ext cx="140" cy="53"/>
                </a:xfrm>
                <a:prstGeom prst="rect">
                  <a:avLst/>
                </a:prstGeom>
                <a:solidFill>
                  <a:srgbClr val="0019FF"/>
                </a:solidFill>
                <a:ln w="6350">
                  <a:solidFill>
                    <a:srgbClr val="0019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66" name="Rectangle 943">
                  <a:extLst>
                    <a:ext uri="{FF2B5EF4-FFF2-40B4-BE49-F238E27FC236}">
                      <a16:creationId xmlns:a16="http://schemas.microsoft.com/office/drawing/2014/main" id="{690CDF8C-239E-46BA-86E7-5D25D5FB4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7" name="Rectangle 944">
                  <a:extLst>
                    <a:ext uri="{FF2B5EF4-FFF2-40B4-BE49-F238E27FC236}">
                      <a16:creationId xmlns:a16="http://schemas.microsoft.com/office/drawing/2014/main" id="{D51F5694-6664-418E-B5EE-22D89B1C0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L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8" name="Rectangle 945">
                  <a:extLst>
                    <a:ext uri="{FF2B5EF4-FFF2-40B4-BE49-F238E27FC236}">
                      <a16:creationId xmlns:a16="http://schemas.microsoft.com/office/drawing/2014/main" id="{1A638645-C3F1-4E32-8A6F-B65023F2A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69" name="Rectangle 946">
                  <a:extLst>
                    <a:ext uri="{FF2B5EF4-FFF2-40B4-BE49-F238E27FC236}">
                      <a16:creationId xmlns:a16="http://schemas.microsoft.com/office/drawing/2014/main" id="{0BA9E409-E31D-466F-B11C-3BD49D3FA3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6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0" name="Rectangle 947">
                  <a:extLst>
                    <a:ext uri="{FF2B5EF4-FFF2-40B4-BE49-F238E27FC236}">
                      <a16:creationId xmlns:a16="http://schemas.microsoft.com/office/drawing/2014/main" id="{1E08DC28-52C5-47E4-8325-519366AD8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" y="2332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1" name="Rectangle 948">
                  <a:extLst>
                    <a:ext uri="{FF2B5EF4-FFF2-40B4-BE49-F238E27FC236}">
                      <a16:creationId xmlns:a16="http://schemas.microsoft.com/office/drawing/2014/main" id="{9E4EE8FC-7209-4CAA-B12A-87D6B763E4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2" name="Rectangle 949">
                  <a:extLst>
                    <a:ext uri="{FF2B5EF4-FFF2-40B4-BE49-F238E27FC236}">
                      <a16:creationId xmlns:a16="http://schemas.microsoft.com/office/drawing/2014/main" id="{502EBFCF-6874-4B5F-BE98-809EBF5277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3" name="Rectangle 950">
                  <a:extLst>
                    <a:ext uri="{FF2B5EF4-FFF2-40B4-BE49-F238E27FC236}">
                      <a16:creationId xmlns:a16="http://schemas.microsoft.com/office/drawing/2014/main" id="{94469BBE-A0FC-44FB-8511-B3B22DFB4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155"/>
                  <a:ext cx="85" cy="52"/>
                </a:xfrm>
                <a:prstGeom prst="rect">
                  <a:avLst/>
                </a:prstGeom>
                <a:solidFill>
                  <a:srgbClr val="00E517"/>
                </a:solidFill>
                <a:ln w="6350">
                  <a:solidFill>
                    <a:srgbClr val="00E517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4" name="Rectangle 951">
                  <a:extLst>
                    <a:ext uri="{FF2B5EF4-FFF2-40B4-BE49-F238E27FC236}">
                      <a16:creationId xmlns:a16="http://schemas.microsoft.com/office/drawing/2014/main" id="{C6EF806E-35E1-484C-B6DD-2BB37BD53C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5" name="Rectangle 952">
                  <a:extLst>
                    <a:ext uri="{FF2B5EF4-FFF2-40B4-BE49-F238E27FC236}">
                      <a16:creationId xmlns:a16="http://schemas.microsoft.com/office/drawing/2014/main" id="{05E0A100-9331-40C8-B361-4001D0F60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4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6" name="Rectangle 953">
                  <a:extLst>
                    <a:ext uri="{FF2B5EF4-FFF2-40B4-BE49-F238E27FC236}">
                      <a16:creationId xmlns:a16="http://schemas.microsoft.com/office/drawing/2014/main" id="{2224F183-15FE-49ED-8895-D4348C0866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0" y="215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77" name="Rectangle 954">
                  <a:extLst>
                    <a:ext uri="{FF2B5EF4-FFF2-40B4-BE49-F238E27FC236}">
                      <a16:creationId xmlns:a16="http://schemas.microsoft.com/office/drawing/2014/main" id="{747E6437-D132-4105-AB9A-5E652214D0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3002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8" name="Rectangle 955">
                  <a:extLst>
                    <a:ext uri="{FF2B5EF4-FFF2-40B4-BE49-F238E27FC236}">
                      <a16:creationId xmlns:a16="http://schemas.microsoft.com/office/drawing/2014/main" id="{C244DA29-1574-4F13-AD6F-CA6F88E4D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3002"/>
                  <a:ext cx="89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79" name="Rectangle 956">
                  <a:extLst>
                    <a:ext uri="{FF2B5EF4-FFF2-40B4-BE49-F238E27FC236}">
                      <a16:creationId xmlns:a16="http://schemas.microsoft.com/office/drawing/2014/main" id="{CD4161C1-B712-457A-BD75-8E38FCCB87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0" name="Rectangle 957">
                  <a:extLst>
                    <a:ext uri="{FF2B5EF4-FFF2-40B4-BE49-F238E27FC236}">
                      <a16:creationId xmlns:a16="http://schemas.microsoft.com/office/drawing/2014/main" id="{EB7C71AF-F979-4677-A448-0DE6E15A07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4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1" name="Rectangle 958">
                  <a:extLst>
                    <a:ext uri="{FF2B5EF4-FFF2-40B4-BE49-F238E27FC236}">
                      <a16:creationId xmlns:a16="http://schemas.microsoft.com/office/drawing/2014/main" id="{21E278DF-A8CD-4A10-834D-58941C0DE8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0" y="3005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2" name="Rectangle 959">
                  <a:extLst>
                    <a:ext uri="{FF2B5EF4-FFF2-40B4-BE49-F238E27FC236}">
                      <a16:creationId xmlns:a16="http://schemas.microsoft.com/office/drawing/2014/main" id="{E191EBE8-BEF6-4B5C-8509-9EA9037DF7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09"/>
                  <a:ext cx="39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83" name="Rectangle 960">
                  <a:extLst>
                    <a:ext uri="{FF2B5EF4-FFF2-40B4-BE49-F238E27FC236}">
                      <a16:creationId xmlns:a16="http://schemas.microsoft.com/office/drawing/2014/main" id="{4405D6E1-7D90-4E1D-B42E-669F4A84D6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09"/>
                  <a:ext cx="391" cy="56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84" name="Rectangle 961">
                  <a:extLst>
                    <a:ext uri="{FF2B5EF4-FFF2-40B4-BE49-F238E27FC236}">
                      <a16:creationId xmlns:a16="http://schemas.microsoft.com/office/drawing/2014/main" id="{5DC2DA32-9FF7-41A8-B294-A7082F9AF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5" name="Rectangle 962">
                  <a:extLst>
                    <a:ext uri="{FF2B5EF4-FFF2-40B4-BE49-F238E27FC236}">
                      <a16:creationId xmlns:a16="http://schemas.microsoft.com/office/drawing/2014/main" id="{41432498-EA84-4C28-94F0-E74E02921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6" name="Rectangle 963">
                  <a:extLst>
                    <a:ext uri="{FF2B5EF4-FFF2-40B4-BE49-F238E27FC236}">
                      <a16:creationId xmlns:a16="http://schemas.microsoft.com/office/drawing/2014/main" id="{8A5D7D55-B32A-4A38-9259-214105751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7" name="Rectangle 964">
                  <a:extLst>
                    <a:ext uri="{FF2B5EF4-FFF2-40B4-BE49-F238E27FC236}">
                      <a16:creationId xmlns:a16="http://schemas.microsoft.com/office/drawing/2014/main" id="{0F6882AE-3576-49DD-9248-2CE50F929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8" name="Rectangle 965">
                  <a:extLst>
                    <a:ext uri="{FF2B5EF4-FFF2-40B4-BE49-F238E27FC236}">
                      <a16:creationId xmlns:a16="http://schemas.microsoft.com/office/drawing/2014/main" id="{190BCBFC-9934-4C6A-AFA7-486A48EBD8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89" name="Rectangle 966">
                  <a:extLst>
                    <a:ext uri="{FF2B5EF4-FFF2-40B4-BE49-F238E27FC236}">
                      <a16:creationId xmlns:a16="http://schemas.microsoft.com/office/drawing/2014/main" id="{6DD7DB91-FE03-4979-873D-F5A8E11B2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0" name="Rectangle 967">
                  <a:extLst>
                    <a:ext uri="{FF2B5EF4-FFF2-40B4-BE49-F238E27FC236}">
                      <a16:creationId xmlns:a16="http://schemas.microsoft.com/office/drawing/2014/main" id="{3875BF26-E9C2-4D8F-A8E7-FD33545F4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1" name="Rectangle 968">
                  <a:extLst>
                    <a:ext uri="{FF2B5EF4-FFF2-40B4-BE49-F238E27FC236}">
                      <a16:creationId xmlns:a16="http://schemas.microsoft.com/office/drawing/2014/main" id="{81796F58-2095-4657-B984-18BD8CE152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k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2" name="Rectangle 969">
                  <a:extLst>
                    <a:ext uri="{FF2B5EF4-FFF2-40B4-BE49-F238E27FC236}">
                      <a16:creationId xmlns:a16="http://schemas.microsoft.com/office/drawing/2014/main" id="{BC7E318F-7686-40CA-80D0-91452995A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3" name="Rectangle 970">
                  <a:extLst>
                    <a:ext uri="{FF2B5EF4-FFF2-40B4-BE49-F238E27FC236}">
                      <a16:creationId xmlns:a16="http://schemas.microsoft.com/office/drawing/2014/main" id="{E187F3C4-7CA7-4A41-B855-2FB71366A9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812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4" name="Rectangle 971">
                  <a:extLst>
                    <a:ext uri="{FF2B5EF4-FFF2-40B4-BE49-F238E27FC236}">
                      <a16:creationId xmlns:a16="http://schemas.microsoft.com/office/drawing/2014/main" id="{B0E69B00-B3B5-4456-B45E-BC03F4A2E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76"/>
                  <a:ext cx="39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95" name="Rectangle 972">
                  <a:extLst>
                    <a:ext uri="{FF2B5EF4-FFF2-40B4-BE49-F238E27FC236}">
                      <a16:creationId xmlns:a16="http://schemas.microsoft.com/office/drawing/2014/main" id="{F2262046-23B3-4B78-93A4-DB295EFEC6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876"/>
                  <a:ext cx="391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796" name="Rectangle 973">
                  <a:extLst>
                    <a:ext uri="{FF2B5EF4-FFF2-40B4-BE49-F238E27FC236}">
                      <a16:creationId xmlns:a16="http://schemas.microsoft.com/office/drawing/2014/main" id="{B11B4BD4-49A7-4696-8469-659193FEA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V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7" name="Rectangle 974">
                  <a:extLst>
                    <a:ext uri="{FF2B5EF4-FFF2-40B4-BE49-F238E27FC236}">
                      <a16:creationId xmlns:a16="http://schemas.microsoft.com/office/drawing/2014/main" id="{8DAA7B28-C494-486F-8D09-84B394260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8" name="Rectangle 975">
                  <a:extLst>
                    <a:ext uri="{FF2B5EF4-FFF2-40B4-BE49-F238E27FC236}">
                      <a16:creationId xmlns:a16="http://schemas.microsoft.com/office/drawing/2014/main" id="{B8A09C4C-6FCD-4819-94C4-9FB3678014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99" name="Rectangle 976">
                  <a:extLst>
                    <a:ext uri="{FF2B5EF4-FFF2-40B4-BE49-F238E27FC236}">
                      <a16:creationId xmlns:a16="http://schemas.microsoft.com/office/drawing/2014/main" id="{4C56F6A5-C817-4443-8DAE-F7DA65623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0" name="Rectangle 977">
                  <a:extLst>
                    <a:ext uri="{FF2B5EF4-FFF2-40B4-BE49-F238E27FC236}">
                      <a16:creationId xmlns:a16="http://schemas.microsoft.com/office/drawing/2014/main" id="{328D9768-547F-4028-8F47-A2E24E9CE8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1" name="Rectangle 978">
                  <a:extLst>
                    <a:ext uri="{FF2B5EF4-FFF2-40B4-BE49-F238E27FC236}">
                      <a16:creationId xmlns:a16="http://schemas.microsoft.com/office/drawing/2014/main" id="{7D31751E-8C4B-4FDA-96AE-1961C350AC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0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2" name="Rectangle 979">
                  <a:extLst>
                    <a:ext uri="{FF2B5EF4-FFF2-40B4-BE49-F238E27FC236}">
                      <a16:creationId xmlns:a16="http://schemas.microsoft.com/office/drawing/2014/main" id="{4DD270E4-5F1D-49B3-92AE-149325934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3" name="Rectangle 980">
                  <a:extLst>
                    <a:ext uri="{FF2B5EF4-FFF2-40B4-BE49-F238E27FC236}">
                      <a16:creationId xmlns:a16="http://schemas.microsoft.com/office/drawing/2014/main" id="{36601A02-A813-4490-9777-8389ED26B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4" name="Rectangle 981">
                  <a:extLst>
                    <a:ext uri="{FF2B5EF4-FFF2-40B4-BE49-F238E27FC236}">
                      <a16:creationId xmlns:a16="http://schemas.microsoft.com/office/drawing/2014/main" id="{A5EDB583-F4A8-4686-AEC1-FD2DE3859B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880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5" name="Rectangle 982">
                  <a:extLst>
                    <a:ext uri="{FF2B5EF4-FFF2-40B4-BE49-F238E27FC236}">
                      <a16:creationId xmlns:a16="http://schemas.microsoft.com/office/drawing/2014/main" id="{D1523987-DEE6-4D5B-AF70-8FEDCC364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40"/>
                  <a:ext cx="45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06" name="Rectangle 983">
                  <a:extLst>
                    <a:ext uri="{FF2B5EF4-FFF2-40B4-BE49-F238E27FC236}">
                      <a16:creationId xmlns:a16="http://schemas.microsoft.com/office/drawing/2014/main" id="{4C0F2D56-750D-4F66-9F2F-4E3F333542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40"/>
                  <a:ext cx="457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07" name="Rectangle 984">
                  <a:extLst>
                    <a:ext uri="{FF2B5EF4-FFF2-40B4-BE49-F238E27FC236}">
                      <a16:creationId xmlns:a16="http://schemas.microsoft.com/office/drawing/2014/main" id="{085C4D7B-9D92-4293-97F2-AE55E24D79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0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8" name="Rectangle 985">
                  <a:extLst>
                    <a:ext uri="{FF2B5EF4-FFF2-40B4-BE49-F238E27FC236}">
                      <a16:creationId xmlns:a16="http://schemas.microsoft.com/office/drawing/2014/main" id="{E7D60BB5-E608-4344-8B05-D4AF99DC5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0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W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9" name="Rectangle 986">
                  <a:extLst>
                    <a:ext uri="{FF2B5EF4-FFF2-40B4-BE49-F238E27FC236}">
                      <a16:creationId xmlns:a16="http://schemas.microsoft.com/office/drawing/2014/main" id="{2FC6FA8B-59E8-4629-A095-191D336D2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9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0" name="Rectangle 987">
                  <a:extLst>
                    <a:ext uri="{FF2B5EF4-FFF2-40B4-BE49-F238E27FC236}">
                      <a16:creationId xmlns:a16="http://schemas.microsoft.com/office/drawing/2014/main" id="{B7A97440-B01F-4964-B7A1-3F23D7AC4B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1" name="Rectangle 988">
                  <a:extLst>
                    <a:ext uri="{FF2B5EF4-FFF2-40B4-BE49-F238E27FC236}">
                      <a16:creationId xmlns:a16="http://schemas.microsoft.com/office/drawing/2014/main" id="{F1113FEF-8FEA-47D9-AFA0-53EF738CE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2" name="Rectangle 989">
                  <a:extLst>
                    <a:ext uri="{FF2B5EF4-FFF2-40B4-BE49-F238E27FC236}">
                      <a16:creationId xmlns:a16="http://schemas.microsoft.com/office/drawing/2014/main" id="{C055782F-77B3-4F11-9900-97D4951114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.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3" name="Rectangle 990">
                  <a:extLst>
                    <a:ext uri="{FF2B5EF4-FFF2-40B4-BE49-F238E27FC236}">
                      <a16:creationId xmlns:a16="http://schemas.microsoft.com/office/drawing/2014/main" id="{2617609A-F88F-437B-8B99-CF6A4AA20D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4" name="Rectangle 991">
                  <a:extLst>
                    <a:ext uri="{FF2B5EF4-FFF2-40B4-BE49-F238E27FC236}">
                      <a16:creationId xmlns:a16="http://schemas.microsoft.com/office/drawing/2014/main" id="{5153F0B9-3BED-4663-A82B-28664240A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5" name="Rectangle 992">
                  <a:extLst>
                    <a:ext uri="{FF2B5EF4-FFF2-40B4-BE49-F238E27FC236}">
                      <a16:creationId xmlns:a16="http://schemas.microsoft.com/office/drawing/2014/main" id="{40701815-CEFC-430B-9800-37AF1491CA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6" name="Rectangle 993">
                  <a:extLst>
                    <a:ext uri="{FF2B5EF4-FFF2-40B4-BE49-F238E27FC236}">
                      <a16:creationId xmlns:a16="http://schemas.microsoft.com/office/drawing/2014/main" id="{AD5E6D49-1BB4-4B5B-9710-865D032E68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7" name="Rectangle 994">
                  <a:extLst>
                    <a:ext uri="{FF2B5EF4-FFF2-40B4-BE49-F238E27FC236}">
                      <a16:creationId xmlns:a16="http://schemas.microsoft.com/office/drawing/2014/main" id="{92C7A438-3DD3-4260-854F-3525E4ABF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1940"/>
                  <a:ext cx="64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18" name="Rectangle 995">
                  <a:extLst>
                    <a:ext uri="{FF2B5EF4-FFF2-40B4-BE49-F238E27FC236}">
                      <a16:creationId xmlns:a16="http://schemas.microsoft.com/office/drawing/2014/main" id="{6C495F16-6EDF-4C3B-BEEC-2AFC873F20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1940"/>
                  <a:ext cx="64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19" name="Rectangle 996">
                  <a:extLst>
                    <a:ext uri="{FF2B5EF4-FFF2-40B4-BE49-F238E27FC236}">
                      <a16:creationId xmlns:a16="http://schemas.microsoft.com/office/drawing/2014/main" id="{093813A7-366E-4912-9AE1-FAE86A191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0" name="Rectangle 997">
                  <a:extLst>
                    <a:ext uri="{FF2B5EF4-FFF2-40B4-BE49-F238E27FC236}">
                      <a16:creationId xmlns:a16="http://schemas.microsoft.com/office/drawing/2014/main" id="{59189F7B-89B7-4E95-9588-84777A205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1" name="Rectangle 998">
                  <a:extLst>
                    <a:ext uri="{FF2B5EF4-FFF2-40B4-BE49-F238E27FC236}">
                      <a16:creationId xmlns:a16="http://schemas.microsoft.com/office/drawing/2014/main" id="{37BB4A0D-8965-41F4-B5FE-B6B0A4EBD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f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2" name="Rectangle 999">
                  <a:extLst>
                    <a:ext uri="{FF2B5EF4-FFF2-40B4-BE49-F238E27FC236}">
                      <a16:creationId xmlns:a16="http://schemas.microsoft.com/office/drawing/2014/main" id="{BDE8832F-A7EA-4A10-9FB2-0E0C59BDD4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3" name="Rectangle 1000">
                  <a:extLst>
                    <a:ext uri="{FF2B5EF4-FFF2-40B4-BE49-F238E27FC236}">
                      <a16:creationId xmlns:a16="http://schemas.microsoft.com/office/drawing/2014/main" id="{2EA1EF27-E338-4FA8-834F-E6BE77F16E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6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6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4" name="Rectangle 1001">
                  <a:extLst>
                    <a:ext uri="{FF2B5EF4-FFF2-40B4-BE49-F238E27FC236}">
                      <a16:creationId xmlns:a16="http://schemas.microsoft.com/office/drawing/2014/main" id="{32557CAA-56ED-4009-8ED8-865C12CB70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5" name="Rectangle 1002">
                  <a:extLst>
                    <a:ext uri="{FF2B5EF4-FFF2-40B4-BE49-F238E27FC236}">
                      <a16:creationId xmlns:a16="http://schemas.microsoft.com/office/drawing/2014/main" id="{CBD2D288-3CCD-4DA7-8B51-331197571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5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.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6" name="Rectangle 1003">
                  <a:extLst>
                    <a:ext uri="{FF2B5EF4-FFF2-40B4-BE49-F238E27FC236}">
                      <a16:creationId xmlns:a16="http://schemas.microsoft.com/office/drawing/2014/main" id="{AFC0931E-50C2-4B6B-9577-384810943D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7" name="Rectangle 1004">
                  <a:extLst>
                    <a:ext uri="{FF2B5EF4-FFF2-40B4-BE49-F238E27FC236}">
                      <a16:creationId xmlns:a16="http://schemas.microsoft.com/office/drawing/2014/main" id="{FA7F608C-D360-41DD-8054-C75AB652F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4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8" name="Rectangle 1005">
                  <a:extLst>
                    <a:ext uri="{FF2B5EF4-FFF2-40B4-BE49-F238E27FC236}">
                      <a16:creationId xmlns:a16="http://schemas.microsoft.com/office/drawing/2014/main" id="{9C52E16A-7B43-4E83-99A1-18DC691280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3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d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9" name="Rectangle 1006">
                  <a:extLst>
                    <a:ext uri="{FF2B5EF4-FFF2-40B4-BE49-F238E27FC236}">
                      <a16:creationId xmlns:a16="http://schemas.microsoft.com/office/drawing/2014/main" id="{E3CE11FE-9902-41E4-8053-70AE98E01F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B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0" name="Rectangle 1007">
                  <a:extLst>
                    <a:ext uri="{FF2B5EF4-FFF2-40B4-BE49-F238E27FC236}">
                      <a16:creationId xmlns:a16="http://schemas.microsoft.com/office/drawing/2014/main" id="{5495FA16-843A-4BA8-9948-2BE0ACA164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2" y="1944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1" name="Rectangle 1008">
                  <a:extLst>
                    <a:ext uri="{FF2B5EF4-FFF2-40B4-BE49-F238E27FC236}">
                      <a16:creationId xmlns:a16="http://schemas.microsoft.com/office/drawing/2014/main" id="{CA8F4AD6-81D4-4920-99C9-F9A8127AC8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833"/>
                  <a:ext cx="844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32" name="Rectangle 1009">
                  <a:extLst>
                    <a:ext uri="{FF2B5EF4-FFF2-40B4-BE49-F238E27FC236}">
                      <a16:creationId xmlns:a16="http://schemas.microsoft.com/office/drawing/2014/main" id="{D4311B04-CEC1-42CD-98ED-D78D10115D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833"/>
                  <a:ext cx="844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33" name="Rectangle 1010">
                  <a:extLst>
                    <a:ext uri="{FF2B5EF4-FFF2-40B4-BE49-F238E27FC236}">
                      <a16:creationId xmlns:a16="http://schemas.microsoft.com/office/drawing/2014/main" id="{65D1D726-2C1A-4FCC-937F-C04141549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C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4" name="Rectangle 1011">
                  <a:extLst>
                    <a:ext uri="{FF2B5EF4-FFF2-40B4-BE49-F238E27FC236}">
                      <a16:creationId xmlns:a16="http://schemas.microsoft.com/office/drawing/2014/main" id="{C356FB61-2CA1-4672-AE56-1D326EDCDE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5" name="Rectangle 1012">
                  <a:extLst>
                    <a:ext uri="{FF2B5EF4-FFF2-40B4-BE49-F238E27FC236}">
                      <a16:creationId xmlns:a16="http://schemas.microsoft.com/office/drawing/2014/main" id="{E18C261B-58E7-4CEC-BAC1-EDC29A99D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n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6" name="Rectangle 1013">
                  <a:extLst>
                    <a:ext uri="{FF2B5EF4-FFF2-40B4-BE49-F238E27FC236}">
                      <a16:creationId xmlns:a16="http://schemas.microsoft.com/office/drawing/2014/main" id="{2B7BBD54-7978-4C17-8D8A-ADC29163B0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t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7" name="Rectangle 1014">
                  <a:extLst>
                    <a:ext uri="{FF2B5EF4-FFF2-40B4-BE49-F238E27FC236}">
                      <a16:creationId xmlns:a16="http://schemas.microsoft.com/office/drawing/2014/main" id="{9E662779-C06B-4D8E-8ACA-29873CD6BE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e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8" name="Rectangle 1015">
                  <a:extLst>
                    <a:ext uri="{FF2B5EF4-FFF2-40B4-BE49-F238E27FC236}">
                      <a16:creationId xmlns:a16="http://schemas.microsoft.com/office/drawing/2014/main" id="{EDE25F6C-EE60-41C5-BC46-DF2028FE64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r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9" name="Rectangle 1016">
                  <a:extLst>
                    <a:ext uri="{FF2B5EF4-FFF2-40B4-BE49-F238E27FC236}">
                      <a16:creationId xmlns:a16="http://schemas.microsoft.com/office/drawing/2014/main" id="{C4B72C6C-732A-4922-BB02-476E6929DD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0" name="Rectangle 1017">
                  <a:extLst>
                    <a:ext uri="{FF2B5EF4-FFF2-40B4-BE49-F238E27FC236}">
                      <a16:creationId xmlns:a16="http://schemas.microsoft.com/office/drawing/2014/main" id="{3F233B9A-DD04-42E6-B2C2-15D93E7BDC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1" name="Rectangle 1018">
                  <a:extLst>
                    <a:ext uri="{FF2B5EF4-FFF2-40B4-BE49-F238E27FC236}">
                      <a16:creationId xmlns:a16="http://schemas.microsoft.com/office/drawing/2014/main" id="{73BC611A-BEA1-4444-A74A-CF35BAFC4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2" name="Rectangle 1019">
                  <a:extLst>
                    <a:ext uri="{FF2B5EF4-FFF2-40B4-BE49-F238E27FC236}">
                      <a16:creationId xmlns:a16="http://schemas.microsoft.com/office/drawing/2014/main" id="{F1593BC9-223F-4F6C-9A9B-109A82D320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2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3" name="Rectangle 1020">
                  <a:extLst>
                    <a:ext uri="{FF2B5EF4-FFF2-40B4-BE49-F238E27FC236}">
                      <a16:creationId xmlns:a16="http://schemas.microsoft.com/office/drawing/2014/main" id="{6FA0BD18-E0E4-45CD-B1A6-D915AEAF8F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H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4" name="Rectangle 1021">
                  <a:extLst>
                    <a:ext uri="{FF2B5EF4-FFF2-40B4-BE49-F238E27FC236}">
                      <a16:creationId xmlns:a16="http://schemas.microsoft.com/office/drawing/2014/main" id="{29135A3C-778B-4B2B-B156-34C44DEC0E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1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z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5" name="Rectangle 1022">
                  <a:extLst>
                    <a:ext uri="{FF2B5EF4-FFF2-40B4-BE49-F238E27FC236}">
                      <a16:creationId xmlns:a16="http://schemas.microsoft.com/office/drawing/2014/main" id="{271CAF5A-53D7-40CD-9D7C-E1407DB966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4" y="3833"/>
                  <a:ext cx="32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46" name="Rectangle 1023">
                  <a:extLst>
                    <a:ext uri="{FF2B5EF4-FFF2-40B4-BE49-F238E27FC236}">
                      <a16:creationId xmlns:a16="http://schemas.microsoft.com/office/drawing/2014/main" id="{A7CA1207-CFC9-4513-AE5B-21BE1D597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4" y="3833"/>
                  <a:ext cx="328" cy="5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47" name="Rectangle 1024">
                  <a:extLst>
                    <a:ext uri="{FF2B5EF4-FFF2-40B4-BE49-F238E27FC236}">
                      <a16:creationId xmlns:a16="http://schemas.microsoft.com/office/drawing/2014/main" id="{8BA9367B-6928-491F-A620-C1DE4D25BE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6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1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8" name="Rectangle 1025">
                  <a:extLst>
                    <a:ext uri="{FF2B5EF4-FFF2-40B4-BE49-F238E27FC236}">
                      <a16:creationId xmlns:a16="http://schemas.microsoft.com/office/drawing/2014/main" id="{841DC8F6-5E69-43B3-8267-8CE2710ED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9" name="Rectangle 1026">
                  <a:extLst>
                    <a:ext uri="{FF2B5EF4-FFF2-40B4-BE49-F238E27FC236}">
                      <a16:creationId xmlns:a16="http://schemas.microsoft.com/office/drawing/2014/main" id="{8643D6F2-240A-4884-B9E6-051C4E844A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5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0" name="Rectangle 1027">
                  <a:extLst>
                    <a:ext uri="{FF2B5EF4-FFF2-40B4-BE49-F238E27FC236}">
                      <a16:creationId xmlns:a16="http://schemas.microsoft.com/office/drawing/2014/main" id="{060BD225-CAE5-470C-B3DC-0D769AA815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1" name="Rectangle 1028">
                  <a:extLst>
                    <a:ext uri="{FF2B5EF4-FFF2-40B4-BE49-F238E27FC236}">
                      <a16:creationId xmlns:a16="http://schemas.microsoft.com/office/drawing/2014/main" id="{B9E28D36-70D1-4512-B8A8-B5F7E41F9D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4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m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2" name="Rectangle 1029">
                  <a:extLst>
                    <a:ext uri="{FF2B5EF4-FFF2-40B4-BE49-F238E27FC236}">
                      <a16:creationId xmlns:a16="http://schemas.microsoft.com/office/drawing/2014/main" id="{07656B98-3121-49A1-BD96-0969275BDF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s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3" name="Rectangle 1030">
                  <a:extLst>
                    <a:ext uri="{FF2B5EF4-FFF2-40B4-BE49-F238E27FC236}">
                      <a16:creationId xmlns:a16="http://schemas.microsoft.com/office/drawing/2014/main" id="{E509B2DB-B549-4785-8363-1693BAF597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3837"/>
                  <a:ext cx="59" cy="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/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4" name="Rectangle 1031">
                  <a:extLst>
                    <a:ext uri="{FF2B5EF4-FFF2-40B4-BE49-F238E27FC236}">
                      <a16:creationId xmlns:a16="http://schemas.microsoft.com/office/drawing/2014/main" id="{3B086E7B-B4C3-43ED-98D0-4C6100F23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00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5" name="Rectangle 1032">
                  <a:extLst>
                    <a:ext uri="{FF2B5EF4-FFF2-40B4-BE49-F238E27FC236}">
                      <a16:creationId xmlns:a16="http://schemas.microsoft.com/office/drawing/2014/main" id="{5071B0C2-65CF-4F44-8521-78EF82F493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8" y="2200"/>
                  <a:ext cx="143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6" name="Rectangle 1033">
                  <a:extLst>
                    <a:ext uri="{FF2B5EF4-FFF2-40B4-BE49-F238E27FC236}">
                      <a16:creationId xmlns:a16="http://schemas.microsoft.com/office/drawing/2014/main" id="{350A229A-E43E-474F-B7D2-22D39BAF6C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" y="2204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FF0F00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7" name="Rectangle 1034">
                  <a:extLst>
                    <a:ext uri="{FF2B5EF4-FFF2-40B4-BE49-F238E27FC236}">
                      <a16:creationId xmlns:a16="http://schemas.microsoft.com/office/drawing/2014/main" id="{FD5A739C-9990-42EA-8062-A182AD137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779"/>
                  <a:ext cx="89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8" name="Rectangle 1035">
                  <a:extLst>
                    <a:ext uri="{FF2B5EF4-FFF2-40B4-BE49-F238E27FC236}">
                      <a16:creationId xmlns:a16="http://schemas.microsoft.com/office/drawing/2014/main" id="{1C7F599F-73D5-41B7-B7D1-5AACD13865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1" y="2779"/>
                  <a:ext cx="89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59" name="Rectangle 1036">
                  <a:extLst>
                    <a:ext uri="{FF2B5EF4-FFF2-40B4-BE49-F238E27FC236}">
                      <a16:creationId xmlns:a16="http://schemas.microsoft.com/office/drawing/2014/main" id="{7386EDB1-24C7-4F66-A631-FBA34490A5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98" y="2783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1" i="0" u="none" strike="noStrike" cap="none" normalizeH="0" baseline="0">
                      <a:ln>
                        <a:noFill/>
                      </a:ln>
                      <a:solidFill>
                        <a:srgbClr val="00E517"/>
                      </a:solidFill>
                      <a:effectLst/>
                      <a:latin typeface="Courier New" panose="02070309020205020404" pitchFamily="49" charset="0"/>
                    </a:rPr>
                    <a:t> 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0" name="Line 1037">
                  <a:extLst>
                    <a:ext uri="{FF2B5EF4-FFF2-40B4-BE49-F238E27FC236}">
                      <a16:creationId xmlns:a16="http://schemas.microsoft.com/office/drawing/2014/main" id="{3C8DBDCC-70D8-4BC1-91FE-3726E80C6B5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1" name="Line 1038">
                  <a:extLst>
                    <a:ext uri="{FF2B5EF4-FFF2-40B4-BE49-F238E27FC236}">
                      <a16:creationId xmlns:a16="http://schemas.microsoft.com/office/drawing/2014/main" id="{E5BE90AF-1DB3-4036-9F49-A664E3ACB9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2" name="Line 1039">
                  <a:extLst>
                    <a:ext uri="{FF2B5EF4-FFF2-40B4-BE49-F238E27FC236}">
                      <a16:creationId xmlns:a16="http://schemas.microsoft.com/office/drawing/2014/main" id="{45A8962C-6730-45FF-93C0-4EA2CEFF64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4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3" name="Line 1040">
                  <a:extLst>
                    <a:ext uri="{FF2B5EF4-FFF2-40B4-BE49-F238E27FC236}">
                      <a16:creationId xmlns:a16="http://schemas.microsoft.com/office/drawing/2014/main" id="{C2852EF7-5582-4087-A165-56937C6E1A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4" name="Line 1041">
                  <a:extLst>
                    <a:ext uri="{FF2B5EF4-FFF2-40B4-BE49-F238E27FC236}">
                      <a16:creationId xmlns:a16="http://schemas.microsoft.com/office/drawing/2014/main" id="{A8425525-9546-402C-A9F7-BCBFAF9875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5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5" name="Rectangle 1042">
                  <a:extLst>
                    <a:ext uri="{FF2B5EF4-FFF2-40B4-BE49-F238E27FC236}">
                      <a16:creationId xmlns:a16="http://schemas.microsoft.com/office/drawing/2014/main" id="{9557288D-15D1-4842-A081-6C3CBCF7F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7" y="2023"/>
                  <a:ext cx="7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6" name="Rectangle 1043">
                  <a:extLst>
                    <a:ext uri="{FF2B5EF4-FFF2-40B4-BE49-F238E27FC236}">
                      <a16:creationId xmlns:a16="http://schemas.microsoft.com/office/drawing/2014/main" id="{F1BA7A5E-DE77-4175-8D69-B51711752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7" y="2023"/>
                  <a:ext cx="7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7" name="Line 1044">
                  <a:extLst>
                    <a:ext uri="{FF2B5EF4-FFF2-40B4-BE49-F238E27FC236}">
                      <a16:creationId xmlns:a16="http://schemas.microsoft.com/office/drawing/2014/main" id="{0433BF64-9774-47F8-B890-465380D96C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27" y="2023"/>
                  <a:ext cx="1" cy="178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8" name="Line 1045">
                  <a:extLst>
                    <a:ext uri="{FF2B5EF4-FFF2-40B4-BE49-F238E27FC236}">
                      <a16:creationId xmlns:a16="http://schemas.microsoft.com/office/drawing/2014/main" id="{C9A8A46B-9827-45B4-9E53-6ECD3E158F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55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69" name="Line 1046">
                  <a:extLst>
                    <a:ext uri="{FF2B5EF4-FFF2-40B4-BE49-F238E27FC236}">
                      <a16:creationId xmlns:a16="http://schemas.microsoft.com/office/drawing/2014/main" id="{F4DF5079-660A-4743-A878-A2ED6FBFEF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87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0" name="Line 1047">
                  <a:extLst>
                    <a:ext uri="{FF2B5EF4-FFF2-40B4-BE49-F238E27FC236}">
                      <a16:creationId xmlns:a16="http://schemas.microsoft.com/office/drawing/2014/main" id="{B25BE7E2-6013-4F03-A140-8BF9A6DE5B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1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1" name="Line 1048">
                  <a:extLst>
                    <a:ext uri="{FF2B5EF4-FFF2-40B4-BE49-F238E27FC236}">
                      <a16:creationId xmlns:a16="http://schemas.microsoft.com/office/drawing/2014/main" id="{6AED2F5D-A609-413B-B639-E20998A805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48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2" name="Line 1049">
                  <a:extLst>
                    <a:ext uri="{FF2B5EF4-FFF2-40B4-BE49-F238E27FC236}">
                      <a16:creationId xmlns:a16="http://schemas.microsoft.com/office/drawing/2014/main" id="{39E3A3FA-EC40-4505-8C97-104CB3C10F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76" y="2019"/>
                  <a:ext cx="0" cy="17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3" name="Rectangle 1050">
                  <a:extLst>
                    <a:ext uri="{FF2B5EF4-FFF2-40B4-BE49-F238E27FC236}">
                      <a16:creationId xmlns:a16="http://schemas.microsoft.com/office/drawing/2014/main" id="{559FBBD2-4D38-4115-A146-CDBDB29619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23"/>
                  <a:ext cx="7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4" name="Rectangle 1051">
                  <a:extLst>
                    <a:ext uri="{FF2B5EF4-FFF2-40B4-BE49-F238E27FC236}">
                      <a16:creationId xmlns:a16="http://schemas.microsoft.com/office/drawing/2014/main" id="{1C2978D1-FA2B-4CD3-A947-9E294823C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23"/>
                  <a:ext cx="7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5" name="Rectangle 1052">
                  <a:extLst>
                    <a:ext uri="{FF2B5EF4-FFF2-40B4-BE49-F238E27FC236}">
                      <a16:creationId xmlns:a16="http://schemas.microsoft.com/office/drawing/2014/main" id="{409E5219-4064-49DF-9E5D-6122E38B48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76" y="2023"/>
                  <a:ext cx="8" cy="17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6" name="Rectangle 1053">
                  <a:extLst>
                    <a:ext uri="{FF2B5EF4-FFF2-40B4-BE49-F238E27FC236}">
                      <a16:creationId xmlns:a16="http://schemas.microsoft.com/office/drawing/2014/main" id="{53D42DA6-F298-49ED-9527-FD9DF6744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76" y="2023"/>
                  <a:ext cx="8" cy="1791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7" name="Line 1054">
                  <a:extLst>
                    <a:ext uri="{FF2B5EF4-FFF2-40B4-BE49-F238E27FC236}">
                      <a16:creationId xmlns:a16="http://schemas.microsoft.com/office/drawing/2014/main" id="{7A4CF749-8919-489A-BE29-834F15AC00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686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8" name="Line 1055">
                  <a:extLst>
                    <a:ext uri="{FF2B5EF4-FFF2-40B4-BE49-F238E27FC236}">
                      <a16:creationId xmlns:a16="http://schemas.microsoft.com/office/drawing/2014/main" id="{27A673D5-B31C-42D4-8B52-478F82FA76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506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79" name="Line 1056">
                  <a:extLst>
                    <a:ext uri="{FF2B5EF4-FFF2-40B4-BE49-F238E27FC236}">
                      <a16:creationId xmlns:a16="http://schemas.microsoft.com/office/drawing/2014/main" id="{2C61D993-59BE-41D3-9919-8E21CB08EE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329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0" name="Line 1057">
                  <a:extLst>
                    <a:ext uri="{FF2B5EF4-FFF2-40B4-BE49-F238E27FC236}">
                      <a16:creationId xmlns:a16="http://schemas.microsoft.com/office/drawing/2014/main" id="{97BA6B15-67E1-46D5-A1C4-424AF6C64C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3148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1" name="Line 1058">
                  <a:extLst>
                    <a:ext uri="{FF2B5EF4-FFF2-40B4-BE49-F238E27FC236}">
                      <a16:creationId xmlns:a16="http://schemas.microsoft.com/office/drawing/2014/main" id="{3C76DDF3-9648-4FF6-9807-FA0B249717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968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2" name="Line 1059">
                  <a:extLst>
                    <a:ext uri="{FF2B5EF4-FFF2-40B4-BE49-F238E27FC236}">
                      <a16:creationId xmlns:a16="http://schemas.microsoft.com/office/drawing/2014/main" id="{32D9DDAE-5A1D-421C-894C-CEE9DA0FDD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787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3" name="Line 1060">
                  <a:extLst>
                    <a:ext uri="{FF2B5EF4-FFF2-40B4-BE49-F238E27FC236}">
                      <a16:creationId xmlns:a16="http://schemas.microsoft.com/office/drawing/2014/main" id="{300D2FCA-C331-4BDA-BAA0-09A922A760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610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4" name="Line 1061">
                  <a:extLst>
                    <a:ext uri="{FF2B5EF4-FFF2-40B4-BE49-F238E27FC236}">
                      <a16:creationId xmlns:a16="http://schemas.microsoft.com/office/drawing/2014/main" id="{761BFA9C-FBD9-46E0-BB80-6819263C07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430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5" name="Line 1062">
                  <a:extLst>
                    <a:ext uri="{FF2B5EF4-FFF2-40B4-BE49-F238E27FC236}">
                      <a16:creationId xmlns:a16="http://schemas.microsoft.com/office/drawing/2014/main" id="{AC50E2E3-C767-4A96-BBCB-E710DF7330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253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6" name="Line 1063">
                  <a:extLst>
                    <a:ext uri="{FF2B5EF4-FFF2-40B4-BE49-F238E27FC236}">
                      <a16:creationId xmlns:a16="http://schemas.microsoft.com/office/drawing/2014/main" id="{88CF1FF2-B89F-4D69-9EF5-A08713013B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3" y="2072"/>
                  <a:ext cx="230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7" name="Rectangle 1064">
                  <a:extLst>
                    <a:ext uri="{FF2B5EF4-FFF2-40B4-BE49-F238E27FC236}">
                      <a16:creationId xmlns:a16="http://schemas.microsoft.com/office/drawing/2014/main" id="{7800E57D-95C8-4DFF-8588-D9A7A2A40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3811"/>
                  <a:ext cx="2307" cy="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8" name="Rectangle 1065">
                  <a:extLst>
                    <a:ext uri="{FF2B5EF4-FFF2-40B4-BE49-F238E27FC236}">
                      <a16:creationId xmlns:a16="http://schemas.microsoft.com/office/drawing/2014/main" id="{513C97B0-B373-45C1-83EC-71B243C20D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3811"/>
                  <a:ext cx="2307" cy="7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89" name="Rectangle 1066">
                  <a:extLst>
                    <a:ext uri="{FF2B5EF4-FFF2-40B4-BE49-F238E27FC236}">
                      <a16:creationId xmlns:a16="http://schemas.microsoft.com/office/drawing/2014/main" id="{4810126C-82C2-4620-B4A3-D7B304484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2016"/>
                  <a:ext cx="2307" cy="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90" name="Rectangle 1067">
                  <a:extLst>
                    <a:ext uri="{FF2B5EF4-FFF2-40B4-BE49-F238E27FC236}">
                      <a16:creationId xmlns:a16="http://schemas.microsoft.com/office/drawing/2014/main" id="{66C0D2CF-230B-419D-B840-CD06B5CEF3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" y="2016"/>
                  <a:ext cx="2307" cy="7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91" name="Rectangle 1068">
                  <a:extLst>
                    <a:ext uri="{FF2B5EF4-FFF2-40B4-BE49-F238E27FC236}">
                      <a16:creationId xmlns:a16="http://schemas.microsoft.com/office/drawing/2014/main" id="{3166A997-D0F4-4837-98A0-F60DCC18AA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016"/>
                  <a:ext cx="2317" cy="1802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92" name="Rectangle 1069">
                  <a:extLst>
                    <a:ext uri="{FF2B5EF4-FFF2-40B4-BE49-F238E27FC236}">
                      <a16:creationId xmlns:a16="http://schemas.microsoft.com/office/drawing/2014/main" id="{F8040499-CB46-4CB8-883F-2664785D76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664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893" name="Rectangle 1070">
                  <a:extLst>
                    <a:ext uri="{FF2B5EF4-FFF2-40B4-BE49-F238E27FC236}">
                      <a16:creationId xmlns:a16="http://schemas.microsoft.com/office/drawing/2014/main" id="{E5F3105F-61D8-492E-8242-E28A50E50F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4" name="Rectangle 1071">
                  <a:extLst>
                    <a:ext uri="{FF2B5EF4-FFF2-40B4-BE49-F238E27FC236}">
                      <a16:creationId xmlns:a16="http://schemas.microsoft.com/office/drawing/2014/main" id="{663D67E6-468A-4AC1-82E0-87A57AF067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5" name="Rectangle 1072">
                  <a:extLst>
                    <a:ext uri="{FF2B5EF4-FFF2-40B4-BE49-F238E27FC236}">
                      <a16:creationId xmlns:a16="http://schemas.microsoft.com/office/drawing/2014/main" id="{0A2A3D1C-82DA-4A6D-9D6C-5B79EBDF5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668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5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38" name="Rectangle 1073">
                  <a:extLst>
                    <a:ext uri="{FF2B5EF4-FFF2-40B4-BE49-F238E27FC236}">
                      <a16:creationId xmlns:a16="http://schemas.microsoft.com/office/drawing/2014/main" id="{FEDAC8A9-DE30-4C44-A224-79D7C36373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483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39" name="Rectangle 1074">
                  <a:extLst>
                    <a:ext uri="{FF2B5EF4-FFF2-40B4-BE49-F238E27FC236}">
                      <a16:creationId xmlns:a16="http://schemas.microsoft.com/office/drawing/2014/main" id="{29B83383-350D-45B9-9D26-237BAF1B0F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1" name="Rectangle 1075">
                  <a:extLst>
                    <a:ext uri="{FF2B5EF4-FFF2-40B4-BE49-F238E27FC236}">
                      <a16:creationId xmlns:a16="http://schemas.microsoft.com/office/drawing/2014/main" id="{EF4BF98C-FE8F-4C57-8DB8-8DB02C9F0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4" name="Rectangle 1076">
                  <a:extLst>
                    <a:ext uri="{FF2B5EF4-FFF2-40B4-BE49-F238E27FC236}">
                      <a16:creationId xmlns:a16="http://schemas.microsoft.com/office/drawing/2014/main" id="{FA6B4FBC-0667-4E64-93D1-18BA0FF8F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487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45" name="Rectangle 1077">
                  <a:extLst>
                    <a:ext uri="{FF2B5EF4-FFF2-40B4-BE49-F238E27FC236}">
                      <a16:creationId xmlns:a16="http://schemas.microsoft.com/office/drawing/2014/main" id="{CCE49536-7243-4D36-8FAE-D281BD789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306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46" name="Rectangle 1078">
                  <a:extLst>
                    <a:ext uri="{FF2B5EF4-FFF2-40B4-BE49-F238E27FC236}">
                      <a16:creationId xmlns:a16="http://schemas.microsoft.com/office/drawing/2014/main" id="{EEBBD020-DBF5-4349-BD59-9330F8478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0" name="Rectangle 1079">
                  <a:extLst>
                    <a:ext uri="{FF2B5EF4-FFF2-40B4-BE49-F238E27FC236}">
                      <a16:creationId xmlns:a16="http://schemas.microsoft.com/office/drawing/2014/main" id="{CD4577D8-E0C4-4ADB-9B45-6C18D21D7A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1" name="Rectangle 1080">
                  <a:extLst>
                    <a:ext uri="{FF2B5EF4-FFF2-40B4-BE49-F238E27FC236}">
                      <a16:creationId xmlns:a16="http://schemas.microsoft.com/office/drawing/2014/main" id="{26951730-8C40-40DA-9496-4AC4650D5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310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3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2" name="Rectangle 1081">
                  <a:extLst>
                    <a:ext uri="{FF2B5EF4-FFF2-40B4-BE49-F238E27FC236}">
                      <a16:creationId xmlns:a16="http://schemas.microsoft.com/office/drawing/2014/main" id="{62E28B69-6D22-4E4D-9C0E-4EB29B65DF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3126"/>
                  <a:ext cx="92" cy="5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63" name="Rectangle 1082">
                  <a:extLst>
                    <a:ext uri="{FF2B5EF4-FFF2-40B4-BE49-F238E27FC236}">
                      <a16:creationId xmlns:a16="http://schemas.microsoft.com/office/drawing/2014/main" id="{0FE1FB20-8F49-412E-B9BC-5AF6EC846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4" name="Rectangle 1083">
                  <a:extLst>
                    <a:ext uri="{FF2B5EF4-FFF2-40B4-BE49-F238E27FC236}">
                      <a16:creationId xmlns:a16="http://schemas.microsoft.com/office/drawing/2014/main" id="{4DA5470D-79DF-47B6-929C-F038EE5B6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5" name="Rectangle 1084">
                  <a:extLst>
                    <a:ext uri="{FF2B5EF4-FFF2-40B4-BE49-F238E27FC236}">
                      <a16:creationId xmlns:a16="http://schemas.microsoft.com/office/drawing/2014/main" id="{1FAC6146-13E0-4A09-965C-7308F7FA43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5" y="312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2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6" name="Rectangle 1085">
                  <a:extLst>
                    <a:ext uri="{FF2B5EF4-FFF2-40B4-BE49-F238E27FC236}">
                      <a16:creationId xmlns:a16="http://schemas.microsoft.com/office/drawing/2014/main" id="{3ADBA5C3-500F-409F-A7ED-4C2F98BCB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6" y="2945"/>
                  <a:ext cx="92" cy="53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967" name="Rectangle 1086">
                  <a:extLst>
                    <a:ext uri="{FF2B5EF4-FFF2-40B4-BE49-F238E27FC236}">
                      <a16:creationId xmlns:a16="http://schemas.microsoft.com/office/drawing/2014/main" id="{65BE49D1-E8E7-4F84-920C-FBEAB52683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" y="294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-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68" name="Rectangle 1087">
                  <a:extLst>
                    <a:ext uri="{FF2B5EF4-FFF2-40B4-BE49-F238E27FC236}">
                      <a16:creationId xmlns:a16="http://schemas.microsoft.com/office/drawing/2014/main" id="{68EDE27D-B885-41BC-8B11-BC0A1B8A73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" y="2949"/>
                  <a:ext cx="52" cy="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urier New" panose="02070309020205020404" pitchFamily="49" charset="0"/>
                    </a:rPr>
                    <a:t>7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621" name="Rectangle 1089">
                <a:extLst>
                  <a:ext uri="{FF2B5EF4-FFF2-40B4-BE49-F238E27FC236}">
                    <a16:creationId xmlns:a16="http://schemas.microsoft.com/office/drawing/2014/main" id="{9F1EF573-2F88-49E1-9F83-644935E1F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949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2" name="Rectangle 1090">
                <a:extLst>
                  <a:ext uri="{FF2B5EF4-FFF2-40B4-BE49-F238E27FC236}">
                    <a16:creationId xmlns:a16="http://schemas.microsoft.com/office/drawing/2014/main" id="{8AC0D2EF-1FA0-47CA-A04F-AEE5D1605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764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" name="Rectangle 1091">
                <a:extLst>
                  <a:ext uri="{FF2B5EF4-FFF2-40B4-BE49-F238E27FC236}">
                    <a16:creationId xmlns:a16="http://schemas.microsoft.com/office/drawing/2014/main" id="{446FA46C-E43C-4B38-AC25-B322A3D12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4" name="Rectangle 1092">
                <a:extLst>
                  <a:ext uri="{FF2B5EF4-FFF2-40B4-BE49-F238E27FC236}">
                    <a16:creationId xmlns:a16="http://schemas.microsoft.com/office/drawing/2014/main" id="{14D96813-6911-477A-823C-E9D9C89B6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Rectangle 1093">
                <a:extLst>
                  <a:ext uri="{FF2B5EF4-FFF2-40B4-BE49-F238E27FC236}">
                    <a16:creationId xmlns:a16="http://schemas.microsoft.com/office/drawing/2014/main" id="{AEBB6339-465E-4FE7-A19B-C5C119199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768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6" name="Rectangle 1094">
                <a:extLst>
                  <a:ext uri="{FF2B5EF4-FFF2-40B4-BE49-F238E27FC236}">
                    <a16:creationId xmlns:a16="http://schemas.microsoft.com/office/drawing/2014/main" id="{3FBF9F18-E23D-4ABB-BA9C-D68764A9F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588"/>
                <a:ext cx="92" cy="5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" name="Rectangle 1095">
                <a:extLst>
                  <a:ext uri="{FF2B5EF4-FFF2-40B4-BE49-F238E27FC236}">
                    <a16:creationId xmlns:a16="http://schemas.microsoft.com/office/drawing/2014/main" id="{07FA4803-5D63-4B84-ABB3-08F34CB06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8" name="Rectangle 1096">
                <a:extLst>
                  <a:ext uri="{FF2B5EF4-FFF2-40B4-BE49-F238E27FC236}">
                    <a16:creationId xmlns:a16="http://schemas.microsoft.com/office/drawing/2014/main" id="{D66F17D9-ED9E-4A90-8DEC-C24AAC212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9" name="Rectangle 1097">
                <a:extLst>
                  <a:ext uri="{FF2B5EF4-FFF2-40B4-BE49-F238E27FC236}">
                    <a16:creationId xmlns:a16="http://schemas.microsoft.com/office/drawing/2014/main" id="{FF500CFD-1C7C-44A9-AE20-A00E3F5FB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59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0" name="Rectangle 1098">
                <a:extLst>
                  <a:ext uri="{FF2B5EF4-FFF2-40B4-BE49-F238E27FC236}">
                    <a16:creationId xmlns:a16="http://schemas.microsoft.com/office/drawing/2014/main" id="{B0422EB1-8835-4CDD-B1C2-5AB882A65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407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" name="Rectangle 1099">
                <a:extLst>
                  <a:ext uri="{FF2B5EF4-FFF2-40B4-BE49-F238E27FC236}">
                    <a16:creationId xmlns:a16="http://schemas.microsoft.com/office/drawing/2014/main" id="{D4B3ECE1-F3FF-40BA-8CDC-2805580CA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2" name="Rectangle 1100">
                <a:extLst>
                  <a:ext uri="{FF2B5EF4-FFF2-40B4-BE49-F238E27FC236}">
                    <a16:creationId xmlns:a16="http://schemas.microsoft.com/office/drawing/2014/main" id="{F6AB4D33-1A8E-47C0-9FCA-B8B42DC08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3" name="Rectangle 1101">
                <a:extLst>
                  <a:ext uri="{FF2B5EF4-FFF2-40B4-BE49-F238E27FC236}">
                    <a16:creationId xmlns:a16="http://schemas.microsoft.com/office/drawing/2014/main" id="{ACBC9AC1-F795-4DE6-934B-65B687C6F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411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4" name="Rectangle 1102">
                <a:extLst>
                  <a:ext uri="{FF2B5EF4-FFF2-40B4-BE49-F238E27FC236}">
                    <a16:creationId xmlns:a16="http://schemas.microsoft.com/office/drawing/2014/main" id="{602CFF5C-5581-49FD-934F-355D995C0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230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" name="Rectangle 1103">
                <a:extLst>
                  <a:ext uri="{FF2B5EF4-FFF2-40B4-BE49-F238E27FC236}">
                    <a16:creationId xmlns:a16="http://schemas.microsoft.com/office/drawing/2014/main" id="{A221478F-AAA5-47C3-93EC-5CD71AA7C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6" name="Rectangle 1104">
                <a:extLst>
                  <a:ext uri="{FF2B5EF4-FFF2-40B4-BE49-F238E27FC236}">
                    <a16:creationId xmlns:a16="http://schemas.microsoft.com/office/drawing/2014/main" id="{EED3E494-CF72-43FD-A456-881E271D5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7" name="Rectangle 1105">
                <a:extLst>
                  <a:ext uri="{FF2B5EF4-FFF2-40B4-BE49-F238E27FC236}">
                    <a16:creationId xmlns:a16="http://schemas.microsoft.com/office/drawing/2014/main" id="{7E6C61F8-21B0-4B70-B3FB-01F87496E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234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8" name="Rectangle 1106">
                <a:extLst>
                  <a:ext uri="{FF2B5EF4-FFF2-40B4-BE49-F238E27FC236}">
                    <a16:creationId xmlns:a16="http://schemas.microsoft.com/office/drawing/2014/main" id="{E54C0E1E-B5C6-4D5C-9396-56011F4C3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2049"/>
                <a:ext cx="92" cy="53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" name="Rectangle 1107">
                <a:extLst>
                  <a:ext uri="{FF2B5EF4-FFF2-40B4-BE49-F238E27FC236}">
                    <a16:creationId xmlns:a16="http://schemas.microsoft.com/office/drawing/2014/main" id="{7380F60D-2112-45DB-B4B4-D06C47098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0" name="Rectangle 1108">
                <a:extLst>
                  <a:ext uri="{FF2B5EF4-FFF2-40B4-BE49-F238E27FC236}">
                    <a16:creationId xmlns:a16="http://schemas.microsoft.com/office/drawing/2014/main" id="{182ECD8E-B88E-426D-9786-A9BF30FB2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1" name="Rectangle 1109">
                <a:extLst>
                  <a:ext uri="{FF2B5EF4-FFF2-40B4-BE49-F238E27FC236}">
                    <a16:creationId xmlns:a16="http://schemas.microsoft.com/office/drawing/2014/main" id="{BBE2637A-7920-439D-BCA0-03C79A543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053"/>
                <a:ext cx="52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2" name="Rectangle 1110">
                <a:extLst>
                  <a:ext uri="{FF2B5EF4-FFF2-40B4-BE49-F238E27FC236}">
                    <a16:creationId xmlns:a16="http://schemas.microsoft.com/office/drawing/2014/main" id="{491E8032-87B7-4792-B5BC-1735FDE11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55" cy="15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" name="Rectangle 1111">
                <a:extLst>
                  <a:ext uri="{FF2B5EF4-FFF2-40B4-BE49-F238E27FC236}">
                    <a16:creationId xmlns:a16="http://schemas.microsoft.com/office/drawing/2014/main" id="{BAB2C624-DB1B-4101-9ED6-3CBD8DBAD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55" cy="15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" name="Rectangle 1112">
                <a:extLst>
                  <a:ext uri="{FF2B5EF4-FFF2-40B4-BE49-F238E27FC236}">
                    <a16:creationId xmlns:a16="http://schemas.microsoft.com/office/drawing/2014/main" id="{C351FBA5-B88F-4DCA-9D2E-CB157BBC3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129" cy="13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" name="Freeform 1113">
                <a:extLst>
                  <a:ext uri="{FF2B5EF4-FFF2-40B4-BE49-F238E27FC236}">
                    <a16:creationId xmlns:a16="http://schemas.microsoft.com/office/drawing/2014/main" id="{6D0401B6-F781-4E0E-82CD-379F668F3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" y="1786"/>
                <a:ext cx="122" cy="124"/>
              </a:xfrm>
              <a:custGeom>
                <a:avLst/>
                <a:gdLst>
                  <a:gd name="T0" fmla="*/ 0 w 33"/>
                  <a:gd name="T1" fmla="*/ 16 h 33"/>
                  <a:gd name="T2" fmla="*/ 16 w 33"/>
                  <a:gd name="T3" fmla="*/ 0 h 33"/>
                  <a:gd name="T4" fmla="*/ 33 w 33"/>
                  <a:gd name="T5" fmla="*/ 16 h 33"/>
                  <a:gd name="T6" fmla="*/ 16 w 33"/>
                  <a:gd name="T7" fmla="*/ 33 h 33"/>
                  <a:gd name="T8" fmla="*/ 0 w 33"/>
                  <a:gd name="T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0" y="16"/>
                    </a:moveTo>
                    <a:lnTo>
                      <a:pt x="16" y="0"/>
                    </a:lnTo>
                    <a:lnTo>
                      <a:pt x="33" y="16"/>
                    </a:lnTo>
                    <a:lnTo>
                      <a:pt x="16" y="33"/>
                    </a:lnTo>
                    <a:lnTo>
                      <a:pt x="0" y="16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" name="Line 1114">
                <a:extLst>
                  <a:ext uri="{FF2B5EF4-FFF2-40B4-BE49-F238E27FC236}">
                    <a16:creationId xmlns:a16="http://schemas.microsoft.com/office/drawing/2014/main" id="{4A4FF098-410E-4C2F-BF12-F8F36D99F7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3" y="1816"/>
                <a:ext cx="56" cy="57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" name="Line 1115">
                <a:extLst>
                  <a:ext uri="{FF2B5EF4-FFF2-40B4-BE49-F238E27FC236}">
                    <a16:creationId xmlns:a16="http://schemas.microsoft.com/office/drawing/2014/main" id="{FA91F60A-BD47-4042-9CF6-5D1B431F5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7" y="1820"/>
                <a:ext cx="55" cy="56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" name="Line 1116">
                <a:extLst>
                  <a:ext uri="{FF2B5EF4-FFF2-40B4-BE49-F238E27FC236}">
                    <a16:creationId xmlns:a16="http://schemas.microsoft.com/office/drawing/2014/main" id="{38DF5470-3D9A-4F85-8F41-8613345EF5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1" y="1824"/>
                <a:ext cx="55" cy="56"/>
              </a:xfrm>
              <a:prstGeom prst="line">
                <a:avLst/>
              </a:pr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" name="Freeform 1117">
                <a:extLst>
                  <a:ext uri="{FF2B5EF4-FFF2-40B4-BE49-F238E27FC236}">
                    <a16:creationId xmlns:a16="http://schemas.microsoft.com/office/drawing/2014/main" id="{5FB6A43F-1CBD-498B-8DE1-9253340D3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" y="1816"/>
                <a:ext cx="18" cy="26"/>
              </a:xfrm>
              <a:custGeom>
                <a:avLst/>
                <a:gdLst>
                  <a:gd name="T0" fmla="*/ 0 w 5"/>
                  <a:gd name="T1" fmla="*/ 7 h 7"/>
                  <a:gd name="T2" fmla="*/ 0 w 5"/>
                  <a:gd name="T3" fmla="*/ 1 h 7"/>
                  <a:gd name="T4" fmla="*/ 1 w 5"/>
                  <a:gd name="T5" fmla="*/ 0 h 7"/>
                  <a:gd name="T6" fmla="*/ 3 w 5"/>
                  <a:gd name="T7" fmla="*/ 0 h 7"/>
                  <a:gd name="T8" fmla="*/ 4 w 5"/>
                  <a:gd name="T9" fmla="*/ 1 h 7"/>
                  <a:gd name="T10" fmla="*/ 4 w 5"/>
                  <a:gd name="T11" fmla="*/ 2 h 7"/>
                  <a:gd name="T12" fmla="*/ 3 w 5"/>
                  <a:gd name="T13" fmla="*/ 3 h 7"/>
                  <a:gd name="T14" fmla="*/ 0 w 5"/>
                  <a:gd name="T15" fmla="*/ 3 h 7"/>
                  <a:gd name="T16" fmla="*/ 1 w 5"/>
                  <a:gd name="T17" fmla="*/ 3 h 7"/>
                  <a:gd name="T18" fmla="*/ 5 w 5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7">
                    <a:moveTo>
                      <a:pt x="0" y="7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5" y="7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" name="Freeform 1118">
                <a:extLst>
                  <a:ext uri="{FF2B5EF4-FFF2-40B4-BE49-F238E27FC236}">
                    <a16:creationId xmlns:a16="http://schemas.microsoft.com/office/drawing/2014/main" id="{53373F70-90F0-48EF-A5CE-933D1641B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" y="1854"/>
                <a:ext cx="15" cy="26"/>
              </a:xfrm>
              <a:custGeom>
                <a:avLst/>
                <a:gdLst>
                  <a:gd name="T0" fmla="*/ 4 w 4"/>
                  <a:gd name="T1" fmla="*/ 1 h 7"/>
                  <a:gd name="T2" fmla="*/ 2 w 4"/>
                  <a:gd name="T3" fmla="*/ 0 h 7"/>
                  <a:gd name="T4" fmla="*/ 1 w 4"/>
                  <a:gd name="T5" fmla="*/ 0 h 7"/>
                  <a:gd name="T6" fmla="*/ 0 w 4"/>
                  <a:gd name="T7" fmla="*/ 1 h 7"/>
                  <a:gd name="T8" fmla="*/ 0 w 4"/>
                  <a:gd name="T9" fmla="*/ 2 h 7"/>
                  <a:gd name="T10" fmla="*/ 1 w 4"/>
                  <a:gd name="T11" fmla="*/ 3 h 7"/>
                  <a:gd name="T12" fmla="*/ 2 w 4"/>
                  <a:gd name="T13" fmla="*/ 3 h 7"/>
                  <a:gd name="T14" fmla="*/ 4 w 4"/>
                  <a:gd name="T15" fmla="*/ 5 h 7"/>
                  <a:gd name="T16" fmla="*/ 4 w 4"/>
                  <a:gd name="T17" fmla="*/ 6 h 7"/>
                  <a:gd name="T18" fmla="*/ 4 w 4"/>
                  <a:gd name="T19" fmla="*/ 7 h 7"/>
                  <a:gd name="T20" fmla="*/ 1 w 4"/>
                  <a:gd name="T21" fmla="*/ 7 h 7"/>
                  <a:gd name="T22" fmla="*/ 0 w 4"/>
                  <a:gd name="T2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7">
                    <a:moveTo>
                      <a:pt x="4" y="1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1" y="7"/>
                    </a:lnTo>
                    <a:lnTo>
                      <a:pt x="0" y="6"/>
                    </a:lnTo>
                  </a:path>
                </a:pathLst>
              </a:custGeom>
              <a:noFill/>
              <a:ln w="6350">
                <a:solidFill>
                  <a:srgbClr val="B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" name="Freeform 1119">
                <a:extLst>
                  <a:ext uri="{FF2B5EF4-FFF2-40B4-BE49-F238E27FC236}">
                    <a16:creationId xmlns:a16="http://schemas.microsoft.com/office/drawing/2014/main" id="{DFC9B37D-6BD5-4ECF-95AB-37B13DF77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" y="2290"/>
                <a:ext cx="2299" cy="1201"/>
              </a:xfrm>
              <a:custGeom>
                <a:avLst/>
                <a:gdLst>
                  <a:gd name="T0" fmla="*/ 9 w 624"/>
                  <a:gd name="T1" fmla="*/ 80 h 319"/>
                  <a:gd name="T2" fmla="*/ 20 w 624"/>
                  <a:gd name="T3" fmla="*/ 56 h 319"/>
                  <a:gd name="T4" fmla="*/ 31 w 624"/>
                  <a:gd name="T5" fmla="*/ 24 h 319"/>
                  <a:gd name="T6" fmla="*/ 42 w 624"/>
                  <a:gd name="T7" fmla="*/ 32 h 319"/>
                  <a:gd name="T8" fmla="*/ 52 w 624"/>
                  <a:gd name="T9" fmla="*/ 6 h 319"/>
                  <a:gd name="T10" fmla="*/ 63 w 624"/>
                  <a:gd name="T11" fmla="*/ 15 h 319"/>
                  <a:gd name="T12" fmla="*/ 74 w 624"/>
                  <a:gd name="T13" fmla="*/ 23 h 319"/>
                  <a:gd name="T14" fmla="*/ 85 w 624"/>
                  <a:gd name="T15" fmla="*/ 38 h 319"/>
                  <a:gd name="T16" fmla="*/ 96 w 624"/>
                  <a:gd name="T17" fmla="*/ 68 h 319"/>
                  <a:gd name="T18" fmla="*/ 107 w 624"/>
                  <a:gd name="T19" fmla="*/ 111 h 319"/>
                  <a:gd name="T20" fmla="*/ 118 w 624"/>
                  <a:gd name="T21" fmla="*/ 143 h 319"/>
                  <a:gd name="T22" fmla="*/ 129 w 624"/>
                  <a:gd name="T23" fmla="*/ 180 h 319"/>
                  <a:gd name="T24" fmla="*/ 140 w 624"/>
                  <a:gd name="T25" fmla="*/ 238 h 319"/>
                  <a:gd name="T26" fmla="*/ 151 w 624"/>
                  <a:gd name="T27" fmla="*/ 274 h 319"/>
                  <a:gd name="T28" fmla="*/ 162 w 624"/>
                  <a:gd name="T29" fmla="*/ 296 h 319"/>
                  <a:gd name="T30" fmla="*/ 171 w 624"/>
                  <a:gd name="T31" fmla="*/ 39 h 319"/>
                  <a:gd name="T32" fmla="*/ 182 w 624"/>
                  <a:gd name="T33" fmla="*/ 18 h 319"/>
                  <a:gd name="T34" fmla="*/ 193 w 624"/>
                  <a:gd name="T35" fmla="*/ 7 h 319"/>
                  <a:gd name="T36" fmla="*/ 204 w 624"/>
                  <a:gd name="T37" fmla="*/ 8 h 319"/>
                  <a:gd name="T38" fmla="*/ 214 w 624"/>
                  <a:gd name="T39" fmla="*/ 15 h 319"/>
                  <a:gd name="T40" fmla="*/ 225 w 624"/>
                  <a:gd name="T41" fmla="*/ 13 h 319"/>
                  <a:gd name="T42" fmla="*/ 236 w 624"/>
                  <a:gd name="T43" fmla="*/ 43 h 319"/>
                  <a:gd name="T44" fmla="*/ 247 w 624"/>
                  <a:gd name="T45" fmla="*/ 72 h 319"/>
                  <a:gd name="T46" fmla="*/ 258 w 624"/>
                  <a:gd name="T47" fmla="*/ 109 h 319"/>
                  <a:gd name="T48" fmla="*/ 269 w 624"/>
                  <a:gd name="T49" fmla="*/ 147 h 319"/>
                  <a:gd name="T50" fmla="*/ 280 w 624"/>
                  <a:gd name="T51" fmla="*/ 177 h 319"/>
                  <a:gd name="T52" fmla="*/ 291 w 624"/>
                  <a:gd name="T53" fmla="*/ 216 h 319"/>
                  <a:gd name="T54" fmla="*/ 302 w 624"/>
                  <a:gd name="T55" fmla="*/ 269 h 319"/>
                  <a:gd name="T56" fmla="*/ 313 w 624"/>
                  <a:gd name="T57" fmla="*/ 289 h 319"/>
                  <a:gd name="T58" fmla="*/ 324 w 624"/>
                  <a:gd name="T59" fmla="*/ 309 h 319"/>
                  <a:gd name="T60" fmla="*/ 335 w 624"/>
                  <a:gd name="T61" fmla="*/ 302 h 319"/>
                  <a:gd name="T62" fmla="*/ 343 w 624"/>
                  <a:gd name="T63" fmla="*/ 281 h 319"/>
                  <a:gd name="T64" fmla="*/ 354 w 624"/>
                  <a:gd name="T65" fmla="*/ 235 h 319"/>
                  <a:gd name="T66" fmla="*/ 365 w 624"/>
                  <a:gd name="T67" fmla="*/ 190 h 319"/>
                  <a:gd name="T68" fmla="*/ 376 w 624"/>
                  <a:gd name="T69" fmla="*/ 161 h 319"/>
                  <a:gd name="T70" fmla="*/ 387 w 624"/>
                  <a:gd name="T71" fmla="*/ 132 h 319"/>
                  <a:gd name="T72" fmla="*/ 398 w 624"/>
                  <a:gd name="T73" fmla="*/ 88 h 319"/>
                  <a:gd name="T74" fmla="*/ 409 w 624"/>
                  <a:gd name="T75" fmla="*/ 55 h 319"/>
                  <a:gd name="T76" fmla="*/ 420 w 624"/>
                  <a:gd name="T77" fmla="*/ 36 h 319"/>
                  <a:gd name="T78" fmla="*/ 431 w 624"/>
                  <a:gd name="T79" fmla="*/ 18 h 319"/>
                  <a:gd name="T80" fmla="*/ 442 w 624"/>
                  <a:gd name="T81" fmla="*/ 19 h 319"/>
                  <a:gd name="T82" fmla="*/ 453 w 624"/>
                  <a:gd name="T83" fmla="*/ 4 h 319"/>
                  <a:gd name="T84" fmla="*/ 464 w 624"/>
                  <a:gd name="T85" fmla="*/ 16 h 319"/>
                  <a:gd name="T86" fmla="*/ 475 w 624"/>
                  <a:gd name="T87" fmla="*/ 45 h 319"/>
                  <a:gd name="T88" fmla="*/ 485 w 624"/>
                  <a:gd name="T89" fmla="*/ 53 h 319"/>
                  <a:gd name="T90" fmla="*/ 494 w 624"/>
                  <a:gd name="T91" fmla="*/ 69 h 319"/>
                  <a:gd name="T92" fmla="*/ 505 w 624"/>
                  <a:gd name="T93" fmla="*/ 94 h 319"/>
                  <a:gd name="T94" fmla="*/ 516 w 624"/>
                  <a:gd name="T95" fmla="*/ 130 h 319"/>
                  <a:gd name="T96" fmla="*/ 527 w 624"/>
                  <a:gd name="T97" fmla="*/ 188 h 319"/>
                  <a:gd name="T98" fmla="*/ 538 w 624"/>
                  <a:gd name="T99" fmla="*/ 238 h 319"/>
                  <a:gd name="T100" fmla="*/ 549 w 624"/>
                  <a:gd name="T101" fmla="*/ 268 h 319"/>
                  <a:gd name="T102" fmla="*/ 560 w 624"/>
                  <a:gd name="T103" fmla="*/ 306 h 319"/>
                  <a:gd name="T104" fmla="*/ 571 w 624"/>
                  <a:gd name="T105" fmla="*/ 313 h 319"/>
                  <a:gd name="T106" fmla="*/ 579 w 624"/>
                  <a:gd name="T107" fmla="*/ 295 h 319"/>
                  <a:gd name="T108" fmla="*/ 590 w 624"/>
                  <a:gd name="T109" fmla="*/ 265 h 319"/>
                  <a:gd name="T110" fmla="*/ 599 w 624"/>
                  <a:gd name="T111" fmla="*/ 212 h 319"/>
                  <a:gd name="T112" fmla="*/ 610 w 624"/>
                  <a:gd name="T113" fmla="*/ 170 h 319"/>
                  <a:gd name="T114" fmla="*/ 621 w 624"/>
                  <a:gd name="T115" fmla="*/ 133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24" h="319">
                    <a:moveTo>
                      <a:pt x="0" y="107"/>
                    </a:moveTo>
                    <a:lnTo>
                      <a:pt x="0" y="107"/>
                    </a:lnTo>
                    <a:lnTo>
                      <a:pt x="1" y="102"/>
                    </a:lnTo>
                    <a:lnTo>
                      <a:pt x="2" y="98"/>
                    </a:lnTo>
                    <a:lnTo>
                      <a:pt x="3" y="94"/>
                    </a:lnTo>
                    <a:lnTo>
                      <a:pt x="4" y="90"/>
                    </a:lnTo>
                    <a:lnTo>
                      <a:pt x="5" y="88"/>
                    </a:lnTo>
                    <a:lnTo>
                      <a:pt x="6" y="88"/>
                    </a:lnTo>
                    <a:lnTo>
                      <a:pt x="7" y="86"/>
                    </a:lnTo>
                    <a:lnTo>
                      <a:pt x="8" y="83"/>
                    </a:lnTo>
                    <a:lnTo>
                      <a:pt x="9" y="80"/>
                    </a:lnTo>
                    <a:lnTo>
                      <a:pt x="10" y="76"/>
                    </a:lnTo>
                    <a:lnTo>
                      <a:pt x="11" y="72"/>
                    </a:lnTo>
                    <a:lnTo>
                      <a:pt x="12" y="68"/>
                    </a:lnTo>
                    <a:lnTo>
                      <a:pt x="13" y="64"/>
                    </a:lnTo>
                    <a:lnTo>
                      <a:pt x="14" y="63"/>
                    </a:lnTo>
                    <a:lnTo>
                      <a:pt x="15" y="63"/>
                    </a:lnTo>
                    <a:lnTo>
                      <a:pt x="16" y="64"/>
                    </a:lnTo>
                    <a:lnTo>
                      <a:pt x="17" y="65"/>
                    </a:lnTo>
                    <a:lnTo>
                      <a:pt x="18" y="64"/>
                    </a:lnTo>
                    <a:lnTo>
                      <a:pt x="19" y="61"/>
                    </a:lnTo>
                    <a:lnTo>
                      <a:pt x="20" y="56"/>
                    </a:lnTo>
                    <a:lnTo>
                      <a:pt x="21" y="48"/>
                    </a:lnTo>
                    <a:lnTo>
                      <a:pt x="22" y="41"/>
                    </a:lnTo>
                    <a:lnTo>
                      <a:pt x="23" y="37"/>
                    </a:lnTo>
                    <a:lnTo>
                      <a:pt x="24" y="33"/>
                    </a:lnTo>
                    <a:lnTo>
                      <a:pt x="25" y="36"/>
                    </a:lnTo>
                    <a:lnTo>
                      <a:pt x="26" y="37"/>
                    </a:lnTo>
                    <a:lnTo>
                      <a:pt x="27" y="36"/>
                    </a:lnTo>
                    <a:lnTo>
                      <a:pt x="28" y="36"/>
                    </a:lnTo>
                    <a:lnTo>
                      <a:pt x="29" y="32"/>
                    </a:lnTo>
                    <a:lnTo>
                      <a:pt x="30" y="26"/>
                    </a:lnTo>
                    <a:lnTo>
                      <a:pt x="31" y="24"/>
                    </a:lnTo>
                    <a:lnTo>
                      <a:pt x="32" y="23"/>
                    </a:lnTo>
                    <a:lnTo>
                      <a:pt x="33" y="26"/>
                    </a:lnTo>
                    <a:lnTo>
                      <a:pt x="34" y="30"/>
                    </a:lnTo>
                    <a:lnTo>
                      <a:pt x="35" y="32"/>
                    </a:lnTo>
                    <a:lnTo>
                      <a:pt x="36" y="33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39" y="32"/>
                    </a:lnTo>
                    <a:lnTo>
                      <a:pt x="40" y="32"/>
                    </a:lnTo>
                    <a:lnTo>
                      <a:pt x="41" y="33"/>
                    </a:lnTo>
                    <a:lnTo>
                      <a:pt x="42" y="32"/>
                    </a:lnTo>
                    <a:lnTo>
                      <a:pt x="43" y="31"/>
                    </a:lnTo>
                    <a:lnTo>
                      <a:pt x="44" y="28"/>
                    </a:lnTo>
                    <a:lnTo>
                      <a:pt x="44" y="29"/>
                    </a:lnTo>
                    <a:lnTo>
                      <a:pt x="45" y="25"/>
                    </a:lnTo>
                    <a:lnTo>
                      <a:pt x="46" y="23"/>
                    </a:lnTo>
                    <a:lnTo>
                      <a:pt x="47" y="21"/>
                    </a:lnTo>
                    <a:lnTo>
                      <a:pt x="48" y="19"/>
                    </a:lnTo>
                    <a:lnTo>
                      <a:pt x="49" y="16"/>
                    </a:lnTo>
                    <a:lnTo>
                      <a:pt x="50" y="13"/>
                    </a:lnTo>
                    <a:lnTo>
                      <a:pt x="51" y="9"/>
                    </a:lnTo>
                    <a:lnTo>
                      <a:pt x="52" y="6"/>
                    </a:lnTo>
                    <a:lnTo>
                      <a:pt x="53" y="5"/>
                    </a:lnTo>
                    <a:lnTo>
                      <a:pt x="54" y="4"/>
                    </a:lnTo>
                    <a:lnTo>
                      <a:pt x="55" y="5"/>
                    </a:lnTo>
                    <a:lnTo>
                      <a:pt x="56" y="6"/>
                    </a:lnTo>
                    <a:lnTo>
                      <a:pt x="57" y="7"/>
                    </a:lnTo>
                    <a:lnTo>
                      <a:pt x="58" y="8"/>
                    </a:lnTo>
                    <a:lnTo>
                      <a:pt x="59" y="8"/>
                    </a:lnTo>
                    <a:lnTo>
                      <a:pt x="60" y="7"/>
                    </a:lnTo>
                    <a:lnTo>
                      <a:pt x="61" y="9"/>
                    </a:lnTo>
                    <a:lnTo>
                      <a:pt x="62" y="12"/>
                    </a:lnTo>
                    <a:lnTo>
                      <a:pt x="63" y="15"/>
                    </a:lnTo>
                    <a:lnTo>
                      <a:pt x="64" y="18"/>
                    </a:lnTo>
                    <a:lnTo>
                      <a:pt x="65" y="19"/>
                    </a:lnTo>
                    <a:lnTo>
                      <a:pt x="66" y="19"/>
                    </a:lnTo>
                    <a:lnTo>
                      <a:pt x="67" y="19"/>
                    </a:lnTo>
                    <a:lnTo>
                      <a:pt x="68" y="19"/>
                    </a:lnTo>
                    <a:lnTo>
                      <a:pt x="69" y="19"/>
                    </a:lnTo>
                    <a:lnTo>
                      <a:pt x="70" y="18"/>
                    </a:lnTo>
                    <a:lnTo>
                      <a:pt x="71" y="18"/>
                    </a:lnTo>
                    <a:lnTo>
                      <a:pt x="72" y="21"/>
                    </a:lnTo>
                    <a:lnTo>
                      <a:pt x="73" y="22"/>
                    </a:lnTo>
                    <a:lnTo>
                      <a:pt x="74" y="23"/>
                    </a:lnTo>
                    <a:lnTo>
                      <a:pt x="75" y="24"/>
                    </a:lnTo>
                    <a:lnTo>
                      <a:pt x="76" y="24"/>
                    </a:lnTo>
                    <a:lnTo>
                      <a:pt x="77" y="24"/>
                    </a:lnTo>
                    <a:lnTo>
                      <a:pt x="78" y="27"/>
                    </a:lnTo>
                    <a:lnTo>
                      <a:pt x="79" y="30"/>
                    </a:lnTo>
                    <a:lnTo>
                      <a:pt x="80" y="31"/>
                    </a:lnTo>
                    <a:lnTo>
                      <a:pt x="81" y="32"/>
                    </a:lnTo>
                    <a:lnTo>
                      <a:pt x="82" y="33"/>
                    </a:lnTo>
                    <a:lnTo>
                      <a:pt x="83" y="33"/>
                    </a:lnTo>
                    <a:lnTo>
                      <a:pt x="84" y="34"/>
                    </a:lnTo>
                    <a:lnTo>
                      <a:pt x="85" y="38"/>
                    </a:lnTo>
                    <a:lnTo>
                      <a:pt x="86" y="42"/>
                    </a:lnTo>
                    <a:lnTo>
                      <a:pt x="87" y="45"/>
                    </a:lnTo>
                    <a:lnTo>
                      <a:pt x="88" y="48"/>
                    </a:lnTo>
                    <a:lnTo>
                      <a:pt x="89" y="50"/>
                    </a:lnTo>
                    <a:lnTo>
                      <a:pt x="90" y="53"/>
                    </a:lnTo>
                    <a:lnTo>
                      <a:pt x="91" y="56"/>
                    </a:lnTo>
                    <a:lnTo>
                      <a:pt x="92" y="60"/>
                    </a:lnTo>
                    <a:lnTo>
                      <a:pt x="93" y="62"/>
                    </a:lnTo>
                    <a:lnTo>
                      <a:pt x="94" y="63"/>
                    </a:lnTo>
                    <a:lnTo>
                      <a:pt x="95" y="65"/>
                    </a:lnTo>
                    <a:lnTo>
                      <a:pt x="96" y="68"/>
                    </a:lnTo>
                    <a:lnTo>
                      <a:pt x="97" y="71"/>
                    </a:lnTo>
                    <a:lnTo>
                      <a:pt x="98" y="75"/>
                    </a:lnTo>
                    <a:lnTo>
                      <a:pt x="99" y="78"/>
                    </a:lnTo>
                    <a:lnTo>
                      <a:pt x="100" y="82"/>
                    </a:lnTo>
                    <a:lnTo>
                      <a:pt x="101" y="85"/>
                    </a:lnTo>
                    <a:lnTo>
                      <a:pt x="102" y="90"/>
                    </a:lnTo>
                    <a:lnTo>
                      <a:pt x="103" y="95"/>
                    </a:lnTo>
                    <a:lnTo>
                      <a:pt x="104" y="98"/>
                    </a:lnTo>
                    <a:lnTo>
                      <a:pt x="105" y="102"/>
                    </a:lnTo>
                    <a:lnTo>
                      <a:pt x="106" y="107"/>
                    </a:lnTo>
                    <a:lnTo>
                      <a:pt x="107" y="111"/>
                    </a:lnTo>
                    <a:lnTo>
                      <a:pt x="108" y="116"/>
                    </a:lnTo>
                    <a:lnTo>
                      <a:pt x="109" y="119"/>
                    </a:lnTo>
                    <a:lnTo>
                      <a:pt x="110" y="121"/>
                    </a:lnTo>
                    <a:lnTo>
                      <a:pt x="111" y="122"/>
                    </a:lnTo>
                    <a:lnTo>
                      <a:pt x="112" y="123"/>
                    </a:lnTo>
                    <a:lnTo>
                      <a:pt x="113" y="126"/>
                    </a:lnTo>
                    <a:lnTo>
                      <a:pt x="114" y="129"/>
                    </a:lnTo>
                    <a:lnTo>
                      <a:pt x="115" y="136"/>
                    </a:lnTo>
                    <a:lnTo>
                      <a:pt x="116" y="142"/>
                    </a:lnTo>
                    <a:lnTo>
                      <a:pt x="117" y="143"/>
                    </a:lnTo>
                    <a:lnTo>
                      <a:pt x="118" y="143"/>
                    </a:lnTo>
                    <a:lnTo>
                      <a:pt x="119" y="146"/>
                    </a:lnTo>
                    <a:lnTo>
                      <a:pt x="120" y="150"/>
                    </a:lnTo>
                    <a:lnTo>
                      <a:pt x="121" y="156"/>
                    </a:lnTo>
                    <a:lnTo>
                      <a:pt x="122" y="163"/>
                    </a:lnTo>
                    <a:lnTo>
                      <a:pt x="123" y="168"/>
                    </a:lnTo>
                    <a:lnTo>
                      <a:pt x="124" y="171"/>
                    </a:lnTo>
                    <a:lnTo>
                      <a:pt x="125" y="174"/>
                    </a:lnTo>
                    <a:lnTo>
                      <a:pt x="126" y="176"/>
                    </a:lnTo>
                    <a:lnTo>
                      <a:pt x="127" y="179"/>
                    </a:lnTo>
                    <a:lnTo>
                      <a:pt x="128" y="180"/>
                    </a:lnTo>
                    <a:lnTo>
                      <a:pt x="129" y="180"/>
                    </a:lnTo>
                    <a:lnTo>
                      <a:pt x="130" y="186"/>
                    </a:lnTo>
                    <a:lnTo>
                      <a:pt x="131" y="192"/>
                    </a:lnTo>
                    <a:lnTo>
                      <a:pt x="132" y="199"/>
                    </a:lnTo>
                    <a:lnTo>
                      <a:pt x="133" y="205"/>
                    </a:lnTo>
                    <a:lnTo>
                      <a:pt x="134" y="211"/>
                    </a:lnTo>
                    <a:lnTo>
                      <a:pt x="135" y="216"/>
                    </a:lnTo>
                    <a:lnTo>
                      <a:pt x="136" y="220"/>
                    </a:lnTo>
                    <a:lnTo>
                      <a:pt x="137" y="222"/>
                    </a:lnTo>
                    <a:lnTo>
                      <a:pt x="138" y="226"/>
                    </a:lnTo>
                    <a:lnTo>
                      <a:pt x="139" y="232"/>
                    </a:lnTo>
                    <a:lnTo>
                      <a:pt x="140" y="238"/>
                    </a:lnTo>
                    <a:lnTo>
                      <a:pt x="141" y="242"/>
                    </a:lnTo>
                    <a:lnTo>
                      <a:pt x="142" y="245"/>
                    </a:lnTo>
                    <a:lnTo>
                      <a:pt x="143" y="247"/>
                    </a:lnTo>
                    <a:lnTo>
                      <a:pt x="144" y="249"/>
                    </a:lnTo>
                    <a:lnTo>
                      <a:pt x="145" y="251"/>
                    </a:lnTo>
                    <a:lnTo>
                      <a:pt x="146" y="253"/>
                    </a:lnTo>
                    <a:lnTo>
                      <a:pt x="147" y="259"/>
                    </a:lnTo>
                    <a:lnTo>
                      <a:pt x="148" y="267"/>
                    </a:lnTo>
                    <a:lnTo>
                      <a:pt x="149" y="271"/>
                    </a:lnTo>
                    <a:lnTo>
                      <a:pt x="150" y="273"/>
                    </a:lnTo>
                    <a:lnTo>
                      <a:pt x="151" y="274"/>
                    </a:lnTo>
                    <a:lnTo>
                      <a:pt x="152" y="278"/>
                    </a:lnTo>
                    <a:lnTo>
                      <a:pt x="153" y="282"/>
                    </a:lnTo>
                    <a:lnTo>
                      <a:pt x="154" y="286"/>
                    </a:lnTo>
                    <a:lnTo>
                      <a:pt x="155" y="290"/>
                    </a:lnTo>
                    <a:lnTo>
                      <a:pt x="156" y="292"/>
                    </a:lnTo>
                    <a:lnTo>
                      <a:pt x="157" y="295"/>
                    </a:lnTo>
                    <a:lnTo>
                      <a:pt x="158" y="296"/>
                    </a:lnTo>
                    <a:lnTo>
                      <a:pt x="159" y="296"/>
                    </a:lnTo>
                    <a:lnTo>
                      <a:pt x="160" y="295"/>
                    </a:lnTo>
                    <a:lnTo>
                      <a:pt x="161" y="295"/>
                    </a:lnTo>
                    <a:lnTo>
                      <a:pt x="162" y="296"/>
                    </a:lnTo>
                    <a:lnTo>
                      <a:pt x="163" y="299"/>
                    </a:lnTo>
                    <a:lnTo>
                      <a:pt x="164" y="300"/>
                    </a:lnTo>
                    <a:lnTo>
                      <a:pt x="165" y="42"/>
                    </a:lnTo>
                    <a:lnTo>
                      <a:pt x="165" y="299"/>
                    </a:lnTo>
                    <a:lnTo>
                      <a:pt x="166" y="44"/>
                    </a:lnTo>
                    <a:lnTo>
                      <a:pt x="166" y="44"/>
                    </a:lnTo>
                    <a:lnTo>
                      <a:pt x="167" y="44"/>
                    </a:lnTo>
                    <a:lnTo>
                      <a:pt x="168" y="41"/>
                    </a:lnTo>
                    <a:lnTo>
                      <a:pt x="169" y="38"/>
                    </a:lnTo>
                    <a:lnTo>
                      <a:pt x="170" y="39"/>
                    </a:lnTo>
                    <a:lnTo>
                      <a:pt x="171" y="39"/>
                    </a:lnTo>
                    <a:lnTo>
                      <a:pt x="172" y="38"/>
                    </a:lnTo>
                    <a:lnTo>
                      <a:pt x="173" y="37"/>
                    </a:lnTo>
                    <a:lnTo>
                      <a:pt x="174" y="35"/>
                    </a:lnTo>
                    <a:lnTo>
                      <a:pt x="175" y="32"/>
                    </a:lnTo>
                    <a:lnTo>
                      <a:pt x="176" y="30"/>
                    </a:lnTo>
                    <a:lnTo>
                      <a:pt x="177" y="29"/>
                    </a:lnTo>
                    <a:lnTo>
                      <a:pt x="178" y="27"/>
                    </a:lnTo>
                    <a:lnTo>
                      <a:pt x="179" y="23"/>
                    </a:lnTo>
                    <a:lnTo>
                      <a:pt x="180" y="19"/>
                    </a:lnTo>
                    <a:lnTo>
                      <a:pt x="181" y="18"/>
                    </a:lnTo>
                    <a:lnTo>
                      <a:pt x="182" y="18"/>
                    </a:lnTo>
                    <a:lnTo>
                      <a:pt x="183" y="16"/>
                    </a:lnTo>
                    <a:lnTo>
                      <a:pt x="184" y="14"/>
                    </a:lnTo>
                    <a:lnTo>
                      <a:pt x="185" y="14"/>
                    </a:lnTo>
                    <a:lnTo>
                      <a:pt x="186" y="14"/>
                    </a:lnTo>
                    <a:lnTo>
                      <a:pt x="187" y="15"/>
                    </a:lnTo>
                    <a:lnTo>
                      <a:pt x="188" y="16"/>
                    </a:lnTo>
                    <a:lnTo>
                      <a:pt x="189" y="14"/>
                    </a:lnTo>
                    <a:lnTo>
                      <a:pt x="190" y="9"/>
                    </a:lnTo>
                    <a:lnTo>
                      <a:pt x="191" y="7"/>
                    </a:lnTo>
                    <a:lnTo>
                      <a:pt x="192" y="7"/>
                    </a:lnTo>
                    <a:lnTo>
                      <a:pt x="193" y="7"/>
                    </a:lnTo>
                    <a:lnTo>
                      <a:pt x="194" y="6"/>
                    </a:lnTo>
                    <a:lnTo>
                      <a:pt x="195" y="5"/>
                    </a:lnTo>
                    <a:lnTo>
                      <a:pt x="196" y="3"/>
                    </a:lnTo>
                    <a:lnTo>
                      <a:pt x="197" y="2"/>
                    </a:lnTo>
                    <a:lnTo>
                      <a:pt x="198" y="1"/>
                    </a:lnTo>
                    <a:lnTo>
                      <a:pt x="199" y="0"/>
                    </a:lnTo>
                    <a:lnTo>
                      <a:pt x="200" y="2"/>
                    </a:lnTo>
                    <a:lnTo>
                      <a:pt x="201" y="4"/>
                    </a:lnTo>
                    <a:lnTo>
                      <a:pt x="202" y="5"/>
                    </a:lnTo>
                    <a:lnTo>
                      <a:pt x="203" y="5"/>
                    </a:lnTo>
                    <a:lnTo>
                      <a:pt x="204" y="8"/>
                    </a:lnTo>
                    <a:lnTo>
                      <a:pt x="205" y="11"/>
                    </a:lnTo>
                    <a:lnTo>
                      <a:pt x="206" y="14"/>
                    </a:lnTo>
                    <a:lnTo>
                      <a:pt x="207" y="17"/>
                    </a:lnTo>
                    <a:lnTo>
                      <a:pt x="208" y="18"/>
                    </a:lnTo>
                    <a:lnTo>
                      <a:pt x="209" y="18"/>
                    </a:lnTo>
                    <a:lnTo>
                      <a:pt x="210" y="18"/>
                    </a:lnTo>
                    <a:lnTo>
                      <a:pt x="211" y="17"/>
                    </a:lnTo>
                    <a:lnTo>
                      <a:pt x="212" y="14"/>
                    </a:lnTo>
                    <a:lnTo>
                      <a:pt x="212" y="15"/>
                    </a:lnTo>
                    <a:lnTo>
                      <a:pt x="213" y="14"/>
                    </a:lnTo>
                    <a:lnTo>
                      <a:pt x="214" y="15"/>
                    </a:lnTo>
                    <a:lnTo>
                      <a:pt x="215" y="14"/>
                    </a:lnTo>
                    <a:lnTo>
                      <a:pt x="216" y="12"/>
                    </a:lnTo>
                    <a:lnTo>
                      <a:pt x="217" y="10"/>
                    </a:lnTo>
                    <a:lnTo>
                      <a:pt x="218" y="11"/>
                    </a:lnTo>
                    <a:lnTo>
                      <a:pt x="219" y="12"/>
                    </a:lnTo>
                    <a:lnTo>
                      <a:pt x="220" y="11"/>
                    </a:lnTo>
                    <a:lnTo>
                      <a:pt x="221" y="12"/>
                    </a:lnTo>
                    <a:lnTo>
                      <a:pt x="222" y="14"/>
                    </a:lnTo>
                    <a:lnTo>
                      <a:pt x="223" y="15"/>
                    </a:lnTo>
                    <a:lnTo>
                      <a:pt x="224" y="14"/>
                    </a:lnTo>
                    <a:lnTo>
                      <a:pt x="225" y="13"/>
                    </a:lnTo>
                    <a:lnTo>
                      <a:pt x="226" y="15"/>
                    </a:lnTo>
                    <a:lnTo>
                      <a:pt x="227" y="20"/>
                    </a:lnTo>
                    <a:lnTo>
                      <a:pt x="228" y="25"/>
                    </a:lnTo>
                    <a:lnTo>
                      <a:pt x="229" y="29"/>
                    </a:lnTo>
                    <a:lnTo>
                      <a:pt x="230" y="31"/>
                    </a:lnTo>
                    <a:lnTo>
                      <a:pt x="231" y="33"/>
                    </a:lnTo>
                    <a:lnTo>
                      <a:pt x="232" y="37"/>
                    </a:lnTo>
                    <a:lnTo>
                      <a:pt x="233" y="40"/>
                    </a:lnTo>
                    <a:lnTo>
                      <a:pt x="234" y="41"/>
                    </a:lnTo>
                    <a:lnTo>
                      <a:pt x="235" y="42"/>
                    </a:lnTo>
                    <a:lnTo>
                      <a:pt x="236" y="43"/>
                    </a:lnTo>
                    <a:lnTo>
                      <a:pt x="237" y="43"/>
                    </a:lnTo>
                    <a:lnTo>
                      <a:pt x="238" y="45"/>
                    </a:lnTo>
                    <a:lnTo>
                      <a:pt x="239" y="49"/>
                    </a:lnTo>
                    <a:lnTo>
                      <a:pt x="240" y="53"/>
                    </a:lnTo>
                    <a:lnTo>
                      <a:pt x="241" y="57"/>
                    </a:lnTo>
                    <a:lnTo>
                      <a:pt x="242" y="61"/>
                    </a:lnTo>
                    <a:lnTo>
                      <a:pt x="243" y="62"/>
                    </a:lnTo>
                    <a:lnTo>
                      <a:pt x="244" y="64"/>
                    </a:lnTo>
                    <a:lnTo>
                      <a:pt x="245" y="66"/>
                    </a:lnTo>
                    <a:lnTo>
                      <a:pt x="246" y="68"/>
                    </a:lnTo>
                    <a:lnTo>
                      <a:pt x="247" y="72"/>
                    </a:lnTo>
                    <a:lnTo>
                      <a:pt x="248" y="77"/>
                    </a:lnTo>
                    <a:lnTo>
                      <a:pt x="249" y="81"/>
                    </a:lnTo>
                    <a:lnTo>
                      <a:pt x="250" y="84"/>
                    </a:lnTo>
                    <a:lnTo>
                      <a:pt x="251" y="89"/>
                    </a:lnTo>
                    <a:lnTo>
                      <a:pt x="252" y="93"/>
                    </a:lnTo>
                    <a:lnTo>
                      <a:pt x="253" y="95"/>
                    </a:lnTo>
                    <a:lnTo>
                      <a:pt x="254" y="96"/>
                    </a:lnTo>
                    <a:lnTo>
                      <a:pt x="255" y="96"/>
                    </a:lnTo>
                    <a:lnTo>
                      <a:pt x="256" y="101"/>
                    </a:lnTo>
                    <a:lnTo>
                      <a:pt x="257" y="106"/>
                    </a:lnTo>
                    <a:lnTo>
                      <a:pt x="258" y="109"/>
                    </a:lnTo>
                    <a:lnTo>
                      <a:pt x="259" y="112"/>
                    </a:lnTo>
                    <a:lnTo>
                      <a:pt x="260" y="114"/>
                    </a:lnTo>
                    <a:lnTo>
                      <a:pt x="261" y="116"/>
                    </a:lnTo>
                    <a:lnTo>
                      <a:pt x="262" y="117"/>
                    </a:lnTo>
                    <a:lnTo>
                      <a:pt x="263" y="118"/>
                    </a:lnTo>
                    <a:lnTo>
                      <a:pt x="264" y="122"/>
                    </a:lnTo>
                    <a:lnTo>
                      <a:pt x="265" y="128"/>
                    </a:lnTo>
                    <a:lnTo>
                      <a:pt x="266" y="134"/>
                    </a:lnTo>
                    <a:lnTo>
                      <a:pt x="267" y="139"/>
                    </a:lnTo>
                    <a:lnTo>
                      <a:pt x="268" y="144"/>
                    </a:lnTo>
                    <a:lnTo>
                      <a:pt x="269" y="147"/>
                    </a:lnTo>
                    <a:lnTo>
                      <a:pt x="270" y="150"/>
                    </a:lnTo>
                    <a:lnTo>
                      <a:pt x="271" y="152"/>
                    </a:lnTo>
                    <a:lnTo>
                      <a:pt x="272" y="153"/>
                    </a:lnTo>
                    <a:lnTo>
                      <a:pt x="273" y="159"/>
                    </a:lnTo>
                    <a:lnTo>
                      <a:pt x="274" y="165"/>
                    </a:lnTo>
                    <a:lnTo>
                      <a:pt x="275" y="169"/>
                    </a:lnTo>
                    <a:lnTo>
                      <a:pt x="276" y="174"/>
                    </a:lnTo>
                    <a:lnTo>
                      <a:pt x="277" y="175"/>
                    </a:lnTo>
                    <a:lnTo>
                      <a:pt x="278" y="176"/>
                    </a:lnTo>
                    <a:lnTo>
                      <a:pt x="279" y="175"/>
                    </a:lnTo>
                    <a:lnTo>
                      <a:pt x="280" y="177"/>
                    </a:lnTo>
                    <a:lnTo>
                      <a:pt x="281" y="179"/>
                    </a:lnTo>
                    <a:lnTo>
                      <a:pt x="282" y="183"/>
                    </a:lnTo>
                    <a:lnTo>
                      <a:pt x="283" y="186"/>
                    </a:lnTo>
                    <a:lnTo>
                      <a:pt x="284" y="191"/>
                    </a:lnTo>
                    <a:lnTo>
                      <a:pt x="285" y="195"/>
                    </a:lnTo>
                    <a:lnTo>
                      <a:pt x="286" y="201"/>
                    </a:lnTo>
                    <a:lnTo>
                      <a:pt x="287" y="208"/>
                    </a:lnTo>
                    <a:lnTo>
                      <a:pt x="288" y="209"/>
                    </a:lnTo>
                    <a:lnTo>
                      <a:pt x="289" y="210"/>
                    </a:lnTo>
                    <a:lnTo>
                      <a:pt x="290" y="212"/>
                    </a:lnTo>
                    <a:lnTo>
                      <a:pt x="291" y="216"/>
                    </a:lnTo>
                    <a:lnTo>
                      <a:pt x="292" y="222"/>
                    </a:lnTo>
                    <a:lnTo>
                      <a:pt x="293" y="231"/>
                    </a:lnTo>
                    <a:lnTo>
                      <a:pt x="294" y="238"/>
                    </a:lnTo>
                    <a:lnTo>
                      <a:pt x="295" y="241"/>
                    </a:lnTo>
                    <a:lnTo>
                      <a:pt x="296" y="243"/>
                    </a:lnTo>
                    <a:lnTo>
                      <a:pt x="297" y="246"/>
                    </a:lnTo>
                    <a:lnTo>
                      <a:pt x="298" y="248"/>
                    </a:lnTo>
                    <a:lnTo>
                      <a:pt x="299" y="253"/>
                    </a:lnTo>
                    <a:lnTo>
                      <a:pt x="300" y="258"/>
                    </a:lnTo>
                    <a:lnTo>
                      <a:pt x="301" y="263"/>
                    </a:lnTo>
                    <a:lnTo>
                      <a:pt x="302" y="269"/>
                    </a:lnTo>
                    <a:lnTo>
                      <a:pt x="303" y="272"/>
                    </a:lnTo>
                    <a:lnTo>
                      <a:pt x="304" y="274"/>
                    </a:lnTo>
                    <a:lnTo>
                      <a:pt x="305" y="277"/>
                    </a:lnTo>
                    <a:lnTo>
                      <a:pt x="306" y="279"/>
                    </a:lnTo>
                    <a:lnTo>
                      <a:pt x="307" y="282"/>
                    </a:lnTo>
                    <a:lnTo>
                      <a:pt x="308" y="284"/>
                    </a:lnTo>
                    <a:lnTo>
                      <a:pt x="309" y="286"/>
                    </a:lnTo>
                    <a:lnTo>
                      <a:pt x="310" y="287"/>
                    </a:lnTo>
                    <a:lnTo>
                      <a:pt x="311" y="288"/>
                    </a:lnTo>
                    <a:lnTo>
                      <a:pt x="312" y="289"/>
                    </a:lnTo>
                    <a:lnTo>
                      <a:pt x="313" y="289"/>
                    </a:lnTo>
                    <a:lnTo>
                      <a:pt x="314" y="289"/>
                    </a:lnTo>
                    <a:lnTo>
                      <a:pt x="315" y="292"/>
                    </a:lnTo>
                    <a:lnTo>
                      <a:pt x="316" y="295"/>
                    </a:lnTo>
                    <a:lnTo>
                      <a:pt x="317" y="298"/>
                    </a:lnTo>
                    <a:lnTo>
                      <a:pt x="318" y="301"/>
                    </a:lnTo>
                    <a:lnTo>
                      <a:pt x="319" y="304"/>
                    </a:lnTo>
                    <a:lnTo>
                      <a:pt x="320" y="306"/>
                    </a:lnTo>
                    <a:lnTo>
                      <a:pt x="321" y="307"/>
                    </a:lnTo>
                    <a:lnTo>
                      <a:pt x="322" y="307"/>
                    </a:lnTo>
                    <a:lnTo>
                      <a:pt x="323" y="307"/>
                    </a:lnTo>
                    <a:lnTo>
                      <a:pt x="324" y="309"/>
                    </a:lnTo>
                    <a:lnTo>
                      <a:pt x="325" y="311"/>
                    </a:lnTo>
                    <a:lnTo>
                      <a:pt x="326" y="312"/>
                    </a:lnTo>
                    <a:lnTo>
                      <a:pt x="327" y="313"/>
                    </a:lnTo>
                    <a:lnTo>
                      <a:pt x="328" y="314"/>
                    </a:lnTo>
                    <a:lnTo>
                      <a:pt x="329" y="314"/>
                    </a:lnTo>
                    <a:lnTo>
                      <a:pt x="330" y="314"/>
                    </a:lnTo>
                    <a:lnTo>
                      <a:pt x="331" y="313"/>
                    </a:lnTo>
                    <a:lnTo>
                      <a:pt x="332" y="311"/>
                    </a:lnTo>
                    <a:lnTo>
                      <a:pt x="333" y="310"/>
                    </a:lnTo>
                    <a:lnTo>
                      <a:pt x="334" y="309"/>
                    </a:lnTo>
                    <a:lnTo>
                      <a:pt x="335" y="302"/>
                    </a:lnTo>
                    <a:lnTo>
                      <a:pt x="335" y="307"/>
                    </a:lnTo>
                    <a:lnTo>
                      <a:pt x="336" y="297"/>
                    </a:lnTo>
                    <a:lnTo>
                      <a:pt x="337" y="292"/>
                    </a:lnTo>
                    <a:lnTo>
                      <a:pt x="338" y="287"/>
                    </a:lnTo>
                    <a:lnTo>
                      <a:pt x="338" y="292"/>
                    </a:lnTo>
                    <a:lnTo>
                      <a:pt x="339" y="288"/>
                    </a:lnTo>
                    <a:lnTo>
                      <a:pt x="339" y="288"/>
                    </a:lnTo>
                    <a:lnTo>
                      <a:pt x="340" y="289"/>
                    </a:lnTo>
                    <a:lnTo>
                      <a:pt x="341" y="287"/>
                    </a:lnTo>
                    <a:lnTo>
                      <a:pt x="342" y="285"/>
                    </a:lnTo>
                    <a:lnTo>
                      <a:pt x="343" y="281"/>
                    </a:lnTo>
                    <a:lnTo>
                      <a:pt x="344" y="277"/>
                    </a:lnTo>
                    <a:lnTo>
                      <a:pt x="345" y="273"/>
                    </a:lnTo>
                    <a:lnTo>
                      <a:pt x="346" y="270"/>
                    </a:lnTo>
                    <a:lnTo>
                      <a:pt x="347" y="267"/>
                    </a:lnTo>
                    <a:lnTo>
                      <a:pt x="348" y="262"/>
                    </a:lnTo>
                    <a:lnTo>
                      <a:pt x="349" y="257"/>
                    </a:lnTo>
                    <a:lnTo>
                      <a:pt x="350" y="252"/>
                    </a:lnTo>
                    <a:lnTo>
                      <a:pt x="351" y="246"/>
                    </a:lnTo>
                    <a:lnTo>
                      <a:pt x="352" y="244"/>
                    </a:lnTo>
                    <a:lnTo>
                      <a:pt x="353" y="241"/>
                    </a:lnTo>
                    <a:lnTo>
                      <a:pt x="354" y="235"/>
                    </a:lnTo>
                    <a:lnTo>
                      <a:pt x="355" y="227"/>
                    </a:lnTo>
                    <a:lnTo>
                      <a:pt x="356" y="224"/>
                    </a:lnTo>
                    <a:lnTo>
                      <a:pt x="357" y="222"/>
                    </a:lnTo>
                    <a:lnTo>
                      <a:pt x="358" y="220"/>
                    </a:lnTo>
                    <a:lnTo>
                      <a:pt x="359" y="217"/>
                    </a:lnTo>
                    <a:lnTo>
                      <a:pt x="360" y="214"/>
                    </a:lnTo>
                    <a:lnTo>
                      <a:pt x="361" y="210"/>
                    </a:lnTo>
                    <a:lnTo>
                      <a:pt x="362" y="206"/>
                    </a:lnTo>
                    <a:lnTo>
                      <a:pt x="363" y="200"/>
                    </a:lnTo>
                    <a:lnTo>
                      <a:pt x="364" y="195"/>
                    </a:lnTo>
                    <a:lnTo>
                      <a:pt x="365" y="190"/>
                    </a:lnTo>
                    <a:lnTo>
                      <a:pt x="366" y="186"/>
                    </a:lnTo>
                    <a:lnTo>
                      <a:pt x="367" y="185"/>
                    </a:lnTo>
                    <a:lnTo>
                      <a:pt x="368" y="186"/>
                    </a:lnTo>
                    <a:lnTo>
                      <a:pt x="369" y="184"/>
                    </a:lnTo>
                    <a:lnTo>
                      <a:pt x="370" y="181"/>
                    </a:lnTo>
                    <a:lnTo>
                      <a:pt x="371" y="177"/>
                    </a:lnTo>
                    <a:lnTo>
                      <a:pt x="372" y="171"/>
                    </a:lnTo>
                    <a:lnTo>
                      <a:pt x="373" y="166"/>
                    </a:lnTo>
                    <a:lnTo>
                      <a:pt x="374" y="164"/>
                    </a:lnTo>
                    <a:lnTo>
                      <a:pt x="375" y="162"/>
                    </a:lnTo>
                    <a:lnTo>
                      <a:pt x="376" y="161"/>
                    </a:lnTo>
                    <a:lnTo>
                      <a:pt x="377" y="159"/>
                    </a:lnTo>
                    <a:lnTo>
                      <a:pt x="378" y="156"/>
                    </a:lnTo>
                    <a:lnTo>
                      <a:pt x="379" y="152"/>
                    </a:lnTo>
                    <a:lnTo>
                      <a:pt x="380" y="147"/>
                    </a:lnTo>
                    <a:lnTo>
                      <a:pt x="381" y="141"/>
                    </a:lnTo>
                    <a:lnTo>
                      <a:pt x="382" y="138"/>
                    </a:lnTo>
                    <a:lnTo>
                      <a:pt x="383" y="135"/>
                    </a:lnTo>
                    <a:lnTo>
                      <a:pt x="384" y="135"/>
                    </a:lnTo>
                    <a:lnTo>
                      <a:pt x="385" y="137"/>
                    </a:lnTo>
                    <a:lnTo>
                      <a:pt x="386" y="137"/>
                    </a:lnTo>
                    <a:lnTo>
                      <a:pt x="387" y="132"/>
                    </a:lnTo>
                    <a:lnTo>
                      <a:pt x="388" y="128"/>
                    </a:lnTo>
                    <a:lnTo>
                      <a:pt x="389" y="121"/>
                    </a:lnTo>
                    <a:lnTo>
                      <a:pt x="390" y="114"/>
                    </a:lnTo>
                    <a:lnTo>
                      <a:pt x="391" y="114"/>
                    </a:lnTo>
                    <a:lnTo>
                      <a:pt x="392" y="113"/>
                    </a:lnTo>
                    <a:lnTo>
                      <a:pt x="393" y="111"/>
                    </a:lnTo>
                    <a:lnTo>
                      <a:pt x="394" y="108"/>
                    </a:lnTo>
                    <a:lnTo>
                      <a:pt x="395" y="104"/>
                    </a:lnTo>
                    <a:lnTo>
                      <a:pt x="396" y="100"/>
                    </a:lnTo>
                    <a:lnTo>
                      <a:pt x="397" y="94"/>
                    </a:lnTo>
                    <a:lnTo>
                      <a:pt x="398" y="88"/>
                    </a:lnTo>
                    <a:lnTo>
                      <a:pt x="399" y="83"/>
                    </a:lnTo>
                    <a:lnTo>
                      <a:pt x="400" y="81"/>
                    </a:lnTo>
                    <a:lnTo>
                      <a:pt x="401" y="78"/>
                    </a:lnTo>
                    <a:lnTo>
                      <a:pt x="402" y="76"/>
                    </a:lnTo>
                    <a:lnTo>
                      <a:pt x="403" y="74"/>
                    </a:lnTo>
                    <a:lnTo>
                      <a:pt x="404" y="70"/>
                    </a:lnTo>
                    <a:lnTo>
                      <a:pt x="405" y="66"/>
                    </a:lnTo>
                    <a:lnTo>
                      <a:pt x="406" y="63"/>
                    </a:lnTo>
                    <a:lnTo>
                      <a:pt x="407" y="59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10" y="53"/>
                    </a:lnTo>
                    <a:lnTo>
                      <a:pt x="411" y="51"/>
                    </a:lnTo>
                    <a:lnTo>
                      <a:pt x="412" y="50"/>
                    </a:lnTo>
                    <a:lnTo>
                      <a:pt x="413" y="48"/>
                    </a:lnTo>
                    <a:lnTo>
                      <a:pt x="414" y="46"/>
                    </a:lnTo>
                    <a:lnTo>
                      <a:pt x="415" y="44"/>
                    </a:lnTo>
                    <a:lnTo>
                      <a:pt x="416" y="41"/>
                    </a:lnTo>
                    <a:lnTo>
                      <a:pt x="417" y="38"/>
                    </a:lnTo>
                    <a:lnTo>
                      <a:pt x="418" y="36"/>
                    </a:lnTo>
                    <a:lnTo>
                      <a:pt x="419" y="36"/>
                    </a:lnTo>
                    <a:lnTo>
                      <a:pt x="420" y="36"/>
                    </a:lnTo>
                    <a:lnTo>
                      <a:pt x="421" y="39"/>
                    </a:lnTo>
                    <a:lnTo>
                      <a:pt x="422" y="40"/>
                    </a:lnTo>
                    <a:lnTo>
                      <a:pt x="423" y="39"/>
                    </a:lnTo>
                    <a:lnTo>
                      <a:pt x="424" y="34"/>
                    </a:lnTo>
                    <a:lnTo>
                      <a:pt x="425" y="31"/>
                    </a:lnTo>
                    <a:lnTo>
                      <a:pt x="426" y="29"/>
                    </a:lnTo>
                    <a:lnTo>
                      <a:pt x="427" y="27"/>
                    </a:lnTo>
                    <a:lnTo>
                      <a:pt x="428" y="25"/>
                    </a:lnTo>
                    <a:lnTo>
                      <a:pt x="429" y="23"/>
                    </a:lnTo>
                    <a:lnTo>
                      <a:pt x="430" y="21"/>
                    </a:lnTo>
                    <a:lnTo>
                      <a:pt x="431" y="18"/>
                    </a:lnTo>
                    <a:lnTo>
                      <a:pt x="432" y="16"/>
                    </a:lnTo>
                    <a:lnTo>
                      <a:pt x="433" y="15"/>
                    </a:lnTo>
                    <a:lnTo>
                      <a:pt x="434" y="18"/>
                    </a:lnTo>
                    <a:lnTo>
                      <a:pt x="435" y="20"/>
                    </a:lnTo>
                    <a:lnTo>
                      <a:pt x="436" y="21"/>
                    </a:lnTo>
                    <a:lnTo>
                      <a:pt x="437" y="20"/>
                    </a:lnTo>
                    <a:lnTo>
                      <a:pt x="438" y="19"/>
                    </a:lnTo>
                    <a:lnTo>
                      <a:pt x="439" y="18"/>
                    </a:lnTo>
                    <a:lnTo>
                      <a:pt x="440" y="16"/>
                    </a:lnTo>
                    <a:lnTo>
                      <a:pt x="441" y="18"/>
                    </a:lnTo>
                    <a:lnTo>
                      <a:pt x="442" y="19"/>
                    </a:lnTo>
                    <a:lnTo>
                      <a:pt x="443" y="18"/>
                    </a:lnTo>
                    <a:lnTo>
                      <a:pt x="444" y="15"/>
                    </a:lnTo>
                    <a:lnTo>
                      <a:pt x="445" y="14"/>
                    </a:lnTo>
                    <a:lnTo>
                      <a:pt x="446" y="14"/>
                    </a:lnTo>
                    <a:lnTo>
                      <a:pt x="447" y="12"/>
                    </a:lnTo>
                    <a:lnTo>
                      <a:pt x="448" y="9"/>
                    </a:lnTo>
                    <a:lnTo>
                      <a:pt x="449" y="9"/>
                    </a:lnTo>
                    <a:lnTo>
                      <a:pt x="450" y="10"/>
                    </a:lnTo>
                    <a:lnTo>
                      <a:pt x="451" y="9"/>
                    </a:lnTo>
                    <a:lnTo>
                      <a:pt x="452" y="7"/>
                    </a:lnTo>
                    <a:lnTo>
                      <a:pt x="453" y="4"/>
                    </a:lnTo>
                    <a:lnTo>
                      <a:pt x="454" y="3"/>
                    </a:lnTo>
                    <a:lnTo>
                      <a:pt x="455" y="1"/>
                    </a:lnTo>
                    <a:lnTo>
                      <a:pt x="456" y="2"/>
                    </a:lnTo>
                    <a:lnTo>
                      <a:pt x="457" y="4"/>
                    </a:lnTo>
                    <a:lnTo>
                      <a:pt x="458" y="7"/>
                    </a:lnTo>
                    <a:lnTo>
                      <a:pt x="459" y="10"/>
                    </a:lnTo>
                    <a:lnTo>
                      <a:pt x="460" y="12"/>
                    </a:lnTo>
                    <a:lnTo>
                      <a:pt x="461" y="13"/>
                    </a:lnTo>
                    <a:lnTo>
                      <a:pt x="462" y="14"/>
                    </a:lnTo>
                    <a:lnTo>
                      <a:pt x="463" y="13"/>
                    </a:lnTo>
                    <a:lnTo>
                      <a:pt x="464" y="16"/>
                    </a:lnTo>
                    <a:lnTo>
                      <a:pt x="465" y="18"/>
                    </a:lnTo>
                    <a:lnTo>
                      <a:pt x="466" y="19"/>
                    </a:lnTo>
                    <a:lnTo>
                      <a:pt x="467" y="19"/>
                    </a:lnTo>
                    <a:lnTo>
                      <a:pt x="468" y="19"/>
                    </a:lnTo>
                    <a:lnTo>
                      <a:pt x="469" y="20"/>
                    </a:lnTo>
                    <a:lnTo>
                      <a:pt x="470" y="22"/>
                    </a:lnTo>
                    <a:lnTo>
                      <a:pt x="471" y="24"/>
                    </a:lnTo>
                    <a:lnTo>
                      <a:pt x="472" y="26"/>
                    </a:lnTo>
                    <a:lnTo>
                      <a:pt x="473" y="29"/>
                    </a:lnTo>
                    <a:lnTo>
                      <a:pt x="474" y="35"/>
                    </a:lnTo>
                    <a:lnTo>
                      <a:pt x="475" y="45"/>
                    </a:lnTo>
                    <a:lnTo>
                      <a:pt x="476" y="52"/>
                    </a:lnTo>
                    <a:lnTo>
                      <a:pt x="477" y="53"/>
                    </a:lnTo>
                    <a:lnTo>
                      <a:pt x="478" y="50"/>
                    </a:lnTo>
                    <a:lnTo>
                      <a:pt x="478" y="52"/>
                    </a:lnTo>
                    <a:lnTo>
                      <a:pt x="479" y="48"/>
                    </a:lnTo>
                    <a:lnTo>
                      <a:pt x="480" y="46"/>
                    </a:lnTo>
                    <a:lnTo>
                      <a:pt x="481" y="43"/>
                    </a:lnTo>
                    <a:lnTo>
                      <a:pt x="482" y="47"/>
                    </a:lnTo>
                    <a:lnTo>
                      <a:pt x="483" y="49"/>
                    </a:lnTo>
                    <a:lnTo>
                      <a:pt x="484" y="52"/>
                    </a:lnTo>
                    <a:lnTo>
                      <a:pt x="485" y="53"/>
                    </a:lnTo>
                    <a:lnTo>
                      <a:pt x="486" y="52"/>
                    </a:lnTo>
                    <a:lnTo>
                      <a:pt x="487" y="49"/>
                    </a:lnTo>
                    <a:lnTo>
                      <a:pt x="487" y="51"/>
                    </a:lnTo>
                    <a:lnTo>
                      <a:pt x="488" y="52"/>
                    </a:lnTo>
                    <a:lnTo>
                      <a:pt x="488" y="49"/>
                    </a:lnTo>
                    <a:lnTo>
                      <a:pt x="489" y="56"/>
                    </a:lnTo>
                    <a:lnTo>
                      <a:pt x="490" y="61"/>
                    </a:lnTo>
                    <a:lnTo>
                      <a:pt x="491" y="65"/>
                    </a:lnTo>
                    <a:lnTo>
                      <a:pt x="492" y="66"/>
                    </a:lnTo>
                    <a:lnTo>
                      <a:pt x="493" y="68"/>
                    </a:lnTo>
                    <a:lnTo>
                      <a:pt x="494" y="69"/>
                    </a:lnTo>
                    <a:lnTo>
                      <a:pt x="495" y="68"/>
                    </a:lnTo>
                    <a:lnTo>
                      <a:pt x="496" y="67"/>
                    </a:lnTo>
                    <a:lnTo>
                      <a:pt x="497" y="67"/>
                    </a:lnTo>
                    <a:lnTo>
                      <a:pt x="498" y="69"/>
                    </a:lnTo>
                    <a:lnTo>
                      <a:pt x="499" y="72"/>
                    </a:lnTo>
                    <a:lnTo>
                      <a:pt x="500" y="76"/>
                    </a:lnTo>
                    <a:lnTo>
                      <a:pt x="501" y="81"/>
                    </a:lnTo>
                    <a:lnTo>
                      <a:pt x="502" y="85"/>
                    </a:lnTo>
                    <a:lnTo>
                      <a:pt x="503" y="89"/>
                    </a:lnTo>
                    <a:lnTo>
                      <a:pt x="504" y="92"/>
                    </a:lnTo>
                    <a:lnTo>
                      <a:pt x="505" y="94"/>
                    </a:lnTo>
                    <a:lnTo>
                      <a:pt x="506" y="96"/>
                    </a:lnTo>
                    <a:lnTo>
                      <a:pt x="507" y="102"/>
                    </a:lnTo>
                    <a:lnTo>
                      <a:pt x="508" y="108"/>
                    </a:lnTo>
                    <a:lnTo>
                      <a:pt x="509" y="113"/>
                    </a:lnTo>
                    <a:lnTo>
                      <a:pt x="510" y="118"/>
                    </a:lnTo>
                    <a:lnTo>
                      <a:pt x="511" y="120"/>
                    </a:lnTo>
                    <a:lnTo>
                      <a:pt x="512" y="121"/>
                    </a:lnTo>
                    <a:lnTo>
                      <a:pt x="513" y="122"/>
                    </a:lnTo>
                    <a:lnTo>
                      <a:pt x="514" y="123"/>
                    </a:lnTo>
                    <a:lnTo>
                      <a:pt x="515" y="124"/>
                    </a:lnTo>
                    <a:lnTo>
                      <a:pt x="516" y="130"/>
                    </a:lnTo>
                    <a:lnTo>
                      <a:pt x="517" y="136"/>
                    </a:lnTo>
                    <a:lnTo>
                      <a:pt x="518" y="143"/>
                    </a:lnTo>
                    <a:lnTo>
                      <a:pt x="519" y="150"/>
                    </a:lnTo>
                    <a:lnTo>
                      <a:pt x="520" y="155"/>
                    </a:lnTo>
                    <a:lnTo>
                      <a:pt x="521" y="160"/>
                    </a:lnTo>
                    <a:lnTo>
                      <a:pt x="522" y="164"/>
                    </a:lnTo>
                    <a:lnTo>
                      <a:pt x="523" y="168"/>
                    </a:lnTo>
                    <a:lnTo>
                      <a:pt x="524" y="172"/>
                    </a:lnTo>
                    <a:lnTo>
                      <a:pt x="525" y="177"/>
                    </a:lnTo>
                    <a:lnTo>
                      <a:pt x="526" y="183"/>
                    </a:lnTo>
                    <a:lnTo>
                      <a:pt x="527" y="188"/>
                    </a:lnTo>
                    <a:lnTo>
                      <a:pt x="528" y="194"/>
                    </a:lnTo>
                    <a:lnTo>
                      <a:pt x="529" y="198"/>
                    </a:lnTo>
                    <a:lnTo>
                      <a:pt x="530" y="202"/>
                    </a:lnTo>
                    <a:lnTo>
                      <a:pt x="531" y="203"/>
                    </a:lnTo>
                    <a:lnTo>
                      <a:pt x="532" y="204"/>
                    </a:lnTo>
                    <a:lnTo>
                      <a:pt x="533" y="211"/>
                    </a:lnTo>
                    <a:lnTo>
                      <a:pt x="534" y="218"/>
                    </a:lnTo>
                    <a:lnTo>
                      <a:pt x="535" y="226"/>
                    </a:lnTo>
                    <a:lnTo>
                      <a:pt x="536" y="233"/>
                    </a:lnTo>
                    <a:lnTo>
                      <a:pt x="537" y="236"/>
                    </a:lnTo>
                    <a:lnTo>
                      <a:pt x="538" y="238"/>
                    </a:lnTo>
                    <a:lnTo>
                      <a:pt x="539" y="240"/>
                    </a:lnTo>
                    <a:lnTo>
                      <a:pt x="540" y="242"/>
                    </a:lnTo>
                    <a:lnTo>
                      <a:pt x="541" y="244"/>
                    </a:lnTo>
                    <a:lnTo>
                      <a:pt x="542" y="248"/>
                    </a:lnTo>
                    <a:lnTo>
                      <a:pt x="543" y="252"/>
                    </a:lnTo>
                    <a:lnTo>
                      <a:pt x="544" y="255"/>
                    </a:lnTo>
                    <a:lnTo>
                      <a:pt x="545" y="259"/>
                    </a:lnTo>
                    <a:lnTo>
                      <a:pt x="546" y="263"/>
                    </a:lnTo>
                    <a:lnTo>
                      <a:pt x="547" y="267"/>
                    </a:lnTo>
                    <a:lnTo>
                      <a:pt x="548" y="268"/>
                    </a:lnTo>
                    <a:lnTo>
                      <a:pt x="549" y="268"/>
                    </a:lnTo>
                    <a:lnTo>
                      <a:pt x="550" y="269"/>
                    </a:lnTo>
                    <a:lnTo>
                      <a:pt x="551" y="274"/>
                    </a:lnTo>
                    <a:lnTo>
                      <a:pt x="552" y="279"/>
                    </a:lnTo>
                    <a:lnTo>
                      <a:pt x="553" y="283"/>
                    </a:lnTo>
                    <a:lnTo>
                      <a:pt x="554" y="288"/>
                    </a:lnTo>
                    <a:lnTo>
                      <a:pt x="555" y="292"/>
                    </a:lnTo>
                    <a:lnTo>
                      <a:pt x="556" y="296"/>
                    </a:lnTo>
                    <a:lnTo>
                      <a:pt x="557" y="298"/>
                    </a:lnTo>
                    <a:lnTo>
                      <a:pt x="558" y="299"/>
                    </a:lnTo>
                    <a:lnTo>
                      <a:pt x="559" y="302"/>
                    </a:lnTo>
                    <a:lnTo>
                      <a:pt x="560" y="306"/>
                    </a:lnTo>
                    <a:lnTo>
                      <a:pt x="561" y="309"/>
                    </a:lnTo>
                    <a:lnTo>
                      <a:pt x="562" y="313"/>
                    </a:lnTo>
                    <a:lnTo>
                      <a:pt x="563" y="315"/>
                    </a:lnTo>
                    <a:lnTo>
                      <a:pt x="564" y="316"/>
                    </a:lnTo>
                    <a:lnTo>
                      <a:pt x="565" y="316"/>
                    </a:lnTo>
                    <a:lnTo>
                      <a:pt x="566" y="317"/>
                    </a:lnTo>
                    <a:lnTo>
                      <a:pt x="567" y="317"/>
                    </a:lnTo>
                    <a:lnTo>
                      <a:pt x="568" y="318"/>
                    </a:lnTo>
                    <a:lnTo>
                      <a:pt x="569" y="319"/>
                    </a:lnTo>
                    <a:lnTo>
                      <a:pt x="570" y="319"/>
                    </a:lnTo>
                    <a:lnTo>
                      <a:pt x="571" y="313"/>
                    </a:lnTo>
                    <a:lnTo>
                      <a:pt x="571" y="318"/>
                    </a:lnTo>
                    <a:lnTo>
                      <a:pt x="572" y="307"/>
                    </a:lnTo>
                    <a:lnTo>
                      <a:pt x="572" y="313"/>
                    </a:lnTo>
                    <a:lnTo>
                      <a:pt x="573" y="308"/>
                    </a:lnTo>
                    <a:lnTo>
                      <a:pt x="573" y="308"/>
                    </a:lnTo>
                    <a:lnTo>
                      <a:pt x="574" y="309"/>
                    </a:lnTo>
                    <a:lnTo>
                      <a:pt x="575" y="308"/>
                    </a:lnTo>
                    <a:lnTo>
                      <a:pt x="576" y="306"/>
                    </a:lnTo>
                    <a:lnTo>
                      <a:pt x="577" y="302"/>
                    </a:lnTo>
                    <a:lnTo>
                      <a:pt x="578" y="298"/>
                    </a:lnTo>
                    <a:lnTo>
                      <a:pt x="579" y="295"/>
                    </a:lnTo>
                    <a:lnTo>
                      <a:pt x="580" y="294"/>
                    </a:lnTo>
                    <a:lnTo>
                      <a:pt x="581" y="293"/>
                    </a:lnTo>
                    <a:lnTo>
                      <a:pt x="582" y="293"/>
                    </a:lnTo>
                    <a:lnTo>
                      <a:pt x="583" y="293"/>
                    </a:lnTo>
                    <a:lnTo>
                      <a:pt x="584" y="291"/>
                    </a:lnTo>
                    <a:lnTo>
                      <a:pt x="585" y="289"/>
                    </a:lnTo>
                    <a:lnTo>
                      <a:pt x="586" y="283"/>
                    </a:lnTo>
                    <a:lnTo>
                      <a:pt x="587" y="277"/>
                    </a:lnTo>
                    <a:lnTo>
                      <a:pt x="588" y="273"/>
                    </a:lnTo>
                    <a:lnTo>
                      <a:pt x="589" y="269"/>
                    </a:lnTo>
                    <a:lnTo>
                      <a:pt x="590" y="265"/>
                    </a:lnTo>
                    <a:lnTo>
                      <a:pt x="591" y="260"/>
                    </a:lnTo>
                    <a:lnTo>
                      <a:pt x="592" y="255"/>
                    </a:lnTo>
                    <a:lnTo>
                      <a:pt x="593" y="249"/>
                    </a:lnTo>
                    <a:lnTo>
                      <a:pt x="594" y="242"/>
                    </a:lnTo>
                    <a:lnTo>
                      <a:pt x="595" y="233"/>
                    </a:lnTo>
                    <a:lnTo>
                      <a:pt x="596" y="225"/>
                    </a:lnTo>
                    <a:lnTo>
                      <a:pt x="597" y="218"/>
                    </a:lnTo>
                    <a:lnTo>
                      <a:pt x="598" y="211"/>
                    </a:lnTo>
                    <a:lnTo>
                      <a:pt x="598" y="218"/>
                    </a:lnTo>
                    <a:lnTo>
                      <a:pt x="599" y="212"/>
                    </a:lnTo>
                    <a:lnTo>
                      <a:pt x="599" y="212"/>
                    </a:lnTo>
                    <a:lnTo>
                      <a:pt x="600" y="213"/>
                    </a:lnTo>
                    <a:lnTo>
                      <a:pt x="601" y="211"/>
                    </a:lnTo>
                    <a:lnTo>
                      <a:pt x="602" y="208"/>
                    </a:lnTo>
                    <a:lnTo>
                      <a:pt x="603" y="202"/>
                    </a:lnTo>
                    <a:lnTo>
                      <a:pt x="604" y="195"/>
                    </a:lnTo>
                    <a:lnTo>
                      <a:pt x="605" y="188"/>
                    </a:lnTo>
                    <a:lnTo>
                      <a:pt x="606" y="181"/>
                    </a:lnTo>
                    <a:lnTo>
                      <a:pt x="607" y="176"/>
                    </a:lnTo>
                    <a:lnTo>
                      <a:pt x="608" y="174"/>
                    </a:lnTo>
                    <a:lnTo>
                      <a:pt x="609" y="172"/>
                    </a:lnTo>
                    <a:lnTo>
                      <a:pt x="610" y="170"/>
                    </a:lnTo>
                    <a:lnTo>
                      <a:pt x="611" y="168"/>
                    </a:lnTo>
                    <a:lnTo>
                      <a:pt x="612" y="162"/>
                    </a:lnTo>
                    <a:lnTo>
                      <a:pt x="613" y="156"/>
                    </a:lnTo>
                    <a:lnTo>
                      <a:pt x="614" y="151"/>
                    </a:lnTo>
                    <a:lnTo>
                      <a:pt x="615" y="146"/>
                    </a:lnTo>
                    <a:lnTo>
                      <a:pt x="616" y="143"/>
                    </a:lnTo>
                    <a:lnTo>
                      <a:pt x="617" y="142"/>
                    </a:lnTo>
                    <a:lnTo>
                      <a:pt x="618" y="142"/>
                    </a:lnTo>
                    <a:lnTo>
                      <a:pt x="619" y="143"/>
                    </a:lnTo>
                    <a:lnTo>
                      <a:pt x="620" y="141"/>
                    </a:lnTo>
                    <a:lnTo>
                      <a:pt x="621" y="133"/>
                    </a:lnTo>
                    <a:lnTo>
                      <a:pt x="622" y="125"/>
                    </a:lnTo>
                    <a:lnTo>
                      <a:pt x="623" y="120"/>
                    </a:lnTo>
                    <a:lnTo>
                      <a:pt x="624" y="114"/>
                    </a:lnTo>
                  </a:path>
                </a:pathLst>
              </a:custGeom>
              <a:noFill/>
              <a:ln w="22225">
                <a:solidFill>
                  <a:srgbClr val="2E3A8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" name="Rectangle 1120">
                <a:extLst>
                  <a:ext uri="{FF2B5EF4-FFF2-40B4-BE49-F238E27FC236}">
                    <a16:creationId xmlns:a16="http://schemas.microsoft.com/office/drawing/2014/main" id="{84D134E1-EB46-4A1F-AB66-8701E5FA6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5" y="264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3" name="Freeform 1121">
                <a:extLst>
                  <a:ext uri="{FF2B5EF4-FFF2-40B4-BE49-F238E27FC236}">
                    <a16:creationId xmlns:a16="http://schemas.microsoft.com/office/drawing/2014/main" id="{FDBA95BA-E11F-433C-9C25-CCB2EBEED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2697"/>
                <a:ext cx="22" cy="19"/>
              </a:xfrm>
              <a:custGeom>
                <a:avLst/>
                <a:gdLst>
                  <a:gd name="T0" fmla="*/ 0 w 22"/>
                  <a:gd name="T1" fmla="*/ 0 h 19"/>
                  <a:gd name="T2" fmla="*/ 22 w 22"/>
                  <a:gd name="T3" fmla="*/ 0 h 19"/>
                  <a:gd name="T4" fmla="*/ 11 w 22"/>
                  <a:gd name="T5" fmla="*/ 19 h 19"/>
                  <a:gd name="T6" fmla="*/ 0 w 22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9">
                    <a:moveTo>
                      <a:pt x="0" y="0"/>
                    </a:moveTo>
                    <a:lnTo>
                      <a:pt x="22" y="0"/>
                    </a:lnTo>
                    <a:lnTo>
                      <a:pt x="11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999"/>
              </a:solidFill>
              <a:ln w="6350">
                <a:solidFill>
                  <a:srgbClr val="00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" name="Rectangle 1122">
                <a:extLst>
                  <a:ext uri="{FF2B5EF4-FFF2-40B4-BE49-F238E27FC236}">
                    <a16:creationId xmlns:a16="http://schemas.microsoft.com/office/drawing/2014/main" id="{69B150AC-E086-4235-9DD4-B57CCE350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M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5" name="Rectangle 1123">
                <a:extLst>
                  <a:ext uri="{FF2B5EF4-FFF2-40B4-BE49-F238E27FC236}">
                    <a16:creationId xmlns:a16="http://schemas.microsoft.com/office/drawing/2014/main" id="{7673C962-A167-4902-8B60-0576D3205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6" name="Rectangle 1124">
                <a:extLst>
                  <a:ext uri="{FF2B5EF4-FFF2-40B4-BE49-F238E27FC236}">
                    <a16:creationId xmlns:a16="http://schemas.microsoft.com/office/drawing/2014/main" id="{460A6575-1554-4227-A5B6-2B1CFB91D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r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7" name="Rectangle 1125">
                <a:extLst>
                  <a:ext uri="{FF2B5EF4-FFF2-40B4-BE49-F238E27FC236}">
                    <a16:creationId xmlns:a16="http://schemas.microsoft.com/office/drawing/2014/main" id="{8040327F-FD5D-4093-A754-41D1006FF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k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8" name="Rectangle 1126">
                <a:extLst>
                  <a:ext uri="{FF2B5EF4-FFF2-40B4-BE49-F238E27FC236}">
                    <a16:creationId xmlns:a16="http://schemas.microsoft.com/office/drawing/2014/main" id="{5E9CB78B-A7E2-458C-A216-FB354BF10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e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9" name="Rectangle 1127">
                <a:extLst>
                  <a:ext uri="{FF2B5EF4-FFF2-40B4-BE49-F238E27FC236}">
                    <a16:creationId xmlns:a16="http://schemas.microsoft.com/office/drawing/2014/main" id="{DF8D929C-84B1-4886-8909-8C5A315CF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r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0" name="Rectangle 1128">
                <a:extLst>
                  <a:ext uri="{FF2B5EF4-FFF2-40B4-BE49-F238E27FC236}">
                    <a16:creationId xmlns:a16="http://schemas.microsoft.com/office/drawing/2014/main" id="{2A270E5D-9E24-4A12-8D0F-130C978CB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1" name="Rectangle 1129">
                <a:extLst>
                  <a:ext uri="{FF2B5EF4-FFF2-40B4-BE49-F238E27FC236}">
                    <a16:creationId xmlns:a16="http://schemas.microsoft.com/office/drawing/2014/main" id="{0E26775F-596A-4E5E-A82B-F16341A39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2" name="Rectangle 1130">
                <a:extLst>
                  <a:ext uri="{FF2B5EF4-FFF2-40B4-BE49-F238E27FC236}">
                    <a16:creationId xmlns:a16="http://schemas.microsoft.com/office/drawing/2014/main" id="{5CDE5E84-686C-4214-B406-439B04096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3" name="Rectangle 1131">
                <a:extLst>
                  <a:ext uri="{FF2B5EF4-FFF2-40B4-BE49-F238E27FC236}">
                    <a16:creationId xmlns:a16="http://schemas.microsoft.com/office/drawing/2014/main" id="{6F95A3D1-A110-4AD2-9F68-F84117A08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[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4" name="Rectangle 1132">
                <a:extLst>
                  <a:ext uri="{FF2B5EF4-FFF2-40B4-BE49-F238E27FC236}">
                    <a16:creationId xmlns:a16="http://schemas.microsoft.com/office/drawing/2014/main" id="{9FD8CB16-4A8A-4750-BD58-35ADA2430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T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5" name="Rectangle 1133">
                <a:extLst>
                  <a:ext uri="{FF2B5EF4-FFF2-40B4-BE49-F238E27FC236}">
                    <a16:creationId xmlns:a16="http://schemas.microsoft.com/office/drawing/2014/main" id="{338C7CA9-A24F-4458-9286-4CACEF35F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6" name="Rectangle 1134">
                <a:extLst>
                  <a:ext uri="{FF2B5EF4-FFF2-40B4-BE49-F238E27FC236}">
                    <a16:creationId xmlns:a16="http://schemas.microsoft.com/office/drawing/2014/main" id="{6624C386-677B-402D-AAD8-41222C9F1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7" name="Rectangle 1135">
                <a:extLst>
                  <a:ext uri="{FF2B5EF4-FFF2-40B4-BE49-F238E27FC236}">
                    <a16:creationId xmlns:a16="http://schemas.microsoft.com/office/drawing/2014/main" id="{718347F5-F5B3-42AB-9D75-8F92A62C7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816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]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8" name="Rectangle 1136">
                <a:extLst>
                  <a:ext uri="{FF2B5EF4-FFF2-40B4-BE49-F238E27FC236}">
                    <a16:creationId xmlns:a16="http://schemas.microsoft.com/office/drawing/2014/main" id="{3272A00A-63BF-4628-AD8B-6AE5E5C7E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9" name="Rectangle 1137">
                <a:extLst>
                  <a:ext uri="{FF2B5EF4-FFF2-40B4-BE49-F238E27FC236}">
                    <a16:creationId xmlns:a16="http://schemas.microsoft.com/office/drawing/2014/main" id="{FB4E4E71-7171-4C93-A960-0400B2C45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0" name="Rectangle 1138">
                <a:extLst>
                  <a:ext uri="{FF2B5EF4-FFF2-40B4-BE49-F238E27FC236}">
                    <a16:creationId xmlns:a16="http://schemas.microsoft.com/office/drawing/2014/main" id="{03F99135-2246-483E-8E2D-DC8791C75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1" name="Rectangle 1139">
                <a:extLst>
                  <a:ext uri="{FF2B5EF4-FFF2-40B4-BE49-F238E27FC236}">
                    <a16:creationId xmlns:a16="http://schemas.microsoft.com/office/drawing/2014/main" id="{1368819B-27E8-4D3A-92A8-661FB3115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2" name="Rectangle 1140">
                <a:extLst>
                  <a:ext uri="{FF2B5EF4-FFF2-40B4-BE49-F238E27FC236}">
                    <a16:creationId xmlns:a16="http://schemas.microsoft.com/office/drawing/2014/main" id="{B15D00C1-5252-4993-8106-F05611E3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3" name="Rectangle 1141">
                <a:extLst>
                  <a:ext uri="{FF2B5EF4-FFF2-40B4-BE49-F238E27FC236}">
                    <a16:creationId xmlns:a16="http://schemas.microsoft.com/office/drawing/2014/main" id="{D77E90D6-DB88-43CE-AB20-215DD95AF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4" name="Rectangle 1142">
                <a:extLst>
                  <a:ext uri="{FF2B5EF4-FFF2-40B4-BE49-F238E27FC236}">
                    <a16:creationId xmlns:a16="http://schemas.microsoft.com/office/drawing/2014/main" id="{75884746-AFE7-4484-B4B6-E21214B3C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5" name="Rectangle 1143">
                <a:extLst>
                  <a:ext uri="{FF2B5EF4-FFF2-40B4-BE49-F238E27FC236}">
                    <a16:creationId xmlns:a16="http://schemas.microsoft.com/office/drawing/2014/main" id="{F99B064B-A61F-46BB-A1FC-3FF5E0A5D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6" name="Rectangle 1144">
                <a:extLst>
                  <a:ext uri="{FF2B5EF4-FFF2-40B4-BE49-F238E27FC236}">
                    <a16:creationId xmlns:a16="http://schemas.microsoft.com/office/drawing/2014/main" id="{A58040C8-A0C4-4CF0-80EA-9AF9660B1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7" name="Rectangle 1145">
                <a:extLst>
                  <a:ext uri="{FF2B5EF4-FFF2-40B4-BE49-F238E27FC236}">
                    <a16:creationId xmlns:a16="http://schemas.microsoft.com/office/drawing/2014/main" id="{5002359E-7589-4708-A583-A5511CC7A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8" name="Rectangle 1146">
                <a:extLst>
                  <a:ext uri="{FF2B5EF4-FFF2-40B4-BE49-F238E27FC236}">
                    <a16:creationId xmlns:a16="http://schemas.microsoft.com/office/drawing/2014/main" id="{FD234DA7-502B-4292-A49F-A62D2C20E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-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9" name="Rectangle 1147">
                <a:extLst>
                  <a:ext uri="{FF2B5EF4-FFF2-40B4-BE49-F238E27FC236}">
                    <a16:creationId xmlns:a16="http://schemas.microsoft.com/office/drawing/2014/main" id="{6CC8E3AC-126A-4C1B-9BC2-975684AE7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0" name="Rectangle 1148">
                <a:extLst>
                  <a:ext uri="{FF2B5EF4-FFF2-40B4-BE49-F238E27FC236}">
                    <a16:creationId xmlns:a16="http://schemas.microsoft.com/office/drawing/2014/main" id="{FF79E800-08CA-4974-9678-812C405B9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1" name="Rectangle 1149">
                <a:extLst>
                  <a:ext uri="{FF2B5EF4-FFF2-40B4-BE49-F238E27FC236}">
                    <a16:creationId xmlns:a16="http://schemas.microsoft.com/office/drawing/2014/main" id="{16A3392C-2CFB-4B14-8EC0-3FA1E5F23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.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2" name="Rectangle 1150">
                <a:extLst>
                  <a:ext uri="{FF2B5EF4-FFF2-40B4-BE49-F238E27FC236}">
                    <a16:creationId xmlns:a16="http://schemas.microsoft.com/office/drawing/2014/main" id="{07D19269-2F5F-4F8E-86B6-A56058EDA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3" name="Rectangle 1151">
                <a:extLst>
                  <a:ext uri="{FF2B5EF4-FFF2-40B4-BE49-F238E27FC236}">
                    <a16:creationId xmlns:a16="http://schemas.microsoft.com/office/drawing/2014/main" id="{ECECF0E4-CCCE-45D3-B07D-1A585F058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4" name="Rectangle 1152">
                <a:extLst>
                  <a:ext uri="{FF2B5EF4-FFF2-40B4-BE49-F238E27FC236}">
                    <a16:creationId xmlns:a16="http://schemas.microsoft.com/office/drawing/2014/main" id="{7B0CCA93-EFE5-45DC-8063-DC37AA5E2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7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5" name="Rectangle 1153">
                <a:extLst>
                  <a:ext uri="{FF2B5EF4-FFF2-40B4-BE49-F238E27FC236}">
                    <a16:creationId xmlns:a16="http://schemas.microsoft.com/office/drawing/2014/main" id="{62C21804-19E9-4C40-9DCE-408D7F165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7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d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6" name="Rectangle 1154">
                <a:extLst>
                  <a:ext uri="{FF2B5EF4-FFF2-40B4-BE49-F238E27FC236}">
                    <a16:creationId xmlns:a16="http://schemas.microsoft.com/office/drawing/2014/main" id="{377434BF-1E06-4892-AA31-AECAD280F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B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7" name="Rectangle 1155">
                <a:extLst>
                  <a:ext uri="{FF2B5EF4-FFF2-40B4-BE49-F238E27FC236}">
                    <a16:creationId xmlns:a16="http://schemas.microsoft.com/office/drawing/2014/main" id="{99A6CDDD-6DFA-4CAE-A90F-27775725B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880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m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8" name="Rectangle 1156">
                <a:extLst>
                  <a:ext uri="{FF2B5EF4-FFF2-40B4-BE49-F238E27FC236}">
                    <a16:creationId xmlns:a16="http://schemas.microsoft.com/office/drawing/2014/main" id="{5B2009D0-68D4-4C45-A41D-C7F1BE84E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9" name="Rectangle 1157">
                <a:extLst>
                  <a:ext uri="{FF2B5EF4-FFF2-40B4-BE49-F238E27FC236}">
                    <a16:creationId xmlns:a16="http://schemas.microsoft.com/office/drawing/2014/main" id="{CABFE7AB-CB10-4900-B5F1-2F61FA49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0" name="Rectangle 1158">
                <a:extLst>
                  <a:ext uri="{FF2B5EF4-FFF2-40B4-BE49-F238E27FC236}">
                    <a16:creationId xmlns:a16="http://schemas.microsoft.com/office/drawing/2014/main" id="{003323D2-D102-438D-AB42-312A0364F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1" name="Rectangle 1159">
                <a:extLst>
                  <a:ext uri="{FF2B5EF4-FFF2-40B4-BE49-F238E27FC236}">
                    <a16:creationId xmlns:a16="http://schemas.microsoft.com/office/drawing/2014/main" id="{8EC21F60-4E6E-4690-8581-2F2827237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2" name="Rectangle 1160">
                <a:extLst>
                  <a:ext uri="{FF2B5EF4-FFF2-40B4-BE49-F238E27FC236}">
                    <a16:creationId xmlns:a16="http://schemas.microsoft.com/office/drawing/2014/main" id="{D185FFB7-919B-480D-A7D7-A6D89F8FE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4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3" name="Rectangle 1161">
                <a:extLst>
                  <a:ext uri="{FF2B5EF4-FFF2-40B4-BE49-F238E27FC236}">
                    <a16:creationId xmlns:a16="http://schemas.microsoft.com/office/drawing/2014/main" id="{F269FE57-3884-455B-B669-24BFB72E7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4" name="Rectangle 1162">
                <a:extLst>
                  <a:ext uri="{FF2B5EF4-FFF2-40B4-BE49-F238E27FC236}">
                    <a16:creationId xmlns:a16="http://schemas.microsoft.com/office/drawing/2014/main" id="{FC5D875E-5B5D-4C05-AC0E-6A8FFA867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3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5" name="Rectangle 1163">
                <a:extLst>
                  <a:ext uri="{FF2B5EF4-FFF2-40B4-BE49-F238E27FC236}">
                    <a16:creationId xmlns:a16="http://schemas.microsoft.com/office/drawing/2014/main" id="{078C5A3F-FE40-4071-A26E-78B6897DA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2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6" name="Rectangle 1164">
                <a:extLst>
                  <a:ext uri="{FF2B5EF4-FFF2-40B4-BE49-F238E27FC236}">
                    <a16:creationId xmlns:a16="http://schemas.microsoft.com/office/drawing/2014/main" id="{A97CD88A-DE27-42C3-9AAA-9C95E1B1E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2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7" name="Rectangle 1165">
                <a:extLst>
                  <a:ext uri="{FF2B5EF4-FFF2-40B4-BE49-F238E27FC236}">
                    <a16:creationId xmlns:a16="http://schemas.microsoft.com/office/drawing/2014/main" id="{5F817AC5-C472-42AC-8C48-E3C1D59AA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1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.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8" name="Rectangle 1166">
                <a:extLst>
                  <a:ext uri="{FF2B5EF4-FFF2-40B4-BE49-F238E27FC236}">
                    <a16:creationId xmlns:a16="http://schemas.microsoft.com/office/drawing/2014/main" id="{FEB2EDAF-B7DD-48E7-936C-3C7D2EED0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1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9" name="Rectangle 1167">
                <a:extLst>
                  <a:ext uri="{FF2B5EF4-FFF2-40B4-BE49-F238E27FC236}">
                    <a16:creationId xmlns:a16="http://schemas.microsoft.com/office/drawing/2014/main" id="{5B7B4849-FD0C-4903-A3CD-3E2ABB07B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0" name="Rectangle 1168">
                <a:extLst>
                  <a:ext uri="{FF2B5EF4-FFF2-40B4-BE49-F238E27FC236}">
                    <a16:creationId xmlns:a16="http://schemas.microsoft.com/office/drawing/2014/main" id="{D2021D53-546A-49D8-B7CC-D973F6619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0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1" name="Rectangle 1169">
                <a:extLst>
                  <a:ext uri="{FF2B5EF4-FFF2-40B4-BE49-F238E27FC236}">
                    <a16:creationId xmlns:a16="http://schemas.microsoft.com/office/drawing/2014/main" id="{33ED8E81-BCA3-47D9-B772-554352DA1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2" name="Rectangle 1170">
                <a:extLst>
                  <a:ext uri="{FF2B5EF4-FFF2-40B4-BE49-F238E27FC236}">
                    <a16:creationId xmlns:a16="http://schemas.microsoft.com/office/drawing/2014/main" id="{11D09CC5-901F-477C-9E2F-B5A739485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3" name="Rectangle 1171">
                <a:extLst>
                  <a:ext uri="{FF2B5EF4-FFF2-40B4-BE49-F238E27FC236}">
                    <a16:creationId xmlns:a16="http://schemas.microsoft.com/office/drawing/2014/main" id="{54C65857-539F-4DAB-B123-C8BADBC1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8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4" name="Rectangle 1172">
                <a:extLst>
                  <a:ext uri="{FF2B5EF4-FFF2-40B4-BE49-F238E27FC236}">
                    <a16:creationId xmlns:a16="http://schemas.microsoft.com/office/drawing/2014/main" id="{C5466327-B882-41CC-AE77-EA940E199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7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5" name="Rectangle 1173">
                <a:extLst>
                  <a:ext uri="{FF2B5EF4-FFF2-40B4-BE49-F238E27FC236}">
                    <a16:creationId xmlns:a16="http://schemas.microsoft.com/office/drawing/2014/main" id="{16A9AB8C-539B-4D0B-8079-13EAE34E1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7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s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6" name="Rectangle 1174">
                <a:extLst>
                  <a:ext uri="{FF2B5EF4-FFF2-40B4-BE49-F238E27FC236}">
                    <a16:creationId xmlns:a16="http://schemas.microsoft.com/office/drawing/2014/main" id="{8E2B9DF1-67E3-4703-9265-11758C0CB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7" name="Rectangle 1175">
                <a:extLst>
                  <a:ext uri="{FF2B5EF4-FFF2-40B4-BE49-F238E27FC236}">
                    <a16:creationId xmlns:a16="http://schemas.microsoft.com/office/drawing/2014/main" id="{C4865082-776D-4A5C-A84E-3B51F94D7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" y="1944"/>
                <a:ext cx="5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9999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8" name="Rectangle 1176">
                <a:extLst>
                  <a:ext uri="{FF2B5EF4-FFF2-40B4-BE49-F238E27FC236}">
                    <a16:creationId xmlns:a16="http://schemas.microsoft.com/office/drawing/2014/main" id="{1AE62717-08A9-4290-9D24-3320C4B73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786"/>
                <a:ext cx="2579" cy="2141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9" name="Rectangle 1177">
                <a:extLst>
                  <a:ext uri="{FF2B5EF4-FFF2-40B4-BE49-F238E27FC236}">
                    <a16:creationId xmlns:a16="http://schemas.microsoft.com/office/drawing/2014/main" id="{3DEB3FF4-1F28-46CA-A8F6-C0236A0C5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4100"/>
                <a:ext cx="2944" cy="1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0" name="Rectangle 1178">
                <a:extLst>
                  <a:ext uri="{FF2B5EF4-FFF2-40B4-BE49-F238E27FC236}">
                    <a16:creationId xmlns:a16="http://schemas.microsoft.com/office/drawing/2014/main" id="{AB9C6846-062E-4236-B6E6-70DC52EED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4164"/>
                <a:ext cx="929" cy="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ourier New" panose="02070309020205020404" pitchFamily="49" charset="0"/>
                  </a:rPr>
                  <a:t>Date: 16.APR.2003  00:10:26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18" name="Freeform 825">
              <a:extLst>
                <a:ext uri="{FF2B5EF4-FFF2-40B4-BE49-F238E27FC236}">
                  <a16:creationId xmlns:a16="http://schemas.microsoft.com/office/drawing/2014/main" id="{A712B891-704A-4BA9-9566-BC3932F9A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77" y="4872203"/>
              <a:ext cx="3649679" cy="136737"/>
            </a:xfrm>
            <a:custGeom>
              <a:avLst/>
              <a:gdLst>
                <a:gd name="T0" fmla="*/ 9 w 624"/>
                <a:gd name="T1" fmla="*/ 14 h 23"/>
                <a:gd name="T2" fmla="*/ 19 w 624"/>
                <a:gd name="T3" fmla="*/ 14 h 23"/>
                <a:gd name="T4" fmla="*/ 30 w 624"/>
                <a:gd name="T5" fmla="*/ 21 h 23"/>
                <a:gd name="T6" fmla="*/ 41 w 624"/>
                <a:gd name="T7" fmla="*/ 13 h 23"/>
                <a:gd name="T8" fmla="*/ 52 w 624"/>
                <a:gd name="T9" fmla="*/ 12 h 23"/>
                <a:gd name="T10" fmla="*/ 62 w 624"/>
                <a:gd name="T11" fmla="*/ 15 h 23"/>
                <a:gd name="T12" fmla="*/ 72 w 624"/>
                <a:gd name="T13" fmla="*/ 12 h 23"/>
                <a:gd name="T14" fmla="*/ 83 w 624"/>
                <a:gd name="T15" fmla="*/ 4 h 23"/>
                <a:gd name="T16" fmla="*/ 94 w 624"/>
                <a:gd name="T17" fmla="*/ 7 h 23"/>
                <a:gd name="T18" fmla="*/ 105 w 624"/>
                <a:gd name="T19" fmla="*/ 10 h 23"/>
                <a:gd name="T20" fmla="*/ 116 w 624"/>
                <a:gd name="T21" fmla="*/ 12 h 23"/>
                <a:gd name="T22" fmla="*/ 127 w 624"/>
                <a:gd name="T23" fmla="*/ 8 h 23"/>
                <a:gd name="T24" fmla="*/ 138 w 624"/>
                <a:gd name="T25" fmla="*/ 6 h 23"/>
                <a:gd name="T26" fmla="*/ 148 w 624"/>
                <a:gd name="T27" fmla="*/ 18 h 23"/>
                <a:gd name="T28" fmla="*/ 157 w 624"/>
                <a:gd name="T29" fmla="*/ 14 h 23"/>
                <a:gd name="T30" fmla="*/ 167 w 624"/>
                <a:gd name="T31" fmla="*/ 8 h 23"/>
                <a:gd name="T32" fmla="*/ 178 w 624"/>
                <a:gd name="T33" fmla="*/ 18 h 23"/>
                <a:gd name="T34" fmla="*/ 189 w 624"/>
                <a:gd name="T35" fmla="*/ 20 h 23"/>
                <a:gd name="T36" fmla="*/ 200 w 624"/>
                <a:gd name="T37" fmla="*/ 12 h 23"/>
                <a:gd name="T38" fmla="*/ 210 w 624"/>
                <a:gd name="T39" fmla="*/ 15 h 23"/>
                <a:gd name="T40" fmla="*/ 221 w 624"/>
                <a:gd name="T41" fmla="*/ 10 h 23"/>
                <a:gd name="T42" fmla="*/ 232 w 624"/>
                <a:gd name="T43" fmla="*/ 8 h 23"/>
                <a:gd name="T44" fmla="*/ 242 w 624"/>
                <a:gd name="T45" fmla="*/ 11 h 23"/>
                <a:gd name="T46" fmla="*/ 252 w 624"/>
                <a:gd name="T47" fmla="*/ 9 h 23"/>
                <a:gd name="T48" fmla="*/ 262 w 624"/>
                <a:gd name="T49" fmla="*/ 6 h 23"/>
                <a:gd name="T50" fmla="*/ 273 w 624"/>
                <a:gd name="T51" fmla="*/ 6 h 23"/>
                <a:gd name="T52" fmla="*/ 283 w 624"/>
                <a:gd name="T53" fmla="*/ 16 h 23"/>
                <a:gd name="T54" fmla="*/ 294 w 624"/>
                <a:gd name="T55" fmla="*/ 16 h 23"/>
                <a:gd name="T56" fmla="*/ 303 w 624"/>
                <a:gd name="T57" fmla="*/ 8 h 23"/>
                <a:gd name="T58" fmla="*/ 314 w 624"/>
                <a:gd name="T59" fmla="*/ 12 h 23"/>
                <a:gd name="T60" fmla="*/ 325 w 624"/>
                <a:gd name="T61" fmla="*/ 15 h 23"/>
                <a:gd name="T62" fmla="*/ 335 w 624"/>
                <a:gd name="T63" fmla="*/ 9 h 23"/>
                <a:gd name="T64" fmla="*/ 346 w 624"/>
                <a:gd name="T65" fmla="*/ 14 h 23"/>
                <a:gd name="T66" fmla="*/ 356 w 624"/>
                <a:gd name="T67" fmla="*/ 7 h 23"/>
                <a:gd name="T68" fmla="*/ 367 w 624"/>
                <a:gd name="T69" fmla="*/ 12 h 23"/>
                <a:gd name="T70" fmla="*/ 378 w 624"/>
                <a:gd name="T71" fmla="*/ 7 h 23"/>
                <a:gd name="T72" fmla="*/ 389 w 624"/>
                <a:gd name="T73" fmla="*/ 13 h 23"/>
                <a:gd name="T74" fmla="*/ 400 w 624"/>
                <a:gd name="T75" fmla="*/ 2 h 23"/>
                <a:gd name="T76" fmla="*/ 410 w 624"/>
                <a:gd name="T77" fmla="*/ 13 h 23"/>
                <a:gd name="T78" fmla="*/ 420 w 624"/>
                <a:gd name="T79" fmla="*/ 11 h 23"/>
                <a:gd name="T80" fmla="*/ 431 w 624"/>
                <a:gd name="T81" fmla="*/ 3 h 23"/>
                <a:gd name="T82" fmla="*/ 442 w 624"/>
                <a:gd name="T83" fmla="*/ 12 h 23"/>
                <a:gd name="T84" fmla="*/ 453 w 624"/>
                <a:gd name="T85" fmla="*/ 7 h 23"/>
                <a:gd name="T86" fmla="*/ 464 w 624"/>
                <a:gd name="T87" fmla="*/ 18 h 23"/>
                <a:gd name="T88" fmla="*/ 474 w 624"/>
                <a:gd name="T89" fmla="*/ 19 h 23"/>
                <a:gd name="T90" fmla="*/ 484 w 624"/>
                <a:gd name="T91" fmla="*/ 11 h 23"/>
                <a:gd name="T92" fmla="*/ 495 w 624"/>
                <a:gd name="T93" fmla="*/ 11 h 23"/>
                <a:gd name="T94" fmla="*/ 506 w 624"/>
                <a:gd name="T95" fmla="*/ 14 h 23"/>
                <a:gd name="T96" fmla="*/ 517 w 624"/>
                <a:gd name="T97" fmla="*/ 9 h 23"/>
                <a:gd name="T98" fmla="*/ 527 w 624"/>
                <a:gd name="T99" fmla="*/ 9 h 23"/>
                <a:gd name="T100" fmla="*/ 538 w 624"/>
                <a:gd name="T101" fmla="*/ 8 h 23"/>
                <a:gd name="T102" fmla="*/ 549 w 624"/>
                <a:gd name="T103" fmla="*/ 6 h 23"/>
                <a:gd name="T104" fmla="*/ 558 w 624"/>
                <a:gd name="T105" fmla="*/ 12 h 23"/>
                <a:gd name="T106" fmla="*/ 569 w 624"/>
                <a:gd name="T107" fmla="*/ 15 h 23"/>
                <a:gd name="T108" fmla="*/ 579 w 624"/>
                <a:gd name="T109" fmla="*/ 11 h 23"/>
                <a:gd name="T110" fmla="*/ 589 w 624"/>
                <a:gd name="T111" fmla="*/ 11 h 23"/>
                <a:gd name="T112" fmla="*/ 600 w 624"/>
                <a:gd name="T113" fmla="*/ 14 h 23"/>
                <a:gd name="T114" fmla="*/ 610 w 624"/>
                <a:gd name="T115" fmla="*/ 2 h 23"/>
                <a:gd name="T116" fmla="*/ 621 w 624"/>
                <a:gd name="T117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4" h="23">
                  <a:moveTo>
                    <a:pt x="0" y="6"/>
                  </a:moveTo>
                  <a:lnTo>
                    <a:pt x="0" y="6"/>
                  </a:lnTo>
                  <a:lnTo>
                    <a:pt x="1" y="7"/>
                  </a:lnTo>
                  <a:lnTo>
                    <a:pt x="2" y="9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9" y="14"/>
                  </a:lnTo>
                  <a:lnTo>
                    <a:pt x="10" y="16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20" y="10"/>
                  </a:lnTo>
                  <a:lnTo>
                    <a:pt x="21" y="14"/>
                  </a:lnTo>
                  <a:lnTo>
                    <a:pt x="22" y="15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6" y="16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9" y="20"/>
                  </a:lnTo>
                  <a:lnTo>
                    <a:pt x="30" y="21"/>
                  </a:lnTo>
                  <a:lnTo>
                    <a:pt x="31" y="20"/>
                  </a:lnTo>
                  <a:lnTo>
                    <a:pt x="32" y="19"/>
                  </a:lnTo>
                  <a:lnTo>
                    <a:pt x="33" y="18"/>
                  </a:lnTo>
                  <a:lnTo>
                    <a:pt x="34" y="19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7" y="18"/>
                  </a:lnTo>
                  <a:lnTo>
                    <a:pt x="38" y="17"/>
                  </a:lnTo>
                  <a:lnTo>
                    <a:pt x="39" y="16"/>
                  </a:lnTo>
                  <a:lnTo>
                    <a:pt x="40" y="14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43" y="11"/>
                  </a:lnTo>
                  <a:lnTo>
                    <a:pt x="44" y="10"/>
                  </a:lnTo>
                  <a:lnTo>
                    <a:pt x="45" y="9"/>
                  </a:lnTo>
                  <a:lnTo>
                    <a:pt x="46" y="7"/>
                  </a:lnTo>
                  <a:lnTo>
                    <a:pt x="47" y="4"/>
                  </a:lnTo>
                  <a:lnTo>
                    <a:pt x="48" y="3"/>
                  </a:lnTo>
                  <a:lnTo>
                    <a:pt x="49" y="6"/>
                  </a:lnTo>
                  <a:lnTo>
                    <a:pt x="50" y="8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5" y="11"/>
                  </a:lnTo>
                  <a:lnTo>
                    <a:pt x="56" y="8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8" y="10"/>
                  </a:lnTo>
                  <a:lnTo>
                    <a:pt x="59" y="13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3" y="14"/>
                  </a:lnTo>
                  <a:lnTo>
                    <a:pt x="64" y="15"/>
                  </a:lnTo>
                  <a:lnTo>
                    <a:pt x="65" y="18"/>
                  </a:lnTo>
                  <a:lnTo>
                    <a:pt x="66" y="20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19"/>
                  </a:lnTo>
                  <a:lnTo>
                    <a:pt x="70" y="18"/>
                  </a:lnTo>
                  <a:lnTo>
                    <a:pt x="71" y="14"/>
                  </a:lnTo>
                  <a:lnTo>
                    <a:pt x="71" y="16"/>
                  </a:lnTo>
                  <a:lnTo>
                    <a:pt x="72" y="12"/>
                  </a:lnTo>
                  <a:lnTo>
                    <a:pt x="73" y="10"/>
                  </a:lnTo>
                  <a:lnTo>
                    <a:pt x="74" y="9"/>
                  </a:lnTo>
                  <a:lnTo>
                    <a:pt x="75" y="9"/>
                  </a:lnTo>
                  <a:lnTo>
                    <a:pt x="76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81" y="4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4" y="3"/>
                  </a:lnTo>
                  <a:lnTo>
                    <a:pt x="85" y="4"/>
                  </a:lnTo>
                  <a:lnTo>
                    <a:pt x="86" y="4"/>
                  </a:lnTo>
                  <a:lnTo>
                    <a:pt x="87" y="7"/>
                  </a:lnTo>
                  <a:lnTo>
                    <a:pt x="88" y="9"/>
                  </a:lnTo>
                  <a:lnTo>
                    <a:pt x="89" y="10"/>
                  </a:lnTo>
                  <a:lnTo>
                    <a:pt x="90" y="10"/>
                  </a:lnTo>
                  <a:lnTo>
                    <a:pt x="91" y="10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5" y="6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3"/>
                  </a:lnTo>
                  <a:lnTo>
                    <a:pt x="100" y="3"/>
                  </a:lnTo>
                  <a:lnTo>
                    <a:pt x="101" y="8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4" y="10"/>
                  </a:lnTo>
                  <a:lnTo>
                    <a:pt x="105" y="10"/>
                  </a:lnTo>
                  <a:lnTo>
                    <a:pt x="106" y="10"/>
                  </a:lnTo>
                  <a:lnTo>
                    <a:pt x="107" y="12"/>
                  </a:lnTo>
                  <a:lnTo>
                    <a:pt x="108" y="13"/>
                  </a:lnTo>
                  <a:lnTo>
                    <a:pt x="109" y="14"/>
                  </a:lnTo>
                  <a:lnTo>
                    <a:pt x="110" y="13"/>
                  </a:lnTo>
                  <a:lnTo>
                    <a:pt x="111" y="12"/>
                  </a:lnTo>
                  <a:lnTo>
                    <a:pt x="112" y="11"/>
                  </a:lnTo>
                  <a:lnTo>
                    <a:pt x="113" y="11"/>
                  </a:lnTo>
                  <a:lnTo>
                    <a:pt x="114" y="12"/>
                  </a:lnTo>
                  <a:lnTo>
                    <a:pt x="115" y="13"/>
                  </a:lnTo>
                  <a:lnTo>
                    <a:pt x="116" y="12"/>
                  </a:lnTo>
                  <a:lnTo>
                    <a:pt x="117" y="12"/>
                  </a:lnTo>
                  <a:lnTo>
                    <a:pt x="118" y="11"/>
                  </a:lnTo>
                  <a:lnTo>
                    <a:pt x="119" y="9"/>
                  </a:lnTo>
                  <a:lnTo>
                    <a:pt x="120" y="10"/>
                  </a:lnTo>
                  <a:lnTo>
                    <a:pt x="121" y="10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7"/>
                  </a:lnTo>
                  <a:lnTo>
                    <a:pt x="125" y="7"/>
                  </a:lnTo>
                  <a:lnTo>
                    <a:pt x="126" y="7"/>
                  </a:lnTo>
                  <a:lnTo>
                    <a:pt x="127" y="8"/>
                  </a:lnTo>
                  <a:lnTo>
                    <a:pt x="128" y="8"/>
                  </a:lnTo>
                  <a:lnTo>
                    <a:pt x="129" y="7"/>
                  </a:lnTo>
                  <a:lnTo>
                    <a:pt x="130" y="6"/>
                  </a:lnTo>
                  <a:lnTo>
                    <a:pt x="131" y="5"/>
                  </a:lnTo>
                  <a:lnTo>
                    <a:pt x="132" y="3"/>
                  </a:lnTo>
                  <a:lnTo>
                    <a:pt x="133" y="6"/>
                  </a:lnTo>
                  <a:lnTo>
                    <a:pt x="134" y="7"/>
                  </a:lnTo>
                  <a:lnTo>
                    <a:pt x="135" y="7"/>
                  </a:lnTo>
                  <a:lnTo>
                    <a:pt x="136" y="7"/>
                  </a:lnTo>
                  <a:lnTo>
                    <a:pt x="137" y="7"/>
                  </a:lnTo>
                  <a:lnTo>
                    <a:pt x="138" y="6"/>
                  </a:lnTo>
                  <a:lnTo>
                    <a:pt x="139" y="7"/>
                  </a:lnTo>
                  <a:lnTo>
                    <a:pt x="140" y="8"/>
                  </a:lnTo>
                  <a:lnTo>
                    <a:pt x="141" y="9"/>
                  </a:lnTo>
                  <a:lnTo>
                    <a:pt x="142" y="8"/>
                  </a:lnTo>
                  <a:lnTo>
                    <a:pt x="143" y="5"/>
                  </a:lnTo>
                  <a:lnTo>
                    <a:pt x="143" y="6"/>
                  </a:lnTo>
                  <a:lnTo>
                    <a:pt x="144" y="8"/>
                  </a:lnTo>
                  <a:lnTo>
                    <a:pt x="145" y="10"/>
                  </a:lnTo>
                  <a:lnTo>
                    <a:pt x="146" y="11"/>
                  </a:lnTo>
                  <a:lnTo>
                    <a:pt x="147" y="14"/>
                  </a:lnTo>
                  <a:lnTo>
                    <a:pt x="148" y="18"/>
                  </a:lnTo>
                  <a:lnTo>
                    <a:pt x="149" y="20"/>
                  </a:lnTo>
                  <a:lnTo>
                    <a:pt x="150" y="21"/>
                  </a:lnTo>
                  <a:lnTo>
                    <a:pt x="151" y="20"/>
                  </a:lnTo>
                  <a:lnTo>
                    <a:pt x="152" y="20"/>
                  </a:lnTo>
                  <a:lnTo>
                    <a:pt x="153" y="21"/>
                  </a:lnTo>
                  <a:lnTo>
                    <a:pt x="154" y="21"/>
                  </a:lnTo>
                  <a:lnTo>
                    <a:pt x="155" y="17"/>
                  </a:lnTo>
                  <a:lnTo>
                    <a:pt x="155" y="20"/>
                  </a:lnTo>
                  <a:lnTo>
                    <a:pt x="156" y="13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57" y="14"/>
                  </a:lnTo>
                  <a:lnTo>
                    <a:pt x="158" y="14"/>
                  </a:lnTo>
                  <a:lnTo>
                    <a:pt x="159" y="14"/>
                  </a:lnTo>
                  <a:lnTo>
                    <a:pt x="160" y="13"/>
                  </a:lnTo>
                  <a:lnTo>
                    <a:pt x="161" y="12"/>
                  </a:lnTo>
                  <a:lnTo>
                    <a:pt x="162" y="10"/>
                  </a:lnTo>
                  <a:lnTo>
                    <a:pt x="163" y="9"/>
                  </a:lnTo>
                  <a:lnTo>
                    <a:pt x="164" y="7"/>
                  </a:lnTo>
                  <a:lnTo>
                    <a:pt x="165" y="6"/>
                  </a:lnTo>
                  <a:lnTo>
                    <a:pt x="166" y="7"/>
                  </a:lnTo>
                  <a:lnTo>
                    <a:pt x="167" y="8"/>
                  </a:lnTo>
                  <a:lnTo>
                    <a:pt x="168" y="9"/>
                  </a:lnTo>
                  <a:lnTo>
                    <a:pt x="169" y="11"/>
                  </a:lnTo>
                  <a:lnTo>
                    <a:pt x="170" y="13"/>
                  </a:lnTo>
                  <a:lnTo>
                    <a:pt x="171" y="14"/>
                  </a:lnTo>
                  <a:lnTo>
                    <a:pt x="172" y="15"/>
                  </a:lnTo>
                  <a:lnTo>
                    <a:pt x="173" y="16"/>
                  </a:lnTo>
                  <a:lnTo>
                    <a:pt x="174" y="16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8" y="18"/>
                  </a:lnTo>
                  <a:lnTo>
                    <a:pt x="179" y="20"/>
                  </a:lnTo>
                  <a:lnTo>
                    <a:pt x="180" y="21"/>
                  </a:lnTo>
                  <a:lnTo>
                    <a:pt x="181" y="20"/>
                  </a:lnTo>
                  <a:lnTo>
                    <a:pt x="182" y="21"/>
                  </a:lnTo>
                  <a:lnTo>
                    <a:pt x="183" y="22"/>
                  </a:lnTo>
                  <a:lnTo>
                    <a:pt x="184" y="23"/>
                  </a:lnTo>
                  <a:lnTo>
                    <a:pt x="185" y="23"/>
                  </a:lnTo>
                  <a:lnTo>
                    <a:pt x="186" y="23"/>
                  </a:lnTo>
                  <a:lnTo>
                    <a:pt x="187" y="22"/>
                  </a:lnTo>
                  <a:lnTo>
                    <a:pt x="188" y="21"/>
                  </a:lnTo>
                  <a:lnTo>
                    <a:pt x="189" y="20"/>
                  </a:lnTo>
                  <a:lnTo>
                    <a:pt x="190" y="19"/>
                  </a:lnTo>
                  <a:lnTo>
                    <a:pt x="191" y="18"/>
                  </a:lnTo>
                  <a:lnTo>
                    <a:pt x="192" y="19"/>
                  </a:lnTo>
                  <a:lnTo>
                    <a:pt x="193" y="19"/>
                  </a:lnTo>
                  <a:lnTo>
                    <a:pt x="194" y="18"/>
                  </a:lnTo>
                  <a:lnTo>
                    <a:pt x="195" y="17"/>
                  </a:lnTo>
                  <a:lnTo>
                    <a:pt x="196" y="16"/>
                  </a:lnTo>
                  <a:lnTo>
                    <a:pt x="197" y="15"/>
                  </a:lnTo>
                  <a:lnTo>
                    <a:pt x="198" y="14"/>
                  </a:lnTo>
                  <a:lnTo>
                    <a:pt x="199" y="13"/>
                  </a:lnTo>
                  <a:lnTo>
                    <a:pt x="200" y="12"/>
                  </a:lnTo>
                  <a:lnTo>
                    <a:pt x="201" y="10"/>
                  </a:lnTo>
                  <a:lnTo>
                    <a:pt x="202" y="9"/>
                  </a:lnTo>
                  <a:lnTo>
                    <a:pt x="203" y="11"/>
                  </a:lnTo>
                  <a:lnTo>
                    <a:pt x="204" y="13"/>
                  </a:lnTo>
                  <a:lnTo>
                    <a:pt x="205" y="16"/>
                  </a:lnTo>
                  <a:lnTo>
                    <a:pt x="206" y="17"/>
                  </a:lnTo>
                  <a:lnTo>
                    <a:pt x="207" y="18"/>
                  </a:lnTo>
                  <a:lnTo>
                    <a:pt x="208" y="18"/>
                  </a:lnTo>
                  <a:lnTo>
                    <a:pt x="209" y="17"/>
                  </a:lnTo>
                  <a:lnTo>
                    <a:pt x="210" y="14"/>
                  </a:lnTo>
                  <a:lnTo>
                    <a:pt x="210" y="15"/>
                  </a:lnTo>
                  <a:lnTo>
                    <a:pt x="211" y="13"/>
                  </a:lnTo>
                  <a:lnTo>
                    <a:pt x="212" y="13"/>
                  </a:lnTo>
                  <a:lnTo>
                    <a:pt x="213" y="11"/>
                  </a:lnTo>
                  <a:lnTo>
                    <a:pt x="214" y="8"/>
                  </a:lnTo>
                  <a:lnTo>
                    <a:pt x="215" y="8"/>
                  </a:lnTo>
                  <a:lnTo>
                    <a:pt x="216" y="9"/>
                  </a:lnTo>
                  <a:lnTo>
                    <a:pt x="217" y="10"/>
                  </a:lnTo>
                  <a:lnTo>
                    <a:pt x="218" y="10"/>
                  </a:lnTo>
                  <a:lnTo>
                    <a:pt x="219" y="10"/>
                  </a:lnTo>
                  <a:lnTo>
                    <a:pt x="220" y="10"/>
                  </a:lnTo>
                  <a:lnTo>
                    <a:pt x="221" y="10"/>
                  </a:lnTo>
                  <a:lnTo>
                    <a:pt x="222" y="9"/>
                  </a:lnTo>
                  <a:lnTo>
                    <a:pt x="223" y="7"/>
                  </a:lnTo>
                  <a:lnTo>
                    <a:pt x="224" y="5"/>
                  </a:lnTo>
                  <a:lnTo>
                    <a:pt x="225" y="4"/>
                  </a:lnTo>
                  <a:lnTo>
                    <a:pt x="226" y="9"/>
                  </a:lnTo>
                  <a:lnTo>
                    <a:pt x="227" y="10"/>
                  </a:lnTo>
                  <a:lnTo>
                    <a:pt x="228" y="11"/>
                  </a:lnTo>
                  <a:lnTo>
                    <a:pt x="229" y="11"/>
                  </a:lnTo>
                  <a:lnTo>
                    <a:pt x="230" y="10"/>
                  </a:lnTo>
                  <a:lnTo>
                    <a:pt x="231" y="9"/>
                  </a:lnTo>
                  <a:lnTo>
                    <a:pt x="232" y="8"/>
                  </a:lnTo>
                  <a:lnTo>
                    <a:pt x="233" y="9"/>
                  </a:lnTo>
                  <a:lnTo>
                    <a:pt x="234" y="11"/>
                  </a:lnTo>
                  <a:lnTo>
                    <a:pt x="235" y="13"/>
                  </a:lnTo>
                  <a:lnTo>
                    <a:pt x="236" y="14"/>
                  </a:lnTo>
                  <a:lnTo>
                    <a:pt x="237" y="13"/>
                  </a:lnTo>
                  <a:lnTo>
                    <a:pt x="238" y="9"/>
                  </a:lnTo>
                  <a:lnTo>
                    <a:pt x="238" y="11"/>
                  </a:lnTo>
                  <a:lnTo>
                    <a:pt x="239" y="7"/>
                  </a:lnTo>
                  <a:lnTo>
                    <a:pt x="240" y="7"/>
                  </a:lnTo>
                  <a:lnTo>
                    <a:pt x="241" y="9"/>
                  </a:lnTo>
                  <a:lnTo>
                    <a:pt x="242" y="11"/>
                  </a:lnTo>
                  <a:lnTo>
                    <a:pt x="243" y="14"/>
                  </a:lnTo>
                  <a:lnTo>
                    <a:pt x="244" y="16"/>
                  </a:lnTo>
                  <a:lnTo>
                    <a:pt x="245" y="17"/>
                  </a:lnTo>
                  <a:lnTo>
                    <a:pt x="246" y="16"/>
                  </a:lnTo>
                  <a:lnTo>
                    <a:pt x="247" y="13"/>
                  </a:lnTo>
                  <a:lnTo>
                    <a:pt x="247" y="14"/>
                  </a:lnTo>
                  <a:lnTo>
                    <a:pt x="248" y="12"/>
                  </a:lnTo>
                  <a:lnTo>
                    <a:pt x="249" y="11"/>
                  </a:lnTo>
                  <a:lnTo>
                    <a:pt x="250" y="10"/>
                  </a:lnTo>
                  <a:lnTo>
                    <a:pt x="251" y="9"/>
                  </a:lnTo>
                  <a:lnTo>
                    <a:pt x="252" y="9"/>
                  </a:lnTo>
                  <a:lnTo>
                    <a:pt x="253" y="10"/>
                  </a:lnTo>
                  <a:lnTo>
                    <a:pt x="254" y="12"/>
                  </a:lnTo>
                  <a:lnTo>
                    <a:pt x="255" y="13"/>
                  </a:lnTo>
                  <a:lnTo>
                    <a:pt x="256" y="14"/>
                  </a:lnTo>
                  <a:lnTo>
                    <a:pt x="257" y="10"/>
                  </a:lnTo>
                  <a:lnTo>
                    <a:pt x="257" y="13"/>
                  </a:lnTo>
                  <a:lnTo>
                    <a:pt x="258" y="6"/>
                  </a:lnTo>
                  <a:lnTo>
                    <a:pt x="259" y="5"/>
                  </a:lnTo>
                  <a:lnTo>
                    <a:pt x="260" y="4"/>
                  </a:lnTo>
                  <a:lnTo>
                    <a:pt x="261" y="5"/>
                  </a:lnTo>
                  <a:lnTo>
                    <a:pt x="262" y="6"/>
                  </a:lnTo>
                  <a:lnTo>
                    <a:pt x="263" y="5"/>
                  </a:lnTo>
                  <a:lnTo>
                    <a:pt x="264" y="4"/>
                  </a:lnTo>
                  <a:lnTo>
                    <a:pt x="265" y="4"/>
                  </a:lnTo>
                  <a:lnTo>
                    <a:pt x="266" y="4"/>
                  </a:lnTo>
                  <a:lnTo>
                    <a:pt x="267" y="4"/>
                  </a:lnTo>
                  <a:lnTo>
                    <a:pt x="268" y="5"/>
                  </a:lnTo>
                  <a:lnTo>
                    <a:pt x="269" y="5"/>
                  </a:lnTo>
                  <a:lnTo>
                    <a:pt x="270" y="3"/>
                  </a:lnTo>
                  <a:lnTo>
                    <a:pt x="271" y="2"/>
                  </a:lnTo>
                  <a:lnTo>
                    <a:pt x="272" y="3"/>
                  </a:lnTo>
                  <a:lnTo>
                    <a:pt x="273" y="6"/>
                  </a:lnTo>
                  <a:lnTo>
                    <a:pt x="274" y="8"/>
                  </a:lnTo>
                  <a:lnTo>
                    <a:pt x="275" y="11"/>
                  </a:lnTo>
                  <a:lnTo>
                    <a:pt x="276" y="14"/>
                  </a:lnTo>
                  <a:lnTo>
                    <a:pt x="277" y="16"/>
                  </a:lnTo>
                  <a:lnTo>
                    <a:pt x="278" y="17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2" y="15"/>
                  </a:lnTo>
                  <a:lnTo>
                    <a:pt x="282" y="17"/>
                  </a:lnTo>
                  <a:lnTo>
                    <a:pt x="283" y="16"/>
                  </a:lnTo>
                  <a:lnTo>
                    <a:pt x="284" y="16"/>
                  </a:lnTo>
                  <a:lnTo>
                    <a:pt x="285" y="15"/>
                  </a:lnTo>
                  <a:lnTo>
                    <a:pt x="286" y="13"/>
                  </a:lnTo>
                  <a:lnTo>
                    <a:pt x="287" y="13"/>
                  </a:lnTo>
                  <a:lnTo>
                    <a:pt x="288" y="13"/>
                  </a:lnTo>
                  <a:lnTo>
                    <a:pt x="289" y="18"/>
                  </a:lnTo>
                  <a:lnTo>
                    <a:pt x="290" y="19"/>
                  </a:lnTo>
                  <a:lnTo>
                    <a:pt x="291" y="20"/>
                  </a:lnTo>
                  <a:lnTo>
                    <a:pt x="292" y="21"/>
                  </a:lnTo>
                  <a:lnTo>
                    <a:pt x="293" y="20"/>
                  </a:lnTo>
                  <a:lnTo>
                    <a:pt x="294" y="16"/>
                  </a:lnTo>
                  <a:lnTo>
                    <a:pt x="294" y="18"/>
                  </a:lnTo>
                  <a:lnTo>
                    <a:pt x="295" y="13"/>
                  </a:lnTo>
                  <a:lnTo>
                    <a:pt x="296" y="13"/>
                  </a:lnTo>
                  <a:lnTo>
                    <a:pt x="297" y="13"/>
                  </a:lnTo>
                  <a:lnTo>
                    <a:pt x="298" y="14"/>
                  </a:lnTo>
                  <a:lnTo>
                    <a:pt x="299" y="15"/>
                  </a:lnTo>
                  <a:lnTo>
                    <a:pt x="300" y="16"/>
                  </a:lnTo>
                  <a:lnTo>
                    <a:pt x="301" y="17"/>
                  </a:lnTo>
                  <a:lnTo>
                    <a:pt x="302" y="16"/>
                  </a:lnTo>
                  <a:lnTo>
                    <a:pt x="302" y="12"/>
                  </a:lnTo>
                  <a:lnTo>
                    <a:pt x="303" y="8"/>
                  </a:lnTo>
                  <a:lnTo>
                    <a:pt x="304" y="7"/>
                  </a:lnTo>
                  <a:lnTo>
                    <a:pt x="305" y="8"/>
                  </a:lnTo>
                  <a:lnTo>
                    <a:pt x="306" y="8"/>
                  </a:lnTo>
                  <a:lnTo>
                    <a:pt x="307" y="8"/>
                  </a:lnTo>
                  <a:lnTo>
                    <a:pt x="308" y="8"/>
                  </a:lnTo>
                  <a:lnTo>
                    <a:pt x="309" y="9"/>
                  </a:lnTo>
                  <a:lnTo>
                    <a:pt x="310" y="8"/>
                  </a:lnTo>
                  <a:lnTo>
                    <a:pt x="311" y="6"/>
                  </a:lnTo>
                  <a:lnTo>
                    <a:pt x="312" y="4"/>
                  </a:lnTo>
                  <a:lnTo>
                    <a:pt x="313" y="10"/>
                  </a:lnTo>
                  <a:lnTo>
                    <a:pt x="314" y="12"/>
                  </a:lnTo>
                  <a:lnTo>
                    <a:pt x="315" y="13"/>
                  </a:lnTo>
                  <a:lnTo>
                    <a:pt x="316" y="14"/>
                  </a:lnTo>
                  <a:lnTo>
                    <a:pt x="317" y="13"/>
                  </a:lnTo>
                  <a:lnTo>
                    <a:pt x="318" y="12"/>
                  </a:lnTo>
                  <a:lnTo>
                    <a:pt x="319" y="11"/>
                  </a:lnTo>
                  <a:lnTo>
                    <a:pt x="320" y="10"/>
                  </a:lnTo>
                  <a:lnTo>
                    <a:pt x="321" y="10"/>
                  </a:lnTo>
                  <a:lnTo>
                    <a:pt x="322" y="11"/>
                  </a:lnTo>
                  <a:lnTo>
                    <a:pt x="323" y="12"/>
                  </a:lnTo>
                  <a:lnTo>
                    <a:pt x="324" y="14"/>
                  </a:lnTo>
                  <a:lnTo>
                    <a:pt x="325" y="15"/>
                  </a:lnTo>
                  <a:lnTo>
                    <a:pt x="326" y="15"/>
                  </a:lnTo>
                  <a:lnTo>
                    <a:pt x="327" y="15"/>
                  </a:lnTo>
                  <a:lnTo>
                    <a:pt x="328" y="14"/>
                  </a:lnTo>
                  <a:lnTo>
                    <a:pt x="329" y="10"/>
                  </a:lnTo>
                  <a:lnTo>
                    <a:pt x="329" y="12"/>
                  </a:lnTo>
                  <a:lnTo>
                    <a:pt x="330" y="8"/>
                  </a:lnTo>
                  <a:lnTo>
                    <a:pt x="331" y="7"/>
                  </a:lnTo>
                  <a:lnTo>
                    <a:pt x="332" y="7"/>
                  </a:lnTo>
                  <a:lnTo>
                    <a:pt x="333" y="7"/>
                  </a:lnTo>
                  <a:lnTo>
                    <a:pt x="334" y="7"/>
                  </a:lnTo>
                  <a:lnTo>
                    <a:pt x="335" y="9"/>
                  </a:lnTo>
                  <a:lnTo>
                    <a:pt x="336" y="10"/>
                  </a:lnTo>
                  <a:lnTo>
                    <a:pt x="337" y="10"/>
                  </a:lnTo>
                  <a:lnTo>
                    <a:pt x="338" y="12"/>
                  </a:lnTo>
                  <a:lnTo>
                    <a:pt x="339" y="14"/>
                  </a:lnTo>
                  <a:lnTo>
                    <a:pt x="340" y="15"/>
                  </a:lnTo>
                  <a:lnTo>
                    <a:pt x="341" y="14"/>
                  </a:lnTo>
                  <a:lnTo>
                    <a:pt x="342" y="13"/>
                  </a:lnTo>
                  <a:lnTo>
                    <a:pt x="343" y="12"/>
                  </a:lnTo>
                  <a:lnTo>
                    <a:pt x="344" y="13"/>
                  </a:lnTo>
                  <a:lnTo>
                    <a:pt x="345" y="13"/>
                  </a:lnTo>
                  <a:lnTo>
                    <a:pt x="346" y="14"/>
                  </a:lnTo>
                  <a:lnTo>
                    <a:pt x="347" y="15"/>
                  </a:lnTo>
                  <a:lnTo>
                    <a:pt x="348" y="16"/>
                  </a:lnTo>
                  <a:lnTo>
                    <a:pt x="349" y="17"/>
                  </a:lnTo>
                  <a:lnTo>
                    <a:pt x="350" y="17"/>
                  </a:lnTo>
                  <a:lnTo>
                    <a:pt x="351" y="17"/>
                  </a:lnTo>
                  <a:lnTo>
                    <a:pt x="352" y="16"/>
                  </a:lnTo>
                  <a:lnTo>
                    <a:pt x="353" y="13"/>
                  </a:lnTo>
                  <a:lnTo>
                    <a:pt x="353" y="14"/>
                  </a:lnTo>
                  <a:lnTo>
                    <a:pt x="354" y="11"/>
                  </a:lnTo>
                  <a:lnTo>
                    <a:pt x="355" y="8"/>
                  </a:lnTo>
                  <a:lnTo>
                    <a:pt x="356" y="7"/>
                  </a:lnTo>
                  <a:lnTo>
                    <a:pt x="357" y="7"/>
                  </a:lnTo>
                  <a:lnTo>
                    <a:pt x="358" y="7"/>
                  </a:lnTo>
                  <a:lnTo>
                    <a:pt x="359" y="7"/>
                  </a:lnTo>
                  <a:lnTo>
                    <a:pt x="360" y="6"/>
                  </a:lnTo>
                  <a:lnTo>
                    <a:pt x="361" y="5"/>
                  </a:lnTo>
                  <a:lnTo>
                    <a:pt x="362" y="3"/>
                  </a:lnTo>
                  <a:lnTo>
                    <a:pt x="363" y="4"/>
                  </a:lnTo>
                  <a:lnTo>
                    <a:pt x="364" y="7"/>
                  </a:lnTo>
                  <a:lnTo>
                    <a:pt x="365" y="9"/>
                  </a:lnTo>
                  <a:lnTo>
                    <a:pt x="366" y="11"/>
                  </a:lnTo>
                  <a:lnTo>
                    <a:pt x="367" y="12"/>
                  </a:lnTo>
                  <a:lnTo>
                    <a:pt x="368" y="13"/>
                  </a:lnTo>
                  <a:lnTo>
                    <a:pt x="369" y="14"/>
                  </a:lnTo>
                  <a:lnTo>
                    <a:pt x="370" y="13"/>
                  </a:lnTo>
                  <a:lnTo>
                    <a:pt x="371" y="13"/>
                  </a:lnTo>
                  <a:lnTo>
                    <a:pt x="372" y="12"/>
                  </a:lnTo>
                  <a:lnTo>
                    <a:pt x="373" y="10"/>
                  </a:lnTo>
                  <a:lnTo>
                    <a:pt x="374" y="10"/>
                  </a:lnTo>
                  <a:lnTo>
                    <a:pt x="375" y="9"/>
                  </a:lnTo>
                  <a:lnTo>
                    <a:pt x="376" y="8"/>
                  </a:lnTo>
                  <a:lnTo>
                    <a:pt x="377" y="7"/>
                  </a:lnTo>
                  <a:lnTo>
                    <a:pt x="378" y="7"/>
                  </a:lnTo>
                  <a:lnTo>
                    <a:pt x="379" y="8"/>
                  </a:lnTo>
                  <a:lnTo>
                    <a:pt x="380" y="8"/>
                  </a:lnTo>
                  <a:lnTo>
                    <a:pt x="381" y="9"/>
                  </a:lnTo>
                  <a:lnTo>
                    <a:pt x="382" y="9"/>
                  </a:lnTo>
                  <a:lnTo>
                    <a:pt x="383" y="8"/>
                  </a:lnTo>
                  <a:lnTo>
                    <a:pt x="384" y="8"/>
                  </a:lnTo>
                  <a:lnTo>
                    <a:pt x="385" y="9"/>
                  </a:lnTo>
                  <a:lnTo>
                    <a:pt x="386" y="9"/>
                  </a:lnTo>
                  <a:lnTo>
                    <a:pt x="387" y="9"/>
                  </a:lnTo>
                  <a:lnTo>
                    <a:pt x="388" y="11"/>
                  </a:lnTo>
                  <a:lnTo>
                    <a:pt x="389" y="13"/>
                  </a:lnTo>
                  <a:lnTo>
                    <a:pt x="390" y="14"/>
                  </a:lnTo>
                  <a:lnTo>
                    <a:pt x="391" y="13"/>
                  </a:lnTo>
                  <a:lnTo>
                    <a:pt x="392" y="12"/>
                  </a:lnTo>
                  <a:lnTo>
                    <a:pt x="393" y="11"/>
                  </a:lnTo>
                  <a:lnTo>
                    <a:pt x="394" y="10"/>
                  </a:lnTo>
                  <a:lnTo>
                    <a:pt x="395" y="9"/>
                  </a:lnTo>
                  <a:lnTo>
                    <a:pt x="396" y="8"/>
                  </a:lnTo>
                  <a:lnTo>
                    <a:pt x="397" y="6"/>
                  </a:lnTo>
                  <a:lnTo>
                    <a:pt x="398" y="3"/>
                  </a:lnTo>
                  <a:lnTo>
                    <a:pt x="399" y="2"/>
                  </a:lnTo>
                  <a:lnTo>
                    <a:pt x="400" y="2"/>
                  </a:lnTo>
                  <a:lnTo>
                    <a:pt x="401" y="5"/>
                  </a:lnTo>
                  <a:lnTo>
                    <a:pt x="401" y="2"/>
                  </a:lnTo>
                  <a:lnTo>
                    <a:pt x="402" y="8"/>
                  </a:lnTo>
                  <a:lnTo>
                    <a:pt x="403" y="10"/>
                  </a:lnTo>
                  <a:lnTo>
                    <a:pt x="404" y="12"/>
                  </a:lnTo>
                  <a:lnTo>
                    <a:pt x="405" y="13"/>
                  </a:lnTo>
                  <a:lnTo>
                    <a:pt x="406" y="13"/>
                  </a:lnTo>
                  <a:lnTo>
                    <a:pt x="407" y="12"/>
                  </a:lnTo>
                  <a:lnTo>
                    <a:pt x="408" y="13"/>
                  </a:lnTo>
                  <a:lnTo>
                    <a:pt x="409" y="14"/>
                  </a:lnTo>
                  <a:lnTo>
                    <a:pt x="410" y="13"/>
                  </a:lnTo>
                  <a:lnTo>
                    <a:pt x="411" y="10"/>
                  </a:lnTo>
                  <a:lnTo>
                    <a:pt x="411" y="12"/>
                  </a:lnTo>
                  <a:lnTo>
                    <a:pt x="412" y="8"/>
                  </a:lnTo>
                  <a:lnTo>
                    <a:pt x="413" y="10"/>
                  </a:lnTo>
                  <a:lnTo>
                    <a:pt x="414" y="11"/>
                  </a:lnTo>
                  <a:lnTo>
                    <a:pt x="415" y="13"/>
                  </a:lnTo>
                  <a:lnTo>
                    <a:pt x="416" y="14"/>
                  </a:lnTo>
                  <a:lnTo>
                    <a:pt x="417" y="13"/>
                  </a:lnTo>
                  <a:lnTo>
                    <a:pt x="418" y="13"/>
                  </a:lnTo>
                  <a:lnTo>
                    <a:pt x="419" y="12"/>
                  </a:lnTo>
                  <a:lnTo>
                    <a:pt x="420" y="11"/>
                  </a:lnTo>
                  <a:lnTo>
                    <a:pt x="421" y="10"/>
                  </a:lnTo>
                  <a:lnTo>
                    <a:pt x="422" y="8"/>
                  </a:lnTo>
                  <a:lnTo>
                    <a:pt x="423" y="8"/>
                  </a:lnTo>
                  <a:lnTo>
                    <a:pt x="424" y="8"/>
                  </a:lnTo>
                  <a:lnTo>
                    <a:pt x="425" y="8"/>
                  </a:lnTo>
                  <a:lnTo>
                    <a:pt x="426" y="8"/>
                  </a:lnTo>
                  <a:lnTo>
                    <a:pt x="427" y="8"/>
                  </a:lnTo>
                  <a:lnTo>
                    <a:pt x="428" y="8"/>
                  </a:lnTo>
                  <a:lnTo>
                    <a:pt x="429" y="8"/>
                  </a:lnTo>
                  <a:lnTo>
                    <a:pt x="430" y="6"/>
                  </a:lnTo>
                  <a:lnTo>
                    <a:pt x="431" y="3"/>
                  </a:lnTo>
                  <a:lnTo>
                    <a:pt x="432" y="3"/>
                  </a:lnTo>
                  <a:lnTo>
                    <a:pt x="433" y="5"/>
                  </a:lnTo>
                  <a:lnTo>
                    <a:pt x="434" y="4"/>
                  </a:lnTo>
                  <a:lnTo>
                    <a:pt x="435" y="1"/>
                  </a:lnTo>
                  <a:lnTo>
                    <a:pt x="436" y="0"/>
                  </a:lnTo>
                  <a:lnTo>
                    <a:pt x="437" y="0"/>
                  </a:lnTo>
                  <a:lnTo>
                    <a:pt x="438" y="1"/>
                  </a:lnTo>
                  <a:lnTo>
                    <a:pt x="439" y="4"/>
                  </a:lnTo>
                  <a:lnTo>
                    <a:pt x="440" y="7"/>
                  </a:lnTo>
                  <a:lnTo>
                    <a:pt x="441" y="11"/>
                  </a:lnTo>
                  <a:lnTo>
                    <a:pt x="442" y="12"/>
                  </a:lnTo>
                  <a:lnTo>
                    <a:pt x="443" y="12"/>
                  </a:lnTo>
                  <a:lnTo>
                    <a:pt x="444" y="13"/>
                  </a:lnTo>
                  <a:lnTo>
                    <a:pt x="445" y="14"/>
                  </a:lnTo>
                  <a:lnTo>
                    <a:pt x="446" y="14"/>
                  </a:lnTo>
                  <a:lnTo>
                    <a:pt x="447" y="13"/>
                  </a:lnTo>
                  <a:lnTo>
                    <a:pt x="448" y="12"/>
                  </a:lnTo>
                  <a:lnTo>
                    <a:pt x="449" y="10"/>
                  </a:lnTo>
                  <a:lnTo>
                    <a:pt x="450" y="9"/>
                  </a:lnTo>
                  <a:lnTo>
                    <a:pt x="451" y="7"/>
                  </a:lnTo>
                  <a:lnTo>
                    <a:pt x="452" y="7"/>
                  </a:lnTo>
                  <a:lnTo>
                    <a:pt x="453" y="7"/>
                  </a:lnTo>
                  <a:lnTo>
                    <a:pt x="454" y="8"/>
                  </a:lnTo>
                  <a:lnTo>
                    <a:pt x="455" y="9"/>
                  </a:lnTo>
                  <a:lnTo>
                    <a:pt x="456" y="9"/>
                  </a:lnTo>
                  <a:lnTo>
                    <a:pt x="457" y="11"/>
                  </a:lnTo>
                  <a:lnTo>
                    <a:pt x="458" y="13"/>
                  </a:lnTo>
                  <a:lnTo>
                    <a:pt x="459" y="14"/>
                  </a:lnTo>
                  <a:lnTo>
                    <a:pt x="460" y="15"/>
                  </a:lnTo>
                  <a:lnTo>
                    <a:pt x="461" y="15"/>
                  </a:lnTo>
                  <a:lnTo>
                    <a:pt x="462" y="16"/>
                  </a:lnTo>
                  <a:lnTo>
                    <a:pt x="463" y="17"/>
                  </a:lnTo>
                  <a:lnTo>
                    <a:pt x="464" y="18"/>
                  </a:lnTo>
                  <a:lnTo>
                    <a:pt x="465" y="15"/>
                  </a:lnTo>
                  <a:lnTo>
                    <a:pt x="465" y="17"/>
                  </a:lnTo>
                  <a:lnTo>
                    <a:pt x="466" y="13"/>
                  </a:lnTo>
                  <a:lnTo>
                    <a:pt x="467" y="14"/>
                  </a:lnTo>
                  <a:lnTo>
                    <a:pt x="468" y="15"/>
                  </a:lnTo>
                  <a:lnTo>
                    <a:pt x="469" y="15"/>
                  </a:lnTo>
                  <a:lnTo>
                    <a:pt x="470" y="16"/>
                  </a:lnTo>
                  <a:lnTo>
                    <a:pt x="471" y="16"/>
                  </a:lnTo>
                  <a:lnTo>
                    <a:pt x="472" y="16"/>
                  </a:lnTo>
                  <a:lnTo>
                    <a:pt x="473" y="18"/>
                  </a:lnTo>
                  <a:lnTo>
                    <a:pt x="474" y="19"/>
                  </a:lnTo>
                  <a:lnTo>
                    <a:pt x="475" y="20"/>
                  </a:lnTo>
                  <a:lnTo>
                    <a:pt x="476" y="20"/>
                  </a:lnTo>
                  <a:lnTo>
                    <a:pt x="477" y="19"/>
                  </a:lnTo>
                  <a:lnTo>
                    <a:pt x="478" y="14"/>
                  </a:lnTo>
                  <a:lnTo>
                    <a:pt x="478" y="17"/>
                  </a:lnTo>
                  <a:lnTo>
                    <a:pt x="479" y="10"/>
                  </a:lnTo>
                  <a:lnTo>
                    <a:pt x="480" y="10"/>
                  </a:lnTo>
                  <a:lnTo>
                    <a:pt x="481" y="10"/>
                  </a:lnTo>
                  <a:lnTo>
                    <a:pt x="482" y="10"/>
                  </a:lnTo>
                  <a:lnTo>
                    <a:pt x="483" y="10"/>
                  </a:lnTo>
                  <a:lnTo>
                    <a:pt x="484" y="11"/>
                  </a:lnTo>
                  <a:lnTo>
                    <a:pt x="485" y="12"/>
                  </a:lnTo>
                  <a:lnTo>
                    <a:pt x="486" y="12"/>
                  </a:lnTo>
                  <a:lnTo>
                    <a:pt x="487" y="12"/>
                  </a:lnTo>
                  <a:lnTo>
                    <a:pt x="488" y="10"/>
                  </a:lnTo>
                  <a:lnTo>
                    <a:pt x="489" y="9"/>
                  </a:lnTo>
                  <a:lnTo>
                    <a:pt x="490" y="7"/>
                  </a:lnTo>
                  <a:lnTo>
                    <a:pt x="491" y="6"/>
                  </a:lnTo>
                  <a:lnTo>
                    <a:pt x="492" y="6"/>
                  </a:lnTo>
                  <a:lnTo>
                    <a:pt x="493" y="10"/>
                  </a:lnTo>
                  <a:lnTo>
                    <a:pt x="494" y="11"/>
                  </a:lnTo>
                  <a:lnTo>
                    <a:pt x="495" y="11"/>
                  </a:lnTo>
                  <a:lnTo>
                    <a:pt x="496" y="10"/>
                  </a:lnTo>
                  <a:lnTo>
                    <a:pt x="497" y="10"/>
                  </a:lnTo>
                  <a:lnTo>
                    <a:pt x="498" y="10"/>
                  </a:lnTo>
                  <a:lnTo>
                    <a:pt x="499" y="10"/>
                  </a:lnTo>
                  <a:lnTo>
                    <a:pt x="500" y="9"/>
                  </a:lnTo>
                  <a:lnTo>
                    <a:pt x="501" y="10"/>
                  </a:lnTo>
                  <a:lnTo>
                    <a:pt x="502" y="11"/>
                  </a:lnTo>
                  <a:lnTo>
                    <a:pt x="503" y="12"/>
                  </a:lnTo>
                  <a:lnTo>
                    <a:pt x="504" y="14"/>
                  </a:lnTo>
                  <a:lnTo>
                    <a:pt x="505" y="15"/>
                  </a:lnTo>
                  <a:lnTo>
                    <a:pt x="506" y="14"/>
                  </a:lnTo>
                  <a:lnTo>
                    <a:pt x="507" y="14"/>
                  </a:lnTo>
                  <a:lnTo>
                    <a:pt x="508" y="13"/>
                  </a:lnTo>
                  <a:lnTo>
                    <a:pt x="509" y="12"/>
                  </a:lnTo>
                  <a:lnTo>
                    <a:pt x="510" y="11"/>
                  </a:lnTo>
                  <a:lnTo>
                    <a:pt x="511" y="10"/>
                  </a:lnTo>
                  <a:lnTo>
                    <a:pt x="512" y="9"/>
                  </a:lnTo>
                  <a:lnTo>
                    <a:pt x="513" y="9"/>
                  </a:lnTo>
                  <a:lnTo>
                    <a:pt x="514" y="9"/>
                  </a:lnTo>
                  <a:lnTo>
                    <a:pt x="515" y="9"/>
                  </a:lnTo>
                  <a:lnTo>
                    <a:pt x="516" y="9"/>
                  </a:lnTo>
                  <a:lnTo>
                    <a:pt x="517" y="9"/>
                  </a:lnTo>
                  <a:lnTo>
                    <a:pt x="518" y="10"/>
                  </a:lnTo>
                  <a:lnTo>
                    <a:pt x="519" y="11"/>
                  </a:lnTo>
                  <a:lnTo>
                    <a:pt x="520" y="13"/>
                  </a:lnTo>
                  <a:lnTo>
                    <a:pt x="521" y="14"/>
                  </a:lnTo>
                  <a:lnTo>
                    <a:pt x="522" y="15"/>
                  </a:lnTo>
                  <a:lnTo>
                    <a:pt x="523" y="14"/>
                  </a:lnTo>
                  <a:lnTo>
                    <a:pt x="524" y="11"/>
                  </a:lnTo>
                  <a:lnTo>
                    <a:pt x="524" y="13"/>
                  </a:lnTo>
                  <a:lnTo>
                    <a:pt x="525" y="10"/>
                  </a:lnTo>
                  <a:lnTo>
                    <a:pt x="526" y="10"/>
                  </a:lnTo>
                  <a:lnTo>
                    <a:pt x="527" y="9"/>
                  </a:lnTo>
                  <a:lnTo>
                    <a:pt x="528" y="7"/>
                  </a:lnTo>
                  <a:lnTo>
                    <a:pt x="529" y="5"/>
                  </a:lnTo>
                  <a:lnTo>
                    <a:pt x="530" y="4"/>
                  </a:lnTo>
                  <a:lnTo>
                    <a:pt x="531" y="2"/>
                  </a:lnTo>
                  <a:lnTo>
                    <a:pt x="532" y="2"/>
                  </a:lnTo>
                  <a:lnTo>
                    <a:pt x="533" y="2"/>
                  </a:lnTo>
                  <a:lnTo>
                    <a:pt x="534" y="8"/>
                  </a:lnTo>
                  <a:lnTo>
                    <a:pt x="535" y="9"/>
                  </a:lnTo>
                  <a:lnTo>
                    <a:pt x="536" y="8"/>
                  </a:lnTo>
                  <a:lnTo>
                    <a:pt x="537" y="7"/>
                  </a:lnTo>
                  <a:lnTo>
                    <a:pt x="538" y="8"/>
                  </a:lnTo>
                  <a:lnTo>
                    <a:pt x="539" y="9"/>
                  </a:lnTo>
                  <a:lnTo>
                    <a:pt x="540" y="10"/>
                  </a:lnTo>
                  <a:lnTo>
                    <a:pt x="541" y="11"/>
                  </a:lnTo>
                  <a:lnTo>
                    <a:pt x="542" y="11"/>
                  </a:lnTo>
                  <a:lnTo>
                    <a:pt x="543" y="10"/>
                  </a:lnTo>
                  <a:lnTo>
                    <a:pt x="544" y="9"/>
                  </a:lnTo>
                  <a:lnTo>
                    <a:pt x="545" y="10"/>
                  </a:lnTo>
                  <a:lnTo>
                    <a:pt x="546" y="11"/>
                  </a:lnTo>
                  <a:lnTo>
                    <a:pt x="547" y="10"/>
                  </a:lnTo>
                  <a:lnTo>
                    <a:pt x="548" y="9"/>
                  </a:lnTo>
                  <a:lnTo>
                    <a:pt x="549" y="6"/>
                  </a:lnTo>
                  <a:lnTo>
                    <a:pt x="549" y="8"/>
                  </a:lnTo>
                  <a:lnTo>
                    <a:pt x="550" y="3"/>
                  </a:lnTo>
                  <a:lnTo>
                    <a:pt x="551" y="3"/>
                  </a:lnTo>
                  <a:lnTo>
                    <a:pt x="552" y="5"/>
                  </a:lnTo>
                  <a:lnTo>
                    <a:pt x="553" y="7"/>
                  </a:lnTo>
                  <a:lnTo>
                    <a:pt x="554" y="10"/>
                  </a:lnTo>
                  <a:lnTo>
                    <a:pt x="555" y="11"/>
                  </a:lnTo>
                  <a:lnTo>
                    <a:pt x="556" y="12"/>
                  </a:lnTo>
                  <a:lnTo>
                    <a:pt x="557" y="13"/>
                  </a:lnTo>
                  <a:lnTo>
                    <a:pt x="558" y="10"/>
                  </a:lnTo>
                  <a:lnTo>
                    <a:pt x="558" y="12"/>
                  </a:lnTo>
                  <a:lnTo>
                    <a:pt x="559" y="8"/>
                  </a:lnTo>
                  <a:lnTo>
                    <a:pt x="560" y="9"/>
                  </a:lnTo>
                  <a:lnTo>
                    <a:pt x="561" y="10"/>
                  </a:lnTo>
                  <a:lnTo>
                    <a:pt x="562" y="11"/>
                  </a:lnTo>
                  <a:lnTo>
                    <a:pt x="563" y="12"/>
                  </a:lnTo>
                  <a:lnTo>
                    <a:pt x="564" y="13"/>
                  </a:lnTo>
                  <a:lnTo>
                    <a:pt x="565" y="14"/>
                  </a:lnTo>
                  <a:lnTo>
                    <a:pt x="566" y="15"/>
                  </a:lnTo>
                  <a:lnTo>
                    <a:pt x="567" y="16"/>
                  </a:lnTo>
                  <a:lnTo>
                    <a:pt x="568" y="16"/>
                  </a:lnTo>
                  <a:lnTo>
                    <a:pt x="569" y="15"/>
                  </a:lnTo>
                  <a:lnTo>
                    <a:pt x="570" y="14"/>
                  </a:lnTo>
                  <a:lnTo>
                    <a:pt x="571" y="14"/>
                  </a:lnTo>
                  <a:lnTo>
                    <a:pt x="572" y="14"/>
                  </a:lnTo>
                  <a:lnTo>
                    <a:pt x="573" y="11"/>
                  </a:lnTo>
                  <a:lnTo>
                    <a:pt x="573" y="13"/>
                  </a:lnTo>
                  <a:lnTo>
                    <a:pt x="574" y="8"/>
                  </a:lnTo>
                  <a:lnTo>
                    <a:pt x="575" y="6"/>
                  </a:lnTo>
                  <a:lnTo>
                    <a:pt x="576" y="5"/>
                  </a:lnTo>
                  <a:lnTo>
                    <a:pt x="577" y="10"/>
                  </a:lnTo>
                  <a:lnTo>
                    <a:pt x="578" y="11"/>
                  </a:lnTo>
                  <a:lnTo>
                    <a:pt x="579" y="11"/>
                  </a:lnTo>
                  <a:lnTo>
                    <a:pt x="580" y="10"/>
                  </a:lnTo>
                  <a:lnTo>
                    <a:pt x="581" y="7"/>
                  </a:lnTo>
                  <a:lnTo>
                    <a:pt x="581" y="8"/>
                  </a:lnTo>
                  <a:lnTo>
                    <a:pt x="582" y="7"/>
                  </a:lnTo>
                  <a:lnTo>
                    <a:pt x="583" y="7"/>
                  </a:lnTo>
                  <a:lnTo>
                    <a:pt x="584" y="9"/>
                  </a:lnTo>
                  <a:lnTo>
                    <a:pt x="585" y="10"/>
                  </a:lnTo>
                  <a:lnTo>
                    <a:pt x="586" y="9"/>
                  </a:lnTo>
                  <a:lnTo>
                    <a:pt x="587" y="9"/>
                  </a:lnTo>
                  <a:lnTo>
                    <a:pt x="588" y="10"/>
                  </a:lnTo>
                  <a:lnTo>
                    <a:pt x="589" y="11"/>
                  </a:lnTo>
                  <a:lnTo>
                    <a:pt x="590" y="10"/>
                  </a:lnTo>
                  <a:lnTo>
                    <a:pt x="591" y="9"/>
                  </a:lnTo>
                  <a:lnTo>
                    <a:pt x="592" y="6"/>
                  </a:lnTo>
                  <a:lnTo>
                    <a:pt x="593" y="6"/>
                  </a:lnTo>
                  <a:lnTo>
                    <a:pt x="594" y="6"/>
                  </a:lnTo>
                  <a:lnTo>
                    <a:pt x="595" y="11"/>
                  </a:lnTo>
                  <a:lnTo>
                    <a:pt x="596" y="13"/>
                  </a:lnTo>
                  <a:lnTo>
                    <a:pt x="597" y="15"/>
                  </a:lnTo>
                  <a:lnTo>
                    <a:pt x="598" y="16"/>
                  </a:lnTo>
                  <a:lnTo>
                    <a:pt x="599" y="15"/>
                  </a:lnTo>
                  <a:lnTo>
                    <a:pt x="600" y="14"/>
                  </a:lnTo>
                  <a:lnTo>
                    <a:pt x="601" y="12"/>
                  </a:lnTo>
                  <a:lnTo>
                    <a:pt x="602" y="11"/>
                  </a:lnTo>
                  <a:lnTo>
                    <a:pt x="603" y="8"/>
                  </a:lnTo>
                  <a:lnTo>
                    <a:pt x="603" y="9"/>
                  </a:lnTo>
                  <a:lnTo>
                    <a:pt x="604" y="6"/>
                  </a:lnTo>
                  <a:lnTo>
                    <a:pt x="605" y="4"/>
                  </a:lnTo>
                  <a:lnTo>
                    <a:pt x="606" y="4"/>
                  </a:lnTo>
                  <a:lnTo>
                    <a:pt x="607" y="3"/>
                  </a:lnTo>
                  <a:lnTo>
                    <a:pt x="608" y="3"/>
                  </a:lnTo>
                  <a:lnTo>
                    <a:pt x="609" y="3"/>
                  </a:lnTo>
                  <a:lnTo>
                    <a:pt x="610" y="2"/>
                  </a:lnTo>
                  <a:lnTo>
                    <a:pt x="611" y="2"/>
                  </a:lnTo>
                  <a:lnTo>
                    <a:pt x="612" y="3"/>
                  </a:lnTo>
                  <a:lnTo>
                    <a:pt x="613" y="4"/>
                  </a:lnTo>
                  <a:lnTo>
                    <a:pt x="614" y="4"/>
                  </a:lnTo>
                  <a:lnTo>
                    <a:pt x="615" y="4"/>
                  </a:lnTo>
                  <a:lnTo>
                    <a:pt x="616" y="4"/>
                  </a:lnTo>
                  <a:lnTo>
                    <a:pt x="617" y="5"/>
                  </a:lnTo>
                  <a:lnTo>
                    <a:pt x="618" y="7"/>
                  </a:lnTo>
                  <a:lnTo>
                    <a:pt x="619" y="9"/>
                  </a:lnTo>
                  <a:lnTo>
                    <a:pt x="620" y="10"/>
                  </a:lnTo>
                  <a:lnTo>
                    <a:pt x="621" y="10"/>
                  </a:lnTo>
                  <a:lnTo>
                    <a:pt x="622" y="10"/>
                  </a:lnTo>
                  <a:lnTo>
                    <a:pt x="623" y="9"/>
                  </a:lnTo>
                  <a:lnTo>
                    <a:pt x="624" y="9"/>
                  </a:lnTo>
                </a:path>
              </a:pathLst>
            </a:custGeom>
            <a:noFill/>
            <a:ln w="25400">
              <a:solidFill>
                <a:srgbClr val="C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69" name="Rectangle 968">
            <a:extLst>
              <a:ext uri="{FF2B5EF4-FFF2-40B4-BE49-F238E27FC236}">
                <a16:creationId xmlns:a16="http://schemas.microsoft.com/office/drawing/2014/main" id="{2A89F6CA-62AE-4457-89F1-81E1125F707E}"/>
              </a:ext>
            </a:extLst>
          </p:cNvPr>
          <p:cNvSpPr/>
          <p:nvPr/>
        </p:nvSpPr>
        <p:spPr>
          <a:xfrm>
            <a:off x="6712965" y="4326011"/>
            <a:ext cx="170944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>
                <a:solidFill>
                  <a:srgbClr val="C00000"/>
                </a:solidFill>
                <a:latin typeface="Calibri"/>
                <a:cs typeface="Calibri"/>
              </a:rPr>
              <a:t>coherent</a:t>
            </a:r>
          </a:p>
        </p:txBody>
      </p:sp>
      <p:sp>
        <p:nvSpPr>
          <p:cNvPr id="970" name="Rectangle 969">
            <a:extLst>
              <a:ext uri="{FF2B5EF4-FFF2-40B4-BE49-F238E27FC236}">
                <a16:creationId xmlns:a16="http://schemas.microsoft.com/office/drawing/2014/main" id="{FDCCAD81-CABC-45CA-9EE8-1F39A5919AD4}"/>
              </a:ext>
            </a:extLst>
          </p:cNvPr>
          <p:cNvSpPr/>
          <p:nvPr/>
        </p:nvSpPr>
        <p:spPr>
          <a:xfrm>
            <a:off x="6893578" y="3006629"/>
            <a:ext cx="172402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err="1">
                <a:solidFill>
                  <a:srgbClr val="2E3A8D"/>
                </a:solidFill>
                <a:latin typeface="Calibri"/>
                <a:cs typeface="Calibri"/>
              </a:rPr>
              <a:t>antisqueezed</a:t>
            </a:r>
            <a:endParaRPr lang="en-US" sz="1700">
              <a:solidFill>
                <a:srgbClr val="2E3A8D"/>
              </a:solidFill>
              <a:latin typeface="Calibri"/>
              <a:cs typeface="Calibri"/>
            </a:endParaRPr>
          </a:p>
        </p:txBody>
      </p:sp>
      <p:sp>
        <p:nvSpPr>
          <p:cNvPr id="971" name="Rectangle 970">
            <a:extLst>
              <a:ext uri="{FF2B5EF4-FFF2-40B4-BE49-F238E27FC236}">
                <a16:creationId xmlns:a16="http://schemas.microsoft.com/office/drawing/2014/main" id="{2F4D557E-5740-4D70-A668-D9E03398E6D0}"/>
              </a:ext>
            </a:extLst>
          </p:cNvPr>
          <p:cNvSpPr/>
          <p:nvPr/>
        </p:nvSpPr>
        <p:spPr>
          <a:xfrm>
            <a:off x="6726543" y="4989073"/>
            <a:ext cx="172402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>
                <a:solidFill>
                  <a:srgbClr val="2E3A8D"/>
                </a:solidFill>
                <a:latin typeface="Calibri"/>
                <a:cs typeface="Calibri"/>
              </a:rPr>
              <a:t>squeezed</a:t>
            </a:r>
          </a:p>
        </p:txBody>
      </p:sp>
      <p:sp>
        <p:nvSpPr>
          <p:cNvPr id="972" name="Rectangle 971">
            <a:extLst>
              <a:ext uri="{FF2B5EF4-FFF2-40B4-BE49-F238E27FC236}">
                <a16:creationId xmlns:a16="http://schemas.microsoft.com/office/drawing/2014/main" id="{2F039158-DB0C-40E1-B953-BC72714F7598}"/>
              </a:ext>
            </a:extLst>
          </p:cNvPr>
          <p:cNvSpPr/>
          <p:nvPr/>
        </p:nvSpPr>
        <p:spPr>
          <a:xfrm rot="16200000">
            <a:off x="1139805" y="3821741"/>
            <a:ext cx="17240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noise (dB)</a:t>
            </a:r>
          </a:p>
        </p:txBody>
      </p:sp>
      <p:sp>
        <p:nvSpPr>
          <p:cNvPr id="973" name="Rectangle 972">
            <a:extLst>
              <a:ext uri="{FF2B5EF4-FFF2-40B4-BE49-F238E27FC236}">
                <a16:creationId xmlns:a16="http://schemas.microsoft.com/office/drawing/2014/main" id="{3E139FA5-9B2F-46BF-A8CF-2D463E83BC98}"/>
              </a:ext>
            </a:extLst>
          </p:cNvPr>
          <p:cNvSpPr/>
          <p:nvPr/>
        </p:nvSpPr>
        <p:spPr>
          <a:xfrm>
            <a:off x="4278475" y="5901347"/>
            <a:ext cx="2202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latin typeface="Calibri"/>
                <a:cs typeface="Calibri"/>
              </a:rPr>
              <a:t>time (s)</a:t>
            </a:r>
          </a:p>
        </p:txBody>
      </p:sp>
      <p:cxnSp>
        <p:nvCxnSpPr>
          <p:cNvPr id="974" name="Straight Arrow Connector 973">
            <a:extLst>
              <a:ext uri="{FF2B5EF4-FFF2-40B4-BE49-F238E27FC236}">
                <a16:creationId xmlns:a16="http://schemas.microsoft.com/office/drawing/2014/main" id="{8B3E333E-61C8-4E3F-9907-B090067CEAF3}"/>
              </a:ext>
            </a:extLst>
          </p:cNvPr>
          <p:cNvCxnSpPr>
            <a:cxnSpLocks/>
          </p:cNvCxnSpPr>
          <p:nvPr/>
        </p:nvCxnSpPr>
        <p:spPr bwMode="auto">
          <a:xfrm>
            <a:off x="5716076" y="3173444"/>
            <a:ext cx="1" cy="1254537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75" name="Straight Arrow Connector 974">
            <a:extLst>
              <a:ext uri="{FF2B5EF4-FFF2-40B4-BE49-F238E27FC236}">
                <a16:creationId xmlns:a16="http://schemas.microsoft.com/office/drawing/2014/main" id="{DCD5C567-AC5F-4ED0-B9F2-4FE175A37523}"/>
              </a:ext>
            </a:extLst>
          </p:cNvPr>
          <p:cNvCxnSpPr>
            <a:cxnSpLocks/>
          </p:cNvCxnSpPr>
          <p:nvPr/>
        </p:nvCxnSpPr>
        <p:spPr bwMode="auto">
          <a:xfrm>
            <a:off x="5714190" y="4560551"/>
            <a:ext cx="3776" cy="620919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76" name="Rectangle 975">
            <a:extLst>
              <a:ext uri="{FF2B5EF4-FFF2-40B4-BE49-F238E27FC236}">
                <a16:creationId xmlns:a16="http://schemas.microsoft.com/office/drawing/2014/main" id="{EBCE5351-1E34-4233-B714-BA00D27F8DA3}"/>
              </a:ext>
            </a:extLst>
          </p:cNvPr>
          <p:cNvSpPr/>
          <p:nvPr/>
        </p:nvSpPr>
        <p:spPr>
          <a:xfrm>
            <a:off x="5243463" y="4650092"/>
            <a:ext cx="5898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solidFill>
                  <a:srgbClr val="2E3A8D"/>
                </a:solidFill>
                <a:latin typeface="Calibri"/>
                <a:cs typeface="Calibri"/>
              </a:rPr>
              <a:t>2 dB</a:t>
            </a:r>
          </a:p>
        </p:txBody>
      </p:sp>
      <p:sp>
        <p:nvSpPr>
          <p:cNvPr id="977" name="Rectangle 976">
            <a:extLst>
              <a:ext uri="{FF2B5EF4-FFF2-40B4-BE49-F238E27FC236}">
                <a16:creationId xmlns:a16="http://schemas.microsoft.com/office/drawing/2014/main" id="{3A28D576-554B-4F50-ADB9-AB2F45F9D055}"/>
              </a:ext>
            </a:extLst>
          </p:cNvPr>
          <p:cNvSpPr/>
          <p:nvPr/>
        </p:nvSpPr>
        <p:spPr>
          <a:xfrm>
            <a:off x="5256896" y="3684748"/>
            <a:ext cx="58988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>
                <a:solidFill>
                  <a:srgbClr val="2E3A8D"/>
                </a:solidFill>
                <a:latin typeface="Calibri"/>
                <a:cs typeface="Calibri"/>
              </a:rPr>
              <a:t>4 dB</a:t>
            </a:r>
          </a:p>
        </p:txBody>
      </p:sp>
    </p:spTree>
    <p:extLst>
      <p:ext uri="{BB962C8B-B14F-4D97-AF65-F5344CB8AC3E}">
        <p14:creationId xmlns:p14="http://schemas.microsoft.com/office/powerpoint/2010/main" val="411832409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CD537C-179D-544D-923C-B5BE946E6622}"/>
              </a:ext>
            </a:extLst>
          </p:cNvPr>
          <p:cNvSpPr txBox="1"/>
          <p:nvPr/>
        </p:nvSpPr>
        <p:spPr>
          <a:xfrm>
            <a:off x="691886" y="4709816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S" sz="2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18023" y="35913"/>
            <a:ext cx="3987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/>
                <a:cs typeface="Calibri"/>
              </a:rPr>
              <a:t>references for this talk</a:t>
            </a:r>
            <a:endParaRPr lang="en-GB" sz="3200" dirty="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7B9A52-DDBE-4382-A0FE-55EF308380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662" t="35300" r="14079" b="52812"/>
          <a:stretch/>
        </p:blipFill>
        <p:spPr>
          <a:xfrm>
            <a:off x="1671987" y="3366149"/>
            <a:ext cx="5746396" cy="805521"/>
          </a:xfrm>
          <a:prstGeom prst="rect">
            <a:avLst/>
          </a:prstGeom>
        </p:spPr>
      </p:pic>
      <p:pic>
        <p:nvPicPr>
          <p:cNvPr id="2054" name="Picture 6" descr="Michał Jakub Lipka | Quantum Optics Lab | Treutlein group ...">
            <a:extLst>
              <a:ext uri="{FF2B5EF4-FFF2-40B4-BE49-F238E27FC236}">
                <a16:creationId xmlns:a16="http://schemas.microsoft.com/office/drawing/2014/main" id="{DFB0E042-E8F2-404B-8EDA-4802D8E12A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11" r="19023"/>
          <a:stretch/>
        </p:blipFill>
        <p:spPr bwMode="auto">
          <a:xfrm>
            <a:off x="396591" y="2809524"/>
            <a:ext cx="1074130" cy="161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CFO on LinkedIn: Congratulations to New ICFO PhD Graduate! We congratulate  Dr Charikleia…">
            <a:extLst>
              <a:ext uri="{FF2B5EF4-FFF2-40B4-BE49-F238E27FC236}">
                <a16:creationId xmlns:a16="http://schemas.microsoft.com/office/drawing/2014/main" id="{2F18D61C-9923-423D-AEB9-563235EF27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8" r="27663"/>
          <a:stretch/>
        </p:blipFill>
        <p:spPr bwMode="auto">
          <a:xfrm>
            <a:off x="393406" y="784448"/>
            <a:ext cx="1077315" cy="161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9809893A-16AF-473D-9D1B-5C0BCED44148}"/>
              </a:ext>
            </a:extLst>
          </p:cNvPr>
          <p:cNvSpPr/>
          <p:nvPr/>
        </p:nvSpPr>
        <p:spPr>
          <a:xfrm>
            <a:off x="327364" y="4420720"/>
            <a:ext cx="1098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Michał Lipka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3B188C4-B3EB-4267-9B6E-BD978B8193B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365" t="4824" r="24346" b="14953"/>
          <a:stretch/>
        </p:blipFill>
        <p:spPr>
          <a:xfrm>
            <a:off x="401283" y="4877873"/>
            <a:ext cx="1069564" cy="157474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FD45F5C-2847-4845-ADF1-1A7C38CD6C23}"/>
              </a:ext>
            </a:extLst>
          </p:cNvPr>
          <p:cNvSpPr/>
          <p:nvPr/>
        </p:nvSpPr>
        <p:spPr>
          <a:xfrm>
            <a:off x="118023" y="6453336"/>
            <a:ext cx="16205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Morgan W. Mitchell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334F1E1-B244-4538-ADD2-83BC31545B3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022" t="35919" r="14180" b="55351"/>
          <a:stretch/>
        </p:blipFill>
        <p:spPr>
          <a:xfrm>
            <a:off x="1549752" y="2187377"/>
            <a:ext cx="5610183" cy="5663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A83695-3EB8-4E4D-8862-F9E0981B4E3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8588" t="25945" r="6686" b="56962"/>
          <a:stretch/>
        </p:blipFill>
        <p:spPr>
          <a:xfrm>
            <a:off x="7709351" y="3288431"/>
            <a:ext cx="1075334" cy="125039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46FEF68-CE4C-40FF-8A70-6A0EFBAB798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87799" t="26558" r="6339" b="57115"/>
          <a:stretch/>
        </p:blipFill>
        <p:spPr>
          <a:xfrm>
            <a:off x="7524328" y="1989609"/>
            <a:ext cx="1353015" cy="12112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668A556-DDBE-4033-821F-EBAA9709BEE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88099" t="26509" r="6389" b="57970"/>
          <a:stretch/>
        </p:blipFill>
        <p:spPr>
          <a:xfrm>
            <a:off x="7615560" y="722793"/>
            <a:ext cx="1261783" cy="11419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23D3CB-9C5C-4F9C-BD6A-7A0EFBFCF60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8663" t="35090" r="14304" b="51778"/>
          <a:stretch/>
        </p:blipFill>
        <p:spPr>
          <a:xfrm>
            <a:off x="1681661" y="803464"/>
            <a:ext cx="5639024" cy="880461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BAA49937-A11B-412F-A9F6-E3C70025F053}"/>
              </a:ext>
            </a:extLst>
          </p:cNvPr>
          <p:cNvSpPr/>
          <p:nvPr/>
        </p:nvSpPr>
        <p:spPr>
          <a:xfrm>
            <a:off x="4919485" y="6366577"/>
            <a:ext cx="122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in preparation</a:t>
            </a:r>
          </a:p>
        </p:txBody>
      </p:sp>
      <p:pic>
        <p:nvPicPr>
          <p:cNvPr id="2058" name="Picture 10" descr="Diana Mendez - ICFOnians web profile | ICFO">
            <a:extLst>
              <a:ext uri="{FF2B5EF4-FFF2-40B4-BE49-F238E27FC236}">
                <a16:creationId xmlns:a16="http://schemas.microsoft.com/office/drawing/2014/main" id="{61ABAA23-D3D0-4E6B-B92C-03A6CEB62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72015"/>
            <a:ext cx="1126775" cy="150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2595A27-BC8E-4554-8B9C-75DABB1566F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78814" t="32026" r="16053" b="45707"/>
          <a:stretch/>
        </p:blipFill>
        <p:spPr>
          <a:xfrm>
            <a:off x="7774721" y="4773182"/>
            <a:ext cx="1076467" cy="1501200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6FDE672-A3F5-4DE0-9C9C-D500FA6B44D7}"/>
              </a:ext>
            </a:extLst>
          </p:cNvPr>
          <p:cNvSpPr/>
          <p:nvPr/>
        </p:nvSpPr>
        <p:spPr>
          <a:xfrm>
            <a:off x="7645729" y="6237312"/>
            <a:ext cx="1318759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Santiago</a:t>
            </a:r>
          </a:p>
          <a:p>
            <a:pPr algn="ctr">
              <a:spcBef>
                <a:spcPct val="20000"/>
              </a:spcBef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abares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Giraldo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A1EEBEC-928D-4567-BC5C-FB51CAB2B435}"/>
              </a:ext>
            </a:extLst>
          </p:cNvPr>
          <p:cNvSpPr/>
          <p:nvPr/>
        </p:nvSpPr>
        <p:spPr>
          <a:xfrm>
            <a:off x="6333017" y="6237312"/>
            <a:ext cx="1289456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Diana</a:t>
            </a:r>
          </a:p>
          <a:p>
            <a:pPr algn="ctr">
              <a:spcBef>
                <a:spcPct val="20000"/>
              </a:spcBef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Méndez Avalos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8C4055-FCF7-43E0-827F-FBC12B1F1F90}"/>
              </a:ext>
            </a:extLst>
          </p:cNvPr>
          <p:cNvSpPr/>
          <p:nvPr/>
        </p:nvSpPr>
        <p:spPr>
          <a:xfrm>
            <a:off x="94937" y="2380670"/>
            <a:ext cx="16822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Charikleia Troullinou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BF6881D-0561-47CD-83E8-52151B067E1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8663" t="51354" r="14304" b="41713"/>
          <a:stretch/>
        </p:blipFill>
        <p:spPr>
          <a:xfrm>
            <a:off x="1678012" y="1556038"/>
            <a:ext cx="5639024" cy="46489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B9CDA4-EB37-48C3-8849-FD404ADCDA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022" t="48788" r="14180" b="43594"/>
          <a:stretch/>
        </p:blipFill>
        <p:spPr>
          <a:xfrm>
            <a:off x="1547664" y="2718821"/>
            <a:ext cx="5610183" cy="4941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6AD0457-8DA6-437C-9F29-4B8416DA89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662" t="51539" r="14079" b="42650"/>
          <a:stretch/>
        </p:blipFill>
        <p:spPr>
          <a:xfrm>
            <a:off x="1671751" y="4087784"/>
            <a:ext cx="5746396" cy="3937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A17562-D6F1-4103-AA2A-C715BEAF0D24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0987" t="32409" r="8555" b="35260"/>
          <a:stretch/>
        </p:blipFill>
        <p:spPr>
          <a:xfrm>
            <a:off x="1645024" y="4725144"/>
            <a:ext cx="4613875" cy="16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53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be 168">
            <a:extLst>
              <a:ext uri="{FF2B5EF4-FFF2-40B4-BE49-F238E27FC236}">
                <a16:creationId xmlns:a16="http://schemas.microsoft.com/office/drawing/2014/main" id="{A9160EA7-8D1E-4441-9A62-D93933663AAC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C9100560-918B-4EE5-BF8B-A32AFD59692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C78BA2-9F5B-41A0-8355-0CA8634315CC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D715CB-231B-4195-9978-6B74536B9A5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9D4712-F077-4EAC-B12B-6F5C6DF1F160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62E68FD0-078C-4448-8198-AF3BDAA9E674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C3504B8-B117-4248-9158-C1C6EA55A95D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D550B194-53B0-4ACC-9164-F934A61A03C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6" name="Rectangle 165">
            <a:extLst>
              <a:ext uri="{FF2B5EF4-FFF2-40B4-BE49-F238E27FC236}">
                <a16:creationId xmlns:a16="http://schemas.microsoft.com/office/drawing/2014/main" id="{DE93885D-10E5-4133-80FC-77406DE0B6DE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83" name="Cylinder 82">
            <a:extLst>
              <a:ext uri="{FF2B5EF4-FFF2-40B4-BE49-F238E27FC236}">
                <a16:creationId xmlns:a16="http://schemas.microsoft.com/office/drawing/2014/main" id="{DC5CD7C5-94D2-4A8E-BE44-1C25055CF0DE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07BEAC0-CB0F-4077-A168-51B7D400A74F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48EDB530-A16B-4D49-933B-4C28E55101BA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FEDD9F5E-E1F6-49F2-BAAF-A5B6F6DCF64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3445A8D-46EA-4725-8C15-4224403779DA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2571226-0343-40F0-95E4-44818D9A9DBA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B4D1A5CA-717E-4D74-8A0A-C4105E9C9B98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11F0A1D8-025D-49D4-BC82-DB9E551F9997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6764DDB-5EF1-4A8F-8B74-9F2EBE96792D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89146A9-D4CA-4944-BDEA-24D87CCC5155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6D332A2-CDC5-4C8C-8986-9A3CF737D2B0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6D332A2-CDC5-4C8C-8986-9A3CF737D2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5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lowchart: Direct Access Storage 27">
            <a:extLst>
              <a:ext uri="{FF2B5EF4-FFF2-40B4-BE49-F238E27FC236}">
                <a16:creationId xmlns:a16="http://schemas.microsoft.com/office/drawing/2014/main" id="{B3A01417-8B38-4CB6-9AD1-CC1034325F97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F6377C-D8C4-43F8-8E93-E2087A0A0BAA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8CF292-56C6-426D-BB0D-5FD68C3537E4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</p:spTree>
    <p:extLst>
      <p:ext uri="{BB962C8B-B14F-4D97-AF65-F5344CB8AC3E}">
        <p14:creationId xmlns:p14="http://schemas.microsoft.com/office/powerpoint/2010/main" val="4226438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F8425-472D-FFB5-166D-6A89B24DC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be 168">
            <a:extLst>
              <a:ext uri="{FF2B5EF4-FFF2-40B4-BE49-F238E27FC236}">
                <a16:creationId xmlns:a16="http://schemas.microsoft.com/office/drawing/2014/main" id="{249203CD-11BF-30FB-A5E3-F5ED372FD3CA}"/>
              </a:ext>
            </a:extLst>
          </p:cNvPr>
          <p:cNvSpPr/>
          <p:nvPr/>
        </p:nvSpPr>
        <p:spPr>
          <a:xfrm>
            <a:off x="836747" y="1568139"/>
            <a:ext cx="1184928" cy="369332"/>
          </a:xfrm>
          <a:prstGeom prst="cube">
            <a:avLst>
              <a:gd name="adj" fmla="val 479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9E7FEB16-1B53-DC94-F8D4-135684B83ABC}"/>
              </a:ext>
            </a:extLst>
          </p:cNvPr>
          <p:cNvSpPr/>
          <p:nvPr/>
        </p:nvSpPr>
        <p:spPr>
          <a:xfrm>
            <a:off x="5098314" y="1461214"/>
            <a:ext cx="169717" cy="671224"/>
          </a:xfrm>
          <a:prstGeom prst="ellipse">
            <a:avLst/>
          </a:prstGeom>
          <a:solidFill>
            <a:srgbClr val="B0C8E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86E6504-6E61-7FD6-C0B9-85AD50E314C7}"/>
              </a:ext>
            </a:extLst>
          </p:cNvPr>
          <p:cNvCxnSpPr>
            <a:cxnSpLocks/>
          </p:cNvCxnSpPr>
          <p:nvPr/>
        </p:nvCxnSpPr>
        <p:spPr bwMode="auto">
          <a:xfrm>
            <a:off x="1972232" y="1783146"/>
            <a:ext cx="4630371" cy="0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5E137E6-9CEE-3300-D357-C95DDC1A8EFA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solidFill>
            <a:srgbClr val="2E3A8D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B11F-959A-ABDC-6E1E-F3EE18B44896}"/>
              </a:ext>
            </a:extLst>
          </p:cNvPr>
          <p:cNvSpPr txBox="1"/>
          <p:nvPr/>
        </p:nvSpPr>
        <p:spPr>
          <a:xfrm>
            <a:off x="145389" y="10689"/>
            <a:ext cx="4004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alibri"/>
                <a:cs typeface="Calibri"/>
              </a:rPr>
              <a:t>Multiparameter sensor</a:t>
            </a:r>
            <a:endParaRPr lang="en-GB" sz="3200" err="1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B0D136A-AD49-84BA-323A-FBAD47283E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2603" y="1726249"/>
            <a:ext cx="822857" cy="6960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4000">
                  <a:srgbClr val="FFFFFF">
                    <a:alpha val="0"/>
                  </a:srgbClr>
                </a:gs>
                <a:gs pos="51000">
                  <a:srgbClr val="C00000"/>
                </a:gs>
                <a:gs pos="66000">
                  <a:srgbClr val="FFFFFF">
                    <a:alpha val="0"/>
                  </a:srgbClr>
                </a:gs>
              </a:gsLst>
              <a:lin ang="564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6DF40E42-2BE7-9863-22D6-ABB2F1F03B49}"/>
              </a:ext>
            </a:extLst>
          </p:cNvPr>
          <p:cNvCxnSpPr>
            <a:cxnSpLocks/>
          </p:cNvCxnSpPr>
          <p:nvPr/>
        </p:nvCxnSpPr>
        <p:spPr bwMode="auto">
          <a:xfrm>
            <a:off x="6602603" y="1784843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chemeClr val="bg1">
                    <a:alpha val="0"/>
                  </a:scheme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92886523-992A-B1D4-2677-ED4C3D844008}"/>
              </a:ext>
            </a:extLst>
          </p:cNvPr>
          <p:cNvSpPr/>
          <p:nvPr/>
        </p:nvSpPr>
        <p:spPr>
          <a:xfrm>
            <a:off x="7425460" y="870166"/>
            <a:ext cx="1090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balanced </a:t>
            </a:r>
          </a:p>
          <a:p>
            <a:pPr algn="ctr"/>
            <a:r>
              <a:rPr lang="en-US">
                <a:latin typeface="Calibri"/>
                <a:cs typeface="Calibri"/>
              </a:rPr>
              <a:t>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F78322A-349F-3835-0687-C13A3FE405A2}"/>
                  </a:ext>
                </a:extLst>
              </p:cNvPr>
              <p:cNvSpPr/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dc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333399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1C0D1D09-D01C-47FC-93B0-3F24AD16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57" y="1097743"/>
                <a:ext cx="621709" cy="400110"/>
              </a:xfrm>
              <a:prstGeom prst="rect">
                <a:avLst/>
              </a:prstGeom>
              <a:blipFill>
                <a:blip r:embed="rId3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6" name="Rectangle 165">
            <a:extLst>
              <a:ext uri="{FF2B5EF4-FFF2-40B4-BE49-F238E27FC236}">
                <a16:creationId xmlns:a16="http://schemas.microsoft.com/office/drawing/2014/main" id="{AF1BB5B4-0734-044C-2D4E-0F7BC28B2F2E}"/>
              </a:ext>
            </a:extLst>
          </p:cNvPr>
          <p:cNvSpPr/>
          <p:nvPr/>
        </p:nvSpPr>
        <p:spPr>
          <a:xfrm>
            <a:off x="1999437" y="1427494"/>
            <a:ext cx="741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probe</a:t>
            </a:r>
          </a:p>
        </p:txBody>
      </p:sp>
      <p:sp>
        <p:nvSpPr>
          <p:cNvPr id="83" name="Cylinder 82">
            <a:extLst>
              <a:ext uri="{FF2B5EF4-FFF2-40B4-BE49-F238E27FC236}">
                <a16:creationId xmlns:a16="http://schemas.microsoft.com/office/drawing/2014/main" id="{2D86EB83-05A0-40A9-DB7D-E52349EEE0FF}"/>
              </a:ext>
            </a:extLst>
          </p:cNvPr>
          <p:cNvSpPr/>
          <p:nvPr/>
        </p:nvSpPr>
        <p:spPr>
          <a:xfrm rot="5400000">
            <a:off x="4172011" y="1044225"/>
            <a:ext cx="689154" cy="1502885"/>
          </a:xfrm>
          <a:prstGeom prst="can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B7CAD73-3BBF-6C6B-269C-51F2038017A9}"/>
              </a:ext>
            </a:extLst>
          </p:cNvPr>
          <p:cNvSpPr/>
          <p:nvPr/>
        </p:nvSpPr>
        <p:spPr>
          <a:xfrm>
            <a:off x="3660965" y="1823785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  <a:r>
              <a:rPr lang="en-GB" sz="1600" baseline="30000"/>
              <a:t>87</a:t>
            </a:r>
            <a:r>
              <a:rPr lang="en-GB" sz="1600"/>
              <a:t>Rb</a:t>
            </a:r>
            <a:endParaRPr lang="en-US">
              <a:latin typeface="Calibri"/>
              <a:cs typeface="Calibri"/>
            </a:endParaRP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DCBAA49E-A4D6-3339-255A-3288219437B2}"/>
              </a:ext>
            </a:extLst>
          </p:cNvPr>
          <p:cNvCxnSpPr>
            <a:cxnSpLocks/>
          </p:cNvCxnSpPr>
          <p:nvPr/>
        </p:nvCxnSpPr>
        <p:spPr bwMode="auto">
          <a:xfrm>
            <a:off x="4516588" y="1587485"/>
            <a:ext cx="0" cy="374963"/>
          </a:xfrm>
          <a:prstGeom prst="straightConnector1">
            <a:avLst/>
          </a:prstGeom>
          <a:ln w="31750">
            <a:headEnd type="triangle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1B458E13-34A1-6763-05A7-78C71452B551}"/>
                  </a:ext>
                </a:extLst>
              </p:cNvPr>
              <p:cNvSpPr/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333399"/>
                              </a:solidFill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US" sz="160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A21487EF-1C75-4AB1-8BDF-0052E5C5B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707" y="1717075"/>
                <a:ext cx="564001" cy="40011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C88ADE6-13D7-9215-C21D-DD9252380E8B}"/>
              </a:ext>
            </a:extLst>
          </p:cNvPr>
          <p:cNvCxnSpPr>
            <a:cxnSpLocks/>
          </p:cNvCxnSpPr>
          <p:nvPr/>
        </p:nvCxnSpPr>
        <p:spPr bwMode="auto">
          <a:xfrm flipV="1">
            <a:off x="4516588" y="1111672"/>
            <a:ext cx="616810" cy="671225"/>
          </a:xfrm>
          <a:prstGeom prst="straightConnector1">
            <a:avLst/>
          </a:prstGeom>
          <a:ln w="47625">
            <a:headEnd type="none" w="med" len="med"/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7F6C471-E099-D7B8-5C6D-D9EA27CAA8A1}"/>
              </a:ext>
            </a:extLst>
          </p:cNvPr>
          <p:cNvCxnSpPr>
            <a:cxnSpLocks/>
          </p:cNvCxnSpPr>
          <p:nvPr/>
        </p:nvCxnSpPr>
        <p:spPr bwMode="auto">
          <a:xfrm>
            <a:off x="5207727" y="1782897"/>
            <a:ext cx="1394876" cy="14936"/>
          </a:xfrm>
          <a:prstGeom prst="line">
            <a:avLst/>
          </a:prstGeom>
          <a:solidFill>
            <a:schemeClr val="accent1"/>
          </a:solidFill>
          <a:ln w="98425" cap="rnd" cmpd="sng" algn="ctr">
            <a:gradFill flip="none" rotWithShape="1">
              <a:gsLst>
                <a:gs pos="0">
                  <a:schemeClr val="bg1">
                    <a:alpha val="0"/>
                  </a:schemeClr>
                </a:gs>
                <a:gs pos="51000">
                  <a:srgbClr val="C00000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Cube 80">
            <a:extLst>
              <a:ext uri="{FF2B5EF4-FFF2-40B4-BE49-F238E27FC236}">
                <a16:creationId xmlns:a16="http://schemas.microsoft.com/office/drawing/2014/main" id="{95ECBA7F-CC9A-B761-B959-A0D21F9CABBE}"/>
              </a:ext>
            </a:extLst>
          </p:cNvPr>
          <p:cNvSpPr/>
          <p:nvPr/>
        </p:nvSpPr>
        <p:spPr>
          <a:xfrm>
            <a:off x="6463515" y="1573080"/>
            <a:ext cx="371026" cy="369332"/>
          </a:xfrm>
          <a:prstGeom prst="cube">
            <a:avLst/>
          </a:prstGeom>
          <a:solidFill>
            <a:srgbClr val="99CC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491BDAF1-EA49-D1D1-CC74-FCEB0815FD74}"/>
              </a:ext>
            </a:extLst>
          </p:cNvPr>
          <p:cNvCxnSpPr>
            <a:cxnSpLocks/>
          </p:cNvCxnSpPr>
          <p:nvPr/>
        </p:nvCxnSpPr>
        <p:spPr bwMode="auto">
          <a:xfrm>
            <a:off x="6813411" y="1813100"/>
            <a:ext cx="679788" cy="95390"/>
          </a:xfrm>
          <a:prstGeom prst="line">
            <a:avLst/>
          </a:prstGeom>
          <a:solidFill>
            <a:schemeClr val="accent1"/>
          </a:solidFill>
          <a:ln w="73025" cap="rnd" cmpd="sng" algn="ctr">
            <a:gradFill flip="none" rotWithShape="1">
              <a:gsLst>
                <a:gs pos="36000">
                  <a:srgbClr val="FFFFFF">
                    <a:alpha val="0"/>
                  </a:srgbClr>
                </a:gs>
                <a:gs pos="51000">
                  <a:srgbClr val="C00000"/>
                </a:gs>
                <a:gs pos="61000">
                  <a:srgbClr val="FFFFFF">
                    <a:alpha val="0"/>
                  </a:srgbClr>
                </a:gs>
              </a:gsLst>
              <a:lin ang="588000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be 95">
            <a:extLst>
              <a:ext uri="{FF2B5EF4-FFF2-40B4-BE49-F238E27FC236}">
                <a16:creationId xmlns:a16="http://schemas.microsoft.com/office/drawing/2014/main" id="{3D912496-205F-1550-7AA5-621FF3255B4D}"/>
              </a:ext>
            </a:extLst>
          </p:cNvPr>
          <p:cNvSpPr/>
          <p:nvPr/>
        </p:nvSpPr>
        <p:spPr>
          <a:xfrm>
            <a:off x="7149273" y="1573080"/>
            <a:ext cx="1122789" cy="588862"/>
          </a:xfrm>
          <a:prstGeom prst="cube">
            <a:avLst>
              <a:gd name="adj" fmla="val 64343"/>
            </a:avLst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57FA236C-FDDE-5A0D-FDAF-91E3B862D4C0}"/>
              </a:ext>
            </a:extLst>
          </p:cNvPr>
          <p:cNvCxnSpPr>
            <a:cxnSpLocks/>
          </p:cNvCxnSpPr>
          <p:nvPr/>
        </p:nvCxnSpPr>
        <p:spPr bwMode="auto">
          <a:xfrm>
            <a:off x="2813027" y="1612191"/>
            <a:ext cx="0" cy="343648"/>
          </a:xfrm>
          <a:prstGeom prst="straightConnector1">
            <a:avLst/>
          </a:prstGeom>
          <a:ln w="349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2AC141B-A520-8CB5-5454-156C7FC8CE04}"/>
              </a:ext>
            </a:extLst>
          </p:cNvPr>
          <p:cNvCxnSpPr>
            <a:cxnSpLocks/>
          </p:cNvCxnSpPr>
          <p:nvPr/>
        </p:nvCxnSpPr>
        <p:spPr bwMode="auto">
          <a:xfrm>
            <a:off x="6925339" y="1929012"/>
            <a:ext cx="0" cy="2880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4C68654-79DD-DD92-72D2-EF5000172658}"/>
                  </a:ext>
                </a:extLst>
              </p:cNvPr>
              <p:cNvSpPr/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>
                    <a:latin typeface="Calibri"/>
                    <a:cs typeface="Calibri"/>
                  </a:rPr>
                  <a:t> Stokes parameter</a:t>
                </a: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6D332A2-CDC5-4C8C-8986-9A3CF737D2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000" y="2171149"/>
                <a:ext cx="2100768" cy="369332"/>
              </a:xfrm>
              <a:prstGeom prst="rect">
                <a:avLst/>
              </a:prstGeom>
              <a:blipFill>
                <a:blip r:embed="rId5"/>
                <a:stretch>
                  <a:fillRect t="-8197" r="-17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lowchart: Direct Access Storage 27">
            <a:extLst>
              <a:ext uri="{FF2B5EF4-FFF2-40B4-BE49-F238E27FC236}">
                <a16:creationId xmlns:a16="http://schemas.microsoft.com/office/drawing/2014/main" id="{795B7B0C-32E1-A513-BBC6-485CF5B81B32}"/>
              </a:ext>
            </a:extLst>
          </p:cNvPr>
          <p:cNvSpPr/>
          <p:nvPr/>
        </p:nvSpPr>
        <p:spPr>
          <a:xfrm>
            <a:off x="6211669" y="1626452"/>
            <a:ext cx="144116" cy="276341"/>
          </a:xfrm>
          <a:prstGeom prst="flowChartMagneticDrum">
            <a:avLst/>
          </a:prstGeom>
          <a:solidFill>
            <a:srgbClr val="C2E0FF">
              <a:alpha val="60000"/>
            </a:srgbClr>
          </a:solidFill>
          <a:ln>
            <a:solidFill>
              <a:srgbClr val="B0C8E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D933A3-3677-5F41-576C-2240D4CC740D}"/>
              </a:ext>
            </a:extLst>
          </p:cNvPr>
          <p:cNvSpPr/>
          <p:nvPr/>
        </p:nvSpPr>
        <p:spPr>
          <a:xfrm>
            <a:off x="5960560" y="1863904"/>
            <a:ext cx="6014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latin typeface="Calibri"/>
                <a:cs typeface="Calibri"/>
              </a:rPr>
              <a:t>HWP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C32C0C5-3842-E1B4-89B2-8A5A460709E8}"/>
              </a:ext>
            </a:extLst>
          </p:cNvPr>
          <p:cNvSpPr/>
          <p:nvPr/>
        </p:nvSpPr>
        <p:spPr>
          <a:xfrm>
            <a:off x="6072298" y="961621"/>
            <a:ext cx="112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Wollaston</a:t>
            </a:r>
          </a:p>
          <a:p>
            <a:pPr algn="ctr"/>
            <a:r>
              <a:rPr lang="en-US">
                <a:latin typeface="Calibri"/>
                <a:cs typeface="Calibri"/>
              </a:rPr>
              <a:t>prism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688B35-8285-7519-7142-B2120BB68BD1}"/>
              </a:ext>
            </a:extLst>
          </p:cNvPr>
          <p:cNvSpPr/>
          <p:nvPr/>
        </p:nvSpPr>
        <p:spPr>
          <a:xfrm>
            <a:off x="3248514" y="3089965"/>
            <a:ext cx="4722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spin projection noise measurements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27E3B48-BFE9-D453-D8C9-54CF1F9F8B23}"/>
              </a:ext>
            </a:extLst>
          </p:cNvPr>
          <p:cNvCxnSpPr>
            <a:cxnSpLocks/>
          </p:cNvCxnSpPr>
          <p:nvPr/>
        </p:nvCxnSpPr>
        <p:spPr>
          <a:xfrm>
            <a:off x="2624895" y="3314458"/>
            <a:ext cx="591739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2575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MMITCHELL@FEBVEIMFUVWXYL65" val="2873"/>
</p:tagLst>
</file>

<file path=ppt/theme/theme1.xml><?xml version="1.0" encoding="utf-8"?>
<a:theme xmlns:a="http://schemas.openxmlformats.org/drawingml/2006/main" name="Default 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81BD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38100" cap="flat" cmpd="sng" algn="ctr">
          <a:solidFill>
            <a:schemeClr val="accent4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Calibri"/>
            <a:cs typeface="Calibri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4201</TotalTime>
  <Words>2748</Words>
  <Application>Microsoft Office PowerPoint</Application>
  <PresentationFormat>On-screen Show (4:3)</PresentationFormat>
  <Paragraphs>1082</Paragraphs>
  <Slides>74</Slides>
  <Notes>74</Notes>
  <HiddenSlides>0</HiddenSlides>
  <MMClips>11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3" baseType="lpstr">
      <vt:lpstr>ＭＳ Ｐゴシック</vt:lpstr>
      <vt:lpstr>Arial</vt:lpstr>
      <vt:lpstr>Calibri</vt:lpstr>
      <vt:lpstr>Calibri Light</vt:lpstr>
      <vt:lpstr>Cambria Math</vt:lpstr>
      <vt:lpstr>cmssq8</vt:lpstr>
      <vt:lpstr>Courier New</vt:lpstr>
      <vt:lpstr>Default Design</vt:lpstr>
      <vt:lpstr>PHOTO-PAINT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Institut de Ciències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Mitchell Q Metro</dc:title>
  <dc:creator>Morgan Mitchell</dc:creator>
  <cp:lastModifiedBy>Aleksandra Sierant</cp:lastModifiedBy>
  <cp:revision>53</cp:revision>
  <cp:lastPrinted>2017-05-08T13:34:28Z</cp:lastPrinted>
  <dcterms:created xsi:type="dcterms:W3CDTF">2013-06-12T21:54:50Z</dcterms:created>
  <dcterms:modified xsi:type="dcterms:W3CDTF">2025-08-07T22:01:20Z</dcterms:modified>
</cp:coreProperties>
</file>