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7"/>
  </p:notesMasterIdLst>
  <p:sldIdLst>
    <p:sldId id="2019" r:id="rId3"/>
    <p:sldId id="2357" r:id="rId4"/>
    <p:sldId id="2367" r:id="rId5"/>
    <p:sldId id="2391" r:id="rId6"/>
    <p:sldId id="2249" r:id="rId7"/>
    <p:sldId id="2402" r:id="rId8"/>
    <p:sldId id="2408" r:id="rId9"/>
    <p:sldId id="2418" r:id="rId10"/>
    <p:sldId id="2321" r:id="rId11"/>
    <p:sldId id="2420" r:id="rId12"/>
    <p:sldId id="2421" r:id="rId13"/>
    <p:sldId id="2422" r:id="rId14"/>
    <p:sldId id="2333" r:id="rId15"/>
    <p:sldId id="2424" r:id="rId16"/>
    <p:sldId id="2338" r:id="rId17"/>
    <p:sldId id="2390" r:id="rId18"/>
    <p:sldId id="2425" r:id="rId19"/>
    <p:sldId id="2319" r:id="rId20"/>
    <p:sldId id="2413" r:id="rId21"/>
    <p:sldId id="2382" r:id="rId22"/>
    <p:sldId id="2353" r:id="rId23"/>
    <p:sldId id="2426" r:id="rId24"/>
    <p:sldId id="2427" r:id="rId25"/>
    <p:sldId id="2428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8C3D9F4-C006-4093-92E7-6D9CA8C200AE}">
          <p14:sldIdLst>
            <p14:sldId id="2019"/>
            <p14:sldId id="2357"/>
            <p14:sldId id="2367"/>
            <p14:sldId id="2391"/>
            <p14:sldId id="2249"/>
            <p14:sldId id="2402"/>
            <p14:sldId id="2408"/>
            <p14:sldId id="2418"/>
            <p14:sldId id="2321"/>
            <p14:sldId id="2420"/>
            <p14:sldId id="2421"/>
            <p14:sldId id="2422"/>
            <p14:sldId id="2333"/>
            <p14:sldId id="2424"/>
            <p14:sldId id="2338"/>
            <p14:sldId id="2390"/>
            <p14:sldId id="2425"/>
            <p14:sldId id="2319"/>
            <p14:sldId id="2413"/>
            <p14:sldId id="2382"/>
            <p14:sldId id="2353"/>
            <p14:sldId id="2426"/>
            <p14:sldId id="2427"/>
            <p14:sldId id="242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9FD"/>
    <a:srgbClr val="9F2BA5"/>
    <a:srgbClr val="DE9ED5"/>
    <a:srgbClr val="CFB3AC"/>
    <a:srgbClr val="3D4D7F"/>
    <a:srgbClr val="F1E9E7"/>
    <a:srgbClr val="3F5289"/>
    <a:srgbClr val="D4D4D4"/>
    <a:srgbClr val="7487BF"/>
    <a:srgbClr val="FEFD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66" autoAdjust="0"/>
    <p:restoredTop sz="85193" autoAdjust="0"/>
  </p:normalViewPr>
  <p:slideViewPr>
    <p:cSldViewPr snapToGrid="0">
      <p:cViewPr>
        <p:scale>
          <a:sx n="91" d="100"/>
          <a:sy n="91" d="100"/>
        </p:scale>
        <p:origin x="1736" y="125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0DBB2C-871C-4A99-9E7E-3F75975F85BE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CE6E98-66CF-41FE-9460-E7661DBAA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623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CE6E98-66CF-41FE-9460-E7661DBAA5A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2027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0AD612-9200-D6AF-611F-8C20269FC1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82EE7A1-F33E-DCD2-A978-63B6645277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0D861F7-CEAE-6B1C-B5E6-DB5BE65626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449535-F2FD-1047-FCFB-D80DFCBC1D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D0D937-F234-4120-9600-9BDD164771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64309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2224BE-14CE-911E-499A-E943CE782A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CFA2FBC-BD92-6D56-B4FF-D9A05D9871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1F0A10-447F-86C7-355E-759C1E17E3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64FA1A-4125-F84E-E504-5753B0B35B7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D0D937-F234-4120-9600-9BDD164771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86958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6A7879-8904-CE4B-A844-7B128E5517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51A9A22-ADF5-4174-7A54-ECE091B06A4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922B147-B50E-4821-34B7-104132FF2A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C8F3F0-3BB9-D46B-63CF-C83B201EAB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D0D937-F234-4120-9600-9BDD164771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47044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DF1832-8C95-4237-5A83-0A9E976A3D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8C83D7-24AF-31C7-F488-E8B1348F98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FAD76FD-29A1-FA29-180B-0729D61015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CD64FB-4B97-AAA2-FCC7-AE957FFD1B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D0D937-F234-4120-9600-9BDD164771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94586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FDF15A-9869-5B11-A3D9-5E8CA38158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72B052E-BB1E-F250-2E8A-8ECB947F46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5176CB5-7B3B-3A3F-4C08-47A95FB6D8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C84BB2-4D18-EEF6-3F0C-95B69F10F2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D0D937-F234-4120-9600-9BDD164771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834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722F79-784C-560B-ACC1-4E77D3F0AF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69EE964-1F47-CBCC-112A-ABF2F84D2A7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44B537D-86C4-3E16-60FF-769C4EC921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889FBA-43DC-F6F3-639E-A76797F815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D0D937-F234-4120-9600-9BDD164771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70457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FA619D-ABB8-B0FA-1BF6-53AAABABE3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5BBC4E-2124-E73C-854F-A3C314AFB74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0795005-D8AD-D913-4954-3607654C15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41AC78-CB5C-0833-8FD0-B4D4C42BE5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D0D937-F234-4120-9600-9BDD164771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78822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1057DE-9453-1A93-34CE-5D4666320B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4057EB2-D182-C1BC-3F69-8AB3992EF3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720650A-247B-AA00-C347-6E9CF14D4F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8BF42A-C861-70EF-1774-3417D01CE00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D0D937-F234-4120-9600-9BDD164771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21264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0D5A5B-6C30-B8AF-5FF2-CD2F7CEC5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E69E8BB-0184-D671-110B-A459F657F0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15A463D-5350-E557-5491-70F3FC39E4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BD5AE8-26A9-E806-5F70-F338906768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D0D937-F234-4120-9600-9BDD164771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67037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78CA28-D2C7-DEC7-0832-A9A00BDC8B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E4BC6E-1508-3C33-287F-AFC3D810BC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7EEF361-38BE-839F-217C-19A97A1CA4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9ED60C-28DE-10C8-033A-3EED07B1D3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D0D937-F234-4120-9600-9BDD164771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9894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28DA20-E6A4-0064-704E-ABC92FCCF4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F1F091A-FB50-B997-4439-BF2476E402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DD4E4DF-7C62-F00E-B15A-C9DD37B903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132849-848F-393F-BE59-83BA41474A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D0D937-F234-4120-9600-9BDD164771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37897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23E6FF-90C6-39BA-82B8-E99A211D01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39008FF-EEED-14BA-8833-2CB887C67D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A96F81-CD26-821D-6056-4C991C7037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773F1D-A9F9-5446-FEF4-12B47628C2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D0D937-F234-4120-9600-9BDD164771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57335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821EF1-F967-D8D1-2B67-5DE2B3488A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DA48C27-322B-AE1E-E8CE-8BE5939630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2BA5214-90AF-374B-B0BF-233E19B4FE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C2F529-2120-F495-61E4-1EDB270893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D0D937-F234-4120-9600-9BDD164771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34950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0BC83B-64B8-D6BC-DCFA-A8FA4531E6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48F6584-4BE1-6372-8F7E-2F146F2E06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AE353C2-F16C-DDA7-1BC3-49F114A6D4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481B65-8754-D5E8-60E6-60E01E5767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D0D937-F234-4120-9600-9BDD164771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3730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7E4A08-B5ED-DAEA-900E-36BBC2B50C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61F56A-14E3-E3E3-9D4B-B805B7F6E2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BA16AB1-AAFF-6914-41B7-DCF5BCF56F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C2297C-CCC8-ED4E-CFAE-CE869EAADC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D0D937-F234-4120-9600-9BDD164771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7136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8C74A5-4B94-010E-C6BA-ABEDD70CD4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97BD939-D4F0-42C2-BA4C-C263255D5A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93D8D3-85AE-BB65-0D97-604A55E23A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2D4903-8950-E98E-A8DC-C312A560EB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D0D937-F234-4120-9600-9BDD164771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8734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424CA2-B4B5-4222-B2B9-748C291A30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5D0EEE9-F999-222F-15F1-4A090DB4F1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17E93E9-B9B2-938F-77A0-CE2E577225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6D8CA2-AF24-3FB8-E0BD-7E5AE371616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D0D937-F234-4120-9600-9BDD164771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8233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C00E99-E605-C064-1FE7-F6D3FC9E7C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41FAE04-CD48-D5E8-B284-72177646D1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5A43F7E-8BF7-F4FA-58FC-5D5D3B6483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409BF8-4F7C-0DA5-3825-0532EC6A4D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D0D937-F234-4120-9600-9BDD164771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05553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B4C6B8-896F-1D0A-CD9E-08C6B6CF8D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8229231-3824-9FC4-E2A3-3FF2948410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CC17AAA-DEE6-25FD-5D44-BF8BE413A3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03EE3E-E027-E497-AF6A-D32E2C88F1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D0D937-F234-4120-9600-9BDD164771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1921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0071E4-FA7C-3508-C4A1-4A073ABBE8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F0AB471-0F77-569D-DE9A-F6CDBA1290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A16F03-14FA-82FE-6A5A-7555B72558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sz="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A8FBBF-2F2B-BBE6-76A7-67CA40BE0C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D0D937-F234-4120-9600-9BDD164771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90077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C78189-3EE3-053A-F981-547F54A6C3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E0A247C-21B0-CF18-9972-6CDCF925F7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4CF183E-AFDB-59E5-752D-D167320B33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DAB67E-E5AE-AADD-C4F7-8685F7A3BD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D0D937-F234-4120-9600-9BDD164771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95121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FDAE6F-692F-DCA0-5811-0804716029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332B272-4E26-E756-C1F3-7A1ECF5AAB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D06B704-A0F1-4DE4-1628-14409D85C9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C43677-FF70-0A39-177B-0133478C69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D0D937-F234-4120-9600-9BDD164771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33279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1A1D3A-2943-35ED-D10F-27162E062A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75F71F3-1C6E-6AED-F3CA-427D17F11D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DD5187E-A865-5844-D710-8560BA778C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02E74F-DD68-641B-AF8B-F55A59FCF8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D0D937-F234-4120-9600-9BDD164771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4052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B08D-7B74-4927-8BC9-1FEAF04326E9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062E8-19D2-455C-B810-3A47D048F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98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B08D-7B74-4927-8BC9-1FEAF04326E9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062E8-19D2-455C-B810-3A47D048F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691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B08D-7B74-4927-8BC9-1FEAF04326E9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062E8-19D2-455C-B810-3A47D048F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8909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720" y="-142629"/>
            <a:ext cx="9447494" cy="7137992"/>
            <a:chOff x="-158720" y="-142629"/>
            <a:chExt cx="9447494" cy="7137992"/>
          </a:xfrm>
        </p:grpSpPr>
        <p:grpSp>
          <p:nvGrpSpPr>
            <p:cNvPr id="8" name="Group 7"/>
            <p:cNvGrpSpPr/>
            <p:nvPr userDrawn="1"/>
          </p:nvGrpSpPr>
          <p:grpSpPr>
            <a:xfrm>
              <a:off x="685800" y="6873248"/>
              <a:ext cx="7772400" cy="122115"/>
              <a:chOff x="685800" y="6873248"/>
              <a:chExt cx="7772400" cy="122115"/>
            </a:xfrm>
          </p:grpSpPr>
          <p:cxnSp>
            <p:nvCxnSpPr>
              <p:cNvPr id="37" name="Straight Connector 36"/>
              <p:cNvCxnSpPr/>
              <p:nvPr userDrawn="1"/>
            </p:nvCxnSpPr>
            <p:spPr>
              <a:xfrm>
                <a:off x="685800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 userDrawn="1"/>
            </p:nvCxnSpPr>
            <p:spPr>
              <a:xfrm>
                <a:off x="8458200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9" name="Group 38"/>
              <p:cNvGrpSpPr/>
              <p:nvPr userDrawn="1"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43" name="Straight Connector 42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" name="Group 39"/>
              <p:cNvGrpSpPr/>
              <p:nvPr userDrawn="1"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41" name="Straight Connector 40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" name="Group 8"/>
            <p:cNvGrpSpPr/>
            <p:nvPr userDrawn="1"/>
          </p:nvGrpSpPr>
          <p:grpSpPr>
            <a:xfrm>
              <a:off x="685800" y="-142629"/>
              <a:ext cx="7772400" cy="122115"/>
              <a:chOff x="685800" y="6873248"/>
              <a:chExt cx="7772400" cy="122115"/>
            </a:xfrm>
          </p:grpSpPr>
          <p:cxnSp>
            <p:nvCxnSpPr>
              <p:cNvPr id="29" name="Straight Connector 28"/>
              <p:cNvCxnSpPr/>
              <p:nvPr userDrawn="1"/>
            </p:nvCxnSpPr>
            <p:spPr>
              <a:xfrm>
                <a:off x="685800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>
                <a:off x="8458200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oup 30"/>
              <p:cNvGrpSpPr/>
              <p:nvPr userDrawn="1"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35" name="Straight Connector 34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2" name="Group 31"/>
              <p:cNvGrpSpPr/>
              <p:nvPr userDrawn="1"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33" name="Straight Connector 32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" name="Group 10"/>
            <p:cNvGrpSpPr/>
            <p:nvPr userDrawn="1"/>
          </p:nvGrpSpPr>
          <p:grpSpPr>
            <a:xfrm>
              <a:off x="-158720" y="694332"/>
              <a:ext cx="122115" cy="5477868"/>
              <a:chOff x="-158720" y="694332"/>
              <a:chExt cx="122115" cy="5477868"/>
            </a:xfrm>
          </p:grpSpPr>
          <p:cxnSp>
            <p:nvCxnSpPr>
              <p:cNvPr id="21" name="Straight Connector 20"/>
              <p:cNvCxnSpPr/>
              <p:nvPr userDrawn="1"/>
            </p:nvCxnSpPr>
            <p:spPr>
              <a:xfrm flipH="1">
                <a:off x="-158720" y="5715004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-97662" y="1991200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>
                <a:off x="-97662" y="108200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-97662" y="633274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-97662" y="6111142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flipH="1">
                <a:off x="-158720" y="4783673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flipH="1">
                <a:off x="-158720" y="3886201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flipH="1">
                <a:off x="-158720" y="2971801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 userDrawn="1"/>
          </p:nvGrpSpPr>
          <p:grpSpPr>
            <a:xfrm>
              <a:off x="9166659" y="694332"/>
              <a:ext cx="122115" cy="5477868"/>
              <a:chOff x="-158720" y="694332"/>
              <a:chExt cx="122115" cy="5477868"/>
            </a:xfrm>
          </p:grpSpPr>
          <p:cxnSp>
            <p:nvCxnSpPr>
              <p:cNvPr id="13" name="Straight Connector 12"/>
              <p:cNvCxnSpPr/>
              <p:nvPr userDrawn="1"/>
            </p:nvCxnSpPr>
            <p:spPr>
              <a:xfrm flipH="1">
                <a:off x="-158720" y="5715004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 userDrawn="1"/>
            </p:nvCxnSpPr>
            <p:spPr>
              <a:xfrm rot="5400000">
                <a:off x="-97662" y="1991200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 userDrawn="1"/>
            </p:nvCxnSpPr>
            <p:spPr>
              <a:xfrm rot="5400000">
                <a:off x="-97662" y="108200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 userDrawn="1"/>
            </p:nvCxnSpPr>
            <p:spPr>
              <a:xfrm rot="5400000">
                <a:off x="-97662" y="633274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 userDrawn="1"/>
            </p:nvCxnSpPr>
            <p:spPr>
              <a:xfrm rot="5400000">
                <a:off x="-97662" y="6111142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 userDrawn="1"/>
            </p:nvCxnSpPr>
            <p:spPr>
              <a:xfrm flipH="1">
                <a:off x="-158720" y="4783673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 userDrawn="1"/>
            </p:nvCxnSpPr>
            <p:spPr>
              <a:xfrm flipH="1">
                <a:off x="-158720" y="3886201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flipH="1">
                <a:off x="-158720" y="2971801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" name="Picture 2" descr="ppt_cov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863" y="694331"/>
            <a:ext cx="7773987" cy="2089796"/>
          </a:xfrm>
        </p:spPr>
        <p:txBody>
          <a:bodyPr anchor="ctr"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685006" y="2784127"/>
            <a:ext cx="7773987" cy="966106"/>
          </a:xfrm>
        </p:spPr>
        <p:txBody>
          <a:bodyPr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Font typeface="Arial" panose="020B0604020202020204" pitchFamily="34" charset="0"/>
              <a:buChar char="​"/>
              <a:defRPr sz="2400" b="0">
                <a:solidFill>
                  <a:schemeClr val="accent1"/>
                </a:solidFill>
                <a:latin typeface="+mn-lt"/>
                <a:cs typeface="Myriad Pro"/>
              </a:defRPr>
            </a:lvl1pPr>
            <a:lvl2pPr marL="0" indent="0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​"/>
              <a:defRPr sz="1600">
                <a:solidFill>
                  <a:schemeClr val="bg1"/>
                </a:solidFill>
              </a:defRPr>
            </a:lvl2pPr>
            <a:lvl3pPr marL="0" indent="0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​"/>
              <a:defRPr sz="1600">
                <a:solidFill>
                  <a:schemeClr val="bg1"/>
                </a:solidFill>
              </a:defRPr>
            </a:lvl3pPr>
            <a:lvl4pPr marL="0" indent="0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​"/>
              <a:defRPr sz="1500">
                <a:solidFill>
                  <a:schemeClr val="bg1"/>
                </a:solidFill>
              </a:defRPr>
            </a:lvl4pPr>
            <a:lvl5pPr marL="0" indent="0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​"/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45" name="Picture 44" descr="LBL_Masterbrand_logo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5915602"/>
            <a:ext cx="3159598" cy="513196"/>
          </a:xfrm>
          <a:prstGeom prst="rect">
            <a:avLst/>
          </a:prstGeom>
        </p:spPr>
      </p:pic>
      <p:pic>
        <p:nvPicPr>
          <p:cNvPr id="46" name="Picture 45" descr="RGB_Color-Seal_White-Mark_SC_Horizontal s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350" y="5971434"/>
            <a:ext cx="2349500" cy="401532"/>
          </a:xfrm>
          <a:prstGeom prst="rect">
            <a:avLst/>
          </a:prstGeom>
        </p:spPr>
      </p:pic>
      <p:sp>
        <p:nvSpPr>
          <p:cNvPr id="48" name="Text Placeholder 1"/>
          <p:cNvSpPr txBox="1">
            <a:spLocks/>
          </p:cNvSpPr>
          <p:nvPr/>
        </p:nvSpPr>
        <p:spPr>
          <a:xfrm>
            <a:off x="672306" y="327916"/>
            <a:ext cx="7773987" cy="8300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​"/>
              <a:defRPr sz="1600" b="0" i="0" kern="1200">
                <a:solidFill>
                  <a:schemeClr val="accent3"/>
                </a:solidFill>
                <a:latin typeface="+mn-lt"/>
                <a:ea typeface="+mn-ea"/>
                <a:cs typeface="Myriad Pro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400" kern="1200">
                <a:solidFill>
                  <a:schemeClr val="tx2"/>
                </a:solidFill>
                <a:latin typeface="+mn-lt"/>
                <a:ea typeface="+mn-ea"/>
                <a:cs typeface="Myriad Pro"/>
              </a:defRPr>
            </a:lvl2pPr>
            <a:lvl3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100" kern="1200">
                <a:solidFill>
                  <a:schemeClr val="tx2"/>
                </a:solidFill>
                <a:latin typeface="+mn-lt"/>
                <a:ea typeface="+mn-ea"/>
                <a:cs typeface="Myriad Pro"/>
              </a:defRPr>
            </a:lvl3pPr>
            <a:lvl4pPr marL="169863" indent="-169863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1100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Myriad Pro"/>
              </a:defRPr>
            </a:lvl4pPr>
            <a:lvl5pPr marL="346075" indent="-176213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100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Myriad Pro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100" b="1" kern="1200">
                <a:solidFill>
                  <a:schemeClr val="bg2"/>
                </a:solidFill>
                <a:latin typeface="Myriad Pro"/>
                <a:ea typeface="+mn-ea"/>
                <a:cs typeface="Myriad Pro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100" kern="1200">
                <a:solidFill>
                  <a:schemeClr val="bg2"/>
                </a:solidFill>
                <a:latin typeface="Myriad Pro"/>
                <a:ea typeface="+mn-ea"/>
                <a:cs typeface="Myriad Pro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100" kern="1200">
                <a:solidFill>
                  <a:schemeClr val="accent1"/>
                </a:solidFill>
                <a:latin typeface="Myriad Pro"/>
                <a:ea typeface="+mn-ea"/>
                <a:cs typeface="Myriad Pro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100" kern="1200">
                <a:solidFill>
                  <a:schemeClr val="accent3"/>
                </a:solidFill>
                <a:latin typeface="Myriad Pro"/>
                <a:ea typeface="+mn-ea"/>
                <a:cs typeface="Myriad Pro"/>
              </a:defRPr>
            </a:lvl9pPr>
          </a:lstStyle>
          <a:p>
            <a:r>
              <a:rPr lang="en-US" sz="2400">
                <a:solidFill>
                  <a:srgbClr val="E4AA17"/>
                </a:solidFill>
              </a:rPr>
              <a:t>ENERGY SCIENCES AREA</a:t>
            </a:r>
          </a:p>
        </p:txBody>
      </p:sp>
      <p:grpSp>
        <p:nvGrpSpPr>
          <p:cNvPr id="47" name="Group 46"/>
          <p:cNvGrpSpPr/>
          <p:nvPr userDrawn="1"/>
        </p:nvGrpSpPr>
        <p:grpSpPr>
          <a:xfrm>
            <a:off x="-158720" y="-142629"/>
            <a:ext cx="9447494" cy="7137992"/>
            <a:chOff x="-158720" y="-142629"/>
            <a:chExt cx="9447494" cy="7137992"/>
          </a:xfrm>
        </p:grpSpPr>
        <p:grpSp>
          <p:nvGrpSpPr>
            <p:cNvPr id="49" name="Group 48"/>
            <p:cNvGrpSpPr/>
            <p:nvPr userDrawn="1"/>
          </p:nvGrpSpPr>
          <p:grpSpPr>
            <a:xfrm>
              <a:off x="685800" y="6873248"/>
              <a:ext cx="7772400" cy="122115"/>
              <a:chOff x="685800" y="6873248"/>
              <a:chExt cx="7772400" cy="122115"/>
            </a:xfrm>
          </p:grpSpPr>
          <p:cxnSp>
            <p:nvCxnSpPr>
              <p:cNvPr id="77" name="Straight Connector 76"/>
              <p:cNvCxnSpPr/>
              <p:nvPr userDrawn="1"/>
            </p:nvCxnSpPr>
            <p:spPr>
              <a:xfrm>
                <a:off x="685800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 userDrawn="1"/>
            </p:nvCxnSpPr>
            <p:spPr>
              <a:xfrm>
                <a:off x="8458200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9" name="Group 78"/>
              <p:cNvGrpSpPr/>
              <p:nvPr userDrawn="1"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83" name="Straight Connector 82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" name="Group 79"/>
              <p:cNvGrpSpPr/>
              <p:nvPr userDrawn="1"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81" name="Straight Connector 80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0" name="Group 49"/>
            <p:cNvGrpSpPr/>
            <p:nvPr userDrawn="1"/>
          </p:nvGrpSpPr>
          <p:grpSpPr>
            <a:xfrm>
              <a:off x="685800" y="-142629"/>
              <a:ext cx="7772400" cy="122115"/>
              <a:chOff x="685800" y="6873248"/>
              <a:chExt cx="7772400" cy="122115"/>
            </a:xfrm>
          </p:grpSpPr>
          <p:cxnSp>
            <p:nvCxnSpPr>
              <p:cNvPr id="69" name="Straight Connector 68"/>
              <p:cNvCxnSpPr/>
              <p:nvPr userDrawn="1"/>
            </p:nvCxnSpPr>
            <p:spPr>
              <a:xfrm>
                <a:off x="685800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 userDrawn="1"/>
            </p:nvCxnSpPr>
            <p:spPr>
              <a:xfrm>
                <a:off x="8458200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1" name="Group 70"/>
              <p:cNvGrpSpPr/>
              <p:nvPr userDrawn="1"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75" name="Straight Connector 74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2" name="Group 71"/>
              <p:cNvGrpSpPr/>
              <p:nvPr userDrawn="1"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73" name="Straight Connector 72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1" name="Group 50"/>
            <p:cNvGrpSpPr/>
            <p:nvPr userDrawn="1"/>
          </p:nvGrpSpPr>
          <p:grpSpPr>
            <a:xfrm>
              <a:off x="-158720" y="694332"/>
              <a:ext cx="122115" cy="5477868"/>
              <a:chOff x="-158720" y="694332"/>
              <a:chExt cx="122115" cy="5477868"/>
            </a:xfrm>
          </p:grpSpPr>
          <p:cxnSp>
            <p:nvCxnSpPr>
              <p:cNvPr id="61" name="Straight Connector 60"/>
              <p:cNvCxnSpPr/>
              <p:nvPr userDrawn="1"/>
            </p:nvCxnSpPr>
            <p:spPr>
              <a:xfrm flipH="1">
                <a:off x="-158720" y="5715004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 userDrawn="1"/>
            </p:nvCxnSpPr>
            <p:spPr>
              <a:xfrm rot="5400000">
                <a:off x="-97662" y="1991200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 userDrawn="1"/>
            </p:nvCxnSpPr>
            <p:spPr>
              <a:xfrm rot="5400000">
                <a:off x="-97662" y="108200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 userDrawn="1"/>
            </p:nvCxnSpPr>
            <p:spPr>
              <a:xfrm rot="5400000">
                <a:off x="-97662" y="633274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 userDrawn="1"/>
            </p:nvCxnSpPr>
            <p:spPr>
              <a:xfrm rot="5400000">
                <a:off x="-97662" y="6111142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 userDrawn="1"/>
            </p:nvCxnSpPr>
            <p:spPr>
              <a:xfrm flipH="1">
                <a:off x="-158720" y="4783673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 userDrawn="1"/>
            </p:nvCxnSpPr>
            <p:spPr>
              <a:xfrm flipH="1">
                <a:off x="-158720" y="3886201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 userDrawn="1"/>
            </p:nvCxnSpPr>
            <p:spPr>
              <a:xfrm flipH="1">
                <a:off x="-158720" y="2971801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Group 51"/>
            <p:cNvGrpSpPr/>
            <p:nvPr userDrawn="1"/>
          </p:nvGrpSpPr>
          <p:grpSpPr>
            <a:xfrm>
              <a:off x="9166659" y="694332"/>
              <a:ext cx="122115" cy="5477868"/>
              <a:chOff x="-158720" y="694332"/>
              <a:chExt cx="122115" cy="5477868"/>
            </a:xfrm>
          </p:grpSpPr>
          <p:cxnSp>
            <p:nvCxnSpPr>
              <p:cNvPr id="53" name="Straight Connector 52"/>
              <p:cNvCxnSpPr/>
              <p:nvPr userDrawn="1"/>
            </p:nvCxnSpPr>
            <p:spPr>
              <a:xfrm flipH="1">
                <a:off x="-158720" y="5715004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 userDrawn="1"/>
            </p:nvCxnSpPr>
            <p:spPr>
              <a:xfrm rot="5400000">
                <a:off x="-97662" y="1991200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 userDrawn="1"/>
            </p:nvCxnSpPr>
            <p:spPr>
              <a:xfrm rot="5400000">
                <a:off x="-97662" y="108200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 userDrawn="1"/>
            </p:nvCxnSpPr>
            <p:spPr>
              <a:xfrm rot="5400000">
                <a:off x="-97662" y="633274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 userDrawn="1"/>
            </p:nvCxnSpPr>
            <p:spPr>
              <a:xfrm rot="5400000">
                <a:off x="-97662" y="6111142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 userDrawn="1"/>
            </p:nvCxnSpPr>
            <p:spPr>
              <a:xfrm flipH="1">
                <a:off x="-158720" y="4783673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 userDrawn="1"/>
            </p:nvCxnSpPr>
            <p:spPr>
              <a:xfrm flipH="1">
                <a:off x="-158720" y="3886201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flipH="1">
                <a:off x="-158720" y="2971801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85" name="Picture 84" descr="ppt_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940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36817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6108633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445028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B08D-7B74-4927-8BC9-1FEAF04326E9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062E8-19D2-455C-B810-3A47D048F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472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B08D-7B74-4927-8BC9-1FEAF04326E9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062E8-19D2-455C-B810-3A47D048F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213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B08D-7B74-4927-8BC9-1FEAF04326E9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062E8-19D2-455C-B810-3A47D048F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386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B08D-7B74-4927-8BC9-1FEAF04326E9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062E8-19D2-455C-B810-3A47D048F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128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B08D-7B74-4927-8BC9-1FEAF04326E9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062E8-19D2-455C-B810-3A47D048F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740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B08D-7B74-4927-8BC9-1FEAF04326E9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062E8-19D2-455C-B810-3A47D048F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06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B08D-7B74-4927-8BC9-1FEAF04326E9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062E8-19D2-455C-B810-3A47D048F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471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B08D-7B74-4927-8BC9-1FEAF04326E9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062E8-19D2-455C-B810-3A47D048F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75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5B08D-7B74-4927-8BC9-1FEAF04326E9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062E8-19D2-455C-B810-3A47D048F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266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863" y="685798"/>
            <a:ext cx="7773987" cy="91440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863" y="2052259"/>
            <a:ext cx="7773987" cy="366274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149" name="Group 148"/>
          <p:cNvGrpSpPr/>
          <p:nvPr/>
        </p:nvGrpSpPr>
        <p:grpSpPr>
          <a:xfrm>
            <a:off x="-158720" y="-142629"/>
            <a:ext cx="9447494" cy="7137992"/>
            <a:chOff x="-158720" y="-142629"/>
            <a:chExt cx="9447494" cy="7137992"/>
          </a:xfrm>
        </p:grpSpPr>
        <p:grpSp>
          <p:nvGrpSpPr>
            <p:cNvPr id="150" name="Group 149"/>
            <p:cNvGrpSpPr/>
            <p:nvPr userDrawn="1"/>
          </p:nvGrpSpPr>
          <p:grpSpPr>
            <a:xfrm>
              <a:off x="685800" y="6873248"/>
              <a:ext cx="7772400" cy="122115"/>
              <a:chOff x="685800" y="6873248"/>
              <a:chExt cx="7772400" cy="122115"/>
            </a:xfrm>
          </p:grpSpPr>
          <p:cxnSp>
            <p:nvCxnSpPr>
              <p:cNvPr id="178" name="Straight Connector 177"/>
              <p:cNvCxnSpPr/>
              <p:nvPr userDrawn="1"/>
            </p:nvCxnSpPr>
            <p:spPr>
              <a:xfrm>
                <a:off x="685800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/>
              <p:cNvCxnSpPr/>
              <p:nvPr userDrawn="1"/>
            </p:nvCxnSpPr>
            <p:spPr>
              <a:xfrm>
                <a:off x="8458200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0" name="Group 179"/>
              <p:cNvGrpSpPr/>
              <p:nvPr userDrawn="1"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184" name="Straight Connector 183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1" name="Group 180"/>
              <p:cNvGrpSpPr/>
              <p:nvPr userDrawn="1"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182" name="Straight Connector 181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51" name="Group 150"/>
            <p:cNvGrpSpPr/>
            <p:nvPr userDrawn="1"/>
          </p:nvGrpSpPr>
          <p:grpSpPr>
            <a:xfrm>
              <a:off x="685800" y="-142629"/>
              <a:ext cx="7772400" cy="122115"/>
              <a:chOff x="685800" y="6873248"/>
              <a:chExt cx="7772400" cy="122115"/>
            </a:xfrm>
          </p:grpSpPr>
          <p:cxnSp>
            <p:nvCxnSpPr>
              <p:cNvPr id="170" name="Straight Connector 169"/>
              <p:cNvCxnSpPr/>
              <p:nvPr userDrawn="1"/>
            </p:nvCxnSpPr>
            <p:spPr>
              <a:xfrm>
                <a:off x="685800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170"/>
              <p:cNvCxnSpPr/>
              <p:nvPr userDrawn="1"/>
            </p:nvCxnSpPr>
            <p:spPr>
              <a:xfrm>
                <a:off x="8458200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2" name="Group 171"/>
              <p:cNvGrpSpPr/>
              <p:nvPr userDrawn="1"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176" name="Straight Connector 175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3" name="Group 172"/>
              <p:cNvGrpSpPr/>
              <p:nvPr userDrawn="1"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174" name="Straight Connector 173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52" name="Group 151"/>
            <p:cNvGrpSpPr/>
            <p:nvPr userDrawn="1"/>
          </p:nvGrpSpPr>
          <p:grpSpPr>
            <a:xfrm>
              <a:off x="-158720" y="694332"/>
              <a:ext cx="122115" cy="5477868"/>
              <a:chOff x="-158720" y="694332"/>
              <a:chExt cx="122115" cy="5477868"/>
            </a:xfrm>
          </p:grpSpPr>
          <p:cxnSp>
            <p:nvCxnSpPr>
              <p:cNvPr id="162" name="Straight Connector 161"/>
              <p:cNvCxnSpPr/>
              <p:nvPr userDrawn="1"/>
            </p:nvCxnSpPr>
            <p:spPr>
              <a:xfrm flipH="1">
                <a:off x="-158720" y="5715004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 userDrawn="1"/>
            </p:nvCxnSpPr>
            <p:spPr>
              <a:xfrm rot="5400000">
                <a:off x="-97662" y="1991200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/>
              <p:cNvCxnSpPr/>
              <p:nvPr userDrawn="1"/>
            </p:nvCxnSpPr>
            <p:spPr>
              <a:xfrm rot="5400000">
                <a:off x="-97662" y="108200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/>
              <p:cNvCxnSpPr/>
              <p:nvPr userDrawn="1"/>
            </p:nvCxnSpPr>
            <p:spPr>
              <a:xfrm rot="5400000">
                <a:off x="-97662" y="633274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/>
              <p:cNvCxnSpPr/>
              <p:nvPr userDrawn="1"/>
            </p:nvCxnSpPr>
            <p:spPr>
              <a:xfrm rot="5400000">
                <a:off x="-97662" y="6111142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/>
              <p:cNvCxnSpPr/>
              <p:nvPr userDrawn="1"/>
            </p:nvCxnSpPr>
            <p:spPr>
              <a:xfrm flipH="1">
                <a:off x="-158720" y="4783673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/>
              <p:cNvCxnSpPr/>
              <p:nvPr userDrawn="1"/>
            </p:nvCxnSpPr>
            <p:spPr>
              <a:xfrm flipH="1">
                <a:off x="-158720" y="3886201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168"/>
              <p:cNvCxnSpPr/>
              <p:nvPr userDrawn="1"/>
            </p:nvCxnSpPr>
            <p:spPr>
              <a:xfrm flipH="1">
                <a:off x="-158720" y="2971801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3" name="Group 152"/>
            <p:cNvGrpSpPr/>
            <p:nvPr userDrawn="1"/>
          </p:nvGrpSpPr>
          <p:grpSpPr>
            <a:xfrm>
              <a:off x="9166659" y="694332"/>
              <a:ext cx="122115" cy="5477868"/>
              <a:chOff x="-158720" y="694332"/>
              <a:chExt cx="122115" cy="5477868"/>
            </a:xfrm>
          </p:grpSpPr>
          <p:cxnSp>
            <p:nvCxnSpPr>
              <p:cNvPr id="154" name="Straight Connector 153"/>
              <p:cNvCxnSpPr/>
              <p:nvPr userDrawn="1"/>
            </p:nvCxnSpPr>
            <p:spPr>
              <a:xfrm flipH="1">
                <a:off x="-158720" y="5715004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/>
              <p:cNvCxnSpPr/>
              <p:nvPr userDrawn="1"/>
            </p:nvCxnSpPr>
            <p:spPr>
              <a:xfrm rot="5400000">
                <a:off x="-97662" y="1991200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/>
              <p:cNvCxnSpPr/>
              <p:nvPr userDrawn="1"/>
            </p:nvCxnSpPr>
            <p:spPr>
              <a:xfrm rot="5400000">
                <a:off x="-97662" y="108200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/>
              <p:nvPr userDrawn="1"/>
            </p:nvCxnSpPr>
            <p:spPr>
              <a:xfrm rot="5400000">
                <a:off x="-97662" y="633274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/>
              <p:nvPr userDrawn="1"/>
            </p:nvCxnSpPr>
            <p:spPr>
              <a:xfrm rot="5400000">
                <a:off x="-97662" y="6111142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/>
              <p:nvPr userDrawn="1"/>
            </p:nvCxnSpPr>
            <p:spPr>
              <a:xfrm flipH="1">
                <a:off x="-158720" y="4783673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/>
              <p:nvPr userDrawn="1"/>
            </p:nvCxnSpPr>
            <p:spPr>
              <a:xfrm flipH="1">
                <a:off x="-158720" y="3886201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/>
              <p:cNvCxnSpPr/>
              <p:nvPr userDrawn="1"/>
            </p:nvCxnSpPr>
            <p:spPr>
              <a:xfrm flipH="1">
                <a:off x="-158720" y="2971801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7" name="Picture 46" descr="Berkeley_lab_logo_reverese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6421142"/>
            <a:ext cx="2286000" cy="252887"/>
          </a:xfrm>
          <a:prstGeom prst="rect">
            <a:avLst/>
          </a:prstGeom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6371418"/>
            <a:ext cx="9144000" cy="5018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7863" y="6442960"/>
            <a:ext cx="380365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en-US" sz="1400">
                <a:solidFill>
                  <a:prstClr val="white"/>
                </a:solidFill>
                <a:cs typeface="Myriad Pro"/>
              </a:rPr>
              <a:t>BERKELEY LAB | ENERGY SCIENCES AREA</a:t>
            </a:r>
          </a:p>
        </p:txBody>
      </p:sp>
      <p:pic>
        <p:nvPicPr>
          <p:cNvPr id="10" name="Picture 9" descr="RGB_Color-Seal_White-Mark_SC_Horizontal sm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944" y="6402092"/>
            <a:ext cx="1738905" cy="297180"/>
          </a:xfrm>
          <a:prstGeom prst="rect">
            <a:avLst/>
          </a:prstGeom>
        </p:spPr>
      </p:pic>
      <p:grpSp>
        <p:nvGrpSpPr>
          <p:cNvPr id="46" name="Group 45"/>
          <p:cNvGrpSpPr/>
          <p:nvPr/>
        </p:nvGrpSpPr>
        <p:grpSpPr>
          <a:xfrm>
            <a:off x="-158720" y="-142629"/>
            <a:ext cx="9447494" cy="7137992"/>
            <a:chOff x="-158720" y="-142629"/>
            <a:chExt cx="9447494" cy="7137992"/>
          </a:xfrm>
        </p:grpSpPr>
        <p:grpSp>
          <p:nvGrpSpPr>
            <p:cNvPr id="48" name="Group 47"/>
            <p:cNvGrpSpPr/>
            <p:nvPr userDrawn="1"/>
          </p:nvGrpSpPr>
          <p:grpSpPr>
            <a:xfrm>
              <a:off x="685800" y="6873248"/>
              <a:ext cx="7772400" cy="122115"/>
              <a:chOff x="685800" y="6873248"/>
              <a:chExt cx="7772400" cy="122115"/>
            </a:xfrm>
          </p:grpSpPr>
          <p:cxnSp>
            <p:nvCxnSpPr>
              <p:cNvPr id="76" name="Straight Connector 75"/>
              <p:cNvCxnSpPr/>
              <p:nvPr userDrawn="1"/>
            </p:nvCxnSpPr>
            <p:spPr>
              <a:xfrm>
                <a:off x="685800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 userDrawn="1"/>
            </p:nvCxnSpPr>
            <p:spPr>
              <a:xfrm>
                <a:off x="8458200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8" name="Group 77"/>
              <p:cNvGrpSpPr/>
              <p:nvPr userDrawn="1"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82" name="Straight Connector 81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9" name="Group 78"/>
              <p:cNvGrpSpPr/>
              <p:nvPr userDrawn="1"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80" name="Straight Connector 79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9" name="Group 48"/>
            <p:cNvGrpSpPr/>
            <p:nvPr userDrawn="1"/>
          </p:nvGrpSpPr>
          <p:grpSpPr>
            <a:xfrm>
              <a:off x="685800" y="-142629"/>
              <a:ext cx="7772400" cy="122115"/>
              <a:chOff x="685800" y="6873248"/>
              <a:chExt cx="7772400" cy="122115"/>
            </a:xfrm>
          </p:grpSpPr>
          <p:cxnSp>
            <p:nvCxnSpPr>
              <p:cNvPr id="68" name="Straight Connector 67"/>
              <p:cNvCxnSpPr/>
              <p:nvPr userDrawn="1"/>
            </p:nvCxnSpPr>
            <p:spPr>
              <a:xfrm>
                <a:off x="685800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 userDrawn="1"/>
            </p:nvCxnSpPr>
            <p:spPr>
              <a:xfrm>
                <a:off x="8458200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0" name="Group 69"/>
              <p:cNvGrpSpPr/>
              <p:nvPr userDrawn="1"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74" name="Straight Connector 73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1" name="Group 70"/>
              <p:cNvGrpSpPr/>
              <p:nvPr userDrawn="1"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72" name="Straight Connector 71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0" name="Group 49"/>
            <p:cNvGrpSpPr/>
            <p:nvPr userDrawn="1"/>
          </p:nvGrpSpPr>
          <p:grpSpPr>
            <a:xfrm>
              <a:off x="-158720" y="694332"/>
              <a:ext cx="122115" cy="5477868"/>
              <a:chOff x="-158720" y="694332"/>
              <a:chExt cx="122115" cy="5477868"/>
            </a:xfrm>
          </p:grpSpPr>
          <p:cxnSp>
            <p:nvCxnSpPr>
              <p:cNvPr id="60" name="Straight Connector 59"/>
              <p:cNvCxnSpPr/>
              <p:nvPr userDrawn="1"/>
            </p:nvCxnSpPr>
            <p:spPr>
              <a:xfrm flipH="1">
                <a:off x="-158720" y="5715004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 userDrawn="1"/>
            </p:nvCxnSpPr>
            <p:spPr>
              <a:xfrm rot="5400000">
                <a:off x="-97662" y="1991200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 userDrawn="1"/>
            </p:nvCxnSpPr>
            <p:spPr>
              <a:xfrm rot="5400000">
                <a:off x="-97662" y="108200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 userDrawn="1"/>
            </p:nvCxnSpPr>
            <p:spPr>
              <a:xfrm rot="5400000">
                <a:off x="-97662" y="633274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 userDrawn="1"/>
            </p:nvCxnSpPr>
            <p:spPr>
              <a:xfrm rot="5400000">
                <a:off x="-97662" y="6111142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 userDrawn="1"/>
            </p:nvCxnSpPr>
            <p:spPr>
              <a:xfrm flipH="1">
                <a:off x="-158720" y="4783673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 userDrawn="1"/>
            </p:nvCxnSpPr>
            <p:spPr>
              <a:xfrm flipH="1">
                <a:off x="-158720" y="3886201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 userDrawn="1"/>
            </p:nvCxnSpPr>
            <p:spPr>
              <a:xfrm flipH="1">
                <a:off x="-158720" y="2971801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Group 50"/>
            <p:cNvGrpSpPr/>
            <p:nvPr userDrawn="1"/>
          </p:nvGrpSpPr>
          <p:grpSpPr>
            <a:xfrm>
              <a:off x="9166659" y="694332"/>
              <a:ext cx="122115" cy="5477868"/>
              <a:chOff x="-158720" y="694332"/>
              <a:chExt cx="122115" cy="5477868"/>
            </a:xfrm>
          </p:grpSpPr>
          <p:cxnSp>
            <p:nvCxnSpPr>
              <p:cNvPr id="52" name="Straight Connector 51"/>
              <p:cNvCxnSpPr/>
              <p:nvPr userDrawn="1"/>
            </p:nvCxnSpPr>
            <p:spPr>
              <a:xfrm flipH="1">
                <a:off x="-158720" y="5715004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 userDrawn="1"/>
            </p:nvCxnSpPr>
            <p:spPr>
              <a:xfrm rot="5400000">
                <a:off x="-97662" y="1991200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 userDrawn="1"/>
            </p:nvCxnSpPr>
            <p:spPr>
              <a:xfrm rot="5400000">
                <a:off x="-97662" y="108200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 userDrawn="1"/>
            </p:nvCxnSpPr>
            <p:spPr>
              <a:xfrm rot="5400000">
                <a:off x="-97662" y="633274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 userDrawn="1"/>
            </p:nvCxnSpPr>
            <p:spPr>
              <a:xfrm rot="5400000">
                <a:off x="-97662" y="6111142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 userDrawn="1"/>
            </p:nvCxnSpPr>
            <p:spPr>
              <a:xfrm flipH="1">
                <a:off x="-158720" y="4783673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 userDrawn="1"/>
            </p:nvCxnSpPr>
            <p:spPr>
              <a:xfrm flipH="1">
                <a:off x="-158720" y="3886201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 userDrawn="1"/>
            </p:nvCxnSpPr>
            <p:spPr>
              <a:xfrm flipH="1">
                <a:off x="-158720" y="2971801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84" name="Picture 83" descr="Berkeley_lab_logo_reverese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6421142"/>
            <a:ext cx="2286000" cy="252887"/>
          </a:xfrm>
          <a:prstGeom prst="rect">
            <a:avLst/>
          </a:prstGeom>
          <a:effectLst/>
        </p:spPr>
      </p:pic>
      <p:pic>
        <p:nvPicPr>
          <p:cNvPr id="85" name="Picture 8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6387044"/>
            <a:ext cx="9144000" cy="486204"/>
          </a:xfrm>
          <a:prstGeom prst="rect">
            <a:avLst/>
          </a:prstGeom>
        </p:spPr>
      </p:pic>
      <p:sp>
        <p:nvSpPr>
          <p:cNvPr id="88" name="Rectangle 87"/>
          <p:cNvSpPr/>
          <p:nvPr userDrawn="1"/>
        </p:nvSpPr>
        <p:spPr bwMode="auto">
          <a:xfrm>
            <a:off x="0" y="1"/>
            <a:ext cx="9144000" cy="647699"/>
          </a:xfrm>
          <a:prstGeom prst="rect">
            <a:avLst/>
          </a:prstGeom>
          <a:solidFill>
            <a:srgbClr val="0C668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35" tIns="45718" rIns="91435" bIns="45718" numCol="1" rtlCol="0" anchor="t" anchorCtr="0" compatLnSpc="1">
            <a:prstTxWarp prst="textNoShape">
              <a:avLst/>
            </a:prstTxWarp>
          </a:bodyPr>
          <a:lstStyle/>
          <a:p>
            <a:pPr algn="ctr" defTabSz="914118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chemeClr val="bg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0998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7" r:id="rId3"/>
    <p:sldLayoutId id="2147483678" r:id="rId4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Myriad Pro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600"/>
        </a:spcBef>
        <a:spcAft>
          <a:spcPts val="1200"/>
        </a:spcAft>
        <a:buFont typeface="Arial" panose="020B0604020202020204" pitchFamily="34" charset="0"/>
        <a:buChar char="​"/>
        <a:defRPr sz="1600" b="0" i="0" kern="1200">
          <a:solidFill>
            <a:schemeClr val="accent3"/>
          </a:solidFill>
          <a:latin typeface="+mn-lt"/>
          <a:ea typeface="+mn-ea"/>
          <a:cs typeface="Myriad Pro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​"/>
        <a:defRPr sz="1400" kern="1200">
          <a:solidFill>
            <a:schemeClr val="tx2"/>
          </a:solidFill>
          <a:latin typeface="+mn-lt"/>
          <a:ea typeface="+mn-ea"/>
          <a:cs typeface="Myriad Pro"/>
        </a:defRPr>
      </a:lvl2pPr>
      <a:lvl3pPr marL="0" indent="0" algn="l" defTabSz="914400" rtl="0" eaLnBrk="1" latinLnBrk="0" hangingPunct="1">
        <a:lnSpc>
          <a:spcPct val="120000"/>
        </a:lnSpc>
        <a:spcBef>
          <a:spcPts val="600"/>
        </a:spcBef>
        <a:spcAft>
          <a:spcPts val="600"/>
        </a:spcAft>
        <a:buFont typeface="Arial" panose="020B0604020202020204" pitchFamily="34" charset="0"/>
        <a:buChar char="​"/>
        <a:defRPr sz="1100" kern="1200">
          <a:solidFill>
            <a:schemeClr val="tx2"/>
          </a:solidFill>
          <a:latin typeface="+mn-lt"/>
          <a:ea typeface="+mn-ea"/>
          <a:cs typeface="Myriad Pro"/>
        </a:defRPr>
      </a:lvl3pPr>
      <a:lvl4pPr marL="169863" indent="-169863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Font typeface="Wingdings" panose="05000000000000000000" pitchFamily="2" charset="2"/>
        <a:buChar char="§"/>
        <a:defRPr sz="1100" kern="1200">
          <a:solidFill>
            <a:schemeClr val="tx2">
              <a:lumMod val="60000"/>
              <a:lumOff val="40000"/>
            </a:schemeClr>
          </a:solidFill>
          <a:latin typeface="+mn-lt"/>
          <a:ea typeface="+mn-ea"/>
          <a:cs typeface="Myriad Pro"/>
        </a:defRPr>
      </a:lvl4pPr>
      <a:lvl5pPr marL="346075" indent="-176213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Wingdings" panose="05000000000000000000" pitchFamily="2" charset="2"/>
        <a:buChar char="§"/>
        <a:defRPr sz="1100" kern="1200">
          <a:solidFill>
            <a:schemeClr val="tx2">
              <a:lumMod val="60000"/>
              <a:lumOff val="40000"/>
            </a:schemeClr>
          </a:solidFill>
          <a:latin typeface="+mn-lt"/>
          <a:ea typeface="+mn-ea"/>
          <a:cs typeface="Myriad Pro"/>
        </a:defRPr>
      </a:lvl5pPr>
      <a:lvl6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Font typeface="Arial" panose="020B0604020202020204" pitchFamily="34" charset="0"/>
        <a:buChar char="​"/>
        <a:defRPr sz="1100" b="1" kern="1200">
          <a:solidFill>
            <a:schemeClr val="bg2"/>
          </a:solidFill>
          <a:latin typeface="Myriad Pro"/>
          <a:ea typeface="+mn-ea"/>
          <a:cs typeface="Myriad Pro"/>
        </a:defRPr>
      </a:lvl6pPr>
      <a:lvl7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anose="020B0604020202020204" pitchFamily="34" charset="0"/>
        <a:buChar char="​"/>
        <a:defRPr sz="1100" kern="1200">
          <a:solidFill>
            <a:schemeClr val="bg2"/>
          </a:solidFill>
          <a:latin typeface="Myriad Pro"/>
          <a:ea typeface="+mn-ea"/>
          <a:cs typeface="Myriad Pro"/>
        </a:defRPr>
      </a:lvl7pPr>
      <a:lvl8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anose="020B0604020202020204" pitchFamily="34" charset="0"/>
        <a:buChar char="​"/>
        <a:defRPr sz="1100" kern="1200">
          <a:solidFill>
            <a:schemeClr val="accent1"/>
          </a:solidFill>
          <a:latin typeface="Myriad Pro"/>
          <a:ea typeface="+mn-ea"/>
          <a:cs typeface="Myriad Pro"/>
        </a:defRPr>
      </a:lvl8pPr>
      <a:lvl9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anose="020B0604020202020204" pitchFamily="34" charset="0"/>
        <a:buChar char="​"/>
        <a:defRPr sz="1100" kern="1200">
          <a:solidFill>
            <a:schemeClr val="accent3"/>
          </a:solidFill>
          <a:latin typeface="Myriad Pro"/>
          <a:ea typeface="+mn-ea"/>
          <a:cs typeface="Myriad Pro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4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23.png"/><Relationship Id="rId9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4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23.png"/><Relationship Id="rId9" Type="http://schemas.openxmlformats.org/officeDocument/2006/relationships/image" Target="../media/image4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4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23.png"/><Relationship Id="rId9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9.png"/><Relationship Id="rId5" Type="http://schemas.openxmlformats.org/officeDocument/2006/relationships/image" Target="../media/image40.png"/><Relationship Id="rId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50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2.jpeg"/><Relationship Id="rId5" Type="http://schemas.openxmlformats.org/officeDocument/2006/relationships/image" Target="../media/image40.png"/><Relationship Id="rId4" Type="http://schemas.openxmlformats.org/officeDocument/2006/relationships/image" Target="../media/image51.png"/><Relationship Id="rId9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4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23.png"/><Relationship Id="rId9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5.png"/><Relationship Id="rId5" Type="http://schemas.openxmlformats.org/officeDocument/2006/relationships/image" Target="../media/image23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5.png"/><Relationship Id="rId5" Type="http://schemas.openxmlformats.org/officeDocument/2006/relationships/image" Target="../media/image59.jpeg"/><Relationship Id="rId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gif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microsoft.com/office/2007/relationships/hdphoto" Target="../media/hdphoto2.wdp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5.png"/><Relationship Id="rId5" Type="http://schemas.openxmlformats.org/officeDocument/2006/relationships/image" Target="../media/image61.png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3" Type="http://schemas.openxmlformats.org/officeDocument/2006/relationships/image" Target="../media/image62.png"/><Relationship Id="rId7" Type="http://schemas.openxmlformats.org/officeDocument/2006/relationships/image" Target="../media/image6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5.png"/><Relationship Id="rId5" Type="http://schemas.openxmlformats.org/officeDocument/2006/relationships/image" Target="../media/image64.jpeg"/><Relationship Id="rId10" Type="http://schemas.openxmlformats.org/officeDocument/2006/relationships/image" Target="../media/image34.png"/><Relationship Id="rId4" Type="http://schemas.openxmlformats.org/officeDocument/2006/relationships/image" Target="../media/image63.jpeg"/><Relationship Id="rId9" Type="http://schemas.openxmlformats.org/officeDocument/2006/relationships/image" Target="../media/image6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6.jpeg"/><Relationship Id="rId5" Type="http://schemas.microsoft.com/office/2007/relationships/hdphoto" Target="../media/hdphoto2.wdp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6.png"/><Relationship Id="rId4" Type="http://schemas.openxmlformats.org/officeDocument/2006/relationships/image" Target="../media/image19.PNG"/><Relationship Id="rId9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2.png"/><Relationship Id="rId5" Type="http://schemas.openxmlformats.org/officeDocument/2006/relationships/image" Target="../media/image19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C Berkeley ties dozens of new coronavirus cases to campus Greek parties |  CNN">
            <a:extLst>
              <a:ext uri="{FF2B5EF4-FFF2-40B4-BE49-F238E27FC236}">
                <a16:creationId xmlns:a16="http://schemas.microsoft.com/office/drawing/2014/main" id="{C1FF29B3-6157-D177-6E2A-1AF6A802FC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86000"/>
                    </a14:imgEffect>
                    <a14:imgEffect>
                      <a14:brightnessContrast contrast="-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502" t="98" r="5649" b="-51"/>
          <a:stretch>
            <a:fillRect/>
          </a:stretch>
        </p:blipFill>
        <p:spPr bwMode="auto">
          <a:xfrm>
            <a:off x="0" y="446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90E796-7146-477A-82C5-0BC8646BCB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86806" y="1312448"/>
            <a:ext cx="6062656" cy="877863"/>
          </a:xfrm>
        </p:spPr>
        <p:txBody>
          <a:bodyPr>
            <a:noAutofit/>
          </a:bodyPr>
          <a:lstStyle/>
          <a:p>
            <a:r>
              <a:rPr lang="en-US" sz="3200" b="1" dirty="0">
                <a:latin typeface="+mn-lt"/>
              </a:rPr>
              <a:t>Noninvasive, multichannel nuclear magnetic resonance chemical analysis via OPM arrays in the zero- to ultralow-field regime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9EEE1E-1A10-4C17-BAB7-C9239EDA16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87891" y="1851644"/>
            <a:ext cx="7030187" cy="1513567"/>
          </a:xfrm>
        </p:spPr>
        <p:txBody>
          <a:bodyPr>
            <a:noAutofit/>
          </a:bodyPr>
          <a:lstStyle/>
          <a:p>
            <a:pPr algn="l"/>
            <a:endParaRPr lang="en-US" dirty="0"/>
          </a:p>
          <a:p>
            <a:pPr algn="l"/>
            <a:r>
              <a:rPr lang="en-US" b="1" dirty="0"/>
              <a:t>Blake Andrews</a:t>
            </a:r>
          </a:p>
          <a:p>
            <a:pPr algn="l"/>
            <a:r>
              <a:rPr lang="en-US" sz="1800" b="1" dirty="0"/>
              <a:t>Ajoy Lab</a:t>
            </a:r>
            <a:endParaRPr lang="en-US" sz="1600" b="1" dirty="0"/>
          </a:p>
          <a:p>
            <a:pPr algn="l"/>
            <a:r>
              <a:rPr lang="en-US" dirty="0"/>
              <a:t>University of California, Berkeley</a:t>
            </a:r>
          </a:p>
        </p:txBody>
      </p:sp>
    </p:spTree>
    <p:extLst>
      <p:ext uri="{BB962C8B-B14F-4D97-AF65-F5344CB8AC3E}">
        <p14:creationId xmlns:p14="http://schemas.microsoft.com/office/powerpoint/2010/main" val="2360555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E17B16-7665-5E1D-AB84-97470F0F7D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CEEA05F8-7710-E0D0-706A-DC3D2E4A979C}"/>
              </a:ext>
            </a:extLst>
          </p:cNvPr>
          <p:cNvSpPr txBox="1"/>
          <p:nvPr/>
        </p:nvSpPr>
        <p:spPr>
          <a:xfrm>
            <a:off x="8424223" y="6488508"/>
            <a:ext cx="45204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prstClr val="white"/>
                </a:solidFill>
                <a:latin typeface="Myriad Pro"/>
                <a:cs typeface="Myriad Pro"/>
              </a:rPr>
              <a:t>Slide </a:t>
            </a:r>
            <a:fld id="{4AE3AF11-7C48-40CC-9D9A-57ECCCB55134}" type="slidenum">
              <a:rPr lang="en-US" sz="1200">
                <a:solidFill>
                  <a:prstClr val="white"/>
                </a:solidFill>
                <a:latin typeface="Myriad Pro"/>
                <a:cs typeface="Myriad Pro"/>
              </a:rPr>
              <a:pPr>
                <a:defRPr/>
              </a:pPr>
              <a:t>10</a:t>
            </a:fld>
            <a:endParaRPr lang="en-US" sz="1200" dirty="0">
              <a:solidFill>
                <a:prstClr val="white"/>
              </a:solidFill>
              <a:latin typeface="Myriad Pro"/>
              <a:cs typeface="Myriad Pro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F001E6-13DF-C868-3AB2-F1919E1DD2D7}"/>
              </a:ext>
            </a:extLst>
          </p:cNvPr>
          <p:cNvSpPr txBox="1"/>
          <p:nvPr/>
        </p:nvSpPr>
        <p:spPr>
          <a:xfrm>
            <a:off x="84076" y="92493"/>
            <a:ext cx="6505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i="1" dirty="0">
                <a:solidFill>
                  <a:prstClr val="white"/>
                </a:solidFill>
                <a:cs typeface="Arial Rounded MT Bold"/>
              </a:rPr>
              <a:t>First Natural Abundance Measurement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CC89F50-BAA9-7A27-6915-BEA26640CF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8400" y="0"/>
            <a:ext cx="1625600" cy="65375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937EEAA-B7EA-F53C-0287-07F6B5C25883}"/>
              </a:ext>
            </a:extLst>
          </p:cNvPr>
          <p:cNvSpPr txBox="1"/>
          <p:nvPr/>
        </p:nvSpPr>
        <p:spPr>
          <a:xfrm>
            <a:off x="78432" y="6488508"/>
            <a:ext cx="80478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chemeClr val="bg1"/>
                </a:solidFill>
                <a:effectLst/>
                <a:latin typeface="Myriad Pro"/>
              </a:rPr>
              <a:t>Blake Andrews, et al., </a:t>
            </a:r>
            <a:r>
              <a:rPr lang="en-US" sz="1200" b="0" i="1" dirty="0">
                <a:solidFill>
                  <a:schemeClr val="bg1"/>
                </a:solidFill>
                <a:effectLst/>
                <a:latin typeface="Myriad Pro"/>
              </a:rPr>
              <a:t>PNAS Nexus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Myriad Pro"/>
              </a:rPr>
              <a:t>, </a:t>
            </a:r>
            <a:r>
              <a:rPr lang="en-US" sz="1200" b="1" i="0" dirty="0">
                <a:solidFill>
                  <a:schemeClr val="bg1"/>
                </a:solidFill>
                <a:effectLst/>
                <a:latin typeface="Myriad Pro"/>
              </a:rPr>
              <a:t>4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Myriad Pro"/>
              </a:rPr>
              <a:t>, 6, pgaf187 (2025).</a:t>
            </a:r>
            <a:endParaRPr lang="en-US" sz="1200" dirty="0">
              <a:solidFill>
                <a:schemeClr val="bg1"/>
              </a:solidFill>
              <a:latin typeface="Myriad Pro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693335-C9B1-0B63-E9B0-7B841D55671E}"/>
              </a:ext>
            </a:extLst>
          </p:cNvPr>
          <p:cNvSpPr txBox="1"/>
          <p:nvPr/>
        </p:nvSpPr>
        <p:spPr>
          <a:xfrm>
            <a:off x="78432" y="741862"/>
            <a:ext cx="9177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nature, NMR active Carbon-13 (ubiquitous in chemistry) is only present in </a:t>
            </a:r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1.1%</a:t>
            </a: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21C36B-486E-0539-E812-D6A217D2880A}"/>
              </a:ext>
            </a:extLst>
          </p:cNvPr>
          <p:cNvSpPr txBox="1"/>
          <p:nvPr/>
        </p:nvSpPr>
        <p:spPr>
          <a:xfrm>
            <a:off x="88592" y="1092161"/>
            <a:ext cx="89294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Measured for the first time! (Previously reported artificially enriched compounds in </a:t>
            </a:r>
            <a:r>
              <a:rPr lang="en-US" sz="1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99%</a:t>
            </a:r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8DF4FB-4322-62AF-3566-6F20D4C6F5B3}"/>
              </a:ext>
            </a:extLst>
          </p:cNvPr>
          <p:cNvSpPr txBox="1"/>
          <p:nvPr/>
        </p:nvSpPr>
        <p:spPr>
          <a:xfrm>
            <a:off x="88592" y="1691036"/>
            <a:ext cx="9055408" cy="6488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-”Off-the-shelf” chemical samples (&gt;15 and counting!). Real world applications!</a:t>
            </a:r>
          </a:p>
          <a:p>
            <a:pPr>
              <a:spcBef>
                <a:spcPts val="450"/>
              </a:spcBef>
              <a:defRPr/>
            </a:pP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crucial for real-world applications.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7775F0-C7F9-CF02-CC76-31BC0402AB1B}"/>
              </a:ext>
            </a:extLst>
          </p:cNvPr>
          <p:cNvSpPr txBox="1"/>
          <p:nvPr/>
        </p:nvSpPr>
        <p:spPr>
          <a:xfrm>
            <a:off x="88591" y="1394280"/>
            <a:ext cx="64349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1600" dirty="0"/>
              <a:t>Each carbon produces a unique spectrum.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</a:rPr>
              <a:t>More information</a:t>
            </a:r>
            <a:endParaRPr lang="en-US" sz="160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A3E80DF-E53C-E3B4-21AA-71EF1D38A8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034953"/>
            <a:ext cx="9144000" cy="433236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886AE45-B676-4FF1-0C5D-21DBB8C608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66" y="2033203"/>
            <a:ext cx="9144000" cy="4321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8590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C3AB00-48F1-3F88-527E-BF333A69AC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5F1569AA-5739-D8C7-FF38-926CC0A835D9}"/>
              </a:ext>
            </a:extLst>
          </p:cNvPr>
          <p:cNvSpPr txBox="1"/>
          <p:nvPr/>
        </p:nvSpPr>
        <p:spPr>
          <a:xfrm>
            <a:off x="8424223" y="6488508"/>
            <a:ext cx="45204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prstClr val="white"/>
                </a:solidFill>
                <a:latin typeface="Myriad Pro"/>
                <a:cs typeface="Myriad Pro"/>
              </a:rPr>
              <a:t>Slide </a:t>
            </a:r>
            <a:fld id="{4AE3AF11-7C48-40CC-9D9A-57ECCCB55134}" type="slidenum">
              <a:rPr lang="en-US" sz="1200">
                <a:solidFill>
                  <a:prstClr val="white"/>
                </a:solidFill>
                <a:latin typeface="Myriad Pro"/>
                <a:cs typeface="Myriad Pro"/>
              </a:rPr>
              <a:pPr>
                <a:defRPr/>
              </a:pPr>
              <a:t>11</a:t>
            </a:fld>
            <a:endParaRPr lang="en-US" sz="1200" dirty="0">
              <a:solidFill>
                <a:prstClr val="white"/>
              </a:solidFill>
              <a:latin typeface="Myriad Pro"/>
              <a:cs typeface="Myriad Pro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567F40-2F57-59AE-8BE7-D19502FA5F75}"/>
              </a:ext>
            </a:extLst>
          </p:cNvPr>
          <p:cNvSpPr txBox="1"/>
          <p:nvPr/>
        </p:nvSpPr>
        <p:spPr>
          <a:xfrm>
            <a:off x="46943" y="77253"/>
            <a:ext cx="5726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i="1" dirty="0">
                <a:solidFill>
                  <a:prstClr val="white"/>
                </a:solidFill>
                <a:cs typeface="Arial Rounded MT Bold"/>
              </a:rPr>
              <a:t>Roadmap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7F4F60F-8866-F9F8-6ADE-9AAD657692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8400" y="0"/>
            <a:ext cx="1625600" cy="65375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BAC8E8-B018-4C17-1E20-ACDB4699A292}"/>
              </a:ext>
            </a:extLst>
          </p:cNvPr>
          <p:cNvSpPr txBox="1"/>
          <p:nvPr/>
        </p:nvSpPr>
        <p:spPr>
          <a:xfrm>
            <a:off x="78432" y="6488508"/>
            <a:ext cx="80478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chemeClr val="bg1"/>
                </a:solidFill>
                <a:effectLst/>
                <a:latin typeface="Myriad Pro"/>
              </a:rPr>
              <a:t>Blake Andrews, et al., </a:t>
            </a:r>
            <a:r>
              <a:rPr lang="en-US" sz="1200" b="0" i="1" dirty="0">
                <a:solidFill>
                  <a:schemeClr val="bg1"/>
                </a:solidFill>
                <a:effectLst/>
                <a:latin typeface="Myriad Pro"/>
              </a:rPr>
              <a:t>PNAS Nexus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Myriad Pro"/>
              </a:rPr>
              <a:t>, </a:t>
            </a:r>
            <a:r>
              <a:rPr lang="en-US" sz="1200" b="1" i="0" dirty="0">
                <a:solidFill>
                  <a:schemeClr val="bg1"/>
                </a:solidFill>
                <a:effectLst/>
                <a:latin typeface="Myriad Pro"/>
              </a:rPr>
              <a:t>4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Myriad Pro"/>
              </a:rPr>
              <a:t>, 6, pgaf187 (2025).</a:t>
            </a:r>
            <a:endParaRPr lang="en-US" sz="1200" dirty="0">
              <a:solidFill>
                <a:schemeClr val="bg1"/>
              </a:solidFill>
              <a:latin typeface="Myriad Pro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430F7D-0E4D-B0E4-D956-A70C21108E3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9486" b="353"/>
          <a:stretch>
            <a:fillRect/>
          </a:stretch>
        </p:blipFill>
        <p:spPr>
          <a:xfrm>
            <a:off x="6442431" y="2078324"/>
            <a:ext cx="2497841" cy="404874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4E19568-356F-A9D4-99FD-B32D76BF8DE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8093" b="15862"/>
          <a:stretch>
            <a:fillRect/>
          </a:stretch>
        </p:blipFill>
        <p:spPr>
          <a:xfrm>
            <a:off x="3982236" y="3843023"/>
            <a:ext cx="1361944" cy="66058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3615306-A255-DA79-0F5D-DE5F4E3454D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40633" t="35922" r="3406" b="26749"/>
          <a:stretch>
            <a:fillRect/>
          </a:stretch>
        </p:blipFill>
        <p:spPr>
          <a:xfrm>
            <a:off x="3497004" y="5021590"/>
            <a:ext cx="2292515" cy="1043218"/>
          </a:xfrm>
          <a:prstGeom prst="rect">
            <a:avLst/>
          </a:prstGeom>
          <a:ln>
            <a:solidFill>
              <a:srgbClr val="3D4D7F"/>
            </a:solidFill>
          </a:ln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D564561-FB26-1EA0-DEED-512A3509779F}"/>
              </a:ext>
            </a:extLst>
          </p:cNvPr>
          <p:cNvCxnSpPr>
            <a:cxnSpLocks/>
          </p:cNvCxnSpPr>
          <p:nvPr/>
        </p:nvCxnSpPr>
        <p:spPr>
          <a:xfrm>
            <a:off x="4683528" y="3456593"/>
            <a:ext cx="0" cy="305454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5851979-CDB0-E3BB-F8AF-D0EB8634C73D}"/>
              </a:ext>
            </a:extLst>
          </p:cNvPr>
          <p:cNvCxnSpPr>
            <a:cxnSpLocks/>
          </p:cNvCxnSpPr>
          <p:nvPr/>
        </p:nvCxnSpPr>
        <p:spPr>
          <a:xfrm>
            <a:off x="4662976" y="4580662"/>
            <a:ext cx="0" cy="330184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1F7B0E0B-A26A-82FF-C5BD-7948861828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23663" y="2087548"/>
            <a:ext cx="2119730" cy="130514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EA80632-BF01-8B94-B496-95810D9B354A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b="662"/>
          <a:stretch>
            <a:fillRect/>
          </a:stretch>
        </p:blipFill>
        <p:spPr>
          <a:xfrm>
            <a:off x="119231" y="4471656"/>
            <a:ext cx="2919768" cy="1409790"/>
          </a:xfrm>
          <a:prstGeom prst="rect">
            <a:avLst/>
          </a:prstGeom>
        </p:spPr>
      </p:pic>
      <p:pic>
        <p:nvPicPr>
          <p:cNvPr id="1026" name="Picture 2" descr="Erlenmeyer Flask With Clear Liquid Stock Photo - Download Image Now - Beaker,  Conical Flask, Laboratory Flask - iStock">
            <a:extLst>
              <a:ext uri="{FF2B5EF4-FFF2-40B4-BE49-F238E27FC236}">
                <a16:creationId xmlns:a16="http://schemas.microsoft.com/office/drawing/2014/main" id="{19CF3607-F70D-FE70-E8BF-16E5459528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69"/>
          <a:stretch>
            <a:fillRect/>
          </a:stretch>
        </p:blipFill>
        <p:spPr bwMode="auto">
          <a:xfrm>
            <a:off x="1883042" y="3284896"/>
            <a:ext cx="781990" cy="10490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3CEF69E-7A09-84B4-1735-BDCF8FF9CF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55" y="3417651"/>
            <a:ext cx="1050926" cy="827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Arrow: Curved Down 19">
            <a:extLst>
              <a:ext uri="{FF2B5EF4-FFF2-40B4-BE49-F238E27FC236}">
                <a16:creationId xmlns:a16="http://schemas.microsoft.com/office/drawing/2014/main" id="{ADD2E323-DD33-C94D-4842-184643A648AD}"/>
              </a:ext>
            </a:extLst>
          </p:cNvPr>
          <p:cNvSpPr/>
          <p:nvPr/>
        </p:nvSpPr>
        <p:spPr>
          <a:xfrm>
            <a:off x="811265" y="2472714"/>
            <a:ext cx="1679216" cy="733087"/>
          </a:xfrm>
          <a:prstGeom prst="curved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8FA9E6E-4FD1-BFF1-43C1-19B74C0E35F9}"/>
              </a:ext>
            </a:extLst>
          </p:cNvPr>
          <p:cNvCxnSpPr/>
          <p:nvPr/>
        </p:nvCxnSpPr>
        <p:spPr>
          <a:xfrm>
            <a:off x="3210560" y="2087548"/>
            <a:ext cx="0" cy="4059252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87A5666-6814-32CB-6B3E-B6E94DC71C03}"/>
              </a:ext>
            </a:extLst>
          </p:cNvPr>
          <p:cNvCxnSpPr/>
          <p:nvPr/>
        </p:nvCxnSpPr>
        <p:spPr>
          <a:xfrm>
            <a:off x="6187440" y="2087548"/>
            <a:ext cx="0" cy="4059252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9A57C1F-16CD-E0AC-0A94-83BE07869DD6}"/>
              </a:ext>
            </a:extLst>
          </p:cNvPr>
          <p:cNvSpPr txBox="1"/>
          <p:nvPr/>
        </p:nvSpPr>
        <p:spPr>
          <a:xfrm>
            <a:off x="271474" y="1267444"/>
            <a:ext cx="276752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450"/>
              </a:spcBef>
              <a:defRPr/>
            </a:pP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(I) Dilute or rare abundance species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A64B240-298E-1DC5-A11A-17E25AC1132A}"/>
              </a:ext>
            </a:extLst>
          </p:cNvPr>
          <p:cNvSpPr txBox="1"/>
          <p:nvPr/>
        </p:nvSpPr>
        <p:spPr>
          <a:xfrm>
            <a:off x="3210560" y="1229963"/>
            <a:ext cx="276752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450"/>
              </a:spcBef>
              <a:defRPr/>
            </a:pP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(II) Theoretical Interpretation Tools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A298354-56E3-CA85-3C40-4B5A859915E8}"/>
              </a:ext>
            </a:extLst>
          </p:cNvPr>
          <p:cNvSpPr txBox="1"/>
          <p:nvPr/>
        </p:nvSpPr>
        <p:spPr>
          <a:xfrm>
            <a:off x="6207062" y="1353073"/>
            <a:ext cx="27675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450"/>
              </a:spcBef>
              <a:defRPr/>
            </a:pP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(III) Multichannel NMR</a:t>
            </a:r>
          </a:p>
        </p:txBody>
      </p:sp>
    </p:spTree>
    <p:extLst>
      <p:ext uri="{BB962C8B-B14F-4D97-AF65-F5344CB8AC3E}">
        <p14:creationId xmlns:p14="http://schemas.microsoft.com/office/powerpoint/2010/main" val="862884553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464BCB-FA67-B6E6-B7E0-399B08B29D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9671170-F5F7-2E8D-01CD-3D267F18DE78}"/>
              </a:ext>
            </a:extLst>
          </p:cNvPr>
          <p:cNvSpPr/>
          <p:nvPr/>
        </p:nvSpPr>
        <p:spPr>
          <a:xfrm>
            <a:off x="78432" y="2275919"/>
            <a:ext cx="3060080" cy="37175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2E5455-BF8C-D00E-13A1-2CDBB3F33186}"/>
              </a:ext>
            </a:extLst>
          </p:cNvPr>
          <p:cNvSpPr txBox="1"/>
          <p:nvPr/>
        </p:nvSpPr>
        <p:spPr>
          <a:xfrm>
            <a:off x="8424223" y="6488508"/>
            <a:ext cx="45204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prstClr val="white"/>
                </a:solidFill>
                <a:latin typeface="Myriad Pro"/>
                <a:cs typeface="Myriad Pro"/>
              </a:rPr>
              <a:t>Slide </a:t>
            </a:r>
            <a:fld id="{4AE3AF11-7C48-40CC-9D9A-57ECCCB55134}" type="slidenum">
              <a:rPr lang="en-US" sz="1200">
                <a:solidFill>
                  <a:prstClr val="white"/>
                </a:solidFill>
                <a:latin typeface="Myriad Pro"/>
                <a:cs typeface="Myriad Pro"/>
              </a:rPr>
              <a:pPr>
                <a:defRPr/>
              </a:pPr>
              <a:t>12</a:t>
            </a:fld>
            <a:endParaRPr lang="en-US" sz="1200" dirty="0">
              <a:solidFill>
                <a:prstClr val="white"/>
              </a:solidFill>
              <a:latin typeface="Myriad Pro"/>
              <a:cs typeface="Myriad Pro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02FE06-60B5-1E87-90D5-F711624F206E}"/>
              </a:ext>
            </a:extLst>
          </p:cNvPr>
          <p:cNvSpPr txBox="1"/>
          <p:nvPr/>
        </p:nvSpPr>
        <p:spPr>
          <a:xfrm>
            <a:off x="46943" y="77253"/>
            <a:ext cx="5726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i="1" dirty="0">
                <a:solidFill>
                  <a:prstClr val="white"/>
                </a:solidFill>
                <a:cs typeface="Arial Rounded MT Bold"/>
              </a:rPr>
              <a:t>Roadmap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1AF22567-EB8C-8C5D-07FB-DD8A33B0C1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8400" y="0"/>
            <a:ext cx="1625600" cy="65375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0848C5A-0994-5510-FBC6-3699B63F4BE0}"/>
              </a:ext>
            </a:extLst>
          </p:cNvPr>
          <p:cNvSpPr txBox="1"/>
          <p:nvPr/>
        </p:nvSpPr>
        <p:spPr>
          <a:xfrm>
            <a:off x="78432" y="6488508"/>
            <a:ext cx="80478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chemeClr val="bg1"/>
                </a:solidFill>
                <a:effectLst/>
                <a:latin typeface="Myriad Pro"/>
              </a:rPr>
              <a:t>Blake Andrews, et al., </a:t>
            </a:r>
            <a:r>
              <a:rPr lang="en-US" sz="1200" b="0" i="1" dirty="0">
                <a:solidFill>
                  <a:schemeClr val="bg1"/>
                </a:solidFill>
                <a:effectLst/>
                <a:latin typeface="Myriad Pro"/>
              </a:rPr>
              <a:t>PNAS Nexus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Myriad Pro"/>
              </a:rPr>
              <a:t>, </a:t>
            </a:r>
            <a:r>
              <a:rPr lang="en-US" sz="1200" b="1" i="0" dirty="0">
                <a:solidFill>
                  <a:schemeClr val="bg1"/>
                </a:solidFill>
                <a:effectLst/>
                <a:latin typeface="Myriad Pro"/>
              </a:rPr>
              <a:t>4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Myriad Pro"/>
              </a:rPr>
              <a:t>, 6, pgaf187 (2025).</a:t>
            </a:r>
            <a:endParaRPr lang="en-US" sz="1200" dirty="0">
              <a:solidFill>
                <a:schemeClr val="bg1"/>
              </a:solidFill>
              <a:latin typeface="Myriad Pro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CB1F8E-D5EE-56ED-66C1-49EFFD60F9EE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45000"/>
          </a:blip>
          <a:srcRect l="59486" b="353"/>
          <a:stretch>
            <a:fillRect/>
          </a:stretch>
        </p:blipFill>
        <p:spPr>
          <a:xfrm>
            <a:off x="6442431" y="2078324"/>
            <a:ext cx="2497841" cy="404874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B2F19B9-8129-67FB-B739-D4DC900279F1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45000"/>
          </a:blip>
          <a:srcRect r="8093" b="15862"/>
          <a:stretch>
            <a:fillRect/>
          </a:stretch>
        </p:blipFill>
        <p:spPr>
          <a:xfrm>
            <a:off x="3982236" y="3843023"/>
            <a:ext cx="1361944" cy="66058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741960F-77C6-927C-963B-3BFB69124C1D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45000"/>
          </a:blip>
          <a:srcRect l="40633" t="35922" r="3406" b="26749"/>
          <a:stretch>
            <a:fillRect/>
          </a:stretch>
        </p:blipFill>
        <p:spPr>
          <a:xfrm>
            <a:off x="3497004" y="5021590"/>
            <a:ext cx="2292515" cy="1043218"/>
          </a:xfrm>
          <a:prstGeom prst="rect">
            <a:avLst/>
          </a:prstGeom>
          <a:ln>
            <a:solidFill>
              <a:srgbClr val="3D4D7F"/>
            </a:solidFill>
          </a:ln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BD9D6E1-FA13-E289-1903-E017D59B462A}"/>
              </a:ext>
            </a:extLst>
          </p:cNvPr>
          <p:cNvCxnSpPr>
            <a:cxnSpLocks/>
          </p:cNvCxnSpPr>
          <p:nvPr/>
        </p:nvCxnSpPr>
        <p:spPr>
          <a:xfrm>
            <a:off x="4683528" y="3456593"/>
            <a:ext cx="0" cy="305454"/>
          </a:xfrm>
          <a:prstGeom prst="straightConnector1">
            <a:avLst/>
          </a:prstGeom>
          <a:ln w="381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DEBC422-EFB1-C66B-79F7-92D9234926C4}"/>
              </a:ext>
            </a:extLst>
          </p:cNvPr>
          <p:cNvCxnSpPr>
            <a:cxnSpLocks/>
          </p:cNvCxnSpPr>
          <p:nvPr/>
        </p:nvCxnSpPr>
        <p:spPr>
          <a:xfrm>
            <a:off x="4662976" y="4580662"/>
            <a:ext cx="0" cy="330184"/>
          </a:xfrm>
          <a:prstGeom prst="straightConnector1">
            <a:avLst/>
          </a:prstGeom>
          <a:ln w="381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5314975A-390C-1060-AE31-C479AAEC3FD7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45000"/>
          </a:blip>
          <a:stretch>
            <a:fillRect/>
          </a:stretch>
        </p:blipFill>
        <p:spPr>
          <a:xfrm>
            <a:off x="3623663" y="2087548"/>
            <a:ext cx="2119730" cy="130514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3567D97-51B1-510F-3B71-0457115AB276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b="662"/>
          <a:stretch>
            <a:fillRect/>
          </a:stretch>
        </p:blipFill>
        <p:spPr>
          <a:xfrm>
            <a:off x="119231" y="4471656"/>
            <a:ext cx="2919768" cy="1409790"/>
          </a:xfrm>
          <a:prstGeom prst="rect">
            <a:avLst/>
          </a:prstGeom>
        </p:spPr>
      </p:pic>
      <p:pic>
        <p:nvPicPr>
          <p:cNvPr id="1026" name="Picture 2" descr="Erlenmeyer Flask With Clear Liquid Stock Photo - Download Image Now - Beaker,  Conical Flask, Laboratory Flask - iStock">
            <a:extLst>
              <a:ext uri="{FF2B5EF4-FFF2-40B4-BE49-F238E27FC236}">
                <a16:creationId xmlns:a16="http://schemas.microsoft.com/office/drawing/2014/main" id="{7BD6502C-208D-F4C3-21A4-C1AAA70FA6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69"/>
          <a:stretch>
            <a:fillRect/>
          </a:stretch>
        </p:blipFill>
        <p:spPr bwMode="auto">
          <a:xfrm>
            <a:off x="1883043" y="3284896"/>
            <a:ext cx="781990" cy="10490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095F853-8E3E-4CFC-DB8C-D8CF91CFDD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56" y="3417651"/>
            <a:ext cx="1050926" cy="827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Arrow: Curved Down 19">
            <a:extLst>
              <a:ext uri="{FF2B5EF4-FFF2-40B4-BE49-F238E27FC236}">
                <a16:creationId xmlns:a16="http://schemas.microsoft.com/office/drawing/2014/main" id="{685E25E0-1A39-BFC8-558E-F6A34DADE687}"/>
              </a:ext>
            </a:extLst>
          </p:cNvPr>
          <p:cNvSpPr/>
          <p:nvPr/>
        </p:nvSpPr>
        <p:spPr>
          <a:xfrm>
            <a:off x="811266" y="2472714"/>
            <a:ext cx="1679216" cy="733087"/>
          </a:xfrm>
          <a:prstGeom prst="curved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B8E736C-AE47-CDE3-2474-71A97099A111}"/>
              </a:ext>
            </a:extLst>
          </p:cNvPr>
          <p:cNvCxnSpPr/>
          <p:nvPr/>
        </p:nvCxnSpPr>
        <p:spPr>
          <a:xfrm>
            <a:off x="3210560" y="2087548"/>
            <a:ext cx="0" cy="4059252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ECD2CFE-C9F6-F78C-0B78-1110C28AE31A}"/>
              </a:ext>
            </a:extLst>
          </p:cNvPr>
          <p:cNvCxnSpPr/>
          <p:nvPr/>
        </p:nvCxnSpPr>
        <p:spPr>
          <a:xfrm>
            <a:off x="6187440" y="2087548"/>
            <a:ext cx="0" cy="4059252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1DCA7F3-3E18-94A3-4E42-E3409C55FB73}"/>
              </a:ext>
            </a:extLst>
          </p:cNvPr>
          <p:cNvSpPr txBox="1"/>
          <p:nvPr/>
        </p:nvSpPr>
        <p:spPr>
          <a:xfrm>
            <a:off x="271474" y="1267444"/>
            <a:ext cx="276752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450"/>
              </a:spcBef>
              <a:defRPr/>
            </a:pP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(I) Dilute or rare abundance species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B750610-23AC-0D29-C061-2DEA49798485}"/>
              </a:ext>
            </a:extLst>
          </p:cNvPr>
          <p:cNvSpPr txBox="1"/>
          <p:nvPr/>
        </p:nvSpPr>
        <p:spPr>
          <a:xfrm>
            <a:off x="3210560" y="1229963"/>
            <a:ext cx="276752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450"/>
              </a:spcBef>
              <a:defRPr/>
            </a:pP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(II) Theoretical Interpretation Tools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53CF9CF-DF48-5B75-8570-CE58D57ADC69}"/>
              </a:ext>
            </a:extLst>
          </p:cNvPr>
          <p:cNvSpPr txBox="1"/>
          <p:nvPr/>
        </p:nvSpPr>
        <p:spPr>
          <a:xfrm>
            <a:off x="6207062" y="1353073"/>
            <a:ext cx="27675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450"/>
              </a:spcBef>
              <a:defRPr/>
            </a:pP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(III) Multichannel NMR</a:t>
            </a:r>
          </a:p>
        </p:txBody>
      </p:sp>
    </p:spTree>
    <p:extLst>
      <p:ext uri="{BB962C8B-B14F-4D97-AF65-F5344CB8AC3E}">
        <p14:creationId xmlns:p14="http://schemas.microsoft.com/office/powerpoint/2010/main" val="927050888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58F759-9DA6-1099-CE79-DA9C6B806E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D2BD811-B36E-F3E1-BEED-269D278C366A}"/>
              </a:ext>
            </a:extLst>
          </p:cNvPr>
          <p:cNvSpPr txBox="1"/>
          <p:nvPr/>
        </p:nvSpPr>
        <p:spPr>
          <a:xfrm>
            <a:off x="8424223" y="6488508"/>
            <a:ext cx="45204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prstClr val="white"/>
                </a:solidFill>
                <a:latin typeface="Myriad Pro"/>
                <a:cs typeface="Myriad Pro"/>
              </a:rPr>
              <a:t>Slide </a:t>
            </a:r>
            <a:fld id="{4AE3AF11-7C48-40CC-9D9A-57ECCCB55134}" type="slidenum">
              <a:rPr lang="en-US" sz="1200">
                <a:solidFill>
                  <a:prstClr val="white"/>
                </a:solidFill>
                <a:latin typeface="Myriad Pro"/>
                <a:cs typeface="Myriad Pro"/>
              </a:rPr>
              <a:pPr>
                <a:defRPr/>
              </a:pPr>
              <a:t>13</a:t>
            </a:fld>
            <a:endParaRPr lang="en-US" sz="1200" dirty="0">
              <a:solidFill>
                <a:prstClr val="white"/>
              </a:solidFill>
              <a:latin typeface="Myriad Pro"/>
              <a:cs typeface="Myriad Pro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DE2AED-22D4-C3EA-FEEC-BFCCDAC83512}"/>
              </a:ext>
            </a:extLst>
          </p:cNvPr>
          <p:cNvSpPr txBox="1"/>
          <p:nvPr/>
        </p:nvSpPr>
        <p:spPr>
          <a:xfrm>
            <a:off x="46943" y="77253"/>
            <a:ext cx="5726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prstClr val="white"/>
                </a:solidFill>
                <a:latin typeface="Arial" panose="020B0604020202020204"/>
                <a:cs typeface="Arial Rounded MT Bold"/>
              </a:rPr>
              <a:t>(I) </a:t>
            </a:r>
            <a:r>
              <a:rPr lang="en-US" sz="2400" b="1" i="1" dirty="0">
                <a:solidFill>
                  <a:prstClr val="white"/>
                </a:solidFill>
                <a:latin typeface="Arial" panose="020B0604020202020204"/>
                <a:cs typeface="Arial Rounded MT Bold"/>
              </a:rPr>
              <a:t>Dilute or Rare Abundance Species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C865C7-CA6D-B5EC-8516-8359393D1CD9}"/>
              </a:ext>
            </a:extLst>
          </p:cNvPr>
          <p:cNvSpPr txBox="1"/>
          <p:nvPr/>
        </p:nvSpPr>
        <p:spPr>
          <a:xfrm>
            <a:off x="39484" y="758517"/>
            <a:ext cx="83469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our apparatus, dilute analytes can be resolved.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5C20C71-F849-9950-FB38-C33B3FAC96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8400" y="1533"/>
            <a:ext cx="1625600" cy="65375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BACBA57-928B-B45E-886E-ACF9C99F037B}"/>
              </a:ext>
            </a:extLst>
          </p:cNvPr>
          <p:cNvSpPr txBox="1"/>
          <p:nvPr/>
        </p:nvSpPr>
        <p:spPr>
          <a:xfrm>
            <a:off x="77244" y="1384411"/>
            <a:ext cx="83469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-Diluted natural abundance compounds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32F1F5-7DDB-F9EC-0FA7-9F07A8943FF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662"/>
          <a:stretch>
            <a:fillRect/>
          </a:stretch>
        </p:blipFill>
        <p:spPr>
          <a:xfrm>
            <a:off x="5648960" y="765122"/>
            <a:ext cx="3227310" cy="1558284"/>
          </a:xfrm>
          <a:prstGeom prst="rect">
            <a:avLst/>
          </a:prstGeom>
        </p:spPr>
      </p:pic>
      <p:pic>
        <p:nvPicPr>
          <p:cNvPr id="7" name="Picture 6" descr="A diagram of a chemistry experiment&#10;&#10;AI-generated content may be incorrect.">
            <a:extLst>
              <a:ext uri="{FF2B5EF4-FFF2-40B4-BE49-F238E27FC236}">
                <a16:creationId xmlns:a16="http://schemas.microsoft.com/office/drawing/2014/main" id="{1FA3F06E-4B2E-17F2-313C-1475CF59428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44316"/>
          <a:stretch>
            <a:fillRect/>
          </a:stretch>
        </p:blipFill>
        <p:spPr>
          <a:xfrm>
            <a:off x="4382756" y="2173456"/>
            <a:ext cx="2686765" cy="1780458"/>
          </a:xfrm>
          <a:prstGeom prst="rect">
            <a:avLst/>
          </a:prstGeom>
        </p:spPr>
      </p:pic>
      <p:pic>
        <p:nvPicPr>
          <p:cNvPr id="12" name="Picture 11" descr="A diagram of a chemistry experiment&#10;&#10;AI-generated content may be incorrect.">
            <a:extLst>
              <a:ext uri="{FF2B5EF4-FFF2-40B4-BE49-F238E27FC236}">
                <a16:creationId xmlns:a16="http://schemas.microsoft.com/office/drawing/2014/main" id="{169AAFDA-D361-802A-7B21-0CFBF1D3CA1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7867" t="51"/>
          <a:stretch>
            <a:fillRect/>
          </a:stretch>
        </p:blipFill>
        <p:spPr>
          <a:xfrm>
            <a:off x="7027797" y="2163297"/>
            <a:ext cx="2045083" cy="179020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E928AE8-FA8B-7DAB-772A-D8CD80538F7A}"/>
              </a:ext>
            </a:extLst>
          </p:cNvPr>
          <p:cNvSpPr txBox="1"/>
          <p:nvPr/>
        </p:nvSpPr>
        <p:spPr>
          <a:xfrm>
            <a:off x="77245" y="2062162"/>
            <a:ext cx="4169636" cy="648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-No water due to lack of carbon:</a:t>
            </a:r>
          </a:p>
          <a:p>
            <a:pPr>
              <a:spcBef>
                <a:spcPts val="450"/>
              </a:spcBef>
              <a:defRPr/>
            </a:pP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profound impact on medical diagnostics</a:t>
            </a:r>
          </a:p>
        </p:txBody>
      </p:sp>
      <p:pic>
        <p:nvPicPr>
          <p:cNvPr id="2050" name="Picture 2" descr="A New Age for Biological Sample Storage - My Green Lab">
            <a:extLst>
              <a:ext uri="{FF2B5EF4-FFF2-40B4-BE49-F238E27FC236}">
                <a16:creationId xmlns:a16="http://schemas.microsoft.com/office/drawing/2014/main" id="{EEF4F800-2CCA-48BA-65C8-C6E79C0CD2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455" y="4227355"/>
            <a:ext cx="2465425" cy="164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38E5314-C0A2-A3A9-CF49-1C17DF7D72AC}"/>
              </a:ext>
            </a:extLst>
          </p:cNvPr>
          <p:cNvSpPr txBox="1"/>
          <p:nvPr/>
        </p:nvSpPr>
        <p:spPr>
          <a:xfrm>
            <a:off x="71120" y="3000563"/>
            <a:ext cx="47294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-Rare </a:t>
            </a:r>
            <a:r>
              <a:rPr 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double</a:t>
            </a: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isotopic labeling (1% of 1%!).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306C152-F1D5-65E3-7E73-23384239B5E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859"/>
          <a:stretch>
            <a:fillRect/>
          </a:stretch>
        </p:blipFill>
        <p:spPr>
          <a:xfrm>
            <a:off x="70986" y="3783188"/>
            <a:ext cx="6342514" cy="258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9797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55CECA-9675-EB1C-E976-423D2BE10B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79DB506-09A9-0552-74FF-E911903A1878}"/>
              </a:ext>
            </a:extLst>
          </p:cNvPr>
          <p:cNvSpPr/>
          <p:nvPr/>
        </p:nvSpPr>
        <p:spPr>
          <a:xfrm>
            <a:off x="3293990" y="2033334"/>
            <a:ext cx="2767526" cy="416620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32313C-F3D3-0656-00D4-7F1662800079}"/>
              </a:ext>
            </a:extLst>
          </p:cNvPr>
          <p:cNvSpPr txBox="1"/>
          <p:nvPr/>
        </p:nvSpPr>
        <p:spPr>
          <a:xfrm>
            <a:off x="8424223" y="6488508"/>
            <a:ext cx="45204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prstClr val="white"/>
                </a:solidFill>
                <a:latin typeface="Myriad Pro"/>
                <a:cs typeface="Myriad Pro"/>
              </a:rPr>
              <a:t>Slide </a:t>
            </a:r>
            <a:fld id="{4AE3AF11-7C48-40CC-9D9A-57ECCCB55134}" type="slidenum">
              <a:rPr lang="en-US" sz="1200">
                <a:solidFill>
                  <a:prstClr val="white"/>
                </a:solidFill>
                <a:latin typeface="Myriad Pro"/>
                <a:cs typeface="Myriad Pro"/>
              </a:rPr>
              <a:pPr>
                <a:defRPr/>
              </a:pPr>
              <a:t>14</a:t>
            </a:fld>
            <a:endParaRPr lang="en-US" sz="1200" dirty="0">
              <a:solidFill>
                <a:prstClr val="white"/>
              </a:solidFill>
              <a:latin typeface="Myriad Pro"/>
              <a:cs typeface="Myriad Pro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F56BFE-63CE-F00A-D852-19027B112173}"/>
              </a:ext>
            </a:extLst>
          </p:cNvPr>
          <p:cNvSpPr txBox="1"/>
          <p:nvPr/>
        </p:nvSpPr>
        <p:spPr>
          <a:xfrm>
            <a:off x="46943" y="77253"/>
            <a:ext cx="5726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i="1" dirty="0">
                <a:solidFill>
                  <a:prstClr val="white"/>
                </a:solidFill>
                <a:cs typeface="Arial Rounded MT Bold"/>
              </a:rPr>
              <a:t>Roadmap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E724D7F-B6AB-C75E-467C-9C704177DE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8400" y="0"/>
            <a:ext cx="1625600" cy="65375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F426F1B-4557-7824-B9FC-B8038D973EC8}"/>
              </a:ext>
            </a:extLst>
          </p:cNvPr>
          <p:cNvSpPr txBox="1"/>
          <p:nvPr/>
        </p:nvSpPr>
        <p:spPr>
          <a:xfrm>
            <a:off x="78432" y="6488508"/>
            <a:ext cx="80478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chemeClr val="bg1"/>
                </a:solidFill>
                <a:effectLst/>
                <a:latin typeface="Myriad Pro"/>
              </a:rPr>
              <a:t>Blake Andrews, et al., </a:t>
            </a:r>
            <a:r>
              <a:rPr lang="en-US" sz="1200" b="0" i="1" dirty="0">
                <a:solidFill>
                  <a:schemeClr val="bg1"/>
                </a:solidFill>
                <a:effectLst/>
                <a:latin typeface="Myriad Pro"/>
              </a:rPr>
              <a:t>PNAS Nexus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Myriad Pro"/>
              </a:rPr>
              <a:t>, </a:t>
            </a:r>
            <a:r>
              <a:rPr lang="en-US" sz="1200" b="1" i="0" dirty="0">
                <a:solidFill>
                  <a:schemeClr val="bg1"/>
                </a:solidFill>
                <a:effectLst/>
                <a:latin typeface="Myriad Pro"/>
              </a:rPr>
              <a:t>4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Myriad Pro"/>
              </a:rPr>
              <a:t>, 6, pgaf187 (2025).</a:t>
            </a:r>
            <a:endParaRPr lang="en-US" sz="1200" dirty="0">
              <a:solidFill>
                <a:schemeClr val="bg1"/>
              </a:solidFill>
              <a:latin typeface="Myriad Pro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8A313B-853B-D15F-A2BA-86AFB3B244BC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7000"/>
          </a:blip>
          <a:srcRect l="59486" b="353"/>
          <a:stretch>
            <a:fillRect/>
          </a:stretch>
        </p:blipFill>
        <p:spPr>
          <a:xfrm>
            <a:off x="6442431" y="2078324"/>
            <a:ext cx="2497841" cy="404874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3AB162A-FF01-3712-C6C4-EA705240310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8093" b="15862"/>
          <a:stretch>
            <a:fillRect/>
          </a:stretch>
        </p:blipFill>
        <p:spPr>
          <a:xfrm>
            <a:off x="3982236" y="3843023"/>
            <a:ext cx="1361944" cy="66058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B7B972A-18EF-5625-7EE4-5BEAC996B45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40633" t="35922" r="3406" b="26749"/>
          <a:stretch>
            <a:fillRect/>
          </a:stretch>
        </p:blipFill>
        <p:spPr>
          <a:xfrm>
            <a:off x="3538593" y="5021590"/>
            <a:ext cx="2292515" cy="1043218"/>
          </a:xfrm>
          <a:prstGeom prst="rect">
            <a:avLst/>
          </a:prstGeom>
          <a:ln>
            <a:solidFill>
              <a:srgbClr val="3D4D7F"/>
            </a:solidFill>
          </a:ln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98221BB-0BDC-CE2E-C8C1-F2933DD0C7B5}"/>
              </a:ext>
            </a:extLst>
          </p:cNvPr>
          <p:cNvCxnSpPr>
            <a:cxnSpLocks/>
          </p:cNvCxnSpPr>
          <p:nvPr/>
        </p:nvCxnSpPr>
        <p:spPr>
          <a:xfrm>
            <a:off x="4683528" y="3456593"/>
            <a:ext cx="0" cy="305454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FE85632-4CF5-00B9-A7BE-2EDFCBBB9283}"/>
              </a:ext>
            </a:extLst>
          </p:cNvPr>
          <p:cNvCxnSpPr>
            <a:cxnSpLocks/>
          </p:cNvCxnSpPr>
          <p:nvPr/>
        </p:nvCxnSpPr>
        <p:spPr>
          <a:xfrm>
            <a:off x="4662976" y="4580662"/>
            <a:ext cx="0" cy="330184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9151391D-E281-0B7F-13A9-2CC34E7912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23663" y="2087548"/>
            <a:ext cx="2119730" cy="130514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1DF1FC3-9B50-1D2B-76CD-D92C374FB17D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57000"/>
          </a:blip>
          <a:srcRect b="662"/>
          <a:stretch>
            <a:fillRect/>
          </a:stretch>
        </p:blipFill>
        <p:spPr>
          <a:xfrm>
            <a:off x="119231" y="4471656"/>
            <a:ext cx="2919768" cy="1409790"/>
          </a:xfrm>
          <a:prstGeom prst="rect">
            <a:avLst/>
          </a:prstGeom>
        </p:spPr>
      </p:pic>
      <p:pic>
        <p:nvPicPr>
          <p:cNvPr id="1026" name="Picture 2" descr="Erlenmeyer Flask With Clear Liquid Stock Photo - Download Image Now - Beaker,  Conical Flask, Laboratory Flask - iStock">
            <a:extLst>
              <a:ext uri="{FF2B5EF4-FFF2-40B4-BE49-F238E27FC236}">
                <a16:creationId xmlns:a16="http://schemas.microsoft.com/office/drawing/2014/main" id="{BCE6BB8E-5559-0A7B-5095-2176962B00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alphaModFix amt="5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69"/>
          <a:stretch>
            <a:fillRect/>
          </a:stretch>
        </p:blipFill>
        <p:spPr bwMode="auto">
          <a:xfrm>
            <a:off x="1883042" y="3284896"/>
            <a:ext cx="781990" cy="10490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8F00DDEC-89A6-B7D2-68D6-79AB99EE70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alphaModFix amt="5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55" y="3417651"/>
            <a:ext cx="1050926" cy="827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Arrow: Curved Down 19">
            <a:extLst>
              <a:ext uri="{FF2B5EF4-FFF2-40B4-BE49-F238E27FC236}">
                <a16:creationId xmlns:a16="http://schemas.microsoft.com/office/drawing/2014/main" id="{4101FC80-FE34-BEAF-2B45-E1A87C06A734}"/>
              </a:ext>
            </a:extLst>
          </p:cNvPr>
          <p:cNvSpPr/>
          <p:nvPr/>
        </p:nvSpPr>
        <p:spPr>
          <a:xfrm>
            <a:off x="811265" y="2472714"/>
            <a:ext cx="1679216" cy="733087"/>
          </a:xfrm>
          <a:prstGeom prst="curvedDownArrow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7C573B6-ECB0-76D0-AB48-0F802FFEC33F}"/>
              </a:ext>
            </a:extLst>
          </p:cNvPr>
          <p:cNvCxnSpPr/>
          <p:nvPr/>
        </p:nvCxnSpPr>
        <p:spPr>
          <a:xfrm>
            <a:off x="3210560" y="2087548"/>
            <a:ext cx="0" cy="4059252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547FF92-C511-CD2A-232C-9D1C420885F8}"/>
              </a:ext>
            </a:extLst>
          </p:cNvPr>
          <p:cNvCxnSpPr/>
          <p:nvPr/>
        </p:nvCxnSpPr>
        <p:spPr>
          <a:xfrm>
            <a:off x="6187440" y="2087548"/>
            <a:ext cx="0" cy="4059252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AAF0E36-836F-6F22-B881-233940DE6E34}"/>
              </a:ext>
            </a:extLst>
          </p:cNvPr>
          <p:cNvSpPr txBox="1"/>
          <p:nvPr/>
        </p:nvSpPr>
        <p:spPr>
          <a:xfrm>
            <a:off x="271474" y="1267444"/>
            <a:ext cx="276752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450"/>
              </a:spcBef>
              <a:defRPr/>
            </a:pP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(I) Dilute or rare abundance species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61C3F7B-12C6-D600-E52E-CAB94EBFF201}"/>
              </a:ext>
            </a:extLst>
          </p:cNvPr>
          <p:cNvSpPr txBox="1"/>
          <p:nvPr/>
        </p:nvSpPr>
        <p:spPr>
          <a:xfrm>
            <a:off x="3210560" y="1229963"/>
            <a:ext cx="276752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450"/>
              </a:spcBef>
              <a:defRPr/>
            </a:pP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(II) Theoretical Interpretation Tools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F55381-AAF1-048B-DAA3-668FB0102185}"/>
              </a:ext>
            </a:extLst>
          </p:cNvPr>
          <p:cNvSpPr txBox="1"/>
          <p:nvPr/>
        </p:nvSpPr>
        <p:spPr>
          <a:xfrm>
            <a:off x="6207062" y="1353073"/>
            <a:ext cx="27675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450"/>
              </a:spcBef>
              <a:defRPr/>
            </a:pP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(III) Multichannel NMR</a:t>
            </a:r>
          </a:p>
        </p:txBody>
      </p:sp>
    </p:spTree>
    <p:extLst>
      <p:ext uri="{BB962C8B-B14F-4D97-AF65-F5344CB8AC3E}">
        <p14:creationId xmlns:p14="http://schemas.microsoft.com/office/powerpoint/2010/main" val="2683073383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B31657-F3F5-51A3-CD20-09F973A331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4949A71-EECF-5080-180E-FEAE81BFA80B}"/>
              </a:ext>
            </a:extLst>
          </p:cNvPr>
          <p:cNvSpPr/>
          <p:nvPr/>
        </p:nvSpPr>
        <p:spPr>
          <a:xfrm>
            <a:off x="133759" y="2004492"/>
            <a:ext cx="1986115" cy="6745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1DB3B4-2169-93D3-EF19-23F1EA7220B0}"/>
              </a:ext>
            </a:extLst>
          </p:cNvPr>
          <p:cNvSpPr txBox="1"/>
          <p:nvPr/>
        </p:nvSpPr>
        <p:spPr>
          <a:xfrm>
            <a:off x="8424223" y="6488508"/>
            <a:ext cx="45204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prstClr val="white"/>
                </a:solidFill>
                <a:latin typeface="Myriad Pro"/>
                <a:cs typeface="Myriad Pro"/>
              </a:rPr>
              <a:t>Slide </a:t>
            </a:r>
            <a:fld id="{4AE3AF11-7C48-40CC-9D9A-57ECCCB55134}" type="slidenum">
              <a:rPr lang="en-US" sz="1200">
                <a:solidFill>
                  <a:prstClr val="white"/>
                </a:solidFill>
                <a:latin typeface="Myriad Pro"/>
                <a:cs typeface="Myriad Pro"/>
              </a:rPr>
              <a:pPr>
                <a:defRPr/>
              </a:pPr>
              <a:t>15</a:t>
            </a:fld>
            <a:endParaRPr lang="en-US" sz="1200" dirty="0">
              <a:solidFill>
                <a:prstClr val="white"/>
              </a:solidFill>
              <a:latin typeface="Myriad Pro"/>
              <a:cs typeface="Myriad Pro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923E99-B8EF-7E50-E619-EC19ED33F034}"/>
              </a:ext>
            </a:extLst>
          </p:cNvPr>
          <p:cNvSpPr txBox="1"/>
          <p:nvPr/>
        </p:nvSpPr>
        <p:spPr>
          <a:xfrm>
            <a:off x="46943" y="77253"/>
            <a:ext cx="5726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prstClr val="white"/>
                </a:solidFill>
                <a:latin typeface="Arial" panose="020B0604020202020204"/>
                <a:cs typeface="Arial Rounded MT Bold"/>
              </a:rPr>
              <a:t>(II) </a:t>
            </a:r>
            <a:r>
              <a:rPr lang="en-US" sz="2400" b="1" i="1" dirty="0">
                <a:solidFill>
                  <a:prstClr val="white"/>
                </a:solidFill>
                <a:latin typeface="Arial" panose="020B0604020202020204"/>
                <a:cs typeface="Arial Rounded MT Bold"/>
              </a:rPr>
              <a:t>Theoretical Interpretation Tools</a:t>
            </a:r>
            <a:endParaRPr lang="en-US" sz="2400" b="1" dirty="0">
              <a:solidFill>
                <a:prstClr val="white"/>
              </a:solidFill>
              <a:latin typeface="Arial" panose="020B0604020202020204"/>
              <a:cs typeface="Arial Rounded MT Bold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8623CE3-B003-6E90-22D9-ABD93F3A3450}"/>
              </a:ext>
            </a:extLst>
          </p:cNvPr>
          <p:cNvSpPr txBox="1"/>
          <p:nvPr/>
        </p:nvSpPr>
        <p:spPr>
          <a:xfrm>
            <a:off x="39484" y="758517"/>
            <a:ext cx="83469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Obtaining ZF Spectra is now possible, but what do they mean?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1198BB-BA2F-32A5-EA44-D029AE12F54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8477"/>
          <a:stretch>
            <a:fillRect/>
          </a:stretch>
        </p:blipFill>
        <p:spPr>
          <a:xfrm>
            <a:off x="5878025" y="1527926"/>
            <a:ext cx="3265975" cy="18149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2AEAEDC-4DA8-6084-CCD0-D6C76FA1DF8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9608"/>
          <a:stretch>
            <a:fillRect/>
          </a:stretch>
        </p:blipFill>
        <p:spPr>
          <a:xfrm>
            <a:off x="4095956" y="3316425"/>
            <a:ext cx="3359475" cy="211985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B3B5B63-A6CB-9B86-9466-316AB06BA688}"/>
              </a:ext>
            </a:extLst>
          </p:cNvPr>
          <p:cNvGrpSpPr>
            <a:grpSpLocks noChangeAspect="1"/>
          </p:cNvGrpSpPr>
          <p:nvPr/>
        </p:nvGrpSpPr>
        <p:grpSpPr>
          <a:xfrm>
            <a:off x="2212725" y="1557140"/>
            <a:ext cx="3538801" cy="1756523"/>
            <a:chOff x="0" y="2624597"/>
            <a:chExt cx="4646242" cy="230621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E609EBD-95C2-5FC7-F4C8-C7FE01558B2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2624597"/>
              <a:ext cx="4646242" cy="2306213"/>
            </a:xfrm>
            <a:prstGeom prst="rect">
              <a:avLst/>
            </a:prstGeom>
          </p:spPr>
        </p:pic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43B2F4D-B9C7-0F04-F4B9-AB185DBAAFAA}"/>
                </a:ext>
              </a:extLst>
            </p:cNvPr>
            <p:cNvCxnSpPr/>
            <p:nvPr/>
          </p:nvCxnSpPr>
          <p:spPr>
            <a:xfrm flipV="1">
              <a:off x="4646242" y="2647244"/>
              <a:ext cx="0" cy="201506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7B2D18A-4BF7-834A-6323-C62764666C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1311" y="2647247"/>
              <a:ext cx="417493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Arrow: Curved Down 20">
            <a:extLst>
              <a:ext uri="{FF2B5EF4-FFF2-40B4-BE49-F238E27FC236}">
                <a16:creationId xmlns:a16="http://schemas.microsoft.com/office/drawing/2014/main" id="{643F24CF-F864-168D-9DD0-23AC7E2FC061}"/>
              </a:ext>
            </a:extLst>
          </p:cNvPr>
          <p:cNvSpPr/>
          <p:nvPr/>
        </p:nvSpPr>
        <p:spPr>
          <a:xfrm rot="21268210">
            <a:off x="4947014" y="1066009"/>
            <a:ext cx="1909140" cy="581200"/>
          </a:xfrm>
          <a:prstGeom prst="curved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C6D2C3D-3F25-E60E-777F-10C394D1AC66}"/>
              </a:ext>
            </a:extLst>
          </p:cNvPr>
          <p:cNvSpPr txBox="1"/>
          <p:nvPr/>
        </p:nvSpPr>
        <p:spPr>
          <a:xfrm>
            <a:off x="5775694" y="1049131"/>
            <a:ext cx="123630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Myriad Pro"/>
                <a:cs typeface="Myriad Pro"/>
              </a:rPr>
              <a:t>?</a:t>
            </a:r>
          </a:p>
        </p:txBody>
      </p:sp>
      <p:sp>
        <p:nvSpPr>
          <p:cNvPr id="23" name="Arrow: Curved Down 22">
            <a:extLst>
              <a:ext uri="{FF2B5EF4-FFF2-40B4-BE49-F238E27FC236}">
                <a16:creationId xmlns:a16="http://schemas.microsoft.com/office/drawing/2014/main" id="{A9644D92-B39B-86E3-2298-C366316C92A4}"/>
              </a:ext>
            </a:extLst>
          </p:cNvPr>
          <p:cNvSpPr/>
          <p:nvPr/>
        </p:nvSpPr>
        <p:spPr>
          <a:xfrm rot="10364345">
            <a:off x="5009302" y="2602621"/>
            <a:ext cx="1909140" cy="622103"/>
          </a:xfrm>
          <a:prstGeom prst="curved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DBAAC1-578E-8CBD-7457-51DFE69DD42B}"/>
              </a:ext>
            </a:extLst>
          </p:cNvPr>
          <p:cNvSpPr txBox="1"/>
          <p:nvPr/>
        </p:nvSpPr>
        <p:spPr>
          <a:xfrm>
            <a:off x="82991" y="2049386"/>
            <a:ext cx="21297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50"/>
              </a:spcBef>
              <a:defRPr/>
            </a:pP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 richness is a challenge!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E5F35C-2FFF-3D06-5E2F-281104AA7D8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2210" b="1790"/>
          <a:stretch/>
        </p:blipFill>
        <p:spPr>
          <a:xfrm>
            <a:off x="3704449" y="3772065"/>
            <a:ext cx="5171821" cy="23274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1AE4B5A-E330-CAAC-DF22-069DBA6E48C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8093" b="15862"/>
          <a:stretch>
            <a:fillRect/>
          </a:stretch>
        </p:blipFill>
        <p:spPr>
          <a:xfrm>
            <a:off x="949547" y="4842266"/>
            <a:ext cx="1361944" cy="660589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D28B963-4EF2-C6E6-004E-B96C75779331}"/>
              </a:ext>
            </a:extLst>
          </p:cNvPr>
          <p:cNvCxnSpPr>
            <a:cxnSpLocks/>
          </p:cNvCxnSpPr>
          <p:nvPr/>
        </p:nvCxnSpPr>
        <p:spPr>
          <a:xfrm>
            <a:off x="2686473" y="5172560"/>
            <a:ext cx="1089660" cy="0"/>
          </a:xfrm>
          <a:prstGeom prst="straightConnector1">
            <a:avLst/>
          </a:prstGeom>
          <a:ln w="698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92C1D4C-8DE7-7437-BD6E-CD1097017FBE}"/>
              </a:ext>
            </a:extLst>
          </p:cNvPr>
          <p:cNvSpPr txBox="1"/>
          <p:nvPr/>
        </p:nvSpPr>
        <p:spPr>
          <a:xfrm>
            <a:off x="193565" y="3868972"/>
            <a:ext cx="2873908" cy="8951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450"/>
              </a:spcBef>
              <a:defRPr/>
            </a:pPr>
            <a:r>
              <a:rPr lang="en-US" sz="1600" dirty="0"/>
              <a:t>Simple Hamiltonian with only couplings:</a:t>
            </a:r>
          </a:p>
          <a:p>
            <a:pPr algn="ctr">
              <a:spcBef>
                <a:spcPts val="450"/>
              </a:spcBef>
              <a:defRPr/>
            </a:pPr>
            <a:r>
              <a:rPr lang="en-US" sz="1600" dirty="0"/>
              <a:t>no experimental parameters.</a:t>
            </a:r>
            <a:endParaRPr lang="en-US" sz="1600" dirty="0">
              <a:solidFill>
                <a:srgbClr val="2D2D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8A68E10C-6E1A-DB48-C13F-3E74DA0A82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18400" y="1533"/>
            <a:ext cx="1625600" cy="653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0758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6AFBA0-4E93-AE8C-EDE2-B2276126BC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3C9EF3-C782-3140-7301-73AE6D91931D}"/>
              </a:ext>
            </a:extLst>
          </p:cNvPr>
          <p:cNvSpPr txBox="1"/>
          <p:nvPr/>
        </p:nvSpPr>
        <p:spPr>
          <a:xfrm>
            <a:off x="8424223" y="6488508"/>
            <a:ext cx="45204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prstClr val="white"/>
                </a:solidFill>
                <a:latin typeface="Myriad Pro"/>
                <a:cs typeface="Myriad Pro"/>
              </a:rPr>
              <a:t>Slide </a:t>
            </a:r>
            <a:fld id="{4AE3AF11-7C48-40CC-9D9A-57ECCCB55134}" type="slidenum">
              <a:rPr lang="en-US" sz="1200">
                <a:solidFill>
                  <a:prstClr val="white"/>
                </a:solidFill>
                <a:latin typeface="Myriad Pro"/>
                <a:cs typeface="Myriad Pro"/>
              </a:rPr>
              <a:pPr>
                <a:defRPr/>
              </a:pPr>
              <a:t>16</a:t>
            </a:fld>
            <a:endParaRPr lang="en-US" sz="1200" dirty="0">
              <a:solidFill>
                <a:prstClr val="white"/>
              </a:solidFill>
              <a:latin typeface="Myriad Pro"/>
              <a:cs typeface="Myriad Pro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E3470D-8A99-9346-E7ED-E91134B6BD36}"/>
              </a:ext>
            </a:extLst>
          </p:cNvPr>
          <p:cNvSpPr txBox="1"/>
          <p:nvPr/>
        </p:nvSpPr>
        <p:spPr>
          <a:xfrm>
            <a:off x="39484" y="707717"/>
            <a:ext cx="8346979" cy="648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Interactions (</a:t>
            </a:r>
            <a:r>
              <a:rPr lang="en-US" sz="1600" b="1" dirty="0" err="1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US" sz="1600" b="1" baseline="-25000" dirty="0" err="1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ij</a:t>
            </a: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can be predicted from first principles.</a:t>
            </a:r>
          </a:p>
          <a:p>
            <a:pPr>
              <a:spcBef>
                <a:spcPts val="450"/>
              </a:spcBef>
              <a:defRPr/>
            </a:pP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-Only the molecular structure is assumed, allowing </a:t>
            </a: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molecular identification</a:t>
            </a: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51CCBDF-9065-20E0-E4E5-3966DAF0A12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2272" b="1"/>
          <a:stretch>
            <a:fillRect/>
          </a:stretch>
        </p:blipFill>
        <p:spPr>
          <a:xfrm>
            <a:off x="7718872" y="838821"/>
            <a:ext cx="1207645" cy="1435648"/>
          </a:xfrm>
          <a:prstGeom prst="rect">
            <a:avLst/>
          </a:prstGeom>
          <a:ln>
            <a:solidFill>
              <a:srgbClr val="3D4D7F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B0C6A43-9235-B80B-EA2E-95C7BA412686}"/>
              </a:ext>
            </a:extLst>
          </p:cNvPr>
          <p:cNvSpPr txBox="1"/>
          <p:nvPr/>
        </p:nvSpPr>
        <p:spPr>
          <a:xfrm>
            <a:off x="5362695" y="1397297"/>
            <a:ext cx="2414958" cy="851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200"/>
              </a:spcBef>
              <a:defRPr/>
            </a:pPr>
            <a:r>
              <a:rPr lang="en-US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Xiao Liu</a:t>
            </a:r>
          </a:p>
          <a:p>
            <a:pPr algn="ctr">
              <a:spcBef>
                <a:spcPts val="200"/>
              </a:spcBef>
              <a:defRPr/>
            </a:pPr>
            <a:r>
              <a:rPr lang="en-US" sz="14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Head-Gordon Group</a:t>
            </a:r>
          </a:p>
          <a:p>
            <a:pPr algn="ctr">
              <a:spcBef>
                <a:spcPts val="200"/>
              </a:spcBef>
              <a:defRPr/>
            </a:pPr>
            <a:r>
              <a:rPr lang="en-US" sz="14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 Berkeley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9116EC-3EEB-509E-689B-C0C89D0F6B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460" y="1324388"/>
            <a:ext cx="1101106" cy="11331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C51CF7D-2B8C-DEA7-6529-45BE14E9B54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0633" t="35922" r="3406" b="26749"/>
          <a:stretch>
            <a:fillRect/>
          </a:stretch>
        </p:blipFill>
        <p:spPr>
          <a:xfrm>
            <a:off x="2560452" y="1356613"/>
            <a:ext cx="2310869" cy="1051570"/>
          </a:xfrm>
          <a:prstGeom prst="rect">
            <a:avLst/>
          </a:prstGeom>
          <a:ln>
            <a:solidFill>
              <a:srgbClr val="3D4D7F"/>
            </a:solidFill>
          </a:ln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E4BCB19-CCE3-5ADD-2F65-4E3F426B1E56}"/>
              </a:ext>
            </a:extLst>
          </p:cNvPr>
          <p:cNvCxnSpPr>
            <a:cxnSpLocks/>
          </p:cNvCxnSpPr>
          <p:nvPr/>
        </p:nvCxnSpPr>
        <p:spPr>
          <a:xfrm flipV="1">
            <a:off x="1593098" y="1890976"/>
            <a:ext cx="591302" cy="1192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7131306-656F-9CE8-624F-AA6FBD267617}"/>
              </a:ext>
            </a:extLst>
          </p:cNvPr>
          <p:cNvSpPr txBox="1"/>
          <p:nvPr/>
        </p:nvSpPr>
        <p:spPr>
          <a:xfrm>
            <a:off x="46943" y="77253"/>
            <a:ext cx="5726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prstClr val="white"/>
                </a:solidFill>
                <a:cs typeface="Arial Rounded MT Bold"/>
              </a:rPr>
              <a:t>(II) </a:t>
            </a:r>
            <a:r>
              <a:rPr lang="en-US" sz="2400" b="1" i="1" dirty="0">
                <a:solidFill>
                  <a:prstClr val="white"/>
                </a:solidFill>
                <a:cs typeface="Arial Rounded MT Bold"/>
              </a:rPr>
              <a:t>Theoretical Interpretation Tools</a:t>
            </a:r>
            <a:endParaRPr lang="en-US" sz="2400" b="1" dirty="0">
              <a:solidFill>
                <a:prstClr val="white"/>
              </a:solidFill>
              <a:cs typeface="Arial Rounded MT Bold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710CFC6-5DF2-A4EE-2834-6BAF080B4311}"/>
              </a:ext>
            </a:extLst>
          </p:cNvPr>
          <p:cNvSpPr txBox="1"/>
          <p:nvPr/>
        </p:nvSpPr>
        <p:spPr>
          <a:xfrm>
            <a:off x="-119582" y="2922724"/>
            <a:ext cx="168072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450"/>
              </a:spcBef>
              <a:defRPr/>
            </a:pP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Unprecedented accuracy!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BD08190E-0B8D-68E1-67F2-0D0F684976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033393"/>
            <a:ext cx="4275667" cy="2022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461D028-C882-838F-3A59-D5B73B84981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8093" b="15862"/>
          <a:stretch>
            <a:fillRect/>
          </a:stretch>
        </p:blipFill>
        <p:spPr>
          <a:xfrm>
            <a:off x="7116718" y="4688227"/>
            <a:ext cx="1361944" cy="660589"/>
          </a:xfrm>
          <a:prstGeom prst="rect">
            <a:avLst/>
          </a:prstGeom>
        </p:spPr>
      </p:pic>
      <p:sp>
        <p:nvSpPr>
          <p:cNvPr id="18" name="Arrow: Curved Down 17">
            <a:extLst>
              <a:ext uri="{FF2B5EF4-FFF2-40B4-BE49-F238E27FC236}">
                <a16:creationId xmlns:a16="http://schemas.microsoft.com/office/drawing/2014/main" id="{640318F9-7DE9-DA5D-7A96-0EA877B3BE92}"/>
              </a:ext>
            </a:extLst>
          </p:cNvPr>
          <p:cNvSpPr/>
          <p:nvPr/>
        </p:nvSpPr>
        <p:spPr>
          <a:xfrm rot="6808884" flipV="1">
            <a:off x="6033875" y="4993168"/>
            <a:ext cx="1108068" cy="544932"/>
          </a:xfrm>
          <a:prstGeom prst="curved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46E0353-E219-DF35-3C5B-7DF788817ADC}"/>
              </a:ext>
            </a:extLst>
          </p:cNvPr>
          <p:cNvSpPr txBox="1"/>
          <p:nvPr/>
        </p:nvSpPr>
        <p:spPr>
          <a:xfrm>
            <a:off x="6668863" y="5580324"/>
            <a:ext cx="22576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50"/>
              </a:spcBef>
              <a:defRPr/>
            </a:pPr>
            <a:r>
              <a:rPr lang="en-US" sz="16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Precise Intramolecular Coupling Values!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0115D0B-A25F-6D4E-A149-49A894A5C88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18400" y="1533"/>
            <a:ext cx="1625600" cy="65375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C5AF266-8A79-6371-A0A0-8F383FC6A02B}"/>
              </a:ext>
            </a:extLst>
          </p:cNvPr>
          <p:cNvSpPr txBox="1"/>
          <p:nvPr/>
        </p:nvSpPr>
        <p:spPr>
          <a:xfrm>
            <a:off x="-89949" y="4795493"/>
            <a:ext cx="207114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450"/>
              </a:spcBef>
              <a:defRPr/>
            </a:pP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 can be optimized against experimental spectrum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D1900AD-EF55-7850-FC00-D1533DB432E4}"/>
              </a:ext>
            </a:extLst>
          </p:cNvPr>
          <p:cNvSpPr txBox="1"/>
          <p:nvPr/>
        </p:nvSpPr>
        <p:spPr>
          <a:xfrm>
            <a:off x="1829788" y="6089077"/>
            <a:ext cx="4681079" cy="2143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latin typeface="Myriad Pro"/>
                <a:cs typeface="Myriad Pro"/>
              </a:rPr>
              <a:t>Legend: </a:t>
            </a:r>
            <a:r>
              <a:rPr lang="en-US" sz="1400" b="1" dirty="0">
                <a:solidFill>
                  <a:srgbClr val="FF0000"/>
                </a:solidFill>
                <a:latin typeface="Myriad Pro"/>
                <a:cs typeface="Myriad Pro"/>
              </a:rPr>
              <a:t>Residuals</a:t>
            </a:r>
            <a:r>
              <a:rPr lang="en-US" sz="1400" dirty="0">
                <a:solidFill>
                  <a:schemeClr val="tx2"/>
                </a:solidFill>
                <a:latin typeface="Myriad Pro"/>
                <a:cs typeface="Myriad Pro"/>
              </a:rPr>
              <a:t> </a:t>
            </a:r>
            <a:r>
              <a:rPr lang="en-US" sz="1400" b="1" dirty="0">
                <a:latin typeface="Myriad Pro"/>
                <a:cs typeface="Myriad Pro"/>
              </a:rPr>
              <a:t>Experimental</a:t>
            </a:r>
            <a:r>
              <a:rPr lang="en-US" sz="1400" dirty="0">
                <a:solidFill>
                  <a:schemeClr val="tx2"/>
                </a:solidFill>
                <a:latin typeface="Myriad Pro"/>
                <a:cs typeface="Myriad Pro"/>
              </a:rPr>
              <a:t> </a:t>
            </a:r>
            <a:r>
              <a:rPr lang="en-US" sz="1400" b="1" dirty="0">
                <a:solidFill>
                  <a:srgbClr val="3F5289"/>
                </a:solidFill>
                <a:latin typeface="Myriad Pro"/>
                <a:cs typeface="Myriad Pro"/>
              </a:rPr>
              <a:t>Optimized Simulation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E93D9D-6D8B-5F32-5AC7-184085D5B4CB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t="1482"/>
          <a:stretch>
            <a:fillRect/>
          </a:stretch>
        </p:blipFill>
        <p:spPr>
          <a:xfrm>
            <a:off x="1450056" y="2450945"/>
            <a:ext cx="7692103" cy="158700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7D695A8-8C0B-E296-DBEB-3BF567D40DC1}"/>
              </a:ext>
            </a:extLst>
          </p:cNvPr>
          <p:cNvSpPr txBox="1"/>
          <p:nvPr/>
        </p:nvSpPr>
        <p:spPr>
          <a:xfrm>
            <a:off x="78432" y="6488508"/>
            <a:ext cx="80478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yriad Pro"/>
              </a:rPr>
              <a:t>A. </a:t>
            </a:r>
            <a:r>
              <a:rPr lang="en-US" sz="1200" dirty="0" err="1">
                <a:solidFill>
                  <a:schemeClr val="bg1"/>
                </a:solidFill>
                <a:latin typeface="Myriad Pro"/>
              </a:rPr>
              <a:t>Wilzewski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Myriad Pro"/>
              </a:rPr>
              <a:t>, S.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Myriad Pro"/>
              </a:rPr>
              <a:t>Afach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Myriad Pro"/>
              </a:rPr>
              <a:t>, J.W. Blanchard, D. Budker. </a:t>
            </a:r>
            <a:r>
              <a:rPr lang="en-US" sz="1200" i="1" dirty="0">
                <a:solidFill>
                  <a:schemeClr val="bg1"/>
                </a:solidFill>
                <a:latin typeface="Myriad Pro"/>
              </a:rPr>
              <a:t>J. Magn. </a:t>
            </a:r>
            <a:r>
              <a:rPr lang="en-US" sz="1200" i="1" dirty="0" err="1">
                <a:solidFill>
                  <a:schemeClr val="bg1"/>
                </a:solidFill>
                <a:latin typeface="Myriad Pro"/>
              </a:rPr>
              <a:t>Reson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Myriad Pro"/>
              </a:rPr>
              <a:t>, </a:t>
            </a:r>
            <a:r>
              <a:rPr lang="en-US" sz="1200" b="1" i="0" dirty="0">
                <a:solidFill>
                  <a:schemeClr val="bg1"/>
                </a:solidFill>
                <a:effectLst/>
                <a:latin typeface="Myriad Pro"/>
              </a:rPr>
              <a:t>284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Myriad Pro"/>
              </a:rPr>
              <a:t>, 66-72 (2017).</a:t>
            </a:r>
            <a:endParaRPr lang="en-US" sz="1200" dirty="0">
              <a:solidFill>
                <a:schemeClr val="bg1"/>
              </a:solidFill>
              <a:latin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34130970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 animBg="1"/>
      <p:bldP spid="19" grpId="0"/>
      <p:bldP spid="21" grpId="0"/>
      <p:bldP spid="22" grpId="0" animBg="1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8CCD12-1ED4-504F-44CB-94CFC8C438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BA55561-3CC8-4407-62B0-1CA8CF5E3E86}"/>
              </a:ext>
            </a:extLst>
          </p:cNvPr>
          <p:cNvSpPr/>
          <p:nvPr/>
        </p:nvSpPr>
        <p:spPr>
          <a:xfrm>
            <a:off x="6335175" y="1950647"/>
            <a:ext cx="2705949" cy="43057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EE23B7-BE24-11C1-1FA6-FCBEBDB81D4E}"/>
              </a:ext>
            </a:extLst>
          </p:cNvPr>
          <p:cNvSpPr txBox="1"/>
          <p:nvPr/>
        </p:nvSpPr>
        <p:spPr>
          <a:xfrm>
            <a:off x="8424223" y="6488508"/>
            <a:ext cx="45204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prstClr val="white"/>
                </a:solidFill>
                <a:latin typeface="Myriad Pro"/>
                <a:cs typeface="Myriad Pro"/>
              </a:rPr>
              <a:t>Slide </a:t>
            </a:r>
            <a:fld id="{4AE3AF11-7C48-40CC-9D9A-57ECCCB55134}" type="slidenum">
              <a:rPr lang="en-US" sz="1200">
                <a:solidFill>
                  <a:prstClr val="white"/>
                </a:solidFill>
                <a:latin typeface="Myriad Pro"/>
                <a:cs typeface="Myriad Pro"/>
              </a:rPr>
              <a:pPr>
                <a:defRPr/>
              </a:pPr>
              <a:t>17</a:t>
            </a:fld>
            <a:endParaRPr lang="en-US" sz="1200" dirty="0">
              <a:solidFill>
                <a:prstClr val="white"/>
              </a:solidFill>
              <a:latin typeface="Myriad Pro"/>
              <a:cs typeface="Myriad Pro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E7F377-8C71-8B13-E249-5F3EF0192CE4}"/>
              </a:ext>
            </a:extLst>
          </p:cNvPr>
          <p:cNvSpPr txBox="1"/>
          <p:nvPr/>
        </p:nvSpPr>
        <p:spPr>
          <a:xfrm>
            <a:off x="46943" y="77253"/>
            <a:ext cx="5726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i="1" dirty="0">
                <a:solidFill>
                  <a:prstClr val="white"/>
                </a:solidFill>
                <a:cs typeface="Arial Rounded MT Bold"/>
              </a:rPr>
              <a:t>Roadmap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7FA7D9DC-B13D-D5C4-4CAC-F3182713A5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8400" y="0"/>
            <a:ext cx="1625600" cy="65375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63806A8-F53F-FCE6-8C69-E07FF1DA6B96}"/>
              </a:ext>
            </a:extLst>
          </p:cNvPr>
          <p:cNvSpPr txBox="1"/>
          <p:nvPr/>
        </p:nvSpPr>
        <p:spPr>
          <a:xfrm>
            <a:off x="78432" y="6488508"/>
            <a:ext cx="80478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chemeClr val="bg1"/>
                </a:solidFill>
                <a:effectLst/>
                <a:latin typeface="Myriad Pro"/>
              </a:rPr>
              <a:t>Blake Andrews, et al., </a:t>
            </a:r>
            <a:r>
              <a:rPr lang="en-US" sz="1200" b="0" i="1" dirty="0">
                <a:solidFill>
                  <a:schemeClr val="bg1"/>
                </a:solidFill>
                <a:effectLst/>
                <a:latin typeface="Myriad Pro"/>
              </a:rPr>
              <a:t>PNAS Nexus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Myriad Pro"/>
              </a:rPr>
              <a:t>, </a:t>
            </a:r>
            <a:r>
              <a:rPr lang="en-US" sz="1200" b="1" i="0" dirty="0">
                <a:solidFill>
                  <a:schemeClr val="bg1"/>
                </a:solidFill>
                <a:effectLst/>
                <a:latin typeface="Myriad Pro"/>
              </a:rPr>
              <a:t>4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Myriad Pro"/>
              </a:rPr>
              <a:t>, 6, pgaf187 (2025).</a:t>
            </a:r>
            <a:endParaRPr lang="en-US" sz="1200" dirty="0">
              <a:solidFill>
                <a:schemeClr val="bg1"/>
              </a:solidFill>
              <a:latin typeface="Myriad Pro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464209-FCDC-4DDA-EBFA-4CBCD206FFA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9486" b="353"/>
          <a:stretch>
            <a:fillRect/>
          </a:stretch>
        </p:blipFill>
        <p:spPr>
          <a:xfrm>
            <a:off x="6442431" y="2078324"/>
            <a:ext cx="2497841" cy="404874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A1AD84-4006-9901-4F09-75890FD282ED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55000"/>
          </a:blip>
          <a:srcRect r="8093" b="15862"/>
          <a:stretch>
            <a:fillRect/>
          </a:stretch>
        </p:blipFill>
        <p:spPr>
          <a:xfrm>
            <a:off x="3982236" y="3843023"/>
            <a:ext cx="1361944" cy="66058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97CFA91-B12E-BB14-60AC-DFA1D29D7EA2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55000"/>
          </a:blip>
          <a:srcRect l="40633" t="35922" r="3406" b="26749"/>
          <a:stretch>
            <a:fillRect/>
          </a:stretch>
        </p:blipFill>
        <p:spPr>
          <a:xfrm>
            <a:off x="3497004" y="5021590"/>
            <a:ext cx="2292515" cy="1043218"/>
          </a:xfrm>
          <a:prstGeom prst="rect">
            <a:avLst/>
          </a:prstGeom>
          <a:ln>
            <a:solidFill>
              <a:srgbClr val="3D4D7F"/>
            </a:solidFill>
          </a:ln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5C8CB93-D5DD-F1D1-2E2B-7C2A8D836A3A}"/>
              </a:ext>
            </a:extLst>
          </p:cNvPr>
          <p:cNvCxnSpPr>
            <a:cxnSpLocks/>
          </p:cNvCxnSpPr>
          <p:nvPr/>
        </p:nvCxnSpPr>
        <p:spPr>
          <a:xfrm>
            <a:off x="4683528" y="3456593"/>
            <a:ext cx="0" cy="305454"/>
          </a:xfrm>
          <a:prstGeom prst="straightConnector1">
            <a:avLst/>
          </a:prstGeom>
          <a:ln w="381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D96C153-CEF0-A212-B5D2-0967DD38B860}"/>
              </a:ext>
            </a:extLst>
          </p:cNvPr>
          <p:cNvCxnSpPr>
            <a:cxnSpLocks/>
          </p:cNvCxnSpPr>
          <p:nvPr/>
        </p:nvCxnSpPr>
        <p:spPr>
          <a:xfrm>
            <a:off x="4662976" y="4580662"/>
            <a:ext cx="0" cy="330184"/>
          </a:xfrm>
          <a:prstGeom prst="straightConnector1">
            <a:avLst/>
          </a:prstGeom>
          <a:ln w="381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3A258D4A-923F-5A95-4E72-579915867ACA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55000"/>
          </a:blip>
          <a:stretch>
            <a:fillRect/>
          </a:stretch>
        </p:blipFill>
        <p:spPr>
          <a:xfrm>
            <a:off x="3623663" y="2087548"/>
            <a:ext cx="2119730" cy="130514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1278D37-9FDA-A2C5-9DEB-3641FF901E4A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55000"/>
          </a:blip>
          <a:srcRect b="662"/>
          <a:stretch>
            <a:fillRect/>
          </a:stretch>
        </p:blipFill>
        <p:spPr>
          <a:xfrm>
            <a:off x="119231" y="4471656"/>
            <a:ext cx="2919768" cy="1409790"/>
          </a:xfrm>
          <a:prstGeom prst="rect">
            <a:avLst/>
          </a:prstGeom>
        </p:spPr>
      </p:pic>
      <p:pic>
        <p:nvPicPr>
          <p:cNvPr id="1026" name="Picture 2" descr="Erlenmeyer Flask With Clear Liquid Stock Photo - Download Image Now - Beaker,  Conical Flask, Laboratory Flask - iStock">
            <a:extLst>
              <a:ext uri="{FF2B5EF4-FFF2-40B4-BE49-F238E27FC236}">
                <a16:creationId xmlns:a16="http://schemas.microsoft.com/office/drawing/2014/main" id="{336ED580-E971-0277-C74A-A67AC4C1F4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69"/>
          <a:stretch>
            <a:fillRect/>
          </a:stretch>
        </p:blipFill>
        <p:spPr bwMode="auto">
          <a:xfrm>
            <a:off x="1883042" y="3284896"/>
            <a:ext cx="781990" cy="10490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C400047-C2A8-34B7-F75E-848B27BEB9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55" y="3417651"/>
            <a:ext cx="1050926" cy="827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Arrow: Curved Down 19">
            <a:extLst>
              <a:ext uri="{FF2B5EF4-FFF2-40B4-BE49-F238E27FC236}">
                <a16:creationId xmlns:a16="http://schemas.microsoft.com/office/drawing/2014/main" id="{21604E7C-B472-5E0D-7CEF-E180040B653D}"/>
              </a:ext>
            </a:extLst>
          </p:cNvPr>
          <p:cNvSpPr/>
          <p:nvPr/>
        </p:nvSpPr>
        <p:spPr>
          <a:xfrm>
            <a:off x="811265" y="2472714"/>
            <a:ext cx="1679216" cy="733087"/>
          </a:xfrm>
          <a:prstGeom prst="curvedDownArrow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E9FFE32-5691-EC0C-8CD9-A99B6472625F}"/>
              </a:ext>
            </a:extLst>
          </p:cNvPr>
          <p:cNvCxnSpPr/>
          <p:nvPr/>
        </p:nvCxnSpPr>
        <p:spPr>
          <a:xfrm>
            <a:off x="3210560" y="2087548"/>
            <a:ext cx="0" cy="4059252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7287887-98CD-C74E-1320-BD01299A9FEC}"/>
              </a:ext>
            </a:extLst>
          </p:cNvPr>
          <p:cNvCxnSpPr/>
          <p:nvPr/>
        </p:nvCxnSpPr>
        <p:spPr>
          <a:xfrm>
            <a:off x="6187440" y="2087548"/>
            <a:ext cx="0" cy="4059252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41DE1EC-ACB5-1BF9-BD42-C8C0136881E8}"/>
              </a:ext>
            </a:extLst>
          </p:cNvPr>
          <p:cNvSpPr txBox="1"/>
          <p:nvPr/>
        </p:nvSpPr>
        <p:spPr>
          <a:xfrm>
            <a:off x="271474" y="1267444"/>
            <a:ext cx="276752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450"/>
              </a:spcBef>
              <a:defRPr/>
            </a:pP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(I) Dilute or rare abundance species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7321141-AA28-A8ED-73AF-FAF4B3C332E9}"/>
              </a:ext>
            </a:extLst>
          </p:cNvPr>
          <p:cNvSpPr txBox="1"/>
          <p:nvPr/>
        </p:nvSpPr>
        <p:spPr>
          <a:xfrm>
            <a:off x="3210560" y="1229963"/>
            <a:ext cx="276752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450"/>
              </a:spcBef>
              <a:defRPr/>
            </a:pP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(II) Theoretical Interpretation Tools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1D0803F-C741-1C12-86C8-D82908D9DAD0}"/>
              </a:ext>
            </a:extLst>
          </p:cNvPr>
          <p:cNvSpPr txBox="1"/>
          <p:nvPr/>
        </p:nvSpPr>
        <p:spPr>
          <a:xfrm>
            <a:off x="6207062" y="1353073"/>
            <a:ext cx="27675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450"/>
              </a:spcBef>
              <a:defRPr/>
            </a:pP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(III) Multichannel NMR</a:t>
            </a:r>
          </a:p>
        </p:txBody>
      </p:sp>
    </p:spTree>
    <p:extLst>
      <p:ext uri="{BB962C8B-B14F-4D97-AF65-F5344CB8AC3E}">
        <p14:creationId xmlns:p14="http://schemas.microsoft.com/office/powerpoint/2010/main" val="1042376178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BFA346-5827-E276-04D2-E9819CE6D7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9509157-AF26-48E7-6B1B-2FC0AB29D660}"/>
              </a:ext>
            </a:extLst>
          </p:cNvPr>
          <p:cNvSpPr txBox="1"/>
          <p:nvPr/>
        </p:nvSpPr>
        <p:spPr>
          <a:xfrm>
            <a:off x="8424223" y="6488508"/>
            <a:ext cx="45204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prstClr val="white"/>
                </a:solidFill>
                <a:latin typeface="Myriad Pro"/>
                <a:cs typeface="Myriad Pro"/>
              </a:rPr>
              <a:t>Slide </a:t>
            </a:r>
            <a:fld id="{4AE3AF11-7C48-40CC-9D9A-57ECCCB55134}" type="slidenum">
              <a:rPr lang="en-US" sz="1200">
                <a:solidFill>
                  <a:prstClr val="white"/>
                </a:solidFill>
                <a:latin typeface="Myriad Pro"/>
                <a:cs typeface="Myriad Pro"/>
              </a:rPr>
              <a:pPr>
                <a:defRPr/>
              </a:pPr>
              <a:t>18</a:t>
            </a:fld>
            <a:endParaRPr lang="en-US" sz="1200" dirty="0">
              <a:solidFill>
                <a:prstClr val="white"/>
              </a:solidFill>
              <a:latin typeface="Myriad Pro"/>
              <a:cs typeface="Myriad Pro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9EF79B-E8FE-A951-BCB4-8F31C55D8213}"/>
              </a:ext>
            </a:extLst>
          </p:cNvPr>
          <p:cNvSpPr txBox="1"/>
          <p:nvPr/>
        </p:nvSpPr>
        <p:spPr>
          <a:xfrm>
            <a:off x="46943" y="77253"/>
            <a:ext cx="5726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prstClr val="white"/>
                </a:solidFill>
                <a:cs typeface="Arial Rounded MT Bold"/>
              </a:rPr>
              <a:t>(III) </a:t>
            </a:r>
            <a:r>
              <a:rPr lang="en-US" sz="2400" b="1" i="1" dirty="0">
                <a:solidFill>
                  <a:prstClr val="white"/>
                </a:solidFill>
                <a:cs typeface="Arial Rounded MT Bold"/>
              </a:rPr>
              <a:t>Multichannel NMR</a:t>
            </a:r>
            <a:endParaRPr lang="en-US" sz="2400" b="1" dirty="0">
              <a:solidFill>
                <a:prstClr val="white"/>
              </a:solidFill>
              <a:cs typeface="Arial Rounded MT Bold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1937BD-49C0-8E05-8168-59C09142D448}"/>
              </a:ext>
            </a:extLst>
          </p:cNvPr>
          <p:cNvSpPr txBox="1"/>
          <p:nvPr/>
        </p:nvSpPr>
        <p:spPr>
          <a:xfrm>
            <a:off x="8312" y="743248"/>
            <a:ext cx="90650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Ajoy Lab, we’ve successfully achieved multichannel ZF NMR Detection.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ABD4AD-2383-3B64-D079-9DFF3A7F52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0505" y="1250785"/>
            <a:ext cx="4294645" cy="3408913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32551B4-C0BC-850E-1ED0-D8E88744D0CE}"/>
              </a:ext>
            </a:extLst>
          </p:cNvPr>
          <p:cNvSpPr txBox="1"/>
          <p:nvPr/>
        </p:nvSpPr>
        <p:spPr>
          <a:xfrm>
            <a:off x="78432" y="6488508"/>
            <a:ext cx="80478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chemeClr val="bg1"/>
                </a:solidFill>
                <a:effectLst/>
                <a:latin typeface="Myriad Pro"/>
              </a:rPr>
              <a:t>Blake Andrews, et al., </a:t>
            </a:r>
            <a:r>
              <a:rPr lang="en-US" sz="1200" b="0" i="1" dirty="0">
                <a:solidFill>
                  <a:schemeClr val="bg1"/>
                </a:solidFill>
                <a:effectLst/>
                <a:latin typeface="Myriad Pro"/>
              </a:rPr>
              <a:t>PNAS Nexus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Myriad Pro"/>
              </a:rPr>
              <a:t>, </a:t>
            </a:r>
            <a:r>
              <a:rPr lang="en-US" sz="1200" b="1" i="0" dirty="0">
                <a:solidFill>
                  <a:schemeClr val="bg1"/>
                </a:solidFill>
                <a:effectLst/>
                <a:latin typeface="Myriad Pro"/>
              </a:rPr>
              <a:t>4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Myriad Pro"/>
              </a:rPr>
              <a:t>, 6, pgaf187 (2025).</a:t>
            </a:r>
            <a:endParaRPr lang="en-US" sz="1200" dirty="0">
              <a:solidFill>
                <a:schemeClr val="bg1"/>
              </a:solidFill>
              <a:latin typeface="Myriad Pro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16185B-4B55-978C-DF01-7B3E96A67A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8400" y="1533"/>
            <a:ext cx="1625600" cy="65375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DA8BD40-F6F1-1D12-3078-27894F48F34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353"/>
          <a:stretch>
            <a:fillRect/>
          </a:stretch>
        </p:blipFill>
        <p:spPr>
          <a:xfrm>
            <a:off x="3624230" y="1593995"/>
            <a:ext cx="5191080" cy="3408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5ED7EF0-EBA6-211F-B016-318DBFF6872A}"/>
              </a:ext>
            </a:extLst>
          </p:cNvPr>
          <p:cNvSpPr txBox="1"/>
          <p:nvPr/>
        </p:nvSpPr>
        <p:spPr>
          <a:xfrm>
            <a:off x="78432" y="1255441"/>
            <a:ext cx="4294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- 3x1 OPM array measure distinct chemicals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898A38-FCB4-25F0-8015-4E117B1BA8A4}"/>
              </a:ext>
            </a:extLst>
          </p:cNvPr>
          <p:cNvSpPr txBox="1"/>
          <p:nvPr/>
        </p:nvSpPr>
        <p:spPr>
          <a:xfrm>
            <a:off x="78432" y="2021192"/>
            <a:ext cx="3207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-Representative building block of larger array (&gt;100 OPMs)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92FF86D-DECC-1071-AE51-53ED3538938A}"/>
              </a:ext>
            </a:extLst>
          </p:cNvPr>
          <p:cNvSpPr/>
          <p:nvPr/>
        </p:nvSpPr>
        <p:spPr>
          <a:xfrm>
            <a:off x="4040181" y="5304779"/>
            <a:ext cx="4409440" cy="7212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8C84D4-5589-ED2C-BE08-35B9F5F7E5C5}"/>
              </a:ext>
            </a:extLst>
          </p:cNvPr>
          <p:cNvSpPr txBox="1"/>
          <p:nvPr/>
        </p:nvSpPr>
        <p:spPr>
          <a:xfrm>
            <a:off x="3979221" y="5337858"/>
            <a:ext cx="4531360" cy="648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50"/>
              </a:spcBef>
              <a:defRPr/>
            </a:pP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Inhomogeneous </a:t>
            </a: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 is used.</a:t>
            </a:r>
          </a:p>
          <a:p>
            <a:pPr algn="ctr">
              <a:spcBef>
                <a:spcPts val="450"/>
              </a:spcBef>
              <a:defRPr/>
            </a:pP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 comparable to conventional NMR</a:t>
            </a:r>
            <a:endParaRPr lang="en-US" sz="1600" dirty="0">
              <a:solidFill>
                <a:srgbClr val="2D2D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6440865-0C10-77A0-50BD-AAB9D60BEF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0477" y="2921175"/>
            <a:ext cx="2129367" cy="207423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E5DE201-C7F3-3A64-BEF3-F3744503D488}"/>
              </a:ext>
            </a:extLst>
          </p:cNvPr>
          <p:cNvSpPr txBox="1"/>
          <p:nvPr/>
        </p:nvSpPr>
        <p:spPr>
          <a:xfrm>
            <a:off x="687352" y="5054471"/>
            <a:ext cx="23279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Multichannel Design draws inspiration from MEG applications.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8A746BF-AA26-83FD-58F5-C626CA72E492}"/>
              </a:ext>
            </a:extLst>
          </p:cNvPr>
          <p:cNvSpPr/>
          <p:nvPr/>
        </p:nvSpPr>
        <p:spPr>
          <a:xfrm>
            <a:off x="4373077" y="1220305"/>
            <a:ext cx="4442233" cy="373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4B4DDFE-8BE8-0F94-4663-A0D9CA1750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3472" y="1991964"/>
            <a:ext cx="3357213" cy="424343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569D80D-E99C-0279-2ED3-9D5EEF8B813D}"/>
              </a:ext>
            </a:extLst>
          </p:cNvPr>
          <p:cNvSpPr txBox="1"/>
          <p:nvPr/>
        </p:nvSpPr>
        <p:spPr>
          <a:xfrm>
            <a:off x="317734" y="1641542"/>
            <a:ext cx="4294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u="sng" dirty="0">
                <a:solidFill>
                  <a:srgbClr val="9F2B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Potential for Machine Learning!</a:t>
            </a:r>
          </a:p>
        </p:txBody>
      </p:sp>
    </p:spTree>
    <p:extLst>
      <p:ext uri="{BB962C8B-B14F-4D97-AF65-F5344CB8AC3E}">
        <p14:creationId xmlns:p14="http://schemas.microsoft.com/office/powerpoint/2010/main" val="16844873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6" grpId="0"/>
      <p:bldP spid="18" grpId="0"/>
      <p:bldP spid="22" grpId="0" animBg="1"/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61C5E7-5360-C294-07ED-20B53AA5D0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DC98C9F-859A-45C4-78D6-C5348A66E8DE}"/>
              </a:ext>
            </a:extLst>
          </p:cNvPr>
          <p:cNvSpPr txBox="1"/>
          <p:nvPr/>
        </p:nvSpPr>
        <p:spPr>
          <a:xfrm>
            <a:off x="8424223" y="6488508"/>
            <a:ext cx="45204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prstClr val="white"/>
                </a:solidFill>
                <a:latin typeface="Myriad Pro"/>
                <a:cs typeface="Myriad Pro"/>
              </a:rPr>
              <a:t>Slide </a:t>
            </a:r>
            <a:fld id="{4AE3AF11-7C48-40CC-9D9A-57ECCCB55134}" type="slidenum">
              <a:rPr lang="en-US" sz="1200">
                <a:solidFill>
                  <a:prstClr val="white"/>
                </a:solidFill>
                <a:latin typeface="Myriad Pro"/>
                <a:cs typeface="Myriad Pro"/>
              </a:rPr>
              <a:pPr>
                <a:defRPr/>
              </a:pPr>
              <a:t>19</a:t>
            </a:fld>
            <a:endParaRPr lang="en-US" sz="1200" dirty="0">
              <a:solidFill>
                <a:prstClr val="white"/>
              </a:solidFill>
              <a:latin typeface="Myriad Pro"/>
              <a:cs typeface="Myriad Pro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032217-F8F9-EFEF-4F91-091B5A5C7150}"/>
              </a:ext>
            </a:extLst>
          </p:cNvPr>
          <p:cNvSpPr txBox="1"/>
          <p:nvPr/>
        </p:nvSpPr>
        <p:spPr>
          <a:xfrm>
            <a:off x="46943" y="77253"/>
            <a:ext cx="5726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prstClr val="white"/>
                </a:solidFill>
                <a:latin typeface="Arial" panose="020B0604020202020204"/>
                <a:cs typeface="Arial Rounded MT Bold"/>
              </a:rPr>
              <a:t>Outlook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3C82978-C97D-3320-A3DD-9530F30AA5D9}"/>
              </a:ext>
            </a:extLst>
          </p:cNvPr>
          <p:cNvSpPr txBox="1"/>
          <p:nvPr/>
        </p:nvSpPr>
        <p:spPr>
          <a:xfrm>
            <a:off x="39484" y="758517"/>
            <a:ext cx="8346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are still many avenues for sensitivity gains to be made.</a:t>
            </a:r>
          </a:p>
        </p:txBody>
      </p:sp>
      <p:pic>
        <p:nvPicPr>
          <p:cNvPr id="4" name="Picture 3" descr="A close-up of a copper wire&#10;&#10;AI-generated content may be incorrect.">
            <a:extLst>
              <a:ext uri="{FF2B5EF4-FFF2-40B4-BE49-F238E27FC236}">
                <a16:creationId xmlns:a16="http://schemas.microsoft.com/office/drawing/2014/main" id="{FD6E0FFD-A29C-98AF-588E-35F0C5BBCB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8158" y="3973621"/>
            <a:ext cx="1610360" cy="19170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871A4E8-751D-0202-A038-0C4285751385}"/>
              </a:ext>
            </a:extLst>
          </p:cNvPr>
          <p:cNvSpPr txBox="1"/>
          <p:nvPr/>
        </p:nvSpPr>
        <p:spPr>
          <a:xfrm>
            <a:off x="2578931" y="3580515"/>
            <a:ext cx="35685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latin typeface="+mj-lt"/>
                <a:ea typeface="Times New Roman" panose="02020603050405020304" pitchFamily="18" charset="0"/>
              </a:rPr>
              <a:t>23T watch-sized </a:t>
            </a:r>
            <a:r>
              <a:rPr lang="en-US" b="1" dirty="0">
                <a:latin typeface="+mj-lt"/>
                <a:ea typeface="Times New Roman" panose="02020603050405020304" pitchFamily="18" charset="0"/>
              </a:rPr>
              <a:t>Magnet</a:t>
            </a:r>
            <a:endParaRPr lang="en-US" dirty="0"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6070E6-A7C5-4D63-3F89-95D82F9F0390}"/>
              </a:ext>
            </a:extLst>
          </p:cNvPr>
          <p:cNvSpPr txBox="1"/>
          <p:nvPr/>
        </p:nvSpPr>
        <p:spPr>
          <a:xfrm>
            <a:off x="3233993" y="5930498"/>
            <a:ext cx="13986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9F2BA5"/>
                </a:solidFill>
                <a:latin typeface="+mj-lt"/>
              </a:rPr>
              <a:t>2.45</a:t>
            </a:r>
            <a:r>
              <a:rPr lang="en-US" dirty="0">
                <a:solidFill>
                  <a:srgbClr val="9F2BA5"/>
                </a:solidFill>
                <a:latin typeface="+mj-lt"/>
              </a:rPr>
              <a:t>x boost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26A418-7B97-F0DC-47E2-86B812008D0E}"/>
              </a:ext>
            </a:extLst>
          </p:cNvPr>
          <p:cNvSpPr txBox="1"/>
          <p:nvPr/>
        </p:nvSpPr>
        <p:spPr>
          <a:xfrm>
            <a:off x="5508346" y="1718135"/>
            <a:ext cx="356855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effectLst/>
                <a:latin typeface="+mj-lt"/>
                <a:ea typeface="Times New Roman" panose="02020603050405020304" pitchFamily="18" charset="0"/>
              </a:rPr>
              <a:t>Ferrite Core Magnetic shield</a:t>
            </a:r>
          </a:p>
          <a:p>
            <a:pPr algn="ctr"/>
            <a:endParaRPr lang="en-US" b="1" dirty="0">
              <a:solidFill>
                <a:srgbClr val="9F2BA5"/>
              </a:solidFill>
            </a:endParaRPr>
          </a:p>
          <a:p>
            <a:pPr algn="ctr"/>
            <a:r>
              <a:rPr lang="en-US" b="1" dirty="0">
                <a:solidFill>
                  <a:srgbClr val="9F2BA5"/>
                </a:solidFill>
              </a:rPr>
              <a:t>4-10</a:t>
            </a:r>
            <a:r>
              <a:rPr lang="en-US" dirty="0">
                <a:solidFill>
                  <a:srgbClr val="9F2BA5"/>
                </a:solidFill>
              </a:rPr>
              <a:t>x boost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9A48347-0164-22BE-6CFC-5596BAEACC2F}"/>
              </a:ext>
            </a:extLst>
          </p:cNvPr>
          <p:cNvGrpSpPr/>
          <p:nvPr/>
        </p:nvGrpSpPr>
        <p:grpSpPr>
          <a:xfrm>
            <a:off x="5622340" y="3243453"/>
            <a:ext cx="3149217" cy="3139321"/>
            <a:chOff x="5622340" y="3243453"/>
            <a:chExt cx="3149217" cy="3139321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11FC816-B0C1-3D1F-9FF7-6D9F2BD54B9C}"/>
                </a:ext>
              </a:extLst>
            </p:cNvPr>
            <p:cNvSpPr txBox="1"/>
            <p:nvPr/>
          </p:nvSpPr>
          <p:spPr>
            <a:xfrm>
              <a:off x="5622340" y="3243453"/>
              <a:ext cx="3149217" cy="31393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>
                  <a:ea typeface="Times New Roman" panose="02020603050405020304" pitchFamily="18" charset="0"/>
                </a:rPr>
                <a:t>Optimized Signal Capture</a:t>
              </a:r>
            </a:p>
            <a:p>
              <a:pPr algn="ctr"/>
              <a:endParaRPr lang="en-US" b="1" dirty="0">
                <a:solidFill>
                  <a:srgbClr val="9F2BA5"/>
                </a:solidFill>
              </a:endParaRPr>
            </a:p>
            <a:p>
              <a:pPr algn="ctr"/>
              <a:endParaRPr lang="en-US" b="1" dirty="0">
                <a:solidFill>
                  <a:srgbClr val="9F2BA5"/>
                </a:solidFill>
              </a:endParaRPr>
            </a:p>
            <a:p>
              <a:pPr algn="ctr"/>
              <a:endParaRPr lang="en-US" b="1" dirty="0">
                <a:solidFill>
                  <a:srgbClr val="9F2BA5"/>
                </a:solidFill>
              </a:endParaRPr>
            </a:p>
            <a:p>
              <a:pPr algn="ctr"/>
              <a:endParaRPr lang="en-US" b="1" dirty="0">
                <a:solidFill>
                  <a:srgbClr val="9F2BA5"/>
                </a:solidFill>
              </a:endParaRPr>
            </a:p>
            <a:p>
              <a:pPr algn="ctr"/>
              <a:endParaRPr lang="en-US" b="1" dirty="0">
                <a:solidFill>
                  <a:srgbClr val="9F2BA5"/>
                </a:solidFill>
              </a:endParaRPr>
            </a:p>
            <a:p>
              <a:pPr algn="ctr"/>
              <a:endParaRPr lang="en-US" b="1" dirty="0">
                <a:solidFill>
                  <a:srgbClr val="9F2BA5"/>
                </a:solidFill>
              </a:endParaRPr>
            </a:p>
            <a:p>
              <a:pPr algn="ctr"/>
              <a:endParaRPr lang="en-US" b="1" dirty="0">
                <a:solidFill>
                  <a:srgbClr val="9F2BA5"/>
                </a:solidFill>
              </a:endParaRPr>
            </a:p>
            <a:p>
              <a:pPr algn="ctr"/>
              <a:endParaRPr lang="en-US" b="1" dirty="0">
                <a:solidFill>
                  <a:srgbClr val="9F2BA5"/>
                </a:solidFill>
              </a:endParaRPr>
            </a:p>
            <a:p>
              <a:pPr algn="ctr"/>
              <a:endParaRPr lang="en-US" b="1" dirty="0">
                <a:solidFill>
                  <a:srgbClr val="9F2BA5"/>
                </a:solidFill>
              </a:endParaRPr>
            </a:p>
            <a:p>
              <a:pPr algn="ctr"/>
              <a:r>
                <a:rPr lang="en-US" b="1" dirty="0">
                  <a:solidFill>
                    <a:srgbClr val="9F2BA5"/>
                  </a:solidFill>
                </a:rPr>
                <a:t>1.73</a:t>
              </a:r>
              <a:r>
                <a:rPr lang="en-US" dirty="0">
                  <a:solidFill>
                    <a:srgbClr val="9F2BA5"/>
                  </a:solidFill>
                </a:rPr>
                <a:t>x boost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4585B32-7E93-47DE-5783-2CBF4AF73F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14166" y="3630706"/>
              <a:ext cx="2410057" cy="2255814"/>
            </a:xfrm>
            <a:prstGeom prst="rect">
              <a:avLst/>
            </a:prstGeom>
          </p:spPr>
        </p:pic>
      </p:grpSp>
      <p:pic>
        <p:nvPicPr>
          <p:cNvPr id="4098" name="Picture 2" descr="HMR Series - HMRB11 Belt Driven, Square Rail Bearing Rodless Linear Actuator  | Parker NA">
            <a:extLst>
              <a:ext uri="{FF2B5EF4-FFF2-40B4-BE49-F238E27FC236}">
                <a16:creationId xmlns:a16="http://schemas.microsoft.com/office/drawing/2014/main" id="{0789A810-1539-0179-65BA-C98DA1D75A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49" b="18773"/>
          <a:stretch>
            <a:fillRect/>
          </a:stretch>
        </p:blipFill>
        <p:spPr bwMode="auto">
          <a:xfrm>
            <a:off x="181539" y="4096871"/>
            <a:ext cx="2497703" cy="1590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BB9555A-5F6E-71F5-4E9A-F77397CB2C6B}"/>
              </a:ext>
            </a:extLst>
          </p:cNvPr>
          <p:cNvSpPr txBox="1"/>
          <p:nvPr/>
        </p:nvSpPr>
        <p:spPr>
          <a:xfrm>
            <a:off x="420145" y="3727539"/>
            <a:ext cx="21587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+mj-lt"/>
              </a:rPr>
              <a:t>Faster Transport</a:t>
            </a:r>
            <a:endParaRPr lang="en-US" dirty="0"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09AB36D-096C-EB3F-4B65-9ABDFF6021FF}"/>
              </a:ext>
            </a:extLst>
          </p:cNvPr>
          <p:cNvSpPr txBox="1"/>
          <p:nvPr/>
        </p:nvSpPr>
        <p:spPr>
          <a:xfrm>
            <a:off x="731045" y="5724445"/>
            <a:ext cx="13986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9F2BA5"/>
                </a:solidFill>
                <a:latin typeface="+mj-lt"/>
              </a:rPr>
              <a:t>1.3</a:t>
            </a:r>
            <a:r>
              <a:rPr lang="en-US" dirty="0">
                <a:solidFill>
                  <a:srgbClr val="9F2BA5"/>
                </a:solidFill>
                <a:latin typeface="+mj-lt"/>
              </a:rPr>
              <a:t>x boost</a:t>
            </a:r>
          </a:p>
        </p:txBody>
      </p:sp>
      <p:pic>
        <p:nvPicPr>
          <p:cNvPr id="5" name="Picture 4" descr="A machine with a round cylinder&#10;&#10;AI-generated content may be incorrect.">
            <a:extLst>
              <a:ext uri="{FF2B5EF4-FFF2-40B4-BE49-F238E27FC236}">
                <a16:creationId xmlns:a16="http://schemas.microsoft.com/office/drawing/2014/main" id="{946CE6FF-2D49-F771-3664-BDBAD57999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49715" y="1264416"/>
            <a:ext cx="3568555" cy="227628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A80F95E-69ED-9BEA-493F-C80FF6B20A1D}"/>
              </a:ext>
            </a:extLst>
          </p:cNvPr>
          <p:cNvSpPr/>
          <p:nvPr/>
        </p:nvSpPr>
        <p:spPr>
          <a:xfrm>
            <a:off x="369249" y="1619541"/>
            <a:ext cx="5092255" cy="132225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8567C6-4CD4-9CB0-8295-D25070B85F56}"/>
              </a:ext>
            </a:extLst>
          </p:cNvPr>
          <p:cNvSpPr txBox="1"/>
          <p:nvPr/>
        </p:nvSpPr>
        <p:spPr>
          <a:xfrm>
            <a:off x="485455" y="1676889"/>
            <a:ext cx="484124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Potential 22 - 55x sensitivity boost</a:t>
            </a:r>
          </a:p>
          <a:p>
            <a:pPr algn="ctr"/>
            <a:r>
              <a:rPr lang="en-US" dirty="0"/>
              <a:t>(</a:t>
            </a:r>
            <a:r>
              <a:rPr lang="en-US" b="1" dirty="0"/>
              <a:t>~500-3000x</a:t>
            </a:r>
            <a:r>
              <a:rPr lang="en-US" dirty="0"/>
              <a:t> boost in measurement time)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Further sensitivity gains by modifying OPM!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A4B64FD-F680-3D31-D704-A067ADF212AE}"/>
              </a:ext>
            </a:extLst>
          </p:cNvPr>
          <p:cNvSpPr/>
          <p:nvPr/>
        </p:nvSpPr>
        <p:spPr>
          <a:xfrm>
            <a:off x="5673671" y="3675991"/>
            <a:ext cx="3226263" cy="132225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2C19178-6367-80A5-A496-C08899CA7869}"/>
              </a:ext>
            </a:extLst>
          </p:cNvPr>
          <p:cNvSpPr txBox="1"/>
          <p:nvPr/>
        </p:nvSpPr>
        <p:spPr>
          <a:xfrm>
            <a:off x="5713780" y="3727539"/>
            <a:ext cx="324637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believe ZF NMR can make greater strides in the future if chemists and OPM researchers work together.</a:t>
            </a:r>
            <a:endParaRPr lang="en-US" b="1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CD601DE-A324-3C87-6635-64208222F1AC}"/>
              </a:ext>
            </a:extLst>
          </p:cNvPr>
          <p:cNvSpPr/>
          <p:nvPr/>
        </p:nvSpPr>
        <p:spPr>
          <a:xfrm>
            <a:off x="5774387" y="4998251"/>
            <a:ext cx="2991772" cy="12833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pic>
        <p:nvPicPr>
          <p:cNvPr id="21" name="Picture 2" descr="TIL the handshake in agreement meme is based on this scene from &quot;Predator&quot;  and the arms in the meme represent Arnold Schwarzenegger and Carl Weathers  respectively">
            <a:extLst>
              <a:ext uri="{FF2B5EF4-FFF2-40B4-BE49-F238E27FC236}">
                <a16:creationId xmlns:a16="http://schemas.microsoft.com/office/drawing/2014/main" id="{DBABE648-5000-51B8-596F-97348CE44A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8502" y="1710025"/>
            <a:ext cx="3334706" cy="1875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8E57EB5-02F3-3638-307C-DE534A11EAE5}"/>
              </a:ext>
            </a:extLst>
          </p:cNvPr>
          <p:cNvSpPr txBox="1"/>
          <p:nvPr/>
        </p:nvSpPr>
        <p:spPr>
          <a:xfrm>
            <a:off x="147894" y="6488508"/>
            <a:ext cx="80478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chemeClr val="bg1"/>
                </a:solidFill>
                <a:effectLst/>
                <a:latin typeface="Myriad Pro"/>
              </a:rPr>
              <a:t>C. Gao, et al., </a:t>
            </a:r>
            <a:r>
              <a:rPr lang="en-US" sz="1200" i="1" dirty="0" err="1">
                <a:solidFill>
                  <a:schemeClr val="bg1"/>
                </a:solidFill>
                <a:latin typeface="Myriad Pro"/>
              </a:rPr>
              <a:t>Supercond</a:t>
            </a:r>
            <a:r>
              <a:rPr lang="en-US" sz="1200" i="1" dirty="0">
                <a:solidFill>
                  <a:schemeClr val="bg1"/>
                </a:solidFill>
                <a:latin typeface="Myriad Pro"/>
              </a:rPr>
              <a:t>. Sci. Technol.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Myriad Pro"/>
              </a:rPr>
              <a:t> </a:t>
            </a:r>
            <a:r>
              <a:rPr lang="en-US" sz="1200" b="1" dirty="0">
                <a:solidFill>
                  <a:schemeClr val="bg1"/>
                </a:solidFill>
                <a:latin typeface="Myriad Pro"/>
              </a:rPr>
              <a:t>37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Myriad Pro"/>
              </a:rPr>
              <a:t>, 065018 (2024).</a:t>
            </a:r>
            <a:endParaRPr lang="en-US" sz="1200" dirty="0">
              <a:solidFill>
                <a:schemeClr val="bg1"/>
              </a:solidFill>
              <a:latin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32100339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2" grpId="0"/>
      <p:bldP spid="16" grpId="0"/>
      <p:bldP spid="17" grpId="0"/>
      <p:bldP spid="7" grpId="0" animBg="1"/>
      <p:bldP spid="9" grpId="0"/>
      <p:bldP spid="18" grpId="0" animBg="1"/>
      <p:bldP spid="19" grpId="0"/>
      <p:bldP spid="20" grpId="0" animBg="1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ECD584-BB15-51B1-9C53-17761BF6D2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C013218-2DCD-7899-5CB2-3A43F6FB531F}"/>
              </a:ext>
            </a:extLst>
          </p:cNvPr>
          <p:cNvSpPr txBox="1"/>
          <p:nvPr/>
        </p:nvSpPr>
        <p:spPr>
          <a:xfrm>
            <a:off x="8424223" y="6488508"/>
            <a:ext cx="45204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prstClr val="white"/>
                </a:solidFill>
                <a:latin typeface="Myriad Pro"/>
                <a:cs typeface="Myriad Pro"/>
              </a:rPr>
              <a:t>Slide </a:t>
            </a:r>
            <a:fld id="{4AE3AF11-7C48-40CC-9D9A-57ECCCB55134}" type="slidenum">
              <a:rPr lang="en-US" sz="1200">
                <a:solidFill>
                  <a:prstClr val="white"/>
                </a:solidFill>
                <a:latin typeface="Myriad Pro"/>
                <a:cs typeface="Myriad Pro"/>
              </a:rPr>
              <a:pPr>
                <a:defRPr/>
              </a:pPr>
              <a:t>2</a:t>
            </a:fld>
            <a:endParaRPr lang="en-US" sz="1200" dirty="0">
              <a:solidFill>
                <a:prstClr val="white"/>
              </a:solidFill>
              <a:latin typeface="Myriad Pro"/>
              <a:cs typeface="Myriad Pro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3C0B8D-65BF-18E8-8107-78D56362E6EB}"/>
              </a:ext>
            </a:extLst>
          </p:cNvPr>
          <p:cNvSpPr txBox="1"/>
          <p:nvPr/>
        </p:nvSpPr>
        <p:spPr>
          <a:xfrm>
            <a:off x="46943" y="77253"/>
            <a:ext cx="5726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i="1" dirty="0">
                <a:solidFill>
                  <a:prstClr val="white"/>
                </a:solidFill>
                <a:latin typeface="Arial" panose="020B0604020202020204"/>
                <a:cs typeface="Arial Rounded MT Bold"/>
              </a:rPr>
              <a:t>What is NMR? </a:t>
            </a:r>
            <a:endParaRPr lang="en-US" sz="2400" dirty="0">
              <a:solidFill>
                <a:prstClr val="white"/>
              </a:solidFill>
              <a:latin typeface="Arial" panose="020B0604020202020204"/>
              <a:cs typeface="Arial Rounded MT Bold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3738A6A-66E1-B3F6-C9F9-F8436446D459}"/>
              </a:ext>
            </a:extLst>
          </p:cNvPr>
          <p:cNvSpPr txBox="1"/>
          <p:nvPr/>
        </p:nvSpPr>
        <p:spPr>
          <a:xfrm>
            <a:off x="106375" y="797961"/>
            <a:ext cx="3889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NMR examines </a:t>
            </a: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 spin behavior </a:t>
            </a: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 magnetic field.</a:t>
            </a:r>
            <a:endParaRPr lang="en-US" sz="1600" b="1" dirty="0">
              <a:solidFill>
                <a:srgbClr val="2D2D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0C6844A-3AD1-1413-BAAE-A2204235140B}"/>
              </a:ext>
            </a:extLst>
          </p:cNvPr>
          <p:cNvGrpSpPr/>
          <p:nvPr/>
        </p:nvGrpSpPr>
        <p:grpSpPr>
          <a:xfrm>
            <a:off x="114366" y="4074476"/>
            <a:ext cx="5330804" cy="2271073"/>
            <a:chOff x="1096416" y="3911034"/>
            <a:chExt cx="5330804" cy="2271073"/>
          </a:xfrm>
        </p:grpSpPr>
        <p:pic>
          <p:nvPicPr>
            <p:cNvPr id="12" name="Picture 4" descr="NMR Spectroscopy">
              <a:extLst>
                <a:ext uri="{FF2B5EF4-FFF2-40B4-BE49-F238E27FC236}">
                  <a16:creationId xmlns:a16="http://schemas.microsoft.com/office/drawing/2014/main" id="{342E1018-453C-1ECE-BE4C-90CA7A1D14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416" y="3948408"/>
              <a:ext cx="2346955" cy="20194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85E1C130-D375-1DD4-D801-341FECBCC5B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96"/>
            <a:stretch>
              <a:fillRect/>
            </a:stretch>
          </p:blipFill>
          <p:spPr bwMode="auto">
            <a:xfrm>
              <a:off x="3443371" y="3911034"/>
              <a:ext cx="2983849" cy="22710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Ethanol - Wikipedia">
              <a:extLst>
                <a:ext uri="{FF2B5EF4-FFF2-40B4-BE49-F238E27FC236}">
                  <a16:creationId xmlns:a16="http://schemas.microsoft.com/office/drawing/2014/main" id="{B84FE514-4B7F-CE01-123B-2168C3F0A6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0911" y="3997553"/>
              <a:ext cx="642933" cy="3932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1A64CF9-A91C-F442-8151-1233440022C8}"/>
              </a:ext>
            </a:extLst>
          </p:cNvPr>
          <p:cNvGrpSpPr/>
          <p:nvPr/>
        </p:nvGrpSpPr>
        <p:grpSpPr>
          <a:xfrm>
            <a:off x="347013" y="1765932"/>
            <a:ext cx="2643314" cy="1257449"/>
            <a:chOff x="2796062" y="1779922"/>
            <a:chExt cx="2643314" cy="125744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6DAE46A-DD52-4A80-7ABD-078479E70AF4}"/>
                </a:ext>
              </a:extLst>
            </p:cNvPr>
            <p:cNvSpPr/>
            <p:nvPr/>
          </p:nvSpPr>
          <p:spPr>
            <a:xfrm>
              <a:off x="2796062" y="1779922"/>
              <a:ext cx="2286264" cy="1257449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228600" tIns="228600" rIns="228600" bIns="228600" rtlCol="0" anchor="ctr">
              <a:noAutofit/>
            </a:bodyPr>
            <a:lstStyle/>
            <a:p>
              <a:pPr algn="ctr"/>
              <a:endParaRPr lang="en-US" sz="1400" dirty="0">
                <a:solidFill>
                  <a:schemeClr val="bg1"/>
                </a:solidFill>
                <a:latin typeface="Franklin Gothic Demi Cond" panose="020B0706030402020204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CD0502F-6A43-F0B6-CA00-70B81CE24F36}"/>
                </a:ext>
              </a:extLst>
            </p:cNvPr>
            <p:cNvSpPr txBox="1"/>
            <p:nvPr/>
          </p:nvSpPr>
          <p:spPr>
            <a:xfrm>
              <a:off x="2796062" y="1805917"/>
              <a:ext cx="2643314" cy="12054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450"/>
                </a:spcBef>
                <a:defRPr/>
              </a:pPr>
              <a:r>
                <a:rPr lang="en-US" sz="1600" b="1" dirty="0">
                  <a:solidFill>
                    <a:srgbClr val="2D2D2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Noninvasive:</a:t>
              </a:r>
            </a:p>
            <a:p>
              <a:pPr>
                <a:spcBef>
                  <a:spcPts val="450"/>
                </a:spcBef>
                <a:defRPr/>
              </a:pPr>
              <a:r>
                <a:rPr lang="en-US" sz="1600" dirty="0">
                  <a:solidFill>
                    <a:srgbClr val="2D2D2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Nuclear spins do not participate in chemistry.</a:t>
              </a:r>
            </a:p>
            <a:p>
              <a:pPr>
                <a:spcBef>
                  <a:spcPts val="450"/>
                </a:spcBef>
                <a:defRPr/>
              </a:pPr>
              <a:r>
                <a:rPr lang="en-US" sz="1600" dirty="0">
                  <a:solidFill>
                    <a:srgbClr val="2D2D2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“Silently listen in”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2483749-27B7-B7AC-C6CD-680B0A50AE51}"/>
              </a:ext>
            </a:extLst>
          </p:cNvPr>
          <p:cNvGrpSpPr>
            <a:grpSpLocks noChangeAspect="1"/>
          </p:cNvGrpSpPr>
          <p:nvPr/>
        </p:nvGrpSpPr>
        <p:grpSpPr>
          <a:xfrm>
            <a:off x="3158433" y="1238616"/>
            <a:ext cx="869305" cy="2194858"/>
            <a:chOff x="1453858" y="1443804"/>
            <a:chExt cx="1115663" cy="2816872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61BE2385-D6A2-E670-6DB9-64B01C2DEC00}"/>
                </a:ext>
              </a:extLst>
            </p:cNvPr>
            <p:cNvGrpSpPr/>
            <p:nvPr/>
          </p:nvGrpSpPr>
          <p:grpSpPr>
            <a:xfrm>
              <a:off x="1453858" y="1443804"/>
              <a:ext cx="1115663" cy="2816872"/>
              <a:chOff x="1453858" y="1443804"/>
              <a:chExt cx="1115663" cy="2816872"/>
            </a:xfrm>
          </p:grpSpPr>
          <p:pic>
            <p:nvPicPr>
              <p:cNvPr id="31" name="Picture 2" descr="quantum mechanics - Do protons and electrons actually precess? - Physics Stack Exchange">
                <a:extLst>
                  <a:ext uri="{FF2B5EF4-FFF2-40B4-BE49-F238E27FC236}">
                    <a16:creationId xmlns:a16="http://schemas.microsoft.com/office/drawing/2014/main" id="{93CF6AFB-BB0C-9A79-CC23-20737639CBC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53858" y="1443804"/>
                <a:ext cx="1115663" cy="28168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C5E5C992-8FA0-5742-C717-79A2408B2633}"/>
                  </a:ext>
                </a:extLst>
              </p:cNvPr>
              <p:cNvSpPr/>
              <p:nvPr/>
            </p:nvSpPr>
            <p:spPr>
              <a:xfrm>
                <a:off x="1453858" y="2595563"/>
                <a:ext cx="515436" cy="8334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228600" tIns="228600" rIns="228600" bIns="228600" rtlCol="0" anchor="ctr">
                <a:noAutofit/>
              </a:bodyPr>
              <a:lstStyle/>
              <a:p>
                <a:pPr algn="ctr"/>
                <a:endParaRPr lang="en-US" sz="1400" dirty="0">
                  <a:solidFill>
                    <a:schemeClr val="bg1"/>
                  </a:solidFill>
                  <a:latin typeface="Franklin Gothic Demi Cond" panose="020B0706030402020204" pitchFamily="34" charset="0"/>
                </a:endParaRPr>
              </a:p>
            </p:txBody>
          </p:sp>
        </p:grp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E7D2B137-430D-17CC-B5A5-6F8F96029108}"/>
                </a:ext>
              </a:extLst>
            </p:cNvPr>
            <p:cNvCxnSpPr/>
            <p:nvPr/>
          </p:nvCxnSpPr>
          <p:spPr>
            <a:xfrm>
              <a:off x="1681162" y="2559844"/>
              <a:ext cx="116681" cy="1952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9FC2A339-00F6-10BC-1A81-EA82C7CFEFC5}"/>
              </a:ext>
            </a:extLst>
          </p:cNvPr>
          <p:cNvSpPr txBox="1"/>
          <p:nvPr/>
        </p:nvSpPr>
        <p:spPr>
          <a:xfrm>
            <a:off x="106375" y="3452216"/>
            <a:ext cx="43945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-Reveals chemical structure and environment. </a:t>
            </a: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Quantifies chemicals present.</a:t>
            </a:r>
          </a:p>
        </p:txBody>
      </p:sp>
      <p:pic>
        <p:nvPicPr>
          <p:cNvPr id="46" name="Picture 2" descr="undefined">
            <a:extLst>
              <a:ext uri="{FF2B5EF4-FFF2-40B4-BE49-F238E27FC236}">
                <a16:creationId xmlns:a16="http://schemas.microsoft.com/office/drawing/2014/main" id="{1C7B60B3-6C53-010C-E5DC-483119FABD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43" t="22554" r="4632"/>
          <a:stretch>
            <a:fillRect/>
          </a:stretch>
        </p:blipFill>
        <p:spPr bwMode="auto">
          <a:xfrm>
            <a:off x="4559829" y="920092"/>
            <a:ext cx="2054933" cy="252838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2">
            <a:extLst>
              <a:ext uri="{FF2B5EF4-FFF2-40B4-BE49-F238E27FC236}">
                <a16:creationId xmlns:a16="http://schemas.microsoft.com/office/drawing/2014/main" id="{9508A928-0B37-827A-0CD9-75C694A84D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58" t="3417" r="11556" b="3388"/>
          <a:stretch>
            <a:fillRect/>
          </a:stretch>
        </p:blipFill>
        <p:spPr bwMode="auto">
          <a:xfrm>
            <a:off x="6889207" y="1284469"/>
            <a:ext cx="2148418" cy="916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6">
            <a:extLst>
              <a:ext uri="{FF2B5EF4-FFF2-40B4-BE49-F238E27FC236}">
                <a16:creationId xmlns:a16="http://schemas.microsoft.com/office/drawing/2014/main" id="{41E7843B-B191-BC1E-8332-6F90C2F31F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65" t="40855"/>
          <a:stretch>
            <a:fillRect/>
          </a:stretch>
        </p:blipFill>
        <p:spPr bwMode="auto">
          <a:xfrm>
            <a:off x="6994399" y="2661401"/>
            <a:ext cx="1993769" cy="211132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6">
            <a:extLst>
              <a:ext uri="{FF2B5EF4-FFF2-40B4-BE49-F238E27FC236}">
                <a16:creationId xmlns:a16="http://schemas.microsoft.com/office/drawing/2014/main" id="{38418C9B-316C-2E58-74DF-016635D63B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79" t="65444" r="36652"/>
          <a:stretch>
            <a:fillRect/>
          </a:stretch>
        </p:blipFill>
        <p:spPr bwMode="auto">
          <a:xfrm>
            <a:off x="5513379" y="4786103"/>
            <a:ext cx="3492630" cy="1233549"/>
          </a:xfrm>
          <a:prstGeom prst="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05730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5C711E-7240-4F23-5AB3-A7E269469A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CC2C477C-3CDB-6C90-F6F5-9860C564F7D0}"/>
              </a:ext>
            </a:extLst>
          </p:cNvPr>
          <p:cNvSpPr/>
          <p:nvPr/>
        </p:nvSpPr>
        <p:spPr>
          <a:xfrm>
            <a:off x="154982" y="1935926"/>
            <a:ext cx="1891897" cy="83854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D4B8F9-04CD-5623-35FC-4081DDD154F2}"/>
              </a:ext>
            </a:extLst>
          </p:cNvPr>
          <p:cNvSpPr txBox="1"/>
          <p:nvPr/>
        </p:nvSpPr>
        <p:spPr>
          <a:xfrm>
            <a:off x="8424223" y="6488508"/>
            <a:ext cx="45204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prstClr val="white"/>
                </a:solidFill>
                <a:latin typeface="Myriad Pro"/>
                <a:cs typeface="Myriad Pro"/>
              </a:rPr>
              <a:t>Slide </a:t>
            </a:r>
            <a:fld id="{4AE3AF11-7C48-40CC-9D9A-57ECCCB55134}" type="slidenum">
              <a:rPr lang="en-US" sz="1200">
                <a:solidFill>
                  <a:prstClr val="white"/>
                </a:solidFill>
                <a:latin typeface="Myriad Pro"/>
                <a:cs typeface="Myriad Pro"/>
              </a:rPr>
              <a:pPr>
                <a:defRPr/>
              </a:pPr>
              <a:t>20</a:t>
            </a:fld>
            <a:endParaRPr lang="en-US" sz="1200" dirty="0">
              <a:solidFill>
                <a:prstClr val="white"/>
              </a:solidFill>
              <a:latin typeface="Myriad Pro"/>
              <a:cs typeface="Myriad Pro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72CCB9-1A7F-6352-4D42-BD97E6EA3B45}"/>
              </a:ext>
            </a:extLst>
          </p:cNvPr>
          <p:cNvSpPr txBox="1"/>
          <p:nvPr/>
        </p:nvSpPr>
        <p:spPr>
          <a:xfrm>
            <a:off x="46943" y="77253"/>
            <a:ext cx="5726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prstClr val="white"/>
                </a:solidFill>
                <a:latin typeface="Arial" panose="020B0604020202020204"/>
                <a:cs typeface="Arial Rounded MT Bold"/>
              </a:rPr>
              <a:t>Outlook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C7BDB80-F259-B84F-4628-7726F6200445}"/>
              </a:ext>
            </a:extLst>
          </p:cNvPr>
          <p:cNvSpPr txBox="1"/>
          <p:nvPr/>
        </p:nvSpPr>
        <p:spPr>
          <a:xfrm>
            <a:off x="46943" y="758517"/>
            <a:ext cx="8346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OPMs extend the power of NMR to novel regimes.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9B7A8FD-3A30-9AA5-6927-E2A43F40AFF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53"/>
          <a:stretch>
            <a:fillRect/>
          </a:stretch>
        </p:blipFill>
        <p:spPr>
          <a:xfrm>
            <a:off x="702698" y="3911562"/>
            <a:ext cx="3471404" cy="22796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D24054-C50E-8BD6-CF6E-081CA5F63E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7595" y="3888259"/>
            <a:ext cx="3293707" cy="230292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6532A97-D4BC-646B-E940-CC819409BE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6238" y="1347448"/>
            <a:ext cx="3351524" cy="2047164"/>
          </a:xfrm>
          <a:prstGeom prst="rect">
            <a:avLst/>
          </a:prstGeom>
        </p:spPr>
      </p:pic>
      <p:sp>
        <p:nvSpPr>
          <p:cNvPr id="16" name="Arrow: Curved Down 15">
            <a:extLst>
              <a:ext uri="{FF2B5EF4-FFF2-40B4-BE49-F238E27FC236}">
                <a16:creationId xmlns:a16="http://schemas.microsoft.com/office/drawing/2014/main" id="{0229F6DB-1F1C-AE21-8205-043C0CD6423E}"/>
              </a:ext>
            </a:extLst>
          </p:cNvPr>
          <p:cNvSpPr/>
          <p:nvPr/>
        </p:nvSpPr>
        <p:spPr>
          <a:xfrm rot="8452789" flipV="1">
            <a:off x="1335994" y="2893270"/>
            <a:ext cx="1421769" cy="573600"/>
          </a:xfrm>
          <a:prstGeom prst="curved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17" name="Arrow: Curved Down 16">
            <a:extLst>
              <a:ext uri="{FF2B5EF4-FFF2-40B4-BE49-F238E27FC236}">
                <a16:creationId xmlns:a16="http://schemas.microsoft.com/office/drawing/2014/main" id="{7BE96023-CE32-66A7-8765-CFF09431946C}"/>
              </a:ext>
            </a:extLst>
          </p:cNvPr>
          <p:cNvSpPr/>
          <p:nvPr/>
        </p:nvSpPr>
        <p:spPr>
          <a:xfrm rot="3364167">
            <a:off x="6437322" y="2950932"/>
            <a:ext cx="1282626" cy="456659"/>
          </a:xfrm>
          <a:prstGeom prst="curved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pic>
        <p:nvPicPr>
          <p:cNvPr id="19" name="Picture 4" descr="Kimble NMR tubes Disposable gr | TUB2620 | KIMBLE | SLS">
            <a:extLst>
              <a:ext uri="{FF2B5EF4-FFF2-40B4-BE49-F238E27FC236}">
                <a16:creationId xmlns:a16="http://schemas.microsoft.com/office/drawing/2014/main" id="{F4309DE7-270B-8D35-7984-8AD4DBC396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10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659" t="1002" r="36741" b="11745"/>
          <a:stretch>
            <a:fillRect/>
          </a:stretch>
        </p:blipFill>
        <p:spPr bwMode="auto">
          <a:xfrm>
            <a:off x="7526916" y="1358768"/>
            <a:ext cx="601901" cy="1610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B79C49B-875D-CE72-03EC-FB34124E6B1D}"/>
              </a:ext>
            </a:extLst>
          </p:cNvPr>
          <p:cNvCxnSpPr>
            <a:cxnSpLocks/>
          </p:cNvCxnSpPr>
          <p:nvPr/>
        </p:nvCxnSpPr>
        <p:spPr>
          <a:xfrm flipV="1">
            <a:off x="7319026" y="1733151"/>
            <a:ext cx="852227" cy="775880"/>
          </a:xfrm>
          <a:prstGeom prst="line">
            <a:avLst/>
          </a:prstGeom>
          <a:ln w="825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E174687-6745-8A43-3026-4E4CD28CA601}"/>
              </a:ext>
            </a:extLst>
          </p:cNvPr>
          <p:cNvCxnSpPr>
            <a:cxnSpLocks/>
          </p:cNvCxnSpPr>
          <p:nvPr/>
        </p:nvCxnSpPr>
        <p:spPr>
          <a:xfrm flipH="1" flipV="1">
            <a:off x="7319026" y="1694892"/>
            <a:ext cx="852227" cy="828998"/>
          </a:xfrm>
          <a:prstGeom prst="line">
            <a:avLst/>
          </a:prstGeom>
          <a:ln w="825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103478CE-FB88-A1C0-59D3-D1DEFF0D50D5}"/>
              </a:ext>
            </a:extLst>
          </p:cNvPr>
          <p:cNvSpPr txBox="1"/>
          <p:nvPr/>
        </p:nvSpPr>
        <p:spPr>
          <a:xfrm>
            <a:off x="485332" y="2006616"/>
            <a:ext cx="1479123" cy="710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50"/>
              </a:spcBef>
              <a:defRPr/>
            </a:pPr>
            <a:r>
              <a:rPr lang="en-US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  <a:p>
            <a:pPr algn="ctr">
              <a:spcBef>
                <a:spcPts val="450"/>
              </a:spcBef>
              <a:defRPr/>
            </a:pPr>
            <a:r>
              <a:rPr lang="en-US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Throughput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136730C-3ADB-5094-AC73-C1F694DDEC7F}"/>
              </a:ext>
            </a:extLst>
          </p:cNvPr>
          <p:cNvCxnSpPr/>
          <p:nvPr/>
        </p:nvCxnSpPr>
        <p:spPr>
          <a:xfrm flipV="1">
            <a:off x="409374" y="2006616"/>
            <a:ext cx="0" cy="677192"/>
          </a:xfrm>
          <a:prstGeom prst="straightConnector1">
            <a:avLst/>
          </a:prstGeom>
          <a:ln w="34925" cap="sq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BC23A51-EB9F-3555-0A75-62E335A94255}"/>
              </a:ext>
            </a:extLst>
          </p:cNvPr>
          <p:cNvSpPr txBox="1"/>
          <p:nvPr/>
        </p:nvSpPr>
        <p:spPr>
          <a:xfrm>
            <a:off x="2859703" y="3368174"/>
            <a:ext cx="37518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1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Hasan Celik, facility manager UC Berkeley, 2024.</a:t>
            </a:r>
          </a:p>
        </p:txBody>
      </p:sp>
    </p:spTree>
    <p:extLst>
      <p:ext uri="{BB962C8B-B14F-4D97-AF65-F5344CB8AC3E}">
        <p14:creationId xmlns:p14="http://schemas.microsoft.com/office/powerpoint/2010/main" val="3510035787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DFDA5B-39E5-1269-03A0-240E26AC9D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6850FDE3-8F4B-0564-307E-295EC01CDAC3}"/>
              </a:ext>
            </a:extLst>
          </p:cNvPr>
          <p:cNvSpPr txBox="1"/>
          <p:nvPr/>
        </p:nvSpPr>
        <p:spPr>
          <a:xfrm>
            <a:off x="8550833" y="5710160"/>
            <a:ext cx="53540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prstClr val="white"/>
                </a:solidFill>
                <a:latin typeface="Myriad Pro"/>
                <a:cs typeface="Myriad Pro"/>
              </a:rPr>
              <a:t>Slide </a:t>
            </a:r>
            <a:fld id="{4AE3AF11-7C48-40CC-9D9A-57ECCCB55134}" type="slidenum">
              <a:rPr lang="en-US" sz="1200">
                <a:solidFill>
                  <a:prstClr val="white"/>
                </a:solidFill>
                <a:latin typeface="Myriad Pro"/>
                <a:cs typeface="Myriad Pro"/>
              </a:rPr>
              <a:pPr>
                <a:defRPr/>
              </a:pPr>
              <a:t>21</a:t>
            </a:fld>
            <a:endParaRPr lang="en-US" sz="1200" dirty="0">
              <a:solidFill>
                <a:prstClr val="white"/>
              </a:solidFill>
              <a:latin typeface="Myriad Pro"/>
              <a:cs typeface="Myriad Pro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A67101-6DF9-6139-BF30-6EC0141570EF}"/>
              </a:ext>
            </a:extLst>
          </p:cNvPr>
          <p:cNvSpPr txBox="1"/>
          <p:nvPr/>
        </p:nvSpPr>
        <p:spPr>
          <a:xfrm>
            <a:off x="79414" y="748733"/>
            <a:ext cx="323874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35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I’m thankful for the work of others on the zero-field NMR project</a:t>
            </a:r>
          </a:p>
        </p:txBody>
      </p:sp>
      <p:pic>
        <p:nvPicPr>
          <p:cNvPr id="3" name="Google Shape;73;p14">
            <a:extLst>
              <a:ext uri="{FF2B5EF4-FFF2-40B4-BE49-F238E27FC236}">
                <a16:creationId xmlns:a16="http://schemas.microsoft.com/office/drawing/2014/main" id="{0C8E94A4-3C66-B9D4-0B35-AD450498C274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l="14120" t="12455" r="11852" b="8160"/>
          <a:stretch/>
        </p:blipFill>
        <p:spPr>
          <a:xfrm>
            <a:off x="87038" y="2338944"/>
            <a:ext cx="726843" cy="102558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Ajoy Lab">
            <a:extLst>
              <a:ext uri="{FF2B5EF4-FFF2-40B4-BE49-F238E27FC236}">
                <a16:creationId xmlns:a16="http://schemas.microsoft.com/office/drawing/2014/main" id="{FF606B32-ECAC-3559-C7D8-B11784E5C6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42" t="8056" r="23968" b="19431"/>
          <a:stretch/>
        </p:blipFill>
        <p:spPr bwMode="auto">
          <a:xfrm>
            <a:off x="91896" y="1299302"/>
            <a:ext cx="734289" cy="103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Ajoy Lab">
            <a:extLst>
              <a:ext uri="{FF2B5EF4-FFF2-40B4-BE49-F238E27FC236}">
                <a16:creationId xmlns:a16="http://schemas.microsoft.com/office/drawing/2014/main" id="{CC1FF45F-16C6-D3E8-DD29-499AF50363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07" t="17075" r="23299" b="6248"/>
          <a:stretch/>
        </p:blipFill>
        <p:spPr bwMode="auto">
          <a:xfrm>
            <a:off x="83093" y="3361858"/>
            <a:ext cx="730789" cy="101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6BAA44C-39C9-31AB-2F65-1F5D8B99D0DB}"/>
              </a:ext>
            </a:extLst>
          </p:cNvPr>
          <p:cNvSpPr txBox="1"/>
          <p:nvPr/>
        </p:nvSpPr>
        <p:spPr>
          <a:xfrm>
            <a:off x="948542" y="1527223"/>
            <a:ext cx="262237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35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Matthew Lai </a:t>
            </a:r>
            <a:r>
              <a:rPr lang="en-US" sz="135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UC Berkeley, Post Baccalaureate </a:t>
            </a:r>
            <a:endParaRPr lang="en-US" sz="1350" b="1" dirty="0">
              <a:solidFill>
                <a:srgbClr val="2D2D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B7D064B-5E7F-7CD2-61F9-4DDEA1F71DF1}"/>
              </a:ext>
            </a:extLst>
          </p:cNvPr>
          <p:cNvSpPr txBox="1"/>
          <p:nvPr/>
        </p:nvSpPr>
        <p:spPr>
          <a:xfrm>
            <a:off x="864059" y="3512607"/>
            <a:ext cx="245778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35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Zhen Wang </a:t>
            </a:r>
            <a:r>
              <a:rPr lang="en-US" sz="135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University of Science and Technology of China, Undergraduate</a:t>
            </a:r>
            <a:endParaRPr lang="en-US" sz="1350" b="1" dirty="0">
              <a:solidFill>
                <a:srgbClr val="2D2D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E6194A-82AB-FCBF-8893-58DD1814F59C}"/>
              </a:ext>
            </a:extLst>
          </p:cNvPr>
          <p:cNvSpPr txBox="1"/>
          <p:nvPr/>
        </p:nvSpPr>
        <p:spPr>
          <a:xfrm>
            <a:off x="915020" y="2597822"/>
            <a:ext cx="245778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35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Norihisa Kato </a:t>
            </a:r>
            <a:r>
              <a:rPr lang="en-US" sz="135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Hamamatsu, Visiting Scholar</a:t>
            </a:r>
            <a:endParaRPr lang="en-US" sz="1350" b="1" dirty="0">
              <a:solidFill>
                <a:srgbClr val="2D2D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4" descr="National Science Foundation - Wikipedia">
            <a:extLst>
              <a:ext uri="{FF2B5EF4-FFF2-40B4-BE49-F238E27FC236}">
                <a16:creationId xmlns:a16="http://schemas.microsoft.com/office/drawing/2014/main" id="{A5334944-987D-9BB3-5938-75F091810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6708" y="5407131"/>
            <a:ext cx="847223" cy="851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2D4A396-D76E-6013-ACE3-FC186B4CE5C5}"/>
              </a:ext>
            </a:extLst>
          </p:cNvPr>
          <p:cNvSpPr txBox="1"/>
          <p:nvPr/>
        </p:nvSpPr>
        <p:spPr>
          <a:xfrm>
            <a:off x="3782626" y="4869727"/>
            <a:ext cx="514744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35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also want to thank </a:t>
            </a:r>
            <a:r>
              <a:rPr lang="en-US" sz="135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Michael Tayler </a:t>
            </a:r>
            <a:r>
              <a:rPr lang="en-US" sz="135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the Institute of Photonic Sciences in Barcelona for letting me use his custom hardware.</a:t>
            </a:r>
          </a:p>
        </p:txBody>
      </p:sp>
      <p:pic>
        <p:nvPicPr>
          <p:cNvPr id="6" name="Picture 4" descr="Profile photo for Raphael Zumbrunn">
            <a:extLst>
              <a:ext uri="{FF2B5EF4-FFF2-40B4-BE49-F238E27FC236}">
                <a16:creationId xmlns:a16="http://schemas.microsoft.com/office/drawing/2014/main" id="{2A1F1904-D825-C4AA-754C-D22E38E756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6" t="37731" r="32372"/>
          <a:stretch/>
        </p:blipFill>
        <p:spPr bwMode="auto">
          <a:xfrm>
            <a:off x="86593" y="4379666"/>
            <a:ext cx="730790" cy="948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CD9ECF4-BD95-7720-6368-2957B6BB9F4D}"/>
              </a:ext>
            </a:extLst>
          </p:cNvPr>
          <p:cNvSpPr txBox="1"/>
          <p:nvPr/>
        </p:nvSpPr>
        <p:spPr>
          <a:xfrm>
            <a:off x="864059" y="4556522"/>
            <a:ext cx="261097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35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Raphael Zumbrunn </a:t>
            </a:r>
            <a:r>
              <a:rPr lang="en-US" sz="135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ETH Zurich, Undergraduate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1EC43CD-B9D9-712E-D6A2-003B6178E6D8}"/>
              </a:ext>
            </a:extLst>
          </p:cNvPr>
          <p:cNvSpPr txBox="1"/>
          <p:nvPr/>
        </p:nvSpPr>
        <p:spPr>
          <a:xfrm>
            <a:off x="46943" y="77253"/>
            <a:ext cx="5726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i="1" dirty="0">
                <a:solidFill>
                  <a:prstClr val="white"/>
                </a:solidFill>
                <a:latin typeface="Arial" panose="020B0604020202020204"/>
                <a:cs typeface="Arial Rounded MT Bold"/>
              </a:rPr>
              <a:t>Thank you for listening!</a:t>
            </a:r>
            <a:endParaRPr lang="en-US" sz="2400" dirty="0">
              <a:solidFill>
                <a:prstClr val="white"/>
              </a:solidFill>
              <a:latin typeface="Arial" panose="020B0604020202020204"/>
              <a:cs typeface="Arial Rounded MT Bold"/>
            </a:endParaRPr>
          </a:p>
        </p:txBody>
      </p:sp>
      <p:pic>
        <p:nvPicPr>
          <p:cNvPr id="15" name="Picture 2" descr="Calvin Lee - Solar Team Member - UC Berkeley Solar Vehicle Team, CalSol |  LinkedIn">
            <a:extLst>
              <a:ext uri="{FF2B5EF4-FFF2-40B4-BE49-F238E27FC236}">
                <a16:creationId xmlns:a16="http://schemas.microsoft.com/office/drawing/2014/main" id="{F54CDFC4-37E6-99A5-2A8A-A11EAD0729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59" t="14001" r="25287" b="22470"/>
          <a:stretch/>
        </p:blipFill>
        <p:spPr bwMode="auto">
          <a:xfrm>
            <a:off x="84924" y="5329404"/>
            <a:ext cx="742003" cy="941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A3C9F8D-6F5A-9693-C25B-09E58060CF79}"/>
              </a:ext>
            </a:extLst>
          </p:cNvPr>
          <p:cNvSpPr txBox="1"/>
          <p:nvPr/>
        </p:nvSpPr>
        <p:spPr>
          <a:xfrm>
            <a:off x="883100" y="5506971"/>
            <a:ext cx="2610979" cy="571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35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Calvin Lee </a:t>
            </a:r>
            <a:r>
              <a:rPr lang="en-US" sz="135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UC Berkeley,</a:t>
            </a:r>
          </a:p>
          <a:p>
            <a:pPr>
              <a:spcBef>
                <a:spcPts val="450"/>
              </a:spcBef>
              <a:defRPr/>
            </a:pPr>
            <a:r>
              <a:rPr lang="en-US" sz="135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Undergraduate</a:t>
            </a:r>
          </a:p>
        </p:txBody>
      </p:sp>
      <p:pic>
        <p:nvPicPr>
          <p:cNvPr id="17" name="Picture 16" descr="A group of people standing in a line&#10;&#10;AI-generated content may be incorrect.">
            <a:extLst>
              <a:ext uri="{FF2B5EF4-FFF2-40B4-BE49-F238E27FC236}">
                <a16:creationId xmlns:a16="http://schemas.microsoft.com/office/drawing/2014/main" id="{91F9D3A8-3D1A-4E67-8753-F976CBADABB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35" t="8893" r="9658" b="11907"/>
          <a:stretch>
            <a:fillRect/>
          </a:stretch>
        </p:blipFill>
        <p:spPr>
          <a:xfrm>
            <a:off x="3372021" y="963174"/>
            <a:ext cx="5626542" cy="36314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8820D18-B509-8E1B-EC31-8CA2DFEBB99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18163" y="5528509"/>
            <a:ext cx="1625600" cy="653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540074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E9018B-3F08-9250-DD2A-9FE43EA617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EC6A07-C4C0-C6A3-F6C8-12EB4AB0E8BF}"/>
              </a:ext>
            </a:extLst>
          </p:cNvPr>
          <p:cNvSpPr txBox="1"/>
          <p:nvPr/>
        </p:nvSpPr>
        <p:spPr>
          <a:xfrm>
            <a:off x="46943" y="77253"/>
            <a:ext cx="5726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i="1" dirty="0">
                <a:solidFill>
                  <a:prstClr val="white"/>
                </a:solidFill>
                <a:latin typeface="Arial" panose="020B0604020202020204"/>
                <a:cs typeface="Arial Rounded MT Bold"/>
              </a:rPr>
              <a:t>Abounding Complexity</a:t>
            </a:r>
            <a:endParaRPr lang="en-US" sz="2400" dirty="0">
              <a:solidFill>
                <a:prstClr val="white"/>
              </a:solidFill>
              <a:latin typeface="Arial" panose="020B0604020202020204"/>
              <a:cs typeface="Arial Rounded MT Bold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B34833A-28AB-A902-E0B1-1A485FAFA4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09" y="2799470"/>
            <a:ext cx="5559770" cy="355555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853E75F-9C86-F340-5549-DDA31289D99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947"/>
          <a:stretch>
            <a:fillRect/>
          </a:stretch>
        </p:blipFill>
        <p:spPr>
          <a:xfrm>
            <a:off x="4687972" y="716103"/>
            <a:ext cx="4360019" cy="234946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272E881-B132-4E84-A388-CBB961292745}"/>
              </a:ext>
            </a:extLst>
          </p:cNvPr>
          <p:cNvSpPr txBox="1"/>
          <p:nvPr/>
        </p:nvSpPr>
        <p:spPr>
          <a:xfrm>
            <a:off x="250059" y="1740796"/>
            <a:ext cx="428386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35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Complexity grows rapidly with number of spins.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AB40076-B1D6-BB00-0CE9-05567E5DCB67}"/>
              </a:ext>
            </a:extLst>
          </p:cNvPr>
          <p:cNvSpPr txBox="1"/>
          <p:nvPr/>
        </p:nvSpPr>
        <p:spPr>
          <a:xfrm>
            <a:off x="6220781" y="3284599"/>
            <a:ext cx="252795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35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-Spectrum is sensitive even to smallest coupling!</a:t>
            </a:r>
          </a:p>
        </p:txBody>
      </p:sp>
    </p:spTree>
    <p:extLst>
      <p:ext uri="{BB962C8B-B14F-4D97-AF65-F5344CB8AC3E}">
        <p14:creationId xmlns:p14="http://schemas.microsoft.com/office/powerpoint/2010/main" val="3783524715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4A5C56-BC0A-A921-2213-0E0D94BC5B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3B57318-E0CE-8426-9740-62A4061B3C84}"/>
              </a:ext>
            </a:extLst>
          </p:cNvPr>
          <p:cNvSpPr txBox="1"/>
          <p:nvPr/>
        </p:nvSpPr>
        <p:spPr>
          <a:xfrm>
            <a:off x="46943" y="77253"/>
            <a:ext cx="5726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i="1" dirty="0">
                <a:solidFill>
                  <a:prstClr val="white"/>
                </a:solidFill>
                <a:latin typeface="Arial" panose="020B0604020202020204"/>
                <a:cs typeface="Arial Rounded MT Bold"/>
              </a:rPr>
              <a:t>Crosstalk Characterization</a:t>
            </a:r>
            <a:endParaRPr lang="en-US" sz="2400" dirty="0">
              <a:solidFill>
                <a:prstClr val="white"/>
              </a:solidFill>
              <a:latin typeface="Arial" panose="020B0604020202020204"/>
              <a:cs typeface="Arial Rounded MT Bold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E8B38F-6A90-14EF-F6C3-24943AB9A5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322401"/>
            <a:ext cx="8327571" cy="380893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CFCB59A-53BA-A295-DD34-276E8603F4D2}"/>
              </a:ext>
            </a:extLst>
          </p:cNvPr>
          <p:cNvSpPr txBox="1"/>
          <p:nvPr/>
        </p:nvSpPr>
        <p:spPr>
          <a:xfrm>
            <a:off x="288136" y="1057726"/>
            <a:ext cx="428386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35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Crosstalk reaches a minimum at 15.4mm separation.</a:t>
            </a:r>
          </a:p>
        </p:txBody>
      </p:sp>
    </p:spTree>
    <p:extLst>
      <p:ext uri="{BB962C8B-B14F-4D97-AF65-F5344CB8AC3E}">
        <p14:creationId xmlns:p14="http://schemas.microsoft.com/office/powerpoint/2010/main" val="1620328926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B51F6D-BC10-4B7B-74F5-220F87C56A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E7D3AF7-7880-D32D-E681-DAC29021BABA}"/>
              </a:ext>
            </a:extLst>
          </p:cNvPr>
          <p:cNvSpPr txBox="1"/>
          <p:nvPr/>
        </p:nvSpPr>
        <p:spPr>
          <a:xfrm>
            <a:off x="46943" y="77253"/>
            <a:ext cx="5726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i="1" dirty="0">
                <a:solidFill>
                  <a:prstClr val="white"/>
                </a:solidFill>
                <a:latin typeface="Arial" panose="020B0604020202020204"/>
                <a:cs typeface="Arial Rounded MT Bold"/>
              </a:rPr>
              <a:t>Crosstalk Characterization</a:t>
            </a:r>
            <a:endParaRPr lang="en-US" sz="2400" dirty="0">
              <a:solidFill>
                <a:prstClr val="white"/>
              </a:solidFill>
              <a:latin typeface="Arial" panose="020B0604020202020204"/>
              <a:cs typeface="Arial Rounded MT Bold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4BFFDC-9F4B-6429-91EB-70F8EA332C1D}"/>
              </a:ext>
            </a:extLst>
          </p:cNvPr>
          <p:cNvSpPr txBox="1"/>
          <p:nvPr/>
        </p:nvSpPr>
        <p:spPr>
          <a:xfrm>
            <a:off x="288136" y="1057726"/>
            <a:ext cx="428386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35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Natural Abundance Library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3C42F46-825E-C859-70C2-26229F31BE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4802" y="947057"/>
            <a:ext cx="5371062" cy="5099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13011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542FC8-FD4A-1C00-9F28-66F222E900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93785884-8DA7-FB1D-E9FB-F1F443AA9F31}"/>
              </a:ext>
            </a:extLst>
          </p:cNvPr>
          <p:cNvSpPr/>
          <p:nvPr/>
        </p:nvSpPr>
        <p:spPr>
          <a:xfrm>
            <a:off x="790989" y="3986835"/>
            <a:ext cx="2625980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7B8446-CA5D-266F-D84E-210285A8E584}"/>
              </a:ext>
            </a:extLst>
          </p:cNvPr>
          <p:cNvSpPr txBox="1"/>
          <p:nvPr/>
        </p:nvSpPr>
        <p:spPr>
          <a:xfrm>
            <a:off x="8424223" y="6488508"/>
            <a:ext cx="45204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prstClr val="white"/>
                </a:solidFill>
                <a:latin typeface="Myriad Pro"/>
                <a:cs typeface="Myriad Pro"/>
              </a:rPr>
              <a:t>Slide </a:t>
            </a:r>
            <a:fld id="{4AE3AF11-7C48-40CC-9D9A-57ECCCB55134}" type="slidenum">
              <a:rPr lang="en-US" sz="1200">
                <a:solidFill>
                  <a:prstClr val="white"/>
                </a:solidFill>
                <a:latin typeface="Myriad Pro"/>
                <a:cs typeface="Myriad Pro"/>
              </a:rPr>
              <a:pPr>
                <a:defRPr/>
              </a:pPr>
              <a:t>3</a:t>
            </a:fld>
            <a:endParaRPr lang="en-US" sz="1200" dirty="0">
              <a:solidFill>
                <a:prstClr val="white"/>
              </a:solidFill>
              <a:latin typeface="Myriad Pro"/>
              <a:cs typeface="Myriad Pro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452D6E6-3818-157C-4A7F-DA65649E52D4}"/>
              </a:ext>
            </a:extLst>
          </p:cNvPr>
          <p:cNvSpPr/>
          <p:nvPr/>
        </p:nvSpPr>
        <p:spPr>
          <a:xfrm>
            <a:off x="5240449" y="1878603"/>
            <a:ext cx="928688" cy="1597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71450" tIns="171450" rIns="171450" bIns="171450" rtlCol="0" anchor="ctr">
            <a:noAutofit/>
          </a:bodyPr>
          <a:lstStyle/>
          <a:p>
            <a:pPr algn="ctr">
              <a:defRPr/>
            </a:pPr>
            <a:endParaRPr lang="en-US" sz="1050" dirty="0">
              <a:solidFill>
                <a:prstClr val="white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7810B6-D0D0-9A2F-1569-777B5D2A6F2D}"/>
              </a:ext>
            </a:extLst>
          </p:cNvPr>
          <p:cNvSpPr txBox="1"/>
          <p:nvPr/>
        </p:nvSpPr>
        <p:spPr>
          <a:xfrm>
            <a:off x="46943" y="77253"/>
            <a:ext cx="5726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i="1" dirty="0">
                <a:solidFill>
                  <a:prstClr val="white"/>
                </a:solidFill>
                <a:latin typeface="Arial" panose="020B0604020202020204"/>
                <a:cs typeface="Arial Rounded MT Bold"/>
              </a:rPr>
              <a:t>Limitations of NMR </a:t>
            </a:r>
            <a:endParaRPr lang="en-US" sz="2400" dirty="0">
              <a:solidFill>
                <a:prstClr val="white"/>
              </a:solidFill>
              <a:latin typeface="Arial" panose="020B0604020202020204"/>
              <a:cs typeface="Arial Rounded MT Bold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C31829-B347-C316-7063-21FE85563F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2680" y="708229"/>
            <a:ext cx="3720001" cy="25004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DF98618-8E9B-2B37-AFDF-C3A6074DD58A}"/>
              </a:ext>
            </a:extLst>
          </p:cNvPr>
          <p:cNvSpPr txBox="1"/>
          <p:nvPr/>
        </p:nvSpPr>
        <p:spPr>
          <a:xfrm>
            <a:off x="222906" y="1133485"/>
            <a:ext cx="3357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High field homogeneity (&lt;10ppb): </a:t>
            </a: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frequent calibration.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4C64B6-CCBF-F9D8-835E-4180ABA23986}"/>
              </a:ext>
            </a:extLst>
          </p:cNvPr>
          <p:cNvSpPr txBox="1"/>
          <p:nvPr/>
        </p:nvSpPr>
        <p:spPr>
          <a:xfrm>
            <a:off x="224562" y="2899089"/>
            <a:ext cx="3701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High operating fields </a:t>
            </a: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9.4 - 28.2T </a:t>
            </a: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(typical MRI: 1.5 - 3T) and </a:t>
            </a:r>
            <a:r>
              <a:rPr lang="en-US" sz="1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expensive</a:t>
            </a: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3CFA948-02AE-1A23-7576-49DAD88532BA}"/>
              </a:ext>
            </a:extLst>
          </p:cNvPr>
          <p:cNvSpPr txBox="1"/>
          <p:nvPr/>
        </p:nvSpPr>
        <p:spPr>
          <a:xfrm>
            <a:off x="790987" y="3986834"/>
            <a:ext cx="352677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Need </a:t>
            </a: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specialized tubes</a:t>
            </a: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5A53C06-5C32-82E7-EBA9-12DE080C9B0D}"/>
              </a:ext>
            </a:extLst>
          </p:cNvPr>
          <p:cNvSpPr txBox="1"/>
          <p:nvPr/>
        </p:nvSpPr>
        <p:spPr>
          <a:xfrm>
            <a:off x="4826244" y="6096759"/>
            <a:ext cx="381287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28.2T NMR at Ohio State University</a:t>
            </a:r>
          </a:p>
        </p:txBody>
      </p:sp>
      <p:pic>
        <p:nvPicPr>
          <p:cNvPr id="18" name="Picture 4" descr="Kimble NMR tubes Disposable gr | TUB2620 | KIMBLE | SLS">
            <a:extLst>
              <a:ext uri="{FF2B5EF4-FFF2-40B4-BE49-F238E27FC236}">
                <a16:creationId xmlns:a16="http://schemas.microsoft.com/office/drawing/2014/main" id="{4AB921BA-7E69-570C-6A86-DD6C7AC67B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10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659" t="1002" r="36741" b="11745"/>
          <a:stretch>
            <a:fillRect/>
          </a:stretch>
        </p:blipFill>
        <p:spPr bwMode="auto">
          <a:xfrm rot="5400000">
            <a:off x="1415522" y="3389683"/>
            <a:ext cx="1376913" cy="3685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FA95969-A8D5-AD0E-78DD-2A307AFAFB16}"/>
              </a:ext>
            </a:extLst>
          </p:cNvPr>
          <p:cNvSpPr txBox="1"/>
          <p:nvPr/>
        </p:nvSpPr>
        <p:spPr>
          <a:xfrm>
            <a:off x="222906" y="1982075"/>
            <a:ext cx="403015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Achieved in small “sweet spots” (&lt;5cm</a:t>
            </a:r>
            <a:r>
              <a:rPr lang="en-US" sz="1600" baseline="300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): </a:t>
            </a: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sample at a time</a:t>
            </a:r>
          </a:p>
        </p:txBody>
      </p:sp>
      <p:pic>
        <p:nvPicPr>
          <p:cNvPr id="1030" name="Picture 6" descr="1.2 GHz NMR Installation.">
            <a:extLst>
              <a:ext uri="{FF2B5EF4-FFF2-40B4-BE49-F238E27FC236}">
                <a16:creationId xmlns:a16="http://schemas.microsoft.com/office/drawing/2014/main" id="{94E041AA-4EEC-FEFD-D6CF-F02BD5F582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44" t="14322" r="17512"/>
          <a:stretch>
            <a:fillRect/>
          </a:stretch>
        </p:blipFill>
        <p:spPr bwMode="auto">
          <a:xfrm>
            <a:off x="4826244" y="3294435"/>
            <a:ext cx="3968195" cy="2802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22763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1" grpId="0"/>
      <p:bldP spid="14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4020B4-E8E4-D10D-87A1-865747BB3B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CA780B5C-A37E-8B36-CBFA-D170971C99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73" y="1257973"/>
            <a:ext cx="5507180" cy="2492962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E9FDEEE9-4E76-784A-67BC-E124926BB8B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0563"/>
          <a:stretch>
            <a:fillRect/>
          </a:stretch>
        </p:blipFill>
        <p:spPr>
          <a:xfrm>
            <a:off x="5558366" y="3726664"/>
            <a:ext cx="3397064" cy="250130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FBBA58D-5E66-EFB9-E769-46143C3DBB0E}"/>
              </a:ext>
            </a:extLst>
          </p:cNvPr>
          <p:cNvSpPr/>
          <p:nvPr/>
        </p:nvSpPr>
        <p:spPr>
          <a:xfrm>
            <a:off x="5558366" y="3726664"/>
            <a:ext cx="980106" cy="27458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FE26E6-F04F-DE7B-4D63-61EC046A9EAC}"/>
              </a:ext>
            </a:extLst>
          </p:cNvPr>
          <p:cNvSpPr txBox="1"/>
          <p:nvPr/>
        </p:nvSpPr>
        <p:spPr>
          <a:xfrm>
            <a:off x="8424223" y="6488508"/>
            <a:ext cx="45204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prstClr val="white"/>
                </a:solidFill>
                <a:latin typeface="Myriad Pro"/>
                <a:cs typeface="Myriad Pro"/>
              </a:rPr>
              <a:t>Slide </a:t>
            </a:r>
            <a:fld id="{4AE3AF11-7C48-40CC-9D9A-57ECCCB55134}" type="slidenum">
              <a:rPr lang="en-US" sz="1200">
                <a:solidFill>
                  <a:prstClr val="white"/>
                </a:solidFill>
                <a:latin typeface="Myriad Pro"/>
                <a:cs typeface="Myriad Pro"/>
              </a:rPr>
              <a:pPr>
                <a:defRPr/>
              </a:pPr>
              <a:t>4</a:t>
            </a:fld>
            <a:endParaRPr lang="en-US" sz="1200" dirty="0">
              <a:solidFill>
                <a:prstClr val="white"/>
              </a:solidFill>
              <a:latin typeface="Myriad Pro"/>
              <a:cs typeface="Myriad Pro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F3457B-508F-32DF-DC90-DB12EBDEADB5}"/>
              </a:ext>
            </a:extLst>
          </p:cNvPr>
          <p:cNvSpPr txBox="1"/>
          <p:nvPr/>
        </p:nvSpPr>
        <p:spPr>
          <a:xfrm>
            <a:off x="46943" y="77253"/>
            <a:ext cx="5726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i="1" dirty="0">
                <a:solidFill>
                  <a:prstClr val="white"/>
                </a:solidFill>
                <a:latin typeface="Arial" panose="020B0604020202020204"/>
                <a:cs typeface="Arial Rounded MT Bold"/>
              </a:rPr>
              <a:t>Alternative: OPM-based NMR </a:t>
            </a:r>
            <a:endParaRPr lang="en-US" sz="2400" dirty="0">
              <a:solidFill>
                <a:prstClr val="white"/>
              </a:solidFill>
              <a:latin typeface="Arial" panose="020B0604020202020204"/>
              <a:cs typeface="Arial Rounded MT Bold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C859A39-292F-C39E-D748-55925AC12BF3}"/>
              </a:ext>
            </a:extLst>
          </p:cNvPr>
          <p:cNvSpPr txBox="1"/>
          <p:nvPr/>
        </p:nvSpPr>
        <p:spPr>
          <a:xfrm>
            <a:off x="167956" y="790416"/>
            <a:ext cx="90514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OPM-detected NMR subverts many of these challenges: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504CAE2-94D6-B787-3FA0-F6447B8D305C}"/>
              </a:ext>
            </a:extLst>
          </p:cNvPr>
          <p:cNvSpPr txBox="1"/>
          <p:nvPr/>
        </p:nvSpPr>
        <p:spPr>
          <a:xfrm>
            <a:off x="230364" y="4637493"/>
            <a:ext cx="54182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Frequencies and amplitudes </a:t>
            </a: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encode chemical information</a:t>
            </a: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5B620A0-064B-EC7D-920B-8DC2157DC8C1}"/>
              </a:ext>
            </a:extLst>
          </p:cNvPr>
          <p:cNvGrpSpPr>
            <a:grpSpLocks noChangeAspect="1"/>
          </p:cNvGrpSpPr>
          <p:nvPr/>
        </p:nvGrpSpPr>
        <p:grpSpPr>
          <a:xfrm>
            <a:off x="6409850" y="915510"/>
            <a:ext cx="2296742" cy="2540984"/>
            <a:chOff x="5112204" y="1818356"/>
            <a:chExt cx="2457759" cy="2719125"/>
          </a:xfrm>
        </p:grpSpPr>
        <p:pic>
          <p:nvPicPr>
            <p:cNvPr id="12" name="Picture 11" descr="A close-up of a test tube&#10;&#10;AI-generated content may be incorrect.">
              <a:extLst>
                <a:ext uri="{FF2B5EF4-FFF2-40B4-BE49-F238E27FC236}">
                  <a16:creationId xmlns:a16="http://schemas.microsoft.com/office/drawing/2014/main" id="{CB3584D1-4B61-6C0B-64E7-6DF45C196C9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419" t="9647" r="28229" b="28805"/>
            <a:stretch>
              <a:fillRect/>
            </a:stretch>
          </p:blipFill>
          <p:spPr>
            <a:xfrm>
              <a:off x="5112204" y="1818356"/>
              <a:ext cx="2364225" cy="27191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E491902-33AC-ACE0-29F2-94162DCB10EA}"/>
                </a:ext>
              </a:extLst>
            </p:cNvPr>
            <p:cNvSpPr txBox="1"/>
            <p:nvPr/>
          </p:nvSpPr>
          <p:spPr>
            <a:xfrm>
              <a:off x="5574562" y="2626035"/>
              <a:ext cx="1995401" cy="406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450"/>
                </a:spcBef>
                <a:defRPr/>
              </a:pPr>
              <a:r>
                <a:rPr lang="en-US" sz="2400" b="1" dirty="0">
                  <a:solidFill>
                    <a:srgbClr val="3D4D7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OPM-NMR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3789FC7-EF0E-4699-CC3D-FFDD352AFAA3}"/>
              </a:ext>
            </a:extLst>
          </p:cNvPr>
          <p:cNvSpPr txBox="1"/>
          <p:nvPr/>
        </p:nvSpPr>
        <p:spPr>
          <a:xfrm>
            <a:off x="230364" y="5482809"/>
            <a:ext cx="4961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Benefit from the strides taken in OPM development and its commercialization.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5BB4ED2-A23D-C49D-2B0A-81B1BD89C4B9}"/>
              </a:ext>
            </a:extLst>
          </p:cNvPr>
          <p:cNvSpPr/>
          <p:nvPr/>
        </p:nvSpPr>
        <p:spPr>
          <a:xfrm>
            <a:off x="6612437" y="2886161"/>
            <a:ext cx="283913" cy="250313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8744BB4-35C7-259B-9B25-EA4FEFF84E4A}"/>
              </a:ext>
            </a:extLst>
          </p:cNvPr>
          <p:cNvCxnSpPr>
            <a:cxnSpLocks/>
          </p:cNvCxnSpPr>
          <p:nvPr/>
        </p:nvCxnSpPr>
        <p:spPr>
          <a:xfrm>
            <a:off x="5607954" y="1294038"/>
            <a:ext cx="980106" cy="1590649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54E5198-1072-33D5-3D7C-4C594EDD8694}"/>
              </a:ext>
            </a:extLst>
          </p:cNvPr>
          <p:cNvCxnSpPr>
            <a:cxnSpLocks/>
          </p:cNvCxnSpPr>
          <p:nvPr/>
        </p:nvCxnSpPr>
        <p:spPr>
          <a:xfrm flipV="1">
            <a:off x="5613400" y="3136474"/>
            <a:ext cx="999037" cy="560968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FF058FF-929B-65CC-3B84-6731479D2886}"/>
              </a:ext>
            </a:extLst>
          </p:cNvPr>
          <p:cNvSpPr txBox="1"/>
          <p:nvPr/>
        </p:nvSpPr>
        <p:spPr>
          <a:xfrm>
            <a:off x="230364" y="4001248"/>
            <a:ext cx="54182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Simply a magnetic field measurement (100-1,000nT)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0A12E3-6818-837F-9566-18DF92C12E46}"/>
              </a:ext>
            </a:extLst>
          </p:cNvPr>
          <p:cNvSpPr txBox="1"/>
          <p:nvPr/>
        </p:nvSpPr>
        <p:spPr>
          <a:xfrm>
            <a:off x="5510368" y="3686152"/>
            <a:ext cx="49617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Previous:</a:t>
            </a:r>
          </a:p>
        </p:txBody>
      </p:sp>
    </p:spTree>
    <p:extLst>
      <p:ext uri="{BB962C8B-B14F-4D97-AF65-F5344CB8AC3E}">
        <p14:creationId xmlns:p14="http://schemas.microsoft.com/office/powerpoint/2010/main" val="15812250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/>
      <p:bldP spid="20" grpId="0"/>
      <p:bldP spid="4" grpId="0" animBg="1"/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B16F05-3AD6-E09F-159F-4637903BDA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18549CBC-FFB5-DB4F-65FF-043ED8B36A0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3140" t="321" r="3140" b="42653"/>
          <a:stretch>
            <a:fillRect/>
          </a:stretch>
        </p:blipFill>
        <p:spPr>
          <a:xfrm>
            <a:off x="3342670" y="2432454"/>
            <a:ext cx="5661633" cy="391082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C5E4238-0FF9-AF65-6E31-A0C5499BBB58}"/>
              </a:ext>
            </a:extLst>
          </p:cNvPr>
          <p:cNvSpPr txBox="1"/>
          <p:nvPr/>
        </p:nvSpPr>
        <p:spPr>
          <a:xfrm>
            <a:off x="8424223" y="6488508"/>
            <a:ext cx="45204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prstClr val="white"/>
                </a:solidFill>
                <a:latin typeface="Myriad Pro"/>
                <a:cs typeface="Myriad Pro"/>
              </a:rPr>
              <a:t>Slide </a:t>
            </a:r>
            <a:fld id="{4AE3AF11-7C48-40CC-9D9A-57ECCCB55134}" type="slidenum">
              <a:rPr lang="en-US" sz="1200">
                <a:solidFill>
                  <a:prstClr val="white"/>
                </a:solidFill>
                <a:latin typeface="Myriad Pro"/>
                <a:cs typeface="Myriad Pro"/>
              </a:rPr>
              <a:pPr>
                <a:defRPr/>
              </a:pPr>
              <a:t>5</a:t>
            </a:fld>
            <a:endParaRPr lang="en-US" sz="1200" dirty="0">
              <a:solidFill>
                <a:prstClr val="white"/>
              </a:solidFill>
              <a:latin typeface="Myriad Pro"/>
              <a:cs typeface="Myriad Pro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E3DE44F-0E1E-6E44-8339-5D1239BBE3C6}"/>
              </a:ext>
            </a:extLst>
          </p:cNvPr>
          <p:cNvSpPr/>
          <p:nvPr/>
        </p:nvSpPr>
        <p:spPr>
          <a:xfrm>
            <a:off x="5240449" y="1878603"/>
            <a:ext cx="928688" cy="1597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71450" tIns="171450" rIns="171450" bIns="171450" rtlCol="0" anchor="ctr">
            <a:noAutofit/>
          </a:bodyPr>
          <a:lstStyle/>
          <a:p>
            <a:pPr algn="ctr">
              <a:defRPr/>
            </a:pPr>
            <a:endParaRPr lang="en-US" sz="1050" dirty="0">
              <a:solidFill>
                <a:prstClr val="white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AE90BB-F420-5AB1-CCBF-2CD0C1171FCB}"/>
              </a:ext>
            </a:extLst>
          </p:cNvPr>
          <p:cNvSpPr txBox="1"/>
          <p:nvPr/>
        </p:nvSpPr>
        <p:spPr>
          <a:xfrm>
            <a:off x="46943" y="77253"/>
            <a:ext cx="5726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i="1" dirty="0">
                <a:solidFill>
                  <a:prstClr val="white"/>
                </a:solidFill>
                <a:latin typeface="Arial" panose="020B0604020202020204"/>
                <a:cs typeface="Arial Rounded MT Bold"/>
              </a:rPr>
              <a:t>What is Zero-Field (ZF) NMR? </a:t>
            </a:r>
            <a:endParaRPr lang="en-US" sz="2400" dirty="0">
              <a:solidFill>
                <a:prstClr val="white"/>
              </a:solidFill>
              <a:latin typeface="Arial" panose="020B0604020202020204"/>
              <a:cs typeface="Arial Rounded MT Bold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404830-DE45-62AC-3F7D-40D2AB2347F3}"/>
              </a:ext>
            </a:extLst>
          </p:cNvPr>
          <p:cNvSpPr txBox="1"/>
          <p:nvPr/>
        </p:nvSpPr>
        <p:spPr>
          <a:xfrm>
            <a:off x="164268" y="795640"/>
            <a:ext cx="8903532" cy="959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OPM NMR measurements are performed at </a:t>
            </a: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zero magnetic field </a:t>
            </a: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(&lt;10nT).</a:t>
            </a:r>
          </a:p>
          <a:p>
            <a:pPr>
              <a:spcBef>
                <a:spcPts val="450"/>
              </a:spcBef>
              <a:defRPr/>
            </a:pPr>
            <a:endParaRPr lang="en-US" sz="1600" dirty="0">
              <a:solidFill>
                <a:srgbClr val="2D2D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450"/>
              </a:spcBef>
              <a:defRPr/>
            </a:pP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Zero-field NMR (</a:t>
            </a: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ZF NMR</a:t>
            </a: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): high-field preparation and zero-field detection.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3C7282-F310-8EB7-B8AF-5994F8492520}"/>
              </a:ext>
            </a:extLst>
          </p:cNvPr>
          <p:cNvSpPr txBox="1"/>
          <p:nvPr/>
        </p:nvSpPr>
        <p:spPr>
          <a:xfrm>
            <a:off x="792233" y="2221421"/>
            <a:ext cx="2402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Conventional NMR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09ACB97-CB82-86F6-BC32-5FEF263AA8A6}"/>
              </a:ext>
            </a:extLst>
          </p:cNvPr>
          <p:cNvSpPr txBox="1"/>
          <p:nvPr/>
        </p:nvSpPr>
        <p:spPr>
          <a:xfrm>
            <a:off x="182034" y="1735856"/>
            <a:ext cx="85598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Measured through a variety of materials.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F2BA037-30E3-B074-54A2-C903DED666F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2409"/>
          <a:stretch>
            <a:fillRect/>
          </a:stretch>
        </p:blipFill>
        <p:spPr>
          <a:xfrm>
            <a:off x="3371830" y="2318262"/>
            <a:ext cx="5661633" cy="257802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2B80C4C-D60D-5A1B-69AA-A59C7264DE6D}"/>
              </a:ext>
            </a:extLst>
          </p:cNvPr>
          <p:cNvSpPr txBox="1"/>
          <p:nvPr/>
        </p:nvSpPr>
        <p:spPr>
          <a:xfrm>
            <a:off x="5646790" y="2074410"/>
            <a:ext cx="1420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ZF NMR</a:t>
            </a:r>
          </a:p>
        </p:txBody>
      </p:sp>
      <p:pic>
        <p:nvPicPr>
          <p:cNvPr id="4" name="Picture 3" descr="A machine with wires connected to it&#10;&#10;AI-generated content may be incorrect.">
            <a:extLst>
              <a:ext uri="{FF2B5EF4-FFF2-40B4-BE49-F238E27FC236}">
                <a16:creationId xmlns:a16="http://schemas.microsoft.com/office/drawing/2014/main" id="{BA550B87-4D88-5C8F-D675-A3502144A7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90753"/>
            <a:ext cx="3438395" cy="37084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6067080-0C20-1B6D-589E-13BC98DE58ED}"/>
              </a:ext>
            </a:extLst>
          </p:cNvPr>
          <p:cNvSpPr txBox="1"/>
          <p:nvPr/>
        </p:nvSpPr>
        <p:spPr>
          <a:xfrm>
            <a:off x="1752535" y="3571195"/>
            <a:ext cx="162399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Myriad Pro"/>
                <a:cs typeface="Myriad Pro"/>
              </a:rPr>
              <a:t>Homogeneous</a:t>
            </a:r>
            <a:br>
              <a:rPr lang="en-US" dirty="0">
                <a:solidFill>
                  <a:schemeClr val="tx2"/>
                </a:solidFill>
                <a:latin typeface="Myriad Pro"/>
                <a:cs typeface="Myriad Pro"/>
              </a:rPr>
            </a:br>
            <a:r>
              <a:rPr lang="en-US" dirty="0">
                <a:solidFill>
                  <a:schemeClr val="tx2"/>
                </a:solidFill>
                <a:latin typeface="Myriad Pro"/>
                <a:cs typeface="Myriad Pro"/>
              </a:rPr>
              <a:t>“Sweet Spot”</a:t>
            </a:r>
          </a:p>
        </p:txBody>
      </p:sp>
      <p:sp>
        <p:nvSpPr>
          <p:cNvPr id="13" name="Arrow: Curved Right 12">
            <a:extLst>
              <a:ext uri="{FF2B5EF4-FFF2-40B4-BE49-F238E27FC236}">
                <a16:creationId xmlns:a16="http://schemas.microsoft.com/office/drawing/2014/main" id="{BDA55CD5-8F7A-E78D-1E27-467D6A1EE2CA}"/>
              </a:ext>
            </a:extLst>
          </p:cNvPr>
          <p:cNvSpPr/>
          <p:nvPr/>
        </p:nvSpPr>
        <p:spPr>
          <a:xfrm rot="4860839" flipH="1">
            <a:off x="1553604" y="3654275"/>
            <a:ext cx="566260" cy="1837169"/>
          </a:xfrm>
          <a:prstGeom prst="curved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5603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/>
      <p:bldP spid="6" grpId="0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795C75-A777-71AE-82ED-5B75B92012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close-up of a machine&#10;&#10;AI-generated content may be incorrect.">
            <a:extLst>
              <a:ext uri="{FF2B5EF4-FFF2-40B4-BE49-F238E27FC236}">
                <a16:creationId xmlns:a16="http://schemas.microsoft.com/office/drawing/2014/main" id="{1FBB6A2E-B751-E5CE-6EC3-C4F5950BB5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543" y="2629140"/>
            <a:ext cx="2603028" cy="156986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0A826C0-1A6D-DA4D-99CD-5140EBBE1418}"/>
              </a:ext>
            </a:extLst>
          </p:cNvPr>
          <p:cNvSpPr txBox="1"/>
          <p:nvPr/>
        </p:nvSpPr>
        <p:spPr>
          <a:xfrm>
            <a:off x="8657057" y="6488508"/>
            <a:ext cx="45204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prstClr val="white"/>
                </a:solidFill>
                <a:latin typeface="Myriad Pro"/>
                <a:cs typeface="Myriad Pro"/>
              </a:rPr>
              <a:t>Slide </a:t>
            </a:r>
            <a:fld id="{4AE3AF11-7C48-40CC-9D9A-57ECCCB55134}" type="slidenum">
              <a:rPr lang="en-US" sz="1200">
                <a:solidFill>
                  <a:prstClr val="white"/>
                </a:solidFill>
                <a:latin typeface="Myriad Pro"/>
                <a:cs typeface="Myriad Pro"/>
              </a:rPr>
              <a:pPr>
                <a:defRPr/>
              </a:pPr>
              <a:t>6</a:t>
            </a:fld>
            <a:endParaRPr lang="en-US" sz="1200" dirty="0">
              <a:solidFill>
                <a:prstClr val="white"/>
              </a:solidFill>
              <a:latin typeface="Myriad Pro"/>
              <a:cs typeface="Myriad Pro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01E27F-83B1-F618-399E-4A4AB8224D8A}"/>
              </a:ext>
            </a:extLst>
          </p:cNvPr>
          <p:cNvSpPr/>
          <p:nvPr/>
        </p:nvSpPr>
        <p:spPr>
          <a:xfrm>
            <a:off x="5240449" y="1878603"/>
            <a:ext cx="928688" cy="1597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71450" tIns="171450" rIns="171450" bIns="171450" rtlCol="0" anchor="ctr">
            <a:noAutofit/>
          </a:bodyPr>
          <a:lstStyle/>
          <a:p>
            <a:pPr algn="ctr">
              <a:defRPr/>
            </a:pPr>
            <a:endParaRPr lang="en-US" sz="1050" dirty="0">
              <a:solidFill>
                <a:prstClr val="white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A9BC4C-CF43-C8D2-4EC5-A6F57E344E8B}"/>
              </a:ext>
            </a:extLst>
          </p:cNvPr>
          <p:cNvSpPr txBox="1"/>
          <p:nvPr/>
        </p:nvSpPr>
        <p:spPr>
          <a:xfrm>
            <a:off x="46943" y="77253"/>
            <a:ext cx="5726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i="1" dirty="0">
                <a:solidFill>
                  <a:prstClr val="white"/>
                </a:solidFill>
                <a:latin typeface="Arial" panose="020B0604020202020204"/>
                <a:cs typeface="Arial Rounded MT Bold"/>
              </a:rPr>
              <a:t>Advantages of ZF NMR via OPM</a:t>
            </a:r>
            <a:endParaRPr lang="en-US" sz="2400" dirty="0">
              <a:solidFill>
                <a:prstClr val="white"/>
              </a:solidFill>
              <a:latin typeface="Arial" panose="020B0604020202020204"/>
              <a:cs typeface="Arial Rounded MT Bold"/>
            </a:endParaRPr>
          </a:p>
        </p:txBody>
      </p:sp>
      <p:pic>
        <p:nvPicPr>
          <p:cNvPr id="12" name="Picture 11" descr="A close-up of a test tube&#10;&#10;AI-generated content may be incorrect.">
            <a:extLst>
              <a:ext uri="{FF2B5EF4-FFF2-40B4-BE49-F238E27FC236}">
                <a16:creationId xmlns:a16="http://schemas.microsoft.com/office/drawing/2014/main" id="{848616A0-F157-B91E-60AA-4F24AF6752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19" t="9647" r="28229" b="28805"/>
          <a:stretch>
            <a:fillRect/>
          </a:stretch>
        </p:blipFill>
        <p:spPr>
          <a:xfrm>
            <a:off x="7404400" y="813383"/>
            <a:ext cx="1566574" cy="180173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rapezoid 6">
            <a:extLst>
              <a:ext uri="{FF2B5EF4-FFF2-40B4-BE49-F238E27FC236}">
                <a16:creationId xmlns:a16="http://schemas.microsoft.com/office/drawing/2014/main" id="{FF4F34B7-BDD5-AF6F-06DE-88101C85D772}"/>
              </a:ext>
            </a:extLst>
          </p:cNvPr>
          <p:cNvSpPr/>
          <p:nvPr/>
        </p:nvSpPr>
        <p:spPr>
          <a:xfrm rot="21245405">
            <a:off x="4924401" y="2061065"/>
            <a:ext cx="1722568" cy="706236"/>
          </a:xfrm>
          <a:prstGeom prst="trapezoid">
            <a:avLst>
              <a:gd name="adj" fmla="val 96681"/>
            </a:avLst>
          </a:prstGeom>
          <a:solidFill>
            <a:srgbClr val="DE9ED5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EF24AD-667A-1A2D-9421-374F5D998BB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9476" t="46612" b="353"/>
          <a:stretch>
            <a:fillRect/>
          </a:stretch>
        </p:blipFill>
        <p:spPr>
          <a:xfrm>
            <a:off x="4888428" y="905076"/>
            <a:ext cx="1826489" cy="157532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E73290A-F6F1-EFA9-F986-9C85977F3B3B}"/>
              </a:ext>
            </a:extLst>
          </p:cNvPr>
          <p:cNvSpPr txBox="1"/>
          <p:nvPr/>
        </p:nvSpPr>
        <p:spPr>
          <a:xfrm>
            <a:off x="7052338" y="2951244"/>
            <a:ext cx="21467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50"/>
              </a:spcBef>
              <a:defRPr/>
            </a:pPr>
            <a:r>
              <a:rPr lang="en-US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homogeneous volume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A1032DE-295B-2B07-E718-274E0C76C6FC}"/>
              </a:ext>
            </a:extLst>
          </p:cNvPr>
          <p:cNvSpPr txBox="1"/>
          <p:nvPr/>
        </p:nvSpPr>
        <p:spPr>
          <a:xfrm>
            <a:off x="870795" y="3591384"/>
            <a:ext cx="3409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Stability without calibration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D4D5E45-5709-BB5F-96E7-50DEE1553433}"/>
              </a:ext>
            </a:extLst>
          </p:cNvPr>
          <p:cNvGrpSpPr/>
          <p:nvPr/>
        </p:nvGrpSpPr>
        <p:grpSpPr>
          <a:xfrm>
            <a:off x="699383" y="3986094"/>
            <a:ext cx="3176286" cy="2236836"/>
            <a:chOff x="100665" y="4012591"/>
            <a:chExt cx="3176286" cy="2236836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99EBF4DA-514A-06A2-DA46-EAA73A8BF2E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t="8881"/>
            <a:stretch>
              <a:fillRect/>
            </a:stretch>
          </p:blipFill>
          <p:spPr>
            <a:xfrm>
              <a:off x="100665" y="4012591"/>
              <a:ext cx="3168315" cy="2236836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319F69D-54B6-EBF5-B535-93C7706DB0CB}"/>
                </a:ext>
              </a:extLst>
            </p:cNvPr>
            <p:cNvSpPr txBox="1"/>
            <p:nvPr/>
          </p:nvSpPr>
          <p:spPr>
            <a:xfrm>
              <a:off x="1918944" y="4633421"/>
              <a:ext cx="1358007" cy="7104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450"/>
                </a:spcBef>
                <a:defRPr/>
              </a:pPr>
              <a:r>
                <a:rPr lang="en-US" b="1" dirty="0">
                  <a:solidFill>
                    <a:srgbClr val="9F2BA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&gt;10 days!</a:t>
              </a:r>
            </a:p>
            <a:p>
              <a:pPr marL="285750" indent="-285750">
                <a:spcBef>
                  <a:spcPts val="450"/>
                </a:spcBef>
                <a:buFontTx/>
                <a:buChar char="-"/>
                <a:defRPr/>
              </a:pPr>
              <a:endParaRPr lang="en-US" b="1" dirty="0">
                <a:solidFill>
                  <a:srgbClr val="9F2BA5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8E7AB63-6615-438C-312C-CCBBC3EB5472}"/>
              </a:ext>
            </a:extLst>
          </p:cNvPr>
          <p:cNvGrpSpPr/>
          <p:nvPr/>
        </p:nvGrpSpPr>
        <p:grpSpPr>
          <a:xfrm>
            <a:off x="5517007" y="4297488"/>
            <a:ext cx="3093357" cy="1842720"/>
            <a:chOff x="3601843" y="4444371"/>
            <a:chExt cx="3093357" cy="1842720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CB1B08FE-2BF2-AB0B-7754-BCB54281361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t="2909"/>
            <a:stretch>
              <a:fillRect/>
            </a:stretch>
          </p:blipFill>
          <p:spPr>
            <a:xfrm rot="16200000">
              <a:off x="3704102" y="4342112"/>
              <a:ext cx="1842720" cy="2047237"/>
            </a:xfrm>
            <a:prstGeom prst="rect">
              <a:avLst/>
            </a:prstGeom>
          </p:spPr>
        </p:pic>
        <p:pic>
          <p:nvPicPr>
            <p:cNvPr id="28" name="Picture 4" descr="Kimble NMR tubes Disposable gr | TUB2620 | KIMBLE | SLS">
              <a:extLst>
                <a:ext uri="{FF2B5EF4-FFF2-40B4-BE49-F238E27FC236}">
                  <a16:creationId xmlns:a16="http://schemas.microsoft.com/office/drawing/2014/main" id="{3C5E081A-D293-DFD2-62DD-B4648D31384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10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59" t="1002" r="36741" b="11745"/>
            <a:stretch>
              <a:fillRect/>
            </a:stretch>
          </p:blipFill>
          <p:spPr bwMode="auto">
            <a:xfrm>
              <a:off x="6050863" y="4542249"/>
              <a:ext cx="601901" cy="16109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B1DAF9C-F773-3AF9-C5B8-9F305BA763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42973" y="4916632"/>
              <a:ext cx="852227" cy="775880"/>
            </a:xfrm>
            <a:prstGeom prst="line">
              <a:avLst/>
            </a:prstGeom>
            <a:ln w="825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74AEBAB-EAEC-EADE-E79D-AB1EE3805A0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842973" y="4878373"/>
              <a:ext cx="852227" cy="828998"/>
            </a:xfrm>
            <a:prstGeom prst="line">
              <a:avLst/>
            </a:prstGeom>
            <a:ln w="825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F4D35ABC-81AC-7AD2-C4FF-15F3BB8A778E}"/>
              </a:ext>
            </a:extLst>
          </p:cNvPr>
          <p:cNvSpPr txBox="1"/>
          <p:nvPr/>
        </p:nvSpPr>
        <p:spPr>
          <a:xfrm>
            <a:off x="4310896" y="4916737"/>
            <a:ext cx="1512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50"/>
              </a:spcBef>
              <a:defRPr/>
            </a:pPr>
            <a:r>
              <a:rPr lang="en-US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Truly noninvasive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F01368C-A877-761D-2BE8-441AEA8433D9}"/>
              </a:ext>
            </a:extLst>
          </p:cNvPr>
          <p:cNvSpPr txBox="1"/>
          <p:nvPr/>
        </p:nvSpPr>
        <p:spPr>
          <a:xfrm>
            <a:off x="259363" y="888486"/>
            <a:ext cx="4056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50"/>
              </a:spcBef>
              <a:defRPr/>
            </a:pPr>
            <a:r>
              <a:rPr lang="en-US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Sensitive chemical fingerprint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A95185-22A0-869E-D963-E6C5508DAF0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5834" y="1271988"/>
            <a:ext cx="3800930" cy="217026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4EB95ED-EA56-5A59-4320-93860A22AC9B}"/>
              </a:ext>
            </a:extLst>
          </p:cNvPr>
          <p:cNvSpPr txBox="1"/>
          <p:nvPr/>
        </p:nvSpPr>
        <p:spPr>
          <a:xfrm>
            <a:off x="128387" y="6491126"/>
            <a:ext cx="783721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yriad Pro"/>
              </a:rPr>
              <a:t>D. </a:t>
            </a:r>
            <a:r>
              <a:rPr lang="en-US" sz="1200" dirty="0" err="1">
                <a:solidFill>
                  <a:schemeClr val="bg1"/>
                </a:solidFill>
                <a:latin typeface="Myriad Pro"/>
              </a:rPr>
              <a:t>Burueva</a:t>
            </a:r>
            <a:r>
              <a:rPr lang="en-US" sz="1200" dirty="0">
                <a:solidFill>
                  <a:schemeClr val="bg1"/>
                </a:solidFill>
                <a:latin typeface="Myriad Pro"/>
              </a:rPr>
              <a:t>. </a:t>
            </a:r>
            <a:r>
              <a:rPr lang="en-US" sz="1200" i="1" dirty="0" err="1">
                <a:solidFill>
                  <a:schemeClr val="bg1"/>
                </a:solidFill>
                <a:latin typeface="Myriad Pro"/>
              </a:rPr>
              <a:t>Angew</a:t>
            </a:r>
            <a:r>
              <a:rPr lang="en-US" sz="1200" i="1" dirty="0">
                <a:solidFill>
                  <a:schemeClr val="bg1"/>
                </a:solidFill>
                <a:latin typeface="Myriad Pro"/>
              </a:rPr>
              <a:t>. Chem. Int. Ed</a:t>
            </a:r>
            <a:r>
              <a:rPr lang="en-US" sz="1200" dirty="0">
                <a:solidFill>
                  <a:schemeClr val="bg1"/>
                </a:solidFill>
                <a:latin typeface="Myriad Pro"/>
              </a:rPr>
              <a:t>. </a:t>
            </a:r>
            <a:r>
              <a:rPr lang="en-US" sz="1200" b="1" dirty="0">
                <a:solidFill>
                  <a:schemeClr val="bg1"/>
                </a:solidFill>
                <a:latin typeface="Myriad Pro"/>
              </a:rPr>
              <a:t>59</a:t>
            </a:r>
            <a:r>
              <a:rPr lang="en-US" sz="1200" dirty="0">
                <a:solidFill>
                  <a:schemeClr val="bg1"/>
                </a:solidFill>
                <a:latin typeface="Myriad Pro"/>
              </a:rPr>
              <a:t>, 17026 – 17032 (2020).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5282C7-721B-4EDA-31AD-9D550A98E39E}"/>
              </a:ext>
            </a:extLst>
          </p:cNvPr>
          <p:cNvSpPr/>
          <p:nvPr/>
        </p:nvSpPr>
        <p:spPr>
          <a:xfrm>
            <a:off x="279777" y="811851"/>
            <a:ext cx="4026507" cy="271874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B38110E-20B9-3A48-AC77-CB3C08246E74}"/>
              </a:ext>
            </a:extLst>
          </p:cNvPr>
          <p:cNvSpPr/>
          <p:nvPr/>
        </p:nvSpPr>
        <p:spPr>
          <a:xfrm>
            <a:off x="289183" y="3530600"/>
            <a:ext cx="4026507" cy="2750482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422BFC-7ED1-8C3E-1AA9-7BCFC94C0210}"/>
              </a:ext>
            </a:extLst>
          </p:cNvPr>
          <p:cNvSpPr/>
          <p:nvPr/>
        </p:nvSpPr>
        <p:spPr>
          <a:xfrm>
            <a:off x="4314750" y="4136204"/>
            <a:ext cx="4486351" cy="2144878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86C509A-657D-4E16-EC4C-98F5780A7897}"/>
              </a:ext>
            </a:extLst>
          </p:cNvPr>
          <p:cNvCxnSpPr>
            <a:cxnSpLocks/>
          </p:cNvCxnSpPr>
          <p:nvPr/>
        </p:nvCxnSpPr>
        <p:spPr>
          <a:xfrm>
            <a:off x="4314750" y="811851"/>
            <a:ext cx="2839584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8FDCB4A-B622-140E-529F-1B58BFBF2767}"/>
              </a:ext>
            </a:extLst>
          </p:cNvPr>
          <p:cNvCxnSpPr>
            <a:cxnSpLocks/>
          </p:cNvCxnSpPr>
          <p:nvPr/>
        </p:nvCxnSpPr>
        <p:spPr>
          <a:xfrm flipV="1">
            <a:off x="7154334" y="811851"/>
            <a:ext cx="0" cy="3304414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32936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4" grpId="0"/>
      <p:bldP spid="35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B27A77-9A6B-3113-C71A-F1799B00DC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61E601E6-0832-8BA6-0175-EDDBBE3C75E5}"/>
              </a:ext>
            </a:extLst>
          </p:cNvPr>
          <p:cNvSpPr/>
          <p:nvPr/>
        </p:nvSpPr>
        <p:spPr>
          <a:xfrm>
            <a:off x="3614975" y="1426134"/>
            <a:ext cx="3751624" cy="72021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E387849-F152-22E3-0C93-CCD410EC5EE4}"/>
              </a:ext>
            </a:extLst>
          </p:cNvPr>
          <p:cNvSpPr/>
          <p:nvPr/>
        </p:nvSpPr>
        <p:spPr>
          <a:xfrm>
            <a:off x="105434" y="1249669"/>
            <a:ext cx="3314346" cy="435983"/>
          </a:xfrm>
          <a:prstGeom prst="rect">
            <a:avLst/>
          </a:prstGeom>
          <a:solidFill>
            <a:srgbClr val="3D4D7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183607-7025-A00A-96A2-9AE13DE54932}"/>
              </a:ext>
            </a:extLst>
          </p:cNvPr>
          <p:cNvSpPr txBox="1"/>
          <p:nvPr/>
        </p:nvSpPr>
        <p:spPr>
          <a:xfrm>
            <a:off x="8424223" y="6488508"/>
            <a:ext cx="45204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prstClr val="white"/>
                </a:solidFill>
                <a:latin typeface="Myriad Pro"/>
                <a:cs typeface="Myriad Pro"/>
              </a:rPr>
              <a:t>Slide </a:t>
            </a:r>
            <a:fld id="{4AE3AF11-7C48-40CC-9D9A-57ECCCB55134}" type="slidenum">
              <a:rPr lang="en-US" sz="1200">
                <a:solidFill>
                  <a:prstClr val="white"/>
                </a:solidFill>
                <a:latin typeface="Myriad Pro"/>
                <a:cs typeface="Myriad Pro"/>
              </a:rPr>
              <a:pPr>
                <a:defRPr/>
              </a:pPr>
              <a:t>7</a:t>
            </a:fld>
            <a:endParaRPr lang="en-US" sz="1200" dirty="0">
              <a:solidFill>
                <a:prstClr val="white"/>
              </a:solidFill>
              <a:latin typeface="Myriad Pro"/>
              <a:cs typeface="Myriad Pro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E0C21E-8C33-1C11-C881-45812BD06103}"/>
              </a:ext>
            </a:extLst>
          </p:cNvPr>
          <p:cNvSpPr txBox="1"/>
          <p:nvPr/>
        </p:nvSpPr>
        <p:spPr>
          <a:xfrm>
            <a:off x="46943" y="77253"/>
            <a:ext cx="5726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prstClr val="white"/>
                </a:solidFill>
                <a:latin typeface="Arial" panose="020B0604020202020204"/>
                <a:cs typeface="Arial Rounded MT Bold"/>
              </a:rPr>
              <a:t>Implications of ZF NMR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3BC80C-9870-2E0A-8B90-23C88A9AD0E7}"/>
              </a:ext>
            </a:extLst>
          </p:cNvPr>
          <p:cNvSpPr txBox="1"/>
          <p:nvPr/>
        </p:nvSpPr>
        <p:spPr>
          <a:xfrm>
            <a:off x="39485" y="797860"/>
            <a:ext cx="90650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Freedom from the NMR tube enables practical measurements. </a:t>
            </a:r>
          </a:p>
        </p:txBody>
      </p:sp>
      <p:pic>
        <p:nvPicPr>
          <p:cNvPr id="12" name="Picture 11" descr="A close-up of a device&#10;&#10;AI-generated content may be incorrect.">
            <a:extLst>
              <a:ext uri="{FF2B5EF4-FFF2-40B4-BE49-F238E27FC236}">
                <a16:creationId xmlns:a16="http://schemas.microsoft.com/office/drawing/2014/main" id="{F92F0C5C-88B7-1BFB-79C4-2485686E1A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567313" y="747497"/>
            <a:ext cx="1058641" cy="124351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E0718BC3-22E0-D0B4-A919-F52B4F0CC1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3" t="15359" r="5549"/>
          <a:stretch>
            <a:fillRect/>
          </a:stretch>
        </p:blipFill>
        <p:spPr bwMode="auto">
          <a:xfrm>
            <a:off x="105434" y="1701388"/>
            <a:ext cx="3314346" cy="182008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235F4C3-9C5E-D711-B0CF-9127C4041254}"/>
              </a:ext>
            </a:extLst>
          </p:cNvPr>
          <p:cNvSpPr txBox="1"/>
          <p:nvPr/>
        </p:nvSpPr>
        <p:spPr>
          <a:xfrm>
            <a:off x="300629" y="1283542"/>
            <a:ext cx="3021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Food QC post-packaging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C3FE43C5-CFBC-BDB8-ADD7-0845397E78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8630" y="2419491"/>
            <a:ext cx="5303405" cy="370809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7842D63B-FAA6-5BD5-7CF4-7D0491915834}"/>
              </a:ext>
            </a:extLst>
          </p:cNvPr>
          <p:cNvSpPr txBox="1"/>
          <p:nvPr/>
        </p:nvSpPr>
        <p:spPr>
          <a:xfrm>
            <a:off x="3614975" y="1499234"/>
            <a:ext cx="39593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Agricultural and food industry is the fastest growing customer segment.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C1F4DC-CDE3-8C2A-3060-786D258F72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29" y="4166047"/>
            <a:ext cx="2970146" cy="198112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EACB070-D7ED-485F-5C85-AD7503473ACA}"/>
              </a:ext>
            </a:extLst>
          </p:cNvPr>
          <p:cNvSpPr/>
          <p:nvPr/>
        </p:nvSpPr>
        <p:spPr>
          <a:xfrm>
            <a:off x="300629" y="3720883"/>
            <a:ext cx="2970146" cy="435983"/>
          </a:xfrm>
          <a:prstGeom prst="rect">
            <a:avLst/>
          </a:prstGeom>
          <a:solidFill>
            <a:srgbClr val="3D4D7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0AEA0B-0853-F575-53FD-C4BDCD602DD3}"/>
              </a:ext>
            </a:extLst>
          </p:cNvPr>
          <p:cNvSpPr txBox="1"/>
          <p:nvPr/>
        </p:nvSpPr>
        <p:spPr>
          <a:xfrm>
            <a:off x="371619" y="3754208"/>
            <a:ext cx="2850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Noninvasive Monitoring</a:t>
            </a:r>
          </a:p>
        </p:txBody>
      </p:sp>
    </p:spTree>
    <p:extLst>
      <p:ext uri="{BB962C8B-B14F-4D97-AF65-F5344CB8AC3E}">
        <p14:creationId xmlns:p14="http://schemas.microsoft.com/office/powerpoint/2010/main" val="23530386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9" grpId="0"/>
      <p:bldP spid="5" grpId="0" animBg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64D1F6-0B1A-D9A9-D03E-02449FED3E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rapezoid 16">
            <a:extLst>
              <a:ext uri="{FF2B5EF4-FFF2-40B4-BE49-F238E27FC236}">
                <a16:creationId xmlns:a16="http://schemas.microsoft.com/office/drawing/2014/main" id="{79AE8A07-87BF-19BA-393B-E46C197069FF}"/>
              </a:ext>
            </a:extLst>
          </p:cNvPr>
          <p:cNvSpPr/>
          <p:nvPr/>
        </p:nvSpPr>
        <p:spPr>
          <a:xfrm rot="10800000">
            <a:off x="609597" y="1287282"/>
            <a:ext cx="2762128" cy="1500742"/>
          </a:xfrm>
          <a:prstGeom prst="trapezoid">
            <a:avLst>
              <a:gd name="adj" fmla="val 0"/>
            </a:avLst>
          </a:prstGeom>
          <a:solidFill>
            <a:schemeClr val="accent3">
              <a:lumMod val="40000"/>
              <a:lumOff val="60000"/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681C35-05A6-78C7-F162-E1397D30D726}"/>
              </a:ext>
            </a:extLst>
          </p:cNvPr>
          <p:cNvSpPr txBox="1"/>
          <p:nvPr/>
        </p:nvSpPr>
        <p:spPr>
          <a:xfrm>
            <a:off x="130512" y="797473"/>
            <a:ext cx="88801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Intramolecular interactions (</a:t>
            </a:r>
            <a:r>
              <a:rPr lang="en-US" sz="1600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J-couplings</a:t>
            </a: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dominate.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1142E1-D2F1-3A45-A06C-97C26A393146}"/>
              </a:ext>
            </a:extLst>
          </p:cNvPr>
          <p:cNvSpPr txBox="1"/>
          <p:nvPr/>
        </p:nvSpPr>
        <p:spPr>
          <a:xfrm>
            <a:off x="8424223" y="6488508"/>
            <a:ext cx="45204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prstClr val="white"/>
                </a:solidFill>
                <a:latin typeface="Myriad Pro"/>
                <a:cs typeface="Myriad Pro"/>
              </a:rPr>
              <a:t>Slide </a:t>
            </a:r>
            <a:fld id="{4AE3AF11-7C48-40CC-9D9A-57ECCCB55134}" type="slidenum">
              <a:rPr lang="en-US" sz="1200">
                <a:solidFill>
                  <a:prstClr val="white"/>
                </a:solidFill>
                <a:latin typeface="Myriad Pro"/>
                <a:cs typeface="Myriad Pro"/>
              </a:rPr>
              <a:pPr>
                <a:defRPr/>
              </a:pPr>
              <a:t>8</a:t>
            </a:fld>
            <a:endParaRPr lang="en-US" sz="1200" dirty="0">
              <a:solidFill>
                <a:prstClr val="white"/>
              </a:solidFill>
              <a:latin typeface="Myriad Pro"/>
              <a:cs typeface="Myriad Pro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ED3968-EA03-9948-AB6D-247EBA36499F}"/>
              </a:ext>
            </a:extLst>
          </p:cNvPr>
          <p:cNvSpPr txBox="1"/>
          <p:nvPr/>
        </p:nvSpPr>
        <p:spPr>
          <a:xfrm>
            <a:off x="46943" y="77253"/>
            <a:ext cx="5726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i="1" dirty="0">
                <a:solidFill>
                  <a:prstClr val="white"/>
                </a:solidFill>
                <a:latin typeface="Arial" panose="020B0604020202020204"/>
                <a:cs typeface="Arial Rounded MT Bold"/>
              </a:rPr>
              <a:t>Signals at ZF</a:t>
            </a:r>
            <a:endParaRPr lang="en-US" sz="2400" dirty="0">
              <a:solidFill>
                <a:prstClr val="white"/>
              </a:solidFill>
              <a:latin typeface="Arial" panose="020B0604020202020204"/>
              <a:cs typeface="Arial Rounded MT Bold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C40A86C-E119-B391-F652-4C2645BE26BA}"/>
              </a:ext>
            </a:extLst>
          </p:cNvPr>
          <p:cNvGrpSpPr>
            <a:grpSpLocks noChangeAspect="1"/>
          </p:cNvGrpSpPr>
          <p:nvPr/>
        </p:nvGrpSpPr>
        <p:grpSpPr>
          <a:xfrm>
            <a:off x="3919663" y="1256161"/>
            <a:ext cx="4730583" cy="1711707"/>
            <a:chOff x="2874639" y="917146"/>
            <a:chExt cx="6194319" cy="2241343"/>
          </a:xfrm>
        </p:grpSpPr>
        <p:pic>
          <p:nvPicPr>
            <p:cNvPr id="13" name="Picture 2" descr="undefined">
              <a:extLst>
                <a:ext uri="{FF2B5EF4-FFF2-40B4-BE49-F238E27FC236}">
                  <a16:creationId xmlns:a16="http://schemas.microsoft.com/office/drawing/2014/main" id="{77C9F8B9-B313-D19C-9ED9-993790D771F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912" r="26747"/>
            <a:stretch/>
          </p:blipFill>
          <p:spPr bwMode="auto">
            <a:xfrm>
              <a:off x="2874639" y="1179362"/>
              <a:ext cx="6194319" cy="19791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undefined">
              <a:extLst>
                <a:ext uri="{FF2B5EF4-FFF2-40B4-BE49-F238E27FC236}">
                  <a16:creationId xmlns:a16="http://schemas.microsoft.com/office/drawing/2014/main" id="{7D4FD1AD-4527-165F-E0F7-5282F781A72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58" t="-3318" r="67998" b="89057"/>
            <a:stretch/>
          </p:blipFill>
          <p:spPr bwMode="auto">
            <a:xfrm>
              <a:off x="3748326" y="917146"/>
              <a:ext cx="1755725" cy="2907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" descr="undefined">
              <a:extLst>
                <a:ext uri="{FF2B5EF4-FFF2-40B4-BE49-F238E27FC236}">
                  <a16:creationId xmlns:a16="http://schemas.microsoft.com/office/drawing/2014/main" id="{D29EEB43-5205-72DF-1683-B7D922D9545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514" t="-3244" r="16572" b="89057"/>
            <a:stretch/>
          </p:blipFill>
          <p:spPr bwMode="auto">
            <a:xfrm>
              <a:off x="6871914" y="918659"/>
              <a:ext cx="1510658" cy="289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9" name="Picture 2" descr="undefined">
            <a:extLst>
              <a:ext uri="{FF2B5EF4-FFF2-40B4-BE49-F238E27FC236}">
                <a16:creationId xmlns:a16="http://schemas.microsoft.com/office/drawing/2014/main" id="{AEED789C-E123-507E-99FA-3DF9E6D804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12" t="12912" r="-2339"/>
          <a:stretch/>
        </p:blipFill>
        <p:spPr bwMode="auto">
          <a:xfrm>
            <a:off x="738232" y="949020"/>
            <a:ext cx="2633498" cy="2160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93C489D-548B-DE76-B659-21361F6B01E4}"/>
              </a:ext>
            </a:extLst>
          </p:cNvPr>
          <p:cNvSpPr txBox="1"/>
          <p:nvPr/>
        </p:nvSpPr>
        <p:spPr>
          <a:xfrm>
            <a:off x="77326" y="6484573"/>
            <a:ext cx="47250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yriad Pro"/>
              </a:rPr>
              <a:t>D. Barskiy, et al., Prog. NMR. </a:t>
            </a:r>
            <a:r>
              <a:rPr lang="en-US" sz="1200" dirty="0" err="1">
                <a:solidFill>
                  <a:schemeClr val="bg1"/>
                </a:solidFill>
                <a:latin typeface="Myriad Pro"/>
              </a:rPr>
              <a:t>Spectrosc</a:t>
            </a:r>
            <a:r>
              <a:rPr lang="en-US" sz="1200" dirty="0">
                <a:solidFill>
                  <a:schemeClr val="bg1"/>
                </a:solidFill>
                <a:latin typeface="Myriad Pro"/>
              </a:rPr>
              <a:t>. </a:t>
            </a:r>
            <a:r>
              <a:rPr lang="en-US" sz="1200" b="1" dirty="0">
                <a:solidFill>
                  <a:schemeClr val="bg1"/>
                </a:solidFill>
                <a:latin typeface="Myriad Pro"/>
              </a:rPr>
              <a:t>148-149</a:t>
            </a:r>
            <a:r>
              <a:rPr lang="en-US" sz="1200" dirty="0">
                <a:solidFill>
                  <a:schemeClr val="bg1"/>
                </a:solidFill>
                <a:latin typeface="Myriad Pro"/>
              </a:rPr>
              <a:t>, 101558 (2025).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D4D854B-86C7-BB23-8CBA-AE0F5F5190C9}"/>
              </a:ext>
            </a:extLst>
          </p:cNvPr>
          <p:cNvGrpSpPr>
            <a:grpSpLocks noChangeAspect="1"/>
          </p:cNvGrpSpPr>
          <p:nvPr/>
        </p:nvGrpSpPr>
        <p:grpSpPr>
          <a:xfrm>
            <a:off x="257365" y="3964188"/>
            <a:ext cx="3466596" cy="1533397"/>
            <a:chOff x="72931" y="3863788"/>
            <a:chExt cx="3851668" cy="1703728"/>
          </a:xfrm>
        </p:grpSpPr>
        <p:pic>
          <p:nvPicPr>
            <p:cNvPr id="4" name="Picture 3" descr="A close-up of a machine&#10;&#10;AI-generated content may be incorrect.">
              <a:extLst>
                <a:ext uri="{FF2B5EF4-FFF2-40B4-BE49-F238E27FC236}">
                  <a16:creationId xmlns:a16="http://schemas.microsoft.com/office/drawing/2014/main" id="{CA948176-62A5-8F49-00C5-29B1D68706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617" y="3997649"/>
              <a:ext cx="2603028" cy="1569867"/>
            </a:xfrm>
            <a:prstGeom prst="rect">
              <a:avLst/>
            </a:prstGeom>
          </p:spPr>
        </p:pic>
        <p:pic>
          <p:nvPicPr>
            <p:cNvPr id="7" name="Picture 6" descr="A close-up of a test tube&#10;&#10;AI-generated content may be incorrect.">
              <a:extLst>
                <a:ext uri="{FF2B5EF4-FFF2-40B4-BE49-F238E27FC236}">
                  <a16:creationId xmlns:a16="http://schemas.microsoft.com/office/drawing/2014/main" id="{17C6E8A3-18A1-41BC-16DB-44B46D416B8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419" t="9647" r="28229" b="28805"/>
            <a:stretch>
              <a:fillRect/>
            </a:stretch>
          </p:blipFill>
          <p:spPr>
            <a:xfrm>
              <a:off x="2786140" y="4077336"/>
              <a:ext cx="1122803" cy="1291350"/>
            </a:xfrm>
            <a:prstGeom prst="rect">
              <a:avLst/>
            </a:prstGeom>
            <a:ln>
              <a:noFill/>
            </a:ln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AA83986-05FC-B337-DB86-4E94769692B8}"/>
                </a:ext>
              </a:extLst>
            </p:cNvPr>
            <p:cNvSpPr/>
            <p:nvPr/>
          </p:nvSpPr>
          <p:spPr>
            <a:xfrm>
              <a:off x="72931" y="3863788"/>
              <a:ext cx="3851668" cy="1703728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228600" tIns="228600" rIns="228600" bIns="228600" rtlCol="0" anchor="ctr">
              <a:noAutofit/>
            </a:bodyPr>
            <a:lstStyle/>
            <a:p>
              <a:pPr algn="ctr"/>
              <a:endParaRPr lang="en-US" sz="1400" dirty="0">
                <a:solidFill>
                  <a:schemeClr val="bg1"/>
                </a:solidFill>
                <a:latin typeface="Franklin Gothic Demi Cond" panose="020B0706030402020204" pitchFamily="34" charset="0"/>
              </a:endParaRPr>
            </a:p>
          </p:txBody>
        </p:sp>
      </p:grpSp>
      <p:sp>
        <p:nvSpPr>
          <p:cNvPr id="12" name="Trapezoid 11">
            <a:extLst>
              <a:ext uri="{FF2B5EF4-FFF2-40B4-BE49-F238E27FC236}">
                <a16:creationId xmlns:a16="http://schemas.microsoft.com/office/drawing/2014/main" id="{595CAC7A-5DCB-C094-D0D3-A5C72C5B9661}"/>
              </a:ext>
            </a:extLst>
          </p:cNvPr>
          <p:cNvSpPr/>
          <p:nvPr/>
        </p:nvSpPr>
        <p:spPr>
          <a:xfrm rot="10800000">
            <a:off x="609598" y="2788024"/>
            <a:ext cx="2762129" cy="1176164"/>
          </a:xfrm>
          <a:prstGeom prst="trapezoid">
            <a:avLst>
              <a:gd name="adj" fmla="val 74055"/>
            </a:avLst>
          </a:prstGeom>
          <a:solidFill>
            <a:schemeClr val="accent3">
              <a:lumMod val="40000"/>
              <a:lumOff val="60000"/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71C808A-A319-F082-5725-71F4250CA243}"/>
              </a:ext>
            </a:extLst>
          </p:cNvPr>
          <p:cNvSpPr/>
          <p:nvPr/>
        </p:nvSpPr>
        <p:spPr>
          <a:xfrm>
            <a:off x="3837890" y="3288256"/>
            <a:ext cx="5172759" cy="3028461"/>
          </a:xfrm>
          <a:prstGeom prst="rect">
            <a:avLst/>
          </a:prstGeom>
          <a:solidFill>
            <a:schemeClr val="accent3">
              <a:lumMod val="40000"/>
              <a:lumOff val="60000"/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B4D982AE-E9ED-A676-A5CA-1D2C87F6782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4793" t="13695" r="10538" b="7013"/>
          <a:stretch>
            <a:fillRect/>
          </a:stretch>
        </p:blipFill>
        <p:spPr>
          <a:xfrm>
            <a:off x="4252470" y="4833165"/>
            <a:ext cx="2009692" cy="1339315"/>
          </a:xfrm>
          <a:prstGeom prst="rect">
            <a:avLst/>
          </a:prstGeom>
          <a:ln w="22225">
            <a:solidFill>
              <a:schemeClr val="bg2">
                <a:lumMod val="50000"/>
              </a:schemeClr>
            </a:solidFill>
          </a:ln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F0C02D3E-451B-E451-F116-00C28F4ACB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571" y="4819424"/>
            <a:ext cx="1804075" cy="135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E0F4B8E-04AF-5344-D467-01CAEE43A41A}"/>
              </a:ext>
            </a:extLst>
          </p:cNvPr>
          <p:cNvSpPr txBox="1"/>
          <p:nvPr/>
        </p:nvSpPr>
        <p:spPr>
          <a:xfrm>
            <a:off x="3837890" y="3426864"/>
            <a:ext cx="5367070" cy="1205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Signals are </a:t>
            </a: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delocalized polarization passing modes </a:t>
            </a: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(total angular momentum).</a:t>
            </a:r>
          </a:p>
          <a:p>
            <a:pPr>
              <a:spcBef>
                <a:spcPts val="450"/>
              </a:spcBef>
              <a:defRPr/>
            </a:pPr>
            <a:endParaRPr lang="en-US" sz="1600" dirty="0">
              <a:solidFill>
                <a:srgbClr val="2D2D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450"/>
              </a:spcBef>
              <a:defRPr/>
            </a:pP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Weak couplings: frequencies are low (10-300Hz).</a:t>
            </a:r>
          </a:p>
        </p:txBody>
      </p:sp>
    </p:spTree>
    <p:extLst>
      <p:ext uri="{BB962C8B-B14F-4D97-AF65-F5344CB8AC3E}">
        <p14:creationId xmlns:p14="http://schemas.microsoft.com/office/powerpoint/2010/main" val="32736198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4F798B-F53C-310D-FB6B-AA7F961F61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D58CF8D-4ADD-C3C6-5E1F-EF2000B324D6}"/>
              </a:ext>
            </a:extLst>
          </p:cNvPr>
          <p:cNvSpPr txBox="1"/>
          <p:nvPr/>
        </p:nvSpPr>
        <p:spPr>
          <a:xfrm>
            <a:off x="8424223" y="6488508"/>
            <a:ext cx="45204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prstClr val="white"/>
                </a:solidFill>
                <a:latin typeface="Myriad Pro"/>
                <a:cs typeface="Myriad Pro"/>
              </a:rPr>
              <a:t>Slide </a:t>
            </a:r>
            <a:fld id="{4AE3AF11-7C48-40CC-9D9A-57ECCCB55134}" type="slidenum">
              <a:rPr lang="en-US" sz="1200">
                <a:solidFill>
                  <a:prstClr val="white"/>
                </a:solidFill>
                <a:latin typeface="Myriad Pro"/>
                <a:cs typeface="Myriad Pro"/>
              </a:rPr>
              <a:pPr>
                <a:defRPr/>
              </a:pPr>
              <a:t>9</a:t>
            </a:fld>
            <a:endParaRPr lang="en-US" sz="1200" dirty="0">
              <a:solidFill>
                <a:prstClr val="white"/>
              </a:solidFill>
              <a:latin typeface="Myriad Pro"/>
              <a:cs typeface="Myriad Pro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17E1ED-186C-322B-5BE0-44E8A0016D45}"/>
              </a:ext>
            </a:extLst>
          </p:cNvPr>
          <p:cNvSpPr txBox="1"/>
          <p:nvPr/>
        </p:nvSpPr>
        <p:spPr>
          <a:xfrm>
            <a:off x="46943" y="77253"/>
            <a:ext cx="5726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i="1" dirty="0">
                <a:solidFill>
                  <a:prstClr val="white"/>
                </a:solidFill>
                <a:cs typeface="Arial Rounded MT Bold"/>
              </a:rPr>
              <a:t>ZF NMR at Berkeley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42A04E-7453-E696-7C45-ABD20922CDD5}"/>
              </a:ext>
            </a:extLst>
          </p:cNvPr>
          <p:cNvSpPr txBox="1"/>
          <p:nvPr/>
        </p:nvSpPr>
        <p:spPr>
          <a:xfrm>
            <a:off x="8312" y="722928"/>
            <a:ext cx="90650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Ajoy Lab, we’ve performed the most sensitive ZF NMR.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32AFA04A-C4BE-AF21-3CE8-D28DAAA9D7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8400" y="0"/>
            <a:ext cx="1625600" cy="65375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9C6D235-A77D-134B-322A-A07D3EE7F18F}"/>
              </a:ext>
            </a:extLst>
          </p:cNvPr>
          <p:cNvSpPr txBox="1"/>
          <p:nvPr/>
        </p:nvSpPr>
        <p:spPr>
          <a:xfrm>
            <a:off x="78432" y="6488508"/>
            <a:ext cx="80478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chemeClr val="bg1"/>
                </a:solidFill>
                <a:effectLst/>
                <a:latin typeface="Myriad Pro"/>
              </a:rPr>
              <a:t>Blake Andrews, et al., </a:t>
            </a:r>
            <a:r>
              <a:rPr lang="en-US" sz="1200" b="0" i="1" dirty="0">
                <a:solidFill>
                  <a:schemeClr val="bg1"/>
                </a:solidFill>
                <a:effectLst/>
                <a:latin typeface="Myriad Pro"/>
              </a:rPr>
              <a:t>PNAS Nexus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Myriad Pro"/>
              </a:rPr>
              <a:t>, </a:t>
            </a:r>
            <a:r>
              <a:rPr lang="en-US" sz="1200" b="1" i="0" dirty="0">
                <a:solidFill>
                  <a:schemeClr val="bg1"/>
                </a:solidFill>
                <a:effectLst/>
                <a:latin typeface="Myriad Pro"/>
              </a:rPr>
              <a:t>4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Myriad Pro"/>
              </a:rPr>
              <a:t>, 6, pgaf187 (2025).</a:t>
            </a:r>
            <a:endParaRPr lang="en-US" sz="1200" dirty="0">
              <a:solidFill>
                <a:schemeClr val="bg1"/>
              </a:solidFill>
              <a:latin typeface="Myriad Pro"/>
            </a:endParaRPr>
          </a:p>
        </p:txBody>
      </p:sp>
      <p:pic>
        <p:nvPicPr>
          <p:cNvPr id="5" name="Picture 4" descr="A machine with a round cylinder&#10;&#10;AI-generated content may be incorrect.">
            <a:extLst>
              <a:ext uri="{FF2B5EF4-FFF2-40B4-BE49-F238E27FC236}">
                <a16:creationId xmlns:a16="http://schemas.microsoft.com/office/drawing/2014/main" id="{700C64C4-0B80-F95B-B185-C3C7A81B19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6536" y="1208234"/>
            <a:ext cx="3938510" cy="25122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99D2F02-3DFC-262C-127E-1996BB14636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519"/>
          <a:stretch>
            <a:fillRect/>
          </a:stretch>
        </p:blipFill>
        <p:spPr>
          <a:xfrm>
            <a:off x="384422" y="3721100"/>
            <a:ext cx="8590944" cy="26414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BEBFFFE-C09D-FA2C-FAC4-099B6E2C82DC}"/>
              </a:ext>
            </a:extLst>
          </p:cNvPr>
          <p:cNvSpPr txBox="1"/>
          <p:nvPr/>
        </p:nvSpPr>
        <p:spPr>
          <a:xfrm>
            <a:off x="78432" y="2304953"/>
            <a:ext cx="4729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Noise suppression, specialized hardware, and stronger magnets. </a:t>
            </a:r>
            <a:r>
              <a:rPr lang="en-US" sz="1600" b="1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270x better!</a:t>
            </a:r>
            <a:endParaRPr lang="en-US" sz="1600" dirty="0">
              <a:solidFill>
                <a:srgbClr val="2D2D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E14899-C0FD-7163-BECC-8EA5950FE10A}"/>
              </a:ext>
            </a:extLst>
          </p:cNvPr>
          <p:cNvSpPr txBox="1"/>
          <p:nvPr/>
        </p:nvSpPr>
        <p:spPr>
          <a:xfrm>
            <a:off x="78432" y="1473581"/>
            <a:ext cx="49381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00" dirty="0">
                <a:solidFill>
                  <a:srgbClr val="2D2D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Can collect high resolution spectra with low noise.</a:t>
            </a:r>
          </a:p>
        </p:txBody>
      </p:sp>
    </p:spTree>
    <p:extLst>
      <p:ext uri="{BB962C8B-B14F-4D97-AF65-F5344CB8AC3E}">
        <p14:creationId xmlns:p14="http://schemas.microsoft.com/office/powerpoint/2010/main" val="39258372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16-AE-2757 Energy Sciences_Template">
  <a:themeElements>
    <a:clrScheme name="Energy Sciences Area">
      <a:dk1>
        <a:srgbClr val="2D2D2A"/>
      </a:dk1>
      <a:lt1>
        <a:sysClr val="window" lastClr="FFFFFF"/>
      </a:lt1>
      <a:dk2>
        <a:srgbClr val="696969"/>
      </a:dk2>
      <a:lt2>
        <a:srgbClr val="D1D1D1"/>
      </a:lt2>
      <a:accent1>
        <a:srgbClr val="E4AA17"/>
      </a:accent1>
      <a:accent2>
        <a:srgbClr val="67963A"/>
      </a:accent2>
      <a:accent3>
        <a:srgbClr val="168FB9"/>
      </a:accent3>
      <a:accent4>
        <a:srgbClr val="085156"/>
      </a:accent4>
      <a:accent5>
        <a:srgbClr val="FF9E29"/>
      </a:accent5>
      <a:accent6>
        <a:srgbClr val="4C7328"/>
      </a:accent6>
      <a:hlink>
        <a:srgbClr val="00395A"/>
      </a:hlink>
      <a:folHlink>
        <a:srgbClr val="66339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pattFill prst="dkUpDiag">
          <a:fgClr>
            <a:schemeClr val="bg2">
              <a:lumMod val="50000"/>
            </a:schemeClr>
          </a:fgClr>
          <a:bgClr>
            <a:schemeClr val="bg2">
              <a:lumMod val="65000"/>
            </a:schemeClr>
          </a:bgClr>
        </a:pattFill>
        <a:ln>
          <a:noFill/>
        </a:ln>
      </a:spPr>
      <a:bodyPr wrap="none" lIns="228600" tIns="228600" rIns="228600" bIns="228600" rtlCol="0" anchor="ctr">
        <a:noAutofit/>
      </a:bodyPr>
      <a:lstStyle>
        <a:defPPr algn="ctr">
          <a:defRPr sz="1400" dirty="0" smtClean="0">
            <a:solidFill>
              <a:schemeClr val="bg1"/>
            </a:solidFill>
            <a:latin typeface="Franklin Gothic Demi Cond" panose="020B070603040202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sz="1400" dirty="0" smtClean="0">
            <a:solidFill>
              <a:schemeClr val="tx2"/>
            </a:solidFill>
            <a:latin typeface="Myriad Pro"/>
            <a:cs typeface="Myriad Pro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73140</TotalTime>
  <Words>1171</Words>
  <Application>Microsoft Office PowerPoint</Application>
  <PresentationFormat>On-screen Show (4:3)</PresentationFormat>
  <Paragraphs>205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Arial</vt:lpstr>
      <vt:lpstr>Arial Rounded MT Bold</vt:lpstr>
      <vt:lpstr>Calibri</vt:lpstr>
      <vt:lpstr>Calibri Light</vt:lpstr>
      <vt:lpstr>Franklin Gothic Demi Cond</vt:lpstr>
      <vt:lpstr>Myriad Pro</vt:lpstr>
      <vt:lpstr>Times New Roman</vt:lpstr>
      <vt:lpstr>Wingdings</vt:lpstr>
      <vt:lpstr>Office Theme</vt:lpstr>
      <vt:lpstr>1_16-AE-2757 Energy Sciences_Template</vt:lpstr>
      <vt:lpstr>Noninvasive, multichannel nuclear magnetic resonance chemical analysis via OPM arrays in the zero- to ultralow-field regime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Opportunities with Optically Hyperpolarized Nuclei</dc:title>
  <dc:creator>Arjun Pillai</dc:creator>
  <cp:lastModifiedBy>Blake Andrews</cp:lastModifiedBy>
  <cp:revision>369</cp:revision>
  <dcterms:created xsi:type="dcterms:W3CDTF">2022-12-19T04:57:28Z</dcterms:created>
  <dcterms:modified xsi:type="dcterms:W3CDTF">2025-08-07T19:58:27Z</dcterms:modified>
</cp:coreProperties>
</file>