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9"/>
  </p:notesMasterIdLst>
  <p:sldIdLst>
    <p:sldId id="338" r:id="rId5"/>
    <p:sldId id="353" r:id="rId6"/>
    <p:sldId id="354" r:id="rId7"/>
    <p:sldId id="394" r:id="rId8"/>
    <p:sldId id="395" r:id="rId9"/>
    <p:sldId id="387" r:id="rId10"/>
    <p:sldId id="401" r:id="rId11"/>
    <p:sldId id="393" r:id="rId12"/>
    <p:sldId id="389" r:id="rId13"/>
    <p:sldId id="396" r:id="rId14"/>
    <p:sldId id="397" r:id="rId15"/>
    <p:sldId id="402" r:id="rId16"/>
    <p:sldId id="400" r:id="rId17"/>
    <p:sldId id="3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 guide" id="{1121A885-35FA-5E49-8B42-453B0A6965DD}">
          <p14:sldIdLst/>
        </p14:section>
        <p14:section name="Title slides" id="{7EE11027-A135-F64A-A311-A99FD9F83366}">
          <p14:sldIdLst>
            <p14:sldId id="338"/>
          </p14:sldIdLst>
        </p14:section>
        <p14:section name="Divider slides" id="{6D09A376-2952-3947-9079-49234CB3DABA}">
          <p14:sldIdLst/>
        </p14:section>
        <p14:section name="Content slides" id="{7034DD30-B12C-A643-A50D-9833D7D341AC}">
          <p14:sldIdLst>
            <p14:sldId id="353"/>
            <p14:sldId id="354"/>
            <p14:sldId id="394"/>
            <p14:sldId id="395"/>
            <p14:sldId id="387"/>
            <p14:sldId id="401"/>
            <p14:sldId id="393"/>
            <p14:sldId id="389"/>
            <p14:sldId id="396"/>
            <p14:sldId id="397"/>
            <p14:sldId id="402"/>
            <p14:sldId id="400"/>
          </p14:sldIdLst>
        </p14:section>
        <p14:section name="Blank slides" id="{FB42F1D1-8411-E74E-9F52-0F93E4B762A9}">
          <p14:sldIdLst/>
        </p14:section>
        <p14:section name="End slide" id="{315FBD29-F089-4E5E-9424-C25CFA120191}">
          <p14:sldIdLst>
            <p14:sldId id="388"/>
          </p14:sldIdLst>
        </p14:section>
        <p14:section name="Useful elements" id="{4CBC3CE5-6B0F-0945-9B95-542AB5985FD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63B"/>
    <a:srgbClr val="FFFFFF"/>
    <a:srgbClr val="000000"/>
    <a:srgbClr val="005697"/>
    <a:srgbClr val="707D89"/>
    <a:srgbClr val="FAF6EF"/>
    <a:srgbClr val="334A00"/>
    <a:srgbClr val="D1E1AC"/>
    <a:srgbClr val="92D400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86449" autoAdjust="0"/>
  </p:normalViewPr>
  <p:slideViewPr>
    <p:cSldViewPr snapToGrid="0" showGuides="1">
      <p:cViewPr varScale="1">
        <p:scale>
          <a:sx n="83" d="100"/>
          <a:sy n="83" d="100"/>
        </p:scale>
        <p:origin x="702" y="5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AB730-C678-F54E-B0F5-84D0A197249E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208CF-6D31-B34E-9D95-EC615C53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38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208CF-6D31-B34E-9D95-EC615C5336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08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9D85A3C1-D82A-B562-D697-12A7A834D4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14586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853EA-4853-ACD6-CC82-7D33A6FB25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450" y="2258844"/>
            <a:ext cx="9598564" cy="1620837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/>
            </a:lvl1pPr>
          </a:lstStyle>
          <a:p>
            <a:r>
              <a:rPr lang="en-GB" dirty="0"/>
              <a:t>The title of your presentation goes here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0556-8831-6682-C9D7-CE486771B9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450" y="4244162"/>
            <a:ext cx="9598564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196E396-D43A-21AF-902E-40BD0AF6B4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5" name="Picture Placeholder 2" descr="Partner logo.&#10;">
            <a:extLst>
              <a:ext uri="{FF2B5EF4-FFF2-40B4-BE49-F238E27FC236}">
                <a16:creationId xmlns:a16="http://schemas.microsoft.com/office/drawing/2014/main" id="{A686251C-E48A-AA4A-6E4A-BC5C83A05AB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1568672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utton_Boning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view of the Sutton Bonington campus on a bright day">
            <a:extLst>
              <a:ext uri="{FF2B5EF4-FFF2-40B4-BE49-F238E27FC236}">
                <a16:creationId xmlns:a16="http://schemas.microsoft.com/office/drawing/2014/main" id="{7B4A215F-5265-E937-A182-3ADB3161F9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789"/>
            <a:ext cx="12192000" cy="686478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460E3A8-D46A-44E5-62CB-ED130CE69E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6789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University of Nottingham logo">
            <a:extLst>
              <a:ext uri="{FF2B5EF4-FFF2-40B4-BE49-F238E27FC236}">
                <a16:creationId xmlns:a16="http://schemas.microsoft.com/office/drawing/2014/main" id="{085511E6-A05D-133B-58DE-91F1088AC7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933EC02-81D9-2D0A-2981-160986CA1B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7F47A76-C945-91CB-5549-433224A0BA8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68B52A8B-C3B3-C40B-83CE-26F42289F7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144CEBF8-B4F3-8B7D-FC0E-DEE8182A20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932247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Jubil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view of the Jubilee campus with the buildings reflecting in the water.">
            <a:extLst>
              <a:ext uri="{FF2B5EF4-FFF2-40B4-BE49-F238E27FC236}">
                <a16:creationId xmlns:a16="http://schemas.microsoft.com/office/drawing/2014/main" id="{77FD8D84-1679-38C7-0289-DCCDBBF427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E28E206-4F63-08F4-8670-D6D0CE43D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University of Nottingham logo">
            <a:extLst>
              <a:ext uri="{FF2B5EF4-FFF2-40B4-BE49-F238E27FC236}">
                <a16:creationId xmlns:a16="http://schemas.microsoft.com/office/drawing/2014/main" id="{085511E6-A05D-133B-58DE-91F1088AC7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933EC02-81D9-2D0A-2981-160986CA1B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7F47A76-C945-91CB-5549-433224A0BA8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68B52A8B-C3B3-C40B-83CE-26F42289F7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144CEBF8-B4F3-8B7D-FC0E-DEE8182A20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888207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ustainab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sky with the GSK Building, Jubilee Campus. This represents sustainability.">
            <a:extLst>
              <a:ext uri="{FF2B5EF4-FFF2-40B4-BE49-F238E27FC236}">
                <a16:creationId xmlns:a16="http://schemas.microsoft.com/office/drawing/2014/main" id="{8E0A4445-18E5-C130-2732-8D1767178C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4" name="Group 3" descr="University of Nottingham logo">
            <a:extLst>
              <a:ext uri="{FF2B5EF4-FFF2-40B4-BE49-F238E27FC236}">
                <a16:creationId xmlns:a16="http://schemas.microsoft.com/office/drawing/2014/main" id="{B3F55132-FFB5-5664-C457-AAEEBC1C9461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6" name="Picture 5" descr="University of Nottingham logo">
              <a:extLst>
                <a:ext uri="{FF2B5EF4-FFF2-40B4-BE49-F238E27FC236}">
                  <a16:creationId xmlns:a16="http://schemas.microsoft.com/office/drawing/2014/main" id="{B6936C8D-5139-3496-BA36-DA3B9A8D40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E56D2AD0-5B66-68D3-EC24-8D74D025FE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E933EC02-81D9-2D0A-2981-160986CA1B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450" y="1526601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7F47A76-C945-91CB-5549-433224A0BA8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450" y="3474734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68B52A8B-C3B3-C40B-83CE-26F42289F7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372" y="4594902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144CEBF8-B4F3-8B7D-FC0E-DEE8182A20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669076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esearch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lose up image of a solder iron and circuit board representing research and the university">
            <a:extLst>
              <a:ext uri="{FF2B5EF4-FFF2-40B4-BE49-F238E27FC236}">
                <a16:creationId xmlns:a16="http://schemas.microsoft.com/office/drawing/2014/main" id="{B2FCE108-38BB-55A0-EDF7-8C89407783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A88DF4C-B16B-F94B-4B24-CA9F60B9B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University of Nottingham logo">
            <a:extLst>
              <a:ext uri="{FF2B5EF4-FFF2-40B4-BE49-F238E27FC236}">
                <a16:creationId xmlns:a16="http://schemas.microsoft.com/office/drawing/2014/main" id="{B6936C8D-5139-3496-BA36-DA3B9A8D40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1954F94-8460-0421-7AB1-DA51CF9FF5B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5D9DFDB-5A7C-D207-F19E-20F14279B0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20E116F-B78E-E6CF-85BA-9F027A61F5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9" name="Picture Placeholder 2" descr="Partner logo.">
            <a:extLst>
              <a:ext uri="{FF2B5EF4-FFF2-40B4-BE49-F238E27FC236}">
                <a16:creationId xmlns:a16="http://schemas.microsoft.com/office/drawing/2014/main" id="{8B1269C2-F17F-E221-0E5A-FBA04F2F119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738334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esearch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image of a Petri dish representing research at the university.">
            <a:extLst>
              <a:ext uri="{FF2B5EF4-FFF2-40B4-BE49-F238E27FC236}">
                <a16:creationId xmlns:a16="http://schemas.microsoft.com/office/drawing/2014/main" id="{960DD3FF-75B1-18A9-9303-69E04FC310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56850A0-B8B9-FF66-3068-158E81F693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68000">
                <a:schemeClr val="bg1">
                  <a:alpha val="77000"/>
                </a:schemeClr>
              </a:gs>
              <a:gs pos="0">
                <a:schemeClr val="bg1">
                  <a:alpha val="90000"/>
                </a:schemeClr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 descr="University of Nottingham logo">
            <a:extLst>
              <a:ext uri="{FF2B5EF4-FFF2-40B4-BE49-F238E27FC236}">
                <a16:creationId xmlns:a16="http://schemas.microsoft.com/office/drawing/2014/main" id="{FE1D6E92-5290-1C2E-0615-02172335E21D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5E91A821-D390-B9E9-1E6B-240DC4A254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3751951F-6AEC-26B3-51D3-81A4705EA8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51C3934D-A361-752E-306D-CABE6FAC90D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E713FE3-C318-030C-E350-B79800091D7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4A1B2BA-B0FF-65C8-752C-032EA5940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1" name="Picture Placeholder 2" descr="Partner logo.">
            <a:extLst>
              <a:ext uri="{FF2B5EF4-FFF2-40B4-BE49-F238E27FC236}">
                <a16:creationId xmlns:a16="http://schemas.microsoft.com/office/drawing/2014/main" id="{E868E9B4-6EE2-4451-F95E-40AABDC86B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522596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knowledge_exch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oup of students with a lecturer in a classroom">
            <a:extLst>
              <a:ext uri="{FF2B5EF4-FFF2-40B4-BE49-F238E27FC236}">
                <a16:creationId xmlns:a16="http://schemas.microsoft.com/office/drawing/2014/main" id="{ACBFB2E8-6E89-BBAA-618E-AEFB630042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19D4243-D09B-4010-00ED-52DEA9510D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chemeClr val="bg1">
                  <a:alpha val="60000"/>
                </a:schemeClr>
              </a:gs>
              <a:gs pos="0">
                <a:schemeClr val="bg1">
                  <a:alpha val="76000"/>
                </a:schemeClr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 descr="University of Nottingham logo">
            <a:extLst>
              <a:ext uri="{FF2B5EF4-FFF2-40B4-BE49-F238E27FC236}">
                <a16:creationId xmlns:a16="http://schemas.microsoft.com/office/drawing/2014/main" id="{99F41044-EE70-E9F2-8436-AFD161FB20CE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5E91A821-D390-B9E9-1E6B-240DC4A254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DD42F20C-5448-89E8-1BAC-6774371348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E739940D-65C5-FB7F-9FCE-1C2E3D92DC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6A391B4-D1A3-07B0-2040-B1E4DD0E15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E723E9-5220-358B-4CE9-424926AAE4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DAD97A24-4AE6-1670-120F-0B2EA995213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066223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faculty_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udent indoor looking at printed posters to represent the arts faculty at the university">
            <a:extLst>
              <a:ext uri="{FF2B5EF4-FFF2-40B4-BE49-F238E27FC236}">
                <a16:creationId xmlns:a16="http://schemas.microsoft.com/office/drawing/2014/main" id="{9C68E323-7A9A-640F-9BA6-836C099A90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BABB96-EBB8-3E88-4702-73479B334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University of Nottingham logo">
            <a:extLst>
              <a:ext uri="{FF2B5EF4-FFF2-40B4-BE49-F238E27FC236}">
                <a16:creationId xmlns:a16="http://schemas.microsoft.com/office/drawing/2014/main" id="{14686114-02E6-D92C-A5FC-B12555FEF7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39940D-65C5-FB7F-9FCE-1C2E3D92DC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6A391B4-D1A3-07B0-2040-B1E4DD0E15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E723E9-5220-358B-4CE9-424926AAE4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DAD97A24-4AE6-1670-120F-0B2EA995213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59538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faculty_social_sci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tudent sitting in a library reading a book to represent social sciences faculty">
            <a:extLst>
              <a:ext uri="{FF2B5EF4-FFF2-40B4-BE49-F238E27FC236}">
                <a16:creationId xmlns:a16="http://schemas.microsoft.com/office/drawing/2014/main" id="{B565E0CA-EE73-59A5-7B15-8184F1AF3A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32" y="0"/>
            <a:ext cx="12197032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68267CD-D760-80CB-6ECD-FEC9C28919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chemeClr val="bg1">
                  <a:alpha val="60000"/>
                </a:schemeClr>
              </a:gs>
              <a:gs pos="0">
                <a:schemeClr val="bg1"/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 descr="The University of Nottingham logo.">
            <a:extLst>
              <a:ext uri="{FF2B5EF4-FFF2-40B4-BE49-F238E27FC236}">
                <a16:creationId xmlns:a16="http://schemas.microsoft.com/office/drawing/2014/main" id="{F5B6BDB7-93E8-A9D5-A974-108B82ACE397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5E91A821-D390-B9E9-1E6B-240DC4A254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DD42F20C-5448-89E8-1BAC-6774371348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E739940D-65C5-FB7F-9FCE-1C2E3D92DC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6A391B4-D1A3-07B0-2040-B1E4DD0E15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E723E9-5220-358B-4CE9-424926AAE4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DAD97A24-4AE6-1670-120F-0B2EA995213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1666655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faculty_engine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 wearing goggles while operating machinery to represent the engineering faculty">
            <a:extLst>
              <a:ext uri="{FF2B5EF4-FFF2-40B4-BE49-F238E27FC236}">
                <a16:creationId xmlns:a16="http://schemas.microsoft.com/office/drawing/2014/main" id="{937042E3-1F94-D876-D855-C0086C1E1D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AC677D0-4A7D-B2D4-5884-B7CA0698A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52000">
                <a:schemeClr val="bg1">
                  <a:alpha val="60000"/>
                </a:schemeClr>
              </a:gs>
              <a:gs pos="0">
                <a:schemeClr val="bg1"/>
              </a:gs>
              <a:gs pos="77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 descr="University of Nottingham logo">
            <a:extLst>
              <a:ext uri="{FF2B5EF4-FFF2-40B4-BE49-F238E27FC236}">
                <a16:creationId xmlns:a16="http://schemas.microsoft.com/office/drawing/2014/main" id="{183F7270-4379-F8B2-5D8E-518A76505B08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5E91A821-D390-B9E9-1E6B-240DC4A254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&#10;">
              <a:extLst>
                <a:ext uri="{FF2B5EF4-FFF2-40B4-BE49-F238E27FC236}">
                  <a16:creationId xmlns:a16="http://schemas.microsoft.com/office/drawing/2014/main" id="{DD42F20C-5448-89E8-1BAC-6774371348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E739940D-65C5-FB7F-9FCE-1C2E3D92DC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6A391B4-D1A3-07B0-2040-B1E4DD0E15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E723E9-5220-358B-4CE9-424926AAE4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DAD97A24-4AE6-1670-120F-0B2EA995213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625721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_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F1EA9D3F-EDF8-DEC2-BF2D-AE3CF2580B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D22ABA4-3700-BF47-C5C3-AD2A7C00FB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528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of presentation </a:t>
            </a:r>
            <a:br>
              <a:rPr lang="en-GB" dirty="0"/>
            </a:br>
            <a:r>
              <a:rPr lang="en-GB" dirty="0"/>
              <a:t>or section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91764B8-A98D-B024-D18E-427B6AC849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528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93E08E4-1BF9-8CA3-4C65-FF7B43AB22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989" y="5229240"/>
            <a:ext cx="4225925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0" name="Picture Placeholder 2" descr="Partner logo.">
            <a:extLst>
              <a:ext uri="{FF2B5EF4-FFF2-40B4-BE49-F238E27FC236}">
                <a16:creationId xmlns:a16="http://schemas.microsoft.com/office/drawing/2014/main" id="{320CE6D5-BD3C-E1D9-4759-3B4EA6BE4B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57363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57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iversity of Nottingham logo">
            <a:extLst>
              <a:ext uri="{FF2B5EF4-FFF2-40B4-BE49-F238E27FC236}">
                <a16:creationId xmlns:a16="http://schemas.microsoft.com/office/drawing/2014/main" id="{15DABD73-1F59-7DE4-286D-42E72C4D32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853EA-4853-ACD6-CC82-7D33A6FB25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450" y="2258844"/>
            <a:ext cx="9598564" cy="1620837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of your presentation goes here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0556-8831-6682-C9D7-CE486771B9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450" y="4244162"/>
            <a:ext cx="9598564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11077D18-4A41-F2FC-BDBD-1952BE2667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4" name="Picture Placeholder 2" descr="Partner logo.">
            <a:extLst>
              <a:ext uri="{FF2B5EF4-FFF2-40B4-BE49-F238E27FC236}">
                <a16:creationId xmlns:a16="http://schemas.microsoft.com/office/drawing/2014/main" id="{CBC67323-FEAE-C279-D467-27C99A9CED1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242189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3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_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F1EA9D3F-EDF8-DEC2-BF2D-AE3CF2580B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D2D73A5-D9F3-41EE-E7DB-D68266D900C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528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of presentation </a:t>
            </a:r>
            <a:br>
              <a:rPr lang="en-GB" dirty="0"/>
            </a:br>
            <a:r>
              <a:rPr lang="en-GB" dirty="0"/>
              <a:t>or section goes here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54708EE-9DCC-D954-B2AB-46FED4C0EA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528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B033AEE-5A46-6AD6-1141-0D13DA32B8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989" y="5229240"/>
            <a:ext cx="4225925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1" name="Picture Placeholder 2" descr="Partner logo.">
            <a:extLst>
              <a:ext uri="{FF2B5EF4-FFF2-40B4-BE49-F238E27FC236}">
                <a16:creationId xmlns:a16="http://schemas.microsoft.com/office/drawing/2014/main" id="{236E9D49-337F-82A4-1332-A4CD0B82E4C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57363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736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_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F1EA9D3F-EDF8-DEC2-BF2D-AE3CF2580B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B4F4275-3E4F-D80E-F9C8-47C67E6181C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528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of presentation </a:t>
            </a:r>
            <a:br>
              <a:rPr lang="en-GB" dirty="0"/>
            </a:br>
            <a:r>
              <a:rPr lang="en-GB" dirty="0"/>
              <a:t>or section goes here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1D309B2-0B3C-7544-CF55-A9DA0836EA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528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3F9965-8A47-94FA-C04E-A27D2EA8DD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989" y="5229240"/>
            <a:ext cx="4225925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1" name="Picture Placeholder 2" descr="Partner logo.">
            <a:extLst>
              <a:ext uri="{FF2B5EF4-FFF2-40B4-BE49-F238E27FC236}">
                <a16:creationId xmlns:a16="http://schemas.microsoft.com/office/drawing/2014/main" id="{17790C14-E84E-D22B-241E-70A189E4A88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57363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04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_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F1EA9D3F-EDF8-DEC2-BF2D-AE3CF2580B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98903FF-2ED4-C86B-64A8-AC2ED1D199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528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of presentation </a:t>
            </a:r>
            <a:br>
              <a:rPr lang="en-GB" dirty="0"/>
            </a:br>
            <a:r>
              <a:rPr lang="en-GB" dirty="0"/>
              <a:t>or section goes here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65196FB-C293-6637-2C20-F6F5A3B3F2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528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FEF38FB-2DE7-E0FC-2BEF-2C1C301013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989" y="5229240"/>
            <a:ext cx="4225925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1" name="Picture Placeholder 2" descr="Partner logo.">
            <a:extLst>
              <a:ext uri="{FF2B5EF4-FFF2-40B4-BE49-F238E27FC236}">
                <a16:creationId xmlns:a16="http://schemas.microsoft.com/office/drawing/2014/main" id="{D29B8919-ECAB-740A-54B2-F6ADBF999ED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57363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95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blue_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iversity of Nottingham castle icon">
            <a:extLst>
              <a:ext uri="{FF2B5EF4-FFF2-40B4-BE49-F238E27FC236}">
                <a16:creationId xmlns:a16="http://schemas.microsoft.com/office/drawing/2014/main" id="{ABE46430-C869-FB5B-1543-5658FF4DB2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D22ABA4-3700-BF47-C5C3-AD2A7C00FB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7089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91764B8-A98D-B024-D18E-427B6AC849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7089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69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blue_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iversity of Nottingham castle icon">
            <a:extLst>
              <a:ext uri="{FF2B5EF4-FFF2-40B4-BE49-F238E27FC236}">
                <a16:creationId xmlns:a16="http://schemas.microsoft.com/office/drawing/2014/main" id="{0F4B7E7B-C184-0FD6-967A-1495A016AA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167CB6-25ED-5142-E060-0D1155D6892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7089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D93F1-6799-698D-3691-2B55FC98EC6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7089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35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blue_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iversity of Nottingham castle icon">
            <a:extLst>
              <a:ext uri="{FF2B5EF4-FFF2-40B4-BE49-F238E27FC236}">
                <a16:creationId xmlns:a16="http://schemas.microsoft.com/office/drawing/2014/main" id="{4674787E-5F7F-8AEF-E91C-2886513254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312E4A-B2A7-E044-D5F9-97AD9A7D5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7089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E034DB-22D0-BF2A-EC1A-44865177D6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7089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6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blue_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iversity of Nottingham castle icon">
            <a:extLst>
              <a:ext uri="{FF2B5EF4-FFF2-40B4-BE49-F238E27FC236}">
                <a16:creationId xmlns:a16="http://schemas.microsoft.com/office/drawing/2014/main" id="{EE74AC68-18AF-B6C5-ADFC-35E4DB4B92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1B7C56-46BC-877A-A8BB-101B90BFD2B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7089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2F8BB8-6D58-2478-03AA-191002128E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7089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9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3D73FB3-9B19-99C1-3D3B-5F99A94D0E99}"/>
              </a:ext>
            </a:extLst>
          </p:cNvPr>
          <p:cNvSpPr/>
          <p:nvPr userDrawn="1"/>
        </p:nvSpPr>
        <p:spPr>
          <a:xfrm>
            <a:off x="-1315704" y="900000"/>
            <a:ext cx="1284984" cy="719250"/>
          </a:xfrm>
          <a:prstGeom prst="rect">
            <a:avLst/>
          </a:prstGeom>
          <a:solidFill>
            <a:srgbClr val="92D4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E2FC18C2-35C0-6A2D-7CC1-B9CB79EDB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0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51" y="1358900"/>
            <a:ext cx="11341100" cy="4860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949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9FCC3B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sub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1FBF756-7938-DF8A-6396-399256C9906D}"/>
              </a:ext>
            </a:extLst>
          </p:cNvPr>
          <p:cNvSpPr/>
          <p:nvPr userDrawn="1"/>
        </p:nvSpPr>
        <p:spPr>
          <a:xfrm>
            <a:off x="-1315704" y="9000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7C0ADF4-0D4B-B1BD-FF64-E8E537692D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0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2F1BA355-872A-DEBD-83F0-DEB26F407380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33472" y="1358900"/>
            <a:ext cx="11333076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50" y="2158669"/>
            <a:ext cx="11341100" cy="37779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0269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9FCC3B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9B2B3E-7582-7286-13C3-D6FB10512B05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C7E7DBA9-86CE-B2F4-C934-CC6EEA02C1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458788"/>
            <a:ext cx="5211794" cy="5761037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B6B00A-DA58-B7AA-2824-078C084A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9031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esearch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wearing a VR headset and holding their hands up to represent research at the university">
            <a:extLst>
              <a:ext uri="{FF2B5EF4-FFF2-40B4-BE49-F238E27FC236}">
                <a16:creationId xmlns:a16="http://schemas.microsoft.com/office/drawing/2014/main" id="{88BA64FE-DCFE-E987-F49F-BD6E89D41E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293D777-56E9-B4C4-902D-3069A7237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>
                  <a:alpha val="98824"/>
                </a:srgbClr>
              </a:gs>
              <a:gs pos="93000">
                <a:srgbClr val="1026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University of Nottingham logo">
            <a:extLst>
              <a:ext uri="{FF2B5EF4-FFF2-40B4-BE49-F238E27FC236}">
                <a16:creationId xmlns:a16="http://schemas.microsoft.com/office/drawing/2014/main" id="{B6936C8D-5139-3496-BA36-DA3B9A8D40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46D8DE2-D7AF-CBE9-C1E8-EFF240B064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F683EFB-0B47-EE2D-87FD-BFB068E2BC6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A233DC0-9F51-CF33-DAEF-5730C67424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3" name="Picture Placeholder 2" descr="Partner logo.">
            <a:extLst>
              <a:ext uri="{FF2B5EF4-FFF2-40B4-BE49-F238E27FC236}">
                <a16:creationId xmlns:a16="http://schemas.microsoft.com/office/drawing/2014/main" id="{AB9F89D2-B938-55F7-2390-59CE40180F8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252709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sub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0181FBF-FF29-7EEB-B956-87316803BB80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34CF4F-FADD-27CF-D87D-D9D07A4A13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87C9B7B-EA93-3AB0-06E0-7F98E483636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33473" y="2707856"/>
            <a:ext cx="5211677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DEDEE7F-F97B-7B97-02BF-AF74423C78A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3519012"/>
            <a:ext cx="5211677" cy="2700813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458788"/>
            <a:ext cx="5211794" cy="5761037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CB23B47-37ED-75C0-0F34-9D3C03F793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080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1358900"/>
            <a:ext cx="6096000" cy="54991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74E01E-D3F9-8614-6E3C-62268CBD2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135890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University of Nottingham castle icon">
            <a:extLst>
              <a:ext uri="{FF2B5EF4-FFF2-40B4-BE49-F238E27FC236}">
                <a16:creationId xmlns:a16="http://schemas.microsoft.com/office/drawing/2014/main" id="{D7395279-FD9F-F3B7-B55E-F407BE7B3E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F91BDDD1-ABB8-5513-0EBE-12EB29040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1817688"/>
            <a:ext cx="5219518" cy="4402138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1812413"/>
            <a:ext cx="5211794" cy="440741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B6B00A-DA58-B7AA-2824-078C084A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4635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header_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1358900"/>
            <a:ext cx="6096000" cy="54991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74E01E-D3F9-8614-6E3C-62268CBD2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135890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University of Nottingham castle icon">
            <a:extLst>
              <a:ext uri="{FF2B5EF4-FFF2-40B4-BE49-F238E27FC236}">
                <a16:creationId xmlns:a16="http://schemas.microsoft.com/office/drawing/2014/main" id="{D7395279-FD9F-F3B7-B55E-F407BE7B3E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F91BDDD1-ABB8-5513-0EBE-12EB29040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116A886-E557-330B-11EE-42F5D3EE412A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433473" y="1812413"/>
            <a:ext cx="5211677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9079674-2601-E1DB-B666-2D0B774D04F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3473" y="2623569"/>
            <a:ext cx="5211677" cy="3596255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1812413"/>
            <a:ext cx="5211794" cy="440741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B6B00A-DA58-B7AA-2824-078C084A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73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B3C1180-494D-3A45-3D53-7113F7295561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CDDB14-B4F8-AF81-C172-8590ED48C9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6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E2F637-A3FE-B82F-49CB-F653C711B92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2" y="2708904"/>
            <a:ext cx="7192877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75613" y="0"/>
            <a:ext cx="4116387" cy="68580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6463" y="458788"/>
            <a:ext cx="3240087" cy="5761037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75EE26C-6F7A-8BE8-0244-7469236EB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514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65">
          <p15:clr>
            <a:srgbClr val="9FCC3B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_N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B3C1180-494D-3A45-3D53-7113F7295561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CDDB14-B4F8-AF81-C172-8590ED48C9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6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E2F637-A3FE-B82F-49CB-F653C711B92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2" y="2708904"/>
            <a:ext cx="7192877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75613" y="0"/>
            <a:ext cx="4116387" cy="6858000"/>
          </a:xfrm>
          <a:prstGeom prst="rect">
            <a:avLst/>
          </a:prstGeom>
          <a:solidFill>
            <a:srgbClr val="102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6463" y="458788"/>
            <a:ext cx="3240087" cy="5761037"/>
          </a:xfrm>
          <a:prstGeom prst="rect">
            <a:avLst/>
          </a:prstGeom>
        </p:spPr>
        <p:txBody>
          <a:bodyPr bIns="0"/>
          <a:lstStyle>
            <a:lvl1pPr>
              <a:defRPr>
                <a:solidFill>
                  <a:srgbClr val="FAF6EF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75EE26C-6F7A-8BE8-0244-7469236EB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904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65">
          <p15:clr>
            <a:srgbClr val="9FCC3B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_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BBED16-29E0-32E0-53EF-E6BDB0D777AB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chemeClr val="accent4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EE7D4E18-50DC-7E45-B2D8-00BB10340B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6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E56A981-CD9B-8BA7-562F-FBFBA8722568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33473" y="2708904"/>
            <a:ext cx="7192877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D55CA27-D589-3763-3734-33D5177284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3520060"/>
            <a:ext cx="7192877" cy="2699765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75613" y="0"/>
            <a:ext cx="4116387" cy="68580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6463" y="458788"/>
            <a:ext cx="3240087" cy="5761037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46B96E7-E547-78AA-C543-83A207229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5530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_subtitle_N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BBED16-29E0-32E0-53EF-E6BDB0D777AB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chemeClr val="accent4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EE7D4E18-50DC-7E45-B2D8-00BB10340B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6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E56A981-CD9B-8BA7-562F-FBFBA8722568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33473" y="2708904"/>
            <a:ext cx="7192877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D55CA27-D589-3763-3734-33D5177284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3520060"/>
            <a:ext cx="7192877" cy="2699765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75613" y="0"/>
            <a:ext cx="4116387" cy="6858000"/>
          </a:xfrm>
          <a:prstGeom prst="rect">
            <a:avLst/>
          </a:prstGeom>
          <a:solidFill>
            <a:srgbClr val="102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6463" y="458788"/>
            <a:ext cx="3240087" cy="5761037"/>
          </a:xfrm>
          <a:prstGeom prst="rect">
            <a:avLst/>
          </a:prstGeom>
        </p:spPr>
        <p:txBody>
          <a:bodyPr bIns="0"/>
          <a:lstStyle>
            <a:lvl1pPr>
              <a:defRPr>
                <a:solidFill>
                  <a:srgbClr val="FAF6EF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46B96E7-E547-78AA-C543-83A207229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51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_column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5AA1B0-C99D-5E34-36D6-FAE430BD23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355204-F707-A2D7-9431-4397130C1DC7}"/>
              </a:ext>
            </a:extLst>
          </p:cNvPr>
          <p:cNvSpPr txBox="1"/>
          <p:nvPr userDrawn="1"/>
        </p:nvSpPr>
        <p:spPr>
          <a:xfrm>
            <a:off x="343005" y="1593063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5451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9B91C6-3DB9-F614-38EC-2285A437201C}"/>
              </a:ext>
            </a:extLst>
          </p:cNvPr>
          <p:cNvSpPr txBox="1"/>
          <p:nvPr userDrawn="1"/>
        </p:nvSpPr>
        <p:spPr>
          <a:xfrm>
            <a:off x="4294951" y="1593063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02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5178B68-4973-59C0-D306-617FE8FC88C2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85772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C90D3A-884C-1A78-8C9D-522CF00F72B3}"/>
              </a:ext>
            </a:extLst>
          </p:cNvPr>
          <p:cNvSpPr txBox="1"/>
          <p:nvPr userDrawn="1"/>
        </p:nvSpPr>
        <p:spPr>
          <a:xfrm>
            <a:off x="8246897" y="1572882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988ED98-95EA-FDDD-D6DB-6552BA7D87B7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46300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1828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_column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BA62D1B7-1580-A1C2-197B-0F085CE1F2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B1A70D-F4F8-FBC6-92C6-09996629C5F8}"/>
              </a:ext>
            </a:extLst>
          </p:cNvPr>
          <p:cNvSpPr txBox="1"/>
          <p:nvPr userDrawn="1"/>
        </p:nvSpPr>
        <p:spPr>
          <a:xfrm>
            <a:off x="343005" y="1593063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5451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38888D-3FC8-5D56-A009-4CF75EA4CDC4}"/>
              </a:ext>
            </a:extLst>
          </p:cNvPr>
          <p:cNvSpPr txBox="1"/>
          <p:nvPr userDrawn="1"/>
        </p:nvSpPr>
        <p:spPr>
          <a:xfrm>
            <a:off x="4294951" y="1593063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05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5178B68-4973-59C0-D306-617FE8FC88C2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85772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DB0D2A-C2E3-F25D-53F4-CF13865C9109}"/>
              </a:ext>
            </a:extLst>
          </p:cNvPr>
          <p:cNvSpPr txBox="1"/>
          <p:nvPr userDrawn="1"/>
        </p:nvSpPr>
        <p:spPr>
          <a:xfrm>
            <a:off x="8246897" y="1572882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988ED98-95EA-FDDD-D6DB-6552BA7D87B7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46300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0713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dar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B74EC4-F077-7ACF-63E6-7A6072899E75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144ED2-A07C-2BEB-4CC6-8EE32AF098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18B36-7136-2B46-5099-B25A0C21EFC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458788"/>
            <a:ext cx="5211794" cy="5761037"/>
          </a:xfrm>
          <a:prstGeom prst="rect">
            <a:avLst/>
          </a:prstGeom>
        </p:spPr>
        <p:txBody>
          <a:bodyPr bIns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513B074-6D4D-5E65-E763-4CBE80D66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095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oup of students walking outside at the Jubilee campus">
            <a:extLst>
              <a:ext uri="{FF2B5EF4-FFF2-40B4-BE49-F238E27FC236}">
                <a16:creationId xmlns:a16="http://schemas.microsoft.com/office/drawing/2014/main" id="{F3A6E300-C087-BDE0-B7B6-C71E0D2AF2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F266575-181D-0C2D-D064-10CE7F267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University of Nottingham logo">
            <a:extLst>
              <a:ext uri="{FF2B5EF4-FFF2-40B4-BE49-F238E27FC236}">
                <a16:creationId xmlns:a16="http://schemas.microsoft.com/office/drawing/2014/main" id="{7DCA2C24-5EEB-AB5B-F13B-1437BFDCD40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28B6B83-73D3-39B9-342E-9B160749B2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D2952EF-E6DB-4C48-B20B-247CE285725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654BEC63-1276-D73F-6E8D-64F2FF3847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5" name="Picture Placeholder 2" descr="Partner logo.&#10;">
            <a:extLst>
              <a:ext uri="{FF2B5EF4-FFF2-40B4-BE49-F238E27FC236}">
                <a16:creationId xmlns:a16="http://schemas.microsoft.com/office/drawing/2014/main" id="{87051EF0-A3DE-6CC6-7FB7-69634DED9E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0693019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header_rever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8FCFD66-2782-25FD-4B6B-8E3FBA800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1358900"/>
            <a:ext cx="6096000" cy="54991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F91BDDD1-ABB8-5513-0EBE-12EB29040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1817688"/>
            <a:ext cx="5219518" cy="4402138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1358900"/>
            <a:ext cx="6096000" cy="5499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1812413"/>
            <a:ext cx="5211794" cy="4407411"/>
          </a:xfrm>
          <a:prstGeom prst="rect">
            <a:avLst/>
          </a:prstGeom>
        </p:spPr>
        <p:txBody>
          <a:bodyPr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B6B00A-DA58-B7AA-2824-078C084A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983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grid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5E44EC-D851-12E4-A4FC-326A1D3AEF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pic>
        <p:nvPicPr>
          <p:cNvPr id="27" name="Picture 26" descr="Image of the Trent Building through the trees">
            <a:extLst>
              <a:ext uri="{FF2B5EF4-FFF2-40B4-BE49-F238E27FC236}">
                <a16:creationId xmlns:a16="http://schemas.microsoft.com/office/drawing/2014/main" id="{9E54FF2A-2B74-5BA4-CF40-EC745ED38F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9000"/>
            <a:ext cx="3035299" cy="3429000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DCCA7DA-43AB-3A07-EF33-FACF17E6C0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429000"/>
            <a:ext cx="3035300" cy="3429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8AE549-3D8C-F8C5-5564-74DC0B0E7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35592" y="3429000"/>
            <a:ext cx="3060408" cy="3429000"/>
          </a:xfrm>
          <a:prstGeom prst="rect">
            <a:avLst/>
          </a:prstGeom>
          <a:solidFill>
            <a:srgbClr val="66C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44000" rIns="180000" rtlCol="0" anchor="ctr"/>
          <a:lstStyle/>
          <a:p>
            <a:pPr algn="ctr"/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ED4FDFF-01CC-7D91-5FE8-76C56AA43E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35300" y="3429000"/>
            <a:ext cx="3060700" cy="3429000"/>
          </a:xfrm>
          <a:prstGeom prst="rect">
            <a:avLst/>
          </a:prstGeom>
        </p:spPr>
        <p:txBody>
          <a:bodyPr lIns="360000" tIns="360000" rIns="360000" bIns="900000"/>
          <a:lstStyle>
            <a:lvl1pPr marL="0" indent="0">
              <a:buNone/>
              <a:defRPr sz="2800" b="1"/>
            </a:lvl1pPr>
            <a:lvl2pPr marL="0" indent="0">
              <a:buNone/>
              <a:defRPr sz="2400"/>
            </a:lvl2pPr>
          </a:lstStyle>
          <a:p>
            <a:pPr lvl="0"/>
            <a:r>
              <a:rPr lang="en-GB" dirty="0"/>
              <a:t>Text box 1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3060408" cy="34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ctr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CF8E0CD1-94EB-05D7-D056-7768B00D42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09950" y="0"/>
            <a:ext cx="3046458" cy="3429000"/>
          </a:xfrm>
          <a:prstGeom prst="rect">
            <a:avLst/>
          </a:prstGeom>
        </p:spPr>
        <p:txBody>
          <a:bodyPr lIns="360000" tIns="432000" rIns="360000" bIns="360000"/>
          <a:lstStyle>
            <a:lvl1pPr marL="0" indent="0">
              <a:buNone/>
              <a:defRPr sz="2800" b="1"/>
            </a:lvl1pPr>
            <a:lvl2pPr marL="0" indent="0">
              <a:buNone/>
              <a:defRPr sz="2400"/>
            </a:lvl2pPr>
          </a:lstStyle>
          <a:p>
            <a:pPr lvl="0"/>
            <a:r>
              <a:rPr lang="en-GB" dirty="0"/>
              <a:t>Text box 2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0767FC-B0EE-2180-5D56-1FD4F2E49E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6408" y="0"/>
            <a:ext cx="3035592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7D5F2ED6-EDF6-AE45-DB32-B0BFFD4C08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70358" y="0"/>
            <a:ext cx="3021642" cy="3429000"/>
          </a:xfrm>
          <a:prstGeom prst="rect">
            <a:avLst/>
          </a:prstGeom>
        </p:spPr>
        <p:txBody>
          <a:bodyPr lIns="360000" tIns="432000" rIns="360000" bIns="360000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buNone/>
              <a:defRPr sz="2400">
                <a:solidFill>
                  <a:schemeClr val="bg1"/>
                </a:solidFill>
              </a:defRPr>
            </a:lvl2pPr>
          </a:lstStyle>
          <a:p>
            <a:pPr lvl="0"/>
            <a:r>
              <a:rPr lang="en-GB" dirty="0"/>
              <a:t>Text box 3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pic>
        <p:nvPicPr>
          <p:cNvPr id="5" name="Picture 4" descr="Two students looking at a computer together.">
            <a:extLst>
              <a:ext uri="{FF2B5EF4-FFF2-40B4-BE49-F238E27FC236}">
                <a16:creationId xmlns:a16="http://schemas.microsoft.com/office/drawing/2014/main" id="{E088E9FE-9D2F-707D-553D-DD7D8D0BF5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5071" y="3429001"/>
            <a:ext cx="6116930" cy="3429000"/>
          </a:xfrm>
          <a:prstGeom prst="rect">
            <a:avLst/>
          </a:prstGeom>
        </p:spPr>
      </p:pic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15B60017-6E9F-37A8-BC85-B1B623D25C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09950" y="3429000"/>
            <a:ext cx="6082050" cy="3429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447ADA44-5ECF-D81F-2E99-B0A321C86A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715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grid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BFA4EF-A742-5BA9-C34E-7BBDD53BD3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8AE549-3D8C-F8C5-5564-74DC0B0E7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29000"/>
            <a:ext cx="6095998" cy="342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13120BCC-8BEC-DF67-24F5-634A4A8C8B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3473" y="3429000"/>
            <a:ext cx="5662527" cy="3429000"/>
          </a:xfrm>
          <a:prstGeom prst="rect">
            <a:avLst/>
          </a:prstGeom>
        </p:spPr>
        <p:txBody>
          <a:bodyPr lIns="0" tIns="360000" rIns="360000" bIns="900000"/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0" indent="0">
              <a:buNone/>
              <a:defRPr sz="2400">
                <a:solidFill>
                  <a:schemeClr val="tx1"/>
                </a:solidFill>
              </a:defRPr>
            </a:lvl2pPr>
          </a:lstStyle>
          <a:p>
            <a:pPr lvl="0"/>
            <a:r>
              <a:rPr lang="en-GB" dirty="0"/>
              <a:t>Text box 1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B0674E-8EA7-AED4-D11A-4B5776ED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3429000"/>
          </a:xfrm>
          <a:prstGeom prst="rect">
            <a:avLst/>
          </a:prstGeom>
          <a:solidFill>
            <a:srgbClr val="102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ctr"/>
            <a:endParaRPr lang="en-US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CDB2B333-8E79-CCA2-11F6-ACE5708FCD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09950" y="0"/>
            <a:ext cx="5656600" cy="3429000"/>
          </a:xfrm>
          <a:prstGeom prst="rect">
            <a:avLst/>
          </a:prstGeom>
        </p:spPr>
        <p:txBody>
          <a:bodyPr lIns="360000" tIns="432000" rIns="360000" bIns="360000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buNone/>
              <a:defRPr sz="2400">
                <a:solidFill>
                  <a:schemeClr val="bg1"/>
                </a:solidFill>
              </a:defRPr>
            </a:lvl2pPr>
          </a:lstStyle>
          <a:p>
            <a:pPr lvl="0"/>
            <a:r>
              <a:rPr lang="en-GB" dirty="0"/>
              <a:t>Text box 2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pic>
        <p:nvPicPr>
          <p:cNvPr id="7" name="Picture 6" descr="A group of students sitting at a table discussing their notes">
            <a:extLst>
              <a:ext uri="{FF2B5EF4-FFF2-40B4-BE49-F238E27FC236}">
                <a16:creationId xmlns:a16="http://schemas.microsoft.com/office/drawing/2014/main" id="{277CEDCB-2DF9-43E7-3E2C-8D6555253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9950" y="3429000"/>
            <a:ext cx="6082050" cy="3429000"/>
          </a:xfrm>
          <a:prstGeom prst="rect">
            <a:avLst/>
          </a:prstGeom>
        </p:spPr>
      </p:pic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212BCA2A-7A54-C6A7-06AA-26279F9F31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09950" y="3429000"/>
            <a:ext cx="6082050" cy="3429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92DEC5A4-D2F7-DF4A-E9B6-9EEEB81A0D46}"/>
              </a:ext>
            </a:extLst>
          </p:cNvPr>
          <p:cNvSpPr txBox="1">
            <a:spLocks/>
          </p:cNvSpPr>
          <p:nvPr userDrawn="1"/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EACED-CA5D-B048-836B-BF30EF0E914A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74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9C39AFA-7D75-A7A1-4DAF-0ABAD9DF1B34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47E610-1FA4-7CBB-1A5C-327EEBFC4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E3DEE5-A7EF-7B8E-B77B-FA9951B99AF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pic>
        <p:nvPicPr>
          <p:cNvPr id="9" name="Picture 8" descr="Picture of a goose at the Jubilee campus surrounded by grass and yellow flowers.&#10;">
            <a:extLst>
              <a:ext uri="{FF2B5EF4-FFF2-40B4-BE49-F238E27FC236}">
                <a16:creationId xmlns:a16="http://schemas.microsoft.com/office/drawing/2014/main" id="{D44FE04A-D494-B805-4FFC-3E58CDD228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3840" y="0"/>
            <a:ext cx="6088160" cy="6858000"/>
          </a:xfrm>
          <a:prstGeom prst="rect">
            <a:avLst/>
          </a:prstGeom>
        </p:spPr>
      </p:pic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C3D460CB-C830-EC38-98D8-0FCA20D78F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CD0FB5E-1C0D-25FF-B88F-DE34AC42D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3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705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_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1D539C-2810-8838-FCB1-661F2CC4B5E5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D230BE-0CFA-E6A8-3D27-DD65772DD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375DF16-3906-148C-E1CC-C228D62951A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2" y="2708904"/>
            <a:ext cx="7192877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pic>
        <p:nvPicPr>
          <p:cNvPr id="4" name="Picture 3" descr="Student sitting at a table looking up in thought">
            <a:extLst>
              <a:ext uri="{FF2B5EF4-FFF2-40B4-BE49-F238E27FC236}">
                <a16:creationId xmlns:a16="http://schemas.microsoft.com/office/drawing/2014/main" id="{1CA42153-23F5-5B5B-930F-FC9F400FB5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9197" y="0"/>
            <a:ext cx="4112804" cy="68580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6FF842C-0A1C-5BFB-750B-CF8A5DCA72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75613" y="0"/>
            <a:ext cx="4116387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75EE26C-6F7A-8BE8-0244-7469236EB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937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s_figures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13D343D-58FF-90A8-CF12-B58A1EB3555B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A4E089-8BEE-9B30-F0FF-FE3EA050FD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E3DEE5-A7EF-7B8E-B77B-FA9951B99AF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6172501-84CA-2832-09E3-09993272AE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D4264C15-FC9D-A249-9CBE-5788F74796D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546851" y="458787"/>
            <a:ext cx="5219700" cy="1253440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96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 in 5</a:t>
            </a:r>
            <a:endParaRPr lang="en-US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CBF27F4D-00D6-8DC3-B716-37C42ED523D8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46851" y="2005609"/>
            <a:ext cx="521969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B09CE73-4B0C-AB83-FA25-0A89E08DE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3429000"/>
            <a:ext cx="3060408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ctr"/>
            <a:endParaRPr lang="en-US"/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43F88302-7C4F-4C28-041C-8FC161F7E0C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546851" y="3876637"/>
            <a:ext cx="2249509" cy="1082568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72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75%</a:t>
            </a:r>
            <a:endParaRPr lang="en-US" dirty="0"/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F696236F-C55D-63EF-E40F-86CAA3745B5A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546851" y="5252587"/>
            <a:ext cx="224950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A7B29CE-90AB-9EAE-FE9F-A4E16C05F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6408" y="3429000"/>
            <a:ext cx="3035592" cy="342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15B44D9F-3A2F-44F2-0CDF-18ED34B0DDE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606468" y="3876637"/>
            <a:ext cx="2249509" cy="1082568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7200" b="1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£2m</a:t>
            </a:r>
            <a:endParaRPr lang="en-US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97FB61D5-B7FA-990B-A16B-05A03FC0098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9606468" y="5252587"/>
            <a:ext cx="224950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CD0FB5E-1C0D-25FF-B88F-DE34AC42D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3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170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s_figures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3AFB14D-FD03-B8EA-7C18-4C05CC9350BB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6A4589-2070-6A43-66F9-67B8DA6A11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E3DEE5-A7EF-7B8E-B77B-FA9951B99AF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B09CE73-4B0C-AB83-FA25-0A89E08DE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-2273"/>
            <a:ext cx="3060408" cy="34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ctr"/>
            <a:endParaRPr lang="en-US"/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43F88302-7C4F-4C28-041C-8FC161F7E0C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546851" y="445364"/>
            <a:ext cx="2249509" cy="1082568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7200" b="1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75%</a:t>
            </a:r>
            <a:endParaRPr lang="en-US" dirty="0"/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F696236F-C55D-63EF-E40F-86CAA3745B5A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546851" y="1821314"/>
            <a:ext cx="224950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A7B29CE-90AB-9EAE-FE9F-A4E16C05F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6408" y="-2273"/>
            <a:ext cx="3035592" cy="3429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15B44D9F-3A2F-44F2-0CDF-18ED34B0DDE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606468" y="445364"/>
            <a:ext cx="2249509" cy="1082568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7200" b="1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£2m</a:t>
            </a:r>
            <a:endParaRPr lang="en-US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97FB61D5-B7FA-990B-A16B-05A03FC0098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9606468" y="1821314"/>
            <a:ext cx="224950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6172501-84CA-2832-09E3-09993272AE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062" y="3429000"/>
            <a:ext cx="6096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D4264C15-FC9D-A249-9CBE-5788F74796D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544913" y="3887787"/>
            <a:ext cx="5219700" cy="1253440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96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 in 5</a:t>
            </a:r>
            <a:endParaRPr lang="en-US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CBF27F4D-00D6-8DC3-B716-37C42ED523D8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44913" y="5434609"/>
            <a:ext cx="521969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CD0FB5E-1C0D-25FF-B88F-DE34AC42D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3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27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image of a person heating glass tubes in a workshop wearing safety gear">
            <a:extLst>
              <a:ext uri="{FF2B5EF4-FFF2-40B4-BE49-F238E27FC236}">
                <a16:creationId xmlns:a16="http://schemas.microsoft.com/office/drawing/2014/main" id="{B066E837-9D3C-251E-819F-79926122AB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63773DA-86C6-B330-CF4F-A36E9B51F5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0"/>
            <a:ext cx="900113" cy="900112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FB8D2C-97CD-1805-B625-00C5EC1505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7078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D29242E-E9EF-E406-E157-D46F6BBDF4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0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439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 University of Nottingham logo.">
            <a:extLst>
              <a:ext uri="{FF2B5EF4-FFF2-40B4-BE49-F238E27FC236}">
                <a16:creationId xmlns:a16="http://schemas.microsoft.com/office/drawing/2014/main" id="{09C51863-6EFE-20EA-B8AF-703D27616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F74E32-2383-DB11-F16E-2B4CE60172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5450" y="1628776"/>
            <a:ext cx="11341100" cy="3960512"/>
          </a:xfrm>
        </p:spPr>
        <p:txBody>
          <a:bodyPr anchor="ctr">
            <a:normAutofit/>
          </a:bodyPr>
          <a:lstStyle>
            <a:lvl1pPr marL="0" indent="0">
              <a:buNone/>
              <a:defRPr sz="4400" b="1" i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1200"/>
              </a:spcBef>
              <a:buNone/>
              <a:defRPr b="0" i="0">
                <a:solidFill>
                  <a:schemeClr val="bg1"/>
                </a:solidFill>
                <a:latin typeface="+mj-lt"/>
              </a:defRPr>
            </a:lvl2pPr>
            <a:lvl3pPr>
              <a:defRPr b="1" i="0">
                <a:solidFill>
                  <a:schemeClr val="bg1"/>
                </a:solidFill>
                <a:latin typeface="Georgia" panose="02040502050405020303" pitchFamily="18" charset="0"/>
              </a:defRPr>
            </a:lvl3pPr>
            <a:lvl4pPr>
              <a:defRPr b="1" i="0">
                <a:solidFill>
                  <a:schemeClr val="bg1"/>
                </a:solidFill>
                <a:latin typeface="Georgia" panose="02040502050405020303" pitchFamily="18" charset="0"/>
              </a:defRPr>
            </a:lvl4pPr>
            <a:lvl5pPr>
              <a:defRPr b="1" i="0">
                <a:solidFill>
                  <a:schemeClr val="bg1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“Your inspiring quote goes here.”</a:t>
            </a:r>
          </a:p>
          <a:p>
            <a:pPr lvl="1"/>
            <a:r>
              <a:rPr lang="en-US" dirty="0"/>
              <a:t>– Name of person, year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7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ac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lecturer writing on a white board">
            <a:extLst>
              <a:ext uri="{FF2B5EF4-FFF2-40B4-BE49-F238E27FC236}">
                <a16:creationId xmlns:a16="http://schemas.microsoft.com/office/drawing/2014/main" id="{9D7E975D-7EAA-8A13-F793-C7ECAFA89B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83678E8-BAEC-EEB9-4524-7F5094060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chemeClr val="bg1">
                  <a:alpha val="36000"/>
                </a:schemeClr>
              </a:gs>
              <a:gs pos="0">
                <a:schemeClr val="bg1">
                  <a:alpha val="36000"/>
                </a:schemeClr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 descr="University of Nottingham logo">
            <a:extLst>
              <a:ext uri="{FF2B5EF4-FFF2-40B4-BE49-F238E27FC236}">
                <a16:creationId xmlns:a16="http://schemas.microsoft.com/office/drawing/2014/main" id="{3078B252-73A9-8E34-6C5E-BAD062758BCE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DAE6A334-8BAA-FF81-501D-901663A8A2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99027B22-A8ED-5D91-EFD1-E3AC533D7C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DB6A4C14-B5C9-AA71-CA7D-1FE42F599BE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F8056D7-DE00-AEA8-6D9E-F000D561AD1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3A581F9-D81B-A0D3-54C1-4A8DFB1730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0" name="Picture Placeholder 2" descr="Partner logo.&#10;">
            <a:extLst>
              <a:ext uri="{FF2B5EF4-FFF2-40B4-BE49-F238E27FC236}">
                <a16:creationId xmlns:a16="http://schemas.microsoft.com/office/drawing/2014/main" id="{C4FF0AC7-FEE7-726F-206C-31391A20862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124049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6982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FAE1E0-DF47-D7BC-2E0F-0A302DD88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6949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_blank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FAE1E0-DF47-D7BC-2E0F-0A302DD88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1255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University of Nottingham castle icon">
            <a:extLst>
              <a:ext uri="{FF2B5EF4-FFF2-40B4-BE49-F238E27FC236}">
                <a16:creationId xmlns:a16="http://schemas.microsoft.com/office/drawing/2014/main" id="{C5BFE164-6BFE-040B-E8AE-85C76B8EAD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2549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Nottingham Logo.">
            <a:extLst>
              <a:ext uri="{FF2B5EF4-FFF2-40B4-BE49-F238E27FC236}">
                <a16:creationId xmlns:a16="http://schemas.microsoft.com/office/drawing/2014/main" id="{4F1ADCAE-67D1-E4DF-B7A1-5951DE4C0D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A48EF3-956C-7FE0-B44A-55E4E8B574B2}"/>
              </a:ext>
            </a:extLst>
          </p:cNvPr>
          <p:cNvSpPr txBox="1"/>
          <p:nvPr userDrawn="1"/>
        </p:nvSpPr>
        <p:spPr>
          <a:xfrm>
            <a:off x="877173" y="2258844"/>
            <a:ext cx="657146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i="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0556-8831-6682-C9D7-CE486771B9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74" y="3722240"/>
            <a:ext cx="9144000" cy="4266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048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 picture of the Trent Building on a bright day">
            <a:extLst>
              <a:ext uri="{FF2B5EF4-FFF2-40B4-BE49-F238E27FC236}">
                <a16:creationId xmlns:a16="http://schemas.microsoft.com/office/drawing/2014/main" id="{6BD05CDF-6F3D-E5F3-AAAF-26A13E5C44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7EB532D-E8E1-8966-DC50-74E1AF744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chemeClr val="bg1">
                  <a:alpha val="36000"/>
                </a:schemeClr>
              </a:gs>
              <a:gs pos="0">
                <a:schemeClr val="bg1">
                  <a:alpha val="36000"/>
                </a:schemeClr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 descr="University of Nottingham logo">
            <a:extLst>
              <a:ext uri="{FF2B5EF4-FFF2-40B4-BE49-F238E27FC236}">
                <a16:creationId xmlns:a16="http://schemas.microsoft.com/office/drawing/2014/main" id="{2B2D1A39-0397-9271-C41D-BD0DDBC49432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6" name="Picture 5" descr="University of Nottingham logo">
              <a:extLst>
                <a:ext uri="{FF2B5EF4-FFF2-40B4-BE49-F238E27FC236}">
                  <a16:creationId xmlns:a16="http://schemas.microsoft.com/office/drawing/2014/main" id="{B6936C8D-5139-3496-BA36-DA3B9A8D40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5132A84A-F57F-6FA7-519F-93E0C35B71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BC1D7A32-2962-8D38-3872-0223C4B7CB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4D72A9E-1EF8-9E50-2D9F-E2FBD578FF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0B8EA4E0-4AC7-76E6-62C9-CEEC9D8C2C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&#10;">
            <a:extLst>
              <a:ext uri="{FF2B5EF4-FFF2-40B4-BE49-F238E27FC236}">
                <a16:creationId xmlns:a16="http://schemas.microsoft.com/office/drawing/2014/main" id="{C5153F9A-EC43-77E6-376C-598AC060ADF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906975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9D85A3C1-D82A-B562-D697-12A7A834D4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14586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853EA-4853-ACD6-CC82-7D33A6FB25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450" y="2258844"/>
            <a:ext cx="7793990" cy="1620837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/>
            </a:lvl1pPr>
          </a:lstStyle>
          <a:p>
            <a:r>
              <a:rPr lang="en-GB" dirty="0"/>
              <a:t>The </a:t>
            </a:r>
            <a:r>
              <a:rPr lang="en-GB"/>
              <a:t>title </a:t>
            </a:r>
            <a:br>
              <a:rPr lang="en-GB"/>
            </a:br>
            <a:r>
              <a:rPr lang="en-GB"/>
              <a:t>goes </a:t>
            </a:r>
            <a:r>
              <a:rPr lang="en-GB" dirty="0"/>
              <a:t>here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0556-8831-6682-C9D7-CE486771B9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450" y="4244162"/>
            <a:ext cx="7793990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subtitle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196E396-D43A-21AF-902E-40BD0AF6B4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text</a:t>
            </a:r>
            <a:endParaRPr lang="en-US" dirty="0"/>
          </a:p>
        </p:txBody>
      </p:sp>
      <p:sp>
        <p:nvSpPr>
          <p:cNvPr id="5" name="Picture Placeholder 2" descr="Partner logo.&#10;">
            <a:extLst>
              <a:ext uri="{FF2B5EF4-FFF2-40B4-BE49-F238E27FC236}">
                <a16:creationId xmlns:a16="http://schemas.microsoft.com/office/drawing/2014/main" id="{A686251C-E48A-AA4A-6E4A-BC5C83A05AB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1256992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h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of the China campus at sunset">
            <a:extLst>
              <a:ext uri="{FF2B5EF4-FFF2-40B4-BE49-F238E27FC236}">
                <a16:creationId xmlns:a16="http://schemas.microsoft.com/office/drawing/2014/main" id="{3362EB9C-5AAD-43BA-3FD9-74FC97B7F0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grpSp>
        <p:nvGrpSpPr>
          <p:cNvPr id="4" name="Group 3" descr="University of Nottingham logo">
            <a:extLst>
              <a:ext uri="{FF2B5EF4-FFF2-40B4-BE49-F238E27FC236}">
                <a16:creationId xmlns:a16="http://schemas.microsoft.com/office/drawing/2014/main" id="{64A855BE-1E23-08C7-2D4C-463A35683911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6" name="Picture 5" descr="University of Nottingham logo">
              <a:extLst>
                <a:ext uri="{FF2B5EF4-FFF2-40B4-BE49-F238E27FC236}">
                  <a16:creationId xmlns:a16="http://schemas.microsoft.com/office/drawing/2014/main" id="{B6936C8D-5139-3496-BA36-DA3B9A8D40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262AEAE6-DD60-DF47-23EC-66DCA2A258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C0D04B19-D275-4903-FB7C-59F4342B7B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4706116-848E-CFD6-3CFC-91CCB1945E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619C8FE-768C-3612-1440-9A6561A8B3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7" name="Picture Placeholder 2" descr="Partner logo.">
            <a:extLst>
              <a:ext uri="{FF2B5EF4-FFF2-40B4-BE49-F238E27FC236}">
                <a16:creationId xmlns:a16="http://schemas.microsoft.com/office/drawing/2014/main" id="{D36CBA7F-C2A7-43D6-A0CA-C9D42B551B9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1706572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Malays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View of the Malaysia campus through the trees with a body of water in front of the building&#10;">
            <a:extLst>
              <a:ext uri="{FF2B5EF4-FFF2-40B4-BE49-F238E27FC236}">
                <a16:creationId xmlns:a16="http://schemas.microsoft.com/office/drawing/2014/main" id="{8A8D9DF8-CB1D-EAF2-E07B-89D7D22340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D6A51CC-9C5E-8F0A-07A8-7AFF5C6C3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 descr="University of Nottingham logo">
            <a:extLst>
              <a:ext uri="{FF2B5EF4-FFF2-40B4-BE49-F238E27FC236}">
                <a16:creationId xmlns:a16="http://schemas.microsoft.com/office/drawing/2014/main" id="{E88CCC24-EB1E-6A4A-85E4-27558E4718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09FB2E1-0CA5-164F-BB88-A99DCC7931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CC4A3B0-71B3-4C2B-7CB1-FF680E1BD51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53B9A27-851E-55AB-119E-61C5C475DA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6" name="Picture Placeholder 2" descr="Partner logo.">
            <a:extLst>
              <a:ext uri="{FF2B5EF4-FFF2-40B4-BE49-F238E27FC236}">
                <a16:creationId xmlns:a16="http://schemas.microsoft.com/office/drawing/2014/main" id="{32116587-F663-143F-75BC-3014C842DB4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167706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versity of Nottingham castle icon">
            <a:extLst>
              <a:ext uri="{FF2B5EF4-FFF2-40B4-BE49-F238E27FC236}">
                <a16:creationId xmlns:a16="http://schemas.microsoft.com/office/drawing/2014/main" id="{A0DB6D3F-5204-F4BF-012D-207A745E3A1B}"/>
              </a:ext>
            </a:extLst>
          </p:cNvPr>
          <p:cNvPicPr>
            <a:picLocks noChangeAspect="1"/>
          </p:cNvPicPr>
          <p:nvPr userDrawn="1"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000" cy="900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C93A7D-3D18-13F0-94FC-7B0CB5559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563" y="0"/>
            <a:ext cx="10440987" cy="900000"/>
          </a:xfrm>
          <a:prstGeom prst="rect">
            <a:avLst/>
          </a:prstGeom>
        </p:spPr>
        <p:txBody>
          <a:bodyPr vert="horz" lIns="0" tIns="180000" rIns="0" bIns="180000" rtlCol="0" anchor="t" anchorCtr="0">
            <a:normAutofit/>
          </a:bodyPr>
          <a:lstStyle/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6EA77C-D93E-4080-9229-521D3E95C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5450" y="1358900"/>
            <a:ext cx="11341099" cy="486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721D480-74CD-04ED-591D-8AF32751D4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70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95" r:id="rId2"/>
    <p:sldLayoutId id="2147483668" r:id="rId3"/>
    <p:sldLayoutId id="2147483669" r:id="rId4"/>
    <p:sldLayoutId id="2147483670" r:id="rId5"/>
    <p:sldLayoutId id="2147483677" r:id="rId6"/>
    <p:sldLayoutId id="2147483715" r:id="rId7"/>
    <p:sldLayoutId id="2147483679" r:id="rId8"/>
    <p:sldLayoutId id="2147483680" r:id="rId9"/>
    <p:sldLayoutId id="2147483704" r:id="rId10"/>
    <p:sldLayoutId id="2147483705" r:id="rId11"/>
    <p:sldLayoutId id="2147483681" r:id="rId12"/>
    <p:sldLayoutId id="2147483682" r:id="rId13"/>
    <p:sldLayoutId id="2147483684" r:id="rId14"/>
    <p:sldLayoutId id="2147483683" r:id="rId15"/>
    <p:sldLayoutId id="2147483702" r:id="rId16"/>
    <p:sldLayoutId id="2147483701" r:id="rId17"/>
    <p:sldLayoutId id="2147483703" r:id="rId18"/>
    <p:sldLayoutId id="2147483671" r:id="rId19"/>
    <p:sldLayoutId id="2147483672" r:id="rId20"/>
    <p:sldLayoutId id="2147483673" r:id="rId21"/>
    <p:sldLayoutId id="2147483674" r:id="rId22"/>
    <p:sldLayoutId id="2147483697" r:id="rId23"/>
    <p:sldLayoutId id="2147483698" r:id="rId24"/>
    <p:sldLayoutId id="2147483699" r:id="rId25"/>
    <p:sldLayoutId id="2147483700" r:id="rId26"/>
    <p:sldLayoutId id="2147483660" r:id="rId27"/>
    <p:sldLayoutId id="2147483694" r:id="rId28"/>
    <p:sldLayoutId id="2147483650" r:id="rId29"/>
    <p:sldLayoutId id="2147483662" r:id="rId30"/>
    <p:sldLayoutId id="2147483709" r:id="rId31"/>
    <p:sldLayoutId id="2147483710" r:id="rId32"/>
    <p:sldLayoutId id="2147483675" r:id="rId33"/>
    <p:sldLayoutId id="2147483712" r:id="rId34"/>
    <p:sldLayoutId id="2147483676" r:id="rId35"/>
    <p:sldLayoutId id="2147483713" r:id="rId36"/>
    <p:sldLayoutId id="2147483687" r:id="rId37"/>
    <p:sldLayoutId id="2147483708" r:id="rId38"/>
    <p:sldLayoutId id="2147483665" r:id="rId39"/>
    <p:sldLayoutId id="2147483711" r:id="rId40"/>
    <p:sldLayoutId id="2147483666" r:id="rId41"/>
    <p:sldLayoutId id="2147483667" r:id="rId42"/>
    <p:sldLayoutId id="2147483663" r:id="rId43"/>
    <p:sldLayoutId id="2147483678" r:id="rId44"/>
    <p:sldLayoutId id="2147483689" r:id="rId45"/>
    <p:sldLayoutId id="2147483690" r:id="rId46"/>
    <p:sldLayoutId id="2147483688" r:id="rId47"/>
    <p:sldLayoutId id="2147483693" r:id="rId48"/>
    <p:sldLayoutId id="2147483686" r:id="rId49"/>
    <p:sldLayoutId id="2147483685" r:id="rId50"/>
    <p:sldLayoutId id="2147483706" r:id="rId51"/>
    <p:sldLayoutId id="2147483707" r:id="rId52"/>
    <p:sldLayoutId id="2147483696" r:id="rId53"/>
    <p:sldLayoutId id="2147483692" r:id="rId54"/>
  </p:sldLayoutIdLst>
  <p:hf hdr="0" ftr="0"/>
  <p:txStyles>
    <p:titleStyle>
      <a:lvl1pPr algn="l" defTabSz="914400" rtl="0" eaLnBrk="1" latinLnBrk="0" hangingPunct="1">
        <a:lnSpc>
          <a:spcPts val="4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35">
          <p15:clr>
            <a:srgbClr val="5ACBF0"/>
          </p15:clr>
        </p15:guide>
        <p15:guide id="2" orient="horz" pos="289">
          <p15:clr>
            <a:srgbClr val="5ACBF0"/>
          </p15:clr>
        </p15:guide>
        <p15:guide id="3" pos="7412">
          <p15:clr>
            <a:srgbClr val="5ACBF0"/>
          </p15:clr>
        </p15:guide>
        <p15:guide id="4" orient="horz" pos="4031">
          <p15:clr>
            <a:srgbClr val="5ACBF0"/>
          </p15:clr>
        </p15:guide>
        <p15:guide id="5" pos="268">
          <p15:clr>
            <a:srgbClr val="5ACBF0"/>
          </p15:clr>
        </p15:guide>
        <p15:guide id="7" orient="horz" pos="856">
          <p15:clr>
            <a:srgbClr val="5ACBF0"/>
          </p15:clr>
        </p15:guide>
        <p15:guide id="9" pos="551">
          <p15:clr>
            <a:srgbClr val="5ACBF0"/>
          </p15:clr>
        </p15:guide>
        <p15:guide id="10" orient="horz" pos="572">
          <p15:clr>
            <a:srgbClr val="5ACBF0"/>
          </p15:clr>
        </p15:guide>
        <p15:guide id="11" orient="horz" pos="3918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76.png"/><Relationship Id="rId4" Type="http://schemas.openxmlformats.org/officeDocument/2006/relationships/image" Target="../media/image7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3" Type="http://schemas.openxmlformats.org/officeDocument/2006/relationships/image" Target="../media/image72.png"/><Relationship Id="rId7" Type="http://schemas.openxmlformats.org/officeDocument/2006/relationships/image" Target="../media/image41.png"/><Relationship Id="rId12" Type="http://schemas.openxmlformats.org/officeDocument/2006/relationships/image" Target="../media/image8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5.png"/><Relationship Id="rId11" Type="http://schemas.openxmlformats.org/officeDocument/2006/relationships/image" Target="../media/image82.png"/><Relationship Id="rId5" Type="http://schemas.openxmlformats.org/officeDocument/2006/relationships/image" Target="../media/image55.png"/><Relationship Id="rId10" Type="http://schemas.openxmlformats.org/officeDocument/2006/relationships/image" Target="../media/image81.png"/><Relationship Id="rId4" Type="http://schemas.openxmlformats.org/officeDocument/2006/relationships/image" Target="../media/image58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9.png"/><Relationship Id="rId11" Type="http://schemas.openxmlformats.org/officeDocument/2006/relationships/image" Target="../media/image370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570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62.jpeg"/><Relationship Id="rId7" Type="http://schemas.openxmlformats.org/officeDocument/2006/relationships/image" Target="../media/image66.em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845AD4-7EC1-F29E-6DFC-580D640A34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2">
                  <a:lumMod val="10000"/>
                </a:schemeClr>
              </a:gs>
              <a:gs pos="62000">
                <a:schemeClr val="bg2">
                  <a:lumMod val="25000"/>
                  <a:alpha val="4000"/>
                </a:schemeClr>
              </a:gs>
              <a:gs pos="80000">
                <a:schemeClr val="accent1">
                  <a:lumMod val="45000"/>
                  <a:lumOff val="55000"/>
                  <a:alpha val="46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81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D199F6-236F-FFF9-1DAE-2B9A4B79A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4658" y="736047"/>
            <a:ext cx="6911016" cy="162083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Magnetic Field Optimisation and Design Procedures for </a:t>
            </a:r>
            <a:br>
              <a:rPr lang="en-GB" sz="3600" dirty="0">
                <a:solidFill>
                  <a:schemeClr val="bg1"/>
                </a:solidFill>
              </a:rPr>
            </a:br>
            <a:r>
              <a:rPr lang="en-GB" sz="3600" dirty="0">
                <a:solidFill>
                  <a:schemeClr val="bg1"/>
                </a:solidFill>
              </a:rPr>
              <a:t>Quantum Sensing Applications</a:t>
            </a:r>
            <a:br>
              <a:rPr lang="en-GB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81181F-97E7-7FA0-EC47-E4DA5B87CD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84" y="6137904"/>
            <a:ext cx="9598564" cy="720096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Dr Chris Morley</a:t>
            </a:r>
          </a:p>
        </p:txBody>
      </p:sp>
    </p:spTree>
    <p:extLst>
      <p:ext uri="{BB962C8B-B14F-4D97-AF65-F5344CB8AC3E}">
        <p14:creationId xmlns:p14="http://schemas.microsoft.com/office/powerpoint/2010/main" val="279322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D400F-BF3E-987C-1514-2CD0E3E98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D0B50-0DA8-62AA-D844-317189154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3637" y="0"/>
            <a:ext cx="11050772" cy="900000"/>
          </a:xfrm>
        </p:spPr>
        <p:txBody>
          <a:bodyPr>
            <a:noAutofit/>
          </a:bodyPr>
          <a:lstStyle/>
          <a:p>
            <a:r>
              <a:rPr lang="en-GB" dirty="0"/>
              <a:t>RF Optically Pumped Magnetometer 2.0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7DC8DF-7F94-38FC-8CC5-BA64BC5ACE09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90181" y="902275"/>
            <a:ext cx="11333076" cy="450367"/>
          </a:xfrm>
        </p:spPr>
        <p:txBody>
          <a:bodyPr/>
          <a:lstStyle/>
          <a:p>
            <a:r>
              <a:rPr lang="en-GB" sz="2000" dirty="0"/>
              <a:t>Bias Coil Wrapper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B9FDA-B302-5B14-D732-EF0BB076D3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52E73883-6348-B4BF-68FD-68CBC442F4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4416" y="1502360"/>
                <a:ext cx="10114728" cy="3777961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/>
                  <a:t>Moved to cuboidal geometry for </a:t>
                </a:r>
                <a:r>
                  <a:rPr lang="en-US" sz="1600" dirty="0" err="1"/>
                  <a:t>vapour</a:t>
                </a:r>
                <a:r>
                  <a:rPr lang="en-US" sz="1600" dirty="0"/>
                  <a:t> cell – 5 x 5 x 5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dirty="0"/>
                  <a:t> volume</a:t>
                </a:r>
              </a:p>
              <a:p>
                <a:r>
                  <a:rPr lang="en-US" sz="1600" dirty="0"/>
                  <a:t>Development of flex PCB net to include all three required bias fields with minimized alignment requirements</a:t>
                </a:r>
              </a:p>
              <a:p>
                <a:r>
                  <a:rPr lang="en-US" sz="1600" dirty="0"/>
                  <a:t>Required 100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600" dirty="0"/>
                  <a:t> with less than 600mA current and max deviation of 2%</a:t>
                </a:r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52E73883-6348-B4BF-68FD-68CBC442F4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4416" y="1502360"/>
                <a:ext cx="10114728" cy="3777961"/>
              </a:xfrm>
              <a:blipFill>
                <a:blip r:embed="rId2"/>
                <a:stretch>
                  <a:fillRect l="-1145" t="-2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F52F9D6E-A907-F977-9140-E0335F96E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87" y="2706914"/>
            <a:ext cx="2619909" cy="394788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6FD4821-DAD2-ED57-A8AC-31566BC885C8}"/>
              </a:ext>
            </a:extLst>
          </p:cNvPr>
          <p:cNvGrpSpPr/>
          <p:nvPr/>
        </p:nvGrpSpPr>
        <p:grpSpPr>
          <a:xfrm>
            <a:off x="3339921" y="3183203"/>
            <a:ext cx="6952395" cy="2591568"/>
            <a:chOff x="3339921" y="3201816"/>
            <a:chExt cx="6952395" cy="259156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B972A9-C4DE-2174-5CD5-0B95E559D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39921" y="3201816"/>
              <a:ext cx="4636573" cy="259156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C09D3570-2BF9-E0D1-835D-D7CED211903C}"/>
                    </a:ext>
                  </a:extLst>
                </p:cNvPr>
                <p:cNvSpPr txBox="1"/>
                <p:nvPr/>
              </p:nvSpPr>
              <p:spPr>
                <a:xfrm>
                  <a:off x="8612494" y="3522679"/>
                  <a:ext cx="1679822" cy="177625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bg1"/>
                      </a:solidFill>
                    </a:rPr>
                    <a:t>Simulated percentage error of: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dirty="0">
                      <a:solidFill>
                        <a:schemeClr val="bg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a14:m>
                  <a:r>
                    <a:rPr lang="en-GB" dirty="0">
                      <a:solidFill>
                        <a:schemeClr val="bg1"/>
                      </a:solidFill>
                    </a:rPr>
                    <a:t> (red)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dirty="0">
                      <a:solidFill>
                        <a:schemeClr val="bg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a14:m>
                  <a:r>
                    <a:rPr lang="en-GB" dirty="0">
                      <a:solidFill>
                        <a:schemeClr val="bg1"/>
                      </a:solidFill>
                    </a:rPr>
                    <a:t> (blue)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dirty="0">
                      <a:solidFill>
                        <a:schemeClr val="bg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a14:m>
                  <a:r>
                    <a:rPr lang="en-GB" dirty="0">
                      <a:solidFill>
                        <a:schemeClr val="bg1"/>
                      </a:solidFill>
                    </a:rPr>
                    <a:t> (black) </a:t>
                  </a: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C09D3570-2BF9-E0D1-835D-D7CED21190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2494" y="3522679"/>
                  <a:ext cx="1679822" cy="1776255"/>
                </a:xfrm>
                <a:prstGeom prst="rect">
                  <a:avLst/>
                </a:prstGeom>
                <a:blipFill>
                  <a:blip r:embed="rId5"/>
                  <a:stretch>
                    <a:fillRect l="-2888" t="-1706" b="-443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4804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D31F30-8CAB-7122-5B81-574F993B1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7A3A9-2517-6D24-392D-F32289715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Magnetometer MK2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E5EF97-F15A-6126-5A48-7AF396C255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2" name="Picture 11" descr="A close up of a green circuit board&#10;&#10;AI-generated content may be incorrect.">
            <a:extLst>
              <a:ext uri="{FF2B5EF4-FFF2-40B4-BE49-F238E27FC236}">
                <a16:creationId xmlns:a16="http://schemas.microsoft.com/office/drawing/2014/main" id="{1314F6F0-BC8B-8844-8BD1-590DFF4F4E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59" b="16306"/>
          <a:stretch>
            <a:fillRect/>
          </a:stretch>
        </p:blipFill>
        <p:spPr>
          <a:xfrm>
            <a:off x="319314" y="1654629"/>
            <a:ext cx="7338218" cy="42455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76A7BA-B1D6-DD48-0973-FB2AFB7E1B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159" t="14179" r="12858" b="7514"/>
          <a:stretch>
            <a:fillRect/>
          </a:stretch>
        </p:blipFill>
        <p:spPr>
          <a:xfrm>
            <a:off x="7984145" y="1028925"/>
            <a:ext cx="3062515" cy="537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48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1A6912-C86B-91DA-D345-9CFE71F81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279C1-B3A7-E7B9-ED92-201BD63A2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Magnetometer MK2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454396-8702-9941-AA87-7FA2DFAFE3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Contour_MAGV_Flex">
            <a:hlinkClick r:id="" action="ppaction://media"/>
            <a:extLst>
              <a:ext uri="{FF2B5EF4-FFF2-40B4-BE49-F238E27FC236}">
                <a16:creationId xmlns:a16="http://schemas.microsoft.com/office/drawing/2014/main" id="{0F5AC1BB-A66F-766D-2878-D3FC4A4FECB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80989" y="1134140"/>
            <a:ext cx="9885916" cy="556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7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96AB7-E505-C890-554E-F6869AD83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8AB91-192E-B3BE-280F-5A30F4157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794EAE-AD58-51F8-1998-8B30FFEDFD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6CE160E5-AEE0-AEC2-0323-FF57B878D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135" y="1717608"/>
            <a:ext cx="11341100" cy="963560"/>
          </a:xfrm>
        </p:spPr>
        <p:txBody>
          <a:bodyPr>
            <a:normAutofit/>
          </a:bodyPr>
          <a:lstStyle/>
          <a:p>
            <a:r>
              <a:rPr lang="en-US" sz="1600" dirty="0"/>
              <a:t>Rapid iteration capabilities due to analytic nature of methods</a:t>
            </a:r>
          </a:p>
          <a:p>
            <a:r>
              <a:rPr lang="en-US" sz="1600" dirty="0"/>
              <a:t>Variety of methods for various different applications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F8A97D-D09C-BFD0-99AE-50D1A448BDB4}"/>
              </a:ext>
            </a:extLst>
          </p:cNvPr>
          <p:cNvSpPr txBox="1"/>
          <p:nvPr/>
        </p:nvSpPr>
        <p:spPr>
          <a:xfrm>
            <a:off x="306614" y="1350744"/>
            <a:ext cx="8496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>
                <a:latin typeface="+mj-lt"/>
              </a:rPr>
              <a:t>Developed robust methods for designing magnetic field shaping systems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13137-37E0-4A12-FD9C-44A1F17A9388}"/>
              </a:ext>
            </a:extLst>
          </p:cNvPr>
          <p:cNvSpPr txBox="1"/>
          <p:nvPr/>
        </p:nvSpPr>
        <p:spPr>
          <a:xfrm>
            <a:off x="219528" y="2495494"/>
            <a:ext cx="67527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Variety of applications and form factors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4560872-4B73-CC4B-01D2-B38EC024C77D}"/>
              </a:ext>
            </a:extLst>
          </p:cNvPr>
          <p:cNvSpPr txBox="1">
            <a:spLocks/>
          </p:cNvSpPr>
          <p:nvPr/>
        </p:nvSpPr>
        <p:spPr>
          <a:xfrm>
            <a:off x="360135" y="2985853"/>
            <a:ext cx="11341100" cy="486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Can incorporate </a:t>
            </a:r>
            <a:r>
              <a:rPr lang="en-US" sz="1600" dirty="0" err="1"/>
              <a:t>mumetal</a:t>
            </a:r>
            <a:r>
              <a:rPr lang="en-US" sz="1600" dirty="0"/>
              <a:t> coupling</a:t>
            </a:r>
          </a:p>
          <a:p>
            <a:r>
              <a:rPr lang="en-US" sz="1600" dirty="0"/>
              <a:t>Co-</a:t>
            </a:r>
            <a:r>
              <a:rPr lang="en-US" sz="1600" dirty="0" err="1"/>
              <a:t>optimisation</a:t>
            </a:r>
            <a:r>
              <a:rPr lang="en-US" sz="1600" dirty="0"/>
              <a:t> of for example, wrapper and end caps</a:t>
            </a:r>
          </a:p>
          <a:p>
            <a:r>
              <a:rPr lang="en-US" sz="1600" dirty="0"/>
              <a:t>Established a reliable and efficient PCB pipeline </a:t>
            </a:r>
          </a:p>
          <a:p>
            <a:r>
              <a:rPr lang="en-US" sz="1600" dirty="0"/>
              <a:t>Retrofitting or incorporated design capabilities</a:t>
            </a:r>
          </a:p>
          <a:p>
            <a:endParaRPr lang="en-US" sz="1600" dirty="0"/>
          </a:p>
          <a:p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  <a:p>
            <a:pPr marL="0" indent="0"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018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0F82F-86A0-5636-F64D-22FF09F19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99376-B9B2-4EF4-DD88-166548D538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AEBB79-E2AB-3439-5D34-01081FCD8884}"/>
              </a:ext>
            </a:extLst>
          </p:cNvPr>
          <p:cNvSpPr txBox="1"/>
          <p:nvPr/>
        </p:nvSpPr>
        <p:spPr>
          <a:xfrm>
            <a:off x="156003" y="4611975"/>
            <a:ext cx="28154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Additional Thanks: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Michael Packer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Peter Hobson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Noah Hardwicke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Sionnach</a:t>
            </a:r>
            <a:r>
              <a:rPr lang="en-GB" sz="1400" dirty="0"/>
              <a:t> Devlin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Dom Simms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7A6247F-0494-45CE-F87B-190D6E2AEF4C}"/>
              </a:ext>
            </a:extLst>
          </p:cNvPr>
          <p:cNvGrpSpPr/>
          <p:nvPr/>
        </p:nvGrpSpPr>
        <p:grpSpPr>
          <a:xfrm>
            <a:off x="7463977" y="935372"/>
            <a:ext cx="4243893" cy="1607577"/>
            <a:chOff x="4934856" y="975920"/>
            <a:chExt cx="4243893" cy="160757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281C84-BCE6-E5CE-7574-48529AACDB72}"/>
                </a:ext>
              </a:extLst>
            </p:cNvPr>
            <p:cNvSpPr txBox="1"/>
            <p:nvPr/>
          </p:nvSpPr>
          <p:spPr>
            <a:xfrm>
              <a:off x="4945749" y="975920"/>
              <a:ext cx="1212160" cy="523220"/>
            </a:xfrm>
            <a:prstGeom prst="rect">
              <a:avLst/>
            </a:prstGeom>
            <a:solidFill>
              <a:srgbClr val="10263B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Our Project Partners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E6DF992-2270-284F-131C-47C9C802F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621" t="16549" r="1627" b="17219"/>
            <a:stretch>
              <a:fillRect/>
            </a:stretch>
          </p:blipFill>
          <p:spPr>
            <a:xfrm>
              <a:off x="5153969" y="1586747"/>
              <a:ext cx="1397157" cy="536441"/>
            </a:xfrm>
            <a:prstGeom prst="rect">
              <a:avLst/>
            </a:prstGeom>
          </p:spPr>
        </p:pic>
        <p:pic>
          <p:nvPicPr>
            <p:cNvPr id="31" name="Picture 30" descr="A black text on a black background&#10;&#10;AI-generated content may be incorrect.">
              <a:extLst>
                <a:ext uri="{FF2B5EF4-FFF2-40B4-BE49-F238E27FC236}">
                  <a16:creationId xmlns:a16="http://schemas.microsoft.com/office/drawing/2014/main" id="{691E45FB-C502-0567-2868-C638D5CCD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4856" y="2220571"/>
              <a:ext cx="1763487" cy="362926"/>
            </a:xfrm>
            <a:prstGeom prst="rect">
              <a:avLst/>
            </a:prstGeom>
          </p:spPr>
        </p:pic>
        <p:pic>
          <p:nvPicPr>
            <p:cNvPr id="32" name="Picture 31" descr="Blue and white text on a black background&#10;&#10;AI-generated content may be incorrect.">
              <a:extLst>
                <a:ext uri="{FF2B5EF4-FFF2-40B4-BE49-F238E27FC236}">
                  <a16:creationId xmlns:a16="http://schemas.microsoft.com/office/drawing/2014/main" id="{4C8901B6-C3AD-B2F6-494C-A60C10AD8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43744" y="1019462"/>
              <a:ext cx="2435005" cy="669627"/>
            </a:xfrm>
            <a:prstGeom prst="rect">
              <a:avLst/>
            </a:prstGeom>
          </p:spPr>
        </p:pic>
        <p:pic>
          <p:nvPicPr>
            <p:cNvPr id="33" name="Picture 32" descr="A black text on a black background&#10;&#10;AI-generated content may be incorrect.">
              <a:extLst>
                <a:ext uri="{FF2B5EF4-FFF2-40B4-BE49-F238E27FC236}">
                  <a16:creationId xmlns:a16="http://schemas.microsoft.com/office/drawing/2014/main" id="{9C997C85-361F-5C5A-506A-048A7D86E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23571" y="1881648"/>
              <a:ext cx="2204484" cy="522644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15B60F6-D65B-ADF4-EE07-085086B894B4}"/>
              </a:ext>
            </a:extLst>
          </p:cNvPr>
          <p:cNvGrpSpPr/>
          <p:nvPr/>
        </p:nvGrpSpPr>
        <p:grpSpPr>
          <a:xfrm>
            <a:off x="3279704" y="1034503"/>
            <a:ext cx="4518102" cy="1451401"/>
            <a:chOff x="3315354" y="946508"/>
            <a:chExt cx="4518102" cy="145140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BE1023FC-8950-D29F-CFC7-50C245C0E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43791" y="946508"/>
              <a:ext cx="2657591" cy="687633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753A07B-2FC5-5CFD-07EF-67AE553AF0A4}"/>
                </a:ext>
              </a:extLst>
            </p:cNvPr>
            <p:cNvSpPr txBox="1"/>
            <p:nvPr/>
          </p:nvSpPr>
          <p:spPr>
            <a:xfrm>
              <a:off x="3315354" y="1659245"/>
              <a:ext cx="252840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David </a:t>
              </a:r>
              <a:r>
                <a:rPr lang="en-GB" sz="1400" dirty="0" err="1"/>
                <a:t>Woolger</a:t>
              </a:r>
              <a:endParaRPr lang="en-GB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Bartel van der Veek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Curtis Manley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DC6CE64-64C9-186B-C8BC-FED494B8A5FE}"/>
                </a:ext>
              </a:extLst>
            </p:cNvPr>
            <p:cNvSpPr txBox="1"/>
            <p:nvPr/>
          </p:nvSpPr>
          <p:spPr>
            <a:xfrm>
              <a:off x="5521806" y="1659245"/>
              <a:ext cx="231165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Philip Marsden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Prashant Patel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Steve Lenham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2721A41-1286-8D89-0E16-C6B7F86FAF31}"/>
              </a:ext>
            </a:extLst>
          </p:cNvPr>
          <p:cNvGrpSpPr/>
          <p:nvPr/>
        </p:nvGrpSpPr>
        <p:grpSpPr>
          <a:xfrm>
            <a:off x="3336839" y="2830367"/>
            <a:ext cx="2009634" cy="2300793"/>
            <a:chOff x="3732630" y="2620086"/>
            <a:chExt cx="2009634" cy="2300793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BC0DC14-C1FB-2B65-6811-4A3C54FF2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65643" y="3158982"/>
              <a:ext cx="1743607" cy="1761897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8A0A6DA-DCAC-34BA-0E60-0DCA50B1D832}"/>
                </a:ext>
              </a:extLst>
            </p:cNvPr>
            <p:cNvSpPr/>
            <p:nvPr/>
          </p:nvSpPr>
          <p:spPr>
            <a:xfrm>
              <a:off x="3732630" y="2620086"/>
              <a:ext cx="2009634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i="1" kern="0" dirty="0" err="1">
                  <a:solidFill>
                    <a:prstClr val="white"/>
                  </a:solidFill>
                  <a:latin typeface="Arial" panose="020B0604020202020204"/>
                  <a:ea typeface="CMU Serif Roman" panose="02000603000000000000" pitchFamily="2" charset="0"/>
                  <a:cs typeface="CMU Serif Roman" panose="02000603000000000000" pitchFamily="2" charset="0"/>
                </a:rPr>
                <a:t>CreateCoil</a:t>
              </a:r>
              <a:r>
                <a:rPr lang="en-GB" sz="1600" i="1" kern="0" dirty="0">
                  <a:solidFill>
                    <a:prstClr val="white"/>
                  </a:solidFill>
                  <a:latin typeface="Arial" panose="020B0604020202020204"/>
                  <a:ea typeface="CMU Serif Roman" panose="02000603000000000000" pitchFamily="2" charset="0"/>
                  <a:cs typeface="CMU Serif Roman" panose="02000603000000000000" pitchFamily="2" charset="0"/>
                </a:rPr>
                <a:t> </a:t>
              </a:r>
              <a:r>
                <a:rPr lang="en-GB" sz="1600" i="1" kern="0" dirty="0" err="1">
                  <a:solidFill>
                    <a:prstClr val="white"/>
                  </a:solidFill>
                  <a:latin typeface="Arial" panose="020B0604020202020204"/>
                  <a:ea typeface="CMU Serif Roman" panose="02000603000000000000" pitchFamily="2" charset="0"/>
                  <a:cs typeface="CMU Serif Roman" panose="02000603000000000000" pitchFamily="2" charset="0"/>
                </a:rPr>
                <a:t>Paclet</a:t>
              </a:r>
              <a:r>
                <a:rPr lang="en-GB" sz="1600" i="1" kern="0" dirty="0">
                  <a:solidFill>
                    <a:prstClr val="white"/>
                  </a:solidFill>
                  <a:latin typeface="Arial" panose="020B0604020202020204"/>
                  <a:ea typeface="CMU Serif Roman" panose="02000603000000000000" pitchFamily="2" charset="0"/>
                  <a:cs typeface="CMU Serif Roman" panose="02000603000000000000" pitchFamily="2" charset="0"/>
                </a:rPr>
                <a:t>:</a:t>
              </a:r>
              <a:endParaRPr kumimoji="0" lang="en-GB" sz="16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CMU Serif Roman" panose="02000603000000000000" pitchFamily="2" charset="0"/>
                <a:cs typeface="CMU Serif Roman" panose="02000603000000000000" pitchFamily="2" charset="0"/>
              </a:endParaRPr>
            </a:p>
          </p:txBody>
        </p:sp>
      </p:grpSp>
      <p:pic>
        <p:nvPicPr>
          <p:cNvPr id="4" name="Picture 3" descr="A black and blue sign with text&#10;&#10;AI-generated content may be incorrect.">
            <a:extLst>
              <a:ext uri="{FF2B5EF4-FFF2-40B4-BE49-F238E27FC236}">
                <a16:creationId xmlns:a16="http://schemas.microsoft.com/office/drawing/2014/main" id="{EB7E5D0B-7296-105C-865E-D7175255F2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9584" y="1006679"/>
            <a:ext cx="2414285" cy="90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98074C-481C-5F54-84E8-A95C975905B8}"/>
              </a:ext>
            </a:extLst>
          </p:cNvPr>
          <p:cNvSpPr txBox="1"/>
          <p:nvPr/>
        </p:nvSpPr>
        <p:spPr>
          <a:xfrm>
            <a:off x="156003" y="1951370"/>
            <a:ext cx="30411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Our Group: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Mark Fromhold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Alister Davis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Niall Holmes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Nandhakishore</a:t>
            </a:r>
            <a:r>
              <a:rPr lang="en-GB" sz="1400" dirty="0"/>
              <a:t> Perarulalan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Kosit</a:t>
            </a:r>
            <a:r>
              <a:rPr lang="en-GB" sz="1400" dirty="0"/>
              <a:t> </a:t>
            </a:r>
            <a:r>
              <a:rPr lang="en-GB" sz="1400" dirty="0" err="1"/>
              <a:t>Wongcharoenbhorn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Thomas Smith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Adam Taylor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Monty Clark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Julen Eccleston Etxeberria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Madeleine Sonnenberg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Alice Ray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16EBEE-10B2-F109-9406-FF24FBC3DC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0012" y="5996970"/>
            <a:ext cx="3199376" cy="7962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B83ED0-60D4-1BC3-5802-714268D1EE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1862" y="5924647"/>
            <a:ext cx="2815430" cy="919414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03469F0-7F41-8490-1D1B-9F50149D2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981" y="5964761"/>
            <a:ext cx="2573974" cy="82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EB293D98-F27E-DB66-8A34-3EE88173F866}"/>
              </a:ext>
            </a:extLst>
          </p:cNvPr>
          <p:cNvGrpSpPr/>
          <p:nvPr/>
        </p:nvGrpSpPr>
        <p:grpSpPr>
          <a:xfrm>
            <a:off x="5666027" y="2770427"/>
            <a:ext cx="6308259" cy="3090109"/>
            <a:chOff x="5666027" y="2770427"/>
            <a:chExt cx="6308259" cy="309010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0FA9C279-666A-9F54-4D80-C078D3ED7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 l="3453" t="10784" r="9709" b="46698"/>
            <a:stretch>
              <a:fillRect/>
            </a:stretch>
          </p:blipFill>
          <p:spPr>
            <a:xfrm>
              <a:off x="5666027" y="2770427"/>
              <a:ext cx="6308259" cy="1228260"/>
            </a:xfrm>
            <a:prstGeom prst="rect">
              <a:avLst/>
            </a:prstGeom>
          </p:spPr>
        </p:pic>
        <p:pic>
          <p:nvPicPr>
            <p:cNvPr id="48" name="Picture 47" descr="A qr code on a white background&#10;&#10;AI-generated content may be incorrect.">
              <a:extLst>
                <a:ext uri="{FF2B5EF4-FFF2-40B4-BE49-F238E27FC236}">
                  <a16:creationId xmlns:a16="http://schemas.microsoft.com/office/drawing/2014/main" id="{1CF144A4-555F-2D17-FD78-5F727DAD6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l="10235" t="9529" r="8868" b="6688"/>
            <a:stretch>
              <a:fillRect/>
            </a:stretch>
          </p:blipFill>
          <p:spPr>
            <a:xfrm>
              <a:off x="9954525" y="4044654"/>
              <a:ext cx="1753345" cy="1815882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0B261C1-D25B-29E4-F7DC-BD093FD4261A}"/>
                </a:ext>
              </a:extLst>
            </p:cNvPr>
            <p:cNvSpPr txBox="1"/>
            <p:nvPr/>
          </p:nvSpPr>
          <p:spPr>
            <a:xfrm>
              <a:off x="5897701" y="5410907"/>
              <a:ext cx="3800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Christopher.Morley2@nottingham.ac.uk</a:t>
              </a:r>
            </a:p>
          </p:txBody>
        </p:sp>
        <p:pic>
          <p:nvPicPr>
            <p:cNvPr id="16" name="Picture 15" descr="A blue text on a black background&#10;&#10;AI-generated content may be incorrect.">
              <a:extLst>
                <a:ext uri="{FF2B5EF4-FFF2-40B4-BE49-F238E27FC236}">
                  <a16:creationId xmlns:a16="http://schemas.microsoft.com/office/drawing/2014/main" id="{C2314CF7-52F4-A6A9-41FE-62A7EF1A0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100919" y="4351679"/>
              <a:ext cx="3171946" cy="800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200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2DF3371-6A7E-C69F-D822-9B66A9479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DBCF4D-C5F8-BD99-FFC7-A5F5CB828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48" y="1736097"/>
            <a:ext cx="11341100" cy="4860925"/>
          </a:xfrm>
        </p:spPr>
        <p:txBody>
          <a:bodyPr>
            <a:normAutofit/>
          </a:bodyPr>
          <a:lstStyle/>
          <a:p>
            <a:r>
              <a:rPr lang="en-US" sz="1600" dirty="0"/>
              <a:t>Stream function methods</a:t>
            </a:r>
          </a:p>
          <a:p>
            <a:pPr lvl="1"/>
            <a:r>
              <a:rPr lang="en-US" sz="1600" dirty="0" err="1"/>
              <a:t>Mumetal</a:t>
            </a:r>
            <a:r>
              <a:rPr lang="en-US" sz="1600" dirty="0"/>
              <a:t> coupling</a:t>
            </a:r>
          </a:p>
          <a:p>
            <a:r>
              <a:rPr lang="en-US" sz="1600" dirty="0"/>
              <a:t>Discrete coil </a:t>
            </a:r>
            <a:r>
              <a:rPr lang="en-US" sz="1600" dirty="0" err="1"/>
              <a:t>optimisation</a:t>
            </a:r>
            <a:endParaRPr lang="en-US" sz="1600" dirty="0"/>
          </a:p>
          <a:p>
            <a:pPr lvl="1"/>
            <a:r>
              <a:rPr lang="en-US" sz="1600" dirty="0"/>
              <a:t>Loops, Saddle and Ellipse coil </a:t>
            </a:r>
            <a:r>
              <a:rPr lang="en-US" sz="1600" dirty="0" err="1"/>
              <a:t>optimisation</a:t>
            </a:r>
            <a:endParaRPr lang="en-US" sz="1600" dirty="0"/>
          </a:p>
          <a:p>
            <a:r>
              <a:rPr lang="en-US" sz="1600" dirty="0"/>
              <a:t>Permanent magnet </a:t>
            </a:r>
            <a:r>
              <a:rPr lang="en-US" sz="1600" dirty="0" err="1"/>
              <a:t>optimisation</a:t>
            </a:r>
            <a:endParaRPr lang="en-US" sz="1600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sz="1600" dirty="0"/>
              <a:t>Hand wound initial tests</a:t>
            </a:r>
          </a:p>
          <a:p>
            <a:pPr lvl="1"/>
            <a:r>
              <a:rPr lang="en-US" sz="1600" dirty="0"/>
              <a:t>Gravimeter and Inertial Navigator</a:t>
            </a:r>
          </a:p>
          <a:p>
            <a:r>
              <a:rPr lang="en-US" sz="1600" dirty="0"/>
              <a:t>GA4 Benchtop Magnetic Shield</a:t>
            </a:r>
          </a:p>
          <a:p>
            <a:pPr lvl="1"/>
            <a:r>
              <a:rPr lang="en-US" sz="1600" dirty="0"/>
              <a:t>First steps towards PCBs</a:t>
            </a:r>
          </a:p>
          <a:p>
            <a:r>
              <a:rPr lang="en-US" sz="1600" dirty="0"/>
              <a:t>RF Optically Pumped Magnetometer Bias Coils</a:t>
            </a:r>
          </a:p>
          <a:p>
            <a:pPr lvl="1"/>
            <a:r>
              <a:rPr lang="en-US" sz="1600" dirty="0"/>
              <a:t>Flex PCB wrapper coils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0F6521-A454-86F2-E503-BC5D663FF9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FB0721C-74E8-5FA7-753E-5CA256B9C81C}"/>
              </a:ext>
            </a:extLst>
          </p:cNvPr>
          <p:cNvSpPr txBox="1">
            <a:spLocks/>
          </p:cNvSpPr>
          <p:nvPr/>
        </p:nvSpPr>
        <p:spPr>
          <a:xfrm>
            <a:off x="360900" y="1379370"/>
            <a:ext cx="11333076" cy="4503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latin typeface="+mj-lt"/>
              </a:rPr>
              <a:t>Our Methods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44D911C-47BA-FD76-AB74-011784784BD3}"/>
              </a:ext>
            </a:extLst>
          </p:cNvPr>
          <p:cNvSpPr txBox="1">
            <a:spLocks/>
          </p:cNvSpPr>
          <p:nvPr/>
        </p:nvSpPr>
        <p:spPr>
          <a:xfrm>
            <a:off x="360900" y="3392104"/>
            <a:ext cx="11333076" cy="4503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latin typeface="+mj-lt"/>
              </a:rPr>
              <a:t>Testing, applications and projects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47859A-0208-39B1-51C6-E55CF49B6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129" y="1736097"/>
            <a:ext cx="3619395" cy="364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93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B460A1-BFE3-DB1E-B40D-02E5BD9EB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Methods: </a:t>
            </a:r>
            <a:r>
              <a:rPr lang="en-US" dirty="0" err="1"/>
              <a:t>Streamfunction</a:t>
            </a:r>
            <a:r>
              <a:rPr lang="en-US" dirty="0"/>
              <a:t> Method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35A029-2F32-3386-8A8D-DEC4B30F75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33472" y="958456"/>
            <a:ext cx="11333076" cy="450367"/>
          </a:xfrm>
        </p:spPr>
        <p:txBody>
          <a:bodyPr/>
          <a:lstStyle/>
          <a:p>
            <a:r>
              <a:rPr lang="en-US" sz="2000" dirty="0"/>
              <a:t>Analytical Stream function Method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12C281-35F5-DC0B-4A95-34BFD7925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471" y="1506214"/>
            <a:ext cx="10815775" cy="37779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Green’s function method determines current density required to generate field, can couple to </a:t>
            </a:r>
            <a:r>
              <a:rPr lang="en-US" sz="1600" dirty="0" err="1"/>
              <a:t>mumetal</a:t>
            </a:r>
            <a:r>
              <a:rPr lang="en-US" sz="1600" dirty="0"/>
              <a:t> if required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A0D742-EF8F-F6F8-0061-9DCC54E1EE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" name="Picture 19" descr="Text, letter&#10;&#10;Description automatically generated">
            <a:extLst>
              <a:ext uri="{FF2B5EF4-FFF2-40B4-BE49-F238E27FC236}">
                <a16:creationId xmlns:a16="http://schemas.microsoft.com/office/drawing/2014/main" id="{4F562A37-17A0-1E5D-0E3F-83F969EE5C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5961" y="2974722"/>
            <a:ext cx="4385094" cy="787068"/>
          </a:xfrm>
          <a:prstGeom prst="rect">
            <a:avLst/>
          </a:prstGeom>
        </p:spPr>
      </p:pic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4B6E3AD4-56DE-9B36-B7D9-040699A027CF}"/>
              </a:ext>
            </a:extLst>
          </p:cNvPr>
          <p:cNvSpPr txBox="1">
            <a:spLocks/>
          </p:cNvSpPr>
          <p:nvPr/>
        </p:nvSpPr>
        <p:spPr>
          <a:xfrm>
            <a:off x="618074" y="2720156"/>
            <a:ext cx="10815775" cy="37779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US" sz="1600" dirty="0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5C6CD502-8410-C68B-4678-96EED09FC8A4}"/>
              </a:ext>
            </a:extLst>
          </p:cNvPr>
          <p:cNvSpPr txBox="1">
            <a:spLocks/>
          </p:cNvSpPr>
          <p:nvPr/>
        </p:nvSpPr>
        <p:spPr>
          <a:xfrm>
            <a:off x="5870676" y="4658589"/>
            <a:ext cx="5492751" cy="37779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Analytical method determines current density, contours of this are then wire paths</a:t>
            </a:r>
          </a:p>
          <a:p>
            <a:r>
              <a:rPr lang="en-US" sz="1600" dirty="0"/>
              <a:t>Resolution not tied to mesh</a:t>
            </a:r>
          </a:p>
          <a:p>
            <a:r>
              <a:rPr lang="en-US" sz="1600" dirty="0"/>
              <a:t>Rapid code execution allows for fast iteration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933EF86-8C27-1759-CB5E-2FED91850156}"/>
              </a:ext>
            </a:extLst>
          </p:cNvPr>
          <p:cNvGrpSpPr/>
          <p:nvPr/>
        </p:nvGrpSpPr>
        <p:grpSpPr>
          <a:xfrm>
            <a:off x="547652" y="3244509"/>
            <a:ext cx="4460216" cy="3785799"/>
            <a:chOff x="797229" y="2917653"/>
            <a:chExt cx="4460216" cy="3785799"/>
          </a:xfrm>
        </p:grpSpPr>
        <p:pic>
          <p:nvPicPr>
            <p:cNvPr id="7" name="Picture 6" descr="A picture containing text, container, dark, glass&#10;&#10;Description automatically generated">
              <a:extLst>
                <a:ext uri="{FF2B5EF4-FFF2-40B4-BE49-F238E27FC236}">
                  <a16:creationId xmlns:a16="http://schemas.microsoft.com/office/drawing/2014/main" id="{E2825B7D-C483-15B1-CE67-A6ACC031CE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20235" y="2917653"/>
              <a:ext cx="1937210" cy="3785799"/>
            </a:xfrm>
            <a:prstGeom prst="rect">
              <a:avLst/>
            </a:prstGeom>
          </p:spPr>
        </p:pic>
        <p:pic>
          <p:nvPicPr>
            <p:cNvPr id="22" name="Picture 21" descr="A picture containing glass, container, light&#10;&#10;Description automatically generated">
              <a:extLst>
                <a:ext uri="{FF2B5EF4-FFF2-40B4-BE49-F238E27FC236}">
                  <a16:creationId xmlns:a16="http://schemas.microsoft.com/office/drawing/2014/main" id="{A755B379-AEAC-7F7E-8214-F093BB88D7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0450" t="10569" r="42516" b="6772"/>
            <a:stretch/>
          </p:blipFill>
          <p:spPr>
            <a:xfrm>
              <a:off x="797229" y="3168124"/>
              <a:ext cx="1604752" cy="3105005"/>
            </a:xfrm>
            <a:prstGeom prst="rect">
              <a:avLst/>
            </a:prstGeom>
          </p:spPr>
        </p:pic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CE8FD22C-D85A-F514-A9BA-06335BA82843}"/>
                </a:ext>
              </a:extLst>
            </p:cNvPr>
            <p:cNvSpPr/>
            <p:nvPr/>
          </p:nvSpPr>
          <p:spPr>
            <a:xfrm>
              <a:off x="2392402" y="4492866"/>
              <a:ext cx="1135112" cy="692076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811851C6-CD12-7725-E9AD-8C0A55DC16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7563" y="1819935"/>
            <a:ext cx="4098826" cy="1041634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E65B8E8D-99CF-028A-EF4B-F63890DDA474}"/>
              </a:ext>
            </a:extLst>
          </p:cNvPr>
          <p:cNvGrpSpPr/>
          <p:nvPr/>
        </p:nvGrpSpPr>
        <p:grpSpPr>
          <a:xfrm>
            <a:off x="458928" y="1820496"/>
            <a:ext cx="4917026" cy="665974"/>
            <a:chOff x="458928" y="1820496"/>
            <a:chExt cx="4917026" cy="66597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965309B-6040-2EF4-BAF1-13D3E572F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47577"/>
            <a:stretch>
              <a:fillRect/>
            </a:stretch>
          </p:blipFill>
          <p:spPr>
            <a:xfrm>
              <a:off x="458928" y="1820496"/>
              <a:ext cx="3566098" cy="66597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1BF0FE3-C0EA-9701-7B15-4880FFE86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23423" t="51159" r="3432"/>
            <a:stretch>
              <a:fillRect/>
            </a:stretch>
          </p:blipFill>
          <p:spPr>
            <a:xfrm>
              <a:off x="2767539" y="1844740"/>
              <a:ext cx="2608415" cy="620465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11DB846-25FC-8A23-45F5-C22255B9D1F1}"/>
              </a:ext>
            </a:extLst>
          </p:cNvPr>
          <p:cNvGrpSpPr/>
          <p:nvPr/>
        </p:nvGrpSpPr>
        <p:grpSpPr>
          <a:xfrm>
            <a:off x="960747" y="2611420"/>
            <a:ext cx="4537098" cy="782140"/>
            <a:chOff x="960747" y="2611420"/>
            <a:chExt cx="4537098" cy="78214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3BBF4E9-A424-0F80-EA5E-D385E4192584}"/>
                </a:ext>
              </a:extLst>
            </p:cNvPr>
            <p:cNvSpPr/>
            <p:nvPr/>
          </p:nvSpPr>
          <p:spPr>
            <a:xfrm>
              <a:off x="2845185" y="3248800"/>
              <a:ext cx="1212385" cy="144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0B38EF2-F281-E85E-91EF-97E34EE48A53}"/>
                </a:ext>
              </a:extLst>
            </p:cNvPr>
            <p:cNvGrpSpPr/>
            <p:nvPr/>
          </p:nvGrpSpPr>
          <p:grpSpPr>
            <a:xfrm>
              <a:off x="960747" y="2611420"/>
              <a:ext cx="4537098" cy="782041"/>
              <a:chOff x="960747" y="2611420"/>
              <a:chExt cx="4537098" cy="782041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3AFE03D-9031-524A-30B9-BA6377BD95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60747" y="2617543"/>
                <a:ext cx="2199381" cy="501614"/>
              </a:xfrm>
              <a:prstGeom prst="rect">
                <a:avLst/>
              </a:prstGeom>
            </p:spPr>
          </p:pic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B70CED78-AD00-8F39-EAEF-DC2AF5D06669}"/>
                  </a:ext>
                </a:extLst>
              </p:cNvPr>
              <p:cNvGrpSpPr/>
              <p:nvPr/>
            </p:nvGrpSpPr>
            <p:grpSpPr>
              <a:xfrm>
                <a:off x="2770672" y="2611420"/>
                <a:ext cx="2727173" cy="782041"/>
                <a:chOff x="2770672" y="2611420"/>
                <a:chExt cx="2727173" cy="782041"/>
              </a:xfrm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F6695557-EF95-E2E9-1607-E3B25CEB765C}"/>
                    </a:ext>
                  </a:extLst>
                </p:cNvPr>
                <p:cNvSpPr/>
                <p:nvPr/>
              </p:nvSpPr>
              <p:spPr>
                <a:xfrm rot="5400000">
                  <a:off x="3771365" y="3107256"/>
                  <a:ext cx="423554" cy="14885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7D7317FD-D581-D45D-A576-BA6E8009C35B}"/>
                    </a:ext>
                  </a:extLst>
                </p:cNvPr>
                <p:cNvGrpSpPr/>
                <p:nvPr/>
              </p:nvGrpSpPr>
              <p:grpSpPr>
                <a:xfrm>
                  <a:off x="2770672" y="2611420"/>
                  <a:ext cx="2727173" cy="662030"/>
                  <a:chOff x="-2046473" y="3286736"/>
                  <a:chExt cx="2727173" cy="662030"/>
                </a:xfrm>
                <a:solidFill>
                  <a:schemeClr val="tx1"/>
                </a:solidFill>
              </p:grpSpPr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D028076C-137C-5627-91B9-860FABF42207}"/>
                      </a:ext>
                    </a:extLst>
                  </p:cNvPr>
                  <p:cNvSpPr/>
                  <p:nvPr/>
                </p:nvSpPr>
                <p:spPr>
                  <a:xfrm>
                    <a:off x="-1256511" y="3286736"/>
                    <a:ext cx="1937211" cy="5243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600" dirty="0"/>
                      <a:t>Pseudo-current density on shield</a:t>
                    </a:r>
                  </a:p>
                </p:txBody>
              </p:sp>
              <p:sp>
                <p:nvSpPr>
                  <p:cNvPr id="19" name="Arrow: Up 18">
                    <a:extLst>
                      <a:ext uri="{FF2B5EF4-FFF2-40B4-BE49-F238E27FC236}">
                        <a16:creationId xmlns:a16="http://schemas.microsoft.com/office/drawing/2014/main" id="{40C192C6-4068-9879-D172-252DE49B5FEE}"/>
                      </a:ext>
                    </a:extLst>
                  </p:cNvPr>
                  <p:cNvSpPr/>
                  <p:nvPr/>
                </p:nvSpPr>
                <p:spPr>
                  <a:xfrm>
                    <a:off x="-2046473" y="3673412"/>
                    <a:ext cx="249382" cy="275354"/>
                  </a:xfrm>
                  <a:prstGeom prst="upArrow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9107AFC5-213E-2F66-7C9D-AAA7D6A13F25}"/>
              </a:ext>
            </a:extLst>
          </p:cNvPr>
          <p:cNvSpPr/>
          <p:nvPr/>
        </p:nvSpPr>
        <p:spPr>
          <a:xfrm>
            <a:off x="6361131" y="3846635"/>
            <a:ext cx="3855258" cy="2976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Boundary conditions to constrain field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B77C3ED-D830-EDD0-BCF9-F7DFD2BFBE0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1351"/>
          <a:stretch>
            <a:fillRect/>
          </a:stretch>
        </p:blipFill>
        <p:spPr>
          <a:xfrm>
            <a:off x="443677" y="3542619"/>
            <a:ext cx="4387433" cy="322159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4D71593-2AB1-0865-83B6-CB73BDE2118D}"/>
              </a:ext>
            </a:extLst>
          </p:cNvPr>
          <p:cNvSpPr txBox="1"/>
          <p:nvPr/>
        </p:nvSpPr>
        <p:spPr>
          <a:xfrm>
            <a:off x="5749364" y="6383351"/>
            <a:ext cx="67527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Packer, M., et al. 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Physical Review Applied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14.5 (2020): 054004</a:t>
            </a: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84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AE662F-6642-4472-2A6C-BB06F4857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772EF0-91C3-6644-1AE3-A05EC8FC6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Methods: </a:t>
            </a:r>
            <a:r>
              <a:rPr lang="en-US" i="1" dirty="0" err="1"/>
              <a:t>CreateCoil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61447D-3191-CFB0-4D18-514ED0E13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EC2DAFC-BC01-7B32-96C8-EFD4ED948656}"/>
              </a:ext>
            </a:extLst>
          </p:cNvPr>
          <p:cNvSpPr txBox="1">
            <a:spLocks/>
          </p:cNvSpPr>
          <p:nvPr/>
        </p:nvSpPr>
        <p:spPr>
          <a:xfrm>
            <a:off x="319127" y="895692"/>
            <a:ext cx="11333076" cy="45036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defRPr sz="32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Building Block </a:t>
            </a:r>
            <a:r>
              <a:rPr lang="en-US" sz="2000" dirty="0" err="1"/>
              <a:t>Optimisation</a:t>
            </a:r>
            <a:endParaRPr lang="en-US" sz="2000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16C28AC-7616-60F8-EF6D-4E289B8878C9}"/>
              </a:ext>
            </a:extLst>
          </p:cNvPr>
          <p:cNvSpPr txBox="1">
            <a:spLocks/>
          </p:cNvSpPr>
          <p:nvPr/>
        </p:nvSpPr>
        <p:spPr>
          <a:xfrm>
            <a:off x="383853" y="1466790"/>
            <a:ext cx="11570178" cy="37779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/>
              <a:t>Optimises</a:t>
            </a:r>
            <a:r>
              <a:rPr lang="en-US" sz="1600" dirty="0"/>
              <a:t> discrete coil loops/saddles/ellipses, more applicable to high magnitude magnetic field requirements</a:t>
            </a:r>
          </a:p>
          <a:p>
            <a:r>
              <a:rPr lang="en-US" sz="1600" dirty="0"/>
              <a:t>Express field as spherical harmonics, and null error harmonics by removing harmonic coefficients.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611FFAC-5A3A-0DC3-742A-AEC126B7E46A}"/>
              </a:ext>
            </a:extLst>
          </p:cNvPr>
          <p:cNvGrpSpPr/>
          <p:nvPr/>
        </p:nvGrpSpPr>
        <p:grpSpPr>
          <a:xfrm>
            <a:off x="2357716" y="2143487"/>
            <a:ext cx="6676375" cy="678435"/>
            <a:chOff x="791682" y="2775640"/>
            <a:chExt cx="6338210" cy="64407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4D02763-73B8-FC10-5513-CAFC70B11A49}"/>
                </a:ext>
              </a:extLst>
            </p:cNvPr>
            <p:cNvSpPr txBox="1"/>
            <p:nvPr/>
          </p:nvSpPr>
          <p:spPr>
            <a:xfrm>
              <a:off x="4403477" y="2790240"/>
              <a:ext cx="2726415" cy="5551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CMU Serif Roman" panose="02000603000000000000" pitchFamily="2" charset="0"/>
                  <a:cs typeface="CMU Serif Roman" panose="02000603000000000000" pitchFamily="2" charset="0"/>
                </a:rPr>
                <a:t>Weighting of magnetic field harmonic, f</a:t>
              </a:r>
              <a:r>
                <a:rPr kumimoji="0" lang="en-GB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CMU Serif Roman" panose="02000603000000000000" pitchFamily="2" charset="0"/>
                  <a:cs typeface="CMU Serif Roman" panose="02000603000000000000" pitchFamily="2" charset="0"/>
                </a:rPr>
                <a:t>n,m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12FDE45-9466-7043-F6F1-51B315197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1682" y="2775640"/>
              <a:ext cx="3104759" cy="644072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B2983D0-954A-C3E9-3665-5D6550A9B5C2}"/>
              </a:ext>
            </a:extLst>
          </p:cNvPr>
          <p:cNvGrpSpPr/>
          <p:nvPr/>
        </p:nvGrpSpPr>
        <p:grpSpPr>
          <a:xfrm>
            <a:off x="127349" y="3010127"/>
            <a:ext cx="5734735" cy="1094283"/>
            <a:chOff x="460527" y="2535274"/>
            <a:chExt cx="5734735" cy="109428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894C7A4-12E2-D280-F33F-485492D712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5506" b="-1505"/>
            <a:stretch/>
          </p:blipFill>
          <p:spPr>
            <a:xfrm>
              <a:off x="2124129" y="2535274"/>
              <a:ext cx="4071133" cy="1094283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FB7AE5F-B09E-C21E-4FC6-841900CC0CE7}"/>
                </a:ext>
              </a:extLst>
            </p:cNvPr>
            <p:cNvSpPr txBox="1"/>
            <p:nvPr/>
          </p:nvSpPr>
          <p:spPr>
            <a:xfrm>
              <a:off x="460527" y="2810005"/>
              <a:ext cx="1539710" cy="5847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CMU Serif Roman" panose="02000603000000000000" pitchFamily="2" charset="0"/>
                  <a:cs typeface="CMU Serif Roman" panose="02000603000000000000" pitchFamily="2" charset="0"/>
                </a:rPr>
                <a:t>Antisymmetric current flow </a:t>
              </a:r>
              <a:endParaRPr kumimoji="0" lang="en-GB" sz="1600" b="0" i="0" u="none" strike="noStrike" kern="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CMU Serif Roman" panose="02000603000000000000" pitchFamily="2" charset="0"/>
                <a:cs typeface="CMU Serif Roman" panose="02000603000000000000" pitchFamily="2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63B407E-E220-5C29-469C-FEF1013AFDAE}"/>
              </a:ext>
            </a:extLst>
          </p:cNvPr>
          <p:cNvGrpSpPr/>
          <p:nvPr/>
        </p:nvGrpSpPr>
        <p:grpSpPr>
          <a:xfrm>
            <a:off x="981779" y="4471682"/>
            <a:ext cx="6964392" cy="2096009"/>
            <a:chOff x="981779" y="4471682"/>
            <a:chExt cx="6964392" cy="2096009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EAA3533-F4FA-F14F-F5C9-3238AA628E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3" t="-71" r="54912" b="2647"/>
            <a:stretch/>
          </p:blipFill>
          <p:spPr>
            <a:xfrm>
              <a:off x="981779" y="4481639"/>
              <a:ext cx="2162463" cy="201647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F8E8CFD-4BC3-FADB-9352-39B2AB6650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0292" t="6554"/>
            <a:stretch/>
          </p:blipFill>
          <p:spPr>
            <a:xfrm>
              <a:off x="5353256" y="4471682"/>
              <a:ext cx="2592915" cy="2096009"/>
            </a:xfrm>
            <a:prstGeom prst="rect">
              <a:avLst/>
            </a:prstGeom>
          </p:spPr>
        </p:pic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0D780F1D-A728-9231-70DB-BA2004F9A970}"/>
                </a:ext>
              </a:extLst>
            </p:cNvPr>
            <p:cNvSpPr/>
            <p:nvPr/>
          </p:nvSpPr>
          <p:spPr>
            <a:xfrm>
              <a:off x="3661636" y="5134000"/>
              <a:ext cx="1135112" cy="692076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CBE5E9B-7B61-4245-2427-8C877378750B}"/>
              </a:ext>
            </a:extLst>
          </p:cNvPr>
          <p:cNvGrpSpPr/>
          <p:nvPr/>
        </p:nvGrpSpPr>
        <p:grpSpPr>
          <a:xfrm>
            <a:off x="253500" y="4250693"/>
            <a:ext cx="8309505" cy="2519227"/>
            <a:chOff x="319127" y="1402736"/>
            <a:chExt cx="8309505" cy="251922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9CABC45-0327-AD7F-50E6-C167F16902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7" t="11665" r="3593" b="9594"/>
            <a:stretch/>
          </p:blipFill>
          <p:spPr>
            <a:xfrm>
              <a:off x="319127" y="1532662"/>
              <a:ext cx="3277783" cy="2357695"/>
            </a:xfrm>
            <a:prstGeom prst="rect">
              <a:avLst/>
            </a:prstGeom>
          </p:spPr>
        </p:pic>
        <p:pic>
          <p:nvPicPr>
            <p:cNvPr id="14" name="Picture 13" descr="Chart, diagram, surface chart&#10;&#10;Description automatically generated">
              <a:extLst>
                <a:ext uri="{FF2B5EF4-FFF2-40B4-BE49-F238E27FC236}">
                  <a16:creationId xmlns:a16="http://schemas.microsoft.com/office/drawing/2014/main" id="{9E2A3FFE-A8FC-7982-71AD-6D1B8D6A15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7" t="8644" b="10226"/>
            <a:stretch/>
          </p:blipFill>
          <p:spPr>
            <a:xfrm>
              <a:off x="5144232" y="1402736"/>
              <a:ext cx="3484400" cy="2519227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9FD3E81D-B74B-E469-2396-2A73DE8A59E3}"/>
              </a:ext>
            </a:extLst>
          </p:cNvPr>
          <p:cNvSpPr/>
          <p:nvPr/>
        </p:nvSpPr>
        <p:spPr>
          <a:xfrm>
            <a:off x="8478598" y="4198694"/>
            <a:ext cx="2025804" cy="107721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CMU Serif Roman" panose="02000603000000000000" pitchFamily="2" charset="0"/>
                <a:cs typeface="CMU Serif Roman" panose="02000603000000000000" pitchFamily="2" charset="0"/>
              </a:rPr>
              <a:t>Optimal volume where the field deviates by &lt;1% is </a:t>
            </a:r>
            <a:r>
              <a:rPr lang="en-GB" sz="1600" kern="0">
                <a:solidFill>
                  <a:prstClr val="white"/>
                </a:solidFill>
                <a:latin typeface="Arial" panose="020B0604020202020204"/>
                <a:ea typeface="CMU Serif Roman" panose="02000603000000000000" pitchFamily="2" charset="0"/>
                <a:cs typeface="CMU Serif Roman" panose="02000603000000000000" pitchFamily="2" charset="0"/>
              </a:rPr>
              <a:t>~3</a:t>
            </a:r>
            <a:r>
              <a:rPr kumimoji="0" lang="en-GB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CMU Serif Roman" panose="02000603000000000000" pitchFamily="2" charset="0"/>
                <a:cs typeface="CMU Serif Roman" panose="02000603000000000000" pitchFamily="2" charset="0"/>
              </a:rPr>
              <a:t>times greater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82F6BE-998E-A5D3-7062-3B9F5C5A110A}"/>
              </a:ext>
            </a:extLst>
          </p:cNvPr>
          <p:cNvSpPr txBox="1"/>
          <p:nvPr/>
        </p:nvSpPr>
        <p:spPr>
          <a:xfrm>
            <a:off x="8323747" y="6336858"/>
            <a:ext cx="2886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P. J. Hobson et al., IEEE TIM </a:t>
            </a:r>
          </a:p>
          <a:p>
            <a:r>
              <a:rPr lang="en-GB" sz="1200" dirty="0"/>
              <a:t>Vol 72 doi:10.1109/TIM.2023.3284138.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F3EEA4-8EA0-3139-36FF-FCDCCF8C6B19}"/>
              </a:ext>
            </a:extLst>
          </p:cNvPr>
          <p:cNvGrpSpPr/>
          <p:nvPr/>
        </p:nvGrpSpPr>
        <p:grpSpPr>
          <a:xfrm>
            <a:off x="8773069" y="5079437"/>
            <a:ext cx="3189929" cy="1338820"/>
            <a:chOff x="8773069" y="5079437"/>
            <a:chExt cx="3189929" cy="133882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C909DAD-5681-34EB-04B5-82CC3652A37D}"/>
                </a:ext>
              </a:extLst>
            </p:cNvPr>
            <p:cNvGrpSpPr/>
            <p:nvPr/>
          </p:nvGrpSpPr>
          <p:grpSpPr>
            <a:xfrm>
              <a:off x="8844862" y="5079437"/>
              <a:ext cx="3118136" cy="1338820"/>
              <a:chOff x="8844862" y="5079437"/>
              <a:chExt cx="3118136" cy="133882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697CD3E-0AF9-2F92-907D-082D74F57E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638076" y="5079437"/>
                <a:ext cx="1324922" cy="1338820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D628F9C-9059-C9F9-212A-E1846148DBD2}"/>
                  </a:ext>
                </a:extLst>
              </p:cNvPr>
              <p:cNvSpPr/>
              <p:nvPr/>
            </p:nvSpPr>
            <p:spPr>
              <a:xfrm>
                <a:off x="8844862" y="5743589"/>
                <a:ext cx="1318545" cy="58477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600" i="1" kern="0" dirty="0" err="1">
                    <a:solidFill>
                      <a:prstClr val="white"/>
                    </a:solidFill>
                    <a:latin typeface="Arial" panose="020B0604020202020204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CreateCoil</a:t>
                </a:r>
                <a:r>
                  <a:rPr lang="en-GB" sz="1600" i="1" kern="0" dirty="0">
                    <a:solidFill>
                      <a:prstClr val="white"/>
                    </a:solidFill>
                    <a:latin typeface="Arial" panose="020B0604020202020204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 </a:t>
                </a:r>
                <a:r>
                  <a:rPr lang="en-GB" sz="1600" i="1" kern="0" dirty="0" err="1">
                    <a:solidFill>
                      <a:prstClr val="white"/>
                    </a:solidFill>
                    <a:latin typeface="Arial" panose="020B0604020202020204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Paclet</a:t>
                </a:r>
                <a:r>
                  <a:rPr lang="en-GB" sz="1600" i="1" kern="0" dirty="0">
                    <a:solidFill>
                      <a:prstClr val="white"/>
                    </a:solidFill>
                    <a:latin typeface="Arial" panose="020B0604020202020204"/>
                    <a:ea typeface="CMU Serif Roman" panose="02000603000000000000" pitchFamily="2" charset="0"/>
                    <a:cs typeface="CMU Serif Roman" panose="02000603000000000000" pitchFamily="2" charset="0"/>
                  </a:rPr>
                  <a:t>:</a:t>
                </a:r>
                <a:endParaRPr kumimoji="0" lang="en-GB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CMU Serif Roman" panose="02000603000000000000" pitchFamily="2" charset="0"/>
                  <a:cs typeface="CMU Serif Roman" panose="02000603000000000000" pitchFamily="2" charset="0"/>
                </a:endParaRPr>
              </a:p>
            </p:txBody>
          </p: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1C986DB-E54D-F312-1CB5-5F4925C2DFF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15587" t="31296" r="6833" b="35584"/>
            <a:stretch>
              <a:fillRect/>
            </a:stretch>
          </p:blipFill>
          <p:spPr>
            <a:xfrm>
              <a:off x="8773069" y="5334973"/>
              <a:ext cx="1462129" cy="349554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078313-0405-704C-6BC4-AD40A5B65A75}"/>
              </a:ext>
            </a:extLst>
          </p:cNvPr>
          <p:cNvGrpSpPr/>
          <p:nvPr/>
        </p:nvGrpSpPr>
        <p:grpSpPr>
          <a:xfrm>
            <a:off x="6546056" y="2705131"/>
            <a:ext cx="5262091" cy="1306219"/>
            <a:chOff x="6546056" y="2705131"/>
            <a:chExt cx="5262091" cy="130621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31B3CC9-C630-211F-B58E-3F882F927BD6}"/>
                </a:ext>
              </a:extLst>
            </p:cNvPr>
            <p:cNvGrpSpPr/>
            <p:nvPr/>
          </p:nvGrpSpPr>
          <p:grpSpPr>
            <a:xfrm>
              <a:off x="6546056" y="3148742"/>
              <a:ext cx="5262091" cy="862608"/>
              <a:chOff x="6546056" y="3148742"/>
              <a:chExt cx="5262091" cy="862608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09D7EDD3-2421-E5F9-D49B-2A92267131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323747" y="3148742"/>
                <a:ext cx="3484400" cy="84635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83C81673-C410-702C-FBE8-480BA53A38F1}"/>
                      </a:ext>
                    </a:extLst>
                  </p:cNvPr>
                  <p:cNvSpPr txBox="1"/>
                  <p:nvPr/>
                </p:nvSpPr>
                <p:spPr>
                  <a:xfrm>
                    <a:off x="6546056" y="3148742"/>
                    <a:ext cx="1539710" cy="8626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/>
                        <a:ea typeface="CMU Serif Roman" panose="02000603000000000000" pitchFamily="2" charset="0"/>
                        <a:cs typeface="CMU Serif Roman" panose="02000603000000000000" pitchFamily="2" charset="0"/>
                      </a:rPr>
                      <a:t>Substitute in for Helmholtz loop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kumimoji="0" lang="en-GB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0" lang="en-GB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kumimoji="0" lang="en-GB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𝜙</m:t>
                            </m:r>
                          </m:sub>
                          <m:sup>
                            <m:r>
                              <a:rPr kumimoji="0" lang="en-GB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kumimoji="0" lang="en-GB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</m:oMath>
                    </a14:m>
                    <a:endParaRPr kumimoji="0" lang="en-GB" sz="16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/>
                      <a:ea typeface="CMU Serif Roman" panose="02000603000000000000" pitchFamily="2" charset="0"/>
                      <a:cs typeface="CMU Serif Roman" panose="02000603000000000000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83C81673-C410-702C-FBE8-480BA53A38F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46056" y="3148742"/>
                    <a:ext cx="1539710" cy="862608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2128" r="-1587" b="-4965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7642F57-297F-B165-9983-C9FE9C0E5E9B}"/>
                    </a:ext>
                  </a:extLst>
                </p:cNvPr>
                <p:cNvSpPr txBox="1"/>
                <p:nvPr/>
              </p:nvSpPr>
              <p:spPr>
                <a:xfrm>
                  <a:off x="10339830" y="2705131"/>
                  <a:ext cx="1362278" cy="38504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acc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7642F57-297F-B165-9983-C9FE9C0E5E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39830" y="2705131"/>
                  <a:ext cx="1362278" cy="385042"/>
                </a:xfrm>
                <a:prstGeom prst="rect">
                  <a:avLst/>
                </a:prstGeom>
                <a:blipFill>
                  <a:blip r:embed="rId12"/>
                  <a:stretch>
                    <a:fillRect t="-1587" b="-1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1234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2C427-5395-1410-D70B-685B7B0CD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F073E5E-DC55-3BEB-C5B3-838480F8C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Methods: Permanent Magnets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EEE683-E613-6CC8-842A-A89A1920A589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33472" y="958456"/>
            <a:ext cx="11333076" cy="450367"/>
          </a:xfrm>
        </p:spPr>
        <p:txBody>
          <a:bodyPr/>
          <a:lstStyle/>
          <a:p>
            <a:r>
              <a:rPr lang="en-US" sz="2000" dirty="0"/>
              <a:t>Expanding Green’s Function Methods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E19682-FB72-CA7F-3625-58740591F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472" y="1506214"/>
            <a:ext cx="11333076" cy="3777961"/>
          </a:xfrm>
        </p:spPr>
        <p:txBody>
          <a:bodyPr>
            <a:normAutofit/>
          </a:bodyPr>
          <a:lstStyle/>
          <a:p>
            <a:r>
              <a:rPr lang="en-US" sz="1600" dirty="0"/>
              <a:t>Applying similar methods to determine permanent magnet arrangements, by utilizing the scalar potential</a:t>
            </a:r>
          </a:p>
          <a:p>
            <a:r>
              <a:rPr lang="en-US" sz="1600" dirty="0"/>
              <a:t>Suitable for cases where the field is constantly required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5BA99F-F014-F506-3FA2-1EDCA8E6D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3E1110-2A65-9AA2-9AF2-E1B799921E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075"/>
          <a:stretch>
            <a:fillRect/>
          </a:stretch>
        </p:blipFill>
        <p:spPr>
          <a:xfrm>
            <a:off x="194077" y="2939321"/>
            <a:ext cx="4455895" cy="8312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AB64F4-F862-A4CB-ADBA-1F8FB922A4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806" t="18364" r="14384" b="12047"/>
          <a:stretch>
            <a:fillRect/>
          </a:stretch>
        </p:blipFill>
        <p:spPr>
          <a:xfrm>
            <a:off x="340609" y="2216828"/>
            <a:ext cx="2055910" cy="4148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4DACE60-7BF5-FE0F-9C04-F3CB3320CE2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23" t="6700" r="1955" b="7925"/>
          <a:stretch>
            <a:fillRect/>
          </a:stretch>
        </p:blipFill>
        <p:spPr>
          <a:xfrm>
            <a:off x="139025" y="3954247"/>
            <a:ext cx="4720977" cy="265985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CBF0E29-2D62-6EE6-D649-DA3CD0A3AEDB}"/>
              </a:ext>
            </a:extLst>
          </p:cNvPr>
          <p:cNvSpPr txBox="1"/>
          <p:nvPr/>
        </p:nvSpPr>
        <p:spPr>
          <a:xfrm>
            <a:off x="4839299" y="2570243"/>
            <a:ext cx="1829558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Expand using cylindrical Green’s function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046F0B-151C-D566-A084-7AE48D623BE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6899" t="8042" r="26423" b="11534"/>
          <a:stretch>
            <a:fillRect/>
          </a:stretch>
        </p:blipFill>
        <p:spPr>
          <a:xfrm>
            <a:off x="5639912" y="3949204"/>
            <a:ext cx="2057889" cy="26598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24E4BF-A347-7C70-62BA-C1987D6C9C7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2275"/>
          <a:stretch>
            <a:fillRect/>
          </a:stretch>
        </p:blipFill>
        <p:spPr>
          <a:xfrm>
            <a:off x="7997926" y="4145212"/>
            <a:ext cx="3575348" cy="235290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E7DC26A-D444-C23D-3D0F-745746927139}"/>
              </a:ext>
            </a:extLst>
          </p:cNvPr>
          <p:cNvGrpSpPr/>
          <p:nvPr/>
        </p:nvGrpSpPr>
        <p:grpSpPr>
          <a:xfrm>
            <a:off x="7270112" y="2216828"/>
            <a:ext cx="4797064" cy="1532615"/>
            <a:chOff x="7270112" y="2216828"/>
            <a:chExt cx="4797064" cy="153261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3BEEC0C-2B67-29BB-E815-FC001C9C5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2545" t="1535" r="3832" b="4413"/>
            <a:stretch>
              <a:fillRect/>
            </a:stretch>
          </p:blipFill>
          <p:spPr>
            <a:xfrm>
              <a:off x="7270112" y="2359243"/>
              <a:ext cx="4750007" cy="1390200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42612FC-E6AF-4C4A-1B1F-5D6C46D73CA9}"/>
                </a:ext>
              </a:extLst>
            </p:cNvPr>
            <p:cNvGrpSpPr/>
            <p:nvPr/>
          </p:nvGrpSpPr>
          <p:grpSpPr>
            <a:xfrm>
              <a:off x="10595430" y="2216828"/>
              <a:ext cx="1471746" cy="1034372"/>
              <a:chOff x="10595430" y="2216828"/>
              <a:chExt cx="1471746" cy="1034372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39AEFFE-3703-2C89-741D-E3120180F3C3}"/>
                  </a:ext>
                </a:extLst>
              </p:cNvPr>
              <p:cNvSpPr/>
              <p:nvPr/>
            </p:nvSpPr>
            <p:spPr>
              <a:xfrm>
                <a:off x="10595430" y="2216828"/>
                <a:ext cx="1471746" cy="56310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/>
                  <a:t>Surface magnetisation</a:t>
                </a:r>
              </a:p>
            </p:txBody>
          </p:sp>
          <p:sp>
            <p:nvSpPr>
              <p:cNvPr id="13" name="Arrow: Down 12">
                <a:extLst>
                  <a:ext uri="{FF2B5EF4-FFF2-40B4-BE49-F238E27FC236}">
                    <a16:creationId xmlns:a16="http://schemas.microsoft.com/office/drawing/2014/main" id="{8B6D3379-9736-C20C-6B3A-ABDA42E4A598}"/>
                  </a:ext>
                </a:extLst>
              </p:cNvPr>
              <p:cNvSpPr/>
              <p:nvPr/>
            </p:nvSpPr>
            <p:spPr>
              <a:xfrm>
                <a:off x="11573274" y="2758158"/>
                <a:ext cx="286137" cy="493042"/>
              </a:xfrm>
              <a:prstGeom prst="downArrow">
                <a:avLst/>
              </a:prstGeom>
              <a:solidFill>
                <a:srgbClr val="10263B"/>
              </a:solidFill>
              <a:ln>
                <a:solidFill>
                  <a:srgbClr val="10263B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566B05F-594F-12B8-B4B4-39D976F7A1E9}"/>
              </a:ext>
            </a:extLst>
          </p:cNvPr>
          <p:cNvSpPr txBox="1"/>
          <p:nvPr/>
        </p:nvSpPr>
        <p:spPr>
          <a:xfrm>
            <a:off x="0" y="6593927"/>
            <a:ext cx="54082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Hobson, P. J., Morley, C. et al. Physical Review Applied 22.3 (2024): 034015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0517E6-9113-AC67-5525-DBBD626B6F79}"/>
              </a:ext>
            </a:extLst>
          </p:cNvPr>
          <p:cNvSpPr txBox="1"/>
          <p:nvPr/>
        </p:nvSpPr>
        <p:spPr>
          <a:xfrm>
            <a:off x="7482227" y="6531822"/>
            <a:ext cx="675277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Morley C. et al. – In Progress</a:t>
            </a:r>
          </a:p>
        </p:txBody>
      </p:sp>
    </p:spTree>
    <p:extLst>
      <p:ext uri="{BB962C8B-B14F-4D97-AF65-F5344CB8AC3E}">
        <p14:creationId xmlns:p14="http://schemas.microsoft.com/office/powerpoint/2010/main" val="343775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7382A7-900A-21D4-FADC-B88ED1663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DF3E4B-C4CE-5D05-FB58-F9E6B5E45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079" y="8788"/>
            <a:ext cx="5211677" cy="900000"/>
          </a:xfrm>
        </p:spPr>
        <p:txBody>
          <a:bodyPr/>
          <a:lstStyle/>
          <a:p>
            <a:r>
              <a:rPr lang="en-US" dirty="0"/>
              <a:t>Initial Applications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B0DF3-2738-0CDF-263F-F66A5B0830A5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34236" y="1035000"/>
            <a:ext cx="5211677" cy="450367"/>
          </a:xfrm>
        </p:spPr>
        <p:txBody>
          <a:bodyPr/>
          <a:lstStyle/>
          <a:p>
            <a:r>
              <a:rPr lang="en-US" sz="2000" dirty="0"/>
              <a:t>Gravimeter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748D0-AD7D-04AA-1B1F-C42D29394C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16DBC4F-FECD-2594-9407-96934BF42F78}"/>
              </a:ext>
            </a:extLst>
          </p:cNvPr>
          <p:cNvSpPr/>
          <p:nvPr/>
        </p:nvSpPr>
        <p:spPr>
          <a:xfrm>
            <a:off x="6320834" y="4490890"/>
            <a:ext cx="1805829" cy="231108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3887E33-D414-4626-7722-7D4C0E98393C}"/>
              </a:ext>
            </a:extLst>
          </p:cNvPr>
          <p:cNvSpPr/>
          <p:nvPr/>
        </p:nvSpPr>
        <p:spPr>
          <a:xfrm>
            <a:off x="8378040" y="4803169"/>
            <a:ext cx="1476416" cy="1932517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1">
                <a:extLst>
                  <a:ext uri="{FF2B5EF4-FFF2-40B4-BE49-F238E27FC236}">
                    <a16:creationId xmlns:a16="http://schemas.microsoft.com/office/drawing/2014/main" id="{EC1ADD06-7F8C-F7B1-96E6-38F29189AD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4794" y="1529221"/>
                <a:ext cx="5824663" cy="4240207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/>
                  <a:t>First application of stream function methods</a:t>
                </a:r>
              </a:p>
              <a:p>
                <a:r>
                  <a:rPr lang="en-US" sz="1600" dirty="0" err="1"/>
                  <a:t>Utilising</a:t>
                </a:r>
                <a:r>
                  <a:rPr lang="en-US" sz="1600" dirty="0"/>
                  <a:t> 3D printed former with hand wound coil traces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Less than 1% error over target region</a:t>
                </a:r>
              </a:p>
              <a:p>
                <a:r>
                  <a:rPr lang="en-US" sz="1600" dirty="0"/>
                  <a:t>Estimated reduction of the systematic shift from the quadratic Zeeman effect from </a:t>
                </a:r>
                <a:r>
                  <a:rPr lang="en-US" sz="1600" b="1" dirty="0"/>
                  <a:t>90mrad to 9.9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1600" b="1" dirty="0"/>
                  <a:t>rad</a:t>
                </a:r>
              </a:p>
            </p:txBody>
          </p:sp>
        </mc:Choice>
        <mc:Fallback xmlns="">
          <p:sp>
            <p:nvSpPr>
              <p:cNvPr id="27" name="Content Placeholder 1">
                <a:extLst>
                  <a:ext uri="{FF2B5EF4-FFF2-40B4-BE49-F238E27FC236}">
                    <a16:creationId xmlns:a16="http://schemas.microsoft.com/office/drawing/2014/main" id="{EC1ADD06-7F8C-F7B1-96E6-38F29189AD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4794" y="1529221"/>
                <a:ext cx="5824663" cy="4240207"/>
              </a:xfrm>
              <a:blipFill>
                <a:blip r:embed="rId4"/>
                <a:stretch>
                  <a:fillRect l="-1987" t="-2158" r="-1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51062E47-3B0A-ABD4-FC1C-D8874404222B}"/>
              </a:ext>
            </a:extLst>
          </p:cNvPr>
          <p:cNvSpPr/>
          <p:nvPr/>
        </p:nvSpPr>
        <p:spPr>
          <a:xfrm>
            <a:off x="1297307" y="2322283"/>
            <a:ext cx="3265226" cy="20621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en-GB" sz="1600" b="1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Hybrid coil systems for atom interferometry: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Reduce quadratic Zeeman effect induced error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Control atoms during preparation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Reduce sensor size, weight, and bulk </a:t>
            </a:r>
          </a:p>
        </p:txBody>
      </p:sp>
      <p:pic>
        <p:nvPicPr>
          <p:cNvPr id="1026" name="Picture 2" descr="Figure 6">
            <a:extLst>
              <a:ext uri="{FF2B5EF4-FFF2-40B4-BE49-F238E27FC236}">
                <a16:creationId xmlns:a16="http://schemas.microsoft.com/office/drawing/2014/main" id="{B0F04E2D-F223-4303-B9FF-EC1D80F563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92"/>
          <a:stretch>
            <a:fillRect/>
          </a:stretch>
        </p:blipFill>
        <p:spPr bwMode="auto">
          <a:xfrm>
            <a:off x="9025349" y="2288385"/>
            <a:ext cx="3139040" cy="237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igure 6">
            <a:extLst>
              <a:ext uri="{FF2B5EF4-FFF2-40B4-BE49-F238E27FC236}">
                <a16:creationId xmlns:a16="http://schemas.microsoft.com/office/drawing/2014/main" id="{53D2B2EE-27FF-81C7-D756-29A3F4E735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20"/>
          <a:stretch>
            <a:fillRect/>
          </a:stretch>
        </p:blipFill>
        <p:spPr bwMode="auto">
          <a:xfrm>
            <a:off x="6190983" y="56022"/>
            <a:ext cx="3229281" cy="232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859AAF1-B5C9-0375-0175-580055A90C95}"/>
              </a:ext>
            </a:extLst>
          </p:cNvPr>
          <p:cNvSpPr/>
          <p:nvPr/>
        </p:nvSpPr>
        <p:spPr>
          <a:xfrm>
            <a:off x="6190983" y="2568504"/>
            <a:ext cx="2712840" cy="1815882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Without Passive Shielding: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Dark blue dash – Theory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Triangles - Experiment</a:t>
            </a:r>
          </a:p>
          <a:p>
            <a:pPr defTabSz="457200">
              <a:defRPr/>
            </a:pPr>
            <a:endParaRPr lang="en-GB" sz="1600" dirty="0">
              <a:solidFill>
                <a:schemeClr val="bg1"/>
              </a:solidFill>
              <a:ea typeface="CMU Serif Roman" panose="02000603000000000000" pitchFamily="2" charset="0"/>
              <a:cs typeface="CMU Serif Roman" panose="02000603000000000000" pitchFamily="2" charset="0"/>
            </a:endParaRPr>
          </a:p>
          <a:p>
            <a:pPr defTabSz="457200"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With Passive Shielding: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Cyan/black line – Theory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Circles - Experiment </a:t>
            </a:r>
          </a:p>
        </p:txBody>
      </p:sp>
      <p:pic>
        <p:nvPicPr>
          <p:cNvPr id="11" name="Picture 10" descr="A black text on a black background&#10;&#10;AI-generated content may be incorrect.">
            <a:extLst>
              <a:ext uri="{FF2B5EF4-FFF2-40B4-BE49-F238E27FC236}">
                <a16:creationId xmlns:a16="http://schemas.microsoft.com/office/drawing/2014/main" id="{436E1607-CCC2-8B6E-C19E-EAC21BD1E6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2066" y="884245"/>
            <a:ext cx="2204484" cy="5226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84FE2DC-5F6E-680D-1F32-0B9E2D3EDE11}"/>
              </a:ext>
            </a:extLst>
          </p:cNvPr>
          <p:cNvSpPr txBox="1"/>
          <p:nvPr/>
        </p:nvSpPr>
        <p:spPr>
          <a:xfrm>
            <a:off x="10105833" y="5446261"/>
            <a:ext cx="20472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Hobson, P. J., et al. Scientific Reports 12.1 (2022): 1-12.</a:t>
            </a:r>
          </a:p>
        </p:txBody>
      </p:sp>
    </p:spTree>
    <p:extLst>
      <p:ext uri="{BB962C8B-B14F-4D97-AF65-F5344CB8AC3E}">
        <p14:creationId xmlns:p14="http://schemas.microsoft.com/office/powerpoint/2010/main" val="185224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2C513-1D49-2E13-8492-74CA53B91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DA6ED54-939F-74C2-EC6F-96D9378C5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079" y="8788"/>
            <a:ext cx="5211677" cy="900000"/>
          </a:xfrm>
        </p:spPr>
        <p:txBody>
          <a:bodyPr/>
          <a:lstStyle/>
          <a:p>
            <a:r>
              <a:rPr lang="en-US" dirty="0"/>
              <a:t>Initial Applications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099C02-4083-A290-29AF-8F20BCC08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FEEC29E-8D3F-5950-726D-F085642B2454}"/>
              </a:ext>
            </a:extLst>
          </p:cNvPr>
          <p:cNvSpPr txBox="1">
            <a:spLocks/>
          </p:cNvSpPr>
          <p:nvPr/>
        </p:nvSpPr>
        <p:spPr>
          <a:xfrm>
            <a:off x="244793" y="969814"/>
            <a:ext cx="5211677" cy="45036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defRPr sz="32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Navigator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FBFED66-E714-B8F5-D617-AC90F56A3CA3}"/>
              </a:ext>
            </a:extLst>
          </p:cNvPr>
          <p:cNvSpPr/>
          <p:nvPr/>
        </p:nvSpPr>
        <p:spPr>
          <a:xfrm>
            <a:off x="6364514" y="3940629"/>
            <a:ext cx="2139699" cy="19762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C1A0D47C-7F42-920D-B954-1871934729EC}"/>
              </a:ext>
            </a:extLst>
          </p:cNvPr>
          <p:cNvSpPr txBox="1">
            <a:spLocks/>
          </p:cNvSpPr>
          <p:nvPr/>
        </p:nvSpPr>
        <p:spPr>
          <a:xfrm>
            <a:off x="241860" y="1519373"/>
            <a:ext cx="5690880" cy="49787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Larger planar coils retrofitted to existing quantum navigator experimental apparatus</a:t>
            </a:r>
          </a:p>
          <a:p>
            <a:r>
              <a:rPr lang="en-US" sz="1600" dirty="0"/>
              <a:t>Navigator required magnetic field stabilization 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Less than 1.3% deviation over the target region </a:t>
            </a:r>
          </a:p>
          <a:p>
            <a:r>
              <a:rPr lang="en-US" sz="1600" dirty="0"/>
              <a:t>3x improvement over previous coil system</a:t>
            </a:r>
          </a:p>
          <a:p>
            <a:endParaRPr lang="en-US" sz="1600" dirty="0"/>
          </a:p>
        </p:txBody>
      </p:sp>
      <p:pic>
        <p:nvPicPr>
          <p:cNvPr id="10" name="Content Placeholder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FCD9E0A6-A115-C321-3955-7D4C4B3AC6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107" y="2578470"/>
            <a:ext cx="2494884" cy="3053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14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A1BC970E-258E-9467-BE36-C15951E358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5628" y="458788"/>
            <a:ext cx="2435005" cy="66962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E52B0B9-A821-693B-EA41-00923FCED5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9262" y="616202"/>
            <a:ext cx="3208896" cy="260286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80086CD-DA25-E9AD-2805-1554515F68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1243" y="3628733"/>
            <a:ext cx="3208897" cy="25559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BA2FF87-68ED-034B-66D2-FA9BE14FABF1}"/>
                  </a:ext>
                </a:extLst>
              </p:cNvPr>
              <p:cNvSpPr/>
              <p:nvPr/>
            </p:nvSpPr>
            <p:spPr>
              <a:xfrm>
                <a:off x="9646066" y="1488781"/>
                <a:ext cx="2494130" cy="132343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1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defTabSz="457200">
                  <a:defRPr/>
                </a:pPr>
                <a:r>
                  <a:rPr lang="en-GB" sz="1600" dirty="0">
                    <a:solidFill>
                      <a:schemeClr val="bg1"/>
                    </a:solidFill>
                    <a:ea typeface="CMU Serif Roman" panose="02000603000000000000" pitchFamily="2" charset="0"/>
                    <a:cs typeface="CMU Serif Roman" panose="02000603000000000000" pitchFamily="2" charset="0"/>
                  </a:rPr>
                  <a:t>Measurements of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MU Serif Roman" panose="02000603000000000000" pitchFamily="2" charset="0"/>
                        <a:cs typeface="CMU Serif Roman" panose="02000603000000000000" pitchFamily="2" charset="0"/>
                      </a:rPr>
                      <m:t>𝐵𝑧</m:t>
                    </m:r>
                    <m:r>
                      <a:rPr lang="en-GB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MU Serif Roman" panose="02000603000000000000" pitchFamily="2" charset="0"/>
                        <a:cs typeface="CMU Serif Roman" panose="02000603000000000000" pitchFamily="2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bg1"/>
                    </a:solidFill>
                    <a:ea typeface="CMU Serif Roman" panose="02000603000000000000" pitchFamily="2" charset="0"/>
                    <a:cs typeface="CMU Serif Roman" panose="02000603000000000000" pitchFamily="2" charset="0"/>
                  </a:rPr>
                  <a:t>uniform and gradient fields </a:t>
                </a:r>
              </a:p>
              <a:p>
                <a:pPr marL="285750" indent="-285750" defTabSz="457200">
                  <a:buFont typeface="Arial" panose="020B0604020202020204" pitchFamily="34" charset="0"/>
                  <a:buChar char="•"/>
                  <a:defRPr/>
                </a:pPr>
                <a:r>
                  <a:rPr lang="en-GB" sz="1600" b="0" dirty="0">
                    <a:solidFill>
                      <a:schemeClr val="bg1"/>
                    </a:solidFill>
                    <a:ea typeface="CMU Serif Roman" panose="02000603000000000000" pitchFamily="2" charset="0"/>
                    <a:cs typeface="CMU Serif Roman" panose="02000603000000000000" pitchFamily="2" charset="0"/>
                  </a:rPr>
                  <a:t>Black dash – Theory</a:t>
                </a:r>
              </a:p>
              <a:p>
                <a:pPr marL="285750" indent="-285750" defTabSz="457200"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>
                    <a:solidFill>
                      <a:schemeClr val="bg1"/>
                    </a:solidFill>
                    <a:ea typeface="CMU Serif Roman" panose="02000603000000000000" pitchFamily="2" charset="0"/>
                    <a:cs typeface="CMU Serif Roman" panose="02000603000000000000" pitchFamily="2" charset="0"/>
                  </a:rPr>
                  <a:t>Red dots - experiment</a:t>
                </a:r>
                <a:endParaRPr lang="en-GB" sz="1600" b="0" dirty="0">
                  <a:solidFill>
                    <a:schemeClr val="bg1"/>
                  </a:solidFill>
                  <a:ea typeface="CMU Serif Roman" panose="02000603000000000000" pitchFamily="2" charset="0"/>
                  <a:cs typeface="CMU Serif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BA2FF87-68ED-034B-66D2-FA9BE14FAB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6066" y="1488781"/>
                <a:ext cx="2494130" cy="1323439"/>
              </a:xfrm>
              <a:prstGeom prst="rect">
                <a:avLst/>
              </a:prstGeom>
              <a:blipFill>
                <a:blip r:embed="rId7"/>
                <a:stretch>
                  <a:fillRect l="-971" t="-913" b="-4566"/>
                </a:stretch>
              </a:blipFill>
              <a:ln>
                <a:solidFill>
                  <a:schemeClr val="bg1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850C146-4DB5-7BB0-6EC9-9F9F9C95C5ED}"/>
              </a:ext>
            </a:extLst>
          </p:cNvPr>
          <p:cNvSpPr txBox="1"/>
          <p:nvPr/>
        </p:nvSpPr>
        <p:spPr>
          <a:xfrm>
            <a:off x="6802162" y="6119055"/>
            <a:ext cx="16065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Davis, A., et al. 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Physics Open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20 (2024): 100227.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1833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05F8D-39AE-CCF3-1CC3-E5EF9BE06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DD4680-5079-04CB-5E7A-AA50452BE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079" y="8788"/>
            <a:ext cx="5211677" cy="900000"/>
          </a:xfrm>
        </p:spPr>
        <p:txBody>
          <a:bodyPr/>
          <a:lstStyle/>
          <a:p>
            <a:r>
              <a:rPr lang="en-US" dirty="0"/>
              <a:t>Moving to PCBs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3BA888-BCFB-5F93-939F-222F7F5C2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D813ED1-2802-AD9E-C5D5-B5AB74B5E61F}"/>
              </a:ext>
            </a:extLst>
          </p:cNvPr>
          <p:cNvSpPr txBox="1">
            <a:spLocks/>
          </p:cNvSpPr>
          <p:nvPr/>
        </p:nvSpPr>
        <p:spPr>
          <a:xfrm>
            <a:off x="188087" y="908788"/>
            <a:ext cx="5211677" cy="45036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defRPr sz="32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GA4 – Magnet Shielding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ADF2D24-9E96-0E67-A5DF-FBA30F865A5D}"/>
              </a:ext>
            </a:extLst>
          </p:cNvPr>
          <p:cNvSpPr/>
          <p:nvPr/>
        </p:nvSpPr>
        <p:spPr>
          <a:xfrm>
            <a:off x="3193715" y="4870914"/>
            <a:ext cx="2721429" cy="1923143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58935C3D-66D2-ADFD-DC0A-2D49DE8CD15D}"/>
              </a:ext>
            </a:extLst>
          </p:cNvPr>
          <p:cNvSpPr txBox="1">
            <a:spLocks/>
          </p:cNvSpPr>
          <p:nvPr/>
        </p:nvSpPr>
        <p:spPr>
          <a:xfrm>
            <a:off x="162925" y="1502769"/>
            <a:ext cx="5785814" cy="31691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Collaboration to build a product with Magnetic Shields Limited for OPM sensor development</a:t>
            </a:r>
          </a:p>
          <a:p>
            <a:r>
              <a:rPr lang="en-US" sz="1600" dirty="0"/>
              <a:t>Required a level of robustness prior projects had not</a:t>
            </a:r>
          </a:p>
          <a:p>
            <a:r>
              <a:rPr lang="en-US" sz="1600" dirty="0"/>
              <a:t>Began to develop PCB manufacturing knowledge and develop our pipeline</a:t>
            </a:r>
          </a:p>
        </p:txBody>
      </p:sp>
      <p:pic>
        <p:nvPicPr>
          <p:cNvPr id="22" name="Picture 21" descr="Graphical user interface&#10;&#10;Description automatically generated">
            <a:extLst>
              <a:ext uri="{FF2B5EF4-FFF2-40B4-BE49-F238E27FC236}">
                <a16:creationId xmlns:a16="http://schemas.microsoft.com/office/drawing/2014/main" id="{A7CCDB61-384D-22A0-F244-9959EBF33E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022" y="3322549"/>
            <a:ext cx="2880813" cy="1433449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8968017F-0B55-7303-98C4-75DC7A5B6A00}"/>
              </a:ext>
            </a:extLst>
          </p:cNvPr>
          <p:cNvGrpSpPr/>
          <p:nvPr/>
        </p:nvGrpSpPr>
        <p:grpSpPr>
          <a:xfrm>
            <a:off x="338636" y="3798294"/>
            <a:ext cx="2596783" cy="2877652"/>
            <a:chOff x="285180" y="3747677"/>
            <a:chExt cx="2596783" cy="2877652"/>
          </a:xfrm>
        </p:grpSpPr>
        <p:pic>
          <p:nvPicPr>
            <p:cNvPr id="19" name="Picture 18" descr="Diagram, schematic&#10;&#10;Description automatically generated">
              <a:extLst>
                <a:ext uri="{FF2B5EF4-FFF2-40B4-BE49-F238E27FC236}">
                  <a16:creationId xmlns:a16="http://schemas.microsoft.com/office/drawing/2014/main" id="{9CC9CAE0-2882-C986-FC75-D94D4265BF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180" y="3887076"/>
              <a:ext cx="908615" cy="2609608"/>
            </a:xfrm>
            <a:prstGeom prst="rect">
              <a:avLst/>
            </a:prstGeom>
          </p:spPr>
        </p:pic>
        <p:pic>
          <p:nvPicPr>
            <p:cNvPr id="23" name="Picture 22" descr="Diagram, schematic&#10;&#10;Description automatically generated">
              <a:extLst>
                <a:ext uri="{FF2B5EF4-FFF2-40B4-BE49-F238E27FC236}">
                  <a16:creationId xmlns:a16="http://schemas.microsoft.com/office/drawing/2014/main" id="{9D127063-A93F-F965-0004-C3FEF5378C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393"/>
            <a:stretch/>
          </p:blipFill>
          <p:spPr>
            <a:xfrm rot="5400000">
              <a:off x="533697" y="4277063"/>
              <a:ext cx="2877652" cy="1818880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B7A9105-BC07-D4BF-50AE-09B3AA9FB2F7}"/>
              </a:ext>
            </a:extLst>
          </p:cNvPr>
          <p:cNvSpPr txBox="1"/>
          <p:nvPr/>
        </p:nvSpPr>
        <p:spPr>
          <a:xfrm>
            <a:off x="9750594" y="3222088"/>
            <a:ext cx="2278481" cy="2226250"/>
          </a:xfrm>
          <a:prstGeom prst="rect">
            <a:avLst/>
          </a:prstGeom>
          <a:solidFill>
            <a:srgbClr val="10263B"/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System nulled from 1.68nT to 230pT over 40% of shields length.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chemeClr val="bg1"/>
              </a:solidFill>
              <a:ea typeface="CMU Serif Roman" panose="02000603000000000000" pitchFamily="2" charset="0"/>
              <a:cs typeface="CMU Serif Roman" panose="02000603000000000000" pitchFamily="2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Johnson noise &lt;15 </a:t>
            </a:r>
            <a:r>
              <a:rPr lang="en-GB" sz="1600" dirty="0" err="1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fT</a:t>
            </a: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/√Hz – hitting the noise floor of the magnetometer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GB" sz="1600" b="0" i="0" u="none" strike="noStrike" kern="0" cap="none" spc="0" normalizeH="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50F11A-2270-F98C-A3AC-BD54B4E566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983" y="3001384"/>
            <a:ext cx="2657591" cy="6876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47ED50-740F-BE94-9733-04A21CF107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2894" y="315349"/>
            <a:ext cx="2453707" cy="18571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E08DC6-0D10-5236-09D7-D58AD59B3E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57229" y="315949"/>
            <a:ext cx="2453708" cy="18571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3E62C7-7079-EDCF-6943-1F1961C3D48B}"/>
              </a:ext>
            </a:extLst>
          </p:cNvPr>
          <p:cNvSpPr txBox="1"/>
          <p:nvPr/>
        </p:nvSpPr>
        <p:spPr>
          <a:xfrm>
            <a:off x="7636671" y="2237045"/>
            <a:ext cx="2841116" cy="338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schemeClr val="bg1"/>
                </a:solidFill>
                <a:ea typeface="CMU Serif Roman" panose="02000603000000000000" pitchFamily="2" charset="0"/>
                <a:cs typeface="CMU Serif Roman" panose="02000603000000000000" pitchFamily="2" charset="0"/>
              </a:rPr>
              <a:t>Uniform and Gradient fields. </a:t>
            </a:r>
            <a:endParaRPr kumimoji="0" lang="en-GB" sz="1600" b="0" i="0" u="none" strike="noStrike" kern="0" cap="none" spc="0" normalizeH="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DC5340-47CB-C9E7-BEB0-7A009D9C1626}"/>
              </a:ext>
            </a:extLst>
          </p:cNvPr>
          <p:cNvSpPr txBox="1"/>
          <p:nvPr/>
        </p:nvSpPr>
        <p:spPr>
          <a:xfrm>
            <a:off x="6554755" y="6249416"/>
            <a:ext cx="49561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Hobson, P.J., et al. 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IEEE Transactions on Instrumentation and Measurement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72 (2023): 1-9.</a:t>
            </a:r>
            <a:endParaRPr lang="en-GB" sz="1200" dirty="0"/>
          </a:p>
        </p:txBody>
      </p:sp>
      <p:pic>
        <p:nvPicPr>
          <p:cNvPr id="5" name="Picture 4" descr="A graph of a bar&#10;&#10;AI-generated content may be incorrect.">
            <a:extLst>
              <a:ext uri="{FF2B5EF4-FFF2-40B4-BE49-F238E27FC236}">
                <a16:creationId xmlns:a16="http://schemas.microsoft.com/office/drawing/2014/main" id="{90FC4453-B718-095A-EE19-A6973D76331D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732" t="2268" r="8799" b="5122"/>
          <a:stretch>
            <a:fillRect/>
          </a:stretch>
        </p:blipFill>
        <p:spPr>
          <a:xfrm>
            <a:off x="6482894" y="3141855"/>
            <a:ext cx="3039987" cy="23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834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700A6-7D5A-93B1-17CF-F5A03C273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CD60C-A6B8-2AD1-4970-F9E58C287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Optically Pumped Magnetometer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62E53-C17B-6848-FBB6-3FC47EC6A78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90181" y="902275"/>
            <a:ext cx="11333076" cy="450367"/>
          </a:xfrm>
        </p:spPr>
        <p:txBody>
          <a:bodyPr/>
          <a:lstStyle/>
          <a:p>
            <a:r>
              <a:rPr lang="en-GB" sz="2000" dirty="0"/>
              <a:t>Bias Coil Wrapper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993B2F-3E41-3682-6736-602656B5C5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2D034C2-94E0-9027-4EA3-AAD8FA1BE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416" y="1502360"/>
            <a:ext cx="8790936" cy="3777961"/>
          </a:xfrm>
        </p:spPr>
        <p:txBody>
          <a:bodyPr>
            <a:normAutofit/>
          </a:bodyPr>
          <a:lstStyle/>
          <a:p>
            <a:r>
              <a:rPr lang="en-US" sz="1600" dirty="0"/>
              <a:t>Bx, By and </a:t>
            </a:r>
            <a:r>
              <a:rPr lang="en-US" sz="1600" dirty="0" err="1"/>
              <a:t>Bz</a:t>
            </a:r>
            <a:r>
              <a:rPr lang="en-US" sz="1600" dirty="0"/>
              <a:t> bias field generation around a </a:t>
            </a:r>
            <a:r>
              <a:rPr lang="en-US" sz="1600" dirty="0" err="1"/>
              <a:t>vapour</a:t>
            </a:r>
            <a:r>
              <a:rPr lang="en-US" sz="1600" dirty="0"/>
              <a:t> cell</a:t>
            </a:r>
          </a:p>
          <a:p>
            <a:r>
              <a:rPr lang="en-US" sz="1600" dirty="0"/>
              <a:t>cylindrical geometry with flex PCB with end caps to aid field uniformity</a:t>
            </a:r>
          </a:p>
          <a:p>
            <a:endParaRPr lang="en-US" sz="1600" dirty="0"/>
          </a:p>
        </p:txBody>
      </p:sp>
      <p:pic>
        <p:nvPicPr>
          <p:cNvPr id="7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2A11C8E1-D196-24DC-1860-E2B38890C6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6541" y="3206617"/>
            <a:ext cx="2743199" cy="2643900"/>
          </a:xfrm>
          <a:prstGeom prst="rect">
            <a:avLst/>
          </a:prstGeom>
        </p:spPr>
      </p:pic>
      <p:pic>
        <p:nvPicPr>
          <p:cNvPr id="9" name="Picture 8" descr="A close-up of a device&#10;&#10;Description automatically generated">
            <a:extLst>
              <a:ext uri="{FF2B5EF4-FFF2-40B4-BE49-F238E27FC236}">
                <a16:creationId xmlns:a16="http://schemas.microsoft.com/office/drawing/2014/main" id="{BE247F37-8C5D-C425-90A2-F75DA03464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486" y="3156430"/>
            <a:ext cx="2743199" cy="2743199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8F0E3A6-75BD-9A46-3128-E9F29CE392AC}"/>
              </a:ext>
            </a:extLst>
          </p:cNvPr>
          <p:cNvGrpSpPr/>
          <p:nvPr/>
        </p:nvGrpSpPr>
        <p:grpSpPr>
          <a:xfrm>
            <a:off x="5285233" y="4656483"/>
            <a:ext cx="1829558" cy="1828341"/>
            <a:chOff x="1204644" y="4312253"/>
            <a:chExt cx="1829558" cy="1828341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9D8AD3B-BCF0-0F4E-D61F-A0802A8A08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6015" y="4312253"/>
              <a:ext cx="343408" cy="152147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FB3A605-54BD-B662-7821-C29AF1BD352C}"/>
                </a:ext>
              </a:extLst>
            </p:cNvPr>
            <p:cNvSpPr txBox="1"/>
            <p:nvPr/>
          </p:nvSpPr>
          <p:spPr>
            <a:xfrm>
              <a:off x="1204644" y="5771262"/>
              <a:ext cx="1829558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Optical Access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692DE43-5E3C-1CAA-BC9A-98FBFDFF0386}"/>
              </a:ext>
            </a:extLst>
          </p:cNvPr>
          <p:cNvSpPr txBox="1"/>
          <p:nvPr/>
        </p:nvSpPr>
        <p:spPr>
          <a:xfrm>
            <a:off x="1711443" y="5997012"/>
            <a:ext cx="2351022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PCB endcap on 3D printed test former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7DC935-A7FD-2FD0-5C51-23D267EBF3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621" t="16549" r="1627" b="17219"/>
          <a:stretch>
            <a:fillRect/>
          </a:stretch>
        </p:blipFill>
        <p:spPr>
          <a:xfrm>
            <a:off x="248477" y="2372953"/>
            <a:ext cx="1515009" cy="581690"/>
          </a:xfrm>
          <a:prstGeom prst="rect">
            <a:avLst/>
          </a:prstGeom>
        </p:spPr>
      </p:pic>
      <p:pic>
        <p:nvPicPr>
          <p:cNvPr id="15" name="Picture 14" descr="A black text on a black background&#10;&#10;AI-generated content may be incorrect.">
            <a:extLst>
              <a:ext uri="{FF2B5EF4-FFF2-40B4-BE49-F238E27FC236}">
                <a16:creationId xmlns:a16="http://schemas.microsoft.com/office/drawing/2014/main" id="{472A1509-91E6-AE4E-2470-F31228D96B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9425" y="2373476"/>
            <a:ext cx="2067612" cy="425515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B436763C-6B0E-CA05-4C60-586718424C01}"/>
              </a:ext>
            </a:extLst>
          </p:cNvPr>
          <p:cNvGrpSpPr/>
          <p:nvPr/>
        </p:nvGrpSpPr>
        <p:grpSpPr>
          <a:xfrm>
            <a:off x="6419256" y="3206617"/>
            <a:ext cx="4562642" cy="3387451"/>
            <a:chOff x="6419256" y="3206617"/>
            <a:chExt cx="4562642" cy="338745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EFF6438-ADA7-49EF-479B-22D777C7AEDB}"/>
                </a:ext>
              </a:extLst>
            </p:cNvPr>
            <p:cNvGrpSpPr/>
            <p:nvPr/>
          </p:nvGrpSpPr>
          <p:grpSpPr>
            <a:xfrm>
              <a:off x="7561769" y="3206617"/>
              <a:ext cx="3420129" cy="3387451"/>
              <a:chOff x="7561769" y="3206617"/>
              <a:chExt cx="3420129" cy="3387451"/>
            </a:xfrm>
          </p:grpSpPr>
          <p:pic>
            <p:nvPicPr>
              <p:cNvPr id="4" name="Picture 3" descr="A graph of different colored lines&#10;&#10;Description automatically generated">
                <a:extLst>
                  <a:ext uri="{FF2B5EF4-FFF2-40B4-BE49-F238E27FC236}">
                    <a16:creationId xmlns:a16="http://schemas.microsoft.com/office/drawing/2014/main" id="{52E078CD-EC37-BA59-7D99-D6FF381045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561769" y="3206617"/>
                <a:ext cx="3420129" cy="2642827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10EE4CD-6A3F-1209-BA32-FAD99AD6D025}"/>
                  </a:ext>
                </a:extLst>
              </p:cNvPr>
              <p:cNvSpPr txBox="1"/>
              <p:nvPr/>
            </p:nvSpPr>
            <p:spPr>
              <a:xfrm>
                <a:off x="8066674" y="5947737"/>
                <a:ext cx="2717965" cy="64633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bg1"/>
                    </a:solidFill>
                  </a:rPr>
                  <a:t>Theory (solid lines) vs experiment (black dots)</a:t>
                </a:r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BA3C0EE-DDD0-BC13-75FC-F4E1CA0736C2}"/>
                </a:ext>
              </a:extLst>
            </p:cNvPr>
            <p:cNvCxnSpPr>
              <a:cxnSpLocks/>
            </p:cNvCxnSpPr>
            <p:nvPr/>
          </p:nvCxnSpPr>
          <p:spPr>
            <a:xfrm>
              <a:off x="6419256" y="4550887"/>
              <a:ext cx="2129321" cy="32810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BA5CAA1-5D01-77AE-9486-36687EDD3137}"/>
                </a:ext>
              </a:extLst>
            </p:cNvPr>
            <p:cNvCxnSpPr>
              <a:cxnSpLocks/>
            </p:cNvCxnSpPr>
            <p:nvPr/>
          </p:nvCxnSpPr>
          <p:spPr>
            <a:xfrm>
              <a:off x="6502041" y="5153247"/>
              <a:ext cx="193312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9472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9-Hyperlinkblue-CivicPurple">
      <a:dk1>
        <a:srgbClr val="10263B"/>
      </a:dk1>
      <a:lt1>
        <a:srgbClr val="FCFBF8"/>
      </a:lt1>
      <a:dk2>
        <a:srgbClr val="405161"/>
      </a:dk2>
      <a:lt2>
        <a:srgbClr val="F3F3F5"/>
      </a:lt2>
      <a:accent1>
        <a:srgbClr val="707D89"/>
      </a:accent1>
      <a:accent2>
        <a:srgbClr val="9FA8B1"/>
      </a:accent2>
      <a:accent3>
        <a:srgbClr val="005F36"/>
      </a:accent3>
      <a:accent4>
        <a:srgbClr val="92D400"/>
      </a:accent4>
      <a:accent5>
        <a:srgbClr val="37B3B0"/>
      </a:accent5>
      <a:accent6>
        <a:srgbClr val="009BC1"/>
      </a:accent6>
      <a:hlink>
        <a:srgbClr val="0061FF"/>
      </a:hlink>
      <a:folHlink>
        <a:srgbClr val="94579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391EDCFC911F45A9DD8B1389DBAE73" ma:contentTypeVersion="21" ma:contentTypeDescription="Create a new document." ma:contentTypeScope="" ma:versionID="18cf16ec0aa6da56be582e2a7172ba75">
  <xsd:schema xmlns:xsd="http://www.w3.org/2001/XMLSchema" xmlns:xs="http://www.w3.org/2001/XMLSchema" xmlns:p="http://schemas.microsoft.com/office/2006/metadata/properties" xmlns:ns2="16640679-8aa6-4262-947d-54cfc3df5a39" xmlns:ns3="c9a8d30e-3eb0-4167-b686-5fd4d1de55fa" targetNamespace="http://schemas.microsoft.com/office/2006/metadata/properties" ma:root="true" ma:fieldsID="d124782be059d696050be41b9b0f868d" ns2:_="" ns3:_="">
    <xsd:import namespace="16640679-8aa6-4262-947d-54cfc3df5a39"/>
    <xsd:import namespace="c9a8d30e-3eb0-4167-b686-5fd4d1de55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40679-8aa6-4262-947d-54cfc3df5a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6624216-d583-4636-a04d-17921d6eaf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8d30e-3eb0-4167-b686-5fd4d1de55f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4155df0-2a5e-4291-af6d-612008b03141}" ma:internalName="TaxCatchAll" ma:showField="CatchAllData" ma:web="c9a8d30e-3eb0-4167-b686-5fd4d1de55f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9a8d30e-3eb0-4167-b686-5fd4d1de55fa" xsi:nil="true"/>
    <lcf76f155ced4ddcb4097134ff3c332f xmlns="16640679-8aa6-4262-947d-54cfc3df5a3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5F2E3F8-668E-4BF5-B0E6-A6161841F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640679-8aa6-4262-947d-54cfc3df5a39"/>
    <ds:schemaRef ds:uri="c9a8d30e-3eb0-4167-b686-5fd4d1de5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A66ABB9-1454-4761-BEAD-3B9475C6FC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127732-9657-4ADC-9DFB-1C6F5360C0BC}">
  <ds:schemaRefs>
    <ds:schemaRef ds:uri="http://www.w3.org/XML/1998/namespace"/>
    <ds:schemaRef ds:uri="http://purl.org/dc/terms/"/>
    <ds:schemaRef ds:uri="http://schemas.microsoft.com/office/2006/documentManagement/types"/>
    <ds:schemaRef ds:uri="c9a8d30e-3eb0-4167-b686-5fd4d1de55fa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16640679-8aa6-4262-947d-54cfc3df5a39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850</Words>
  <Application>Microsoft Office PowerPoint</Application>
  <PresentationFormat>Widescreen</PresentationFormat>
  <Paragraphs>181</Paragraphs>
  <Slides>14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CMU Serif Roman</vt:lpstr>
      <vt:lpstr>Georgia</vt:lpstr>
      <vt:lpstr>Wingdings</vt:lpstr>
      <vt:lpstr>Office Theme</vt:lpstr>
      <vt:lpstr>Magnetic Field Optimisation and Design Procedures for  Quantum Sensing Applications </vt:lpstr>
      <vt:lpstr>Contents</vt:lpstr>
      <vt:lpstr>Our Methods: Streamfunction Method</vt:lpstr>
      <vt:lpstr>Our Methods: CreateCoil</vt:lpstr>
      <vt:lpstr>Our Methods: Permanent Magnets</vt:lpstr>
      <vt:lpstr>Initial Applications</vt:lpstr>
      <vt:lpstr>Initial Applications</vt:lpstr>
      <vt:lpstr>Moving to PCBs</vt:lpstr>
      <vt:lpstr>RF Optically Pumped Magnetometer</vt:lpstr>
      <vt:lpstr>RF Optically Pumped Magnetometer 2.0</vt:lpstr>
      <vt:lpstr>RF Magnetometer MK2</vt:lpstr>
      <vt:lpstr>RF Magnetometer MK2</vt:lpstr>
      <vt:lpstr>Conclusion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University of Nottingham PowerPoint template</dc:title>
  <dc:creator/>
  <cp:lastModifiedBy/>
  <cp:revision>49</cp:revision>
  <dcterms:created xsi:type="dcterms:W3CDTF">2023-09-01T16:10:27Z</dcterms:created>
  <dcterms:modified xsi:type="dcterms:W3CDTF">2025-08-07T18:50:24Z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0x01010024391EDCFC911F45A9DD8B1389DBAE73</vt:lpwstr>
  </property>
  <property fmtid="{D5CDD505-2E9C-101B-9397-08002B2CF9AE}" pid="3" name="MediaServiceImageTags">
    <vt:lpwstr/>
  </property>
</Properties>
</file>