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63" r:id="rId5"/>
    <p:sldId id="262" r:id="rId6"/>
    <p:sldId id="278" r:id="rId7"/>
    <p:sldId id="273" r:id="rId8"/>
    <p:sldId id="281" r:id="rId9"/>
    <p:sldId id="272" r:id="rId10"/>
    <p:sldId id="304" r:id="rId11"/>
    <p:sldId id="326" r:id="rId12"/>
    <p:sldId id="325" r:id="rId13"/>
    <p:sldId id="328" r:id="rId14"/>
    <p:sldId id="323" r:id="rId15"/>
    <p:sldId id="327" r:id="rId16"/>
    <p:sldId id="285" r:id="rId17"/>
    <p:sldId id="311" r:id="rId18"/>
    <p:sldId id="331" r:id="rId19"/>
    <p:sldId id="316" r:id="rId20"/>
    <p:sldId id="330" r:id="rId21"/>
    <p:sldId id="332" r:id="rId22"/>
    <p:sldId id="321" r:id="rId23"/>
    <p:sldId id="312" r:id="rId24"/>
    <p:sldId id="322" r:id="rId25"/>
    <p:sldId id="333" r:id="rId26"/>
    <p:sldId id="309" r:id="rId27"/>
    <p:sldId id="260" r:id="rId28"/>
  </p:sldIdLst>
  <p:sldSz cx="9144000" cy="5143500" type="screen16x9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2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4F4"/>
    <a:srgbClr val="C7ECDC"/>
    <a:srgbClr val="4F0433"/>
    <a:srgbClr val="CCEBED"/>
    <a:srgbClr val="FFDDD6"/>
    <a:srgbClr val="666666"/>
    <a:srgbClr val="DDDEE0"/>
    <a:srgbClr val="FF876F"/>
    <a:srgbClr val="FFE7C2"/>
    <a:srgbClr val="FFC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6" autoAdjust="0"/>
    <p:restoredTop sz="85932" autoAdjust="0"/>
  </p:normalViewPr>
  <p:slideViewPr>
    <p:cSldViewPr>
      <p:cViewPr varScale="1">
        <p:scale>
          <a:sx n="158" d="100"/>
          <a:sy n="158" d="100"/>
        </p:scale>
        <p:origin x="712" y="176"/>
      </p:cViewPr>
      <p:guideLst>
        <p:guide orient="horz" pos="62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6" d="100"/>
          <a:sy n="96" d="100"/>
        </p:scale>
        <p:origin x="355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6818A54A-96AB-47F2-9FE3-5AA7C5EE68C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77C3AE1-DBA2-4DA9-A7CE-D2A621C810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5F06C-14D9-45DF-81A5-F25F8ECA9886}" type="datetimeFigureOut">
              <a:rPr lang="sv-SE" smtClean="0"/>
              <a:t>2025-08-08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FB76FC6-F54A-4120-9B8F-E28E2A08E5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4D9B89EF-3F47-4486-BAA9-AF9A8BE096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CC5D8-C806-4BBF-A442-91371CDD1BC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02378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F6DBA7-38D3-4FF9-B176-AA5B07999DDF}" type="slidenum">
              <a:rPr lang="sv-SE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3929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1278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94647-5B23-A2DD-2D4D-6C2707C83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6EFFBE-D123-AB45-5E70-A6298A10E8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425390-B977-7FDE-8980-38E3B9F43F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6D35B-9A9A-4AEE-D9C9-7528FB3F79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34378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A3AF8-3ADF-961D-40D7-F14933101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C72DC2-4CE2-9847-977E-E8EC17ED70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694A2C-7756-3BD3-385D-BE503FEA33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B82B1-9074-FA33-9258-2A4CDE420B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67772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2896E-8988-1E31-9DE0-DCAE900A0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414DC4-6BDB-1E19-01D9-E86FAF6CAA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752BBC-B65B-300E-B4EA-85829C1C9D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9C710-96ED-7872-0C2D-CC3E91A616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8560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Alright. Now let’s look at some real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68510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9CAA4-A192-0EE9-013E-176540339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ADCF84-2EB0-2F1D-7831-E78D750680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7C3411-656D-0BBE-9EB7-623E78A51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75CF6-66BC-52E8-687A-DF04F49913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69631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E3F59-2CA2-D0E7-FC8D-1D228BD55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FA80F6-CDF1-81B2-54A5-C30E90E2BA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10453E-3BF0-F526-F3F8-9DA3F6E6CA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FDBE4-6992-8554-FEC3-11200ADB43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26340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B432A-5A3F-8F5C-AC16-B2E4AE62D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F3BE65-A6C7-9083-BCCB-0F4C8BFB49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98E2FE-CA63-2AF5-4169-7C4EDEE09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9E3E1-5B1C-66DA-70D9-B72AA2F316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7808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AB4A1-8FED-6CAB-FAA8-FBE9BFC9F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71981B-E7AF-47A5-35E8-727C39226D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7859D5-584A-8B59-484A-465BE13BD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F9D43-0222-C774-AA0F-D5825B916A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246737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90BEF-2984-6A02-2265-44F49E8B8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B46F2F-F73F-CB78-EBAF-B370A14CBF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BFFC40-DB86-48F6-BD56-705C9992A3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F89923-3735-B3C5-78AF-33C367ABA2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18096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4F65E-8AF7-48F7-5762-2C170EBE3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4072EE-6310-44C5-B6D5-E1D1A9F224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7813A7-80EB-C810-167B-850291751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DAF26-3A5F-21B3-CDDC-C091FA6ED3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99270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1216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20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567315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8EC9A-8B66-C453-760D-13F467BA7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A3EB76-5A25-10E6-38E5-D61A1021C0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D2E8DB-BD24-A7C7-38CA-F9FCC7AC34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35AE2-FC32-5E84-5A1B-EDB037115B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21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45863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507FA-A286-2D24-8ECA-2C398F8FA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5F21F0-954F-AA08-A8CC-D419F0B570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85F0B2-1E41-6EF3-2907-01A658F00F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F9B63E-C770-257B-98C2-4D833F5EF1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22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064239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23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753538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24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44718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0CC6C-169A-5C6D-1AC6-4C00789EC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9DDDAE-9F31-1B3C-3F26-C202D6DEE0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ACEC96-519B-8214-E49A-7DC85B6DA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32D588-6EC7-2206-2B4B-36AF91DC8B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39681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01568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CC37B-D915-34D4-8228-7C132741C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342CCE-1E33-0CE0-F806-FA80A48D70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C0296E-90DF-F0DF-FA1B-2F9C0B7926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SE" dirty="0"/>
              <a:t>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72AFE2-44AA-4358-B2C4-C7F88176FF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86139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FF748-5B95-9838-270A-443ABFFDE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B4CEA5-36C7-F779-ED48-278F487890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E52649-40B6-370F-CCD9-63E701C3F6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BB34B-B4B8-EB25-1B42-7EC85B39B1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55705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125F5-A3B7-1DC6-ABA6-BD0B44EAB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3955EF-2F65-B3BA-8F2C-6011073238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DB94B3-3470-FDF4-CF10-C26CF86386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87F20-0A47-0B7A-FFB1-DC7315AB1B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41942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B681A-DAAB-4A88-F200-225CB961D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04BFBC-725B-9D63-1171-EF6633C010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D5663B-6AE6-1F08-4624-662CAA7E01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18B891-3AFE-F897-9491-9FB7480B9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70445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9D7D7-064A-8116-C10C-3E19F40AB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D5C096-0EC2-2F50-94DF-C515258DBE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873A45-2F09-725D-5895-1E25A228D5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0305B1-FA27-81FE-7265-4B7DF36989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6DBA7-38D3-4FF9-B176-AA5B07999DDF}" type="slidenum">
              <a:rPr lang="sv-SE" smtClean="0"/>
              <a:pPr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67791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tart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Logotype Karolinska Institutet.">
            <a:extLst>
              <a:ext uri="{FF2B5EF4-FFF2-40B4-BE49-F238E27FC236}">
                <a16:creationId xmlns:a16="http://schemas.microsoft.com/office/drawing/2014/main" id="{5C58A32B-CE37-00A7-BB2A-05D502F73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81478" y="262850"/>
            <a:ext cx="1691680" cy="704867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45332"/>
            <a:ext cx="7772400" cy="857250"/>
          </a:xfrm>
        </p:spPr>
        <p:txBody>
          <a:bodyPr anchor="ctr"/>
          <a:lstStyle>
            <a:lvl1pPr>
              <a:defRPr sz="3200" kern="1200" spc="-8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sv-SE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53444"/>
            <a:ext cx="7772400" cy="1314450"/>
          </a:xfrm>
        </p:spPr>
        <p:txBody>
          <a:bodyPr/>
          <a:lstStyle>
            <a:lvl1pPr marL="0" indent="0">
              <a:buFont typeface="Wingdings" charset="2"/>
              <a:buNone/>
              <a:defRPr sz="1800" spc="-2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/>
              <a:t>Click to edit Master subtitle style</a:t>
            </a:r>
            <a:endParaRPr lang="sv-SE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Logotype Karolinska Institutet.">
            <a:extLst>
              <a:ext uri="{FF2B5EF4-FFF2-40B4-BE49-F238E27FC236}">
                <a16:creationId xmlns:a16="http://schemas.microsoft.com/office/drawing/2014/main" id="{7AC1AD67-1AF6-B109-ABEC-31FF3DEF09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96951" y="1915479"/>
            <a:ext cx="3150096" cy="131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94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 and tex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Logotype Karolinska Institutet.">
            <a:extLst>
              <a:ext uri="{FF2B5EF4-FFF2-40B4-BE49-F238E27FC236}">
                <a16:creationId xmlns:a16="http://schemas.microsoft.com/office/drawing/2014/main" id="{1A2DD4E6-57FC-99BA-083F-4F5711AA37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96951" y="1915479"/>
            <a:ext cx="3150096" cy="1312540"/>
          </a:xfrm>
          <a:prstGeom prst="rect">
            <a:avLst/>
          </a:prstGeom>
        </p:spPr>
      </p:pic>
      <p:sp>
        <p:nvSpPr>
          <p:cNvPr id="3" name="Platshållare för text 9">
            <a:extLst>
              <a:ext uri="{FF2B5EF4-FFF2-40B4-BE49-F238E27FC236}">
                <a16:creationId xmlns:a16="http://schemas.microsoft.com/office/drawing/2014/main" id="{28D153B6-736E-604E-CC38-30ABDB6346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5971" y="4299942"/>
            <a:ext cx="8564501" cy="57849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3686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slide">
    <p:bg>
      <p:bgPr>
        <a:solidFill>
          <a:srgbClr val="ED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fot 2">
            <a:extLst>
              <a:ext uri="{FF2B5EF4-FFF2-40B4-BE49-F238E27FC236}">
                <a16:creationId xmlns:a16="http://schemas.microsoft.com/office/drawing/2014/main" id="{57C9B0D4-41C6-B8AE-EB61-778050516C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5280620"/>
            <a:ext cx="2803849" cy="1714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tabLst/>
              <a:defRPr sz="800">
                <a:solidFill>
                  <a:srgbClr val="4F0433"/>
                </a:solidFill>
                <a:latin typeface="+mn-lt"/>
              </a:defRPr>
            </a:lvl1pPr>
          </a:lstStyle>
          <a:p>
            <a:r>
              <a:rPr lang="sv-SE" dirty="0"/>
              <a:t>Karolinska Institutet - a </a:t>
            </a:r>
            <a:r>
              <a:rPr lang="sv-SE" dirty="0" err="1"/>
              <a:t>medical</a:t>
            </a:r>
            <a:r>
              <a:rPr lang="sv-SE" dirty="0"/>
              <a:t> </a:t>
            </a:r>
            <a:r>
              <a:rPr lang="sv-SE" dirty="0" err="1"/>
              <a:t>university</a:t>
            </a:r>
            <a:endParaRPr lang="sv-SE" dirty="0"/>
          </a:p>
        </p:txBody>
      </p:sp>
      <p:sp>
        <p:nvSpPr>
          <p:cNvPr id="3" name="Platshållare för datum 3">
            <a:extLst>
              <a:ext uri="{FF2B5EF4-FFF2-40B4-BE49-F238E27FC236}">
                <a16:creationId xmlns:a16="http://schemas.microsoft.com/office/drawing/2014/main" id="{40CF9FCA-BB63-EAA4-5BF3-C52FD54F83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23447" y="5278502"/>
            <a:ext cx="1905000" cy="171450"/>
          </a:xfrm>
        </p:spPr>
        <p:txBody>
          <a:bodyPr/>
          <a:lstStyle>
            <a:lvl1pPr>
              <a:defRPr/>
            </a:lvl1pPr>
          </a:lstStyle>
          <a:p>
            <a:fld id="{0B99A5A2-19A1-4CFC-BFE3-8B9C2E2B5BE0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4" name="Platshållare för bildnummer 5">
            <a:extLst>
              <a:ext uri="{FF2B5EF4-FFF2-40B4-BE49-F238E27FC236}">
                <a16:creationId xmlns:a16="http://schemas.microsoft.com/office/drawing/2014/main" id="{BED4CF09-3C12-3EF1-D5E7-34A36AB16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99847" y="5278502"/>
            <a:ext cx="685800" cy="171450"/>
          </a:xfrm>
        </p:spPr>
        <p:txBody>
          <a:bodyPr/>
          <a:lstStyle>
            <a:lvl1pPr>
              <a:defRPr/>
            </a:lvl1pPr>
          </a:lstStyle>
          <a:p>
            <a:fld id="{15859C56-CB7E-413F-8971-4226A1EF6823}" type="slidenum">
              <a:rPr lang="sv-SE"/>
              <a:pPr/>
              <a:t>‹#›</a:t>
            </a:fld>
            <a:endParaRPr lang="sv-SE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45332"/>
            <a:ext cx="7772400" cy="857250"/>
          </a:xfrm>
        </p:spPr>
        <p:txBody>
          <a:bodyPr anchor="ctr"/>
          <a:lstStyle>
            <a:lvl1pPr>
              <a:defRPr sz="3200" spc="-50" baseline="0">
                <a:solidFill>
                  <a:srgbClr val="4F0433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sv-SE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53444"/>
            <a:ext cx="7772400" cy="1314450"/>
          </a:xfrm>
        </p:spPr>
        <p:txBody>
          <a:bodyPr/>
          <a:lstStyle>
            <a:lvl1pPr marL="0" indent="0">
              <a:buFont typeface="Wingdings" charset="2"/>
              <a:buNone/>
              <a:defRPr sz="1800" spc="-20" baseline="0">
                <a:solidFill>
                  <a:srgbClr val="4F0433"/>
                </a:solidFill>
              </a:defRPr>
            </a:lvl1pPr>
          </a:lstStyle>
          <a:p>
            <a:pPr lvl="0"/>
            <a:r>
              <a:rPr lang="en-GB" noProof="0"/>
              <a:t>Click to edit Master subtitle style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163379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971" y="339502"/>
            <a:ext cx="863204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 lvl="0"/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56774" y="1402829"/>
            <a:ext cx="8631243" cy="319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" name="Platshållare för sidfot 2">
            <a:extLst>
              <a:ext uri="{FF2B5EF4-FFF2-40B4-BE49-F238E27FC236}">
                <a16:creationId xmlns:a16="http://schemas.microsoft.com/office/drawing/2014/main" id="{009749DF-7E5C-713A-D45D-D9653C97C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tabLst/>
              <a:defRPr sz="800">
                <a:solidFill>
                  <a:srgbClr val="4F0433"/>
                </a:solidFill>
                <a:latin typeface="+mn-lt"/>
              </a:defRPr>
            </a:lvl1pPr>
          </a:lstStyle>
          <a:p>
            <a:r>
              <a:rPr lang="sv-SE" dirty="0"/>
              <a:t>Karolinska Institutet - a </a:t>
            </a:r>
            <a:r>
              <a:rPr lang="sv-SE" dirty="0" err="1"/>
              <a:t>medical</a:t>
            </a:r>
            <a:r>
              <a:rPr lang="sv-SE" dirty="0"/>
              <a:t> </a:t>
            </a:r>
            <a:r>
              <a:rPr lang="sv-SE" dirty="0" err="1"/>
              <a:t>university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99A5A2-19A1-4CFC-BFE3-8B9C2E2B5BE0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9C56-CB7E-413F-8971-4226A1EF6823}" type="slidenum">
              <a:rPr lang="sv-SE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126329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+ 2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ED75CC17-B226-9EC7-7062-ECD0FA0657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5971" y="339502"/>
            <a:ext cx="863204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73CEA02-8FD8-B27D-7351-D598B5116632}"/>
              </a:ext>
            </a:extLst>
          </p:cNvPr>
          <p:cNvSpPr>
            <a:spLocks noGrp="1" noChangeArrowheads="1"/>
          </p:cNvSpPr>
          <p:nvPr>
            <p:ph idx="13"/>
          </p:nvPr>
        </p:nvSpPr>
        <p:spPr bwMode="auto">
          <a:xfrm>
            <a:off x="256774" y="1402829"/>
            <a:ext cx="4170039" cy="319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11200" y="1403857"/>
            <a:ext cx="4170040" cy="31891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" name="Platshållare för sidfot 2">
            <a:extLst>
              <a:ext uri="{FF2B5EF4-FFF2-40B4-BE49-F238E27FC236}">
                <a16:creationId xmlns:a16="http://schemas.microsoft.com/office/drawing/2014/main" id="{BBC55AFF-EEAC-CC84-7EDE-436AC101B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tabLst/>
              <a:defRPr sz="800">
                <a:solidFill>
                  <a:srgbClr val="4F0433"/>
                </a:solidFill>
                <a:latin typeface="+mn-lt"/>
              </a:defRPr>
            </a:lvl1pPr>
          </a:lstStyle>
          <a:p>
            <a:r>
              <a:rPr lang="sv-SE"/>
              <a:t>Karolinska Institutet - a medical university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55F560-0FA5-4CC3-99C4-83095CAE330C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C98C6-00F0-4387-A9BA-FB521E0564CA}" type="slidenum">
              <a:rPr lang="sv-SE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68485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0504E30-026F-2F4E-8AA4-42B2AD69F80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dirty="0"/>
              <a:t>Click the first or second icon in the second row of icons to insert an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8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1 content and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6C309769-9796-3F4C-16EC-30D95F7272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5971" y="339502"/>
            <a:ext cx="863204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0AA63C4E-0A70-530E-97DF-2D2B5352F878}"/>
              </a:ext>
            </a:extLst>
          </p:cNvPr>
          <p:cNvSpPr>
            <a:spLocks noGrp="1" noChangeArrowheads="1"/>
          </p:cNvSpPr>
          <p:nvPr>
            <p:ph idx="15"/>
          </p:nvPr>
        </p:nvSpPr>
        <p:spPr bwMode="auto">
          <a:xfrm>
            <a:off x="256774" y="1402829"/>
            <a:ext cx="4170039" cy="319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932F5674-CEDF-3242-F062-BFE26C95349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711200" y="1404631"/>
            <a:ext cx="4170040" cy="318838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Click the first or second icon in the second row of icons to insert an image</a:t>
            </a:r>
            <a:endParaRPr lang="en-GB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B1D2BA1C-0344-BC2E-84D4-95E7F2FD76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tabLst/>
              <a:defRPr sz="800">
                <a:solidFill>
                  <a:srgbClr val="4F0433"/>
                </a:solidFill>
                <a:latin typeface="+mn-lt"/>
              </a:defRPr>
            </a:lvl1pPr>
          </a:lstStyle>
          <a:p>
            <a:r>
              <a:rPr lang="sv-SE"/>
              <a:t>Karolinska Institutet - a medical university</a:t>
            </a:r>
            <a:endParaRPr lang="sv-SE" dirty="0"/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6A3FCF-EDA7-4D26-BE8D-0D5098A7A2A0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570BB-7289-4069-9D4A-2FAE4107D42A}" type="slidenum">
              <a:rPr lang="sv-SE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2723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6AB09F81-3DF8-1100-91E4-2C19199093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5971" y="339502"/>
            <a:ext cx="863204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FFBD3AD7-6C44-F3A0-2593-5418DFBAB09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255971" y="1401312"/>
            <a:ext cx="4170038" cy="3193712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u="none" strike="noStrike" baseline="0" dirty="0">
                <a:solidFill>
                  <a:srgbClr val="000000"/>
                </a:solidFill>
                <a:latin typeface="DM Sans" pitchFamily="2" charset="0"/>
              </a:rPr>
              <a:t>Click the first or second icon in the second row of icons to insert an image</a:t>
            </a:r>
            <a:endParaRPr lang="en-GB" b="0" i="0" u="none" strike="noStrike" baseline="0" dirty="0">
              <a:solidFill>
                <a:srgbClr val="000000"/>
              </a:solidFill>
              <a:latin typeface="DM Sans" pitchFamily="2" charset="0"/>
            </a:endParaRP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F22D20B-A38A-2C1F-3498-AC2B7335FC0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11200" y="1404631"/>
            <a:ext cx="4170040" cy="318838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Click the first or second icon in the second row of icons to insert an image</a:t>
            </a:r>
            <a:endParaRPr lang="en-GB" dirty="0"/>
          </a:p>
        </p:txBody>
      </p:sp>
      <p:sp>
        <p:nvSpPr>
          <p:cNvPr id="2" name="Platshållare för sidfot 2">
            <a:extLst>
              <a:ext uri="{FF2B5EF4-FFF2-40B4-BE49-F238E27FC236}">
                <a16:creationId xmlns:a16="http://schemas.microsoft.com/office/drawing/2014/main" id="{372DAC4F-41A4-C8F3-1E26-84893299D9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tabLst/>
              <a:defRPr sz="800">
                <a:solidFill>
                  <a:srgbClr val="4F0433"/>
                </a:solidFill>
                <a:latin typeface="+mn-lt"/>
              </a:defRPr>
            </a:lvl1pPr>
          </a:lstStyle>
          <a:p>
            <a:r>
              <a:rPr lang="sv-SE"/>
              <a:t>Karolinska Institutet - a medical university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B23C43-02AB-49EC-8F17-D0526280C47D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6EECC-44D8-4442-87AA-D47F74CC81A2}" type="slidenum">
              <a:rPr lang="sv-SE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57994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2 images m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BA1DA48D-062A-3C0F-2375-4EA717C42C5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55971" y="1401312"/>
            <a:ext cx="4170038" cy="252014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u="none" strike="noStrike" baseline="0" dirty="0">
                <a:solidFill>
                  <a:srgbClr val="000000"/>
                </a:solidFill>
                <a:latin typeface="DM Sans" pitchFamily="2" charset="0"/>
              </a:rPr>
              <a:t>Click the first or second icon in the second row of icons to insert an image</a:t>
            </a:r>
            <a:endParaRPr lang="en-GB" dirty="0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5"/>
          </p:nvPr>
        </p:nvSpPr>
        <p:spPr>
          <a:xfrm>
            <a:off x="255971" y="4016459"/>
            <a:ext cx="4170039" cy="578499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33CB555F-D425-F70E-7236-981C45B2BAF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711200" y="1404632"/>
            <a:ext cx="4170040" cy="251682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u="none" strike="noStrike" baseline="0" dirty="0">
                <a:solidFill>
                  <a:srgbClr val="000000"/>
                </a:solidFill>
                <a:latin typeface="DM Sans" pitchFamily="2" charset="0"/>
              </a:rPr>
              <a:t>Click the first or second icon in the second row of icons to insert an image</a:t>
            </a:r>
            <a:endParaRPr lang="en-GB" b="0" i="0" u="none" strike="noStrike" baseline="0" dirty="0">
              <a:solidFill>
                <a:srgbClr val="000000"/>
              </a:solidFill>
              <a:latin typeface="DM Sans" pitchFamily="2" charset="0"/>
            </a:endParaRPr>
          </a:p>
        </p:txBody>
      </p:sp>
      <p:sp>
        <p:nvSpPr>
          <p:cNvPr id="11" name="Platshållare för text 9"/>
          <p:cNvSpPr>
            <a:spLocks noGrp="1"/>
          </p:cNvSpPr>
          <p:nvPr>
            <p:ph type="body" sz="quarter" idx="16"/>
          </p:nvPr>
        </p:nvSpPr>
        <p:spPr>
          <a:xfrm>
            <a:off x="4711200" y="4016459"/>
            <a:ext cx="4170039" cy="574675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latshållare för sidfot 2">
            <a:extLst>
              <a:ext uri="{FF2B5EF4-FFF2-40B4-BE49-F238E27FC236}">
                <a16:creationId xmlns:a16="http://schemas.microsoft.com/office/drawing/2014/main" id="{D069920A-1206-9BEB-B428-2FE026E7B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tabLst/>
              <a:defRPr sz="800">
                <a:solidFill>
                  <a:srgbClr val="4F0433"/>
                </a:solidFill>
                <a:latin typeface="+mn-lt"/>
              </a:defRPr>
            </a:lvl1pPr>
          </a:lstStyle>
          <a:p>
            <a:r>
              <a:rPr lang="sv-SE" dirty="0"/>
              <a:t>Karolinska Institutet - a </a:t>
            </a:r>
            <a:r>
              <a:rPr lang="sv-SE" dirty="0" err="1"/>
              <a:t>medical</a:t>
            </a:r>
            <a:r>
              <a:rPr lang="sv-SE" dirty="0"/>
              <a:t> </a:t>
            </a:r>
            <a:r>
              <a:rPr lang="sv-SE" dirty="0" err="1"/>
              <a:t>university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F4331-D6D1-4E26-B16A-55BB8118C67A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723E-5A40-4F9A-B83B-0F0B7FEF2706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0158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971" y="339502"/>
            <a:ext cx="863204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 lvl="0"/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2" name="Platshållare för sidfot 2">
            <a:extLst>
              <a:ext uri="{FF2B5EF4-FFF2-40B4-BE49-F238E27FC236}">
                <a16:creationId xmlns:a16="http://schemas.microsoft.com/office/drawing/2014/main" id="{009749DF-7E5C-713A-D45D-D9653C97C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tabLst/>
              <a:defRPr sz="800">
                <a:solidFill>
                  <a:srgbClr val="4F0433"/>
                </a:solidFill>
                <a:latin typeface="+mn-lt"/>
              </a:defRPr>
            </a:lvl1pPr>
          </a:lstStyle>
          <a:p>
            <a:r>
              <a:rPr lang="sv-SE"/>
              <a:t>Karolinska Institutet - a medical university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99A5A2-19A1-4CFC-BFE3-8B9C2E2B5BE0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9C56-CB7E-413F-8971-4226A1EF6823}" type="slidenum">
              <a:rPr lang="sv-SE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16640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983" y="339502"/>
            <a:ext cx="862525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bakgrundsrubriken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983" y="1402830"/>
            <a:ext cx="8630513" cy="318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C2080A6F-57B1-B9B7-BFFB-9C38D4F13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227785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tabLst/>
              <a:defRPr sz="8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v-SE" dirty="0"/>
              <a:t>Karolinska Institutet - a </a:t>
            </a:r>
            <a:r>
              <a:rPr lang="sv-SE" dirty="0" err="1"/>
              <a:t>medical</a:t>
            </a:r>
            <a:r>
              <a:rPr lang="sv-SE" dirty="0"/>
              <a:t> </a:t>
            </a:r>
            <a:r>
              <a:rPr lang="sv-SE" dirty="0" err="1"/>
              <a:t>university</a:t>
            </a:r>
            <a:endParaRPr lang="sv-SE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3447" y="4788233"/>
            <a:ext cx="19050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  <a:latin typeface="+mn-lt"/>
              </a:defRPr>
            </a:lvl1pPr>
          </a:lstStyle>
          <a:p>
            <a:fld id="{556C4A7E-66B8-4D02-A897-C064A39C4051}" type="datetime1">
              <a:rPr lang="en-GB" smtClean="0"/>
              <a:t>08/08/2025</a:t>
            </a:fld>
            <a:endParaRPr 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99847" y="4788233"/>
            <a:ext cx="6858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chemeClr val="accent1"/>
                </a:solidFill>
                <a:latin typeface="+mn-lt"/>
              </a:defRPr>
            </a:lvl1pPr>
          </a:lstStyle>
          <a:p>
            <a:fld id="{B5C8723E-5A40-4F9A-B83B-0F0B7FEF2706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4" r:id="rId5"/>
    <p:sldLayoutId id="2147483655" r:id="rId6"/>
    <p:sldLayoutId id="2147483657" r:id="rId7"/>
    <p:sldLayoutId id="2147483658" r:id="rId8"/>
    <p:sldLayoutId id="2147483663" r:id="rId9"/>
    <p:sldLayoutId id="2147483659" r:id="rId10"/>
    <p:sldLayoutId id="2147483662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spc="-50" baseline="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à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à"/>
        <a:defRPr sz="1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3.jpg"/><Relationship Id="rId7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6.jpg"/><Relationship Id="rId7" Type="http://schemas.openxmlformats.org/officeDocument/2006/relationships/image" Target="../media/image5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10" Type="http://schemas.openxmlformats.org/officeDocument/2006/relationships/image" Target="../media/image53.jpg"/><Relationship Id="rId4" Type="http://schemas.openxmlformats.org/officeDocument/2006/relationships/image" Target="../media/image47.jpg"/><Relationship Id="rId9" Type="http://schemas.openxmlformats.org/officeDocument/2006/relationships/image" Target="../media/image5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pn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61.jpeg"/><Relationship Id="rId5" Type="http://schemas.openxmlformats.org/officeDocument/2006/relationships/image" Target="../media/image56.png"/><Relationship Id="rId10" Type="http://schemas.openxmlformats.org/officeDocument/2006/relationships/image" Target="../media/image60.jpg"/><Relationship Id="rId4" Type="http://schemas.openxmlformats.org/officeDocument/2006/relationships/image" Target="../media/image55.jpeg"/><Relationship Id="rId9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250195B-8A87-0659-1403-6E7233781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1840" y="1059582"/>
            <a:ext cx="5400600" cy="1584176"/>
          </a:xfrm>
        </p:spPr>
        <p:txBody>
          <a:bodyPr/>
          <a:lstStyle/>
          <a:p>
            <a:r>
              <a:rPr lang="en-GB" noProof="0" dirty="0"/>
              <a:t>Evaluating interference suppression algorithms </a:t>
            </a:r>
            <a:br>
              <a:rPr lang="en-GB" noProof="0" dirty="0"/>
            </a:br>
            <a:r>
              <a:rPr lang="en-GB" noProof="0" dirty="0"/>
              <a:t>for OPM-MEG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1B4D2C54-6FB1-D0FC-01BE-847D5965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31840" y="3147814"/>
            <a:ext cx="5400600" cy="1314450"/>
          </a:xfrm>
        </p:spPr>
        <p:txBody>
          <a:bodyPr/>
          <a:lstStyle/>
          <a:p>
            <a:r>
              <a:rPr lang="en-GB" noProof="0" dirty="0"/>
              <a:t>Christoph Pfeiffer</a:t>
            </a:r>
          </a:p>
          <a:p>
            <a:r>
              <a:rPr lang="en-GB" dirty="0"/>
              <a:t>Assistant Professor and Head of the </a:t>
            </a:r>
            <a:br>
              <a:rPr lang="en-GB" dirty="0"/>
            </a:br>
            <a:r>
              <a:rPr lang="en-GB" dirty="0"/>
              <a:t>Swedish National Facility for MEG (NatMEG)</a:t>
            </a:r>
          </a:p>
          <a:p>
            <a:r>
              <a:rPr lang="en-GB" dirty="0" err="1"/>
              <a:t>Deptartment</a:t>
            </a:r>
            <a:r>
              <a:rPr lang="en-GB" dirty="0"/>
              <a:t> of Clinical Neuroscience</a:t>
            </a:r>
          </a:p>
        </p:txBody>
      </p:sp>
      <p:pic>
        <p:nvPicPr>
          <p:cNvPr id="1026" name="Picture 2" descr="Contact or visit Karolinska Institutet | Karolinska Institutet">
            <a:extLst>
              <a:ext uri="{FF2B5EF4-FFF2-40B4-BE49-F238E27FC236}">
                <a16:creationId xmlns:a16="http://schemas.microsoft.com/office/drawing/2014/main" id="{8F7FFC9D-447D-BE25-F294-1DEC05E125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39" r="30002"/>
          <a:stretch>
            <a:fillRect/>
          </a:stretch>
        </p:blipFill>
        <p:spPr bwMode="auto">
          <a:xfrm>
            <a:off x="0" y="0"/>
            <a:ext cx="284380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428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BE991-14C0-F9D0-4DA3-4B18A3B34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C263C131-EB89-423C-1B36-04B4E0554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noProof="0" dirty="0"/>
              <a:t>Signal Space Projection (SSP)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4CE98BE-A6F1-C13F-F195-2C278F329F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C51D9E8-BFC8-E6CE-8274-2861F5ED9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3E6D94A-10FD-61B1-7A67-63D94EDEF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5588FE7-B520-5897-44B3-6EB4BE8B01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641919" y="2761349"/>
            <a:ext cx="2561929" cy="192034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CCB6294-F9C0-406A-FFFF-6BA2914F88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41920" y="768127"/>
            <a:ext cx="2561928" cy="192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085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BBFB8-FD87-1611-15FC-064A69D5E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28B7C54D-ED58-D0FF-ABD2-892CFDED4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305" y="355267"/>
            <a:ext cx="4056703" cy="857250"/>
          </a:xfrm>
        </p:spPr>
        <p:txBody>
          <a:bodyPr wrap="square" anchor="t">
            <a:normAutofit/>
          </a:bodyPr>
          <a:lstStyle/>
          <a:p>
            <a:r>
              <a:rPr lang="en-GB" noProof="0" dirty="0"/>
              <a:t>(OPM-)MEG at KI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FA1A778-C77B-A9B1-F71F-76991097B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500" noProof="0" dirty="0"/>
              <a:t>Karolinska </a:t>
            </a:r>
            <a:r>
              <a:rPr lang="en-GB" sz="500" noProof="0" dirty="0" err="1"/>
              <a:t>Institutet</a:t>
            </a:r>
            <a:r>
              <a:rPr lang="en-GB" sz="500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22D6DA2-9002-44D4-88B8-7723E03F08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23447" y="4788233"/>
            <a:ext cx="1905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F5E2E1B-C2E2-4852-B44F-4E28BB4FB861}" type="datetime1">
              <a:rPr lang="en-GB" sz="500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08/08/2025</a:t>
            </a:fld>
            <a:endParaRPr lang="en-GB" sz="500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E16A23A8-0DB5-D0F0-1834-22CEB43D2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99847" y="4788233"/>
            <a:ext cx="6858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5859C56-CB7E-413F-8971-4226A1EF6823}" type="slidenum">
              <a:rPr lang="en-GB" sz="500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GB" sz="500" noProof="0" dirty="0"/>
          </a:p>
        </p:txBody>
      </p:sp>
      <p:sp>
        <p:nvSpPr>
          <p:cNvPr id="3" name="Platshållare för innehåll 11">
            <a:extLst>
              <a:ext uri="{FF2B5EF4-FFF2-40B4-BE49-F238E27FC236}">
                <a16:creationId xmlns:a16="http://schemas.microsoft.com/office/drawing/2014/main" id="{2F2900C9-9CB9-0AAC-DA30-08EEFC230CC5}"/>
              </a:ext>
            </a:extLst>
          </p:cNvPr>
          <p:cNvSpPr txBox="1">
            <a:spLocks/>
          </p:cNvSpPr>
          <p:nvPr/>
        </p:nvSpPr>
        <p:spPr bwMode="auto">
          <a:xfrm>
            <a:off x="323528" y="1419622"/>
            <a:ext cx="4056703" cy="3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à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à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/>
              <a:t>Primarily used for </a:t>
            </a:r>
            <a:r>
              <a:rPr lang="en-GB" dirty="0" err="1"/>
              <a:t>clincial</a:t>
            </a:r>
            <a:r>
              <a:rPr lang="en-GB" dirty="0"/>
              <a:t> and cognitive neuroscience</a:t>
            </a:r>
          </a:p>
          <a:p>
            <a:r>
              <a:rPr lang="en-GB" dirty="0"/>
              <a:t>SQUID-MEG interference suppression: IAS + </a:t>
            </a:r>
            <a:r>
              <a:rPr lang="en-GB" dirty="0" err="1"/>
              <a:t>MaxFilter</a:t>
            </a:r>
            <a:endParaRPr lang="en-GB" dirty="0"/>
          </a:p>
          <a:p>
            <a:r>
              <a:rPr lang="en-GB" i="1" dirty="0"/>
              <a:t>Since 2024</a:t>
            </a:r>
            <a:r>
              <a:rPr lang="en-GB" dirty="0"/>
              <a:t>: Whole-head OPM-MEG with 136 sensors (</a:t>
            </a:r>
            <a:r>
              <a:rPr lang="en-GB" dirty="0" err="1"/>
              <a:t>Fieldline</a:t>
            </a:r>
            <a:r>
              <a:rPr lang="en-GB" dirty="0"/>
              <a:t> HEDSCAN) &amp; </a:t>
            </a:r>
            <a:r>
              <a:rPr lang="en-GB" b="1" dirty="0">
                <a:solidFill>
                  <a:srgbClr val="FF0000"/>
                </a:solidFill>
              </a:rPr>
              <a:t>smart helmet</a:t>
            </a:r>
          </a:p>
          <a:p>
            <a:r>
              <a:rPr lang="en-GB" dirty="0"/>
              <a:t>IAS + </a:t>
            </a:r>
            <a:r>
              <a:rPr lang="en-GB" dirty="0" err="1"/>
              <a:t>MaxFilter</a:t>
            </a:r>
            <a:r>
              <a:rPr lang="en-GB" dirty="0"/>
              <a:t> </a:t>
            </a:r>
            <a:r>
              <a:rPr lang="en-GB" b="1" dirty="0"/>
              <a:t>does not work </a:t>
            </a:r>
            <a:r>
              <a:rPr lang="en-GB" dirty="0"/>
              <a:t>for OPM-MEG</a:t>
            </a:r>
          </a:p>
          <a:p>
            <a:pPr lvl="1"/>
            <a:endParaRPr lang="en-GB" sz="1800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6314D2-EDFF-FC1C-76D0-EF57D98B7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247" y="0"/>
            <a:ext cx="387275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7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7A3165-67F7-F9CA-40CC-E7D73AD0A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CF84C7CB-E4EF-8D64-5EA5-4A424B84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noProof="0" dirty="0"/>
              <a:t>Signal Space Projection (SSP)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2B2EEE1-5666-AA56-8412-763B1B4E7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9FF4E32-02CD-7731-D721-02186C7C5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2C25154-F651-6A7E-9DB0-279C63BDA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C300ECF-E663-9B2B-27C1-E8DD1A078A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641919" y="2761349"/>
            <a:ext cx="2561929" cy="192034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436115-D370-1422-52CF-87A74C770F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41920" y="768127"/>
            <a:ext cx="2561928" cy="19203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920413-B416-90B4-9464-F46D839FC1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203848" y="768128"/>
            <a:ext cx="2561927" cy="1920346"/>
          </a:xfrm>
          <a:prstGeom prst="rect">
            <a:avLst/>
          </a:prstGeom>
        </p:spPr>
      </p:pic>
      <p:pic>
        <p:nvPicPr>
          <p:cNvPr id="14" name="Content Placeholder 8">
            <a:extLst>
              <a:ext uri="{FF2B5EF4-FFF2-40B4-BE49-F238E27FC236}">
                <a16:creationId xmlns:a16="http://schemas.microsoft.com/office/drawing/2014/main" id="{F7FD99D9-6B43-9CBF-A834-BB2F865BD54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 bwMode="auto">
          <a:xfrm>
            <a:off x="3203848" y="2761350"/>
            <a:ext cx="2561927" cy="192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A8F87CA-908D-780C-7010-DC60B16EB8B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24128" y="769638"/>
            <a:ext cx="2561926" cy="1920346"/>
          </a:xfrm>
          <a:prstGeom prst="rect">
            <a:avLst/>
          </a:prstGeom>
        </p:spPr>
      </p:pic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36D7FE58-C2FD-0C9A-AEED-FB0CA39D4CE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 bwMode="auto">
          <a:xfrm>
            <a:off x="5724128" y="2762860"/>
            <a:ext cx="2561926" cy="192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91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8B6F3-DD6C-1194-B444-BFDE620B4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A5B6F0-117C-3D3F-1DB4-EA03CB62C1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AC4DA4-C992-1C65-2EA2-383F211B2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F3989-5712-4A0C-7DBB-3E83A423A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944E240-D110-C808-425B-0BECE326AE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Recorded data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DD7C8A5-D79D-E128-248C-6D749ECBD8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9285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D6E13-0841-CF67-9F8B-DAF64D9B6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head&#10;&#10;AI-generated content may be incorrect.">
            <a:extLst>
              <a:ext uri="{FF2B5EF4-FFF2-40B4-BE49-F238E27FC236}">
                <a16:creationId xmlns:a16="http://schemas.microsoft.com/office/drawing/2014/main" id="{8902F6A1-0FB4-04FB-FA70-1232DD13E0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864" t="8934" r="18519" b="10801"/>
          <a:stretch>
            <a:fillRect/>
          </a:stretch>
        </p:blipFill>
        <p:spPr>
          <a:xfrm>
            <a:off x="3738147" y="2416065"/>
            <a:ext cx="2274013" cy="2459941"/>
          </a:xfrm>
          <a:prstGeom prst="rect">
            <a:avLst/>
          </a:prstGeom>
        </p:spPr>
      </p:pic>
      <p:sp>
        <p:nvSpPr>
          <p:cNvPr id="11" name="Rubrik 10">
            <a:extLst>
              <a:ext uri="{FF2B5EF4-FFF2-40B4-BE49-F238E27FC236}">
                <a16:creationId xmlns:a16="http://schemas.microsoft.com/office/drawing/2014/main" id="{903AED1D-5557-2FAE-B866-5E68DCD90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Recording</a:t>
            </a:r>
          </a:p>
        </p:txBody>
      </p:sp>
      <p:sp>
        <p:nvSpPr>
          <p:cNvPr id="12" name="Platshållare för innehåll 11">
            <a:extLst>
              <a:ext uri="{FF2B5EF4-FFF2-40B4-BE49-F238E27FC236}">
                <a16:creationId xmlns:a16="http://schemas.microsoft.com/office/drawing/2014/main" id="{C1AAEAFB-ED5C-3367-6975-7485D6F24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4" y="1131590"/>
            <a:ext cx="5603825" cy="3190191"/>
          </a:xfrm>
        </p:spPr>
        <p:txBody>
          <a:bodyPr/>
          <a:lstStyle/>
          <a:p>
            <a:r>
              <a:rPr lang="en-GB" noProof="0" dirty="0"/>
              <a:t>Single participant (left-handed, no dental wire)</a:t>
            </a:r>
          </a:p>
          <a:p>
            <a:r>
              <a:rPr lang="en-GB" noProof="0" dirty="0"/>
              <a:t>130 single-axis sensors</a:t>
            </a:r>
          </a:p>
          <a:p>
            <a:r>
              <a:rPr lang="en-GB" noProof="0" dirty="0"/>
              <a:t>Paradigms:</a:t>
            </a:r>
          </a:p>
          <a:p>
            <a:pPr lvl="1"/>
            <a:r>
              <a:rPr lang="en-GB" b="1" noProof="0" dirty="0"/>
              <a:t>Auditory task</a:t>
            </a:r>
          </a:p>
          <a:p>
            <a:pPr lvl="1"/>
            <a:r>
              <a:rPr lang="en-GB" noProof="0" dirty="0"/>
              <a:t>Tapper (index finger)</a:t>
            </a:r>
          </a:p>
          <a:p>
            <a:r>
              <a:rPr lang="en-GB" noProof="0" dirty="0"/>
              <a:t>Empty room before (sensors </a:t>
            </a:r>
            <a:br>
              <a:rPr lang="en-GB" noProof="0" dirty="0"/>
            </a:br>
            <a:r>
              <a:rPr lang="en-GB" noProof="0" dirty="0"/>
              <a:t>flush with helmet)</a:t>
            </a:r>
          </a:p>
          <a:p>
            <a:r>
              <a:rPr lang="en-GB" noProof="0" dirty="0"/>
              <a:t>Empty room after (minimal </a:t>
            </a:r>
            <a:br>
              <a:rPr lang="en-GB" noProof="0" dirty="0"/>
            </a:br>
            <a:r>
              <a:rPr lang="en-GB" noProof="0" dirty="0"/>
              <a:t>sensor move)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CD3D47E-4E53-DDCA-821F-DD0563ACE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BA778CE-322C-DF0F-4A0C-9A866F238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BBB953F6-17D8-6D43-FAF8-F67C2D8FD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14</a:t>
            </a:fld>
            <a:endParaRPr lang="en-GB" noProof="0" dirty="0"/>
          </a:p>
        </p:txBody>
      </p:sp>
      <p:pic>
        <p:nvPicPr>
          <p:cNvPr id="2" name="Picture 1" descr="A graph showing a waveform&#10;&#10;AI-generated content may be incorrect.">
            <a:extLst>
              <a:ext uri="{FF2B5EF4-FFF2-40B4-BE49-F238E27FC236}">
                <a16:creationId xmlns:a16="http://schemas.microsoft.com/office/drawing/2014/main" id="{24A2683D-B245-F922-7192-F79A5BA3CB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98" r="4747"/>
          <a:stretch>
            <a:fillRect/>
          </a:stretch>
        </p:blipFill>
        <p:spPr>
          <a:xfrm>
            <a:off x="6105869" y="2283718"/>
            <a:ext cx="2604324" cy="2162928"/>
          </a:xfrm>
          <a:prstGeom prst="rect">
            <a:avLst/>
          </a:prstGeom>
        </p:spPr>
      </p:pic>
      <p:pic>
        <p:nvPicPr>
          <p:cNvPr id="7" name="Picture 6" descr="A diagram of a human body&#10;&#10;AI-generated content may be incorrect.">
            <a:extLst>
              <a:ext uri="{FF2B5EF4-FFF2-40B4-BE49-F238E27FC236}">
                <a16:creationId xmlns:a16="http://schemas.microsoft.com/office/drawing/2014/main" id="{FAE19162-DEF7-D686-F490-C42143FE099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774" t="5870" r="6933" b="7572"/>
          <a:stretch>
            <a:fillRect/>
          </a:stretch>
        </p:blipFill>
        <p:spPr>
          <a:xfrm>
            <a:off x="6173316" y="393049"/>
            <a:ext cx="2469431" cy="18146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80E88D-844B-C92C-7FDE-643EB8E65B75}"/>
              </a:ext>
            </a:extLst>
          </p:cNvPr>
          <p:cNvSpPr txBox="1"/>
          <p:nvPr/>
        </p:nvSpPr>
        <p:spPr>
          <a:xfrm>
            <a:off x="2771731" y="4220811"/>
            <a:ext cx="1460656" cy="600164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+mn-lt"/>
              </a:rPr>
              <a:t>R</a:t>
            </a:r>
            <a:r>
              <a:rPr lang="en-SE" sz="1100" dirty="0">
                <a:latin typeface="+mn-lt"/>
              </a:rPr>
              <a:t>ecording</a:t>
            </a:r>
          </a:p>
          <a:p>
            <a:pPr algn="l"/>
            <a:r>
              <a:rPr lang="en-SE" sz="1100" dirty="0">
                <a:solidFill>
                  <a:srgbClr val="FF0000"/>
                </a:solidFill>
                <a:latin typeface="+mn-lt"/>
              </a:rPr>
              <a:t>Empty room before</a:t>
            </a:r>
          </a:p>
          <a:p>
            <a:pPr algn="l"/>
            <a:r>
              <a:rPr lang="en-SE" sz="1100" dirty="0">
                <a:solidFill>
                  <a:srgbClr val="00B050"/>
                </a:solidFill>
                <a:latin typeface="+mn-lt"/>
              </a:rPr>
              <a:t>Empty room after</a:t>
            </a:r>
          </a:p>
        </p:txBody>
      </p:sp>
    </p:spTree>
    <p:extLst>
      <p:ext uri="{BB962C8B-B14F-4D97-AF65-F5344CB8AC3E}">
        <p14:creationId xmlns:p14="http://schemas.microsoft.com/office/powerpoint/2010/main" val="2654871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A7192-3C4E-1BDF-EB22-999053C48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6FB5F-C5FE-3C35-88FD-27056493B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76B9A-35CA-7B10-9444-88B29B881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5" y="1402829"/>
            <a:ext cx="4387233" cy="3190191"/>
          </a:xfrm>
        </p:spPr>
        <p:txBody>
          <a:bodyPr/>
          <a:lstStyle/>
          <a:p>
            <a:r>
              <a:rPr lang="en-GB" dirty="0"/>
              <a:t>Iterative SSS:</a:t>
            </a:r>
          </a:p>
          <a:p>
            <a:pPr lvl="1"/>
            <a:r>
              <a:rPr lang="en-GB" dirty="0"/>
              <a:t>Temporal: unstable</a:t>
            </a:r>
          </a:p>
          <a:p>
            <a:pPr lvl="1"/>
            <a:r>
              <a:rPr lang="en-GB" dirty="0"/>
              <a:t>Spatial: problems with source reconstruction</a:t>
            </a: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904CA5-8B2D-5BA8-07CE-7AF4A35B05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401D7-FA71-5569-F2F9-F58B51E19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15892-5110-8C49-3543-76CCCD359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7" name="Picture 6" descr="Blue brain models with white text&#10;&#10;AI-generated content may be incorrect.">
            <a:extLst>
              <a:ext uri="{FF2B5EF4-FFF2-40B4-BE49-F238E27FC236}">
                <a16:creationId xmlns:a16="http://schemas.microsoft.com/office/drawing/2014/main" id="{D39D86FC-110D-C651-279A-C82186CC1B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215" b="15377"/>
          <a:stretch>
            <a:fillRect/>
          </a:stretch>
        </p:blipFill>
        <p:spPr>
          <a:xfrm>
            <a:off x="5592816" y="3623616"/>
            <a:ext cx="2935631" cy="10643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D840B5-E329-7433-315D-C1D74F1A48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030" b="18561"/>
          <a:stretch>
            <a:fillRect/>
          </a:stretch>
        </p:blipFill>
        <p:spPr>
          <a:xfrm>
            <a:off x="5610544" y="2543496"/>
            <a:ext cx="2935629" cy="106435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40EF2BE-C410-3785-B698-F112A5DF684B}"/>
              </a:ext>
            </a:extLst>
          </p:cNvPr>
          <p:cNvSpPr/>
          <p:nvPr/>
        </p:nvSpPr>
        <p:spPr bwMode="auto">
          <a:xfrm>
            <a:off x="5969786" y="3767632"/>
            <a:ext cx="432048" cy="43204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D44F428-5DA4-306F-844E-6E276CC5827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652120" y="331346"/>
            <a:ext cx="2752952" cy="20635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1319880-5CBF-4165-D0C9-93F812E99F34}"/>
              </a:ext>
            </a:extLst>
          </p:cNvPr>
          <p:cNvSpPr txBox="1"/>
          <p:nvPr/>
        </p:nvSpPr>
        <p:spPr>
          <a:xfrm>
            <a:off x="6012160" y="225239"/>
            <a:ext cx="2103461" cy="2616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 err="1">
                <a:latin typeface="+mn-lt"/>
              </a:rPr>
              <a:t>ItSSS</a:t>
            </a:r>
            <a:r>
              <a:rPr lang="en-GB" sz="1100" noProof="0" dirty="0">
                <a:latin typeface="+mn-lt"/>
              </a:rPr>
              <a:t>-temporal: Peak channel</a:t>
            </a:r>
          </a:p>
        </p:txBody>
      </p:sp>
    </p:spTree>
    <p:extLst>
      <p:ext uri="{BB962C8B-B14F-4D97-AF65-F5344CB8AC3E}">
        <p14:creationId xmlns:p14="http://schemas.microsoft.com/office/powerpoint/2010/main" val="91015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289BB-9059-232D-CA3C-D025DCC59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D1335-FA31-76C2-0371-773EF8700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3DFC25-E62C-6D17-85FF-CC1E2E4CE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16AD9-5FB6-9870-D2E6-F2DBF9E1F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A91E5-D803-9E18-FF30-EF742C16E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838FF0-C29F-A479-C621-E4443AC27D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07188" y="588466"/>
            <a:ext cx="2521259" cy="18898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FD48E2-5238-E1E9-3005-840545A6967F}"/>
              </a:ext>
            </a:extLst>
          </p:cNvPr>
          <p:cNvSpPr txBox="1"/>
          <p:nvPr/>
        </p:nvSpPr>
        <p:spPr>
          <a:xfrm>
            <a:off x="6478776" y="313200"/>
            <a:ext cx="1486304" cy="4001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latin typeface="+mn-lt"/>
              </a:rPr>
              <a:t>HFC: </a:t>
            </a:r>
          </a:p>
          <a:p>
            <a:pPr algn="ctr"/>
            <a:r>
              <a:rPr lang="en-GB" sz="1000" noProof="0" dirty="0">
                <a:latin typeface="+mn-lt"/>
              </a:rPr>
              <a:t>Peak channel vs order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A1E34B3-FE68-FD0A-324F-EF931D8D459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84168" y="2839205"/>
            <a:ext cx="2521258" cy="18898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DF8542-80FA-57C9-BACF-D42C4C595151}"/>
              </a:ext>
            </a:extLst>
          </p:cNvPr>
          <p:cNvSpPr txBox="1"/>
          <p:nvPr/>
        </p:nvSpPr>
        <p:spPr>
          <a:xfrm>
            <a:off x="6662561" y="2571750"/>
            <a:ext cx="1364476" cy="4001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latin typeface="+mn-lt"/>
              </a:rPr>
              <a:t>AMM: </a:t>
            </a:r>
          </a:p>
          <a:p>
            <a:pPr algn="ctr"/>
            <a:r>
              <a:rPr lang="en-GB" sz="1000" noProof="0" dirty="0">
                <a:latin typeface="+mn-lt"/>
              </a:rPr>
              <a:t>Peak channel vs L</a:t>
            </a:r>
            <a:r>
              <a:rPr lang="en-GB" sz="1000" baseline="-25000" noProof="0" dirty="0">
                <a:latin typeface="+mn-lt"/>
              </a:rPr>
              <a:t>out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A5E1BD8-194A-C142-1566-7A5726D8C1D2}"/>
              </a:ext>
            </a:extLst>
          </p:cNvPr>
          <p:cNvSpPr txBox="1">
            <a:spLocks/>
          </p:cNvSpPr>
          <p:nvPr/>
        </p:nvSpPr>
        <p:spPr bwMode="auto">
          <a:xfrm>
            <a:off x="256775" y="1402829"/>
            <a:ext cx="4387233" cy="319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à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à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/>
              <a:t>Iterative SSS:</a:t>
            </a:r>
          </a:p>
          <a:p>
            <a:pPr lvl="1"/>
            <a:r>
              <a:rPr lang="en-GB" dirty="0"/>
              <a:t>Temporal: unstable</a:t>
            </a:r>
          </a:p>
          <a:p>
            <a:pPr lvl="1"/>
            <a:r>
              <a:rPr lang="en-GB" dirty="0"/>
              <a:t>Spatial: problems with source reconstruction</a:t>
            </a:r>
          </a:p>
          <a:p>
            <a:r>
              <a:rPr lang="en-GB" kern="0" dirty="0"/>
              <a:t>HFC+AMM:</a:t>
            </a:r>
          </a:p>
          <a:p>
            <a:pPr lvl="1"/>
            <a:r>
              <a:rPr lang="en-GB" kern="0" dirty="0"/>
              <a:t>Signal drop at high order/L</a:t>
            </a:r>
            <a:r>
              <a:rPr lang="en-GB" kern="0" baseline="-25000" dirty="0"/>
              <a:t>out</a:t>
            </a:r>
          </a:p>
        </p:txBody>
      </p:sp>
    </p:spTree>
    <p:extLst>
      <p:ext uri="{BB962C8B-B14F-4D97-AF65-F5344CB8AC3E}">
        <p14:creationId xmlns:p14="http://schemas.microsoft.com/office/powerpoint/2010/main" val="2082484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CE36C-CECB-A500-BF5C-777F5AC8F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DE8AF-260B-98B8-C58F-DF4E7FB4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E0DEC-473E-FD9F-F15D-34DF927F5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5" y="1402829"/>
            <a:ext cx="4387233" cy="3190191"/>
          </a:xfrm>
        </p:spPr>
        <p:txBody>
          <a:bodyPr/>
          <a:lstStyle/>
          <a:p>
            <a:r>
              <a:rPr lang="en-GB" dirty="0"/>
              <a:t>Iterative SSS:</a:t>
            </a:r>
          </a:p>
          <a:p>
            <a:pPr lvl="1"/>
            <a:r>
              <a:rPr lang="en-GB" dirty="0"/>
              <a:t>Temporal: unstable</a:t>
            </a:r>
          </a:p>
          <a:p>
            <a:pPr lvl="1"/>
            <a:r>
              <a:rPr lang="en-GB" dirty="0"/>
              <a:t>Spatial: problems with source reconstruction</a:t>
            </a:r>
          </a:p>
          <a:p>
            <a:r>
              <a:rPr lang="en-GB" noProof="0" dirty="0"/>
              <a:t>HFC+AMM:</a:t>
            </a:r>
          </a:p>
          <a:p>
            <a:pPr lvl="1"/>
            <a:r>
              <a:rPr lang="en-GB" noProof="0" dirty="0"/>
              <a:t>Signal drop at high order/L</a:t>
            </a:r>
            <a:r>
              <a:rPr lang="en-GB" baseline="-25000" noProof="0" dirty="0"/>
              <a:t>out</a:t>
            </a:r>
          </a:p>
          <a:p>
            <a:pPr lvl="1"/>
            <a:r>
              <a:rPr lang="en-GB" noProof="0" dirty="0"/>
              <a:t>Oscillatory spatial patterns appear at higher order/L</a:t>
            </a:r>
            <a:r>
              <a:rPr lang="en-GB" baseline="-25000" noProof="0" dirty="0"/>
              <a:t>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35E14C-9683-5435-FDEF-3C907196B8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273922-BF7A-EFDA-98BC-AF0DAC745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F4DBC-56B5-687C-2EF0-D4F5CE2AD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17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6DB1AD-35EC-C680-08B8-5A684AB7C2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16016" y="214892"/>
            <a:ext cx="2004432" cy="15024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BF14DC-221A-DA9B-5AF3-532AFFA848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716016" y="1717357"/>
            <a:ext cx="2004432" cy="15024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5E590C-A573-5C1A-277A-54F00D00B8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716016" y="3219822"/>
            <a:ext cx="2004432" cy="15024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ABCCB8-9FB3-7A19-9671-68F94FD20F0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882794" y="214893"/>
            <a:ext cx="2004431" cy="15024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3695B0-00CB-DC43-B02C-058ECB842A2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882003" y="1717356"/>
            <a:ext cx="2004432" cy="15024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44512E-AB41-3797-B9F5-4B8B88BBDEC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882003" y="3219821"/>
            <a:ext cx="2004432" cy="150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7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18325-037A-9228-4763-B5ADA90FE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93C3A-BE9F-9AB3-1F3F-BE1D3446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3196C-4A20-F48E-29EA-35D47D8C1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5" y="1402829"/>
            <a:ext cx="4387233" cy="3190191"/>
          </a:xfrm>
        </p:spPr>
        <p:txBody>
          <a:bodyPr/>
          <a:lstStyle/>
          <a:p>
            <a:r>
              <a:rPr lang="en-GB" dirty="0"/>
              <a:t>Iterative SSS:</a:t>
            </a:r>
          </a:p>
          <a:p>
            <a:pPr lvl="1"/>
            <a:r>
              <a:rPr lang="en-GB" dirty="0"/>
              <a:t>Temporal: unstable</a:t>
            </a:r>
          </a:p>
          <a:p>
            <a:pPr lvl="1"/>
            <a:r>
              <a:rPr lang="en-GB" dirty="0"/>
              <a:t>Spatial: problems with source reconstruction</a:t>
            </a:r>
          </a:p>
          <a:p>
            <a:r>
              <a:rPr lang="en-GB" noProof="0" dirty="0"/>
              <a:t>HFC+AMM:</a:t>
            </a:r>
          </a:p>
          <a:p>
            <a:pPr lvl="1"/>
            <a:r>
              <a:rPr lang="en-GB" noProof="0" dirty="0"/>
              <a:t>Signal drop at high order/L</a:t>
            </a:r>
            <a:r>
              <a:rPr lang="en-GB" baseline="-25000" noProof="0" dirty="0"/>
              <a:t>out</a:t>
            </a:r>
          </a:p>
          <a:p>
            <a:pPr lvl="1"/>
            <a:r>
              <a:rPr lang="en-GB" noProof="0" dirty="0"/>
              <a:t>Oscillatory spatial patterns appear at higher order/L</a:t>
            </a:r>
            <a:r>
              <a:rPr lang="en-GB" baseline="-25000" noProof="0" dirty="0"/>
              <a:t>out</a:t>
            </a:r>
          </a:p>
          <a:p>
            <a:r>
              <a:rPr lang="en-GB" dirty="0"/>
              <a:t>AMM (temporal):</a:t>
            </a:r>
          </a:p>
          <a:p>
            <a:pPr lvl="1"/>
            <a:r>
              <a:rPr lang="en-GB" dirty="0"/>
              <a:t>Minor SNR increase at lower thresholds</a:t>
            </a:r>
          </a:p>
          <a:p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EA0BEA-4A48-48F6-8866-F9E25A3D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D9D1D8-C5AF-1E7E-9764-A3E5F0C66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30716-3111-AB7B-4974-1C48C0307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18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68777D-8095-8068-4C35-8BBE80CBA9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52124" y="339502"/>
            <a:ext cx="2876323" cy="2156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FA60A3-3DCF-ED15-46FB-96BAB25C302E}"/>
              </a:ext>
            </a:extLst>
          </p:cNvPr>
          <p:cNvSpPr txBox="1"/>
          <p:nvPr/>
        </p:nvSpPr>
        <p:spPr>
          <a:xfrm>
            <a:off x="6306127" y="230321"/>
            <a:ext cx="1584088" cy="2616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Signal-to-Noise Ratio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11089D-B64F-8AE4-3B70-B0CBC4294B2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52125" y="2608923"/>
            <a:ext cx="2876321" cy="21560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DBC0A5E-B93A-D4C4-CF06-91C8DE2239A4}"/>
              </a:ext>
            </a:extLst>
          </p:cNvPr>
          <p:cNvSpPr txBox="1"/>
          <p:nvPr/>
        </p:nvSpPr>
        <p:spPr>
          <a:xfrm>
            <a:off x="6156176" y="2499742"/>
            <a:ext cx="1898277" cy="2616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 err="1">
                <a:latin typeface="+mn-lt"/>
              </a:rPr>
              <a:t>tAMM</a:t>
            </a:r>
            <a:r>
              <a:rPr lang="en-GB" sz="1100" noProof="0" dirty="0">
                <a:latin typeface="+mn-lt"/>
              </a:rPr>
              <a:t>: Peak channel vs </a:t>
            </a:r>
            <a:r>
              <a:rPr lang="en-GB" sz="1100" noProof="0" dirty="0" err="1">
                <a:latin typeface="+mn-lt"/>
              </a:rPr>
              <a:t>thr</a:t>
            </a:r>
            <a:endParaRPr lang="en-GB" sz="1100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8200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47C89-5B09-5B2B-D626-F5B809444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5E41D-E486-5379-4DD3-04F8E994E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95D11-A406-6625-11C1-AC18774A3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5" y="1402829"/>
            <a:ext cx="3759246" cy="3190191"/>
          </a:xfrm>
        </p:spPr>
        <p:txBody>
          <a:bodyPr/>
          <a:lstStyle/>
          <a:p>
            <a:r>
              <a:rPr lang="en-GB" noProof="0" dirty="0"/>
              <a:t>SSP:</a:t>
            </a:r>
          </a:p>
          <a:p>
            <a:pPr lvl="1"/>
            <a:r>
              <a:rPr lang="en-GB" noProof="0" dirty="0"/>
              <a:t>Good signal integrity</a:t>
            </a:r>
          </a:p>
          <a:p>
            <a:pPr lvl="1"/>
            <a:r>
              <a:rPr lang="en-GB" dirty="0"/>
              <a:t>Minor differences between empty room before and after</a:t>
            </a:r>
            <a:endParaRPr lang="en-GB" noProof="0" dirty="0"/>
          </a:p>
          <a:p>
            <a:pPr lvl="1"/>
            <a:endParaRPr lang="en-GB" noProof="0" dirty="0"/>
          </a:p>
          <a:p>
            <a:pPr lvl="1"/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610EC2-1765-0F3A-7065-84E73D6D6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8C73D-735B-C1EC-56CC-AAB7BF785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18FFF-D1DF-CA44-C353-495FC571D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07B39618-606E-F0F5-44A3-D84485A7515D}"/>
              </a:ext>
            </a:extLst>
          </p:cNvPr>
          <p:cNvSpPr txBox="1">
            <a:spLocks/>
          </p:cNvSpPr>
          <p:nvPr/>
        </p:nvSpPr>
        <p:spPr bwMode="auto">
          <a:xfrm>
            <a:off x="6623447" y="4788233"/>
            <a:ext cx="19050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fld id="{9F5E2E1B-C2E2-4852-B44F-4E28BB4FB861}" type="datetime1">
              <a:rPr lang="en-GB" noProof="0" smtClean="0"/>
              <a:pPr/>
              <a:t>08/08/2025</a:t>
            </a:fld>
            <a:endParaRPr lang="en-GB" noProof="0" dirty="0"/>
          </a:p>
        </p:txBody>
      </p:sp>
      <p:sp>
        <p:nvSpPr>
          <p:cNvPr id="8" name="Platshållare för bildnummer 4">
            <a:extLst>
              <a:ext uri="{FF2B5EF4-FFF2-40B4-BE49-F238E27FC236}">
                <a16:creationId xmlns:a16="http://schemas.microsoft.com/office/drawing/2014/main" id="{50691532-BBC7-2273-52E3-57EB084954C3}"/>
              </a:ext>
            </a:extLst>
          </p:cNvPr>
          <p:cNvSpPr txBox="1">
            <a:spLocks/>
          </p:cNvSpPr>
          <p:nvPr/>
        </p:nvSpPr>
        <p:spPr bwMode="auto">
          <a:xfrm>
            <a:off x="8299847" y="4788233"/>
            <a:ext cx="6858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fld id="{15859C56-CB7E-413F-8971-4226A1EF6823}" type="slidenum">
              <a:rPr lang="en-GB" noProof="0" smtClean="0"/>
              <a:pPr/>
              <a:t>19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7E55E5-E9A8-E515-94E3-695AFA845F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06549" y="1822170"/>
            <a:ext cx="1568569" cy="11757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B9C24C-C217-FD7E-6616-DFFCAC6928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906548" y="2997924"/>
            <a:ext cx="1568570" cy="11757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C69033-AF39-80C0-5EB8-451F5CC30F9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810280" y="771550"/>
            <a:ext cx="2133785" cy="15994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788273-549B-7E53-CC64-A8B0EDCF61C7}"/>
              </a:ext>
            </a:extLst>
          </p:cNvPr>
          <p:cNvSpPr txBox="1"/>
          <p:nvPr/>
        </p:nvSpPr>
        <p:spPr>
          <a:xfrm>
            <a:off x="4185052" y="483573"/>
            <a:ext cx="1467068" cy="4001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 err="1">
                <a:latin typeface="+mn-lt"/>
              </a:rPr>
              <a:t>SSP</a:t>
            </a:r>
            <a:r>
              <a:rPr lang="en-GB" sz="1000" baseline="-25000" noProof="0" dirty="0" err="1">
                <a:latin typeface="+mn-lt"/>
              </a:rPr>
              <a:t>before</a:t>
            </a:r>
            <a:r>
              <a:rPr lang="en-GB" sz="1000" noProof="0" dirty="0">
                <a:latin typeface="+mn-lt"/>
              </a:rPr>
              <a:t>: </a:t>
            </a:r>
          </a:p>
          <a:p>
            <a:pPr algn="ctr"/>
            <a:r>
              <a:rPr lang="en-GB" sz="1000" noProof="0" dirty="0">
                <a:latin typeface="+mn-lt"/>
              </a:rPr>
              <a:t>Peak channel vs </a:t>
            </a:r>
            <a:r>
              <a:rPr lang="en-GB" sz="1000" noProof="0" dirty="0" err="1">
                <a:latin typeface="+mn-lt"/>
              </a:rPr>
              <a:t>n</a:t>
            </a:r>
            <a:r>
              <a:rPr lang="en-GB" sz="1000" baseline="-25000" noProof="0" dirty="0" err="1">
                <a:latin typeface="+mn-lt"/>
              </a:rPr>
              <a:t>comp</a:t>
            </a:r>
            <a:endParaRPr lang="en-GB" sz="1000" baseline="-25000" noProof="0" dirty="0">
              <a:latin typeface="+mn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CC0524F-63FC-4532-22D2-02CB35C2250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810280" y="2772526"/>
            <a:ext cx="2133785" cy="15994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68EC25D-D8DF-10AD-B33D-9976583B19D9}"/>
              </a:ext>
            </a:extLst>
          </p:cNvPr>
          <p:cNvSpPr txBox="1"/>
          <p:nvPr/>
        </p:nvSpPr>
        <p:spPr>
          <a:xfrm>
            <a:off x="4210911" y="2479271"/>
            <a:ext cx="1467068" cy="4001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 err="1">
                <a:latin typeface="+mn-lt"/>
              </a:rPr>
              <a:t>SSP</a:t>
            </a:r>
            <a:r>
              <a:rPr lang="en-GB" sz="1000" baseline="-25000" noProof="0" dirty="0" err="1">
                <a:latin typeface="+mn-lt"/>
              </a:rPr>
              <a:t>after</a:t>
            </a:r>
            <a:r>
              <a:rPr lang="en-GB" sz="1000" noProof="0" dirty="0">
                <a:latin typeface="+mn-lt"/>
              </a:rPr>
              <a:t>: </a:t>
            </a:r>
          </a:p>
          <a:p>
            <a:pPr algn="ctr"/>
            <a:r>
              <a:rPr lang="en-GB" sz="1000" noProof="0" dirty="0">
                <a:latin typeface="+mn-lt"/>
              </a:rPr>
              <a:t>Peak channel vs </a:t>
            </a:r>
            <a:r>
              <a:rPr lang="en-GB" sz="1000" noProof="0" dirty="0" err="1">
                <a:latin typeface="+mn-lt"/>
              </a:rPr>
              <a:t>n</a:t>
            </a:r>
            <a:r>
              <a:rPr lang="en-GB" sz="1000" baseline="-25000" noProof="0" dirty="0" err="1">
                <a:latin typeface="+mn-lt"/>
              </a:rPr>
              <a:t>comp</a:t>
            </a:r>
            <a:endParaRPr lang="en-GB" sz="1000" baseline="-25000" noProof="0" dirty="0"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2ECD6F-8B85-F120-DEBA-4B240E46F36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906550" y="648129"/>
            <a:ext cx="1568569" cy="11757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3574BB-ACD0-D035-EA78-91313075F95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481585" y="1828034"/>
            <a:ext cx="1568567" cy="11757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755BA9D-FE7E-9000-84CE-569063A2D55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7481123" y="2995498"/>
            <a:ext cx="1568566" cy="11757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C30F82D-3885-3C0D-93C3-28CF0101DCB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7481124" y="652275"/>
            <a:ext cx="1568567" cy="117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6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EC432F9B-F494-EB27-8180-0EBE8356A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305" y="355267"/>
            <a:ext cx="4056703" cy="857250"/>
          </a:xfrm>
        </p:spPr>
        <p:txBody>
          <a:bodyPr wrap="square" anchor="t">
            <a:normAutofit/>
          </a:bodyPr>
          <a:lstStyle/>
          <a:p>
            <a:r>
              <a:rPr lang="en-GB" noProof="0" dirty="0"/>
              <a:t>(OPM-)MEG at KI</a:t>
            </a:r>
          </a:p>
        </p:txBody>
      </p:sp>
      <p:sp>
        <p:nvSpPr>
          <p:cNvPr id="12" name="Platshållare för innehåll 11">
            <a:extLst>
              <a:ext uri="{FF2B5EF4-FFF2-40B4-BE49-F238E27FC236}">
                <a16:creationId xmlns:a16="http://schemas.microsoft.com/office/drawing/2014/main" id="{C2E43478-B35A-E669-7DFE-0E67BFFFF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3528" y="1419622"/>
            <a:ext cx="4056703" cy="3189163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Primarily used for </a:t>
            </a:r>
            <a:r>
              <a:rPr lang="en-GB" dirty="0" err="1"/>
              <a:t>clincial</a:t>
            </a:r>
            <a:r>
              <a:rPr lang="en-GB" dirty="0"/>
              <a:t> and cognitive neuroscience</a:t>
            </a:r>
          </a:p>
          <a:p>
            <a:r>
              <a:rPr lang="en-GB" dirty="0"/>
              <a:t>SQUID-MEG interference suppression: IAS + </a:t>
            </a:r>
            <a:r>
              <a:rPr lang="en-GB" dirty="0" err="1"/>
              <a:t>MaxFilter</a:t>
            </a:r>
            <a:endParaRPr lang="en-GB" dirty="0"/>
          </a:p>
          <a:p>
            <a:r>
              <a:rPr lang="en-GB" i="1" dirty="0"/>
              <a:t>Since 2024</a:t>
            </a:r>
            <a:r>
              <a:rPr lang="en-GB" dirty="0"/>
              <a:t>: Whole-head OPM-MEG with 136 sensors (</a:t>
            </a:r>
            <a:r>
              <a:rPr lang="en-GB" dirty="0" err="1"/>
              <a:t>Fieldline</a:t>
            </a:r>
            <a:r>
              <a:rPr lang="en-GB" dirty="0"/>
              <a:t> HEDSCAN) &amp; smart helmet</a:t>
            </a:r>
          </a:p>
          <a:p>
            <a:r>
              <a:rPr lang="en-GB" dirty="0"/>
              <a:t>IAS + </a:t>
            </a:r>
            <a:r>
              <a:rPr lang="en-GB" dirty="0" err="1"/>
              <a:t>MaxFilter</a:t>
            </a:r>
            <a:r>
              <a:rPr lang="en-GB" dirty="0"/>
              <a:t> </a:t>
            </a:r>
            <a:r>
              <a:rPr lang="en-GB" b="1" dirty="0"/>
              <a:t>does not work </a:t>
            </a:r>
            <a:r>
              <a:rPr lang="en-GB" dirty="0"/>
              <a:t>for OPM-MEG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A1EE999-BA1C-822F-993D-4740F020B8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23447" y="4788233"/>
            <a:ext cx="1905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F5E2E1B-C2E2-4852-B44F-4E28BB4FB861}" type="datetime1">
              <a:rPr lang="en-GB" sz="500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08/08/2025</a:t>
            </a:fld>
            <a:endParaRPr lang="en-GB" sz="500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60B65D1B-CF0B-8F0A-A526-41ADF8C82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99847" y="4788233"/>
            <a:ext cx="6858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5859C56-CB7E-413F-8971-4226A1EF6823}" type="slidenum">
              <a:rPr lang="en-GB" sz="500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GB" sz="500" noProof="0" dirty="0"/>
          </a:p>
        </p:txBody>
      </p:sp>
      <p:pic>
        <p:nvPicPr>
          <p:cNvPr id="10" name="Picture 9" descr="A medical equipment in a room&#10;&#10;AI-generated content may be incorrect.">
            <a:extLst>
              <a:ext uri="{FF2B5EF4-FFF2-40B4-BE49-F238E27FC236}">
                <a16:creationId xmlns:a16="http://schemas.microsoft.com/office/drawing/2014/main" id="{009EFD76-BB35-F75B-240F-78240AD7C7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175" r="8680"/>
          <a:stretch>
            <a:fillRect/>
          </a:stretch>
        </p:blipFill>
        <p:spPr>
          <a:xfrm>
            <a:off x="4693841" y="0"/>
            <a:ext cx="4450159" cy="5143500"/>
          </a:xfrm>
          <a:prstGeom prst="rect">
            <a:avLst/>
          </a:prstGeom>
        </p:spPr>
      </p:pic>
      <p:sp>
        <p:nvSpPr>
          <p:cNvPr id="2" name="Platshållare för sidfot 5">
            <a:extLst>
              <a:ext uri="{FF2B5EF4-FFF2-40B4-BE49-F238E27FC236}">
                <a16:creationId xmlns:a16="http://schemas.microsoft.com/office/drawing/2014/main" id="{A415DAEA-F759-7E7E-D08F-D3987F0BD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983" y="4790351"/>
            <a:ext cx="2803849" cy="171450"/>
          </a:xfrm>
        </p:spPr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EDAEEFF-8627-CAB2-3358-869E7B8A07FE}"/>
              </a:ext>
            </a:extLst>
          </p:cNvPr>
          <p:cNvSpPr/>
          <p:nvPr/>
        </p:nvSpPr>
        <p:spPr bwMode="auto">
          <a:xfrm>
            <a:off x="1278536" y="3507854"/>
            <a:ext cx="1080120" cy="360040"/>
          </a:xfrm>
          <a:prstGeom prst="round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E" sz="1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703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8152A-017A-0E27-35F5-7667CDA66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FB713E-F960-3EB9-303D-AF958A481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19EC2A-CD33-0D79-D362-409185E32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579B0-70F0-80C3-30D1-DA13BFE0B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39B591-A19D-09EF-9C38-0F981AF558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Conclusions/Recommendations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AC990FA-A608-8DF1-40B4-2341F7C5AD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85354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FFF3D-1B4B-CE2F-3BE0-E25FDE977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76F93-8E89-0B06-99FA-D9521E86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Conclusions/Recommendations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D8135-6900-3808-6FB4-D7D0EBE3F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4" y="1181759"/>
            <a:ext cx="8631243" cy="3190191"/>
          </a:xfrm>
        </p:spPr>
        <p:txBody>
          <a:bodyPr/>
          <a:lstStyle/>
          <a:p>
            <a:r>
              <a:rPr lang="en-GB" dirty="0"/>
              <a:t>HFC, AMM and SSP perform well but parameter choice important</a:t>
            </a:r>
          </a:p>
          <a:p>
            <a:r>
              <a:rPr lang="en-GB" dirty="0"/>
              <a:t>Avoid SSS/</a:t>
            </a:r>
            <a:r>
              <a:rPr lang="en-GB" dirty="0" err="1"/>
              <a:t>tSSS</a:t>
            </a:r>
            <a:r>
              <a:rPr lang="en-GB" dirty="0"/>
              <a:t> (for now)</a:t>
            </a:r>
            <a:endParaRPr lang="en-GB" noProof="0" dirty="0"/>
          </a:p>
          <a:p>
            <a:r>
              <a:rPr lang="en-GB" noProof="0" dirty="0"/>
              <a:t>If signal amplitudes or topography are important, less is more:</a:t>
            </a:r>
          </a:p>
          <a:p>
            <a:pPr lvl="1"/>
            <a:r>
              <a:rPr lang="en-GB" noProof="0" dirty="0"/>
              <a:t>1st order HFC, AMM with L</a:t>
            </a:r>
            <a:r>
              <a:rPr lang="en-GB" baseline="-25000" noProof="0" dirty="0"/>
              <a:t>out</a:t>
            </a:r>
            <a:r>
              <a:rPr lang="en-GB" noProof="0" dirty="0"/>
              <a:t> = 1, or SSP (≤4 components)</a:t>
            </a:r>
          </a:p>
          <a:p>
            <a:r>
              <a:rPr lang="en-GB" dirty="0"/>
              <a:t>When using AMM: L</a:t>
            </a:r>
            <a:r>
              <a:rPr lang="en-GB" baseline="-25000" dirty="0"/>
              <a:t>in</a:t>
            </a:r>
            <a:r>
              <a:rPr lang="en-GB" dirty="0"/>
              <a:t>≥10</a:t>
            </a:r>
          </a:p>
          <a:p>
            <a:r>
              <a:rPr lang="en-GB" dirty="0"/>
              <a:t>For high participant noise, e.g., dental wire: </a:t>
            </a:r>
            <a:r>
              <a:rPr lang="en-GB" dirty="0" err="1"/>
              <a:t>tAMM</a:t>
            </a:r>
            <a:r>
              <a:rPr lang="en-GB" dirty="0"/>
              <a:t> (i.e., </a:t>
            </a:r>
            <a:r>
              <a:rPr lang="en-GB" dirty="0" err="1"/>
              <a:t>thr</a:t>
            </a:r>
            <a:r>
              <a:rPr lang="en-GB" dirty="0"/>
              <a:t> &lt; 1)</a:t>
            </a:r>
          </a:p>
          <a:p>
            <a:r>
              <a:rPr lang="en-GB" dirty="0"/>
              <a:t>For strong noise sources:</a:t>
            </a:r>
          </a:p>
          <a:p>
            <a:pPr lvl="1"/>
            <a:r>
              <a:rPr lang="en-GB" dirty="0"/>
              <a:t>SSP if interference is present in reference data</a:t>
            </a:r>
          </a:p>
          <a:p>
            <a:pPr lvl="1"/>
            <a:r>
              <a:rPr lang="en-GB" dirty="0"/>
              <a:t>Otherwise: AMM with high L</a:t>
            </a:r>
            <a:r>
              <a:rPr lang="en-GB" baseline="-25000" dirty="0"/>
              <a:t>out</a:t>
            </a:r>
            <a:r>
              <a:rPr lang="en-GB" dirty="0"/>
              <a:t>, </a:t>
            </a:r>
            <a:r>
              <a:rPr lang="en-GB" b="1" dirty="0"/>
              <a:t>but:</a:t>
            </a:r>
            <a:r>
              <a:rPr lang="en-GB" dirty="0"/>
              <a:t> beware of spatial filtering artifacts and amplitude changes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896E1-3F2E-EDAD-56FA-9556A7F83A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0D5D4-85DE-78AC-6ADB-387DA568F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ACEBA-1EA2-7510-0E3B-F9558870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21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873912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CBED1-E50B-02EB-BFA5-44EF172BC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CC3A3-A183-DC3D-8E94-5F20AC50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Conclusions/Recommendations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ADA90-84EC-2180-AA2F-3800F5088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4" y="1181759"/>
            <a:ext cx="8631243" cy="3190191"/>
          </a:xfrm>
        </p:spPr>
        <p:txBody>
          <a:bodyPr/>
          <a:lstStyle/>
          <a:p>
            <a:r>
              <a:rPr lang="en-GB" dirty="0"/>
              <a:t>Record empty room after (moving sensors as little as possible)</a:t>
            </a:r>
          </a:p>
          <a:p>
            <a:r>
              <a:rPr lang="en-GB" dirty="0"/>
              <a:t>Limitation: Tested only for </a:t>
            </a:r>
            <a:r>
              <a:rPr lang="en-GB" dirty="0" err="1"/>
              <a:t>Fieldline</a:t>
            </a:r>
            <a:r>
              <a:rPr lang="en-GB" dirty="0"/>
              <a:t> </a:t>
            </a:r>
            <a:r>
              <a:rPr lang="en-GB" dirty="0" err="1"/>
              <a:t>Hedscan</a:t>
            </a:r>
            <a:endParaRPr lang="en-GB" dirty="0"/>
          </a:p>
          <a:p>
            <a:r>
              <a:rPr lang="en-GB" dirty="0"/>
              <a:t>Next:</a:t>
            </a:r>
          </a:p>
          <a:p>
            <a:pPr lvl="1"/>
            <a:r>
              <a:rPr lang="en-GB" dirty="0"/>
              <a:t>Real data with dental noise</a:t>
            </a:r>
          </a:p>
          <a:p>
            <a:pPr lvl="1"/>
            <a:r>
              <a:rPr lang="en-GB" dirty="0"/>
              <a:t>Dual and triaxial data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DFDCA-6046-70B8-19BA-017CEC501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ACF504-953B-1C85-5E7E-08F966560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F9BD6-3A0E-FC01-67DA-AD9038235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22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0882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252B6-F574-4EAA-DD62-4F1711A40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95486"/>
            <a:ext cx="7772400" cy="857250"/>
          </a:xfrm>
        </p:spPr>
        <p:txBody>
          <a:bodyPr/>
          <a:lstStyle/>
          <a:p>
            <a:pPr algn="ctr"/>
            <a:r>
              <a:rPr lang="en-GB" noProof="0" dirty="0"/>
              <a:t>Thank you!</a:t>
            </a:r>
          </a:p>
        </p:txBody>
      </p:sp>
      <p:pic>
        <p:nvPicPr>
          <p:cNvPr id="4" name="Picture 3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D031283D-8C06-D1F9-F6CB-BC8D40D623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400" b="30401"/>
          <a:stretch/>
        </p:blipFill>
        <p:spPr>
          <a:xfrm>
            <a:off x="6634757" y="1282452"/>
            <a:ext cx="2186893" cy="857250"/>
          </a:xfrm>
          <a:prstGeom prst="rect">
            <a:avLst/>
          </a:prstGeom>
        </p:spPr>
      </p:pic>
      <p:pic>
        <p:nvPicPr>
          <p:cNvPr id="5" name="Picture 4" descr="A group of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38160637-81C5-0586-1C12-89704CDCA0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61"/>
          <a:stretch/>
        </p:blipFill>
        <p:spPr>
          <a:xfrm>
            <a:off x="498775" y="1425386"/>
            <a:ext cx="3929209" cy="2728852"/>
          </a:xfrm>
          <a:prstGeom prst="rect">
            <a:avLst/>
          </a:prstGeom>
        </p:spPr>
      </p:pic>
      <p:pic>
        <p:nvPicPr>
          <p:cNvPr id="6" name="Picture 2" descr="Press - Swedish Research Council">
            <a:extLst>
              <a:ext uri="{FF2B5EF4-FFF2-40B4-BE49-F238E27FC236}">
                <a16:creationId xmlns:a16="http://schemas.microsoft.com/office/drawing/2014/main" id="{561CC6C0-2C94-6E17-F4B4-58CA808C2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026" y="3611505"/>
            <a:ext cx="1872208" cy="87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Knut and Alice Wallenberg Foundation">
            <a:extLst>
              <a:ext uri="{FF2B5EF4-FFF2-40B4-BE49-F238E27FC236}">
                <a16:creationId xmlns:a16="http://schemas.microsoft.com/office/drawing/2014/main" id="{19A59A7F-7655-FCBD-D165-D6FE5E7CF0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4" t="8151" r="11476" b="12308"/>
          <a:stretch/>
        </p:blipFill>
        <p:spPr bwMode="auto">
          <a:xfrm>
            <a:off x="6953038" y="2430879"/>
            <a:ext cx="1656184" cy="925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43F91A5E-C1DC-6AE8-FA0F-05541B473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1426268"/>
            <a:ext cx="1008112" cy="142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Matti Hämäläinen — Aalto University's research portal">
            <a:extLst>
              <a:ext uri="{FF2B5EF4-FFF2-40B4-BE49-F238E27FC236}">
                <a16:creationId xmlns:a16="http://schemas.microsoft.com/office/drawing/2014/main" id="{043469F9-81F4-0B49-EAFB-F53CC71F15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7" r="16104"/>
          <a:stretch/>
        </p:blipFill>
        <p:spPr bwMode="auto">
          <a:xfrm>
            <a:off x="5580112" y="1425386"/>
            <a:ext cx="1008112" cy="143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erson with curly hair wearing glasses&#10;&#10;Description automatically generated">
            <a:extLst>
              <a:ext uri="{FF2B5EF4-FFF2-40B4-BE49-F238E27FC236}">
                <a16:creationId xmlns:a16="http://schemas.microsoft.com/office/drawing/2014/main" id="{A6B3C9ED-507A-78FE-83DE-AED1DA04996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4345" t="2238" r="10151" b="37199"/>
          <a:stretch/>
        </p:blipFill>
        <p:spPr>
          <a:xfrm>
            <a:off x="4499993" y="2942806"/>
            <a:ext cx="1008112" cy="12114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26" name="Picture 2" descr="William C. Gaetz, PhD | Children's Hospital of Philadelphia">
            <a:extLst>
              <a:ext uri="{FF2B5EF4-FFF2-40B4-BE49-F238E27FC236}">
                <a16:creationId xmlns:a16="http://schemas.microsoft.com/office/drawing/2014/main" id="{45556DC6-553B-EB94-0866-1964D04A8F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4536" r="14653" b="40932"/>
          <a:stretch>
            <a:fillRect/>
          </a:stretch>
        </p:blipFill>
        <p:spPr bwMode="auto">
          <a:xfrm>
            <a:off x="5580112" y="2942889"/>
            <a:ext cx="1008112" cy="121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337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670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2FB96-A310-43A1-AD6F-B3E5C1F93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1D8E31C2-4D92-42CA-3303-C81F7D444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Algorithms</a:t>
            </a:r>
          </a:p>
        </p:txBody>
      </p:sp>
      <p:sp>
        <p:nvSpPr>
          <p:cNvPr id="12" name="Platshållare för innehåll 11">
            <a:extLst>
              <a:ext uri="{FF2B5EF4-FFF2-40B4-BE49-F238E27FC236}">
                <a16:creationId xmlns:a16="http://schemas.microsoft.com/office/drawing/2014/main" id="{F96DD161-F49B-318C-35DC-7BC10E8AE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4" y="1196753"/>
            <a:ext cx="8631243" cy="3396268"/>
          </a:xfrm>
        </p:spPr>
        <p:txBody>
          <a:bodyPr/>
          <a:lstStyle/>
          <a:p>
            <a:r>
              <a:rPr lang="en-GB" noProof="0" dirty="0"/>
              <a:t>Homogenous Field Correction (HFC) </a:t>
            </a:r>
            <a:br>
              <a:rPr lang="en-GB" sz="1600" i="1" noProof="0" dirty="0"/>
            </a:br>
            <a:r>
              <a:rPr lang="en-GB" sz="1400" i="1" noProof="0" dirty="0"/>
              <a:t>Tierney et al., </a:t>
            </a:r>
            <a:r>
              <a:rPr lang="en-GB" sz="1400" i="1" noProof="0" dirty="0" err="1"/>
              <a:t>NeuroImage</a:t>
            </a:r>
            <a:r>
              <a:rPr lang="en-GB" sz="1400" i="1" noProof="0" dirty="0"/>
              <a:t>, 2021</a:t>
            </a:r>
            <a:br>
              <a:rPr lang="en-GB" sz="1400" i="1" noProof="0" dirty="0"/>
            </a:br>
            <a:endParaRPr lang="en-GB" sz="1400" i="1" noProof="0" dirty="0"/>
          </a:p>
          <a:p>
            <a:r>
              <a:rPr lang="en-GB" dirty="0"/>
              <a:t>Signal Space Separation (SSS) and </a:t>
            </a:r>
            <a:br>
              <a:rPr lang="en-GB" dirty="0"/>
            </a:br>
            <a:r>
              <a:rPr lang="en-GB" dirty="0"/>
              <a:t>iterative implementation</a:t>
            </a:r>
            <a:br>
              <a:rPr lang="en-GB" i="1" dirty="0"/>
            </a:br>
            <a:r>
              <a:rPr lang="en-GB" sz="1400" i="1" dirty="0"/>
              <a:t>Taulu and </a:t>
            </a:r>
            <a:r>
              <a:rPr lang="en-GB" sz="1400" i="1" dirty="0" err="1"/>
              <a:t>Kajola</a:t>
            </a:r>
            <a:r>
              <a:rPr lang="en-GB" sz="1400" i="1" dirty="0"/>
              <a:t>, J. Appl. Phys., 2005; </a:t>
            </a:r>
            <a:br>
              <a:rPr lang="en-GB" sz="1400" i="1" dirty="0"/>
            </a:br>
            <a:r>
              <a:rPr lang="en-GB" sz="1400" i="1" dirty="0"/>
              <a:t>Holmes et al., Sensors, 2023</a:t>
            </a:r>
            <a:br>
              <a:rPr lang="en-GB" i="1" dirty="0"/>
            </a:br>
            <a:endParaRPr lang="en-GB" dirty="0"/>
          </a:p>
          <a:p>
            <a:r>
              <a:rPr lang="en-GB" noProof="0" dirty="0"/>
              <a:t>Adaptive Multipole Model (AMM) </a:t>
            </a:r>
            <a:br>
              <a:rPr lang="en-GB" sz="1600" i="1" noProof="0" dirty="0"/>
            </a:br>
            <a:r>
              <a:rPr lang="en-GB" sz="1400" i="1" noProof="0" dirty="0"/>
              <a:t>Tierney et al., Hum. Brain Mapp., 2024</a:t>
            </a:r>
            <a:br>
              <a:rPr lang="en-GB" sz="1400" i="1" noProof="0" dirty="0"/>
            </a:br>
            <a:endParaRPr lang="en-GB" sz="1400" i="1" noProof="0" dirty="0"/>
          </a:p>
          <a:p>
            <a:r>
              <a:rPr lang="en-GB" noProof="0" dirty="0"/>
              <a:t>Signal Space Projection (SSP) </a:t>
            </a:r>
            <a:br>
              <a:rPr lang="en-GB" sz="1600" i="1" noProof="0" dirty="0"/>
            </a:br>
            <a:r>
              <a:rPr lang="en-GB" sz="1400" i="1" noProof="0" dirty="0"/>
              <a:t>Uusitalo and </a:t>
            </a:r>
            <a:r>
              <a:rPr lang="en-GB" sz="1400" i="1" noProof="0" dirty="0" err="1"/>
              <a:t>Ilmoniemi</a:t>
            </a:r>
            <a:r>
              <a:rPr lang="en-GB" sz="1400" i="1" noProof="0" dirty="0"/>
              <a:t>, Med. Biol. Eng. </a:t>
            </a:r>
            <a:r>
              <a:rPr lang="en-GB" sz="1400" i="1" noProof="0" dirty="0" err="1"/>
              <a:t>Comput</a:t>
            </a:r>
            <a:r>
              <a:rPr lang="en-GB" sz="1400" i="1" noProof="0" dirty="0"/>
              <a:t>., 1996</a:t>
            </a:r>
            <a:endParaRPr lang="en-GB" sz="1400" noProof="0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2F1CCD2-4854-669E-AEC7-198CCF9AC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1C6CB57-F703-C59C-F558-65A7295BB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EAA2340-A194-0032-2C42-CAA635943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1026" name="Picture 2" descr="FIGURE 1">
            <a:extLst>
              <a:ext uri="{FF2B5EF4-FFF2-40B4-BE49-F238E27FC236}">
                <a16:creationId xmlns:a16="http://schemas.microsoft.com/office/drawing/2014/main" id="{3A799254-71E4-7ACC-5033-AD01003EE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995686"/>
            <a:ext cx="4438361" cy="169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F9A19B-A980-667C-D492-DFE5A56B0CF8}"/>
              </a:ext>
            </a:extLst>
          </p:cNvPr>
          <p:cNvSpPr txBox="1"/>
          <p:nvPr/>
        </p:nvSpPr>
        <p:spPr>
          <a:xfrm>
            <a:off x="4729992" y="3822308"/>
            <a:ext cx="3946464" cy="261610"/>
          </a:xfrm>
          <a:prstGeom prst="rect">
            <a:avLst/>
          </a:prstGeom>
          <a:noFill/>
          <a:ln w="6350">
            <a:noFill/>
          </a:ln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1100" b="0" i="1" u="none" strike="noStrike" dirty="0">
                <a:solidFill>
                  <a:srgbClr val="1B1B1B"/>
                </a:solidFill>
                <a:effectLst/>
                <a:latin typeface="Source Sans Pro Web"/>
              </a:rPr>
              <a:t>Hum Brain Mapp. 2024 Mar 4;45(4):e26596</a:t>
            </a:r>
            <a:endParaRPr lang="en-SE" sz="1100" i="1" dirty="0"/>
          </a:p>
        </p:txBody>
      </p:sp>
    </p:spTree>
    <p:extLst>
      <p:ext uri="{BB962C8B-B14F-4D97-AF65-F5344CB8AC3E}">
        <p14:creationId xmlns:p14="http://schemas.microsoft.com/office/powerpoint/2010/main" val="206157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D6C50E-0F29-566C-322D-2E03F4A11E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744582-6453-E276-8BB4-B3C1DC95F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5A2-19A1-4CFC-BFE3-8B9C2E2B5BE0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0433F5-C7B5-2A3B-F126-109EF26E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0F58BCF-1F5D-E146-BA0C-FCD78C03B8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Simulated data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D5E7226-C553-EF3E-2960-765CD4A3CA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66246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736A0-FACE-A6E9-631A-DBF778028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FA513D8F-E47F-6206-44DD-EB7038EB8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Simulation</a:t>
            </a:r>
          </a:p>
        </p:txBody>
      </p:sp>
      <p:sp>
        <p:nvSpPr>
          <p:cNvPr id="12" name="Platshållare för innehåll 11">
            <a:extLst>
              <a:ext uri="{FF2B5EF4-FFF2-40B4-BE49-F238E27FC236}">
                <a16:creationId xmlns:a16="http://schemas.microsoft.com/office/drawing/2014/main" id="{F5BEAD06-7CE2-4081-1B95-B81A085D3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75" y="1131590"/>
            <a:ext cx="5539361" cy="3190191"/>
          </a:xfrm>
        </p:spPr>
        <p:txBody>
          <a:bodyPr/>
          <a:lstStyle/>
          <a:p>
            <a:r>
              <a:rPr lang="en-GB" sz="1600" noProof="0" dirty="0"/>
              <a:t>Implemented in Fieldtrip/MATLAB</a:t>
            </a:r>
          </a:p>
          <a:p>
            <a:r>
              <a:rPr lang="en-GB" sz="1600" noProof="0" dirty="0"/>
              <a:t>Sensor array (130 sensors, single-axis mode), head and </a:t>
            </a:r>
            <a:r>
              <a:rPr lang="en-GB" sz="1600" noProof="0" dirty="0" err="1"/>
              <a:t>sourcemodel</a:t>
            </a:r>
            <a:r>
              <a:rPr lang="en-GB" sz="1600" noProof="0" dirty="0"/>
              <a:t> from a real recording</a:t>
            </a:r>
          </a:p>
          <a:p>
            <a:r>
              <a:rPr lang="en-GB" sz="1600" dirty="0"/>
              <a:t>Signals</a:t>
            </a:r>
            <a:r>
              <a:rPr lang="en-GB" sz="1600" noProof="0" dirty="0"/>
              <a:t>= sensor noise + brain signal + noise signals</a:t>
            </a:r>
          </a:p>
          <a:p>
            <a:pPr lvl="1"/>
            <a:r>
              <a:rPr lang="en-GB" sz="1400" noProof="0" dirty="0"/>
              <a:t>Sensor noise (white + pink) with amplitudes matched to recorded data</a:t>
            </a:r>
          </a:p>
          <a:p>
            <a:pPr lvl="1"/>
            <a:r>
              <a:rPr lang="en-GB" sz="1400" noProof="0" dirty="0"/>
              <a:t>Brain signal: 10 highly coupled current dipole sources (±10 </a:t>
            </a:r>
            <a:r>
              <a:rPr lang="en-GB" sz="1400" noProof="0" dirty="0" err="1"/>
              <a:t>pT</a:t>
            </a:r>
            <a:r>
              <a:rPr lang="en-GB" sz="1400" noProof="0" dirty="0"/>
              <a:t>, single-shell </a:t>
            </a:r>
            <a:r>
              <a:rPr lang="en-GB" sz="1400" noProof="0" dirty="0" err="1"/>
              <a:t>headmodel</a:t>
            </a:r>
            <a:r>
              <a:rPr lang="en-GB" sz="1400" noProof="0" dirty="0"/>
              <a:t>)</a:t>
            </a:r>
          </a:p>
          <a:p>
            <a:pPr lvl="1"/>
            <a:r>
              <a:rPr lang="en-GB" sz="1400" noProof="0" dirty="0"/>
              <a:t>Noise signals: magnetic dipoles (±141 </a:t>
            </a:r>
            <a:r>
              <a:rPr lang="en-GB" sz="1400" dirty="0"/>
              <a:t>p</a:t>
            </a:r>
            <a:r>
              <a:rPr lang="en-GB" sz="1400" noProof="0" dirty="0"/>
              <a:t>T) </a:t>
            </a:r>
          </a:p>
          <a:p>
            <a:pPr marL="1200150" lvl="2" indent="-285750">
              <a:buFont typeface="+mj-lt"/>
              <a:buAutoNum type="romanLcPeriod"/>
            </a:pPr>
            <a:r>
              <a:rPr lang="en-GB" sz="1200" noProof="0" dirty="0"/>
              <a:t>Dental noise source @0.14 m </a:t>
            </a:r>
          </a:p>
          <a:p>
            <a:pPr marL="1200150" lvl="2" indent="-285750">
              <a:buFont typeface="+mj-lt"/>
              <a:buAutoNum type="romanLcPeriod"/>
            </a:pPr>
            <a:r>
              <a:rPr lang="en-GB" sz="1200" noProof="0" dirty="0"/>
              <a:t>Chest noise source @0.3 m </a:t>
            </a:r>
          </a:p>
          <a:p>
            <a:pPr marL="1200150" lvl="2" indent="-285750">
              <a:buFont typeface="+mj-lt"/>
              <a:buAutoNum type="romanLcPeriod"/>
            </a:pPr>
            <a:r>
              <a:rPr lang="en-GB" sz="1200" noProof="0" dirty="0"/>
              <a:t>Close environmental noise sources @1 and 2 m</a:t>
            </a:r>
          </a:p>
          <a:p>
            <a:pPr marL="1200150" lvl="2" indent="-285750">
              <a:buFont typeface="+mj-lt"/>
              <a:buAutoNum type="romanLcPeriod"/>
            </a:pPr>
            <a:r>
              <a:rPr lang="en-GB" sz="1200" dirty="0"/>
              <a:t>Far environmental noise sources @3 and 5 m</a:t>
            </a:r>
          </a:p>
          <a:p>
            <a:pPr marL="400050"/>
            <a:r>
              <a:rPr lang="en-GB" sz="1600" noProof="0" dirty="0"/>
              <a:t>Empty room without brain, dental and chest sources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B2B15DD-0B06-1091-36B2-B242FAD58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DDDEAF3-2644-C725-1BF5-E95F09EF8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82CC792-6E97-809D-5B1A-CD6F08874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8" name="Picture 7" descr="A graph of a sensor signal&#10;&#10;AI-generated content may be incorrect.">
            <a:extLst>
              <a:ext uri="{FF2B5EF4-FFF2-40B4-BE49-F238E27FC236}">
                <a16:creationId xmlns:a16="http://schemas.microsoft.com/office/drawing/2014/main" id="{4D88538C-7F57-653C-5162-F403C70C0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908" y="2283718"/>
            <a:ext cx="3266230" cy="24482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27331F-CC0F-6197-580B-194CC5FDDBF7}"/>
              </a:ext>
            </a:extLst>
          </p:cNvPr>
          <p:cNvSpPr txBox="1"/>
          <p:nvPr/>
        </p:nvSpPr>
        <p:spPr>
          <a:xfrm rot="16200000">
            <a:off x="6293212" y="3251642"/>
            <a:ext cx="596638" cy="26161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dental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903A6E-D2EA-D67B-342D-7A8057E4C439}"/>
              </a:ext>
            </a:extLst>
          </p:cNvPr>
          <p:cNvSpPr txBox="1"/>
          <p:nvPr/>
        </p:nvSpPr>
        <p:spPr>
          <a:xfrm rot="16200000">
            <a:off x="6608163" y="3251642"/>
            <a:ext cx="550151" cy="26161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chest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608972-6EAC-69D4-DB6F-1C72E7D4C840}"/>
              </a:ext>
            </a:extLst>
          </p:cNvPr>
          <p:cNvSpPr txBox="1"/>
          <p:nvPr/>
        </p:nvSpPr>
        <p:spPr>
          <a:xfrm rot="16200000">
            <a:off x="7009316" y="3251644"/>
            <a:ext cx="391454" cy="26161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1 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40E3CA-18F9-FFEA-837A-921A3F67C783}"/>
              </a:ext>
            </a:extLst>
          </p:cNvPr>
          <p:cNvSpPr txBox="1"/>
          <p:nvPr/>
        </p:nvSpPr>
        <p:spPr>
          <a:xfrm rot="16200000">
            <a:off x="6118410" y="3251642"/>
            <a:ext cx="514885" cy="26161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brain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4CEE50-C817-F8DA-57D1-CC8E0A9EF48B}"/>
              </a:ext>
            </a:extLst>
          </p:cNvPr>
          <p:cNvSpPr txBox="1"/>
          <p:nvPr/>
        </p:nvSpPr>
        <p:spPr>
          <a:xfrm rot="16200000">
            <a:off x="7382690" y="3256824"/>
            <a:ext cx="428322" cy="26161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2 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A4D4DF-FDEA-243D-4691-882D9F00B783}"/>
              </a:ext>
            </a:extLst>
          </p:cNvPr>
          <p:cNvSpPr txBox="1"/>
          <p:nvPr/>
        </p:nvSpPr>
        <p:spPr>
          <a:xfrm rot="16200000">
            <a:off x="7702891" y="3251641"/>
            <a:ext cx="431528" cy="26161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3 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5C3CD3-6B65-09FB-62D5-3D8FDF01EACF}"/>
              </a:ext>
            </a:extLst>
          </p:cNvPr>
          <p:cNvSpPr txBox="1"/>
          <p:nvPr/>
        </p:nvSpPr>
        <p:spPr>
          <a:xfrm rot="16200000">
            <a:off x="7999258" y="3255220"/>
            <a:ext cx="434734" cy="26161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noProof="0" dirty="0">
                <a:latin typeface="+mn-lt"/>
              </a:rPr>
              <a:t>5 m</a:t>
            </a:r>
          </a:p>
        </p:txBody>
      </p:sp>
      <p:pic>
        <p:nvPicPr>
          <p:cNvPr id="7" name="Picture 6" descr="A red brain with blue pins&#10;&#10;AI-generated content may be incorrect.">
            <a:extLst>
              <a:ext uri="{FF2B5EF4-FFF2-40B4-BE49-F238E27FC236}">
                <a16:creationId xmlns:a16="http://schemas.microsoft.com/office/drawing/2014/main" id="{859F5DBC-A1C6-B512-B07B-A0C93CE0E8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913" t="9400" r="24601" b="12201"/>
          <a:stretch>
            <a:fillRect/>
          </a:stretch>
        </p:blipFill>
        <p:spPr>
          <a:xfrm>
            <a:off x="7466046" y="393605"/>
            <a:ext cx="1391159" cy="16861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169B44-DCCF-04BC-71EF-02B51E04B8DC}"/>
              </a:ext>
            </a:extLst>
          </p:cNvPr>
          <p:cNvSpPr txBox="1"/>
          <p:nvPr/>
        </p:nvSpPr>
        <p:spPr>
          <a:xfrm rot="16200000">
            <a:off x="5616365" y="3293638"/>
            <a:ext cx="623889" cy="23083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900" noProof="0" dirty="0">
                <a:latin typeface="+mn-lt"/>
              </a:rPr>
              <a:t>PSD (T</a:t>
            </a:r>
            <a:r>
              <a:rPr lang="en-GB" sz="900" baseline="30000" noProof="0" dirty="0">
                <a:latin typeface="+mn-lt"/>
              </a:rPr>
              <a:t>2</a:t>
            </a:r>
            <a:r>
              <a:rPr lang="en-GB" sz="900" noProof="0" dirty="0">
                <a:latin typeface="+mn-lt"/>
              </a:rPr>
              <a:t>)</a:t>
            </a:r>
          </a:p>
        </p:txBody>
      </p:sp>
      <p:pic>
        <p:nvPicPr>
          <p:cNvPr id="22" name="Picture 21" descr="A diagram of a brain&#10;&#10;AI-generated content may be incorrect.">
            <a:extLst>
              <a:ext uri="{FF2B5EF4-FFF2-40B4-BE49-F238E27FC236}">
                <a16:creationId xmlns:a16="http://schemas.microsoft.com/office/drawing/2014/main" id="{B212C45A-96A5-EB78-ED1B-7D1D99C670E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062" t="9401" r="23765" b="10800"/>
          <a:stretch>
            <a:fillRect/>
          </a:stretch>
        </p:blipFill>
        <p:spPr>
          <a:xfrm>
            <a:off x="5982395" y="401529"/>
            <a:ext cx="1297392" cy="168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410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3D6E5-9ECD-A942-CD06-00BA96617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F4410F84-0091-F3AB-D6D3-0F297103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noProof="0" dirty="0"/>
              <a:t>Homogenous Field Correction (HFC)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6469637-70A3-294A-FE55-F7B9A1338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23DDCC-2E76-271D-F732-1B9AA0651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E89EBAC0-4C30-6597-B1C0-45FC604BB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4B7FF9C-05D3-F37D-7F17-CBE7B0D05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4572000" y="1195611"/>
            <a:ext cx="4254816" cy="318928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DB412A-F9B0-620C-B585-31B6D850F1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78383" y="1195611"/>
            <a:ext cx="4254815" cy="31892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3C6D28-4E79-C640-C11D-FE4EE0F21B0C}"/>
              </a:ext>
            </a:extLst>
          </p:cNvPr>
          <p:cNvSpPr txBox="1"/>
          <p:nvPr/>
        </p:nvSpPr>
        <p:spPr>
          <a:xfrm rot="16200000">
            <a:off x="-439200" y="2614065"/>
            <a:ext cx="2183611" cy="30777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noProof="0" dirty="0">
                <a:latin typeface="+mn-lt"/>
              </a:rPr>
              <a:t>Noise suppression (dB)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B590BC-3600-3047-3D9D-5A986FE8A251}"/>
              </a:ext>
            </a:extLst>
          </p:cNvPr>
          <p:cNvSpPr txBox="1"/>
          <p:nvPr/>
        </p:nvSpPr>
        <p:spPr>
          <a:xfrm rot="16200000">
            <a:off x="3991893" y="2614064"/>
            <a:ext cx="1649811" cy="30777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noProof="0" dirty="0">
                <a:latin typeface="+mn-lt"/>
              </a:rPr>
              <a:t>Signal change (%)</a:t>
            </a:r>
          </a:p>
        </p:txBody>
      </p:sp>
    </p:spTree>
    <p:extLst>
      <p:ext uri="{BB962C8B-B14F-4D97-AF65-F5344CB8AC3E}">
        <p14:creationId xmlns:p14="http://schemas.microsoft.com/office/powerpoint/2010/main" val="88495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6C774-0368-E5AD-F97B-1A242C1DD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2F1DC98C-3203-FAEE-D942-74E7B6C03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noProof="0" dirty="0"/>
              <a:t>Signal Space Separation (SSS)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B803A23-A5FA-BB96-1D99-016E200AA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A9C2C82-6EA7-31D0-2092-217689A3B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5409E14-4F8F-D205-5538-24B63C39A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F2E0AC-28DE-76E0-AC37-5871386808F8}"/>
              </a:ext>
            </a:extLst>
          </p:cNvPr>
          <p:cNvSpPr txBox="1"/>
          <p:nvPr/>
        </p:nvSpPr>
        <p:spPr>
          <a:xfrm>
            <a:off x="6080836" y="2310140"/>
            <a:ext cx="1842171" cy="52322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2800" b="1" noProof="0" dirty="0">
                <a:solidFill>
                  <a:srgbClr val="C00000"/>
                </a:solidFill>
                <a:latin typeface="+mn-lt"/>
              </a:rPr>
              <a:t>Unstable!</a:t>
            </a:r>
          </a:p>
        </p:txBody>
      </p:sp>
      <p:pic>
        <p:nvPicPr>
          <p:cNvPr id="3" name="Picture 2" descr="A graph with different colored squares&#10;&#10;AI-generated content may be incorrect.">
            <a:extLst>
              <a:ext uri="{FF2B5EF4-FFF2-40B4-BE49-F238E27FC236}">
                <a16:creationId xmlns:a16="http://schemas.microsoft.com/office/drawing/2014/main" id="{96178138-486C-EE26-AB6C-B13DCFE88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304" y="796494"/>
            <a:ext cx="5354895" cy="4013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34232D-C37A-1664-FF5C-2786AD9DF4A4}"/>
              </a:ext>
            </a:extLst>
          </p:cNvPr>
          <p:cNvSpPr txBox="1"/>
          <p:nvPr/>
        </p:nvSpPr>
        <p:spPr>
          <a:xfrm rot="16200000">
            <a:off x="301512" y="2649542"/>
            <a:ext cx="1503938" cy="30777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noProof="0" dirty="0">
                <a:latin typeface="+mn-lt"/>
              </a:rPr>
              <a:t>Noise floor ratio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7207D5-855B-E9EA-D9C0-C03786993DCF}"/>
              </a:ext>
            </a:extLst>
          </p:cNvPr>
          <p:cNvSpPr txBox="1"/>
          <p:nvPr/>
        </p:nvSpPr>
        <p:spPr>
          <a:xfrm>
            <a:off x="3215207" y="4424213"/>
            <a:ext cx="636713" cy="30777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noProof="0" dirty="0">
                <a:latin typeface="+mn-lt"/>
              </a:rPr>
              <a:t>order</a:t>
            </a:r>
          </a:p>
        </p:txBody>
      </p:sp>
    </p:spTree>
    <p:extLst>
      <p:ext uri="{BB962C8B-B14F-4D97-AF65-F5344CB8AC3E}">
        <p14:creationId xmlns:p14="http://schemas.microsoft.com/office/powerpoint/2010/main" val="3572304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3F4CD-3F08-591B-A750-D1EAC0CD2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BC0ABA54-ED4A-0408-2409-D8C3FFC0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noProof="0" dirty="0"/>
              <a:t>Iterative Signal Space Separation (</a:t>
            </a:r>
            <a:r>
              <a:rPr lang="en-GB" sz="2400" noProof="0" dirty="0" err="1"/>
              <a:t>SSS</a:t>
            </a:r>
            <a:r>
              <a:rPr lang="en-GB" sz="2400" baseline="-25000" noProof="0" dirty="0" err="1"/>
              <a:t>it</a:t>
            </a:r>
            <a:r>
              <a:rPr lang="en-GB" sz="2400" noProof="0" dirty="0"/>
              <a:t>)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6D84190-5DE2-7B64-6D80-C4BF9A9718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21B0A04-BB77-25E9-AC45-4E6E5E63E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19AFD8-C6BF-072F-6FB4-CCEAEA9D0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62369F6-3B49-DFFA-3972-6EED8294A4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641919" y="2761349"/>
            <a:ext cx="2561929" cy="192034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13B67D-6BBA-9B40-C347-7E66DB9D22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41920" y="768127"/>
            <a:ext cx="2561928" cy="19203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6AA352-DD75-C1FC-BBC7-550364D9F76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203848" y="768128"/>
            <a:ext cx="2561927" cy="1920347"/>
          </a:xfrm>
          <a:prstGeom prst="rect">
            <a:avLst/>
          </a:prstGeom>
        </p:spPr>
      </p:pic>
      <p:pic>
        <p:nvPicPr>
          <p:cNvPr id="14" name="Content Placeholder 8">
            <a:extLst>
              <a:ext uri="{FF2B5EF4-FFF2-40B4-BE49-F238E27FC236}">
                <a16:creationId xmlns:a16="http://schemas.microsoft.com/office/drawing/2014/main" id="{E89615D8-65CD-74EA-ECBA-F35BAE78CE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 bwMode="auto">
          <a:xfrm>
            <a:off x="3203848" y="2761350"/>
            <a:ext cx="2561927" cy="1920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8F88BB-8D9E-BE06-9DAF-62E7599FE9E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24128" y="1587508"/>
            <a:ext cx="2561927" cy="19203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FC89FE-8810-EBCD-C597-2A6D9DB6E52E}"/>
              </a:ext>
            </a:extLst>
          </p:cNvPr>
          <p:cNvSpPr txBox="1"/>
          <p:nvPr/>
        </p:nvSpPr>
        <p:spPr>
          <a:xfrm>
            <a:off x="6107085" y="3459913"/>
            <a:ext cx="1842171" cy="523220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2800" b="1" noProof="0" dirty="0">
                <a:solidFill>
                  <a:srgbClr val="C00000"/>
                </a:solidFill>
                <a:latin typeface="+mn-lt"/>
              </a:rPr>
              <a:t>Unstable!</a:t>
            </a:r>
          </a:p>
        </p:txBody>
      </p:sp>
    </p:spTree>
    <p:extLst>
      <p:ext uri="{BB962C8B-B14F-4D97-AF65-F5344CB8AC3E}">
        <p14:creationId xmlns:p14="http://schemas.microsoft.com/office/powerpoint/2010/main" val="36975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B69EF-66A6-746E-A862-64E000396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ubrik 10">
            <a:extLst>
              <a:ext uri="{FF2B5EF4-FFF2-40B4-BE49-F238E27FC236}">
                <a16:creationId xmlns:a16="http://schemas.microsoft.com/office/drawing/2014/main" id="{619FBF52-39D8-8F29-BE46-7D34A20D7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noProof="0" dirty="0"/>
              <a:t>Adaptive Multipole Models (AMM)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3CDC6DD-3F48-2319-F640-3CEDED410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Karolinska </a:t>
            </a:r>
            <a:r>
              <a:rPr lang="en-GB" noProof="0" dirty="0" err="1"/>
              <a:t>Institutet</a:t>
            </a:r>
            <a:r>
              <a:rPr lang="en-GB" noProof="0" dirty="0"/>
              <a:t> - a medical university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72BB97B-6011-2B42-8EFD-4AAA3F570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2E1B-C2E2-4852-B44F-4E28BB4FB861}" type="datetime1">
              <a:rPr lang="en-GB" noProof="0" smtClean="0"/>
              <a:t>08/08/2025</a:t>
            </a:fld>
            <a:endParaRPr lang="en-GB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250F595-0FEE-2168-0424-91A943D31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9C56-CB7E-413F-8971-4226A1EF6823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0FBC3E-452B-D165-1AAD-AC6964F8AE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641919" y="2761349"/>
            <a:ext cx="2561929" cy="192034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AFA980-146A-7177-17F2-3CB1CF7062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41920" y="768127"/>
            <a:ext cx="2561928" cy="19203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50C3F5-C2B1-B061-4E7C-5D82954D2E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203848" y="768128"/>
            <a:ext cx="2561928" cy="1920347"/>
          </a:xfrm>
          <a:prstGeom prst="rect">
            <a:avLst/>
          </a:prstGeom>
        </p:spPr>
      </p:pic>
      <p:pic>
        <p:nvPicPr>
          <p:cNvPr id="14" name="Content Placeholder 8">
            <a:extLst>
              <a:ext uri="{FF2B5EF4-FFF2-40B4-BE49-F238E27FC236}">
                <a16:creationId xmlns:a16="http://schemas.microsoft.com/office/drawing/2014/main" id="{461E2EE0-7575-E630-E2F5-223CD5F27E1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 bwMode="auto">
          <a:xfrm>
            <a:off x="3203848" y="2761350"/>
            <a:ext cx="2561927" cy="1920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87F1B7-3D50-94BE-23C1-97192A57BED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24128" y="769638"/>
            <a:ext cx="2561927" cy="1920347"/>
          </a:xfrm>
          <a:prstGeom prst="rect">
            <a:avLst/>
          </a:prstGeom>
        </p:spPr>
      </p:pic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888A4B39-C1FC-21F9-4E5C-80D4B173AB7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 bwMode="auto">
          <a:xfrm>
            <a:off x="5724128" y="2762860"/>
            <a:ext cx="2561927" cy="192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76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6:9 Plum eng">
  <a:themeElements>
    <a:clrScheme name="KI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F0433"/>
      </a:accent1>
      <a:accent2>
        <a:srgbClr val="FF876F"/>
      </a:accent2>
      <a:accent3>
        <a:srgbClr val="870052"/>
      </a:accent3>
      <a:accent4>
        <a:srgbClr val="FFDDD6"/>
      </a:accent4>
      <a:accent5>
        <a:srgbClr val="4DB5BC"/>
      </a:accent5>
      <a:accent6>
        <a:srgbClr val="CCEBED"/>
      </a:accent6>
      <a:hlink>
        <a:srgbClr val="870052"/>
      </a:hlink>
      <a:folHlink>
        <a:srgbClr val="C490AA"/>
      </a:folHlink>
    </a:clrScheme>
    <a:fontScheme name="KI PPT">
      <a:majorFont>
        <a:latin typeface="DM Sans Medium"/>
        <a:ea typeface=""/>
        <a:cs typeface=""/>
      </a:majorFont>
      <a:minorFont>
        <a:latin typeface="DM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err="1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  <a:txDef>
      <a:spPr>
        <a:noFill/>
        <a:ln w="6350">
          <a:solidFill>
            <a:schemeClr val="accent1"/>
          </a:solidFill>
        </a:ln>
      </a:spPr>
      <a:bodyPr wrap="none" rtlCol="0">
        <a:spAutoFit/>
      </a:bodyPr>
      <a:lstStyle>
        <a:defPPr algn="l">
          <a:defRPr sz="1400" dirty="0">
            <a:latin typeface="+mn-lt"/>
          </a:defRPr>
        </a:defPPr>
      </a:lstStyle>
    </a:txDef>
  </a:objectDefaults>
  <a:extraClrSchemeLst>
    <a:extraClrScheme>
      <a:clrScheme name="Office-t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61B54"/>
        </a:accent1>
        <a:accent2>
          <a:srgbClr val="97D8DA"/>
        </a:accent2>
        <a:accent3>
          <a:srgbClr val="FFFFFF"/>
        </a:accent3>
        <a:accent4>
          <a:srgbClr val="000000"/>
        </a:accent4>
        <a:accent5>
          <a:srgbClr val="BDABB3"/>
        </a:accent5>
        <a:accent6>
          <a:srgbClr val="88C4C5"/>
        </a:accent6>
        <a:hlink>
          <a:srgbClr val="CF0063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_16_9_eng.potx" id="{86F79370-AB6B-4B1D-849E-CB492AC5389D}" vid="{AB80D3D6-22E3-4172-9E26-CE51E544A277}"/>
    </a:ext>
  </a:ext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8615BE51D60BA44B86811C5F608C49E" ma:contentTypeVersion="4" ma:contentTypeDescription="Skapa ett nytt dokument." ma:contentTypeScope="" ma:versionID="d38a2c07f4f36005f3c4f84d5a2cc146">
  <xsd:schema xmlns:xsd="http://www.w3.org/2001/XMLSchema" xmlns:xs="http://www.w3.org/2001/XMLSchema" xmlns:p="http://schemas.microsoft.com/office/2006/metadata/properties" xmlns:ns2="6843b716-3f6d-4983-a753-faa1afd2f446" targetNamespace="http://schemas.microsoft.com/office/2006/metadata/properties" ma:root="true" ma:fieldsID="9b929705adf473d8b0cc429cd00fedc4" ns2:_="">
    <xsd:import namespace="6843b716-3f6d-4983-a753-faa1afd2f4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43b716-3f6d-4983-a753-faa1afd2f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07827D-8545-430A-B6DC-8C56BC8926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F79469-2F05-42F0-ADD1-5263841AE7B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5E3320-57E5-40CC-B7CE-20E0C15B7D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43b716-3f6d-4983-a753-faa1afd2f4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16:9 Plum eng</Template>
  <TotalTime>20488</TotalTime>
  <Words>956</Words>
  <Application>Microsoft Macintosh PowerPoint</Application>
  <PresentationFormat>On-screen Show (16:9)</PresentationFormat>
  <Paragraphs>215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DM Sans</vt:lpstr>
      <vt:lpstr>DM Sans Medium</vt:lpstr>
      <vt:lpstr>Source Sans Pro Web</vt:lpstr>
      <vt:lpstr>Times</vt:lpstr>
      <vt:lpstr>Wingdings</vt:lpstr>
      <vt:lpstr>16:9 Plum eng</vt:lpstr>
      <vt:lpstr>Evaluating interference suppression algorithms  for OPM-MEG</vt:lpstr>
      <vt:lpstr>(OPM-)MEG at KI</vt:lpstr>
      <vt:lpstr>Algorithms</vt:lpstr>
      <vt:lpstr>Simulated data</vt:lpstr>
      <vt:lpstr>Simulation</vt:lpstr>
      <vt:lpstr>Homogenous Field Correction (HFC)</vt:lpstr>
      <vt:lpstr>Signal Space Separation (SSS)</vt:lpstr>
      <vt:lpstr>Iterative Signal Space Separation (SSSit)</vt:lpstr>
      <vt:lpstr>Adaptive Multipole Models (AMM)</vt:lpstr>
      <vt:lpstr>Signal Space Projection (SSP)</vt:lpstr>
      <vt:lpstr>(OPM-)MEG at KI</vt:lpstr>
      <vt:lpstr>Signal Space Projection (SSP)</vt:lpstr>
      <vt:lpstr>Recorded data</vt:lpstr>
      <vt:lpstr>Recording</vt:lpstr>
      <vt:lpstr>Results</vt:lpstr>
      <vt:lpstr>Results</vt:lpstr>
      <vt:lpstr>Results</vt:lpstr>
      <vt:lpstr>Results</vt:lpstr>
      <vt:lpstr>Results</vt:lpstr>
      <vt:lpstr>Conclusions/Recommendations</vt:lpstr>
      <vt:lpstr>Conclusions/Recommendations</vt:lpstr>
      <vt:lpstr>Conclusions/Recommendations</vt:lpstr>
      <vt:lpstr>Thank you!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Pfeiffer</dc:creator>
  <cp:lastModifiedBy>Christoph Pfeiffer</cp:lastModifiedBy>
  <cp:revision>58</cp:revision>
  <cp:lastPrinted>2025-07-30T13:25:53Z</cp:lastPrinted>
  <dcterms:created xsi:type="dcterms:W3CDTF">2025-06-18T09:48:28Z</dcterms:created>
  <dcterms:modified xsi:type="dcterms:W3CDTF">2025-08-08T07:32:48Z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0x010100B8615BE51D60BA44B86811C5F608C49E</vt:lpwstr>
  </property>
</Properties>
</file>