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1169" r:id="rId3"/>
    <p:sldId id="1162" r:id="rId4"/>
    <p:sldId id="1184" r:id="rId5"/>
    <p:sldId id="1183" r:id="rId6"/>
    <p:sldId id="1163" r:id="rId7"/>
    <p:sldId id="1168" r:id="rId8"/>
    <p:sldId id="1164" r:id="rId9"/>
    <p:sldId id="1181" r:id="rId10"/>
    <p:sldId id="1180" r:id="rId11"/>
  </p:sldIdLst>
  <p:sldSz cx="9072563" cy="6858000"/>
  <p:notesSz cx="6797675" cy="9928225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pos="24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037A3BF-904E-F48F-CD5C-629D9267F83E}" name="Stefan Hartwig" initials="SH" userId="S-1-5-21-4136344000-322637924-2514168218-297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2060"/>
    <a:srgbClr val="A17D47"/>
    <a:srgbClr val="978051"/>
    <a:srgbClr val="008CFF"/>
    <a:srgbClr val="FEDA02"/>
    <a:srgbClr val="FE8002"/>
    <a:srgbClr val="4BFF21"/>
    <a:srgbClr val="E9EDF4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397" autoAdjust="0"/>
    <p:restoredTop sz="91960" autoAdjust="0"/>
  </p:normalViewPr>
  <p:slideViewPr>
    <p:cSldViewPr snapToObjects="1">
      <p:cViewPr>
        <p:scale>
          <a:sx n="150" d="100"/>
          <a:sy n="150" d="100"/>
        </p:scale>
        <p:origin x="108" y="-1248"/>
      </p:cViewPr>
      <p:guideLst>
        <p:guide orient="horz" pos="4065"/>
        <p:guide pos="246"/>
      </p:guideLst>
    </p:cSldViewPr>
  </p:slideViewPr>
  <p:outlineViewPr>
    <p:cViewPr>
      <p:scale>
        <a:sx n="33" d="100"/>
        <a:sy n="33" d="100"/>
      </p:scale>
      <p:origin x="0" y="-2280"/>
    </p:cViewPr>
  </p:outlin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90" d="100"/>
          <a:sy n="90" d="100"/>
        </p:scale>
        <p:origin x="2940" y="6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3B0A1D-AB0D-4DC7-A906-F8CC6CF68B61}" type="datetimeFigureOut">
              <a:rPr lang="de-DE" smtClean="0"/>
              <a:pPr/>
              <a:t>04.08.2025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88DB93-4CD4-4D02-9C92-AA62B06EC506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1FE86-69F7-453F-A2B2-C640B3969CBD}" type="datetimeFigureOut">
              <a:rPr lang="de-DE" smtClean="0"/>
              <a:pPr/>
              <a:t>04.08.2025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6625" y="744538"/>
            <a:ext cx="49244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511F6-9D2B-487B-BA54-A818DD3AB5AA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3369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C746B8-2E56-787C-72FB-492101C916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DF21F9C-2764-BBC1-870F-4A910BD01D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1BC8C98-CC78-4789-5AE9-74A77B481A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A5BEDB9-9B1B-C12A-3DFC-D005C80ECB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511F6-9D2B-487B-BA54-A818DD3AB5AA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62860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C5ED2E-AE1E-6B0E-5C46-C6463A095F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BCF29AD-8A41-1393-D3C6-556C48C00F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C34CA32-73D6-B3EF-2BD4-F006C83D92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D9E6F31-F982-0943-C3D1-A71F7D68AF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511F6-9D2B-487B-BA54-A818DD3AB5AA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5997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F6D4BA-6BE4-6D9E-8C5E-A677C0ADD6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39096BB-E197-B49F-73CB-6902EDD930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4F0D5A66-CE87-84AB-A8F8-D1F36E759B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329A61-687A-732E-9380-E80B4F2659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511F6-9D2B-487B-BA54-A818DD3AB5AA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7420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E84423-6B6F-AD6A-2586-F3C0990AD8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29AE6D0-5B22-0C97-057E-09F6AC8588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7A27127-0DB6-70FD-7B28-681B1870C5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DC062D5-01BC-8BD9-6645-514267246B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511F6-9D2B-487B-BA54-A818DD3AB5AA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8249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C09DAC-B661-292B-02BF-088D7DFE14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9EA6EB2-62C3-E0EE-D013-58764235F6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2CF8189-7FE1-4051-0F90-CAA58D4094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12094E2-FC09-297D-2992-05A16FA00B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511F6-9D2B-487B-BA54-A818DD3AB5AA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2012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AC8C5C-C0AA-8C58-B1DE-9E4987942D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55709BB-3B60-607A-6710-F7FF7D435A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C64DC404-B25A-1E83-2F00-6F576C5EE0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CD62656-3124-B8F8-0744-C33A7F78D3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511F6-9D2B-487B-BA54-A818DD3AB5AA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4109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79ACF-6518-E0BD-D64B-A48727030F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2467C7D-A05E-8EAF-8A82-86E1EF3BBE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56A317D-A8F9-47A3-62C9-9957D8034F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3327E8F-79FF-35C6-5A20-11CB2858A4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A511F6-9D2B-487B-BA54-A818DD3AB5AA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6503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ck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110731" y="1700984"/>
            <a:ext cx="8751095" cy="201604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FontTx/>
              <a:buNone/>
              <a:defRPr sz="4400" b="1">
                <a:latin typeface="Arial" pitchFamily="34" charset="0"/>
                <a:cs typeface="Arial" pitchFamily="34" charset="0"/>
              </a:defRPr>
            </a:lvl1pPr>
            <a:lvl2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2pPr>
            <a:lvl3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3pPr>
            <a:lvl4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4pPr>
            <a:lvl5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107212" y="3858005"/>
            <a:ext cx="8751095" cy="108317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>
                <a:latin typeface="Arial" pitchFamily="34" charset="0"/>
                <a:cs typeface="Arial" pitchFamily="34" charset="0"/>
              </a:defRPr>
            </a:lvl1pPr>
            <a:lvl2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2pPr>
            <a:lvl3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3pPr>
            <a:lvl4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4pPr>
            <a:lvl5pPr marL="0" indent="0">
              <a:buFontTx/>
              <a:buNone/>
              <a:defRPr sz="3600">
                <a:latin typeface="Arial" pitchFamily="34" charset="0"/>
                <a:cs typeface="Arial" pitchFamily="34" charset="0"/>
              </a:defRPr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Unterüberschrift</a:t>
            </a:r>
          </a:p>
        </p:txBody>
      </p:sp>
      <p:cxnSp>
        <p:nvCxnSpPr>
          <p:cNvPr id="29" name="Gerade Verbindung 28"/>
          <p:cNvCxnSpPr/>
          <p:nvPr userDrawn="1"/>
        </p:nvCxnSpPr>
        <p:spPr>
          <a:xfrm>
            <a:off x="212823" y="836712"/>
            <a:ext cx="8643938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Grafik 12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0829" y="188640"/>
            <a:ext cx="4216884" cy="608823"/>
          </a:xfrm>
          <a:prstGeom prst="rect">
            <a:avLst/>
          </a:prstGeom>
        </p:spPr>
      </p:pic>
      <p:cxnSp>
        <p:nvCxnSpPr>
          <p:cNvPr id="8" name="Gerade Verbindung 7"/>
          <p:cNvCxnSpPr/>
          <p:nvPr userDrawn="1"/>
        </p:nvCxnSpPr>
        <p:spPr>
          <a:xfrm>
            <a:off x="212823" y="6421902"/>
            <a:ext cx="8643938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Grafik 9" descr="kacheln_PPoint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75054" y="4725144"/>
            <a:ext cx="1580219" cy="1582651"/>
          </a:xfrm>
          <a:prstGeom prst="rect">
            <a:avLst/>
          </a:prstGeom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1F08449E-AFE9-4887-8D74-9597B06D2E6F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683595" y="93151"/>
            <a:ext cx="4136702" cy="693235"/>
            <a:chOff x="5580476" y="175900"/>
            <a:chExt cx="3096908" cy="518985"/>
          </a:xfrm>
        </p:grpSpPr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3204EAE0-FDA7-4D71-8613-5B0C146C5B7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3288" y="185896"/>
              <a:ext cx="864096" cy="5089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0" descr="Ostschweizer Kinderspital - Ostschweizer Kinderspital | Das kompletteste  Angebot der Ostschweiz">
              <a:extLst>
                <a:ext uri="{FF2B5EF4-FFF2-40B4-BE49-F238E27FC236}">
                  <a16:creationId xmlns:a16="http://schemas.microsoft.com/office/drawing/2014/main" id="{D68E1F88-47C6-4535-BEB4-7F95BF8FE56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476" y="222695"/>
              <a:ext cx="842628" cy="3616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6" descr="Eberhard Karls Universität Tübingen | BioRegio STERN | Thinking business  forward">
              <a:extLst>
                <a:ext uri="{FF2B5EF4-FFF2-40B4-BE49-F238E27FC236}">
                  <a16:creationId xmlns:a16="http://schemas.microsoft.com/office/drawing/2014/main" id="{3FBEC4B2-E9C0-4C27-84A5-AB578D18109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8489" y="175900"/>
              <a:ext cx="1464780" cy="5110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Aufzählung/Inhalte+Logo+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erade Verbindung 15"/>
          <p:cNvCxnSpPr/>
          <p:nvPr userDrawn="1"/>
        </p:nvCxnSpPr>
        <p:spPr>
          <a:xfrm>
            <a:off x="220706" y="6625073"/>
            <a:ext cx="8643938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98264" y="1296000"/>
            <a:ext cx="8712000" cy="504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>
          <a:xfrm>
            <a:off x="4250533" y="6627600"/>
            <a:ext cx="571500" cy="230400"/>
          </a:xfrm>
          <a:prstGeom prst="rect">
            <a:avLst/>
          </a:prstGeom>
        </p:spPr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6665" y="218868"/>
            <a:ext cx="8712000" cy="7776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12" name="Grafik 11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75490" y="350463"/>
            <a:ext cx="1118300" cy="405886"/>
          </a:xfrm>
          <a:prstGeom prst="rect">
            <a:avLst/>
          </a:prstGeom>
        </p:spPr>
      </p:pic>
      <p:cxnSp>
        <p:nvCxnSpPr>
          <p:cNvPr id="14" name="Gerade Verbindung 13"/>
          <p:cNvCxnSpPr/>
          <p:nvPr userDrawn="1"/>
        </p:nvCxnSpPr>
        <p:spPr>
          <a:xfrm>
            <a:off x="214312" y="818375"/>
            <a:ext cx="8643938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10" descr="hukombi_bbw_gross">
            <a:extLst>
              <a:ext uri="{FF2B5EF4-FFF2-40B4-BE49-F238E27FC236}">
                <a16:creationId xmlns:a16="http://schemas.microsoft.com/office/drawing/2014/main" id="{3FD11940-222C-4230-BC4F-F243AA894157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19"/>
          <a:stretch/>
        </p:blipFill>
        <p:spPr bwMode="auto">
          <a:xfrm>
            <a:off x="6507249" y="332656"/>
            <a:ext cx="475016" cy="430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>
            <a:extLst>
              <a:ext uri="{FF2B5EF4-FFF2-40B4-BE49-F238E27FC236}">
                <a16:creationId xmlns:a16="http://schemas.microsoft.com/office/drawing/2014/main" id="{DDE0DCAA-2AE6-49F2-8298-7CC3DB7705D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305" y="346511"/>
            <a:ext cx="689060" cy="405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umsplatzhalter 8">
            <a:extLst>
              <a:ext uri="{FF2B5EF4-FFF2-40B4-BE49-F238E27FC236}">
                <a16:creationId xmlns:a16="http://schemas.microsoft.com/office/drawing/2014/main" id="{E6892285-D33D-631B-D32F-D2B1D73B0D9E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30823" y="6634915"/>
            <a:ext cx="3929063" cy="2304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08.08.2025 </a:t>
            </a:r>
            <a:r>
              <a:rPr lang="en-US" dirty="0"/>
              <a:t>WOPM 2025</a:t>
            </a:r>
            <a:endParaRPr lang="de-DE" dirty="0"/>
          </a:p>
        </p:txBody>
      </p:sp>
      <p:sp>
        <p:nvSpPr>
          <p:cNvPr id="5" name="Fußzeilenplatzhalter 12">
            <a:extLst>
              <a:ext uri="{FF2B5EF4-FFF2-40B4-BE49-F238E27FC236}">
                <a16:creationId xmlns:a16="http://schemas.microsoft.com/office/drawing/2014/main" id="{8454EF2C-4E12-71DA-D912-CE16BF11F8D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12676" y="6627600"/>
            <a:ext cx="3929063" cy="2304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Victor Lebedev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+Gegenüberstellung+Logo r+2 Lin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6"/>
          <p:cNvSpPr>
            <a:spLocks noGrp="1"/>
          </p:cNvSpPr>
          <p:nvPr>
            <p:ph sz="quarter" idx="13"/>
          </p:nvPr>
        </p:nvSpPr>
        <p:spPr>
          <a:xfrm>
            <a:off x="95813" y="1296000"/>
            <a:ext cx="4250533" cy="504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Inhaltsplatzhalter 16"/>
          <p:cNvSpPr>
            <a:spLocks noGrp="1"/>
          </p:cNvSpPr>
          <p:nvPr>
            <p:ph sz="quarter" idx="14"/>
          </p:nvPr>
        </p:nvSpPr>
        <p:spPr>
          <a:xfrm>
            <a:off x="4568088" y="1296000"/>
            <a:ext cx="4250533" cy="504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itel 6"/>
          <p:cNvSpPr>
            <a:spLocks noGrp="1"/>
          </p:cNvSpPr>
          <p:nvPr>
            <p:ph type="title"/>
          </p:nvPr>
        </p:nvSpPr>
        <p:spPr>
          <a:xfrm>
            <a:off x="106665" y="-45220"/>
            <a:ext cx="8712000" cy="77760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214312" y="597267"/>
            <a:ext cx="8643938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15">
            <a:extLst>
              <a:ext uri="{FF2B5EF4-FFF2-40B4-BE49-F238E27FC236}">
                <a16:creationId xmlns:a16="http://schemas.microsoft.com/office/drawing/2014/main" id="{BAFC83EE-0EE2-4774-97F9-F89AF4DBEC88}"/>
              </a:ext>
            </a:extLst>
          </p:cNvPr>
          <p:cNvCxnSpPr/>
          <p:nvPr userDrawn="1"/>
        </p:nvCxnSpPr>
        <p:spPr>
          <a:xfrm>
            <a:off x="220706" y="6625073"/>
            <a:ext cx="8643938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Datumsplatzhalter 8">
            <a:extLst>
              <a:ext uri="{FF2B5EF4-FFF2-40B4-BE49-F238E27FC236}">
                <a16:creationId xmlns:a16="http://schemas.microsoft.com/office/drawing/2014/main" id="{3743090F-E39A-48F6-A698-008AD82E8309}"/>
              </a:ext>
            </a:extLst>
          </p:cNvPr>
          <p:cNvSpPr>
            <a:spLocks noGrp="1"/>
          </p:cNvSpPr>
          <p:nvPr userDrawn="1">
            <p:ph type="dt" sz="half" idx="15"/>
          </p:nvPr>
        </p:nvSpPr>
        <p:spPr>
          <a:xfrm>
            <a:off x="130823" y="6634915"/>
            <a:ext cx="3929063" cy="2304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08.08.2025 </a:t>
            </a:r>
            <a:r>
              <a:rPr lang="en-US" dirty="0"/>
              <a:t>WOPM 2025</a:t>
            </a:r>
            <a:endParaRPr lang="de-DE" dirty="0"/>
          </a:p>
        </p:txBody>
      </p:sp>
      <p:sp>
        <p:nvSpPr>
          <p:cNvPr id="29" name="Foliennummernplatzhalter 9">
            <a:extLst>
              <a:ext uri="{FF2B5EF4-FFF2-40B4-BE49-F238E27FC236}">
                <a16:creationId xmlns:a16="http://schemas.microsoft.com/office/drawing/2014/main" id="{6AEC513C-701C-4A34-A74A-159F76513562}"/>
              </a:ext>
            </a:extLst>
          </p:cNvPr>
          <p:cNvSpPr>
            <a:spLocks noGrp="1"/>
          </p:cNvSpPr>
          <p:nvPr userDrawn="1">
            <p:ph type="sldNum" sz="quarter" idx="16"/>
          </p:nvPr>
        </p:nvSpPr>
        <p:spPr>
          <a:xfrm>
            <a:off x="4250533" y="6627600"/>
            <a:ext cx="571500" cy="230400"/>
          </a:xfrm>
          <a:prstGeom prst="rect">
            <a:avLst/>
          </a:prstGeom>
        </p:spPr>
        <p:txBody>
          <a:bodyPr/>
          <a:lstStyle/>
          <a:p>
            <a:fld id="{6C73A770-1660-45DE-B946-DFFC7041C5F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30" name="Fußzeilenplatzhalter 12">
            <a:extLst>
              <a:ext uri="{FF2B5EF4-FFF2-40B4-BE49-F238E27FC236}">
                <a16:creationId xmlns:a16="http://schemas.microsoft.com/office/drawing/2014/main" id="{736344F9-4BF7-40CE-998B-37CCD5E6A3E0}"/>
              </a:ext>
            </a:extLst>
          </p:cNvPr>
          <p:cNvSpPr>
            <a:spLocks noGrp="1"/>
          </p:cNvSpPr>
          <p:nvPr userDrawn="1">
            <p:ph type="ftr" sz="quarter" idx="17"/>
          </p:nvPr>
        </p:nvSpPr>
        <p:spPr>
          <a:xfrm>
            <a:off x="5012676" y="6627600"/>
            <a:ext cx="3929063" cy="2304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Victor Lebedev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A886053-6E00-7990-0ED0-9A00B504AD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032" y="19914"/>
            <a:ext cx="1466897" cy="6102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ressum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Impresum_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793" y="3426524"/>
            <a:ext cx="1981200" cy="30266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arbeitungshinwei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 userDrawn="1"/>
        </p:nvSpPr>
        <p:spPr>
          <a:xfrm>
            <a:off x="264320" y="188640"/>
            <a:ext cx="8279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Bearbeitungshinweise</a:t>
            </a:r>
          </a:p>
        </p:txBody>
      </p:sp>
      <p:sp>
        <p:nvSpPr>
          <p:cNvPr id="9" name="Textfeld 8"/>
          <p:cNvSpPr txBox="1"/>
          <p:nvPr userDrawn="1"/>
        </p:nvSpPr>
        <p:spPr>
          <a:xfrm>
            <a:off x="264323" y="1196752"/>
            <a:ext cx="86301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Kopf- und Fußzeile</a:t>
            </a:r>
            <a:r>
              <a:rPr lang="de-DE" sz="1200" b="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(ist im Folienmaster hinterlegt):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Aktivieren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der Kopf- und Fußzeile in der Bearbeitungsansicht: </a:t>
            </a:r>
            <a:b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Registerkarte „Einfügen“ aufrufen/Kopf-Fußzeile-Feld öffnen/ Felder „Datum“, „Foliennummer“ und „Fußzeile“ anhaken/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benötigte Daten in die Felder des Fensters eingeben/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Entscheiden, ob diese Daten für alle oder eine Folie übernommen werden sollen.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Deaktivieren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der Bearbeitungsansicht: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Registerkarte „Einfügen“ aufrufen/Kopf-Fußzeile-Feld öffnen/die Häkchen entfernen, für alle Folien oder für die aktuell bearbeitete  übernehmen.</a:t>
            </a:r>
          </a:p>
        </p:txBody>
      </p:sp>
      <p:sp>
        <p:nvSpPr>
          <p:cNvPr id="10" name="Textfeld 9"/>
          <p:cNvSpPr txBox="1"/>
          <p:nvPr userDrawn="1"/>
        </p:nvSpPr>
        <p:spPr>
          <a:xfrm>
            <a:off x="264321" y="836721"/>
            <a:ext cx="8543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Bitte nach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Möglichkeit </a:t>
            </a:r>
            <a:r>
              <a:rPr lang="de-DE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nicht den Folienmaster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verändern.</a:t>
            </a:r>
          </a:p>
          <a:p>
            <a:endParaRPr lang="de-DE" sz="12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 userDrawn="1"/>
        </p:nvSpPr>
        <p:spPr>
          <a:xfrm>
            <a:off x="264323" y="3789040"/>
            <a:ext cx="86301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Falls Sie für Ihren Vortrag Fotos z. B. Ihres Arbeitsbereiches benötigen, wenden Sie sich bitte an die Bildstelle (Z.169). </a:t>
            </a:r>
          </a:p>
          <a:p>
            <a:endParaRPr lang="de-DE" sz="1200" baseline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Verwendung</a:t>
            </a:r>
            <a:r>
              <a:rPr lang="de-DE" sz="1200" b="1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der Layout-Angebote „Standort Braunschweig“ und „Standort Berlin“ ist optional, ebenfalls die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Verwendung der Schlussfolie</a:t>
            </a:r>
            <a:r>
              <a:rPr lang="de-DE" sz="12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diese sollte nicht für Präsentationen in großen Räumen eingesetzt werden.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baseline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Bitte verzichten Sie am Schluss des Vortrags auf den nicht mehr zeitgemäßen Satz „Vielen Dank für Ihre Aufmerksamkeit“ – ersetzen Sie ihn durch ein aussagekräftiges Foto, eine Aufforderung zur Diskussion o. ä. </a:t>
            </a:r>
          </a:p>
          <a:p>
            <a:endParaRPr lang="de-DE" sz="12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 userDrawn="1"/>
        </p:nvSpPr>
        <p:spPr>
          <a:xfrm>
            <a:off x="264320" y="3140974"/>
            <a:ext cx="7144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baseline="0" dirty="0">
                <a:solidFill>
                  <a:srgbClr val="00B05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Um Logos usw. rasch ein- oder auszublenden, können Sie die in der Registerkarte „Entwurf“ ganz rechts außen das Feld „Hintergrundformate einblenden“ aktivieren bzw. deaktivieren.</a:t>
            </a:r>
          </a:p>
          <a:p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784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ignvorga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 userDrawn="1"/>
        </p:nvSpPr>
        <p:spPr>
          <a:xfrm>
            <a:off x="264320" y="188640"/>
            <a:ext cx="8279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Gestaltungshilfen</a:t>
            </a:r>
            <a:r>
              <a:rPr lang="de-DE" sz="28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:</a:t>
            </a:r>
          </a:p>
        </p:txBody>
      </p:sp>
      <p:sp>
        <p:nvSpPr>
          <p:cNvPr id="7" name="Rechteck 6"/>
          <p:cNvSpPr/>
          <p:nvPr userDrawn="1"/>
        </p:nvSpPr>
        <p:spPr>
          <a:xfrm>
            <a:off x="375647" y="1177117"/>
            <a:ext cx="1660047" cy="1377095"/>
          </a:xfrm>
          <a:prstGeom prst="rect">
            <a:avLst/>
          </a:prstGeom>
          <a:solidFill>
            <a:srgbClr val="009BC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/>
          </a:p>
        </p:txBody>
      </p:sp>
      <p:sp>
        <p:nvSpPr>
          <p:cNvPr id="8" name="Textfeld 7"/>
          <p:cNvSpPr txBox="1"/>
          <p:nvPr userDrawn="1"/>
        </p:nvSpPr>
        <p:spPr>
          <a:xfrm>
            <a:off x="2107138" y="1106784"/>
            <a:ext cx="23363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PTB-Blau:</a:t>
            </a:r>
          </a:p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Farbmodell RGB</a:t>
            </a:r>
          </a:p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400" baseline="0" dirty="0">
                <a:latin typeface="Arial" panose="020B0604020202020204" pitchFamily="34" charset="0"/>
                <a:cs typeface="Arial" panose="020B0604020202020204" pitchFamily="34" charset="0"/>
              </a:rPr>
              <a:t> = 0</a:t>
            </a:r>
          </a:p>
          <a:p>
            <a:r>
              <a:rPr lang="de-DE" sz="1400" baseline="0" dirty="0">
                <a:latin typeface="Arial" panose="020B0604020202020204" pitchFamily="34" charset="0"/>
                <a:cs typeface="Arial" panose="020B0604020202020204" pitchFamily="34" charset="0"/>
              </a:rPr>
              <a:t>G = 155</a:t>
            </a:r>
          </a:p>
          <a:p>
            <a:r>
              <a:rPr lang="de-DE" sz="1400" baseline="0" dirty="0">
                <a:latin typeface="Arial" panose="020B0604020202020204" pitchFamily="34" charset="0"/>
                <a:cs typeface="Arial" panose="020B0604020202020204" pitchFamily="34" charset="0"/>
              </a:rPr>
              <a:t>B = 206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/>
          <p:cNvSpPr txBox="1"/>
          <p:nvPr userDrawn="1"/>
        </p:nvSpPr>
        <p:spPr>
          <a:xfrm>
            <a:off x="264320" y="3356992"/>
            <a:ext cx="77161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Überschrift</a:t>
            </a:r>
            <a:r>
              <a:rPr lang="de-DE" sz="1400" b="1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1: Arial 28 Fettdruck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Überschrift 2</a:t>
            </a:r>
            <a:r>
              <a:rPr lang="de-DE" sz="140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Texte: Arial 24</a:t>
            </a:r>
            <a:endParaRPr lang="de-DE" sz="14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400" b="0" i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400" b="0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einem Vortrag</a:t>
            </a:r>
            <a:r>
              <a:rPr lang="de-DE" sz="1400" b="0" i="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verwendete Schriftgrößen sollen nicht kleiner als 18, besser 20 </a:t>
            </a:r>
            <a:r>
              <a:rPr lang="de-DE" sz="1400" b="0" i="0" baseline="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de-DE" sz="1400" b="0" i="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sein; Schriften ohne Serifen können die Zuschauer besser entziffern. In einer Präsentation möglichst eine Schriftart beibehalten</a:t>
            </a:r>
            <a:r>
              <a:rPr lang="de-DE" sz="1800" b="0" i="0" baseline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de-DE" sz="1800" b="0" i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hteck 9"/>
          <p:cNvSpPr/>
          <p:nvPr userDrawn="1"/>
        </p:nvSpPr>
        <p:spPr>
          <a:xfrm>
            <a:off x="4232825" y="1196752"/>
            <a:ext cx="1660922" cy="1396800"/>
          </a:xfrm>
          <a:prstGeom prst="rect">
            <a:avLst/>
          </a:prstGeom>
          <a:solidFill>
            <a:srgbClr val="0073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457200" rtl="0" eaLnBrk="1" latinLnBrk="0" hangingPunct="1"/>
            <a:endParaRPr lang="de-DE" sz="4000" b="1" kern="1200">
              <a:solidFill>
                <a:schemeClr val="lt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1" name="Textfeld 10"/>
          <p:cNvSpPr txBox="1"/>
          <p:nvPr userDrawn="1"/>
        </p:nvSpPr>
        <p:spPr>
          <a:xfrm>
            <a:off x="5893747" y="1106784"/>
            <a:ext cx="296301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Blauton</a:t>
            </a:r>
            <a:r>
              <a:rPr lang="de-DE" sz="1400" b="1" baseline="0" dirty="0">
                <a:latin typeface="Arial" panose="020B0604020202020204" pitchFamily="34" charset="0"/>
                <a:cs typeface="Arial" panose="020B0604020202020204" pitchFamily="34" charset="0"/>
              </a:rPr>
              <a:t> nur zur Verwendung</a:t>
            </a:r>
            <a:br>
              <a:rPr lang="de-DE" sz="1400" b="1" baseline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400" b="1" baseline="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Präsentationen und deren Ausdruck:</a:t>
            </a:r>
          </a:p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Farbmodell RGB</a:t>
            </a:r>
          </a:p>
          <a:p>
            <a:r>
              <a:rPr lang="de-DE" sz="1400" baseline="0" dirty="0">
                <a:latin typeface="Arial" panose="020B0604020202020204" pitchFamily="34" charset="0"/>
                <a:cs typeface="Arial" panose="020B0604020202020204" pitchFamily="34" charset="0"/>
              </a:rPr>
              <a:t>R = 0</a:t>
            </a:r>
          </a:p>
          <a:p>
            <a:r>
              <a:rPr lang="de-DE" sz="1400" baseline="0" dirty="0">
                <a:latin typeface="Arial" panose="020B0604020202020204" pitchFamily="34" charset="0"/>
                <a:cs typeface="Arial" panose="020B0604020202020204" pitchFamily="34" charset="0"/>
              </a:rPr>
              <a:t>G = 115</a:t>
            </a:r>
          </a:p>
          <a:p>
            <a:r>
              <a:rPr lang="de-DE" sz="1400" baseline="0" dirty="0">
                <a:latin typeface="Arial" panose="020B0604020202020204" pitchFamily="34" charset="0"/>
                <a:cs typeface="Arial" panose="020B0604020202020204" pitchFamily="34" charset="0"/>
              </a:rPr>
              <a:t>B = 170</a:t>
            </a:r>
          </a:p>
          <a:p>
            <a:r>
              <a:rPr lang="de-DE" sz="1400" b="0" dirty="0">
                <a:latin typeface="Arial" panose="020B0604020202020204" pitchFamily="34" charset="0"/>
                <a:cs typeface="Arial" panose="020B0604020202020204" pitchFamily="34" charset="0"/>
              </a:rPr>
              <a:t>(Abweichung zum Ausgleich der veränderten</a:t>
            </a:r>
            <a:r>
              <a:rPr lang="de-DE" sz="1400" b="0" baseline="0" dirty="0">
                <a:latin typeface="Arial" panose="020B0604020202020204" pitchFamily="34" charset="0"/>
                <a:cs typeface="Arial" panose="020B0604020202020204" pitchFamily="34" charset="0"/>
              </a:rPr>
              <a:t> Darstellung des „PTB-Blaus“  durch den </a:t>
            </a:r>
            <a:r>
              <a:rPr lang="de-DE" sz="1400" b="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Beamer</a:t>
            </a:r>
            <a:r>
              <a:rPr lang="de-DE" sz="1400" b="0" baseline="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de-DE" sz="1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784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6666" y="188640"/>
            <a:ext cx="8315325" cy="77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8265" y="1602006"/>
            <a:ext cx="854392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97" r:id="rId2"/>
    <p:sldLayoutId id="2147483667" r:id="rId3"/>
    <p:sldLayoutId id="2147483659" r:id="rId4"/>
    <p:sldLayoutId id="2147483664" r:id="rId5"/>
    <p:sldLayoutId id="2147483662" r:id="rId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66700" indent="-266700" algn="l" defTabSz="4572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42925" indent="-276225" algn="l" defTabSz="457200" rtl="0" eaLnBrk="1" latinLnBrk="0" hangingPunct="1">
        <a:spcBef>
          <a:spcPts val="12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09625" indent="-266700" algn="l" defTabSz="457200" rtl="0" eaLnBrk="1" latinLnBrk="0" hangingPunct="1">
        <a:spcBef>
          <a:spcPts val="1200"/>
        </a:spcBef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076325" indent="-266700" algn="l" defTabSz="457200" rtl="0" eaLnBrk="1" latinLnBrk="0" hangingPunct="1">
        <a:spcBef>
          <a:spcPts val="1200"/>
        </a:spcBef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343025" indent="-266700" algn="l" defTabSz="457200" rtl="0" eaLnBrk="1" latinLnBrk="0" hangingPunct="1">
        <a:spcBef>
          <a:spcPts val="12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5.gif"/><Relationship Id="rId7" Type="http://schemas.openxmlformats.org/officeDocument/2006/relationships/image" Target="../media/image4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emf"/><Relationship Id="rId5" Type="http://schemas.openxmlformats.org/officeDocument/2006/relationships/image" Target="../media/image44.png"/><Relationship Id="rId4" Type="http://schemas.openxmlformats.org/officeDocument/2006/relationships/image" Target="../media/image3.png"/><Relationship Id="rId9" Type="http://schemas.openxmlformats.org/officeDocument/2006/relationships/image" Target="../media/image47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13" Type="http://schemas.microsoft.com/office/2007/relationships/hdphoto" Target="../media/hdphoto1.wdp"/><Relationship Id="rId18" Type="http://schemas.openxmlformats.org/officeDocument/2006/relationships/image" Target="../media/image22.tiff"/><Relationship Id="rId3" Type="http://schemas.openxmlformats.org/officeDocument/2006/relationships/image" Target="../media/image10.png"/><Relationship Id="rId7" Type="http://schemas.openxmlformats.org/officeDocument/2006/relationships/image" Target="../media/image14.jpg"/><Relationship Id="rId12" Type="http://schemas.openxmlformats.org/officeDocument/2006/relationships/image" Target="../media/image19.png"/><Relationship Id="rId17" Type="http://schemas.openxmlformats.org/officeDocument/2006/relationships/hyperlink" Target="https://doi.org/10.1117/12.3043675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https://www.nature.com/articles/s41598-024-69829-y" TargetMode="External"/><Relationship Id="rId20" Type="http://schemas.openxmlformats.org/officeDocument/2006/relationships/hyperlink" Target="http://iopscience.iop.org/article/10.1088/1741-2552/adeaeb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jpeg"/><Relationship Id="rId15" Type="http://schemas.openxmlformats.org/officeDocument/2006/relationships/image" Target="../media/image21.png"/><Relationship Id="rId10" Type="http://schemas.openxmlformats.org/officeDocument/2006/relationships/image" Target="../media/image17.png"/><Relationship Id="rId19" Type="http://schemas.openxmlformats.org/officeDocument/2006/relationships/hyperlink" Target="https://dx.doi.org/10.1088/2057-1976/adaec5" TargetMode="External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9.png"/><Relationship Id="rId3" Type="http://schemas.openxmlformats.org/officeDocument/2006/relationships/image" Target="../media/image24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11" Type="http://schemas.openxmlformats.org/officeDocument/2006/relationships/image" Target="../media/image26.png"/><Relationship Id="rId15" Type="http://schemas.openxmlformats.org/officeDocument/2006/relationships/image" Target="../media/image31.svg"/><Relationship Id="rId10" Type="http://schemas.openxmlformats.org/officeDocument/2006/relationships/image" Target="../media/image25.png"/><Relationship Id="rId9" Type="http://schemas.openxmlformats.org/officeDocument/2006/relationships/image" Target="../media/image28.png"/><Relationship Id="rId1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0.jpg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3.png"/><Relationship Id="rId4" Type="http://schemas.openxmlformats.org/officeDocument/2006/relationships/image" Target="../media/image4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43793" y="1024743"/>
            <a:ext cx="8751095" cy="1494690"/>
          </a:xfrm>
        </p:spPr>
        <p:txBody>
          <a:bodyPr>
            <a:noAutofit/>
          </a:bodyPr>
          <a:lstStyle/>
          <a:p>
            <a:r>
              <a:rPr lang="en-US" sz="3200" noProof="0" dirty="0">
                <a:solidFill>
                  <a:srgbClr val="002060"/>
                </a:solidFill>
                <a:latin typeface="+mn-lt"/>
                <a:cs typeface="+mn-cs"/>
              </a:rPr>
              <a:t>Fast total field OPM for muscle measurements: first in vivo recordings in </a:t>
            </a:r>
            <a:r>
              <a:rPr lang="en-US" sz="3200" noProof="0" dirty="0" err="1">
                <a:solidFill>
                  <a:srgbClr val="002060"/>
                </a:solidFill>
                <a:latin typeface="+mn-lt"/>
                <a:cs typeface="+mn-cs"/>
              </a:rPr>
              <a:t>MyoQuant</a:t>
            </a:r>
            <a:r>
              <a:rPr lang="en-US" sz="3200" noProof="0" dirty="0">
                <a:solidFill>
                  <a:srgbClr val="002060"/>
                </a:solidFill>
                <a:latin typeface="+mn-lt"/>
                <a:cs typeface="+mn-cs"/>
              </a:rPr>
              <a:t> project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77675" y="2519433"/>
            <a:ext cx="8570808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noProof="0" dirty="0">
                <a:solidFill>
                  <a:srgbClr val="002060"/>
                </a:solidFill>
              </a:rPr>
              <a:t>Victor Lebedev (PTB, Berlin)</a:t>
            </a:r>
            <a:endParaRPr lang="en-US" sz="2000" noProof="0" dirty="0">
              <a:solidFill>
                <a:srgbClr val="002060"/>
              </a:solidFill>
            </a:endParaRPr>
          </a:p>
          <a:p>
            <a:endParaRPr lang="en-US" sz="2000" noProof="0" dirty="0">
              <a:solidFill>
                <a:srgbClr val="002060"/>
              </a:solidFill>
            </a:endParaRPr>
          </a:p>
          <a:p>
            <a:endParaRPr lang="en-US" sz="2000" noProof="0" dirty="0">
              <a:solidFill>
                <a:srgbClr val="002060"/>
              </a:solidFill>
            </a:endParaRPr>
          </a:p>
          <a:p>
            <a:endParaRPr lang="en-US" sz="2000" noProof="0" dirty="0">
              <a:solidFill>
                <a:srgbClr val="002060"/>
              </a:solidFill>
            </a:endParaRPr>
          </a:p>
          <a:p>
            <a:endParaRPr lang="en-US" sz="2000" noProof="0" dirty="0">
              <a:solidFill>
                <a:srgbClr val="002060"/>
              </a:solidFill>
            </a:endParaRPr>
          </a:p>
          <a:p>
            <a:endParaRPr lang="en-US" sz="2000" noProof="0" dirty="0">
              <a:solidFill>
                <a:srgbClr val="002060"/>
              </a:solidFill>
            </a:endParaRPr>
          </a:p>
          <a:p>
            <a:endParaRPr lang="en-US" sz="2000" noProof="0" dirty="0">
              <a:solidFill>
                <a:srgbClr val="002060"/>
              </a:solidFill>
            </a:endParaRPr>
          </a:p>
          <a:p>
            <a:endParaRPr lang="en-US" sz="2000" noProof="0" dirty="0">
              <a:solidFill>
                <a:srgbClr val="002060"/>
              </a:solidFill>
            </a:endParaRPr>
          </a:p>
          <a:p>
            <a:endParaRPr lang="en-US" sz="2000" noProof="0" dirty="0">
              <a:solidFill>
                <a:srgbClr val="002060"/>
              </a:solidFill>
            </a:endParaRPr>
          </a:p>
          <a:p>
            <a:endParaRPr lang="en-US" sz="2000" noProof="0" dirty="0">
              <a:solidFill>
                <a:srgbClr val="002060"/>
              </a:solidFill>
            </a:endParaRPr>
          </a:p>
          <a:p>
            <a:r>
              <a:rPr lang="en-US" sz="2000" noProof="0" dirty="0">
                <a:solidFill>
                  <a:srgbClr val="002060"/>
                </a:solidFill>
              </a:rPr>
              <a:t>13th Workshop on optically-pumped magnetometers</a:t>
            </a:r>
          </a:p>
          <a:p>
            <a:r>
              <a:rPr lang="en-US" sz="20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2025-08-08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FDD2F63-1895-4A41-A4EF-4C036E87F63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985" y="3155816"/>
            <a:ext cx="5493280" cy="22852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8CD2C4-43BE-1C80-842A-AF0B1AB3E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noProof="0" dirty="0">
                <a:latin typeface="Arial" panose="020B0604020202020204" pitchFamily="34" charset="0"/>
                <a:cs typeface="Arial" panose="020B0604020202020204" pitchFamily="34" charset="0"/>
              </a:rPr>
              <a:t>Thanks!</a:t>
            </a:r>
            <a:endParaRPr lang="en-US" noProof="0" dirty="0"/>
          </a:p>
        </p:txBody>
      </p:sp>
      <p:sp>
        <p:nvSpPr>
          <p:cNvPr id="9" name="Textfeld 20">
            <a:extLst>
              <a:ext uri="{FF2B5EF4-FFF2-40B4-BE49-F238E27FC236}">
                <a16:creationId xmlns:a16="http://schemas.microsoft.com/office/drawing/2014/main" id="{0C7D6C92-EC8C-E45F-343A-D5EF41634E49}"/>
              </a:ext>
            </a:extLst>
          </p:cNvPr>
          <p:cNvSpPr txBox="1"/>
          <p:nvPr/>
        </p:nvSpPr>
        <p:spPr>
          <a:xfrm>
            <a:off x="213969" y="1694317"/>
            <a:ext cx="2785991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noProof="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Victor Lebedev</a:t>
            </a:r>
          </a:p>
          <a:p>
            <a:pPr>
              <a:spcAft>
                <a:spcPts val="600"/>
              </a:spcAft>
            </a:pPr>
            <a:r>
              <a:rPr lang="en-US" noProof="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Simon Nordenström</a:t>
            </a:r>
          </a:p>
          <a:p>
            <a:pPr>
              <a:spcAft>
                <a:spcPts val="600"/>
              </a:spcAft>
            </a:pPr>
            <a:r>
              <a:rPr lang="en-US" noProof="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Stefan Hartwig</a:t>
            </a:r>
          </a:p>
          <a:p>
            <a:pPr>
              <a:spcAft>
                <a:spcPts val="600"/>
              </a:spcAft>
            </a:pPr>
            <a:r>
              <a:rPr lang="en-US" noProof="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Marlen Kruse</a:t>
            </a:r>
          </a:p>
          <a:p>
            <a:pPr>
              <a:spcAft>
                <a:spcPts val="600"/>
              </a:spcAft>
            </a:pPr>
            <a:r>
              <a:rPr lang="en-US" noProof="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Thomas </a:t>
            </a:r>
            <a:r>
              <a:rPr lang="en-US" noProof="0" dirty="0" err="1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Middelmann</a:t>
            </a:r>
            <a:endParaRPr lang="en-US" noProof="0" dirty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noProof="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Peter Krüger</a:t>
            </a:r>
          </a:p>
        </p:txBody>
      </p:sp>
      <p:grpSp>
        <p:nvGrpSpPr>
          <p:cNvPr id="10" name="Gruppieren 27">
            <a:extLst>
              <a:ext uri="{FF2B5EF4-FFF2-40B4-BE49-F238E27FC236}">
                <a16:creationId xmlns:a16="http://schemas.microsoft.com/office/drawing/2014/main" id="{3EF0E8BD-89C6-F8BF-15E6-D89A52CF68EE}"/>
              </a:ext>
            </a:extLst>
          </p:cNvPr>
          <p:cNvGrpSpPr/>
          <p:nvPr/>
        </p:nvGrpSpPr>
        <p:grpSpPr>
          <a:xfrm>
            <a:off x="4453140" y="1902422"/>
            <a:ext cx="2444467" cy="1635362"/>
            <a:chOff x="4728387" y="4482857"/>
            <a:chExt cx="1596250" cy="989984"/>
          </a:xfrm>
        </p:grpSpPr>
        <p:pic>
          <p:nvPicPr>
            <p:cNvPr id="11" name="Picture 10" descr="Ostschweizer Kinderspital - Ostschweizer Kinderspital | Das kompletteste  Angebot der Ostschweiz">
              <a:extLst>
                <a:ext uri="{FF2B5EF4-FFF2-40B4-BE49-F238E27FC236}">
                  <a16:creationId xmlns:a16="http://schemas.microsoft.com/office/drawing/2014/main" id="{0000684D-1940-709A-3012-8764023333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422" y="4482857"/>
              <a:ext cx="1286948" cy="5523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feld 26">
              <a:extLst>
                <a:ext uri="{FF2B5EF4-FFF2-40B4-BE49-F238E27FC236}">
                  <a16:creationId xmlns:a16="http://schemas.microsoft.com/office/drawing/2014/main" id="{B7E936FF-4B7A-864D-DC9C-A84518DA104A}"/>
                </a:ext>
              </a:extLst>
            </p:cNvPr>
            <p:cNvSpPr txBox="1"/>
            <p:nvPr/>
          </p:nvSpPr>
          <p:spPr>
            <a:xfrm>
              <a:off x="4728387" y="5103509"/>
              <a:ext cx="1596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noProof="0" dirty="0">
                  <a:solidFill>
                    <a:srgbClr val="002060"/>
                  </a:solidFill>
                  <a:latin typeface="+mj-lt"/>
                  <a:cs typeface="Arial" panose="020B0604020202020204" pitchFamily="34" charset="0"/>
                </a:rPr>
                <a:t>Philip Broser</a:t>
              </a:r>
            </a:p>
          </p:txBody>
        </p:sp>
      </p:grpSp>
      <p:grpSp>
        <p:nvGrpSpPr>
          <p:cNvPr id="13" name="Gruppieren 29">
            <a:extLst>
              <a:ext uri="{FF2B5EF4-FFF2-40B4-BE49-F238E27FC236}">
                <a16:creationId xmlns:a16="http://schemas.microsoft.com/office/drawing/2014/main" id="{7520361C-8627-9D2E-1B8C-C4A8D01BDA93}"/>
              </a:ext>
            </a:extLst>
          </p:cNvPr>
          <p:cNvGrpSpPr/>
          <p:nvPr/>
        </p:nvGrpSpPr>
        <p:grpSpPr>
          <a:xfrm>
            <a:off x="2231791" y="764704"/>
            <a:ext cx="3517520" cy="2566817"/>
            <a:chOff x="4822033" y="943245"/>
            <a:chExt cx="2466589" cy="1856512"/>
          </a:xfrm>
        </p:grpSpPr>
        <p:pic>
          <p:nvPicPr>
            <p:cNvPr id="14" name="Picture 16" descr="Eberhard Karls Universität Tübingen | BioRegio STERN | Thinking business  forward">
              <a:extLst>
                <a:ext uri="{FF2B5EF4-FFF2-40B4-BE49-F238E27FC236}">
                  <a16:creationId xmlns:a16="http://schemas.microsoft.com/office/drawing/2014/main" id="{BAC142BC-645F-C8B8-804E-2CA3CDCE35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2033" y="943245"/>
              <a:ext cx="2090512" cy="7293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feld 28">
              <a:extLst>
                <a:ext uri="{FF2B5EF4-FFF2-40B4-BE49-F238E27FC236}">
                  <a16:creationId xmlns:a16="http://schemas.microsoft.com/office/drawing/2014/main" id="{1D9393E6-FC29-5EEF-D8A0-6C0090F5CF75}"/>
                </a:ext>
              </a:extLst>
            </p:cNvPr>
            <p:cNvSpPr txBox="1"/>
            <p:nvPr/>
          </p:nvSpPr>
          <p:spPr>
            <a:xfrm>
              <a:off x="4968998" y="1764635"/>
              <a:ext cx="2319624" cy="1035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noProof="0" dirty="0">
                  <a:solidFill>
                    <a:srgbClr val="002060"/>
                  </a:solidFill>
                  <a:latin typeface="+mj-lt"/>
                  <a:cs typeface="Arial" panose="020B0604020202020204" pitchFamily="34" charset="0"/>
                </a:rPr>
                <a:t>Justus </a:t>
              </a:r>
              <a:r>
                <a:rPr lang="en-US" noProof="0" dirty="0" err="1">
                  <a:solidFill>
                    <a:srgbClr val="002060"/>
                  </a:solidFill>
                  <a:latin typeface="+mj-lt"/>
                  <a:cs typeface="Arial" panose="020B0604020202020204" pitchFamily="34" charset="0"/>
                </a:rPr>
                <a:t>Marquetand</a:t>
              </a:r>
              <a:endParaRPr lang="en-US" noProof="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en-US" noProof="0" dirty="0">
                  <a:solidFill>
                    <a:srgbClr val="002060"/>
                  </a:solidFill>
                  <a:latin typeface="+mj-lt"/>
                  <a:cs typeface="Arial" panose="020B0604020202020204" pitchFamily="34" charset="0"/>
                </a:rPr>
                <a:t>Nima Noury</a:t>
              </a:r>
            </a:p>
            <a:p>
              <a:pPr>
                <a:spcAft>
                  <a:spcPts val="600"/>
                </a:spcAft>
              </a:pPr>
              <a:r>
                <a:rPr lang="en-US" noProof="0" dirty="0">
                  <a:solidFill>
                    <a:srgbClr val="002060"/>
                  </a:solidFill>
                  <a:latin typeface="+mj-lt"/>
                  <a:cs typeface="Arial" panose="020B0604020202020204" pitchFamily="34" charset="0"/>
                </a:rPr>
                <a:t>Christoph Braun</a:t>
              </a:r>
            </a:p>
            <a:p>
              <a:pPr>
                <a:spcAft>
                  <a:spcPts val="600"/>
                </a:spcAft>
              </a:pPr>
              <a:r>
                <a:rPr lang="en-US" noProof="0" dirty="0">
                  <a:solidFill>
                    <a:srgbClr val="002060"/>
                  </a:solidFill>
                  <a:latin typeface="+mj-lt"/>
                  <a:cs typeface="Arial" panose="020B0604020202020204" pitchFamily="34" charset="0"/>
                </a:rPr>
                <a:t>Markus Siegel</a:t>
              </a:r>
            </a:p>
          </p:txBody>
        </p:sp>
      </p:grpSp>
      <p:grpSp>
        <p:nvGrpSpPr>
          <p:cNvPr id="16" name="Gruppieren 31">
            <a:extLst>
              <a:ext uri="{FF2B5EF4-FFF2-40B4-BE49-F238E27FC236}">
                <a16:creationId xmlns:a16="http://schemas.microsoft.com/office/drawing/2014/main" id="{4E5163EE-3668-2322-1BE5-05479F96EB2A}"/>
              </a:ext>
            </a:extLst>
          </p:cNvPr>
          <p:cNvGrpSpPr/>
          <p:nvPr/>
        </p:nvGrpSpPr>
        <p:grpSpPr>
          <a:xfrm>
            <a:off x="6840537" y="982192"/>
            <a:ext cx="2156888" cy="2674202"/>
            <a:chOff x="7145979" y="1050552"/>
            <a:chExt cx="1505144" cy="1761506"/>
          </a:xfrm>
        </p:grpSpPr>
        <p:pic>
          <p:nvPicPr>
            <p:cNvPr id="17" name="Picture 2">
              <a:extLst>
                <a:ext uri="{FF2B5EF4-FFF2-40B4-BE49-F238E27FC236}">
                  <a16:creationId xmlns:a16="http://schemas.microsoft.com/office/drawing/2014/main" id="{BD3E9C87-4004-4580-461A-C072021F7C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0671" y="1050552"/>
              <a:ext cx="1132034" cy="6668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Textfeld 30">
              <a:extLst>
                <a:ext uri="{FF2B5EF4-FFF2-40B4-BE49-F238E27FC236}">
                  <a16:creationId xmlns:a16="http://schemas.microsoft.com/office/drawing/2014/main" id="{4D28CBB7-A9E8-8216-2BC7-227745B5D532}"/>
                </a:ext>
              </a:extLst>
            </p:cNvPr>
            <p:cNvSpPr txBox="1"/>
            <p:nvPr/>
          </p:nvSpPr>
          <p:spPr>
            <a:xfrm>
              <a:off x="7145979" y="1869347"/>
              <a:ext cx="1505144" cy="9427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noProof="0" dirty="0">
                  <a:solidFill>
                    <a:srgbClr val="002060"/>
                  </a:solidFill>
                  <a:latin typeface="+mj-lt"/>
                  <a:cs typeface="Arial" panose="020B0604020202020204" pitchFamily="34" charset="0"/>
                </a:rPr>
                <a:t>Sascha </a:t>
              </a:r>
              <a:r>
                <a:rPr lang="en-US" noProof="0" dirty="0" err="1">
                  <a:solidFill>
                    <a:srgbClr val="002060"/>
                  </a:solidFill>
                  <a:latin typeface="+mj-lt"/>
                  <a:cs typeface="Arial" panose="020B0604020202020204" pitchFamily="34" charset="0"/>
                </a:rPr>
                <a:t>Neinert</a:t>
              </a:r>
              <a:endParaRPr lang="en-US" noProof="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en-US" noProof="0" dirty="0">
                  <a:solidFill>
                    <a:srgbClr val="002060"/>
                  </a:solidFill>
                  <a:latin typeface="+mj-lt"/>
                  <a:cs typeface="Arial" panose="020B0604020202020204" pitchFamily="34" charset="0"/>
                </a:rPr>
                <a:t>Kirti Vardhan</a:t>
              </a:r>
            </a:p>
            <a:p>
              <a:pPr>
                <a:spcAft>
                  <a:spcPts val="600"/>
                </a:spcAft>
              </a:pPr>
              <a:r>
                <a:rPr lang="en-US" dirty="0">
                  <a:solidFill>
                    <a:srgbClr val="002060"/>
                  </a:solidFill>
                  <a:latin typeface="+mj-lt"/>
                  <a:cs typeface="Arial" panose="020B0604020202020204" pitchFamily="34" charset="0"/>
                </a:rPr>
                <a:t>Marc Christ</a:t>
              </a:r>
              <a:endParaRPr lang="en-US" noProof="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en-US" noProof="0" dirty="0">
                  <a:solidFill>
                    <a:srgbClr val="002060"/>
                  </a:solidFill>
                  <a:latin typeface="+mj-lt"/>
                  <a:cs typeface="Arial" panose="020B0604020202020204" pitchFamily="34" charset="0"/>
                </a:rPr>
                <a:t>Markus </a:t>
              </a:r>
              <a:r>
                <a:rPr lang="en-US" noProof="0" dirty="0" err="1">
                  <a:solidFill>
                    <a:srgbClr val="002060"/>
                  </a:solidFill>
                  <a:latin typeface="+mj-lt"/>
                  <a:cs typeface="Arial" panose="020B0604020202020204" pitchFamily="34" charset="0"/>
                </a:rPr>
                <a:t>Krutzik</a:t>
              </a:r>
              <a:endParaRPr lang="en-US" noProof="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470AF7EE-CD3E-CAD1-E4E8-8F71562F78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351816"/>
            <a:ext cx="3972679" cy="165200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94B10DB-6698-F8E6-A3C0-A43ADEC496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99562" y="4484255"/>
            <a:ext cx="3648302" cy="1566710"/>
          </a:xfrm>
          <a:prstGeom prst="rect">
            <a:avLst/>
          </a:prstGeom>
        </p:spPr>
      </p:pic>
      <p:sp>
        <p:nvSpPr>
          <p:cNvPr id="23" name="Pfeil: nach rechts 22">
            <a:extLst>
              <a:ext uri="{FF2B5EF4-FFF2-40B4-BE49-F238E27FC236}">
                <a16:creationId xmlns:a16="http://schemas.microsoft.com/office/drawing/2014/main" id="{F803A67B-ECBF-E98C-2E5B-FFEDC5D630D7}"/>
              </a:ext>
            </a:extLst>
          </p:cNvPr>
          <p:cNvSpPr/>
          <p:nvPr/>
        </p:nvSpPr>
        <p:spPr>
          <a:xfrm>
            <a:off x="4267801" y="4912700"/>
            <a:ext cx="669717" cy="475884"/>
          </a:xfrm>
          <a:prstGeom prst="rightArrow">
            <a:avLst/>
          </a:prstGeom>
          <a:solidFill>
            <a:srgbClr val="009BCE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0410798-0BE3-D036-530C-AEDA4079A1B8}"/>
              </a:ext>
            </a:extLst>
          </p:cNvPr>
          <p:cNvGrpSpPr/>
          <p:nvPr/>
        </p:nvGrpSpPr>
        <p:grpSpPr>
          <a:xfrm>
            <a:off x="218853" y="966420"/>
            <a:ext cx="1919927" cy="537701"/>
            <a:chOff x="218853" y="966420"/>
            <a:chExt cx="1919927" cy="537701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22AD01F-38BE-63F7-B28D-34A4834CD6E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632622" y="982192"/>
              <a:ext cx="506158" cy="506158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A75F53B0-3C65-1057-226E-C8C51A17411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r="37647" b="37681"/>
            <a:stretch/>
          </p:blipFill>
          <p:spPr>
            <a:xfrm>
              <a:off x="218853" y="966420"/>
              <a:ext cx="1388111" cy="537701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E42B9D6E-8F45-CDE1-C815-CA2A631681B0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33694" y="4125393"/>
            <a:ext cx="860709" cy="717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EE701FE-2A6F-D846-5C81-FBE019C86AE2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28324" y="4256578"/>
            <a:ext cx="860709" cy="717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26233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7D501E-51D1-9E8B-1ECC-77A8B0A16E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418AAD0-A059-0DDF-BA0B-AA99012C1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err="1"/>
              <a:t>MyoQuant</a:t>
            </a:r>
            <a:r>
              <a:rPr lang="en-US" noProof="0" dirty="0"/>
              <a:t> – Myography with OPMs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2318DD-5A64-7FC7-F05E-B1BEEE43A00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4250533" y="6597352"/>
            <a:ext cx="571500" cy="230400"/>
          </a:xfrm>
        </p:spPr>
        <p:txBody>
          <a:bodyPr/>
          <a:lstStyle/>
          <a:p>
            <a:pPr algn="ctr"/>
            <a:fld id="{6C73A770-1660-45DE-B946-DFFC7041C5FD}" type="slidenum">
              <a:rPr lang="en-US" sz="1000" noProof="0" smtClean="0"/>
              <a:pPr algn="ctr"/>
              <a:t>2</a:t>
            </a:fld>
            <a:endParaRPr lang="en-US" sz="1000" noProof="0" dirty="0"/>
          </a:p>
        </p:txBody>
      </p:sp>
      <p:sp>
        <p:nvSpPr>
          <p:cNvPr id="23" name="Datumsplatzhalter 8">
            <a:extLst>
              <a:ext uri="{FF2B5EF4-FFF2-40B4-BE49-F238E27FC236}">
                <a16:creationId xmlns:a16="http://schemas.microsoft.com/office/drawing/2014/main" id="{B208C69B-7E06-225C-D92F-A3E0BA9F96C0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30823" y="6634915"/>
            <a:ext cx="3929063" cy="230400"/>
          </a:xfrm>
        </p:spPr>
        <p:txBody>
          <a:bodyPr/>
          <a:lstStyle>
            <a:lvl1pPr>
              <a:defRPr b="1" i="0" baseline="0">
                <a:solidFill>
                  <a:schemeClr val="tx2"/>
                </a:solidFill>
              </a:defRPr>
            </a:lvl1pPr>
          </a:lstStyle>
          <a:p>
            <a:r>
              <a:rPr lang="de-DE" sz="1000" dirty="0"/>
              <a:t>08.08.2025 </a:t>
            </a:r>
            <a:r>
              <a:rPr lang="en-US" sz="1000" dirty="0"/>
              <a:t>WOPM 2025</a:t>
            </a:r>
            <a:endParaRPr lang="de-DE" sz="1000" dirty="0"/>
          </a:p>
        </p:txBody>
      </p:sp>
      <p:sp>
        <p:nvSpPr>
          <p:cNvPr id="24" name="Fußzeilenplatzhalter 12">
            <a:extLst>
              <a:ext uri="{FF2B5EF4-FFF2-40B4-BE49-F238E27FC236}">
                <a16:creationId xmlns:a16="http://schemas.microsoft.com/office/drawing/2014/main" id="{5142FDDC-704B-E675-54FF-535831AE989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12676" y="6627600"/>
            <a:ext cx="3929063" cy="230400"/>
          </a:xfrm>
        </p:spPr>
        <p:txBody>
          <a:bodyPr/>
          <a:lstStyle>
            <a:lvl1pPr>
              <a:defRPr b="1" i="0" baseline="0">
                <a:solidFill>
                  <a:schemeClr val="tx2"/>
                </a:solidFill>
              </a:defRPr>
            </a:lvl1pPr>
          </a:lstStyle>
          <a:p>
            <a:pPr algn="r"/>
            <a:r>
              <a:rPr lang="en-US" sz="1000" dirty="0"/>
              <a:t>Victor Lebedev</a:t>
            </a:r>
            <a:endParaRPr lang="de-DE" sz="1000" dirty="0"/>
          </a:p>
        </p:txBody>
      </p:sp>
      <p:pic>
        <p:nvPicPr>
          <p:cNvPr id="2" name="Grafik 129">
            <a:extLst>
              <a:ext uri="{FF2B5EF4-FFF2-40B4-BE49-F238E27FC236}">
                <a16:creationId xmlns:a16="http://schemas.microsoft.com/office/drawing/2014/main" id="{9E5DDD1B-7F34-41B1-D082-144E304239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4" r="34009"/>
          <a:stretch/>
        </p:blipFill>
        <p:spPr>
          <a:xfrm>
            <a:off x="7141179" y="5221298"/>
            <a:ext cx="1797920" cy="1147192"/>
          </a:xfrm>
          <a:prstGeom prst="rect">
            <a:avLst/>
          </a:prstGeom>
        </p:spPr>
      </p:pic>
      <p:pic>
        <p:nvPicPr>
          <p:cNvPr id="3" name="Grafik 183">
            <a:extLst>
              <a:ext uri="{FF2B5EF4-FFF2-40B4-BE49-F238E27FC236}">
                <a16:creationId xmlns:a16="http://schemas.microsoft.com/office/drawing/2014/main" id="{811E037C-CE66-01C4-D36E-F35B66404F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503"/>
          <a:stretch/>
        </p:blipFill>
        <p:spPr>
          <a:xfrm>
            <a:off x="7104096" y="4276686"/>
            <a:ext cx="1813022" cy="1147192"/>
          </a:xfrm>
          <a:prstGeom prst="rect">
            <a:avLst/>
          </a:prstGeom>
        </p:spPr>
      </p:pic>
      <p:pic>
        <p:nvPicPr>
          <p:cNvPr id="12" name="Grafik 10">
            <a:extLst>
              <a:ext uri="{FF2B5EF4-FFF2-40B4-BE49-F238E27FC236}">
                <a16:creationId xmlns:a16="http://schemas.microsoft.com/office/drawing/2014/main" id="{FC13B282-6875-2662-A568-B5915884178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011" y="1135805"/>
            <a:ext cx="1881507" cy="1881507"/>
          </a:xfrm>
          <a:prstGeom prst="rect">
            <a:avLst/>
          </a:prstGeom>
        </p:spPr>
      </p:pic>
      <p:pic>
        <p:nvPicPr>
          <p:cNvPr id="17" name="Grafik 21">
            <a:extLst>
              <a:ext uri="{FF2B5EF4-FFF2-40B4-BE49-F238E27FC236}">
                <a16:creationId xmlns:a16="http://schemas.microsoft.com/office/drawing/2014/main" id="{F8ECB35B-3ABE-AEF5-2A80-6AF03F9CD52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9250"/>
          <a:stretch/>
        </p:blipFill>
        <p:spPr>
          <a:xfrm rot="5400000">
            <a:off x="5335625" y="4472204"/>
            <a:ext cx="1845607" cy="1714192"/>
          </a:xfrm>
          <a:prstGeom prst="rect">
            <a:avLst/>
          </a:prstGeom>
        </p:spPr>
      </p:pic>
      <p:pic>
        <p:nvPicPr>
          <p:cNvPr id="31" name="Grafik 7">
            <a:extLst>
              <a:ext uri="{FF2B5EF4-FFF2-40B4-BE49-F238E27FC236}">
                <a16:creationId xmlns:a16="http://schemas.microsoft.com/office/drawing/2014/main" id="{79F3A671-70CA-5D5F-94E8-2FD06F0296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4273" y="4511532"/>
            <a:ext cx="1623679" cy="1319132"/>
          </a:xfrm>
          <a:prstGeom prst="rect">
            <a:avLst/>
          </a:prstGeom>
        </p:spPr>
      </p:pic>
      <p:pic>
        <p:nvPicPr>
          <p:cNvPr id="32" name="Picture 23">
            <a:extLst>
              <a:ext uri="{FF2B5EF4-FFF2-40B4-BE49-F238E27FC236}">
                <a16:creationId xmlns:a16="http://schemas.microsoft.com/office/drawing/2014/main" id="{0145D060-9B30-06F5-3AE8-41C132DA9D6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1366" t="4546" r="11642" b="1"/>
          <a:stretch/>
        </p:blipFill>
        <p:spPr>
          <a:xfrm rot="10800000">
            <a:off x="288635" y="1478212"/>
            <a:ext cx="1781319" cy="1020331"/>
          </a:xfrm>
          <a:prstGeom prst="rect">
            <a:avLst/>
          </a:prstGeom>
        </p:spPr>
      </p:pic>
      <p:pic>
        <p:nvPicPr>
          <p:cNvPr id="36" name="Grafik 13">
            <a:extLst>
              <a:ext uri="{FF2B5EF4-FFF2-40B4-BE49-F238E27FC236}">
                <a16:creationId xmlns:a16="http://schemas.microsoft.com/office/drawing/2014/main" id="{EE0320FC-31CD-6F5C-394B-467DF20AEFD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2637" t="-50" r="5968" b="28305"/>
          <a:stretch/>
        </p:blipFill>
        <p:spPr>
          <a:xfrm>
            <a:off x="1961834" y="4481296"/>
            <a:ext cx="1408866" cy="12934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7" name="Textfeld 30">
            <a:extLst>
              <a:ext uri="{FF2B5EF4-FFF2-40B4-BE49-F238E27FC236}">
                <a16:creationId xmlns:a16="http://schemas.microsoft.com/office/drawing/2014/main" id="{C4049FF4-9C16-6F2C-100A-54824A9A06AB}"/>
              </a:ext>
            </a:extLst>
          </p:cNvPr>
          <p:cNvSpPr txBox="1"/>
          <p:nvPr/>
        </p:nvSpPr>
        <p:spPr>
          <a:xfrm>
            <a:off x="934385" y="703729"/>
            <a:ext cx="20826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latin typeface="Arial" panose="020B0604020202020204" pitchFamily="34" charset="0"/>
                <a:cs typeface="Arial" panose="020B0604020202020204" pitchFamily="34" charset="0"/>
              </a:rPr>
              <a:t>Exploration </a:t>
            </a:r>
            <a:r>
              <a:rPr lang="de-DE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i="1" dirty="0">
                <a:latin typeface="Arial" panose="020B0604020202020204" pitchFamily="34" charset="0"/>
                <a:cs typeface="Arial" panose="020B0604020202020204" pitchFamily="34" charset="0"/>
              </a:rPr>
              <a:t> EMG &amp; MMG</a:t>
            </a:r>
          </a:p>
        </p:txBody>
      </p:sp>
      <p:sp>
        <p:nvSpPr>
          <p:cNvPr id="38" name="Textfeld 31">
            <a:extLst>
              <a:ext uri="{FF2B5EF4-FFF2-40B4-BE49-F238E27FC236}">
                <a16:creationId xmlns:a16="http://schemas.microsoft.com/office/drawing/2014/main" id="{9B0AD80E-7882-39E9-9A6F-939A02BC2101}"/>
              </a:ext>
            </a:extLst>
          </p:cNvPr>
          <p:cNvSpPr txBox="1"/>
          <p:nvPr/>
        </p:nvSpPr>
        <p:spPr>
          <a:xfrm>
            <a:off x="101987" y="3831431"/>
            <a:ext cx="172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>
                <a:latin typeface="Arial" panose="020B0604020202020204" pitchFamily="34" charset="0"/>
                <a:cs typeface="Arial" panose="020B0604020202020204" pitchFamily="34" charset="0"/>
              </a:rPr>
              <a:t>Commercial </a:t>
            </a:r>
            <a:r>
              <a:rPr lang="de-DE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sensor</a:t>
            </a:r>
            <a:r>
              <a:rPr lang="de-DE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characterization</a:t>
            </a:r>
            <a:endParaRPr lang="de-DE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Grafik 32">
            <a:extLst>
              <a:ext uri="{FF2B5EF4-FFF2-40B4-BE49-F238E27FC236}">
                <a16:creationId xmlns:a16="http://schemas.microsoft.com/office/drawing/2014/main" id="{0B90EDBB-B976-1773-DC3E-D35E0502CA6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66444"/>
          <a:stretch/>
        </p:blipFill>
        <p:spPr>
          <a:xfrm>
            <a:off x="144400" y="4714929"/>
            <a:ext cx="1549532" cy="1208951"/>
          </a:xfrm>
          <a:prstGeom prst="rect">
            <a:avLst/>
          </a:prstGeom>
        </p:spPr>
      </p:pic>
      <p:sp>
        <p:nvSpPr>
          <p:cNvPr id="40" name="Rechteck 34">
            <a:extLst>
              <a:ext uri="{FF2B5EF4-FFF2-40B4-BE49-F238E27FC236}">
                <a16:creationId xmlns:a16="http://schemas.microsoft.com/office/drawing/2014/main" id="{1560A4C9-164B-6F81-26BC-9A718CA8B467}"/>
              </a:ext>
            </a:extLst>
          </p:cNvPr>
          <p:cNvSpPr/>
          <p:nvPr/>
        </p:nvSpPr>
        <p:spPr>
          <a:xfrm>
            <a:off x="118393" y="679996"/>
            <a:ext cx="3844391" cy="3060932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Textfeld 128">
            <a:extLst>
              <a:ext uri="{FF2B5EF4-FFF2-40B4-BE49-F238E27FC236}">
                <a16:creationId xmlns:a16="http://schemas.microsoft.com/office/drawing/2014/main" id="{F735520A-A8B6-E3E5-6C49-C61687356BE4}"/>
              </a:ext>
            </a:extLst>
          </p:cNvPr>
          <p:cNvSpPr txBox="1"/>
          <p:nvPr/>
        </p:nvSpPr>
        <p:spPr>
          <a:xfrm>
            <a:off x="7281143" y="3975478"/>
            <a:ext cx="16706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latin typeface="Arial" panose="020B0604020202020204" pitchFamily="34" charset="0"/>
                <a:cs typeface="Arial" panose="020B0604020202020204" pitchFamily="34" charset="0"/>
              </a:rPr>
              <a:t>MMG in </a:t>
            </a:r>
            <a:r>
              <a:rPr lang="de-DE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demonstrator</a:t>
            </a:r>
            <a:endParaRPr lang="de-DE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feld 130">
            <a:extLst>
              <a:ext uri="{FF2B5EF4-FFF2-40B4-BE49-F238E27FC236}">
                <a16:creationId xmlns:a16="http://schemas.microsoft.com/office/drawing/2014/main" id="{E8075790-4AC7-7FC1-ED5B-813C7AEB5D25}"/>
              </a:ext>
            </a:extLst>
          </p:cNvPr>
          <p:cNvSpPr txBox="1"/>
          <p:nvPr/>
        </p:nvSpPr>
        <p:spPr>
          <a:xfrm>
            <a:off x="1833373" y="3831431"/>
            <a:ext cx="3223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Shield design &amp; feasibility validation of mobile magnetomyography (MMG)</a:t>
            </a:r>
            <a:endParaRPr lang="de-DE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feld 142">
            <a:extLst>
              <a:ext uri="{FF2B5EF4-FFF2-40B4-BE49-F238E27FC236}">
                <a16:creationId xmlns:a16="http://schemas.microsoft.com/office/drawing/2014/main" id="{65EFC4DA-04FA-74EB-4517-4F944797395C}"/>
              </a:ext>
            </a:extLst>
          </p:cNvPr>
          <p:cNvSpPr txBox="1"/>
          <p:nvPr/>
        </p:nvSpPr>
        <p:spPr>
          <a:xfrm>
            <a:off x="4412919" y="764692"/>
            <a:ext cx="27123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>
                <a:latin typeface="Arial" panose="020B0604020202020204" pitchFamily="34" charset="0"/>
                <a:cs typeface="Arial" panose="020B0604020202020204" pitchFamily="34" charset="0"/>
              </a:rPr>
              <a:t>Lab-</a:t>
            </a:r>
            <a:r>
              <a:rPr lang="de-DE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de-DE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setups</a:t>
            </a:r>
            <a:r>
              <a:rPr lang="de-DE" sz="1200" i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DE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evaluation</a:t>
            </a:r>
            <a:endParaRPr lang="de-DE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hteck 144">
            <a:extLst>
              <a:ext uri="{FF2B5EF4-FFF2-40B4-BE49-F238E27FC236}">
                <a16:creationId xmlns:a16="http://schemas.microsoft.com/office/drawing/2014/main" id="{D9138A5A-D812-759F-3B45-89432B27B9D6}"/>
              </a:ext>
            </a:extLst>
          </p:cNvPr>
          <p:cNvSpPr/>
          <p:nvPr/>
        </p:nvSpPr>
        <p:spPr>
          <a:xfrm>
            <a:off x="4060492" y="710651"/>
            <a:ext cx="3098809" cy="3026624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5" name="Picture 1">
            <a:extLst>
              <a:ext uri="{FF2B5EF4-FFF2-40B4-BE49-F238E27FC236}">
                <a16:creationId xmlns:a16="http://schemas.microsoft.com/office/drawing/2014/main" id="{6D114184-56F3-A5B8-057A-3D30A7F605D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82396" y="1082304"/>
            <a:ext cx="2858119" cy="1122548"/>
          </a:xfrm>
          <a:prstGeom prst="rect">
            <a:avLst/>
          </a:prstGeom>
        </p:spPr>
      </p:pic>
      <p:pic>
        <p:nvPicPr>
          <p:cNvPr id="46" name="Picture 3">
            <a:extLst>
              <a:ext uri="{FF2B5EF4-FFF2-40B4-BE49-F238E27FC236}">
                <a16:creationId xmlns:a16="http://schemas.microsoft.com/office/drawing/2014/main" id="{7EBC26E8-0186-1A1B-5A83-CDFF03212D6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24162" y="2399346"/>
            <a:ext cx="1404408" cy="1029653"/>
          </a:xfrm>
          <a:prstGeom prst="rect">
            <a:avLst/>
          </a:prstGeom>
        </p:spPr>
      </p:pic>
      <p:pic>
        <p:nvPicPr>
          <p:cNvPr id="47" name="Picture 4">
            <a:extLst>
              <a:ext uri="{FF2B5EF4-FFF2-40B4-BE49-F238E27FC236}">
                <a16:creationId xmlns:a16="http://schemas.microsoft.com/office/drawing/2014/main" id="{00FA9B5A-4501-4688-2877-E947EA58DD5C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36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28954" t="6017" r="28214" b="29090"/>
          <a:stretch/>
        </p:blipFill>
        <p:spPr>
          <a:xfrm rot="5400000">
            <a:off x="7677697" y="2344864"/>
            <a:ext cx="947556" cy="1076700"/>
          </a:xfrm>
          <a:prstGeom prst="rect">
            <a:avLst/>
          </a:prstGeom>
        </p:spPr>
      </p:pic>
      <p:sp>
        <p:nvSpPr>
          <p:cNvPr id="48" name="Rechteck 163">
            <a:extLst>
              <a:ext uri="{FF2B5EF4-FFF2-40B4-BE49-F238E27FC236}">
                <a16:creationId xmlns:a16="http://schemas.microsoft.com/office/drawing/2014/main" id="{366367FA-9C81-8282-A8FE-5C23A9C4290E}"/>
              </a:ext>
            </a:extLst>
          </p:cNvPr>
          <p:cNvSpPr/>
          <p:nvPr/>
        </p:nvSpPr>
        <p:spPr>
          <a:xfrm>
            <a:off x="7247438" y="685822"/>
            <a:ext cx="1720228" cy="3053849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165">
            <a:extLst>
              <a:ext uri="{FF2B5EF4-FFF2-40B4-BE49-F238E27FC236}">
                <a16:creationId xmlns:a16="http://schemas.microsoft.com/office/drawing/2014/main" id="{03FE436F-7EA9-AEC3-D052-98E08D362B4E}"/>
              </a:ext>
            </a:extLst>
          </p:cNvPr>
          <p:cNvSpPr txBox="1"/>
          <p:nvPr/>
        </p:nvSpPr>
        <p:spPr>
          <a:xfrm>
            <a:off x="7517393" y="692696"/>
            <a:ext cx="1402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Miniaturization</a:t>
            </a:r>
            <a:r>
              <a:rPr lang="de-DE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probing</a:t>
            </a:r>
            <a:r>
              <a:rPr lang="de-DE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unit</a:t>
            </a:r>
            <a:endParaRPr lang="de-DE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0" name="Picture 22">
            <a:extLst>
              <a:ext uri="{FF2B5EF4-FFF2-40B4-BE49-F238E27FC236}">
                <a16:creationId xmlns:a16="http://schemas.microsoft.com/office/drawing/2014/main" id="{2B628132-76EF-EC24-14A8-32142DC5B9BF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l="16665" t="24694" r="48412" b="29893"/>
          <a:stretch/>
        </p:blipFill>
        <p:spPr>
          <a:xfrm>
            <a:off x="7660746" y="1285686"/>
            <a:ext cx="981455" cy="957193"/>
          </a:xfrm>
          <a:prstGeom prst="rect">
            <a:avLst/>
          </a:prstGeom>
        </p:spPr>
      </p:pic>
      <p:cxnSp>
        <p:nvCxnSpPr>
          <p:cNvPr id="51" name="Straight Arrow Connector 25">
            <a:extLst>
              <a:ext uri="{FF2B5EF4-FFF2-40B4-BE49-F238E27FC236}">
                <a16:creationId xmlns:a16="http://schemas.microsoft.com/office/drawing/2014/main" id="{1860DEB0-4D71-08F4-DBE7-AD6FF2DE24BC}"/>
              </a:ext>
            </a:extLst>
          </p:cNvPr>
          <p:cNvCxnSpPr>
            <a:cxnSpLocks/>
          </p:cNvCxnSpPr>
          <p:nvPr/>
        </p:nvCxnSpPr>
        <p:spPr>
          <a:xfrm flipV="1">
            <a:off x="7788860" y="1294525"/>
            <a:ext cx="538669" cy="668823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2" name="TextBox 28">
            <a:extLst>
              <a:ext uri="{FF2B5EF4-FFF2-40B4-BE49-F238E27FC236}">
                <a16:creationId xmlns:a16="http://schemas.microsoft.com/office/drawing/2014/main" id="{24EF7783-2DCF-4160-5674-4243D5C243B7}"/>
              </a:ext>
            </a:extLst>
          </p:cNvPr>
          <p:cNvSpPr txBox="1"/>
          <p:nvPr/>
        </p:nvSpPr>
        <p:spPr>
          <a:xfrm rot="18566251">
            <a:off x="7737716" y="1446475"/>
            <a:ext cx="4764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cm</a:t>
            </a:r>
            <a:endParaRPr lang="en-GB" sz="105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Straight Arrow Connector 25">
            <a:extLst>
              <a:ext uri="{FF2B5EF4-FFF2-40B4-BE49-F238E27FC236}">
                <a16:creationId xmlns:a16="http://schemas.microsoft.com/office/drawing/2014/main" id="{516DD412-A4C0-52DB-B867-98F465CBE6CE}"/>
              </a:ext>
            </a:extLst>
          </p:cNvPr>
          <p:cNvCxnSpPr>
            <a:cxnSpLocks/>
          </p:cNvCxnSpPr>
          <p:nvPr/>
        </p:nvCxnSpPr>
        <p:spPr>
          <a:xfrm>
            <a:off x="7679233" y="3322851"/>
            <a:ext cx="253065" cy="0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4" name="TextBox 28">
            <a:extLst>
              <a:ext uri="{FF2B5EF4-FFF2-40B4-BE49-F238E27FC236}">
                <a16:creationId xmlns:a16="http://schemas.microsoft.com/office/drawing/2014/main" id="{968769CA-0350-DC71-56ED-D8D9050EE352}"/>
              </a:ext>
            </a:extLst>
          </p:cNvPr>
          <p:cNvSpPr txBox="1"/>
          <p:nvPr/>
        </p:nvSpPr>
        <p:spPr>
          <a:xfrm rot="52655">
            <a:off x="7579865" y="3099442"/>
            <a:ext cx="4764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cm</a:t>
            </a:r>
            <a:endParaRPr lang="en-GB" sz="105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5" name="Grafik 180">
            <a:extLst>
              <a:ext uri="{FF2B5EF4-FFF2-40B4-BE49-F238E27FC236}">
                <a16:creationId xmlns:a16="http://schemas.microsoft.com/office/drawing/2014/main" id="{CB9982A0-8550-3011-6C8A-A20993D68710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78" r="34791"/>
          <a:stretch/>
        </p:blipFill>
        <p:spPr>
          <a:xfrm>
            <a:off x="4176208" y="2276872"/>
            <a:ext cx="1584209" cy="1223214"/>
          </a:xfrm>
          <a:prstGeom prst="rect">
            <a:avLst/>
          </a:prstGeom>
        </p:spPr>
      </p:pic>
      <p:sp>
        <p:nvSpPr>
          <p:cNvPr id="56" name="Rechteck 182">
            <a:extLst>
              <a:ext uri="{FF2B5EF4-FFF2-40B4-BE49-F238E27FC236}">
                <a16:creationId xmlns:a16="http://schemas.microsoft.com/office/drawing/2014/main" id="{CF81DCB6-3850-E232-827B-CF106170349C}"/>
              </a:ext>
            </a:extLst>
          </p:cNvPr>
          <p:cNvSpPr/>
          <p:nvPr/>
        </p:nvSpPr>
        <p:spPr>
          <a:xfrm>
            <a:off x="1859700" y="3825162"/>
            <a:ext cx="3329419" cy="2687482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7" name="Grafik 184">
            <a:extLst>
              <a:ext uri="{FF2B5EF4-FFF2-40B4-BE49-F238E27FC236}">
                <a16:creationId xmlns:a16="http://schemas.microsoft.com/office/drawing/2014/main" id="{5D2DCB3E-22CE-56AE-C025-AADC525B9E83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r="11374"/>
          <a:stretch/>
        </p:blipFill>
        <p:spPr>
          <a:xfrm>
            <a:off x="6690112" y="5846927"/>
            <a:ext cx="545543" cy="461666"/>
          </a:xfrm>
          <a:prstGeom prst="rect">
            <a:avLst/>
          </a:prstGeom>
        </p:spPr>
      </p:pic>
      <p:sp>
        <p:nvSpPr>
          <p:cNvPr id="58" name="Rechteck 16">
            <a:extLst>
              <a:ext uri="{FF2B5EF4-FFF2-40B4-BE49-F238E27FC236}">
                <a16:creationId xmlns:a16="http://schemas.microsoft.com/office/drawing/2014/main" id="{B8FAB85F-76AB-7086-DBA6-EB8924405F3F}"/>
              </a:ext>
            </a:extLst>
          </p:cNvPr>
          <p:cNvSpPr/>
          <p:nvPr/>
        </p:nvSpPr>
        <p:spPr>
          <a:xfrm>
            <a:off x="118393" y="3819163"/>
            <a:ext cx="1638276" cy="2687482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Textfeld 17">
            <a:extLst>
              <a:ext uri="{FF2B5EF4-FFF2-40B4-BE49-F238E27FC236}">
                <a16:creationId xmlns:a16="http://schemas.microsoft.com/office/drawing/2014/main" id="{C2F475B5-583A-364E-9FA6-617F95BED817}"/>
              </a:ext>
            </a:extLst>
          </p:cNvPr>
          <p:cNvSpPr txBox="1"/>
          <p:nvPr/>
        </p:nvSpPr>
        <p:spPr>
          <a:xfrm>
            <a:off x="131151" y="930206"/>
            <a:ext cx="3645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spcAft>
                <a:spcPts val="400"/>
              </a:spcAft>
            </a:pP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de-DE" sz="16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talk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high-</a:t>
            </a:r>
            <a:r>
              <a:rPr lang="de-DE" sz="16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density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MMG &amp; EMG</a:t>
            </a:r>
          </a:p>
        </p:txBody>
      </p:sp>
      <p:sp>
        <p:nvSpPr>
          <p:cNvPr id="60" name="Rechteck 42">
            <a:extLst>
              <a:ext uri="{FF2B5EF4-FFF2-40B4-BE49-F238E27FC236}">
                <a16:creationId xmlns:a16="http://schemas.microsoft.com/office/drawing/2014/main" id="{6E6F0998-EABA-57F7-2BB4-62DA7DABF0D1}"/>
              </a:ext>
            </a:extLst>
          </p:cNvPr>
          <p:cNvSpPr/>
          <p:nvPr/>
        </p:nvSpPr>
        <p:spPr>
          <a:xfrm>
            <a:off x="5286925" y="3825162"/>
            <a:ext cx="3689783" cy="268946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Textfeld 6">
            <a:extLst>
              <a:ext uri="{FF2B5EF4-FFF2-40B4-BE49-F238E27FC236}">
                <a16:creationId xmlns:a16="http://schemas.microsoft.com/office/drawing/2014/main" id="{7CC60C7F-FD88-B332-4589-3D6AC9860F36}"/>
              </a:ext>
            </a:extLst>
          </p:cNvPr>
          <p:cNvSpPr txBox="1"/>
          <p:nvPr/>
        </p:nvSpPr>
        <p:spPr>
          <a:xfrm>
            <a:off x="1873805" y="6114782"/>
            <a:ext cx="32230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Nordenström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et al. 2024,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  <a:hlinkClick r:id="rId16"/>
              </a:rPr>
              <a:t>https://www.nature.com/articles/s41598-024-69829-y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feld 14">
            <a:extLst>
              <a:ext uri="{FF2B5EF4-FFF2-40B4-BE49-F238E27FC236}">
                <a16:creationId xmlns:a16="http://schemas.microsoft.com/office/drawing/2014/main" id="{87B8950D-9AB9-16EC-76F9-1AE74BD9A8FC}"/>
              </a:ext>
            </a:extLst>
          </p:cNvPr>
          <p:cNvSpPr txBox="1"/>
          <p:nvPr/>
        </p:nvSpPr>
        <p:spPr>
          <a:xfrm>
            <a:off x="84485" y="6063679"/>
            <a:ext cx="1751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Nordenström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et al. 2025, </a:t>
            </a:r>
          </a:p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hlinkClick r:id="rId17"/>
              </a:rPr>
              <a:t>https://doi.org/10.1117/12.3043675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8" name="Gruppieren 33">
            <a:extLst>
              <a:ext uri="{FF2B5EF4-FFF2-40B4-BE49-F238E27FC236}">
                <a16:creationId xmlns:a16="http://schemas.microsoft.com/office/drawing/2014/main" id="{D431F766-9C4F-AE76-A89F-EA0C9E099F5C}"/>
              </a:ext>
            </a:extLst>
          </p:cNvPr>
          <p:cNvGrpSpPr/>
          <p:nvPr/>
        </p:nvGrpSpPr>
        <p:grpSpPr>
          <a:xfrm>
            <a:off x="427986" y="4318625"/>
            <a:ext cx="1080811" cy="525135"/>
            <a:chOff x="2559170" y="1358599"/>
            <a:chExt cx="1080811" cy="525135"/>
          </a:xfrm>
        </p:grpSpPr>
        <p:pic>
          <p:nvPicPr>
            <p:cNvPr id="132" name="Grafik 24">
              <a:extLst>
                <a:ext uri="{FF2B5EF4-FFF2-40B4-BE49-F238E27FC236}">
                  <a16:creationId xmlns:a16="http://schemas.microsoft.com/office/drawing/2014/main" id="{D4BE4D04-50D5-44E9-0722-F1F70F27FD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 rot="1441434">
              <a:off x="2936235" y="1358599"/>
              <a:ext cx="703746" cy="525135"/>
            </a:xfrm>
            <a:prstGeom prst="rect">
              <a:avLst/>
            </a:prstGeom>
          </p:spPr>
        </p:pic>
        <p:grpSp>
          <p:nvGrpSpPr>
            <p:cNvPr id="133" name="Gruppieren 25">
              <a:extLst>
                <a:ext uri="{FF2B5EF4-FFF2-40B4-BE49-F238E27FC236}">
                  <a16:creationId xmlns:a16="http://schemas.microsoft.com/office/drawing/2014/main" id="{8CA64876-36AB-E945-ECC1-43430150C462}"/>
                </a:ext>
              </a:extLst>
            </p:cNvPr>
            <p:cNvGrpSpPr/>
            <p:nvPr/>
          </p:nvGrpSpPr>
          <p:grpSpPr>
            <a:xfrm rot="5400000">
              <a:off x="2858986" y="1209236"/>
              <a:ext cx="266400" cy="866032"/>
              <a:chOff x="1079999" y="4680000"/>
              <a:chExt cx="266400" cy="866032"/>
            </a:xfrm>
          </p:grpSpPr>
          <p:sp>
            <p:nvSpPr>
              <p:cNvPr id="134" name="Ellipse 26">
                <a:extLst>
                  <a:ext uri="{FF2B5EF4-FFF2-40B4-BE49-F238E27FC236}">
                    <a16:creationId xmlns:a16="http://schemas.microsoft.com/office/drawing/2014/main" id="{5C883E72-B5BF-EAD0-21AA-1C6EE1C6E2E0}"/>
                  </a:ext>
                </a:extLst>
              </p:cNvPr>
              <p:cNvSpPr/>
              <p:nvPr/>
            </p:nvSpPr>
            <p:spPr>
              <a:xfrm>
                <a:off x="1079999" y="4680000"/>
                <a:ext cx="180000" cy="866032"/>
              </a:xfrm>
              <a:prstGeom prst="ellipse">
                <a:avLst/>
              </a:prstGeom>
              <a:noFill/>
              <a:ln w="12700">
                <a:solidFill>
                  <a:schemeClr val="accent6">
                    <a:lumMod val="50000"/>
                    <a:alpha val="7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5" name="Ellipse 27">
                <a:extLst>
                  <a:ext uri="{FF2B5EF4-FFF2-40B4-BE49-F238E27FC236}">
                    <a16:creationId xmlns:a16="http://schemas.microsoft.com/office/drawing/2014/main" id="{465160DF-586B-BB11-882B-AE743803C5B4}"/>
                  </a:ext>
                </a:extLst>
              </p:cNvPr>
              <p:cNvSpPr/>
              <p:nvPr/>
            </p:nvSpPr>
            <p:spPr>
              <a:xfrm>
                <a:off x="1108799" y="4680000"/>
                <a:ext cx="180000" cy="866032"/>
              </a:xfrm>
              <a:prstGeom prst="ellipse">
                <a:avLst/>
              </a:prstGeom>
              <a:noFill/>
              <a:ln w="12700">
                <a:solidFill>
                  <a:schemeClr val="accent6">
                    <a:lumMod val="50000"/>
                    <a:alpha val="7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6" name="Ellipse 28">
                <a:extLst>
                  <a:ext uri="{FF2B5EF4-FFF2-40B4-BE49-F238E27FC236}">
                    <a16:creationId xmlns:a16="http://schemas.microsoft.com/office/drawing/2014/main" id="{89F44A09-7174-2EBC-2193-B5FA188C5A78}"/>
                  </a:ext>
                </a:extLst>
              </p:cNvPr>
              <p:cNvSpPr/>
              <p:nvPr/>
            </p:nvSpPr>
            <p:spPr>
              <a:xfrm>
                <a:off x="1137599" y="4680000"/>
                <a:ext cx="180000" cy="866032"/>
              </a:xfrm>
              <a:prstGeom prst="ellipse">
                <a:avLst/>
              </a:prstGeom>
              <a:noFill/>
              <a:ln w="12700">
                <a:solidFill>
                  <a:schemeClr val="accent6">
                    <a:lumMod val="50000"/>
                    <a:alpha val="7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7" name="Ellipse 29">
                <a:extLst>
                  <a:ext uri="{FF2B5EF4-FFF2-40B4-BE49-F238E27FC236}">
                    <a16:creationId xmlns:a16="http://schemas.microsoft.com/office/drawing/2014/main" id="{F83101E5-A025-D286-48C3-7D2D28D27B7F}"/>
                  </a:ext>
                </a:extLst>
              </p:cNvPr>
              <p:cNvSpPr/>
              <p:nvPr/>
            </p:nvSpPr>
            <p:spPr>
              <a:xfrm>
                <a:off x="1166399" y="4680000"/>
                <a:ext cx="180000" cy="866032"/>
              </a:xfrm>
              <a:prstGeom prst="ellipse">
                <a:avLst/>
              </a:prstGeom>
              <a:noFill/>
              <a:ln w="12700">
                <a:solidFill>
                  <a:schemeClr val="accent6">
                    <a:lumMod val="50000"/>
                    <a:alpha val="7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138" name="Textfeld 8">
            <a:extLst>
              <a:ext uri="{FF2B5EF4-FFF2-40B4-BE49-F238E27FC236}">
                <a16:creationId xmlns:a16="http://schemas.microsoft.com/office/drawing/2014/main" id="{CC39BF3A-0DA6-92C6-E7DD-2B794C7D8E62}"/>
              </a:ext>
            </a:extLst>
          </p:cNvPr>
          <p:cNvSpPr txBox="1"/>
          <p:nvPr/>
        </p:nvSpPr>
        <p:spPr>
          <a:xfrm>
            <a:off x="225508" y="2732340"/>
            <a:ext cx="3535769" cy="820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SQUID-MMG: Poster by Stefan Hartwig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Earlier works: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Kruse et al. 2025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  <a:hlinkClick r:id="rId19"/>
              </a:rPr>
              <a:t>https://dx.doi.org/10.1088/2057-1976/adaec5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Noury et al. 2025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  <a:hlinkClick r:id="rId20"/>
              </a:rPr>
              <a:t>http://iopscience.iop.org/article/10.1088/1741-2552/adeaeb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Textfeld 181">
            <a:extLst>
              <a:ext uri="{FF2B5EF4-FFF2-40B4-BE49-F238E27FC236}">
                <a16:creationId xmlns:a16="http://schemas.microsoft.com/office/drawing/2014/main" id="{B416B825-D45D-160E-264B-914A693A1250}"/>
              </a:ext>
            </a:extLst>
          </p:cNvPr>
          <p:cNvSpPr txBox="1"/>
          <p:nvPr/>
        </p:nvSpPr>
        <p:spPr>
          <a:xfrm>
            <a:off x="5210680" y="3933056"/>
            <a:ext cx="2114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i="1" dirty="0">
                <a:latin typeface="Arial" panose="020B0604020202020204" pitchFamily="34" charset="0"/>
                <a:cs typeface="Arial" panose="020B0604020202020204" pitchFamily="34" charset="0"/>
              </a:rPr>
              <a:t>System </a:t>
            </a:r>
            <a:r>
              <a:rPr lang="de-DE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integration</a:t>
            </a:r>
            <a:r>
              <a:rPr lang="de-DE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MyoQuant</a:t>
            </a:r>
            <a:r>
              <a:rPr lang="de-DE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demonstrator</a:t>
            </a:r>
            <a:endParaRPr lang="de-DE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33129F3D-DA1B-C84D-1A1B-B34A98F8C9C5}"/>
              </a:ext>
            </a:extLst>
          </p:cNvPr>
          <p:cNvSpPr/>
          <p:nvPr/>
        </p:nvSpPr>
        <p:spPr>
          <a:xfrm>
            <a:off x="84485" y="620688"/>
            <a:ext cx="3927968" cy="3139167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CE1985E9-FB97-ED4A-082C-4B1ED3A2AD5C}"/>
              </a:ext>
            </a:extLst>
          </p:cNvPr>
          <p:cNvSpPr/>
          <p:nvPr/>
        </p:nvSpPr>
        <p:spPr>
          <a:xfrm>
            <a:off x="71785" y="3800237"/>
            <a:ext cx="5141723" cy="2771716"/>
          </a:xfrm>
          <a:prstGeom prst="rect">
            <a:avLst/>
          </a:prstGeom>
          <a:solidFill>
            <a:srgbClr val="FFFFFF">
              <a:alpha val="6117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F1962183-3D7B-E497-6F77-F484A6679236}"/>
              </a:ext>
            </a:extLst>
          </p:cNvPr>
          <p:cNvSpPr/>
          <p:nvPr/>
        </p:nvSpPr>
        <p:spPr>
          <a:xfrm>
            <a:off x="4464273" y="2455070"/>
            <a:ext cx="144016" cy="1818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017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39BF0B-7254-F115-AA0F-F86C12FA8E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29891C2-3E25-60DC-9566-C34A64C6D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Magnetic sensor requirements</a:t>
            </a:r>
            <a:endParaRPr lang="en-US" sz="2000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CFD61C-EC9F-FE9E-57E4-6C534D9F977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4250533" y="6597352"/>
            <a:ext cx="571500" cy="230400"/>
          </a:xfrm>
        </p:spPr>
        <p:txBody>
          <a:bodyPr/>
          <a:lstStyle/>
          <a:p>
            <a:pPr algn="ctr"/>
            <a:fld id="{6C73A770-1660-45DE-B946-DFFC7041C5FD}" type="slidenum">
              <a:rPr lang="en-US" sz="1000" noProof="0" smtClean="0"/>
              <a:pPr algn="ctr"/>
              <a:t>3</a:t>
            </a:fld>
            <a:endParaRPr lang="en-US" sz="1000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feld 4">
                <a:extLst>
                  <a:ext uri="{FF2B5EF4-FFF2-40B4-BE49-F238E27FC236}">
                    <a16:creationId xmlns:a16="http://schemas.microsoft.com/office/drawing/2014/main" id="{819E6710-3AC8-D2F3-2DF2-20BA374AB173}"/>
                  </a:ext>
                </a:extLst>
              </p:cNvPr>
              <p:cNvSpPr txBox="1"/>
              <p:nvPr/>
            </p:nvSpPr>
            <p:spPr>
              <a:xfrm>
                <a:off x="215801" y="782640"/>
                <a:ext cx="8602864" cy="5442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Kilohertz-scale </a:t>
                </a:r>
                <a:r>
                  <a:rPr lang="en-US" sz="1600" b="1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bandwidth</a:t>
                </a:r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demanded</a:t>
                </a:r>
              </a:p>
              <a:p>
                <a:pPr marL="742950" lvl="1" indent="-28575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Sub-millisecond muscle response observed in needle EMG</a:t>
                </a:r>
              </a:p>
              <a:p>
                <a:pPr marL="742950" lvl="1" indent="-28575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400+ Hz signals detected with broadband SQUID magnetometers</a:t>
                </a:r>
              </a:p>
              <a:p>
                <a:pPr marL="742950" lvl="1" indent="-28575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400+ Hz spectral components observed with SERF OPMs in voluntary contraction</a:t>
                </a:r>
              </a:p>
              <a:p>
                <a:pPr marL="285750" indent="-28575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Muscle flux density with </a:t>
                </a:r>
                <a:r>
                  <a:rPr lang="en-US" sz="1600" b="1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amplitude</a:t>
                </a:r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from 1 </a:t>
                </a:r>
                <a:r>
                  <a:rPr lang="en-US" sz="1600" noProof="0" dirty="0" err="1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pT</a:t>
                </a:r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to 100 </a:t>
                </a:r>
                <a:r>
                  <a:rPr lang="en-US" sz="1600" noProof="0" dirty="0" err="1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pT</a:t>
                </a:r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signals were observed in various experiments, depending on signal origin, mode of stimulation, actual distance to sensor, and sensor type</a:t>
                </a:r>
              </a:p>
              <a:p>
                <a:pPr marL="742950" lvl="1" indent="-28575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Signals feature about 1 </a:t>
                </a:r>
                <a:r>
                  <a:rPr lang="en-US" sz="1600" noProof="0" dirty="0" err="1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pT</a:t>
                </a:r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/</a:t>
                </a:r>
                <a:r>
                  <a:rPr lang="en-US" sz="1600" dirty="0">
                    <a:solidFill>
                      <a:srgbClr val="002060"/>
                    </a:solidFill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√</m:t>
                    </m:r>
                    <m:r>
                      <m:rPr>
                        <m:sty m:val="p"/>
                      </m:rPr>
                      <a:rPr lang="de-DE" sz="160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Hz</m:t>
                    </m:r>
                  </m:oMath>
                </a14:m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spectral energy (20 </a:t>
                </a:r>
                <a:r>
                  <a:rPr lang="en-US" sz="1600" noProof="0" dirty="0" err="1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pT</a:t>
                </a:r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600" noProof="0" dirty="0" err="1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amlitude</a:t>
                </a:r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in 400 Hz bandwidth)</a:t>
                </a:r>
              </a:p>
              <a:p>
                <a:pPr marL="742950" lvl="1" indent="-28575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&lt;100 </a:t>
                </a:r>
                <a:r>
                  <a:rPr lang="en-US" sz="1600" noProof="0" dirty="0" err="1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fT</a:t>
                </a:r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/</a:t>
                </a:r>
                <a14:m>
                  <m:oMath xmlns:m="http://schemas.openxmlformats.org/officeDocument/2006/math">
                    <m:r>
                      <a:rPr lang="en-US" sz="1600" i="1" noProof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√</m:t>
                    </m:r>
                    <m:r>
                      <m:rPr>
                        <m:sty m:val="p"/>
                      </m:rPr>
                      <a:rPr lang="de-DE" sz="1600" b="0" i="0" noProof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Hz</m:t>
                    </m:r>
                  </m:oMath>
                </a14:m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600" b="1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sensitivity</a:t>
                </a:r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is demanded for reliable detection</a:t>
                </a:r>
              </a:p>
              <a:p>
                <a:pPr marL="285750" indent="-28575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Flux strength scales as 1/R to 1/R</a:t>
                </a:r>
                <a:r>
                  <a:rPr lang="en-US" sz="1600" baseline="300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as a function of the </a:t>
                </a:r>
                <a:r>
                  <a:rPr lang="en-US" sz="1600" b="1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source-to-sensor distance</a:t>
                </a:r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marL="742950" lvl="1" indent="-28575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 </a:t>
                </a:r>
                <a:r>
                  <a:rPr lang="en-US" sz="1600" noProof="0" dirty="0" err="1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pT</a:t>
                </a:r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amplitudes at a distance to muscle of about 15 mm</a:t>
                </a:r>
              </a:p>
              <a:p>
                <a:pPr marL="742950" lvl="1" indent="-28575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Substantial variation observed in HD-</a:t>
                </a:r>
                <a:r>
                  <a:rPr lang="en-US" sz="1600" noProof="0" dirty="0" err="1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sEMG</a:t>
                </a:r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synthetized MMG over 5 mm along the muscle, good sensing point </a:t>
                </a:r>
                <a:r>
                  <a:rPr lang="en-US" sz="1600" noProof="0" dirty="0" err="1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localisation</a:t>
                </a:r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needed</a:t>
                </a:r>
              </a:p>
              <a:p>
                <a:pPr marL="285750" indent="-28575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en-US" sz="1600" b="1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Compact</a:t>
                </a:r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sensors allowing for short </a:t>
                </a:r>
                <a:r>
                  <a:rPr lang="de-DE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(&lt;10 mm)</a:t>
                </a:r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lateral field sampling pitch are needed</a:t>
                </a:r>
              </a:p>
              <a:p>
                <a:pPr marL="285750" indent="-28575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en-US" sz="1600" b="1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Unshielded</a:t>
                </a:r>
                <a:r>
                  <a:rPr lang="en-US" sz="1600" noProof="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or weakly shielded environment is anticipated by physicians</a:t>
                </a:r>
              </a:p>
            </p:txBody>
          </p:sp>
        </mc:Choice>
        <mc:Fallback>
          <p:sp>
            <p:nvSpPr>
              <p:cNvPr id="8" name="Textfeld 4">
                <a:extLst>
                  <a:ext uri="{FF2B5EF4-FFF2-40B4-BE49-F238E27FC236}">
                    <a16:creationId xmlns:a16="http://schemas.microsoft.com/office/drawing/2014/main" id="{819E6710-3AC8-D2F3-2DF2-20BA374AB1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801" y="782640"/>
                <a:ext cx="8602864" cy="5442516"/>
              </a:xfrm>
              <a:prstGeom prst="rect">
                <a:avLst/>
              </a:prstGeom>
              <a:blipFill>
                <a:blip r:embed="rId3"/>
                <a:stretch>
                  <a:fillRect l="-283" t="-336" b="-12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Datumsplatzhalter 8">
            <a:extLst>
              <a:ext uri="{FF2B5EF4-FFF2-40B4-BE49-F238E27FC236}">
                <a16:creationId xmlns:a16="http://schemas.microsoft.com/office/drawing/2014/main" id="{1EDD8BA5-37F5-757B-9C95-FFE2ABBD765B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30823" y="6634915"/>
            <a:ext cx="3929063" cy="230400"/>
          </a:xfrm>
        </p:spPr>
        <p:txBody>
          <a:bodyPr/>
          <a:lstStyle>
            <a:lvl1pPr>
              <a:defRPr b="1" i="0" baseline="0">
                <a:solidFill>
                  <a:schemeClr val="tx2"/>
                </a:solidFill>
              </a:defRPr>
            </a:lvl1pPr>
          </a:lstStyle>
          <a:p>
            <a:r>
              <a:rPr lang="de-DE" sz="1000" dirty="0"/>
              <a:t>08.08.2025 </a:t>
            </a:r>
            <a:r>
              <a:rPr lang="en-US" sz="1000" dirty="0"/>
              <a:t>WOPM 2025</a:t>
            </a:r>
            <a:endParaRPr lang="de-DE" sz="1000" dirty="0"/>
          </a:p>
        </p:txBody>
      </p:sp>
      <p:sp>
        <p:nvSpPr>
          <p:cNvPr id="12" name="Fußzeilenplatzhalter 12">
            <a:extLst>
              <a:ext uri="{FF2B5EF4-FFF2-40B4-BE49-F238E27FC236}">
                <a16:creationId xmlns:a16="http://schemas.microsoft.com/office/drawing/2014/main" id="{FE3D7C63-E9FA-D703-98C7-B8855A00711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12676" y="6627600"/>
            <a:ext cx="3929063" cy="230400"/>
          </a:xfrm>
        </p:spPr>
        <p:txBody>
          <a:bodyPr/>
          <a:lstStyle>
            <a:lvl1pPr>
              <a:defRPr b="1" i="0" baseline="0">
                <a:solidFill>
                  <a:schemeClr val="tx2"/>
                </a:solidFill>
              </a:defRPr>
            </a:lvl1pPr>
          </a:lstStyle>
          <a:p>
            <a:pPr algn="r"/>
            <a:r>
              <a:rPr lang="en-US" sz="1000" dirty="0"/>
              <a:t>Victor Lebedev</a:t>
            </a:r>
            <a:endParaRPr lang="de-DE" sz="1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FC5CEF-05CB-01F9-6A74-1F6C109F2748}"/>
              </a:ext>
            </a:extLst>
          </p:cNvPr>
          <p:cNvSpPr txBox="1"/>
          <p:nvPr/>
        </p:nvSpPr>
        <p:spPr>
          <a:xfrm rot="2260586">
            <a:off x="6852204" y="1313087"/>
            <a:ext cx="235192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poster</a:t>
            </a:r>
            <a:r>
              <a:rPr lang="de-DE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S.Hartwig</a:t>
            </a:r>
            <a:endParaRPr lang="en-GB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042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6F7E7C-76C5-0C62-4513-44BB837E5D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F4791F16-B05B-FF77-CFEC-CCD4A3ABC35E}"/>
              </a:ext>
            </a:extLst>
          </p:cNvPr>
          <p:cNvGrpSpPr/>
          <p:nvPr/>
        </p:nvGrpSpPr>
        <p:grpSpPr>
          <a:xfrm>
            <a:off x="4915570" y="2276872"/>
            <a:ext cx="3903095" cy="882846"/>
            <a:chOff x="1943993" y="1814173"/>
            <a:chExt cx="3903095" cy="88284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6E342AE-EBBB-6D7E-40FC-51BC34663E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43993" y="1814173"/>
              <a:ext cx="2246306" cy="80486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3D218CEB-21ED-313D-2286-A06B321A9F96}"/>
                    </a:ext>
                  </a:extLst>
                </p:cNvPr>
                <p:cNvSpPr txBox="1"/>
                <p:nvPr/>
              </p:nvSpPr>
              <p:spPr>
                <a:xfrm>
                  <a:off x="3906781" y="1954636"/>
                  <a:ext cx="1940307" cy="74238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noProof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∝</m:t>
                        </m:r>
                        <m:f>
                          <m:fPr>
                            <m:ctrlPr>
                              <a:rPr lang="en-US" i="1" noProof="0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US" i="1" noProof="0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𝛤</m:t>
                            </m:r>
                          </m:num>
                          <m:den>
                            <m:f>
                              <m:fPr>
                                <m:ctrlPr>
                                  <a:rPr lang="en-US" i="1" noProof="0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 noProof="0" smtClean="0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noProof="0" smtClean="0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i="1" noProof="0" smtClean="0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𝑆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b="0" i="1" noProof="0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𝑛𝑜𝑖𝑠𝑒</m:t>
                                </m:r>
                              </m:den>
                            </m:f>
                          </m:den>
                        </m:f>
                        <m:r>
                          <a:rPr lang="en-US" i="1" noProof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∝</m:t>
                        </m:r>
                        <m:sSup>
                          <m:sSupPr>
                            <m:ctrlPr>
                              <a:rPr lang="en-US" i="1" noProof="0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i="1" noProof="0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𝛤</m:t>
                            </m:r>
                          </m:e>
                          <m:sup>
                            <m:r>
                              <a:rPr lang="en-US" b="0" i="1" noProof="0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US" b="0" noProof="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3D218CEB-21ED-313D-2286-A06B321A9F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06781" y="1954636"/>
                  <a:ext cx="1940307" cy="742383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Titel 3">
            <a:extLst>
              <a:ext uri="{FF2B5EF4-FFF2-40B4-BE49-F238E27FC236}">
                <a16:creationId xmlns:a16="http://schemas.microsoft.com/office/drawing/2014/main" id="{80EF1BEE-BFB2-EDFB-F2A3-049E56FD3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OPM in moderately optically dense vapor</a:t>
            </a:r>
            <a:endParaRPr lang="en-US" sz="2000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F5B901-2864-9F26-A700-2E44DBDB748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4250533" y="6597352"/>
            <a:ext cx="571500" cy="230400"/>
          </a:xfrm>
        </p:spPr>
        <p:txBody>
          <a:bodyPr/>
          <a:lstStyle/>
          <a:p>
            <a:fld id="{6C73A770-1660-45DE-B946-DFFC7041C5FD}" type="slidenum">
              <a:rPr lang="en-US" sz="1000" noProof="0" smtClean="0"/>
              <a:pPr/>
              <a:t>4</a:t>
            </a:fld>
            <a:endParaRPr lang="en-US" sz="1000" noProof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564F3B-616C-FF5E-95FA-1A297BAF88C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06813" y="3739256"/>
            <a:ext cx="4201292" cy="28358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D25022E-D807-5C98-37D5-F3470E062F37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23025"/>
          <a:stretch>
            <a:fillRect/>
          </a:stretch>
        </p:blipFill>
        <p:spPr>
          <a:xfrm>
            <a:off x="5281133" y="1628800"/>
            <a:ext cx="2709137" cy="7776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3495854-6584-529D-3EBD-0AB7920E1476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r="39093"/>
          <a:stretch>
            <a:fillRect/>
          </a:stretch>
        </p:blipFill>
        <p:spPr>
          <a:xfrm>
            <a:off x="5724413" y="764704"/>
            <a:ext cx="1368152" cy="26471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8D1FAB1-DA20-FD0D-E1BE-8D76B4DE835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492505" y="1052736"/>
            <a:ext cx="1831968" cy="726731"/>
          </a:xfrm>
          <a:prstGeom prst="rect">
            <a:avLst/>
          </a:prstGeom>
        </p:spPr>
      </p:pic>
      <p:sp>
        <p:nvSpPr>
          <p:cNvPr id="19" name="Textfeld 4">
            <a:extLst>
              <a:ext uri="{FF2B5EF4-FFF2-40B4-BE49-F238E27FC236}">
                <a16:creationId xmlns:a16="http://schemas.microsoft.com/office/drawing/2014/main" id="{53466FFA-AAA1-302E-44EF-7230678FE81C}"/>
              </a:ext>
            </a:extLst>
          </p:cNvPr>
          <p:cNvSpPr txBox="1"/>
          <p:nvPr/>
        </p:nvSpPr>
        <p:spPr>
          <a:xfrm>
            <a:off x="215801" y="764704"/>
            <a:ext cx="8602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6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Bandwidth expansion via laser power broadening</a:t>
            </a:r>
          </a:p>
        </p:txBody>
      </p:sp>
      <p:sp>
        <p:nvSpPr>
          <p:cNvPr id="20" name="Textfeld 4">
            <a:extLst>
              <a:ext uri="{FF2B5EF4-FFF2-40B4-BE49-F238E27FC236}">
                <a16:creationId xmlns:a16="http://schemas.microsoft.com/office/drawing/2014/main" id="{F82A4179-E4C4-21EE-25A0-166FA854D631}"/>
              </a:ext>
            </a:extLst>
          </p:cNvPr>
          <p:cNvSpPr txBox="1"/>
          <p:nvPr/>
        </p:nvSpPr>
        <p:spPr>
          <a:xfrm>
            <a:off x="234849" y="1269285"/>
            <a:ext cx="4827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6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Degree of spin polarization is maintained/improved </a:t>
            </a:r>
          </a:p>
        </p:txBody>
      </p:sp>
      <p:sp>
        <p:nvSpPr>
          <p:cNvPr id="23" name="Textfeld 4">
            <a:extLst>
              <a:ext uri="{FF2B5EF4-FFF2-40B4-BE49-F238E27FC236}">
                <a16:creationId xmlns:a16="http://schemas.microsoft.com/office/drawing/2014/main" id="{777CDDF0-A6BC-3A0A-33AF-FF0587155F40}"/>
              </a:ext>
            </a:extLst>
          </p:cNvPr>
          <p:cNvSpPr txBox="1"/>
          <p:nvPr/>
        </p:nvSpPr>
        <p:spPr>
          <a:xfrm>
            <a:off x="234728" y="2564904"/>
            <a:ext cx="4827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6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Cramer-Rao phase noise limit is yet nonlinear</a:t>
            </a:r>
          </a:p>
        </p:txBody>
      </p:sp>
      <p:sp>
        <p:nvSpPr>
          <p:cNvPr id="24" name="Textfeld 4">
            <a:extLst>
              <a:ext uri="{FF2B5EF4-FFF2-40B4-BE49-F238E27FC236}">
                <a16:creationId xmlns:a16="http://schemas.microsoft.com/office/drawing/2014/main" id="{0C9DA2B3-D885-298D-CA60-AB219183FC2A}"/>
              </a:ext>
            </a:extLst>
          </p:cNvPr>
          <p:cNvSpPr txBox="1"/>
          <p:nvPr/>
        </p:nvSpPr>
        <p:spPr>
          <a:xfrm>
            <a:off x="234849" y="1844824"/>
            <a:ext cx="4827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6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Pumping rate in optically dense medium </a:t>
            </a:r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9B6EF5CC-859B-0DFC-217C-28F8E8CBF72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06665" y="3698714"/>
            <a:ext cx="4637821" cy="289863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A9014B0E-815E-AA2B-C799-EE005A9BCCE5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79897" y="3789040"/>
            <a:ext cx="885778" cy="1050075"/>
          </a:xfrm>
          <a:prstGeom prst="rect">
            <a:avLst/>
          </a:prstGeom>
        </p:spPr>
      </p:pic>
      <p:sp>
        <p:nvSpPr>
          <p:cNvPr id="31" name="Datumsplatzhalter 8">
            <a:extLst>
              <a:ext uri="{FF2B5EF4-FFF2-40B4-BE49-F238E27FC236}">
                <a16:creationId xmlns:a16="http://schemas.microsoft.com/office/drawing/2014/main" id="{8591D7EC-F692-B31F-54E0-D52B4EEC600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30823" y="6634915"/>
            <a:ext cx="3929063" cy="230400"/>
          </a:xfrm>
        </p:spPr>
        <p:txBody>
          <a:bodyPr/>
          <a:lstStyle>
            <a:lvl1pPr>
              <a:defRPr b="1" i="0" baseline="0">
                <a:solidFill>
                  <a:schemeClr val="tx2"/>
                </a:solidFill>
              </a:defRPr>
            </a:lvl1pPr>
          </a:lstStyle>
          <a:p>
            <a:r>
              <a:rPr lang="de-DE" sz="1000" dirty="0"/>
              <a:t>08.08.2025 </a:t>
            </a:r>
            <a:r>
              <a:rPr lang="en-US" sz="1000" dirty="0"/>
              <a:t>WOPM 2025</a:t>
            </a:r>
            <a:endParaRPr lang="de-DE" sz="1000" dirty="0"/>
          </a:p>
        </p:txBody>
      </p:sp>
      <p:sp>
        <p:nvSpPr>
          <p:cNvPr id="32" name="Fußzeilenplatzhalter 12">
            <a:extLst>
              <a:ext uri="{FF2B5EF4-FFF2-40B4-BE49-F238E27FC236}">
                <a16:creationId xmlns:a16="http://schemas.microsoft.com/office/drawing/2014/main" id="{E071E49A-ECF5-7D67-A94E-6CF6431FAFA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12676" y="6627600"/>
            <a:ext cx="3929063" cy="230400"/>
          </a:xfrm>
        </p:spPr>
        <p:txBody>
          <a:bodyPr/>
          <a:lstStyle>
            <a:lvl1pPr>
              <a:defRPr b="1" i="0" baseline="0">
                <a:solidFill>
                  <a:schemeClr val="tx2"/>
                </a:solidFill>
              </a:defRPr>
            </a:lvl1pPr>
          </a:lstStyle>
          <a:p>
            <a:pPr algn="r"/>
            <a:r>
              <a:rPr lang="en-US" sz="1000" dirty="0"/>
              <a:t>Victor Lebedev</a:t>
            </a:r>
            <a:endParaRPr lang="de-DE" sz="1000" dirty="0"/>
          </a:p>
        </p:txBody>
      </p:sp>
      <p:sp>
        <p:nvSpPr>
          <p:cNvPr id="2" name="Textfeld 4">
            <a:extLst>
              <a:ext uri="{FF2B5EF4-FFF2-40B4-BE49-F238E27FC236}">
                <a16:creationId xmlns:a16="http://schemas.microsoft.com/office/drawing/2014/main" id="{BA10CB19-277A-E2A7-3D3A-5DD6842242CE}"/>
              </a:ext>
            </a:extLst>
          </p:cNvPr>
          <p:cNvSpPr txBox="1"/>
          <p:nvPr/>
        </p:nvSpPr>
        <p:spPr>
          <a:xfrm>
            <a:off x="5012676" y="3158485"/>
            <a:ext cx="3863405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 and </a:t>
            </a:r>
          </a:p>
          <a:p>
            <a:pPr algn="ctr">
              <a:spcAft>
                <a:spcPts val="1000"/>
              </a:spcAft>
            </a:pPr>
            <a:r>
              <a:rPr lang="en-US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photon-shot-noise limited </a:t>
            </a:r>
            <a:r>
              <a:rPr lang="en-US" noProof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senitivities</a:t>
            </a:r>
            <a:endParaRPr lang="en-US" noProof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feld 4">
            <a:extLst>
              <a:ext uri="{FF2B5EF4-FFF2-40B4-BE49-F238E27FC236}">
                <a16:creationId xmlns:a16="http://schemas.microsoft.com/office/drawing/2014/main" id="{DF5C87E3-455F-89C3-952A-AA4DB15F1A3B}"/>
              </a:ext>
            </a:extLst>
          </p:cNvPr>
          <p:cNvSpPr txBox="1"/>
          <p:nvPr/>
        </p:nvSpPr>
        <p:spPr>
          <a:xfrm>
            <a:off x="402517" y="3329382"/>
            <a:ext cx="4637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Theoretical phase noise limited sensitivity</a:t>
            </a:r>
          </a:p>
        </p:txBody>
      </p:sp>
    </p:spTree>
    <p:extLst>
      <p:ext uri="{BB962C8B-B14F-4D97-AF65-F5344CB8AC3E}">
        <p14:creationId xmlns:p14="http://schemas.microsoft.com/office/powerpoint/2010/main" val="3562474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C0CDCD-794F-8CEF-2D52-6629F803FE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99D01309-57CB-DB4B-20B8-A46E5DC0359D}"/>
              </a:ext>
            </a:extLst>
          </p:cNvPr>
          <p:cNvGrpSpPr/>
          <p:nvPr/>
        </p:nvGrpSpPr>
        <p:grpSpPr>
          <a:xfrm>
            <a:off x="166218" y="3980127"/>
            <a:ext cx="8923597" cy="2617225"/>
            <a:chOff x="166218" y="3980127"/>
            <a:chExt cx="8923597" cy="2617225"/>
          </a:xfrm>
        </p:grpSpPr>
        <p:pic>
          <p:nvPicPr>
            <p:cNvPr id="30" name="Grafik 29">
              <a:extLst>
                <a:ext uri="{FF2B5EF4-FFF2-40B4-BE49-F238E27FC236}">
                  <a16:creationId xmlns:a16="http://schemas.microsoft.com/office/drawing/2014/main" id="{B147079E-7238-7903-FB7E-84D080B11F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218" y="3980127"/>
              <a:ext cx="8923597" cy="2344170"/>
            </a:xfrm>
            <a:prstGeom prst="rect">
              <a:avLst/>
            </a:prstGeom>
          </p:spPr>
        </p:pic>
        <p:cxnSp>
          <p:nvCxnSpPr>
            <p:cNvPr id="33" name="Gerader Verbinder 32">
              <a:extLst>
                <a:ext uri="{FF2B5EF4-FFF2-40B4-BE49-F238E27FC236}">
                  <a16:creationId xmlns:a16="http://schemas.microsoft.com/office/drawing/2014/main" id="{7A1F96E9-AC48-1569-84A5-581A27116E98}"/>
                </a:ext>
              </a:extLst>
            </p:cNvPr>
            <p:cNvCxnSpPr>
              <a:cxnSpLocks/>
            </p:cNvCxnSpPr>
            <p:nvPr/>
          </p:nvCxnSpPr>
          <p:spPr>
            <a:xfrm>
              <a:off x="2676386" y="4160294"/>
              <a:ext cx="0" cy="2164003"/>
            </a:xfrm>
            <a:prstGeom prst="line">
              <a:avLst/>
            </a:prstGeom>
            <a:effec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2" name="Gerader Verbinder 41">
              <a:extLst>
                <a:ext uri="{FF2B5EF4-FFF2-40B4-BE49-F238E27FC236}">
                  <a16:creationId xmlns:a16="http://schemas.microsoft.com/office/drawing/2014/main" id="{11E4B47B-EFAA-BE23-CF12-5A7123A769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94501" y="5473572"/>
              <a:ext cx="2509932" cy="0"/>
            </a:xfrm>
            <a:prstGeom prst="line">
              <a:avLst/>
            </a:prstGeom>
            <a:effec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B4367AE0-D973-6D4D-658D-F40696A2EEB7}"/>
                </a:ext>
              </a:extLst>
            </p:cNvPr>
            <p:cNvSpPr txBox="1"/>
            <p:nvPr/>
          </p:nvSpPr>
          <p:spPr>
            <a:xfrm>
              <a:off x="4830100" y="5488341"/>
              <a:ext cx="10743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noProof="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≈ 300 </a:t>
              </a:r>
              <a:r>
                <a:rPr lang="en-US" sz="1200" noProof="0" dirty="0" err="1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fT</a:t>
              </a:r>
              <a:r>
                <a:rPr lang="en-US" sz="1200" noProof="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sz="1200" noProof="0" dirty="0">
                  <a:solidFill>
                    <a:schemeClr val="accent3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√Hz</a:t>
              </a:r>
              <a:endParaRPr lang="en-US" sz="1200" noProof="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feld 45">
              <a:extLst>
                <a:ext uri="{FF2B5EF4-FFF2-40B4-BE49-F238E27FC236}">
                  <a16:creationId xmlns:a16="http://schemas.microsoft.com/office/drawing/2014/main" id="{028C0A4D-135F-E312-D1F7-350EEB7ABB49}"/>
                </a:ext>
              </a:extLst>
            </p:cNvPr>
            <p:cNvSpPr txBox="1"/>
            <p:nvPr/>
          </p:nvSpPr>
          <p:spPr>
            <a:xfrm>
              <a:off x="2232193" y="6320353"/>
              <a:ext cx="16466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noProof="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Bandwidth ≈ 1000 Hz</a:t>
              </a:r>
            </a:p>
          </p:txBody>
        </p:sp>
      </p:grpSp>
      <p:sp>
        <p:nvSpPr>
          <p:cNvPr id="4" name="Titel 3">
            <a:extLst>
              <a:ext uri="{FF2B5EF4-FFF2-40B4-BE49-F238E27FC236}">
                <a16:creationId xmlns:a16="http://schemas.microsoft.com/office/drawing/2014/main" id="{999CC7A2-BBED-DD5C-6F1B-ADBFEEE30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OPM with miniature probe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DC2F17D-F526-8758-108D-F025E4ABEA0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4250533" y="6597352"/>
            <a:ext cx="571500" cy="230400"/>
          </a:xfrm>
        </p:spPr>
        <p:txBody>
          <a:bodyPr/>
          <a:lstStyle/>
          <a:p>
            <a:fld id="{6C73A770-1660-45DE-B946-DFFC7041C5FD}" type="slidenum">
              <a:rPr lang="en-US" sz="1000" noProof="0" smtClean="0"/>
              <a:pPr/>
              <a:t>5</a:t>
            </a:fld>
            <a:endParaRPr lang="en-US" sz="1000" noProof="0" dirty="0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560943A5-2EF4-389F-2473-9D39A930BFB2}"/>
              </a:ext>
            </a:extLst>
          </p:cNvPr>
          <p:cNvGrpSpPr/>
          <p:nvPr/>
        </p:nvGrpSpPr>
        <p:grpSpPr>
          <a:xfrm>
            <a:off x="6179374" y="1366675"/>
            <a:ext cx="2662154" cy="2143309"/>
            <a:chOff x="4464273" y="1772816"/>
            <a:chExt cx="3131037" cy="2304256"/>
          </a:xfrm>
        </p:grpSpPr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FFE7493E-C5EE-AB45-7C63-91774707C9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4273" y="1772816"/>
              <a:ext cx="3131037" cy="2304256"/>
            </a:xfrm>
            <a:prstGeom prst="rect">
              <a:avLst/>
            </a:prstGeom>
          </p:spPr>
        </p:pic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73110F3C-2E1D-F087-6CE9-0B30E0134B5D}"/>
                </a:ext>
              </a:extLst>
            </p:cNvPr>
            <p:cNvSpPr txBox="1"/>
            <p:nvPr/>
          </p:nvSpPr>
          <p:spPr>
            <a:xfrm rot="19937560">
              <a:off x="5695973" y="1960914"/>
              <a:ext cx="149310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noProof="0" dirty="0">
                  <a:solidFill>
                    <a:srgbClr val="FF0000"/>
                  </a:solidFill>
                </a:rPr>
                <a:t>Quadratic fit</a:t>
              </a:r>
            </a:p>
          </p:txBody>
        </p:sp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3EB551D8-513D-B2B4-9040-8D694922145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2505" y="2636442"/>
              <a:ext cx="807068" cy="720550"/>
            </a:xfrm>
            <a:prstGeom prst="rect">
              <a:avLst/>
            </a:prstGeom>
          </p:spPr>
        </p:pic>
      </p:grpSp>
      <p:sp>
        <p:nvSpPr>
          <p:cNvPr id="22" name="Textfeld 21">
            <a:extLst>
              <a:ext uri="{FF2B5EF4-FFF2-40B4-BE49-F238E27FC236}">
                <a16:creationId xmlns:a16="http://schemas.microsoft.com/office/drawing/2014/main" id="{478C1AC6-213F-6183-A490-DF199EDF1522}"/>
              </a:ext>
            </a:extLst>
          </p:cNvPr>
          <p:cNvSpPr txBox="1"/>
          <p:nvPr/>
        </p:nvSpPr>
        <p:spPr>
          <a:xfrm>
            <a:off x="6607349" y="1107060"/>
            <a:ext cx="20329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Gradient robustness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3C02E3F-C8BA-8931-2B7A-F42A71D58BEB}"/>
              </a:ext>
            </a:extLst>
          </p:cNvPr>
          <p:cNvSpPr txBox="1"/>
          <p:nvPr/>
        </p:nvSpPr>
        <p:spPr>
          <a:xfrm>
            <a:off x="575841" y="3815807"/>
            <a:ext cx="20537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Frequency response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C33D1B6-5F37-AF20-1FB6-90F24171F906}"/>
              </a:ext>
            </a:extLst>
          </p:cNvPr>
          <p:cNvSpPr txBox="1"/>
          <p:nvPr/>
        </p:nvSpPr>
        <p:spPr>
          <a:xfrm>
            <a:off x="4096270" y="3799712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Sensitivity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427A12C9-3B1A-7C35-4750-462F3147699A}"/>
              </a:ext>
            </a:extLst>
          </p:cNvPr>
          <p:cNvSpPr txBox="1"/>
          <p:nvPr/>
        </p:nvSpPr>
        <p:spPr>
          <a:xfrm>
            <a:off x="6243174" y="3821740"/>
            <a:ext cx="26257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Test signal (</a:t>
            </a:r>
            <a:r>
              <a:rPr lang="en-US" sz="1600" b="0" i="0" noProof="0" dirty="0">
                <a:solidFill>
                  <a:srgbClr val="1F1F1F"/>
                </a:solidFill>
                <a:effectLst/>
                <a:latin typeface="Google Sans"/>
              </a:rPr>
              <a:t>≈ </a:t>
            </a: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60 averages)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109AC0F-2680-3B1D-17A1-E94FBE59FD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190" y="607661"/>
            <a:ext cx="5986928" cy="3209676"/>
          </a:xfrm>
          <a:prstGeom prst="rect">
            <a:avLst/>
          </a:prstGeom>
        </p:spPr>
      </p:pic>
      <p:sp>
        <p:nvSpPr>
          <p:cNvPr id="5" name="Datumsplatzhalter 8">
            <a:extLst>
              <a:ext uri="{FF2B5EF4-FFF2-40B4-BE49-F238E27FC236}">
                <a16:creationId xmlns:a16="http://schemas.microsoft.com/office/drawing/2014/main" id="{B0D5A76F-7C52-32AE-F0EE-B57911621421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30823" y="6634915"/>
            <a:ext cx="3929063" cy="230400"/>
          </a:xfrm>
        </p:spPr>
        <p:txBody>
          <a:bodyPr/>
          <a:lstStyle>
            <a:lvl1pPr>
              <a:defRPr b="1" i="0" baseline="0">
                <a:solidFill>
                  <a:schemeClr val="tx2"/>
                </a:solidFill>
              </a:defRPr>
            </a:lvl1pPr>
          </a:lstStyle>
          <a:p>
            <a:r>
              <a:rPr lang="de-DE" sz="1000" dirty="0"/>
              <a:t>08.08.2025 </a:t>
            </a:r>
            <a:r>
              <a:rPr lang="en-US" sz="1000" dirty="0"/>
              <a:t>WOPM 2025</a:t>
            </a:r>
            <a:endParaRPr lang="de-DE" sz="1000" dirty="0"/>
          </a:p>
        </p:txBody>
      </p:sp>
      <p:sp>
        <p:nvSpPr>
          <p:cNvPr id="8" name="Fußzeilenplatzhalter 12">
            <a:extLst>
              <a:ext uri="{FF2B5EF4-FFF2-40B4-BE49-F238E27FC236}">
                <a16:creationId xmlns:a16="http://schemas.microsoft.com/office/drawing/2014/main" id="{52EB69FE-6473-BDEB-559C-2EE4AA3BE5B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12676" y="6627600"/>
            <a:ext cx="3929063" cy="230400"/>
          </a:xfrm>
        </p:spPr>
        <p:txBody>
          <a:bodyPr/>
          <a:lstStyle>
            <a:lvl1pPr>
              <a:defRPr b="1" i="0" baseline="0">
                <a:solidFill>
                  <a:schemeClr val="tx2"/>
                </a:solidFill>
              </a:defRPr>
            </a:lvl1pPr>
          </a:lstStyle>
          <a:p>
            <a:pPr algn="r"/>
            <a:r>
              <a:rPr lang="en-US" sz="1000" dirty="0"/>
              <a:t>Victor Lebedev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089825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C6C0CE-D247-FCC6-ED06-81E2F5E891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B08F53D-6DE7-5188-53ED-5B5248CA3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err="1"/>
              <a:t>MyoQuant</a:t>
            </a:r>
            <a:r>
              <a:rPr lang="en-US" noProof="0" dirty="0"/>
              <a:t> MMG OPM demonstrator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4027D28-CFE4-9618-3807-1AD759BA02D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4250533" y="6597352"/>
            <a:ext cx="571500" cy="230400"/>
          </a:xfrm>
        </p:spPr>
        <p:txBody>
          <a:bodyPr/>
          <a:lstStyle/>
          <a:p>
            <a:fld id="{6C73A770-1660-45DE-B946-DFFC7041C5FD}" type="slidenum">
              <a:rPr lang="en-US" sz="1000" noProof="0" smtClean="0"/>
              <a:pPr/>
              <a:t>6</a:t>
            </a:fld>
            <a:endParaRPr lang="en-US" sz="1000" noProof="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D62435D-3F7C-D5D7-1D4A-01C0D0033EB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250"/>
          <a:stretch/>
        </p:blipFill>
        <p:spPr>
          <a:xfrm rot="5400000">
            <a:off x="1186220" y="1790423"/>
            <a:ext cx="4018840" cy="3732683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6278FD54-6B57-EC99-FD09-DA51504BEDB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1374"/>
          <a:stretch/>
        </p:blipFill>
        <p:spPr>
          <a:xfrm>
            <a:off x="6172354" y="3808221"/>
            <a:ext cx="2676536" cy="2265022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19417F5C-C055-AF35-DD45-E456A45DA2A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23701" b="14638"/>
          <a:stretch/>
        </p:blipFill>
        <p:spPr>
          <a:xfrm>
            <a:off x="6184265" y="1237744"/>
            <a:ext cx="2652715" cy="2225853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00887133-0B8C-B64A-7D78-7EA6313BDC88}"/>
              </a:ext>
            </a:extLst>
          </p:cNvPr>
          <p:cNvSpPr txBox="1"/>
          <p:nvPr/>
        </p:nvSpPr>
        <p:spPr>
          <a:xfrm>
            <a:off x="1360492" y="922621"/>
            <a:ext cx="15279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MyoQuant</a:t>
            </a:r>
            <a:r>
              <a:rPr lang="en-US" sz="1400" noProof="0" dirty="0">
                <a:latin typeface="Arial" panose="020B0604020202020204" pitchFamily="34" charset="0"/>
                <a:cs typeface="Arial" panose="020B0604020202020204" pitchFamily="34" charset="0"/>
              </a:rPr>
              <a:t> shield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410C90C2-C55E-4035-5BBE-33F9AC1F954B}"/>
              </a:ext>
            </a:extLst>
          </p:cNvPr>
          <p:cNvSpPr txBox="1"/>
          <p:nvPr/>
        </p:nvSpPr>
        <p:spPr>
          <a:xfrm>
            <a:off x="235583" y="1647345"/>
            <a:ext cx="1289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noProof="0" dirty="0">
                <a:latin typeface="Arial" panose="020B0604020202020204" pitchFamily="34" charset="0"/>
                <a:cs typeface="Arial" panose="020B0604020202020204" pitchFamily="34" charset="0"/>
              </a:rPr>
              <a:t>Controller laptop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61076A96-F7C3-8EA9-D2DD-2CE334668F0F}"/>
              </a:ext>
            </a:extLst>
          </p:cNvPr>
          <p:cNvSpPr txBox="1"/>
          <p:nvPr/>
        </p:nvSpPr>
        <p:spPr>
          <a:xfrm>
            <a:off x="39389" y="2900932"/>
            <a:ext cx="1289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noProof="0" dirty="0">
                <a:latin typeface="Arial" panose="020B0604020202020204" pitchFamily="34" charset="0"/>
                <a:cs typeface="Arial" panose="020B0604020202020204" pitchFamily="34" charset="0"/>
              </a:rPr>
              <a:t>Lock-in amplifier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BFE47DA3-7F60-ECBD-E05F-875ADC03CE75}"/>
              </a:ext>
            </a:extLst>
          </p:cNvPr>
          <p:cNvSpPr txBox="1"/>
          <p:nvPr/>
        </p:nvSpPr>
        <p:spPr>
          <a:xfrm>
            <a:off x="54690" y="4940732"/>
            <a:ext cx="1235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noProof="0" dirty="0">
                <a:latin typeface="Arial" panose="020B0604020202020204" pitchFamily="34" charset="0"/>
                <a:cs typeface="Arial" panose="020B0604020202020204" pitchFamily="34" charset="0"/>
              </a:rPr>
              <a:t>Waveform generator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2D012089-5789-DFAA-358D-5EDB354FABB2}"/>
              </a:ext>
            </a:extLst>
          </p:cNvPr>
          <p:cNvSpPr txBox="1"/>
          <p:nvPr/>
        </p:nvSpPr>
        <p:spPr>
          <a:xfrm>
            <a:off x="2536843" y="5673672"/>
            <a:ext cx="13578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noProof="0" dirty="0">
                <a:latin typeface="Arial" panose="020B0604020202020204" pitchFamily="34" charset="0"/>
                <a:cs typeface="Arial" panose="020B0604020202020204" pitchFamily="34" charset="0"/>
              </a:rPr>
              <a:t>Laser stabilization unit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6E96028C-9655-5AF9-48BF-BE61C66BC1E0}"/>
              </a:ext>
            </a:extLst>
          </p:cNvPr>
          <p:cNvSpPr txBox="1"/>
          <p:nvPr/>
        </p:nvSpPr>
        <p:spPr>
          <a:xfrm>
            <a:off x="3562148" y="809222"/>
            <a:ext cx="11734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noProof="0" dirty="0">
                <a:latin typeface="Arial" panose="020B0604020202020204" pitchFamily="34" charset="0"/>
                <a:cs typeface="Arial" panose="020B0604020202020204" pitchFamily="34" charset="0"/>
              </a:rPr>
              <a:t>Laser and optics box</a:t>
            </a:r>
          </a:p>
        </p:txBody>
      </p: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7E93EE53-9186-D5AA-4C49-B3D3704D892F}"/>
              </a:ext>
            </a:extLst>
          </p:cNvPr>
          <p:cNvCxnSpPr>
            <a:cxnSpLocks/>
          </p:cNvCxnSpPr>
          <p:nvPr/>
        </p:nvCxnSpPr>
        <p:spPr>
          <a:xfrm>
            <a:off x="1040044" y="1943535"/>
            <a:ext cx="1329981" cy="395529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mit Pfeil 40">
            <a:extLst>
              <a:ext uri="{FF2B5EF4-FFF2-40B4-BE49-F238E27FC236}">
                <a16:creationId xmlns:a16="http://schemas.microsoft.com/office/drawing/2014/main" id="{2B78DF73-8BA8-B1E2-89EB-CB254AF1FCF2}"/>
              </a:ext>
            </a:extLst>
          </p:cNvPr>
          <p:cNvCxnSpPr>
            <a:cxnSpLocks/>
          </p:cNvCxnSpPr>
          <p:nvPr/>
        </p:nvCxnSpPr>
        <p:spPr>
          <a:xfrm>
            <a:off x="2356051" y="1297846"/>
            <a:ext cx="818435" cy="682039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F022E8FB-300C-33D1-9C73-95C41B643E4B}"/>
              </a:ext>
            </a:extLst>
          </p:cNvPr>
          <p:cNvCxnSpPr>
            <a:cxnSpLocks/>
          </p:cNvCxnSpPr>
          <p:nvPr/>
        </p:nvCxnSpPr>
        <p:spPr>
          <a:xfrm>
            <a:off x="968923" y="3142893"/>
            <a:ext cx="1268667" cy="450432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48">
            <a:extLst>
              <a:ext uri="{FF2B5EF4-FFF2-40B4-BE49-F238E27FC236}">
                <a16:creationId xmlns:a16="http://schemas.microsoft.com/office/drawing/2014/main" id="{794EFF92-9D61-31C5-1EF6-B330EDC34D96}"/>
              </a:ext>
            </a:extLst>
          </p:cNvPr>
          <p:cNvSpPr txBox="1"/>
          <p:nvPr/>
        </p:nvSpPr>
        <p:spPr>
          <a:xfrm>
            <a:off x="-68" y="3591165"/>
            <a:ext cx="1289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noProof="0" dirty="0">
                <a:latin typeface="Arial" panose="020B0604020202020204" pitchFamily="34" charset="0"/>
                <a:cs typeface="Arial" panose="020B0604020202020204" pitchFamily="34" charset="0"/>
              </a:rPr>
              <a:t>Laser controller</a:t>
            </a:r>
          </a:p>
        </p:txBody>
      </p: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1F07988-2979-3662-3AA5-4CF94B34C53F}"/>
              </a:ext>
            </a:extLst>
          </p:cNvPr>
          <p:cNvCxnSpPr>
            <a:cxnSpLocks/>
          </p:cNvCxnSpPr>
          <p:nvPr/>
        </p:nvCxnSpPr>
        <p:spPr>
          <a:xfrm>
            <a:off x="929466" y="3833126"/>
            <a:ext cx="1268667" cy="214449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C38EFF7D-4A24-89EF-9588-ECBFF702D1F7}"/>
              </a:ext>
            </a:extLst>
          </p:cNvPr>
          <p:cNvCxnSpPr>
            <a:cxnSpLocks/>
          </p:cNvCxnSpPr>
          <p:nvPr/>
        </p:nvCxnSpPr>
        <p:spPr>
          <a:xfrm flipV="1">
            <a:off x="1112738" y="4702733"/>
            <a:ext cx="1335311" cy="530386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mit Pfeil 56">
            <a:extLst>
              <a:ext uri="{FF2B5EF4-FFF2-40B4-BE49-F238E27FC236}">
                <a16:creationId xmlns:a16="http://schemas.microsoft.com/office/drawing/2014/main" id="{FCCB3D5A-5C8D-0831-6E2D-3E3710655F23}"/>
              </a:ext>
            </a:extLst>
          </p:cNvPr>
          <p:cNvCxnSpPr>
            <a:cxnSpLocks/>
          </p:cNvCxnSpPr>
          <p:nvPr/>
        </p:nvCxnSpPr>
        <p:spPr>
          <a:xfrm flipV="1">
            <a:off x="2758802" y="5013176"/>
            <a:ext cx="337320" cy="763047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1EA45641-FD09-B7A2-8A43-66AEAE5695FF}"/>
              </a:ext>
            </a:extLst>
          </p:cNvPr>
          <p:cNvCxnSpPr>
            <a:cxnSpLocks/>
          </p:cNvCxnSpPr>
          <p:nvPr/>
        </p:nvCxnSpPr>
        <p:spPr>
          <a:xfrm flipH="1">
            <a:off x="4040539" y="1377515"/>
            <a:ext cx="120872" cy="1921561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62" name="Textfeld 61">
            <a:extLst>
              <a:ext uri="{FF2B5EF4-FFF2-40B4-BE49-F238E27FC236}">
                <a16:creationId xmlns:a16="http://schemas.microsoft.com/office/drawing/2014/main" id="{9BDC7C30-4E3F-292D-92FB-99CC32CB8333}"/>
              </a:ext>
            </a:extLst>
          </p:cNvPr>
          <p:cNvSpPr txBox="1"/>
          <p:nvPr/>
        </p:nvSpPr>
        <p:spPr>
          <a:xfrm>
            <a:off x="4818464" y="6175105"/>
            <a:ext cx="1552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noProof="0" dirty="0">
                <a:latin typeface="Arial" panose="020B0604020202020204" pitchFamily="34" charset="0"/>
                <a:cs typeface="Arial" panose="020B0604020202020204" pitchFamily="34" charset="0"/>
              </a:rPr>
              <a:t>OPM prototype</a:t>
            </a:r>
          </a:p>
        </p:txBody>
      </p:sp>
      <p:cxnSp>
        <p:nvCxnSpPr>
          <p:cNvPr id="63" name="Gerade Verbindung mit Pfeil 62">
            <a:extLst>
              <a:ext uri="{FF2B5EF4-FFF2-40B4-BE49-F238E27FC236}">
                <a16:creationId xmlns:a16="http://schemas.microsoft.com/office/drawing/2014/main" id="{EE0BA46F-0CF6-4334-97F7-62725437381E}"/>
              </a:ext>
            </a:extLst>
          </p:cNvPr>
          <p:cNvCxnSpPr>
            <a:cxnSpLocks/>
            <a:stCxn id="62" idx="0"/>
          </p:cNvCxnSpPr>
          <p:nvPr/>
        </p:nvCxnSpPr>
        <p:spPr>
          <a:xfrm flipV="1">
            <a:off x="5594616" y="4643647"/>
            <a:ext cx="1768869" cy="1531458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feld 65">
            <a:extLst>
              <a:ext uri="{FF2B5EF4-FFF2-40B4-BE49-F238E27FC236}">
                <a16:creationId xmlns:a16="http://schemas.microsoft.com/office/drawing/2014/main" id="{16A09F8D-D38D-EC01-9EC5-D74262ED6EBE}"/>
              </a:ext>
            </a:extLst>
          </p:cNvPr>
          <p:cNvSpPr txBox="1"/>
          <p:nvPr/>
        </p:nvSpPr>
        <p:spPr>
          <a:xfrm>
            <a:off x="6962584" y="6175105"/>
            <a:ext cx="12899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noProof="0" dirty="0">
                <a:latin typeface="Arial" panose="020B0604020202020204" pitchFamily="34" charset="0"/>
                <a:cs typeface="Arial" panose="020B0604020202020204" pitchFamily="34" charset="0"/>
              </a:rPr>
              <a:t>OPM mount</a:t>
            </a:r>
          </a:p>
        </p:txBody>
      </p:sp>
      <p:cxnSp>
        <p:nvCxnSpPr>
          <p:cNvPr id="67" name="Gerade Verbindung mit Pfeil 66">
            <a:extLst>
              <a:ext uri="{FF2B5EF4-FFF2-40B4-BE49-F238E27FC236}">
                <a16:creationId xmlns:a16="http://schemas.microsoft.com/office/drawing/2014/main" id="{1F3BBD89-5864-62FC-ECD6-E672DCC30E35}"/>
              </a:ext>
            </a:extLst>
          </p:cNvPr>
          <p:cNvCxnSpPr>
            <a:cxnSpLocks/>
          </p:cNvCxnSpPr>
          <p:nvPr/>
        </p:nvCxnSpPr>
        <p:spPr>
          <a:xfrm flipV="1">
            <a:off x="7257549" y="4988271"/>
            <a:ext cx="349990" cy="1195341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feld 68">
            <a:extLst>
              <a:ext uri="{FF2B5EF4-FFF2-40B4-BE49-F238E27FC236}">
                <a16:creationId xmlns:a16="http://schemas.microsoft.com/office/drawing/2014/main" id="{7D918132-5629-E041-FD82-0A6D42DFADE1}"/>
              </a:ext>
            </a:extLst>
          </p:cNvPr>
          <p:cNvSpPr txBox="1"/>
          <p:nvPr/>
        </p:nvSpPr>
        <p:spPr>
          <a:xfrm>
            <a:off x="4710039" y="1085127"/>
            <a:ext cx="1347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noProof="0" dirty="0">
                <a:latin typeface="Arial" panose="020B0604020202020204" pitchFamily="34" charset="0"/>
                <a:cs typeface="Arial" panose="020B0604020202020204" pitchFamily="34" charset="0"/>
              </a:rPr>
              <a:t>Power amp for heating</a:t>
            </a:r>
          </a:p>
        </p:txBody>
      </p:sp>
      <p:cxnSp>
        <p:nvCxnSpPr>
          <p:cNvPr id="70" name="Gerade Verbindung mit Pfeil 69">
            <a:extLst>
              <a:ext uri="{FF2B5EF4-FFF2-40B4-BE49-F238E27FC236}">
                <a16:creationId xmlns:a16="http://schemas.microsoft.com/office/drawing/2014/main" id="{8239D899-4105-C11C-33CB-CCBCA711BBE8}"/>
              </a:ext>
            </a:extLst>
          </p:cNvPr>
          <p:cNvCxnSpPr>
            <a:cxnSpLocks/>
          </p:cNvCxnSpPr>
          <p:nvPr/>
        </p:nvCxnSpPr>
        <p:spPr>
          <a:xfrm flipH="1">
            <a:off x="3877536" y="1747830"/>
            <a:ext cx="1363987" cy="2225853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75" name="Textfeld 74">
            <a:extLst>
              <a:ext uri="{FF2B5EF4-FFF2-40B4-BE49-F238E27FC236}">
                <a16:creationId xmlns:a16="http://schemas.microsoft.com/office/drawing/2014/main" id="{368C3955-D3E4-773E-3862-828D314E368D}"/>
              </a:ext>
            </a:extLst>
          </p:cNvPr>
          <p:cNvSpPr txBox="1"/>
          <p:nvPr/>
        </p:nvSpPr>
        <p:spPr>
          <a:xfrm>
            <a:off x="6722915" y="652969"/>
            <a:ext cx="1347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noProof="0" dirty="0">
                <a:latin typeface="Arial" panose="020B0604020202020204" pitchFamily="34" charset="0"/>
                <a:cs typeface="Arial" panose="020B0604020202020204" pitchFamily="34" charset="0"/>
              </a:rPr>
              <a:t>Decoupled arm rest</a:t>
            </a:r>
          </a:p>
        </p:txBody>
      </p:sp>
      <p:cxnSp>
        <p:nvCxnSpPr>
          <p:cNvPr id="76" name="Gerade Verbindung mit Pfeil 75">
            <a:extLst>
              <a:ext uri="{FF2B5EF4-FFF2-40B4-BE49-F238E27FC236}">
                <a16:creationId xmlns:a16="http://schemas.microsoft.com/office/drawing/2014/main" id="{73513CF4-74B0-BD84-B4BE-1B1E38DD2D5A}"/>
              </a:ext>
            </a:extLst>
          </p:cNvPr>
          <p:cNvCxnSpPr>
            <a:cxnSpLocks/>
          </p:cNvCxnSpPr>
          <p:nvPr/>
        </p:nvCxnSpPr>
        <p:spPr>
          <a:xfrm>
            <a:off x="7607539" y="998429"/>
            <a:ext cx="424980" cy="379085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Datumsplatzhalter 8">
            <a:extLst>
              <a:ext uri="{FF2B5EF4-FFF2-40B4-BE49-F238E27FC236}">
                <a16:creationId xmlns:a16="http://schemas.microsoft.com/office/drawing/2014/main" id="{9F9F2F9E-0996-4251-C47F-32CF91D75E3D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30823" y="6634915"/>
            <a:ext cx="3929063" cy="230400"/>
          </a:xfrm>
        </p:spPr>
        <p:txBody>
          <a:bodyPr/>
          <a:lstStyle>
            <a:lvl1pPr>
              <a:defRPr b="1" i="0" baseline="0">
                <a:solidFill>
                  <a:schemeClr val="tx2"/>
                </a:solidFill>
              </a:defRPr>
            </a:lvl1pPr>
          </a:lstStyle>
          <a:p>
            <a:r>
              <a:rPr lang="de-DE" sz="1000" dirty="0"/>
              <a:t>08.08.2025 </a:t>
            </a:r>
            <a:r>
              <a:rPr lang="en-US" sz="1000" dirty="0"/>
              <a:t>WOPM 2025</a:t>
            </a:r>
            <a:endParaRPr lang="de-DE" sz="1000" dirty="0"/>
          </a:p>
        </p:txBody>
      </p:sp>
      <p:sp>
        <p:nvSpPr>
          <p:cNvPr id="8" name="Fußzeilenplatzhalter 12">
            <a:extLst>
              <a:ext uri="{FF2B5EF4-FFF2-40B4-BE49-F238E27FC236}">
                <a16:creationId xmlns:a16="http://schemas.microsoft.com/office/drawing/2014/main" id="{0823098A-DD0C-CD16-62C1-C6D7DCF5003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12676" y="6627600"/>
            <a:ext cx="3929063" cy="230400"/>
          </a:xfrm>
        </p:spPr>
        <p:txBody>
          <a:bodyPr/>
          <a:lstStyle>
            <a:lvl1pPr>
              <a:defRPr b="1" i="0" baseline="0">
                <a:solidFill>
                  <a:schemeClr val="tx2"/>
                </a:solidFill>
              </a:defRPr>
            </a:lvl1pPr>
          </a:lstStyle>
          <a:p>
            <a:pPr algn="r"/>
            <a:r>
              <a:rPr lang="en-US" sz="1000" dirty="0"/>
              <a:t>Victor Lebedev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058561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37FDD8-E02E-EAB0-AE8D-52A831BB99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9D1BCC48-CA07-7FA1-FCF0-C7E6953B6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noProof="0" dirty="0"/>
              <a:t>Commercial vs </a:t>
            </a:r>
            <a:r>
              <a:rPr lang="en-US" sz="2400" noProof="0" dirty="0" err="1"/>
              <a:t>MyoQuant</a:t>
            </a:r>
            <a:r>
              <a:rPr lang="en-US" sz="2400" noProof="0" dirty="0"/>
              <a:t> OPM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132EDE-3E3F-5037-7CC9-D10E07953D4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4250533" y="6597352"/>
            <a:ext cx="571500" cy="230400"/>
          </a:xfrm>
        </p:spPr>
        <p:txBody>
          <a:bodyPr/>
          <a:lstStyle/>
          <a:p>
            <a:fld id="{6C73A770-1660-45DE-B946-DFFC7041C5FD}" type="slidenum">
              <a:rPr lang="en-US" sz="1000" noProof="0" smtClean="0"/>
              <a:pPr/>
              <a:t>7</a:t>
            </a:fld>
            <a:endParaRPr lang="en-US" sz="1000" noProof="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1966931-0EBA-F281-F585-4CF76415A0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210" y="3476859"/>
            <a:ext cx="8299591" cy="2155209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4339D3FC-191B-E991-F601-B754CB44FF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210" y="1339822"/>
            <a:ext cx="8299591" cy="2148963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C3FFA285-8A86-C839-0C39-77819ED7A7C6}"/>
              </a:ext>
            </a:extLst>
          </p:cNvPr>
          <p:cNvSpPr txBox="1"/>
          <p:nvPr/>
        </p:nvSpPr>
        <p:spPr>
          <a:xfrm>
            <a:off x="574233" y="822830"/>
            <a:ext cx="7776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signals applied (Rosenfalck functions, blue) to built-in coils of shield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4BEC6B9-C2E5-5959-9E07-43C895800C9A}"/>
              </a:ext>
            </a:extLst>
          </p:cNvPr>
          <p:cNvSpPr txBox="1"/>
          <p:nvPr/>
        </p:nvSpPr>
        <p:spPr>
          <a:xfrm>
            <a:off x="2396775" y="1159337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Slow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29A295D-5925-8DC4-98B3-B43A4565EA16}"/>
              </a:ext>
            </a:extLst>
          </p:cNvPr>
          <p:cNvSpPr txBox="1"/>
          <p:nvPr/>
        </p:nvSpPr>
        <p:spPr>
          <a:xfrm>
            <a:off x="4569235" y="1146096"/>
            <a:ext cx="13260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Intermediate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7BE5D67-0862-45CA-8739-C9772FDB05FD}"/>
              </a:ext>
            </a:extLst>
          </p:cNvPr>
          <p:cNvSpPr txBox="1"/>
          <p:nvPr/>
        </p:nvSpPr>
        <p:spPr>
          <a:xfrm>
            <a:off x="7523960" y="1124744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3C3FB7C8-4EC4-A6BC-C979-0C12A4A06F4A}"/>
              </a:ext>
            </a:extLst>
          </p:cNvPr>
          <p:cNvSpPr txBox="1"/>
          <p:nvPr/>
        </p:nvSpPr>
        <p:spPr>
          <a:xfrm rot="16200000">
            <a:off x="53511" y="2133030"/>
            <a:ext cx="8675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algn="ctr"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 dirty="0" err="1">
                <a:solidFill>
                  <a:srgbClr val="002060"/>
                </a:solidFill>
              </a:rPr>
              <a:t>QuSpin</a:t>
            </a:r>
            <a:endParaRPr lang="en-US" noProof="0" dirty="0">
              <a:solidFill>
                <a:srgbClr val="002060"/>
              </a:solidFill>
            </a:endParaRPr>
          </a:p>
          <a:p>
            <a:r>
              <a:rPr lang="en-US" noProof="0" dirty="0">
                <a:solidFill>
                  <a:srgbClr val="002060"/>
                </a:solidFill>
              </a:rPr>
              <a:t>SERF</a:t>
            </a:r>
          </a:p>
          <a:p>
            <a:r>
              <a:rPr lang="en-US" noProof="0" dirty="0">
                <a:solidFill>
                  <a:srgbClr val="002060"/>
                </a:solidFill>
              </a:rPr>
              <a:t>OPM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7E84EC6-B7C2-C144-38CC-139C313D57B8}"/>
              </a:ext>
            </a:extLst>
          </p:cNvPr>
          <p:cNvSpPr txBox="1"/>
          <p:nvPr/>
        </p:nvSpPr>
        <p:spPr>
          <a:xfrm rot="16200000">
            <a:off x="-158693" y="4280108"/>
            <a:ext cx="11897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noProof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MyoQuant</a:t>
            </a:r>
            <a:r>
              <a:rPr lang="en-US" sz="16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US" sz="16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OPM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C9379A06-A56C-08E6-77E1-419F9EAEC2F9}"/>
              </a:ext>
            </a:extLst>
          </p:cNvPr>
          <p:cNvSpPr txBox="1"/>
          <p:nvPr/>
        </p:nvSpPr>
        <p:spPr>
          <a:xfrm>
            <a:off x="49517" y="6021288"/>
            <a:ext cx="8966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noProof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MyoQuant</a:t>
            </a:r>
            <a:r>
              <a:rPr lang="en-US" sz="16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prototype: much higher fidelity in measuring intermediate and fast signals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03201CAE-411E-BDC1-1EB8-F71EE0C80564}"/>
              </a:ext>
            </a:extLst>
          </p:cNvPr>
          <p:cNvSpPr/>
          <p:nvPr/>
        </p:nvSpPr>
        <p:spPr>
          <a:xfrm>
            <a:off x="87995" y="3686086"/>
            <a:ext cx="8884380" cy="2250368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962BC21B-54DC-45DC-934B-D43CB70262D5}"/>
              </a:ext>
            </a:extLst>
          </p:cNvPr>
          <p:cNvSpPr/>
          <p:nvPr/>
        </p:nvSpPr>
        <p:spPr>
          <a:xfrm>
            <a:off x="87994" y="1531600"/>
            <a:ext cx="8884381" cy="2062344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Datumsplatzhalter 8">
            <a:extLst>
              <a:ext uri="{FF2B5EF4-FFF2-40B4-BE49-F238E27FC236}">
                <a16:creationId xmlns:a16="http://schemas.microsoft.com/office/drawing/2014/main" id="{59B6AD25-DE68-E866-9846-DD8D945D5D28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30823" y="6634915"/>
            <a:ext cx="3929063" cy="230400"/>
          </a:xfrm>
        </p:spPr>
        <p:txBody>
          <a:bodyPr/>
          <a:lstStyle>
            <a:lvl1pPr>
              <a:defRPr b="1" i="0" baseline="0">
                <a:solidFill>
                  <a:schemeClr val="tx2"/>
                </a:solidFill>
              </a:defRPr>
            </a:lvl1pPr>
          </a:lstStyle>
          <a:p>
            <a:r>
              <a:rPr lang="de-DE" sz="1000" dirty="0"/>
              <a:t>08.08.2025 </a:t>
            </a:r>
            <a:r>
              <a:rPr lang="en-US" sz="1000" dirty="0"/>
              <a:t>WOPM 2025</a:t>
            </a:r>
            <a:endParaRPr lang="de-DE" sz="1000" dirty="0"/>
          </a:p>
        </p:txBody>
      </p:sp>
      <p:sp>
        <p:nvSpPr>
          <p:cNvPr id="7" name="Fußzeilenplatzhalter 12">
            <a:extLst>
              <a:ext uri="{FF2B5EF4-FFF2-40B4-BE49-F238E27FC236}">
                <a16:creationId xmlns:a16="http://schemas.microsoft.com/office/drawing/2014/main" id="{DF9D7D84-8648-E872-2BE9-8E7D930A871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12676" y="6627600"/>
            <a:ext cx="3929063" cy="230400"/>
          </a:xfrm>
        </p:spPr>
        <p:txBody>
          <a:bodyPr/>
          <a:lstStyle>
            <a:lvl1pPr>
              <a:defRPr b="1" i="0" baseline="0">
                <a:solidFill>
                  <a:schemeClr val="tx2"/>
                </a:solidFill>
              </a:defRPr>
            </a:lvl1pPr>
          </a:lstStyle>
          <a:p>
            <a:pPr algn="r"/>
            <a:r>
              <a:rPr lang="en-US" sz="1000" dirty="0"/>
              <a:t>Victor Lebedev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636738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DFB1A5-C185-4FBD-B84E-80B095E93A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7653A63-C953-FC6D-96B2-5F1E7CD1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noProof="0" dirty="0"/>
              <a:t>Proof-of-principle MMG in demonstrator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B0E051-3321-0025-343C-EA08CE8F74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4250533" y="6597352"/>
            <a:ext cx="571500" cy="230400"/>
          </a:xfrm>
        </p:spPr>
        <p:txBody>
          <a:bodyPr/>
          <a:lstStyle/>
          <a:p>
            <a:pPr algn="ctr"/>
            <a:fld id="{6C73A770-1660-45DE-B946-DFFC7041C5FD}" type="slidenum">
              <a:rPr lang="en-US" sz="1000" noProof="0" smtClean="0"/>
              <a:pPr algn="ctr"/>
              <a:t>8</a:t>
            </a:fld>
            <a:endParaRPr lang="en-US" sz="1000" noProof="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A8DF66D-3A0A-E9DD-E902-DA55138698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687" y="4058178"/>
            <a:ext cx="9313936" cy="191517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D34C620C-936C-794D-1733-B6AD9869D67F}"/>
              </a:ext>
            </a:extLst>
          </p:cNvPr>
          <p:cNvSpPr txBox="1"/>
          <p:nvPr/>
        </p:nvSpPr>
        <p:spPr>
          <a:xfrm>
            <a:off x="7561155" y="3919678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noProof="0" dirty="0">
                <a:latin typeface="Arial" panose="020B0604020202020204" pitchFamily="34" charset="0"/>
                <a:cs typeface="Arial" panose="020B0604020202020204" pitchFamily="34" charset="0"/>
              </a:rPr>
              <a:t>axial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BE201DB-47EB-39F2-DE30-FEA0451AA551}"/>
              </a:ext>
            </a:extLst>
          </p:cNvPr>
          <p:cNvSpPr txBox="1"/>
          <p:nvPr/>
        </p:nvSpPr>
        <p:spPr>
          <a:xfrm>
            <a:off x="4286425" y="3930053"/>
            <a:ext cx="8402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noProof="0" dirty="0">
                <a:latin typeface="Arial" panose="020B0604020202020204" pitchFamily="34" charset="0"/>
                <a:cs typeface="Arial" panose="020B0604020202020204" pitchFamily="34" charset="0"/>
              </a:rPr>
              <a:t>azimuthal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FFC5F83-B0EC-2EE5-EE68-595D9AAD8EB7}"/>
              </a:ext>
            </a:extLst>
          </p:cNvPr>
          <p:cNvSpPr txBox="1"/>
          <p:nvPr/>
        </p:nvSpPr>
        <p:spPr>
          <a:xfrm>
            <a:off x="1286656" y="3930368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noProof="0" dirty="0">
                <a:latin typeface="Arial" panose="020B0604020202020204" pitchFamily="34" charset="0"/>
                <a:cs typeface="Arial" panose="020B0604020202020204" pitchFamily="34" charset="0"/>
              </a:rPr>
              <a:t>radial</a:t>
            </a:r>
          </a:p>
        </p:txBody>
      </p: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53D20B5D-6B93-C1A8-5BF7-5DAAF57991BF}"/>
              </a:ext>
            </a:extLst>
          </p:cNvPr>
          <p:cNvGrpSpPr/>
          <p:nvPr/>
        </p:nvGrpSpPr>
        <p:grpSpPr>
          <a:xfrm>
            <a:off x="503833" y="941194"/>
            <a:ext cx="1809012" cy="3019267"/>
            <a:chOff x="906030" y="969295"/>
            <a:chExt cx="1809012" cy="3019267"/>
          </a:xfrm>
        </p:grpSpPr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D1B6AE42-95BA-6979-F889-EC2DBF5477C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47349" y="969295"/>
              <a:ext cx="1767693" cy="3019267"/>
              <a:chOff x="4554" y="787097"/>
              <a:chExt cx="2066180" cy="3529091"/>
            </a:xfrm>
          </p:grpSpPr>
          <p:sp>
            <p:nvSpPr>
              <p:cNvPr id="20" name="Textfeld 13">
                <a:extLst>
                  <a:ext uri="{FF2B5EF4-FFF2-40B4-BE49-F238E27FC236}">
                    <a16:creationId xmlns:a16="http://schemas.microsoft.com/office/drawing/2014/main" id="{2B34F540-A5D8-21E3-B92D-B9A5E08E097F}"/>
                  </a:ext>
                </a:extLst>
              </p:cNvPr>
              <p:cNvSpPr txBox="1"/>
              <p:nvPr/>
            </p:nvSpPr>
            <p:spPr>
              <a:xfrm>
                <a:off x="4554" y="2335668"/>
                <a:ext cx="1352852" cy="10792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350" noProof="0" dirty="0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abductor </a:t>
                </a:r>
              </a:p>
              <a:p>
                <a:r>
                  <a:rPr lang="en-US" sz="1350" noProof="0" dirty="0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digiti </a:t>
                </a:r>
                <a:r>
                  <a:rPr lang="en-US" sz="1350" noProof="0" dirty="0" err="1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minimi</a:t>
                </a:r>
                <a:r>
                  <a:rPr lang="en-US" sz="1350" noProof="0" dirty="0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 </a:t>
                </a:r>
              </a:p>
              <a:p>
                <a:r>
                  <a:rPr lang="en-US" sz="1350" noProof="0" dirty="0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muscle </a:t>
                </a:r>
              </a:p>
              <a:p>
                <a:r>
                  <a:rPr lang="en-US" sz="1350" noProof="0" dirty="0">
                    <a:solidFill>
                      <a:srgbClr val="002060"/>
                    </a:solidFill>
                    <a:latin typeface="Calibri" panose="020F0502020204030204" pitchFamily="34" charset="0"/>
                    <a:ea typeface="Calibri" panose="020F0502020204030204" pitchFamily="34" charset="0"/>
                  </a:rPr>
                  <a:t>(ADM)</a:t>
                </a:r>
                <a:endParaRPr lang="en-US" sz="1350" noProof="0" dirty="0">
                  <a:solidFill>
                    <a:srgbClr val="002060"/>
                  </a:solidFill>
                </a:endParaRPr>
              </a:p>
            </p:txBody>
          </p:sp>
          <p:grpSp>
            <p:nvGrpSpPr>
              <p:cNvPr id="21" name="Gruppieren 20">
                <a:extLst>
                  <a:ext uri="{FF2B5EF4-FFF2-40B4-BE49-F238E27FC236}">
                    <a16:creationId xmlns:a16="http://schemas.microsoft.com/office/drawing/2014/main" id="{09A81754-9EDF-BE65-3FEA-9ACEF376E792}"/>
                  </a:ext>
                </a:extLst>
              </p:cNvPr>
              <p:cNvGrpSpPr/>
              <p:nvPr/>
            </p:nvGrpSpPr>
            <p:grpSpPr>
              <a:xfrm>
                <a:off x="679406" y="787097"/>
                <a:ext cx="1391328" cy="3529091"/>
                <a:chOff x="679406" y="787097"/>
                <a:chExt cx="1391328" cy="3529091"/>
              </a:xfrm>
            </p:grpSpPr>
            <p:pic>
              <p:nvPicPr>
                <p:cNvPr id="22" name="Grafik 4">
                  <a:extLst>
                    <a:ext uri="{FF2B5EF4-FFF2-40B4-BE49-F238E27FC236}">
                      <a16:creationId xmlns:a16="http://schemas.microsoft.com/office/drawing/2014/main" id="{584E3EBA-FC5D-668B-5EFB-D53C2BCFF04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r="41465" b="15289"/>
                <a:stretch/>
              </p:blipFill>
              <p:spPr>
                <a:xfrm rot="6230185">
                  <a:off x="-391651" y="1942921"/>
                  <a:ext cx="3444324" cy="1302210"/>
                </a:xfrm>
                <a:prstGeom prst="rect">
                  <a:avLst/>
                </a:prstGeom>
              </p:spPr>
            </p:pic>
            <p:sp>
              <p:nvSpPr>
                <p:cNvPr id="23" name="Rechteck 22">
                  <a:extLst>
                    <a:ext uri="{FF2B5EF4-FFF2-40B4-BE49-F238E27FC236}">
                      <a16:creationId xmlns:a16="http://schemas.microsoft.com/office/drawing/2014/main" id="{F3F61C19-F291-9126-4D3D-A4CC435EBB2E}"/>
                    </a:ext>
                  </a:extLst>
                </p:cNvPr>
                <p:cNvSpPr/>
                <p:nvPr/>
              </p:nvSpPr>
              <p:spPr>
                <a:xfrm>
                  <a:off x="1495636" y="787097"/>
                  <a:ext cx="575098" cy="21602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noProof="0" dirty="0"/>
                </a:p>
              </p:txBody>
            </p:sp>
          </p:grpSp>
        </p:grpSp>
        <p:sp>
          <p:nvSpPr>
            <p:cNvPr id="24" name="Textfeld 13">
              <a:extLst>
                <a:ext uri="{FF2B5EF4-FFF2-40B4-BE49-F238E27FC236}">
                  <a16:creationId xmlns:a16="http://schemas.microsoft.com/office/drawing/2014/main" id="{210FDA1C-A5A8-55C8-3723-60B18F08EB73}"/>
                </a:ext>
              </a:extLst>
            </p:cNvPr>
            <p:cNvSpPr txBox="1"/>
            <p:nvPr/>
          </p:nvSpPr>
          <p:spPr>
            <a:xfrm>
              <a:off x="906030" y="1007038"/>
              <a:ext cx="1157415" cy="5078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350" noProof="0" dirty="0">
                  <a:solidFill>
                    <a:srgbClr val="002060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electrical stimulation</a:t>
              </a:r>
              <a:endParaRPr lang="en-US" sz="1350" noProof="0" dirty="0">
                <a:solidFill>
                  <a:srgbClr val="002060"/>
                </a:solidFill>
              </a:endParaRPr>
            </a:p>
          </p:txBody>
        </p:sp>
      </p:grpSp>
      <p:pic>
        <p:nvPicPr>
          <p:cNvPr id="32" name="Grafik 31">
            <a:extLst>
              <a:ext uri="{FF2B5EF4-FFF2-40B4-BE49-F238E27FC236}">
                <a16:creationId xmlns:a16="http://schemas.microsoft.com/office/drawing/2014/main" id="{B4934407-A122-9E9B-39C5-1221AF7DFE1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2150"/>
          <a:stretch/>
        </p:blipFill>
        <p:spPr>
          <a:xfrm rot="5400000">
            <a:off x="3002551" y="686210"/>
            <a:ext cx="3027055" cy="3346057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7BC235D0-AD1A-8591-B54B-11E119CBFCF8}"/>
              </a:ext>
            </a:extLst>
          </p:cNvPr>
          <p:cNvSpPr txBox="1"/>
          <p:nvPr/>
        </p:nvSpPr>
        <p:spPr>
          <a:xfrm>
            <a:off x="276777" y="6097296"/>
            <a:ext cx="8669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noProof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Myomagnetic</a:t>
            </a:r>
            <a:r>
              <a:rPr lang="en-US" sz="16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fields successfully measured in vivo with </a:t>
            </a:r>
            <a:r>
              <a:rPr lang="en-US" sz="1600" noProof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MyoQuant</a:t>
            </a:r>
            <a:r>
              <a:rPr lang="en-US" sz="16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OPM prototype and shield!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C842AC47-7F05-432F-F43D-79621E953677}"/>
              </a:ext>
            </a:extLst>
          </p:cNvPr>
          <p:cNvSpPr txBox="1"/>
          <p:nvPr/>
        </p:nvSpPr>
        <p:spPr>
          <a:xfrm>
            <a:off x="1708125" y="5223701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i="0" noProof="0" dirty="0">
                <a:solidFill>
                  <a:srgbClr val="1F1F1F"/>
                </a:solidFill>
                <a:effectLst/>
                <a:latin typeface="Google Sans"/>
              </a:rPr>
              <a:t>≈ </a:t>
            </a:r>
            <a:r>
              <a:rPr lang="en-US" sz="1200" noProof="0" dirty="0">
                <a:latin typeface="Arial" panose="020B0604020202020204" pitchFamily="34" charset="0"/>
                <a:cs typeface="Arial" panose="020B0604020202020204" pitchFamily="34" charset="0"/>
              </a:rPr>
              <a:t>60 averages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1A427194-7A63-2B52-0A2C-B863AAE2FC90}"/>
              </a:ext>
            </a:extLst>
          </p:cNvPr>
          <p:cNvSpPr txBox="1"/>
          <p:nvPr/>
        </p:nvSpPr>
        <p:spPr>
          <a:xfrm>
            <a:off x="4706573" y="5245169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i="0" noProof="0" dirty="0">
                <a:solidFill>
                  <a:srgbClr val="1F1F1F"/>
                </a:solidFill>
                <a:effectLst/>
                <a:latin typeface="Google Sans"/>
              </a:rPr>
              <a:t>≈ </a:t>
            </a:r>
            <a:r>
              <a:rPr lang="en-US" sz="1200" noProof="0" dirty="0">
                <a:latin typeface="Arial" panose="020B0604020202020204" pitchFamily="34" charset="0"/>
                <a:cs typeface="Arial" panose="020B0604020202020204" pitchFamily="34" charset="0"/>
              </a:rPr>
              <a:t>60 averages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D2A44A6E-0067-ADB2-AAA7-9724880CE697}"/>
              </a:ext>
            </a:extLst>
          </p:cNvPr>
          <p:cNvSpPr txBox="1"/>
          <p:nvPr/>
        </p:nvSpPr>
        <p:spPr>
          <a:xfrm>
            <a:off x="7778490" y="5223700"/>
            <a:ext cx="12250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i="0" noProof="0" dirty="0">
                <a:solidFill>
                  <a:srgbClr val="1F1F1F"/>
                </a:solidFill>
                <a:effectLst/>
                <a:latin typeface="Google Sans"/>
              </a:rPr>
              <a:t>≈ </a:t>
            </a:r>
            <a:r>
              <a:rPr lang="en-US" sz="1200" b="0" i="0" noProof="0" dirty="0">
                <a:solidFill>
                  <a:srgbClr val="1F1F1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en-US" sz="1200" noProof="0" dirty="0">
                <a:latin typeface="Arial" panose="020B0604020202020204" pitchFamily="34" charset="0"/>
                <a:cs typeface="Arial" panose="020B0604020202020204" pitchFamily="34" charset="0"/>
              </a:rPr>
              <a:t>averages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824921-3800-6077-EDF9-529031A038F6}"/>
              </a:ext>
            </a:extLst>
          </p:cNvPr>
          <p:cNvSpPr txBox="1"/>
          <p:nvPr/>
        </p:nvSpPr>
        <p:spPr>
          <a:xfrm>
            <a:off x="6459361" y="1194320"/>
            <a:ext cx="2531684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Sensitivity: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8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en-US" sz="1800" b="1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,3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pT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/√Hz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 T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= 70 °C, 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sensor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=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30 °C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Bandwidth: 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1060 Hz</a:t>
            </a:r>
            <a:endParaRPr lang="en-US" sz="1800" b="1" noProof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Stimulated ADM muscle, 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60/100 Epochs</a:t>
            </a:r>
          </a:p>
        </p:txBody>
      </p:sp>
      <p:sp>
        <p:nvSpPr>
          <p:cNvPr id="12" name="Datumsplatzhalter 8">
            <a:extLst>
              <a:ext uri="{FF2B5EF4-FFF2-40B4-BE49-F238E27FC236}">
                <a16:creationId xmlns:a16="http://schemas.microsoft.com/office/drawing/2014/main" id="{0E53C759-552F-CE19-5FFB-FBFC1F19ED0B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30823" y="6634915"/>
            <a:ext cx="3929063" cy="230400"/>
          </a:xfrm>
        </p:spPr>
        <p:txBody>
          <a:bodyPr/>
          <a:lstStyle>
            <a:lvl1pPr>
              <a:defRPr b="1" i="0" baseline="0">
                <a:solidFill>
                  <a:schemeClr val="tx2"/>
                </a:solidFill>
              </a:defRPr>
            </a:lvl1pPr>
          </a:lstStyle>
          <a:p>
            <a:r>
              <a:rPr lang="de-DE" sz="1000" dirty="0"/>
              <a:t>08.08.2025 </a:t>
            </a:r>
            <a:r>
              <a:rPr lang="en-US" sz="1000" dirty="0"/>
              <a:t>WOPM 2025</a:t>
            </a:r>
            <a:endParaRPr lang="de-DE" sz="1000" dirty="0"/>
          </a:p>
        </p:txBody>
      </p:sp>
      <p:sp>
        <p:nvSpPr>
          <p:cNvPr id="14" name="Fußzeilenplatzhalter 12">
            <a:extLst>
              <a:ext uri="{FF2B5EF4-FFF2-40B4-BE49-F238E27FC236}">
                <a16:creationId xmlns:a16="http://schemas.microsoft.com/office/drawing/2014/main" id="{0A6E10C7-B86C-4F52-E483-D18A12AD93B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12676" y="6627600"/>
            <a:ext cx="3929063" cy="230400"/>
          </a:xfrm>
        </p:spPr>
        <p:txBody>
          <a:bodyPr/>
          <a:lstStyle>
            <a:lvl1pPr>
              <a:defRPr b="1" i="0" baseline="0">
                <a:solidFill>
                  <a:schemeClr val="tx2"/>
                </a:solidFill>
              </a:defRPr>
            </a:lvl1pPr>
          </a:lstStyle>
          <a:p>
            <a:pPr algn="r"/>
            <a:r>
              <a:rPr lang="en-US" sz="1000" dirty="0"/>
              <a:t>Victor Lebedev</a:t>
            </a:r>
            <a:endParaRPr lang="de-DE" sz="1000" dirty="0"/>
          </a:p>
        </p:txBody>
      </p:sp>
      <p:sp>
        <p:nvSpPr>
          <p:cNvPr id="2" name="Textfeld 15">
            <a:extLst>
              <a:ext uri="{FF2B5EF4-FFF2-40B4-BE49-F238E27FC236}">
                <a16:creationId xmlns:a16="http://schemas.microsoft.com/office/drawing/2014/main" id="{80B7746A-57A1-AAB8-4531-2B348703BA21}"/>
              </a:ext>
            </a:extLst>
          </p:cNvPr>
          <p:cNvSpPr txBox="1"/>
          <p:nvPr/>
        </p:nvSpPr>
        <p:spPr>
          <a:xfrm rot="16200000">
            <a:off x="-168057" y="4778867"/>
            <a:ext cx="61266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i="1" noProof="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noProof="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2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en-US" sz="1200" noProof="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" name="Textfeld 15">
            <a:extLst>
              <a:ext uri="{FF2B5EF4-FFF2-40B4-BE49-F238E27FC236}">
                <a16:creationId xmlns:a16="http://schemas.microsoft.com/office/drawing/2014/main" id="{2F1D0474-E063-D5DB-D776-D2A9DDD72B30}"/>
              </a:ext>
            </a:extLst>
          </p:cNvPr>
          <p:cNvSpPr txBox="1"/>
          <p:nvPr/>
        </p:nvSpPr>
        <p:spPr>
          <a:xfrm rot="16200000">
            <a:off x="2856279" y="4755241"/>
            <a:ext cx="61266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i="1" noProof="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noProof="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2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en-US" sz="1200" noProof="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8" name="Textfeld 15">
            <a:extLst>
              <a:ext uri="{FF2B5EF4-FFF2-40B4-BE49-F238E27FC236}">
                <a16:creationId xmlns:a16="http://schemas.microsoft.com/office/drawing/2014/main" id="{B08332CC-3B1F-D45B-DED3-FCC036740668}"/>
              </a:ext>
            </a:extLst>
          </p:cNvPr>
          <p:cNvSpPr txBox="1"/>
          <p:nvPr/>
        </p:nvSpPr>
        <p:spPr>
          <a:xfrm rot="16200000">
            <a:off x="5952623" y="4731615"/>
            <a:ext cx="61266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i="1" noProof="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noProof="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2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en-US" sz="1200" noProof="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0" name="Textfeld 15">
            <a:extLst>
              <a:ext uri="{FF2B5EF4-FFF2-40B4-BE49-F238E27FC236}">
                <a16:creationId xmlns:a16="http://schemas.microsoft.com/office/drawing/2014/main" id="{CE5FB92C-DA64-1FB2-AD00-4454FB2DC854}"/>
              </a:ext>
            </a:extLst>
          </p:cNvPr>
          <p:cNvSpPr txBox="1"/>
          <p:nvPr/>
        </p:nvSpPr>
        <p:spPr>
          <a:xfrm>
            <a:off x="1240969" y="5777108"/>
            <a:ext cx="82586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r>
              <a:rPr lang="en-US" sz="1200" noProof="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2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sz="1200" noProof="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1" name="Textfeld 15">
            <a:extLst>
              <a:ext uri="{FF2B5EF4-FFF2-40B4-BE49-F238E27FC236}">
                <a16:creationId xmlns:a16="http://schemas.microsoft.com/office/drawing/2014/main" id="{BC6F6DCF-F8EB-6EB6-649F-C4370F448518}"/>
              </a:ext>
            </a:extLst>
          </p:cNvPr>
          <p:cNvSpPr txBox="1"/>
          <p:nvPr/>
        </p:nvSpPr>
        <p:spPr>
          <a:xfrm>
            <a:off x="4286425" y="5777108"/>
            <a:ext cx="82586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r>
              <a:rPr lang="en-US" sz="1200" noProof="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2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sz="1200" noProof="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5" name="Textfeld 15">
            <a:extLst>
              <a:ext uri="{FF2B5EF4-FFF2-40B4-BE49-F238E27FC236}">
                <a16:creationId xmlns:a16="http://schemas.microsoft.com/office/drawing/2014/main" id="{E1951D0F-1174-6A93-B32C-004C7ABF83CE}"/>
              </a:ext>
            </a:extLst>
          </p:cNvPr>
          <p:cNvSpPr txBox="1"/>
          <p:nvPr/>
        </p:nvSpPr>
        <p:spPr>
          <a:xfrm>
            <a:off x="7331881" y="5777108"/>
            <a:ext cx="82586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r>
              <a:rPr lang="en-US" sz="1200" noProof="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2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sz="1200" noProof="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4F77719-D775-919C-C3CA-1B4A433298B6}"/>
              </a:ext>
            </a:extLst>
          </p:cNvPr>
          <p:cNvSpPr/>
          <p:nvPr/>
        </p:nvSpPr>
        <p:spPr>
          <a:xfrm>
            <a:off x="5296555" y="1010915"/>
            <a:ext cx="432048" cy="46135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92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0874EE-73A8-5829-BED3-66049DED8A6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4250533" y="6624736"/>
            <a:ext cx="571500" cy="230400"/>
          </a:xfrm>
        </p:spPr>
        <p:txBody>
          <a:bodyPr/>
          <a:lstStyle/>
          <a:p>
            <a:pPr algn="ctr"/>
            <a:fld id="{6C73A770-1660-45DE-B946-DFFC7041C5FD}" type="slidenum">
              <a:rPr lang="en-US" sz="1000" noProof="0" smtClean="0"/>
              <a:pPr algn="ctr"/>
              <a:t>9</a:t>
            </a:fld>
            <a:endParaRPr lang="en-US" sz="1000" noProof="0" dirty="0"/>
          </a:p>
        </p:txBody>
      </p:sp>
      <p:sp>
        <p:nvSpPr>
          <p:cNvPr id="8" name="Titel 3">
            <a:extLst>
              <a:ext uri="{FF2B5EF4-FFF2-40B4-BE49-F238E27FC236}">
                <a16:creationId xmlns:a16="http://schemas.microsoft.com/office/drawing/2014/main" id="{09E66868-CE87-ADD1-F24F-548EC2C05256}"/>
              </a:ext>
            </a:extLst>
          </p:cNvPr>
          <p:cNvSpPr txBox="1">
            <a:spLocks/>
          </p:cNvSpPr>
          <p:nvPr/>
        </p:nvSpPr>
        <p:spPr>
          <a:xfrm>
            <a:off x="106665" y="-84904"/>
            <a:ext cx="8712000" cy="77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noProof="0" dirty="0"/>
              <a:t>Summary</a:t>
            </a:r>
          </a:p>
        </p:txBody>
      </p:sp>
      <p:sp>
        <p:nvSpPr>
          <p:cNvPr id="10" name="Textfeld 4">
            <a:extLst>
              <a:ext uri="{FF2B5EF4-FFF2-40B4-BE49-F238E27FC236}">
                <a16:creationId xmlns:a16="http://schemas.microsoft.com/office/drawing/2014/main" id="{CC4C54B5-C8DF-EF66-F35E-03E980E55792}"/>
              </a:ext>
            </a:extLst>
          </p:cNvPr>
          <p:cNvSpPr txBox="1"/>
          <p:nvPr/>
        </p:nvSpPr>
        <p:spPr>
          <a:xfrm>
            <a:off x="215801" y="782640"/>
            <a:ext cx="8602864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6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Functional OPM prototype with 10</a:t>
            </a:r>
            <a:r>
              <a:rPr lang="ru-RU" sz="16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6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0+ Hz 3</a:t>
            </a:r>
            <a:r>
              <a:rPr lang="ru-RU" sz="1600" noProof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noProof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dB </a:t>
            </a:r>
            <a:r>
              <a:rPr lang="en-US" sz="16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bandwidth und sub-</a:t>
            </a:r>
            <a:r>
              <a:rPr lang="en-US" sz="1600" noProof="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en-US" sz="16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/√Hz practical noise</a:t>
            </a: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6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OPM integrated in custom shield for the MMG measurement of the hand muscles</a:t>
            </a: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6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Demonstrated improved linearity in recording the phantom magnetic flux </a:t>
            </a: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6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in vivo recording confirms the applicability and performance in practice</a:t>
            </a:r>
          </a:p>
        </p:txBody>
      </p:sp>
      <p:pic>
        <p:nvPicPr>
          <p:cNvPr id="11" name="Grafik 21">
            <a:extLst>
              <a:ext uri="{FF2B5EF4-FFF2-40B4-BE49-F238E27FC236}">
                <a16:creationId xmlns:a16="http://schemas.microsoft.com/office/drawing/2014/main" id="{B86A4DEE-1D6B-0D34-F61B-1525B83EC0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250"/>
          <a:stretch/>
        </p:blipFill>
        <p:spPr>
          <a:xfrm rot="5400000">
            <a:off x="581722" y="2601549"/>
            <a:ext cx="1857408" cy="1725153"/>
          </a:xfrm>
          <a:prstGeom prst="roundRect">
            <a:avLst>
              <a:gd name="adj" fmla="val 10483"/>
            </a:avLst>
          </a:prstGeom>
        </p:spPr>
      </p:pic>
      <p:sp>
        <p:nvSpPr>
          <p:cNvPr id="12" name="Textfeld 6">
            <a:extLst>
              <a:ext uri="{FF2B5EF4-FFF2-40B4-BE49-F238E27FC236}">
                <a16:creationId xmlns:a16="http://schemas.microsoft.com/office/drawing/2014/main" id="{21A8EB3F-A387-E96B-B480-2588B901864A}"/>
              </a:ext>
            </a:extLst>
          </p:cNvPr>
          <p:cNvSpPr txBox="1"/>
          <p:nvPr/>
        </p:nvSpPr>
        <p:spPr>
          <a:xfrm>
            <a:off x="9439513" y="2073756"/>
            <a:ext cx="1245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>
                <a:latin typeface="Arial" panose="020B0604020202020204" pitchFamily="34" charset="0"/>
                <a:cs typeface="Arial" panose="020B0604020202020204" pitchFamily="34" charset="0"/>
              </a:rPr>
              <a:t>Outlook</a:t>
            </a:r>
          </a:p>
        </p:txBody>
      </p:sp>
      <p:sp>
        <p:nvSpPr>
          <p:cNvPr id="13" name="Textfeld 7">
            <a:extLst>
              <a:ext uri="{FF2B5EF4-FFF2-40B4-BE49-F238E27FC236}">
                <a16:creationId xmlns:a16="http://schemas.microsoft.com/office/drawing/2014/main" id="{F96FBF25-9017-8239-DD19-EB1A1AF65BF1}"/>
              </a:ext>
            </a:extLst>
          </p:cNvPr>
          <p:cNvSpPr txBox="1"/>
          <p:nvPr/>
        </p:nvSpPr>
        <p:spPr>
          <a:xfrm>
            <a:off x="191035" y="5037258"/>
            <a:ext cx="4849024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6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 micro-integration of OPM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6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Systematic case studies with developed sensor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6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Transfer to medical partner for preclinical tests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6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reliability towards space-borne platform</a:t>
            </a:r>
          </a:p>
        </p:txBody>
      </p:sp>
      <p:sp>
        <p:nvSpPr>
          <p:cNvPr id="15" name="Pfeil: nach rechts 22">
            <a:extLst>
              <a:ext uri="{FF2B5EF4-FFF2-40B4-BE49-F238E27FC236}">
                <a16:creationId xmlns:a16="http://schemas.microsoft.com/office/drawing/2014/main" id="{8EA1AB1F-E1CA-5F1D-812C-196D0BBAA1F9}"/>
              </a:ext>
            </a:extLst>
          </p:cNvPr>
          <p:cNvSpPr/>
          <p:nvPr/>
        </p:nvSpPr>
        <p:spPr>
          <a:xfrm>
            <a:off x="2498412" y="3269495"/>
            <a:ext cx="669717" cy="475884"/>
          </a:xfrm>
          <a:prstGeom prst="rightArrow">
            <a:avLst/>
          </a:prstGeom>
          <a:solidFill>
            <a:srgbClr val="009BCE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BBE5FEF-812A-1C62-8430-7221871057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2568" y="5134799"/>
            <a:ext cx="2955295" cy="1269108"/>
          </a:xfrm>
          <a:prstGeom prst="rect">
            <a:avLst/>
          </a:prstGeom>
        </p:spPr>
      </p:pic>
      <p:sp>
        <p:nvSpPr>
          <p:cNvPr id="19" name="Pfeil: nach rechts 22">
            <a:extLst>
              <a:ext uri="{FF2B5EF4-FFF2-40B4-BE49-F238E27FC236}">
                <a16:creationId xmlns:a16="http://schemas.microsoft.com/office/drawing/2014/main" id="{6B322B79-33C3-8CE6-3F64-E6589EDB4BCC}"/>
              </a:ext>
            </a:extLst>
          </p:cNvPr>
          <p:cNvSpPr/>
          <p:nvPr/>
        </p:nvSpPr>
        <p:spPr>
          <a:xfrm>
            <a:off x="5184353" y="5531411"/>
            <a:ext cx="669717" cy="475884"/>
          </a:xfrm>
          <a:prstGeom prst="rightArrow">
            <a:avLst/>
          </a:prstGeom>
          <a:solidFill>
            <a:srgbClr val="009BCE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9E6C64-A49C-122D-EDD3-7A2974EB6C80}"/>
              </a:ext>
            </a:extLst>
          </p:cNvPr>
          <p:cNvSpPr txBox="1"/>
          <p:nvPr/>
        </p:nvSpPr>
        <p:spPr>
          <a:xfrm>
            <a:off x="215801" y="4566319"/>
            <a:ext cx="1330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Outlook:</a:t>
            </a:r>
          </a:p>
        </p:txBody>
      </p:sp>
      <p:sp>
        <p:nvSpPr>
          <p:cNvPr id="20" name="Datumsplatzhalter 8">
            <a:extLst>
              <a:ext uri="{FF2B5EF4-FFF2-40B4-BE49-F238E27FC236}">
                <a16:creationId xmlns:a16="http://schemas.microsoft.com/office/drawing/2014/main" id="{E52FB32A-CFE9-D0D4-884C-5CF0CD7F4CF7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30823" y="6634915"/>
            <a:ext cx="3929063" cy="230400"/>
          </a:xfrm>
        </p:spPr>
        <p:txBody>
          <a:bodyPr/>
          <a:lstStyle>
            <a:lvl1pPr>
              <a:defRPr b="1" i="0" baseline="0">
                <a:solidFill>
                  <a:schemeClr val="tx2"/>
                </a:solidFill>
              </a:defRPr>
            </a:lvl1pPr>
          </a:lstStyle>
          <a:p>
            <a:r>
              <a:rPr lang="de-DE" sz="1000" dirty="0"/>
              <a:t>08.08.2025 </a:t>
            </a:r>
            <a:r>
              <a:rPr lang="en-US" sz="1000" dirty="0"/>
              <a:t>WOPM 2025</a:t>
            </a:r>
            <a:endParaRPr lang="de-DE" sz="1000" dirty="0"/>
          </a:p>
        </p:txBody>
      </p:sp>
      <p:sp>
        <p:nvSpPr>
          <p:cNvPr id="21" name="Fußzeilenplatzhalter 12">
            <a:extLst>
              <a:ext uri="{FF2B5EF4-FFF2-40B4-BE49-F238E27FC236}">
                <a16:creationId xmlns:a16="http://schemas.microsoft.com/office/drawing/2014/main" id="{2C5C04B7-7204-7C80-507B-75C331C4FD5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12676" y="6627600"/>
            <a:ext cx="3929063" cy="230400"/>
          </a:xfrm>
        </p:spPr>
        <p:txBody>
          <a:bodyPr/>
          <a:lstStyle>
            <a:lvl1pPr>
              <a:defRPr b="1" i="0" baseline="0">
                <a:solidFill>
                  <a:schemeClr val="tx2"/>
                </a:solidFill>
              </a:defRPr>
            </a:lvl1pPr>
          </a:lstStyle>
          <a:p>
            <a:pPr algn="r"/>
            <a:r>
              <a:rPr lang="en-US" sz="1000" dirty="0"/>
              <a:t>Victor Lebedev</a:t>
            </a:r>
            <a:endParaRPr lang="de-DE" sz="10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BB6173D-CA84-FE25-072A-7ED8A7B5DDA4}"/>
              </a:ext>
            </a:extLst>
          </p:cNvPr>
          <p:cNvGrpSpPr/>
          <p:nvPr/>
        </p:nvGrpSpPr>
        <p:grpSpPr>
          <a:xfrm>
            <a:off x="3240137" y="2524293"/>
            <a:ext cx="5383632" cy="1912819"/>
            <a:chOff x="3384153" y="2945255"/>
            <a:chExt cx="4663552" cy="174417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0F94E84-7B21-3CDE-A45C-D11702C3A1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84153" y="2945255"/>
              <a:ext cx="4663552" cy="174417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1C2943E-F3AA-5005-94C8-D6A807220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01587" y="2960656"/>
              <a:ext cx="810839" cy="5060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73628201"/>
      </p:ext>
    </p:extLst>
  </p:cSld>
  <p:clrMapOvr>
    <a:masterClrMapping/>
  </p:clrMapOvr>
</p:sld>
</file>

<file path=ppt/theme/theme1.xml><?xml version="1.0" encoding="utf-8"?>
<a:theme xmlns:a="http://schemas.openxmlformats.org/drawingml/2006/main" name="60007_4zu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BCE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400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60007_4zu3</Template>
  <TotalTime>0</TotalTime>
  <Words>733</Words>
  <Application>Microsoft Office PowerPoint</Application>
  <PresentationFormat>Custom</PresentationFormat>
  <Paragraphs>170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Cambria Math</vt:lpstr>
      <vt:lpstr>Google Sans</vt:lpstr>
      <vt:lpstr>Wingdings</vt:lpstr>
      <vt:lpstr>60007_4zu3</vt:lpstr>
      <vt:lpstr>PowerPoint Presentation</vt:lpstr>
      <vt:lpstr>MyoQuant – Myography with OPMs </vt:lpstr>
      <vt:lpstr>Magnetic sensor requirements</vt:lpstr>
      <vt:lpstr>OPM in moderately optically dense vapor</vt:lpstr>
      <vt:lpstr>OPM with miniature probe</vt:lpstr>
      <vt:lpstr>MyoQuant MMG OPM demonstrator</vt:lpstr>
      <vt:lpstr>Commercial vs MyoQuant OPM</vt:lpstr>
      <vt:lpstr>Proof-of-principle MMG in demonstrator</vt:lpstr>
      <vt:lpstr>PowerPoint Presentation</vt:lpstr>
      <vt:lpstr>Thanks!</vt:lpstr>
    </vt:vector>
  </TitlesOfParts>
  <Company>Physikalisch Technische Bundesanstalt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futter01</dc:creator>
  <dc:description>600 07 b</dc:description>
  <cp:lastModifiedBy>Victor Lebedev</cp:lastModifiedBy>
  <cp:revision>723</cp:revision>
  <cp:lastPrinted>2018-05-16T08:14:37Z</cp:lastPrinted>
  <dcterms:created xsi:type="dcterms:W3CDTF">2014-12-22T13:32:25Z</dcterms:created>
  <dcterms:modified xsi:type="dcterms:W3CDTF">2025-08-04T15:24:37Z</dcterms:modified>
  <cp:category>alle</cp:category>
</cp:coreProperties>
</file>