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5" r:id="rId2"/>
    <p:sldId id="273" r:id="rId3"/>
    <p:sldId id="349" r:id="rId4"/>
    <p:sldId id="322" r:id="rId5"/>
    <p:sldId id="328" r:id="rId6"/>
    <p:sldId id="301" r:id="rId7"/>
    <p:sldId id="336" r:id="rId8"/>
    <p:sldId id="350" r:id="rId9"/>
    <p:sldId id="351" r:id="rId10"/>
    <p:sldId id="330" r:id="rId11"/>
    <p:sldId id="335" r:id="rId12"/>
    <p:sldId id="334" r:id="rId13"/>
    <p:sldId id="333" r:id="rId14"/>
    <p:sldId id="332" r:id="rId15"/>
    <p:sldId id="331" r:id="rId16"/>
    <p:sldId id="339" r:id="rId17"/>
    <p:sldId id="340" r:id="rId18"/>
    <p:sldId id="337" r:id="rId19"/>
    <p:sldId id="338" r:id="rId20"/>
    <p:sldId id="341" r:id="rId21"/>
    <p:sldId id="343" r:id="rId22"/>
    <p:sldId id="344" r:id="rId23"/>
    <p:sldId id="345" r:id="rId24"/>
    <p:sldId id="346" r:id="rId25"/>
    <p:sldId id="318" r:id="rId26"/>
    <p:sldId id="347" r:id="rId27"/>
    <p:sldId id="321" r:id="rId28"/>
    <p:sldId id="320" r:id="rId29"/>
    <p:sldId id="348" r:id="rId30"/>
    <p:sldId id="352" r:id="rId3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33" autoAdjust="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81A77-0568-49ED-BF58-2CE2DC5BCEB0}" type="datetimeFigureOut">
              <a:rPr lang="pl-PL" smtClean="0"/>
              <a:t>7.08.2025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20AB6-9639-465B-899D-83159F51D2D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6765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My name is Grzegorz. Thank you so much for having me here. It's my true pleasure to tell you a little bit about about GNOME. </a:t>
            </a:r>
            <a:endParaRPr lang="pl-PL"/>
          </a:p>
          <a:p>
            <a:endParaRPr lang="en-US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54B58F-B2B4-4694-82C9-9AED9A60D86E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3630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16307-F0E3-8B07-AE44-5F010F4E76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5E9FE7-320D-1259-710A-4BC4C5BDD9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CC6CC-7CCF-5871-F0B4-6AE63C4E2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1CD13-388A-D25A-B168-763F9A19D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9B3EE-0C47-466D-6D6A-09DDDBCB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017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84E77-8B46-4F8D-CB02-6EF571A23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A4EDBA-D2C9-05DA-6F78-E049B699B7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31EE9-F44C-7703-8EFE-B7820ACD0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ADDFF-6AEE-577F-425D-09648ED98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7F20B6-B37F-A5D4-A56D-8B44E389E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794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2F17AC-8D11-C8F0-82BA-5EFF784239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787614-0F91-67E0-8DC6-BCF8EB62EA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B0891-EA2E-E0B1-65DC-FA1CC37FD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5FD06-135F-E82E-2BBE-190C5FD44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44D7C-5FFF-C33C-42F5-FA8E27371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0885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2BEBE8-5A1D-43D6-BE58-74013D438E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781595" cy="6858000"/>
          </a:xfrm>
          <a:custGeom>
            <a:avLst/>
            <a:gdLst>
              <a:gd name="connsiteX0" fmla="*/ 0 w 6781595"/>
              <a:gd name="connsiteY0" fmla="*/ 0 h 6858000"/>
              <a:gd name="connsiteX1" fmla="*/ 6781595 w 6781595"/>
              <a:gd name="connsiteY1" fmla="*/ 0 h 6858000"/>
              <a:gd name="connsiteX2" fmla="*/ 3441690 w 6781595"/>
              <a:gd name="connsiteY2" fmla="*/ 6858000 h 6858000"/>
              <a:gd name="connsiteX3" fmla="*/ 0 w 6781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595" h="6858000">
                <a:moveTo>
                  <a:pt x="0" y="0"/>
                </a:moveTo>
                <a:lnTo>
                  <a:pt x="6781595" y="0"/>
                </a:lnTo>
                <a:lnTo>
                  <a:pt x="34416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6632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09994-5144-0C52-2692-097E08033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1FCD2-A980-BF2C-92FA-953B22F0D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4ACB8-8266-BC70-46BC-4DD849234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04647-14D5-9DA7-DA1C-00E7F620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B5D48-44DE-408E-182F-B64307B25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2359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55BAA-2D13-AC67-44FA-AB4168DA3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4FD4D-1DE2-FFDA-8243-9CEA82AFB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FE11E-07BC-55B7-FC59-FB1D6AB01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0C1B5-7640-6A0F-BB50-9EA8F78FD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181A4-0593-B438-901F-5DD6A8BD4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738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BB87D-635E-7E57-0693-D99C27841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FDA3B-84B9-DE54-1883-A0FB4AE8E4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285C7E-55A9-AB0E-A18D-72D2C2C23A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4C9BA0-D3FE-19E5-1B32-6D9D4BA56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527C9-D064-7915-7BD5-A34ED857B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A07761-5B2F-4D8E-ECAC-3D2AC799E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9908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BE690-F9BA-C4DD-0CE6-561724030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178F71-1AFE-DE4B-CD93-1E3B71112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52D89-B5FA-46B6-48BF-3E74A7351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93E051-D589-F3B2-D3E5-C9F2AA4380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C17BF9-DD35-5D17-0A27-2DBF30E4E7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191E37-4154-B024-BCA7-1FCC9860B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A69320-A3A1-C0AB-E804-ADE20431C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F9DF79-3735-5F24-D9B3-0FA3DE97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114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244BF-0C4C-32AF-9E3D-54AD39FF0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D057F5-6496-D473-2148-1E10581F3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5D5985-6CB1-2422-6781-DEFB0DF7C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3F3A53-76D0-87A0-F9D5-DF65D6E7B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9833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3275C4-EA9C-556E-D189-4F1E70475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8AF12C-D017-1F7C-F9C5-05EC9A418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58AD2E-495C-39BC-888E-B95281E12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34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5EB30-6326-7099-9834-E062B85CD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EC0A4-AFA8-A5DC-49EE-D38E3FD7E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628C14-BED1-AE8F-F131-57F40E900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920EF8-C6C8-4297-34F4-3CF1D4F53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0C1BB1-734A-8DFD-F429-CC02B67C9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6171E7-3ED2-050F-E2F3-85D1B9610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858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72431-20C1-CB33-8A1C-D0F1D22E3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83601C-F920-3F41-8D5C-6C3EF05657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3863D1-6226-BB22-3207-83766DBC72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E1E12D-21FB-865E-CF3B-BE4E49804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E00699-E79F-9584-E905-714C56F53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00E54D-5DED-2F48-7631-E629AAC91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209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9FB3C0-8B23-DA2F-A877-61C0D74BC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pl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B26A64-EA15-62B6-D5E4-35D3F0B22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l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D50C8-9729-AA0B-9BE1-F3637F3CA9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7E145-5CBA-5A2B-BD6F-14C10F875A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B8214-DD44-2104-2ED3-DCB95FE56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055DD6-68B9-43D3-98EE-85E5D6639F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828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gif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image" Target="../media/image35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3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image" Target="../media/image35.png"/><Relationship Id="rId4" Type="http://schemas.openxmlformats.org/officeDocument/2006/relationships/image" Target="../media/image36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image" Target="../media/image28.png"/><Relationship Id="rId7" Type="http://schemas.openxmlformats.org/officeDocument/2006/relationships/image" Target="../media/image33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9.png"/><Relationship Id="rId10" Type="http://schemas.openxmlformats.org/officeDocument/2006/relationships/image" Target="../media/image38.png"/><Relationship Id="rId4" Type="http://schemas.openxmlformats.org/officeDocument/2006/relationships/image" Target="../media/image36.png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png"/><Relationship Id="rId7" Type="http://schemas.openxmlformats.org/officeDocument/2006/relationships/image" Target="../media/image3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38.png"/><Relationship Id="rId5" Type="http://schemas.openxmlformats.org/officeDocument/2006/relationships/image" Target="../media/image36.png"/><Relationship Id="rId10" Type="http://schemas.openxmlformats.org/officeDocument/2006/relationships/image" Target="../media/image34.png"/><Relationship Id="rId4" Type="http://schemas.openxmlformats.org/officeDocument/2006/relationships/image" Target="../media/image40.png"/><Relationship Id="rId9" Type="http://schemas.openxmlformats.org/officeDocument/2006/relationships/image" Target="../media/image3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gif"/><Relationship Id="rId5" Type="http://schemas.openxmlformats.org/officeDocument/2006/relationships/image" Target="../media/image42.gif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7.png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7.gif"/><Relationship Id="rId7" Type="http://schemas.openxmlformats.org/officeDocument/2006/relationships/image" Target="../media/image23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49.png"/><Relationship Id="rId4" Type="http://schemas.openxmlformats.org/officeDocument/2006/relationships/image" Target="../media/image3.png"/><Relationship Id="rId9" Type="http://schemas.openxmlformats.org/officeDocument/2006/relationships/image" Target="../media/image48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32.gif"/><Relationship Id="rId5" Type="http://schemas.openxmlformats.org/officeDocument/2006/relationships/image" Target="../media/image24.png"/><Relationship Id="rId10" Type="http://schemas.openxmlformats.org/officeDocument/2006/relationships/image" Target="../media/image31.png"/><Relationship Id="rId4" Type="http://schemas.openxmlformats.org/officeDocument/2006/relationships/image" Target="../media/image23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5190F88-481F-47DC-AA00-C599388DA082}"/>
              </a:ext>
            </a:extLst>
          </p:cNvPr>
          <p:cNvSpPr txBox="1"/>
          <p:nvPr/>
        </p:nvSpPr>
        <p:spPr>
          <a:xfrm>
            <a:off x="469502" y="1212767"/>
            <a:ext cx="7321560" cy="150810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600" dirty="0">
                <a:solidFill>
                  <a:schemeClr val="bg1">
                    <a:lumMod val="49000"/>
                  </a:schemeClr>
                </a:solidFill>
                <a:latin typeface="Georgia Pro"/>
                <a:ea typeface="+mn-lt"/>
                <a:cs typeface="+mn-lt"/>
              </a:rPr>
              <a:t>Searching for dark matter with comagnetometers</a:t>
            </a:r>
            <a:endParaRPr lang="pl-PL" sz="4600" dirty="0">
              <a:solidFill>
                <a:schemeClr val="bg1">
                  <a:lumMod val="49000"/>
                </a:schemeClr>
              </a:solidFill>
              <a:latin typeface="Georgia Pro"/>
              <a:ea typeface="+mn-lt"/>
              <a:cs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3BC8D6-0716-46B7-BC96-E20B1201B197}"/>
              </a:ext>
            </a:extLst>
          </p:cNvPr>
          <p:cNvSpPr/>
          <p:nvPr/>
        </p:nvSpPr>
        <p:spPr>
          <a:xfrm flipH="1">
            <a:off x="10040786" y="692743"/>
            <a:ext cx="207034" cy="914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81FAC3-9F0C-4DF2-A5DB-9CF8F9ED21A6}"/>
              </a:ext>
            </a:extLst>
          </p:cNvPr>
          <p:cNvSpPr/>
          <p:nvPr/>
        </p:nvSpPr>
        <p:spPr>
          <a:xfrm flipH="1">
            <a:off x="10348900" y="692743"/>
            <a:ext cx="1843100" cy="914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61363E-CC53-491A-B57F-DAB84B38B73A}"/>
              </a:ext>
            </a:extLst>
          </p:cNvPr>
          <p:cNvSpPr/>
          <p:nvPr/>
        </p:nvSpPr>
        <p:spPr>
          <a:xfrm flipH="1">
            <a:off x="9732672" y="692743"/>
            <a:ext cx="207034" cy="914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672" y="65709"/>
            <a:ext cx="1913467" cy="497501"/>
          </a:xfrm>
          <a:prstGeom prst="rect">
            <a:avLst/>
          </a:prstGeom>
        </p:spPr>
      </p:pic>
      <p:pic>
        <p:nvPicPr>
          <p:cNvPr id="6" name="Obraz 5" descr="Obraz zawierający niebieskie&#10;&#10;Opis wygenerowany automatycznie">
            <a:extLst>
              <a:ext uri="{FF2B5EF4-FFF2-40B4-BE49-F238E27FC236}">
                <a16:creationId xmlns:a16="http://schemas.microsoft.com/office/drawing/2014/main" id="{8B49DB7A-4A53-4AF7-059D-A04C0AF281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977" r="-392" b="549"/>
          <a:stretch/>
        </p:blipFill>
        <p:spPr>
          <a:xfrm>
            <a:off x="8209190" y="2743125"/>
            <a:ext cx="3705445" cy="3827514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0BD087B4-1747-20D0-E7D4-737476779EA4}"/>
              </a:ext>
            </a:extLst>
          </p:cNvPr>
          <p:cNvSpPr txBox="1"/>
          <p:nvPr/>
        </p:nvSpPr>
        <p:spPr>
          <a:xfrm>
            <a:off x="465551" y="4077222"/>
            <a:ext cx="5963241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600" dirty="0">
                <a:solidFill>
                  <a:schemeClr val="bg1">
                    <a:lumMod val="50000"/>
                  </a:schemeClr>
                </a:solidFill>
                <a:latin typeface="Georgia Pro"/>
                <a:ea typeface="+mn-lt"/>
                <a:cs typeface="+mn-lt"/>
              </a:rPr>
              <a:t>August 8 2025 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Georgia Pro"/>
                <a:ea typeface="+mn-lt"/>
                <a:cs typeface="+mn-lt"/>
              </a:rPr>
              <a:t> </a:t>
            </a:r>
            <a:endParaRPr lang="pl-PL" sz="1600" dirty="0">
              <a:solidFill>
                <a:schemeClr val="bg1">
                  <a:lumMod val="50000"/>
                </a:schemeClr>
              </a:solidFill>
              <a:latin typeface="Georgia Pro"/>
              <a:ea typeface="+mn-lt"/>
              <a:cs typeface="+mn-lt"/>
            </a:endParaRPr>
          </a:p>
          <a:p>
            <a:endParaRPr lang="pl-PL" sz="1600" dirty="0">
              <a:solidFill>
                <a:schemeClr val="bg1">
                  <a:lumMod val="50000"/>
                </a:schemeClr>
              </a:solidFill>
              <a:latin typeface="Georgia Pro"/>
              <a:cs typeface="Segoe UI"/>
            </a:endParaRPr>
          </a:p>
          <a:p>
            <a:r>
              <a:rPr lang="pl-PL" sz="1600" dirty="0">
                <a:solidFill>
                  <a:schemeClr val="bg1">
                    <a:lumMod val="50000"/>
                  </a:schemeClr>
                </a:solidFill>
                <a:latin typeface="Georgia Pro"/>
                <a:cs typeface="Segoe UI"/>
              </a:rPr>
              <a:t>WOPM 2025 @ PSI </a:t>
            </a:r>
          </a:p>
          <a:p>
            <a:endParaRPr lang="pl-PL" sz="1600" dirty="0">
              <a:solidFill>
                <a:schemeClr val="bg1">
                  <a:lumMod val="50000"/>
                </a:schemeClr>
              </a:solidFill>
              <a:latin typeface="Georgia Pro"/>
              <a:cs typeface="Segoe UI"/>
            </a:endParaRPr>
          </a:p>
          <a:p>
            <a:r>
              <a:rPr lang="pl-PL" sz="1600" dirty="0">
                <a:solidFill>
                  <a:schemeClr val="bg1">
                    <a:lumMod val="50000"/>
                  </a:schemeClr>
                </a:solidFill>
                <a:latin typeface="Georgia Pro"/>
                <a:cs typeface="Segoe UI"/>
              </a:rPr>
              <a:t>Daniel </a:t>
            </a:r>
            <a:r>
              <a:rPr lang="pl-PL" sz="16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Segoe UI"/>
              </a:rPr>
              <a:t>Gavilán</a:t>
            </a:r>
            <a:r>
              <a:rPr lang="pl-PL" sz="1600" dirty="0">
                <a:solidFill>
                  <a:schemeClr val="bg1">
                    <a:lumMod val="50000"/>
                  </a:schemeClr>
                </a:solidFill>
                <a:latin typeface="Georgia Pro"/>
                <a:cs typeface="Segoe UI"/>
              </a:rPr>
              <a:t>-Martin &amp; Grzegorz (Greg) Łukasiewicz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Georgia Pro"/>
                <a:cs typeface="Segoe UI"/>
              </a:rPr>
              <a:t>​</a:t>
            </a:r>
            <a:endParaRPr lang="pl-PL" sz="1600" dirty="0">
              <a:solidFill>
                <a:schemeClr val="bg1">
                  <a:lumMod val="50000"/>
                </a:schemeClr>
              </a:solidFill>
              <a:latin typeface="Georgia Pro"/>
              <a:cs typeface="Segoe UI"/>
            </a:endParaRPr>
          </a:p>
        </p:txBody>
      </p:sp>
      <p:sp>
        <p:nvSpPr>
          <p:cNvPr id="3" name="pole tekstowe 3">
            <a:extLst>
              <a:ext uri="{FF2B5EF4-FFF2-40B4-BE49-F238E27FC236}">
                <a16:creationId xmlns:a16="http://schemas.microsoft.com/office/drawing/2014/main" id="{23A93E53-2CDD-A6FB-BB8E-EDDA36FBEBDA}"/>
              </a:ext>
            </a:extLst>
          </p:cNvPr>
          <p:cNvSpPr txBox="1"/>
          <p:nvPr/>
        </p:nvSpPr>
        <p:spPr>
          <a:xfrm>
            <a:off x="8146825" y="1971827"/>
            <a:ext cx="397492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GNOME 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(Global Network of Optical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Magnetometers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for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exotic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physics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)</a:t>
            </a:r>
            <a:endParaRPr lang="pl-PL" sz="16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983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5111A-1BDD-178B-8E6C-6B2DC191D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750DCEF-4808-37E0-45CC-EF2B03F0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10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6B404A1C-7517-9C4D-C4A9-2050B023495A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86610E01-8718-BBFC-ABAB-4B412D3500E5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24D95402-EEAD-52C9-4F27-29711A31879D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9392BB28-03ED-AFEE-4FCE-0980734D421F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33989BE6-BE13-7EC1-8F12-CC027E1B8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29CF87BB-AB92-455E-74C6-626D7726F657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96EE035E-62CD-AE41-CD01-042CEE152FA6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B64A411-C9C8-AF05-1964-E883DF0B0080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F2FE2D1-B312-FA77-86D9-D016EE77A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86" y="1026324"/>
            <a:ext cx="5362326" cy="939470"/>
          </a:xfrm>
          <a:prstGeom prst="rect">
            <a:avLst/>
          </a:prstGeom>
        </p:spPr>
      </p:pic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D1F4A99B-3C4F-8927-D6F0-EA27771E068A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63" name="Picture 62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487FF7F1-747E-E991-BE21-5B060A6C38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" t="12816" r="11232" b="11762"/>
          <a:stretch>
            <a:fillRect/>
          </a:stretch>
        </p:blipFill>
        <p:spPr>
          <a:xfrm>
            <a:off x="398286" y="1891192"/>
            <a:ext cx="2712001" cy="245004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A3B98708-F404-F9E6-BDEE-8BF591999C87}"/>
              </a:ext>
            </a:extLst>
          </p:cNvPr>
          <p:cNvSpPr txBox="1"/>
          <p:nvPr/>
        </p:nvSpPr>
        <p:spPr>
          <a:xfrm>
            <a:off x="1631156" y="823171"/>
            <a:ext cx="6824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Bloch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equations</a:t>
            </a:r>
            <a:endParaRPr lang="pl-P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552CE3-0D8B-A6CB-BDEA-CFB323806060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D95FCF-65DB-6142-64C5-EB91D36D70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09" y="2374332"/>
            <a:ext cx="1150101" cy="456330"/>
          </a:xfrm>
          <a:prstGeom prst="rect">
            <a:avLst/>
          </a:prstGeom>
        </p:spPr>
      </p:pic>
      <p:sp>
        <p:nvSpPr>
          <p:cNvPr id="9" name="TextBox 11">
            <a:extLst>
              <a:ext uri="{FF2B5EF4-FFF2-40B4-BE49-F238E27FC236}">
                <a16:creationId xmlns:a16="http://schemas.microsoft.com/office/drawing/2014/main" id="{5943F290-A6EF-5911-C053-1A722882AC79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22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BD14B-1DA1-FC8E-9B89-E63FA586E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6859B0A-8C60-1173-270B-E09F9CA8E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11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08A28865-1A61-7D6F-914D-F8DAC2D8A5CD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9FCF8A3F-4B50-6001-89D7-4CA9F8E90D12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C9BEB9B4-E47D-23FF-54C6-CE9A68F9DFA2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5A322590-2FD0-7E28-AA52-66B0D548150D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8869B54A-87B9-13B6-3FD7-B6542ECC0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9CDD1D10-E96D-A5CC-863F-5CC780655CC4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1">
            <a:extLst>
              <a:ext uri="{FF2B5EF4-FFF2-40B4-BE49-F238E27FC236}">
                <a16:creationId xmlns:a16="http://schemas.microsoft.com/office/drawing/2014/main" id="{C409B533-BDCB-D30B-499C-7B861C4D361A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6E797BB-28C5-518D-3A68-41A4E5105415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35F2E57-8B65-74A8-D467-585FB73BAAFA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9FD4697-0006-C11D-2BA3-703BA39AA2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86" y="1026324"/>
            <a:ext cx="5362326" cy="939470"/>
          </a:xfrm>
          <a:prstGeom prst="rect">
            <a:avLst/>
          </a:prstGeom>
        </p:spPr>
      </p:pic>
      <p:pic>
        <p:nvPicPr>
          <p:cNvPr id="59" name="Picture 10">
            <a:extLst>
              <a:ext uri="{FF2B5EF4-FFF2-40B4-BE49-F238E27FC236}">
                <a16:creationId xmlns:a16="http://schemas.microsoft.com/office/drawing/2014/main" id="{0E2161CC-DC0A-9963-9CE5-E47F66EE70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8"/>
          <a:stretch>
            <a:fillRect/>
          </a:stretch>
        </p:blipFill>
        <p:spPr bwMode="auto">
          <a:xfrm>
            <a:off x="3307467" y="2191499"/>
            <a:ext cx="4071364" cy="171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7A8A84A4-C61E-8022-252A-35CDD72019E3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63" name="Picture 62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22B93860-5D78-1D73-2FED-EFFF50AF4B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" t="12816" r="11232" b="11762"/>
          <a:stretch>
            <a:fillRect/>
          </a:stretch>
        </p:blipFill>
        <p:spPr>
          <a:xfrm>
            <a:off x="398286" y="1891192"/>
            <a:ext cx="2712001" cy="245004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651AFC5-5B9C-DEA1-99CF-9C4190003ABB}"/>
              </a:ext>
            </a:extLst>
          </p:cNvPr>
          <p:cNvSpPr txBox="1"/>
          <p:nvPr/>
        </p:nvSpPr>
        <p:spPr>
          <a:xfrm>
            <a:off x="1631156" y="823171"/>
            <a:ext cx="6824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Bloch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equations</a:t>
            </a:r>
            <a:endParaRPr lang="pl-P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939509-D488-6A25-9234-E3CA76E721F3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0DDFC1-2F91-F121-5B8C-B3D0DBFFFB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09" y="2374332"/>
            <a:ext cx="1150101" cy="45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37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3DC743-7697-DE03-3C55-BD1B3916A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F4DF27B4-84AD-D862-663D-F9A850018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12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B5881373-686D-2B42-CF93-5FFD90DE6C10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BBA69670-E1BA-CDC3-6888-CED73E22D81C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FF79D004-0476-A181-AB1A-1CA647950A4F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E3867B7B-5770-BB03-FD1F-11F8CC32FEF5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A6BFFDC3-75AD-D6D1-410E-9A55141AC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0D5F1FF7-CE12-42D9-29E8-66AAEC18298E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EAF93AC-34D4-F638-64FA-1BFA3223635C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6F2F735-1050-20CB-559A-DD51D0E86680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2C262658-6C54-378E-3520-09F21A889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86" y="1026324"/>
            <a:ext cx="5362326" cy="939470"/>
          </a:xfrm>
          <a:prstGeom prst="rect">
            <a:avLst/>
          </a:prstGeom>
        </p:spPr>
      </p:pic>
      <p:pic>
        <p:nvPicPr>
          <p:cNvPr id="57" name="Picture 4">
            <a:extLst>
              <a:ext uri="{FF2B5EF4-FFF2-40B4-BE49-F238E27FC236}">
                <a16:creationId xmlns:a16="http://schemas.microsoft.com/office/drawing/2014/main" id="{B0D790F2-C06E-A5A4-75D3-FF5AE14444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7"/>
          <a:stretch>
            <a:fillRect/>
          </a:stretch>
        </p:blipFill>
        <p:spPr bwMode="auto">
          <a:xfrm>
            <a:off x="7849407" y="1569588"/>
            <a:ext cx="3985513" cy="241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0">
            <a:extLst>
              <a:ext uri="{FF2B5EF4-FFF2-40B4-BE49-F238E27FC236}">
                <a16:creationId xmlns:a16="http://schemas.microsoft.com/office/drawing/2014/main" id="{1901DB54-20E8-439C-2F1C-E7ACED78CF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8"/>
          <a:stretch>
            <a:fillRect/>
          </a:stretch>
        </p:blipFill>
        <p:spPr bwMode="auto">
          <a:xfrm>
            <a:off x="3307467" y="2191499"/>
            <a:ext cx="4071364" cy="171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41C0015E-3216-460F-5BD5-8B32E2A3DA28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63" name="Picture 62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01C079F5-DAF5-9AA9-53C7-C7FB1342E1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" t="12816" r="11232" b="11762"/>
          <a:stretch>
            <a:fillRect/>
          </a:stretch>
        </p:blipFill>
        <p:spPr>
          <a:xfrm>
            <a:off x="398286" y="1891192"/>
            <a:ext cx="2712001" cy="245004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07B7C747-A8A7-234A-47A5-76CAB034B633}"/>
              </a:ext>
            </a:extLst>
          </p:cNvPr>
          <p:cNvSpPr txBox="1"/>
          <p:nvPr/>
        </p:nvSpPr>
        <p:spPr>
          <a:xfrm>
            <a:off x="1631156" y="823171"/>
            <a:ext cx="6824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Bloch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equations</a:t>
            </a:r>
            <a:endParaRPr lang="pl-P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7DFB78-BC3F-22B8-E80D-9BA593FBA050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A3D6F3-A2CF-CB80-350A-AAD27ED24A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09" y="2374332"/>
            <a:ext cx="1150101" cy="456330"/>
          </a:xfrm>
          <a:prstGeom prst="rect">
            <a:avLst/>
          </a:prstGeom>
        </p:spPr>
      </p:pic>
      <p:sp>
        <p:nvSpPr>
          <p:cNvPr id="8" name="TextBox 11">
            <a:extLst>
              <a:ext uri="{FF2B5EF4-FFF2-40B4-BE49-F238E27FC236}">
                <a16:creationId xmlns:a16="http://schemas.microsoft.com/office/drawing/2014/main" id="{E7F11321-0F0A-959D-964B-C5BC43B28141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360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724C6-67FB-BE22-17B7-4F046D471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4DE527A-116E-34D5-3561-9A724070A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13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E9ECEBEF-A02B-12B4-2A5F-63581B238B48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AF5ED628-6C28-7768-372F-5D9ED3C69583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CE6A07CF-89A7-6F03-DE89-3F620EC4F2E2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0E6988DE-8FCF-4A00-FB69-D4E9EB72BE9C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25529D13-D539-D9D0-5024-B08C0F5F5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16432424-EB37-19F5-5769-C8F20152F366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7717600-0158-1432-4435-E683C6FC1456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F3355ED-BD17-B0AB-4EFB-3E106655932F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8D93FA4E-29C8-140B-3DE9-121A9F26C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86" y="1026324"/>
            <a:ext cx="5362326" cy="939470"/>
          </a:xfrm>
          <a:prstGeom prst="rect">
            <a:avLst/>
          </a:prstGeom>
        </p:spPr>
      </p:pic>
      <p:pic>
        <p:nvPicPr>
          <p:cNvPr id="57" name="Picture 4">
            <a:extLst>
              <a:ext uri="{FF2B5EF4-FFF2-40B4-BE49-F238E27FC236}">
                <a16:creationId xmlns:a16="http://schemas.microsoft.com/office/drawing/2014/main" id="{FBAA6457-1CAC-5236-62E1-9DC2C5005F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7"/>
          <a:stretch>
            <a:fillRect/>
          </a:stretch>
        </p:blipFill>
        <p:spPr bwMode="auto">
          <a:xfrm>
            <a:off x="7849407" y="1569588"/>
            <a:ext cx="3985513" cy="241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0">
            <a:extLst>
              <a:ext uri="{FF2B5EF4-FFF2-40B4-BE49-F238E27FC236}">
                <a16:creationId xmlns:a16="http://schemas.microsoft.com/office/drawing/2014/main" id="{DD500117-B25A-6DE7-E0AC-BCE757B3EC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8"/>
          <a:stretch>
            <a:fillRect/>
          </a:stretch>
        </p:blipFill>
        <p:spPr bwMode="auto">
          <a:xfrm>
            <a:off x="3307467" y="2191499"/>
            <a:ext cx="4071364" cy="171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7279292B-F8E9-8D00-0D7B-9228B5E36FC7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63" name="Picture 62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ED80065F-C1B9-FFE4-4780-F2E92360A7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" t="12816" r="11232" b="11762"/>
          <a:stretch>
            <a:fillRect/>
          </a:stretch>
        </p:blipFill>
        <p:spPr>
          <a:xfrm>
            <a:off x="398286" y="1891192"/>
            <a:ext cx="2712001" cy="2450046"/>
          </a:xfrm>
          <a:prstGeom prst="rect">
            <a:avLst/>
          </a:prstGeom>
        </p:spPr>
      </p:pic>
      <p:pic>
        <p:nvPicPr>
          <p:cNvPr id="60" name="Picture 59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C3701254-18DA-A646-EEFE-B38190643B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" t="11617" r="13882" b="10651"/>
          <a:stretch>
            <a:fillRect/>
          </a:stretch>
        </p:blipFill>
        <p:spPr>
          <a:xfrm>
            <a:off x="437771" y="3880203"/>
            <a:ext cx="2665119" cy="265180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C74030C0-D64E-EBF2-7058-3492776A44AF}"/>
              </a:ext>
            </a:extLst>
          </p:cNvPr>
          <p:cNvSpPr txBox="1"/>
          <p:nvPr/>
        </p:nvSpPr>
        <p:spPr>
          <a:xfrm>
            <a:off x="1631156" y="823171"/>
            <a:ext cx="6824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Bloch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equations</a:t>
            </a:r>
            <a:endParaRPr lang="pl-P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F9F53D-EE38-9DA7-E37E-8C1AD1EBE930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86D697-5BD0-E7B7-5594-911F3EED0F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209" y="2374332"/>
            <a:ext cx="1150101" cy="456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2E9794-0FB3-5EFE-B133-D06DA3909B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208" y="4708201"/>
            <a:ext cx="1150101" cy="343844"/>
          </a:xfrm>
          <a:prstGeom prst="rect">
            <a:avLst/>
          </a:prstGeom>
        </p:spPr>
      </p:pic>
      <p:sp>
        <p:nvSpPr>
          <p:cNvPr id="8" name="TextBox 11">
            <a:extLst>
              <a:ext uri="{FF2B5EF4-FFF2-40B4-BE49-F238E27FC236}">
                <a16:creationId xmlns:a16="http://schemas.microsoft.com/office/drawing/2014/main" id="{CB67B47E-69D7-0360-B46E-1073D677035A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176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5D3E52-3654-8BD4-18FA-5A083A5A8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4A498B8-A5D7-EA61-F366-3D87E3F48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14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F893EDFD-985E-64AF-BC58-408110A5ABA5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4BA6B5CB-0674-E7FC-2256-B99F80EF5108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CE7720E7-F98C-AD79-D8CC-DF6B486EB270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702C6D0B-A5B7-F646-E9A9-5B267CD22278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CC975624-D499-3890-0BD4-5D1EE4D7A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6B1E9023-BBB7-8F7F-5ED1-1E405F34905C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1F609E2-1DC4-34AB-EDEA-1B7293587B99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9CA89D9-1018-98F5-0C03-E6CF1DB6B4B2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5FFECF6C-AE29-FB3E-6651-B6DBAB052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86" y="1026324"/>
            <a:ext cx="5362326" cy="939470"/>
          </a:xfrm>
          <a:prstGeom prst="rect">
            <a:avLst/>
          </a:prstGeom>
        </p:spPr>
      </p:pic>
      <p:pic>
        <p:nvPicPr>
          <p:cNvPr id="57" name="Picture 4">
            <a:extLst>
              <a:ext uri="{FF2B5EF4-FFF2-40B4-BE49-F238E27FC236}">
                <a16:creationId xmlns:a16="http://schemas.microsoft.com/office/drawing/2014/main" id="{81863A91-A9EF-1550-A481-A8FA893214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7"/>
          <a:stretch>
            <a:fillRect/>
          </a:stretch>
        </p:blipFill>
        <p:spPr bwMode="auto">
          <a:xfrm>
            <a:off x="7849407" y="1569588"/>
            <a:ext cx="3985513" cy="241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6">
            <a:extLst>
              <a:ext uri="{FF2B5EF4-FFF2-40B4-BE49-F238E27FC236}">
                <a16:creationId xmlns:a16="http://schemas.microsoft.com/office/drawing/2014/main" id="{7855BF95-A385-6B8E-946A-89D9EB1290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0"/>
          <a:stretch>
            <a:fillRect/>
          </a:stretch>
        </p:blipFill>
        <p:spPr bwMode="auto">
          <a:xfrm>
            <a:off x="3281818" y="4702025"/>
            <a:ext cx="4071363" cy="172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0">
            <a:extLst>
              <a:ext uri="{FF2B5EF4-FFF2-40B4-BE49-F238E27FC236}">
                <a16:creationId xmlns:a16="http://schemas.microsoft.com/office/drawing/2014/main" id="{FFDCB180-F964-798C-796F-CE0F0E1980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8"/>
          <a:stretch>
            <a:fillRect/>
          </a:stretch>
        </p:blipFill>
        <p:spPr bwMode="auto">
          <a:xfrm>
            <a:off x="3307467" y="2191499"/>
            <a:ext cx="4071364" cy="171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5703950F-DB9C-153D-5B52-E9BF3947CBC1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63" name="Picture 62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DD0A8130-235C-7F94-9387-99083079EA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" t="12816" r="11232" b="11762"/>
          <a:stretch>
            <a:fillRect/>
          </a:stretch>
        </p:blipFill>
        <p:spPr>
          <a:xfrm>
            <a:off x="398286" y="1891192"/>
            <a:ext cx="2712001" cy="2450046"/>
          </a:xfrm>
          <a:prstGeom prst="rect">
            <a:avLst/>
          </a:prstGeom>
        </p:spPr>
      </p:pic>
      <p:pic>
        <p:nvPicPr>
          <p:cNvPr id="60" name="Picture 59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57A06B73-53B1-1666-BEA3-84C2FF39C8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" t="11617" r="13882" b="10651"/>
          <a:stretch>
            <a:fillRect/>
          </a:stretch>
        </p:blipFill>
        <p:spPr>
          <a:xfrm>
            <a:off x="437771" y="3880203"/>
            <a:ext cx="2665119" cy="265180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C9F5CBC5-963B-FED0-3424-D3115DC3DE8C}"/>
              </a:ext>
            </a:extLst>
          </p:cNvPr>
          <p:cNvSpPr txBox="1"/>
          <p:nvPr/>
        </p:nvSpPr>
        <p:spPr>
          <a:xfrm>
            <a:off x="1631156" y="823171"/>
            <a:ext cx="6824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Bloch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equations</a:t>
            </a:r>
            <a:endParaRPr lang="pl-P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9E0C2F-48BA-15A1-F9E3-EF8817F0DA9C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427EAC-653D-3050-1CBF-B3E49A70C2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209" y="2374332"/>
            <a:ext cx="1150101" cy="456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28DBE8-7646-2D39-6D2E-1FDD6BBB17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208" y="4708201"/>
            <a:ext cx="1150101" cy="343844"/>
          </a:xfrm>
          <a:prstGeom prst="rect">
            <a:avLst/>
          </a:prstGeom>
        </p:spPr>
      </p:pic>
      <p:sp>
        <p:nvSpPr>
          <p:cNvPr id="8" name="TextBox 11">
            <a:extLst>
              <a:ext uri="{FF2B5EF4-FFF2-40B4-BE49-F238E27FC236}">
                <a16:creationId xmlns:a16="http://schemas.microsoft.com/office/drawing/2014/main" id="{1E821A92-6E1A-6E3B-DFDD-CFBC5BD5EF36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940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0B56F-F4A9-CB15-2584-7A224DF82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BEEAC48-254B-F7D1-9417-13B74E637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15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3B5577C0-82A4-0757-79E4-CDC4987049CC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EFBA57AA-2F96-F841-9170-52534AF50B52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4F33B4DB-9501-2B2C-585F-81D4424DE806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BBCFA545-B86B-F170-9406-9BC5ADFA8AF0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43A80BA7-E2E0-97A9-31EB-74BDDCCA8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2AEFC4F8-E754-9E16-9982-C8D3211A6BC3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E3573E5-1BF0-40C6-DE71-CE8069968B92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22D2EC6-B39F-8B77-7F85-6B9D0A53B3E0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E5E51F76-9566-3238-69E9-9B3358FBD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86" y="1026324"/>
            <a:ext cx="5362326" cy="939470"/>
          </a:xfrm>
          <a:prstGeom prst="rect">
            <a:avLst/>
          </a:prstGeom>
        </p:spPr>
      </p:pic>
      <p:pic>
        <p:nvPicPr>
          <p:cNvPr id="56" name="Picture 2">
            <a:extLst>
              <a:ext uri="{FF2B5EF4-FFF2-40B4-BE49-F238E27FC236}">
                <a16:creationId xmlns:a16="http://schemas.microsoft.com/office/drawing/2014/main" id="{92915437-388A-D874-B3C7-6564C1DD37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7"/>
          <a:stretch>
            <a:fillRect/>
          </a:stretch>
        </p:blipFill>
        <p:spPr bwMode="auto">
          <a:xfrm>
            <a:off x="7849407" y="4022875"/>
            <a:ext cx="3981599" cy="251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>
            <a:extLst>
              <a:ext uri="{FF2B5EF4-FFF2-40B4-BE49-F238E27FC236}">
                <a16:creationId xmlns:a16="http://schemas.microsoft.com/office/drawing/2014/main" id="{A86973B8-AF97-5FF2-2305-D434AD6084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7"/>
          <a:stretch>
            <a:fillRect/>
          </a:stretch>
        </p:blipFill>
        <p:spPr bwMode="auto">
          <a:xfrm>
            <a:off x="7849407" y="1569588"/>
            <a:ext cx="3985513" cy="241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6">
            <a:extLst>
              <a:ext uri="{FF2B5EF4-FFF2-40B4-BE49-F238E27FC236}">
                <a16:creationId xmlns:a16="http://schemas.microsoft.com/office/drawing/2014/main" id="{5AA09EC9-8603-CE69-0B01-C02A864E8F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0"/>
          <a:stretch>
            <a:fillRect/>
          </a:stretch>
        </p:blipFill>
        <p:spPr bwMode="auto">
          <a:xfrm>
            <a:off x="3281818" y="4702025"/>
            <a:ext cx="4071363" cy="172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0">
            <a:extLst>
              <a:ext uri="{FF2B5EF4-FFF2-40B4-BE49-F238E27FC236}">
                <a16:creationId xmlns:a16="http://schemas.microsoft.com/office/drawing/2014/main" id="{7CAAC9DF-B445-4751-54A9-BA50371411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8"/>
          <a:stretch>
            <a:fillRect/>
          </a:stretch>
        </p:blipFill>
        <p:spPr bwMode="auto">
          <a:xfrm>
            <a:off x="3307467" y="2191499"/>
            <a:ext cx="4071364" cy="171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A34AABB3-4F66-B839-0005-A9AE006EF4C7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63" name="Picture 62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1613A42E-3EB3-0AE2-CD73-4DBDDF4290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" t="12816" r="11232" b="11762"/>
          <a:stretch>
            <a:fillRect/>
          </a:stretch>
        </p:blipFill>
        <p:spPr>
          <a:xfrm>
            <a:off x="398286" y="1891192"/>
            <a:ext cx="2712001" cy="2450046"/>
          </a:xfrm>
          <a:prstGeom prst="rect">
            <a:avLst/>
          </a:prstGeom>
        </p:spPr>
      </p:pic>
      <p:pic>
        <p:nvPicPr>
          <p:cNvPr id="60" name="Picture 59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E9D92576-8E2F-1818-1657-75421B02A87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" t="11617" r="13882" b="10651"/>
          <a:stretch>
            <a:fillRect/>
          </a:stretch>
        </p:blipFill>
        <p:spPr>
          <a:xfrm>
            <a:off x="437771" y="3880203"/>
            <a:ext cx="2665119" cy="2651806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E5A68CBE-A28A-CB71-C555-3AFB78995CBC}"/>
              </a:ext>
            </a:extLst>
          </p:cNvPr>
          <p:cNvSpPr txBox="1"/>
          <p:nvPr/>
        </p:nvSpPr>
        <p:spPr>
          <a:xfrm>
            <a:off x="1631156" y="823171"/>
            <a:ext cx="6824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Bloch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equations</a:t>
            </a:r>
            <a:endParaRPr lang="pl-P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022915-55C5-2A93-3FB3-1FB13AF19EAF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613445-FA3C-ECCD-DECB-7AA8905B44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209" y="2374332"/>
            <a:ext cx="1150101" cy="4563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0FDA0F-8DE0-E2D9-D7CB-6E36514683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208" y="4708201"/>
            <a:ext cx="1150101" cy="343844"/>
          </a:xfrm>
          <a:prstGeom prst="rect">
            <a:avLst/>
          </a:prstGeom>
        </p:spPr>
      </p:pic>
      <p:sp>
        <p:nvSpPr>
          <p:cNvPr id="10" name="TextBox 11">
            <a:extLst>
              <a:ext uri="{FF2B5EF4-FFF2-40B4-BE49-F238E27FC236}">
                <a16:creationId xmlns:a16="http://schemas.microsoft.com/office/drawing/2014/main" id="{D0605206-7BE5-A31C-62A9-1FD601BB8060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82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D18D7-4AF7-7734-7FDD-877BFCD70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24E9C73-BCA1-035A-BC63-E1405F4E8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16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55CA004F-4E52-842B-0CBB-4CF3235F4D24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94257A73-2725-D304-BFB1-9094C518A4BA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316009B9-2721-02FA-157E-C2B8A1128278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29B90C54-5D20-6B89-2288-5DBE98461AE8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297EC8F1-AC4E-61BB-EA57-DC8E2FF97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AC100C46-40C6-CE28-52EB-6DB708140D9A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294721C0-4275-9F70-DED4-F7BCDE18DA29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525E0441-9C18-8425-2983-6894F00B25DA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analogy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6" descr="tower vertical">
            <a:extLst>
              <a:ext uri="{FF2B5EF4-FFF2-40B4-BE49-F238E27FC236}">
                <a16:creationId xmlns:a16="http://schemas.microsoft.com/office/drawing/2014/main" id="{28B48A17-2263-E1D2-0C90-B18389D9D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457" y="1562723"/>
            <a:ext cx="2308257" cy="463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78D4E1B-E681-4EE9-C989-6CBF6EBFC11E}"/>
              </a:ext>
            </a:extLst>
          </p:cNvPr>
          <p:cNvSpPr txBox="1"/>
          <p:nvPr/>
        </p:nvSpPr>
        <p:spPr>
          <a:xfrm>
            <a:off x="9386493" y="6238527"/>
            <a:ext cx="29928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Taipei 101 by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Alton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Thompson, 2007</a:t>
            </a:r>
          </a:p>
        </p:txBody>
      </p:sp>
    </p:spTree>
    <p:extLst>
      <p:ext uri="{BB962C8B-B14F-4D97-AF65-F5344CB8AC3E}">
        <p14:creationId xmlns:p14="http://schemas.microsoft.com/office/powerpoint/2010/main" val="2511133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42D8C-2EB1-3BFA-0320-B7CA15542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73C8ED1-A4A9-F3D8-2F5C-98F0675FB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17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4076467A-1100-B7F3-5F8A-5E44DFD166AD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4704B404-61E9-D21C-7D4D-83EDDD626A20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E32FD2F1-0A7E-2800-307E-DEE4E0571AC2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C45D000C-A03F-EB69-BFAD-8E4C678E0681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46E90EEA-0DB4-3CB8-255B-F0449170E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193B5EE8-6A5D-B817-C9B8-9AAAA8011B19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109854C4-7F5A-98C4-98BB-6C93AA317ECC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B9090929-4ECE-AAC5-FACC-3F5849D3A288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analogy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6" descr="tower vertical">
            <a:extLst>
              <a:ext uri="{FF2B5EF4-FFF2-40B4-BE49-F238E27FC236}">
                <a16:creationId xmlns:a16="http://schemas.microsoft.com/office/drawing/2014/main" id="{9AE118C6-E618-298B-1E45-5CD6E44D0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457" y="1562723"/>
            <a:ext cx="2308257" cy="463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gif">
            <a:extLst>
              <a:ext uri="{FF2B5EF4-FFF2-40B4-BE49-F238E27FC236}">
                <a16:creationId xmlns:a16="http://schemas.microsoft.com/office/drawing/2014/main" id="{3DA6FE34-F704-C5BD-8926-979B8585C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030" y="3665530"/>
            <a:ext cx="4511363" cy="253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953425-7237-9EC4-4742-90EB2BD2AF51}"/>
              </a:ext>
            </a:extLst>
          </p:cNvPr>
          <p:cNvSpPr txBox="1"/>
          <p:nvPr/>
        </p:nvSpPr>
        <p:spPr>
          <a:xfrm>
            <a:off x="4760945" y="6257647"/>
            <a:ext cx="612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https://99percentinvisible.org/episode/supertall-101/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D4577E-785D-26ED-F402-147BE81995EE}"/>
              </a:ext>
            </a:extLst>
          </p:cNvPr>
          <p:cNvSpPr txBox="1"/>
          <p:nvPr/>
        </p:nvSpPr>
        <p:spPr>
          <a:xfrm>
            <a:off x="9386493" y="6238527"/>
            <a:ext cx="29928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Taipei 101 by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Alton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Thompson, 2007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B09262-6A37-53C4-83E2-B78489C02A78}"/>
              </a:ext>
            </a:extLst>
          </p:cNvPr>
          <p:cNvSpPr txBox="1"/>
          <p:nvPr/>
        </p:nvSpPr>
        <p:spPr>
          <a:xfrm>
            <a:off x="5845630" y="3041023"/>
            <a:ext cx="6218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Tuned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Mass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Damper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068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F1759D-2CC0-BBC2-80A9-8EEA2B934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02F398B-5A1C-09FC-C93D-9280A5057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18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A1FC9779-4370-ACFA-55DD-F23E0C38D97A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E246A9E6-240E-7CCD-4BA0-A69903165EDD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51CEF47C-999A-E7A3-2743-BD085A419CB2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C4E7A274-BC4B-0D7F-8A33-528A507E5883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F23AC36E-453E-F6C0-0DF0-7F349F175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0DE9DA99-AAA8-801E-0085-26F610418ECA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7D569291-9B9A-2B38-9D83-FFA44DF6059C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D1AB554D-FEFF-C3A1-D059-41A88A3074CA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analogy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6" descr="tower vertical">
            <a:extLst>
              <a:ext uri="{FF2B5EF4-FFF2-40B4-BE49-F238E27FC236}">
                <a16:creationId xmlns:a16="http://schemas.microsoft.com/office/drawing/2014/main" id="{75065F0F-3C63-B48F-3A1D-CA8FBC81D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457" y="1562723"/>
            <a:ext cx="2308257" cy="463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gif">
            <a:extLst>
              <a:ext uri="{FF2B5EF4-FFF2-40B4-BE49-F238E27FC236}">
                <a16:creationId xmlns:a16="http://schemas.microsoft.com/office/drawing/2014/main" id="{883533F6-E418-A8D1-4DD7-8E03D2065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030" y="3665530"/>
            <a:ext cx="4511363" cy="253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279118D-029A-51CE-5560-E20FBBFC543E}"/>
              </a:ext>
            </a:extLst>
          </p:cNvPr>
          <p:cNvSpPr txBox="1"/>
          <p:nvPr/>
        </p:nvSpPr>
        <p:spPr>
          <a:xfrm>
            <a:off x="4760945" y="6257647"/>
            <a:ext cx="612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https://99percentinvisible.org/episode/supertall-101/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4976E4-4018-7F11-F415-FF5E3DF1202F}"/>
              </a:ext>
            </a:extLst>
          </p:cNvPr>
          <p:cNvSpPr txBox="1"/>
          <p:nvPr/>
        </p:nvSpPr>
        <p:spPr>
          <a:xfrm>
            <a:off x="9386493" y="6238527"/>
            <a:ext cx="29928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Taipei 101 by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Alton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Thompson, 2007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66640E00-2C90-5237-9F30-EB6F47F58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76" y="3653417"/>
            <a:ext cx="3906344" cy="2604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F418DA4-B58D-7B02-B189-AB3894085419}"/>
              </a:ext>
            </a:extLst>
          </p:cNvPr>
          <p:cNvSpPr txBox="1"/>
          <p:nvPr/>
        </p:nvSpPr>
        <p:spPr>
          <a:xfrm>
            <a:off x="5845630" y="3041023"/>
            <a:ext cx="6218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Tuned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Mass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Damper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022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2B971-AB10-F106-3785-D98CB0AB6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1D17432-1ADF-9982-64B0-18C55B4D7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19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8F2CCF29-624B-CEA7-B2EF-E232A9CA0497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2E186EA2-8108-A33C-8787-B629F8FBFB25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463C0762-8865-22F6-8BF1-4BCCDFD4E7E0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E6CE3513-6AEA-6314-078C-7A722BE4F4B9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2625448D-CF05-250D-40E0-7E37877921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F34A050A-EAFA-9467-D97B-633B87D0AF91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E339D59-0596-6807-F101-407AB39550EF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D05897C-9EA6-3C09-120A-22831A5B0B58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39A80697-4282-2BEF-082E-1C5F53B2F4E3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D03674-EB22-4F58-5689-EEDC2B9543DC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64F2C2F0-B7A2-051E-BE3C-A3E15201F921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analogy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6" descr="tower vertical">
            <a:extLst>
              <a:ext uri="{FF2B5EF4-FFF2-40B4-BE49-F238E27FC236}">
                <a16:creationId xmlns:a16="http://schemas.microsoft.com/office/drawing/2014/main" id="{B271FD3E-6F73-C64D-E2A2-21CA778CF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457" y="1562723"/>
            <a:ext cx="2308257" cy="463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8B4F7E47-24DE-4B96-A6A0-8479866B58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" t="11617" r="13882" b="10651"/>
          <a:stretch>
            <a:fillRect/>
          </a:stretch>
        </p:blipFill>
        <p:spPr>
          <a:xfrm>
            <a:off x="4015278" y="825605"/>
            <a:ext cx="2665119" cy="2651806"/>
          </a:xfrm>
          <a:prstGeom prst="rect">
            <a:avLst/>
          </a:prstGeom>
        </p:spPr>
      </p:pic>
      <p:pic>
        <p:nvPicPr>
          <p:cNvPr id="10" name="Picture 4" descr="gif">
            <a:extLst>
              <a:ext uri="{FF2B5EF4-FFF2-40B4-BE49-F238E27FC236}">
                <a16:creationId xmlns:a16="http://schemas.microsoft.com/office/drawing/2014/main" id="{B5A3EB2D-588D-6CA1-FCAC-D8442352F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030" y="3665530"/>
            <a:ext cx="4511363" cy="253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111F8A-2D00-B8E8-5CEF-6098D5FFDC0A}"/>
              </a:ext>
            </a:extLst>
          </p:cNvPr>
          <p:cNvSpPr txBox="1"/>
          <p:nvPr/>
        </p:nvSpPr>
        <p:spPr>
          <a:xfrm>
            <a:off x="4760945" y="6257647"/>
            <a:ext cx="61255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https://99percentinvisible.org/episode/supertall-101/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35874-4A80-D22C-95D4-546BD8010804}"/>
              </a:ext>
            </a:extLst>
          </p:cNvPr>
          <p:cNvSpPr txBox="1"/>
          <p:nvPr/>
        </p:nvSpPr>
        <p:spPr>
          <a:xfrm>
            <a:off x="9386493" y="6238527"/>
            <a:ext cx="29928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Taipei 101 by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Alton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Thompson, 2007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EE15F7B3-89A5-EC25-281C-0019AE8EF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76" y="3653417"/>
            <a:ext cx="3906344" cy="2604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026FEA2-D9BF-7681-0E7B-0764AE49A163}"/>
              </a:ext>
            </a:extLst>
          </p:cNvPr>
          <p:cNvSpPr txBox="1"/>
          <p:nvPr/>
        </p:nvSpPr>
        <p:spPr>
          <a:xfrm>
            <a:off x="5845630" y="3041023"/>
            <a:ext cx="6218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Tuned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Mass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Damper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1D24A0-09DD-A247-0FAA-AF000B1A51B9}"/>
              </a:ext>
            </a:extLst>
          </p:cNvPr>
          <p:cNvSpPr txBox="1"/>
          <p:nvPr/>
        </p:nvSpPr>
        <p:spPr>
          <a:xfrm>
            <a:off x="127518" y="1293803"/>
            <a:ext cx="46775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(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)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polarization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acts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as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tuned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mass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damper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for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long-lived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spins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.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217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9654A6D5-EADC-23B8-2194-8A9FBCBFE3FF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Motivation</a:t>
            </a:r>
            <a:endParaRPr lang="pl-PL" dirty="0" err="1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FEA4851-4410-C113-4A22-8D233634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A4D84456-92C3-EB26-59FB-037B8F9164E6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C46A40FE-B3FB-21F4-623C-4607BC9E1A0C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96E30DA4-AE4A-4C2C-F449-B84BF9E1957A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399A07F5-A967-97F8-A0E5-72CADC8CB176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ABFBF788-B680-FEF4-6CF6-A9D0BFFEBD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89A82D90-882D-CB88-D0D0-A7439CCD036F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1">
            <a:extLst>
              <a:ext uri="{FF2B5EF4-FFF2-40B4-BE49-F238E27FC236}">
                <a16:creationId xmlns:a16="http://schemas.microsoft.com/office/drawing/2014/main" id="{8ECEAF99-62AC-16D8-7076-CE4E17449DCC}"/>
              </a:ext>
            </a:extLst>
          </p:cNvPr>
          <p:cNvSpPr txBox="1"/>
          <p:nvPr/>
        </p:nvSpPr>
        <p:spPr>
          <a:xfrm>
            <a:off x="77648" y="189251"/>
            <a:ext cx="9646989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Motivation</a:t>
            </a:r>
            <a:r>
              <a:rPr lang="pl-PL" sz="32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for </a:t>
            </a:r>
            <a:r>
              <a:rPr lang="pl-PL" sz="32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comagnetometry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F071F2-C0D7-91E7-B024-FB0274080315}"/>
              </a:ext>
            </a:extLst>
          </p:cNvPr>
          <p:cNvSpPr txBox="1"/>
          <p:nvPr/>
        </p:nvSpPr>
        <p:spPr>
          <a:xfrm>
            <a:off x="91352" y="854166"/>
            <a:ext cx="12281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Comagnetometers exploit multiple spin ensembles for sensing beyond the reach of each individually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39F958E-1AEC-75A5-6CE4-ADF1AF643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372" y="3139296"/>
            <a:ext cx="3320000" cy="238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22C025-3EDC-967A-0D9B-DF2B10992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1447" y="2056763"/>
            <a:ext cx="2367054" cy="1713626"/>
          </a:xfrm>
          <a:prstGeom prst="rect">
            <a:avLst/>
          </a:prstGeom>
        </p:spPr>
      </p:pic>
      <p:sp>
        <p:nvSpPr>
          <p:cNvPr id="11" name="pole tekstowe 13">
            <a:extLst>
              <a:ext uri="{FF2B5EF4-FFF2-40B4-BE49-F238E27FC236}">
                <a16:creationId xmlns:a16="http://schemas.microsoft.com/office/drawing/2014/main" id="{4BE22D56-AB22-9EE0-2EA7-ACF8D7173BDE}"/>
              </a:ext>
            </a:extLst>
          </p:cNvPr>
          <p:cNvSpPr txBox="1"/>
          <p:nvPr/>
        </p:nvSpPr>
        <p:spPr>
          <a:xfrm>
            <a:off x="6509440" y="625454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Georgia Pro"/>
              </a:rPr>
              <a:t>cajohare.github.io/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Georgia Pro"/>
              </a:rPr>
              <a:t>AxionLimits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Georgia Pro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10AE81-1D65-4020-69C4-82E5B6242C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4924" y="3896016"/>
            <a:ext cx="2507806" cy="2126743"/>
          </a:xfrm>
          <a:prstGeom prst="rect">
            <a:avLst/>
          </a:prstGeom>
        </p:spPr>
      </p:pic>
      <p:sp>
        <p:nvSpPr>
          <p:cNvPr id="13" name="pole tekstowe 6">
            <a:extLst>
              <a:ext uri="{FF2B5EF4-FFF2-40B4-BE49-F238E27FC236}">
                <a16:creationId xmlns:a16="http://schemas.microsoft.com/office/drawing/2014/main" id="{E8A9641B-5B78-F894-4569-33D958A21500}"/>
              </a:ext>
            </a:extLst>
          </p:cNvPr>
          <p:cNvSpPr txBox="1"/>
          <p:nvPr/>
        </p:nvSpPr>
        <p:spPr>
          <a:xfrm>
            <a:off x="9396976" y="6254543"/>
            <a:ext cx="473983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https://qant.com/atomic-gyroscope/</a:t>
            </a:r>
            <a:endParaRPr lang="pl-PL" sz="1200" dirty="0">
              <a:solidFill>
                <a:schemeClr val="bg1">
                  <a:lumMod val="65000"/>
                </a:schemeClr>
              </a:solidFill>
              <a:latin typeface="Georgia Pro"/>
              <a:ea typeface="Calibri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113CF2-12CD-3D49-6363-E32C45AF8CA8}"/>
              </a:ext>
            </a:extLst>
          </p:cNvPr>
          <p:cNvSpPr txBox="1"/>
          <p:nvPr/>
        </p:nvSpPr>
        <p:spPr>
          <a:xfrm>
            <a:off x="51620" y="6292593"/>
            <a:ext cx="61402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M.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Smiciklas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et al.,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Phys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Rev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Lett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. 107, 171604 (2011)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25E2164-263D-3841-8738-E05739BBA7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953" y="3757265"/>
            <a:ext cx="4276545" cy="1624589"/>
          </a:xfrm>
          <a:prstGeom prst="rect">
            <a:avLst/>
          </a:prstGeom>
        </p:spPr>
      </p:pic>
      <p:sp>
        <p:nvSpPr>
          <p:cNvPr id="23" name="Rectangle 3">
            <a:extLst>
              <a:ext uri="{FF2B5EF4-FFF2-40B4-BE49-F238E27FC236}">
                <a16:creationId xmlns:a16="http://schemas.microsoft.com/office/drawing/2014/main" id="{39599EF9-C91B-D48B-7C65-E2CCCC030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7" y="6022759"/>
            <a:ext cx="349166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Z.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Xu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 et al., </a:t>
            </a:r>
            <a:r>
              <a:rPr kumimoji="0" lang="pl-PL" altLang="pl-PL" sz="1200" b="0" i="1" u="none" strike="noStrike" cap="none" normalizeH="0" baseline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Phys</a:t>
            </a:r>
            <a:r>
              <a:rPr kumimoji="0" lang="pl-PL" altLang="pl-PL" sz="1200" b="0" i="1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. </a:t>
            </a:r>
            <a:r>
              <a:rPr kumimoji="0" lang="pl-PL" altLang="pl-PL" sz="1200" b="0" i="1" u="none" strike="noStrike" cap="none" normalizeH="0" baseline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Rev</a:t>
            </a:r>
            <a:r>
              <a:rPr kumimoji="0" lang="pl-PL" altLang="pl-PL" sz="1200" b="0" i="1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. </a:t>
            </a:r>
            <a:r>
              <a:rPr kumimoji="0" lang="pl-PL" altLang="pl-PL" sz="1200" b="0" i="1" u="none" strike="noStrike" cap="none" normalizeH="0" baseline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Lett</a:t>
            </a:r>
            <a:r>
              <a:rPr kumimoji="0" lang="pl-PL" altLang="pl-PL" sz="1200" b="0" i="1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.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 </a:t>
            </a:r>
            <a:r>
              <a:rPr kumimoji="0" lang="pl-PL" altLang="pl-PL" sz="12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134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, 181801 (2025)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655FE0-FC1C-BF87-3E90-CFBF0822BF68}"/>
              </a:ext>
            </a:extLst>
          </p:cNvPr>
          <p:cNvSpPr txBox="1"/>
          <p:nvPr/>
        </p:nvSpPr>
        <p:spPr>
          <a:xfrm>
            <a:off x="0" y="5581885"/>
            <a:ext cx="11206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Princeton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, PSI, NPL,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Weizmann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, Beijing, Hangzhou, Hefei, Canberra, GNOME and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others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…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CB163D9-D669-1B8B-ED74-745435534F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87912" y="1942093"/>
            <a:ext cx="2501113" cy="17582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B5EF41-5BF7-5A40-07D7-1AE867260B42}"/>
              </a:ext>
            </a:extLst>
          </p:cNvPr>
          <p:cNvSpPr txBox="1"/>
          <p:nvPr/>
        </p:nvSpPr>
        <p:spPr>
          <a:xfrm>
            <a:off x="2635079" y="1368892"/>
            <a:ext cx="2406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FUNDAMENTAL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4493C3-5B4E-5A0F-3899-BAE7BC830A7A}"/>
              </a:ext>
            </a:extLst>
          </p:cNvPr>
          <p:cNvSpPr txBox="1"/>
          <p:nvPr/>
        </p:nvSpPr>
        <p:spPr>
          <a:xfrm>
            <a:off x="118154" y="1708307"/>
            <a:ext cx="2621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Lorentz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invariance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2CC513-CFE4-1DC1-E43C-C9D59B6D7C2D}"/>
              </a:ext>
            </a:extLst>
          </p:cNvPr>
          <p:cNvSpPr txBox="1"/>
          <p:nvPr/>
        </p:nvSpPr>
        <p:spPr>
          <a:xfrm>
            <a:off x="1820257" y="3423768"/>
            <a:ext cx="1310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5th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force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A515DE-74F6-7345-D454-ED5462F9A769}"/>
              </a:ext>
            </a:extLst>
          </p:cNvPr>
          <p:cNvSpPr txBox="1"/>
          <p:nvPr/>
        </p:nvSpPr>
        <p:spPr>
          <a:xfrm>
            <a:off x="3527942" y="1708307"/>
            <a:ext cx="11983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nEDM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871984-0FDF-2096-9708-6E01C0E258E1}"/>
              </a:ext>
            </a:extLst>
          </p:cNvPr>
          <p:cNvSpPr txBox="1"/>
          <p:nvPr/>
        </p:nvSpPr>
        <p:spPr>
          <a:xfrm>
            <a:off x="5988070" y="2747170"/>
            <a:ext cx="20413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dark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matter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8AE58D-565C-D270-6C27-9D4F7B29C3CF}"/>
              </a:ext>
            </a:extLst>
          </p:cNvPr>
          <p:cNvSpPr txBox="1"/>
          <p:nvPr/>
        </p:nvSpPr>
        <p:spPr>
          <a:xfrm>
            <a:off x="9360112" y="1350562"/>
            <a:ext cx="2406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APPLIED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6" name="Picture 4" descr="Fig. 2">
            <a:extLst>
              <a:ext uri="{FF2B5EF4-FFF2-40B4-BE49-F238E27FC236}">
                <a16:creationId xmlns:a16="http://schemas.microsoft.com/office/drawing/2014/main" id="{E6FBF68C-15D9-8EB6-4D5C-674F51507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387" y="1712788"/>
            <a:ext cx="2708053" cy="193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590DF8A-97FF-48BE-82D5-6AAB5183F27B}"/>
              </a:ext>
            </a:extLst>
          </p:cNvPr>
          <p:cNvSpPr txBox="1"/>
          <p:nvPr/>
        </p:nvSpPr>
        <p:spPr>
          <a:xfrm>
            <a:off x="8029421" y="4071492"/>
            <a:ext cx="15258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inertial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navigation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804E34-88CE-A3EA-B74A-C8DCAD650F73}"/>
              </a:ext>
            </a:extLst>
          </p:cNvPr>
          <p:cNvSpPr txBox="1"/>
          <p:nvPr/>
        </p:nvSpPr>
        <p:spPr>
          <a:xfrm>
            <a:off x="10856459" y="1896603"/>
            <a:ext cx="14039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quantum</a:t>
            </a:r>
            <a:b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</a:b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memory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E1157A4-6ABE-DBD0-DCC9-B70D46475B78}"/>
              </a:ext>
            </a:extLst>
          </p:cNvPr>
          <p:cNvSpPr txBox="1"/>
          <p:nvPr/>
        </p:nvSpPr>
        <p:spPr>
          <a:xfrm>
            <a:off x="4040938" y="6269799"/>
            <a:ext cx="29966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https://www.psi.ch/en/nedm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BF9E197-6373-187E-7183-869757AE2E28}"/>
              </a:ext>
            </a:extLst>
          </p:cNvPr>
          <p:cNvSpPr txBox="1"/>
          <p:nvPr/>
        </p:nvSpPr>
        <p:spPr>
          <a:xfrm>
            <a:off x="4040938" y="6010547"/>
            <a:ext cx="71192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R.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Shaham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et al., Nat.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Phys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. 18, 506–510 (2022).</a:t>
            </a:r>
          </a:p>
        </p:txBody>
      </p:sp>
    </p:spTree>
    <p:extLst>
      <p:ext uri="{BB962C8B-B14F-4D97-AF65-F5344CB8AC3E}">
        <p14:creationId xmlns:p14="http://schemas.microsoft.com/office/powerpoint/2010/main" val="796798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926C8-E77D-D946-9221-0D33F04F5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74D7841-040E-4CE0-A6B9-DE00AB607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20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D25EB1A2-DB90-E0A2-D713-9F820B69884A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FFC878AB-BDE3-9C33-E71E-26AE78B69652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2239A578-31F2-04BD-9AD2-9016A90EBA65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E575EF79-4E11-BD74-5BEC-A1F976D8BB87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304C3D0A-F434-2813-75A4-669944715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7390AEED-7D08-B657-2D4F-2D6E99DD997E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1C0E1F20-453B-78A9-9D63-F7E5C9CF0CAF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37F3E7-02E3-12D2-D5B7-5F7A2A5EFC76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CA6C05A5-5603-4E42-AD58-6B4E717BAA72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Compensation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point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CBA1A673-9AF9-E1A6-8E5F-37A4A17238FB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Compensation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point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7CF99F-4B30-7016-59F0-5BE111620266}"/>
              </a:ext>
            </a:extLst>
          </p:cNvPr>
          <p:cNvSpPr txBox="1"/>
          <p:nvPr/>
        </p:nvSpPr>
        <p:spPr>
          <a:xfrm>
            <a:off x="154793" y="954870"/>
            <a:ext cx="58005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Strong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coupling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regime to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ensure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fast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damping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</a:p>
          <a:p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Geometrical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steady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state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analysis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4" name="Obraz 44" descr="Obraz zawierający diagram&#10;&#10;Opis wygenerowany automatycznie">
            <a:extLst>
              <a:ext uri="{FF2B5EF4-FFF2-40B4-BE49-F238E27FC236}">
                <a16:creationId xmlns:a16="http://schemas.microsoft.com/office/drawing/2014/main" id="{E345238C-DAB5-9116-9C94-B46672B993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94" t="13783" r="7366" b="24459"/>
          <a:stretch/>
        </p:blipFill>
        <p:spPr>
          <a:xfrm>
            <a:off x="198707" y="2089185"/>
            <a:ext cx="5542012" cy="3808388"/>
          </a:xfrm>
          <a:prstGeom prst="rect">
            <a:avLst/>
          </a:prstGeom>
        </p:spPr>
      </p:pic>
      <p:sp>
        <p:nvSpPr>
          <p:cNvPr id="35" name="pole tekstowe 3">
            <a:extLst>
              <a:ext uri="{FF2B5EF4-FFF2-40B4-BE49-F238E27FC236}">
                <a16:creationId xmlns:a16="http://schemas.microsoft.com/office/drawing/2014/main" id="{BEC68F22-7075-1CFF-1400-CA00D54EAFB0}"/>
              </a:ext>
            </a:extLst>
          </p:cNvPr>
          <p:cNvSpPr txBox="1"/>
          <p:nvPr/>
        </p:nvSpPr>
        <p:spPr>
          <a:xfrm>
            <a:off x="471775" y="5666770"/>
            <a:ext cx="2743199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pump </a:t>
            </a:r>
            <a:r>
              <a:rPr lang="pl-PL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beam</a:t>
            </a:r>
            <a:endParaRPr lang="pl-PL">
              <a:solidFill>
                <a:schemeClr val="bg1">
                  <a:lumMod val="50000"/>
                </a:schemeClr>
              </a:solidFill>
              <a:latin typeface="Georgia Pro"/>
            </a:endParaRPr>
          </a:p>
        </p:txBody>
      </p:sp>
      <p:sp>
        <p:nvSpPr>
          <p:cNvPr id="36" name="pole tekstowe 4">
            <a:extLst>
              <a:ext uri="{FF2B5EF4-FFF2-40B4-BE49-F238E27FC236}">
                <a16:creationId xmlns:a16="http://schemas.microsoft.com/office/drawing/2014/main" id="{255AE14A-7B40-8A1F-B4C1-ABFD04746CFB}"/>
              </a:ext>
            </a:extLst>
          </p:cNvPr>
          <p:cNvSpPr txBox="1"/>
          <p:nvPr/>
        </p:nvSpPr>
        <p:spPr>
          <a:xfrm>
            <a:off x="544844" y="2587456"/>
            <a:ext cx="2743199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probe</a:t>
            </a:r>
            <a:r>
              <a:rPr lang="pl-PL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beam</a:t>
            </a:r>
            <a:endParaRPr lang="pl-PL">
              <a:solidFill>
                <a:schemeClr val="bg1">
                  <a:lumMod val="50000"/>
                </a:schemeClr>
              </a:solidFill>
              <a:latin typeface="Georgia Pro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2799808-1DBB-534C-B4BF-A70B12BEE3F2}"/>
              </a:ext>
            </a:extLst>
          </p:cNvPr>
          <p:cNvSpPr txBox="1"/>
          <p:nvPr/>
        </p:nvSpPr>
        <p:spPr>
          <a:xfrm>
            <a:off x="2349251" y="5647374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accent6"/>
                </a:solidFill>
                <a:latin typeface="Georgia Pro"/>
                <a:cs typeface="Calibri"/>
              </a:rPr>
              <a:t>bias</a:t>
            </a:r>
            <a:r>
              <a:rPr lang="pl-PL" dirty="0">
                <a:solidFill>
                  <a:schemeClr val="accent6"/>
                </a:solidFill>
                <a:latin typeface="Georgia Pro"/>
                <a:cs typeface="Calibri"/>
              </a:rPr>
              <a:t> field</a:t>
            </a:r>
            <a:endParaRPr lang="pl-PL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917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6D883-979F-8096-BC7C-FF64321059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C5F98DC-79D3-E567-E46B-8B06A49B4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21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D5534180-F606-912E-1709-2D7F755CB1EA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DFB2E288-E3AE-5B9C-919F-83DF31C9C4AD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E80E252B-D9B3-D394-D981-AA34240AEF49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4C7897DF-F73E-ABBD-3A55-1B01015944DD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B01130CC-FD83-46BD-7F5D-BFBC395D0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0DA3FDBF-9DC0-CC35-E766-86492BC96118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5BF3CBB-C69B-E81D-E2B6-4D1ABFDE55DC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719855B-ED7F-056F-4038-BDC21109AA77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5DBB6C46-4B67-1E61-5689-E55F402458BA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Compensation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point 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493670D3-2310-948C-5CB1-B3204DC3229E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Compensation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point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7" name="Obraz 44" descr="Obraz zawierający diagram&#10;&#10;Opis wygenerowany automatycznie">
            <a:extLst>
              <a:ext uri="{FF2B5EF4-FFF2-40B4-BE49-F238E27FC236}">
                <a16:creationId xmlns:a16="http://schemas.microsoft.com/office/drawing/2014/main" id="{4DE61A52-514D-0AD5-2627-99CA700D51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94" t="13783" r="7366" b="24459"/>
          <a:stretch/>
        </p:blipFill>
        <p:spPr>
          <a:xfrm>
            <a:off x="198707" y="2089185"/>
            <a:ext cx="5542012" cy="3808388"/>
          </a:xfrm>
          <a:prstGeom prst="rect">
            <a:avLst/>
          </a:prstGeom>
        </p:spPr>
      </p:pic>
      <p:sp>
        <p:nvSpPr>
          <p:cNvPr id="28" name="pole tekstowe 3">
            <a:extLst>
              <a:ext uri="{FF2B5EF4-FFF2-40B4-BE49-F238E27FC236}">
                <a16:creationId xmlns:a16="http://schemas.microsoft.com/office/drawing/2014/main" id="{9C2A319F-D413-8C00-0CD5-CBD3C892EFDA}"/>
              </a:ext>
            </a:extLst>
          </p:cNvPr>
          <p:cNvSpPr txBox="1"/>
          <p:nvPr/>
        </p:nvSpPr>
        <p:spPr>
          <a:xfrm>
            <a:off x="471775" y="5666770"/>
            <a:ext cx="2743199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pump </a:t>
            </a:r>
            <a:r>
              <a:rPr lang="pl-PL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beam</a:t>
            </a:r>
            <a:endParaRPr lang="pl-PL">
              <a:solidFill>
                <a:schemeClr val="bg1">
                  <a:lumMod val="50000"/>
                </a:schemeClr>
              </a:solidFill>
              <a:latin typeface="Georgia Pro"/>
            </a:endParaRPr>
          </a:p>
        </p:txBody>
      </p:sp>
      <p:sp>
        <p:nvSpPr>
          <p:cNvPr id="30" name="pole tekstowe 4">
            <a:extLst>
              <a:ext uri="{FF2B5EF4-FFF2-40B4-BE49-F238E27FC236}">
                <a16:creationId xmlns:a16="http://schemas.microsoft.com/office/drawing/2014/main" id="{472B0B8D-2F03-5B1C-3D6C-E0D72CF4F08A}"/>
              </a:ext>
            </a:extLst>
          </p:cNvPr>
          <p:cNvSpPr txBox="1"/>
          <p:nvPr/>
        </p:nvSpPr>
        <p:spPr>
          <a:xfrm>
            <a:off x="544844" y="2587456"/>
            <a:ext cx="2743199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probe</a:t>
            </a:r>
            <a:r>
              <a:rPr lang="pl-PL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beam</a:t>
            </a:r>
            <a:endParaRPr lang="pl-PL">
              <a:solidFill>
                <a:schemeClr val="bg1">
                  <a:lumMod val="50000"/>
                </a:schemeClr>
              </a:solidFill>
              <a:latin typeface="Georgia Pro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9A9167-E175-B19A-2FB1-F7CBE7499B64}"/>
              </a:ext>
            </a:extLst>
          </p:cNvPr>
          <p:cNvSpPr txBox="1"/>
          <p:nvPr/>
        </p:nvSpPr>
        <p:spPr>
          <a:xfrm>
            <a:off x="2349251" y="5647374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accent6"/>
                </a:solidFill>
                <a:latin typeface="Georgia Pro"/>
                <a:cs typeface="Calibri"/>
              </a:rPr>
              <a:t>bias</a:t>
            </a:r>
            <a:r>
              <a:rPr lang="pl-PL" dirty="0">
                <a:solidFill>
                  <a:schemeClr val="accent6"/>
                </a:solidFill>
                <a:latin typeface="Georgia Pro"/>
                <a:cs typeface="Calibri"/>
              </a:rPr>
              <a:t> field</a:t>
            </a:r>
            <a:endParaRPr lang="pl-PL" dirty="0">
              <a:solidFill>
                <a:schemeClr val="accent6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EBBF25-BE28-F86F-2B74-2999756A7726}"/>
              </a:ext>
            </a:extLst>
          </p:cNvPr>
          <p:cNvSpPr txBox="1"/>
          <p:nvPr/>
        </p:nvSpPr>
        <p:spPr>
          <a:xfrm>
            <a:off x="154793" y="954870"/>
            <a:ext cx="58005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Strong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coupling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regime to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ensure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fast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damping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</a:p>
          <a:p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Geometrical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steady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state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analysis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Obraz 10" descr="Obraz zawierający wykres&#10;&#10;Opis wygenerowany automatycznie">
            <a:extLst>
              <a:ext uri="{FF2B5EF4-FFF2-40B4-BE49-F238E27FC236}">
                <a16:creationId xmlns:a16="http://schemas.microsoft.com/office/drawing/2014/main" id="{0030B2C8-B48E-9E0B-B1DB-3CF3082EE7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916" y="2801467"/>
            <a:ext cx="6540854" cy="2962729"/>
          </a:xfrm>
          <a:prstGeom prst="rect">
            <a:avLst/>
          </a:prstGeom>
        </p:spPr>
      </p:pic>
      <p:sp>
        <p:nvSpPr>
          <p:cNvPr id="11" name="Owal 12">
            <a:extLst>
              <a:ext uri="{FF2B5EF4-FFF2-40B4-BE49-F238E27FC236}">
                <a16:creationId xmlns:a16="http://schemas.microsoft.com/office/drawing/2014/main" id="{71B6672C-4736-D843-CB7C-839A73E34405}"/>
              </a:ext>
            </a:extLst>
          </p:cNvPr>
          <p:cNvSpPr/>
          <p:nvPr/>
        </p:nvSpPr>
        <p:spPr>
          <a:xfrm>
            <a:off x="8764344" y="3900260"/>
            <a:ext cx="673780" cy="69643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Owal 13">
            <a:extLst>
              <a:ext uri="{FF2B5EF4-FFF2-40B4-BE49-F238E27FC236}">
                <a16:creationId xmlns:a16="http://schemas.microsoft.com/office/drawing/2014/main" id="{BB1658BF-7DB7-0A49-3B3C-F13FF43F153E}"/>
              </a:ext>
            </a:extLst>
          </p:cNvPr>
          <p:cNvSpPr/>
          <p:nvPr/>
        </p:nvSpPr>
        <p:spPr>
          <a:xfrm>
            <a:off x="10711169" y="4526510"/>
            <a:ext cx="673780" cy="69643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1" name="Łącznik prosty ze strzałką 7">
            <a:extLst>
              <a:ext uri="{FF2B5EF4-FFF2-40B4-BE49-F238E27FC236}">
                <a16:creationId xmlns:a16="http://schemas.microsoft.com/office/drawing/2014/main" id="{8958C2EC-B9C4-0D2A-5C76-BE84935DF78C}"/>
              </a:ext>
            </a:extLst>
          </p:cNvPr>
          <p:cNvCxnSpPr/>
          <p:nvPr/>
        </p:nvCxnSpPr>
        <p:spPr>
          <a:xfrm flipH="1">
            <a:off x="11048059" y="4664663"/>
            <a:ext cx="3632" cy="4391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Obraz 18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F6AB347F-FDE5-3FF2-E610-9A26E1D7AB7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9207" t="-5287" r="-17857" b="-16736"/>
          <a:stretch/>
        </p:blipFill>
        <p:spPr>
          <a:xfrm>
            <a:off x="9091160" y="3463079"/>
            <a:ext cx="540101" cy="538305"/>
          </a:xfrm>
          <a:prstGeom prst="rect">
            <a:avLst/>
          </a:prstGeom>
        </p:spPr>
      </p:pic>
      <p:pic>
        <p:nvPicPr>
          <p:cNvPr id="24" name="Obraz 23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4E51EE21-3269-9E7A-A633-1E0D67C761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9326" y="4669996"/>
            <a:ext cx="493474" cy="519309"/>
          </a:xfrm>
          <a:prstGeom prst="rect">
            <a:avLst/>
          </a:prstGeom>
        </p:spPr>
      </p:pic>
      <p:pic>
        <p:nvPicPr>
          <p:cNvPr id="25" name="Obraz 25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C105015F-6E34-6824-9449-F920E3F5EFE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6039" t="-6356" r="-13793" b="-14548"/>
          <a:stretch/>
        </p:blipFill>
        <p:spPr>
          <a:xfrm>
            <a:off x="9664965" y="4026674"/>
            <a:ext cx="491273" cy="443609"/>
          </a:xfrm>
          <a:prstGeom prst="rect">
            <a:avLst/>
          </a:prstGeom>
        </p:spPr>
      </p:pic>
      <p:pic>
        <p:nvPicPr>
          <p:cNvPr id="26" name="Obraz 14">
            <a:extLst>
              <a:ext uri="{FF2B5EF4-FFF2-40B4-BE49-F238E27FC236}">
                <a16:creationId xmlns:a16="http://schemas.microsoft.com/office/drawing/2014/main" id="{043FA414-9205-330F-E3C7-E2D54C1A72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79960" y="5222949"/>
            <a:ext cx="409445" cy="3877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6CD55B-021A-5E47-D9BD-17DF60A0D68A}"/>
              </a:ext>
            </a:extLst>
          </p:cNvPr>
          <p:cNvSpPr txBox="1"/>
          <p:nvPr/>
        </p:nvSpPr>
        <p:spPr>
          <a:xfrm>
            <a:off x="10348900" y="3205665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602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82401F-3F45-3DB3-8DDD-4EABC1B64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0" descr="Obraz zawierający wykres&#10;&#10;Opis wygenerowany automatycznie">
            <a:extLst>
              <a:ext uri="{FF2B5EF4-FFF2-40B4-BE49-F238E27FC236}">
                <a16:creationId xmlns:a16="http://schemas.microsoft.com/office/drawing/2014/main" id="{70CD4871-DFD3-1160-D4FB-AAFD996AD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916" y="2801467"/>
            <a:ext cx="6540854" cy="2962729"/>
          </a:xfrm>
          <a:prstGeom prst="rect">
            <a:avLst/>
          </a:prstGeom>
        </p:spPr>
      </p:pic>
      <p:pic>
        <p:nvPicPr>
          <p:cNvPr id="4" name="Picture 3" descr="A diagram of a point with arrows&#10;&#10;AI-generated content may be incorrect.">
            <a:extLst>
              <a:ext uri="{FF2B5EF4-FFF2-40B4-BE49-F238E27FC236}">
                <a16:creationId xmlns:a16="http://schemas.microsoft.com/office/drawing/2014/main" id="{B790B2B2-34C1-E4B1-A8EA-A83E0B44CE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7" t="10951" r="12592" b="10946"/>
          <a:stretch>
            <a:fillRect/>
          </a:stretch>
        </p:blipFill>
        <p:spPr>
          <a:xfrm>
            <a:off x="3026983" y="2150985"/>
            <a:ext cx="3451653" cy="3613211"/>
          </a:xfrm>
          <a:prstGeom prst="rect">
            <a:avLst/>
          </a:prstGeom>
        </p:spPr>
      </p:pic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242739D-2828-F02A-86A5-4130EE430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22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93FB68B8-CB38-DAFA-7894-67D277FD1990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19C424B5-06A2-9B4E-EEF1-408CB1A48ACD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D17CBF79-70C5-70BD-81BC-6B38EE4716CE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056C79EE-D7D7-FBDB-918B-A6B74C021535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5D0E6C9D-EF2E-C48B-B2E8-28388A4DF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FBF85D52-EBD0-7E7D-9C07-57686800F914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F5FDFE6-D08D-0D63-43EA-D00F67EDC513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522F823-1D6D-4F07-64C5-41B3642638F7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D5C54764-A300-E012-90D1-B860188191EA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Compensation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point 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43121E79-E7F8-6481-772B-6FE823125944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Compensation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point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90781C-C28B-A587-C309-5DEB3D03A63A}"/>
              </a:ext>
            </a:extLst>
          </p:cNvPr>
          <p:cNvSpPr txBox="1"/>
          <p:nvPr/>
        </p:nvSpPr>
        <p:spPr>
          <a:xfrm>
            <a:off x="154793" y="954870"/>
            <a:ext cx="61527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Due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to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strong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damping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magnetization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follows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magnetic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field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changes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</a:p>
        </p:txBody>
      </p:sp>
      <p:sp>
        <p:nvSpPr>
          <p:cNvPr id="11" name="Owal 12">
            <a:extLst>
              <a:ext uri="{FF2B5EF4-FFF2-40B4-BE49-F238E27FC236}">
                <a16:creationId xmlns:a16="http://schemas.microsoft.com/office/drawing/2014/main" id="{A8A1F0B1-3300-4169-EC10-CBB338A9D1D3}"/>
              </a:ext>
            </a:extLst>
          </p:cNvPr>
          <p:cNvSpPr/>
          <p:nvPr/>
        </p:nvSpPr>
        <p:spPr>
          <a:xfrm>
            <a:off x="8764344" y="3900260"/>
            <a:ext cx="673780" cy="69643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Owal 13">
            <a:extLst>
              <a:ext uri="{FF2B5EF4-FFF2-40B4-BE49-F238E27FC236}">
                <a16:creationId xmlns:a16="http://schemas.microsoft.com/office/drawing/2014/main" id="{D3B2EE5D-DAEA-2754-6F4D-8B1C72BF56B3}"/>
              </a:ext>
            </a:extLst>
          </p:cNvPr>
          <p:cNvSpPr/>
          <p:nvPr/>
        </p:nvSpPr>
        <p:spPr>
          <a:xfrm>
            <a:off x="10711169" y="4526510"/>
            <a:ext cx="673780" cy="69643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1" name="Łącznik prosty ze strzałką 7">
            <a:extLst>
              <a:ext uri="{FF2B5EF4-FFF2-40B4-BE49-F238E27FC236}">
                <a16:creationId xmlns:a16="http://schemas.microsoft.com/office/drawing/2014/main" id="{69D34386-AB58-89E7-5AE8-49730BB53B7B}"/>
              </a:ext>
            </a:extLst>
          </p:cNvPr>
          <p:cNvCxnSpPr/>
          <p:nvPr/>
        </p:nvCxnSpPr>
        <p:spPr>
          <a:xfrm flipH="1">
            <a:off x="11048059" y="4664663"/>
            <a:ext cx="3632" cy="4391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Obraz 18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0974EB16-3C29-813D-0E7B-FEA340059F3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9207" t="-5287" r="-17857" b="-16736"/>
          <a:stretch/>
        </p:blipFill>
        <p:spPr>
          <a:xfrm>
            <a:off x="9091160" y="3463079"/>
            <a:ext cx="540101" cy="538305"/>
          </a:xfrm>
          <a:prstGeom prst="rect">
            <a:avLst/>
          </a:prstGeom>
        </p:spPr>
      </p:pic>
      <p:pic>
        <p:nvPicPr>
          <p:cNvPr id="24" name="Obraz 23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5CA3D6F4-E260-1E3B-C353-7C42DB9122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9326" y="4669996"/>
            <a:ext cx="493474" cy="519309"/>
          </a:xfrm>
          <a:prstGeom prst="rect">
            <a:avLst/>
          </a:prstGeom>
        </p:spPr>
      </p:pic>
      <p:pic>
        <p:nvPicPr>
          <p:cNvPr id="25" name="Obraz 25" descr="Obraz zawierający czarne, ciemność&#10;&#10;Opis wygenerowany automatycznie">
            <a:extLst>
              <a:ext uri="{FF2B5EF4-FFF2-40B4-BE49-F238E27FC236}">
                <a16:creationId xmlns:a16="http://schemas.microsoft.com/office/drawing/2014/main" id="{CF221EEA-4BFC-42CD-8EF6-E5B7C47555F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6039" t="-6356" r="-13793" b="-14548"/>
          <a:stretch/>
        </p:blipFill>
        <p:spPr>
          <a:xfrm>
            <a:off x="9664965" y="4026674"/>
            <a:ext cx="491273" cy="443609"/>
          </a:xfrm>
          <a:prstGeom prst="rect">
            <a:avLst/>
          </a:prstGeom>
        </p:spPr>
      </p:pic>
      <p:pic>
        <p:nvPicPr>
          <p:cNvPr id="26" name="Obraz 14">
            <a:extLst>
              <a:ext uri="{FF2B5EF4-FFF2-40B4-BE49-F238E27FC236}">
                <a16:creationId xmlns:a16="http://schemas.microsoft.com/office/drawing/2014/main" id="{1F675EE6-AB0E-A64E-4901-80EB87EE3F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79960" y="5222949"/>
            <a:ext cx="409445" cy="38778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1EE2183-6AB6-FE2C-9BE2-2F64A9489200}"/>
              </a:ext>
            </a:extLst>
          </p:cNvPr>
          <p:cNvSpPr txBox="1"/>
          <p:nvPr/>
        </p:nvSpPr>
        <p:spPr>
          <a:xfrm>
            <a:off x="10348900" y="3205665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pic>
        <p:nvPicPr>
          <p:cNvPr id="2" name="Picture 1" descr="A diagram of a point&#10;&#10;AI-generated content may be incorrect.">
            <a:extLst>
              <a:ext uri="{FF2B5EF4-FFF2-40B4-BE49-F238E27FC236}">
                <a16:creationId xmlns:a16="http://schemas.microsoft.com/office/drawing/2014/main" id="{EEBE9FB2-936C-2392-A355-EFB91B3691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4" t="10992" r="13433" b="10619"/>
          <a:stretch>
            <a:fillRect/>
          </a:stretch>
        </p:blipFill>
        <p:spPr>
          <a:xfrm>
            <a:off x="251272" y="2150985"/>
            <a:ext cx="3265715" cy="35309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EB4F59-E9A6-909F-9E6D-19DCC2620E0B}"/>
              </a:ext>
            </a:extLst>
          </p:cNvPr>
          <p:cNvSpPr txBox="1"/>
          <p:nvPr/>
        </p:nvSpPr>
        <p:spPr>
          <a:xfrm>
            <a:off x="813029" y="5703826"/>
            <a:ext cx="28050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outside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comp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. point</a:t>
            </a:r>
            <a:endParaRPr lang="pl-P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4EEE1A-35F3-8DDB-AD4F-DB53F510C665}"/>
              </a:ext>
            </a:extLst>
          </p:cNvPr>
          <p:cNvSpPr txBox="1"/>
          <p:nvPr/>
        </p:nvSpPr>
        <p:spPr>
          <a:xfrm>
            <a:off x="3645832" y="5703826"/>
            <a:ext cx="28050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inside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comp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. point</a:t>
            </a:r>
            <a:endParaRPr lang="pl-PL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0FA43F-64E2-9395-5567-520DFB4F7159}"/>
              </a:ext>
            </a:extLst>
          </p:cNvPr>
          <p:cNvSpPr txBox="1"/>
          <p:nvPr/>
        </p:nvSpPr>
        <p:spPr>
          <a:xfrm>
            <a:off x="188603" y="1815612"/>
            <a:ext cx="11752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Compensation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point =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bias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field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that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enables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suppressesion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of 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magnetization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response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to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magnetic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fields</a:t>
            </a:r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</p:txBody>
      </p:sp>
      <p:pic>
        <p:nvPicPr>
          <p:cNvPr id="34" name="Obraz 58">
            <a:extLst>
              <a:ext uri="{FF2B5EF4-FFF2-40B4-BE49-F238E27FC236}">
                <a16:creationId xmlns:a16="http://schemas.microsoft.com/office/drawing/2014/main" id="{23836F51-6107-D71B-D837-5E70CBA34C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44379" y="2492505"/>
            <a:ext cx="2676190" cy="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415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E53FC-8DED-3082-4649-9400C6597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B3777B7-61AA-1942-5FD6-DE26E98D7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23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139B0415-38A6-5095-6129-6E7DE1CA91BD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9FC31EA1-E351-A845-FAC6-3CE617CF18E2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D07E0933-893C-6028-9F8A-A73C0E6BDAE8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E2288EB5-1DB1-9064-0719-98FCACBC63F7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10E283CE-A96F-872E-DC9A-4D84D72E7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7B1373D7-2E0C-8246-4223-CAD8B0B5A832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7B56A8D6-4076-74E1-0CD2-A230CC15F983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>
                <a:solidFill>
                  <a:schemeClr val="bg1"/>
                </a:solidFill>
                <a:latin typeface="Georgia Pro"/>
              </a:rPr>
              <a:t>Advanced GNOME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sensors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4DC96EBA-2362-F3DB-4FCB-F0D11769D346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GNOME sensor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requirements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F20017-8A4D-51AC-2A21-744D150F694F}"/>
              </a:ext>
            </a:extLst>
          </p:cNvPr>
          <p:cNvSpPr txBox="1"/>
          <p:nvPr/>
        </p:nvSpPr>
        <p:spPr>
          <a:xfrm>
            <a:off x="2450123" y="1357124"/>
            <a:ext cx="2177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Stable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operation</a:t>
            </a:r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</p:txBody>
      </p:sp>
      <p:pic>
        <p:nvPicPr>
          <p:cNvPr id="6" name="Picture 5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3092CA4C-386A-A4F1-4E25-3D54FDD5E8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1404"/>
            <a:ext cx="6836632" cy="3810960"/>
          </a:xfrm>
          <a:prstGeom prst="rect">
            <a:avLst/>
          </a:prstGeom>
        </p:spPr>
      </p:pic>
      <p:pic>
        <p:nvPicPr>
          <p:cNvPr id="14" name="Picture 13" descr="A graph showing a nuclear and perturbed reaction&#10;&#10;AI-generated content may be incorrect.">
            <a:extLst>
              <a:ext uri="{FF2B5EF4-FFF2-40B4-BE49-F238E27FC236}">
                <a16:creationId xmlns:a16="http://schemas.microsoft.com/office/drawing/2014/main" id="{47C5483C-2C16-2BF7-4BBB-CCA62F160C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724" y="2605467"/>
            <a:ext cx="4688608" cy="29159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74D95F2-9D0C-FF44-D304-E48A70608D45}"/>
              </a:ext>
            </a:extLst>
          </p:cNvPr>
          <p:cNvSpPr txBox="1"/>
          <p:nvPr/>
        </p:nvSpPr>
        <p:spPr>
          <a:xfrm>
            <a:off x="7878612" y="1413081"/>
            <a:ext cx="3726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Frequency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-dependent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calibration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to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generic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spin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perturbations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6874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84F7F-B67E-BEA7-FF44-39D78F909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6BCE52F-3188-3FB8-BBC7-62CD060F0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24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3B930EAE-8EDE-AF1D-35F5-BD26E2C322EE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58222081-DC63-7681-C4CA-A32E24066A48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2CCB006A-AF5A-475F-F1F3-C10537C4102A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B5A7832A-7D25-B829-A456-65AFAA265CFF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349972F3-9636-79B2-6008-48FB45BF9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F38DB5FB-E42A-0B0B-5CF7-464D78053A8B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CEC5F1EC-0D2D-C602-9079-3D768FDA6DA7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Stability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optimization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3FAC6784-2EDD-7652-ACA3-8677C3B4C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584" y="2039080"/>
            <a:ext cx="5684714" cy="349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743541-AF52-90EA-5C21-B8B88122B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9964" y="2044186"/>
            <a:ext cx="4503335" cy="36465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A864D9-A891-66FE-5E4A-26F0F791A910}"/>
              </a:ext>
            </a:extLst>
          </p:cNvPr>
          <p:cNvSpPr txBox="1"/>
          <p:nvPr/>
        </p:nvSpPr>
        <p:spPr>
          <a:xfrm>
            <a:off x="1560535" y="6151746"/>
            <a:ext cx="60943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E. Klinger et al., Phys. Rev. Appl. 19, 044092 (2023).</a:t>
            </a:r>
          </a:p>
        </p:txBody>
      </p:sp>
      <p:pic>
        <p:nvPicPr>
          <p:cNvPr id="8" name="Obraz 10" descr="Obraz zawierający Ludzka twarz, osoba, uśmiech, Czoło&#10;&#10;Opis wygenerowany automatycznie">
            <a:extLst>
              <a:ext uri="{FF2B5EF4-FFF2-40B4-BE49-F238E27FC236}">
                <a16:creationId xmlns:a16="http://schemas.microsoft.com/office/drawing/2014/main" id="{7C57BCE5-21C3-8A92-AA57-34A2B94038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785" y="4999995"/>
            <a:ext cx="1428750" cy="1428750"/>
          </a:xfrm>
          <a:prstGeom prst="rect">
            <a:avLst/>
          </a:prstGeom>
        </p:spPr>
      </p:pic>
      <p:sp>
        <p:nvSpPr>
          <p:cNvPr id="10" name="TextBox 11">
            <a:extLst>
              <a:ext uri="{FF2B5EF4-FFF2-40B4-BE49-F238E27FC236}">
                <a16:creationId xmlns:a16="http://schemas.microsoft.com/office/drawing/2014/main" id="{CAFA2318-2D05-D74C-603A-47A2AAA2C14B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Stability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optimization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97C3BB-C14E-F365-F2C7-95E0F4C65D3F}"/>
              </a:ext>
            </a:extLst>
          </p:cNvPr>
          <p:cNvSpPr txBox="1"/>
          <p:nvPr/>
        </p:nvSpPr>
        <p:spPr>
          <a:xfrm>
            <a:off x="2668655" y="1590559"/>
            <a:ext cx="4070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Problem: </a:t>
            </a:r>
            <a:r>
              <a:rPr lang="pl-PL" baseline="30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3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He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magnetization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drift</a:t>
            </a:r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071691B-4922-0812-F797-42B207AE9E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2078" y="4553099"/>
            <a:ext cx="3467215" cy="38091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C58ECB5-C75C-16C1-E9CD-7DD67EDD6B40}"/>
              </a:ext>
            </a:extLst>
          </p:cNvPr>
          <p:cNvSpPr txBox="1"/>
          <p:nvPr/>
        </p:nvSpPr>
        <p:spPr>
          <a:xfrm>
            <a:off x="8005756" y="1591637"/>
            <a:ext cx="4070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Solution: gradient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optimization</a:t>
            </a:r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896AE7-B5A6-1959-1457-FFC8DFAE8771}"/>
              </a:ext>
            </a:extLst>
          </p:cNvPr>
          <p:cNvSpPr txBox="1"/>
          <p:nvPr/>
        </p:nvSpPr>
        <p:spPr>
          <a:xfrm>
            <a:off x="188604" y="891747"/>
            <a:ext cx="107048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The self-compensating point shifts over time due to nuclear spin relaxation, leading to drift in magnetic field compensation.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79AB7D-FC4B-320C-C97A-F867555CC880}"/>
              </a:ext>
            </a:extLst>
          </p:cNvPr>
          <p:cNvSpPr txBox="1"/>
          <p:nvPr/>
        </p:nvSpPr>
        <p:spPr>
          <a:xfrm>
            <a:off x="2842078" y="5657335"/>
            <a:ext cx="93499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Effect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: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Continuous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sensor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operation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over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weeks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(with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stable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nuclear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magnetization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)</a:t>
            </a:r>
            <a:endParaRPr lang="en-US" dirty="0">
              <a:solidFill>
                <a:schemeClr val="bg1">
                  <a:lumMod val="50000"/>
                </a:schemeClr>
              </a:solidFill>
              <a:latin typeface="Georgia Pro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367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9654A6D5-EADC-23B8-2194-8A9FBCBFE3FF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Frequency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response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determination</a:t>
            </a:r>
            <a:endParaRPr lang="pl-PL" dirty="0" err="1">
              <a:solidFill>
                <a:schemeClr val="bg1"/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FEA4851-4410-C113-4A22-8D233634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25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A4D84456-92C3-EB26-59FB-037B8F9164E6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C46A40FE-B3FB-21F4-623C-4607BC9E1A0C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96E30DA4-AE4A-4C2C-F449-B84BF9E1957A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399A07F5-A967-97F8-A0E5-72CADC8CB176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ABFBF788-B680-FEF4-6CF6-A9D0BFFEBD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sp>
        <p:nvSpPr>
          <p:cNvPr id="30" name="pole tekstowe 1040">
            <a:extLst>
              <a:ext uri="{FF2B5EF4-FFF2-40B4-BE49-F238E27FC236}">
                <a16:creationId xmlns:a16="http://schemas.microsoft.com/office/drawing/2014/main" id="{68C51564-2E3E-5534-051D-F9B3F97A82E3}"/>
              </a:ext>
            </a:extLst>
          </p:cNvPr>
          <p:cNvSpPr txBox="1"/>
          <p:nvPr/>
        </p:nvSpPr>
        <p:spPr>
          <a:xfrm>
            <a:off x="134230" y="181274"/>
            <a:ext cx="9701959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Question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: How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would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a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comagnetometer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respond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to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exotic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spin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coupling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? </a:t>
            </a:r>
            <a:endParaRPr lang="pl-PL" sz="2400" dirty="0">
              <a:solidFill>
                <a:schemeClr val="bg1">
                  <a:lumMod val="50000"/>
                </a:schemeClr>
              </a:solidFill>
              <a:cs typeface="Calibri" panose="020F0502020204030204"/>
            </a:endParaRPr>
          </a:p>
        </p:txBody>
      </p:sp>
      <p:sp>
        <p:nvSpPr>
          <p:cNvPr id="33" name="pole tekstowe 6">
            <a:extLst>
              <a:ext uri="{FF2B5EF4-FFF2-40B4-BE49-F238E27FC236}">
                <a16:creationId xmlns:a16="http://schemas.microsoft.com/office/drawing/2014/main" id="{56EDF194-6FD7-A2B5-8652-DFFF682148AE}"/>
              </a:ext>
            </a:extLst>
          </p:cNvPr>
          <p:cNvSpPr txBox="1"/>
          <p:nvPr/>
        </p:nvSpPr>
        <p:spPr>
          <a:xfrm>
            <a:off x="386383" y="6148355"/>
            <a:ext cx="448640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M.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Padniuk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, E. Klinger, et al.,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Phys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Rev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Research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 6, 013339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  <a:cs typeface="Calibri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C6E305FC-BC12-0F7D-4038-89B5A69D8B08}"/>
              </a:ext>
            </a:extLst>
          </p:cNvPr>
          <p:cNvSpPr txBox="1"/>
          <p:nvPr/>
        </p:nvSpPr>
        <p:spPr>
          <a:xfrm>
            <a:off x="8773161" y="5332291"/>
            <a:ext cx="5158904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Frequency response determination</a:t>
            </a:r>
            <a:endParaRPr lang="pl-PL" sz="280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  <p:cxnSp>
        <p:nvCxnSpPr>
          <p:cNvPr id="2" name="Łącznik prosty ze strzałką 2">
            <a:extLst>
              <a:ext uri="{FF2B5EF4-FFF2-40B4-BE49-F238E27FC236}">
                <a16:creationId xmlns:a16="http://schemas.microsoft.com/office/drawing/2014/main" id="{6DD65AFA-002C-2692-1897-89C95F976A5D}"/>
              </a:ext>
            </a:extLst>
          </p:cNvPr>
          <p:cNvCxnSpPr/>
          <p:nvPr/>
        </p:nvCxnSpPr>
        <p:spPr>
          <a:xfrm flipV="1">
            <a:off x="8634548" y="5301067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graph showing a nuclear and perturbed reaction&#10;&#10;AI-generated content may be incorrect.">
            <a:extLst>
              <a:ext uri="{FF2B5EF4-FFF2-40B4-BE49-F238E27FC236}">
                <a16:creationId xmlns:a16="http://schemas.microsoft.com/office/drawing/2014/main" id="{BEF2EF8F-EB9C-4209-BAAE-2DAB96432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59" y="1028159"/>
            <a:ext cx="4688608" cy="291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249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AC28A1-43D3-1C77-DBA8-FE0844617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E8BD98A7-81C7-7298-0976-CC942980D1BA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Frequency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response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determination</a:t>
            </a:r>
            <a:endParaRPr lang="pl-PL" dirty="0" err="1">
              <a:solidFill>
                <a:schemeClr val="bg1"/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09DBD-4FFC-2561-944E-638D7FA5A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26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85C18FD0-CFDB-2286-2ADD-75FE6EE8FE24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88251961-E893-3C52-BF55-7C24ED14B415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F57AF311-FC1D-80F2-406B-4314573E974B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FC3AFFE0-C44A-50AC-6768-3164C73BC897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73D26B21-F849-5C37-B0E6-C2A66DA44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pic>
        <p:nvPicPr>
          <p:cNvPr id="4" name="Obraz 3" descr="Obraz zawierający tekst, linia, Wykres, Czcionka&#10;&#10;Opis wygenerowany automatycznie">
            <a:extLst>
              <a:ext uri="{FF2B5EF4-FFF2-40B4-BE49-F238E27FC236}">
                <a16:creationId xmlns:a16="http://schemas.microsoft.com/office/drawing/2014/main" id="{3576E44B-A363-FB44-5CC5-9DF40A3402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2413" r="-2086" b="43307"/>
          <a:stretch/>
        </p:blipFill>
        <p:spPr>
          <a:xfrm>
            <a:off x="300236" y="125024"/>
            <a:ext cx="4063815" cy="1444794"/>
          </a:xfrm>
          <a:prstGeom prst="rect">
            <a:avLst/>
          </a:prstGeom>
        </p:spPr>
      </p:pic>
      <p:pic>
        <p:nvPicPr>
          <p:cNvPr id="8" name="Obraz 7" descr="Obraz zawierający tekst, Wykres, linia, diagram&#10;&#10;Opis wygenerowany automatycznie">
            <a:extLst>
              <a:ext uri="{FF2B5EF4-FFF2-40B4-BE49-F238E27FC236}">
                <a16:creationId xmlns:a16="http://schemas.microsoft.com/office/drawing/2014/main" id="{396D9369-9EF9-B303-658E-8586D4BB74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2385" y="182025"/>
            <a:ext cx="4121424" cy="2568974"/>
          </a:xfrm>
          <a:prstGeom prst="rect">
            <a:avLst/>
          </a:prstGeom>
        </p:spPr>
      </p:pic>
      <p:sp>
        <p:nvSpPr>
          <p:cNvPr id="21" name="pole tekstowe 1038">
            <a:extLst>
              <a:ext uri="{FF2B5EF4-FFF2-40B4-BE49-F238E27FC236}">
                <a16:creationId xmlns:a16="http://schemas.microsoft.com/office/drawing/2014/main" id="{3952AAA4-F2AC-2B69-CE67-5A97324997C3}"/>
              </a:ext>
            </a:extLst>
          </p:cNvPr>
          <p:cNvSpPr txBox="1"/>
          <p:nvPr/>
        </p:nvSpPr>
        <p:spPr>
          <a:xfrm>
            <a:off x="4511882" y="408501"/>
            <a:ext cx="768212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>
                <a:latin typeface="Times New Roman"/>
                <a:cs typeface="Calibri"/>
              </a:rPr>
              <a:t>FFT</a:t>
            </a:r>
          </a:p>
        </p:txBody>
      </p:sp>
      <p:sp>
        <p:nvSpPr>
          <p:cNvPr id="23" name="pole tekstowe 1040">
            <a:extLst>
              <a:ext uri="{FF2B5EF4-FFF2-40B4-BE49-F238E27FC236}">
                <a16:creationId xmlns:a16="http://schemas.microsoft.com/office/drawing/2014/main" id="{25168E24-3DE2-ECE1-4ED5-EEC90747334E}"/>
              </a:ext>
            </a:extLst>
          </p:cNvPr>
          <p:cNvSpPr txBox="1"/>
          <p:nvPr/>
        </p:nvSpPr>
        <p:spPr>
          <a:xfrm>
            <a:off x="7379317" y="1890315"/>
            <a:ext cx="356446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magnetic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response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fit</a:t>
            </a:r>
            <a:endParaRPr lang="pl-PL" b="1" dirty="0">
              <a:solidFill>
                <a:schemeClr val="bg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id="{BCA1CD90-9984-AE51-1B2E-4E68AF58F0AC}"/>
              </a:ext>
            </a:extLst>
          </p:cNvPr>
          <p:cNvCxnSpPr>
            <a:cxnSpLocks/>
          </p:cNvCxnSpPr>
          <p:nvPr/>
        </p:nvCxnSpPr>
        <p:spPr>
          <a:xfrm flipV="1">
            <a:off x="4355938" y="818906"/>
            <a:ext cx="1184475" cy="193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ole tekstowe 1040">
            <a:extLst>
              <a:ext uri="{FF2B5EF4-FFF2-40B4-BE49-F238E27FC236}">
                <a16:creationId xmlns:a16="http://schemas.microsoft.com/office/drawing/2014/main" id="{9CBB1F73-BE37-D812-4E34-E17C696CAA8D}"/>
              </a:ext>
            </a:extLst>
          </p:cNvPr>
          <p:cNvSpPr txBox="1"/>
          <p:nvPr/>
        </p:nvSpPr>
        <p:spPr>
          <a:xfrm>
            <a:off x="299468" y="2639498"/>
            <a:ext cx="4347342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single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shot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step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response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measurement</a:t>
            </a:r>
            <a:endParaRPr lang="pl-PL" dirty="0" err="1">
              <a:solidFill>
                <a:schemeClr val="bg1">
                  <a:lumMod val="50000"/>
                </a:schemeClr>
              </a:solidFill>
              <a:cs typeface="Calibri" panose="020F0502020204030204"/>
            </a:endParaRPr>
          </a:p>
        </p:txBody>
      </p:sp>
      <p:sp>
        <p:nvSpPr>
          <p:cNvPr id="33" name="pole tekstowe 6">
            <a:extLst>
              <a:ext uri="{FF2B5EF4-FFF2-40B4-BE49-F238E27FC236}">
                <a16:creationId xmlns:a16="http://schemas.microsoft.com/office/drawing/2014/main" id="{7D4B3794-9DEC-355B-0024-53435D953125}"/>
              </a:ext>
            </a:extLst>
          </p:cNvPr>
          <p:cNvSpPr txBox="1"/>
          <p:nvPr/>
        </p:nvSpPr>
        <p:spPr>
          <a:xfrm>
            <a:off x="386383" y="6148355"/>
            <a:ext cx="448640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M.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Padniuk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, E. Klinger, et al.,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Phys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Rev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Research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 6, 013339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  <a:cs typeface="Calibri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A5F1F5E3-2C25-DEDC-D427-4658D099F319}"/>
              </a:ext>
            </a:extLst>
          </p:cNvPr>
          <p:cNvSpPr txBox="1"/>
          <p:nvPr/>
        </p:nvSpPr>
        <p:spPr>
          <a:xfrm>
            <a:off x="8773161" y="5332291"/>
            <a:ext cx="5158904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Frequency response determination</a:t>
            </a:r>
            <a:endParaRPr lang="pl-PL" sz="280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  <p:cxnSp>
        <p:nvCxnSpPr>
          <p:cNvPr id="2" name="Łącznik prosty ze strzałką 2">
            <a:extLst>
              <a:ext uri="{FF2B5EF4-FFF2-40B4-BE49-F238E27FC236}">
                <a16:creationId xmlns:a16="http://schemas.microsoft.com/office/drawing/2014/main" id="{51261658-71B5-6B0B-DDED-F3C913A1A65F}"/>
              </a:ext>
            </a:extLst>
          </p:cNvPr>
          <p:cNvCxnSpPr/>
          <p:nvPr/>
        </p:nvCxnSpPr>
        <p:spPr>
          <a:xfrm flipV="1">
            <a:off x="8634548" y="5301067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Obraz 9" descr="Mikhail PADNIUK | PhD candidate | MSc | Jagiellonian University, Kraków |  UJ | Institute of Physics | Research profile">
            <a:extLst>
              <a:ext uri="{FF2B5EF4-FFF2-40B4-BE49-F238E27FC236}">
                <a16:creationId xmlns:a16="http://schemas.microsoft.com/office/drawing/2014/main" id="{A896A2C0-43FF-BB77-B3C4-A4A362C2C7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559" y="4609147"/>
            <a:ext cx="1438407" cy="142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882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9654A6D5-EADC-23B8-2194-8A9FBCBFE3FF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Frequency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response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determination</a:t>
            </a:r>
            <a:endParaRPr lang="pl-PL" dirty="0" err="1">
              <a:solidFill>
                <a:schemeClr val="bg1"/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FEA4851-4410-C113-4A22-8D233634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27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A4D84456-92C3-EB26-59FB-037B8F9164E6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C46A40FE-B3FB-21F4-623C-4607BC9E1A0C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96E30DA4-AE4A-4C2C-F449-B84BF9E1957A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399A07F5-A967-97F8-A0E5-72CADC8CB176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ABFBF788-B680-FEF4-6CF6-A9D0BFFEBD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pic>
        <p:nvPicPr>
          <p:cNvPr id="8" name="Obraz 7" descr="Obraz zawierający tekst, Wykres, linia, diagram&#10;&#10;Opis wygenerowany automatycznie">
            <a:extLst>
              <a:ext uri="{FF2B5EF4-FFF2-40B4-BE49-F238E27FC236}">
                <a16:creationId xmlns:a16="http://schemas.microsoft.com/office/drawing/2014/main" id="{3F171C89-AE16-C957-4800-836C9558F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385" y="182025"/>
            <a:ext cx="4121424" cy="2568974"/>
          </a:xfrm>
          <a:prstGeom prst="rect">
            <a:avLst/>
          </a:prstGeom>
        </p:spPr>
      </p:pic>
      <p:sp>
        <p:nvSpPr>
          <p:cNvPr id="21" name="pole tekstowe 1038">
            <a:extLst>
              <a:ext uri="{FF2B5EF4-FFF2-40B4-BE49-F238E27FC236}">
                <a16:creationId xmlns:a16="http://schemas.microsoft.com/office/drawing/2014/main" id="{5D1E2D55-D327-6D32-1864-085DF993D0A2}"/>
              </a:ext>
            </a:extLst>
          </p:cNvPr>
          <p:cNvSpPr txBox="1"/>
          <p:nvPr/>
        </p:nvSpPr>
        <p:spPr>
          <a:xfrm>
            <a:off x="4511882" y="408501"/>
            <a:ext cx="768212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>
                <a:latin typeface="Times New Roman"/>
                <a:cs typeface="Calibri"/>
              </a:rPr>
              <a:t>FFT</a:t>
            </a:r>
          </a:p>
        </p:txBody>
      </p:sp>
      <p:sp>
        <p:nvSpPr>
          <p:cNvPr id="23" name="pole tekstowe 1040">
            <a:extLst>
              <a:ext uri="{FF2B5EF4-FFF2-40B4-BE49-F238E27FC236}">
                <a16:creationId xmlns:a16="http://schemas.microsoft.com/office/drawing/2014/main" id="{0F9E059E-9AC4-A492-DF70-93E0B1714DB2}"/>
              </a:ext>
            </a:extLst>
          </p:cNvPr>
          <p:cNvSpPr txBox="1"/>
          <p:nvPr/>
        </p:nvSpPr>
        <p:spPr>
          <a:xfrm>
            <a:off x="7379317" y="1890315"/>
            <a:ext cx="356446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magnetic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response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fit</a:t>
            </a:r>
            <a:endParaRPr lang="pl-PL" b="1" dirty="0">
              <a:solidFill>
                <a:schemeClr val="bg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id="{A3DCE86A-735D-0984-9404-DB4A4CB9B2AE}"/>
              </a:ext>
            </a:extLst>
          </p:cNvPr>
          <p:cNvCxnSpPr>
            <a:cxnSpLocks/>
          </p:cNvCxnSpPr>
          <p:nvPr/>
        </p:nvCxnSpPr>
        <p:spPr>
          <a:xfrm flipV="1">
            <a:off x="4355938" y="818906"/>
            <a:ext cx="1184475" cy="193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ole tekstowe 1040">
            <a:extLst>
              <a:ext uri="{FF2B5EF4-FFF2-40B4-BE49-F238E27FC236}">
                <a16:creationId xmlns:a16="http://schemas.microsoft.com/office/drawing/2014/main" id="{68C51564-2E3E-5534-051D-F9B3F97A82E3}"/>
              </a:ext>
            </a:extLst>
          </p:cNvPr>
          <p:cNvSpPr txBox="1"/>
          <p:nvPr/>
        </p:nvSpPr>
        <p:spPr>
          <a:xfrm>
            <a:off x="299468" y="2639498"/>
            <a:ext cx="4347342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single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shot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step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response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measurement</a:t>
            </a:r>
            <a:endParaRPr lang="pl-PL" dirty="0" err="1">
              <a:solidFill>
                <a:schemeClr val="bg1">
                  <a:lumMod val="50000"/>
                </a:schemeClr>
              </a:solidFill>
              <a:cs typeface="Calibri" panose="020F0502020204030204"/>
            </a:endParaRPr>
          </a:p>
        </p:txBody>
      </p:sp>
      <p:sp>
        <p:nvSpPr>
          <p:cNvPr id="33" name="pole tekstowe 6">
            <a:extLst>
              <a:ext uri="{FF2B5EF4-FFF2-40B4-BE49-F238E27FC236}">
                <a16:creationId xmlns:a16="http://schemas.microsoft.com/office/drawing/2014/main" id="{56EDF194-6FD7-A2B5-8652-DFFF682148AE}"/>
              </a:ext>
            </a:extLst>
          </p:cNvPr>
          <p:cNvSpPr txBox="1"/>
          <p:nvPr/>
        </p:nvSpPr>
        <p:spPr>
          <a:xfrm>
            <a:off x="386383" y="6148355"/>
            <a:ext cx="448640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M.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Padniuk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, E. Klinger, et al.,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Phys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Rev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Research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 6, 013339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  <a:cs typeface="Calibri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C6E305FC-BC12-0F7D-4038-89B5A69D8B08}"/>
              </a:ext>
            </a:extLst>
          </p:cNvPr>
          <p:cNvSpPr txBox="1"/>
          <p:nvPr/>
        </p:nvSpPr>
        <p:spPr>
          <a:xfrm>
            <a:off x="8773161" y="5332291"/>
            <a:ext cx="5158904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Frequency response determination</a:t>
            </a:r>
            <a:endParaRPr lang="pl-PL" sz="280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  <p:pic>
        <p:nvPicPr>
          <p:cNvPr id="3" name="Obraz 2" descr="Obraz zawierający tekst, linia, Wykres, Czcionka&#10;&#10;Opis wygenerowany automatycznie">
            <a:extLst>
              <a:ext uri="{FF2B5EF4-FFF2-40B4-BE49-F238E27FC236}">
                <a16:creationId xmlns:a16="http://schemas.microsoft.com/office/drawing/2014/main" id="{37412335-22C0-8F6E-F051-EA576B439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236" y="186599"/>
            <a:ext cx="3980750" cy="2444429"/>
          </a:xfrm>
          <a:prstGeom prst="rect">
            <a:avLst/>
          </a:prstGeom>
        </p:spPr>
      </p:pic>
      <p:pic>
        <p:nvPicPr>
          <p:cNvPr id="2" name="Obraz 9" descr="Mikhail PADNIUK | PhD candidate | MSc | Jagiellonian University, Kraków |  UJ | Institute of Physics | Research profile">
            <a:extLst>
              <a:ext uri="{FF2B5EF4-FFF2-40B4-BE49-F238E27FC236}">
                <a16:creationId xmlns:a16="http://schemas.microsoft.com/office/drawing/2014/main" id="{AE14D7ED-7424-8E18-72A4-B6E7888144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559" y="4609147"/>
            <a:ext cx="1438407" cy="142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87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9654A6D5-EADC-23B8-2194-8A9FBCBFE3FF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Frequency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response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determination</a:t>
            </a:r>
            <a:endParaRPr lang="pl-PL" dirty="0" err="1">
              <a:solidFill>
                <a:schemeClr val="bg1"/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FEA4851-4410-C113-4A22-8D233634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28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A4D84456-92C3-EB26-59FB-037B8F9164E6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C46A40FE-B3FB-21F4-623C-4607BC9E1A0C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96E30DA4-AE4A-4C2C-F449-B84BF9E1957A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399A07F5-A967-97F8-A0E5-72CADC8CB176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ABFBF788-B680-FEF4-6CF6-A9D0BFFEBD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pic>
        <p:nvPicPr>
          <p:cNvPr id="2" name="Obraz 1" descr="Obraz zawierający tekst, diagram, Wykres, linia&#10;&#10;Opis wygenerowany automatycznie">
            <a:extLst>
              <a:ext uri="{FF2B5EF4-FFF2-40B4-BE49-F238E27FC236}">
                <a16:creationId xmlns:a16="http://schemas.microsoft.com/office/drawing/2014/main" id="{F36350E0-D6F4-86D1-2414-732458014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448" y="2848522"/>
            <a:ext cx="5454302" cy="3468789"/>
          </a:xfrm>
          <a:prstGeom prst="rect">
            <a:avLst/>
          </a:prstGeom>
        </p:spPr>
      </p:pic>
      <p:pic>
        <p:nvPicPr>
          <p:cNvPr id="4" name="Obraz 3" descr="Obraz zawierający tekst, linia, Wykres, Czcionka&#10;&#10;Opis wygenerowany automatycznie">
            <a:extLst>
              <a:ext uri="{FF2B5EF4-FFF2-40B4-BE49-F238E27FC236}">
                <a16:creationId xmlns:a16="http://schemas.microsoft.com/office/drawing/2014/main" id="{97131A98-CB5B-6D70-7452-8E0F2B401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236" y="186599"/>
            <a:ext cx="3980750" cy="2444429"/>
          </a:xfrm>
          <a:prstGeom prst="rect">
            <a:avLst/>
          </a:prstGeom>
        </p:spPr>
      </p:pic>
      <p:pic>
        <p:nvPicPr>
          <p:cNvPr id="8" name="Obraz 7" descr="Obraz zawierający tekst, Wykres, linia, diagram&#10;&#10;Opis wygenerowany automatycznie">
            <a:extLst>
              <a:ext uri="{FF2B5EF4-FFF2-40B4-BE49-F238E27FC236}">
                <a16:creationId xmlns:a16="http://schemas.microsoft.com/office/drawing/2014/main" id="{3F171C89-AE16-C957-4800-836C9558F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2385" y="182025"/>
            <a:ext cx="4121424" cy="2568974"/>
          </a:xfrm>
          <a:prstGeom prst="rect">
            <a:avLst/>
          </a:prstGeom>
        </p:spPr>
      </p:pic>
      <p:sp>
        <p:nvSpPr>
          <p:cNvPr id="21" name="pole tekstowe 1038">
            <a:extLst>
              <a:ext uri="{FF2B5EF4-FFF2-40B4-BE49-F238E27FC236}">
                <a16:creationId xmlns:a16="http://schemas.microsoft.com/office/drawing/2014/main" id="{5D1E2D55-D327-6D32-1864-085DF993D0A2}"/>
              </a:ext>
            </a:extLst>
          </p:cNvPr>
          <p:cNvSpPr txBox="1"/>
          <p:nvPr/>
        </p:nvSpPr>
        <p:spPr>
          <a:xfrm>
            <a:off x="4511882" y="408501"/>
            <a:ext cx="768212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>
                <a:latin typeface="Times New Roman"/>
                <a:cs typeface="Calibri"/>
              </a:rPr>
              <a:t>FFT</a:t>
            </a:r>
          </a:p>
        </p:txBody>
      </p:sp>
      <p:sp>
        <p:nvSpPr>
          <p:cNvPr id="23" name="pole tekstowe 1040">
            <a:extLst>
              <a:ext uri="{FF2B5EF4-FFF2-40B4-BE49-F238E27FC236}">
                <a16:creationId xmlns:a16="http://schemas.microsoft.com/office/drawing/2014/main" id="{0F9E059E-9AC4-A492-DF70-93E0B1714DB2}"/>
              </a:ext>
            </a:extLst>
          </p:cNvPr>
          <p:cNvSpPr txBox="1"/>
          <p:nvPr/>
        </p:nvSpPr>
        <p:spPr>
          <a:xfrm>
            <a:off x="7379317" y="1890315"/>
            <a:ext cx="3564466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magnetic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response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fit</a:t>
            </a:r>
            <a:endParaRPr lang="pl-PL" b="1" dirty="0">
              <a:solidFill>
                <a:schemeClr val="bg1">
                  <a:lumMod val="5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24" name="pole tekstowe 1044">
            <a:extLst>
              <a:ext uri="{FF2B5EF4-FFF2-40B4-BE49-F238E27FC236}">
                <a16:creationId xmlns:a16="http://schemas.microsoft.com/office/drawing/2014/main" id="{5012986B-8C88-DB5F-5FA7-FA3D47B693DD}"/>
              </a:ext>
            </a:extLst>
          </p:cNvPr>
          <p:cNvSpPr txBox="1"/>
          <p:nvPr/>
        </p:nvSpPr>
        <p:spPr>
          <a:xfrm>
            <a:off x="1661331" y="5090114"/>
            <a:ext cx="7470058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600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rotation</a:t>
            </a:r>
            <a:r>
              <a:rPr lang="pl-PL" sz="16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pl-PL" sz="1600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response</a:t>
            </a:r>
            <a:r>
              <a:rPr lang="pl-PL" sz="16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pl-PL" sz="1600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prediction</a:t>
            </a:r>
            <a:r>
              <a:rPr lang="pl-PL" sz="16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 </a:t>
            </a:r>
            <a:br>
              <a:rPr lang="pl-PL" sz="16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</a:br>
            <a:r>
              <a:rPr lang="pl-PL" sz="16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&amp; </a:t>
            </a:r>
            <a:r>
              <a:rPr lang="pl-PL" sz="1600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comparison</a:t>
            </a:r>
            <a:r>
              <a:rPr lang="pl-PL" sz="16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with the </a:t>
            </a:r>
            <a:r>
              <a:rPr lang="pl-PL" sz="1600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measurement</a:t>
            </a:r>
            <a:r>
              <a:rPr lang="pl-PL" sz="16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</a:p>
        </p:txBody>
      </p:sp>
      <p:cxnSp>
        <p:nvCxnSpPr>
          <p:cNvPr id="26" name="Łącznik prosty ze strzałką 25">
            <a:extLst>
              <a:ext uri="{FF2B5EF4-FFF2-40B4-BE49-F238E27FC236}">
                <a16:creationId xmlns:a16="http://schemas.microsoft.com/office/drawing/2014/main" id="{E468E653-A0A2-1462-5B26-1910BDC00A3C}"/>
              </a:ext>
            </a:extLst>
          </p:cNvPr>
          <p:cNvCxnSpPr/>
          <p:nvPr/>
        </p:nvCxnSpPr>
        <p:spPr>
          <a:xfrm>
            <a:off x="4336648" y="1920433"/>
            <a:ext cx="258500" cy="1116955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id="{A3DCE86A-735D-0984-9404-DB4A4CB9B2AE}"/>
              </a:ext>
            </a:extLst>
          </p:cNvPr>
          <p:cNvCxnSpPr>
            <a:cxnSpLocks/>
          </p:cNvCxnSpPr>
          <p:nvPr/>
        </p:nvCxnSpPr>
        <p:spPr>
          <a:xfrm flipV="1">
            <a:off x="4355938" y="818906"/>
            <a:ext cx="1184475" cy="1931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ole tekstowe 1038">
            <a:extLst>
              <a:ext uri="{FF2B5EF4-FFF2-40B4-BE49-F238E27FC236}">
                <a16:creationId xmlns:a16="http://schemas.microsoft.com/office/drawing/2014/main" id="{9D58202E-1DBF-7839-280D-1D68FA3AECBE}"/>
              </a:ext>
            </a:extLst>
          </p:cNvPr>
          <p:cNvSpPr txBox="1"/>
          <p:nvPr/>
        </p:nvSpPr>
        <p:spPr>
          <a:xfrm>
            <a:off x="4511881" y="2028956"/>
            <a:ext cx="768212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>
                <a:latin typeface="Times New Roman"/>
                <a:cs typeface="Calibri"/>
              </a:rPr>
              <a:t>FFT</a:t>
            </a:r>
          </a:p>
        </p:txBody>
      </p:sp>
      <p:sp>
        <p:nvSpPr>
          <p:cNvPr id="30" name="pole tekstowe 1040">
            <a:extLst>
              <a:ext uri="{FF2B5EF4-FFF2-40B4-BE49-F238E27FC236}">
                <a16:creationId xmlns:a16="http://schemas.microsoft.com/office/drawing/2014/main" id="{68C51564-2E3E-5534-051D-F9B3F97A82E3}"/>
              </a:ext>
            </a:extLst>
          </p:cNvPr>
          <p:cNvSpPr txBox="1"/>
          <p:nvPr/>
        </p:nvSpPr>
        <p:spPr>
          <a:xfrm>
            <a:off x="299468" y="2639498"/>
            <a:ext cx="4347342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single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shot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step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response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Times New Roman"/>
                <a:cs typeface="Calibri"/>
              </a:rPr>
              <a:t>measurement</a:t>
            </a:r>
            <a:endParaRPr lang="pl-PL" dirty="0" err="1">
              <a:solidFill>
                <a:schemeClr val="bg1">
                  <a:lumMod val="50000"/>
                </a:schemeClr>
              </a:solidFill>
              <a:cs typeface="Calibri" panose="020F0502020204030204"/>
            </a:endParaRPr>
          </a:p>
        </p:txBody>
      </p:sp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id="{70CB25C6-E4FA-9B32-20BD-D4B10E9F9356}"/>
              </a:ext>
            </a:extLst>
          </p:cNvPr>
          <p:cNvCxnSpPr>
            <a:cxnSpLocks/>
          </p:cNvCxnSpPr>
          <p:nvPr/>
        </p:nvCxnSpPr>
        <p:spPr>
          <a:xfrm flipH="1">
            <a:off x="6803983" y="1727521"/>
            <a:ext cx="455272" cy="128093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ole tekstowe 6">
            <a:extLst>
              <a:ext uri="{FF2B5EF4-FFF2-40B4-BE49-F238E27FC236}">
                <a16:creationId xmlns:a16="http://schemas.microsoft.com/office/drawing/2014/main" id="{56EDF194-6FD7-A2B5-8652-DFFF682148AE}"/>
              </a:ext>
            </a:extLst>
          </p:cNvPr>
          <p:cNvSpPr txBox="1"/>
          <p:nvPr/>
        </p:nvSpPr>
        <p:spPr>
          <a:xfrm>
            <a:off x="386383" y="6148355"/>
            <a:ext cx="448640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M.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Padniuk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Calibri"/>
              </a:rPr>
              <a:t>, E. Klinger, et al.,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Phys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Rev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Research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Times New Roman"/>
              </a:rPr>
              <a:t> 6, 013339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  <a:cs typeface="Calibri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C6E305FC-BC12-0F7D-4038-89B5A69D8B08}"/>
              </a:ext>
            </a:extLst>
          </p:cNvPr>
          <p:cNvSpPr txBox="1"/>
          <p:nvPr/>
        </p:nvSpPr>
        <p:spPr>
          <a:xfrm>
            <a:off x="8773161" y="5374044"/>
            <a:ext cx="3405261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Frequency response determination</a:t>
            </a:r>
            <a:endParaRPr lang="pl-PL" sz="2800">
              <a:solidFill>
                <a:schemeClr val="bg1">
                  <a:lumMod val="50000"/>
                </a:schemeClr>
              </a:solidFill>
              <a:cs typeface="Calibri"/>
            </a:endParaRPr>
          </a:p>
        </p:txBody>
      </p:sp>
      <p:pic>
        <p:nvPicPr>
          <p:cNvPr id="3" name="Obraz 9" descr="Mikhail PADNIUK | PhD candidate | MSc | Jagiellonian University, Kraków |  UJ | Institute of Physics | Research profile">
            <a:extLst>
              <a:ext uri="{FF2B5EF4-FFF2-40B4-BE49-F238E27FC236}">
                <a16:creationId xmlns:a16="http://schemas.microsoft.com/office/drawing/2014/main" id="{061E1671-487F-D3AF-8847-9F2F8DAAA2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559" y="4609147"/>
            <a:ext cx="1438407" cy="142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400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EC589-CCF3-D5A7-1BF1-FAD7921B3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9899108E-8C27-CEEF-1582-CB8B5823055E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Outline</a:t>
            </a:r>
            <a:endParaRPr lang="pl-PL" dirty="0">
              <a:solidFill>
                <a:schemeClr val="bg1"/>
              </a:solidFill>
              <a:latin typeface="Georgia Pro"/>
              <a:ea typeface="Calibri"/>
              <a:cs typeface="Calibri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94CA028-34A4-7975-D578-D2E704C92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29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3785BE7F-E0B7-6D84-AFA6-FE98770941EA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440BE88D-26B2-AB33-2A89-4D7D99DB6207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BA657C8F-95A2-74B7-4A40-BEB45763604E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D27597F8-9288-81C0-75E6-AB667DACC1EA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C8CD15FF-87B7-C230-C955-684A39F03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2543BACA-CEA8-F493-0860-6CD81804B11E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1">
            <a:extLst>
              <a:ext uri="{FF2B5EF4-FFF2-40B4-BE49-F238E27FC236}">
                <a16:creationId xmlns:a16="http://schemas.microsoft.com/office/drawing/2014/main" id="{4302D2F8-111B-4DA1-A5DE-6BFBF9473866}"/>
              </a:ext>
            </a:extLst>
          </p:cNvPr>
          <p:cNvSpPr txBox="1"/>
          <p:nvPr/>
        </p:nvSpPr>
        <p:spPr>
          <a:xfrm>
            <a:off x="303426" y="56164"/>
            <a:ext cx="8555730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Outline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AutoShape 2" descr="Podgląd obrazu">
            <a:extLst>
              <a:ext uri="{FF2B5EF4-FFF2-40B4-BE49-F238E27FC236}">
                <a16:creationId xmlns:a16="http://schemas.microsoft.com/office/drawing/2014/main" id="{BFB14CCC-630C-42D6-AD8D-ECB9E5A1D9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" name="pole tekstowe 7">
            <a:extLst>
              <a:ext uri="{FF2B5EF4-FFF2-40B4-BE49-F238E27FC236}">
                <a16:creationId xmlns:a16="http://schemas.microsoft.com/office/drawing/2014/main" id="{2C8A50A0-55D9-B2C5-86FC-0126270DE3E6}"/>
              </a:ext>
            </a:extLst>
          </p:cNvPr>
          <p:cNvSpPr txBox="1"/>
          <p:nvPr/>
        </p:nvSpPr>
        <p:spPr>
          <a:xfrm>
            <a:off x="113129" y="8305313"/>
            <a:ext cx="342994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S.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Afach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 et al., Nat.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Phys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. 17, 1396–1401 (2021)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</a:endParaRPr>
          </a:p>
        </p:txBody>
      </p:sp>
      <p:sp>
        <p:nvSpPr>
          <p:cNvPr id="2" name="pole tekstowe 20">
            <a:extLst>
              <a:ext uri="{FF2B5EF4-FFF2-40B4-BE49-F238E27FC236}">
                <a16:creationId xmlns:a16="http://schemas.microsoft.com/office/drawing/2014/main" id="{48BFC604-4D2B-E030-970C-2711C70B313F}"/>
              </a:ext>
            </a:extLst>
          </p:cNvPr>
          <p:cNvSpPr txBox="1"/>
          <p:nvPr/>
        </p:nvSpPr>
        <p:spPr>
          <a:xfrm>
            <a:off x="303426" y="1274944"/>
            <a:ext cx="8817772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§"/>
            </a:pP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GNOME &amp;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intro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to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self-comepnsating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comagnetometers</a:t>
            </a: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Sensor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optimization</a:t>
            </a: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Calibration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routine</a:t>
            </a: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lvl="1"/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Dark </a:t>
            </a: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matter</a:t>
            </a: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search</a:t>
            </a:r>
            <a:endParaRPr lang="pl-PL" sz="2400" dirty="0">
              <a:solidFill>
                <a:schemeClr val="bg1">
                  <a:lumMod val="75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75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Comagnetometer</a:t>
            </a: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decoupling</a:t>
            </a: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 (</a:t>
            </a: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preliminary</a:t>
            </a: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) </a:t>
            </a:r>
          </a:p>
          <a:p>
            <a:pPr marL="800100" lvl="1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</p:txBody>
      </p:sp>
      <p:pic>
        <p:nvPicPr>
          <p:cNvPr id="7" name="Obraz 5" descr="Obraz zawierający niebieskie&#10;&#10;Opis wygenerowany automatycznie">
            <a:extLst>
              <a:ext uri="{FF2B5EF4-FFF2-40B4-BE49-F238E27FC236}">
                <a16:creationId xmlns:a16="http://schemas.microsoft.com/office/drawing/2014/main" id="{3F3E58E6-6B43-8273-8A56-E5281F3964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77" r="-392" b="549"/>
          <a:stretch/>
        </p:blipFill>
        <p:spPr>
          <a:xfrm>
            <a:off x="8209190" y="2537848"/>
            <a:ext cx="3705445" cy="3827514"/>
          </a:xfrm>
          <a:prstGeom prst="rect">
            <a:avLst/>
          </a:prstGeom>
        </p:spPr>
      </p:pic>
      <p:sp>
        <p:nvSpPr>
          <p:cNvPr id="8" name="pole tekstowe 3">
            <a:extLst>
              <a:ext uri="{FF2B5EF4-FFF2-40B4-BE49-F238E27FC236}">
                <a16:creationId xmlns:a16="http://schemas.microsoft.com/office/drawing/2014/main" id="{4D332C8E-8A92-54A8-624D-40FE95BF67B9}"/>
              </a:ext>
            </a:extLst>
          </p:cNvPr>
          <p:cNvSpPr txBox="1"/>
          <p:nvPr/>
        </p:nvSpPr>
        <p:spPr>
          <a:xfrm>
            <a:off x="8146825" y="1766550"/>
            <a:ext cx="397492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GNOME 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(Global Network of Optical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Magnetometers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for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exotic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physics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)</a:t>
            </a:r>
            <a:endParaRPr lang="pl-PL" sz="16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03ACDF2-0ACE-A9CE-76E4-3E6C36FE2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551" y="5104703"/>
            <a:ext cx="1995657" cy="89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Obraz 14" descr="Obraz zawierający logo&#10;&#10;Opis wygenerowany automatycznie">
            <a:extLst>
              <a:ext uri="{FF2B5EF4-FFF2-40B4-BE49-F238E27FC236}">
                <a16:creationId xmlns:a16="http://schemas.microsoft.com/office/drawing/2014/main" id="{86F604F6-7F23-7DCA-D623-9369720330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422" y="6080358"/>
            <a:ext cx="4546166" cy="320328"/>
          </a:xfrm>
          <a:prstGeom prst="rect">
            <a:avLst/>
          </a:prstGeom>
        </p:spPr>
      </p:pic>
      <p:pic>
        <p:nvPicPr>
          <p:cNvPr id="10" name="Obraz 23" descr="Obraz zawierający tekst, Czcionka, logo, zrzut ekranu&#10;&#10;Opis wygenerowany automatycznie">
            <a:extLst>
              <a:ext uri="{FF2B5EF4-FFF2-40B4-BE49-F238E27FC236}">
                <a16:creationId xmlns:a16="http://schemas.microsoft.com/office/drawing/2014/main" id="{BD2B8446-1B54-0258-AF01-251F720BEE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601422" y="5235026"/>
            <a:ext cx="2789129" cy="64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523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F1EB6-6452-291C-2F27-65F1382B5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9747D785-198D-FB51-D160-BB265EF6139A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Motivation</a:t>
            </a:r>
            <a:endParaRPr lang="pl-PL" dirty="0" err="1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7C4F52E-3ED7-F6FD-8E2D-F863FAD1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3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28EB8FF7-E64B-0AEA-6BD7-6A5C2174ABD7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BE79DCEA-9EAC-FE0C-4C62-7FC6A6C04DD2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0EBB3BEE-F2D4-2BDB-AD54-925701230335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8F086C05-75E7-FF21-B401-D62E2C55FED5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10046F01-B7C2-A3A4-CCF0-DF5CFA8DC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E5D23B3C-FE32-DC48-B14F-1FCAB5BDFCE7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1">
            <a:extLst>
              <a:ext uri="{FF2B5EF4-FFF2-40B4-BE49-F238E27FC236}">
                <a16:creationId xmlns:a16="http://schemas.microsoft.com/office/drawing/2014/main" id="{A23DCC09-7582-1428-04C1-6F714AB0D1A5}"/>
              </a:ext>
            </a:extLst>
          </p:cNvPr>
          <p:cNvSpPr txBox="1"/>
          <p:nvPr/>
        </p:nvSpPr>
        <p:spPr>
          <a:xfrm>
            <a:off x="77648" y="189251"/>
            <a:ext cx="9646989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Motivation</a:t>
            </a:r>
            <a:r>
              <a:rPr lang="pl-PL" sz="32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for </a:t>
            </a:r>
            <a:r>
              <a:rPr lang="pl-PL" sz="32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comagnetometry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2FEF4D-B3D8-62E5-5F8A-6EC03783F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372" y="3139296"/>
            <a:ext cx="3320000" cy="238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012FCC-882F-5768-BD93-FA1E70037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1447" y="2056763"/>
            <a:ext cx="2367054" cy="1713626"/>
          </a:xfrm>
          <a:prstGeom prst="rect">
            <a:avLst/>
          </a:prstGeom>
        </p:spPr>
      </p:pic>
      <p:sp>
        <p:nvSpPr>
          <p:cNvPr id="11" name="pole tekstowe 13">
            <a:extLst>
              <a:ext uri="{FF2B5EF4-FFF2-40B4-BE49-F238E27FC236}">
                <a16:creationId xmlns:a16="http://schemas.microsoft.com/office/drawing/2014/main" id="{8096C559-BF2C-40D4-B401-9A2CD9CEF878}"/>
              </a:ext>
            </a:extLst>
          </p:cNvPr>
          <p:cNvSpPr txBox="1"/>
          <p:nvPr/>
        </p:nvSpPr>
        <p:spPr>
          <a:xfrm>
            <a:off x="6509440" y="625454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Georgia Pro"/>
              </a:rPr>
              <a:t>cajohare.github.io/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Georgia Pro"/>
              </a:rPr>
              <a:t>AxionLimits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Georgia Pro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D0B6F7-9BE9-A558-AB53-7DC6C1674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4924" y="3896016"/>
            <a:ext cx="2507806" cy="2126743"/>
          </a:xfrm>
          <a:prstGeom prst="rect">
            <a:avLst/>
          </a:prstGeom>
        </p:spPr>
      </p:pic>
      <p:sp>
        <p:nvSpPr>
          <p:cNvPr id="13" name="pole tekstowe 6">
            <a:extLst>
              <a:ext uri="{FF2B5EF4-FFF2-40B4-BE49-F238E27FC236}">
                <a16:creationId xmlns:a16="http://schemas.microsoft.com/office/drawing/2014/main" id="{294096D9-84E0-E7D8-C8C6-B62B327532A3}"/>
              </a:ext>
            </a:extLst>
          </p:cNvPr>
          <p:cNvSpPr txBox="1"/>
          <p:nvPr/>
        </p:nvSpPr>
        <p:spPr>
          <a:xfrm>
            <a:off x="9396976" y="6254543"/>
            <a:ext cx="4739832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https://qant.com/atomic-gyroscope/</a:t>
            </a:r>
            <a:endParaRPr lang="pl-PL" sz="1200" dirty="0">
              <a:solidFill>
                <a:schemeClr val="bg1">
                  <a:lumMod val="65000"/>
                </a:schemeClr>
              </a:solidFill>
              <a:latin typeface="Georgia Pro"/>
              <a:ea typeface="Calibri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FA477F-8652-B9D0-19F1-8FAA0343BE3C}"/>
              </a:ext>
            </a:extLst>
          </p:cNvPr>
          <p:cNvSpPr txBox="1"/>
          <p:nvPr/>
        </p:nvSpPr>
        <p:spPr>
          <a:xfrm>
            <a:off x="51620" y="6292593"/>
            <a:ext cx="61402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M.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Smiciklas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et al.,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Phys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Rev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Lett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. 107, 171604 (2011)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A0B2E5A-CBB9-57D3-2650-2367FD1F71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953" y="3757265"/>
            <a:ext cx="4276545" cy="1624589"/>
          </a:xfrm>
          <a:prstGeom prst="rect">
            <a:avLst/>
          </a:prstGeom>
        </p:spPr>
      </p:pic>
      <p:sp>
        <p:nvSpPr>
          <p:cNvPr id="23" name="Rectangle 3">
            <a:extLst>
              <a:ext uri="{FF2B5EF4-FFF2-40B4-BE49-F238E27FC236}">
                <a16:creationId xmlns:a16="http://schemas.microsoft.com/office/drawing/2014/main" id="{62FEF945-7F30-D89A-76C7-CC3F83F29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7" y="6022759"/>
            <a:ext cx="349166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Z.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Xu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 et al., </a:t>
            </a:r>
            <a:r>
              <a:rPr kumimoji="0" lang="pl-PL" altLang="pl-PL" sz="1200" b="0" i="1" u="none" strike="noStrike" cap="none" normalizeH="0" baseline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Phys</a:t>
            </a:r>
            <a:r>
              <a:rPr kumimoji="0" lang="pl-PL" altLang="pl-PL" sz="1200" b="0" i="1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. </a:t>
            </a:r>
            <a:r>
              <a:rPr kumimoji="0" lang="pl-PL" altLang="pl-PL" sz="1200" b="0" i="1" u="none" strike="noStrike" cap="none" normalizeH="0" baseline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Rev</a:t>
            </a:r>
            <a:r>
              <a:rPr kumimoji="0" lang="pl-PL" altLang="pl-PL" sz="1200" b="0" i="1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. </a:t>
            </a:r>
            <a:r>
              <a:rPr kumimoji="0" lang="pl-PL" altLang="pl-PL" sz="1200" b="0" i="1" u="none" strike="noStrike" cap="none" normalizeH="0" baseline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Lett</a:t>
            </a:r>
            <a:r>
              <a:rPr kumimoji="0" lang="pl-PL" altLang="pl-PL" sz="1200" b="0" i="1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.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 </a:t>
            </a:r>
            <a:r>
              <a:rPr kumimoji="0" lang="pl-PL" altLang="pl-PL" sz="1200" b="1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134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Georgia Pro" panose="02040502050405020303" pitchFamily="18" charset="0"/>
              </a:rPr>
              <a:t>, 181801 (2025)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5F66E9-234C-9CDC-4029-428FBAF50ED9}"/>
              </a:ext>
            </a:extLst>
          </p:cNvPr>
          <p:cNvSpPr txBox="1"/>
          <p:nvPr/>
        </p:nvSpPr>
        <p:spPr>
          <a:xfrm>
            <a:off x="0" y="5581885"/>
            <a:ext cx="11206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Princeton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, PSI, NPL,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Weizmann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, Beijing, Hangzhou, Hefei, Canberra, GNOME and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others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…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E6D7FA2-BB00-7F60-1342-DCBDA422A7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87912" y="1942093"/>
            <a:ext cx="2501113" cy="17582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556D68-A386-D4D3-712B-09C63A863219}"/>
              </a:ext>
            </a:extLst>
          </p:cNvPr>
          <p:cNvSpPr txBox="1"/>
          <p:nvPr/>
        </p:nvSpPr>
        <p:spPr>
          <a:xfrm>
            <a:off x="2635079" y="1368892"/>
            <a:ext cx="2406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FUNDAMENTAL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81BEF3-032B-ACAE-8653-B28614D17B47}"/>
              </a:ext>
            </a:extLst>
          </p:cNvPr>
          <p:cNvSpPr txBox="1"/>
          <p:nvPr/>
        </p:nvSpPr>
        <p:spPr>
          <a:xfrm>
            <a:off x="118154" y="1708307"/>
            <a:ext cx="2621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Lorentz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invariance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DDADDE-3D4C-2613-1399-BD6508FE4696}"/>
              </a:ext>
            </a:extLst>
          </p:cNvPr>
          <p:cNvSpPr txBox="1"/>
          <p:nvPr/>
        </p:nvSpPr>
        <p:spPr>
          <a:xfrm>
            <a:off x="1820257" y="3423768"/>
            <a:ext cx="13108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5th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force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AFFF2E-8C5A-439C-674D-3FA0C9E7BC24}"/>
              </a:ext>
            </a:extLst>
          </p:cNvPr>
          <p:cNvSpPr txBox="1"/>
          <p:nvPr/>
        </p:nvSpPr>
        <p:spPr>
          <a:xfrm>
            <a:off x="3527942" y="1708307"/>
            <a:ext cx="11983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nEDM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E7E80F-A75E-D9D5-EC9A-2EA08730828C}"/>
              </a:ext>
            </a:extLst>
          </p:cNvPr>
          <p:cNvSpPr txBox="1"/>
          <p:nvPr/>
        </p:nvSpPr>
        <p:spPr>
          <a:xfrm>
            <a:off x="5988070" y="2747170"/>
            <a:ext cx="20413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dark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matter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426DFB-BA46-521D-23BF-C23A2D156CCD}"/>
              </a:ext>
            </a:extLst>
          </p:cNvPr>
          <p:cNvSpPr txBox="1"/>
          <p:nvPr/>
        </p:nvSpPr>
        <p:spPr>
          <a:xfrm>
            <a:off x="9360112" y="1350562"/>
            <a:ext cx="2406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APPLIED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6" name="Picture 4" descr="Fig. 2">
            <a:extLst>
              <a:ext uri="{FF2B5EF4-FFF2-40B4-BE49-F238E27FC236}">
                <a16:creationId xmlns:a16="http://schemas.microsoft.com/office/drawing/2014/main" id="{D3EFBB32-7567-4E9C-22C8-CE007A2F7A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387" y="1712788"/>
            <a:ext cx="2708053" cy="1931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FF676CE-8DC1-76E3-7119-119DC52E7652}"/>
              </a:ext>
            </a:extLst>
          </p:cNvPr>
          <p:cNvSpPr txBox="1"/>
          <p:nvPr/>
        </p:nvSpPr>
        <p:spPr>
          <a:xfrm>
            <a:off x="8029421" y="4071492"/>
            <a:ext cx="15258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inertial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navigation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B357AE-79EC-C688-415D-DDC2F1BD34AC}"/>
              </a:ext>
            </a:extLst>
          </p:cNvPr>
          <p:cNvSpPr txBox="1"/>
          <p:nvPr/>
        </p:nvSpPr>
        <p:spPr>
          <a:xfrm>
            <a:off x="10856459" y="1896603"/>
            <a:ext cx="14039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quantum</a:t>
            </a:r>
            <a:b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</a:b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memory</a:t>
            </a:r>
            <a:endParaRPr lang="pl-PL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57173D6-4EFF-F083-D13C-02D749FD7BFE}"/>
              </a:ext>
            </a:extLst>
          </p:cNvPr>
          <p:cNvSpPr txBox="1"/>
          <p:nvPr/>
        </p:nvSpPr>
        <p:spPr>
          <a:xfrm>
            <a:off x="4040938" y="6269799"/>
            <a:ext cx="29966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https://www.psi.ch/en/nedm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AF35D3-6B2E-E571-79D3-351EA2C3530D}"/>
              </a:ext>
            </a:extLst>
          </p:cNvPr>
          <p:cNvSpPr txBox="1"/>
          <p:nvPr/>
        </p:nvSpPr>
        <p:spPr>
          <a:xfrm>
            <a:off x="4040938" y="6010547"/>
            <a:ext cx="71192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R.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Shaham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 et al., Nat. </a:t>
            </a:r>
            <a:r>
              <a:rPr lang="pl-PL" sz="1200" dirty="0" err="1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Phys</a:t>
            </a:r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</a:rPr>
              <a:t>. 18, 506–510 (2022).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B098C1-0AFE-912B-E261-2D7E1CB663F7}"/>
              </a:ext>
            </a:extLst>
          </p:cNvPr>
          <p:cNvSpPr txBox="1"/>
          <p:nvPr/>
        </p:nvSpPr>
        <p:spPr>
          <a:xfrm>
            <a:off x="91352" y="854166"/>
            <a:ext cx="12281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Co-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located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spin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ensambles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(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including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long-lived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nuclear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spins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) for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magnetic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noise</a:t>
            </a:r>
            <a:r>
              <a:rPr lang="pl-PL" b="1" dirty="0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 </a:t>
            </a:r>
            <a:r>
              <a:rPr lang="pl-PL" b="1" dirty="0" err="1">
                <a:solidFill>
                  <a:schemeClr val="bg1">
                    <a:lumMod val="50000"/>
                  </a:schemeClr>
                </a:solidFill>
                <a:latin typeface="Georgia Pro" panose="02040502050405020303" pitchFamily="18" charset="0"/>
              </a:rPr>
              <a:t>suppresion</a:t>
            </a:r>
            <a:endParaRPr lang="pl-PL" b="1" dirty="0">
              <a:solidFill>
                <a:schemeClr val="bg1">
                  <a:lumMod val="50000"/>
                </a:schemeClr>
              </a:solidFill>
              <a:latin typeface="Georgia Pro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9127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9C1C4-4B4E-0D6F-FDB0-72CE26911A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ECC87F5A-F67A-19B8-02BB-8144AA719A99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Outline</a:t>
            </a:r>
            <a:endParaRPr lang="pl-PL" dirty="0">
              <a:solidFill>
                <a:schemeClr val="bg1"/>
              </a:solidFill>
              <a:latin typeface="Georgia Pro"/>
              <a:ea typeface="Calibri"/>
              <a:cs typeface="Calibri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D443751-EC02-AB46-A21B-6454E28AD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30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DADEC8FD-CCD6-0CBC-B7F0-F28630ED99FB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180D59E7-CEEA-73DD-59DF-82E8707F2762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B1024418-AD0D-D71F-819E-72A8B2C7D47C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BAFF98C8-9158-7249-1D8B-B91E52B06A5E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C6333D54-002A-E058-9FBF-3952DFFF2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1D59EC60-FD2E-2B86-12FF-D47A6AD467CA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1">
            <a:extLst>
              <a:ext uri="{FF2B5EF4-FFF2-40B4-BE49-F238E27FC236}">
                <a16:creationId xmlns:a16="http://schemas.microsoft.com/office/drawing/2014/main" id="{B3C7181A-D74F-EDEC-58E8-4BC52223F5B5}"/>
              </a:ext>
            </a:extLst>
          </p:cNvPr>
          <p:cNvSpPr txBox="1"/>
          <p:nvPr/>
        </p:nvSpPr>
        <p:spPr>
          <a:xfrm>
            <a:off x="303426" y="56164"/>
            <a:ext cx="8555730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Outline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AutoShape 2" descr="Podgląd obrazu">
            <a:extLst>
              <a:ext uri="{FF2B5EF4-FFF2-40B4-BE49-F238E27FC236}">
                <a16:creationId xmlns:a16="http://schemas.microsoft.com/office/drawing/2014/main" id="{0CA66588-7FAB-0979-9F3E-BD8DB8B31D2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" name="pole tekstowe 7">
            <a:extLst>
              <a:ext uri="{FF2B5EF4-FFF2-40B4-BE49-F238E27FC236}">
                <a16:creationId xmlns:a16="http://schemas.microsoft.com/office/drawing/2014/main" id="{7682B09F-3FB8-75B0-685A-AD92077F8E3C}"/>
              </a:ext>
            </a:extLst>
          </p:cNvPr>
          <p:cNvSpPr txBox="1"/>
          <p:nvPr/>
        </p:nvSpPr>
        <p:spPr>
          <a:xfrm>
            <a:off x="113129" y="8305313"/>
            <a:ext cx="342994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S.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Afach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 et al., Nat.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Phys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. 17, 1396–1401 (2021)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</a:endParaRPr>
          </a:p>
        </p:txBody>
      </p:sp>
      <p:sp>
        <p:nvSpPr>
          <p:cNvPr id="2" name="pole tekstowe 20">
            <a:extLst>
              <a:ext uri="{FF2B5EF4-FFF2-40B4-BE49-F238E27FC236}">
                <a16:creationId xmlns:a16="http://schemas.microsoft.com/office/drawing/2014/main" id="{6ECE1025-3448-08CC-6492-877CC00F4702}"/>
              </a:ext>
            </a:extLst>
          </p:cNvPr>
          <p:cNvSpPr txBox="1"/>
          <p:nvPr/>
        </p:nvSpPr>
        <p:spPr>
          <a:xfrm>
            <a:off x="303426" y="1274944"/>
            <a:ext cx="8817772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§"/>
            </a:pP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GNOME &amp; </a:t>
            </a: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intro</a:t>
            </a: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 to </a:t>
            </a: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self-comepnsating</a:t>
            </a: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comagnetometers</a:t>
            </a:r>
            <a:endParaRPr lang="pl-PL" sz="2400" dirty="0">
              <a:solidFill>
                <a:schemeClr val="bg1">
                  <a:lumMod val="75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75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Sensor </a:t>
            </a: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optimization</a:t>
            </a:r>
            <a:endParaRPr lang="pl-PL" sz="2400" dirty="0">
              <a:solidFill>
                <a:schemeClr val="bg1">
                  <a:lumMod val="75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75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Calibration</a:t>
            </a:r>
            <a:r>
              <a:rPr lang="pl-PL" sz="2400" dirty="0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75000"/>
                  </a:schemeClr>
                </a:solidFill>
                <a:latin typeface="Georgia Pro"/>
                <a:cs typeface="Calibri"/>
              </a:rPr>
              <a:t>routine</a:t>
            </a:r>
            <a:endParaRPr lang="pl-PL" sz="2400" dirty="0">
              <a:solidFill>
                <a:schemeClr val="bg1">
                  <a:lumMod val="75000"/>
                </a:schemeClr>
              </a:solidFill>
              <a:latin typeface="Georgia Pro"/>
              <a:cs typeface="Calibri"/>
            </a:endParaRPr>
          </a:p>
          <a:p>
            <a:pPr lvl="1"/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Dark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matter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search</a:t>
            </a: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Comagnetometer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decoupling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(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preliminary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) </a:t>
            </a:r>
          </a:p>
          <a:p>
            <a:pPr marL="800100" lvl="1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</p:txBody>
      </p:sp>
      <p:pic>
        <p:nvPicPr>
          <p:cNvPr id="7" name="Obraz 5" descr="Obraz zawierający niebieskie&#10;&#10;Opis wygenerowany automatycznie">
            <a:extLst>
              <a:ext uri="{FF2B5EF4-FFF2-40B4-BE49-F238E27FC236}">
                <a16:creationId xmlns:a16="http://schemas.microsoft.com/office/drawing/2014/main" id="{BD1EE000-9236-2534-E25F-AEF5F8769C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77" r="-392" b="549"/>
          <a:stretch/>
        </p:blipFill>
        <p:spPr>
          <a:xfrm>
            <a:off x="8209190" y="2537848"/>
            <a:ext cx="3705445" cy="3827514"/>
          </a:xfrm>
          <a:prstGeom prst="rect">
            <a:avLst/>
          </a:prstGeom>
        </p:spPr>
      </p:pic>
      <p:sp>
        <p:nvSpPr>
          <p:cNvPr id="8" name="pole tekstowe 3">
            <a:extLst>
              <a:ext uri="{FF2B5EF4-FFF2-40B4-BE49-F238E27FC236}">
                <a16:creationId xmlns:a16="http://schemas.microsoft.com/office/drawing/2014/main" id="{BB5EA852-1A5C-16F9-D406-72638A446129}"/>
              </a:ext>
            </a:extLst>
          </p:cNvPr>
          <p:cNvSpPr txBox="1"/>
          <p:nvPr/>
        </p:nvSpPr>
        <p:spPr>
          <a:xfrm>
            <a:off x="8146825" y="1766550"/>
            <a:ext cx="397492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GNOME 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(Global Network of Optical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Magnetometers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for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exotic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physics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)</a:t>
            </a:r>
            <a:endParaRPr lang="pl-PL" sz="16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F9AB36C-7C7B-49B2-87FE-88BEF5F51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551" y="5104703"/>
            <a:ext cx="1995657" cy="89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Obraz 14" descr="Obraz zawierający logo&#10;&#10;Opis wygenerowany automatycznie">
            <a:extLst>
              <a:ext uri="{FF2B5EF4-FFF2-40B4-BE49-F238E27FC236}">
                <a16:creationId xmlns:a16="http://schemas.microsoft.com/office/drawing/2014/main" id="{F76EEEC9-06F9-B6B9-166B-BE1ACCDF40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422" y="6080358"/>
            <a:ext cx="4546166" cy="320328"/>
          </a:xfrm>
          <a:prstGeom prst="rect">
            <a:avLst/>
          </a:prstGeom>
        </p:spPr>
      </p:pic>
      <p:pic>
        <p:nvPicPr>
          <p:cNvPr id="10" name="Obraz 23" descr="Obraz zawierający tekst, Czcionka, logo, zrzut ekranu&#10;&#10;Opis wygenerowany automatycznie">
            <a:extLst>
              <a:ext uri="{FF2B5EF4-FFF2-40B4-BE49-F238E27FC236}">
                <a16:creationId xmlns:a16="http://schemas.microsoft.com/office/drawing/2014/main" id="{46F4821D-3531-B29D-6CB3-024F513943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601422" y="5235026"/>
            <a:ext cx="2789129" cy="64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99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85015-2CA6-9265-55BA-77393FDCC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BA6EDBA3-19C9-724D-5CB6-FA6DB263F38F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Outline</a:t>
            </a:r>
            <a:endParaRPr lang="pl-PL" dirty="0">
              <a:solidFill>
                <a:schemeClr val="bg1"/>
              </a:solidFill>
              <a:latin typeface="Georgia Pro"/>
              <a:ea typeface="Calibri"/>
              <a:cs typeface="Calibri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20D9031-39B4-AC5C-1293-29C69B1FF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4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786FC68C-EE5A-7CB5-3873-28BF1C7D4E48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EB4681EB-09C7-4B26-BD1C-B027AEF66C4B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7BD89939-709A-8DA2-C6F9-E9228C94D84C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553EFC28-F591-90A0-861A-B58C70FE4168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3B63069C-8DEE-FA6E-627D-EE8B81E3A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8125398F-2FC7-8C96-54BE-808E1BDACDD4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1">
            <a:extLst>
              <a:ext uri="{FF2B5EF4-FFF2-40B4-BE49-F238E27FC236}">
                <a16:creationId xmlns:a16="http://schemas.microsoft.com/office/drawing/2014/main" id="{80508D88-D9A9-DA0B-93E2-260F93B8A694}"/>
              </a:ext>
            </a:extLst>
          </p:cNvPr>
          <p:cNvSpPr txBox="1"/>
          <p:nvPr/>
        </p:nvSpPr>
        <p:spPr>
          <a:xfrm>
            <a:off x="303426" y="56164"/>
            <a:ext cx="8555730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Outline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AutoShape 2" descr="Podgląd obrazu">
            <a:extLst>
              <a:ext uri="{FF2B5EF4-FFF2-40B4-BE49-F238E27FC236}">
                <a16:creationId xmlns:a16="http://schemas.microsoft.com/office/drawing/2014/main" id="{37AFEF03-1F56-5C81-357C-67FC4DF10A6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7" name="pole tekstowe 7">
            <a:extLst>
              <a:ext uri="{FF2B5EF4-FFF2-40B4-BE49-F238E27FC236}">
                <a16:creationId xmlns:a16="http://schemas.microsoft.com/office/drawing/2014/main" id="{2A790C21-CA87-AC3D-8534-CCE5D38A2E8C}"/>
              </a:ext>
            </a:extLst>
          </p:cNvPr>
          <p:cNvSpPr txBox="1"/>
          <p:nvPr/>
        </p:nvSpPr>
        <p:spPr>
          <a:xfrm>
            <a:off x="113129" y="8305313"/>
            <a:ext cx="342994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S.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Afach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 et al., Nat.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Phys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. 17, 1396–1401 (2021)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</a:endParaRPr>
          </a:p>
        </p:txBody>
      </p:sp>
      <p:sp>
        <p:nvSpPr>
          <p:cNvPr id="2" name="pole tekstowe 20">
            <a:extLst>
              <a:ext uri="{FF2B5EF4-FFF2-40B4-BE49-F238E27FC236}">
                <a16:creationId xmlns:a16="http://schemas.microsoft.com/office/drawing/2014/main" id="{E20303F7-F460-F638-3154-5F5BFA74631A}"/>
              </a:ext>
            </a:extLst>
          </p:cNvPr>
          <p:cNvSpPr txBox="1"/>
          <p:nvPr/>
        </p:nvSpPr>
        <p:spPr>
          <a:xfrm>
            <a:off x="303426" y="1274944"/>
            <a:ext cx="8817772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§"/>
            </a:pP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GNOME &amp;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intro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to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self-comepnsating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comagnetometers</a:t>
            </a: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Sensor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optimization</a:t>
            </a: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Calibration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routine</a:t>
            </a: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lvl="1"/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Dark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matter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search</a:t>
            </a: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Comagnetometer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decoupling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(</a:t>
            </a:r>
            <a:r>
              <a:rPr lang="pl-PL" sz="24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preliminary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) </a:t>
            </a:r>
          </a:p>
          <a:p>
            <a:pPr marL="800100" lvl="1" indent="-342900">
              <a:buFont typeface="Wingdings"/>
              <a:buChar char="§"/>
            </a:pPr>
            <a:endParaRPr lang="pl-PL" sz="24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</p:txBody>
      </p:sp>
      <p:pic>
        <p:nvPicPr>
          <p:cNvPr id="7" name="Obraz 5" descr="Obraz zawierający niebieskie&#10;&#10;Opis wygenerowany automatycznie">
            <a:extLst>
              <a:ext uri="{FF2B5EF4-FFF2-40B4-BE49-F238E27FC236}">
                <a16:creationId xmlns:a16="http://schemas.microsoft.com/office/drawing/2014/main" id="{D046C1D8-4265-6F21-9909-2232A7288C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977" r="-392" b="549"/>
          <a:stretch/>
        </p:blipFill>
        <p:spPr>
          <a:xfrm>
            <a:off x="8209190" y="2537848"/>
            <a:ext cx="3705445" cy="3827514"/>
          </a:xfrm>
          <a:prstGeom prst="rect">
            <a:avLst/>
          </a:prstGeom>
        </p:spPr>
      </p:pic>
      <p:sp>
        <p:nvSpPr>
          <p:cNvPr id="8" name="pole tekstowe 3">
            <a:extLst>
              <a:ext uri="{FF2B5EF4-FFF2-40B4-BE49-F238E27FC236}">
                <a16:creationId xmlns:a16="http://schemas.microsoft.com/office/drawing/2014/main" id="{321B845E-A15F-F118-D9AC-FA27227A78E4}"/>
              </a:ext>
            </a:extLst>
          </p:cNvPr>
          <p:cNvSpPr txBox="1"/>
          <p:nvPr/>
        </p:nvSpPr>
        <p:spPr>
          <a:xfrm>
            <a:off x="8146825" y="1766550"/>
            <a:ext cx="397492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20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GNOME 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(Global Network of Optical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Magnetometers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for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exotic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physics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)</a:t>
            </a:r>
            <a:endParaRPr lang="pl-PL" sz="16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094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71579-70D9-D2EB-54FA-10DB3123A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22D7A911-EF33-CD87-7F5E-43AFEFEBFE56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u="sng">
                <a:solidFill>
                  <a:schemeClr val="bg1"/>
                </a:solidFill>
                <a:latin typeface="Georgia Pro"/>
              </a:rPr>
              <a:t>Global Network</a:t>
            </a:r>
            <a:r>
              <a:rPr lang="pl-PL">
                <a:solidFill>
                  <a:schemeClr val="bg1"/>
                </a:solidFill>
                <a:latin typeface="Georgia Pro"/>
              </a:rPr>
              <a:t> of Optical </a:t>
            </a:r>
            <a:r>
              <a:rPr lang="pl-PL" err="1">
                <a:solidFill>
                  <a:schemeClr val="bg1"/>
                </a:solidFill>
                <a:latin typeface="Georgia Pro"/>
              </a:rPr>
              <a:t>Magnetometers</a:t>
            </a:r>
            <a:r>
              <a:rPr lang="pl-PL">
                <a:solidFill>
                  <a:schemeClr val="bg1"/>
                </a:solidFill>
                <a:latin typeface="Georgia Pro"/>
              </a:rPr>
              <a:t> for </a:t>
            </a:r>
            <a:r>
              <a:rPr lang="pl-PL" err="1">
                <a:solidFill>
                  <a:schemeClr val="bg1"/>
                </a:solidFill>
                <a:latin typeface="Georgia Pro"/>
              </a:rPr>
              <a:t>Exotic</a:t>
            </a:r>
            <a:r>
              <a:rPr lang="pl-PL">
                <a:solidFill>
                  <a:schemeClr val="bg1"/>
                </a:solidFill>
                <a:latin typeface="Georgia Pro"/>
              </a:rPr>
              <a:t> </a:t>
            </a:r>
            <a:r>
              <a:rPr lang="pl-PL" err="1">
                <a:solidFill>
                  <a:schemeClr val="bg1"/>
                </a:solidFill>
                <a:latin typeface="Georgia Pro"/>
              </a:rPr>
              <a:t>physics</a:t>
            </a:r>
            <a:r>
              <a:rPr lang="pl-PL">
                <a:solidFill>
                  <a:schemeClr val="bg1"/>
                </a:solidFill>
                <a:latin typeface="Georgia Pro"/>
              </a:rPr>
              <a:t> </a:t>
            </a:r>
            <a:r>
              <a:rPr lang="pl-PL" err="1">
                <a:solidFill>
                  <a:schemeClr val="bg1"/>
                </a:solidFill>
                <a:latin typeface="Georgia Pro"/>
              </a:rPr>
              <a:t>searches</a:t>
            </a:r>
            <a:endParaRPr lang="pl-PL">
              <a:solidFill>
                <a:schemeClr val="bg1"/>
              </a:solidFill>
              <a:latin typeface="Georgia Pro"/>
              <a:ea typeface="Calibri"/>
              <a:cs typeface="Calibri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86639C8-D28E-1FEE-2592-88C39E630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5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EEA616D3-55C5-D954-5047-CE79B1A006D0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C73A8984-134C-F6FF-3278-6157D3049F1D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B4F99786-41E6-DCC0-CD4A-C4269F0887EB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CEB28AEB-958E-5B4E-BF65-CC167DE13F36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77BD6458-2ED0-CDAD-1864-88E4640BE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405BD6DE-5EA1-6521-E167-D448FFC4C5C5}"/>
              </a:ext>
            </a:extLst>
          </p:cNvPr>
          <p:cNvSpPr txBox="1"/>
          <p:nvPr/>
        </p:nvSpPr>
        <p:spPr>
          <a:xfrm>
            <a:off x="303426" y="893467"/>
            <a:ext cx="841333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Global Network of Optical </a:t>
            </a: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Magnetometers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for </a:t>
            </a: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Exotic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physics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searches</a:t>
            </a:r>
            <a:endParaRPr lang="pl-PL" sz="2000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</p:txBody>
      </p: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58442DAD-8C49-CB0A-B15F-2AD1B6F1C8BA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1">
            <a:extLst>
              <a:ext uri="{FF2B5EF4-FFF2-40B4-BE49-F238E27FC236}">
                <a16:creationId xmlns:a16="http://schemas.microsoft.com/office/drawing/2014/main" id="{BD7BC7FB-1F7F-8609-5521-C6FD87870891}"/>
              </a:ext>
            </a:extLst>
          </p:cNvPr>
          <p:cNvSpPr txBox="1"/>
          <p:nvPr/>
        </p:nvSpPr>
        <p:spPr>
          <a:xfrm>
            <a:off x="303426" y="56164"/>
            <a:ext cx="8555730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GNOME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infrastructure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Obraz 3" descr="Obraz zawierający tekst, mapa, atlas, Świat&#10;&#10;Opis wygenerowany automatycznie">
            <a:extLst>
              <a:ext uri="{FF2B5EF4-FFF2-40B4-BE49-F238E27FC236}">
                <a16:creationId xmlns:a16="http://schemas.microsoft.com/office/drawing/2014/main" id="{823F3274-3FEC-BEDD-65B2-3D98D2261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1348" y="1560223"/>
            <a:ext cx="4572383" cy="2331527"/>
          </a:xfrm>
          <a:prstGeom prst="rect">
            <a:avLst/>
          </a:prstGeom>
        </p:spPr>
      </p:pic>
      <p:pic>
        <p:nvPicPr>
          <p:cNvPr id="9" name="Obraz 6" descr="Brak dostępnego opisu zdjęcia.">
            <a:extLst>
              <a:ext uri="{FF2B5EF4-FFF2-40B4-BE49-F238E27FC236}">
                <a16:creationId xmlns:a16="http://schemas.microsoft.com/office/drawing/2014/main" id="{926EE31A-0D6E-1B35-F9A5-05BE82069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559" y="1293577"/>
            <a:ext cx="3231580" cy="2171885"/>
          </a:xfrm>
          <a:prstGeom prst="rect">
            <a:avLst/>
          </a:prstGeom>
        </p:spPr>
      </p:pic>
      <p:pic>
        <p:nvPicPr>
          <p:cNvPr id="10" name="Obraz 7" descr="Obraz zawierający tekst, elektronika, Urządzenie elektroniczne, wyświetlacz&#10;&#10;Opis wygenerowany automatycznie">
            <a:extLst>
              <a:ext uri="{FF2B5EF4-FFF2-40B4-BE49-F238E27FC236}">
                <a16:creationId xmlns:a16="http://schemas.microsoft.com/office/drawing/2014/main" id="{738D25B4-54CE-D781-69A8-0D10E32D17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558" y="4221446"/>
            <a:ext cx="4314235" cy="1993268"/>
          </a:xfrm>
          <a:prstGeom prst="rect">
            <a:avLst/>
          </a:prstGeom>
        </p:spPr>
      </p:pic>
      <p:sp>
        <p:nvSpPr>
          <p:cNvPr id="11" name="pole tekstowe 8">
            <a:extLst>
              <a:ext uri="{FF2B5EF4-FFF2-40B4-BE49-F238E27FC236}">
                <a16:creationId xmlns:a16="http://schemas.microsoft.com/office/drawing/2014/main" id="{46FA00FB-B651-8127-013A-D9DA09BF7368}"/>
              </a:ext>
            </a:extLst>
          </p:cNvPr>
          <p:cNvSpPr txBox="1"/>
          <p:nvPr/>
        </p:nvSpPr>
        <p:spPr>
          <a:xfrm>
            <a:off x="3421348" y="5937715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200" dirty="0">
                <a:solidFill>
                  <a:schemeClr val="bg1">
                    <a:lumMod val="65000"/>
                  </a:schemeClr>
                </a:solidFill>
                <a:latin typeface="Georgia Pro" panose="02040502050405020303" pitchFamily="18" charset="0"/>
                <a:cs typeface="Calibri"/>
              </a:rPr>
              <a:t>DM Technologies</a:t>
            </a:r>
            <a:endParaRPr lang="pl-PL" sz="1200" dirty="0">
              <a:solidFill>
                <a:schemeClr val="bg1">
                  <a:lumMod val="65000"/>
                </a:schemeClr>
              </a:solidFill>
              <a:latin typeface="Georgia Pro" panose="02040502050405020303" pitchFamily="18" charset="0"/>
            </a:endParaRPr>
          </a:p>
        </p:txBody>
      </p:sp>
      <p:pic>
        <p:nvPicPr>
          <p:cNvPr id="12" name="Grafika 9" descr="jupyter logo">
            <a:extLst>
              <a:ext uri="{FF2B5EF4-FFF2-40B4-BE49-F238E27FC236}">
                <a16:creationId xmlns:a16="http://schemas.microsoft.com/office/drawing/2014/main" id="{B28379AB-D49B-E76D-F145-E9EF0A7AD4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79690" y="158143"/>
            <a:ext cx="772692" cy="901448"/>
          </a:xfrm>
          <a:prstGeom prst="rect">
            <a:avLst/>
          </a:prstGeom>
        </p:spPr>
      </p:pic>
      <p:sp>
        <p:nvSpPr>
          <p:cNvPr id="13" name="AutoShape 2" descr="Podgląd obrazu">
            <a:extLst>
              <a:ext uri="{FF2B5EF4-FFF2-40B4-BE49-F238E27FC236}">
                <a16:creationId xmlns:a16="http://schemas.microsoft.com/office/drawing/2014/main" id="{5B9678C2-3FAA-3DA6-CA2C-FF5CD279D3A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1" name="Picture 20" descr="A screenshot of a graph&#10;&#10;AI-generated content may be incorrect.">
            <a:extLst>
              <a:ext uri="{FF2B5EF4-FFF2-40B4-BE49-F238E27FC236}">
                <a16:creationId xmlns:a16="http://schemas.microsoft.com/office/drawing/2014/main" id="{514F80EF-BF82-3840-1137-783C2DC236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459" y="3600706"/>
            <a:ext cx="4120654" cy="293908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2CE080E-7116-8D35-3029-34E4A1EFDF96}"/>
              </a:ext>
            </a:extLst>
          </p:cNvPr>
          <p:cNvSpPr txBox="1"/>
          <p:nvPr/>
        </p:nvSpPr>
        <p:spPr>
          <a:xfrm>
            <a:off x="301781" y="1064526"/>
            <a:ext cx="60975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/>
              <a:buChar char="§"/>
            </a:pPr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Sensors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of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different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types</a:t>
            </a:r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1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or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2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sensitive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axes</a:t>
            </a:r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Bandwidth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: DC-100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Hz</a:t>
            </a:r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  <a:p>
            <a:pPr marL="342900" indent="-342900">
              <a:buFont typeface="Wingdings"/>
              <a:buChar char="§"/>
            </a:pP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Data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acquisition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system</a:t>
            </a:r>
          </a:p>
          <a:p>
            <a:pPr marL="342900" indent="-342900">
              <a:buFont typeface="Wingdings"/>
              <a:buChar char="§"/>
            </a:pP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Common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data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storage</a:t>
            </a:r>
            <a:endParaRPr lang="pl-PL" dirty="0">
              <a:solidFill>
                <a:schemeClr val="bg1">
                  <a:lumMod val="50000"/>
                </a:schemeClr>
              </a:solidFill>
              <a:latin typeface="Georgia Pro"/>
              <a:cs typeface="Calibri"/>
            </a:endParaRPr>
          </a:p>
        </p:txBody>
      </p:sp>
      <p:pic>
        <p:nvPicPr>
          <p:cNvPr id="26" name="Obraz 6" descr="Obraz zawierający tekst, zrzut ekranu, Czcionka, linia&#10;&#10;Opis wygenerowany automatycznie">
            <a:extLst>
              <a:ext uri="{FF2B5EF4-FFF2-40B4-BE49-F238E27FC236}">
                <a16:creationId xmlns:a16="http://schemas.microsoft.com/office/drawing/2014/main" id="{D11D4BF6-931D-6C53-5D30-65D0692875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536" y="4277168"/>
            <a:ext cx="2459292" cy="2258315"/>
          </a:xfrm>
          <a:prstGeom prst="rect">
            <a:avLst/>
          </a:prstGeom>
        </p:spPr>
      </p:pic>
      <p:sp>
        <p:nvSpPr>
          <p:cNvPr id="27" name="pole tekstowe 7">
            <a:extLst>
              <a:ext uri="{FF2B5EF4-FFF2-40B4-BE49-F238E27FC236}">
                <a16:creationId xmlns:a16="http://schemas.microsoft.com/office/drawing/2014/main" id="{37364126-36AA-F2D0-9B8C-95F0506AB340}"/>
              </a:ext>
            </a:extLst>
          </p:cNvPr>
          <p:cNvSpPr txBox="1"/>
          <p:nvPr/>
        </p:nvSpPr>
        <p:spPr>
          <a:xfrm>
            <a:off x="113129" y="8305313"/>
            <a:ext cx="342994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S.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Afach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 et al., Nat.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Phys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. 17, 1396–1401 (2021)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</a:endParaRPr>
          </a:p>
        </p:txBody>
      </p:sp>
      <p:pic>
        <p:nvPicPr>
          <p:cNvPr id="25" name="Obraz 1" descr="Obraz zawierający mapa&#10;&#10;Opis wygenerowany automatycznie">
            <a:extLst>
              <a:ext uri="{FF2B5EF4-FFF2-40B4-BE49-F238E27FC236}">
                <a16:creationId xmlns:a16="http://schemas.microsoft.com/office/drawing/2014/main" id="{709BF8EF-C171-1F89-BBB7-C3D352ABC3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59416" y="2818852"/>
            <a:ext cx="1624319" cy="162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12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9654A6D5-EADC-23B8-2194-8A9FBCBFE3FF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Self-compensated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atomic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 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comagnetometer</a:t>
            </a:r>
            <a:endParaRPr lang="pl-PL" dirty="0" err="1">
              <a:solidFill>
                <a:schemeClr val="bg1"/>
              </a:solidFill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FEA4851-4410-C113-4A22-8D233634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6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A4D84456-92C3-EB26-59FB-037B8F9164E6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C46A40FE-B3FB-21F4-623C-4607BC9E1A0C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96E30DA4-AE4A-4C2C-F449-B84BF9E1957A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399A07F5-A967-97F8-A0E5-72CADC8CB176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ABFBF788-B680-FEF4-6CF6-A9D0BFFEBD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89A82D90-882D-CB88-D0D0-A7439CCD036F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1">
            <a:extLst>
              <a:ext uri="{FF2B5EF4-FFF2-40B4-BE49-F238E27FC236}">
                <a16:creationId xmlns:a16="http://schemas.microsoft.com/office/drawing/2014/main" id="{8ECEAF99-62AC-16D8-7076-CE4E17449DCC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Self-compensated 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</a:t>
            </a:r>
            <a:r>
              <a:rPr lang="en-US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omagnetometer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1" name="Grupa 40">
            <a:extLst>
              <a:ext uri="{FF2B5EF4-FFF2-40B4-BE49-F238E27FC236}">
                <a16:creationId xmlns:a16="http://schemas.microsoft.com/office/drawing/2014/main" id="{04B942A6-2784-537F-7334-9410F7C2BDD4}"/>
              </a:ext>
            </a:extLst>
          </p:cNvPr>
          <p:cNvGrpSpPr/>
          <p:nvPr/>
        </p:nvGrpSpPr>
        <p:grpSpPr>
          <a:xfrm>
            <a:off x="390658" y="2502727"/>
            <a:ext cx="4411431" cy="3093981"/>
            <a:chOff x="6956385" y="2920260"/>
            <a:chExt cx="4411431" cy="3093981"/>
          </a:xfrm>
        </p:grpSpPr>
        <p:cxnSp>
          <p:nvCxnSpPr>
            <p:cNvPr id="2" name="Łącznik prosty ze strzałką 1">
              <a:extLst>
                <a:ext uri="{FF2B5EF4-FFF2-40B4-BE49-F238E27FC236}">
                  <a16:creationId xmlns:a16="http://schemas.microsoft.com/office/drawing/2014/main" id="{E7F15403-9A18-EAF8-52CD-FEFCD13E01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620" y="3536123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Łącznik prosty ze strzałką 3">
              <a:extLst>
                <a:ext uri="{FF2B5EF4-FFF2-40B4-BE49-F238E27FC236}">
                  <a16:creationId xmlns:a16="http://schemas.microsoft.com/office/drawing/2014/main" id="{33C6A627-BD85-16E9-F1CF-ED65DC98990B}"/>
                </a:ext>
              </a:extLst>
            </p:cNvPr>
            <p:cNvCxnSpPr/>
            <p:nvPr/>
          </p:nvCxnSpPr>
          <p:spPr>
            <a:xfrm flipH="1">
              <a:off x="7524620" y="2920260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Łącznik prosty ze strzałką 6">
              <a:extLst>
                <a:ext uri="{FF2B5EF4-FFF2-40B4-BE49-F238E27FC236}">
                  <a16:creationId xmlns:a16="http://schemas.microsoft.com/office/drawing/2014/main" id="{7CA42537-6476-E721-44B1-C3AEEB5662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620" y="4151985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Łącznik prosty ze strzałką 7">
              <a:extLst>
                <a:ext uri="{FF2B5EF4-FFF2-40B4-BE49-F238E27FC236}">
                  <a16:creationId xmlns:a16="http://schemas.microsoft.com/office/drawing/2014/main" id="{B9B7ACB2-35D6-5513-BA02-864F2DEEFF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4620" y="3536122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Łącznik prosty ze strzałką 8">
              <a:extLst>
                <a:ext uri="{FF2B5EF4-FFF2-40B4-BE49-F238E27FC236}">
                  <a16:creationId xmlns:a16="http://schemas.microsoft.com/office/drawing/2014/main" id="{5C8FCBE2-2FB7-53A9-98FA-3A915FECC3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3912" y="4772050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Łącznik prosty ze strzałką 9">
              <a:extLst>
                <a:ext uri="{FF2B5EF4-FFF2-40B4-BE49-F238E27FC236}">
                  <a16:creationId xmlns:a16="http://schemas.microsoft.com/office/drawing/2014/main" id="{B2B35E51-0165-CE90-A691-90257255A5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3912" y="4156187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Łącznik prosty ze strzałką 10">
              <a:extLst>
                <a:ext uri="{FF2B5EF4-FFF2-40B4-BE49-F238E27FC236}">
                  <a16:creationId xmlns:a16="http://schemas.microsoft.com/office/drawing/2014/main" id="{F3EA5C69-3855-C8DD-DA17-C4B5F17DE7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3912" y="5387912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Łącznik prosty ze strzałką 11">
              <a:extLst>
                <a:ext uri="{FF2B5EF4-FFF2-40B4-BE49-F238E27FC236}">
                  <a16:creationId xmlns:a16="http://schemas.microsoft.com/office/drawing/2014/main" id="{29212B1E-EDC5-B3FC-01E7-9657F5D13F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3912" y="4772049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Łącznik prosty ze strzałką 12">
              <a:extLst>
                <a:ext uri="{FF2B5EF4-FFF2-40B4-BE49-F238E27FC236}">
                  <a16:creationId xmlns:a16="http://schemas.microsoft.com/office/drawing/2014/main" id="{266B4C26-E2FD-BD13-4E54-F89ED6E587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43203" y="6007977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Łącznik prosty ze strzałką 13">
              <a:extLst>
                <a:ext uri="{FF2B5EF4-FFF2-40B4-BE49-F238E27FC236}">
                  <a16:creationId xmlns:a16="http://schemas.microsoft.com/office/drawing/2014/main" id="{B8F4AE15-743A-6B4E-CC3B-0B20762C33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43204" y="5392115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Łącznik prosty ze strzałką 14">
              <a:extLst>
                <a:ext uri="{FF2B5EF4-FFF2-40B4-BE49-F238E27FC236}">
                  <a16:creationId xmlns:a16="http://schemas.microsoft.com/office/drawing/2014/main" id="{81D97BA6-12FF-AC7F-EEAA-6D0BB4E7C9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43203" y="6007976"/>
              <a:ext cx="3824612" cy="6264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wal 20">
              <a:extLst>
                <a:ext uri="{FF2B5EF4-FFF2-40B4-BE49-F238E27FC236}">
                  <a16:creationId xmlns:a16="http://schemas.microsoft.com/office/drawing/2014/main" id="{F9B5F3E1-5A45-47BB-20C1-D44E067523EE}"/>
                </a:ext>
              </a:extLst>
            </p:cNvPr>
            <p:cNvSpPr/>
            <p:nvPr/>
          </p:nvSpPr>
          <p:spPr>
            <a:xfrm>
              <a:off x="8010063" y="2961013"/>
              <a:ext cx="3086562" cy="301398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pl-P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pl-PL"/>
            </a:p>
          </p:txBody>
        </p:sp>
        <p:pic>
          <p:nvPicPr>
            <p:cNvPr id="22" name="Obraz 21" descr="Obraz zawierający diagram&#10;&#10;Opis wygenerowany automatycznie">
              <a:extLst>
                <a:ext uri="{FF2B5EF4-FFF2-40B4-BE49-F238E27FC236}">
                  <a16:creationId xmlns:a16="http://schemas.microsoft.com/office/drawing/2014/main" id="{A6DD820C-5624-A84F-E07D-B22462F16E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2744" r="72873" b="26316"/>
            <a:stretch/>
          </p:blipFill>
          <p:spPr>
            <a:xfrm>
              <a:off x="6956385" y="3356052"/>
              <a:ext cx="1059876" cy="551468"/>
            </a:xfrm>
            <a:prstGeom prst="rect">
              <a:avLst/>
            </a:prstGeom>
          </p:spPr>
        </p:pic>
        <p:cxnSp>
          <p:nvCxnSpPr>
            <p:cNvPr id="24" name="Łącznik prosty ze strzałką 23">
              <a:extLst>
                <a:ext uri="{FF2B5EF4-FFF2-40B4-BE49-F238E27FC236}">
                  <a16:creationId xmlns:a16="http://schemas.microsoft.com/office/drawing/2014/main" id="{0E30F58F-69B0-CF8C-C375-50FB47262D5C}"/>
                </a:ext>
              </a:extLst>
            </p:cNvPr>
            <p:cNvCxnSpPr/>
            <p:nvPr/>
          </p:nvCxnSpPr>
          <p:spPr>
            <a:xfrm flipV="1">
              <a:off x="7821307" y="3630237"/>
              <a:ext cx="1179241" cy="11017"/>
            </a:xfrm>
            <a:prstGeom prst="straightConnector1">
              <a:avLst/>
            </a:prstGeom>
            <a:ln w="57150">
              <a:solidFill>
                <a:srgbClr val="FF0000">
                  <a:alpha val="33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Obraz 24">
              <a:extLst>
                <a:ext uri="{FF2B5EF4-FFF2-40B4-BE49-F238E27FC236}">
                  <a16:creationId xmlns:a16="http://schemas.microsoft.com/office/drawing/2014/main" id="{E8F35833-A338-CE50-FA94-0F86402A7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5801" y="3351904"/>
              <a:ext cx="352658" cy="220004"/>
            </a:xfrm>
            <a:prstGeom prst="rect">
              <a:avLst/>
            </a:prstGeom>
          </p:spPr>
        </p:pic>
        <p:cxnSp>
          <p:nvCxnSpPr>
            <p:cNvPr id="26" name="Łącznik prosty ze strzałką 25">
              <a:extLst>
                <a:ext uri="{FF2B5EF4-FFF2-40B4-BE49-F238E27FC236}">
                  <a16:creationId xmlns:a16="http://schemas.microsoft.com/office/drawing/2014/main" id="{5D5DCC1C-68E6-0AE3-DF36-33FAF954A7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63823" y="3641804"/>
              <a:ext cx="481595" cy="193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Łącznik prosty ze strzałką 26">
              <a:extLst>
                <a:ext uri="{FF2B5EF4-FFF2-40B4-BE49-F238E27FC236}">
                  <a16:creationId xmlns:a16="http://schemas.microsoft.com/office/drawing/2014/main" id="{2EA45AFD-8300-E058-B70E-6F5DBFE388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63823" y="3958878"/>
              <a:ext cx="481595" cy="193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Łącznik prosty ze strzałką 27">
              <a:extLst>
                <a:ext uri="{FF2B5EF4-FFF2-40B4-BE49-F238E27FC236}">
                  <a16:creationId xmlns:a16="http://schemas.microsoft.com/office/drawing/2014/main" id="{D8B1594F-B5CA-F78D-0AA3-23D44108BC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96186" y="5073801"/>
              <a:ext cx="2292368" cy="6264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Łącznik prosty ze strzałką 29">
              <a:extLst>
                <a:ext uri="{FF2B5EF4-FFF2-40B4-BE49-F238E27FC236}">
                  <a16:creationId xmlns:a16="http://schemas.microsoft.com/office/drawing/2014/main" id="{C8192295-D6E5-C88D-E339-7B3CE86D61C2}"/>
                </a:ext>
              </a:extLst>
            </p:cNvPr>
            <p:cNvCxnSpPr/>
            <p:nvPr/>
          </p:nvCxnSpPr>
          <p:spPr>
            <a:xfrm flipH="1">
              <a:off x="9658925" y="3679923"/>
              <a:ext cx="1565" cy="135279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Łącznik prosty ze strzałką 30">
              <a:extLst>
                <a:ext uri="{FF2B5EF4-FFF2-40B4-BE49-F238E27FC236}">
                  <a16:creationId xmlns:a16="http://schemas.microsoft.com/office/drawing/2014/main" id="{3A6BBE3E-3FDE-393B-176D-C134487AE3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85941" y="3681807"/>
              <a:ext cx="1568" cy="24319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Obraz 31">
              <a:extLst>
                <a:ext uri="{FF2B5EF4-FFF2-40B4-BE49-F238E27FC236}">
                  <a16:creationId xmlns:a16="http://schemas.microsoft.com/office/drawing/2014/main" id="{0B799DA4-41FD-326D-B914-D4DE474B5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84687" y="3258082"/>
              <a:ext cx="453119" cy="339726"/>
            </a:xfrm>
            <a:prstGeom prst="rect">
              <a:avLst/>
            </a:prstGeom>
          </p:spPr>
        </p:pic>
        <p:pic>
          <p:nvPicPr>
            <p:cNvPr id="33" name="Obraz 32">
              <a:extLst>
                <a:ext uri="{FF2B5EF4-FFF2-40B4-BE49-F238E27FC236}">
                  <a16:creationId xmlns:a16="http://schemas.microsoft.com/office/drawing/2014/main" id="{71061E01-CACE-667F-CF4C-8F2F51FE5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52775" y="3830326"/>
              <a:ext cx="364716" cy="335014"/>
            </a:xfrm>
            <a:prstGeom prst="rect">
              <a:avLst/>
            </a:prstGeom>
          </p:spPr>
        </p:pic>
        <p:pic>
          <p:nvPicPr>
            <p:cNvPr id="34" name="Obraz 33">
              <a:extLst>
                <a:ext uri="{FF2B5EF4-FFF2-40B4-BE49-F238E27FC236}">
                  <a16:creationId xmlns:a16="http://schemas.microsoft.com/office/drawing/2014/main" id="{FD28A7FE-5678-09E2-EFBF-533070DFD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18709" y="4578006"/>
              <a:ext cx="572740" cy="403055"/>
            </a:xfrm>
            <a:prstGeom prst="rect">
              <a:avLst/>
            </a:prstGeom>
          </p:spPr>
        </p:pic>
        <p:cxnSp>
          <p:nvCxnSpPr>
            <p:cNvPr id="35" name="Łącznik prosty ze strzałką 34">
              <a:extLst>
                <a:ext uri="{FF2B5EF4-FFF2-40B4-BE49-F238E27FC236}">
                  <a16:creationId xmlns:a16="http://schemas.microsoft.com/office/drawing/2014/main" id="{911A35D9-FAF6-F58F-0D62-4724B5B733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74826" y="5309486"/>
              <a:ext cx="1968277" cy="1929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Łącznik prosty ze strzałką 35">
              <a:extLst>
                <a:ext uri="{FF2B5EF4-FFF2-40B4-BE49-F238E27FC236}">
                  <a16:creationId xmlns:a16="http://schemas.microsoft.com/office/drawing/2014/main" id="{0FFAD647-74AC-AC6A-2039-4A3AC3718D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0257" y="4622555"/>
              <a:ext cx="665501" cy="1931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Obraz 36">
              <a:extLst>
                <a:ext uri="{FF2B5EF4-FFF2-40B4-BE49-F238E27FC236}">
                  <a16:creationId xmlns:a16="http://schemas.microsoft.com/office/drawing/2014/main" id="{9C578BFF-183C-76EC-61C3-A19BC242B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652635" y="4300381"/>
              <a:ext cx="334093" cy="271618"/>
            </a:xfrm>
            <a:prstGeom prst="rect">
              <a:avLst/>
            </a:prstGeom>
          </p:spPr>
        </p:pic>
        <p:pic>
          <p:nvPicPr>
            <p:cNvPr id="38" name="Obraz 37">
              <a:extLst>
                <a:ext uri="{FF2B5EF4-FFF2-40B4-BE49-F238E27FC236}">
                  <a16:creationId xmlns:a16="http://schemas.microsoft.com/office/drawing/2014/main" id="{147C5CC7-8BF4-8499-4473-AAE5328A0D2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767163" y="5390122"/>
              <a:ext cx="350070" cy="279811"/>
            </a:xfrm>
            <a:prstGeom prst="rect">
              <a:avLst/>
            </a:prstGeom>
          </p:spPr>
        </p:pic>
        <p:pic>
          <p:nvPicPr>
            <p:cNvPr id="39" name="Obraz 38">
              <a:extLst>
                <a:ext uri="{FF2B5EF4-FFF2-40B4-BE49-F238E27FC236}">
                  <a16:creationId xmlns:a16="http://schemas.microsoft.com/office/drawing/2014/main" id="{273A8713-7006-17A1-ABD9-6C8AA9E37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32296" y="5461406"/>
              <a:ext cx="437741" cy="448597"/>
            </a:xfrm>
            <a:prstGeom prst="rect">
              <a:avLst/>
            </a:prstGeom>
          </p:spPr>
        </p:pic>
        <p:pic>
          <p:nvPicPr>
            <p:cNvPr id="40" name="Obraz 39">
              <a:extLst>
                <a:ext uri="{FF2B5EF4-FFF2-40B4-BE49-F238E27FC236}">
                  <a16:creationId xmlns:a16="http://schemas.microsoft.com/office/drawing/2014/main" id="{025CE136-F585-4BE7-56EB-D2E89D4B8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988628" y="2943727"/>
              <a:ext cx="1066801" cy="404490"/>
            </a:xfrm>
            <a:prstGeom prst="rect">
              <a:avLst/>
            </a:prstGeom>
          </p:spPr>
        </p:pic>
      </p:grp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A0E86E50-738E-9899-5DCA-FF29549F860A}"/>
              </a:ext>
            </a:extLst>
          </p:cNvPr>
          <p:cNvSpPr txBox="1"/>
          <p:nvPr/>
        </p:nvSpPr>
        <p:spPr>
          <a:xfrm>
            <a:off x="3046205" y="3586554"/>
            <a:ext cx="1866376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spin</a:t>
            </a:r>
            <a:r>
              <a:rPr lang="pl-PL" sz="16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-exchange </a:t>
            </a:r>
            <a:br>
              <a:rPr lang="en-US" sz="1600"/>
            </a:br>
            <a:r>
              <a:rPr lang="pl-PL" sz="16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collisions</a:t>
            </a:r>
            <a:endParaRPr lang="pl-PL" sz="1600" err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pole tekstowe 42">
            <a:extLst>
              <a:ext uri="{FF2B5EF4-FFF2-40B4-BE49-F238E27FC236}">
                <a16:creationId xmlns:a16="http://schemas.microsoft.com/office/drawing/2014/main" id="{292265B2-3F6E-19DA-9D7E-61D2542778EA}"/>
              </a:ext>
            </a:extLst>
          </p:cNvPr>
          <p:cNvSpPr txBox="1"/>
          <p:nvPr/>
        </p:nvSpPr>
        <p:spPr>
          <a:xfrm>
            <a:off x="154780" y="2010360"/>
            <a:ext cx="16471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00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pump </a:t>
            </a:r>
            <a:r>
              <a:rPr lang="pl-PL" sz="200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beam</a:t>
            </a:r>
            <a:endParaRPr lang="pl-PL" err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5" name="Obraz 44" descr="Obraz zawierający diagram&#10;&#10;Opis wygenerowany automatycznie">
            <a:extLst>
              <a:ext uri="{FF2B5EF4-FFF2-40B4-BE49-F238E27FC236}">
                <a16:creationId xmlns:a16="http://schemas.microsoft.com/office/drawing/2014/main" id="{50AF0917-1664-CD2A-6447-0F17DFE971C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4794" t="13783" r="7366" b="24459"/>
          <a:stretch/>
        </p:blipFill>
        <p:spPr>
          <a:xfrm>
            <a:off x="5918690" y="2014925"/>
            <a:ext cx="5542012" cy="3808388"/>
          </a:xfrm>
          <a:prstGeom prst="rect">
            <a:avLst/>
          </a:prstGeom>
        </p:spPr>
      </p:pic>
      <p:pic>
        <p:nvPicPr>
          <p:cNvPr id="46" name="Obraz 45">
            <a:extLst>
              <a:ext uri="{FF2B5EF4-FFF2-40B4-BE49-F238E27FC236}">
                <a16:creationId xmlns:a16="http://schemas.microsoft.com/office/drawing/2014/main" id="{4DEFC6A6-76DE-BB76-9035-A88E5F605E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68079" y="4578524"/>
            <a:ext cx="468944" cy="456679"/>
          </a:xfrm>
          <a:prstGeom prst="rect">
            <a:avLst/>
          </a:prstGeom>
        </p:spPr>
      </p:pic>
      <p:sp>
        <p:nvSpPr>
          <p:cNvPr id="47" name="pole tekstowe 3">
            <a:extLst>
              <a:ext uri="{FF2B5EF4-FFF2-40B4-BE49-F238E27FC236}">
                <a16:creationId xmlns:a16="http://schemas.microsoft.com/office/drawing/2014/main" id="{134CF0D9-F591-9DE1-D429-EE51E47E5E16}"/>
              </a:ext>
            </a:extLst>
          </p:cNvPr>
          <p:cNvSpPr txBox="1"/>
          <p:nvPr/>
        </p:nvSpPr>
        <p:spPr>
          <a:xfrm>
            <a:off x="6191758" y="5592510"/>
            <a:ext cx="2743199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pump </a:t>
            </a:r>
            <a:r>
              <a:rPr lang="pl-PL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beam</a:t>
            </a:r>
            <a:endParaRPr lang="pl-PL">
              <a:solidFill>
                <a:schemeClr val="bg1">
                  <a:lumMod val="50000"/>
                </a:schemeClr>
              </a:solidFill>
              <a:latin typeface="Georgia Pro"/>
            </a:endParaRPr>
          </a:p>
        </p:txBody>
      </p:sp>
      <p:sp>
        <p:nvSpPr>
          <p:cNvPr id="48" name="pole tekstowe 4">
            <a:extLst>
              <a:ext uri="{FF2B5EF4-FFF2-40B4-BE49-F238E27FC236}">
                <a16:creationId xmlns:a16="http://schemas.microsoft.com/office/drawing/2014/main" id="{49C5816B-C31D-498E-F0A8-304F7247A69C}"/>
              </a:ext>
            </a:extLst>
          </p:cNvPr>
          <p:cNvSpPr txBox="1"/>
          <p:nvPr/>
        </p:nvSpPr>
        <p:spPr>
          <a:xfrm>
            <a:off x="6264827" y="2513196"/>
            <a:ext cx="2743199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probe</a:t>
            </a:r>
            <a:r>
              <a:rPr lang="pl-PL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beam</a:t>
            </a:r>
            <a:endParaRPr lang="pl-PL">
              <a:solidFill>
                <a:schemeClr val="bg1">
                  <a:lumMod val="50000"/>
                </a:schemeClr>
              </a:solidFill>
              <a:latin typeface="Georgia Pro"/>
            </a:endParaRPr>
          </a:p>
        </p:txBody>
      </p:sp>
      <p:pic>
        <p:nvPicPr>
          <p:cNvPr id="49" name="Obraz 48">
            <a:extLst>
              <a:ext uri="{FF2B5EF4-FFF2-40B4-BE49-F238E27FC236}">
                <a16:creationId xmlns:a16="http://schemas.microsoft.com/office/drawing/2014/main" id="{EFABDF54-FF41-FB46-D913-F8B6CB33F1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2718" y="3308176"/>
            <a:ext cx="409967" cy="366909"/>
          </a:xfrm>
          <a:prstGeom prst="rect">
            <a:avLst/>
          </a:prstGeom>
        </p:spPr>
      </p:pic>
      <p:pic>
        <p:nvPicPr>
          <p:cNvPr id="50" name="Obraz 49">
            <a:extLst>
              <a:ext uri="{FF2B5EF4-FFF2-40B4-BE49-F238E27FC236}">
                <a16:creationId xmlns:a16="http://schemas.microsoft.com/office/drawing/2014/main" id="{6BC054B7-546B-DC21-6A16-F11CE208CA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50637" y="3099408"/>
            <a:ext cx="409445" cy="387785"/>
          </a:xfrm>
          <a:prstGeom prst="rect">
            <a:avLst/>
          </a:prstGeom>
        </p:spPr>
      </p:pic>
      <p:sp>
        <p:nvSpPr>
          <p:cNvPr id="51" name="pole tekstowe 50">
            <a:extLst>
              <a:ext uri="{FF2B5EF4-FFF2-40B4-BE49-F238E27FC236}">
                <a16:creationId xmlns:a16="http://schemas.microsoft.com/office/drawing/2014/main" id="{6DE58EA3-A4EE-32E4-90EE-71C55FD70368}"/>
              </a:ext>
            </a:extLst>
          </p:cNvPr>
          <p:cNvSpPr txBox="1"/>
          <p:nvPr/>
        </p:nvSpPr>
        <p:spPr>
          <a:xfrm>
            <a:off x="274388" y="1053667"/>
            <a:ext cx="7993691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§"/>
            </a:pP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Mixture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of </a:t>
            </a: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alkali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metals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and noble </a:t>
            </a: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gas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atoms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(Rb-K-</a:t>
            </a:r>
            <a:r>
              <a:rPr lang="pl-PL" sz="2000" baseline="30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3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He)</a:t>
            </a:r>
          </a:p>
          <a:p>
            <a:pPr marL="342900" indent="-342900">
              <a:buFont typeface="Wingdings"/>
              <a:buChar char="§"/>
            </a:pP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SERF regime (190</a:t>
            </a:r>
            <a:r>
              <a:rPr lang="pl-PL" sz="2000" baseline="30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o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C), 3.5 </a:t>
            </a:r>
            <a:r>
              <a:rPr lang="pl-PL" sz="2000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amg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of </a:t>
            </a:r>
            <a:r>
              <a:rPr lang="pl-PL" sz="2000" baseline="30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3</a:t>
            </a:r>
            <a:r>
              <a:rPr lang="pl-PL" sz="2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He</a:t>
            </a:r>
          </a:p>
        </p:txBody>
      </p: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C40429DD-2D2D-55E5-76DA-5B2FEA705853}"/>
              </a:ext>
            </a:extLst>
          </p:cNvPr>
          <p:cNvSpPr txBox="1"/>
          <p:nvPr/>
        </p:nvSpPr>
        <p:spPr>
          <a:xfrm>
            <a:off x="2720236" y="5768235"/>
            <a:ext cx="226303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cs typeface="Calibri"/>
              </a:rPr>
              <a:t>Inspired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cs typeface="Calibri"/>
              </a:rPr>
              <a:t> by Michael 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cs typeface="Calibri"/>
              </a:rPr>
              <a:t>Romalis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  <a:cs typeface="Calibri"/>
            </a:endParaRPr>
          </a:p>
        </p:txBody>
      </p:sp>
      <p:sp>
        <p:nvSpPr>
          <p:cNvPr id="42" name="pole tekstowe 6">
            <a:extLst>
              <a:ext uri="{FF2B5EF4-FFF2-40B4-BE49-F238E27FC236}">
                <a16:creationId xmlns:a16="http://schemas.microsoft.com/office/drawing/2014/main" id="{75BB2849-1670-9C02-62B5-A1B51FB5068B}"/>
              </a:ext>
            </a:extLst>
          </p:cNvPr>
          <p:cNvSpPr txBox="1"/>
          <p:nvPr/>
        </p:nvSpPr>
        <p:spPr>
          <a:xfrm>
            <a:off x="386383" y="6148355"/>
            <a:ext cx="4486404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T. W. 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Kornack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 &amp; M.V.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Romalis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,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Phys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Rev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. </a:t>
            </a:r>
            <a:r>
              <a:rPr lang="pl-PL" sz="1200" err="1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Lett</a:t>
            </a:r>
            <a:r>
              <a:rPr lang="pl-PL" sz="1200">
                <a:solidFill>
                  <a:schemeClr val="bg1">
                    <a:lumMod val="65000"/>
                  </a:schemeClr>
                </a:solidFill>
                <a:latin typeface="Georgia Pro"/>
                <a:ea typeface="+mn-lt"/>
                <a:cs typeface="+mn-lt"/>
              </a:rPr>
              <a:t>. 89 (2002)</a:t>
            </a:r>
            <a:endParaRPr lang="pl-PL" sz="1200">
              <a:solidFill>
                <a:schemeClr val="bg1">
                  <a:lumMod val="65000"/>
                </a:schemeClr>
              </a:solidFill>
              <a:latin typeface="Georgia Pro"/>
              <a:cs typeface="Calibri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15C1DFD-C74C-A496-3777-566019F78FFC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679A1F5-7DEC-EF02-91EA-B442A70CBB6E}"/>
              </a:ext>
            </a:extLst>
          </p:cNvPr>
          <p:cNvSpPr txBox="1"/>
          <p:nvPr/>
        </p:nvSpPr>
        <p:spPr>
          <a:xfrm>
            <a:off x="9112552" y="1564084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1A0E0A0-1606-9685-4E15-F1915068221D}"/>
              </a:ext>
            </a:extLst>
          </p:cNvPr>
          <p:cNvSpPr txBox="1"/>
          <p:nvPr/>
        </p:nvSpPr>
        <p:spPr>
          <a:xfrm>
            <a:off x="8069234" y="5573114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accent6"/>
                </a:solidFill>
                <a:latin typeface="Georgia Pro"/>
                <a:cs typeface="Calibri"/>
              </a:rPr>
              <a:t>bias</a:t>
            </a:r>
            <a:r>
              <a:rPr lang="pl-PL" dirty="0">
                <a:solidFill>
                  <a:schemeClr val="accent6"/>
                </a:solidFill>
                <a:latin typeface="Georgia Pro"/>
                <a:cs typeface="Calibri"/>
              </a:rPr>
              <a:t> field</a:t>
            </a:r>
            <a:endParaRPr lang="pl-PL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039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3B60EE-C86B-C41C-A26E-4AF4533D3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44" descr="Obraz zawierający diagram&#10;&#10;Opis wygenerowany automatycznie">
            <a:extLst>
              <a:ext uri="{FF2B5EF4-FFF2-40B4-BE49-F238E27FC236}">
                <a16:creationId xmlns:a16="http://schemas.microsoft.com/office/drawing/2014/main" id="{D106C188-942A-4AA1-A432-9EFB3DC922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94" t="13783" r="7366" b="24459"/>
          <a:stretch/>
        </p:blipFill>
        <p:spPr>
          <a:xfrm>
            <a:off x="6784097" y="2358017"/>
            <a:ext cx="5407903" cy="3716230"/>
          </a:xfrm>
          <a:prstGeom prst="rect">
            <a:avLst/>
          </a:prstGeom>
        </p:spPr>
      </p:pic>
      <p:pic>
        <p:nvPicPr>
          <p:cNvPr id="12" name="Obraz 45">
            <a:extLst>
              <a:ext uri="{FF2B5EF4-FFF2-40B4-BE49-F238E27FC236}">
                <a16:creationId xmlns:a16="http://schemas.microsoft.com/office/drawing/2014/main" id="{890AA4A3-69FA-7B9A-C59E-F3D60F556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0725" y="4889177"/>
            <a:ext cx="457596" cy="445628"/>
          </a:xfrm>
          <a:prstGeom prst="rect">
            <a:avLst/>
          </a:prstGeom>
        </p:spPr>
      </p:pic>
      <p:pic>
        <p:nvPicPr>
          <p:cNvPr id="13" name="Obraz 48">
            <a:extLst>
              <a:ext uri="{FF2B5EF4-FFF2-40B4-BE49-F238E27FC236}">
                <a16:creationId xmlns:a16="http://schemas.microsoft.com/office/drawing/2014/main" id="{5583EA21-0F2E-66FA-2C28-DBD419E52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3937" y="3616657"/>
            <a:ext cx="400046" cy="358030"/>
          </a:xfrm>
          <a:prstGeom prst="rect">
            <a:avLst/>
          </a:prstGeom>
        </p:spPr>
      </p:pic>
      <p:pic>
        <p:nvPicPr>
          <p:cNvPr id="14" name="Obraz 49">
            <a:extLst>
              <a:ext uri="{FF2B5EF4-FFF2-40B4-BE49-F238E27FC236}">
                <a16:creationId xmlns:a16="http://schemas.microsoft.com/office/drawing/2014/main" id="{8D5FD961-E7AF-FEC9-6E76-91EE24118F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1843" y="3408394"/>
            <a:ext cx="399537" cy="378401"/>
          </a:xfrm>
          <a:prstGeom prst="rect">
            <a:avLst/>
          </a:prstGeom>
        </p:spPr>
      </p:pic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34B89C0-A0FE-F659-3275-BF0D17DB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7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B517B097-AA45-15F1-D516-EA1914631854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C49A89D3-251B-19DB-552B-5A4967AF1A62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1046C6D5-0AF1-EF5A-3AEC-D82CED168E39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10DD262E-715D-3C49-77CD-ADBD5237F93C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D67BDD59-9568-7757-BD1B-0BE6AF640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35BEDB80-85AC-C4FF-4A59-579B49831AB5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B814217-1C1C-9DC3-E48E-920F24DCB203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54A0856-EA3F-6AB9-224E-5C5663A118B2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6737251A-5D8C-4821-A55F-5C60D47290DA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22203A8-B665-2963-A540-64E494F1931D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sp>
        <p:nvSpPr>
          <p:cNvPr id="2" name="TextBox 11">
            <a:extLst>
              <a:ext uri="{FF2B5EF4-FFF2-40B4-BE49-F238E27FC236}">
                <a16:creationId xmlns:a16="http://schemas.microsoft.com/office/drawing/2014/main" id="{66133157-553C-1D78-5ED4-FA4626554436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079616-4D7E-0620-1C3F-1EB91A5CFD1D}"/>
              </a:ext>
            </a:extLst>
          </p:cNvPr>
          <p:cNvSpPr txBox="1"/>
          <p:nvPr/>
        </p:nvSpPr>
        <p:spPr>
          <a:xfrm>
            <a:off x="7300466" y="2159316"/>
            <a:ext cx="50714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Dynamics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analyzed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in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transverse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xy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plane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3102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45C57-5B86-1A28-6E03-27861087A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4" descr="Obraz zawierający diagram&#10;&#10;Opis wygenerowany automatycznie">
            <a:extLst>
              <a:ext uri="{FF2B5EF4-FFF2-40B4-BE49-F238E27FC236}">
                <a16:creationId xmlns:a16="http://schemas.microsoft.com/office/drawing/2014/main" id="{441A0328-2837-4E94-C054-994FBC7902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94" t="13783" r="7366" b="24459"/>
          <a:stretch/>
        </p:blipFill>
        <p:spPr>
          <a:xfrm>
            <a:off x="6784097" y="2358017"/>
            <a:ext cx="5407903" cy="3716230"/>
          </a:xfrm>
          <a:prstGeom prst="rect">
            <a:avLst/>
          </a:prstGeom>
        </p:spPr>
      </p:pic>
      <p:pic>
        <p:nvPicPr>
          <p:cNvPr id="7" name="Obraz 45">
            <a:extLst>
              <a:ext uri="{FF2B5EF4-FFF2-40B4-BE49-F238E27FC236}">
                <a16:creationId xmlns:a16="http://schemas.microsoft.com/office/drawing/2014/main" id="{27FC40EE-9C50-602A-C3D1-FA5398C36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0725" y="4889177"/>
            <a:ext cx="457596" cy="445628"/>
          </a:xfrm>
          <a:prstGeom prst="rect">
            <a:avLst/>
          </a:prstGeom>
        </p:spPr>
      </p:pic>
      <p:pic>
        <p:nvPicPr>
          <p:cNvPr id="8" name="Obraz 48">
            <a:extLst>
              <a:ext uri="{FF2B5EF4-FFF2-40B4-BE49-F238E27FC236}">
                <a16:creationId xmlns:a16="http://schemas.microsoft.com/office/drawing/2014/main" id="{FD22513E-F32A-CBE5-CB2D-97895C769D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3937" y="3616657"/>
            <a:ext cx="400046" cy="358030"/>
          </a:xfrm>
          <a:prstGeom prst="rect">
            <a:avLst/>
          </a:prstGeom>
        </p:spPr>
      </p:pic>
      <p:pic>
        <p:nvPicPr>
          <p:cNvPr id="9" name="Obraz 49">
            <a:extLst>
              <a:ext uri="{FF2B5EF4-FFF2-40B4-BE49-F238E27FC236}">
                <a16:creationId xmlns:a16="http://schemas.microsoft.com/office/drawing/2014/main" id="{52997F2F-32A5-A3F7-B1AB-0CCA26A8E3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1843" y="3408394"/>
            <a:ext cx="399537" cy="378401"/>
          </a:xfrm>
          <a:prstGeom prst="rect">
            <a:avLst/>
          </a:prstGeom>
        </p:spPr>
      </p:pic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B2F88374-1E54-A545-BD4C-7C7603B65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8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C8C6EF44-0702-9955-9D57-4E87660991BB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0E890E94-B8D3-80A8-FB40-9983FDFC7706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1D40B42D-E5A5-1723-0EF4-DAACCAA61A56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949DA866-1F27-9F26-C2E9-87CEFF0B3013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B78A7D0F-61E0-6694-ED4F-55A15F896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B43DDE18-F1B9-ABD1-8C50-620E1F4BB08F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407EA20-A5BC-AD6C-90EB-9B93FBA9E541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7DA3737-ABAD-1427-F0AD-E6B93895BA99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217D9349-286B-9077-8F87-491AF2AF3D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286" y="1026324"/>
            <a:ext cx="5362326" cy="939470"/>
          </a:xfrm>
          <a:prstGeom prst="rect">
            <a:avLst/>
          </a:prstGeom>
        </p:spPr>
      </p:pic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5B5591A2-A244-E0F2-6026-5134103E2D98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D5AF7F4-250F-0457-4526-7CB5A6099B20}"/>
              </a:ext>
            </a:extLst>
          </p:cNvPr>
          <p:cNvSpPr txBox="1"/>
          <p:nvPr/>
        </p:nvSpPr>
        <p:spPr>
          <a:xfrm>
            <a:off x="1631156" y="823171"/>
            <a:ext cx="2884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Bloch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equations</a:t>
            </a:r>
            <a:endParaRPr lang="pl-PL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2543154-14F2-7AD9-A8D2-A374F941E52B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2B556331-EE19-85A6-9275-E232F7B6F0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05814" y="2264748"/>
            <a:ext cx="2172282" cy="51224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3DB0E9FD-C671-7076-93A4-CD0C42D0DF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63797" y="2835722"/>
            <a:ext cx="2431373" cy="906454"/>
          </a:xfrm>
          <a:prstGeom prst="rect">
            <a:avLst/>
          </a:prstGeom>
        </p:spPr>
      </p:pic>
      <p:sp>
        <p:nvSpPr>
          <p:cNvPr id="2" name="TextBox 11">
            <a:extLst>
              <a:ext uri="{FF2B5EF4-FFF2-40B4-BE49-F238E27FC236}">
                <a16:creationId xmlns:a16="http://schemas.microsoft.com/office/drawing/2014/main" id="{61FF791B-C9B0-5689-A185-A2698DC30D01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910B06-06F0-0666-9A69-42853F208922}"/>
              </a:ext>
            </a:extLst>
          </p:cNvPr>
          <p:cNvSpPr txBox="1"/>
          <p:nvPr/>
        </p:nvSpPr>
        <p:spPr>
          <a:xfrm>
            <a:off x="7300466" y="2159316"/>
            <a:ext cx="50714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Dynamics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analyzed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in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transverse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xy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plane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33863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C77B8-C456-9E27-EA78-DFB53780F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4" descr="Obraz zawierający diagram&#10;&#10;Opis wygenerowany automatycznie">
            <a:extLst>
              <a:ext uri="{FF2B5EF4-FFF2-40B4-BE49-F238E27FC236}">
                <a16:creationId xmlns:a16="http://schemas.microsoft.com/office/drawing/2014/main" id="{5D5863CB-4723-9E6C-955D-9966B7C072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94" t="13783" r="7366" b="24459"/>
          <a:stretch/>
        </p:blipFill>
        <p:spPr>
          <a:xfrm>
            <a:off x="6784097" y="2358017"/>
            <a:ext cx="5407903" cy="3716230"/>
          </a:xfrm>
          <a:prstGeom prst="rect">
            <a:avLst/>
          </a:prstGeom>
        </p:spPr>
      </p:pic>
      <p:pic>
        <p:nvPicPr>
          <p:cNvPr id="7" name="Obraz 45">
            <a:extLst>
              <a:ext uri="{FF2B5EF4-FFF2-40B4-BE49-F238E27FC236}">
                <a16:creationId xmlns:a16="http://schemas.microsoft.com/office/drawing/2014/main" id="{57600F82-DA81-2133-4903-976689C401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0725" y="4889177"/>
            <a:ext cx="457596" cy="445628"/>
          </a:xfrm>
          <a:prstGeom prst="rect">
            <a:avLst/>
          </a:prstGeom>
        </p:spPr>
      </p:pic>
      <p:pic>
        <p:nvPicPr>
          <p:cNvPr id="8" name="Obraz 48">
            <a:extLst>
              <a:ext uri="{FF2B5EF4-FFF2-40B4-BE49-F238E27FC236}">
                <a16:creationId xmlns:a16="http://schemas.microsoft.com/office/drawing/2014/main" id="{CE2EB604-1C1D-38AF-5D35-2C5D04281E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3937" y="3616657"/>
            <a:ext cx="400046" cy="358030"/>
          </a:xfrm>
          <a:prstGeom prst="rect">
            <a:avLst/>
          </a:prstGeom>
        </p:spPr>
      </p:pic>
      <p:pic>
        <p:nvPicPr>
          <p:cNvPr id="9" name="Obraz 49">
            <a:extLst>
              <a:ext uri="{FF2B5EF4-FFF2-40B4-BE49-F238E27FC236}">
                <a16:creationId xmlns:a16="http://schemas.microsoft.com/office/drawing/2014/main" id="{ADB1874C-2B08-4407-BD0D-3C5CB7978F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1843" y="3408394"/>
            <a:ext cx="399537" cy="378401"/>
          </a:xfrm>
          <a:prstGeom prst="rect">
            <a:avLst/>
          </a:prstGeom>
        </p:spPr>
      </p:pic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E2E9B03-BA33-F2C9-B096-463518385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8059" y="6579665"/>
            <a:ext cx="1143941" cy="283324"/>
          </a:xfrm>
        </p:spPr>
        <p:txBody>
          <a:bodyPr vert="horz" lIns="91440" tIns="45720" rIns="91440" bIns="45720" rtlCol="0" anchor="b"/>
          <a:lstStyle/>
          <a:p>
            <a:fld id="{C77C6C3F-668B-4AF5-BFA9-0F657EB068D6}" type="slidenum">
              <a:rPr lang="pl-PL" dirty="0" smtClean="0">
                <a:solidFill>
                  <a:schemeClr val="bg1"/>
                </a:solidFill>
              </a:rPr>
              <a:t>9</a:t>
            </a:fld>
            <a:endParaRPr lang="pl-PL">
              <a:solidFill>
                <a:schemeClr val="bg1"/>
              </a:solidFill>
              <a:ea typeface="Calibri"/>
              <a:cs typeface="Calibri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7D7BE498-3DE2-4C65-4A83-D9C7DA9D8988}"/>
              </a:ext>
            </a:extLst>
          </p:cNvPr>
          <p:cNvGrpSpPr/>
          <p:nvPr/>
        </p:nvGrpSpPr>
        <p:grpSpPr>
          <a:xfrm>
            <a:off x="9732672" y="121739"/>
            <a:ext cx="2459328" cy="662444"/>
            <a:chOff x="9732672" y="121739"/>
            <a:chExt cx="2459328" cy="662444"/>
          </a:xfrm>
        </p:grpSpPr>
        <p:sp>
          <p:nvSpPr>
            <p:cNvPr id="16" name="Rectangle 4">
              <a:extLst>
                <a:ext uri="{FF2B5EF4-FFF2-40B4-BE49-F238E27FC236}">
                  <a16:creationId xmlns:a16="http://schemas.microsoft.com/office/drawing/2014/main" id="{54EFC746-33A2-9006-D435-CF787EBE2D58}"/>
                </a:ext>
              </a:extLst>
            </p:cNvPr>
            <p:cNvSpPr/>
            <p:nvPr/>
          </p:nvSpPr>
          <p:spPr>
            <a:xfrm flipH="1">
              <a:off x="10040786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5">
              <a:extLst>
                <a:ext uri="{FF2B5EF4-FFF2-40B4-BE49-F238E27FC236}">
                  <a16:creationId xmlns:a16="http://schemas.microsoft.com/office/drawing/2014/main" id="{98D2770F-D4C0-9DC4-9AA5-AD229FA1D3C1}"/>
                </a:ext>
              </a:extLst>
            </p:cNvPr>
            <p:cNvSpPr/>
            <p:nvPr/>
          </p:nvSpPr>
          <p:spPr>
            <a:xfrm flipH="1">
              <a:off x="10348900" y="692743"/>
              <a:ext cx="1843100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6">
              <a:extLst>
                <a:ext uri="{FF2B5EF4-FFF2-40B4-BE49-F238E27FC236}">
                  <a16:creationId xmlns:a16="http://schemas.microsoft.com/office/drawing/2014/main" id="{982EC833-9799-AB7E-9DB1-F666D4FE9CF2}"/>
                </a:ext>
              </a:extLst>
            </p:cNvPr>
            <p:cNvSpPr/>
            <p:nvPr/>
          </p:nvSpPr>
          <p:spPr>
            <a:xfrm flipH="1">
              <a:off x="9732672" y="692743"/>
              <a:ext cx="207034" cy="9144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19" name="Obraz 18">
              <a:extLst>
                <a:ext uri="{FF2B5EF4-FFF2-40B4-BE49-F238E27FC236}">
                  <a16:creationId xmlns:a16="http://schemas.microsoft.com/office/drawing/2014/main" id="{6AF063BA-2E4A-7DD1-3753-94062F23A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2672" y="121739"/>
              <a:ext cx="1913467" cy="497501"/>
            </a:xfrm>
            <a:prstGeom prst="rect">
              <a:avLst/>
            </a:prstGeom>
          </p:spPr>
        </p:pic>
      </p:grpSp>
      <p:cxnSp>
        <p:nvCxnSpPr>
          <p:cNvPr id="3" name="Łącznik prosty ze strzałką 2">
            <a:extLst>
              <a:ext uri="{FF2B5EF4-FFF2-40B4-BE49-F238E27FC236}">
                <a16:creationId xmlns:a16="http://schemas.microsoft.com/office/drawing/2014/main" id="{702DF709-73B4-D4B9-0E33-3B0A5B46E560}"/>
              </a:ext>
            </a:extLst>
          </p:cNvPr>
          <p:cNvCxnSpPr/>
          <p:nvPr/>
        </p:nvCxnSpPr>
        <p:spPr>
          <a:xfrm flipV="1">
            <a:off x="3764" y="772349"/>
            <a:ext cx="3614324" cy="7525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5CCB531-412C-4A9B-8A5A-9BF785CBD0D1}"/>
              </a:ext>
            </a:extLst>
          </p:cNvPr>
          <p:cNvSpPr txBox="1"/>
          <p:nvPr/>
        </p:nvSpPr>
        <p:spPr>
          <a:xfrm>
            <a:off x="9129227" y="940043"/>
            <a:ext cx="2935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electronic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alkali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FF000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FF000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0EAD8D1-ACFD-01CD-40C7-587246317E43}"/>
              </a:ext>
            </a:extLst>
          </p:cNvPr>
          <p:cNvSpPr txBox="1"/>
          <p:nvPr/>
        </p:nvSpPr>
        <p:spPr>
          <a:xfrm>
            <a:off x="6680397" y="923257"/>
            <a:ext cx="28050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nuclear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magnetization</a:t>
            </a:r>
            <a:b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</a:b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(noble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gas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rgbClr val="0070C0"/>
                </a:solidFill>
                <a:latin typeface="Georgia Pro"/>
                <a:cs typeface="Calibri"/>
              </a:rPr>
              <a:t>atoms</a:t>
            </a:r>
            <a:r>
              <a:rPr lang="pl-PL" dirty="0">
                <a:solidFill>
                  <a:srgbClr val="0070C0"/>
                </a:solidFill>
                <a:latin typeface="Georgia Pro"/>
                <a:cs typeface="Calibri"/>
              </a:rPr>
              <a:t>)</a:t>
            </a:r>
            <a:endParaRPr lang="pl-PL" dirty="0">
              <a:solidFill>
                <a:srgbClr val="0070C0"/>
              </a:solidFill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80DE0111-4CB7-81B9-725B-811F36C3C4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286" y="1026324"/>
            <a:ext cx="5362326" cy="939470"/>
          </a:xfrm>
          <a:prstGeom prst="rect">
            <a:avLst/>
          </a:prstGeom>
        </p:spPr>
      </p:pic>
      <p:sp>
        <p:nvSpPr>
          <p:cNvPr id="29" name="Symbol zastępczy stopki 3">
            <a:extLst>
              <a:ext uri="{FF2B5EF4-FFF2-40B4-BE49-F238E27FC236}">
                <a16:creationId xmlns:a16="http://schemas.microsoft.com/office/drawing/2014/main" id="{1C9D8213-5808-4A39-3485-ECD397D0E31D}"/>
              </a:ext>
            </a:extLst>
          </p:cNvPr>
          <p:cNvSpPr txBox="1">
            <a:spLocks/>
          </p:cNvSpPr>
          <p:nvPr/>
        </p:nvSpPr>
        <p:spPr>
          <a:xfrm>
            <a:off x="1881" y="6539792"/>
            <a:ext cx="12192001" cy="325078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/>
          <a:lstStyle>
            <a:defPPr>
              <a:defRPr lang="pl-PL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>
                <a:solidFill>
                  <a:schemeClr val="bg1"/>
                </a:solidFill>
                <a:latin typeface="Georgia Pro"/>
              </a:rPr>
              <a:t>Coupled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</a:t>
            </a:r>
            <a:r>
              <a:rPr lang="pl-PL" dirty="0" err="1">
                <a:solidFill>
                  <a:schemeClr val="bg1"/>
                </a:solidFill>
                <a:latin typeface="Georgia Pro"/>
              </a:rPr>
              <a:t>spin</a:t>
            </a:r>
            <a:r>
              <a:rPr lang="pl-PL" dirty="0">
                <a:solidFill>
                  <a:schemeClr val="bg1"/>
                </a:solidFill>
                <a:latin typeface="Georgia Pro"/>
              </a:rPr>
              <a:t> dynamics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C33B30A-418C-628D-3218-2E63CF4B1AAA}"/>
              </a:ext>
            </a:extLst>
          </p:cNvPr>
          <p:cNvSpPr txBox="1"/>
          <p:nvPr/>
        </p:nvSpPr>
        <p:spPr>
          <a:xfrm>
            <a:off x="1631156" y="823171"/>
            <a:ext cx="2884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Coupled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Bloch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equations</a:t>
            </a:r>
            <a:endParaRPr lang="pl-PL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E762CD-5518-7A6D-9700-2D27AD625F74}"/>
              </a:ext>
            </a:extLst>
          </p:cNvPr>
          <p:cNvSpPr txBox="1"/>
          <p:nvPr/>
        </p:nvSpPr>
        <p:spPr>
          <a:xfrm>
            <a:off x="6672243" y="1573322"/>
            <a:ext cx="2805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rgbClr val="00B0F0"/>
                </a:solidFill>
                <a:latin typeface="Georgia Pro"/>
                <a:cs typeface="Calibri"/>
              </a:rPr>
              <a:t>perturbation</a:t>
            </a:r>
            <a:endParaRPr lang="pl-PL" dirty="0">
              <a:solidFill>
                <a:srgbClr val="00B0F0"/>
              </a:solidFill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DEB86080-3533-18F8-7BFF-915633F44E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05814" y="2264748"/>
            <a:ext cx="2172282" cy="51224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A0D553E8-0F9A-0DA9-801F-E537FF2B9C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63797" y="2835722"/>
            <a:ext cx="2431373" cy="906454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BA1C3482-65E3-55E3-1484-A171B3FB04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51228" y="3591142"/>
            <a:ext cx="2720576" cy="762066"/>
          </a:xfrm>
          <a:prstGeom prst="rect">
            <a:avLst/>
          </a:prstGeom>
        </p:spPr>
      </p:pic>
      <p:sp>
        <p:nvSpPr>
          <p:cNvPr id="2" name="TextBox 11">
            <a:extLst>
              <a:ext uri="{FF2B5EF4-FFF2-40B4-BE49-F238E27FC236}">
                <a16:creationId xmlns:a16="http://schemas.microsoft.com/office/drawing/2014/main" id="{231EE99B-85AF-C420-7290-D0880E328EA6}"/>
              </a:ext>
            </a:extLst>
          </p:cNvPr>
          <p:cNvSpPr txBox="1"/>
          <p:nvPr/>
        </p:nvSpPr>
        <p:spPr>
          <a:xfrm>
            <a:off x="188604" y="56164"/>
            <a:ext cx="9296853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Coupled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</a:t>
            </a:r>
            <a:r>
              <a:rPr lang="pl-PL" sz="4400" dirty="0" err="1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spin</a:t>
            </a:r>
            <a:r>
              <a:rPr lang="pl-PL" sz="4400" dirty="0">
                <a:solidFill>
                  <a:schemeClr val="bg1">
                    <a:lumMod val="50000"/>
                  </a:schemeClr>
                </a:solidFill>
                <a:latin typeface="Georgia Pro"/>
                <a:ea typeface="Verdana"/>
                <a:cs typeface="Calibri"/>
              </a:rPr>
              <a:t> dynamics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A diagram of a point with arrows pointing to the center&#10;&#10;AI-generated content may be incorrect.">
            <a:extLst>
              <a:ext uri="{FF2B5EF4-FFF2-40B4-BE49-F238E27FC236}">
                <a16:creationId xmlns:a16="http://schemas.microsoft.com/office/drawing/2014/main" id="{3E014553-D472-A8BE-7CC8-86F4E2FD076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68"/>
          <a:stretch>
            <a:fillRect/>
          </a:stretch>
        </p:blipFill>
        <p:spPr>
          <a:xfrm>
            <a:off x="20426" y="1942654"/>
            <a:ext cx="4818309" cy="42061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C721F03-B415-B3DE-A738-794E088F185B}"/>
              </a:ext>
            </a:extLst>
          </p:cNvPr>
          <p:cNvSpPr txBox="1"/>
          <p:nvPr/>
        </p:nvSpPr>
        <p:spPr>
          <a:xfrm>
            <a:off x="4763797" y="4497596"/>
            <a:ext cx="61255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Decoupled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dynamics</a:t>
            </a:r>
            <a:endParaRPr lang="pl-PL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7F0DF7-7F23-B3CA-31BC-8D97E2D2C0F6}"/>
              </a:ext>
            </a:extLst>
          </p:cNvPr>
          <p:cNvSpPr txBox="1"/>
          <p:nvPr/>
        </p:nvSpPr>
        <p:spPr>
          <a:xfrm>
            <a:off x="322425" y="5762485"/>
            <a:ext cx="91548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(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Oversimplification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, in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reality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alkalis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feel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precessing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baseline="30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3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He as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effective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rotating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magnetic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field  and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provide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indirect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optical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readout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of </a:t>
            </a:r>
            <a:r>
              <a:rPr lang="pl-PL" baseline="30000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3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He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magnetization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state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)</a:t>
            </a:r>
            <a:endParaRPr lang="pl-P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CC24C6-6570-4752-2918-6F997ED74D03}"/>
              </a:ext>
            </a:extLst>
          </p:cNvPr>
          <p:cNvSpPr txBox="1"/>
          <p:nvPr/>
        </p:nvSpPr>
        <p:spPr>
          <a:xfrm>
            <a:off x="7300466" y="2159316"/>
            <a:ext cx="50714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Dynamics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analyzed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in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transverse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xy</a:t>
            </a:r>
            <a:r>
              <a:rPr lang="pl-PL" dirty="0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 </a:t>
            </a:r>
            <a:r>
              <a:rPr lang="pl-PL" dirty="0" err="1">
                <a:solidFill>
                  <a:schemeClr val="bg1">
                    <a:lumMod val="50000"/>
                  </a:schemeClr>
                </a:solidFill>
                <a:latin typeface="Georgia Pro"/>
                <a:cs typeface="Calibri"/>
              </a:rPr>
              <a:t>plane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16621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5010</TotalTime>
  <Words>1370</Words>
  <Application>Microsoft Office PowerPoint</Application>
  <PresentationFormat>Widescreen</PresentationFormat>
  <Paragraphs>282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Aptos</vt:lpstr>
      <vt:lpstr>Aptos Display</vt:lpstr>
      <vt:lpstr>Arial</vt:lpstr>
      <vt:lpstr>Calibri</vt:lpstr>
      <vt:lpstr>Georgia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Grzegorz Łukasiewicz</dc:creator>
  <cp:lastModifiedBy>Grzegorz Łukasiewicz</cp:lastModifiedBy>
  <cp:revision>12</cp:revision>
  <dcterms:created xsi:type="dcterms:W3CDTF">2025-08-04T09:15:57Z</dcterms:created>
  <dcterms:modified xsi:type="dcterms:W3CDTF">2025-08-08T00:42:08Z</dcterms:modified>
</cp:coreProperties>
</file>