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03" autoAdjust="0"/>
    <p:restoredTop sz="83372" autoAdjust="0"/>
  </p:normalViewPr>
  <p:slideViewPr>
    <p:cSldViewPr snapToGrid="0">
      <p:cViewPr varScale="1">
        <p:scale>
          <a:sx n="129" d="100"/>
          <a:sy n="129" d="100"/>
        </p:scale>
        <p:origin x="4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23855d10a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23855d10a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0d00b59167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0d00b59167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0e53ab334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0e53ab334e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Clearly see peaks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0e53ab334e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0e53ab334e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72e31eda83_1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72e31eda83_1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Close to expected time differences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72026e2c6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372026e2c6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0d00b59167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0d00b59167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We also noticed some changes in the </a:t>
            </a:r>
            <a:r>
              <a:rPr lang="en-GB" b="1" dirty="0"/>
              <a:t>vector distribution</a:t>
            </a:r>
            <a:r>
              <a:rPr lang="en-GB" dirty="0"/>
              <a:t>, which pointed towards </a:t>
            </a:r>
            <a:r>
              <a:rPr lang="en-GB" b="1" dirty="0"/>
              <a:t>precession</a:t>
            </a:r>
            <a:endParaRPr b="1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0dcd7a122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0dcd7a122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7227418c6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7227418c6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0e53ab334e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30e53ab334e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72026e2c66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72026e2c66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d00b59167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0d00b59167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GB" sz="1800" dirty="0">
                <a:solidFill>
                  <a:schemeClr val="dk1"/>
                </a:solidFill>
              </a:rPr>
              <a:t>Why is it important?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GB" sz="1800" dirty="0">
                <a:solidFill>
                  <a:schemeClr val="dk1"/>
                </a:solidFill>
              </a:rPr>
              <a:t>What parameters are important to monitor?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72026e2c66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72026e2c66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372026e2c66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372026e2c66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T1 = spin-lattice relaxation time constant</a:t>
            </a: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72026e2c66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372026e2c66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PBS to maintain a stable pH and osmolarity for the </a:t>
            </a:r>
            <a:r>
              <a:rPr lang="en-US" dirty="0" err="1"/>
              <a:t>haemoglobin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10 g/L vs. 120-180 g/L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Shows that even small changes in composition can be detected</a:t>
            </a: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0d00b59167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0d00b59167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Don’t say ‘not finished’</a:t>
            </a:r>
            <a:endParaRPr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0d00b59167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0d00b59167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Thank you for listening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Do you have </a:t>
            </a:r>
            <a:r>
              <a:rPr lang="en-GB"/>
              <a:t>any questions?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724f2921f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724f2921f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GB" sz="1800" dirty="0">
                <a:solidFill>
                  <a:schemeClr val="dk1"/>
                </a:solidFill>
              </a:rPr>
              <a:t>Comment on columns, not specific technologies</a:t>
            </a:r>
            <a:endParaRPr sz="18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0d00b59167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0d00b59167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24f2921f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724f2921f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Water instead of blood as it’s easier to access/get a hold of and work with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2e31eda83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72e31eda83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Use peristaltic pump to replace heart – controlled by microcontroller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72e31eda83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72e31eda83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Magnet and magnetometers in series to measure the decay as the water travels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Shielding for the magnetometers</a:t>
            </a: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72e31eda83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72e31eda83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Controlled from computer which collects all the data via a voltmeter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72e31eda83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" name="Google Shape;143;g372e31eda83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/>
              <a:t>Messy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6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6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9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6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7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2.png"/><Relationship Id="rId4" Type="http://schemas.openxmlformats.org/officeDocument/2006/relationships/image" Target="../media/image6.pn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thumbnai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625" y="1871650"/>
            <a:ext cx="7853614" cy="325572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4153675" y="1871650"/>
            <a:ext cx="4292100" cy="3139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-8700" y="-32225"/>
            <a:ext cx="9161400" cy="192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750" y="-16125"/>
            <a:ext cx="9161250" cy="188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9850" y="196950"/>
            <a:ext cx="1530400" cy="1516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625" y="148075"/>
            <a:ext cx="1599276" cy="140542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>
            <a:spLocks noGrp="1"/>
          </p:cNvSpPr>
          <p:nvPr>
            <p:ph type="ctrTitle"/>
          </p:nvPr>
        </p:nvSpPr>
        <p:spPr>
          <a:xfrm>
            <a:off x="2447475" y="234900"/>
            <a:ext cx="4252800" cy="801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FFFFFF"/>
                </a:solidFill>
              </a:rPr>
              <a:t>WOPM 2025</a:t>
            </a:r>
            <a:endParaRPr sz="3380"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292278" y="1153700"/>
            <a:ext cx="4775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</a:rPr>
              <a:t>L. Page</a:t>
            </a:r>
            <a:r>
              <a:rPr lang="en" sz="1200">
                <a:solidFill>
                  <a:srgbClr val="FFFFFF"/>
                </a:solidFill>
              </a:rPr>
              <a:t>, M. T. M. Woodley, T. Coussens, D. Nightingale, D. Nicolau,  P. Krüger and </a:t>
            </a:r>
            <a:r>
              <a:rPr lang="en" sz="1200">
                <a:solidFill>
                  <a:schemeClr val="lt1"/>
                </a:solidFill>
              </a:rPr>
              <a:t>F. Oručević</a:t>
            </a:r>
            <a:endParaRPr sz="1200">
              <a:solidFill>
                <a:srgbClr val="FFFFFF"/>
              </a:solidFill>
            </a:endParaRPr>
          </a:p>
        </p:txBody>
      </p:sp>
      <p:sp>
        <p:nvSpPr>
          <p:cNvPr id="62" name="Google Shape;62;p13"/>
          <p:cNvSpPr txBox="1">
            <a:spLocks noGrp="1"/>
          </p:cNvSpPr>
          <p:nvPr>
            <p:ph type="subTitle" idx="1"/>
          </p:nvPr>
        </p:nvSpPr>
        <p:spPr>
          <a:xfrm>
            <a:off x="1875" y="1825300"/>
            <a:ext cx="9144000" cy="92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chemeClr val="dk1"/>
                </a:solidFill>
              </a:rPr>
              <a:t>Blood flow monitoring using OPMs </a:t>
            </a:r>
            <a:endParaRPr sz="4000" b="1">
              <a:solidFill>
                <a:schemeClr val="dk1"/>
              </a:solidFill>
            </a:endParaRPr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-15375" y="1805400"/>
            <a:ext cx="9144000" cy="92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>
                <a:solidFill>
                  <a:srgbClr val="1155CC"/>
                </a:solidFill>
              </a:rPr>
              <a:t>Blood flow monitoring using OPMs </a:t>
            </a:r>
            <a:endParaRPr sz="4000" b="1">
              <a:solidFill>
                <a:srgbClr val="1155CC"/>
              </a:solidFill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435300" y="1581175"/>
            <a:ext cx="2585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</a:rPr>
              <a:t>08/08/2025</a:t>
            </a:r>
            <a:endParaRPr sz="1000">
              <a:solidFill>
                <a:schemeClr val="lt1"/>
              </a:solidFill>
            </a:endParaRPr>
          </a:p>
        </p:txBody>
      </p:sp>
      <p:pic>
        <p:nvPicPr>
          <p:cNvPr id="65" name="Google Shape;65;p13" title="Principl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65250" y="2827425"/>
            <a:ext cx="5005000" cy="151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2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Signal detection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2925650" y="800475"/>
            <a:ext cx="2776200" cy="316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22"/>
          <p:cNvSpPr txBox="1"/>
          <p:nvPr/>
        </p:nvSpPr>
        <p:spPr>
          <a:xfrm>
            <a:off x="909952" y="663600"/>
            <a:ext cx="3363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Magnetometer 1 raw data</a:t>
            </a:r>
            <a:endParaRPr sz="2000" b="1">
              <a:solidFill>
                <a:schemeClr val="dk1"/>
              </a:solidFill>
            </a:endParaRPr>
          </a:p>
        </p:txBody>
      </p:sp>
      <p:pic>
        <p:nvPicPr>
          <p:cNvPr id="172" name="Google Shape;172;p22" title="Rawraw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1050" y="1170475"/>
            <a:ext cx="5413151" cy="381934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/>
        </p:nvSpPr>
        <p:spPr>
          <a:xfrm>
            <a:off x="5750525" y="2082288"/>
            <a:ext cx="32862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Square wave is signal from Arduino indicating pump status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Magnetic field data too noisy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6/19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3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lt1"/>
                </a:solidFill>
              </a:rPr>
              <a:t>Signal detection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182" name="Google Shape;182;p23"/>
          <p:cNvSpPr txBox="1"/>
          <p:nvPr/>
        </p:nvSpPr>
        <p:spPr>
          <a:xfrm>
            <a:off x="109650" y="704550"/>
            <a:ext cx="5413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Magnetometer 1 filtered and averaged data</a:t>
            </a:r>
            <a:endParaRPr sz="2000" b="1">
              <a:solidFill>
                <a:schemeClr val="dk1"/>
              </a:solidFill>
            </a:endParaRPr>
          </a:p>
        </p:txBody>
      </p:sp>
      <p:pic>
        <p:nvPicPr>
          <p:cNvPr id="183" name="Google Shape;183;p23" title="Averaged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651" y="1229700"/>
            <a:ext cx="5899674" cy="34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3"/>
          <p:cNvSpPr txBox="1"/>
          <p:nvPr/>
        </p:nvSpPr>
        <p:spPr>
          <a:xfrm>
            <a:off x="6169225" y="1371150"/>
            <a:ext cx="27951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Green half is when the pump is on, and off for red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More noise when pump switches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Clear peaks visible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85" name="Google Shape;185;p23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7/19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graph&#10;&#10;AI-generated content may be incorrect.">
            <a:extLst>
              <a:ext uri="{FF2B5EF4-FFF2-40B4-BE49-F238E27FC236}">
                <a16:creationId xmlns:a16="http://schemas.microsoft.com/office/drawing/2014/main" id="{474B0A41-406C-EBB3-2E90-C4461C67F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" y="607216"/>
            <a:ext cx="9144000" cy="4430810"/>
          </a:xfrm>
          <a:prstGeom prst="rect">
            <a:avLst/>
          </a:prstGeom>
        </p:spPr>
      </p:pic>
      <p:pic>
        <p:nvPicPr>
          <p:cNvPr id="190" name="Google Shape;19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4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lt1"/>
                </a:solidFill>
              </a:rPr>
              <a:t>Signal detection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194" name="Google Shape;194;p24"/>
          <p:cNvSpPr/>
          <p:nvPr/>
        </p:nvSpPr>
        <p:spPr>
          <a:xfrm>
            <a:off x="0" y="3068325"/>
            <a:ext cx="9144000" cy="207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24"/>
          <p:cNvSpPr/>
          <p:nvPr/>
        </p:nvSpPr>
        <p:spPr>
          <a:xfrm>
            <a:off x="0" y="1044175"/>
            <a:ext cx="652800" cy="2212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8/19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5A8E4D66-8463-8C3C-7711-F13078080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" y="607216"/>
            <a:ext cx="9144000" cy="4430810"/>
          </a:xfrm>
          <a:prstGeom prst="rect">
            <a:avLst/>
          </a:prstGeom>
        </p:spPr>
      </p:pic>
      <p:pic>
        <p:nvPicPr>
          <p:cNvPr id="201" name="Google Shape;20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5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lt1"/>
                </a:solidFill>
              </a:rPr>
              <a:t>Signal detection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0" y="3068325"/>
            <a:ext cx="9144000" cy="207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5"/>
          <p:cNvSpPr/>
          <p:nvPr/>
        </p:nvSpPr>
        <p:spPr>
          <a:xfrm>
            <a:off x="0" y="1044175"/>
            <a:ext cx="652800" cy="2212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7" name="Google Shape;207;p25"/>
          <p:cNvSpPr/>
          <p:nvPr/>
        </p:nvSpPr>
        <p:spPr>
          <a:xfrm>
            <a:off x="1510725" y="122207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5"/>
          <p:cNvSpPr/>
          <p:nvPr/>
        </p:nvSpPr>
        <p:spPr>
          <a:xfrm>
            <a:off x="1540650" y="22181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25"/>
          <p:cNvSpPr/>
          <p:nvPr/>
        </p:nvSpPr>
        <p:spPr>
          <a:xfrm>
            <a:off x="4489325" y="15499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5"/>
          <p:cNvSpPr/>
          <p:nvPr/>
        </p:nvSpPr>
        <p:spPr>
          <a:xfrm>
            <a:off x="4539675" y="21895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5"/>
          <p:cNvSpPr/>
          <p:nvPr/>
        </p:nvSpPr>
        <p:spPr>
          <a:xfrm>
            <a:off x="7538700" y="18315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25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8/19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graph&#10;&#10;AI-generated content may be incorrect.">
            <a:extLst>
              <a:ext uri="{FF2B5EF4-FFF2-40B4-BE49-F238E27FC236}">
                <a16:creationId xmlns:a16="http://schemas.microsoft.com/office/drawing/2014/main" id="{E7DE689F-E5E4-A0BD-A2D6-73E4043F08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" y="607216"/>
            <a:ext cx="9144000" cy="4430810"/>
          </a:xfrm>
          <a:prstGeom prst="rect">
            <a:avLst/>
          </a:prstGeom>
        </p:spPr>
      </p:pic>
      <p:pic>
        <p:nvPicPr>
          <p:cNvPr id="217" name="Google Shape;21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solidFill>
                  <a:schemeClr val="lt1"/>
                </a:solidFill>
              </a:rPr>
              <a:t>Signal detection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221" name="Google Shape;221;p26"/>
          <p:cNvSpPr/>
          <p:nvPr/>
        </p:nvSpPr>
        <p:spPr>
          <a:xfrm>
            <a:off x="1510725" y="122207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6"/>
          <p:cNvSpPr/>
          <p:nvPr/>
        </p:nvSpPr>
        <p:spPr>
          <a:xfrm>
            <a:off x="1540650" y="22181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/>
          <p:nvPr/>
        </p:nvSpPr>
        <p:spPr>
          <a:xfrm>
            <a:off x="4489325" y="15499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/>
          <p:cNvSpPr/>
          <p:nvPr/>
        </p:nvSpPr>
        <p:spPr>
          <a:xfrm>
            <a:off x="4539675" y="21895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6"/>
          <p:cNvSpPr/>
          <p:nvPr/>
        </p:nvSpPr>
        <p:spPr>
          <a:xfrm>
            <a:off x="7538700" y="18315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6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9/19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27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</a:rPr>
              <a:t>Polarisation precession</a:t>
            </a:r>
            <a:endParaRPr sz="2400" b="1" dirty="0">
              <a:solidFill>
                <a:srgbClr val="FFFFFF"/>
              </a:solidFill>
            </a:endParaRPr>
          </a:p>
        </p:txBody>
      </p:sp>
      <p:pic>
        <p:nvPicPr>
          <p:cNvPr id="234" name="Google Shape;234;p27" title="Peaks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744125"/>
            <a:ext cx="9144003" cy="4321965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7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10/19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28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rgbClr val="FFFFFF"/>
                </a:solidFill>
              </a:rPr>
              <a:t>Polarisation precession</a:t>
            </a:r>
            <a:endParaRPr sz="2400" b="1" dirty="0">
              <a:solidFill>
                <a:srgbClr val="FFFFFF"/>
              </a:solidFill>
            </a:endParaRPr>
          </a:p>
        </p:txBody>
      </p:sp>
      <p:sp>
        <p:nvSpPr>
          <p:cNvPr id="244" name="Google Shape;244;p28"/>
          <p:cNvSpPr txBox="1"/>
          <p:nvPr/>
        </p:nvSpPr>
        <p:spPr>
          <a:xfrm>
            <a:off x="6363600" y="1232700"/>
            <a:ext cx="27804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Polarisation precession around residual magnetic field along x axis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Precession frequency of ~2.5 Hz implies ~60 nT magnetic field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245" name="Google Shape;245;p28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11/19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3" name="Picture 2" descr="A diagram of a graph&#10;&#10;AI-generated content may be incorrect.">
            <a:extLst>
              <a:ext uri="{FF2B5EF4-FFF2-40B4-BE49-F238E27FC236}">
                <a16:creationId xmlns:a16="http://schemas.microsoft.com/office/drawing/2014/main" id="{EA95347F-22F0-A34E-9C4E-2E7A6A0646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5" y="1013254"/>
            <a:ext cx="6311675" cy="35529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9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Variables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253" name="Google Shape;253;p29" title="variable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37961" y="2185087"/>
            <a:ext cx="514492" cy="639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9" title="variable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75677" y="3208195"/>
            <a:ext cx="639053" cy="709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9" title="variable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443372" y="4301696"/>
            <a:ext cx="503661" cy="741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9" title="variable1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00671" y="1380376"/>
            <a:ext cx="699000" cy="147136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9"/>
          <p:cNvSpPr txBox="1"/>
          <p:nvPr/>
        </p:nvSpPr>
        <p:spPr>
          <a:xfrm>
            <a:off x="581675" y="732338"/>
            <a:ext cx="2337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1"/>
                </a:solidFill>
              </a:rPr>
              <a:t>Explore variables:</a:t>
            </a:r>
            <a:endParaRPr sz="1800" b="1">
              <a:solidFill>
                <a:schemeClr val="dk1"/>
              </a:solidFill>
            </a:endParaRPr>
          </a:p>
        </p:txBody>
      </p:sp>
      <p:sp>
        <p:nvSpPr>
          <p:cNvPr id="258" name="Google Shape;258;p29"/>
          <p:cNvSpPr txBox="1"/>
          <p:nvPr/>
        </p:nvSpPr>
        <p:spPr>
          <a:xfrm>
            <a:off x="2136950" y="1188500"/>
            <a:ext cx="3065700" cy="3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Flow speed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Number of magnets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Magnetisation time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Fluid composition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59" name="Google Shape;259;p29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12/19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0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Variables: pump speed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267" name="Google Shape;267;p30" title="Speeds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859175"/>
            <a:ext cx="9144003" cy="2585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30" title="variable1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874" y="636088"/>
            <a:ext cx="560700" cy="118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0"/>
          <p:cNvSpPr/>
          <p:nvPr/>
        </p:nvSpPr>
        <p:spPr>
          <a:xfrm>
            <a:off x="1468875" y="2041175"/>
            <a:ext cx="493500" cy="7611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30"/>
          <p:cNvSpPr/>
          <p:nvPr/>
        </p:nvSpPr>
        <p:spPr>
          <a:xfrm>
            <a:off x="4020200" y="1846825"/>
            <a:ext cx="658500" cy="10467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0"/>
          <p:cNvSpPr/>
          <p:nvPr/>
        </p:nvSpPr>
        <p:spPr>
          <a:xfrm>
            <a:off x="6891700" y="1967600"/>
            <a:ext cx="658500" cy="9651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2" name="Google Shape;272;p30"/>
          <p:cNvCxnSpPr/>
          <p:nvPr/>
        </p:nvCxnSpPr>
        <p:spPr>
          <a:xfrm>
            <a:off x="1437450" y="1451900"/>
            <a:ext cx="186900" cy="515700"/>
          </a:xfrm>
          <a:prstGeom prst="straightConnector1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3" name="Google Shape;273;p30"/>
          <p:cNvSpPr txBox="1"/>
          <p:nvPr/>
        </p:nvSpPr>
        <p:spPr>
          <a:xfrm>
            <a:off x="4502575" y="1693275"/>
            <a:ext cx="353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?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74" name="Google Shape;274;p30"/>
          <p:cNvSpPr txBox="1"/>
          <p:nvPr/>
        </p:nvSpPr>
        <p:spPr>
          <a:xfrm>
            <a:off x="7304875" y="1655100"/>
            <a:ext cx="353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?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75" name="Google Shape;275;p30"/>
          <p:cNvSpPr txBox="1"/>
          <p:nvPr/>
        </p:nvSpPr>
        <p:spPr>
          <a:xfrm>
            <a:off x="0" y="3499775"/>
            <a:ext cx="91440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Signals shift left with higher pump speed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Noise increases with higher pump speed, masking the signal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17 cm/s is good for signal to noise ratio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76" name="Google Shape;276;p30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13/19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31" title="Magnet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525" y="775125"/>
            <a:ext cx="3938827" cy="4263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1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</a:rPr>
              <a:t>V</a:t>
            </a:r>
            <a:r>
              <a:rPr lang="en" sz="2400" b="1">
                <a:solidFill>
                  <a:srgbClr val="FFFFFF"/>
                </a:solidFill>
              </a:rPr>
              <a:t>ariables: magnets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285" name="Google Shape;285;p31" title="variable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3904" y="1076004"/>
            <a:ext cx="329875" cy="4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1" title="variable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5416" y="3313304"/>
            <a:ext cx="329875" cy="4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1" title="variable2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2391" y="3313304"/>
            <a:ext cx="329875" cy="409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1"/>
          <p:cNvSpPr txBox="1"/>
          <p:nvPr/>
        </p:nvSpPr>
        <p:spPr>
          <a:xfrm>
            <a:off x="4843524" y="996146"/>
            <a:ext cx="3869100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Extra magnets increase the </a:t>
            </a:r>
            <a:r>
              <a:rPr lang="en-US" sz="1800" dirty="0" err="1">
                <a:solidFill>
                  <a:schemeClr val="dk1"/>
                </a:solidFill>
              </a:rPr>
              <a:t>magnetisation</a:t>
            </a:r>
            <a:r>
              <a:rPr lang="en-US" sz="1800" dirty="0">
                <a:solidFill>
                  <a:schemeClr val="dk1"/>
                </a:solidFill>
              </a:rPr>
              <a:t> (or </a:t>
            </a:r>
            <a:r>
              <a:rPr lang="en-US" sz="1800" dirty="0" err="1">
                <a:solidFill>
                  <a:schemeClr val="dk1"/>
                </a:solidFill>
              </a:rPr>
              <a:t>polarisation</a:t>
            </a:r>
            <a:r>
              <a:rPr lang="en-US" sz="1800" dirty="0">
                <a:solidFill>
                  <a:schemeClr val="dk1"/>
                </a:solidFill>
              </a:rPr>
              <a:t>) of water</a:t>
            </a: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Signal inversion likely caused by </a:t>
            </a:r>
            <a:r>
              <a:rPr lang="en-US" sz="1800" dirty="0" err="1">
                <a:solidFill>
                  <a:schemeClr val="dk1"/>
                </a:solidFill>
              </a:rPr>
              <a:t>polarisation</a:t>
            </a:r>
            <a:r>
              <a:rPr lang="en-US" sz="1800" dirty="0">
                <a:solidFill>
                  <a:schemeClr val="dk1"/>
                </a:solidFill>
              </a:rPr>
              <a:t> precession following a change in the residual magnetic field from the new magnet setup</a:t>
            </a: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Peak magnitude increased with extra magnet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289" name="Google Shape;289;p31"/>
          <p:cNvSpPr/>
          <p:nvPr/>
        </p:nvSpPr>
        <p:spPr>
          <a:xfrm>
            <a:off x="2065000" y="1524075"/>
            <a:ext cx="493500" cy="7422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31"/>
          <p:cNvSpPr/>
          <p:nvPr/>
        </p:nvSpPr>
        <p:spPr>
          <a:xfrm>
            <a:off x="2136950" y="30549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1"/>
          <p:cNvSpPr/>
          <p:nvPr/>
        </p:nvSpPr>
        <p:spPr>
          <a:xfrm>
            <a:off x="2136950" y="415205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1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14/19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1645575" y="-7225"/>
            <a:ext cx="571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Introduction: blood flow monitoring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21950" y="607225"/>
            <a:ext cx="3413000" cy="4550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609213"/>
            <a:ext cx="3121951" cy="4677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731000" y="607225"/>
            <a:ext cx="3413002" cy="227477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/>
          <p:nvPr/>
        </p:nvSpPr>
        <p:spPr>
          <a:xfrm>
            <a:off x="0" y="607225"/>
            <a:ext cx="3122100" cy="4550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53550" y="1232700"/>
            <a:ext cx="3029700" cy="2678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Blood flow measurement important for continuous monitoring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Monitoring: heart rate, blood pressure, oxygenation, red blood cell concentration</a:t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78" name="Google Shape;7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30995" y="2882000"/>
            <a:ext cx="3413002" cy="2274776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4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2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</a:rPr>
              <a:t>V</a:t>
            </a:r>
            <a:r>
              <a:rPr lang="en" sz="2400" b="1">
                <a:solidFill>
                  <a:srgbClr val="FFFFFF"/>
                </a:solidFill>
              </a:rPr>
              <a:t>ariables: magnetisation time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300" name="Google Shape;300;p32" title="Times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1278500"/>
            <a:ext cx="9144003" cy="2585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2" title="variable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576" y="645373"/>
            <a:ext cx="391875" cy="43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2" title="Principle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9575" y="645375"/>
            <a:ext cx="2133130" cy="60722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2"/>
          <p:cNvSpPr/>
          <p:nvPr/>
        </p:nvSpPr>
        <p:spPr>
          <a:xfrm>
            <a:off x="1643450" y="2313825"/>
            <a:ext cx="493500" cy="685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2"/>
          <p:cNvSpPr/>
          <p:nvPr/>
        </p:nvSpPr>
        <p:spPr>
          <a:xfrm>
            <a:off x="4325250" y="20097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2"/>
          <p:cNvSpPr/>
          <p:nvPr/>
        </p:nvSpPr>
        <p:spPr>
          <a:xfrm>
            <a:off x="4378750" y="28018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32"/>
          <p:cNvSpPr/>
          <p:nvPr/>
        </p:nvSpPr>
        <p:spPr>
          <a:xfrm>
            <a:off x="7102125" y="1963025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32"/>
          <p:cNvSpPr/>
          <p:nvPr/>
        </p:nvSpPr>
        <p:spPr>
          <a:xfrm>
            <a:off x="7102125" y="2889800"/>
            <a:ext cx="493500" cy="5145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2"/>
          <p:cNvSpPr txBox="1"/>
          <p:nvPr/>
        </p:nvSpPr>
        <p:spPr>
          <a:xfrm>
            <a:off x="32576" y="3788037"/>
            <a:ext cx="91440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Most of the water </a:t>
            </a:r>
            <a:r>
              <a:rPr lang="en-US" sz="1800" dirty="0" err="1">
                <a:solidFill>
                  <a:schemeClr val="dk1"/>
                </a:solidFill>
              </a:rPr>
              <a:t>magnetisation</a:t>
            </a:r>
            <a:r>
              <a:rPr lang="en-US" sz="1800" dirty="0">
                <a:solidFill>
                  <a:schemeClr val="dk1"/>
                </a:solidFill>
              </a:rPr>
              <a:t> occurs during the intervals when the pump is turned off</a:t>
            </a: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"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Longer time under magnets creates a larger signal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09" name="Google Shape;309;p32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15/19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33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</a:rPr>
              <a:t>V</a:t>
            </a:r>
            <a:r>
              <a:rPr lang="en" sz="2400" b="1">
                <a:solidFill>
                  <a:srgbClr val="FFFFFF"/>
                </a:solidFill>
              </a:rPr>
              <a:t>ariables: magnetisation time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317" name="Google Shape;317;p33" title="Times_plot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22300" y="999700"/>
            <a:ext cx="6945669" cy="404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3" title="variable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576" y="645373"/>
            <a:ext cx="391875" cy="43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33" title="T1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01603" y="3617332"/>
            <a:ext cx="1160842" cy="233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3" title="equation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625948" y="3178483"/>
            <a:ext cx="3231557" cy="233921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3"/>
          <p:cNvSpPr txBox="1"/>
          <p:nvPr/>
        </p:nvSpPr>
        <p:spPr>
          <a:xfrm>
            <a:off x="6123843" y="996146"/>
            <a:ext cx="3020132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The data can be fitted using the Bloch equation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T  is the time constant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The measured </a:t>
            </a:r>
            <a:r>
              <a:rPr lang="en-US" sz="1800" dirty="0" err="1">
                <a:solidFill>
                  <a:schemeClr val="dk1"/>
                </a:solidFill>
              </a:rPr>
              <a:t>magnetisation</a:t>
            </a:r>
            <a:r>
              <a:rPr lang="en-US" sz="1800" dirty="0">
                <a:solidFill>
                  <a:schemeClr val="dk1"/>
                </a:solidFill>
              </a:rPr>
              <a:t> time of ~2.2 s is comparable to the T1 relaxation time of </a:t>
            </a:r>
            <a:r>
              <a:rPr lang="en-US" sz="1800" dirty="0" err="1">
                <a:solidFill>
                  <a:schemeClr val="dk1"/>
                </a:solidFill>
              </a:rPr>
              <a:t>polarised</a:t>
            </a:r>
            <a:r>
              <a:rPr lang="en-US" sz="1800" dirty="0">
                <a:solidFill>
                  <a:schemeClr val="dk1"/>
                </a:solidFill>
              </a:rPr>
              <a:t> hydrogen nuclei in MRI systems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22" name="Google Shape;322;p33"/>
          <p:cNvSpPr txBox="1"/>
          <p:nvPr/>
        </p:nvSpPr>
        <p:spPr>
          <a:xfrm>
            <a:off x="6627469" y="2222863"/>
            <a:ext cx="391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chemeClr val="dk1"/>
                </a:solidFill>
              </a:rPr>
              <a:t>1</a:t>
            </a:r>
            <a:endParaRPr sz="1200" dirty="0">
              <a:solidFill>
                <a:schemeClr val="dk1"/>
              </a:solidFill>
            </a:endParaRPr>
          </a:p>
        </p:txBody>
      </p:sp>
      <p:sp>
        <p:nvSpPr>
          <p:cNvPr id="323" name="Google Shape;323;p33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16/19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34" title="haemoglob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50" y="649325"/>
            <a:ext cx="9008650" cy="263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4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lt1"/>
                </a:solidFill>
              </a:rPr>
              <a:t>V</a:t>
            </a:r>
            <a:r>
              <a:rPr lang="en" sz="2400" b="1">
                <a:solidFill>
                  <a:srgbClr val="FFFFFF"/>
                </a:solidFill>
              </a:rPr>
              <a:t>ariables: haemoglobin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332" name="Google Shape;332;p34" title="variable4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474" y="649323"/>
            <a:ext cx="297300" cy="43795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34"/>
          <p:cNvSpPr txBox="1"/>
          <p:nvPr/>
        </p:nvSpPr>
        <p:spPr>
          <a:xfrm>
            <a:off x="0" y="4875615"/>
            <a:ext cx="2571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1"/>
                </a:solidFill>
              </a:rPr>
              <a:t>*PBS = Phosphate Buffered Saline</a:t>
            </a:r>
            <a:endParaRPr sz="1000" dirty="0">
              <a:solidFill>
                <a:schemeClr val="dk1"/>
              </a:solidFill>
            </a:endParaRPr>
          </a:p>
        </p:txBody>
      </p:sp>
      <p:sp>
        <p:nvSpPr>
          <p:cNvPr id="334" name="Google Shape;334;p34"/>
          <p:cNvSpPr txBox="1"/>
          <p:nvPr/>
        </p:nvSpPr>
        <p:spPr>
          <a:xfrm>
            <a:off x="838675" y="1141475"/>
            <a:ext cx="387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*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335" name="Google Shape;335;p34"/>
          <p:cNvSpPr txBox="1"/>
          <p:nvPr/>
        </p:nvSpPr>
        <p:spPr>
          <a:xfrm>
            <a:off x="-22738" y="3120470"/>
            <a:ext cx="9189475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PBS is diamagnetic, while methaemoglobin are paramagnetic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Taking the difference between the two measurements gives the haemoglobin signal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The </a:t>
            </a:r>
            <a:r>
              <a:rPr lang="en-US" sz="1800" dirty="0" err="1">
                <a:solidFill>
                  <a:schemeClr val="dk1"/>
                </a:solidFill>
              </a:rPr>
              <a:t>haemoglobin</a:t>
            </a:r>
            <a:r>
              <a:rPr lang="en-US" sz="1800" dirty="0">
                <a:solidFill>
                  <a:schemeClr val="dk1"/>
                </a:solidFill>
              </a:rPr>
              <a:t> concentration used in this experiment is 10-15 times lower than that found in human blood</a:t>
            </a:r>
            <a:endParaRPr sz="1800" dirty="0">
              <a:solidFill>
                <a:schemeClr val="dk1"/>
              </a:solidFill>
            </a:endParaRPr>
          </a:p>
        </p:txBody>
      </p:sp>
      <p:sp>
        <p:nvSpPr>
          <p:cNvPr id="336" name="Google Shape;336;p34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17/19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11750" y="607280"/>
            <a:ext cx="6077532" cy="457595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35"/>
          <p:cNvSpPr/>
          <p:nvPr/>
        </p:nvSpPr>
        <p:spPr>
          <a:xfrm>
            <a:off x="3651771" y="607280"/>
            <a:ext cx="920100" cy="457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0550" tIns="100550" rIns="100550" bIns="1005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39"/>
          </a:p>
        </p:txBody>
      </p:sp>
      <p:sp>
        <p:nvSpPr>
          <p:cNvPr id="343" name="Google Shape;343;p35"/>
          <p:cNvSpPr/>
          <p:nvPr/>
        </p:nvSpPr>
        <p:spPr>
          <a:xfrm>
            <a:off x="-1511749" y="607225"/>
            <a:ext cx="1482900" cy="4576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00550" tIns="100550" rIns="100550" bIns="1005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539"/>
          </a:p>
        </p:txBody>
      </p:sp>
      <p:pic>
        <p:nvPicPr>
          <p:cNvPr id="344" name="Google Shape;34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35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Future work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347" name="Google Shape;347;p35"/>
          <p:cNvSpPr txBox="1"/>
          <p:nvPr/>
        </p:nvSpPr>
        <p:spPr>
          <a:xfrm>
            <a:off x="4803141" y="913117"/>
            <a:ext cx="42471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Reduce mechanical noise originating from the fluid flow system (e.g. pump, tubing)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Investigate polarization precession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</a:rPr>
              <a:t>with controlled magnetic fields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-US" sz="1800" dirty="0">
                <a:solidFill>
                  <a:schemeClr val="dk1"/>
                </a:solidFill>
              </a:rPr>
              <a:t>Configure </a:t>
            </a:r>
            <a:r>
              <a:rPr lang="en-US" sz="1800" dirty="0" err="1">
                <a:solidFill>
                  <a:schemeClr val="dk1"/>
                </a:solidFill>
              </a:rPr>
              <a:t>polarisation</a:t>
            </a:r>
            <a:r>
              <a:rPr lang="en-US" sz="1800" dirty="0">
                <a:solidFill>
                  <a:schemeClr val="dk1"/>
                </a:solidFill>
              </a:rPr>
              <a:t> magnets in a Halbach array to </a:t>
            </a:r>
            <a:r>
              <a:rPr lang="en-US" sz="1800" dirty="0" err="1">
                <a:solidFill>
                  <a:schemeClr val="dk1"/>
                </a:solidFill>
              </a:rPr>
              <a:t>minimise</a:t>
            </a:r>
            <a:r>
              <a:rPr lang="en-US" sz="1800" dirty="0">
                <a:solidFill>
                  <a:schemeClr val="dk1"/>
                </a:solidFill>
              </a:rPr>
              <a:t> residual magnetic fields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Test on humans</a:t>
            </a:r>
            <a:endParaRPr sz="1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348" name="Google Shape;348;p35" title="Future1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31300" y="979060"/>
            <a:ext cx="571500" cy="41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5" title="Future2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59875" y="2023175"/>
            <a:ext cx="51435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5" title="Future3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330700" y="4187825"/>
            <a:ext cx="295275" cy="581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1" name="Google Shape;351;p35"/>
          <p:cNvCxnSpPr/>
          <p:nvPr/>
        </p:nvCxnSpPr>
        <p:spPr>
          <a:xfrm flipH="1">
            <a:off x="3651465" y="607276"/>
            <a:ext cx="300" cy="4578300"/>
          </a:xfrm>
          <a:prstGeom prst="straightConnector1">
            <a:avLst/>
          </a:prstGeom>
          <a:noFill/>
          <a:ln w="3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52" name="Google Shape;352;p35" title="variable2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82801" y="3118688"/>
            <a:ext cx="391076" cy="4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5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18/19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6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Summary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361" name="Google Shape;361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8596" y="1095200"/>
            <a:ext cx="4575329" cy="3049488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36"/>
          <p:cNvSpPr txBox="1"/>
          <p:nvPr/>
        </p:nvSpPr>
        <p:spPr>
          <a:xfrm>
            <a:off x="219600" y="726650"/>
            <a:ext cx="4035600" cy="37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chemeClr val="dk1"/>
                </a:solidFill>
              </a:rPr>
              <a:t>Summary: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Non-invasive OPM-based fluid flow monitoring achieved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Information about the medium can be determined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Room for further optimisation of setup</a:t>
            </a:r>
            <a:endParaRPr sz="1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 dirty="0">
                <a:solidFill>
                  <a:schemeClr val="dk1"/>
                </a:solidFill>
              </a:rPr>
              <a:t>Potential for application in a range of medical and industrial fields</a:t>
            </a:r>
            <a:endParaRPr sz="1800" dirty="0">
              <a:solidFill>
                <a:schemeClr val="dk1"/>
              </a:solidFill>
            </a:endParaRPr>
          </a:p>
        </p:txBody>
      </p:sp>
      <p:pic>
        <p:nvPicPr>
          <p:cNvPr id="363" name="Google Shape;363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73824" y="4289232"/>
            <a:ext cx="1782200" cy="525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6" title="BSMS_logo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91700" y="4229749"/>
            <a:ext cx="2256975" cy="7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903629" y="4229762"/>
            <a:ext cx="2149494" cy="644419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6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19/19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5" title="Tabl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00" y="796856"/>
            <a:ext cx="3765475" cy="424767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7B45C14-C2EC-3C23-1174-87E86D7BAB73}"/>
              </a:ext>
            </a:extLst>
          </p:cNvPr>
          <p:cNvSpPr/>
          <p:nvPr/>
        </p:nvSpPr>
        <p:spPr>
          <a:xfrm>
            <a:off x="41775" y="4662981"/>
            <a:ext cx="3996413" cy="3888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1645575" y="-7225"/>
            <a:ext cx="5714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Current blood flow technologies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41775" y="4701001"/>
            <a:ext cx="8921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chemeClr val="dk1"/>
                </a:solidFill>
              </a:rPr>
              <a:t>F. L. Sinatra et al. “Understanding the Interaction Between Blood Flow and an Applied Magnetic Field” (2010).</a:t>
            </a:r>
            <a:endParaRPr sz="1000" dirty="0">
              <a:solidFill>
                <a:schemeClr val="dk1"/>
              </a:solidFill>
            </a:endParaRPr>
          </a:p>
        </p:txBody>
      </p:sp>
      <p:sp>
        <p:nvSpPr>
          <p:cNvPr id="88" name="Google Shape;88;p15"/>
          <p:cNvSpPr txBox="1"/>
          <p:nvPr/>
        </p:nvSpPr>
        <p:spPr>
          <a:xfrm>
            <a:off x="5323291" y="2859346"/>
            <a:ext cx="3640184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1"/>
                </a:solidFill>
              </a:rPr>
              <a:t>Magnetically detecting bloodflow and other characteristics using OPMs has the potential to improve upon existing techniques</a:t>
            </a:r>
            <a:endParaRPr sz="1800" dirty="0">
              <a:solidFill>
                <a:schemeClr val="dk1"/>
              </a:solidFill>
            </a:endParaRPr>
          </a:p>
        </p:txBody>
      </p:sp>
      <p:cxnSp>
        <p:nvCxnSpPr>
          <p:cNvPr id="89" name="Google Shape;89;p15"/>
          <p:cNvCxnSpPr/>
          <p:nvPr/>
        </p:nvCxnSpPr>
        <p:spPr>
          <a:xfrm>
            <a:off x="4408890" y="3498462"/>
            <a:ext cx="787800" cy="7200"/>
          </a:xfrm>
          <a:prstGeom prst="straightConnector1">
            <a:avLst/>
          </a:prstGeom>
          <a:noFill/>
          <a:ln w="3810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91" name="Google Shape;91;p15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2/19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2892B5-3133-092F-1504-DC6788980B33}"/>
              </a:ext>
            </a:extLst>
          </p:cNvPr>
          <p:cNvSpPr txBox="1"/>
          <p:nvPr/>
        </p:nvSpPr>
        <p:spPr>
          <a:xfrm>
            <a:off x="1817632" y="3932586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6B8036-6835-21EF-9BE9-B097CE8C1211}"/>
              </a:ext>
            </a:extLst>
          </p:cNvPr>
          <p:cNvSpPr txBox="1"/>
          <p:nvPr/>
        </p:nvSpPr>
        <p:spPr>
          <a:xfrm>
            <a:off x="2587870" y="3932585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✓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AB60B3-9948-29B5-9BA5-974EDDCB89A4}"/>
              </a:ext>
            </a:extLst>
          </p:cNvPr>
          <p:cNvSpPr txBox="1"/>
          <p:nvPr/>
        </p:nvSpPr>
        <p:spPr>
          <a:xfrm>
            <a:off x="1147282" y="3883157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105B54-3199-7D7A-3D46-30A4E69A762F}"/>
              </a:ext>
            </a:extLst>
          </p:cNvPr>
          <p:cNvSpPr txBox="1"/>
          <p:nvPr/>
        </p:nvSpPr>
        <p:spPr>
          <a:xfrm>
            <a:off x="4204096" y="1342984"/>
            <a:ext cx="4894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* Pulse oximetry only works on extremities, and has limitations working with different skin pigmentations, contributing to healthcare disparities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Principle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99" name="Google Shape;99;p16" title="Principl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63275" y="2040257"/>
            <a:ext cx="5928325" cy="1800043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/>
        </p:nvSpPr>
        <p:spPr>
          <a:xfrm>
            <a:off x="285275" y="1185575"/>
            <a:ext cx="2778000" cy="350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Liquid starts randomly polarised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Magnet polarises the liquid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Polarisation decays over time</a:t>
            </a:r>
            <a:endParaRPr sz="180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Magnetometer measures polarisation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3/19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Experiment: setup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109" name="Google Shape;109;p17" title="Setup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1475" y="1706025"/>
            <a:ext cx="5549373" cy="3376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 title="tex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700" y="2449350"/>
            <a:ext cx="534050" cy="3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Experiment: setup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119" name="Google Shape;119;p18" title="Setup2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1475" y="1716825"/>
            <a:ext cx="6040049" cy="33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 title="tex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700" y="2449350"/>
            <a:ext cx="534050" cy="3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8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Experiment: setup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129" name="Google Shape;129;p19" title="Setup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1475" y="658150"/>
            <a:ext cx="6869268" cy="442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 title="text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1700" y="2449350"/>
            <a:ext cx="534050" cy="3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Experiment: setup</a:t>
            </a:r>
            <a:endParaRPr sz="2400" b="1">
              <a:solidFill>
                <a:srgbClr val="FFFFFF"/>
              </a:solidFill>
            </a:endParaRPr>
          </a:p>
        </p:txBody>
      </p:sp>
      <p:pic>
        <p:nvPicPr>
          <p:cNvPr id="139" name="Google Shape;139;p20" title="Bloodflow setu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1475" y="658150"/>
            <a:ext cx="8444201" cy="442412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0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2575" y="590050"/>
            <a:ext cx="9144000" cy="4553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9850" y="378450"/>
            <a:ext cx="6437652" cy="484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3" cy="607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36950" y="0"/>
            <a:ext cx="5413149" cy="54602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2065000" y="-7225"/>
            <a:ext cx="48267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Experiment: setup</a:t>
            </a:r>
            <a:endParaRPr sz="2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1"/>
          <p:cNvSpPr/>
          <p:nvPr/>
        </p:nvSpPr>
        <p:spPr>
          <a:xfrm>
            <a:off x="2423200" y="2607325"/>
            <a:ext cx="995100" cy="1086000"/>
          </a:xfrm>
          <a:prstGeom prst="ellipse">
            <a:avLst/>
          </a:prstGeom>
          <a:noFill/>
          <a:ln w="2857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3561000" y="3064000"/>
            <a:ext cx="1260000" cy="1297200"/>
          </a:xfrm>
          <a:prstGeom prst="ellipse">
            <a:avLst/>
          </a:prstGeom>
          <a:noFill/>
          <a:ln w="2857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1"/>
          <p:cNvSpPr/>
          <p:nvPr/>
        </p:nvSpPr>
        <p:spPr>
          <a:xfrm>
            <a:off x="2636675" y="700500"/>
            <a:ext cx="1473000" cy="1086000"/>
          </a:xfrm>
          <a:prstGeom prst="ellipse">
            <a:avLst/>
          </a:prstGeom>
          <a:noFill/>
          <a:ln w="2857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3" name="Google Shape;153;p21"/>
          <p:cNvCxnSpPr/>
          <p:nvPr/>
        </p:nvCxnSpPr>
        <p:spPr>
          <a:xfrm rot="10800000">
            <a:off x="4899375" y="3998725"/>
            <a:ext cx="3016800" cy="4035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4" name="Google Shape;154;p21"/>
          <p:cNvCxnSpPr/>
          <p:nvPr/>
        </p:nvCxnSpPr>
        <p:spPr>
          <a:xfrm flipH="1">
            <a:off x="6379250" y="1474125"/>
            <a:ext cx="1667400" cy="4752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5" name="Google Shape;155;p21"/>
          <p:cNvSpPr/>
          <p:nvPr/>
        </p:nvSpPr>
        <p:spPr>
          <a:xfrm>
            <a:off x="870000" y="607225"/>
            <a:ext cx="1173600" cy="4618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8046650" y="1206125"/>
            <a:ext cx="864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Shield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7916175" y="4200975"/>
            <a:ext cx="1082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Magnets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8" name="Google Shape;158;p21"/>
          <p:cNvCxnSpPr/>
          <p:nvPr/>
        </p:nvCxnSpPr>
        <p:spPr>
          <a:xfrm>
            <a:off x="961175" y="1081800"/>
            <a:ext cx="1548600" cy="342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59" name="Google Shape;159;p21"/>
          <p:cNvCxnSpPr/>
          <p:nvPr/>
        </p:nvCxnSpPr>
        <p:spPr>
          <a:xfrm>
            <a:off x="980900" y="3079275"/>
            <a:ext cx="1316100" cy="9600"/>
          </a:xfrm>
          <a:prstGeom prst="straightConnector1">
            <a:avLst/>
          </a:prstGeom>
          <a:noFill/>
          <a:ln w="19050" cap="flat" cmpd="sng">
            <a:solidFill>
              <a:srgbClr val="00FF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0" name="Google Shape;160;p21"/>
          <p:cNvSpPr txBox="1"/>
          <p:nvPr/>
        </p:nvSpPr>
        <p:spPr>
          <a:xfrm>
            <a:off x="242375" y="804375"/>
            <a:ext cx="103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Pump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60450" y="2739275"/>
            <a:ext cx="11751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Water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container</a:t>
            </a:r>
            <a:endParaRPr sz="18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8614475" y="4893700"/>
            <a:ext cx="529500" cy="2643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5/19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703</Words>
  <Application>Microsoft Office PowerPoint</Application>
  <PresentationFormat>On-screen Show (16:9)</PresentationFormat>
  <Paragraphs>168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Arial</vt:lpstr>
      <vt:lpstr>Simple Light</vt:lpstr>
      <vt:lpstr>WOPM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Leigh Thomas Page</cp:lastModifiedBy>
  <cp:revision>26</cp:revision>
  <dcterms:modified xsi:type="dcterms:W3CDTF">2025-08-08T12:44:34Z</dcterms:modified>
</cp:coreProperties>
</file>