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tif" ContentType="image/tiff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  <p:sldMasterId id="2147483703" r:id="rId5"/>
    <p:sldMasterId id="2147483723" r:id="rId6"/>
  </p:sldMasterIdLst>
  <p:notesMasterIdLst>
    <p:notesMasterId r:id="rId80"/>
  </p:notesMasterIdLst>
  <p:sldIdLst>
    <p:sldId id="256" r:id="rId7"/>
    <p:sldId id="1972" r:id="rId8"/>
    <p:sldId id="1933" r:id="rId9"/>
    <p:sldId id="1938" r:id="rId10"/>
    <p:sldId id="1934" r:id="rId11"/>
    <p:sldId id="1935" r:id="rId12"/>
    <p:sldId id="1936" r:id="rId13"/>
    <p:sldId id="1937" r:id="rId14"/>
    <p:sldId id="1977" r:id="rId15"/>
    <p:sldId id="579" r:id="rId16"/>
    <p:sldId id="1940" r:id="rId17"/>
    <p:sldId id="1946" r:id="rId18"/>
    <p:sldId id="1907" r:id="rId19"/>
    <p:sldId id="1931" r:id="rId20"/>
    <p:sldId id="1941" r:id="rId21"/>
    <p:sldId id="1942" r:id="rId22"/>
    <p:sldId id="1945" r:id="rId23"/>
    <p:sldId id="1932" r:id="rId24"/>
    <p:sldId id="1912" r:id="rId25"/>
    <p:sldId id="1943" r:id="rId26"/>
    <p:sldId id="1939" r:id="rId27"/>
    <p:sldId id="583" r:id="rId28"/>
    <p:sldId id="584" r:id="rId29"/>
    <p:sldId id="1914" r:id="rId30"/>
    <p:sldId id="1978" r:id="rId31"/>
    <p:sldId id="1974" r:id="rId32"/>
    <p:sldId id="1916" r:id="rId33"/>
    <p:sldId id="609" r:id="rId34"/>
    <p:sldId id="1926" r:id="rId35"/>
    <p:sldId id="1947" r:id="rId36"/>
    <p:sldId id="1948" r:id="rId37"/>
    <p:sldId id="1949" r:id="rId38"/>
    <p:sldId id="1950" r:id="rId39"/>
    <p:sldId id="1951" r:id="rId40"/>
    <p:sldId id="1952" r:id="rId41"/>
    <p:sldId id="1953" r:id="rId42"/>
    <p:sldId id="1954" r:id="rId43"/>
    <p:sldId id="1956" r:id="rId44"/>
    <p:sldId id="1957" r:id="rId45"/>
    <p:sldId id="1958" r:id="rId46"/>
    <p:sldId id="1955" r:id="rId47"/>
    <p:sldId id="1971" r:id="rId48"/>
    <p:sldId id="1964" r:id="rId49"/>
    <p:sldId id="1965" r:id="rId50"/>
    <p:sldId id="1966" r:id="rId51"/>
    <p:sldId id="1967" r:id="rId52"/>
    <p:sldId id="1968" r:id="rId53"/>
    <p:sldId id="1969" r:id="rId54"/>
    <p:sldId id="1970" r:id="rId55"/>
    <p:sldId id="1979" r:id="rId56"/>
    <p:sldId id="1919" r:id="rId57"/>
    <p:sldId id="277" r:id="rId58"/>
    <p:sldId id="1924" r:id="rId59"/>
    <p:sldId id="1980" r:id="rId60"/>
    <p:sldId id="1920" r:id="rId61"/>
    <p:sldId id="1921" r:id="rId62"/>
    <p:sldId id="1928" r:id="rId63"/>
    <p:sldId id="1930" r:id="rId64"/>
    <p:sldId id="1975" r:id="rId65"/>
    <p:sldId id="1976" r:id="rId66"/>
    <p:sldId id="1923" r:id="rId67"/>
    <p:sldId id="1973" r:id="rId68"/>
    <p:sldId id="1917" r:id="rId69"/>
    <p:sldId id="1986" r:id="rId70"/>
    <p:sldId id="1987" r:id="rId71"/>
    <p:sldId id="1985" r:id="rId72"/>
    <p:sldId id="1981" r:id="rId73"/>
    <p:sldId id="1982" r:id="rId74"/>
    <p:sldId id="1983" r:id="rId75"/>
    <p:sldId id="1984" r:id="rId76"/>
    <p:sldId id="326" r:id="rId77"/>
    <p:sldId id="329" r:id="rId78"/>
    <p:sldId id="330" r:id="rId7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E74"/>
    <a:srgbClr val="00ACD9"/>
    <a:srgbClr val="CCCDD2"/>
    <a:srgbClr val="E7E8EA"/>
    <a:srgbClr val="004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6" autoAdjust="0"/>
    <p:restoredTop sz="96807" autoAdjust="0"/>
  </p:normalViewPr>
  <p:slideViewPr>
    <p:cSldViewPr snapToGrid="0" snapToObjects="1">
      <p:cViewPr>
        <p:scale>
          <a:sx n="63" d="100"/>
          <a:sy n="63" d="100"/>
        </p:scale>
        <p:origin x="612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76" Type="http://schemas.openxmlformats.org/officeDocument/2006/relationships/slide" Target="slides/slide70.xml"/><Relationship Id="rId84" Type="http://schemas.openxmlformats.org/officeDocument/2006/relationships/theme" Target="theme/theme1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5.xml"/><Relationship Id="rId82" Type="http://schemas.openxmlformats.org/officeDocument/2006/relationships/presProps" Target="presProps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slide" Target="slides/slide7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wmf"/><Relationship Id="rId1" Type="http://schemas.openxmlformats.org/officeDocument/2006/relationships/image" Target="../media/image1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C89B6-0167-0549-A9D3-815C20C90D38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30F75-B5EC-044F-A636-30352D0A1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728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010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029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028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73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45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MEG fits in</a:t>
            </a:r>
            <a:r>
              <a:rPr lang="en-US" baseline="0" dirty="0"/>
              <a:t> with familiar neuroimaging techniques.</a:t>
            </a:r>
            <a:endParaRPr lang="en-US" dirty="0"/>
          </a:p>
          <a:p>
            <a:r>
              <a:rPr lang="en-US" dirty="0"/>
              <a:t>Problems with EEG – skull distortions.</a:t>
            </a:r>
          </a:p>
          <a:p>
            <a:r>
              <a:rPr lang="en-US" dirty="0"/>
              <a:t>Problems</a:t>
            </a:r>
            <a:r>
              <a:rPr lang="en-US" baseline="0" dirty="0"/>
              <a:t> with fMRI – slow hemodynamic response, indirect measurement of brain activity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36246-8586-4191-BA01-C43F38064E3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9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76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04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56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15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68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microsoft.com/office/2007/relationships/hdphoto" Target="../media/hdphoto2.wdp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M White 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1228439"/>
            <a:ext cx="12192000" cy="1690255"/>
          </a:xfrm>
          <a:prstGeom prst="rect">
            <a:avLst/>
          </a:prstGeom>
          <a:solidFill>
            <a:schemeClr val="tx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alphaModFix amt="3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5572" y="2915624"/>
            <a:ext cx="4626429" cy="478275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7565572" y="0"/>
            <a:ext cx="2623459" cy="6858000"/>
          </a:xfrm>
          <a:prstGeom prst="rect">
            <a:avLst/>
          </a:prstGeom>
          <a:solidFill>
            <a:srgbClr val="00ACD9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7681" y="1228439"/>
            <a:ext cx="6190211" cy="1690255"/>
          </a:xfrm>
        </p:spPr>
        <p:txBody>
          <a:bodyPr anchor="ctr">
            <a:normAutofit/>
          </a:bodyPr>
          <a:lstStyle>
            <a:lvl1pPr algn="l">
              <a:lnSpc>
                <a:spcPts val="3700"/>
              </a:lnSpc>
              <a:defRPr sz="3600" spc="3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0412" y="5306898"/>
            <a:ext cx="6261331" cy="35312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none" spc="200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64951" y="6459789"/>
            <a:ext cx="724296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4A6BEF6-8B5D-3A41-931E-E68E91FD74C0}" type="datetime1">
              <a:rPr lang="en-US" smtClean="0"/>
              <a:t>8/4/2025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565572" y="6459789"/>
            <a:ext cx="2623459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835" y="292142"/>
            <a:ext cx="1834523" cy="706611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1" y="1228439"/>
            <a:ext cx="203131" cy="1690255"/>
          </a:xfrm>
          <a:prstGeom prst="rect">
            <a:avLst/>
          </a:prstGeom>
          <a:solidFill>
            <a:schemeClr val="accent4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" name="Picture 29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45" y="5673785"/>
            <a:ext cx="9399784" cy="3657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6794" y="5627023"/>
            <a:ext cx="564475" cy="16356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9371" y="5595527"/>
            <a:ext cx="776320" cy="194889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10280342" y="5912353"/>
            <a:ext cx="1832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Sandia National Laboratories is a </a:t>
            </a:r>
            <a:r>
              <a:rPr lang="en-US" sz="6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multimission</a:t>
            </a:r>
            <a:r>
              <a:rPr lang="en-US" sz="6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laboratory managed and operated by National Technology &amp; Engineering Solutions of Sandia, LLC, a wholly owned subsidiary of Honeywell International Inc., for the U.S. Department of Energy’s National Nuclear Security Administration under contract DE-NA0003525.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700411" y="5004000"/>
            <a:ext cx="4603750" cy="254000"/>
          </a:xfrm>
        </p:spPr>
        <p:txBody>
          <a:bodyPr anchor="ctr" anchorCtr="0">
            <a:noAutofit/>
          </a:bodyPr>
          <a:lstStyle>
            <a:lvl1pPr>
              <a:defRPr sz="1200" b="0" i="1" spc="200" baseline="0">
                <a:solidFill>
                  <a:schemeClr val="accent6"/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4" name="Picture 2" descr="https://share-ng.sandia.gov/news/resources/news_releases/images/2017/Peter_Schwindt.jpg">
            <a:extLst>
              <a:ext uri="{FF2B5EF4-FFF2-40B4-BE49-F238E27FC236}">
                <a16:creationId xmlns:a16="http://schemas.microsoft.com/office/drawing/2014/main" id="{4DC84190-B4ED-40F7-880B-F622903B45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1980" y="1246369"/>
            <a:ext cx="2486550" cy="166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4475D7-DFA6-46A7-B9B6-3EF50ADCAF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8129" y="2968056"/>
            <a:ext cx="1449480" cy="151790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0" name="Picture 2" descr="https://share-ng.sandia.gov/news/resources/news_releases/images/2017/OPM.jpg">
            <a:extLst>
              <a:ext uri="{FF2B5EF4-FFF2-40B4-BE49-F238E27FC236}">
                <a16:creationId xmlns:a16="http://schemas.microsoft.com/office/drawing/2014/main" id="{AD35D836-A3BB-4D09-93A9-C30B7ECE8A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81" y="2968056"/>
            <a:ext cx="2273895" cy="1517904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343B0BAF-153F-48C0-8B7D-66E9F384A8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304161" y="2968056"/>
            <a:ext cx="1670871" cy="15179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577850" y="-647700"/>
            <a:ext cx="13373100" cy="80094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3562350"/>
            <a:ext cx="10985500" cy="2324100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03845" y="553069"/>
            <a:ext cx="10984311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3250" y="5804955"/>
            <a:ext cx="10985500" cy="558476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167770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>
            <a:spLocks noGrp="1"/>
          </p:cNvSpPr>
          <p:nvPr>
            <p:ph type="pic" idx="21"/>
          </p:nvPr>
        </p:nvSpPr>
        <p:spPr>
          <a:xfrm>
            <a:off x="5486400" y="-101600"/>
            <a:ext cx="6072419" cy="70675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635000"/>
            <a:ext cx="4889500" cy="2941137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3250" y="3530288"/>
            <a:ext cx="4889500" cy="2692712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71049" y="6488825"/>
            <a:ext cx="243656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3600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53428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892094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4889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0" y="2124252"/>
            <a:ext cx="4889500" cy="4128315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, and shaved parmesan cheese"/>
          <p:cNvSpPr>
            <a:spLocks noGrp="1"/>
          </p:cNvSpPr>
          <p:nvPr>
            <p:ph type="pic" idx="22"/>
          </p:nvPr>
        </p:nvSpPr>
        <p:spPr>
          <a:xfrm>
            <a:off x="6096000" y="-203633"/>
            <a:ext cx="5458437" cy="72779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4889500" cy="71755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098920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4889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0" y="2124252"/>
            <a:ext cx="4889500" cy="4128315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4889500" cy="71755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201685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4889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0" y="2124252"/>
            <a:ext cx="4889500" cy="4128315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4889500" cy="71755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789843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603248" y="2266950"/>
            <a:ext cx="10985502" cy="2324100"/>
          </a:xfrm>
          <a:prstGeom prst="rect">
            <a:avLst/>
          </a:prstGeom>
        </p:spPr>
        <p:txBody>
          <a:bodyPr anchor="ctr"/>
          <a:lstStyle>
            <a:lvl1pPr>
              <a:defRPr sz="5800" b="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71049" y="6488825"/>
            <a:ext cx="243656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378905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7475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060926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755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0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Agenda Subtitle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1pPr>
            <a:lvl2pPr marL="0" indent="22860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2pPr>
            <a:lvl3pPr marL="0" indent="45720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3pPr>
            <a:lvl4pPr marL="0" indent="68580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4pPr>
            <a:lvl5pPr marL="0" indent="91440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824621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M Section 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 cstate="email">
            <a:alphaModFix amt="3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"/>
            <a:ext cx="12192000" cy="87470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8969"/>
            <a:ext cx="4038961" cy="874708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" y="3112603"/>
            <a:ext cx="12192000" cy="16952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0694" y="3112607"/>
            <a:ext cx="6190211" cy="1690255"/>
          </a:xfrm>
        </p:spPr>
        <p:txBody>
          <a:bodyPr anchor="ctr">
            <a:normAutofit/>
          </a:bodyPr>
          <a:lstStyle>
            <a:lvl1pPr algn="l">
              <a:lnSpc>
                <a:spcPts val="3700"/>
              </a:lnSpc>
              <a:defRPr sz="3600" spc="31" baseline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30696" y="5064546"/>
            <a:ext cx="6261331" cy="35312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none" spc="200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951" y="6599583"/>
            <a:ext cx="724296" cy="25420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D0FB7A-0984-5F42-9BF9-4F16409CEBE3}" type="datetime1">
              <a:rPr lang="en-US" smtClean="0"/>
              <a:t>8/4/2025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960" y="6599583"/>
            <a:ext cx="2512064" cy="25420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511125" y="6459788"/>
            <a:ext cx="419397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" y="3112607"/>
            <a:ext cx="203131" cy="1690255"/>
          </a:xfrm>
          <a:prstGeom prst="rect">
            <a:avLst/>
          </a:prstGeom>
          <a:solidFill>
            <a:schemeClr val="accent4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pic>
        <p:nvPicPr>
          <p:cNvPr id="7" name="Picture 6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960" y="4893378"/>
            <a:ext cx="8153043" cy="63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0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0" y="2460422"/>
            <a:ext cx="10985500" cy="193715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2286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6858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652530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537964"/>
            <a:ext cx="10985500" cy="362079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1pPr>
            <a:lvl2pPr marL="0" indent="22860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2pPr>
            <a:lvl3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3pPr>
            <a:lvl4pPr marL="0" indent="68580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4pPr>
            <a:lvl5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4131090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Fact information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812552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5012" y="5337727"/>
            <a:ext cx="10100026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76962" y="2469930"/>
            <a:ext cx="10438077" cy="1918140"/>
          </a:xfrm>
          <a:prstGeom prst="rect">
            <a:avLst/>
          </a:prstGeom>
        </p:spPr>
        <p:txBody>
          <a:bodyPr/>
          <a:lstStyle>
            <a:lvl1pPr marL="319462" indent="-2349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319462" indent="-63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319462" indent="2222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319462" indent="4508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319462" indent="6794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183453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, and chopsticks"/>
          <p:cNvSpPr>
            <a:spLocks noGrp="1"/>
          </p:cNvSpPr>
          <p:nvPr>
            <p:ph type="pic" sz="quarter" idx="21"/>
          </p:nvPr>
        </p:nvSpPr>
        <p:spPr>
          <a:xfrm>
            <a:off x="7880350" y="508000"/>
            <a:ext cx="3719550" cy="297483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Bowl with salmon cakes, salad, and hummus "/>
          <p:cNvSpPr>
            <a:spLocks noGrp="1"/>
          </p:cNvSpPr>
          <p:nvPr>
            <p:ph type="pic" sz="half" idx="22"/>
          </p:nvPr>
        </p:nvSpPr>
        <p:spPr>
          <a:xfrm>
            <a:off x="6750050" y="1989138"/>
            <a:ext cx="5219700" cy="607509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Bowl of pappardelle pasta with parsley butter, roasted hazelnuts, and shaved parmesan cheese"/>
          <p:cNvSpPr>
            <a:spLocks noGrp="1"/>
          </p:cNvSpPr>
          <p:nvPr>
            <p:ph type="pic" idx="23"/>
          </p:nvPr>
        </p:nvSpPr>
        <p:spPr>
          <a:xfrm>
            <a:off x="-69850" y="247650"/>
            <a:ext cx="8305800" cy="62293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350395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, and chopsticks"/>
          <p:cNvSpPr>
            <a:spLocks noGrp="1"/>
          </p:cNvSpPr>
          <p:nvPr>
            <p:ph type="pic" idx="21"/>
          </p:nvPr>
        </p:nvSpPr>
        <p:spPr>
          <a:xfrm>
            <a:off x="-666750" y="-2762250"/>
            <a:ext cx="13525500" cy="108204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542408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763784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pic>
        <p:nvPicPr>
          <p:cNvPr id="3076" name="Picture 4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480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stackedblubird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534" y="6278563"/>
            <a:ext cx="1428751" cy="41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81" name="Freeform 9"/>
          <p:cNvSpPr>
            <a:spLocks/>
          </p:cNvSpPr>
          <p:nvPr userDrawn="1"/>
        </p:nvSpPr>
        <p:spPr bwMode="auto">
          <a:xfrm>
            <a:off x="0" y="0"/>
            <a:ext cx="3033184" cy="1296988"/>
          </a:xfrm>
          <a:custGeom>
            <a:avLst/>
            <a:gdLst>
              <a:gd name="T0" fmla="*/ 1398 w 1433"/>
              <a:gd name="T1" fmla="*/ 1 h 817"/>
              <a:gd name="T2" fmla="*/ 1189 w 1433"/>
              <a:gd name="T3" fmla="*/ 188 h 817"/>
              <a:gd name="T4" fmla="*/ 934 w 1433"/>
              <a:gd name="T5" fmla="*/ 342 h 817"/>
              <a:gd name="T6" fmla="*/ 674 w 1433"/>
              <a:gd name="T7" fmla="*/ 467 h 817"/>
              <a:gd name="T8" fmla="*/ 539 w 1433"/>
              <a:gd name="T9" fmla="*/ 523 h 817"/>
              <a:gd name="T10" fmla="*/ 404 w 1433"/>
              <a:gd name="T11" fmla="*/ 509 h 817"/>
              <a:gd name="T12" fmla="*/ 237 w 1433"/>
              <a:gd name="T13" fmla="*/ 709 h 817"/>
              <a:gd name="T14" fmla="*/ 190 w 1433"/>
              <a:gd name="T15" fmla="*/ 672 h 817"/>
              <a:gd name="T16" fmla="*/ 153 w 1433"/>
              <a:gd name="T17" fmla="*/ 560 h 817"/>
              <a:gd name="T18" fmla="*/ 0 w 1433"/>
              <a:gd name="T19" fmla="*/ 603 h 817"/>
              <a:gd name="T20" fmla="*/ 0 w 1433"/>
              <a:gd name="T21" fmla="*/ 816 h 817"/>
              <a:gd name="T22" fmla="*/ 1433 w 1433"/>
              <a:gd name="T23" fmla="*/ 817 h 817"/>
              <a:gd name="T24" fmla="*/ 1433 w 1433"/>
              <a:gd name="T25" fmla="*/ 1 h 817"/>
              <a:gd name="T26" fmla="*/ 1398 w 1433"/>
              <a:gd name="T27" fmla="*/ 1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33" h="817">
                <a:moveTo>
                  <a:pt x="1398" y="1"/>
                </a:moveTo>
                <a:cubicBezTo>
                  <a:pt x="1328" y="88"/>
                  <a:pt x="1266" y="131"/>
                  <a:pt x="1189" y="188"/>
                </a:cubicBezTo>
                <a:cubicBezTo>
                  <a:pt x="1112" y="245"/>
                  <a:pt x="1020" y="296"/>
                  <a:pt x="934" y="342"/>
                </a:cubicBezTo>
                <a:cubicBezTo>
                  <a:pt x="848" y="388"/>
                  <a:pt x="740" y="437"/>
                  <a:pt x="674" y="467"/>
                </a:cubicBezTo>
                <a:cubicBezTo>
                  <a:pt x="608" y="497"/>
                  <a:pt x="584" y="516"/>
                  <a:pt x="539" y="523"/>
                </a:cubicBezTo>
                <a:cubicBezTo>
                  <a:pt x="494" y="530"/>
                  <a:pt x="454" y="478"/>
                  <a:pt x="404" y="509"/>
                </a:cubicBezTo>
                <a:cubicBezTo>
                  <a:pt x="354" y="540"/>
                  <a:pt x="273" y="682"/>
                  <a:pt x="237" y="709"/>
                </a:cubicBezTo>
                <a:cubicBezTo>
                  <a:pt x="201" y="736"/>
                  <a:pt x="204" y="697"/>
                  <a:pt x="190" y="672"/>
                </a:cubicBezTo>
                <a:cubicBezTo>
                  <a:pt x="176" y="647"/>
                  <a:pt x="185" y="572"/>
                  <a:pt x="153" y="560"/>
                </a:cubicBezTo>
                <a:cubicBezTo>
                  <a:pt x="121" y="548"/>
                  <a:pt x="26" y="560"/>
                  <a:pt x="0" y="603"/>
                </a:cubicBezTo>
                <a:cubicBezTo>
                  <a:pt x="0" y="690"/>
                  <a:pt x="0" y="705"/>
                  <a:pt x="0" y="816"/>
                </a:cubicBezTo>
                <a:cubicBezTo>
                  <a:pt x="239" y="816"/>
                  <a:pt x="1201" y="817"/>
                  <a:pt x="1433" y="817"/>
                </a:cubicBezTo>
                <a:cubicBezTo>
                  <a:pt x="1433" y="592"/>
                  <a:pt x="1433" y="141"/>
                  <a:pt x="1433" y="1"/>
                </a:cubicBezTo>
                <a:cubicBezTo>
                  <a:pt x="1397" y="0"/>
                  <a:pt x="1412" y="1"/>
                  <a:pt x="1398" y="1"/>
                </a:cubicBezTo>
                <a:close/>
              </a:path>
            </a:pathLst>
          </a:cu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3243658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61D8A4-4CD5-4BB9-9F36-A323A3366C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4382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48ED19-928F-4952-BD07-55D54D3418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6950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2BABFA-C5F5-4D22-A09E-461D3697C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071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9367-8E19-584D-AFFE-3EFBBA0295C7}" type="datetime1">
              <a:rPr lang="en-US" smtClean="0"/>
              <a:t>8/4/2025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01745E1-51FC-44DC-B858-BFD61C7F48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1279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A07B03-2C02-4B2F-930A-143A0781F7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27049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217DDC-D640-4636-912F-A77A559E8A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0491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DD4C3B-DE74-4D0E-9C40-9B2F65C6D3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1980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4A438C-C923-45D5-8BBB-2D08F24B0F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3618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A67FF6-B45C-4C01-ABE5-97EF00B2EA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6084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"/>
            <a:ext cx="27432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"/>
            <a:ext cx="8026400" cy="6126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DAC19D-AE2A-43FE-B4E8-0FEB09DBEA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0326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784" y="0"/>
            <a:ext cx="10352616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721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9722DA3B-3270-4DF4-BFD1-680AF18476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02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Double Cont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35B1B-1234-434F-BA64-2F5E81CEE720}" type="datetime1">
              <a:rPr lang="en-US" smtClean="0"/>
              <a:t>8/4/2025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720725" y="1125414"/>
            <a:ext cx="4934487" cy="4888035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5887330" y="1125414"/>
            <a:ext cx="4891718" cy="4888035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631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19A3E-72A3-094D-BE9C-748891D343EA}" type="datetime1">
              <a:rPr lang="en-US" smtClean="0"/>
              <a:t>8/4/2025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B98F-B1FD-6E40-922F-164F08E18587}" type="datetime1">
              <a:rPr lang="en-US" smtClean="0"/>
              <a:t>8/4/2025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9CDE487-6F84-FB7B-DE61-227024475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4BFEF-9148-4D5F-A606-58FA22DE7FCA}" type="datetimeFigureOut">
              <a:rPr lang="fr-FR" smtClean="0"/>
              <a:t>04/08/2025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8602B3-6EAE-D52E-22A7-F83A90BA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6DA3A8-A73C-C0A1-6B32-0B3347BA9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8154-7F69-4E43-BB48-1B42F5626A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19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A8495-69A4-471B-81C9-0F4EA4926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0670" y="5929931"/>
            <a:ext cx="10985502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03248" y="1287496"/>
            <a:ext cx="10985502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1" y="3611595"/>
            <a:ext cx="10985501" cy="952501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594050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6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5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5400000">
            <a:off x="238399" y="310896"/>
            <a:ext cx="685800" cy="64008"/>
          </a:xfrm>
          <a:prstGeom prst="rect">
            <a:avLst/>
          </a:prstGeom>
          <a:solidFill>
            <a:srgbClr val="00A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648" y="359772"/>
            <a:ext cx="10058400" cy="5702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648" y="1429233"/>
            <a:ext cx="10058400" cy="343363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51" y="6599583"/>
            <a:ext cx="2472271" cy="251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2">
                    <a:lumMod val="25000"/>
                  </a:schemeClr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fld id="{51B0C17D-9FEF-794A-8300-E98122063809}" type="datetime1">
              <a:rPr lang="en-US" smtClean="0"/>
              <a:t>8/4/2025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599583"/>
            <a:ext cx="4822804" cy="251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chemeClr val="tx1"/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951" y="437652"/>
            <a:ext cx="419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506200" y="321774"/>
            <a:ext cx="685800" cy="368300"/>
          </a:xfrm>
          <a:prstGeom prst="rect">
            <a:avLst/>
          </a:prstGeom>
          <a:solidFill>
            <a:srgbClr val="00ACD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865" b="-2"/>
          <a:stretch/>
        </p:blipFill>
        <p:spPr>
          <a:xfrm rot="16200000">
            <a:off x="8725899" y="3391897"/>
            <a:ext cx="6857999" cy="742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89482" y="380825"/>
            <a:ext cx="259618" cy="251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555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0" r:id="rId2"/>
    <p:sldLayoutId id="2147483675" r:id="rId3"/>
    <p:sldLayoutId id="2147483686" r:id="rId4"/>
    <p:sldLayoutId id="2147483676" r:id="rId5"/>
    <p:sldLayoutId id="2147483677" r:id="rId6"/>
    <p:sldLayoutId id="2147483721" r:id="rId7"/>
    <p:sldLayoutId id="2147483722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sz="2800" b="0" i="0" kern="1200" spc="100" baseline="0">
          <a:solidFill>
            <a:schemeClr val="bg2">
              <a:lumMod val="25000"/>
            </a:schemeClr>
          </a:solidFill>
          <a:latin typeface="Gill Sans MT" charset="0"/>
          <a:ea typeface="Gill Sans MT" charset="0"/>
          <a:cs typeface="Gill Sans MT" charset="0"/>
        </a:defRPr>
      </a:lvl1pPr>
    </p:titleStyle>
    <p:bodyStyle>
      <a:lvl1pPr marL="91436" indent="-91436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00B0F0"/>
        </a:buClr>
        <a:buSzPct val="100000"/>
        <a:buFont typeface="Calibri" panose="020F0502020204030204" pitchFamily="34" charset="0"/>
        <a:buChar char=" "/>
        <a:defRPr sz="2000" kern="1200">
          <a:solidFill>
            <a:schemeClr val="bg2">
              <a:lumMod val="25000"/>
            </a:schemeClr>
          </a:solidFill>
          <a:latin typeface="Gill Sans MT" panose="020B0502020104020203" pitchFamily="34" charset="0"/>
          <a:ea typeface="Gill Sans MT" panose="020B0502020104020203" pitchFamily="34" charset="0"/>
          <a:cs typeface="Gill Sans MT" panose="020B0502020104020203" pitchFamily="34" charset="0"/>
        </a:defRPr>
      </a:lvl1pPr>
      <a:lvl2pPr marL="384029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800" kern="1200">
          <a:solidFill>
            <a:schemeClr val="bg2">
              <a:lumMod val="25000"/>
            </a:schemeClr>
          </a:solidFill>
          <a:latin typeface="Gill Sans MT" panose="020B0502020104020203" pitchFamily="34" charset="0"/>
          <a:ea typeface="Gill Sans MT" panose="020B0502020104020203" pitchFamily="34" charset="0"/>
          <a:cs typeface="Gill Sans MT" panose="020B0502020104020203" pitchFamily="34" charset="0"/>
        </a:defRPr>
      </a:lvl2pPr>
      <a:lvl3pPr marL="56690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400" kern="1200">
          <a:solidFill>
            <a:schemeClr val="bg2">
              <a:lumMod val="25000"/>
            </a:schemeClr>
          </a:solidFill>
          <a:latin typeface="Gill Sans MT" panose="020B0502020104020203" pitchFamily="34" charset="0"/>
          <a:ea typeface="Gill Sans MT" panose="020B0502020104020203" pitchFamily="34" charset="0"/>
          <a:cs typeface="Gill Sans MT" panose="020B0502020104020203" pitchFamily="34" charset="0"/>
        </a:defRPr>
      </a:lvl3pPr>
      <a:lvl4pPr marL="749771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400" kern="1200">
          <a:solidFill>
            <a:schemeClr val="bg2">
              <a:lumMod val="25000"/>
            </a:schemeClr>
          </a:solidFill>
          <a:latin typeface="Gill Sans MT" panose="020B0502020104020203" pitchFamily="34" charset="0"/>
          <a:ea typeface="Gill Sans MT" panose="020B0502020104020203" pitchFamily="34" charset="0"/>
          <a:cs typeface="Gill Sans MT" panose="020B0502020104020203" pitchFamily="34" charset="0"/>
        </a:defRPr>
      </a:lvl4pPr>
      <a:lvl5pPr marL="932642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400" kern="1200">
          <a:solidFill>
            <a:schemeClr val="bg2">
              <a:lumMod val="25000"/>
            </a:schemeClr>
          </a:solidFill>
          <a:latin typeface="Gill Sans MT" panose="020B0502020104020203" pitchFamily="34" charset="0"/>
          <a:ea typeface="Gill Sans MT" panose="020B0502020104020203" pitchFamily="34" charset="0"/>
          <a:cs typeface="Gill Sans MT" panose="020B0502020104020203" pitchFamily="34" charset="0"/>
        </a:defRPr>
      </a:lvl5pPr>
      <a:lvl6pPr marL="109994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25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1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2124252"/>
            <a:ext cx="10985500" cy="4128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71049" y="6486708"/>
            <a:ext cx="243656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292100">
              <a:lnSpc>
                <a:spcPct val="100000"/>
              </a:lnSpc>
              <a:spcBef>
                <a:spcPts val="0"/>
              </a:spcBef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667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</p:sldLayoutIdLst>
  <p:transition spd="med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04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609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914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219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5240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1828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133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2438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743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21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rgbClr val="FFFF00"/>
                </a:solidFill>
              </a:defRPr>
            </a:lvl1pPr>
          </a:lstStyle>
          <a:p>
            <a:fld id="{739BB220-DE34-4E9E-AFFB-5AD83A4FF89C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480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stackedblubird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401" y="6278563"/>
            <a:ext cx="1428751" cy="41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" name="Freeform 12"/>
          <p:cNvSpPr>
            <a:spLocks/>
          </p:cNvSpPr>
          <p:nvPr/>
        </p:nvSpPr>
        <p:spPr bwMode="auto">
          <a:xfrm>
            <a:off x="0" y="0"/>
            <a:ext cx="3033184" cy="1296988"/>
          </a:xfrm>
          <a:custGeom>
            <a:avLst/>
            <a:gdLst>
              <a:gd name="T0" fmla="*/ 1398 w 1433"/>
              <a:gd name="T1" fmla="*/ 1 h 817"/>
              <a:gd name="T2" fmla="*/ 1189 w 1433"/>
              <a:gd name="T3" fmla="*/ 188 h 817"/>
              <a:gd name="T4" fmla="*/ 934 w 1433"/>
              <a:gd name="T5" fmla="*/ 342 h 817"/>
              <a:gd name="T6" fmla="*/ 674 w 1433"/>
              <a:gd name="T7" fmla="*/ 467 h 817"/>
              <a:gd name="T8" fmla="*/ 539 w 1433"/>
              <a:gd name="T9" fmla="*/ 523 h 817"/>
              <a:gd name="T10" fmla="*/ 404 w 1433"/>
              <a:gd name="T11" fmla="*/ 509 h 817"/>
              <a:gd name="T12" fmla="*/ 237 w 1433"/>
              <a:gd name="T13" fmla="*/ 709 h 817"/>
              <a:gd name="T14" fmla="*/ 190 w 1433"/>
              <a:gd name="T15" fmla="*/ 672 h 817"/>
              <a:gd name="T16" fmla="*/ 153 w 1433"/>
              <a:gd name="T17" fmla="*/ 560 h 817"/>
              <a:gd name="T18" fmla="*/ 0 w 1433"/>
              <a:gd name="T19" fmla="*/ 603 h 817"/>
              <a:gd name="T20" fmla="*/ 0 w 1433"/>
              <a:gd name="T21" fmla="*/ 816 h 817"/>
              <a:gd name="T22" fmla="*/ 1433 w 1433"/>
              <a:gd name="T23" fmla="*/ 817 h 817"/>
              <a:gd name="T24" fmla="*/ 1433 w 1433"/>
              <a:gd name="T25" fmla="*/ 1 h 817"/>
              <a:gd name="T26" fmla="*/ 1398 w 1433"/>
              <a:gd name="T27" fmla="*/ 1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33" h="817">
                <a:moveTo>
                  <a:pt x="1398" y="1"/>
                </a:moveTo>
                <a:cubicBezTo>
                  <a:pt x="1328" y="88"/>
                  <a:pt x="1266" y="131"/>
                  <a:pt x="1189" y="188"/>
                </a:cubicBezTo>
                <a:cubicBezTo>
                  <a:pt x="1112" y="245"/>
                  <a:pt x="1020" y="296"/>
                  <a:pt x="934" y="342"/>
                </a:cubicBezTo>
                <a:cubicBezTo>
                  <a:pt x="848" y="388"/>
                  <a:pt x="740" y="437"/>
                  <a:pt x="674" y="467"/>
                </a:cubicBezTo>
                <a:cubicBezTo>
                  <a:pt x="608" y="497"/>
                  <a:pt x="584" y="516"/>
                  <a:pt x="539" y="523"/>
                </a:cubicBezTo>
                <a:cubicBezTo>
                  <a:pt x="494" y="530"/>
                  <a:pt x="454" y="478"/>
                  <a:pt x="404" y="509"/>
                </a:cubicBezTo>
                <a:cubicBezTo>
                  <a:pt x="354" y="540"/>
                  <a:pt x="273" y="682"/>
                  <a:pt x="237" y="709"/>
                </a:cubicBezTo>
                <a:cubicBezTo>
                  <a:pt x="201" y="736"/>
                  <a:pt x="204" y="697"/>
                  <a:pt x="190" y="672"/>
                </a:cubicBezTo>
                <a:cubicBezTo>
                  <a:pt x="176" y="647"/>
                  <a:pt x="185" y="572"/>
                  <a:pt x="153" y="560"/>
                </a:cubicBezTo>
                <a:cubicBezTo>
                  <a:pt x="121" y="548"/>
                  <a:pt x="26" y="560"/>
                  <a:pt x="0" y="603"/>
                </a:cubicBezTo>
                <a:cubicBezTo>
                  <a:pt x="0" y="690"/>
                  <a:pt x="0" y="705"/>
                  <a:pt x="0" y="816"/>
                </a:cubicBezTo>
                <a:cubicBezTo>
                  <a:pt x="239" y="816"/>
                  <a:pt x="1201" y="817"/>
                  <a:pt x="1433" y="817"/>
                </a:cubicBezTo>
                <a:cubicBezTo>
                  <a:pt x="1433" y="592"/>
                  <a:pt x="1433" y="141"/>
                  <a:pt x="1433" y="1"/>
                </a:cubicBezTo>
                <a:cubicBezTo>
                  <a:pt x="1397" y="0"/>
                  <a:pt x="1412" y="1"/>
                  <a:pt x="1398" y="1"/>
                </a:cubicBezTo>
                <a:close/>
              </a:path>
            </a:pathLst>
          </a:cu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29784" y="0"/>
            <a:ext cx="10352616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1219200" y="990600"/>
            <a:ext cx="10160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1422400" y="1066800"/>
            <a:ext cx="10160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9286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teck.us/alkalidata/rubidium85numbers.pdf" TargetMode="External"/><Relationship Id="rId2" Type="http://schemas.openxmlformats.org/officeDocument/2006/relationships/hyperlink" Target="https://www.tobiastiecke.nl/archive/PotassiumProperties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hyperlink" Target="https://steck.us/alkalidata/cesiumnumbers.1.6.pdf" TargetMode="External"/><Relationship Id="rId4" Type="http://schemas.openxmlformats.org/officeDocument/2006/relationships/hyperlink" Target="https://steck.us/alkalidata/rubidium87numbers.1.6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9.13086" TargetMode="External"/><Relationship Id="rId7" Type="http://schemas.openxmlformats.org/officeDocument/2006/relationships/image" Target="../media/image48.png"/><Relationship Id="rId2" Type="http://schemas.openxmlformats.org/officeDocument/2006/relationships/hyperlink" Target="https://doi.org/10.1103/PhysRevA.71.023405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.58.1412" TargetMode="External"/><Relationship Id="rId2" Type="http://schemas.openxmlformats.org/officeDocument/2006/relationships/hyperlink" Target="https://doi.org/10.1103/PhysRevA.71.023405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9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1528090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40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5" Type="http://schemas.openxmlformats.org/officeDocument/2006/relationships/image" Target="../media/image38.sv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8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65.wmf"/><Relationship Id="rId3" Type="http://schemas.openxmlformats.org/officeDocument/2006/relationships/image" Target="../media/image66.wmf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64.wmf"/><Relationship Id="rId5" Type="http://schemas.openxmlformats.org/officeDocument/2006/relationships/image" Target="../media/image61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6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4.xml"/><Relationship Id="rId5" Type="http://schemas.microsoft.com/office/2007/relationships/hdphoto" Target="../media/hdphoto4.wdp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cid:image005.png@01D8E7AD.C5042010" TargetMode="External"/><Relationship Id="rId4" Type="http://schemas.microsoft.com/office/2007/relationships/hdphoto" Target="../media/hdphoto5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7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Relationship Id="rId9" Type="http://schemas.openxmlformats.org/officeDocument/2006/relationships/image" Target="../media/image9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8-019-41763-4" TargetMode="External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3" Type="http://schemas.microsoft.com/office/2007/relationships/hdphoto" Target="../media/hdphoto10.wdp"/><Relationship Id="rId18" Type="http://schemas.openxmlformats.org/officeDocument/2006/relationships/image" Target="../media/image108.png"/><Relationship Id="rId26" Type="http://schemas.openxmlformats.org/officeDocument/2006/relationships/image" Target="../media/image112.png"/><Relationship Id="rId39" Type="http://schemas.microsoft.com/office/2007/relationships/hdphoto" Target="../media/hdphoto23.wdp"/><Relationship Id="rId21" Type="http://schemas.microsoft.com/office/2007/relationships/hdphoto" Target="../media/hdphoto14.wdp"/><Relationship Id="rId34" Type="http://schemas.openxmlformats.org/officeDocument/2006/relationships/image" Target="../media/image116.png"/><Relationship Id="rId42" Type="http://schemas.openxmlformats.org/officeDocument/2006/relationships/image" Target="../media/image120.png"/><Relationship Id="rId47" Type="http://schemas.microsoft.com/office/2007/relationships/hdphoto" Target="../media/hdphoto27.wdp"/><Relationship Id="rId50" Type="http://schemas.openxmlformats.org/officeDocument/2006/relationships/image" Target="../media/image124.png"/><Relationship Id="rId55" Type="http://schemas.microsoft.com/office/2007/relationships/hdphoto" Target="../media/hdphoto31.wdp"/><Relationship Id="rId63" Type="http://schemas.microsoft.com/office/2007/relationships/hdphoto" Target="../media/hdphoto35.wdp"/><Relationship Id="rId68" Type="http://schemas.openxmlformats.org/officeDocument/2006/relationships/image" Target="../media/image133.png"/><Relationship Id="rId76" Type="http://schemas.openxmlformats.org/officeDocument/2006/relationships/image" Target="../media/image137.png"/><Relationship Id="rId7" Type="http://schemas.microsoft.com/office/2007/relationships/hdphoto" Target="../media/hdphoto7.wdp"/><Relationship Id="rId71" Type="http://schemas.microsoft.com/office/2007/relationships/hdphoto" Target="../media/hdphoto39.wdp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07.png"/><Relationship Id="rId29" Type="http://schemas.microsoft.com/office/2007/relationships/hdphoto" Target="../media/hdphoto18.wdp"/><Relationship Id="rId11" Type="http://schemas.microsoft.com/office/2007/relationships/hdphoto" Target="../media/hdphoto9.wdp"/><Relationship Id="rId24" Type="http://schemas.openxmlformats.org/officeDocument/2006/relationships/image" Target="../media/image111.png"/><Relationship Id="rId32" Type="http://schemas.openxmlformats.org/officeDocument/2006/relationships/image" Target="../media/image115.png"/><Relationship Id="rId37" Type="http://schemas.microsoft.com/office/2007/relationships/hdphoto" Target="../media/hdphoto22.wdp"/><Relationship Id="rId40" Type="http://schemas.openxmlformats.org/officeDocument/2006/relationships/image" Target="../media/image119.png"/><Relationship Id="rId45" Type="http://schemas.microsoft.com/office/2007/relationships/hdphoto" Target="../media/hdphoto26.wdp"/><Relationship Id="rId53" Type="http://schemas.microsoft.com/office/2007/relationships/hdphoto" Target="../media/hdphoto30.wdp"/><Relationship Id="rId58" Type="http://schemas.openxmlformats.org/officeDocument/2006/relationships/image" Target="../media/image128.png"/><Relationship Id="rId66" Type="http://schemas.openxmlformats.org/officeDocument/2006/relationships/image" Target="../media/image132.png"/><Relationship Id="rId74" Type="http://schemas.openxmlformats.org/officeDocument/2006/relationships/image" Target="../media/image136.png"/><Relationship Id="rId79" Type="http://schemas.microsoft.com/office/2007/relationships/hdphoto" Target="../media/hdphoto43.wdp"/><Relationship Id="rId5" Type="http://schemas.microsoft.com/office/2007/relationships/hdphoto" Target="../media/hdphoto6.wdp"/><Relationship Id="rId61" Type="http://schemas.microsoft.com/office/2007/relationships/hdphoto" Target="../media/hdphoto34.wdp"/><Relationship Id="rId82" Type="http://schemas.openxmlformats.org/officeDocument/2006/relationships/image" Target="../media/image140.png"/><Relationship Id="rId10" Type="http://schemas.openxmlformats.org/officeDocument/2006/relationships/image" Target="../media/image104.png"/><Relationship Id="rId19" Type="http://schemas.microsoft.com/office/2007/relationships/hdphoto" Target="../media/hdphoto13.wdp"/><Relationship Id="rId31" Type="http://schemas.microsoft.com/office/2007/relationships/hdphoto" Target="../media/hdphoto19.wdp"/><Relationship Id="rId44" Type="http://schemas.openxmlformats.org/officeDocument/2006/relationships/image" Target="../media/image121.png"/><Relationship Id="rId52" Type="http://schemas.openxmlformats.org/officeDocument/2006/relationships/image" Target="../media/image125.png"/><Relationship Id="rId60" Type="http://schemas.openxmlformats.org/officeDocument/2006/relationships/image" Target="../media/image129.png"/><Relationship Id="rId65" Type="http://schemas.microsoft.com/office/2007/relationships/hdphoto" Target="../media/hdphoto36.wdp"/><Relationship Id="rId73" Type="http://schemas.microsoft.com/office/2007/relationships/hdphoto" Target="../media/hdphoto40.wdp"/><Relationship Id="rId78" Type="http://schemas.openxmlformats.org/officeDocument/2006/relationships/image" Target="../media/image138.png"/><Relationship Id="rId81" Type="http://schemas.microsoft.com/office/2007/relationships/hdphoto" Target="../media/hdphoto44.wdp"/><Relationship Id="rId4" Type="http://schemas.openxmlformats.org/officeDocument/2006/relationships/image" Target="../media/image101.png"/><Relationship Id="rId9" Type="http://schemas.microsoft.com/office/2007/relationships/hdphoto" Target="../media/hdphoto8.wdp"/><Relationship Id="rId14" Type="http://schemas.openxmlformats.org/officeDocument/2006/relationships/image" Target="../media/image106.png"/><Relationship Id="rId22" Type="http://schemas.openxmlformats.org/officeDocument/2006/relationships/image" Target="../media/image110.png"/><Relationship Id="rId27" Type="http://schemas.microsoft.com/office/2007/relationships/hdphoto" Target="../media/hdphoto17.wdp"/><Relationship Id="rId30" Type="http://schemas.openxmlformats.org/officeDocument/2006/relationships/image" Target="../media/image114.png"/><Relationship Id="rId35" Type="http://schemas.microsoft.com/office/2007/relationships/hdphoto" Target="../media/hdphoto21.wdp"/><Relationship Id="rId43" Type="http://schemas.microsoft.com/office/2007/relationships/hdphoto" Target="../media/hdphoto25.wdp"/><Relationship Id="rId48" Type="http://schemas.openxmlformats.org/officeDocument/2006/relationships/image" Target="../media/image123.png"/><Relationship Id="rId56" Type="http://schemas.openxmlformats.org/officeDocument/2006/relationships/image" Target="../media/image127.png"/><Relationship Id="rId64" Type="http://schemas.openxmlformats.org/officeDocument/2006/relationships/image" Target="../media/image131.png"/><Relationship Id="rId69" Type="http://schemas.microsoft.com/office/2007/relationships/hdphoto" Target="../media/hdphoto38.wdp"/><Relationship Id="rId77" Type="http://schemas.microsoft.com/office/2007/relationships/hdphoto" Target="../media/hdphoto42.wdp"/><Relationship Id="rId8" Type="http://schemas.openxmlformats.org/officeDocument/2006/relationships/image" Target="../media/image103.png"/><Relationship Id="rId51" Type="http://schemas.microsoft.com/office/2007/relationships/hdphoto" Target="../media/hdphoto29.wdp"/><Relationship Id="rId72" Type="http://schemas.openxmlformats.org/officeDocument/2006/relationships/image" Target="../media/image135.png"/><Relationship Id="rId80" Type="http://schemas.openxmlformats.org/officeDocument/2006/relationships/image" Target="../media/image139.png"/><Relationship Id="rId3" Type="http://schemas.openxmlformats.org/officeDocument/2006/relationships/image" Target="../media/image100.png"/><Relationship Id="rId12" Type="http://schemas.openxmlformats.org/officeDocument/2006/relationships/image" Target="../media/image105.png"/><Relationship Id="rId17" Type="http://schemas.microsoft.com/office/2007/relationships/hdphoto" Target="../media/hdphoto12.wdp"/><Relationship Id="rId25" Type="http://schemas.microsoft.com/office/2007/relationships/hdphoto" Target="../media/hdphoto16.wdp"/><Relationship Id="rId33" Type="http://schemas.microsoft.com/office/2007/relationships/hdphoto" Target="../media/hdphoto20.wdp"/><Relationship Id="rId38" Type="http://schemas.openxmlformats.org/officeDocument/2006/relationships/image" Target="../media/image118.png"/><Relationship Id="rId46" Type="http://schemas.openxmlformats.org/officeDocument/2006/relationships/image" Target="../media/image122.png"/><Relationship Id="rId59" Type="http://schemas.microsoft.com/office/2007/relationships/hdphoto" Target="../media/hdphoto33.wdp"/><Relationship Id="rId67" Type="http://schemas.microsoft.com/office/2007/relationships/hdphoto" Target="../media/hdphoto37.wdp"/><Relationship Id="rId20" Type="http://schemas.openxmlformats.org/officeDocument/2006/relationships/image" Target="../media/image109.png"/><Relationship Id="rId41" Type="http://schemas.microsoft.com/office/2007/relationships/hdphoto" Target="../media/hdphoto24.wdp"/><Relationship Id="rId54" Type="http://schemas.openxmlformats.org/officeDocument/2006/relationships/image" Target="../media/image126.png"/><Relationship Id="rId62" Type="http://schemas.openxmlformats.org/officeDocument/2006/relationships/image" Target="../media/image130.png"/><Relationship Id="rId70" Type="http://schemas.openxmlformats.org/officeDocument/2006/relationships/image" Target="../media/image134.png"/><Relationship Id="rId75" Type="http://schemas.microsoft.com/office/2007/relationships/hdphoto" Target="../media/hdphoto41.wdp"/><Relationship Id="rId83" Type="http://schemas.microsoft.com/office/2007/relationships/hdphoto" Target="../media/hdphoto45.wdp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2.png"/><Relationship Id="rId15" Type="http://schemas.microsoft.com/office/2007/relationships/hdphoto" Target="../media/hdphoto11.wdp"/><Relationship Id="rId23" Type="http://schemas.microsoft.com/office/2007/relationships/hdphoto" Target="../media/hdphoto15.wdp"/><Relationship Id="rId28" Type="http://schemas.openxmlformats.org/officeDocument/2006/relationships/image" Target="../media/image113.png"/><Relationship Id="rId36" Type="http://schemas.openxmlformats.org/officeDocument/2006/relationships/image" Target="../media/image117.png"/><Relationship Id="rId49" Type="http://schemas.microsoft.com/office/2007/relationships/hdphoto" Target="../media/hdphoto28.wdp"/><Relationship Id="rId57" Type="http://schemas.microsoft.com/office/2007/relationships/hdphoto" Target="../media/hdphoto32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3.tiff"/><Relationship Id="rId4" Type="http://schemas.openxmlformats.org/officeDocument/2006/relationships/image" Target="../media/image142.tif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tiff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0.png"/><Relationship Id="rId3" Type="http://schemas.openxmlformats.org/officeDocument/2006/relationships/image" Target="../media/image600.png"/><Relationship Id="rId7" Type="http://schemas.openxmlformats.org/officeDocument/2006/relationships/image" Target="../media/image630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0.png"/><Relationship Id="rId11" Type="http://schemas.openxmlformats.org/officeDocument/2006/relationships/image" Target="../media/image670.png"/><Relationship Id="rId5" Type="http://schemas.openxmlformats.org/officeDocument/2006/relationships/image" Target="../media/image147.png"/><Relationship Id="rId10" Type="http://schemas.openxmlformats.org/officeDocument/2006/relationships/image" Target="../media/image660.png"/><Relationship Id="rId4" Type="http://schemas.openxmlformats.org/officeDocument/2006/relationships/image" Target="../media/image146.png"/><Relationship Id="rId9" Type="http://schemas.openxmlformats.org/officeDocument/2006/relationships/image" Target="../media/image65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1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jpg"/><Relationship Id="rId3" Type="http://schemas.openxmlformats.org/officeDocument/2006/relationships/image" Target="../media/image44.svg"/><Relationship Id="rId7" Type="http://schemas.openxmlformats.org/officeDocument/2006/relationships/image" Target="../media/image155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4" Type="http://schemas.openxmlformats.org/officeDocument/2006/relationships/image" Target="../media/image42.png"/><Relationship Id="rId9" Type="http://schemas.openxmlformats.org/officeDocument/2006/relationships/image" Target="../media/image157.jp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0.png"/><Relationship Id="rId3" Type="http://schemas.openxmlformats.org/officeDocument/2006/relationships/image" Target="../media/image520.png"/><Relationship Id="rId7" Type="http://schemas.openxmlformats.org/officeDocument/2006/relationships/image" Target="../media/image560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0.png"/><Relationship Id="rId11" Type="http://schemas.openxmlformats.org/officeDocument/2006/relationships/image" Target="../media/image42.png"/><Relationship Id="rId5" Type="http://schemas.openxmlformats.org/officeDocument/2006/relationships/image" Target="../media/image540.png"/><Relationship Id="rId10" Type="http://schemas.openxmlformats.org/officeDocument/2006/relationships/image" Target="../media/image159.jpeg"/><Relationship Id="rId4" Type="http://schemas.openxmlformats.org/officeDocument/2006/relationships/image" Target="../media/image53.png"/><Relationship Id="rId9" Type="http://schemas.openxmlformats.org/officeDocument/2006/relationships/image" Target="../media/image158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svg"/><Relationship Id="rId5" Type="http://schemas.openxmlformats.org/officeDocument/2006/relationships/image" Target="../media/image152.png"/><Relationship Id="rId4" Type="http://schemas.openxmlformats.org/officeDocument/2006/relationships/image" Target="../media/image162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hyperphysics.phy-astr.gsu.edu/hbase/Solids/Squid.html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64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0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173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0.png"/><Relationship Id="rId5" Type="http://schemas.openxmlformats.org/officeDocument/2006/relationships/image" Target="../media/image44.png"/><Relationship Id="rId4" Type="http://schemas.openxmlformats.org/officeDocument/2006/relationships/image" Target="../media/image17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5.png"/><Relationship Id="rId4" Type="http://schemas.openxmlformats.org/officeDocument/2006/relationships/image" Target="../media/image9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8.png"/><Relationship Id="rId4" Type="http://schemas.openxmlformats.org/officeDocument/2006/relationships/image" Target="../media/image17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2.png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g"/><Relationship Id="rId9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7681" y="1228439"/>
            <a:ext cx="6775301" cy="169025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Introduction to Optically Pumped Magnetometers (OPMs</a:t>
            </a:r>
            <a:r>
              <a:rPr lang="en-US" sz="2800" dirty="0" smtClean="0"/>
              <a:t>) For MEG</a:t>
            </a:r>
            <a:endParaRPr lang="en-US" sz="28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294967295"/>
          </p:nvPr>
        </p:nvSpPr>
        <p:spPr>
          <a:xfrm>
            <a:off x="0" y="6459538"/>
            <a:ext cx="41910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B1EFDB6-738B-4CDD-9412-86DC04D529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0411" y="4622800"/>
            <a:ext cx="4603750" cy="254000"/>
          </a:xfrm>
        </p:spPr>
        <p:txBody>
          <a:bodyPr/>
          <a:lstStyle/>
          <a:p>
            <a:r>
              <a:rPr lang="en-US" sz="2400" b="1" i="0" dirty="0"/>
              <a:t>Peter D. D. Schwindt</a:t>
            </a:r>
          </a:p>
        </p:txBody>
      </p:sp>
    </p:spTree>
    <p:extLst>
      <p:ext uri="{BB962C8B-B14F-4D97-AF65-F5344CB8AC3E}">
        <p14:creationId xmlns:p14="http://schemas.microsoft.com/office/powerpoint/2010/main" val="174136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Atoms Used in OPMs</a:t>
            </a:r>
          </a:p>
        </p:txBody>
      </p:sp>
      <p:pic>
        <p:nvPicPr>
          <p:cNvPr id="54274" name="Picture 2" descr="Image result for periodic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963" y="1530755"/>
            <a:ext cx="7381612" cy="434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2376985" y="2838734"/>
            <a:ext cx="423081" cy="1398896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319146" y="1524001"/>
            <a:ext cx="423081" cy="502693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83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646D90-A8E5-18E7-944E-73756A092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Hyperfine Ground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85E9B93-D163-8E56-863B-EF6D2AFD7B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648" y="1170039"/>
                <a:ext cx="10058400" cy="543723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Ground State Hamiltonian: 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Spin angular momentum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</a:rPr>
                      <m:t>𝐒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Nuclear angular momentum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</a:rPr>
                      <m:t>𝐈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Total angular momentum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</a:rPr>
                      <m:t>𝐅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</a:rPr>
                      <m:t>𝐒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</a:rPr>
                      <m:t>𝐈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  <a:p>
                <a:pPr lvl="1"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𝐻𝐹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𝐒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𝐁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𝐼</m:t>
                        </m:r>
                      </m:sub>
                    </m:sSub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𝐈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𝐁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𝐻𝐹</m:t>
                        </m:r>
                      </m:sub>
                    </m:sSub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𝐈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𝐒</m:t>
                    </m:r>
                  </m:oMath>
                </a14:m>
                <a:endParaRPr lang="en-US" b="1" dirty="0">
                  <a:solidFill>
                    <a:schemeClr val="tx1"/>
                  </a:solidFill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=2.002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𝐼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−0.000995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(</a:t>
                </a:r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87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Rb),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−0.000399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(</a:t>
                </a:r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133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Cs)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𝐻𝐹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𝐻𝐹</m:t>
                        </m:r>
                      </m:sub>
                    </m:sSub>
                    <m:d>
                      <m:d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𝐹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𝐹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𝐼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𝐼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𝑆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e>
                        </m:d>
                      </m:e>
                    </m:d>
                  </m:oMath>
                </a14:m>
                <a:endParaRPr lang="en-US" b="1" dirty="0">
                  <a:solidFill>
                    <a:schemeClr val="tx1"/>
                  </a:solidFill>
                  <a:ea typeface="Cambria Math"/>
                </a:endParaRPr>
              </a:p>
              <a:p>
                <a:pPr lvl="1"/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39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K: 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𝐻𝐹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461.7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MHz,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𝐼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=3/2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, 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  <a:hlinkClick r:id="rId2"/>
                  </a:rPr>
                  <a:t>https://www.tobiastiecke.nl/archive/PotassiumProperties.pdf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</a:t>
                </a:r>
              </a:p>
              <a:p>
                <a:pPr lvl="1"/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85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Rb 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𝐻𝐹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3.035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GHz,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𝐼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=5/2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, 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  <a:hlinkClick r:id="rId3"/>
                  </a:rPr>
                  <a:t>https://steck.us/alkalidata/rubidium85numbers.pdf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</a:t>
                </a:r>
              </a:p>
              <a:p>
                <a:pPr lvl="1"/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87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Rb 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𝐻𝐹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6.835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GHz,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𝐼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=3/2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, 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  <a:hlinkClick r:id="rId4"/>
                  </a:rPr>
                  <a:t>https://steck.us/alkalidata/rubidium87numbers.1.6.pdf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</a:t>
                </a:r>
              </a:p>
              <a:p>
                <a:pPr lvl="1"/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133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Cs: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𝐻𝐹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=9.192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GHz,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𝐼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=7/2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, 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  <a:hlinkClick r:id="rId5"/>
                  </a:rPr>
                  <a:t>https://steck.us/alkalidata/cesiumnumbers.1.6.pdf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</a:t>
                </a:r>
              </a:p>
              <a:p>
                <a:pPr lvl="1"/>
                <a:endParaRPr lang="en-US" dirty="0">
                  <a:solidFill>
                    <a:schemeClr val="tx1"/>
                  </a:solidFill>
                  <a:ea typeface="Cambria Math"/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At low field the nuclear and electron spins are combined,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𝐹</m:t>
                        </m:r>
                      </m:sub>
                    </m:sSub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𝐅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𝐁</m:t>
                    </m:r>
                  </m:oMath>
                </a14:m>
                <a:r>
                  <a:rPr lang="en-US" b="0" i="0" dirty="0">
                    <a:solidFill>
                      <a:schemeClr val="tx1"/>
                    </a:solidFill>
                    <a:latin typeface="Cambria Math"/>
                    <a:ea typeface="Cambria Math"/>
                  </a:rPr>
                  <a:t>,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𝑚𝐹</m:t>
                        </m:r>
                      </m:sub>
                    </m:sSub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endParaRPr lang="en-US" b="0" i="0" dirty="0">
                  <a:solidFill>
                    <a:schemeClr val="tx1"/>
                  </a:solidFill>
                  <a:latin typeface="Cambria Math"/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≈±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𝑚𝑎𝑥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i="1" dirty="0">
                    <a:solidFill>
                      <a:schemeClr val="tx1"/>
                    </a:solidFill>
                    <a:ea typeface="Cambria Math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𝐹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𝐹</m:t>
                    </m:r>
                  </m:oMath>
                </a14:m>
                <a:endParaRPr lang="en-US" i="1" dirty="0">
                  <a:solidFill>
                    <a:schemeClr val="tx1"/>
                  </a:solidFill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h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  <a:ea typeface="Cambria Math"/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2.8 MHz/G</a:t>
                </a:r>
                <a:r>
                  <a:rPr lang="en-US" i="1" dirty="0">
                    <a:solidFill>
                      <a:schemeClr val="tx1"/>
                    </a:solidFill>
                    <a:ea typeface="Cambria Math"/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or 28 Hz/</a:t>
                </a:r>
                <a:r>
                  <a:rPr lang="en-US" dirty="0" err="1">
                    <a:solidFill>
                      <a:schemeClr val="tx1"/>
                    </a:solidFill>
                    <a:ea typeface="Cambria Math"/>
                  </a:rPr>
                  <a:t>nT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(gyromagnetic ratio)</a:t>
                </a:r>
              </a:p>
              <a:p>
                <a:pPr lvl="1"/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87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Rb, </a:t>
                </a:r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39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K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, 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h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  <a:ea typeface="Cambria Math"/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701 kHz/G or 7.01 Hz/</a:t>
                </a:r>
                <a:r>
                  <a:rPr lang="en-US" dirty="0" err="1">
                    <a:solidFill>
                      <a:schemeClr val="tx1"/>
                    </a:solidFill>
                    <a:ea typeface="Cambria Math"/>
                  </a:rPr>
                  <a:t>nT</a:t>
                </a:r>
                <a:endParaRPr lang="en-US" dirty="0">
                  <a:solidFill>
                    <a:schemeClr val="tx1"/>
                  </a:solidFill>
                  <a:ea typeface="Cambria Math"/>
                </a:endParaRPr>
              </a:p>
              <a:p>
                <a:pPr lvl="1"/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85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Rb: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, 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h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  <a:ea typeface="Cambria Math"/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467 kHz/G or 4.67 Hz/</a:t>
                </a:r>
                <a:r>
                  <a:rPr lang="en-US" dirty="0" err="1">
                    <a:solidFill>
                      <a:schemeClr val="tx1"/>
                    </a:solidFill>
                    <a:ea typeface="Cambria Math"/>
                  </a:rPr>
                  <a:t>nT</a:t>
                </a:r>
                <a:endParaRPr lang="en-US" i="1" dirty="0">
                  <a:solidFill>
                    <a:schemeClr val="tx1"/>
                  </a:solidFill>
                  <a:ea typeface="Cambria Math"/>
                </a:endParaRPr>
              </a:p>
              <a:p>
                <a:pPr lvl="1"/>
                <a:r>
                  <a:rPr lang="en-US" baseline="30000" dirty="0">
                    <a:solidFill>
                      <a:schemeClr val="tx1"/>
                    </a:solidFill>
                    <a:ea typeface="Cambria Math"/>
                  </a:rPr>
                  <a:t>133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Cs: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h</m:t>
                        </m:r>
                      </m:den>
                    </m:f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350 kHz/G or 3.5 Hz/</a:t>
                </a:r>
                <a:r>
                  <a:rPr lang="en-US" dirty="0" err="1">
                    <a:solidFill>
                      <a:schemeClr val="tx1"/>
                    </a:solidFill>
                    <a:ea typeface="Cambria Math"/>
                  </a:rPr>
                  <a:t>nT</a:t>
                </a:r>
                <a:r>
                  <a:rPr lang="en-US" dirty="0">
                    <a:solidFill>
                      <a:schemeClr val="tx1"/>
                    </a:solidFill>
                    <a:ea typeface="Cambria Math"/>
                  </a:rPr>
                  <a:t> </a:t>
                </a:r>
              </a:p>
              <a:p>
                <a:pPr lvl="1"/>
                <a:endParaRPr lang="en-US" dirty="0">
                  <a:solidFill>
                    <a:schemeClr val="tx1"/>
                  </a:solidFill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85E9B93-D163-8E56-863B-EF6D2AFD7B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648" y="1170039"/>
                <a:ext cx="10058400" cy="5437238"/>
              </a:xfrm>
              <a:blipFill>
                <a:blip r:embed="rId6"/>
                <a:stretch>
                  <a:fillRect l="-364" t="-1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47AD21-9E61-3B1B-1005-E6812882D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1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OPMs: Three main physical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648" y="1429233"/>
            <a:ext cx="10058400" cy="3793007"/>
          </a:xfrm>
        </p:spPr>
        <p:txBody>
          <a:bodyPr>
            <a:normAutofit/>
          </a:bodyPr>
          <a:lstStyle/>
          <a:p>
            <a:r>
              <a:rPr lang="en-US" dirty="0" smtClean="0"/>
              <a:t>Atom-magnetic field interaction</a:t>
            </a:r>
          </a:p>
          <a:p>
            <a:pPr lvl="1"/>
            <a:r>
              <a:rPr lang="en-US" dirty="0" smtClean="0"/>
              <a:t>Zeeman effect</a:t>
            </a:r>
          </a:p>
          <a:p>
            <a:pPr lvl="1"/>
            <a:r>
              <a:rPr lang="en-US" dirty="0" err="1" smtClean="0"/>
              <a:t>Larmor</a:t>
            </a:r>
            <a:r>
              <a:rPr lang="en-US" dirty="0" smtClean="0"/>
              <a:t> precession</a:t>
            </a:r>
          </a:p>
          <a:p>
            <a:r>
              <a:rPr lang="en-US" dirty="0" smtClean="0"/>
              <a:t>Atom-light interaction</a:t>
            </a:r>
          </a:p>
          <a:p>
            <a:pPr lvl="1"/>
            <a:r>
              <a:rPr lang="en-US" dirty="0" smtClean="0"/>
              <a:t>Optical pumping</a:t>
            </a:r>
          </a:p>
          <a:p>
            <a:pPr lvl="1"/>
            <a:r>
              <a:rPr lang="en-US" dirty="0" smtClean="0"/>
              <a:t>Faraday rotation</a:t>
            </a:r>
          </a:p>
          <a:p>
            <a:r>
              <a:rPr lang="en-US" dirty="0" err="1" smtClean="0"/>
              <a:t>Decoherence</a:t>
            </a:r>
            <a:r>
              <a:rPr lang="en-US" dirty="0" smtClean="0"/>
              <a:t> effects</a:t>
            </a:r>
          </a:p>
          <a:p>
            <a:pPr lvl="1"/>
            <a:r>
              <a:rPr lang="en-US" dirty="0" smtClean="0"/>
              <a:t>Collisions</a:t>
            </a:r>
          </a:p>
          <a:p>
            <a:pPr lvl="1"/>
            <a:r>
              <a:rPr lang="en-US" dirty="0" smtClean="0"/>
              <a:t>Light</a:t>
            </a:r>
          </a:p>
          <a:p>
            <a:pPr lvl="1"/>
            <a:r>
              <a:rPr lang="en-US" dirty="0" smtClean="0"/>
              <a:t>Gradients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6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55638" y="198435"/>
            <a:ext cx="7006466" cy="746127"/>
          </a:xfrm>
        </p:spPr>
        <p:txBody>
          <a:bodyPr/>
          <a:lstStyle/>
          <a:p>
            <a:r>
              <a:rPr lang="en-US" altLang="en-US" dirty="0"/>
              <a:t>The Rubidium-87 Ground State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660650" y="4829176"/>
            <a:ext cx="6953250" cy="1382713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Clock—measure hyperfine frequency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Magnetometer—measure Zeeman splitting 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Gyromagnetic Ratio = 2</a:t>
            </a:r>
            <a:r>
              <a:rPr lang="en-US" altLang="en-US" sz="2400" dirty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en-US" altLang="en-US" sz="2400" dirty="0">
                <a:solidFill>
                  <a:schemeClr val="tx1"/>
                </a:solidFill>
              </a:rPr>
              <a:t> 7 Hz / </a:t>
            </a:r>
            <a:r>
              <a:rPr lang="en-US" altLang="en-US" sz="2400" dirty="0" err="1">
                <a:solidFill>
                  <a:schemeClr val="tx1"/>
                </a:solidFill>
              </a:rPr>
              <a:t>nT</a:t>
            </a:r>
            <a:endParaRPr lang="en-US" altLang="en-US" sz="2400" dirty="0">
              <a:solidFill>
                <a:schemeClr val="tx1"/>
              </a:solidFill>
            </a:endParaRP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2346326" y="3548063"/>
            <a:ext cx="5624513" cy="0"/>
          </a:xfrm>
          <a:prstGeom prst="line">
            <a:avLst/>
          </a:prstGeom>
          <a:noFill/>
          <a:ln w="28575">
            <a:solidFill>
              <a:srgbClr val="FF5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latin typeface="Arial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 rot="-5400000">
            <a:off x="1370807" y="2867819"/>
            <a:ext cx="1504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Arial" charset="0"/>
              </a:rPr>
              <a:t>Atom Energy</a:t>
            </a:r>
          </a:p>
        </p:txBody>
      </p:sp>
      <p:grpSp>
        <p:nvGrpSpPr>
          <p:cNvPr id="7176" name="Group 8"/>
          <p:cNvGrpSpPr>
            <a:grpSpLocks/>
          </p:cNvGrpSpPr>
          <p:nvPr/>
        </p:nvGrpSpPr>
        <p:grpSpPr bwMode="auto">
          <a:xfrm>
            <a:off x="2346325" y="1720851"/>
            <a:ext cx="5930900" cy="2386013"/>
            <a:chOff x="1930" y="1939"/>
            <a:chExt cx="2515" cy="1047"/>
          </a:xfrm>
        </p:grpSpPr>
        <p:sp>
          <p:nvSpPr>
            <p:cNvPr id="7177" name="Line 9"/>
            <p:cNvSpPr>
              <a:spLocks noChangeShapeType="1"/>
            </p:cNvSpPr>
            <p:nvPr/>
          </p:nvSpPr>
          <p:spPr bwMode="auto">
            <a:xfrm flipV="1">
              <a:off x="1930" y="1939"/>
              <a:ext cx="9" cy="10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US" sz="1600" b="1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178" name="Line 10"/>
            <p:cNvSpPr>
              <a:spLocks noChangeShapeType="1"/>
            </p:cNvSpPr>
            <p:nvPr/>
          </p:nvSpPr>
          <p:spPr bwMode="auto">
            <a:xfrm>
              <a:off x="1930" y="2985"/>
              <a:ext cx="25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US" sz="1600" b="1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191125" y="4311651"/>
            <a:ext cx="537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2374901" y="2049463"/>
            <a:ext cx="5573713" cy="0"/>
          </a:xfrm>
          <a:prstGeom prst="line">
            <a:avLst/>
          </a:prstGeom>
          <a:noFill/>
          <a:ln w="28575">
            <a:solidFill>
              <a:srgbClr val="FF5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2495551" y="2660650"/>
            <a:ext cx="290513" cy="1222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latin typeface="Arial" charset="0"/>
            </a:endParaRPr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V="1">
            <a:off x="2473326" y="2765425"/>
            <a:ext cx="290513" cy="1222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latin typeface="Arial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649248" y="4073526"/>
            <a:ext cx="4718466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Arial" charset="0"/>
              </a:rPr>
              <a:t>      -2       -1       0       +1     +2 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H="1" flipV="1">
            <a:off x="5473700" y="2066925"/>
            <a:ext cx="12700" cy="1462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2625725" y="2055814"/>
            <a:ext cx="0" cy="1463675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444750" y="1360488"/>
            <a:ext cx="1162050" cy="641350"/>
          </a:xfrm>
          <a:prstGeom prst="rect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FF5050"/>
                </a:solidFill>
                <a:latin typeface="Arial" charset="0"/>
              </a:rPr>
              <a:t>Hyperfine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FF5050"/>
                </a:solidFill>
                <a:latin typeface="Arial" charset="0"/>
              </a:rPr>
              <a:t>splitting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4603751" y="3421063"/>
            <a:ext cx="473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latin typeface="Arial" charset="0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5227639" y="3543300"/>
            <a:ext cx="473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latin typeface="Arial" charset="0"/>
            </a:endParaRPr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5868989" y="3679825"/>
            <a:ext cx="473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latin typeface="Arial" charset="0"/>
            </a:endParaRPr>
          </a:p>
        </p:txBody>
      </p:sp>
      <p:sp>
        <p:nvSpPr>
          <p:cNvPr id="7190" name="Freeform 22"/>
          <p:cNvSpPr>
            <a:spLocks/>
          </p:cNvSpPr>
          <p:nvPr/>
        </p:nvSpPr>
        <p:spPr bwMode="auto">
          <a:xfrm>
            <a:off x="7993063" y="1916113"/>
            <a:ext cx="152400" cy="138112"/>
          </a:xfrm>
          <a:custGeom>
            <a:avLst/>
            <a:gdLst>
              <a:gd name="T0" fmla="*/ 0 w 96"/>
              <a:gd name="T1" fmla="*/ 0 h 106"/>
              <a:gd name="T2" fmla="*/ 96 w 96"/>
              <a:gd name="T3" fmla="*/ 0 h 106"/>
              <a:gd name="T4" fmla="*/ 96 w 96"/>
              <a:gd name="T5" fmla="*/ 96 h 106"/>
              <a:gd name="T6" fmla="*/ 10 w 96"/>
              <a:gd name="T7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" h="106">
                <a:moveTo>
                  <a:pt x="0" y="0"/>
                </a:moveTo>
                <a:lnTo>
                  <a:pt x="96" y="0"/>
                </a:lnTo>
                <a:lnTo>
                  <a:pt x="96" y="96"/>
                </a:lnTo>
                <a:lnTo>
                  <a:pt x="10" y="106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latin typeface="Arial" charset="0"/>
            </a:endParaRPr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 flipV="1">
            <a:off x="4019551" y="2270125"/>
            <a:ext cx="473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V="1">
            <a:off x="4629151" y="2163763"/>
            <a:ext cx="473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5253039" y="2041525"/>
            <a:ext cx="473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V="1">
            <a:off x="5894389" y="1905000"/>
            <a:ext cx="473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 flipV="1">
            <a:off x="6457951" y="1781175"/>
            <a:ext cx="473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6432550" y="1909764"/>
            <a:ext cx="1511300" cy="31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6477000" y="2574926"/>
            <a:ext cx="186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latin typeface="Arial" charset="0"/>
              </a:rPr>
              <a:t>Zeeman splitting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4710114" y="2647950"/>
            <a:ext cx="815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en-US" sz="2400" i="1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en-US" altLang="en-US" sz="2400" i="1">
                <a:latin typeface="Symbol" pitchFamily="18" charset="2"/>
                <a:cs typeface="Times New Roman" pitchFamily="18" charset="0"/>
              </a:rPr>
              <a:t>w</a:t>
            </a:r>
            <a:r>
              <a:rPr lang="en-US" altLang="en-US" sz="2400" i="1" baseline="-25000">
                <a:latin typeface="Times New Roman" pitchFamily="18" charset="0"/>
                <a:cs typeface="Times New Roman" pitchFamily="18" charset="0"/>
              </a:rPr>
              <a:t>HF</a:t>
            </a:r>
            <a:endParaRPr lang="ru-RU" altLang="en-US" sz="24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6429375" y="2098676"/>
            <a:ext cx="19346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en-US" sz="2400" i="1" dirty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en-US" altLang="en-US" sz="2400" i="1" dirty="0" err="1">
                <a:latin typeface="Symbol" pitchFamily="18" charset="2"/>
                <a:cs typeface="Times New Roman" pitchFamily="18" charset="0"/>
              </a:rPr>
              <a:t>w</a:t>
            </a:r>
            <a:r>
              <a:rPr lang="en-US" altLang="en-US" sz="2400" i="1" baseline="-250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en-US" sz="2400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1/4</a:t>
            </a:r>
            <a:r>
              <a:rPr lang="en-US" altLang="en-US" sz="2400" i="1" dirty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en-US" sz="2400" i="1" baseline="-25000" dirty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altLang="en-US" sz="2400" i="1" dirty="0">
                <a:latin typeface="Symbol" pitchFamily="18" charset="2"/>
                <a:cs typeface="Times New Roman" pitchFamily="18" charset="0"/>
              </a:rPr>
              <a:t>B</a:t>
            </a:r>
            <a:endParaRPr lang="en-US" alt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8496300" y="1771651"/>
            <a:ext cx="8370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= 2</a:t>
            </a:r>
          </a:p>
        </p:txBody>
      </p:sp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8512175" y="3355976"/>
            <a:ext cx="8370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= 1</a:t>
            </a: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8656638" y="2386013"/>
            <a:ext cx="205216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= I + 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3/2, S = 1/2</a:t>
            </a:r>
          </a:p>
        </p:txBody>
      </p:sp>
    </p:spTree>
    <p:extLst>
      <p:ext uri="{BB962C8B-B14F-4D97-AF65-F5344CB8AC3E}">
        <p14:creationId xmlns:p14="http://schemas.microsoft.com/office/powerpoint/2010/main" val="176112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Pumping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558144" y="5105390"/>
            <a:ext cx="1262743" cy="0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4278086" y="5105390"/>
            <a:ext cx="1262743" cy="0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2558144" y="1948533"/>
            <a:ext cx="1262743" cy="0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4278086" y="1948533"/>
            <a:ext cx="1262743" cy="0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Oval 12"/>
          <p:cNvSpPr/>
          <p:nvPr/>
        </p:nvSpPr>
        <p:spPr bwMode="auto">
          <a:xfrm>
            <a:off x="4956097" y="4640786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829937" y="4594538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910377" y="4764912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4725454" y="4692467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618557" y="4783907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794852" y="4829627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970377" y="4856352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5068874" y="4966054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863736" y="4966054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714960" y="4958915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4559670" y="4966054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5070484" y="4772362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3236155" y="4637764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3109995" y="4591516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3190435" y="476189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3005512" y="4689445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2898615" y="4780885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3074910" y="4826605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3250435" y="485333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3348932" y="4963032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3143794" y="4963032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2995018" y="4955893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2839728" y="4963032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3350542" y="476934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Text Box 43"/>
          <p:cNvSpPr txBox="1">
            <a:spLocks noChangeArrowheads="1"/>
          </p:cNvSpPr>
          <p:nvPr/>
        </p:nvSpPr>
        <p:spPr bwMode="auto">
          <a:xfrm>
            <a:off x="1101488" y="1721980"/>
            <a:ext cx="204414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P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1/2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      Lifetime ~ 27 ns</a:t>
            </a:r>
          </a:p>
        </p:txBody>
      </p:sp>
      <p:sp>
        <p:nvSpPr>
          <p:cNvPr id="38" name="Text Box 43"/>
          <p:cNvSpPr txBox="1">
            <a:spLocks noChangeArrowheads="1"/>
          </p:cNvSpPr>
          <p:nvPr/>
        </p:nvSpPr>
        <p:spPr bwMode="auto">
          <a:xfrm>
            <a:off x="1804037" y="4899166"/>
            <a:ext cx="7889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1/2</a:t>
            </a:r>
          </a:p>
        </p:txBody>
      </p:sp>
      <p:sp>
        <p:nvSpPr>
          <p:cNvPr id="39" name="Text Box 43"/>
          <p:cNvSpPr txBox="1">
            <a:spLocks noChangeArrowheads="1"/>
          </p:cNvSpPr>
          <p:nvPr/>
        </p:nvSpPr>
        <p:spPr bwMode="auto">
          <a:xfrm>
            <a:off x="2637534" y="5273272"/>
            <a:ext cx="13436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m</a:t>
            </a:r>
            <a:r>
              <a:rPr kumimoji="0" lang="en-US" altLang="en-US" sz="24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= -½ </a:t>
            </a:r>
            <a:endParaRPr kumimoji="0" lang="en-US" altLang="en-US" sz="2400" b="0" i="0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" name="Text Box 43"/>
          <p:cNvSpPr txBox="1">
            <a:spLocks noChangeArrowheads="1"/>
          </p:cNvSpPr>
          <p:nvPr/>
        </p:nvSpPr>
        <p:spPr bwMode="auto">
          <a:xfrm>
            <a:off x="4335421" y="5273272"/>
            <a:ext cx="12410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m</a:t>
            </a:r>
            <a:r>
              <a:rPr kumimoji="0" lang="en-US" altLang="en-US" sz="24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= ½ </a:t>
            </a:r>
            <a:endParaRPr kumimoji="0" lang="en-US" altLang="en-US" sz="2400" b="0" i="0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3396262" y="1992078"/>
            <a:ext cx="1329192" cy="264298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3441982" y="2913459"/>
            <a:ext cx="4908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+</a:t>
            </a:r>
          </a:p>
        </p:txBody>
      </p:sp>
      <p:sp>
        <p:nvSpPr>
          <p:cNvPr id="44" name="Right Arrow 43"/>
          <p:cNvSpPr/>
          <p:nvPr/>
        </p:nvSpPr>
        <p:spPr bwMode="auto">
          <a:xfrm>
            <a:off x="5878286" y="3283582"/>
            <a:ext cx="968828" cy="613504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>
            <a:off x="7337032" y="5105386"/>
            <a:ext cx="1262743" cy="0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/>
          <p:nvPr/>
        </p:nvCxnSpPr>
        <p:spPr bwMode="auto">
          <a:xfrm>
            <a:off x="9056974" y="5105386"/>
            <a:ext cx="1262743" cy="0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>
            <a:off x="7337032" y="1948529"/>
            <a:ext cx="1262743" cy="0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>
            <a:off x="9056974" y="1948529"/>
            <a:ext cx="1262743" cy="0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Oval 48"/>
          <p:cNvSpPr/>
          <p:nvPr/>
        </p:nvSpPr>
        <p:spPr bwMode="auto">
          <a:xfrm>
            <a:off x="9778022" y="457901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9956849" y="4594534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10037289" y="4764908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9852366" y="4692463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9745469" y="4783903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9921764" y="4829623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10097289" y="4856348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10195786" y="496605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9990648" y="496605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9841872" y="4958911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9686582" y="496605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9686582" y="467045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9463304" y="4640806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9686582" y="444185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9417584" y="4764932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9486251" y="453329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9602122" y="4600839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9302059" y="4829647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9477584" y="4856372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9576081" y="4966074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9370943" y="4966074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0" name="Oval 69"/>
          <p:cNvSpPr/>
          <p:nvPr/>
        </p:nvSpPr>
        <p:spPr bwMode="auto">
          <a:xfrm>
            <a:off x="9222167" y="4958935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9865409" y="4487570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9577691" y="4772382"/>
            <a:ext cx="91440" cy="914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3" name="Text Box 43"/>
          <p:cNvSpPr txBox="1">
            <a:spLocks noChangeArrowheads="1"/>
          </p:cNvSpPr>
          <p:nvPr/>
        </p:nvSpPr>
        <p:spPr bwMode="auto">
          <a:xfrm>
            <a:off x="6570865" y="1721977"/>
            <a:ext cx="7889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P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1/2</a:t>
            </a:r>
          </a:p>
        </p:txBody>
      </p:sp>
      <p:sp>
        <p:nvSpPr>
          <p:cNvPr id="74" name="Text Box 43"/>
          <p:cNvSpPr txBox="1">
            <a:spLocks noChangeArrowheads="1"/>
          </p:cNvSpPr>
          <p:nvPr/>
        </p:nvSpPr>
        <p:spPr bwMode="auto">
          <a:xfrm>
            <a:off x="6582925" y="4899162"/>
            <a:ext cx="7889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1/2</a:t>
            </a:r>
          </a:p>
        </p:txBody>
      </p:sp>
      <p:sp>
        <p:nvSpPr>
          <p:cNvPr id="75" name="Text Box 43"/>
          <p:cNvSpPr txBox="1">
            <a:spLocks noChangeArrowheads="1"/>
          </p:cNvSpPr>
          <p:nvPr/>
        </p:nvSpPr>
        <p:spPr bwMode="auto">
          <a:xfrm>
            <a:off x="7416422" y="5273268"/>
            <a:ext cx="13436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m</a:t>
            </a:r>
            <a:r>
              <a:rPr kumimoji="0" lang="en-US" altLang="en-US" sz="24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= -½ </a:t>
            </a:r>
            <a:endParaRPr kumimoji="0" lang="en-US" altLang="en-US" sz="2400" b="0" i="0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6" name="Text Box 43"/>
          <p:cNvSpPr txBox="1">
            <a:spLocks noChangeArrowheads="1"/>
          </p:cNvSpPr>
          <p:nvPr/>
        </p:nvSpPr>
        <p:spPr bwMode="auto">
          <a:xfrm>
            <a:off x="9114309" y="5273268"/>
            <a:ext cx="12410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m</a:t>
            </a:r>
            <a:r>
              <a:rPr kumimoji="0" lang="en-US" altLang="en-US" sz="24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= ½ </a:t>
            </a:r>
            <a:endParaRPr kumimoji="0" lang="en-US" altLang="en-US" sz="2400" b="0" i="0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77" name="Straight Arrow Connector 76"/>
          <p:cNvCxnSpPr/>
          <p:nvPr/>
        </p:nvCxnSpPr>
        <p:spPr bwMode="auto">
          <a:xfrm flipV="1">
            <a:off x="8175150" y="1992074"/>
            <a:ext cx="1329192" cy="264298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8" name="Text Box 43"/>
          <p:cNvSpPr txBox="1">
            <a:spLocks noChangeArrowheads="1"/>
          </p:cNvSpPr>
          <p:nvPr/>
        </p:nvSpPr>
        <p:spPr bwMode="auto">
          <a:xfrm>
            <a:off x="8220870" y="2913455"/>
            <a:ext cx="4908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+</a:t>
            </a:r>
          </a:p>
        </p:txBody>
      </p:sp>
      <p:cxnSp>
        <p:nvCxnSpPr>
          <p:cNvPr id="81" name="Straight Arrow Connector 80"/>
          <p:cNvCxnSpPr/>
          <p:nvPr/>
        </p:nvCxnSpPr>
        <p:spPr bwMode="auto">
          <a:xfrm rot="10800000" flipV="1">
            <a:off x="8327550" y="2096706"/>
            <a:ext cx="1329192" cy="264298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Arrow Connector 81"/>
          <p:cNvCxnSpPr/>
          <p:nvPr/>
        </p:nvCxnSpPr>
        <p:spPr bwMode="auto">
          <a:xfrm flipH="1">
            <a:off x="9737465" y="2095204"/>
            <a:ext cx="23537" cy="2231136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1721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5" grpId="0"/>
      <p:bldP spid="76" grpId="0"/>
      <p:bldP spid="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648" y="103618"/>
            <a:ext cx="10058400" cy="82638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Decoherence</a:t>
            </a:r>
            <a:r>
              <a:rPr lang="en-US" altLang="en-US" dirty="0" smtClean="0"/>
              <a:t>: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dirty="0"/>
              <a:t>Spin Exchange Relaxation </a:t>
            </a:r>
            <a:r>
              <a:rPr lang="en-US" altLang="en-US" sz="2800" dirty="0" smtClean="0"/>
              <a:t>Free (SERF) </a:t>
            </a:r>
            <a:endParaRPr lang="en-US" altLang="en-US" sz="2800" dirty="0"/>
          </a:p>
        </p:txBody>
      </p:sp>
      <p:sp>
        <p:nvSpPr>
          <p:cNvPr id="17411" name="Rectangle 48"/>
          <p:cNvSpPr>
            <a:spLocks noGrp="1" noChangeArrowheads="1"/>
          </p:cNvSpPr>
          <p:nvPr>
            <p:ph idx="1"/>
          </p:nvPr>
        </p:nvSpPr>
        <p:spPr>
          <a:xfrm>
            <a:off x="376392" y="1408314"/>
            <a:ext cx="4994350" cy="343363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2000" i="1" dirty="0"/>
              <a:t>T</a:t>
            </a:r>
            <a:r>
              <a:rPr lang="en-US" altLang="en-US" sz="2000" i="1" baseline="-25000" dirty="0"/>
              <a:t>2 </a:t>
            </a:r>
            <a:r>
              <a:rPr lang="en-US" altLang="en-US" sz="2000" dirty="0"/>
              <a:t>often limited by spin exchange collisions.</a:t>
            </a:r>
          </a:p>
          <a:p>
            <a:pPr eaLnBrk="1" hangingPunct="1"/>
            <a:r>
              <a:rPr lang="en-US" altLang="en-US" sz="2000" dirty="0"/>
              <a:t>Near zero field and at high density, spin exchange rate &gt;&gt; spin precession frequency</a:t>
            </a:r>
          </a:p>
          <a:p>
            <a:pPr lvl="1" eaLnBrk="1" hangingPunct="1"/>
            <a:r>
              <a:rPr lang="en-US" altLang="en-US" sz="1600" dirty="0"/>
              <a:t>More F = 2 states, so on average atoms </a:t>
            </a:r>
            <a:r>
              <a:rPr lang="en-US" altLang="en-US" sz="1600" dirty="0" err="1"/>
              <a:t>precess</a:t>
            </a:r>
            <a:r>
              <a:rPr lang="en-US" altLang="en-US" sz="1600" dirty="0"/>
              <a:t> in F = 2 direction </a:t>
            </a:r>
          </a:p>
          <a:p>
            <a:pPr lvl="1" eaLnBrk="1" hangingPunct="1"/>
            <a:r>
              <a:rPr lang="en-US" altLang="en-US" sz="1600" dirty="0"/>
              <a:t>Precession rate is slowed down by nuclear spin and incomplete optical pumping</a:t>
            </a:r>
            <a:r>
              <a:rPr lang="en-US" altLang="en-US" sz="2000" dirty="0"/>
              <a:t>	</a:t>
            </a:r>
          </a:p>
          <a:p>
            <a:pPr eaLnBrk="1" hangingPunct="1"/>
            <a:r>
              <a:rPr lang="en-US" altLang="en-US" sz="2000" dirty="0"/>
              <a:t>Record sensitivity: 160 </a:t>
            </a:r>
            <a:r>
              <a:rPr lang="en-US" altLang="en-US" sz="2000" dirty="0" err="1"/>
              <a:t>aT</a:t>
            </a:r>
            <a:r>
              <a:rPr lang="en-US" altLang="en-US" sz="2000" dirty="0"/>
              <a:t> / Hz</a:t>
            </a:r>
            <a:r>
              <a:rPr lang="en-US" altLang="en-US" sz="2000" baseline="30000" dirty="0"/>
              <a:t>1/2</a:t>
            </a:r>
            <a:r>
              <a:rPr lang="en-US" altLang="en-US" sz="2400" baseline="30000" dirty="0"/>
              <a:t> </a:t>
            </a:r>
          </a:p>
          <a:p>
            <a:pPr lvl="1" eaLnBrk="1" hangingPunct="1"/>
            <a:r>
              <a:rPr lang="en-US" altLang="en-US" sz="1600" dirty="0"/>
              <a:t>Atom shot noise: ~0.1 </a:t>
            </a:r>
            <a:r>
              <a:rPr lang="en-US" altLang="en-US" sz="1600" dirty="0" err="1"/>
              <a:t>fT</a:t>
            </a:r>
            <a:r>
              <a:rPr lang="en-US" altLang="en-US" sz="1600" dirty="0"/>
              <a:t> / Hz</a:t>
            </a:r>
            <a:r>
              <a:rPr lang="en-US" altLang="en-US" sz="1600" baseline="30000" dirty="0"/>
              <a:t>1/2</a:t>
            </a:r>
            <a:r>
              <a:rPr lang="en-US" altLang="en-US" baseline="30000" dirty="0"/>
              <a:t> </a:t>
            </a:r>
          </a:p>
          <a:p>
            <a:pPr eaLnBrk="1" hangingPunct="1"/>
            <a:r>
              <a:rPr lang="en-US" altLang="en-US" sz="2000" dirty="0"/>
              <a:t>SERF in a ~6 mm</a:t>
            </a:r>
            <a:r>
              <a:rPr lang="en-US" altLang="en-US" sz="2000" baseline="30000" dirty="0"/>
              <a:t>3</a:t>
            </a:r>
            <a:r>
              <a:rPr lang="en-US" altLang="en-US" sz="2000" dirty="0"/>
              <a:t> scale cell: 5 </a:t>
            </a:r>
            <a:r>
              <a:rPr lang="en-US" altLang="en-US" sz="2000" dirty="0" err="1"/>
              <a:t>fT</a:t>
            </a:r>
            <a:r>
              <a:rPr lang="en-US" altLang="en-US" sz="2000" dirty="0"/>
              <a:t> / Hz</a:t>
            </a:r>
            <a:r>
              <a:rPr lang="en-US" altLang="en-US" sz="2000" baseline="30000" dirty="0"/>
              <a:t>1/2</a:t>
            </a:r>
            <a:r>
              <a:rPr lang="en-US" altLang="en-US" sz="2400" baseline="30000" dirty="0"/>
              <a:t> </a:t>
            </a:r>
            <a:endParaRPr lang="en-US" altLang="en-US" sz="2400" dirty="0"/>
          </a:p>
          <a:p>
            <a:pPr eaLnBrk="1" hangingPunct="1"/>
            <a:endParaRPr lang="en-US" altLang="en-US" sz="2400" dirty="0"/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398601" y="6202365"/>
            <a:ext cx="548592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>
                <a:solidFill>
                  <a:schemeClr val="tx1"/>
                </a:solidFill>
                <a:cs typeface="Arial" charset="0"/>
              </a:rPr>
              <a:t>H. D. Dang, A. C. Maloof, M. V. Romalis, </a:t>
            </a:r>
            <a:r>
              <a:rPr lang="en-US" sz="1100" i="1" dirty="0">
                <a:solidFill>
                  <a:schemeClr val="tx1"/>
                </a:solidFill>
                <a:cs typeface="Arial" charset="0"/>
              </a:rPr>
              <a:t>Applied Physics Letters</a:t>
            </a:r>
            <a:r>
              <a:rPr lang="en-US" sz="110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100" b="1" dirty="0">
                <a:solidFill>
                  <a:schemeClr val="tx1"/>
                </a:solidFill>
                <a:cs typeface="Arial" charset="0"/>
              </a:rPr>
              <a:t>97</a:t>
            </a:r>
            <a:r>
              <a:rPr lang="en-US" sz="1100" dirty="0">
                <a:solidFill>
                  <a:schemeClr val="tx1"/>
                </a:solidFill>
                <a:cs typeface="Arial" charset="0"/>
              </a:rPr>
              <a:t>, 151110 (2010)</a:t>
            </a:r>
            <a:endParaRPr lang="en-US" altLang="en-US" sz="1100" dirty="0">
              <a:solidFill>
                <a:schemeClr val="tx1"/>
              </a:solidFill>
              <a:cs typeface="Arial" charset="0"/>
            </a:endParaRP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schemeClr val="tx1"/>
                </a:solidFill>
                <a:cs typeface="Arial" charset="0"/>
              </a:rPr>
              <a:t>W. C. Griffith, S. Knappe, and J. Kitching</a:t>
            </a:r>
            <a:r>
              <a:rPr lang="en-US" altLang="en-US" sz="1100" dirty="0">
                <a:solidFill>
                  <a:schemeClr val="tx1"/>
                </a:solidFill>
                <a:cs typeface="Arial" charset="0"/>
              </a:rPr>
              <a:t>, </a:t>
            </a:r>
            <a:r>
              <a:rPr lang="en-US" altLang="en-US" sz="1100" i="1" dirty="0">
                <a:solidFill>
                  <a:schemeClr val="tx1"/>
                </a:solidFill>
                <a:cs typeface="Arial" charset="0"/>
              </a:rPr>
              <a:t>Optics Express</a:t>
            </a:r>
            <a:r>
              <a:rPr lang="en-US" altLang="en-US" sz="1100" dirty="0">
                <a:solidFill>
                  <a:schemeClr val="tx1"/>
                </a:solidFill>
                <a:cs typeface="Arial" charset="0"/>
              </a:rPr>
              <a:t>, </a:t>
            </a:r>
            <a:r>
              <a:rPr lang="en-US" altLang="en-US" sz="1100" b="1" dirty="0">
                <a:solidFill>
                  <a:schemeClr val="tx1"/>
                </a:solidFill>
                <a:cs typeface="Arial" charset="0"/>
              </a:rPr>
              <a:t>18</a:t>
            </a:r>
            <a:r>
              <a:rPr lang="en-US" altLang="en-US" sz="1100" dirty="0">
                <a:solidFill>
                  <a:schemeClr val="tx1"/>
                </a:solidFill>
                <a:cs typeface="Arial" charset="0"/>
              </a:rPr>
              <a:t>, </a:t>
            </a:r>
            <a:r>
              <a:rPr lang="en-US" sz="1100" dirty="0">
                <a:solidFill>
                  <a:schemeClr val="tx1"/>
                </a:solidFill>
                <a:cs typeface="Arial" charset="0"/>
              </a:rPr>
              <a:t>27167-27172</a:t>
            </a:r>
            <a:r>
              <a:rPr lang="en-US" altLang="en-US" sz="1100" dirty="0">
                <a:solidFill>
                  <a:schemeClr val="tx1"/>
                </a:solidFill>
                <a:cs typeface="Arial" charset="0"/>
              </a:rPr>
              <a:t>  (2010).</a:t>
            </a:r>
          </a:p>
        </p:txBody>
      </p:sp>
      <p:sp>
        <p:nvSpPr>
          <p:cNvPr id="75" name="Oval 41"/>
          <p:cNvSpPr>
            <a:spLocks noChangeArrowheads="1"/>
          </p:cNvSpPr>
          <p:nvPr/>
        </p:nvSpPr>
        <p:spPr bwMode="auto">
          <a:xfrm>
            <a:off x="9931277" y="1381189"/>
            <a:ext cx="295571" cy="295571"/>
          </a:xfrm>
          <a:prstGeom prst="ellipse">
            <a:avLst/>
          </a:prstGeom>
          <a:gradFill rotWithShape="1">
            <a:gsLst>
              <a:gs pos="0">
                <a:srgbClr val="66FF66"/>
              </a:gs>
              <a:gs pos="100000">
                <a:srgbClr val="2F762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6" name="Line 46"/>
          <p:cNvSpPr>
            <a:spLocks noChangeShapeType="1"/>
          </p:cNvSpPr>
          <p:nvPr/>
        </p:nvSpPr>
        <p:spPr bwMode="auto">
          <a:xfrm flipV="1">
            <a:off x="10075121" y="1253108"/>
            <a:ext cx="0" cy="537939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77" name="Oval 38"/>
          <p:cNvSpPr>
            <a:spLocks noChangeArrowheads="1"/>
          </p:cNvSpPr>
          <p:nvPr/>
        </p:nvSpPr>
        <p:spPr bwMode="auto">
          <a:xfrm>
            <a:off x="9927400" y="1985299"/>
            <a:ext cx="295571" cy="295571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8" name="Line 45"/>
          <p:cNvSpPr>
            <a:spLocks noChangeShapeType="1"/>
          </p:cNvSpPr>
          <p:nvPr/>
        </p:nvSpPr>
        <p:spPr bwMode="auto">
          <a:xfrm flipV="1">
            <a:off x="10081096" y="1855248"/>
            <a:ext cx="0" cy="537939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56705AB-3EFD-D460-BA4C-A8503DF815FD}"/>
              </a:ext>
            </a:extLst>
          </p:cNvPr>
          <p:cNvGrpSpPr/>
          <p:nvPr/>
        </p:nvGrpSpPr>
        <p:grpSpPr>
          <a:xfrm>
            <a:off x="7165623" y="1324704"/>
            <a:ext cx="2912651" cy="1071489"/>
            <a:chOff x="2495550" y="1781175"/>
            <a:chExt cx="4440261" cy="1633457"/>
          </a:xfrm>
        </p:grpSpPr>
        <p:sp>
          <p:nvSpPr>
            <p:cNvPr id="9" name="Line 19">
              <a:extLst>
                <a:ext uri="{FF2B5EF4-FFF2-40B4-BE49-F238E27FC236}">
                  <a16:creationId xmlns:a16="http://schemas.microsoft.com/office/drawing/2014/main" id="{D9CD5557-1A07-739C-E399-DDC84818E3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9750" y="2915629"/>
              <a:ext cx="473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10" name="Line 20">
              <a:extLst>
                <a:ext uri="{FF2B5EF4-FFF2-40B4-BE49-F238E27FC236}">
                  <a16:creationId xmlns:a16="http://schemas.microsoft.com/office/drawing/2014/main" id="{3CD43905-7AC2-D802-67A9-45B25B7569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3638" y="3037866"/>
              <a:ext cx="473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11" name="Line 21">
              <a:extLst>
                <a:ext uri="{FF2B5EF4-FFF2-40B4-BE49-F238E27FC236}">
                  <a16:creationId xmlns:a16="http://schemas.microsoft.com/office/drawing/2014/main" id="{EF11A54D-4661-CF1D-E810-374693918A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988" y="3174391"/>
              <a:ext cx="473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12" name="Line 23">
              <a:extLst>
                <a:ext uri="{FF2B5EF4-FFF2-40B4-BE49-F238E27FC236}">
                  <a16:creationId xmlns:a16="http://schemas.microsoft.com/office/drawing/2014/main" id="{AD8248D8-BC36-3453-8F98-5700BDB89B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550" y="2270125"/>
              <a:ext cx="473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13" name="Line 24">
              <a:extLst>
                <a:ext uri="{FF2B5EF4-FFF2-40B4-BE49-F238E27FC236}">
                  <a16:creationId xmlns:a16="http://schemas.microsoft.com/office/drawing/2014/main" id="{3A847F04-AE9A-C444-F8C6-4D0F4BFF18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05150" y="2163763"/>
              <a:ext cx="473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14" name="Line 25">
              <a:extLst>
                <a:ext uri="{FF2B5EF4-FFF2-40B4-BE49-F238E27FC236}">
                  <a16:creationId xmlns:a16="http://schemas.microsoft.com/office/drawing/2014/main" id="{CC4B81AC-E8DE-95EA-46FE-7FC2A35B2E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29038" y="2041525"/>
              <a:ext cx="473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15" name="Line 26">
              <a:extLst>
                <a:ext uri="{FF2B5EF4-FFF2-40B4-BE49-F238E27FC236}">
                  <a16:creationId xmlns:a16="http://schemas.microsoft.com/office/drawing/2014/main" id="{D59ECCD3-6114-3E19-FB7B-D748130F6C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70388" y="1905000"/>
              <a:ext cx="473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16" name="Line 27">
              <a:extLst>
                <a:ext uri="{FF2B5EF4-FFF2-40B4-BE49-F238E27FC236}">
                  <a16:creationId xmlns:a16="http://schemas.microsoft.com/office/drawing/2014/main" id="{5A5A96A0-9A36-6BA5-1A92-40840BA5C8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33950" y="1781175"/>
              <a:ext cx="473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17" name="Text Box 41">
              <a:extLst>
                <a:ext uri="{FF2B5EF4-FFF2-40B4-BE49-F238E27FC236}">
                  <a16:creationId xmlns:a16="http://schemas.microsoft.com/office/drawing/2014/main" id="{436C7824-C44B-74E9-D8F2-AB188C2AA8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5151" y="1812125"/>
              <a:ext cx="1376937" cy="698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Arial" charset="0"/>
                  <a:cs typeface="Arial" charset="0"/>
                </a:rPr>
                <a:t>F = 2</a:t>
              </a:r>
            </a:p>
          </p:txBody>
        </p:sp>
        <p:sp>
          <p:nvSpPr>
            <p:cNvPr id="18" name="Text Box 42">
              <a:extLst>
                <a:ext uri="{FF2B5EF4-FFF2-40B4-BE49-F238E27FC236}">
                  <a16:creationId xmlns:a16="http://schemas.microsoft.com/office/drawing/2014/main" id="{7F7D8FE4-9AB5-7C1F-E0D1-C1FF1337E5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1527" y="2715766"/>
              <a:ext cx="1474284" cy="698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Arial" charset="0"/>
                  <a:cs typeface="Arial" charset="0"/>
                </a:rPr>
                <a:t>F = 1</a:t>
              </a:r>
            </a:p>
          </p:txBody>
        </p:sp>
      </p:grpSp>
      <p:sp>
        <p:nvSpPr>
          <p:cNvPr id="6" name="Text Box 11">
            <a:extLst>
              <a:ext uri="{FF2B5EF4-FFF2-40B4-BE49-F238E27FC236}">
                <a16:creationId xmlns:a16="http://schemas.microsoft.com/office/drawing/2014/main" id="{3DC5E174-4655-BA0C-8EFB-89C1F00CC9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5797" y="2163489"/>
            <a:ext cx="585376" cy="45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Arial" charset="0"/>
                <a:cs typeface="Arial" charset="0"/>
              </a:rPr>
              <a:t>m</a:t>
            </a:r>
            <a:r>
              <a:rPr lang="en-US" altLang="en-US" baseline="-25000" dirty="0">
                <a:latin typeface="Arial" charset="0"/>
                <a:cs typeface="Arial" charset="0"/>
              </a:rPr>
              <a:t>F</a:t>
            </a:r>
          </a:p>
        </p:txBody>
      </p:sp>
      <p:sp>
        <p:nvSpPr>
          <p:cNvPr id="7" name="Text Box 15">
            <a:extLst>
              <a:ext uri="{FF2B5EF4-FFF2-40B4-BE49-F238E27FC236}">
                <a16:creationId xmlns:a16="http://schemas.microsoft.com/office/drawing/2014/main" id="{62806B9C-E339-6CC0-CB9F-F22021AAB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6274" y="2216263"/>
            <a:ext cx="2262110" cy="307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" charset="0"/>
                <a:cs typeface="Arial" charset="0"/>
              </a:rPr>
              <a:t>-2       -1      0     +1    +2</a:t>
            </a:r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7450F2E2-4311-8205-FE86-583F8F66E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4818" y="897813"/>
            <a:ext cx="24240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aseline="30000" dirty="0">
                <a:latin typeface="Arial" charset="0"/>
                <a:cs typeface="Arial" charset="0"/>
              </a:rPr>
              <a:t>87</a:t>
            </a:r>
            <a:r>
              <a:rPr lang="en-US" altLang="en-US" sz="2000" dirty="0">
                <a:latin typeface="Arial" charset="0"/>
                <a:cs typeface="Arial" charset="0"/>
              </a:rPr>
              <a:t>Rb Ground States</a:t>
            </a:r>
            <a:endParaRPr lang="en-US" altLang="en-US" sz="2000" baseline="-25000" dirty="0">
              <a:latin typeface="Arial" charset="0"/>
              <a:cs typeface="Arial" charset="0"/>
            </a:endParaRPr>
          </a:p>
        </p:txBody>
      </p:sp>
      <p:sp>
        <p:nvSpPr>
          <p:cNvPr id="107" name="Oval 12">
            <a:extLst>
              <a:ext uri="{FF2B5EF4-FFF2-40B4-BE49-F238E27FC236}">
                <a16:creationId xmlns:a16="http://schemas.microsoft.com/office/drawing/2014/main" id="{20526AAE-ADE8-D90D-F1CC-229B22D54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6642" y="3961037"/>
            <a:ext cx="639229" cy="639229"/>
          </a:xfrm>
          <a:prstGeom prst="ellipse">
            <a:avLst/>
          </a:prstGeom>
          <a:gradFill rotWithShape="1">
            <a:gsLst>
              <a:gs pos="0">
                <a:srgbClr val="66FF66"/>
              </a:gs>
              <a:gs pos="100000">
                <a:srgbClr val="2F762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8" name="Oval 38">
            <a:extLst>
              <a:ext uri="{FF2B5EF4-FFF2-40B4-BE49-F238E27FC236}">
                <a16:creationId xmlns:a16="http://schemas.microsoft.com/office/drawing/2014/main" id="{7B301A04-ADFA-62B6-B614-9DD6306DC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9157" y="3962212"/>
            <a:ext cx="636879" cy="636879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9" name="Line 14">
            <a:extLst>
              <a:ext uri="{FF2B5EF4-FFF2-40B4-BE49-F238E27FC236}">
                <a16:creationId xmlns:a16="http://schemas.microsoft.com/office/drawing/2014/main" id="{F737CFFF-1EEC-61E4-668B-B8F91FEB1E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06256" y="3698473"/>
            <a:ext cx="0" cy="116339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3BFD3742-8E20-AA8F-EE10-68FAC835B3FC}"/>
              </a:ext>
            </a:extLst>
          </p:cNvPr>
          <p:cNvCxnSpPr/>
          <p:nvPr/>
        </p:nvCxnSpPr>
        <p:spPr>
          <a:xfrm>
            <a:off x="6183949" y="3698473"/>
            <a:ext cx="0" cy="1163395"/>
          </a:xfrm>
          <a:prstGeom prst="straightConnector1">
            <a:avLst/>
          </a:prstGeom>
          <a:ln w="76200">
            <a:solidFill>
              <a:srgbClr val="008E7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6AAE6842-E32E-B3B5-4612-399B645419C1}"/>
              </a:ext>
            </a:extLst>
          </p:cNvPr>
          <p:cNvSpPr txBox="1"/>
          <p:nvPr/>
        </p:nvSpPr>
        <p:spPr>
          <a:xfrm>
            <a:off x="5673935" y="3194070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Ensemble </a:t>
            </a:r>
          </a:p>
          <a:p>
            <a:pPr algn="ctr"/>
            <a:r>
              <a:rPr lang="en-US" sz="1400" dirty="0"/>
              <a:t>Average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C4A4299-7F29-5FE2-C85F-671F6AD74000}"/>
              </a:ext>
            </a:extLst>
          </p:cNvPr>
          <p:cNvSpPr txBox="1"/>
          <p:nvPr/>
        </p:nvSpPr>
        <p:spPr>
          <a:xfrm>
            <a:off x="6801478" y="3194070"/>
            <a:ext cx="660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Single</a:t>
            </a:r>
          </a:p>
          <a:p>
            <a:pPr algn="ctr"/>
            <a:r>
              <a:rPr lang="en-US" sz="1400" dirty="0"/>
              <a:t>Atom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EFD4EBD-79B0-CB5F-F04A-B0FB9DD989C1}"/>
              </a:ext>
            </a:extLst>
          </p:cNvPr>
          <p:cNvSpPr txBox="1"/>
          <p:nvPr/>
        </p:nvSpPr>
        <p:spPr>
          <a:xfrm>
            <a:off x="6986054" y="3207156"/>
            <a:ext cx="1380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Spin Exchange </a:t>
            </a:r>
          </a:p>
          <a:p>
            <a:pPr algn="ctr"/>
            <a:r>
              <a:rPr lang="en-US" sz="1400" dirty="0"/>
              <a:t>Collision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2E4FEBC-2B21-880F-6712-551161EA6BB5}"/>
              </a:ext>
            </a:extLst>
          </p:cNvPr>
          <p:cNvSpPr txBox="1"/>
          <p:nvPr/>
        </p:nvSpPr>
        <p:spPr>
          <a:xfrm>
            <a:off x="7882756" y="3197781"/>
            <a:ext cx="660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Single</a:t>
            </a:r>
          </a:p>
          <a:p>
            <a:pPr algn="ctr"/>
            <a:r>
              <a:rPr lang="en-US" sz="1400" dirty="0"/>
              <a:t>Atom</a:t>
            </a:r>
          </a:p>
        </p:txBody>
      </p:sp>
      <p:sp>
        <p:nvSpPr>
          <p:cNvPr id="116" name="Oval 12">
            <a:extLst>
              <a:ext uri="{FF2B5EF4-FFF2-40B4-BE49-F238E27FC236}">
                <a16:creationId xmlns:a16="http://schemas.microsoft.com/office/drawing/2014/main" id="{DFC4057D-58AA-F851-7ED7-39A945D76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9157" y="3961037"/>
            <a:ext cx="639229" cy="639229"/>
          </a:xfrm>
          <a:prstGeom prst="ellipse">
            <a:avLst/>
          </a:prstGeom>
          <a:gradFill rotWithShape="1">
            <a:gsLst>
              <a:gs pos="0">
                <a:srgbClr val="66FF66"/>
              </a:gs>
              <a:gs pos="100000">
                <a:srgbClr val="2F762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7" name="Line 14">
            <a:extLst>
              <a:ext uri="{FF2B5EF4-FFF2-40B4-BE49-F238E27FC236}">
                <a16:creationId xmlns:a16="http://schemas.microsoft.com/office/drawing/2014/main" id="{84293C9D-8878-C15F-1379-83B0DCED35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77596" y="3698472"/>
            <a:ext cx="0" cy="116339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18" name="Oval 12">
            <a:extLst>
              <a:ext uri="{FF2B5EF4-FFF2-40B4-BE49-F238E27FC236}">
                <a16:creationId xmlns:a16="http://schemas.microsoft.com/office/drawing/2014/main" id="{4FAD679D-EA81-217E-7F8F-18AEA557A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9198" y="3963751"/>
            <a:ext cx="639229" cy="639229"/>
          </a:xfrm>
          <a:prstGeom prst="ellipse">
            <a:avLst/>
          </a:prstGeom>
          <a:gradFill rotWithShape="1">
            <a:gsLst>
              <a:gs pos="0">
                <a:srgbClr val="66FF66"/>
              </a:gs>
              <a:gs pos="100000">
                <a:srgbClr val="2F762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20FFBF9C-159A-7276-C282-7C517FB9B0AE}"/>
              </a:ext>
            </a:extLst>
          </p:cNvPr>
          <p:cNvGrpSpPr/>
          <p:nvPr/>
        </p:nvGrpSpPr>
        <p:grpSpPr>
          <a:xfrm>
            <a:off x="10559996" y="3989824"/>
            <a:ext cx="1120087" cy="636879"/>
            <a:chOff x="6517386" y="4660359"/>
            <a:chExt cx="1120087" cy="636879"/>
          </a:xfrm>
        </p:grpSpPr>
        <p:sp>
          <p:nvSpPr>
            <p:cNvPr id="120" name="Oval 38">
              <a:extLst>
                <a:ext uri="{FF2B5EF4-FFF2-40B4-BE49-F238E27FC236}">
                  <a16:creationId xmlns:a16="http://schemas.microsoft.com/office/drawing/2014/main" id="{7D328DC7-9985-B2B5-C622-B5BCCDAF4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0594" y="4660359"/>
              <a:ext cx="636879" cy="636879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B05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pic>
          <p:nvPicPr>
            <p:cNvPr id="121" name="Picture 20" descr="MCDD00942_0000[1]">
              <a:extLst>
                <a:ext uri="{FF2B5EF4-FFF2-40B4-BE49-F238E27FC236}">
                  <a16:creationId xmlns:a16="http://schemas.microsoft.com/office/drawing/2014/main" id="{463C1D8E-A988-D61B-DD19-790683E4E3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7386" y="4749044"/>
              <a:ext cx="639228" cy="435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2" name="Oval 38">
            <a:extLst>
              <a:ext uri="{FF2B5EF4-FFF2-40B4-BE49-F238E27FC236}">
                <a16:creationId xmlns:a16="http://schemas.microsoft.com/office/drawing/2014/main" id="{E0FA8D91-53BF-2231-DC61-5D44417444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0503" y="3964926"/>
            <a:ext cx="636879" cy="636879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3" name="Line 14">
            <a:extLst>
              <a:ext uri="{FF2B5EF4-FFF2-40B4-BE49-F238E27FC236}">
                <a16:creationId xmlns:a16="http://schemas.microsoft.com/office/drawing/2014/main" id="{495D863B-D49F-5527-9731-BCE830913F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58812" y="3701668"/>
            <a:ext cx="0" cy="116339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9519AAAA-FC59-2359-745D-DE7AC02D6AE8}"/>
              </a:ext>
            </a:extLst>
          </p:cNvPr>
          <p:cNvCxnSpPr/>
          <p:nvPr/>
        </p:nvCxnSpPr>
        <p:spPr>
          <a:xfrm>
            <a:off x="9336505" y="3701668"/>
            <a:ext cx="0" cy="1163395"/>
          </a:xfrm>
          <a:prstGeom prst="straightConnector1">
            <a:avLst/>
          </a:prstGeom>
          <a:ln w="76200">
            <a:solidFill>
              <a:srgbClr val="008E7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DEABC29C-A4E9-6A2F-8CC1-0F08A1DE989D}"/>
              </a:ext>
            </a:extLst>
          </p:cNvPr>
          <p:cNvSpPr txBox="1"/>
          <p:nvPr/>
        </p:nvSpPr>
        <p:spPr>
          <a:xfrm>
            <a:off x="8826491" y="3197265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Ensemble </a:t>
            </a:r>
          </a:p>
          <a:p>
            <a:pPr algn="ctr"/>
            <a:r>
              <a:rPr lang="en-US" sz="1400" dirty="0"/>
              <a:t>Average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6E3181AC-1E42-4689-4C98-B2B64CFF7D87}"/>
              </a:ext>
            </a:extLst>
          </p:cNvPr>
          <p:cNvSpPr txBox="1"/>
          <p:nvPr/>
        </p:nvSpPr>
        <p:spPr>
          <a:xfrm>
            <a:off x="9954034" y="3197265"/>
            <a:ext cx="660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Single</a:t>
            </a:r>
          </a:p>
          <a:p>
            <a:pPr algn="ctr"/>
            <a:r>
              <a:rPr lang="en-US" sz="1400" dirty="0"/>
              <a:t>Atom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524A16D-42E3-282C-13DB-C42ED071A090}"/>
              </a:ext>
            </a:extLst>
          </p:cNvPr>
          <p:cNvSpPr txBox="1"/>
          <p:nvPr/>
        </p:nvSpPr>
        <p:spPr>
          <a:xfrm>
            <a:off x="10639900" y="3409225"/>
            <a:ext cx="1380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Spin Exchange </a:t>
            </a:r>
          </a:p>
          <a:p>
            <a:pPr algn="ctr"/>
            <a:r>
              <a:rPr lang="en-US" sz="1400" dirty="0"/>
              <a:t>Collision</a:t>
            </a:r>
          </a:p>
        </p:txBody>
      </p:sp>
      <p:sp>
        <p:nvSpPr>
          <p:cNvPr id="17408" name="TextBox 17407">
            <a:extLst>
              <a:ext uri="{FF2B5EF4-FFF2-40B4-BE49-F238E27FC236}">
                <a16:creationId xmlns:a16="http://schemas.microsoft.com/office/drawing/2014/main" id="{8C2CD1DC-CE1F-1A09-BC4A-170F1800C879}"/>
              </a:ext>
            </a:extLst>
          </p:cNvPr>
          <p:cNvSpPr txBox="1"/>
          <p:nvPr/>
        </p:nvSpPr>
        <p:spPr>
          <a:xfrm>
            <a:off x="9555018" y="2862774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SERF Regime </a:t>
            </a:r>
          </a:p>
        </p:txBody>
      </p:sp>
      <p:grpSp>
        <p:nvGrpSpPr>
          <p:cNvPr id="17409" name="Group 17408">
            <a:extLst>
              <a:ext uri="{FF2B5EF4-FFF2-40B4-BE49-F238E27FC236}">
                <a16:creationId xmlns:a16="http://schemas.microsoft.com/office/drawing/2014/main" id="{415903CF-6B46-00F6-7E06-EF28BB093946}"/>
              </a:ext>
            </a:extLst>
          </p:cNvPr>
          <p:cNvGrpSpPr/>
          <p:nvPr/>
        </p:nvGrpSpPr>
        <p:grpSpPr>
          <a:xfrm>
            <a:off x="9632415" y="4896472"/>
            <a:ext cx="1354137" cy="1928812"/>
            <a:chOff x="9551516" y="2525057"/>
            <a:chExt cx="1354137" cy="1928812"/>
          </a:xfrm>
        </p:grpSpPr>
        <p:sp>
          <p:nvSpPr>
            <p:cNvPr id="17416" name="Oval 27">
              <a:extLst>
                <a:ext uri="{FF2B5EF4-FFF2-40B4-BE49-F238E27FC236}">
                  <a16:creationId xmlns:a16="http://schemas.microsoft.com/office/drawing/2014/main" id="{8343B479-48E4-DB42-7844-0D6D9C334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1516" y="3375957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17" name="Oval 28">
              <a:extLst>
                <a:ext uri="{FF2B5EF4-FFF2-40B4-BE49-F238E27FC236}">
                  <a16:creationId xmlns:a16="http://schemas.microsoft.com/office/drawing/2014/main" id="{9CEDEF96-4763-332D-3C93-CD5D8A5B7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03966" y="4109382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18" name="Oval 29">
              <a:extLst>
                <a:ext uri="{FF2B5EF4-FFF2-40B4-BE49-F238E27FC236}">
                  <a16:creationId xmlns:a16="http://schemas.microsoft.com/office/drawing/2014/main" id="{1C54C99E-14A8-3C47-6F94-39FBDFED0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5328" y="4109382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19" name="Freeform 30">
              <a:extLst>
                <a:ext uri="{FF2B5EF4-FFF2-40B4-BE49-F238E27FC236}">
                  <a16:creationId xmlns:a16="http://schemas.microsoft.com/office/drawing/2014/main" id="{9FF47BAE-D034-6126-1A28-A06634B7C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9478" y="3591857"/>
              <a:ext cx="163513" cy="547687"/>
            </a:xfrm>
            <a:custGeom>
              <a:avLst/>
              <a:gdLst>
                <a:gd name="T0" fmla="*/ 25400 w 103"/>
                <a:gd name="T1" fmla="*/ 547687 h 345"/>
                <a:gd name="T2" fmla="*/ 158750 w 103"/>
                <a:gd name="T3" fmla="*/ 280987 h 345"/>
                <a:gd name="T4" fmla="*/ 0 w 103"/>
                <a:gd name="T5" fmla="*/ 0 h 345"/>
                <a:gd name="T6" fmla="*/ 0 60000 65536"/>
                <a:gd name="T7" fmla="*/ 0 60000 65536"/>
                <a:gd name="T8" fmla="*/ 0 60000 65536"/>
                <a:gd name="T9" fmla="*/ 0 w 103"/>
                <a:gd name="T10" fmla="*/ 0 h 345"/>
                <a:gd name="T11" fmla="*/ 103 w 103"/>
                <a:gd name="T12" fmla="*/ 345 h 3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" h="345">
                  <a:moveTo>
                    <a:pt x="16" y="345"/>
                  </a:moveTo>
                  <a:cubicBezTo>
                    <a:pt x="58" y="287"/>
                    <a:pt x="103" y="234"/>
                    <a:pt x="100" y="177"/>
                  </a:cubicBezTo>
                  <a:cubicBezTo>
                    <a:pt x="97" y="120"/>
                    <a:pt x="21" y="37"/>
                    <a:pt x="0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0" name="Line 31">
              <a:extLst>
                <a:ext uri="{FF2B5EF4-FFF2-40B4-BE49-F238E27FC236}">
                  <a16:creationId xmlns:a16="http://schemas.microsoft.com/office/drawing/2014/main" id="{D64E6E88-743F-132F-325F-58DC5430F4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97566" y="4010957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1" name="Line 32">
              <a:extLst>
                <a:ext uri="{FF2B5EF4-FFF2-40B4-BE49-F238E27FC236}">
                  <a16:creationId xmlns:a16="http://schemas.microsoft.com/office/drawing/2014/main" id="{591533E2-F18A-10D5-9286-2885DAB631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21441" y="4020482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2" name="Freeform 33">
              <a:extLst>
                <a:ext uri="{FF2B5EF4-FFF2-40B4-BE49-F238E27FC236}">
                  <a16:creationId xmlns:a16="http://schemas.microsoft.com/office/drawing/2014/main" id="{27575448-7E91-A530-4B4A-2AF45F26D11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983316" y="3591857"/>
              <a:ext cx="163513" cy="547687"/>
            </a:xfrm>
            <a:custGeom>
              <a:avLst/>
              <a:gdLst>
                <a:gd name="T0" fmla="*/ 25400 w 103"/>
                <a:gd name="T1" fmla="*/ 547687 h 345"/>
                <a:gd name="T2" fmla="*/ 158750 w 103"/>
                <a:gd name="T3" fmla="*/ 280987 h 345"/>
                <a:gd name="T4" fmla="*/ 0 w 103"/>
                <a:gd name="T5" fmla="*/ 0 h 345"/>
                <a:gd name="T6" fmla="*/ 0 60000 65536"/>
                <a:gd name="T7" fmla="*/ 0 60000 65536"/>
                <a:gd name="T8" fmla="*/ 0 60000 65536"/>
                <a:gd name="T9" fmla="*/ 0 w 103"/>
                <a:gd name="T10" fmla="*/ 0 h 345"/>
                <a:gd name="T11" fmla="*/ 103 w 103"/>
                <a:gd name="T12" fmla="*/ 345 h 3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" h="345">
                  <a:moveTo>
                    <a:pt x="16" y="345"/>
                  </a:moveTo>
                  <a:cubicBezTo>
                    <a:pt x="58" y="287"/>
                    <a:pt x="103" y="234"/>
                    <a:pt x="100" y="177"/>
                  </a:cubicBezTo>
                  <a:cubicBezTo>
                    <a:pt x="97" y="120"/>
                    <a:pt x="21" y="37"/>
                    <a:pt x="0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3" name="Oval 34">
              <a:extLst>
                <a:ext uri="{FF2B5EF4-FFF2-40B4-BE49-F238E27FC236}">
                  <a16:creationId xmlns:a16="http://schemas.microsoft.com/office/drawing/2014/main" id="{1D138475-F85F-2BE5-E427-884F1489E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5078" y="3375957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24" name="Line 35">
              <a:extLst>
                <a:ext uri="{FF2B5EF4-FFF2-40B4-BE49-F238E27FC236}">
                  <a16:creationId xmlns:a16="http://schemas.microsoft.com/office/drawing/2014/main" id="{DB2D9260-32B8-E476-771F-09668834AAC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24593" flipV="1">
              <a:off x="10232553" y="3279119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5" name="Line 36">
              <a:extLst>
                <a:ext uri="{FF2B5EF4-FFF2-40B4-BE49-F238E27FC236}">
                  <a16:creationId xmlns:a16="http://schemas.microsoft.com/office/drawing/2014/main" id="{C48E4394-851C-4BCE-9D4F-B59EC959DB1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0375407" flipH="1" flipV="1">
              <a:off x="9675341" y="3279119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17426" name="Picture 37" descr="MCDD00942_0000[1]">
              <a:extLst>
                <a:ext uri="{FF2B5EF4-FFF2-40B4-BE49-F238E27FC236}">
                  <a16:creationId xmlns:a16="http://schemas.microsoft.com/office/drawing/2014/main" id="{5D61E02A-1E65-8646-CCA1-5C672AE356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5191" y="3699807"/>
              <a:ext cx="473075" cy="32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7" name="Oval 38">
              <a:extLst>
                <a:ext uri="{FF2B5EF4-FFF2-40B4-BE49-F238E27FC236}">
                  <a16:creationId xmlns:a16="http://schemas.microsoft.com/office/drawing/2014/main" id="{F4EA5FF0-89B6-3D17-0E57-DD5E83590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03966" y="2629832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28" name="Freeform 39">
              <a:extLst>
                <a:ext uri="{FF2B5EF4-FFF2-40B4-BE49-F238E27FC236}">
                  <a16:creationId xmlns:a16="http://schemas.microsoft.com/office/drawing/2014/main" id="{62079BC8-2E6E-0CCC-320A-ACE223BC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1928" y="2845732"/>
              <a:ext cx="163513" cy="547687"/>
            </a:xfrm>
            <a:custGeom>
              <a:avLst/>
              <a:gdLst>
                <a:gd name="T0" fmla="*/ 25400 w 103"/>
                <a:gd name="T1" fmla="*/ 547687 h 345"/>
                <a:gd name="T2" fmla="*/ 158750 w 103"/>
                <a:gd name="T3" fmla="*/ 280987 h 345"/>
                <a:gd name="T4" fmla="*/ 0 w 103"/>
                <a:gd name="T5" fmla="*/ 0 h 345"/>
                <a:gd name="T6" fmla="*/ 0 60000 65536"/>
                <a:gd name="T7" fmla="*/ 0 60000 65536"/>
                <a:gd name="T8" fmla="*/ 0 60000 65536"/>
                <a:gd name="T9" fmla="*/ 0 w 103"/>
                <a:gd name="T10" fmla="*/ 0 h 345"/>
                <a:gd name="T11" fmla="*/ 103 w 103"/>
                <a:gd name="T12" fmla="*/ 345 h 3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" h="345">
                  <a:moveTo>
                    <a:pt x="16" y="345"/>
                  </a:moveTo>
                  <a:cubicBezTo>
                    <a:pt x="58" y="287"/>
                    <a:pt x="103" y="234"/>
                    <a:pt x="100" y="177"/>
                  </a:cubicBezTo>
                  <a:cubicBezTo>
                    <a:pt x="97" y="120"/>
                    <a:pt x="21" y="37"/>
                    <a:pt x="0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29" name="Freeform 40">
              <a:extLst>
                <a:ext uri="{FF2B5EF4-FFF2-40B4-BE49-F238E27FC236}">
                  <a16:creationId xmlns:a16="http://schemas.microsoft.com/office/drawing/2014/main" id="{64456AE9-CCFC-C420-DDE1-2BFB4B6B798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535766" y="2845732"/>
              <a:ext cx="163513" cy="547687"/>
            </a:xfrm>
            <a:custGeom>
              <a:avLst/>
              <a:gdLst>
                <a:gd name="T0" fmla="*/ 25400 w 103"/>
                <a:gd name="T1" fmla="*/ 547687 h 345"/>
                <a:gd name="T2" fmla="*/ 158750 w 103"/>
                <a:gd name="T3" fmla="*/ 280987 h 345"/>
                <a:gd name="T4" fmla="*/ 0 w 103"/>
                <a:gd name="T5" fmla="*/ 0 h 345"/>
                <a:gd name="T6" fmla="*/ 0 60000 65536"/>
                <a:gd name="T7" fmla="*/ 0 60000 65536"/>
                <a:gd name="T8" fmla="*/ 0 60000 65536"/>
                <a:gd name="T9" fmla="*/ 0 w 103"/>
                <a:gd name="T10" fmla="*/ 0 h 345"/>
                <a:gd name="T11" fmla="*/ 103 w 103"/>
                <a:gd name="T12" fmla="*/ 345 h 3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" h="345">
                  <a:moveTo>
                    <a:pt x="16" y="345"/>
                  </a:moveTo>
                  <a:cubicBezTo>
                    <a:pt x="58" y="287"/>
                    <a:pt x="103" y="234"/>
                    <a:pt x="100" y="177"/>
                  </a:cubicBezTo>
                  <a:cubicBezTo>
                    <a:pt x="97" y="120"/>
                    <a:pt x="21" y="37"/>
                    <a:pt x="0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0" name="Oval 41">
              <a:extLst>
                <a:ext uri="{FF2B5EF4-FFF2-40B4-BE49-F238E27FC236}">
                  <a16:creationId xmlns:a16="http://schemas.microsoft.com/office/drawing/2014/main" id="{87B371FF-6212-0043-A76A-043F6815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7528" y="2629832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pic>
          <p:nvPicPr>
            <p:cNvPr id="17431" name="Picture 42" descr="MCDD00942_0000[1]">
              <a:extLst>
                <a:ext uri="{FF2B5EF4-FFF2-40B4-BE49-F238E27FC236}">
                  <a16:creationId xmlns:a16="http://schemas.microsoft.com/office/drawing/2014/main" id="{39F1E7F9-9F7F-C2EF-C180-ED627AD442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7641" y="2953682"/>
              <a:ext cx="473075" cy="32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2" name="Oval 43">
              <a:extLst>
                <a:ext uri="{FF2B5EF4-FFF2-40B4-BE49-F238E27FC236}">
                  <a16:creationId xmlns:a16="http://schemas.microsoft.com/office/drawing/2014/main" id="{0F0EA133-B0EA-E903-F068-A5C96F3FC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8478" y="3379132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33" name="Line 44">
              <a:extLst>
                <a:ext uri="{FF2B5EF4-FFF2-40B4-BE49-F238E27FC236}">
                  <a16:creationId xmlns:a16="http://schemas.microsoft.com/office/drawing/2014/main" id="{1F50B604-C5EE-A000-36C0-458F99832CD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0375407" flipH="1" flipV="1">
              <a:off x="10772303" y="3282294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4" name="Line 45">
              <a:extLst>
                <a:ext uri="{FF2B5EF4-FFF2-40B4-BE49-F238E27FC236}">
                  <a16:creationId xmlns:a16="http://schemas.microsoft.com/office/drawing/2014/main" id="{B3E84C0C-41C6-C6BB-2D57-F3FEB09458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27791" y="2525057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35" name="Line 46">
              <a:extLst>
                <a:ext uri="{FF2B5EF4-FFF2-40B4-BE49-F238E27FC236}">
                  <a16:creationId xmlns:a16="http://schemas.microsoft.com/office/drawing/2014/main" id="{C3D781C6-7CAA-4BDA-6BB2-FEF847A666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783416" y="2526644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7436" name="Group 17435">
            <a:extLst>
              <a:ext uri="{FF2B5EF4-FFF2-40B4-BE49-F238E27FC236}">
                <a16:creationId xmlns:a16="http://schemas.microsoft.com/office/drawing/2014/main" id="{BCE86B92-6146-7EC4-3170-C583EE2B4690}"/>
              </a:ext>
            </a:extLst>
          </p:cNvPr>
          <p:cNvGrpSpPr/>
          <p:nvPr/>
        </p:nvGrpSpPr>
        <p:grpSpPr>
          <a:xfrm flipH="1">
            <a:off x="6288443" y="5206805"/>
            <a:ext cx="1920227" cy="1295399"/>
            <a:chOff x="7051208" y="2696507"/>
            <a:chExt cx="1920227" cy="1295399"/>
          </a:xfrm>
        </p:grpSpPr>
        <p:sp>
          <p:nvSpPr>
            <p:cNvPr id="17437" name="Oval 10">
              <a:extLst>
                <a:ext uri="{FF2B5EF4-FFF2-40B4-BE49-F238E27FC236}">
                  <a16:creationId xmlns:a16="http://schemas.microsoft.com/office/drawing/2014/main" id="{188EF05C-10C6-F7F1-B22E-DFC708D48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0785" y="2921932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38" name="Oval 11">
              <a:extLst>
                <a:ext uri="{FF2B5EF4-FFF2-40B4-BE49-F238E27FC236}">
                  <a16:creationId xmlns:a16="http://schemas.microsoft.com/office/drawing/2014/main" id="{CF570C19-CE32-DD14-43E5-5BEB2BB1A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3235" y="3655357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39" name="Oval 12">
              <a:extLst>
                <a:ext uri="{FF2B5EF4-FFF2-40B4-BE49-F238E27FC236}">
                  <a16:creationId xmlns:a16="http://schemas.microsoft.com/office/drawing/2014/main" id="{E920B60A-68FE-1D30-CBB5-E555F165C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4597" y="3655357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40" name="Freeform 13">
              <a:extLst>
                <a:ext uri="{FF2B5EF4-FFF2-40B4-BE49-F238E27FC236}">
                  <a16:creationId xmlns:a16="http://schemas.microsoft.com/office/drawing/2014/main" id="{60BF89DE-5EAE-5D5A-1679-AC179FB57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8747" y="3137832"/>
              <a:ext cx="163513" cy="547687"/>
            </a:xfrm>
            <a:custGeom>
              <a:avLst/>
              <a:gdLst>
                <a:gd name="T0" fmla="*/ 25400 w 103"/>
                <a:gd name="T1" fmla="*/ 547687 h 345"/>
                <a:gd name="T2" fmla="*/ 158750 w 103"/>
                <a:gd name="T3" fmla="*/ 280987 h 345"/>
                <a:gd name="T4" fmla="*/ 0 w 103"/>
                <a:gd name="T5" fmla="*/ 0 h 345"/>
                <a:gd name="T6" fmla="*/ 0 60000 65536"/>
                <a:gd name="T7" fmla="*/ 0 60000 65536"/>
                <a:gd name="T8" fmla="*/ 0 60000 65536"/>
                <a:gd name="T9" fmla="*/ 0 w 103"/>
                <a:gd name="T10" fmla="*/ 0 h 345"/>
                <a:gd name="T11" fmla="*/ 103 w 103"/>
                <a:gd name="T12" fmla="*/ 345 h 3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" h="345">
                  <a:moveTo>
                    <a:pt x="16" y="345"/>
                  </a:moveTo>
                  <a:cubicBezTo>
                    <a:pt x="58" y="287"/>
                    <a:pt x="103" y="234"/>
                    <a:pt x="100" y="177"/>
                  </a:cubicBezTo>
                  <a:cubicBezTo>
                    <a:pt x="97" y="120"/>
                    <a:pt x="21" y="37"/>
                    <a:pt x="0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41" name="Line 14">
              <a:extLst>
                <a:ext uri="{FF2B5EF4-FFF2-40B4-BE49-F238E27FC236}">
                  <a16:creationId xmlns:a16="http://schemas.microsoft.com/office/drawing/2014/main" id="{48BEA99D-3D80-61F7-94F6-EDBF0ADB5D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26835" y="3556932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42" name="Line 15">
              <a:extLst>
                <a:ext uri="{FF2B5EF4-FFF2-40B4-BE49-F238E27FC236}">
                  <a16:creationId xmlns:a16="http://schemas.microsoft.com/office/drawing/2014/main" id="{9DC4B5E0-0CD6-6C35-2626-5D2FC5DC30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50710" y="3558519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43" name="Freeform 16">
              <a:extLst>
                <a:ext uri="{FF2B5EF4-FFF2-40B4-BE49-F238E27FC236}">
                  <a16:creationId xmlns:a16="http://schemas.microsoft.com/office/drawing/2014/main" id="{9065789B-73BA-C0EF-3146-8F9DB741DAA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12585" y="3137832"/>
              <a:ext cx="163513" cy="547687"/>
            </a:xfrm>
            <a:custGeom>
              <a:avLst/>
              <a:gdLst>
                <a:gd name="T0" fmla="*/ 25400 w 103"/>
                <a:gd name="T1" fmla="*/ 547687 h 345"/>
                <a:gd name="T2" fmla="*/ 158750 w 103"/>
                <a:gd name="T3" fmla="*/ 280987 h 345"/>
                <a:gd name="T4" fmla="*/ 0 w 103"/>
                <a:gd name="T5" fmla="*/ 0 h 345"/>
                <a:gd name="T6" fmla="*/ 0 60000 65536"/>
                <a:gd name="T7" fmla="*/ 0 60000 65536"/>
                <a:gd name="T8" fmla="*/ 0 60000 65536"/>
                <a:gd name="T9" fmla="*/ 0 w 103"/>
                <a:gd name="T10" fmla="*/ 0 h 345"/>
                <a:gd name="T11" fmla="*/ 103 w 103"/>
                <a:gd name="T12" fmla="*/ 345 h 3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" h="345">
                  <a:moveTo>
                    <a:pt x="16" y="345"/>
                  </a:moveTo>
                  <a:cubicBezTo>
                    <a:pt x="58" y="287"/>
                    <a:pt x="103" y="234"/>
                    <a:pt x="100" y="177"/>
                  </a:cubicBezTo>
                  <a:cubicBezTo>
                    <a:pt x="97" y="120"/>
                    <a:pt x="21" y="37"/>
                    <a:pt x="0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44" name="Oval 17">
              <a:extLst>
                <a:ext uri="{FF2B5EF4-FFF2-40B4-BE49-F238E27FC236}">
                  <a16:creationId xmlns:a16="http://schemas.microsoft.com/office/drawing/2014/main" id="{7C2AD34D-9FF6-B168-6EBB-6BA859F2A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4347" y="2921932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45" name="Line 18">
              <a:extLst>
                <a:ext uri="{FF2B5EF4-FFF2-40B4-BE49-F238E27FC236}">
                  <a16:creationId xmlns:a16="http://schemas.microsoft.com/office/drawing/2014/main" id="{C1C7DA03-48A0-40A9-D762-03B9390B7BF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24593" flipV="1">
              <a:off x="8261822" y="2825094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46" name="Line 19">
              <a:extLst>
                <a:ext uri="{FF2B5EF4-FFF2-40B4-BE49-F238E27FC236}">
                  <a16:creationId xmlns:a16="http://schemas.microsoft.com/office/drawing/2014/main" id="{4FBB9B53-D2DD-DE57-6DC5-30009122A35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0375407" flipH="1" flipV="1">
              <a:off x="7704610" y="2825094"/>
              <a:ext cx="0" cy="43338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17447" name="Picture 20" descr="MCDD00942_0000[1]">
              <a:extLst>
                <a:ext uri="{FF2B5EF4-FFF2-40B4-BE49-F238E27FC236}">
                  <a16:creationId xmlns:a16="http://schemas.microsoft.com/office/drawing/2014/main" id="{4BB5EE14-0F07-48BD-5829-0AB5C61685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4460" y="3245782"/>
              <a:ext cx="473075" cy="32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8" name="Oval 21">
              <a:extLst>
                <a:ext uri="{FF2B5EF4-FFF2-40B4-BE49-F238E27FC236}">
                  <a16:creationId xmlns:a16="http://schemas.microsoft.com/office/drawing/2014/main" id="{C813FDB3-35DC-E3DE-2D63-49C7B48A8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0572" y="2734607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49" name="Oval 22">
              <a:extLst>
                <a:ext uri="{FF2B5EF4-FFF2-40B4-BE49-F238E27FC236}">
                  <a16:creationId xmlns:a16="http://schemas.microsoft.com/office/drawing/2014/main" id="{57864178-3EF0-11B8-9F06-9224C37FC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6472" y="2696507"/>
              <a:ext cx="238125" cy="238125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7450" name="Line 23">
              <a:extLst>
                <a:ext uri="{FF2B5EF4-FFF2-40B4-BE49-F238E27FC236}">
                  <a16:creationId xmlns:a16="http://schemas.microsoft.com/office/drawing/2014/main" id="{DE1308A0-C1B1-A9FC-6080-3C9D7174E7A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953240" flipV="1">
              <a:off x="8753947" y="2599669"/>
              <a:ext cx="1587" cy="433388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51" name="Line 25">
              <a:extLst>
                <a:ext uri="{FF2B5EF4-FFF2-40B4-BE49-F238E27FC236}">
                  <a16:creationId xmlns:a16="http://schemas.microsoft.com/office/drawing/2014/main" id="{910D9C17-E2FE-70FF-EF69-260941850C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79297" y="2858432"/>
              <a:ext cx="236538" cy="1111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52" name="Line 26">
              <a:extLst>
                <a:ext uri="{FF2B5EF4-FFF2-40B4-BE49-F238E27FC236}">
                  <a16:creationId xmlns:a16="http://schemas.microsoft.com/office/drawing/2014/main" id="{7632A650-50D2-71C0-1698-C8BE9263CC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379172" y="2898119"/>
              <a:ext cx="196850" cy="873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453" name="Line 24">
              <a:extLst>
                <a:ext uri="{FF2B5EF4-FFF2-40B4-BE49-F238E27FC236}">
                  <a16:creationId xmlns:a16="http://schemas.microsoft.com/office/drawing/2014/main" id="{1CEB5F97-5B5B-972D-55F3-3AB07E34961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538393" flipH="1" flipV="1">
              <a:off x="7267108" y="2641738"/>
              <a:ext cx="1587" cy="433388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7454" name="TextBox 17453">
            <a:extLst>
              <a:ext uri="{FF2B5EF4-FFF2-40B4-BE49-F238E27FC236}">
                <a16:creationId xmlns:a16="http://schemas.microsoft.com/office/drawing/2014/main" id="{7FDAA0A0-016C-04E8-44D5-443633238BCA}"/>
              </a:ext>
            </a:extLst>
          </p:cNvPr>
          <p:cNvSpPr txBox="1"/>
          <p:nvPr/>
        </p:nvSpPr>
        <p:spPr>
          <a:xfrm>
            <a:off x="6243028" y="2868977"/>
            <a:ext cx="2127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High-Field Regime </a:t>
            </a:r>
          </a:p>
        </p:txBody>
      </p:sp>
      <p:pic>
        <p:nvPicPr>
          <p:cNvPr id="115" name="Picture 20" descr="MCDD00942_0000[1]">
            <a:extLst>
              <a:ext uri="{FF2B5EF4-FFF2-40B4-BE49-F238E27FC236}">
                <a16:creationId xmlns:a16="http://schemas.microsoft.com/office/drawing/2014/main" id="{2D99DDFA-7E69-B4A6-62FE-5E3614080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344" y="4075314"/>
            <a:ext cx="639228" cy="43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7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4300000">
                                      <p:cBhvr>
                                        <p:cTn id="6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300000">
                                      <p:cBhvr>
                                        <p:cTn id="8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300000">
                                      <p:cBhvr>
                                        <p:cTn id="31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150000">
                                      <p:cBhvr>
                                        <p:cTn id="33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45" dur="5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5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72000">
                                      <p:cBhvr>
                                        <p:cTn id="65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67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93000">
                                      <p:cBhvr>
                                        <p:cTn id="7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900000">
                                      <p:cBhvr>
                                        <p:cTn id="87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72000">
                                      <p:cBhvr>
                                        <p:cTn id="89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93000">
                                      <p:cBhvr>
                                        <p:cTn id="9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8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106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72000">
                                      <p:cBhvr>
                                        <p:cTn id="108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93000">
                                      <p:cBhvr>
                                        <p:cTn id="1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1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500"/>
                            </p:stCondLst>
                            <p:childTnLst>
                              <p:par>
                                <p:cTn id="124" presetID="8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900000">
                                      <p:cBhvr>
                                        <p:cTn id="125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72000">
                                      <p:cBhvr>
                                        <p:cTn id="127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500"/>
                            </p:stCondLst>
                            <p:childTnLst>
                              <p:par>
                                <p:cTn id="1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93000">
                                      <p:cBhvr>
                                        <p:cTn id="13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8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3" presetID="8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144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72000">
                                      <p:cBhvr>
                                        <p:cTn id="146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3000">
                                      <p:cBhvr>
                                        <p:cTn id="15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6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1" presetID="8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Rot by="900000">
                                      <p:cBhvr>
                                        <p:cTn id="162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72000">
                                      <p:cBhvr>
                                        <p:cTn id="164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09" grpId="1" animBg="1"/>
      <p:bldP spid="111" grpId="0"/>
      <p:bldP spid="112" grpId="0"/>
      <p:bldP spid="113" grpId="0"/>
      <p:bldP spid="113" grpId="1"/>
      <p:bldP spid="114" grpId="0"/>
      <p:bldP spid="116" grpId="0" animBg="1"/>
      <p:bldP spid="117" grpId="0" animBg="1"/>
      <p:bldP spid="117" grpId="1" animBg="1"/>
      <p:bldP spid="118" grpId="0" animBg="1"/>
      <p:bldP spid="118" grpId="1" animBg="1"/>
      <p:bldP spid="118" grpId="2" animBg="1"/>
      <p:bldP spid="118" grpId="3" animBg="1"/>
      <p:bldP spid="118" grpId="4" animBg="1"/>
      <p:bldP spid="118" grpId="5" animBg="1"/>
      <p:bldP spid="122" grpId="0" animBg="1"/>
      <p:bldP spid="122" grpId="1" animBg="1"/>
      <p:bldP spid="122" grpId="2" animBg="1"/>
      <p:bldP spid="122" grpId="3" animBg="1"/>
      <p:bldP spid="122" grpId="4" animBg="1"/>
      <p:bldP spid="123" grpId="0" animBg="1"/>
      <p:bldP spid="123" grpId="1" animBg="1"/>
      <p:bldP spid="123" grpId="2" animBg="1"/>
      <p:bldP spid="123" grpId="3" animBg="1"/>
      <p:bldP spid="123" grpId="4" animBg="1"/>
      <p:bldP spid="123" grpId="5" animBg="1"/>
      <p:bldP spid="123" grpId="6" animBg="1"/>
      <p:bldP spid="125" grpId="0"/>
      <p:bldP spid="126" grpId="0"/>
      <p:bldP spid="127" grpId="0"/>
      <p:bldP spid="174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C3D18-C0DA-0938-60B3-73D943099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between SERF and high-field regime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B182F69-A72F-EEDB-3E9B-940E0F8A48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9209" y="2729712"/>
                <a:ext cx="6089226" cy="403811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Cannot be modeled by the Bloch equation (without major modifications)</a:t>
                </a:r>
              </a:p>
              <a:p>
                <a:r>
                  <a:rPr lang="en-US" dirty="0"/>
                  <a:t>Density matrix analytical results (low polarization limit)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Where                      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US" b="0" dirty="0"/>
                  <a:t> is the linewidth (HWHM),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US" b="0" dirty="0"/>
                  <a:t> is the Larmor frequency,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/>
                  <a:t>is the bare atom Larmor angular frequency,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𝑆𝐸</m:t>
                        </m:r>
                      </m:sub>
                    </m:sSub>
                  </m:oMath>
                </a14:m>
                <a:r>
                  <a:rPr lang="en-US" dirty="0"/>
                  <a:t> is the time between spin-exchange collisions.</a:t>
                </a:r>
              </a:p>
              <a:p>
                <a:r>
                  <a:rPr lang="en-US" sz="1400" dirty="0"/>
                  <a:t>Phys. Rev. A 71, 023405 (2005).  DOI: </a:t>
                </a:r>
                <a:r>
                  <a:rPr lang="en-US" sz="1400" dirty="0">
                    <a:hlinkClick r:id="rId2"/>
                  </a:rPr>
                  <a:t>https://doi.org/10.1103/PhysRevA.71.023405</a:t>
                </a:r>
                <a:r>
                  <a:rPr lang="en-US" sz="1400" dirty="0"/>
                  <a:t> </a:t>
                </a:r>
              </a:p>
              <a:p>
                <a:r>
                  <a:rPr lang="en-US" sz="1400" dirty="0"/>
                  <a:t>Interesting read about the SERF regime: </a:t>
                </a:r>
                <a:r>
                  <a:rPr lang="en-US" sz="1200" dirty="0">
                    <a:hlinkClick r:id="rId3"/>
                  </a:rPr>
                  <a:t>arXiv:2209.13086</a:t>
                </a:r>
                <a:r>
                  <a:rPr lang="en-US" sz="1200" dirty="0"/>
                  <a:t> [quant-</a:t>
                </a:r>
                <a:r>
                  <a:rPr lang="en-US" sz="1200" dirty="0" err="1"/>
                  <a:t>ph</a:t>
                </a:r>
                <a:r>
                  <a:rPr lang="en-US" sz="1200" dirty="0"/>
                  <a:t>]</a:t>
                </a:r>
                <a:r>
                  <a:rPr lang="en-US" sz="1400" dirty="0"/>
                  <a:t>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B182F69-A72F-EEDB-3E9B-940E0F8A48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9209" y="2729712"/>
                <a:ext cx="6089226" cy="4038117"/>
              </a:xfrm>
              <a:blipFill>
                <a:blip r:embed="rId4"/>
                <a:stretch>
                  <a:fillRect l="-1001" t="-1662" r="-3504" b="-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480652-3630-39B3-F689-5F9BE5F0C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E6219C-4673-B581-C0FC-BF2F42BEEF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6466" y="3792227"/>
            <a:ext cx="5020888" cy="10941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1C6F73-B901-1F22-DE13-1D5FB754C1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1362" y="4886331"/>
            <a:ext cx="1555407" cy="252228"/>
          </a:xfrm>
          <a:prstGeom prst="rect">
            <a:avLst/>
          </a:prstGeom>
        </p:spPr>
      </p:pic>
      <p:sp>
        <p:nvSpPr>
          <p:cNvPr id="9" name="Text Box 7">
            <a:extLst>
              <a:ext uri="{FF2B5EF4-FFF2-40B4-BE49-F238E27FC236}">
                <a16:creationId xmlns:a16="http://schemas.microsoft.com/office/drawing/2014/main" id="{B9B3EBA2-FFED-3BB4-0701-6BFE586EC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352" y="1798603"/>
            <a:ext cx="2097088" cy="650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err="1">
                <a:solidFill>
                  <a:schemeClr val="tx1"/>
                </a:solidFill>
                <a:latin typeface="Symbol" pitchFamily="18" charset="2"/>
                <a:cs typeface="Arial" charset="0"/>
              </a:rPr>
              <a:t>s</a:t>
            </a:r>
            <a:r>
              <a:rPr lang="en-US" altLang="en-US" sz="1800" baseline="-25000" dirty="0" err="1">
                <a:solidFill>
                  <a:schemeClr val="tx1"/>
                </a:solidFill>
                <a:cs typeface="Arial" charset="0"/>
              </a:rPr>
              <a:t>SE</a:t>
            </a:r>
            <a:r>
              <a:rPr lang="en-US" altLang="en-US" sz="1800" dirty="0">
                <a:solidFill>
                  <a:schemeClr val="tx1"/>
                </a:solidFill>
                <a:cs typeface="Arial" charset="0"/>
              </a:rPr>
              <a:t> = 2 x 10</a:t>
            </a:r>
            <a:r>
              <a:rPr lang="en-US" altLang="en-US" sz="1800" baseline="30000" dirty="0">
                <a:solidFill>
                  <a:schemeClr val="tx1"/>
                </a:solidFill>
                <a:cs typeface="Arial" charset="0"/>
              </a:rPr>
              <a:t>-14</a:t>
            </a:r>
            <a:r>
              <a:rPr lang="en-US" altLang="en-US" sz="1800" dirty="0">
                <a:solidFill>
                  <a:schemeClr val="tx1"/>
                </a:solidFill>
                <a:cs typeface="Arial" charset="0"/>
              </a:rPr>
              <a:t> cm</a:t>
            </a:r>
            <a:r>
              <a:rPr lang="en-US" altLang="en-US" sz="1800" baseline="30000" dirty="0">
                <a:solidFill>
                  <a:schemeClr val="tx1"/>
                </a:solidFill>
                <a:cs typeface="Arial" charset="0"/>
              </a:rPr>
              <a:t>2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err="1">
                <a:solidFill>
                  <a:schemeClr val="tx1"/>
                </a:solidFill>
                <a:latin typeface="Symbol" pitchFamily="18" charset="2"/>
                <a:cs typeface="Arial" charset="0"/>
              </a:rPr>
              <a:t>s</a:t>
            </a:r>
            <a:r>
              <a:rPr lang="en-US" altLang="en-US" sz="1800" baseline="-25000" dirty="0" err="1">
                <a:solidFill>
                  <a:schemeClr val="tx1"/>
                </a:solidFill>
                <a:cs typeface="Arial" charset="0"/>
              </a:rPr>
              <a:t>SD</a:t>
            </a:r>
            <a:r>
              <a:rPr lang="en-US" altLang="en-US" sz="1800" dirty="0">
                <a:solidFill>
                  <a:schemeClr val="tx1"/>
                </a:solidFill>
                <a:cs typeface="Arial" charset="0"/>
              </a:rPr>
              <a:t> = 9 x 10</a:t>
            </a:r>
            <a:r>
              <a:rPr lang="en-US" altLang="en-US" sz="1800" baseline="30000" dirty="0">
                <a:solidFill>
                  <a:schemeClr val="tx1"/>
                </a:solidFill>
                <a:cs typeface="Arial" charset="0"/>
              </a:rPr>
              <a:t>-18</a:t>
            </a:r>
            <a:r>
              <a:rPr lang="en-US" altLang="en-US" sz="1800" dirty="0">
                <a:solidFill>
                  <a:schemeClr val="tx1"/>
                </a:solidFill>
                <a:cs typeface="Arial" charset="0"/>
              </a:rPr>
              <a:t> cm</a:t>
            </a:r>
            <a:r>
              <a:rPr lang="en-US" altLang="en-US" sz="1800" baseline="30000" dirty="0">
                <a:solidFill>
                  <a:schemeClr val="tx1"/>
                </a:solidFill>
                <a:cs typeface="Arial" charset="0"/>
              </a:rPr>
              <a:t>2</a:t>
            </a: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EA59EECA-3398-2944-0E40-4DEDFE9D6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649" y="1329726"/>
            <a:ext cx="5259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tx1"/>
                </a:solidFill>
                <a:cs typeface="Arial" charset="0"/>
              </a:rPr>
              <a:t>Rubidium relaxation cross sections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3EFAA0-BC23-9F6D-7BBB-6C8DF2F9D10A}"/>
              </a:ext>
            </a:extLst>
          </p:cNvPr>
          <p:cNvSpPr txBox="1"/>
          <p:nvPr/>
        </p:nvSpPr>
        <p:spPr>
          <a:xfrm>
            <a:off x="7423307" y="5121307"/>
            <a:ext cx="4202671" cy="823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Potassium vapor at 160, 180 and 200 °C</a:t>
            </a:r>
          </a:p>
          <a:p>
            <a:endParaRPr lang="en-US" sz="1050" dirty="0"/>
          </a:p>
          <a:p>
            <a:r>
              <a:rPr lang="en-US" sz="1050" dirty="0" err="1"/>
              <a:t>Twarge</a:t>
            </a:r>
            <a:r>
              <a:rPr lang="en-US" sz="1050" dirty="0"/>
              <a:t>, CC BY-SA 4.0, https://creativecommons.org/licenses/by-sa/4.0, via Wikimedia Commons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37568B-810A-ACEF-6372-6629AB0B57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5827" y="1561592"/>
            <a:ext cx="5173293" cy="347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4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12818-5339-2AFD-AF5D-F4BBB87AC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sensitivity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11327E6-35C7-D0C1-8808-2FDD86A2F6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3753" y="286568"/>
            <a:ext cx="5701186" cy="633781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54414-D12C-5423-43F4-0B6D22F34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8C1C16-D4EB-68B0-3168-CC1E460539A1}"/>
              </a:ext>
            </a:extLst>
          </p:cNvPr>
          <p:cNvSpPr txBox="1"/>
          <p:nvPr/>
        </p:nvSpPr>
        <p:spPr>
          <a:xfrm>
            <a:off x="6557744" y="4752975"/>
            <a:ext cx="2738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1-spin exchange</a:t>
            </a:r>
          </a:p>
          <a:p>
            <a:r>
              <a:rPr lang="en-US" sz="1400" dirty="0"/>
              <a:t>2-add alkali spin destruction</a:t>
            </a:r>
          </a:p>
          <a:p>
            <a:pPr marL="171450" indent="-171450"/>
            <a:r>
              <a:rPr lang="en-US" sz="1400" dirty="0"/>
              <a:t>3-add buffer gas spin destruction and diffusion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4A3594-4465-A00A-4234-E1F4AB62E46E}"/>
              </a:ext>
            </a:extLst>
          </p:cNvPr>
          <p:cNvSpPr txBox="1"/>
          <p:nvPr/>
        </p:nvSpPr>
        <p:spPr>
          <a:xfrm>
            <a:off x="329476" y="5382488"/>
            <a:ext cx="55054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Kominis</a:t>
            </a:r>
            <a:r>
              <a:rPr lang="en-US" sz="1400" dirty="0"/>
              <a:t>, Iannis K., Thomas W. Kornack, Joel C. Allred, and Michael V. Romalis. "A </a:t>
            </a:r>
            <a:r>
              <a:rPr lang="en-US" sz="1400" dirty="0" err="1"/>
              <a:t>subfemtotesla</a:t>
            </a:r>
            <a:r>
              <a:rPr lang="en-US" sz="1400" dirty="0"/>
              <a:t> multichannel atomic magnetometer." </a:t>
            </a:r>
            <a:r>
              <a:rPr lang="en-US" sz="1400" i="1" dirty="0"/>
              <a:t>Nature</a:t>
            </a:r>
            <a:r>
              <a:rPr lang="en-US" sz="1400" dirty="0"/>
              <a:t> 422, no. 6932 (2003): 596-599.</a:t>
            </a:r>
          </a:p>
          <a:p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9">
                <a:extLst>
                  <a:ext uri="{FF2B5EF4-FFF2-40B4-BE49-F238E27FC236}">
                    <a16:creationId xmlns:a16="http://schemas.microsoft.com/office/drawing/2014/main" id="{B0FE13F0-925A-9E49-73B4-BEB0DBDEFFD2}"/>
                  </a:ext>
                </a:extLst>
              </p:cNvPr>
              <p:cNvSpPr txBox="1"/>
              <p:nvPr/>
            </p:nvSpPr>
            <p:spPr bwMode="auto">
              <a:xfrm>
                <a:off x="1414696" y="2038210"/>
                <a:ext cx="2342262" cy="8032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Object 9">
                <a:extLst>
                  <a:ext uri="{FF2B5EF4-FFF2-40B4-BE49-F238E27FC236}">
                    <a16:creationId xmlns:a16="http://schemas.microsoft.com/office/drawing/2014/main" id="{B0FE13F0-925A-9E49-73B4-BEB0DBDEF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4696" y="2038210"/>
                <a:ext cx="2342262" cy="803275"/>
              </a:xfrm>
              <a:prstGeom prst="rect">
                <a:avLst/>
              </a:prstGeom>
              <a:blipFill>
                <a:blip r:embed="rId3"/>
                <a:stretch>
                  <a:fillRect b="-10606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13">
                <a:extLst>
                  <a:ext uri="{FF2B5EF4-FFF2-40B4-BE49-F238E27FC236}">
                    <a16:creationId xmlns:a16="http://schemas.microsoft.com/office/drawing/2014/main" id="{91D63B43-845A-AA07-7866-B51E831266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3969" y="3106923"/>
                <a:ext cx="4296464" cy="13595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800" i="1" dirty="0">
                    <a:solidFill>
                      <a:srgbClr val="000000"/>
                    </a:solidFill>
                    <a:latin typeface="Symbol" pitchFamily="18" charset="2"/>
                  </a:rPr>
                  <a:t>g</a:t>
                </a:r>
                <a:r>
                  <a:rPr lang="en-US" altLang="en-US" sz="1800" dirty="0">
                    <a:solidFill>
                      <a:srgbClr val="000000"/>
                    </a:solidFill>
                  </a:rPr>
                  <a:t>  = gyromagnetic ratio </a:t>
                </a:r>
              </a:p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2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den>
                    </m:f>
                  </m:oMath>
                </a14:m>
                <a:r>
                  <a:rPr lang="en-US" altLang="en-US" sz="1800" dirty="0">
                    <a:solidFill>
                      <a:srgbClr val="000000"/>
                    </a:solidFill>
                  </a:rPr>
                  <a:t> = transverse coherence time</a:t>
                </a:r>
              </a:p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800" i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altLang="en-US" sz="1800" dirty="0">
                    <a:solidFill>
                      <a:srgbClr val="000000"/>
                    </a:solidFill>
                  </a:rPr>
                  <a:t> = number of atoms</a:t>
                </a:r>
              </a:p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800" i="1" dirty="0">
                    <a:solidFill>
                      <a:srgbClr val="000000"/>
                    </a:solidFill>
                    <a:latin typeface="Symbol" pitchFamily="18" charset="2"/>
                  </a:rPr>
                  <a:t>t</a:t>
                </a:r>
                <a:r>
                  <a:rPr lang="en-US" altLang="en-US" sz="1800" dirty="0">
                    <a:solidFill>
                      <a:srgbClr val="000000"/>
                    </a:solidFill>
                  </a:rPr>
                  <a:t>  = measurement time</a:t>
                </a:r>
              </a:p>
            </p:txBody>
          </p:sp>
        </mc:Choice>
        <mc:Fallback xmlns="">
          <p:sp>
            <p:nvSpPr>
              <p:cNvPr id="12" name="Text Box 13">
                <a:extLst>
                  <a:ext uri="{FF2B5EF4-FFF2-40B4-BE49-F238E27FC236}">
                    <a16:creationId xmlns:a16="http://schemas.microsoft.com/office/drawing/2014/main" id="{91D63B43-845A-AA07-7866-B51E831266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3969" y="3106923"/>
                <a:ext cx="4296464" cy="1359539"/>
              </a:xfrm>
              <a:prstGeom prst="rect">
                <a:avLst/>
              </a:prstGeom>
              <a:blipFill>
                <a:blip r:embed="rId4"/>
                <a:stretch>
                  <a:fillRect l="-1135" t="-2691" b="-627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122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AA08B3-A227-3037-2E64-E4E960C023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648" y="1429233"/>
                <a:ext cx="10058400" cy="506899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To carefully model the atomic spin dynamics, a density matrix treatment is required.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>
                  <a:spcAft>
                    <a:spcPts val="1200"/>
                  </a:spcAft>
                </a:pPr>
                <a:r>
                  <a:rPr lang="en-US" dirty="0"/>
                  <a:t>Nuclear spin:                       and electron spin: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𝝆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endParaRPr lang="en-US" sz="1600" dirty="0"/>
              </a:p>
              <a:p>
                <a:pPr lvl="1">
                  <a:spcAft>
                    <a:spcPts val="1200"/>
                  </a:spcAft>
                </a:pPr>
                <a:r>
                  <a:rPr lang="en-US" dirty="0"/>
                  <a:t>Hyperfine interaction: 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dirty="0"/>
                  <a:t>Zeeman effect: 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dirty="0"/>
                  <a:t>Spin exchange: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dirty="0"/>
                  <a:t>Spin destruction: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dirty="0"/>
                  <a:t>Optical pumping: 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dirty="0"/>
                  <a:t>Diffusion:</a:t>
                </a:r>
              </a:p>
              <a:p>
                <a:pPr lvl="1"/>
                <a:r>
                  <a:rPr lang="en-US" sz="1400" dirty="0"/>
                  <a:t>Phys. Rev. A 71, 023405 (2005).  DOI: </a:t>
                </a:r>
                <a:r>
                  <a:rPr lang="en-US" sz="1400" dirty="0">
                    <a:hlinkClick r:id="rId2"/>
                  </a:rPr>
                  <a:t>https://doi.org/10.1103/PhysRevA.71.023405</a:t>
                </a:r>
                <a:r>
                  <a:rPr lang="en-US" sz="1400" dirty="0"/>
                  <a:t>  </a:t>
                </a:r>
              </a:p>
              <a:p>
                <a:pPr lvl="1"/>
                <a:r>
                  <a:rPr lang="en-US" sz="1400" dirty="0"/>
                  <a:t>Phys. Rev. A 58, 1412 (1998). DOI: </a:t>
                </a:r>
                <a:r>
                  <a:rPr lang="en-US" sz="1400" dirty="0">
                    <a:hlinkClick r:id="rId3"/>
                  </a:rPr>
                  <a:t>https://doi.org/10.1103/PhysRevA.58.1412</a:t>
                </a:r>
                <a:r>
                  <a:rPr lang="en-US" sz="1400" dirty="0"/>
                  <a:t>.     </a:t>
                </a:r>
                <a:r>
                  <a:rPr lang="en-US" sz="1400" dirty="0">
                    <a:solidFill>
                      <a:srgbClr val="FF0000"/>
                    </a:solidFill>
                  </a:rPr>
                  <a:t>Primary source</a:t>
                </a:r>
                <a:r>
                  <a:rPr lang="en-US" sz="1400" dirty="0"/>
                  <a:t> </a:t>
                </a:r>
              </a:p>
              <a:p>
                <a:pPr lvl="1">
                  <a:spcAft>
                    <a:spcPts val="1200"/>
                  </a:spcAft>
                </a:pPr>
                <a:endParaRPr lang="en-US" sz="1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AA08B3-A227-3037-2E64-E4E960C023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648" y="1429233"/>
                <a:ext cx="10058400" cy="5068995"/>
              </a:xfrm>
              <a:blipFill>
                <a:blip r:embed="rId4"/>
                <a:stretch>
                  <a:fillRect l="-606" t="-1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CE3EEC5D-DA06-7A29-CDBB-DE0E3E35C79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7434" t="52864" r="39162"/>
          <a:stretch/>
        </p:blipFill>
        <p:spPr>
          <a:xfrm>
            <a:off x="2776538" y="4722637"/>
            <a:ext cx="1304925" cy="468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E294A4-91E1-DD98-19D3-97524B0E9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Density matrix for an atomic vapor-cell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524BCA-BA9F-941C-56D6-B8CBDABB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D7FA3C-E9B1-098B-9AB7-E43B7F2B0B2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52863"/>
          <a:stretch/>
        </p:blipFill>
        <p:spPr>
          <a:xfrm>
            <a:off x="966948" y="1910656"/>
            <a:ext cx="5542623" cy="664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583183-EEA7-0A2B-FE18-C5971BABB7D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349" t="54229" r="21384"/>
          <a:stretch/>
        </p:blipFill>
        <p:spPr>
          <a:xfrm>
            <a:off x="6187980" y="1929905"/>
            <a:ext cx="3783793" cy="64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595403-D031-3569-EAA2-9051955A05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8379" y="2714629"/>
            <a:ext cx="1200318" cy="2381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02F198-6E77-869F-AA0A-6D44B3829EB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350" t="1380" r="69313" b="51484"/>
          <a:stretch/>
        </p:blipFill>
        <p:spPr>
          <a:xfrm>
            <a:off x="3262280" y="3022646"/>
            <a:ext cx="791560" cy="4667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7D7798-CE58-BED6-B902-C7A7E652B79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3815" t="2864" r="41710" b="50000"/>
          <a:stretch/>
        </p:blipFill>
        <p:spPr>
          <a:xfrm>
            <a:off x="2592583" y="3467218"/>
            <a:ext cx="956113" cy="4684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AD48D3-FEA4-D408-36C0-1EBFF5F7601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1790" t="645" r="6079" b="52219"/>
          <a:stretch/>
        </p:blipFill>
        <p:spPr>
          <a:xfrm>
            <a:off x="2561180" y="3882915"/>
            <a:ext cx="1255170" cy="4684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CCE866-126F-ED91-0914-AAFB6BDA8CD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528" t="56909" r="75295" b="-4045"/>
          <a:stretch/>
        </p:blipFill>
        <p:spPr>
          <a:xfrm>
            <a:off x="2718053" y="4336112"/>
            <a:ext cx="436627" cy="4684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15759D5-9789-E5FF-8507-509F8A78665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4333" t="50000" r="25248" b="2864"/>
          <a:stretch/>
        </p:blipFill>
        <p:spPr>
          <a:xfrm>
            <a:off x="2136793" y="5108658"/>
            <a:ext cx="407002" cy="46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1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Bloch Equations for an OPM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98764" y="1159164"/>
                <a:ext cx="8431876" cy="4960938"/>
              </a:xfrm>
              <a:solidFill>
                <a:schemeClr val="bg1"/>
              </a:solidFill>
            </p:spPr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3600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𝐏</m:t>
                        </m:r>
                      </m:num>
                      <m:den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sz="36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d>
                      <m:dPr>
                        <m:ctrlPr>
                          <a:rPr 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36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𝐏</m:t>
                        </m:r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36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𝑂𝑃</m:t>
                            </m:r>
                          </m:sub>
                        </m:sSub>
                        <m:d>
                          <m:dPr>
                            <m:ctrlP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3600" b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𝐬</m:t>
                            </m:r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3600" b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𝐏</m:t>
                            </m:r>
                          </m:e>
                        </m:d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𝑆𝐷</m:t>
                            </m:r>
                          </m:sub>
                        </m:sSub>
                        <m:r>
                          <a:rPr lang="en-US" sz="3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𝐏</m:t>
                        </m:r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𝑃𝑅</m:t>
                            </m:r>
                          </m:sub>
                        </m:sSub>
                        <m:r>
                          <a:rPr lang="en-US" sz="36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𝐏</m:t>
                        </m:r>
                      </m:e>
                    </m:d>
                    <m:r>
                      <a:rPr lang="en-US" sz="36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r>
                      <a:rPr lang="en-US" sz="3600" i="1">
                        <a:solidFill>
                          <a:schemeClr val="tx1"/>
                        </a:solidFill>
                        <a:latin typeface="Cambria Math"/>
                      </a:rPr>
                      <m:t>𝐷</m:t>
                    </m:r>
                    <m:sSup>
                      <m:sSupPr>
                        <m:ctrlPr>
                          <a:rPr 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𝛻</m:t>
                        </m:r>
                      </m:e>
                      <m:sup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600" b="1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</m:oMath>
                </a14:m>
                <a:endParaRPr lang="en-US" sz="3600" b="1" dirty="0">
                  <a:solidFill>
                    <a:schemeClr val="tx1"/>
                  </a:solidFill>
                </a:endParaRPr>
              </a:p>
              <a:p>
                <a:endParaRPr lang="en-US" sz="2800" b="1" dirty="0">
                  <a:solidFill>
                    <a:schemeClr val="tx1"/>
                  </a:solidFill>
                </a:endParaRPr>
              </a:p>
              <a:p>
                <a:pPr marL="1009650" lvl="1" indent="-609600">
                  <a:lnSpc>
                    <a:spcPct val="110000"/>
                  </a:lnSpc>
                  <a:spcBef>
                    <a:spcPts val="1200"/>
                  </a:spcBef>
                  <a:buFontTx/>
                  <a:buAutoNum type="arabicPeriod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Atoms </a:t>
                </a:r>
                <a:r>
                  <a:rPr lang="en-US" sz="2400" dirty="0" err="1">
                    <a:solidFill>
                      <a:schemeClr val="tx1"/>
                    </a:solidFill>
                  </a:rPr>
                  <a:t>precess</a:t>
                </a:r>
                <a:r>
                  <a:rPr lang="en-US" sz="2400" dirty="0">
                    <a:solidFill>
                      <a:schemeClr val="tx1"/>
                    </a:solidFill>
                  </a:rPr>
                  <a:t> under influence of magnetic field </a:t>
                </a:r>
                <a14:m>
                  <m:oMath xmlns:m="http://schemas.openxmlformats.org/officeDocument/2006/math">
                    <m:r>
                      <a:rPr lang="en-US" sz="24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𝐁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at rate given by the gyro magnetic ratio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1009650" lvl="1" indent="-609600">
                  <a:lnSpc>
                    <a:spcPct val="110000"/>
                  </a:lnSpc>
                  <a:spcBef>
                    <a:spcPts val="1200"/>
                  </a:spcBef>
                  <a:buFontTx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Electrons are oriented along circularly polarized pump beam (photon spin 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s</a:t>
                </a:r>
                <a:r>
                  <a:rPr lang="en-US" sz="2400" dirty="0">
                    <a:solidFill>
                      <a:schemeClr val="tx1"/>
                    </a:solidFill>
                  </a:rPr>
                  <a:t>) via optical pumping at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𝑂𝑃</m:t>
                        </m:r>
                      </m:sub>
                    </m:sSub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1009650" lvl="1" indent="-609600">
                  <a:lnSpc>
                    <a:spcPct val="110000"/>
                  </a:lnSpc>
                  <a:spcBef>
                    <a:spcPts val="1200"/>
                  </a:spcBef>
                  <a:buFontTx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Optical pumping causes depolarization of the collective magnetic moment</a:t>
                </a:r>
              </a:p>
              <a:p>
                <a:pPr marL="1009650" lvl="1" indent="-609600">
                  <a:lnSpc>
                    <a:spcPct val="110000"/>
                  </a:lnSpc>
                  <a:spcBef>
                    <a:spcPts val="1200"/>
                  </a:spcBef>
                  <a:buFontTx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Collisions cause atomic depolarization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𝑆𝐷</m:t>
                        </m:r>
                      </m:sub>
                    </m:sSub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1009650" lvl="1" indent="-609600">
                  <a:lnSpc>
                    <a:spcPct val="110000"/>
                  </a:lnSpc>
                  <a:spcBef>
                    <a:spcPts val="1200"/>
                  </a:spcBef>
                  <a:buFontTx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Probing the atoms causes depolarization of the collective magnetic moment at a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𝑃𝑅</m:t>
                        </m:r>
                      </m:sub>
                    </m:sSub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1009650" lvl="1" indent="-609600">
                  <a:lnSpc>
                    <a:spcPct val="110000"/>
                  </a:lnSpc>
                  <a:spcBef>
                    <a:spcPts val="1200"/>
                  </a:spcBef>
                  <a:buFontTx/>
                  <a:buAutoNum type="arabicPeriod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Atoms diffuse through inert buffer gas (limits atom-wall depolarization)</a:t>
                </a:r>
              </a:p>
              <a:p>
                <a:endParaRPr lang="en-US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98764" y="1159164"/>
                <a:ext cx="8431876" cy="4960938"/>
              </a:xfrm>
              <a:blipFill>
                <a:blip r:embed="rId2"/>
                <a:stretch>
                  <a:fillRect r="-20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F4FDDBD-255D-6CFC-E18C-964AFB8E403A}"/>
              </a:ext>
            </a:extLst>
          </p:cNvPr>
          <p:cNvSpPr txBox="1"/>
          <p:nvPr/>
        </p:nvSpPr>
        <p:spPr>
          <a:xfrm>
            <a:off x="9159736" y="4318552"/>
            <a:ext cx="2867439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By Lucas Vieira - Own work, Public Domain, </a:t>
            </a:r>
            <a:r>
              <a:rPr lang="en-US" sz="1200" dirty="0">
                <a:hlinkClick r:id="rId3"/>
              </a:rPr>
              <a:t>https://commons.wikimedia.org/w/index.php?curid=1528090</a:t>
            </a:r>
            <a:r>
              <a:rPr lang="en-US" sz="12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169206-2A8B-D2B2-EABE-FB185EAFC1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9676" y="1461052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8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0648" y="1429233"/>
            <a:ext cx="10058400" cy="4880127"/>
          </a:xfrm>
        </p:spPr>
        <p:txBody>
          <a:bodyPr/>
          <a:lstStyle/>
          <a:p>
            <a:r>
              <a:rPr lang="en-US" dirty="0" smtClean="0"/>
              <a:t>Introduction to MEG</a:t>
            </a:r>
          </a:p>
          <a:p>
            <a:r>
              <a:rPr lang="en-US" dirty="0" smtClean="0"/>
              <a:t>SERF OPMs: What is SERF?</a:t>
            </a:r>
          </a:p>
          <a:p>
            <a:pPr lvl="1"/>
            <a:r>
              <a:rPr lang="en-US" dirty="0" smtClean="0"/>
              <a:t>Specific examples of SERF OPMs</a:t>
            </a:r>
          </a:p>
          <a:p>
            <a:r>
              <a:rPr lang="en-US" dirty="0" smtClean="0"/>
              <a:t>How MEG measurements </a:t>
            </a:r>
            <a:r>
              <a:rPr lang="en-US" dirty="0"/>
              <a:t>are </a:t>
            </a:r>
            <a:r>
              <a:rPr lang="en-US" dirty="0" smtClean="0"/>
              <a:t>made</a:t>
            </a:r>
          </a:p>
          <a:p>
            <a:pPr lvl="1"/>
            <a:r>
              <a:rPr lang="en-US" dirty="0" smtClean="0"/>
              <a:t>Sandia example</a:t>
            </a:r>
          </a:p>
          <a:p>
            <a:pPr lvl="1"/>
            <a:r>
              <a:rPr lang="en-US" dirty="0" smtClean="0"/>
              <a:t>Calibrating OPM arrays</a:t>
            </a:r>
          </a:p>
          <a:p>
            <a:pPr lvl="1"/>
            <a:r>
              <a:rPr lang="en-US" dirty="0" err="1" smtClean="0"/>
              <a:t>Coregistration</a:t>
            </a:r>
            <a:endParaRPr lang="en-US" dirty="0" smtClean="0"/>
          </a:p>
          <a:p>
            <a:r>
              <a:rPr lang="en-US" dirty="0" smtClean="0"/>
              <a:t>Other OPMs for MEG</a:t>
            </a:r>
          </a:p>
          <a:p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Comparison of MEG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50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648" y="297302"/>
            <a:ext cx="10058400" cy="753016"/>
          </a:xfrm>
        </p:spPr>
        <p:txBody>
          <a:bodyPr/>
          <a:lstStyle/>
          <a:p>
            <a:r>
              <a:rPr lang="en-US" dirty="0"/>
              <a:t>Bloch Equation for a zero-field SERF OPM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387004" y="1159164"/>
                <a:ext cx="7730836" cy="4960938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𝐏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d>
                      <m:d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𝐏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𝑂𝑃</m:t>
                            </m:r>
                          </m:sub>
                        </m:sSub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𝐬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𝐏</m:t>
                            </m:r>
                          </m:e>
                        </m:d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𝑆𝐷</m:t>
                            </m:r>
                          </m:sub>
                        </m:sSub>
                        <m:r>
                          <a:rPr lang="en-US" sz="2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𝐏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𝑃𝑅</m:t>
                            </m:r>
                          </m:sub>
                        </m:sSub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𝐏</m:t>
                        </m:r>
                      </m:e>
                    </m:d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𝐷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𝛻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1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</a:endParaRPr>
              </a:p>
              <a:p>
                <a:pPr marL="569913" lvl="1" indent="-323850"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dirty="0" smtClean="0">
                    <a:solidFill>
                      <a:schemeClr val="tx1"/>
                    </a:solidFill>
                  </a:rPr>
                  <a:t>Nuclear </a:t>
                </a:r>
                <a:r>
                  <a:rPr lang="en-US" dirty="0">
                    <a:solidFill>
                      <a:schemeClr val="tx1"/>
                    </a:solidFill>
                  </a:rPr>
                  <a:t>slowing-down factor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depends on the polarization.</a:t>
                </a:r>
              </a:p>
              <a:p>
                <a:pPr marL="688975" lvl="2" indent="-227013"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US" sz="1600" dirty="0">
                    <a:solidFill>
                      <a:schemeClr val="tx1"/>
                    </a:solidFill>
                  </a:rPr>
                  <a:t>Normally,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+1.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However, in the SERF regime, both the gyromagnetic ratio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and </a:t>
                </a:r>
                <a:r>
                  <a:rPr lang="en-US" sz="1600" dirty="0">
                    <a:solidFill>
                      <a:schemeClr val="tx1"/>
                    </a:solidFill>
                  </a:rPr>
                  <a:t>the relaxation rate depends on the atomic polarization. </a:t>
                </a:r>
              </a:p>
              <a:p>
                <a:pPr marL="1192521" lvl="2" indent="-609600">
                  <a:lnSpc>
                    <a:spcPct val="110000"/>
                  </a:lnSpc>
                  <a:spcBef>
                    <a:spcPts val="1200"/>
                  </a:spcBef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 marL="1192521" lvl="2" indent="-609600">
                  <a:lnSpc>
                    <a:spcPct val="110000"/>
                  </a:lnSpc>
                  <a:spcBef>
                    <a:spcPts val="1200"/>
                  </a:spcBef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 marL="1192521" lvl="2" indent="-609600">
                  <a:lnSpc>
                    <a:spcPct val="110000"/>
                  </a:lnSpc>
                  <a:spcBef>
                    <a:spcPts val="1200"/>
                  </a:spcBef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 marL="1192521" lvl="2" indent="-609600">
                  <a:lnSpc>
                    <a:spcPct val="110000"/>
                  </a:lnSpc>
                  <a:spcBef>
                    <a:spcPts val="1200"/>
                  </a:spcBef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 marL="569913" lvl="1" indent="-344488"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dirty="0">
                    <a:solidFill>
                      <a:schemeClr val="tx1"/>
                    </a:solidFill>
                  </a:rPr>
                  <a:t>Note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(electron gyro magnetic ratio) is used </a:t>
                </a:r>
              </a:p>
              <a:p>
                <a:pPr marL="400050" lvl="1" indent="0">
                  <a:lnSpc>
                    <a:spcPct val="110000"/>
                  </a:lnSpc>
                  <a:spcBef>
                    <a:spcPts val="1200"/>
                  </a:spcBef>
                  <a:buNone/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87004" y="1159164"/>
                <a:ext cx="7730836" cy="49609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9283FF79-5D33-460A-2019-CF08DE884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984" y="2847670"/>
            <a:ext cx="4066182" cy="19672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A4EEBB-D2B9-4378-7B1D-F54692111EBD}"/>
              </a:ext>
            </a:extLst>
          </p:cNvPr>
          <p:cNvSpPr txBox="1"/>
          <p:nvPr/>
        </p:nvSpPr>
        <p:spPr>
          <a:xfrm>
            <a:off x="108158" y="6079764"/>
            <a:ext cx="786580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/>
              <a:t>Scott Seltzer, “Developments in alkali-metal atomic magnetometry,” Thesis (Ph.D.), Princeton University, 2008.</a:t>
            </a:r>
          </a:p>
          <a:p>
            <a:r>
              <a:rPr lang="en-US" sz="1200" dirty="0"/>
              <a:t>Thomas Kornack, “A test of CPT and Lorentz symmetry using a potassium-helium-3 co-magnetometer,” Thesis (Ph.D.), Princeton University, 2005.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65F7D43-1AF1-2588-6D03-E475D7FFC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951680" y="1242514"/>
            <a:ext cx="3931920" cy="258878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EFC4925-5010-94F3-58E0-6B7D5D20F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951680" y="3936422"/>
            <a:ext cx="3931920" cy="271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00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Sensitivity Limits</a:t>
            </a:r>
          </a:p>
        </p:txBody>
      </p:sp>
      <p:sp>
        <p:nvSpPr>
          <p:cNvPr id="307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2481264"/>
            <a:ext cx="4038600" cy="38766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Atom shot noise limit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Decoherence limits noise to </a:t>
            </a:r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en-US" altLang="en-US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>
                <a:solidFill>
                  <a:schemeClr val="tx1"/>
                </a:solidFill>
              </a:rPr>
              <a:t>scaling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Sensitivity improved by increasing </a:t>
            </a:r>
            <a:r>
              <a:rPr lang="en-US" altLang="en-US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24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 dirty="0">
                <a:solidFill>
                  <a:schemeClr val="tx1"/>
                </a:solidFill>
              </a:rPr>
              <a:t> or </a:t>
            </a:r>
            <a:r>
              <a:rPr lang="en-US" altLang="en-US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Most AMs do not operate at this limit.</a:t>
            </a:r>
          </a:p>
        </p:txBody>
      </p:sp>
      <p:sp>
        <p:nvSpPr>
          <p:cNvPr id="308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659880" y="2570164"/>
            <a:ext cx="4343400" cy="34067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Photon shot noise limit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Most </a:t>
            </a:r>
            <a:r>
              <a:rPr lang="en-US" altLang="en-US" sz="2400" dirty="0" smtClean="0">
                <a:solidFill>
                  <a:schemeClr val="tx1"/>
                </a:solidFill>
              </a:rPr>
              <a:t>OPM</a:t>
            </a:r>
            <a:r>
              <a:rPr lang="en-US" altLang="en-US" sz="2400" dirty="0" smtClean="0">
                <a:solidFill>
                  <a:schemeClr val="tx1"/>
                </a:solidFill>
              </a:rPr>
              <a:t>s </a:t>
            </a:r>
            <a:r>
              <a:rPr lang="en-US" altLang="en-US" sz="2400" dirty="0">
                <a:solidFill>
                  <a:schemeClr val="tx1"/>
                </a:solidFill>
              </a:rPr>
              <a:t>operate at or near the photon shot noise limit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solidFill>
                  <a:schemeClr val="tx1"/>
                </a:solidFill>
              </a:rPr>
              <a:t>Probe intensity contributes to </a:t>
            </a:r>
            <a:r>
              <a:rPr lang="en-US" altLang="en-US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24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 i="1" baseline="30000" dirty="0">
                <a:solidFill>
                  <a:schemeClr val="tx1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</a:rPr>
              <a:t>so </a:t>
            </a:r>
            <a:r>
              <a:rPr lang="en-US" altLang="en-US" sz="24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2400" i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en-US" sz="2400" dirty="0">
                <a:solidFill>
                  <a:schemeClr val="tx1"/>
                </a:solidFill>
              </a:rPr>
              <a:t> cannot be made arbitrarily high.</a:t>
            </a:r>
          </a:p>
        </p:txBody>
      </p:sp>
      <p:sp>
        <p:nvSpPr>
          <p:cNvPr id="3081" name="Text Box 6"/>
          <p:cNvSpPr txBox="1">
            <a:spLocks noChangeArrowheads="1"/>
          </p:cNvSpPr>
          <p:nvPr/>
        </p:nvSpPr>
        <p:spPr bwMode="auto">
          <a:xfrm>
            <a:off x="4155462" y="1460500"/>
            <a:ext cx="1571264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defTabSz="91440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</a:rPr>
              <a:t>Magnetic </a:t>
            </a:r>
          </a:p>
          <a:p>
            <a:pPr algn="ctr" defTabSz="91440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</a:rPr>
              <a:t>Sensitivity</a:t>
            </a:r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6016625" y="1462089"/>
          <a:ext cx="138430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3" imgW="787320" imgH="431640" progId="Equation.3">
                  <p:embed/>
                </p:oleObj>
              </mc:Choice>
              <mc:Fallback>
                <p:oleObj name="Equation" r:id="rId3" imgW="787320" imgH="431640" progId="Equation.3">
                  <p:embed/>
                  <p:pic>
                    <p:nvPicPr>
                      <p:cNvPr id="307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25" y="1462089"/>
                        <a:ext cx="1384300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9"/>
          <p:cNvGraphicFramePr>
            <a:graphicFrameLocks noChangeAspect="1"/>
          </p:cNvGraphicFramePr>
          <p:nvPr>
            <p:extLst/>
          </p:nvPr>
        </p:nvGraphicFramePr>
        <p:xfrm>
          <a:off x="1450341" y="3076576"/>
          <a:ext cx="158591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5" imgW="901440" imgH="457200" progId="Equation.3">
                  <p:embed/>
                </p:oleObj>
              </mc:Choice>
              <mc:Fallback>
                <p:oleObj name="Equation" r:id="rId5" imgW="901440" imgH="457200" progId="Equation.3">
                  <p:embed/>
                  <p:pic>
                    <p:nvPicPr>
                      <p:cNvPr id="307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0341" y="3076576"/>
                        <a:ext cx="1585913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11"/>
          <p:cNvGraphicFramePr>
            <a:graphicFrameLocks noChangeAspect="1"/>
          </p:cNvGraphicFramePr>
          <p:nvPr>
            <p:extLst/>
          </p:nvPr>
        </p:nvGraphicFramePr>
        <p:xfrm>
          <a:off x="7036118" y="2924176"/>
          <a:ext cx="299085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7" imgW="1701720" imgH="533160" progId="Equation.3">
                  <p:embed/>
                </p:oleObj>
              </mc:Choice>
              <mc:Fallback>
                <p:oleObj name="Equation" r:id="rId7" imgW="1701720" imgH="533160" progId="Equation.3">
                  <p:embed/>
                  <p:pic>
                    <p:nvPicPr>
                      <p:cNvPr id="3076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6118" y="2924176"/>
                        <a:ext cx="299085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3137853" y="3005139"/>
            <a:ext cx="3200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i="1" dirty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altLang="en-US" sz="1400" dirty="0">
                <a:solidFill>
                  <a:srgbClr val="000000"/>
                </a:solidFill>
              </a:rPr>
              <a:t>  = gyromagnetic ratio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1400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400" dirty="0">
                <a:solidFill>
                  <a:srgbClr val="000000"/>
                </a:solidFill>
              </a:rPr>
              <a:t> = transverse coherence time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1400" dirty="0">
                <a:solidFill>
                  <a:srgbClr val="000000"/>
                </a:solidFill>
              </a:rPr>
              <a:t> = number of atoms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i="1" dirty="0">
                <a:solidFill>
                  <a:srgbClr val="000000"/>
                </a:solidFill>
                <a:latin typeface="Symbol" pitchFamily="18" charset="2"/>
              </a:rPr>
              <a:t>t</a:t>
            </a:r>
            <a:r>
              <a:rPr lang="en-US" altLang="en-US" sz="1400" dirty="0">
                <a:solidFill>
                  <a:srgbClr val="000000"/>
                </a:solidFill>
              </a:rPr>
              <a:t>  = measurement time</a:t>
            </a:r>
          </a:p>
        </p:txBody>
      </p:sp>
    </p:spTree>
    <p:extLst>
      <p:ext uri="{BB962C8B-B14F-4D97-AF65-F5344CB8AC3E}">
        <p14:creationId xmlns:p14="http://schemas.microsoft.com/office/powerpoint/2010/main" val="243199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4"/>
          <p:cNvSpPr>
            <a:spLocks noChangeArrowheads="1"/>
          </p:cNvSpPr>
          <p:nvPr/>
        </p:nvSpPr>
        <p:spPr bwMode="auto">
          <a:xfrm>
            <a:off x="2390515" y="1747892"/>
            <a:ext cx="1500188" cy="11636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0" name="Line 5"/>
          <p:cNvSpPr>
            <a:spLocks noChangeShapeType="1"/>
          </p:cNvSpPr>
          <p:nvPr/>
        </p:nvSpPr>
        <p:spPr bwMode="auto">
          <a:xfrm>
            <a:off x="2622290" y="2236842"/>
            <a:ext cx="204788" cy="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1" name="Line 6"/>
          <p:cNvSpPr>
            <a:spLocks noChangeShapeType="1"/>
          </p:cNvSpPr>
          <p:nvPr/>
        </p:nvSpPr>
        <p:spPr bwMode="auto">
          <a:xfrm>
            <a:off x="2936616" y="2008242"/>
            <a:ext cx="123825" cy="109538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2" name="Line 7"/>
          <p:cNvSpPr>
            <a:spLocks noChangeShapeType="1"/>
          </p:cNvSpPr>
          <p:nvPr/>
        </p:nvSpPr>
        <p:spPr bwMode="auto">
          <a:xfrm flipH="1">
            <a:off x="3155690" y="2184455"/>
            <a:ext cx="204788" cy="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3" name="Line 8"/>
          <p:cNvSpPr>
            <a:spLocks noChangeShapeType="1"/>
          </p:cNvSpPr>
          <p:nvPr/>
        </p:nvSpPr>
        <p:spPr bwMode="auto">
          <a:xfrm flipH="1" flipV="1">
            <a:off x="2965190" y="2546406"/>
            <a:ext cx="114300" cy="147637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4" name="Line 9"/>
          <p:cNvSpPr>
            <a:spLocks noChangeShapeType="1"/>
          </p:cNvSpPr>
          <p:nvPr/>
        </p:nvSpPr>
        <p:spPr bwMode="auto">
          <a:xfrm flipH="1">
            <a:off x="3498590" y="1803455"/>
            <a:ext cx="95250" cy="157162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5" name="Line 10"/>
          <p:cNvSpPr>
            <a:spLocks noChangeShapeType="1"/>
          </p:cNvSpPr>
          <p:nvPr/>
        </p:nvSpPr>
        <p:spPr bwMode="auto">
          <a:xfrm>
            <a:off x="3460490" y="2608318"/>
            <a:ext cx="152400" cy="161925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6" name="Line 11"/>
          <p:cNvSpPr>
            <a:spLocks noChangeShapeType="1"/>
          </p:cNvSpPr>
          <p:nvPr/>
        </p:nvSpPr>
        <p:spPr bwMode="auto">
          <a:xfrm flipH="1">
            <a:off x="2646104" y="2413055"/>
            <a:ext cx="109537" cy="11430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7" name="Line 12"/>
          <p:cNvSpPr>
            <a:spLocks noChangeShapeType="1"/>
          </p:cNvSpPr>
          <p:nvPr/>
        </p:nvSpPr>
        <p:spPr bwMode="auto">
          <a:xfrm>
            <a:off x="3312854" y="2775005"/>
            <a:ext cx="204787" cy="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8" name="Line 13"/>
          <p:cNvSpPr>
            <a:spLocks noChangeShapeType="1"/>
          </p:cNvSpPr>
          <p:nvPr/>
        </p:nvSpPr>
        <p:spPr bwMode="auto">
          <a:xfrm>
            <a:off x="3146166" y="1827267"/>
            <a:ext cx="123825" cy="109538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39" name="Line 14"/>
          <p:cNvSpPr>
            <a:spLocks noChangeShapeType="1"/>
          </p:cNvSpPr>
          <p:nvPr/>
        </p:nvSpPr>
        <p:spPr bwMode="auto">
          <a:xfrm flipH="1">
            <a:off x="2688965" y="2093967"/>
            <a:ext cx="204788" cy="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0" name="Line 15"/>
          <p:cNvSpPr>
            <a:spLocks noChangeShapeType="1"/>
          </p:cNvSpPr>
          <p:nvPr/>
        </p:nvSpPr>
        <p:spPr bwMode="auto">
          <a:xfrm flipH="1" flipV="1">
            <a:off x="3222365" y="2413056"/>
            <a:ext cx="114300" cy="147637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1" name="Line 16"/>
          <p:cNvSpPr>
            <a:spLocks noChangeShapeType="1"/>
          </p:cNvSpPr>
          <p:nvPr/>
        </p:nvSpPr>
        <p:spPr bwMode="auto">
          <a:xfrm flipH="1">
            <a:off x="2560378" y="1927280"/>
            <a:ext cx="95250" cy="157162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2" name="Line 17"/>
          <p:cNvSpPr>
            <a:spLocks noChangeShapeType="1"/>
          </p:cNvSpPr>
          <p:nvPr/>
        </p:nvSpPr>
        <p:spPr bwMode="auto">
          <a:xfrm>
            <a:off x="3636703" y="2222556"/>
            <a:ext cx="152400" cy="161925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3" name="Line 18"/>
          <p:cNvSpPr>
            <a:spLocks noChangeShapeType="1"/>
          </p:cNvSpPr>
          <p:nvPr/>
        </p:nvSpPr>
        <p:spPr bwMode="auto">
          <a:xfrm flipH="1">
            <a:off x="3660515" y="2508305"/>
            <a:ext cx="109538" cy="11430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4" name="Line 19"/>
          <p:cNvSpPr>
            <a:spLocks noChangeShapeType="1"/>
          </p:cNvSpPr>
          <p:nvPr/>
        </p:nvSpPr>
        <p:spPr bwMode="auto">
          <a:xfrm>
            <a:off x="2774690" y="2389242"/>
            <a:ext cx="204788" cy="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5" name="Line 21"/>
          <p:cNvSpPr>
            <a:spLocks noChangeShapeType="1"/>
          </p:cNvSpPr>
          <p:nvPr/>
        </p:nvSpPr>
        <p:spPr bwMode="auto">
          <a:xfrm flipH="1">
            <a:off x="3308090" y="2336855"/>
            <a:ext cx="204788" cy="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6" name="Line 22"/>
          <p:cNvSpPr>
            <a:spLocks noChangeShapeType="1"/>
          </p:cNvSpPr>
          <p:nvPr/>
        </p:nvSpPr>
        <p:spPr bwMode="auto">
          <a:xfrm flipH="1" flipV="1">
            <a:off x="3117590" y="2698806"/>
            <a:ext cx="114300" cy="147637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7" name="Line 23"/>
          <p:cNvSpPr>
            <a:spLocks noChangeShapeType="1"/>
          </p:cNvSpPr>
          <p:nvPr/>
        </p:nvSpPr>
        <p:spPr bwMode="auto">
          <a:xfrm flipH="1">
            <a:off x="2888990" y="2698805"/>
            <a:ext cx="95250" cy="157162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8" name="Line 24"/>
          <p:cNvSpPr>
            <a:spLocks noChangeShapeType="1"/>
          </p:cNvSpPr>
          <p:nvPr/>
        </p:nvSpPr>
        <p:spPr bwMode="auto">
          <a:xfrm>
            <a:off x="2479415" y="2232081"/>
            <a:ext cx="152400" cy="161925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49" name="Line 25"/>
          <p:cNvSpPr>
            <a:spLocks noChangeShapeType="1"/>
          </p:cNvSpPr>
          <p:nvPr/>
        </p:nvSpPr>
        <p:spPr bwMode="auto">
          <a:xfrm flipH="1">
            <a:off x="2798504" y="2565455"/>
            <a:ext cx="109537" cy="11430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50" name="Line 26"/>
          <p:cNvSpPr>
            <a:spLocks noChangeShapeType="1"/>
          </p:cNvSpPr>
          <p:nvPr/>
        </p:nvSpPr>
        <p:spPr bwMode="auto">
          <a:xfrm>
            <a:off x="3560504" y="2051105"/>
            <a:ext cx="204787" cy="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51" name="Line 27"/>
          <p:cNvSpPr>
            <a:spLocks noChangeShapeType="1"/>
          </p:cNvSpPr>
          <p:nvPr/>
        </p:nvSpPr>
        <p:spPr bwMode="auto">
          <a:xfrm>
            <a:off x="3298566" y="1979667"/>
            <a:ext cx="123825" cy="109538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52" name="Line 28"/>
          <p:cNvSpPr>
            <a:spLocks noChangeShapeType="1"/>
          </p:cNvSpPr>
          <p:nvPr/>
        </p:nvSpPr>
        <p:spPr bwMode="auto">
          <a:xfrm flipH="1" flipV="1">
            <a:off x="2746115" y="1836792"/>
            <a:ext cx="114300" cy="147638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53" name="Line 29"/>
          <p:cNvSpPr>
            <a:spLocks noChangeShapeType="1"/>
          </p:cNvSpPr>
          <p:nvPr/>
        </p:nvSpPr>
        <p:spPr bwMode="auto">
          <a:xfrm flipH="1">
            <a:off x="2488940" y="2584505"/>
            <a:ext cx="95250" cy="157162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54" name="Line 30"/>
          <p:cNvSpPr>
            <a:spLocks noChangeShapeType="1"/>
          </p:cNvSpPr>
          <p:nvPr/>
        </p:nvSpPr>
        <p:spPr bwMode="auto">
          <a:xfrm flipH="1">
            <a:off x="3050915" y="2374955"/>
            <a:ext cx="109538" cy="114300"/>
          </a:xfrm>
          <a:prstGeom prst="line">
            <a:avLst/>
          </a:prstGeom>
          <a:noFill/>
          <a:ln w="19050">
            <a:solidFill>
              <a:srgbClr val="618FF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sp>
        <p:nvSpPr>
          <p:cNvPr id="155" name="Text Box 31"/>
          <p:cNvSpPr txBox="1">
            <a:spLocks noChangeArrowheads="1"/>
          </p:cNvSpPr>
          <p:nvPr/>
        </p:nvSpPr>
        <p:spPr bwMode="auto">
          <a:xfrm>
            <a:off x="1798379" y="1125592"/>
            <a:ext cx="2069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altLang="en-US" sz="2000" kern="0" dirty="0">
                <a:solidFill>
                  <a:srgbClr val="000000"/>
                </a:solidFill>
              </a:rPr>
              <a:t>Alkali Vapor Cell</a:t>
            </a:r>
          </a:p>
        </p:txBody>
      </p:sp>
      <p:sp>
        <p:nvSpPr>
          <p:cNvPr id="156" name="Text Box 32"/>
          <p:cNvSpPr txBox="1">
            <a:spLocks noChangeArrowheads="1"/>
          </p:cNvSpPr>
          <p:nvPr/>
        </p:nvSpPr>
        <p:spPr bwMode="auto">
          <a:xfrm>
            <a:off x="2211129" y="2944868"/>
            <a:ext cx="21478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>
              <a:defRPr/>
            </a:pPr>
            <a:r>
              <a:rPr lang="en-US" altLang="en-US" kern="0">
                <a:solidFill>
                  <a:srgbClr val="000000"/>
                </a:solidFill>
              </a:rPr>
              <a:t>Randomly oriented atomic spins</a:t>
            </a:r>
          </a:p>
        </p:txBody>
      </p:sp>
      <p:sp>
        <p:nvSpPr>
          <p:cNvPr id="157" name="Line 33"/>
          <p:cNvSpPr>
            <a:spLocks noChangeShapeType="1"/>
          </p:cNvSpPr>
          <p:nvPr/>
        </p:nvSpPr>
        <p:spPr bwMode="auto">
          <a:xfrm flipV="1">
            <a:off x="2649278" y="2706742"/>
            <a:ext cx="150812" cy="3190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defRPr/>
            </a:pPr>
            <a:endParaRPr lang="en-US" sz="1400" kern="0">
              <a:solidFill>
                <a:srgbClr val="000000"/>
              </a:solidFill>
            </a:endParaRPr>
          </a:p>
        </p:txBody>
      </p:sp>
      <p:grpSp>
        <p:nvGrpSpPr>
          <p:cNvPr id="158" name="Group 158"/>
          <p:cNvGrpSpPr>
            <a:grpSpLocks/>
          </p:cNvGrpSpPr>
          <p:nvPr/>
        </p:nvGrpSpPr>
        <p:grpSpPr bwMode="auto">
          <a:xfrm>
            <a:off x="6536204" y="1076949"/>
            <a:ext cx="3338512" cy="2465388"/>
            <a:chOff x="2971" y="788"/>
            <a:chExt cx="2103" cy="1553"/>
          </a:xfrm>
        </p:grpSpPr>
        <p:sp>
          <p:nvSpPr>
            <p:cNvPr id="159" name="Rectangle 34"/>
            <p:cNvSpPr>
              <a:spLocks noChangeArrowheads="1"/>
            </p:cNvSpPr>
            <p:nvPr/>
          </p:nvSpPr>
          <p:spPr bwMode="auto">
            <a:xfrm>
              <a:off x="3798" y="1180"/>
              <a:ext cx="945" cy="73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60" name="Text Box 60"/>
            <p:cNvSpPr txBox="1">
              <a:spLocks noChangeArrowheads="1"/>
            </p:cNvSpPr>
            <p:nvPr/>
          </p:nvSpPr>
          <p:spPr bwMode="auto">
            <a:xfrm>
              <a:off x="3668" y="788"/>
              <a:ext cx="12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en-US" altLang="en-US" sz="2000" kern="0">
                  <a:solidFill>
                    <a:srgbClr val="000000"/>
                  </a:solidFill>
                </a:rPr>
                <a:t>Optical pumping</a:t>
              </a:r>
            </a:p>
          </p:txBody>
        </p:sp>
        <p:sp>
          <p:nvSpPr>
            <p:cNvPr id="161" name="Text Box 61"/>
            <p:cNvSpPr txBox="1">
              <a:spLocks noChangeArrowheads="1"/>
            </p:cNvSpPr>
            <p:nvPr/>
          </p:nvSpPr>
          <p:spPr bwMode="auto">
            <a:xfrm>
              <a:off x="3721" y="1934"/>
              <a:ext cx="1353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en-US" kern="0">
                  <a:solidFill>
                    <a:srgbClr val="000000"/>
                  </a:solidFill>
                </a:rPr>
                <a:t>Spins align with the pump beam</a:t>
              </a:r>
            </a:p>
          </p:txBody>
        </p:sp>
        <p:sp>
          <p:nvSpPr>
            <p:cNvPr id="162" name="Line 63"/>
            <p:cNvSpPr>
              <a:spLocks noChangeShapeType="1"/>
            </p:cNvSpPr>
            <p:nvPr/>
          </p:nvSpPr>
          <p:spPr bwMode="auto">
            <a:xfrm>
              <a:off x="3883" y="1260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63" name="Line 64"/>
            <p:cNvSpPr>
              <a:spLocks noChangeShapeType="1"/>
            </p:cNvSpPr>
            <p:nvPr/>
          </p:nvSpPr>
          <p:spPr bwMode="auto">
            <a:xfrm>
              <a:off x="4097" y="125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64" name="Line 65"/>
            <p:cNvSpPr>
              <a:spLocks noChangeShapeType="1"/>
            </p:cNvSpPr>
            <p:nvPr/>
          </p:nvSpPr>
          <p:spPr bwMode="auto">
            <a:xfrm>
              <a:off x="4137" y="1407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65" name="Line 66"/>
            <p:cNvSpPr>
              <a:spLocks noChangeShapeType="1"/>
            </p:cNvSpPr>
            <p:nvPr/>
          </p:nvSpPr>
          <p:spPr bwMode="auto">
            <a:xfrm>
              <a:off x="4171" y="1548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66" name="Line 67"/>
            <p:cNvSpPr>
              <a:spLocks noChangeShapeType="1"/>
            </p:cNvSpPr>
            <p:nvPr/>
          </p:nvSpPr>
          <p:spPr bwMode="auto">
            <a:xfrm>
              <a:off x="4536" y="162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67" name="Line 68"/>
            <p:cNvSpPr>
              <a:spLocks noChangeShapeType="1"/>
            </p:cNvSpPr>
            <p:nvPr/>
          </p:nvSpPr>
          <p:spPr bwMode="auto">
            <a:xfrm>
              <a:off x="4352" y="166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68" name="Line 69"/>
            <p:cNvSpPr>
              <a:spLocks noChangeShapeType="1"/>
            </p:cNvSpPr>
            <p:nvPr/>
          </p:nvSpPr>
          <p:spPr bwMode="auto">
            <a:xfrm>
              <a:off x="4459" y="183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69" name="Line 70"/>
            <p:cNvSpPr>
              <a:spLocks noChangeShapeType="1"/>
            </p:cNvSpPr>
            <p:nvPr/>
          </p:nvSpPr>
          <p:spPr bwMode="auto">
            <a:xfrm>
              <a:off x="4568" y="128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0" name="Line 71"/>
            <p:cNvSpPr>
              <a:spLocks noChangeShapeType="1"/>
            </p:cNvSpPr>
            <p:nvPr/>
          </p:nvSpPr>
          <p:spPr bwMode="auto">
            <a:xfrm>
              <a:off x="4305" y="1744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1" name="Line 72"/>
            <p:cNvSpPr>
              <a:spLocks noChangeShapeType="1"/>
            </p:cNvSpPr>
            <p:nvPr/>
          </p:nvSpPr>
          <p:spPr bwMode="auto">
            <a:xfrm>
              <a:off x="4514" y="1460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2" name="Line 73"/>
            <p:cNvSpPr>
              <a:spLocks noChangeShapeType="1"/>
            </p:cNvSpPr>
            <p:nvPr/>
          </p:nvSpPr>
          <p:spPr bwMode="auto">
            <a:xfrm>
              <a:off x="4336" y="1534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3" name="Line 74"/>
            <p:cNvSpPr>
              <a:spLocks noChangeShapeType="1"/>
            </p:cNvSpPr>
            <p:nvPr/>
          </p:nvSpPr>
          <p:spPr bwMode="auto">
            <a:xfrm>
              <a:off x="4577" y="173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4" name="Line 75"/>
            <p:cNvSpPr>
              <a:spLocks noChangeShapeType="1"/>
            </p:cNvSpPr>
            <p:nvPr/>
          </p:nvSpPr>
          <p:spPr bwMode="auto">
            <a:xfrm>
              <a:off x="3835" y="143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5" name="Line 76"/>
            <p:cNvSpPr>
              <a:spLocks noChangeShapeType="1"/>
            </p:cNvSpPr>
            <p:nvPr/>
          </p:nvSpPr>
          <p:spPr bwMode="auto">
            <a:xfrm>
              <a:off x="3961" y="1531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6" name="Line 77"/>
            <p:cNvSpPr>
              <a:spLocks noChangeShapeType="1"/>
            </p:cNvSpPr>
            <p:nvPr/>
          </p:nvSpPr>
          <p:spPr bwMode="auto">
            <a:xfrm>
              <a:off x="4094" y="1683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7" name="Line 78"/>
            <p:cNvSpPr>
              <a:spLocks noChangeShapeType="1"/>
            </p:cNvSpPr>
            <p:nvPr/>
          </p:nvSpPr>
          <p:spPr bwMode="auto">
            <a:xfrm>
              <a:off x="3888" y="176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8" name="Line 79"/>
            <p:cNvSpPr>
              <a:spLocks noChangeShapeType="1"/>
            </p:cNvSpPr>
            <p:nvPr/>
          </p:nvSpPr>
          <p:spPr bwMode="auto">
            <a:xfrm>
              <a:off x="4124" y="1819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9" name="Line 80"/>
            <p:cNvSpPr>
              <a:spLocks noChangeShapeType="1"/>
            </p:cNvSpPr>
            <p:nvPr/>
          </p:nvSpPr>
          <p:spPr bwMode="auto">
            <a:xfrm>
              <a:off x="3979" y="135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80" name="Line 81"/>
            <p:cNvSpPr>
              <a:spLocks noChangeShapeType="1"/>
            </p:cNvSpPr>
            <p:nvPr/>
          </p:nvSpPr>
          <p:spPr bwMode="auto">
            <a:xfrm>
              <a:off x="4343" y="1328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81" name="Line 82"/>
            <p:cNvSpPr>
              <a:spLocks noChangeShapeType="1"/>
            </p:cNvSpPr>
            <p:nvPr/>
          </p:nvSpPr>
          <p:spPr bwMode="auto">
            <a:xfrm>
              <a:off x="3914" y="162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82" name="AutoShape 83"/>
            <p:cNvSpPr>
              <a:spLocks noChangeArrowheads="1"/>
            </p:cNvSpPr>
            <p:nvPr/>
          </p:nvSpPr>
          <p:spPr bwMode="auto">
            <a:xfrm>
              <a:off x="3227" y="1269"/>
              <a:ext cx="509" cy="576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C012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83" name="AutoShape 84"/>
            <p:cNvSpPr>
              <a:spLocks noChangeArrowheads="1"/>
            </p:cNvSpPr>
            <p:nvPr/>
          </p:nvSpPr>
          <p:spPr bwMode="auto">
            <a:xfrm>
              <a:off x="3094" y="1323"/>
              <a:ext cx="403" cy="252"/>
            </a:xfrm>
            <a:prstGeom prst="curvedDownArrow">
              <a:avLst>
                <a:gd name="adj1" fmla="val 31984"/>
                <a:gd name="adj2" fmla="val 63968"/>
                <a:gd name="adj3" fmla="val 33333"/>
              </a:avLst>
            </a:prstGeom>
            <a:solidFill>
              <a:srgbClr val="618FF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84" name="Text Box 85"/>
            <p:cNvSpPr txBox="1">
              <a:spLocks noChangeArrowheads="1"/>
            </p:cNvSpPr>
            <p:nvPr/>
          </p:nvSpPr>
          <p:spPr bwMode="auto">
            <a:xfrm>
              <a:off x="3225" y="1780"/>
              <a:ext cx="66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en-US" sz="1400" kern="0">
                  <a:solidFill>
                    <a:srgbClr val="000000"/>
                  </a:solidFill>
                </a:rPr>
                <a:t>Pump beam</a:t>
              </a:r>
            </a:p>
          </p:txBody>
        </p:sp>
        <p:sp>
          <p:nvSpPr>
            <p:cNvPr id="185" name="Text Box 86"/>
            <p:cNvSpPr txBox="1">
              <a:spLocks noChangeArrowheads="1"/>
            </p:cNvSpPr>
            <p:nvPr/>
          </p:nvSpPr>
          <p:spPr bwMode="auto">
            <a:xfrm>
              <a:off x="2971" y="988"/>
              <a:ext cx="82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en-US" sz="1400" kern="0">
                  <a:solidFill>
                    <a:srgbClr val="000000"/>
                  </a:solidFill>
                </a:rPr>
                <a:t>Circular</a:t>
              </a:r>
            </a:p>
            <a:p>
              <a:pPr defTabSz="914400">
                <a:defRPr/>
              </a:pPr>
              <a:r>
                <a:rPr lang="en-US" altLang="en-US" sz="1400" kern="0">
                  <a:solidFill>
                    <a:srgbClr val="000000"/>
                  </a:solidFill>
                </a:rPr>
                <a:t>polarization</a:t>
              </a:r>
            </a:p>
          </p:txBody>
        </p:sp>
      </p:grpSp>
      <p:grpSp>
        <p:nvGrpSpPr>
          <p:cNvPr id="186" name="Group 159"/>
          <p:cNvGrpSpPr>
            <a:grpSpLocks/>
          </p:cNvGrpSpPr>
          <p:nvPr/>
        </p:nvGrpSpPr>
        <p:grpSpPr bwMode="auto">
          <a:xfrm>
            <a:off x="1801553" y="3668514"/>
            <a:ext cx="3249612" cy="2649537"/>
            <a:chOff x="663" y="2427"/>
            <a:chExt cx="2047" cy="1669"/>
          </a:xfrm>
        </p:grpSpPr>
        <p:sp>
          <p:nvSpPr>
            <p:cNvPr id="187" name="Rectangle 88"/>
            <p:cNvSpPr>
              <a:spLocks noChangeArrowheads="1"/>
            </p:cNvSpPr>
            <p:nvPr/>
          </p:nvSpPr>
          <p:spPr bwMode="auto">
            <a:xfrm>
              <a:off x="1433" y="2853"/>
              <a:ext cx="945" cy="73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88" name="Text Box 89"/>
            <p:cNvSpPr txBox="1">
              <a:spLocks noChangeArrowheads="1"/>
            </p:cNvSpPr>
            <p:nvPr/>
          </p:nvSpPr>
          <p:spPr bwMode="auto">
            <a:xfrm>
              <a:off x="663" y="2427"/>
              <a:ext cx="204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en-US" altLang="en-US" sz="2000" kern="0" dirty="0">
                  <a:solidFill>
                    <a:srgbClr val="000000"/>
                  </a:solidFill>
                </a:rPr>
                <a:t>Apply Small Magnetic Field</a:t>
              </a:r>
            </a:p>
          </p:txBody>
        </p:sp>
        <p:sp>
          <p:nvSpPr>
            <p:cNvPr id="189" name="Text Box 90"/>
            <p:cNvSpPr txBox="1">
              <a:spLocks noChangeArrowheads="1"/>
            </p:cNvSpPr>
            <p:nvPr/>
          </p:nvSpPr>
          <p:spPr bwMode="auto">
            <a:xfrm>
              <a:off x="1356" y="3607"/>
              <a:ext cx="1353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en-US" kern="0">
                  <a:solidFill>
                    <a:srgbClr val="000000"/>
                  </a:solidFill>
                </a:rPr>
                <a:t>Spins precess due to magnetic field</a:t>
              </a:r>
            </a:p>
          </p:txBody>
        </p:sp>
        <p:sp>
          <p:nvSpPr>
            <p:cNvPr id="190" name="Line 91"/>
            <p:cNvSpPr>
              <a:spLocks noChangeShapeType="1"/>
            </p:cNvSpPr>
            <p:nvPr/>
          </p:nvSpPr>
          <p:spPr bwMode="auto">
            <a:xfrm rot="-689907">
              <a:off x="1479" y="2949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91" name="Line 92"/>
            <p:cNvSpPr>
              <a:spLocks noChangeShapeType="1"/>
            </p:cNvSpPr>
            <p:nvPr/>
          </p:nvSpPr>
          <p:spPr bwMode="auto">
            <a:xfrm rot="-689907">
              <a:off x="1676" y="295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92" name="Line 93"/>
            <p:cNvSpPr>
              <a:spLocks noChangeShapeType="1"/>
            </p:cNvSpPr>
            <p:nvPr/>
          </p:nvSpPr>
          <p:spPr bwMode="auto">
            <a:xfrm rot="-689907">
              <a:off x="1745" y="309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93" name="Line 94"/>
            <p:cNvSpPr>
              <a:spLocks noChangeShapeType="1"/>
            </p:cNvSpPr>
            <p:nvPr/>
          </p:nvSpPr>
          <p:spPr bwMode="auto">
            <a:xfrm rot="-689907">
              <a:off x="1807" y="3227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94" name="Line 95"/>
            <p:cNvSpPr>
              <a:spLocks noChangeShapeType="1"/>
            </p:cNvSpPr>
            <p:nvPr/>
          </p:nvSpPr>
          <p:spPr bwMode="auto">
            <a:xfrm rot="-689907">
              <a:off x="2179" y="3227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95" name="Line 96"/>
            <p:cNvSpPr>
              <a:spLocks noChangeShapeType="1"/>
            </p:cNvSpPr>
            <p:nvPr/>
          </p:nvSpPr>
          <p:spPr bwMode="auto">
            <a:xfrm rot="-689907">
              <a:off x="2007" y="3303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96" name="Line 97"/>
            <p:cNvSpPr>
              <a:spLocks noChangeShapeType="1"/>
            </p:cNvSpPr>
            <p:nvPr/>
          </p:nvSpPr>
          <p:spPr bwMode="auto">
            <a:xfrm rot="-689907">
              <a:off x="2116" y="351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97" name="Line 98"/>
            <p:cNvSpPr>
              <a:spLocks noChangeShapeType="1"/>
            </p:cNvSpPr>
            <p:nvPr/>
          </p:nvSpPr>
          <p:spPr bwMode="auto">
            <a:xfrm rot="-689907">
              <a:off x="2161" y="2933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98" name="Line 99"/>
            <p:cNvSpPr>
              <a:spLocks noChangeShapeType="1"/>
            </p:cNvSpPr>
            <p:nvPr/>
          </p:nvSpPr>
          <p:spPr bwMode="auto">
            <a:xfrm rot="-689907">
              <a:off x="1977" y="3393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99" name="Line 100"/>
            <p:cNvSpPr>
              <a:spLocks noChangeShapeType="1"/>
            </p:cNvSpPr>
            <p:nvPr/>
          </p:nvSpPr>
          <p:spPr bwMode="auto">
            <a:xfrm rot="-689907">
              <a:off x="2125" y="3073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0" name="Line 101"/>
            <p:cNvSpPr>
              <a:spLocks noChangeShapeType="1"/>
            </p:cNvSpPr>
            <p:nvPr/>
          </p:nvSpPr>
          <p:spPr bwMode="auto">
            <a:xfrm rot="-689907">
              <a:off x="1965" y="3181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1" name="Line 102"/>
            <p:cNvSpPr>
              <a:spLocks noChangeShapeType="1"/>
            </p:cNvSpPr>
            <p:nvPr/>
          </p:nvSpPr>
          <p:spPr bwMode="auto">
            <a:xfrm rot="-689907">
              <a:off x="2212" y="3391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2" name="Line 103"/>
            <p:cNvSpPr>
              <a:spLocks noChangeShapeType="1"/>
            </p:cNvSpPr>
            <p:nvPr/>
          </p:nvSpPr>
          <p:spPr bwMode="auto">
            <a:xfrm rot="-689907">
              <a:off x="1455" y="3184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3" name="Line 104"/>
            <p:cNvSpPr>
              <a:spLocks noChangeShapeType="1"/>
            </p:cNvSpPr>
            <p:nvPr/>
          </p:nvSpPr>
          <p:spPr bwMode="auto">
            <a:xfrm rot="-689907">
              <a:off x="1597" y="3253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4" name="Line 105"/>
            <p:cNvSpPr>
              <a:spLocks noChangeShapeType="1"/>
            </p:cNvSpPr>
            <p:nvPr/>
          </p:nvSpPr>
          <p:spPr bwMode="auto">
            <a:xfrm rot="-689907">
              <a:off x="1758" y="337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5" name="Line 106"/>
            <p:cNvSpPr>
              <a:spLocks noChangeShapeType="1"/>
            </p:cNvSpPr>
            <p:nvPr/>
          </p:nvSpPr>
          <p:spPr bwMode="auto">
            <a:xfrm rot="-689907">
              <a:off x="1530" y="350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6" name="Line 107"/>
            <p:cNvSpPr>
              <a:spLocks noChangeShapeType="1"/>
            </p:cNvSpPr>
            <p:nvPr/>
          </p:nvSpPr>
          <p:spPr bwMode="auto">
            <a:xfrm rot="-689907">
              <a:off x="1815" y="350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7" name="Line 108"/>
            <p:cNvSpPr>
              <a:spLocks noChangeShapeType="1"/>
            </p:cNvSpPr>
            <p:nvPr/>
          </p:nvSpPr>
          <p:spPr bwMode="auto">
            <a:xfrm rot="-689907">
              <a:off x="1580" y="3078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8" name="Line 109"/>
            <p:cNvSpPr>
              <a:spLocks noChangeShapeType="1"/>
            </p:cNvSpPr>
            <p:nvPr/>
          </p:nvSpPr>
          <p:spPr bwMode="auto">
            <a:xfrm rot="-689907">
              <a:off x="1931" y="2978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9" name="Line 110"/>
            <p:cNvSpPr>
              <a:spLocks noChangeShapeType="1"/>
            </p:cNvSpPr>
            <p:nvPr/>
          </p:nvSpPr>
          <p:spPr bwMode="auto">
            <a:xfrm rot="-689907">
              <a:off x="1528" y="3367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10" name="AutoShape 111"/>
            <p:cNvSpPr>
              <a:spLocks noChangeArrowheads="1"/>
            </p:cNvSpPr>
            <p:nvPr/>
          </p:nvSpPr>
          <p:spPr bwMode="auto">
            <a:xfrm>
              <a:off x="862" y="2942"/>
              <a:ext cx="509" cy="576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C012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11" name="AutoShape 112"/>
            <p:cNvSpPr>
              <a:spLocks noChangeArrowheads="1"/>
            </p:cNvSpPr>
            <p:nvPr/>
          </p:nvSpPr>
          <p:spPr bwMode="auto">
            <a:xfrm>
              <a:off x="729" y="2996"/>
              <a:ext cx="403" cy="252"/>
            </a:xfrm>
            <a:prstGeom prst="curvedDownArrow">
              <a:avLst>
                <a:gd name="adj1" fmla="val 31984"/>
                <a:gd name="adj2" fmla="val 63968"/>
                <a:gd name="adj3" fmla="val 33333"/>
              </a:avLst>
            </a:prstGeom>
            <a:solidFill>
              <a:srgbClr val="618FF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12" name="Text Box 116"/>
            <p:cNvSpPr txBox="1">
              <a:spLocks noChangeArrowheads="1"/>
            </p:cNvSpPr>
            <p:nvPr/>
          </p:nvSpPr>
          <p:spPr bwMode="auto">
            <a:xfrm>
              <a:off x="719" y="3561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en-US" altLang="en-US" b="1" kern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213" name="Oval 117"/>
            <p:cNvSpPr>
              <a:spLocks noChangeArrowheads="1"/>
            </p:cNvSpPr>
            <p:nvPr/>
          </p:nvSpPr>
          <p:spPr bwMode="auto">
            <a:xfrm>
              <a:off x="923" y="3585"/>
              <a:ext cx="196" cy="196"/>
            </a:xfrm>
            <a:prstGeom prst="ellipse">
              <a:avLst/>
            </a:prstGeom>
            <a:solidFill>
              <a:srgbClr val="00AE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14" name="Oval 118"/>
            <p:cNvSpPr>
              <a:spLocks noChangeArrowheads="1"/>
            </p:cNvSpPr>
            <p:nvPr/>
          </p:nvSpPr>
          <p:spPr bwMode="auto">
            <a:xfrm>
              <a:off x="993" y="3655"/>
              <a:ext cx="56" cy="5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15" name="Text Box 120"/>
            <p:cNvSpPr txBox="1">
              <a:spLocks noChangeArrowheads="1"/>
            </p:cNvSpPr>
            <p:nvPr/>
          </p:nvSpPr>
          <p:spPr bwMode="auto">
            <a:xfrm>
              <a:off x="682" y="3766"/>
              <a:ext cx="66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en-US" sz="1400" kern="0">
                  <a:solidFill>
                    <a:srgbClr val="000000"/>
                  </a:solidFill>
                </a:rPr>
                <a:t>Out of </a:t>
              </a:r>
            </a:p>
            <a:p>
              <a:pPr defTabSz="914400">
                <a:defRPr/>
              </a:pPr>
              <a:r>
                <a:rPr lang="en-US" altLang="en-US" sz="1400" kern="0">
                  <a:solidFill>
                    <a:srgbClr val="000000"/>
                  </a:solidFill>
                </a:rPr>
                <a:t>plane</a:t>
              </a:r>
            </a:p>
          </p:txBody>
        </p:sp>
      </p:grpSp>
      <p:grpSp>
        <p:nvGrpSpPr>
          <p:cNvPr id="216" name="Group 160"/>
          <p:cNvGrpSpPr>
            <a:grpSpLocks/>
          </p:cNvGrpSpPr>
          <p:nvPr/>
        </p:nvGrpSpPr>
        <p:grpSpPr bwMode="auto">
          <a:xfrm>
            <a:off x="6433017" y="3624632"/>
            <a:ext cx="4410075" cy="3138488"/>
            <a:chOff x="2906" y="2430"/>
            <a:chExt cx="2778" cy="1977"/>
          </a:xfrm>
        </p:grpSpPr>
        <p:sp>
          <p:nvSpPr>
            <p:cNvPr id="217" name="AutoShape 150"/>
            <p:cNvSpPr>
              <a:spLocks noChangeArrowheads="1"/>
            </p:cNvSpPr>
            <p:nvPr/>
          </p:nvSpPr>
          <p:spPr bwMode="auto">
            <a:xfrm>
              <a:off x="4187" y="2770"/>
              <a:ext cx="246" cy="1113"/>
            </a:xfrm>
            <a:prstGeom prst="upArrow">
              <a:avLst>
                <a:gd name="adj1" fmla="val 50000"/>
                <a:gd name="adj2" fmla="val 113110"/>
              </a:avLst>
            </a:prstGeom>
            <a:solidFill>
              <a:srgbClr val="FC012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121"/>
            <p:cNvSpPr>
              <a:spLocks noChangeArrowheads="1"/>
            </p:cNvSpPr>
            <p:nvPr/>
          </p:nvSpPr>
          <p:spPr bwMode="auto">
            <a:xfrm>
              <a:off x="3841" y="2922"/>
              <a:ext cx="945" cy="73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19" name="Text Box 122"/>
            <p:cNvSpPr txBox="1">
              <a:spLocks noChangeArrowheads="1"/>
            </p:cNvSpPr>
            <p:nvPr/>
          </p:nvSpPr>
          <p:spPr bwMode="auto">
            <a:xfrm>
              <a:off x="3071" y="2430"/>
              <a:ext cx="18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en-US" altLang="en-US" sz="2000" kern="0" dirty="0">
                  <a:solidFill>
                    <a:srgbClr val="000000"/>
                  </a:solidFill>
                </a:rPr>
                <a:t>Detect with probe beam</a:t>
              </a:r>
            </a:p>
          </p:txBody>
        </p:sp>
        <p:sp>
          <p:nvSpPr>
            <p:cNvPr id="220" name="Text Box 123"/>
            <p:cNvSpPr txBox="1">
              <a:spLocks noChangeArrowheads="1"/>
            </p:cNvSpPr>
            <p:nvPr/>
          </p:nvSpPr>
          <p:spPr bwMode="auto">
            <a:xfrm>
              <a:off x="2906" y="3651"/>
              <a:ext cx="1391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en-US" kern="0">
                  <a:solidFill>
                    <a:srgbClr val="000000"/>
                  </a:solidFill>
                </a:rPr>
                <a:t>Oriented spins rotate the polarization (Faraday rotation)</a:t>
              </a:r>
            </a:p>
          </p:txBody>
        </p:sp>
        <p:sp>
          <p:nvSpPr>
            <p:cNvPr id="221" name="Line 124"/>
            <p:cNvSpPr>
              <a:spLocks noChangeShapeType="1"/>
            </p:cNvSpPr>
            <p:nvPr/>
          </p:nvSpPr>
          <p:spPr bwMode="auto">
            <a:xfrm rot="-689907">
              <a:off x="3887" y="3018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22" name="Line 125"/>
            <p:cNvSpPr>
              <a:spLocks noChangeShapeType="1"/>
            </p:cNvSpPr>
            <p:nvPr/>
          </p:nvSpPr>
          <p:spPr bwMode="auto">
            <a:xfrm rot="-689907">
              <a:off x="4084" y="302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23" name="Line 126"/>
            <p:cNvSpPr>
              <a:spLocks noChangeShapeType="1"/>
            </p:cNvSpPr>
            <p:nvPr/>
          </p:nvSpPr>
          <p:spPr bwMode="auto">
            <a:xfrm rot="-689907">
              <a:off x="4153" y="316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24" name="Line 127"/>
            <p:cNvSpPr>
              <a:spLocks noChangeShapeType="1"/>
            </p:cNvSpPr>
            <p:nvPr/>
          </p:nvSpPr>
          <p:spPr bwMode="auto">
            <a:xfrm rot="-689907">
              <a:off x="4215" y="329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25" name="Line 128"/>
            <p:cNvSpPr>
              <a:spLocks noChangeShapeType="1"/>
            </p:cNvSpPr>
            <p:nvPr/>
          </p:nvSpPr>
          <p:spPr bwMode="auto">
            <a:xfrm rot="-689907">
              <a:off x="4587" y="329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26" name="Line 129"/>
            <p:cNvSpPr>
              <a:spLocks noChangeShapeType="1"/>
            </p:cNvSpPr>
            <p:nvPr/>
          </p:nvSpPr>
          <p:spPr bwMode="auto">
            <a:xfrm rot="-689907">
              <a:off x="4415" y="337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27" name="Line 130"/>
            <p:cNvSpPr>
              <a:spLocks noChangeShapeType="1"/>
            </p:cNvSpPr>
            <p:nvPr/>
          </p:nvSpPr>
          <p:spPr bwMode="auto">
            <a:xfrm rot="-689907">
              <a:off x="4524" y="3581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28" name="Line 131"/>
            <p:cNvSpPr>
              <a:spLocks noChangeShapeType="1"/>
            </p:cNvSpPr>
            <p:nvPr/>
          </p:nvSpPr>
          <p:spPr bwMode="auto">
            <a:xfrm rot="-689907">
              <a:off x="4569" y="300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29" name="Line 132"/>
            <p:cNvSpPr>
              <a:spLocks noChangeShapeType="1"/>
            </p:cNvSpPr>
            <p:nvPr/>
          </p:nvSpPr>
          <p:spPr bwMode="auto">
            <a:xfrm rot="-689907">
              <a:off x="4385" y="346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0" name="Line 133"/>
            <p:cNvSpPr>
              <a:spLocks noChangeShapeType="1"/>
            </p:cNvSpPr>
            <p:nvPr/>
          </p:nvSpPr>
          <p:spPr bwMode="auto">
            <a:xfrm rot="-689907">
              <a:off x="4533" y="314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1" name="Line 134"/>
            <p:cNvSpPr>
              <a:spLocks noChangeShapeType="1"/>
            </p:cNvSpPr>
            <p:nvPr/>
          </p:nvSpPr>
          <p:spPr bwMode="auto">
            <a:xfrm rot="-689907">
              <a:off x="4373" y="3250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2" name="Line 135"/>
            <p:cNvSpPr>
              <a:spLocks noChangeShapeType="1"/>
            </p:cNvSpPr>
            <p:nvPr/>
          </p:nvSpPr>
          <p:spPr bwMode="auto">
            <a:xfrm rot="-689907">
              <a:off x="4620" y="3460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3" name="Line 136"/>
            <p:cNvSpPr>
              <a:spLocks noChangeShapeType="1"/>
            </p:cNvSpPr>
            <p:nvPr/>
          </p:nvSpPr>
          <p:spPr bwMode="auto">
            <a:xfrm rot="-689907">
              <a:off x="3863" y="3253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4" name="Line 137"/>
            <p:cNvSpPr>
              <a:spLocks noChangeShapeType="1"/>
            </p:cNvSpPr>
            <p:nvPr/>
          </p:nvSpPr>
          <p:spPr bwMode="auto">
            <a:xfrm rot="-689907">
              <a:off x="4005" y="332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5" name="Line 138"/>
            <p:cNvSpPr>
              <a:spLocks noChangeShapeType="1"/>
            </p:cNvSpPr>
            <p:nvPr/>
          </p:nvSpPr>
          <p:spPr bwMode="auto">
            <a:xfrm rot="-689907">
              <a:off x="4166" y="3444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6" name="Line 139"/>
            <p:cNvSpPr>
              <a:spLocks noChangeShapeType="1"/>
            </p:cNvSpPr>
            <p:nvPr/>
          </p:nvSpPr>
          <p:spPr bwMode="auto">
            <a:xfrm rot="-689907">
              <a:off x="3938" y="357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7" name="Line 140"/>
            <p:cNvSpPr>
              <a:spLocks noChangeShapeType="1"/>
            </p:cNvSpPr>
            <p:nvPr/>
          </p:nvSpPr>
          <p:spPr bwMode="auto">
            <a:xfrm rot="-689907">
              <a:off x="4223" y="3571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8" name="Line 141"/>
            <p:cNvSpPr>
              <a:spLocks noChangeShapeType="1"/>
            </p:cNvSpPr>
            <p:nvPr/>
          </p:nvSpPr>
          <p:spPr bwMode="auto">
            <a:xfrm rot="-689907">
              <a:off x="3988" y="3147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9" name="Line 142"/>
            <p:cNvSpPr>
              <a:spLocks noChangeShapeType="1"/>
            </p:cNvSpPr>
            <p:nvPr/>
          </p:nvSpPr>
          <p:spPr bwMode="auto">
            <a:xfrm rot="-689907">
              <a:off x="4339" y="3047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40" name="Line 143"/>
            <p:cNvSpPr>
              <a:spLocks noChangeShapeType="1"/>
            </p:cNvSpPr>
            <p:nvPr/>
          </p:nvSpPr>
          <p:spPr bwMode="auto">
            <a:xfrm rot="-689907">
              <a:off x="3936" y="343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41" name="AutoShape 144"/>
            <p:cNvSpPr>
              <a:spLocks noChangeArrowheads="1"/>
            </p:cNvSpPr>
            <p:nvPr/>
          </p:nvSpPr>
          <p:spPr bwMode="auto">
            <a:xfrm>
              <a:off x="3270" y="3011"/>
              <a:ext cx="509" cy="576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C012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42" name="AutoShape 145"/>
            <p:cNvSpPr>
              <a:spLocks noChangeArrowheads="1"/>
            </p:cNvSpPr>
            <p:nvPr/>
          </p:nvSpPr>
          <p:spPr bwMode="auto">
            <a:xfrm>
              <a:off x="3137" y="3065"/>
              <a:ext cx="403" cy="252"/>
            </a:xfrm>
            <a:prstGeom prst="curvedDownArrow">
              <a:avLst>
                <a:gd name="adj1" fmla="val 31984"/>
                <a:gd name="adj2" fmla="val 63968"/>
                <a:gd name="adj3" fmla="val 33333"/>
              </a:avLst>
            </a:prstGeom>
            <a:solidFill>
              <a:srgbClr val="618FF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43" name="Text Box 146"/>
            <p:cNvSpPr txBox="1">
              <a:spLocks noChangeArrowheads="1"/>
            </p:cNvSpPr>
            <p:nvPr/>
          </p:nvSpPr>
          <p:spPr bwMode="auto">
            <a:xfrm>
              <a:off x="3210" y="2774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en-US" altLang="en-US" b="1" kern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244" name="Oval 147"/>
            <p:cNvSpPr>
              <a:spLocks noChangeArrowheads="1"/>
            </p:cNvSpPr>
            <p:nvPr/>
          </p:nvSpPr>
          <p:spPr bwMode="auto">
            <a:xfrm>
              <a:off x="3414" y="2798"/>
              <a:ext cx="196" cy="196"/>
            </a:xfrm>
            <a:prstGeom prst="ellipse">
              <a:avLst/>
            </a:prstGeom>
            <a:solidFill>
              <a:srgbClr val="00AE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45" name="Oval 148"/>
            <p:cNvSpPr>
              <a:spLocks noChangeArrowheads="1"/>
            </p:cNvSpPr>
            <p:nvPr/>
          </p:nvSpPr>
          <p:spPr bwMode="auto">
            <a:xfrm>
              <a:off x="3484" y="2868"/>
              <a:ext cx="56" cy="5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46" name="AutoShape 151"/>
            <p:cNvSpPr>
              <a:spLocks noChangeArrowheads="1"/>
            </p:cNvSpPr>
            <p:nvPr/>
          </p:nvSpPr>
          <p:spPr bwMode="auto">
            <a:xfrm>
              <a:off x="4452" y="3735"/>
              <a:ext cx="84" cy="190"/>
            </a:xfrm>
            <a:prstGeom prst="upDownArrow">
              <a:avLst>
                <a:gd name="adj1" fmla="val 50000"/>
                <a:gd name="adj2" fmla="val 45238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47" name="Text Box 152"/>
            <p:cNvSpPr txBox="1">
              <a:spLocks noChangeArrowheads="1"/>
            </p:cNvSpPr>
            <p:nvPr/>
          </p:nvSpPr>
          <p:spPr bwMode="auto">
            <a:xfrm>
              <a:off x="4816" y="3592"/>
              <a:ext cx="839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en-US" sz="1400" kern="0">
                  <a:solidFill>
                    <a:srgbClr val="000000"/>
                  </a:solidFill>
                </a:rPr>
                <a:t>Input polarization</a:t>
              </a:r>
            </a:p>
          </p:txBody>
        </p:sp>
        <p:sp>
          <p:nvSpPr>
            <p:cNvPr id="248" name="AutoShape 153"/>
            <p:cNvSpPr>
              <a:spLocks noChangeArrowheads="1"/>
            </p:cNvSpPr>
            <p:nvPr/>
          </p:nvSpPr>
          <p:spPr bwMode="auto">
            <a:xfrm rot="1820595">
              <a:off x="4375" y="2653"/>
              <a:ext cx="84" cy="190"/>
            </a:xfrm>
            <a:prstGeom prst="upDownArrow">
              <a:avLst>
                <a:gd name="adj1" fmla="val 50000"/>
                <a:gd name="adj2" fmla="val 45238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49" name="Text Box 154"/>
            <p:cNvSpPr txBox="1">
              <a:spLocks noChangeArrowheads="1"/>
            </p:cNvSpPr>
            <p:nvPr/>
          </p:nvSpPr>
          <p:spPr bwMode="auto">
            <a:xfrm>
              <a:off x="4845" y="2605"/>
              <a:ext cx="839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en-US" sz="1400" kern="0">
                  <a:solidFill>
                    <a:srgbClr val="000000"/>
                  </a:solidFill>
                </a:rPr>
                <a:t>Output polarization</a:t>
              </a:r>
            </a:p>
          </p:txBody>
        </p:sp>
        <p:sp>
          <p:nvSpPr>
            <p:cNvPr id="250" name="Line 155"/>
            <p:cNvSpPr>
              <a:spLocks noChangeShapeType="1"/>
            </p:cNvSpPr>
            <p:nvPr/>
          </p:nvSpPr>
          <p:spPr bwMode="auto">
            <a:xfrm flipH="1">
              <a:off x="4491" y="2759"/>
              <a:ext cx="3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51" name="Line 156"/>
            <p:cNvSpPr>
              <a:spLocks noChangeShapeType="1"/>
            </p:cNvSpPr>
            <p:nvPr/>
          </p:nvSpPr>
          <p:spPr bwMode="auto">
            <a:xfrm flipH="1">
              <a:off x="4535" y="3759"/>
              <a:ext cx="308" cy="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52" name="Text Box 157"/>
            <p:cNvSpPr txBox="1">
              <a:spLocks noChangeArrowheads="1"/>
            </p:cNvSpPr>
            <p:nvPr/>
          </p:nvSpPr>
          <p:spPr bwMode="auto">
            <a:xfrm>
              <a:off x="3848" y="2625"/>
              <a:ext cx="66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altLang="en-US" sz="1400" kern="0">
                  <a:solidFill>
                    <a:srgbClr val="000000"/>
                  </a:solidFill>
                </a:rPr>
                <a:t>Probe beam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Zero-Field/SERF Magnetometer (Vector)</a:t>
            </a:r>
          </a:p>
        </p:txBody>
      </p:sp>
    </p:spTree>
    <p:extLst>
      <p:ext uri="{BB962C8B-B14F-4D97-AF65-F5344CB8AC3E}">
        <p14:creationId xmlns:p14="http://schemas.microsoft.com/office/powerpoint/2010/main" val="167818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691F53BF-AD02-1974-34D5-BA46528FD538}"/>
              </a:ext>
            </a:extLst>
          </p:cNvPr>
          <p:cNvGrpSpPr/>
          <p:nvPr/>
        </p:nvGrpSpPr>
        <p:grpSpPr>
          <a:xfrm>
            <a:off x="1188135" y="4044544"/>
            <a:ext cx="2493929" cy="1849451"/>
            <a:chOff x="1795337" y="4004063"/>
            <a:chExt cx="2493929" cy="1849451"/>
          </a:xfrm>
        </p:grpSpPr>
        <p:grpSp>
          <p:nvGrpSpPr>
            <p:cNvPr id="57" name="Group 158"/>
            <p:cNvGrpSpPr>
              <a:grpSpLocks/>
            </p:cNvGrpSpPr>
            <p:nvPr/>
          </p:nvGrpSpPr>
          <p:grpSpPr bwMode="auto">
            <a:xfrm>
              <a:off x="2067993" y="4004063"/>
              <a:ext cx="2221273" cy="1849451"/>
              <a:chOff x="3615" y="748"/>
              <a:chExt cx="1399" cy="1165"/>
            </a:xfrm>
          </p:grpSpPr>
          <p:sp>
            <p:nvSpPr>
              <p:cNvPr id="62" name="Rectangle 34"/>
              <p:cNvSpPr>
                <a:spLocks noChangeArrowheads="1"/>
              </p:cNvSpPr>
              <p:nvPr/>
            </p:nvSpPr>
            <p:spPr bwMode="auto">
              <a:xfrm>
                <a:off x="3798" y="1180"/>
                <a:ext cx="945" cy="733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3" name="Text Box 60"/>
              <p:cNvSpPr txBox="1">
                <a:spLocks noChangeArrowheads="1"/>
              </p:cNvSpPr>
              <p:nvPr/>
            </p:nvSpPr>
            <p:spPr bwMode="auto">
              <a:xfrm>
                <a:off x="3676" y="748"/>
                <a:ext cx="1336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2000" kern="0" dirty="0">
                    <a:solidFill>
                      <a:srgbClr val="000000"/>
                    </a:solidFill>
                  </a:rPr>
                  <a:t>Detect the Pump</a:t>
                </a:r>
              </a:p>
            </p:txBody>
          </p:sp>
          <p:sp>
            <p:nvSpPr>
              <p:cNvPr id="65" name="Line 63"/>
              <p:cNvSpPr>
                <a:spLocks noChangeShapeType="1"/>
              </p:cNvSpPr>
              <p:nvPr/>
            </p:nvSpPr>
            <p:spPr bwMode="auto">
              <a:xfrm>
                <a:off x="3883" y="1260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6" name="Line 64"/>
              <p:cNvSpPr>
                <a:spLocks noChangeShapeType="1"/>
              </p:cNvSpPr>
              <p:nvPr/>
            </p:nvSpPr>
            <p:spPr bwMode="auto">
              <a:xfrm>
                <a:off x="4097" y="1256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7" name="Line 65"/>
              <p:cNvSpPr>
                <a:spLocks noChangeShapeType="1"/>
              </p:cNvSpPr>
              <p:nvPr/>
            </p:nvSpPr>
            <p:spPr bwMode="auto">
              <a:xfrm>
                <a:off x="4137" y="1407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8" name="Line 66"/>
              <p:cNvSpPr>
                <a:spLocks noChangeShapeType="1"/>
              </p:cNvSpPr>
              <p:nvPr/>
            </p:nvSpPr>
            <p:spPr bwMode="auto">
              <a:xfrm>
                <a:off x="4171" y="1548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9" name="Line 67"/>
              <p:cNvSpPr>
                <a:spLocks noChangeShapeType="1"/>
              </p:cNvSpPr>
              <p:nvPr/>
            </p:nvSpPr>
            <p:spPr bwMode="auto">
              <a:xfrm>
                <a:off x="4536" y="1622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0" name="Line 68"/>
              <p:cNvSpPr>
                <a:spLocks noChangeShapeType="1"/>
              </p:cNvSpPr>
              <p:nvPr/>
            </p:nvSpPr>
            <p:spPr bwMode="auto">
              <a:xfrm>
                <a:off x="4352" y="1662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1" name="Line 69"/>
              <p:cNvSpPr>
                <a:spLocks noChangeShapeType="1"/>
              </p:cNvSpPr>
              <p:nvPr/>
            </p:nvSpPr>
            <p:spPr bwMode="auto">
              <a:xfrm>
                <a:off x="4459" y="1836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2" name="Line 70"/>
              <p:cNvSpPr>
                <a:spLocks noChangeShapeType="1"/>
              </p:cNvSpPr>
              <p:nvPr/>
            </p:nvSpPr>
            <p:spPr bwMode="auto">
              <a:xfrm>
                <a:off x="4568" y="1285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Line 71"/>
              <p:cNvSpPr>
                <a:spLocks noChangeShapeType="1"/>
              </p:cNvSpPr>
              <p:nvPr/>
            </p:nvSpPr>
            <p:spPr bwMode="auto">
              <a:xfrm>
                <a:off x="4305" y="1744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4" name="Line 72"/>
              <p:cNvSpPr>
                <a:spLocks noChangeShapeType="1"/>
              </p:cNvSpPr>
              <p:nvPr/>
            </p:nvSpPr>
            <p:spPr bwMode="auto">
              <a:xfrm>
                <a:off x="4514" y="1460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5" name="Line 73"/>
              <p:cNvSpPr>
                <a:spLocks noChangeShapeType="1"/>
              </p:cNvSpPr>
              <p:nvPr/>
            </p:nvSpPr>
            <p:spPr bwMode="auto">
              <a:xfrm>
                <a:off x="4336" y="1534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6" name="Line 74"/>
              <p:cNvSpPr>
                <a:spLocks noChangeShapeType="1"/>
              </p:cNvSpPr>
              <p:nvPr/>
            </p:nvSpPr>
            <p:spPr bwMode="auto">
              <a:xfrm>
                <a:off x="4577" y="1736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7" name="Line 75"/>
              <p:cNvSpPr>
                <a:spLocks noChangeShapeType="1"/>
              </p:cNvSpPr>
              <p:nvPr/>
            </p:nvSpPr>
            <p:spPr bwMode="auto">
              <a:xfrm>
                <a:off x="3835" y="1435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8" name="Line 76"/>
              <p:cNvSpPr>
                <a:spLocks noChangeShapeType="1"/>
              </p:cNvSpPr>
              <p:nvPr/>
            </p:nvSpPr>
            <p:spPr bwMode="auto">
              <a:xfrm>
                <a:off x="3961" y="1531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9" name="Line 77"/>
              <p:cNvSpPr>
                <a:spLocks noChangeShapeType="1"/>
              </p:cNvSpPr>
              <p:nvPr/>
            </p:nvSpPr>
            <p:spPr bwMode="auto">
              <a:xfrm>
                <a:off x="4094" y="1683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0" name="Line 78"/>
              <p:cNvSpPr>
                <a:spLocks noChangeShapeType="1"/>
              </p:cNvSpPr>
              <p:nvPr/>
            </p:nvSpPr>
            <p:spPr bwMode="auto">
              <a:xfrm>
                <a:off x="3888" y="1762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1" name="Line 79"/>
              <p:cNvSpPr>
                <a:spLocks noChangeShapeType="1"/>
              </p:cNvSpPr>
              <p:nvPr/>
            </p:nvSpPr>
            <p:spPr bwMode="auto">
              <a:xfrm>
                <a:off x="4124" y="1819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2" name="Line 80"/>
              <p:cNvSpPr>
                <a:spLocks noChangeShapeType="1"/>
              </p:cNvSpPr>
              <p:nvPr/>
            </p:nvSpPr>
            <p:spPr bwMode="auto">
              <a:xfrm>
                <a:off x="3979" y="1356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3" name="Line 81"/>
              <p:cNvSpPr>
                <a:spLocks noChangeShapeType="1"/>
              </p:cNvSpPr>
              <p:nvPr/>
            </p:nvSpPr>
            <p:spPr bwMode="auto">
              <a:xfrm>
                <a:off x="4343" y="1328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4" name="Line 82"/>
              <p:cNvSpPr>
                <a:spLocks noChangeShapeType="1"/>
              </p:cNvSpPr>
              <p:nvPr/>
            </p:nvSpPr>
            <p:spPr bwMode="auto">
              <a:xfrm>
                <a:off x="3914" y="1626"/>
                <a:ext cx="129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5" name="AutoShape 83"/>
              <p:cNvSpPr>
                <a:spLocks noChangeArrowheads="1"/>
              </p:cNvSpPr>
              <p:nvPr/>
            </p:nvSpPr>
            <p:spPr bwMode="auto">
              <a:xfrm>
                <a:off x="3615" y="1269"/>
                <a:ext cx="1399" cy="576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C0128">
                  <a:alpha val="50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4" name="AutoShape 145">
              <a:extLst>
                <a:ext uri="{FF2B5EF4-FFF2-40B4-BE49-F238E27FC236}">
                  <a16:creationId xmlns:a16="http://schemas.microsoft.com/office/drawing/2014/main" id="{9239A31F-7BD2-FA02-BD34-62DEC62A9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5337" y="4987845"/>
              <a:ext cx="639763" cy="400050"/>
            </a:xfrm>
            <a:prstGeom prst="curvedDownArrow">
              <a:avLst>
                <a:gd name="adj1" fmla="val 31984"/>
                <a:gd name="adj2" fmla="val 63968"/>
                <a:gd name="adj3" fmla="val 33333"/>
              </a:avLst>
            </a:prstGeom>
            <a:solidFill>
              <a:srgbClr val="618FF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 to Detect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060195" y="1102288"/>
            <a:ext cx="5211764" cy="1022350"/>
            <a:chOff x="1245" y="2592"/>
            <a:chExt cx="3283" cy="64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" y="2847"/>
              <a:ext cx="3272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245" y="2592"/>
              <a:ext cx="30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 dirty="0">
                  <a:solidFill>
                    <a:schemeClr val="tx1"/>
                  </a:solidFill>
                </a:rPr>
                <a:t>Spin Polarization Bloch Equation</a:t>
              </a: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1064392" y="2292099"/>
            <a:ext cx="4897438" cy="1300164"/>
            <a:chOff x="1231" y="3330"/>
            <a:chExt cx="3085" cy="819"/>
          </a:xfrm>
        </p:grpSpPr>
        <p:grpSp>
          <p:nvGrpSpPr>
            <p:cNvPr id="8" name="Group 17"/>
            <p:cNvGrpSpPr>
              <a:grpSpLocks/>
            </p:cNvGrpSpPr>
            <p:nvPr/>
          </p:nvGrpSpPr>
          <p:grpSpPr bwMode="auto">
            <a:xfrm>
              <a:off x="1236" y="3630"/>
              <a:ext cx="3080" cy="519"/>
              <a:chOff x="690" y="3534"/>
              <a:chExt cx="3080" cy="519"/>
            </a:xfrm>
          </p:grpSpPr>
          <p:graphicFrame>
            <p:nvGraphicFramePr>
              <p:cNvPr id="11" name="Object 7"/>
              <p:cNvGraphicFramePr>
                <a:graphicFrameLocks noChangeAspect="1"/>
              </p:cNvGraphicFramePr>
              <p:nvPr/>
            </p:nvGraphicFramePr>
            <p:xfrm>
              <a:off x="690" y="3534"/>
              <a:ext cx="1320" cy="4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1" name="Equation" r:id="rId4" imgW="1396800" imgH="507960" progId="Equation.3">
                      <p:embed/>
                    </p:oleObj>
                  </mc:Choice>
                  <mc:Fallback>
                    <p:oleObj name="Equation" r:id="rId4" imgW="1396800" imgH="507960" progId="Equation.3">
                      <p:embed/>
                      <p:pic>
                        <p:nvPicPr>
                          <p:cNvPr id="11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0" y="3534"/>
                            <a:ext cx="1320" cy="4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7"/>
              <p:cNvGraphicFramePr>
                <a:graphicFrameLocks noChangeAspect="1"/>
              </p:cNvGraphicFramePr>
              <p:nvPr/>
            </p:nvGraphicFramePr>
            <p:xfrm>
              <a:off x="2340" y="3534"/>
              <a:ext cx="1430" cy="5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2" name="Equation" r:id="rId6" imgW="1396800" imgH="507960" progId="Equation.3">
                      <p:embed/>
                    </p:oleObj>
                  </mc:Choice>
                  <mc:Fallback>
                    <p:oleObj name="Equation" r:id="rId6" imgW="1396800" imgH="507960" progId="Equation.3">
                      <p:embed/>
                      <p:pic>
                        <p:nvPicPr>
                          <p:cNvPr id="12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40" y="3534"/>
                            <a:ext cx="1430" cy="5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231" y="3330"/>
              <a:ext cx="30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 dirty="0" err="1">
                  <a:solidFill>
                    <a:schemeClr val="tx1"/>
                  </a:solidFill>
                </a:rPr>
                <a:t>Bx</a:t>
              </a:r>
              <a:r>
                <a:rPr lang="en-US" altLang="en-US" sz="2400" dirty="0">
                  <a:solidFill>
                    <a:schemeClr val="tx1"/>
                  </a:solidFill>
                </a:rPr>
                <a:t> = </a:t>
              </a:r>
              <a:r>
                <a:rPr lang="en-US" altLang="en-US" sz="2400" dirty="0" err="1">
                  <a:solidFill>
                    <a:schemeClr val="tx1"/>
                  </a:solidFill>
                </a:rPr>
                <a:t>Bz</a:t>
              </a:r>
              <a:r>
                <a:rPr lang="en-US" altLang="en-US" sz="2400" dirty="0">
                  <a:solidFill>
                    <a:schemeClr val="tx1"/>
                  </a:solidFill>
                </a:rPr>
                <a:t> = 0 Steady State Solution</a:t>
              </a:r>
            </a:p>
          </p:txBody>
        </p:sp>
      </p:grpSp>
      <p:grpSp>
        <p:nvGrpSpPr>
          <p:cNvPr id="15" name="Group 160"/>
          <p:cNvGrpSpPr>
            <a:grpSpLocks/>
          </p:cNvGrpSpPr>
          <p:nvPr/>
        </p:nvGrpSpPr>
        <p:grpSpPr bwMode="auto">
          <a:xfrm>
            <a:off x="7366774" y="1630469"/>
            <a:ext cx="2617788" cy="2012950"/>
            <a:chOff x="3137" y="2625"/>
            <a:chExt cx="1649" cy="1268"/>
          </a:xfrm>
        </p:grpSpPr>
        <p:sp>
          <p:nvSpPr>
            <p:cNvPr id="16" name="AutoShape 150"/>
            <p:cNvSpPr>
              <a:spLocks noChangeArrowheads="1"/>
            </p:cNvSpPr>
            <p:nvPr/>
          </p:nvSpPr>
          <p:spPr bwMode="auto">
            <a:xfrm flipV="1">
              <a:off x="4187" y="2770"/>
              <a:ext cx="246" cy="1113"/>
            </a:xfrm>
            <a:prstGeom prst="upArrow">
              <a:avLst>
                <a:gd name="adj1" fmla="val 50000"/>
                <a:gd name="adj2" fmla="val 113110"/>
              </a:avLst>
            </a:prstGeom>
            <a:solidFill>
              <a:srgbClr val="FC012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17" name="Rectangle 121"/>
            <p:cNvSpPr>
              <a:spLocks noChangeArrowheads="1"/>
            </p:cNvSpPr>
            <p:nvPr/>
          </p:nvSpPr>
          <p:spPr bwMode="auto">
            <a:xfrm>
              <a:off x="3841" y="2922"/>
              <a:ext cx="945" cy="73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0" name="Line 124"/>
            <p:cNvSpPr>
              <a:spLocks noChangeShapeType="1"/>
            </p:cNvSpPr>
            <p:nvPr/>
          </p:nvSpPr>
          <p:spPr bwMode="auto">
            <a:xfrm rot="-689907">
              <a:off x="3887" y="3018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1" name="Line 125"/>
            <p:cNvSpPr>
              <a:spLocks noChangeShapeType="1"/>
            </p:cNvSpPr>
            <p:nvPr/>
          </p:nvSpPr>
          <p:spPr bwMode="auto">
            <a:xfrm rot="-689907">
              <a:off x="4084" y="302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2" name="Line 126"/>
            <p:cNvSpPr>
              <a:spLocks noChangeShapeType="1"/>
            </p:cNvSpPr>
            <p:nvPr/>
          </p:nvSpPr>
          <p:spPr bwMode="auto">
            <a:xfrm rot="-689907">
              <a:off x="4153" y="316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3" name="Line 127"/>
            <p:cNvSpPr>
              <a:spLocks noChangeShapeType="1"/>
            </p:cNvSpPr>
            <p:nvPr/>
          </p:nvSpPr>
          <p:spPr bwMode="auto">
            <a:xfrm rot="-689907">
              <a:off x="4215" y="329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4" name="Line 128"/>
            <p:cNvSpPr>
              <a:spLocks noChangeShapeType="1"/>
            </p:cNvSpPr>
            <p:nvPr/>
          </p:nvSpPr>
          <p:spPr bwMode="auto">
            <a:xfrm rot="-689907">
              <a:off x="4587" y="329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5" name="Line 129"/>
            <p:cNvSpPr>
              <a:spLocks noChangeShapeType="1"/>
            </p:cNvSpPr>
            <p:nvPr/>
          </p:nvSpPr>
          <p:spPr bwMode="auto">
            <a:xfrm rot="-689907">
              <a:off x="4415" y="337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6" name="Line 130"/>
            <p:cNvSpPr>
              <a:spLocks noChangeShapeType="1"/>
            </p:cNvSpPr>
            <p:nvPr/>
          </p:nvSpPr>
          <p:spPr bwMode="auto">
            <a:xfrm rot="-689907">
              <a:off x="4524" y="3581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7" name="Line 131"/>
            <p:cNvSpPr>
              <a:spLocks noChangeShapeType="1"/>
            </p:cNvSpPr>
            <p:nvPr/>
          </p:nvSpPr>
          <p:spPr bwMode="auto">
            <a:xfrm rot="-689907">
              <a:off x="4569" y="300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8" name="Line 132"/>
            <p:cNvSpPr>
              <a:spLocks noChangeShapeType="1"/>
            </p:cNvSpPr>
            <p:nvPr/>
          </p:nvSpPr>
          <p:spPr bwMode="auto">
            <a:xfrm rot="-689907">
              <a:off x="4385" y="346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29" name="Line 133"/>
            <p:cNvSpPr>
              <a:spLocks noChangeShapeType="1"/>
            </p:cNvSpPr>
            <p:nvPr/>
          </p:nvSpPr>
          <p:spPr bwMode="auto">
            <a:xfrm rot="-689907">
              <a:off x="4533" y="314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0" name="Line 134"/>
            <p:cNvSpPr>
              <a:spLocks noChangeShapeType="1"/>
            </p:cNvSpPr>
            <p:nvPr/>
          </p:nvSpPr>
          <p:spPr bwMode="auto">
            <a:xfrm rot="-689907">
              <a:off x="4373" y="3250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1" name="Line 135"/>
            <p:cNvSpPr>
              <a:spLocks noChangeShapeType="1"/>
            </p:cNvSpPr>
            <p:nvPr/>
          </p:nvSpPr>
          <p:spPr bwMode="auto">
            <a:xfrm rot="-689907">
              <a:off x="4620" y="3460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2" name="Line 136"/>
            <p:cNvSpPr>
              <a:spLocks noChangeShapeType="1"/>
            </p:cNvSpPr>
            <p:nvPr/>
          </p:nvSpPr>
          <p:spPr bwMode="auto">
            <a:xfrm rot="-689907">
              <a:off x="3863" y="3253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3" name="Line 137"/>
            <p:cNvSpPr>
              <a:spLocks noChangeShapeType="1"/>
            </p:cNvSpPr>
            <p:nvPr/>
          </p:nvSpPr>
          <p:spPr bwMode="auto">
            <a:xfrm rot="-689907">
              <a:off x="4005" y="332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4" name="Line 138"/>
            <p:cNvSpPr>
              <a:spLocks noChangeShapeType="1"/>
            </p:cNvSpPr>
            <p:nvPr/>
          </p:nvSpPr>
          <p:spPr bwMode="auto">
            <a:xfrm rot="-689907">
              <a:off x="4166" y="3444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5" name="Line 139"/>
            <p:cNvSpPr>
              <a:spLocks noChangeShapeType="1"/>
            </p:cNvSpPr>
            <p:nvPr/>
          </p:nvSpPr>
          <p:spPr bwMode="auto">
            <a:xfrm rot="-689907">
              <a:off x="3938" y="357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6" name="Line 140"/>
            <p:cNvSpPr>
              <a:spLocks noChangeShapeType="1"/>
            </p:cNvSpPr>
            <p:nvPr/>
          </p:nvSpPr>
          <p:spPr bwMode="auto">
            <a:xfrm rot="-689907">
              <a:off x="4223" y="3571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7" name="Line 141"/>
            <p:cNvSpPr>
              <a:spLocks noChangeShapeType="1"/>
            </p:cNvSpPr>
            <p:nvPr/>
          </p:nvSpPr>
          <p:spPr bwMode="auto">
            <a:xfrm rot="-689907">
              <a:off x="3988" y="3147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8" name="Line 142"/>
            <p:cNvSpPr>
              <a:spLocks noChangeShapeType="1"/>
            </p:cNvSpPr>
            <p:nvPr/>
          </p:nvSpPr>
          <p:spPr bwMode="auto">
            <a:xfrm rot="-689907">
              <a:off x="4339" y="3047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39" name="Line 143"/>
            <p:cNvSpPr>
              <a:spLocks noChangeShapeType="1"/>
            </p:cNvSpPr>
            <p:nvPr/>
          </p:nvSpPr>
          <p:spPr bwMode="auto">
            <a:xfrm rot="-689907">
              <a:off x="3936" y="343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40" name="AutoShape 144"/>
            <p:cNvSpPr>
              <a:spLocks noChangeArrowheads="1"/>
            </p:cNvSpPr>
            <p:nvPr/>
          </p:nvSpPr>
          <p:spPr bwMode="auto">
            <a:xfrm>
              <a:off x="3270" y="3011"/>
              <a:ext cx="509" cy="576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C012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41" name="AutoShape 145"/>
            <p:cNvSpPr>
              <a:spLocks noChangeArrowheads="1"/>
            </p:cNvSpPr>
            <p:nvPr/>
          </p:nvSpPr>
          <p:spPr bwMode="auto">
            <a:xfrm>
              <a:off x="3137" y="3065"/>
              <a:ext cx="403" cy="252"/>
            </a:xfrm>
            <a:prstGeom prst="curvedDownArrow">
              <a:avLst>
                <a:gd name="adj1" fmla="val 31984"/>
                <a:gd name="adj2" fmla="val 63968"/>
                <a:gd name="adj3" fmla="val 33333"/>
              </a:avLst>
            </a:prstGeom>
            <a:solidFill>
              <a:srgbClr val="618FF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42" name="Text Box 146"/>
            <p:cNvSpPr txBox="1">
              <a:spLocks noChangeArrowheads="1"/>
            </p:cNvSpPr>
            <p:nvPr/>
          </p:nvSpPr>
          <p:spPr bwMode="auto">
            <a:xfrm>
              <a:off x="3210" y="2774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en-US" altLang="en-US" b="1" kern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43" name="Oval 147"/>
            <p:cNvSpPr>
              <a:spLocks noChangeArrowheads="1"/>
            </p:cNvSpPr>
            <p:nvPr/>
          </p:nvSpPr>
          <p:spPr bwMode="auto">
            <a:xfrm>
              <a:off x="3414" y="2798"/>
              <a:ext cx="196" cy="196"/>
            </a:xfrm>
            <a:prstGeom prst="ellipse">
              <a:avLst/>
            </a:prstGeom>
            <a:solidFill>
              <a:srgbClr val="00AE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44" name="Oval 148"/>
            <p:cNvSpPr>
              <a:spLocks noChangeArrowheads="1"/>
            </p:cNvSpPr>
            <p:nvPr/>
          </p:nvSpPr>
          <p:spPr bwMode="auto">
            <a:xfrm>
              <a:off x="3484" y="2868"/>
              <a:ext cx="56" cy="5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45" name="AutoShape 151"/>
            <p:cNvSpPr>
              <a:spLocks noChangeArrowheads="1"/>
            </p:cNvSpPr>
            <p:nvPr/>
          </p:nvSpPr>
          <p:spPr bwMode="auto">
            <a:xfrm>
              <a:off x="4498" y="2690"/>
              <a:ext cx="84" cy="190"/>
            </a:xfrm>
            <a:prstGeom prst="upDownArrow">
              <a:avLst>
                <a:gd name="adj1" fmla="val 50000"/>
                <a:gd name="adj2" fmla="val 45238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47" name="AutoShape 153"/>
            <p:cNvSpPr>
              <a:spLocks noChangeArrowheads="1"/>
            </p:cNvSpPr>
            <p:nvPr/>
          </p:nvSpPr>
          <p:spPr bwMode="auto">
            <a:xfrm rot="1820595">
              <a:off x="4491" y="3703"/>
              <a:ext cx="84" cy="190"/>
            </a:xfrm>
            <a:prstGeom prst="upDownArrow">
              <a:avLst>
                <a:gd name="adj1" fmla="val 50000"/>
                <a:gd name="adj2" fmla="val 45238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sz="1400" kern="0">
                <a:solidFill>
                  <a:srgbClr val="000000"/>
                </a:solidFill>
              </a:endParaRPr>
            </a:p>
          </p:txBody>
        </p:sp>
        <p:sp>
          <p:nvSpPr>
            <p:cNvPr id="51" name="Text Box 157"/>
            <p:cNvSpPr txBox="1">
              <a:spLocks noChangeArrowheads="1"/>
            </p:cNvSpPr>
            <p:nvPr/>
          </p:nvSpPr>
          <p:spPr bwMode="auto">
            <a:xfrm>
              <a:off x="3848" y="2625"/>
              <a:ext cx="49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en-US" altLang="en-US" sz="1400" kern="0">
                  <a:solidFill>
                    <a:srgbClr val="000000"/>
                  </a:solidFill>
                </a:rPr>
                <a:t>Probe beam</a:t>
              </a:r>
            </a:p>
          </p:txBody>
        </p:sp>
      </p:grpSp>
      <p:sp>
        <p:nvSpPr>
          <p:cNvPr id="86" name="Text Box 60"/>
          <p:cNvSpPr txBox="1">
            <a:spLocks noChangeArrowheads="1"/>
          </p:cNvSpPr>
          <p:nvPr/>
        </p:nvSpPr>
        <p:spPr bwMode="auto">
          <a:xfrm>
            <a:off x="8000383" y="1244166"/>
            <a:ext cx="22076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kern="0" dirty="0">
                <a:solidFill>
                  <a:srgbClr val="000000"/>
                </a:solidFill>
              </a:rPr>
              <a:t>Transverse Pump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1661297" y="5162845"/>
            <a:ext cx="1611313" cy="1181101"/>
            <a:chOff x="9657846" y="5077635"/>
            <a:chExt cx="1611313" cy="1181101"/>
          </a:xfrm>
        </p:grpSpPr>
        <p:sp>
          <p:nvSpPr>
            <p:cNvPr id="87" name="Oval 147"/>
            <p:cNvSpPr>
              <a:spLocks noChangeArrowheads="1"/>
            </p:cNvSpPr>
            <p:nvPr/>
          </p:nvSpPr>
          <p:spPr bwMode="auto">
            <a:xfrm>
              <a:off x="10315071" y="5077635"/>
              <a:ext cx="311150" cy="311151"/>
            </a:xfrm>
            <a:prstGeom prst="ellipse">
              <a:avLst/>
            </a:prstGeom>
            <a:solidFill>
              <a:srgbClr val="00AE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Oval 148"/>
            <p:cNvSpPr>
              <a:spLocks noChangeArrowheads="1"/>
            </p:cNvSpPr>
            <p:nvPr/>
          </p:nvSpPr>
          <p:spPr bwMode="auto">
            <a:xfrm>
              <a:off x="10426196" y="5188760"/>
              <a:ext cx="88900" cy="889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Text Box 146"/>
            <p:cNvSpPr txBox="1">
              <a:spLocks noChangeArrowheads="1"/>
            </p:cNvSpPr>
            <p:nvPr/>
          </p:nvSpPr>
          <p:spPr bwMode="auto">
            <a:xfrm>
              <a:off x="9657846" y="5858686"/>
              <a:ext cx="161131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kern="0" dirty="0">
                  <a:solidFill>
                    <a:srgbClr val="000000"/>
                  </a:solidFill>
                </a:rPr>
                <a:t>B</a:t>
              </a:r>
              <a:r>
                <a:rPr lang="en-US" sz="2000" kern="0" baseline="-25000" dirty="0">
                  <a:solidFill>
                    <a:srgbClr val="000000"/>
                  </a:solidFill>
                </a:rPr>
                <a:t>0</a:t>
              </a:r>
              <a:r>
                <a:rPr lang="en-US" sz="2000" kern="0" dirty="0">
                  <a:solidFill>
                    <a:srgbClr val="000000"/>
                  </a:solidFill>
                </a:rPr>
                <a:t>+B</a:t>
              </a:r>
              <a:r>
                <a:rPr lang="en-US" sz="2000" kern="0" baseline="-25000" dirty="0">
                  <a:solidFill>
                    <a:srgbClr val="000000"/>
                  </a:solidFill>
                </a:rPr>
                <a:t>1</a:t>
              </a:r>
              <a:r>
                <a:rPr lang="en-US" sz="2000" kern="0" dirty="0">
                  <a:solidFill>
                    <a:srgbClr val="000000"/>
                  </a:solidFill>
                </a:rPr>
                <a:t>sin(</a:t>
              </a:r>
              <a:r>
                <a:rPr lang="en-US" sz="2000" kern="0" dirty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en-US" sz="2000" i="1" kern="0" dirty="0">
                  <a:solidFill>
                    <a:srgbClr val="000000"/>
                  </a:solidFill>
                </a:rPr>
                <a:t>t</a:t>
              </a:r>
              <a:r>
                <a:rPr lang="en-US" sz="2000" kern="0" dirty="0">
                  <a:solidFill>
                    <a:srgbClr val="000000"/>
                  </a:solidFill>
                </a:rPr>
                <a:t>)</a:t>
              </a:r>
            </a:p>
          </p:txBody>
        </p:sp>
      </p:grpSp>
      <p:sp>
        <p:nvSpPr>
          <p:cNvPr id="93" name="Rectangle 92"/>
          <p:cNvSpPr/>
          <p:nvPr/>
        </p:nvSpPr>
        <p:spPr>
          <a:xfrm>
            <a:off x="4554796" y="3934309"/>
            <a:ext cx="2861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Atomic Polarization,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600" dirty="0"/>
              <a:t> </a:t>
            </a:r>
          </a:p>
          <a:p>
            <a:pPr algn="ctr"/>
            <a:r>
              <a:rPr lang="en-US" sz="1600" dirty="0"/>
              <a:t>Pump Transmission</a:t>
            </a:r>
          </a:p>
        </p:txBody>
      </p:sp>
      <p:graphicFrame>
        <p:nvGraphicFramePr>
          <p:cNvPr id="95" name="Object 94"/>
          <p:cNvGraphicFramePr>
            <a:graphicFrameLocks noChangeAspect="1"/>
          </p:cNvGraphicFramePr>
          <p:nvPr/>
        </p:nvGraphicFramePr>
        <p:xfrm>
          <a:off x="7549843" y="4421395"/>
          <a:ext cx="2926080" cy="2234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Graph" r:id="rId8" imgW="3870720" imgH="2956320" progId="Origin50.Graph">
                  <p:embed/>
                </p:oleObj>
              </mc:Choice>
              <mc:Fallback>
                <p:oleObj name="Graph" r:id="rId8" imgW="3870720" imgH="2956320" progId="Origin50.Graph">
                  <p:embed/>
                  <p:pic>
                    <p:nvPicPr>
                      <p:cNvPr id="95" name="Object 9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549843" y="4421395"/>
                        <a:ext cx="2926080" cy="2234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Rectangle 95"/>
          <p:cNvSpPr/>
          <p:nvPr/>
        </p:nvSpPr>
        <p:spPr>
          <a:xfrm>
            <a:off x="7634751" y="3960066"/>
            <a:ext cx="2861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Atomic Polarization,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dirty="0"/>
              <a:t> </a:t>
            </a:r>
          </a:p>
          <a:p>
            <a:pPr algn="ctr"/>
            <a:r>
              <a:rPr lang="en-US" sz="1600" dirty="0"/>
              <a:t>or Angle of Light Polarization </a:t>
            </a:r>
          </a:p>
        </p:txBody>
      </p:sp>
      <p:graphicFrame>
        <p:nvGraphicFramePr>
          <p:cNvPr id="97" name="Object 96"/>
          <p:cNvGraphicFramePr>
            <a:graphicFrameLocks noChangeAspect="1"/>
          </p:cNvGraphicFramePr>
          <p:nvPr/>
        </p:nvGraphicFramePr>
        <p:xfrm>
          <a:off x="4470554" y="4366650"/>
          <a:ext cx="2926080" cy="2234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Graph" r:id="rId10" imgW="3870720" imgH="2956320" progId="Origin50.Graph">
                  <p:embed/>
                </p:oleObj>
              </mc:Choice>
              <mc:Fallback>
                <p:oleObj name="Graph" r:id="rId10" imgW="3870720" imgH="2956320" progId="Origin50.Graph">
                  <p:embed/>
                  <p:pic>
                    <p:nvPicPr>
                      <p:cNvPr id="97" name="Object 96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70554" y="4366650"/>
                        <a:ext cx="2926080" cy="2234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72883"/>
              </p:ext>
            </p:extLst>
          </p:nvPr>
        </p:nvGraphicFramePr>
        <p:xfrm>
          <a:off x="4480942" y="4368556"/>
          <a:ext cx="2926080" cy="2234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Graph" r:id="rId12" imgW="3870720" imgH="2956320" progId="Origin50.Graph">
                  <p:embed/>
                </p:oleObj>
              </mc:Choice>
              <mc:Fallback>
                <p:oleObj name="Graph" r:id="rId12" imgW="3870720" imgH="2956320" progId="Origin50.Graph">
                  <p:embed/>
                  <p:pic>
                    <p:nvPicPr>
                      <p:cNvPr id="98" name="Object 9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480942" y="4368556"/>
                        <a:ext cx="2926080" cy="2234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 bwMode="auto">
          <a:xfrm flipV="1">
            <a:off x="7485888" y="1199694"/>
            <a:ext cx="0" cy="44622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/>
          <p:nvPr/>
        </p:nvCxnSpPr>
        <p:spPr bwMode="auto">
          <a:xfrm rot="5400000" flipV="1">
            <a:off x="7711441" y="1417932"/>
            <a:ext cx="0" cy="44622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/>
          <p:nvPr/>
        </p:nvCxnSpPr>
        <p:spPr bwMode="auto">
          <a:xfrm rot="5400000" flipV="1">
            <a:off x="7710223" y="1416714"/>
            <a:ext cx="0" cy="44622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7218525" y="106784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cxnSp>
        <p:nvCxnSpPr>
          <p:cNvPr id="94" name="Straight Arrow Connector 93"/>
          <p:cNvCxnSpPr/>
          <p:nvPr/>
        </p:nvCxnSpPr>
        <p:spPr bwMode="auto">
          <a:xfrm flipH="1">
            <a:off x="7379495" y="1644243"/>
            <a:ext cx="107959" cy="15598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7173284" y="157029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709059" y="131549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183860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5DEDD-0108-318D-B669-2CB57544A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Zero-Field SERF Magnetometer</a:t>
            </a:r>
          </a:p>
        </p:txBody>
      </p:sp>
      <p:pic>
        <p:nvPicPr>
          <p:cNvPr id="4" name="Measuring_Field_Strength_with_an_Optically_Pumped_Magnetometer_Video_Download">
            <a:hlinkClick r:id="" action="ppaction://media"/>
            <a:extLst>
              <a:ext uri="{FF2B5EF4-FFF2-40B4-BE49-F238E27FC236}">
                <a16:creationId xmlns:a16="http://schemas.microsoft.com/office/drawing/2014/main" id="{AE57DE55-06F9-9A90-DA0F-14E006EC115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45286" y="1134924"/>
            <a:ext cx="10174357" cy="572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29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0648" y="1429233"/>
            <a:ext cx="10058400" cy="4880127"/>
          </a:xfrm>
        </p:spPr>
        <p:txBody>
          <a:bodyPr/>
          <a:lstStyle/>
          <a:p>
            <a:r>
              <a:rPr lang="en-US" dirty="0" smtClean="0"/>
              <a:t>Introduction to MEG</a:t>
            </a:r>
          </a:p>
          <a:p>
            <a:r>
              <a:rPr lang="en-US" dirty="0" smtClean="0"/>
              <a:t>SERF OPMs: What is SERF?</a:t>
            </a:r>
          </a:p>
          <a:p>
            <a:pPr lvl="1"/>
            <a:r>
              <a:rPr lang="en-US" dirty="0" smtClean="0"/>
              <a:t>Specific examples of SERF OPMs</a:t>
            </a:r>
          </a:p>
          <a:p>
            <a:r>
              <a:rPr lang="en-US" b="1" dirty="0" smtClean="0"/>
              <a:t>How MEG measurements </a:t>
            </a:r>
            <a:r>
              <a:rPr lang="en-US" b="1" dirty="0"/>
              <a:t>are </a:t>
            </a:r>
            <a:r>
              <a:rPr lang="en-US" b="1" dirty="0" smtClean="0"/>
              <a:t>made</a:t>
            </a:r>
          </a:p>
          <a:p>
            <a:pPr lvl="1"/>
            <a:r>
              <a:rPr lang="en-US" b="1" dirty="0" smtClean="0"/>
              <a:t>Sandia example</a:t>
            </a:r>
          </a:p>
          <a:p>
            <a:pPr lvl="1"/>
            <a:r>
              <a:rPr lang="en-US" b="1" dirty="0" smtClean="0"/>
              <a:t>Calibrating OPM arrays</a:t>
            </a:r>
          </a:p>
          <a:p>
            <a:pPr lvl="1"/>
            <a:r>
              <a:rPr lang="en-US" b="1" dirty="0" err="1" smtClean="0"/>
              <a:t>Coregistration</a:t>
            </a:r>
            <a:endParaRPr lang="en-US" b="1" dirty="0" smtClean="0"/>
          </a:p>
          <a:p>
            <a:r>
              <a:rPr lang="en-US" dirty="0" smtClean="0"/>
              <a:t>Other OPMs for MEG</a:t>
            </a:r>
          </a:p>
          <a:p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Comparison of MEG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beam SERF OPM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AutoShape 2" descr="https://www.cell.com/cms/10.1016/j.tins.2022.05.008/asset/e8b78bea-699a-4505-82b4-1487d1983760/main.assets/gr1_lr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15" y="1524261"/>
            <a:ext cx="11711305" cy="42262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649" y="6014720"/>
            <a:ext cx="106634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Magnetoencephalography with optically pumped magnetometers (OPM-MEG): the next generation of functional neuroimaging</a:t>
            </a:r>
          </a:p>
          <a:p>
            <a:r>
              <a:rPr lang="en-US" sz="1400" dirty="0"/>
              <a:t>Brookes, Matthew J. et </a:t>
            </a:r>
            <a:r>
              <a:rPr lang="en-US" sz="1400" dirty="0" smtClean="0"/>
              <a:t>al. Trends </a:t>
            </a:r>
            <a:r>
              <a:rPr lang="en-US" sz="1400" dirty="0"/>
              <a:t>in Neurosciences, Volume 45, Issue 8, 621 - 634</a:t>
            </a:r>
          </a:p>
          <a:p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220960" y="3962400"/>
            <a:ext cx="123952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Quarter Wave Plate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126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524000" y="1136650"/>
            <a:ext cx="9144000" cy="5684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Two-color pump/probe scheme</a:t>
            </a:r>
          </a:p>
        </p:txBody>
      </p:sp>
      <p:grpSp>
        <p:nvGrpSpPr>
          <p:cNvPr id="280" name="Group 158"/>
          <p:cNvGrpSpPr>
            <a:grpSpLocks/>
          </p:cNvGrpSpPr>
          <p:nvPr/>
        </p:nvGrpSpPr>
        <p:grpSpPr bwMode="auto">
          <a:xfrm>
            <a:off x="5199063" y="3145337"/>
            <a:ext cx="3402012" cy="2306638"/>
            <a:chOff x="3172" y="888"/>
            <a:chExt cx="2143" cy="1453"/>
          </a:xfrm>
        </p:grpSpPr>
        <p:sp>
          <p:nvSpPr>
            <p:cNvPr id="281" name="Rectangle 34"/>
            <p:cNvSpPr>
              <a:spLocks noChangeArrowheads="1"/>
            </p:cNvSpPr>
            <p:nvPr/>
          </p:nvSpPr>
          <p:spPr bwMode="auto">
            <a:xfrm>
              <a:off x="3798" y="1180"/>
              <a:ext cx="945" cy="73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2" name="Text Box 60"/>
            <p:cNvSpPr txBox="1">
              <a:spLocks noChangeArrowheads="1"/>
            </p:cNvSpPr>
            <p:nvPr/>
          </p:nvSpPr>
          <p:spPr bwMode="auto">
            <a:xfrm>
              <a:off x="3422" y="888"/>
              <a:ext cx="166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kern="0" dirty="0">
                  <a:solidFill>
                    <a:srgbClr val="000000"/>
                  </a:solidFill>
                </a:rPr>
                <a:t>Optically pump on D1</a:t>
              </a:r>
            </a:p>
          </p:txBody>
        </p:sp>
        <p:sp>
          <p:nvSpPr>
            <p:cNvPr id="283" name="Text Box 61"/>
            <p:cNvSpPr txBox="1">
              <a:spLocks noChangeArrowheads="1"/>
            </p:cNvSpPr>
            <p:nvPr/>
          </p:nvSpPr>
          <p:spPr bwMode="auto">
            <a:xfrm>
              <a:off x="3172" y="1934"/>
              <a:ext cx="2143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kern="0" dirty="0">
                  <a:solidFill>
                    <a:srgbClr val="000000"/>
                  </a:solidFill>
                </a:rPr>
                <a:t>Circularly polarized D1 pump beam</a:t>
              </a:r>
            </a:p>
          </p:txBody>
        </p:sp>
        <p:sp>
          <p:nvSpPr>
            <p:cNvPr id="284" name="Line 63"/>
            <p:cNvSpPr>
              <a:spLocks noChangeShapeType="1"/>
            </p:cNvSpPr>
            <p:nvPr/>
          </p:nvSpPr>
          <p:spPr bwMode="auto">
            <a:xfrm>
              <a:off x="3883" y="1260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5" name="Line 64"/>
            <p:cNvSpPr>
              <a:spLocks noChangeShapeType="1"/>
            </p:cNvSpPr>
            <p:nvPr/>
          </p:nvSpPr>
          <p:spPr bwMode="auto">
            <a:xfrm>
              <a:off x="4097" y="125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6" name="Line 65"/>
            <p:cNvSpPr>
              <a:spLocks noChangeShapeType="1"/>
            </p:cNvSpPr>
            <p:nvPr/>
          </p:nvSpPr>
          <p:spPr bwMode="auto">
            <a:xfrm>
              <a:off x="4137" y="1407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7" name="Line 66"/>
            <p:cNvSpPr>
              <a:spLocks noChangeShapeType="1"/>
            </p:cNvSpPr>
            <p:nvPr/>
          </p:nvSpPr>
          <p:spPr bwMode="auto">
            <a:xfrm>
              <a:off x="4171" y="1548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8" name="Line 67"/>
            <p:cNvSpPr>
              <a:spLocks noChangeShapeType="1"/>
            </p:cNvSpPr>
            <p:nvPr/>
          </p:nvSpPr>
          <p:spPr bwMode="auto">
            <a:xfrm>
              <a:off x="4536" y="162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9" name="Line 68"/>
            <p:cNvSpPr>
              <a:spLocks noChangeShapeType="1"/>
            </p:cNvSpPr>
            <p:nvPr/>
          </p:nvSpPr>
          <p:spPr bwMode="auto">
            <a:xfrm>
              <a:off x="4352" y="166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0" name="Line 69"/>
            <p:cNvSpPr>
              <a:spLocks noChangeShapeType="1"/>
            </p:cNvSpPr>
            <p:nvPr/>
          </p:nvSpPr>
          <p:spPr bwMode="auto">
            <a:xfrm>
              <a:off x="4459" y="183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1" name="Line 70"/>
            <p:cNvSpPr>
              <a:spLocks noChangeShapeType="1"/>
            </p:cNvSpPr>
            <p:nvPr/>
          </p:nvSpPr>
          <p:spPr bwMode="auto">
            <a:xfrm>
              <a:off x="4568" y="128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2" name="Line 71"/>
            <p:cNvSpPr>
              <a:spLocks noChangeShapeType="1"/>
            </p:cNvSpPr>
            <p:nvPr/>
          </p:nvSpPr>
          <p:spPr bwMode="auto">
            <a:xfrm>
              <a:off x="4305" y="1744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3" name="Line 72"/>
            <p:cNvSpPr>
              <a:spLocks noChangeShapeType="1"/>
            </p:cNvSpPr>
            <p:nvPr/>
          </p:nvSpPr>
          <p:spPr bwMode="auto">
            <a:xfrm>
              <a:off x="4514" y="1460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4" name="Line 73"/>
            <p:cNvSpPr>
              <a:spLocks noChangeShapeType="1"/>
            </p:cNvSpPr>
            <p:nvPr/>
          </p:nvSpPr>
          <p:spPr bwMode="auto">
            <a:xfrm>
              <a:off x="4336" y="1534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5" name="Line 74"/>
            <p:cNvSpPr>
              <a:spLocks noChangeShapeType="1"/>
            </p:cNvSpPr>
            <p:nvPr/>
          </p:nvSpPr>
          <p:spPr bwMode="auto">
            <a:xfrm>
              <a:off x="4577" y="173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6" name="Line 75"/>
            <p:cNvSpPr>
              <a:spLocks noChangeShapeType="1"/>
            </p:cNvSpPr>
            <p:nvPr/>
          </p:nvSpPr>
          <p:spPr bwMode="auto">
            <a:xfrm>
              <a:off x="3835" y="1435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7" name="Line 76"/>
            <p:cNvSpPr>
              <a:spLocks noChangeShapeType="1"/>
            </p:cNvSpPr>
            <p:nvPr/>
          </p:nvSpPr>
          <p:spPr bwMode="auto">
            <a:xfrm>
              <a:off x="3961" y="1531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8" name="Line 77"/>
            <p:cNvSpPr>
              <a:spLocks noChangeShapeType="1"/>
            </p:cNvSpPr>
            <p:nvPr/>
          </p:nvSpPr>
          <p:spPr bwMode="auto">
            <a:xfrm>
              <a:off x="4094" y="1683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9" name="Line 78"/>
            <p:cNvSpPr>
              <a:spLocks noChangeShapeType="1"/>
            </p:cNvSpPr>
            <p:nvPr/>
          </p:nvSpPr>
          <p:spPr bwMode="auto">
            <a:xfrm>
              <a:off x="3888" y="1762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0" name="Line 79"/>
            <p:cNvSpPr>
              <a:spLocks noChangeShapeType="1"/>
            </p:cNvSpPr>
            <p:nvPr/>
          </p:nvSpPr>
          <p:spPr bwMode="auto">
            <a:xfrm>
              <a:off x="4124" y="1819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1" name="Line 80"/>
            <p:cNvSpPr>
              <a:spLocks noChangeShapeType="1"/>
            </p:cNvSpPr>
            <p:nvPr/>
          </p:nvSpPr>
          <p:spPr bwMode="auto">
            <a:xfrm>
              <a:off x="3979" y="135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2" name="Line 81"/>
            <p:cNvSpPr>
              <a:spLocks noChangeShapeType="1"/>
            </p:cNvSpPr>
            <p:nvPr/>
          </p:nvSpPr>
          <p:spPr bwMode="auto">
            <a:xfrm>
              <a:off x="4343" y="1328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3" name="Line 82"/>
            <p:cNvSpPr>
              <a:spLocks noChangeShapeType="1"/>
            </p:cNvSpPr>
            <p:nvPr/>
          </p:nvSpPr>
          <p:spPr bwMode="auto">
            <a:xfrm>
              <a:off x="3914" y="1626"/>
              <a:ext cx="129" cy="0"/>
            </a:xfrm>
            <a:prstGeom prst="line">
              <a:avLst/>
            </a:prstGeom>
            <a:noFill/>
            <a:ln w="19050">
              <a:solidFill>
                <a:srgbClr val="618FF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4" name="AutoShape 83"/>
            <p:cNvSpPr>
              <a:spLocks noChangeArrowheads="1"/>
            </p:cNvSpPr>
            <p:nvPr/>
          </p:nvSpPr>
          <p:spPr bwMode="auto">
            <a:xfrm>
              <a:off x="3467" y="1269"/>
              <a:ext cx="1636" cy="576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C0128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5" name="AutoShape 84"/>
            <p:cNvSpPr>
              <a:spLocks noChangeArrowheads="1"/>
            </p:cNvSpPr>
            <p:nvPr/>
          </p:nvSpPr>
          <p:spPr bwMode="auto">
            <a:xfrm>
              <a:off x="3346" y="1323"/>
              <a:ext cx="403" cy="252"/>
            </a:xfrm>
            <a:prstGeom prst="curvedDownArrow">
              <a:avLst>
                <a:gd name="adj1" fmla="val 31984"/>
                <a:gd name="adj2" fmla="val 63968"/>
                <a:gd name="adj3" fmla="val 33333"/>
              </a:avLst>
            </a:prstGeom>
            <a:solidFill>
              <a:srgbClr val="618FF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8" name="Group 377"/>
          <p:cNvGrpSpPr>
            <a:grpSpLocks/>
          </p:cNvGrpSpPr>
          <p:nvPr/>
        </p:nvGrpSpPr>
        <p:grpSpPr bwMode="auto">
          <a:xfrm>
            <a:off x="1643064" y="2694487"/>
            <a:ext cx="2422773" cy="2988112"/>
            <a:chOff x="1981201" y="1304925"/>
            <a:chExt cx="2422432" cy="2988112"/>
          </a:xfrm>
        </p:grpSpPr>
        <p:sp>
          <p:nvSpPr>
            <p:cNvPr id="16497" name="Text Box 89"/>
            <p:cNvSpPr txBox="1">
              <a:spLocks noChangeArrowheads="1"/>
            </p:cNvSpPr>
            <p:nvPr/>
          </p:nvSpPr>
          <p:spPr bwMode="auto">
            <a:xfrm>
              <a:off x="2444668" y="2845680"/>
              <a:ext cx="86902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D1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795 nm</a:t>
              </a:r>
            </a:p>
          </p:txBody>
        </p:sp>
        <p:sp>
          <p:nvSpPr>
            <p:cNvPr id="16498" name="Line 95"/>
            <p:cNvSpPr>
              <a:spLocks noChangeShapeType="1"/>
            </p:cNvSpPr>
            <p:nvPr/>
          </p:nvSpPr>
          <p:spPr bwMode="auto">
            <a:xfrm flipH="1" flipV="1">
              <a:off x="3090087" y="2205748"/>
              <a:ext cx="266038" cy="192578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499" name="Line 99"/>
            <p:cNvSpPr>
              <a:spLocks noChangeShapeType="1"/>
            </p:cNvSpPr>
            <p:nvPr/>
          </p:nvSpPr>
          <p:spPr bwMode="auto">
            <a:xfrm flipH="1">
              <a:off x="3420836" y="1866610"/>
              <a:ext cx="488936" cy="22721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500" name="Line 102"/>
            <p:cNvSpPr>
              <a:spLocks noChangeShapeType="1"/>
            </p:cNvSpPr>
            <p:nvPr/>
          </p:nvSpPr>
          <p:spPr bwMode="auto">
            <a:xfrm>
              <a:off x="2983432" y="4138722"/>
              <a:ext cx="88559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6501" name="Line 103"/>
            <p:cNvSpPr>
              <a:spLocks noChangeShapeType="1"/>
            </p:cNvSpPr>
            <p:nvPr/>
          </p:nvSpPr>
          <p:spPr bwMode="auto">
            <a:xfrm>
              <a:off x="2587970" y="2194964"/>
              <a:ext cx="88559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6502" name="Line 104"/>
            <p:cNvSpPr>
              <a:spLocks noChangeShapeType="1"/>
            </p:cNvSpPr>
            <p:nvPr/>
          </p:nvSpPr>
          <p:spPr bwMode="auto">
            <a:xfrm>
              <a:off x="3440011" y="1880991"/>
              <a:ext cx="88559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6503" name="TextBox 384"/>
            <p:cNvSpPr txBox="1">
              <a:spLocks noChangeArrowheads="1"/>
            </p:cNvSpPr>
            <p:nvPr/>
          </p:nvSpPr>
          <p:spPr bwMode="auto">
            <a:xfrm>
              <a:off x="2369473" y="3954483"/>
              <a:ext cx="69913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5</a:t>
              </a:r>
              <a:r>
                <a:rPr lang="en-US" baseline="30000">
                  <a:solidFill>
                    <a:schemeClr val="tx1"/>
                  </a:solidFill>
                </a:rPr>
                <a:t>2</a:t>
              </a:r>
              <a:r>
                <a:rPr lang="en-US">
                  <a:solidFill>
                    <a:schemeClr val="tx1"/>
                  </a:solidFill>
                </a:rPr>
                <a:t>S</a:t>
              </a:r>
              <a:r>
                <a:rPr lang="en-US" baseline="-25000">
                  <a:solidFill>
                    <a:schemeClr val="tx1"/>
                  </a:solidFill>
                </a:rPr>
                <a:t>1/2</a:t>
              </a:r>
            </a:p>
          </p:txBody>
        </p:sp>
        <p:sp>
          <p:nvSpPr>
            <p:cNvPr id="16504" name="TextBox 385"/>
            <p:cNvSpPr txBox="1">
              <a:spLocks noChangeArrowheads="1"/>
            </p:cNvSpPr>
            <p:nvPr/>
          </p:nvSpPr>
          <p:spPr bwMode="auto">
            <a:xfrm>
              <a:off x="1981201" y="2005931"/>
              <a:ext cx="69913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5</a:t>
              </a:r>
              <a:r>
                <a:rPr lang="en-US" baseline="30000">
                  <a:solidFill>
                    <a:schemeClr val="tx1"/>
                  </a:solidFill>
                </a:rPr>
                <a:t>2</a:t>
              </a:r>
              <a:r>
                <a:rPr lang="en-US">
                  <a:solidFill>
                    <a:schemeClr val="tx1"/>
                  </a:solidFill>
                </a:rPr>
                <a:t>P</a:t>
              </a:r>
              <a:r>
                <a:rPr lang="en-US" baseline="-25000">
                  <a:solidFill>
                    <a:schemeClr val="tx1"/>
                  </a:solidFill>
                </a:rPr>
                <a:t>1/2</a:t>
              </a:r>
            </a:p>
          </p:txBody>
        </p:sp>
        <p:sp>
          <p:nvSpPr>
            <p:cNvPr id="16505" name="TextBox 386"/>
            <p:cNvSpPr txBox="1">
              <a:spLocks noChangeArrowheads="1"/>
            </p:cNvSpPr>
            <p:nvPr/>
          </p:nvSpPr>
          <p:spPr bwMode="auto">
            <a:xfrm>
              <a:off x="2844028" y="1703942"/>
              <a:ext cx="69913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5</a:t>
              </a:r>
              <a:r>
                <a:rPr lang="en-US" baseline="30000">
                  <a:solidFill>
                    <a:schemeClr val="tx1"/>
                  </a:solidFill>
                </a:rPr>
                <a:t>2</a:t>
              </a:r>
              <a:r>
                <a:rPr lang="en-US">
                  <a:solidFill>
                    <a:schemeClr val="tx1"/>
                  </a:solidFill>
                </a:rPr>
                <a:t>P</a:t>
              </a:r>
              <a:r>
                <a:rPr lang="en-US" baseline="-25000">
                  <a:solidFill>
                    <a:schemeClr val="tx1"/>
                  </a:solidFill>
                </a:rPr>
                <a:t>3/2</a:t>
              </a:r>
            </a:p>
          </p:txBody>
        </p:sp>
        <p:sp>
          <p:nvSpPr>
            <p:cNvPr id="16506" name="Text Box 89"/>
            <p:cNvSpPr txBox="1">
              <a:spLocks noChangeArrowheads="1"/>
            </p:cNvSpPr>
            <p:nvPr/>
          </p:nvSpPr>
          <p:spPr bwMode="auto">
            <a:xfrm>
              <a:off x="3529834" y="2989484"/>
              <a:ext cx="86902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D2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780 nm</a:t>
              </a:r>
            </a:p>
          </p:txBody>
        </p:sp>
        <p:sp>
          <p:nvSpPr>
            <p:cNvPr id="16507" name="TextBox 388"/>
            <p:cNvSpPr txBox="1">
              <a:spLocks noChangeArrowheads="1"/>
            </p:cNvSpPr>
            <p:nvPr/>
          </p:nvSpPr>
          <p:spPr bwMode="auto">
            <a:xfrm>
              <a:off x="2241165" y="1304925"/>
              <a:ext cx="21624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800" baseline="30000">
                  <a:solidFill>
                    <a:schemeClr val="tx1"/>
                  </a:solidFill>
                </a:rPr>
                <a:t>87</a:t>
              </a:r>
              <a:r>
                <a:rPr lang="en-US" sz="1800">
                  <a:solidFill>
                    <a:schemeClr val="tx1"/>
                  </a:solidFill>
                </a:rPr>
                <a:t>Rb Fine Structure</a:t>
              </a:r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864101" y="3135813"/>
            <a:ext cx="5000625" cy="2868613"/>
            <a:chOff x="4115924" y="1275526"/>
            <a:chExt cx="4999832" cy="2868614"/>
          </a:xfrm>
        </p:grpSpPr>
        <p:grpSp>
          <p:nvGrpSpPr>
            <p:cNvPr id="16466" name="Group 2"/>
            <p:cNvGrpSpPr>
              <a:grpSpLocks/>
            </p:cNvGrpSpPr>
            <p:nvPr/>
          </p:nvGrpSpPr>
          <p:grpSpPr bwMode="auto">
            <a:xfrm>
              <a:off x="4115924" y="1275526"/>
              <a:ext cx="4999832" cy="2868614"/>
              <a:chOff x="4115924" y="1456501"/>
              <a:chExt cx="4999832" cy="2868614"/>
            </a:xfrm>
          </p:grpSpPr>
          <p:grpSp>
            <p:nvGrpSpPr>
              <p:cNvPr id="16468" name="Group 158"/>
              <p:cNvGrpSpPr>
                <a:grpSpLocks/>
              </p:cNvGrpSpPr>
              <p:nvPr/>
            </p:nvGrpSpPr>
            <p:grpSpPr bwMode="auto">
              <a:xfrm>
                <a:off x="4404520" y="1456501"/>
                <a:ext cx="3673479" cy="2868614"/>
                <a:chOff x="3143" y="883"/>
                <a:chExt cx="2314" cy="1807"/>
              </a:xfrm>
            </p:grpSpPr>
            <p:sp>
              <p:nvSpPr>
                <p:cNvPr id="142" name="Rectangle 34"/>
                <p:cNvSpPr>
                  <a:spLocks noChangeArrowheads="1"/>
                </p:cNvSpPr>
                <p:nvPr/>
              </p:nvSpPr>
              <p:spPr bwMode="auto">
                <a:xfrm>
                  <a:off x="3798" y="1180"/>
                  <a:ext cx="945" cy="733"/>
                </a:xfrm>
                <a:prstGeom prst="rect">
                  <a:avLst/>
                </a:prstGeom>
                <a:noFill/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43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3732" y="883"/>
                  <a:ext cx="1058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2000" kern="0" dirty="0">
                      <a:solidFill>
                        <a:srgbClr val="000000"/>
                      </a:solidFill>
                    </a:rPr>
                    <a:t>Detect on D2</a:t>
                  </a:r>
                </a:p>
              </p:txBody>
            </p:sp>
            <p:sp>
              <p:nvSpPr>
                <p:cNvPr id="144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3143" y="1934"/>
                  <a:ext cx="2314" cy="7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kern="0" dirty="0">
                      <a:solidFill>
                        <a:srgbClr val="000000"/>
                      </a:solidFill>
                    </a:rPr>
                    <a:t>Linearly polarized 780 nm probe beam</a:t>
                  </a:r>
                </a:p>
                <a:p>
                  <a:pPr algn="ctr">
                    <a:defRPr/>
                  </a:pPr>
                  <a:r>
                    <a:rPr lang="en-US" kern="0" dirty="0">
                      <a:solidFill>
                        <a:srgbClr val="000000"/>
                      </a:solidFill>
                    </a:rPr>
                    <a:t>Oriented spins rotate the polarization</a:t>
                  </a:r>
                </a:p>
              </p:txBody>
            </p:sp>
            <p:sp>
              <p:nvSpPr>
                <p:cNvPr id="145" name="Line 63"/>
                <p:cNvSpPr>
                  <a:spLocks noChangeShapeType="1"/>
                </p:cNvSpPr>
                <p:nvPr/>
              </p:nvSpPr>
              <p:spPr bwMode="auto">
                <a:xfrm>
                  <a:off x="3883" y="1260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46" name="Line 64"/>
                <p:cNvSpPr>
                  <a:spLocks noChangeShapeType="1"/>
                </p:cNvSpPr>
                <p:nvPr/>
              </p:nvSpPr>
              <p:spPr bwMode="auto">
                <a:xfrm>
                  <a:off x="4097" y="125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47" name="Line 65"/>
                <p:cNvSpPr>
                  <a:spLocks noChangeShapeType="1"/>
                </p:cNvSpPr>
                <p:nvPr/>
              </p:nvSpPr>
              <p:spPr bwMode="auto">
                <a:xfrm>
                  <a:off x="4137" y="1407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48" name="Line 66"/>
                <p:cNvSpPr>
                  <a:spLocks noChangeShapeType="1"/>
                </p:cNvSpPr>
                <p:nvPr/>
              </p:nvSpPr>
              <p:spPr bwMode="auto">
                <a:xfrm>
                  <a:off x="4171" y="1548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49" name="Line 67"/>
                <p:cNvSpPr>
                  <a:spLocks noChangeShapeType="1"/>
                </p:cNvSpPr>
                <p:nvPr/>
              </p:nvSpPr>
              <p:spPr bwMode="auto">
                <a:xfrm>
                  <a:off x="4536" y="1622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0" name="Line 68"/>
                <p:cNvSpPr>
                  <a:spLocks noChangeShapeType="1"/>
                </p:cNvSpPr>
                <p:nvPr/>
              </p:nvSpPr>
              <p:spPr bwMode="auto">
                <a:xfrm>
                  <a:off x="4352" y="1662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1" name="Line 69"/>
                <p:cNvSpPr>
                  <a:spLocks noChangeShapeType="1"/>
                </p:cNvSpPr>
                <p:nvPr/>
              </p:nvSpPr>
              <p:spPr bwMode="auto">
                <a:xfrm>
                  <a:off x="4459" y="183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2" name="Line 70"/>
                <p:cNvSpPr>
                  <a:spLocks noChangeShapeType="1"/>
                </p:cNvSpPr>
                <p:nvPr/>
              </p:nvSpPr>
              <p:spPr bwMode="auto">
                <a:xfrm>
                  <a:off x="4568" y="1285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3" name="Line 71"/>
                <p:cNvSpPr>
                  <a:spLocks noChangeShapeType="1"/>
                </p:cNvSpPr>
                <p:nvPr/>
              </p:nvSpPr>
              <p:spPr bwMode="auto">
                <a:xfrm>
                  <a:off x="4305" y="1744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4" name="Line 72"/>
                <p:cNvSpPr>
                  <a:spLocks noChangeShapeType="1"/>
                </p:cNvSpPr>
                <p:nvPr/>
              </p:nvSpPr>
              <p:spPr bwMode="auto">
                <a:xfrm>
                  <a:off x="4514" y="1460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5" name="Line 73"/>
                <p:cNvSpPr>
                  <a:spLocks noChangeShapeType="1"/>
                </p:cNvSpPr>
                <p:nvPr/>
              </p:nvSpPr>
              <p:spPr bwMode="auto">
                <a:xfrm>
                  <a:off x="4336" y="1534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6" name="Line 74"/>
                <p:cNvSpPr>
                  <a:spLocks noChangeShapeType="1"/>
                </p:cNvSpPr>
                <p:nvPr/>
              </p:nvSpPr>
              <p:spPr bwMode="auto">
                <a:xfrm>
                  <a:off x="4577" y="173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7" name="Line 75"/>
                <p:cNvSpPr>
                  <a:spLocks noChangeShapeType="1"/>
                </p:cNvSpPr>
                <p:nvPr/>
              </p:nvSpPr>
              <p:spPr bwMode="auto">
                <a:xfrm>
                  <a:off x="3835" y="1435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8" name="Line 76"/>
                <p:cNvSpPr>
                  <a:spLocks noChangeShapeType="1"/>
                </p:cNvSpPr>
                <p:nvPr/>
              </p:nvSpPr>
              <p:spPr bwMode="auto">
                <a:xfrm>
                  <a:off x="3961" y="1531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9" name="Line 77"/>
                <p:cNvSpPr>
                  <a:spLocks noChangeShapeType="1"/>
                </p:cNvSpPr>
                <p:nvPr/>
              </p:nvSpPr>
              <p:spPr bwMode="auto">
                <a:xfrm>
                  <a:off x="4094" y="1683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0" name="Line 78"/>
                <p:cNvSpPr>
                  <a:spLocks noChangeShapeType="1"/>
                </p:cNvSpPr>
                <p:nvPr/>
              </p:nvSpPr>
              <p:spPr bwMode="auto">
                <a:xfrm>
                  <a:off x="3888" y="1762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1" name="Line 79"/>
                <p:cNvSpPr>
                  <a:spLocks noChangeShapeType="1"/>
                </p:cNvSpPr>
                <p:nvPr/>
              </p:nvSpPr>
              <p:spPr bwMode="auto">
                <a:xfrm>
                  <a:off x="4124" y="1819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2" name="Line 80"/>
                <p:cNvSpPr>
                  <a:spLocks noChangeShapeType="1"/>
                </p:cNvSpPr>
                <p:nvPr/>
              </p:nvSpPr>
              <p:spPr bwMode="auto">
                <a:xfrm>
                  <a:off x="3979" y="135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3" name="Line 81"/>
                <p:cNvSpPr>
                  <a:spLocks noChangeShapeType="1"/>
                </p:cNvSpPr>
                <p:nvPr/>
              </p:nvSpPr>
              <p:spPr bwMode="auto">
                <a:xfrm>
                  <a:off x="4343" y="1328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4" name="Line 82"/>
                <p:cNvSpPr>
                  <a:spLocks noChangeShapeType="1"/>
                </p:cNvSpPr>
                <p:nvPr/>
              </p:nvSpPr>
              <p:spPr bwMode="auto">
                <a:xfrm>
                  <a:off x="3914" y="162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5" name="AutoShape 83"/>
                <p:cNvSpPr>
                  <a:spLocks noChangeArrowheads="1"/>
                </p:cNvSpPr>
                <p:nvPr/>
              </p:nvSpPr>
              <p:spPr bwMode="auto">
                <a:xfrm>
                  <a:off x="3249" y="1269"/>
                  <a:ext cx="2131" cy="576"/>
                </a:xfrm>
                <a:prstGeom prst="rightArrow">
                  <a:avLst>
                    <a:gd name="adj1" fmla="val 50000"/>
                    <a:gd name="adj2" fmla="val 25000"/>
                  </a:avLst>
                </a:prstGeom>
                <a:solidFill>
                  <a:srgbClr val="FC0128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7" name="AutoShape 150"/>
              <p:cNvSpPr>
                <a:spLocks noChangeArrowheads="1"/>
              </p:cNvSpPr>
              <p:nvPr/>
            </p:nvSpPr>
            <p:spPr bwMode="auto">
              <a:xfrm rot="5400000">
                <a:off x="6069796" y="836058"/>
                <a:ext cx="390525" cy="3380839"/>
              </a:xfrm>
              <a:prstGeom prst="upArrow">
                <a:avLst>
                  <a:gd name="adj1" fmla="val 50000"/>
                  <a:gd name="adj2" fmla="val 113110"/>
                </a:avLst>
              </a:prstGeom>
              <a:solidFill>
                <a:srgbClr val="990033">
                  <a:alpha val="75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9" name="AutoShape 151"/>
              <p:cNvSpPr>
                <a:spLocks noChangeArrowheads="1"/>
              </p:cNvSpPr>
              <p:nvPr/>
            </p:nvSpPr>
            <p:spPr bwMode="auto">
              <a:xfrm>
                <a:off x="4385756" y="2329626"/>
                <a:ext cx="133329" cy="433388"/>
              </a:xfrm>
              <a:prstGeom prst="upDownArrow">
                <a:avLst>
                  <a:gd name="adj1" fmla="val 50000"/>
                  <a:gd name="adj2" fmla="val 45238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0" name="Text Box 152"/>
              <p:cNvSpPr txBox="1">
                <a:spLocks noChangeArrowheads="1"/>
              </p:cNvSpPr>
              <p:nvPr/>
            </p:nvSpPr>
            <p:spPr bwMode="auto">
              <a:xfrm>
                <a:off x="4115924" y="2664590"/>
                <a:ext cx="1331702" cy="522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kern="0" dirty="0">
                    <a:solidFill>
                      <a:srgbClr val="000000"/>
                    </a:solidFill>
                  </a:rPr>
                  <a:t>Input polarization</a:t>
                </a:r>
              </a:p>
            </p:txBody>
          </p:sp>
          <p:sp>
            <p:nvSpPr>
              <p:cNvPr id="173" name="Text Box 154"/>
              <p:cNvSpPr txBox="1">
                <a:spLocks noChangeArrowheads="1"/>
              </p:cNvSpPr>
              <p:nvPr/>
            </p:nvSpPr>
            <p:spPr bwMode="auto">
              <a:xfrm>
                <a:off x="7784055" y="2639190"/>
                <a:ext cx="1331701" cy="522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kern="0" dirty="0">
                    <a:solidFill>
                      <a:srgbClr val="000000"/>
                    </a:solidFill>
                  </a:rPr>
                  <a:t>Output polarization</a:t>
                </a:r>
              </a:p>
            </p:txBody>
          </p:sp>
        </p:grpSp>
        <p:sp>
          <p:nvSpPr>
            <p:cNvPr id="212" name="AutoShape 151"/>
            <p:cNvSpPr>
              <a:spLocks noChangeArrowheads="1"/>
            </p:cNvSpPr>
            <p:nvPr/>
          </p:nvSpPr>
          <p:spPr bwMode="auto">
            <a:xfrm rot="-1800000">
              <a:off x="7995159" y="2097851"/>
              <a:ext cx="133329" cy="433388"/>
            </a:xfrm>
            <a:prstGeom prst="upDownArrow">
              <a:avLst>
                <a:gd name="adj1" fmla="val 50000"/>
                <a:gd name="adj2" fmla="val 45238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6391" name="Rectangle 109"/>
          <p:cNvSpPr>
            <a:spLocks noChangeArrowheads="1"/>
          </p:cNvSpPr>
          <p:nvPr/>
        </p:nvSpPr>
        <p:spPr bwMode="auto">
          <a:xfrm>
            <a:off x="1781175" y="1449616"/>
            <a:ext cx="86296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/>
          <a:p>
            <a:pPr marL="171450">
              <a:lnSpc>
                <a:spcPct val="80000"/>
              </a:lnSpc>
              <a:spcBef>
                <a:spcPct val="20000"/>
              </a:spcBef>
            </a:pPr>
            <a:r>
              <a:rPr lang="en-US" sz="2400" dirty="0"/>
              <a:t>Two optical resonances in Rubidium (fine structure)</a:t>
            </a:r>
          </a:p>
          <a:p>
            <a:pPr marL="971550" lvl="1" indent="-34290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Use D1 for optical pumping and D2 for probing</a:t>
            </a:r>
          </a:p>
          <a:p>
            <a:pPr lvl="1">
              <a:lnSpc>
                <a:spcPct val="80000"/>
              </a:lnSpc>
              <a:spcBef>
                <a:spcPct val="20000"/>
              </a:spcBef>
            </a:pPr>
            <a:r>
              <a:rPr lang="en-US" sz="1400" dirty="0"/>
              <a:t>	  Based on: V. Shah and M. V. </a:t>
            </a:r>
            <a:r>
              <a:rPr lang="en-US" sz="1400" dirty="0" err="1"/>
              <a:t>Romalis</a:t>
            </a:r>
            <a:r>
              <a:rPr lang="en-US" sz="1400" dirty="0"/>
              <a:t>, PRA 80, 013416 (2009)</a:t>
            </a:r>
          </a:p>
        </p:txBody>
      </p:sp>
      <p:sp>
        <p:nvSpPr>
          <p:cNvPr id="16392" name="Rectangle 2"/>
          <p:cNvSpPr>
            <a:spLocks noChangeArrowheads="1"/>
          </p:cNvSpPr>
          <p:nvPr/>
        </p:nvSpPr>
        <p:spPr bwMode="auto">
          <a:xfrm>
            <a:off x="1393825" y="885825"/>
            <a:ext cx="9144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/>
          <a:lstStyle/>
          <a:p>
            <a:pPr algn="ctr"/>
            <a:endParaRPr lang="en-US" sz="3600"/>
          </a:p>
        </p:txBody>
      </p:sp>
      <p:grpSp>
        <p:nvGrpSpPr>
          <p:cNvPr id="490" name="Group 489"/>
          <p:cNvGrpSpPr>
            <a:grpSpLocks/>
          </p:cNvGrpSpPr>
          <p:nvPr/>
        </p:nvGrpSpPr>
        <p:grpSpPr bwMode="auto">
          <a:xfrm>
            <a:off x="4440239" y="2983413"/>
            <a:ext cx="5818187" cy="2554445"/>
            <a:chOff x="3135644" y="4029553"/>
            <a:chExt cx="5818187" cy="2555284"/>
          </a:xfrm>
        </p:grpSpPr>
        <p:grpSp>
          <p:nvGrpSpPr>
            <p:cNvPr id="16431" name="Group 490"/>
            <p:cNvGrpSpPr>
              <a:grpSpLocks/>
            </p:cNvGrpSpPr>
            <p:nvPr/>
          </p:nvGrpSpPr>
          <p:grpSpPr bwMode="auto">
            <a:xfrm>
              <a:off x="3233801" y="4181025"/>
              <a:ext cx="5720030" cy="1636713"/>
              <a:chOff x="3794916" y="1454913"/>
              <a:chExt cx="5720030" cy="1636713"/>
            </a:xfrm>
          </p:grpSpPr>
          <p:grpSp>
            <p:nvGrpSpPr>
              <p:cNvPr id="16439" name="Group 158"/>
              <p:cNvGrpSpPr>
                <a:grpSpLocks/>
              </p:cNvGrpSpPr>
              <p:nvPr/>
            </p:nvGrpSpPr>
            <p:grpSpPr bwMode="auto">
              <a:xfrm>
                <a:off x="3794916" y="1454913"/>
                <a:ext cx="4235454" cy="1636713"/>
                <a:chOff x="2759" y="882"/>
                <a:chExt cx="2668" cy="1031"/>
              </a:xfrm>
            </p:grpSpPr>
            <p:sp>
              <p:nvSpPr>
                <p:cNvPr id="502" name="Rectangle 34"/>
                <p:cNvSpPr>
                  <a:spLocks noChangeArrowheads="1"/>
                </p:cNvSpPr>
                <p:nvPr/>
              </p:nvSpPr>
              <p:spPr bwMode="auto">
                <a:xfrm>
                  <a:off x="3798" y="1180"/>
                  <a:ext cx="945" cy="733"/>
                </a:xfrm>
                <a:prstGeom prst="rect">
                  <a:avLst/>
                </a:prstGeom>
                <a:noFill/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03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3290" y="882"/>
                  <a:ext cx="2137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2000" kern="0" dirty="0">
                      <a:solidFill>
                        <a:srgbClr val="000000"/>
                      </a:solidFill>
                    </a:rPr>
                    <a:t>Dichroic optical components</a:t>
                  </a:r>
                </a:p>
              </p:txBody>
            </p:sp>
            <p:sp>
              <p:nvSpPr>
                <p:cNvPr id="504" name="Line 63"/>
                <p:cNvSpPr>
                  <a:spLocks noChangeShapeType="1"/>
                </p:cNvSpPr>
                <p:nvPr/>
              </p:nvSpPr>
              <p:spPr bwMode="auto">
                <a:xfrm>
                  <a:off x="3883" y="1260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05" name="Line 64"/>
                <p:cNvSpPr>
                  <a:spLocks noChangeShapeType="1"/>
                </p:cNvSpPr>
                <p:nvPr/>
              </p:nvSpPr>
              <p:spPr bwMode="auto">
                <a:xfrm>
                  <a:off x="4097" y="125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06" name="Line 65"/>
                <p:cNvSpPr>
                  <a:spLocks noChangeShapeType="1"/>
                </p:cNvSpPr>
                <p:nvPr/>
              </p:nvSpPr>
              <p:spPr bwMode="auto">
                <a:xfrm>
                  <a:off x="4137" y="1407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07" name="Line 66"/>
                <p:cNvSpPr>
                  <a:spLocks noChangeShapeType="1"/>
                </p:cNvSpPr>
                <p:nvPr/>
              </p:nvSpPr>
              <p:spPr bwMode="auto">
                <a:xfrm>
                  <a:off x="4171" y="1548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08" name="Line 67"/>
                <p:cNvSpPr>
                  <a:spLocks noChangeShapeType="1"/>
                </p:cNvSpPr>
                <p:nvPr/>
              </p:nvSpPr>
              <p:spPr bwMode="auto">
                <a:xfrm>
                  <a:off x="4536" y="1622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09" name="Line 68"/>
                <p:cNvSpPr>
                  <a:spLocks noChangeShapeType="1"/>
                </p:cNvSpPr>
                <p:nvPr/>
              </p:nvSpPr>
              <p:spPr bwMode="auto">
                <a:xfrm>
                  <a:off x="4352" y="1662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0" name="Line 69"/>
                <p:cNvSpPr>
                  <a:spLocks noChangeShapeType="1"/>
                </p:cNvSpPr>
                <p:nvPr/>
              </p:nvSpPr>
              <p:spPr bwMode="auto">
                <a:xfrm>
                  <a:off x="4459" y="183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1" name="Line 70"/>
                <p:cNvSpPr>
                  <a:spLocks noChangeShapeType="1"/>
                </p:cNvSpPr>
                <p:nvPr/>
              </p:nvSpPr>
              <p:spPr bwMode="auto">
                <a:xfrm>
                  <a:off x="4568" y="1285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2" name="Line 71"/>
                <p:cNvSpPr>
                  <a:spLocks noChangeShapeType="1"/>
                </p:cNvSpPr>
                <p:nvPr/>
              </p:nvSpPr>
              <p:spPr bwMode="auto">
                <a:xfrm>
                  <a:off x="4305" y="1744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3" name="Line 72"/>
                <p:cNvSpPr>
                  <a:spLocks noChangeShapeType="1"/>
                </p:cNvSpPr>
                <p:nvPr/>
              </p:nvSpPr>
              <p:spPr bwMode="auto">
                <a:xfrm>
                  <a:off x="4514" y="1460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4" name="Line 73"/>
                <p:cNvSpPr>
                  <a:spLocks noChangeShapeType="1"/>
                </p:cNvSpPr>
                <p:nvPr/>
              </p:nvSpPr>
              <p:spPr bwMode="auto">
                <a:xfrm>
                  <a:off x="4336" y="1534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5" name="Line 74"/>
                <p:cNvSpPr>
                  <a:spLocks noChangeShapeType="1"/>
                </p:cNvSpPr>
                <p:nvPr/>
              </p:nvSpPr>
              <p:spPr bwMode="auto">
                <a:xfrm>
                  <a:off x="4577" y="173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6" name="Line 75"/>
                <p:cNvSpPr>
                  <a:spLocks noChangeShapeType="1"/>
                </p:cNvSpPr>
                <p:nvPr/>
              </p:nvSpPr>
              <p:spPr bwMode="auto">
                <a:xfrm>
                  <a:off x="3835" y="1435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7" name="Line 76"/>
                <p:cNvSpPr>
                  <a:spLocks noChangeShapeType="1"/>
                </p:cNvSpPr>
                <p:nvPr/>
              </p:nvSpPr>
              <p:spPr bwMode="auto">
                <a:xfrm>
                  <a:off x="3961" y="1531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8" name="Line 77"/>
                <p:cNvSpPr>
                  <a:spLocks noChangeShapeType="1"/>
                </p:cNvSpPr>
                <p:nvPr/>
              </p:nvSpPr>
              <p:spPr bwMode="auto">
                <a:xfrm>
                  <a:off x="4094" y="1683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9" name="Line 78"/>
                <p:cNvSpPr>
                  <a:spLocks noChangeShapeType="1"/>
                </p:cNvSpPr>
                <p:nvPr/>
              </p:nvSpPr>
              <p:spPr bwMode="auto">
                <a:xfrm>
                  <a:off x="3888" y="1762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20" name="Line 79"/>
                <p:cNvSpPr>
                  <a:spLocks noChangeShapeType="1"/>
                </p:cNvSpPr>
                <p:nvPr/>
              </p:nvSpPr>
              <p:spPr bwMode="auto">
                <a:xfrm>
                  <a:off x="4124" y="1819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21" name="Line 80"/>
                <p:cNvSpPr>
                  <a:spLocks noChangeShapeType="1"/>
                </p:cNvSpPr>
                <p:nvPr/>
              </p:nvSpPr>
              <p:spPr bwMode="auto">
                <a:xfrm>
                  <a:off x="3979" y="135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22" name="Line 81"/>
                <p:cNvSpPr>
                  <a:spLocks noChangeShapeType="1"/>
                </p:cNvSpPr>
                <p:nvPr/>
              </p:nvSpPr>
              <p:spPr bwMode="auto">
                <a:xfrm>
                  <a:off x="4343" y="1328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23" name="Line 82"/>
                <p:cNvSpPr>
                  <a:spLocks noChangeShapeType="1"/>
                </p:cNvSpPr>
                <p:nvPr/>
              </p:nvSpPr>
              <p:spPr bwMode="auto">
                <a:xfrm>
                  <a:off x="3914" y="1626"/>
                  <a:ext cx="129" cy="0"/>
                </a:xfrm>
                <a:prstGeom prst="line">
                  <a:avLst/>
                </a:prstGeom>
                <a:noFill/>
                <a:ln w="19050">
                  <a:solidFill>
                    <a:srgbClr val="618FFD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24" name="AutoShape 83"/>
                <p:cNvSpPr>
                  <a:spLocks noChangeArrowheads="1"/>
                </p:cNvSpPr>
                <p:nvPr/>
              </p:nvSpPr>
              <p:spPr bwMode="auto">
                <a:xfrm>
                  <a:off x="2759" y="1269"/>
                  <a:ext cx="2344" cy="576"/>
                </a:xfrm>
                <a:prstGeom prst="rightArrow">
                  <a:avLst>
                    <a:gd name="adj1" fmla="val 50000"/>
                    <a:gd name="adj2" fmla="val 25000"/>
                  </a:avLst>
                </a:prstGeom>
                <a:solidFill>
                  <a:srgbClr val="FC0128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25" name="AutoShape 84"/>
                <p:cNvSpPr>
                  <a:spLocks noChangeArrowheads="1"/>
                </p:cNvSpPr>
                <p:nvPr/>
              </p:nvSpPr>
              <p:spPr bwMode="auto">
                <a:xfrm>
                  <a:off x="3346" y="1323"/>
                  <a:ext cx="403" cy="252"/>
                </a:xfrm>
                <a:prstGeom prst="curvedDownArrow">
                  <a:avLst>
                    <a:gd name="adj1" fmla="val 31984"/>
                    <a:gd name="adj2" fmla="val 63968"/>
                    <a:gd name="adj3" fmla="val 33333"/>
                  </a:avLst>
                </a:prstGeom>
                <a:solidFill>
                  <a:srgbClr val="618FFD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500" name="AutoShape 150"/>
              <p:cNvSpPr>
                <a:spLocks noChangeArrowheads="1"/>
              </p:cNvSpPr>
              <p:nvPr/>
            </p:nvSpPr>
            <p:spPr bwMode="auto">
              <a:xfrm rot="5400000">
                <a:off x="5849345" y="276730"/>
                <a:ext cx="390653" cy="4498975"/>
              </a:xfrm>
              <a:prstGeom prst="upArrow">
                <a:avLst>
                  <a:gd name="adj1" fmla="val 50000"/>
                  <a:gd name="adj2" fmla="val 113110"/>
                </a:avLst>
              </a:prstGeom>
              <a:solidFill>
                <a:srgbClr val="990033">
                  <a:alpha val="75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01" name="Text Box 154"/>
              <p:cNvSpPr txBox="1">
                <a:spLocks noChangeArrowheads="1"/>
              </p:cNvSpPr>
              <p:nvPr/>
            </p:nvSpPr>
            <p:spPr bwMode="auto">
              <a:xfrm>
                <a:off x="8070321" y="2372180"/>
                <a:ext cx="1444625" cy="3080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400" kern="0" dirty="0">
                    <a:solidFill>
                      <a:srgbClr val="000000"/>
                    </a:solidFill>
                  </a:rPr>
                  <a:t>To analyzer</a:t>
                </a:r>
              </a:p>
            </p:txBody>
          </p:sp>
        </p:grpSp>
        <p:sp>
          <p:nvSpPr>
            <p:cNvPr id="16432" name="Rectangle 105"/>
            <p:cNvSpPr>
              <a:spLocks noChangeArrowheads="1"/>
            </p:cNvSpPr>
            <p:nvPr/>
          </p:nvSpPr>
          <p:spPr bwMode="auto">
            <a:xfrm>
              <a:off x="3598864" y="4537075"/>
              <a:ext cx="150350" cy="1517650"/>
            </a:xfrm>
            <a:prstGeom prst="rect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SzPct val="100000"/>
                <a:buFontTx/>
                <a:buChar char="•"/>
              </a:pPr>
              <a:endParaRPr lang="en-US" sz="1400" b="1">
                <a:solidFill>
                  <a:srgbClr val="000000"/>
                </a:solidFill>
              </a:endParaRPr>
            </a:p>
          </p:txBody>
        </p:sp>
        <p:sp>
          <p:nvSpPr>
            <p:cNvPr id="16433" name="Text Box 106"/>
            <p:cNvSpPr txBox="1">
              <a:spLocks noChangeArrowheads="1"/>
            </p:cNvSpPr>
            <p:nvPr/>
          </p:nvSpPr>
          <p:spPr bwMode="auto">
            <a:xfrm>
              <a:off x="3288056" y="6107113"/>
              <a:ext cx="750204" cy="477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7" tIns="44450" rIns="90487" bIns="44450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algn="l" eaLnBrk="1" hangingPunct="1">
                <a:buSzPct val="100000"/>
                <a:buFontTx/>
                <a:buNone/>
              </a:pPr>
              <a:r>
                <a:rPr lang="en-US" sz="1400" dirty="0">
                  <a:solidFill>
                    <a:schemeClr val="tx1"/>
                  </a:solidFill>
                </a:rPr>
                <a:t>D1 </a:t>
              </a:r>
              <a:r>
                <a:rPr lang="el-GR" sz="1400" dirty="0">
                  <a:solidFill>
                    <a:schemeClr val="tx1"/>
                  </a:solidFill>
                </a:rPr>
                <a:t>λ</a:t>
              </a:r>
              <a:r>
                <a:rPr lang="en-US" sz="1400" dirty="0">
                  <a:solidFill>
                    <a:schemeClr val="tx1"/>
                  </a:solidFill>
                </a:rPr>
                <a:t>/4 </a:t>
              </a:r>
            </a:p>
            <a:p>
              <a:pPr algn="l" eaLnBrk="1" hangingPunct="1">
                <a:buSzPct val="100000"/>
                <a:buFontTx/>
                <a:buNone/>
              </a:pPr>
              <a:r>
                <a:rPr lang="en-US" sz="1400" dirty="0">
                  <a:solidFill>
                    <a:schemeClr val="tx1"/>
                  </a:solidFill>
                </a:rPr>
                <a:t>D2 </a:t>
              </a:r>
              <a:r>
                <a:rPr lang="el-GR" sz="1400" dirty="0">
                  <a:solidFill>
                    <a:schemeClr val="tx1"/>
                  </a:solidFill>
                </a:rPr>
                <a:t>λ</a:t>
              </a:r>
              <a:r>
                <a:rPr lang="en-US" sz="1400" dirty="0">
                  <a:solidFill>
                    <a:schemeClr val="tx1"/>
                  </a:solidFill>
                </a:rPr>
                <a:t>/2</a:t>
              </a:r>
            </a:p>
          </p:txBody>
        </p:sp>
        <p:sp>
          <p:nvSpPr>
            <p:cNvPr id="16434" name="Text Box 106"/>
            <p:cNvSpPr txBox="1">
              <a:spLocks noChangeArrowheads="1"/>
            </p:cNvSpPr>
            <p:nvPr/>
          </p:nvSpPr>
          <p:spPr bwMode="auto">
            <a:xfrm>
              <a:off x="3135644" y="4029553"/>
              <a:ext cx="1022458" cy="477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7" tIns="44450" rIns="90487" bIns="44450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algn="l" eaLnBrk="1" hangingPunct="1">
                <a:buSzPct val="100000"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Multiorder</a:t>
              </a:r>
            </a:p>
            <a:p>
              <a:pPr algn="l" eaLnBrk="1" hangingPunct="1">
                <a:buSzPct val="100000"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Waveplate</a:t>
              </a:r>
            </a:p>
          </p:txBody>
        </p:sp>
        <p:sp>
          <p:nvSpPr>
            <p:cNvPr id="16435" name="Rectangle 105"/>
            <p:cNvSpPr>
              <a:spLocks noChangeArrowheads="1"/>
            </p:cNvSpPr>
            <p:nvPr/>
          </p:nvSpPr>
          <p:spPr bwMode="auto">
            <a:xfrm>
              <a:off x="6944521" y="4537075"/>
              <a:ext cx="150350" cy="1517650"/>
            </a:xfrm>
            <a:prstGeom prst="rect">
              <a:avLst/>
            </a:prstGeom>
            <a:solidFill>
              <a:schemeClr val="tx1">
                <a:alpha val="50195"/>
              </a:schemeClr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SzPct val="100000"/>
                <a:buFontTx/>
                <a:buChar char="•"/>
              </a:pPr>
              <a:endParaRPr lang="en-US" sz="1400" b="1">
                <a:solidFill>
                  <a:srgbClr val="000000"/>
                </a:solidFill>
              </a:endParaRPr>
            </a:p>
          </p:txBody>
        </p:sp>
        <p:sp>
          <p:nvSpPr>
            <p:cNvPr id="16436" name="Text Box 106"/>
            <p:cNvSpPr txBox="1">
              <a:spLocks noChangeArrowheads="1"/>
            </p:cNvSpPr>
            <p:nvPr/>
          </p:nvSpPr>
          <p:spPr bwMode="auto">
            <a:xfrm>
              <a:off x="6386063" y="6107113"/>
              <a:ext cx="1346521" cy="477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7" tIns="44450" rIns="90487" bIns="44450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eaLnBrk="1" hangingPunct="1">
                <a:buSzPct val="100000"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780 nm </a:t>
              </a:r>
            </a:p>
            <a:p>
              <a:pPr eaLnBrk="1" hangingPunct="1">
                <a:buSzPct val="100000"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bandpass filter</a:t>
              </a:r>
            </a:p>
          </p:txBody>
        </p:sp>
        <p:sp>
          <p:nvSpPr>
            <p:cNvPr id="497" name="AutoShape 151"/>
            <p:cNvSpPr>
              <a:spLocks noChangeArrowheads="1"/>
            </p:cNvSpPr>
            <p:nvPr/>
          </p:nvSpPr>
          <p:spPr bwMode="auto">
            <a:xfrm>
              <a:off x="3843669" y="5025243"/>
              <a:ext cx="133350" cy="433529"/>
            </a:xfrm>
            <a:prstGeom prst="upDownArrow">
              <a:avLst>
                <a:gd name="adj1" fmla="val 50000"/>
                <a:gd name="adj2" fmla="val 45238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98" name="AutoShape 151"/>
            <p:cNvSpPr>
              <a:spLocks noChangeArrowheads="1"/>
            </p:cNvSpPr>
            <p:nvPr/>
          </p:nvSpPr>
          <p:spPr bwMode="auto">
            <a:xfrm rot="-1800000">
              <a:off x="6528131" y="5036359"/>
              <a:ext cx="133350" cy="433530"/>
            </a:xfrm>
            <a:prstGeom prst="upDownArrow">
              <a:avLst>
                <a:gd name="adj1" fmla="val 50000"/>
                <a:gd name="adj2" fmla="val 45238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26" name="Group 525"/>
          <p:cNvGrpSpPr>
            <a:grpSpLocks/>
          </p:cNvGrpSpPr>
          <p:nvPr/>
        </p:nvGrpSpPr>
        <p:grpSpPr bwMode="auto">
          <a:xfrm>
            <a:off x="4241801" y="2800852"/>
            <a:ext cx="6010275" cy="2734929"/>
            <a:chOff x="2290316" y="4130495"/>
            <a:chExt cx="6010541" cy="2735109"/>
          </a:xfrm>
        </p:grpSpPr>
        <p:grpSp>
          <p:nvGrpSpPr>
            <p:cNvPr id="16395" name="Group 526"/>
            <p:cNvGrpSpPr>
              <a:grpSpLocks/>
            </p:cNvGrpSpPr>
            <p:nvPr/>
          </p:nvGrpSpPr>
          <p:grpSpPr bwMode="auto">
            <a:xfrm>
              <a:off x="4240561" y="4935759"/>
              <a:ext cx="1500187" cy="1163637"/>
              <a:chOff x="2274888" y="4529138"/>
              <a:chExt cx="1500187" cy="1163637"/>
            </a:xfrm>
          </p:grpSpPr>
          <p:sp>
            <p:nvSpPr>
              <p:cNvPr id="542" name="Rectangle 88"/>
              <p:cNvSpPr>
                <a:spLocks noChangeArrowheads="1"/>
              </p:cNvSpPr>
              <p:nvPr/>
            </p:nvSpPr>
            <p:spPr bwMode="auto">
              <a:xfrm>
                <a:off x="2274179" y="4528789"/>
                <a:ext cx="1500254" cy="1163715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3" name="Line 91"/>
              <p:cNvSpPr>
                <a:spLocks noChangeShapeType="1"/>
              </p:cNvSpPr>
              <p:nvPr/>
            </p:nvSpPr>
            <p:spPr bwMode="auto">
              <a:xfrm rot="20910093">
                <a:off x="2347207" y="4681199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4" name="Line 92"/>
              <p:cNvSpPr>
                <a:spLocks noChangeShapeType="1"/>
              </p:cNvSpPr>
              <p:nvPr/>
            </p:nvSpPr>
            <p:spPr bwMode="auto">
              <a:xfrm rot="20910093">
                <a:off x="2659959" y="4692313"/>
                <a:ext cx="204796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5" name="Line 93"/>
              <p:cNvSpPr>
                <a:spLocks noChangeShapeType="1"/>
              </p:cNvSpPr>
              <p:nvPr/>
            </p:nvSpPr>
            <p:spPr bwMode="auto">
              <a:xfrm rot="20910093">
                <a:off x="2769501" y="4914578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6" name="Line 94"/>
              <p:cNvSpPr>
                <a:spLocks noChangeShapeType="1"/>
              </p:cNvSpPr>
              <p:nvPr/>
            </p:nvSpPr>
            <p:spPr bwMode="auto">
              <a:xfrm rot="20910093">
                <a:off x="2867930" y="5122553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7" name="Line 95"/>
              <p:cNvSpPr>
                <a:spLocks noChangeShapeType="1"/>
              </p:cNvSpPr>
              <p:nvPr/>
            </p:nvSpPr>
            <p:spPr bwMode="auto">
              <a:xfrm rot="20910093">
                <a:off x="3458506" y="5122553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8" name="Line 96"/>
              <p:cNvSpPr>
                <a:spLocks noChangeShapeType="1"/>
              </p:cNvSpPr>
              <p:nvPr/>
            </p:nvSpPr>
            <p:spPr bwMode="auto">
              <a:xfrm rot="20910093">
                <a:off x="3185444" y="5243211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9" name="Line 97"/>
              <p:cNvSpPr>
                <a:spLocks noChangeShapeType="1"/>
              </p:cNvSpPr>
              <p:nvPr/>
            </p:nvSpPr>
            <p:spPr bwMode="auto">
              <a:xfrm rot="20910093">
                <a:off x="3358490" y="5575021"/>
                <a:ext cx="204796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0" name="Line 98"/>
              <p:cNvSpPr>
                <a:spLocks noChangeShapeType="1"/>
              </p:cNvSpPr>
              <p:nvPr/>
            </p:nvSpPr>
            <p:spPr bwMode="auto">
              <a:xfrm rot="20910093">
                <a:off x="3429930" y="4655797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1" name="Line 99"/>
              <p:cNvSpPr>
                <a:spLocks noChangeShapeType="1"/>
              </p:cNvSpPr>
              <p:nvPr/>
            </p:nvSpPr>
            <p:spPr bwMode="auto">
              <a:xfrm rot="20910093">
                <a:off x="3137817" y="5386096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2" name="Line 100"/>
              <p:cNvSpPr>
                <a:spLocks noChangeShapeType="1"/>
              </p:cNvSpPr>
              <p:nvPr/>
            </p:nvSpPr>
            <p:spPr bwMode="auto">
              <a:xfrm rot="20910093">
                <a:off x="3372777" y="4878062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3" name="Line 101"/>
              <p:cNvSpPr>
                <a:spLocks noChangeShapeType="1"/>
              </p:cNvSpPr>
              <p:nvPr/>
            </p:nvSpPr>
            <p:spPr bwMode="auto">
              <a:xfrm rot="20910093">
                <a:off x="3118766" y="5049523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4" name="Line 102"/>
              <p:cNvSpPr>
                <a:spLocks noChangeShapeType="1"/>
              </p:cNvSpPr>
              <p:nvPr/>
            </p:nvSpPr>
            <p:spPr bwMode="auto">
              <a:xfrm rot="20910093">
                <a:off x="3510896" y="5382920"/>
                <a:ext cx="204796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5" name="Line 103"/>
              <p:cNvSpPr>
                <a:spLocks noChangeShapeType="1"/>
              </p:cNvSpPr>
              <p:nvPr/>
            </p:nvSpPr>
            <p:spPr bwMode="auto">
              <a:xfrm rot="20910093">
                <a:off x="2309106" y="5054287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6" name="Line 104"/>
              <p:cNvSpPr>
                <a:spLocks noChangeShapeType="1"/>
              </p:cNvSpPr>
              <p:nvPr/>
            </p:nvSpPr>
            <p:spPr bwMode="auto">
              <a:xfrm rot="20910093">
                <a:off x="2534540" y="5163831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7" name="Line 105"/>
              <p:cNvSpPr>
                <a:spLocks noChangeShapeType="1"/>
              </p:cNvSpPr>
              <p:nvPr/>
            </p:nvSpPr>
            <p:spPr bwMode="auto">
              <a:xfrm rot="20910093">
                <a:off x="2790140" y="5357519"/>
                <a:ext cx="204796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8" name="Line 106"/>
              <p:cNvSpPr>
                <a:spLocks noChangeShapeType="1"/>
              </p:cNvSpPr>
              <p:nvPr/>
            </p:nvSpPr>
            <p:spPr bwMode="auto">
              <a:xfrm rot="20910093">
                <a:off x="2428174" y="5565496"/>
                <a:ext cx="204796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9" name="Line 107"/>
              <p:cNvSpPr>
                <a:spLocks noChangeShapeType="1"/>
              </p:cNvSpPr>
              <p:nvPr/>
            </p:nvSpPr>
            <p:spPr bwMode="auto">
              <a:xfrm rot="20910093">
                <a:off x="2880631" y="5559145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0" name="Line 108"/>
              <p:cNvSpPr>
                <a:spLocks noChangeShapeType="1"/>
              </p:cNvSpPr>
              <p:nvPr/>
            </p:nvSpPr>
            <p:spPr bwMode="auto">
              <a:xfrm rot="20910093">
                <a:off x="2507552" y="4886001"/>
                <a:ext cx="204796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1" name="Line 109"/>
              <p:cNvSpPr>
                <a:spLocks noChangeShapeType="1"/>
              </p:cNvSpPr>
              <p:nvPr/>
            </p:nvSpPr>
            <p:spPr bwMode="auto">
              <a:xfrm rot="20910093">
                <a:off x="3064789" y="4727240"/>
                <a:ext cx="204797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2" name="Line 110"/>
              <p:cNvSpPr>
                <a:spLocks noChangeShapeType="1"/>
              </p:cNvSpPr>
              <p:nvPr/>
            </p:nvSpPr>
            <p:spPr bwMode="auto">
              <a:xfrm rot="20910093">
                <a:off x="2424999" y="5344818"/>
                <a:ext cx="204796" cy="0"/>
              </a:xfrm>
              <a:prstGeom prst="line">
                <a:avLst/>
              </a:prstGeom>
              <a:noFill/>
              <a:ln w="19050">
                <a:solidFill>
                  <a:srgbClr val="618FFD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528" name="Text Box 60"/>
            <p:cNvSpPr txBox="1">
              <a:spLocks noChangeArrowheads="1"/>
            </p:cNvSpPr>
            <p:nvPr/>
          </p:nvSpPr>
          <p:spPr bwMode="auto">
            <a:xfrm>
              <a:off x="2290316" y="4130495"/>
              <a:ext cx="5018310" cy="708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000" kern="0" dirty="0">
                  <a:solidFill>
                    <a:srgbClr val="000000"/>
                  </a:solidFill>
                </a:rPr>
                <a:t>Field modulation/phase sensitive detection</a:t>
              </a:r>
            </a:p>
            <a:p>
              <a:pPr algn="ctr">
                <a:defRPr/>
              </a:pPr>
              <a:r>
                <a:rPr lang="en-US" sz="2000" kern="0" dirty="0">
                  <a:solidFill>
                    <a:srgbClr val="000000"/>
                  </a:solidFill>
                </a:rPr>
                <a:t> required to extract dispersive </a:t>
              </a:r>
              <a:r>
                <a:rPr lang="en-US" sz="2000" kern="0" dirty="0" err="1">
                  <a:solidFill>
                    <a:srgbClr val="000000"/>
                  </a:solidFill>
                </a:rPr>
                <a:t>lineshape</a:t>
              </a:r>
              <a:endParaRPr lang="en-US" sz="2000" kern="0" dirty="0">
                <a:solidFill>
                  <a:srgbClr val="000000"/>
                </a:solidFill>
              </a:endParaRPr>
            </a:p>
          </p:txBody>
        </p:sp>
        <p:sp>
          <p:nvSpPr>
            <p:cNvPr id="529" name="AutoShape 83"/>
            <p:cNvSpPr>
              <a:spLocks noChangeArrowheads="1"/>
            </p:cNvSpPr>
            <p:nvPr/>
          </p:nvSpPr>
          <p:spPr bwMode="auto">
            <a:xfrm>
              <a:off x="2591954" y="5068769"/>
              <a:ext cx="3719678" cy="91446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C0128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0" name="AutoShape 84"/>
            <p:cNvSpPr>
              <a:spLocks noChangeArrowheads="1"/>
            </p:cNvSpPr>
            <p:nvPr/>
          </p:nvSpPr>
          <p:spPr bwMode="auto">
            <a:xfrm>
              <a:off x="3522271" y="5154500"/>
              <a:ext cx="639791" cy="400076"/>
            </a:xfrm>
            <a:prstGeom prst="curvedDownArrow">
              <a:avLst>
                <a:gd name="adj1" fmla="val 31984"/>
                <a:gd name="adj2" fmla="val 63968"/>
                <a:gd name="adj3" fmla="val 33333"/>
              </a:avLst>
            </a:prstGeom>
            <a:solidFill>
              <a:srgbClr val="618FFD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1" name="AutoShape 150"/>
            <p:cNvSpPr>
              <a:spLocks noChangeArrowheads="1"/>
            </p:cNvSpPr>
            <p:nvPr/>
          </p:nvSpPr>
          <p:spPr bwMode="auto">
            <a:xfrm rot="5400000">
              <a:off x="4645472" y="3277207"/>
              <a:ext cx="390551" cy="4497587"/>
            </a:xfrm>
            <a:prstGeom prst="upArrow">
              <a:avLst>
                <a:gd name="adj1" fmla="val 50000"/>
                <a:gd name="adj2" fmla="val 113110"/>
              </a:avLst>
            </a:prstGeom>
            <a:solidFill>
              <a:srgbClr val="990033">
                <a:alpha val="75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2" name="Text Box 154"/>
            <p:cNvSpPr txBox="1">
              <a:spLocks noChangeArrowheads="1"/>
            </p:cNvSpPr>
            <p:nvPr/>
          </p:nvSpPr>
          <p:spPr bwMode="auto">
            <a:xfrm>
              <a:off x="6856168" y="5372002"/>
              <a:ext cx="1444689" cy="307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kern="0" dirty="0">
                  <a:solidFill>
                    <a:srgbClr val="000000"/>
                  </a:solidFill>
                </a:rPr>
                <a:t>To analyzer</a:t>
              </a:r>
            </a:p>
          </p:txBody>
        </p:sp>
        <p:sp>
          <p:nvSpPr>
            <p:cNvPr id="16401" name="Rectangle 105"/>
            <p:cNvSpPr>
              <a:spLocks noChangeArrowheads="1"/>
            </p:cNvSpPr>
            <p:nvPr/>
          </p:nvSpPr>
          <p:spPr bwMode="auto">
            <a:xfrm>
              <a:off x="2955415" y="4810395"/>
              <a:ext cx="150350" cy="1517650"/>
            </a:xfrm>
            <a:prstGeom prst="rect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SzPct val="100000"/>
                <a:buFontTx/>
                <a:buChar char="•"/>
              </a:pPr>
              <a:endParaRPr lang="en-US" sz="1400" b="1">
                <a:solidFill>
                  <a:srgbClr val="000000"/>
                </a:solidFill>
              </a:endParaRPr>
            </a:p>
          </p:txBody>
        </p:sp>
        <p:sp>
          <p:nvSpPr>
            <p:cNvPr id="16402" name="Text Box 106"/>
            <p:cNvSpPr txBox="1">
              <a:spLocks noChangeArrowheads="1"/>
            </p:cNvSpPr>
            <p:nvPr/>
          </p:nvSpPr>
          <p:spPr bwMode="auto">
            <a:xfrm>
              <a:off x="2644916" y="6388005"/>
              <a:ext cx="700543" cy="477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7" tIns="44450" rIns="90487" bIns="44450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algn="l" eaLnBrk="1" hangingPunct="1">
                <a:buSzPct val="100000"/>
                <a:buFontTx/>
                <a:buNone/>
              </a:pPr>
              <a:r>
                <a:rPr lang="en-US" sz="1400" dirty="0">
                  <a:solidFill>
                    <a:schemeClr val="tx1"/>
                  </a:solidFill>
                </a:rPr>
                <a:t>D1 </a:t>
              </a:r>
              <a:r>
                <a:rPr lang="el-GR" sz="1400" dirty="0">
                  <a:solidFill>
                    <a:schemeClr val="tx1"/>
                  </a:solidFill>
                </a:rPr>
                <a:t>λ</a:t>
              </a:r>
              <a:r>
                <a:rPr lang="en-US" sz="1400" dirty="0">
                  <a:solidFill>
                    <a:schemeClr val="tx1"/>
                  </a:solidFill>
                </a:rPr>
                <a:t>/4</a:t>
              </a:r>
            </a:p>
            <a:p>
              <a:pPr algn="l" eaLnBrk="1" hangingPunct="1">
                <a:buSzPct val="100000"/>
                <a:buFontTx/>
                <a:buNone/>
              </a:pPr>
              <a:r>
                <a:rPr lang="en-US" sz="1400" dirty="0">
                  <a:solidFill>
                    <a:schemeClr val="tx1"/>
                  </a:solidFill>
                </a:rPr>
                <a:t>D2 </a:t>
              </a:r>
              <a:r>
                <a:rPr lang="el-GR" sz="1400" dirty="0">
                  <a:solidFill>
                    <a:schemeClr val="tx1"/>
                  </a:solidFill>
                </a:rPr>
                <a:t>λ</a:t>
              </a:r>
              <a:r>
                <a:rPr lang="en-US" sz="1400" dirty="0">
                  <a:solidFill>
                    <a:schemeClr val="tx1"/>
                  </a:solidFill>
                </a:rPr>
                <a:t>/2</a:t>
              </a:r>
            </a:p>
          </p:txBody>
        </p:sp>
        <p:sp>
          <p:nvSpPr>
            <p:cNvPr id="16403" name="Rectangle 105"/>
            <p:cNvSpPr>
              <a:spLocks noChangeArrowheads="1"/>
            </p:cNvSpPr>
            <p:nvPr/>
          </p:nvSpPr>
          <p:spPr bwMode="auto">
            <a:xfrm>
              <a:off x="6301072" y="4810395"/>
              <a:ext cx="150350" cy="1517650"/>
            </a:xfrm>
            <a:prstGeom prst="rect">
              <a:avLst/>
            </a:prstGeom>
            <a:solidFill>
              <a:schemeClr val="tx1">
                <a:alpha val="50195"/>
              </a:schemeClr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SzPct val="100000"/>
                <a:buFontTx/>
                <a:buChar char="•"/>
              </a:pPr>
              <a:endParaRPr lang="en-US" sz="1400" b="1">
                <a:solidFill>
                  <a:srgbClr val="000000"/>
                </a:solidFill>
              </a:endParaRPr>
            </a:p>
          </p:txBody>
        </p:sp>
        <p:sp>
          <p:nvSpPr>
            <p:cNvPr id="16404" name="Text Box 106"/>
            <p:cNvSpPr txBox="1">
              <a:spLocks noChangeArrowheads="1"/>
            </p:cNvSpPr>
            <p:nvPr/>
          </p:nvSpPr>
          <p:spPr bwMode="auto">
            <a:xfrm>
              <a:off x="5742614" y="6380433"/>
              <a:ext cx="1346521" cy="477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7" tIns="44450" rIns="90487" bIns="44450">
              <a:spAutoFit/>
            </a:bodyPr>
            <a:lstStyle>
              <a:lvl1pPr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algn="ctr" eaLnBrk="0" hangingPunct="0">
                <a:lnSpc>
                  <a:spcPct val="80000"/>
                </a:lnSpc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eaLnBrk="1" hangingPunct="1">
                <a:buSzPct val="100000"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780 nm </a:t>
              </a:r>
            </a:p>
            <a:p>
              <a:pPr eaLnBrk="1" hangingPunct="1">
                <a:buSzPct val="100000"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bandpass filter</a:t>
              </a:r>
            </a:p>
          </p:txBody>
        </p:sp>
        <p:sp>
          <p:nvSpPr>
            <p:cNvPr id="537" name="AutoShape 151"/>
            <p:cNvSpPr>
              <a:spLocks noChangeArrowheads="1"/>
            </p:cNvSpPr>
            <p:nvPr/>
          </p:nvSpPr>
          <p:spPr bwMode="auto">
            <a:xfrm>
              <a:off x="3190469" y="5297384"/>
              <a:ext cx="133356" cy="435004"/>
            </a:xfrm>
            <a:prstGeom prst="upDownArrow">
              <a:avLst>
                <a:gd name="adj1" fmla="val 50000"/>
                <a:gd name="adj2" fmla="val 45238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8" name="AutoShape 151"/>
            <p:cNvSpPr>
              <a:spLocks noChangeArrowheads="1"/>
            </p:cNvSpPr>
            <p:nvPr/>
          </p:nvSpPr>
          <p:spPr bwMode="auto">
            <a:xfrm rot="19800000">
              <a:off x="5884575" y="5308498"/>
              <a:ext cx="133356" cy="435004"/>
            </a:xfrm>
            <a:prstGeom prst="upDownArrow">
              <a:avLst>
                <a:gd name="adj1" fmla="val 50000"/>
                <a:gd name="adj2" fmla="val 45238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9" name="Oval 147"/>
            <p:cNvSpPr>
              <a:spLocks noChangeArrowheads="1"/>
            </p:cNvSpPr>
            <p:nvPr/>
          </p:nvSpPr>
          <p:spPr bwMode="auto">
            <a:xfrm>
              <a:off x="4820903" y="5373589"/>
              <a:ext cx="311164" cy="311171"/>
            </a:xfrm>
            <a:prstGeom prst="ellipse">
              <a:avLst/>
            </a:prstGeom>
            <a:solidFill>
              <a:srgbClr val="00AE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0" name="Oval 148"/>
            <p:cNvSpPr>
              <a:spLocks noChangeArrowheads="1"/>
            </p:cNvSpPr>
            <p:nvPr/>
          </p:nvSpPr>
          <p:spPr bwMode="auto">
            <a:xfrm>
              <a:off x="4932033" y="5484721"/>
              <a:ext cx="88904" cy="8890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1" name="Text Box 146"/>
            <p:cNvSpPr txBox="1">
              <a:spLocks noChangeArrowheads="1"/>
            </p:cNvSpPr>
            <p:nvPr/>
          </p:nvSpPr>
          <p:spPr bwMode="auto">
            <a:xfrm>
              <a:off x="4163649" y="6154691"/>
              <a:ext cx="1611384" cy="400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kern="0" dirty="0">
                  <a:solidFill>
                    <a:srgbClr val="000000"/>
                  </a:solidFill>
                </a:rPr>
                <a:t>B</a:t>
              </a:r>
              <a:r>
                <a:rPr lang="en-US" sz="2000" kern="0" baseline="-25000" dirty="0">
                  <a:solidFill>
                    <a:srgbClr val="000000"/>
                  </a:solidFill>
                </a:rPr>
                <a:t>0</a:t>
              </a:r>
              <a:r>
                <a:rPr lang="en-US" sz="2000" kern="0" dirty="0">
                  <a:solidFill>
                    <a:srgbClr val="000000"/>
                  </a:solidFill>
                </a:rPr>
                <a:t>+B</a:t>
              </a:r>
              <a:r>
                <a:rPr lang="en-US" sz="2000" kern="0" baseline="-25000" dirty="0">
                  <a:solidFill>
                    <a:srgbClr val="000000"/>
                  </a:solidFill>
                </a:rPr>
                <a:t>1</a:t>
              </a:r>
              <a:r>
                <a:rPr lang="en-US" sz="2000" kern="0" dirty="0">
                  <a:solidFill>
                    <a:srgbClr val="000000"/>
                  </a:solidFill>
                </a:rPr>
                <a:t>sin(</a:t>
              </a:r>
              <a:r>
                <a:rPr lang="en-US" sz="2000" kern="0" dirty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en-US" sz="2000" i="1" kern="0" dirty="0">
                  <a:solidFill>
                    <a:srgbClr val="000000"/>
                  </a:solidFill>
                </a:rPr>
                <a:t>t</a:t>
              </a:r>
              <a:r>
                <a:rPr lang="en-US" sz="2000" kern="0" dirty="0">
                  <a:solidFill>
                    <a:srgbClr val="000000"/>
                  </a:solidFill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451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1601638" y="1500997"/>
            <a:ext cx="5581290" cy="40975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6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Magnetometer Signals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37" y="311414"/>
            <a:ext cx="9589823" cy="73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19367" y="6361920"/>
            <a:ext cx="439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Blue trace: Magnetometer (lock-in) signal</a:t>
            </a:r>
          </a:p>
        </p:txBody>
      </p:sp>
    </p:spTree>
    <p:extLst>
      <p:ext uri="{BB962C8B-B14F-4D97-AF65-F5344CB8AC3E}">
        <p14:creationId xmlns:p14="http://schemas.microsoft.com/office/powerpoint/2010/main" val="105204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Linearity of OPMs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28" y="1125113"/>
            <a:ext cx="7029592" cy="526815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AAFEB17-D8D4-3A6D-FAEC-413CB948EA50}"/>
              </a:ext>
            </a:extLst>
          </p:cNvPr>
          <p:cNvGrpSpPr/>
          <p:nvPr/>
        </p:nvGrpSpPr>
        <p:grpSpPr>
          <a:xfrm>
            <a:off x="8203554" y="1935139"/>
            <a:ext cx="3777350" cy="3648102"/>
            <a:chOff x="1400131" y="1420380"/>
            <a:chExt cx="3228193" cy="311773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DA805E6-1E1C-1EC1-9E48-7B324F4262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214" t="52111" r="58865" b="5494"/>
            <a:stretch/>
          </p:blipFill>
          <p:spPr>
            <a:xfrm>
              <a:off x="1400131" y="1420380"/>
              <a:ext cx="3073400" cy="285781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24371F-FF80-4993-309F-3949A67A8112}"/>
                </a:ext>
              </a:extLst>
            </p:cNvPr>
            <p:cNvSpPr txBox="1"/>
            <p:nvPr/>
          </p:nvSpPr>
          <p:spPr>
            <a:xfrm>
              <a:off x="4166338" y="3013890"/>
              <a:ext cx="46198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70C0"/>
                  </a:solidFill>
                </a:rPr>
                <a:t>B</a:t>
              </a:r>
              <a:r>
                <a:rPr lang="en-US" sz="2400" baseline="-25000" dirty="0">
                  <a:solidFill>
                    <a:srgbClr val="0070C0"/>
                  </a:solidFill>
                </a:rPr>
                <a:t>x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C69FFF8-E20C-F247-CCA1-BE87BF530EBD}"/>
                </a:ext>
              </a:extLst>
            </p:cNvPr>
            <p:cNvSpPr txBox="1"/>
            <p:nvPr/>
          </p:nvSpPr>
          <p:spPr>
            <a:xfrm>
              <a:off x="3751676" y="4168783"/>
              <a:ext cx="27571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B</a:t>
              </a:r>
              <a:r>
                <a:rPr lang="en-US" sz="2400" baseline="-25000" dirty="0">
                  <a:solidFill>
                    <a:srgbClr val="FF0000"/>
                  </a:solidFill>
                </a:rPr>
                <a:t>y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535053" y="6268720"/>
            <a:ext cx="2895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From </a:t>
            </a:r>
            <a:r>
              <a:rPr lang="en-US" sz="1200" dirty="0" err="1"/>
              <a:t>Svenja</a:t>
            </a:r>
            <a:r>
              <a:rPr lang="en-US" sz="1200" dirty="0"/>
              <a:t> </a:t>
            </a:r>
            <a:r>
              <a:rPr lang="en-US" sz="1200" dirty="0" err="1"/>
              <a:t>Knappe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941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8F17BB2-6EA9-4B0F-ACB9-A4645F475542}"/>
              </a:ext>
            </a:extLst>
          </p:cNvPr>
          <p:cNvSpPr/>
          <p:nvPr/>
        </p:nvSpPr>
        <p:spPr>
          <a:xfrm>
            <a:off x="9171386" y="5061053"/>
            <a:ext cx="1277543" cy="20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06DD7E-BC2E-415C-B3F7-D38D2E48D612}"/>
              </a:ext>
            </a:extLst>
          </p:cNvPr>
          <p:cNvSpPr/>
          <p:nvPr/>
        </p:nvSpPr>
        <p:spPr>
          <a:xfrm>
            <a:off x="7232155" y="4446170"/>
            <a:ext cx="331773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rgbClr val="5F7CCD"/>
                </a:solidFill>
                <a:latin typeface="Verdana" panose="020B0604030504040204" pitchFamily="34" charset="0"/>
              </a:rPr>
              <a:t>Lauri</a:t>
            </a:r>
            <a:r>
              <a:rPr lang="en-US" sz="1350" dirty="0"/>
              <a:t> </a:t>
            </a:r>
            <a:r>
              <a:rPr lang="en-US" sz="1350" dirty="0" err="1">
                <a:solidFill>
                  <a:srgbClr val="5F7CCD"/>
                </a:solidFill>
                <a:latin typeface="Verdana" panose="020B0604030504040204" pitchFamily="34" charset="0"/>
              </a:rPr>
              <a:t>Parkkonen</a:t>
            </a:r>
            <a:r>
              <a:rPr lang="en-US" sz="1350" dirty="0">
                <a:solidFill>
                  <a:srgbClr val="5F7CCD"/>
                </a:solidFill>
                <a:latin typeface="Verdana" panose="020B0604030504040204" pitchFamily="34" charset="0"/>
              </a:rPr>
              <a:t> (Aalto University)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9E6781-F47C-412A-B2AE-BD1137E72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</a:rPr>
              <a:t>Magnetoencephalography (MEG)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4BA3987-0957-6072-4773-09786903B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7">
            <a:extLst>
              <a:ext uri="{FF2B5EF4-FFF2-40B4-BE49-F238E27FC236}">
                <a16:creationId xmlns:a16="http://schemas.microsoft.com/office/drawing/2014/main" id="{CDF548DF-2229-430B-B2E8-C3484930F13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55E1EC-FD20-4F5F-AC1C-2983EBB903E1}"/>
              </a:ext>
            </a:extLst>
          </p:cNvPr>
          <p:cNvSpPr/>
          <p:nvPr/>
        </p:nvSpPr>
        <p:spPr>
          <a:xfrm>
            <a:off x="1852918" y="4446171"/>
            <a:ext cx="5119382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rgbClr val="5F7CCD"/>
                </a:solidFill>
                <a:latin typeface="Verdana" panose="020B0604030504040204" pitchFamily="34" charset="0"/>
              </a:rPr>
              <a:t>B. </a:t>
            </a:r>
            <a:r>
              <a:rPr lang="en-US" sz="1350" dirty="0" err="1">
                <a:solidFill>
                  <a:srgbClr val="5F7CCD"/>
                </a:solidFill>
                <a:latin typeface="Verdana" panose="020B0604030504040204" pitchFamily="34" charset="0"/>
              </a:rPr>
              <a:t>Maess</a:t>
            </a:r>
            <a:r>
              <a:rPr lang="en-US" sz="1350" dirty="0">
                <a:solidFill>
                  <a:srgbClr val="5F7CCD"/>
                </a:solidFill>
                <a:latin typeface="Verdana" panose="020B0604030504040204" pitchFamily="34" charset="0"/>
              </a:rPr>
              <a:t>, MPI for Human Cognitive and Brain Sciences</a:t>
            </a:r>
            <a:endParaRPr lang="en-US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3">
                <a:extLst>
                  <a:ext uri="{FF2B5EF4-FFF2-40B4-BE49-F238E27FC236}">
                    <a16:creationId xmlns:a16="http://schemas.microsoft.com/office/drawing/2014/main" id="{2A9F5B1D-9FB9-4927-9C32-25420B1347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18656" y="4830389"/>
                <a:ext cx="8262384" cy="2000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ctr" eaLnBrk="0" hangingPunct="0">
                  <a:lnSpc>
                    <a:spcPct val="80000"/>
                  </a:lnSpc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algn="ctr" eaLnBrk="0" hangingPunct="0">
                  <a:lnSpc>
                    <a:spcPct val="80000"/>
                  </a:lnSpc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algn="ctr" eaLnBrk="0" hangingPunct="0">
                  <a:lnSpc>
                    <a:spcPct val="80000"/>
                  </a:lnSpc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algn="ctr" eaLnBrk="0" hangingPunct="0">
                  <a:lnSpc>
                    <a:spcPct val="80000"/>
                  </a:lnSpc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algn="ctr" eaLnBrk="0" hangingPunct="0">
                  <a:lnSpc>
                    <a:spcPct val="80000"/>
                  </a:lnSpc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marL="342900" indent="-342900" algn="just" eaLnBrk="1" hangingPunct="1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solidFill>
                      <a:schemeClr val="tx1"/>
                    </a:solidFill>
                  </a:rPr>
                  <a:t>Postsynaptic currents flowing in the dendrites of the pyramidal neurons constitute the primary current 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).</a:t>
                </a:r>
              </a:p>
              <a:p>
                <a:pPr marL="342900" indent="-342900" algn="just" eaLnBrk="1" hangingPunct="1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solidFill>
                      <a:schemeClr val="tx1"/>
                    </a:solidFill>
                  </a:rPr>
                  <a:t>Both the primary and return currents contribute to the magnetic field sensed outside the subject’s skull.</a:t>
                </a:r>
              </a:p>
              <a:p>
                <a:pPr marL="342900" indent="-342900" algn="just" eaLnBrk="1" hangingPunct="1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solidFill>
                      <a:schemeClr val="tx1"/>
                    </a:solidFill>
                  </a:rPr>
                  <a:t>Applications:</a:t>
                </a:r>
              </a:p>
              <a:p>
                <a:pPr marL="1085850" lvl="1" indent="-342900" algn="just" eaLnBrk="1" hangingPunct="1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solidFill>
                      <a:schemeClr val="tx1"/>
                    </a:solidFill>
                  </a:rPr>
                  <a:t>Clinical: presurgical localization of epileptic foci</a:t>
                </a:r>
              </a:p>
              <a:p>
                <a:pPr marL="1085850" lvl="1" indent="-342900" algn="just" eaLnBrk="1" hangingPunct="1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solidFill>
                      <a:schemeClr val="tx1"/>
                    </a:solidFill>
                  </a:rPr>
                  <a:t>Neuroscience: study normal and diseased brain, brain networks, etc.</a:t>
                </a:r>
              </a:p>
            </p:txBody>
          </p:sp>
        </mc:Choice>
        <mc:Fallback xmlns="">
          <p:sp>
            <p:nvSpPr>
              <p:cNvPr id="15" name="TextBox 3">
                <a:extLst>
                  <a:ext uri="{FF2B5EF4-FFF2-40B4-BE49-F238E27FC236}">
                    <a16:creationId xmlns:a16="http://schemas.microsoft.com/office/drawing/2014/main" id="{2A9F5B1D-9FB9-4927-9C32-25420B1347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8656" y="4830389"/>
                <a:ext cx="8262384" cy="2000419"/>
              </a:xfrm>
              <a:prstGeom prst="rect">
                <a:avLst/>
              </a:prstGeom>
              <a:blipFill>
                <a:blip r:embed="rId3"/>
                <a:stretch>
                  <a:fillRect l="-517" t="-4255" r="-590" b="-36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002BFE0E-C977-4BC0-A643-F7D894D89FFD}"/>
              </a:ext>
            </a:extLst>
          </p:cNvPr>
          <p:cNvGrpSpPr/>
          <p:nvPr/>
        </p:nvGrpSpPr>
        <p:grpSpPr>
          <a:xfrm>
            <a:off x="7119303" y="1138755"/>
            <a:ext cx="4291979" cy="3016195"/>
            <a:chOff x="7119303" y="1887475"/>
            <a:chExt cx="3329625" cy="233989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F144860-F9DF-4FCA-84C7-EFBB63AC3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19303" y="1887475"/>
              <a:ext cx="3292782" cy="2319728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9042BBC-E3C8-4AF7-8799-ECE78DC79488}"/>
                </a:ext>
              </a:extLst>
            </p:cNvPr>
            <p:cNvSpPr/>
            <p:nvPr/>
          </p:nvSpPr>
          <p:spPr>
            <a:xfrm>
              <a:off x="10134600" y="3998609"/>
              <a:ext cx="314328" cy="228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2D79A5D-AA5B-481A-AAE7-AB61D69D940A}"/>
              </a:ext>
            </a:extLst>
          </p:cNvPr>
          <p:cNvGrpSpPr/>
          <p:nvPr/>
        </p:nvGrpSpPr>
        <p:grpSpPr>
          <a:xfrm>
            <a:off x="720648" y="963318"/>
            <a:ext cx="6251652" cy="3530049"/>
            <a:chOff x="1736750" y="1609493"/>
            <a:chExt cx="5235550" cy="29562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7E52B85-5DC6-460B-8EEB-CF181EAB65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36750" y="1609493"/>
              <a:ext cx="5235550" cy="295629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1F73705-81C3-4C07-99EA-8510C1265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519046" y="2650686"/>
              <a:ext cx="1122376" cy="252633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B1111A-A591-4EBF-8DEB-8A3B68A635EF}"/>
                </a:ext>
              </a:extLst>
            </p:cNvPr>
            <p:cNvSpPr txBox="1"/>
            <p:nvPr/>
          </p:nvSpPr>
          <p:spPr>
            <a:xfrm>
              <a:off x="2432051" y="3266827"/>
              <a:ext cx="102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Nerve Cell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F6C81A-FC8F-4D85-AC8B-F2F0409ED9E6}"/>
                </a:ext>
              </a:extLst>
            </p:cNvPr>
            <p:cNvSpPr txBox="1"/>
            <p:nvPr/>
          </p:nvSpPr>
          <p:spPr>
            <a:xfrm>
              <a:off x="1736751" y="4182623"/>
              <a:ext cx="797691" cy="257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Dendrites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B5C22B6-B208-425E-969C-C78833AE7C53}"/>
                </a:ext>
              </a:extLst>
            </p:cNvPr>
            <p:cNvSpPr txBox="1"/>
            <p:nvPr/>
          </p:nvSpPr>
          <p:spPr>
            <a:xfrm>
              <a:off x="2563291" y="4182623"/>
              <a:ext cx="480870" cy="257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Axon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B1BE27A-DA4E-4E8A-A2CD-7D6D0D26F51E}"/>
                </a:ext>
              </a:extLst>
            </p:cNvPr>
            <p:cNvSpPr txBox="1"/>
            <p:nvPr/>
          </p:nvSpPr>
          <p:spPr>
            <a:xfrm>
              <a:off x="3433045" y="4182623"/>
              <a:ext cx="748019" cy="257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Synapses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292FAB7-88A2-4B7A-97A2-ECA9F122B3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73351" y="3895477"/>
              <a:ext cx="55563" cy="359568"/>
            </a:xfrm>
            <a:prstGeom prst="line">
              <a:avLst/>
            </a:prstGeom>
            <a:ln w="952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2F495C5D-08A0-410D-B98B-04BFE094447B}"/>
                </a:ext>
              </a:extLst>
            </p:cNvPr>
            <p:cNvSpPr/>
            <p:nvPr/>
          </p:nvSpPr>
          <p:spPr>
            <a:xfrm>
              <a:off x="1852918" y="3828802"/>
              <a:ext cx="334022" cy="110490"/>
            </a:xfrm>
            <a:prstGeom prst="rightArrow">
              <a:avLst/>
            </a:prstGeom>
            <a:solidFill>
              <a:srgbClr val="F2C4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66"/>
                </a:solidFill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9D51EB4A-5AA3-46FC-A948-A0E4082C6F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9553" y="165152"/>
            <a:ext cx="5494315" cy="596095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AE8224B-614E-4135-8DBD-C5AD417D8FCB}"/>
              </a:ext>
            </a:extLst>
          </p:cNvPr>
          <p:cNvSpPr txBox="1"/>
          <p:nvPr/>
        </p:nvSpPr>
        <p:spPr>
          <a:xfrm>
            <a:off x="7863758" y="6048995"/>
            <a:ext cx="42444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Journal of Neuroscience 2007, 27 (9) 2424-2432</a:t>
            </a:r>
          </a:p>
        </p:txBody>
      </p:sp>
    </p:spTree>
    <p:extLst>
      <p:ext uri="{BB962C8B-B14F-4D97-AF65-F5344CB8AC3E}">
        <p14:creationId xmlns:p14="http://schemas.microsoft.com/office/powerpoint/2010/main" val="154830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802F95B-5662-4A01-87D7-7FAFF027D6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61" t="18226" r="28121" b="11437"/>
          <a:stretch/>
        </p:blipFill>
        <p:spPr>
          <a:xfrm flipH="1">
            <a:off x="7608814" y="201444"/>
            <a:ext cx="4423114" cy="42601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88A727-5BD3-412D-8D7B-7ADC1893DC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53" t="40856" r="14957" b="42010"/>
          <a:stretch/>
        </p:blipFill>
        <p:spPr>
          <a:xfrm>
            <a:off x="870767" y="4376758"/>
            <a:ext cx="10180617" cy="15680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42BB5D-4C32-4D7C-834A-35F57E5D7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647" y="277091"/>
            <a:ext cx="10750627" cy="652906"/>
          </a:xfrm>
        </p:spPr>
        <p:txBody>
          <a:bodyPr>
            <a:normAutofit/>
          </a:bodyPr>
          <a:lstStyle/>
          <a:p>
            <a:r>
              <a:rPr lang="en-US" dirty="0"/>
              <a:t>Gen 2 Sensor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286E45-4BD0-4CB4-A95F-D6C65D145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3549F1-D24C-4AB0-AD06-6EE7014D59C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0214" y="1007065"/>
            <a:ext cx="5055211" cy="2969867"/>
          </a:xfrm>
        </p:spPr>
        <p:txBody>
          <a:bodyPr>
            <a:normAutofit/>
          </a:bodyPr>
          <a:lstStyle/>
          <a:p>
            <a:r>
              <a:rPr lang="en-US" dirty="0"/>
              <a:t>Other design changes:</a:t>
            </a:r>
          </a:p>
          <a:p>
            <a:pPr lvl="1"/>
            <a:r>
              <a:rPr lang="en-US" dirty="0"/>
              <a:t>Reduced beam size: 2.5 mm FWHM to 2 mm</a:t>
            </a:r>
          </a:p>
          <a:p>
            <a:pPr lvl="1"/>
            <a:r>
              <a:rPr lang="en-US" dirty="0"/>
              <a:t>Reduced nitrogen buffer gas:  600 Torr to 300 Torr</a:t>
            </a:r>
          </a:p>
          <a:p>
            <a:r>
              <a:rPr lang="en-US" dirty="0"/>
              <a:t>Result:</a:t>
            </a:r>
          </a:p>
          <a:p>
            <a:pPr lvl="1"/>
            <a:r>
              <a:rPr lang="en-US" dirty="0"/>
              <a:t>Reduced temperature: 145 °C to 130 °C</a:t>
            </a:r>
          </a:p>
          <a:p>
            <a:pPr lvl="1"/>
            <a:r>
              <a:rPr lang="en-US" dirty="0"/>
              <a:t>Reduced optical power:</a:t>
            </a:r>
          </a:p>
          <a:p>
            <a:pPr lvl="2"/>
            <a:r>
              <a:rPr lang="en-US" dirty="0"/>
              <a:t>Pump: 38 </a:t>
            </a:r>
            <a:r>
              <a:rPr lang="en-US" dirty="0" err="1"/>
              <a:t>mW</a:t>
            </a:r>
            <a:r>
              <a:rPr lang="en-US" dirty="0"/>
              <a:t> to 4 </a:t>
            </a:r>
            <a:r>
              <a:rPr lang="en-US" dirty="0" err="1"/>
              <a:t>mW</a:t>
            </a:r>
            <a:endParaRPr lang="en-US" dirty="0"/>
          </a:p>
          <a:p>
            <a:pPr lvl="2"/>
            <a:r>
              <a:rPr lang="en-US" dirty="0"/>
              <a:t>Probe: 14 </a:t>
            </a:r>
            <a:r>
              <a:rPr lang="en-US" dirty="0" err="1"/>
              <a:t>mW</a:t>
            </a:r>
            <a:r>
              <a:rPr lang="en-US" dirty="0"/>
              <a:t> to 4 </a:t>
            </a:r>
            <a:r>
              <a:rPr lang="en-US" dirty="0" err="1"/>
              <a:t>mW</a:t>
            </a:r>
            <a:endParaRPr lang="en-US" dirty="0"/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9552073E-4F05-401F-8F57-FFFA13614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5410" y="4124372"/>
            <a:ext cx="1064059" cy="28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18288" rIns="36576" bIns="1828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charset="0"/>
              </a:rPr>
              <a:t>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/2: 780 nm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charset="0"/>
              </a:rPr>
              <a:t>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/4: 795 nm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10" name="Text Box 40">
            <a:extLst>
              <a:ext uri="{FF2B5EF4-FFF2-40B4-BE49-F238E27FC236}">
                <a16:creationId xmlns:a16="http://schemas.microsoft.com/office/drawing/2014/main" id="{FD6CC498-0C04-4F17-9F4D-AF9C4D797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04" y="4165571"/>
            <a:ext cx="1358065" cy="55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18288" rIns="36576" bIns="18288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PM fiber for 780 &amp; 795 nm laser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302DCFB-91D4-4C35-BD43-1DF6556FE795}"/>
              </a:ext>
            </a:extLst>
          </p:cNvPr>
          <p:cNvCxnSpPr>
            <a:cxnSpLocks/>
          </p:cNvCxnSpPr>
          <p:nvPr/>
        </p:nvCxnSpPr>
        <p:spPr>
          <a:xfrm>
            <a:off x="1169217" y="4589232"/>
            <a:ext cx="144834" cy="57433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4F291D-7F37-45A8-B4E2-CFB97F096F69}"/>
              </a:ext>
            </a:extLst>
          </p:cNvPr>
          <p:cNvCxnSpPr>
            <a:cxnSpLocks/>
          </p:cNvCxnSpPr>
          <p:nvPr/>
        </p:nvCxnSpPr>
        <p:spPr>
          <a:xfrm>
            <a:off x="3098705" y="4528155"/>
            <a:ext cx="63945" cy="4633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40">
            <a:extLst>
              <a:ext uri="{FF2B5EF4-FFF2-40B4-BE49-F238E27FC236}">
                <a16:creationId xmlns:a16="http://schemas.microsoft.com/office/drawing/2014/main" id="{F2E85CA6-CE9D-461D-91EC-E92E50B1A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3295" y="6220947"/>
            <a:ext cx="1047979" cy="55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18288" rIns="36576" bIns="18288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Vapor Cell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8509D25-D308-4715-A7A4-E0DB97EA4E9D}"/>
              </a:ext>
            </a:extLst>
          </p:cNvPr>
          <p:cNvCxnSpPr>
            <a:cxnSpLocks/>
          </p:cNvCxnSpPr>
          <p:nvPr/>
        </p:nvCxnSpPr>
        <p:spPr>
          <a:xfrm flipV="1">
            <a:off x="10631276" y="5738222"/>
            <a:ext cx="144834" cy="4827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40">
            <a:extLst>
              <a:ext uri="{FF2B5EF4-FFF2-40B4-BE49-F238E27FC236}">
                <a16:creationId xmlns:a16="http://schemas.microsoft.com/office/drawing/2014/main" id="{B332B36B-57A0-4EC0-B9D2-86A0A31B5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1301" y="6235233"/>
            <a:ext cx="1047979" cy="55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18288" rIns="36576" bIns="18288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Detection Optics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3CABC8E-0615-4C6E-95B3-3F4411111C88}"/>
              </a:ext>
            </a:extLst>
          </p:cNvPr>
          <p:cNvCxnSpPr>
            <a:cxnSpLocks/>
          </p:cNvCxnSpPr>
          <p:nvPr/>
        </p:nvCxnSpPr>
        <p:spPr>
          <a:xfrm flipH="1" flipV="1">
            <a:off x="7899774" y="5964178"/>
            <a:ext cx="312739" cy="2725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40">
            <a:extLst>
              <a:ext uri="{FF2B5EF4-FFF2-40B4-BE49-F238E27FC236}">
                <a16:creationId xmlns:a16="http://schemas.microsoft.com/office/drawing/2014/main" id="{8DA13076-E0B4-473D-9ED4-090D74A44A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431" y="4260743"/>
            <a:ext cx="1047979" cy="55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18288" rIns="36576" bIns="18288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Lens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2877FF3-937B-40F7-B373-F5941AF580B6}"/>
              </a:ext>
            </a:extLst>
          </p:cNvPr>
          <p:cNvCxnSpPr>
            <a:cxnSpLocks/>
          </p:cNvCxnSpPr>
          <p:nvPr/>
        </p:nvCxnSpPr>
        <p:spPr>
          <a:xfrm>
            <a:off x="2314198" y="4538356"/>
            <a:ext cx="68275" cy="3775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>
            <a:extLst>
              <a:ext uri="{FF2B5EF4-FFF2-40B4-BE49-F238E27FC236}">
                <a16:creationId xmlns:a16="http://schemas.microsoft.com/office/drawing/2014/main" id="{48F05573-8C0F-4584-9C23-2B88231EF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3820" y="4180155"/>
            <a:ext cx="1064059" cy="28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18288" rIns="36576" bIns="1828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DOE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0AD1569-5E22-4295-960F-C78D363A36D5}"/>
              </a:ext>
            </a:extLst>
          </p:cNvPr>
          <p:cNvCxnSpPr>
            <a:cxnSpLocks/>
          </p:cNvCxnSpPr>
          <p:nvPr/>
        </p:nvCxnSpPr>
        <p:spPr>
          <a:xfrm flipH="1">
            <a:off x="3548543" y="4426202"/>
            <a:ext cx="551017" cy="5584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27CD926-0065-4452-8F33-8619C2269316}"/>
              </a:ext>
            </a:extLst>
          </p:cNvPr>
          <p:cNvCxnSpPr/>
          <p:nvPr/>
        </p:nvCxnSpPr>
        <p:spPr>
          <a:xfrm flipV="1">
            <a:off x="10991274" y="4804686"/>
            <a:ext cx="0" cy="80426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40">
            <a:extLst>
              <a:ext uri="{FF2B5EF4-FFF2-40B4-BE49-F238E27FC236}">
                <a16:creationId xmlns:a16="http://schemas.microsoft.com/office/drawing/2014/main" id="{AE200405-E147-4787-9493-D7524CDB6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1325" y="5091431"/>
            <a:ext cx="1047979" cy="55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18288" rIns="36576" bIns="18288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18 mm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19EC96E-F56A-445B-9E77-B8506AF05791}"/>
              </a:ext>
            </a:extLst>
          </p:cNvPr>
          <p:cNvGrpSpPr/>
          <p:nvPr/>
        </p:nvGrpSpPr>
        <p:grpSpPr>
          <a:xfrm>
            <a:off x="5455425" y="1925629"/>
            <a:ext cx="3342023" cy="2428660"/>
            <a:chOff x="526478" y="2573521"/>
            <a:chExt cx="5762318" cy="418749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1BA80CEA-7F82-4B20-A14F-4E9146A716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l="17375" t="5682" r="18316" b="1414"/>
            <a:stretch/>
          </p:blipFill>
          <p:spPr>
            <a:xfrm>
              <a:off x="526478" y="2715388"/>
              <a:ext cx="4693579" cy="4045630"/>
            </a:xfrm>
            <a:prstGeom prst="rect">
              <a:avLst/>
            </a:prstGeom>
          </p:spPr>
        </p:pic>
        <p:sp>
          <p:nvSpPr>
            <p:cNvPr id="38" name="Text Box 6">
              <a:extLst>
                <a:ext uri="{FF2B5EF4-FFF2-40B4-BE49-F238E27FC236}">
                  <a16:creationId xmlns:a16="http://schemas.microsoft.com/office/drawing/2014/main" id="{DF91DF74-C4EA-467F-A1D9-FC3613E6BE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9313" y="4837957"/>
              <a:ext cx="514660" cy="355049"/>
            </a:xfrm>
            <a:prstGeom prst="rect">
              <a:avLst/>
            </a:prstGeom>
            <a:solidFill>
              <a:srgbClr val="FFFFFF">
                <a:alpha val="54118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36576" tIns="18288" rIns="36576" bIns="1828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charset="0"/>
                </a:rPr>
                <a:t>l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/2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772A6A8-03EE-4665-B619-C3A568AC2E0C}"/>
                </a:ext>
              </a:extLst>
            </p:cNvPr>
            <p:cNvSpPr txBox="1"/>
            <p:nvPr/>
          </p:nvSpPr>
          <p:spPr>
            <a:xfrm>
              <a:off x="5110822" y="4375957"/>
              <a:ext cx="1177974" cy="1114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Filter:</a:t>
              </a:r>
            </a:p>
            <a:p>
              <a:r>
                <a:rPr lang="en-US" sz="1200" dirty="0"/>
                <a:t>Pass </a:t>
              </a:r>
            </a:p>
            <a:p>
              <a:r>
                <a:rPr lang="en-US" sz="1200" dirty="0"/>
                <a:t>780 nm</a:t>
              </a:r>
            </a:p>
          </p:txBody>
        </p:sp>
        <p:sp>
          <p:nvSpPr>
            <p:cNvPr id="40" name="Text Box 6">
              <a:extLst>
                <a:ext uri="{FF2B5EF4-FFF2-40B4-BE49-F238E27FC236}">
                  <a16:creationId xmlns:a16="http://schemas.microsoft.com/office/drawing/2014/main" id="{68FCBB6B-99D1-438C-B5D7-47692AC9CF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2157" y="4944542"/>
              <a:ext cx="571333" cy="347002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36576" tIns="18288" rIns="36576" bIns="1828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PBS</a:t>
              </a:r>
            </a:p>
          </p:txBody>
        </p:sp>
        <p:sp>
          <p:nvSpPr>
            <p:cNvPr id="41" name="Text Box 6">
              <a:extLst>
                <a:ext uri="{FF2B5EF4-FFF2-40B4-BE49-F238E27FC236}">
                  <a16:creationId xmlns:a16="http://schemas.microsoft.com/office/drawing/2014/main" id="{0C6E6C5E-6F1B-48F6-9E3A-1C3AD0E2B4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1209" y="4084341"/>
              <a:ext cx="549435" cy="358680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36576" tIns="18288" rIns="36576" bIns="1828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PBS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7D93B1F-3BE0-4E01-8E61-5CC088062DD8}"/>
                </a:ext>
              </a:extLst>
            </p:cNvPr>
            <p:cNvSpPr txBox="1"/>
            <p:nvPr/>
          </p:nvSpPr>
          <p:spPr>
            <a:xfrm>
              <a:off x="639115" y="2573521"/>
              <a:ext cx="1088091" cy="796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Photo-</a:t>
              </a:r>
            </a:p>
            <a:p>
              <a:r>
                <a:rPr lang="en-US" sz="1200" dirty="0"/>
                <a:t>diodes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82F4B23-DF81-4807-8D15-A5DB1B02F1B9}"/>
                </a:ext>
              </a:extLst>
            </p:cNvPr>
            <p:cNvCxnSpPr/>
            <p:nvPr/>
          </p:nvCxnSpPr>
          <p:spPr>
            <a:xfrm>
              <a:off x="1246915" y="3322113"/>
              <a:ext cx="480291" cy="5571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6C44D1D-3375-413E-9397-DD417C3AF94D}"/>
                </a:ext>
              </a:extLst>
            </p:cNvPr>
            <p:cNvCxnSpPr>
              <a:cxnSpLocks/>
            </p:cNvCxnSpPr>
            <p:nvPr/>
          </p:nvCxnSpPr>
          <p:spPr>
            <a:xfrm>
              <a:off x="1570188" y="3177461"/>
              <a:ext cx="33250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32F499A-605A-4FC9-987A-2BF9A381199E}"/>
              </a:ext>
            </a:extLst>
          </p:cNvPr>
          <p:cNvCxnSpPr>
            <a:cxnSpLocks/>
          </p:cNvCxnSpPr>
          <p:nvPr/>
        </p:nvCxnSpPr>
        <p:spPr>
          <a:xfrm flipH="1" flipV="1">
            <a:off x="8012784" y="2275901"/>
            <a:ext cx="1617777" cy="6015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28364C-4A2B-405A-A55A-4D0C2715E38A}"/>
              </a:ext>
            </a:extLst>
          </p:cNvPr>
          <p:cNvCxnSpPr>
            <a:cxnSpLocks/>
          </p:cNvCxnSpPr>
          <p:nvPr/>
        </p:nvCxnSpPr>
        <p:spPr>
          <a:xfrm flipH="1">
            <a:off x="7899774" y="3502025"/>
            <a:ext cx="2133459" cy="5932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E2C11FA-AC29-40D4-9B36-1866EAD6E780}"/>
              </a:ext>
            </a:extLst>
          </p:cNvPr>
          <p:cNvCxnSpPr>
            <a:cxnSpLocks/>
          </p:cNvCxnSpPr>
          <p:nvPr/>
        </p:nvCxnSpPr>
        <p:spPr>
          <a:xfrm flipH="1">
            <a:off x="7899774" y="3361536"/>
            <a:ext cx="284936" cy="83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E224460-5DB7-40BF-983D-DC5D3D9323E3}"/>
              </a:ext>
            </a:extLst>
          </p:cNvPr>
          <p:cNvSpPr txBox="1"/>
          <p:nvPr/>
        </p:nvSpPr>
        <p:spPr>
          <a:xfrm>
            <a:off x="4299562" y="6144418"/>
            <a:ext cx="1573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393524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F68BB-D7B7-4058-9759-2D32A193E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 2 Oven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9ABDB4-CC22-4D4A-8A3B-A2AC02719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1C27E-5A6B-4071-98FD-487984BD09E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84349" y="976110"/>
            <a:ext cx="5505222" cy="379153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Thin walled 3D printed oven walls</a:t>
            </a:r>
          </a:p>
          <a:p>
            <a:r>
              <a:rPr lang="en-US" dirty="0"/>
              <a:t>Aspen Aerogel </a:t>
            </a:r>
            <a:r>
              <a:rPr lang="en-US" dirty="0" err="1"/>
              <a:t>Cryogel</a:t>
            </a:r>
            <a:r>
              <a:rPr lang="en-US" dirty="0"/>
              <a:t> insulation: 5 mm</a:t>
            </a:r>
          </a:p>
          <a:p>
            <a:pPr lvl="1"/>
            <a:r>
              <a:rPr lang="en-US" dirty="0"/>
              <a:t>15-25 </a:t>
            </a:r>
            <a:r>
              <a:rPr lang="en-US" dirty="0" err="1"/>
              <a:t>mW</a:t>
            </a:r>
            <a:r>
              <a:rPr lang="en-US" dirty="0"/>
              <a:t>/m/K (temperature dependent)</a:t>
            </a:r>
          </a:p>
          <a:p>
            <a:r>
              <a:rPr lang="en-US" dirty="0"/>
              <a:t>Distance from vapor cell center to external wall: 9 mm</a:t>
            </a:r>
          </a:p>
          <a:p>
            <a:r>
              <a:rPr lang="en-US" dirty="0"/>
              <a:t>Heating element:</a:t>
            </a:r>
          </a:p>
          <a:p>
            <a:pPr lvl="1"/>
            <a:r>
              <a:rPr lang="en-US" dirty="0"/>
              <a:t>Co-fired ceramic heater</a:t>
            </a:r>
          </a:p>
          <a:p>
            <a:r>
              <a:rPr lang="en-US" dirty="0"/>
              <a:t>Demonstrated operating conditions:</a:t>
            </a:r>
          </a:p>
          <a:p>
            <a:pPr lvl="1"/>
            <a:r>
              <a:rPr lang="en-US" dirty="0"/>
              <a:t>Power consumption: 6.1 W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dirty="0"/>
              <a:t> ~3 W (all </a:t>
            </a:r>
            <a:r>
              <a:rPr lang="en-US" dirty="0" err="1"/>
              <a:t>Cyrogel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Temp. underside: 178 °C</a:t>
            </a:r>
          </a:p>
          <a:p>
            <a:pPr lvl="1"/>
            <a:r>
              <a:rPr lang="en-US" dirty="0"/>
              <a:t>Temp. stem: 151 °C</a:t>
            </a:r>
          </a:p>
          <a:p>
            <a:pPr lvl="1"/>
            <a:r>
              <a:rPr lang="en-US" dirty="0"/>
              <a:t>Temp. outside: 47 °C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dirty="0">
                <a:cs typeface="Times New Roman" panose="02020603050405020304" pitchFamily="18" charset="0"/>
              </a:rPr>
              <a:t>37</a:t>
            </a:r>
            <a:r>
              <a:rPr lang="en-US" dirty="0"/>
              <a:t> °</a:t>
            </a:r>
            <a:r>
              <a:rPr lang="en-US" dirty="0">
                <a:cs typeface="Times New Roman" panose="02020603050405020304" pitchFamily="18" charset="0"/>
              </a:rPr>
              <a:t>C when against back of hand</a:t>
            </a:r>
            <a:endParaRPr lang="en-US" dirty="0"/>
          </a:p>
          <a:p>
            <a:pPr lvl="1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C55D431-4C70-4345-A729-DD8CCC7DED4E}"/>
              </a:ext>
            </a:extLst>
          </p:cNvPr>
          <p:cNvGrpSpPr/>
          <p:nvPr/>
        </p:nvGrpSpPr>
        <p:grpSpPr>
          <a:xfrm>
            <a:off x="5989571" y="720974"/>
            <a:ext cx="6054644" cy="6131961"/>
            <a:chOff x="5688337" y="359772"/>
            <a:chExt cx="6411293" cy="649316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2CD4692-27C0-4BA4-AA93-57459B6644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919" t="2963" r="31518" b="2357"/>
            <a:stretch/>
          </p:blipFill>
          <p:spPr>
            <a:xfrm>
              <a:off x="6862611" y="359772"/>
              <a:ext cx="5237019" cy="6493164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6E35C03-12C7-49F3-A36D-DB16CE721396}"/>
                </a:ext>
              </a:extLst>
            </p:cNvPr>
            <p:cNvCxnSpPr/>
            <p:nvPr/>
          </p:nvCxnSpPr>
          <p:spPr>
            <a:xfrm flipV="1">
              <a:off x="7998684" y="5671127"/>
              <a:ext cx="0" cy="79432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ED984F-C620-4414-AF41-B90C4F465B52}"/>
                </a:ext>
              </a:extLst>
            </p:cNvPr>
            <p:cNvSpPr txBox="1"/>
            <p:nvPr/>
          </p:nvSpPr>
          <p:spPr>
            <a:xfrm>
              <a:off x="7998684" y="6004213"/>
              <a:ext cx="760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9 mm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E393170-0D32-4683-8B03-D1EE30D8C6AB}"/>
                </a:ext>
              </a:extLst>
            </p:cNvPr>
            <p:cNvCxnSpPr/>
            <p:nvPr/>
          </p:nvCxnSpPr>
          <p:spPr>
            <a:xfrm>
              <a:off x="7047338" y="4645891"/>
              <a:ext cx="1182255" cy="1570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33A934E-8EFE-426C-BDEC-2CC070AF410A}"/>
                </a:ext>
              </a:extLst>
            </p:cNvPr>
            <p:cNvSpPr txBox="1"/>
            <p:nvPr/>
          </p:nvSpPr>
          <p:spPr>
            <a:xfrm>
              <a:off x="5688337" y="3896791"/>
              <a:ext cx="1921163" cy="1271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Volume filled with foam except for beam paths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2F66BD5F-955B-4536-B6FE-CA83C8F0BC82}"/>
              </a:ext>
            </a:extLst>
          </p:cNvPr>
          <p:cNvSpPr/>
          <p:nvPr/>
        </p:nvSpPr>
        <p:spPr>
          <a:xfrm>
            <a:off x="6081621" y="5862805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Insulation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03FEC77-FC67-4E60-B2FE-3BA1AFC83040}"/>
              </a:ext>
            </a:extLst>
          </p:cNvPr>
          <p:cNvCxnSpPr>
            <a:cxnSpLocks/>
          </p:cNvCxnSpPr>
          <p:nvPr/>
        </p:nvCxnSpPr>
        <p:spPr>
          <a:xfrm>
            <a:off x="7245619" y="6111450"/>
            <a:ext cx="558244" cy="1206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9CFD2B9-844B-461F-A18E-E75429BA2D23}"/>
              </a:ext>
            </a:extLst>
          </p:cNvPr>
          <p:cNvCxnSpPr>
            <a:cxnSpLocks/>
          </p:cNvCxnSpPr>
          <p:nvPr/>
        </p:nvCxnSpPr>
        <p:spPr>
          <a:xfrm flipV="1">
            <a:off x="7245619" y="5789876"/>
            <a:ext cx="558244" cy="2703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">
            <a:extLst>
              <a:ext uri="{FF2B5EF4-FFF2-40B4-BE49-F238E27FC236}">
                <a16:creationId xmlns:a16="http://schemas.microsoft.com/office/drawing/2014/main" id="{B6C20F9D-4AD6-5537-7264-D4061FB12A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666"/>
          <a:stretch>
            <a:fillRect/>
          </a:stretch>
        </p:blipFill>
        <p:spPr bwMode="auto">
          <a:xfrm>
            <a:off x="3064447" y="4660493"/>
            <a:ext cx="2741357" cy="1739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AA1EBE-A4C9-26D5-7B47-C1A31D23B5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102" y="4661399"/>
            <a:ext cx="2064300" cy="19980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2A529B-5EE3-17C0-A221-CE405E7576A0}"/>
              </a:ext>
            </a:extLst>
          </p:cNvPr>
          <p:cNvSpPr txBox="1"/>
          <p:nvPr/>
        </p:nvSpPr>
        <p:spPr>
          <a:xfrm>
            <a:off x="2935768" y="6421450"/>
            <a:ext cx="3145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Top co-fired ceramic heater</a:t>
            </a:r>
          </a:p>
        </p:txBody>
      </p:sp>
    </p:spTree>
    <p:extLst>
      <p:ext uri="{BB962C8B-B14F-4D97-AF65-F5344CB8AC3E}">
        <p14:creationId xmlns:p14="http://schemas.microsoft.com/office/powerpoint/2010/main" val="222350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D9478C6-9389-49CA-964F-F3AEE9B0F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972" y="1039373"/>
            <a:ext cx="9686925" cy="29622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983CAC-068A-479D-9154-0252418A5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 2 Module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A949C2-DDED-47E1-8064-E487E5E7F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32</a:t>
            </a:fld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473883F-6546-47CE-96A6-33CEF0A49F43}"/>
              </a:ext>
            </a:extLst>
          </p:cNvPr>
          <p:cNvCxnSpPr>
            <a:cxnSpLocks/>
          </p:cNvCxnSpPr>
          <p:nvPr/>
        </p:nvCxnSpPr>
        <p:spPr>
          <a:xfrm flipV="1">
            <a:off x="10541864" y="2218485"/>
            <a:ext cx="0" cy="134803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40">
            <a:extLst>
              <a:ext uri="{FF2B5EF4-FFF2-40B4-BE49-F238E27FC236}">
                <a16:creationId xmlns:a16="http://schemas.microsoft.com/office/drawing/2014/main" id="{5380720F-041B-4FD7-93F2-F2D7E3272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20555" y="2802471"/>
            <a:ext cx="1047979" cy="55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18288" rIns="36576" bIns="18288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40 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B0EC60D-B427-48D5-987E-94DF93BE5067}"/>
              </a:ext>
            </a:extLst>
          </p:cNvPr>
          <p:cNvCxnSpPr>
            <a:cxnSpLocks/>
          </p:cNvCxnSpPr>
          <p:nvPr/>
        </p:nvCxnSpPr>
        <p:spPr>
          <a:xfrm>
            <a:off x="2261937" y="3080084"/>
            <a:ext cx="7250684" cy="789586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40">
            <a:extLst>
              <a:ext uri="{FF2B5EF4-FFF2-40B4-BE49-F238E27FC236}">
                <a16:creationId xmlns:a16="http://schemas.microsoft.com/office/drawing/2014/main" id="{1BD25A38-A493-483C-AA55-21A769848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9300" y="3496953"/>
            <a:ext cx="1047979" cy="55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18288" rIns="36576" bIns="18288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266 mm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323198-0ED7-44F5-AA65-98EF3BCBA0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714" b="37389"/>
          <a:stretch/>
        </p:blipFill>
        <p:spPr>
          <a:xfrm>
            <a:off x="45701" y="4284655"/>
            <a:ext cx="12062098" cy="231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5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7180331-2BEC-41C3-B194-C46A6E8D4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009" y="2608130"/>
            <a:ext cx="4800580" cy="4122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4DC8A3-9D8A-40B4-9957-4F837393E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On-Sensor coils for the Gen 2 Sensor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52CA7-7CB6-4609-82C4-A80E3895A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30" y="1138288"/>
            <a:ext cx="5628197" cy="184390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Designed by Joonas Iivanainen with </a:t>
            </a:r>
            <a:r>
              <a:rPr lang="en-US" i="1" dirty="0" err="1"/>
              <a:t>bfieldtools</a:t>
            </a:r>
            <a:endParaRPr lang="en-US" i="1" dirty="0"/>
          </a:p>
          <a:p>
            <a:pPr marL="0" indent="0">
              <a:buNone/>
            </a:pPr>
            <a:r>
              <a:rPr lang="en-US" dirty="0"/>
              <a:t>Coils:</a:t>
            </a:r>
          </a:p>
          <a:p>
            <a:pPr lvl="1"/>
            <a:r>
              <a:rPr lang="en-US" dirty="0"/>
              <a:t>X: 2 coils</a:t>
            </a:r>
          </a:p>
          <a:p>
            <a:pPr lvl="1"/>
            <a:r>
              <a:rPr lang="en-US" dirty="0"/>
              <a:t>Y: 2 coils</a:t>
            </a:r>
          </a:p>
          <a:p>
            <a:pPr lvl="1"/>
            <a:r>
              <a:rPr lang="en-US" dirty="0"/>
              <a:t>Z: 4 coils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7E5B0C-FB41-4D00-B766-0806BF5C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268B24-D0FB-4183-8BF7-4499841EA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737" y="929997"/>
            <a:ext cx="5193311" cy="592800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FA9A3DC-1AB8-4FB6-AF32-244E6B6DE05E}"/>
              </a:ext>
            </a:extLst>
          </p:cNvPr>
          <p:cNvCxnSpPr/>
          <p:nvPr/>
        </p:nvCxnSpPr>
        <p:spPr>
          <a:xfrm flipH="1" flipV="1">
            <a:off x="4525108" y="4888523"/>
            <a:ext cx="797169" cy="109024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83C7564-D96E-4D65-B34F-95C0B2142E39}"/>
              </a:ext>
            </a:extLst>
          </p:cNvPr>
          <p:cNvCxnSpPr>
            <a:cxnSpLocks/>
          </p:cNvCxnSpPr>
          <p:nvPr/>
        </p:nvCxnSpPr>
        <p:spPr>
          <a:xfrm flipH="1" flipV="1">
            <a:off x="3727939" y="5433646"/>
            <a:ext cx="1477107" cy="6389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8EE8730-E7E5-4B3C-BFA0-EE36FBF35FA0}"/>
              </a:ext>
            </a:extLst>
          </p:cNvPr>
          <p:cNvSpPr txBox="1"/>
          <p:nvPr/>
        </p:nvSpPr>
        <p:spPr>
          <a:xfrm>
            <a:off x="5205046" y="5955323"/>
            <a:ext cx="1160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Channel </a:t>
            </a:r>
          </a:p>
          <a:p>
            <a:r>
              <a:rPr lang="en-US" dirty="0"/>
              <a:t>Locations</a:t>
            </a:r>
          </a:p>
        </p:txBody>
      </p:sp>
    </p:spTree>
    <p:extLst>
      <p:ext uri="{BB962C8B-B14F-4D97-AF65-F5344CB8AC3E}">
        <p14:creationId xmlns:p14="http://schemas.microsoft.com/office/powerpoint/2010/main" val="180921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34668" y="331503"/>
            <a:ext cx="5357401" cy="6526497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8FF247E-36C2-4384-922F-D34CBB48FB3F}"/>
              </a:ext>
            </a:extLst>
          </p:cNvPr>
          <p:cNvGraphicFramePr>
            <a:graphicFrameLocks noGrp="1"/>
          </p:cNvGraphicFramePr>
          <p:nvPr/>
        </p:nvGraphicFramePr>
        <p:xfrm>
          <a:off x="518474" y="3064473"/>
          <a:ext cx="4530694" cy="609600"/>
        </p:xfrm>
        <a:graphic>
          <a:graphicData uri="http://schemas.openxmlformats.org/drawingml/2006/table">
            <a:tbl>
              <a:tblPr firstRow="1" bandRow="1"/>
              <a:tblGrid>
                <a:gridCol w="1659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8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78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7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78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5806"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806"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3-dB BW (</a:t>
                      </a:r>
                      <a:r>
                        <a:rPr lang="en-U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Hz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68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BCFE405-9363-4BAD-84BA-7F930ACA41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97" r="49989"/>
          <a:stretch/>
        </p:blipFill>
        <p:spPr>
          <a:xfrm>
            <a:off x="2664236" y="929997"/>
            <a:ext cx="8807116" cy="58934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0A9A08-5BBE-4A66-A1E8-2D5E37B67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 2 Sensor Performance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DC20D-46F7-4EC9-8BC7-C914ABF41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E8B8206-EE15-4AE9-B5B1-D51C25ACED81}"/>
              </a:ext>
            </a:extLst>
          </p:cNvPr>
          <p:cNvGraphicFramePr>
            <a:graphicFrameLocks noGrp="1"/>
          </p:cNvGraphicFramePr>
          <p:nvPr/>
        </p:nvGraphicFramePr>
        <p:xfrm>
          <a:off x="166714" y="1266643"/>
          <a:ext cx="5469085" cy="1289727"/>
        </p:xfrm>
        <a:graphic>
          <a:graphicData uri="http://schemas.openxmlformats.org/drawingml/2006/table">
            <a:tbl>
              <a:tblPr firstRow="1" bandRow="1"/>
              <a:tblGrid>
                <a:gridCol w="2801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69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69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69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5806"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806"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3-dB BW (</a:t>
                      </a:r>
                      <a:r>
                        <a:rPr lang="en-U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Hz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806"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Mag. Noise (fT/rt-Hz, 10-44 Hz)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93156"/>
                  </a:ext>
                </a:extLst>
              </a:tr>
              <a:tr h="375327"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Grad. Noise (</a:t>
                      </a:r>
                      <a:r>
                        <a:rPr lang="en-US" sz="14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fT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/rt-Hz, 10-44 Hz)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54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3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09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86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62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240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418" algn="l" defTabSz="914354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316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805510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9B8D377-A24D-48CF-8EE6-ADEEDC693BDE}"/>
              </a:ext>
            </a:extLst>
          </p:cNvPr>
          <p:cNvCxnSpPr>
            <a:cxnSpLocks/>
          </p:cNvCxnSpPr>
          <p:nvPr/>
        </p:nvCxnSpPr>
        <p:spPr>
          <a:xfrm>
            <a:off x="6793352" y="3566531"/>
            <a:ext cx="235671" cy="4430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BE6F7C6-1C78-4AC9-AFA3-6537A0A4A734}"/>
              </a:ext>
            </a:extLst>
          </p:cNvPr>
          <p:cNvSpPr txBox="1"/>
          <p:nvPr/>
        </p:nvSpPr>
        <p:spPr>
          <a:xfrm>
            <a:off x="5919170" y="3244334"/>
            <a:ext cx="174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Vibration</a:t>
            </a:r>
          </a:p>
        </p:txBody>
      </p:sp>
    </p:spTree>
    <p:extLst>
      <p:ext uri="{BB962C8B-B14F-4D97-AF65-F5344CB8AC3E}">
        <p14:creationId xmlns:p14="http://schemas.microsoft.com/office/powerpoint/2010/main" val="28461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DC53BC-A768-419F-8CD9-7D8106984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648" y="883638"/>
            <a:ext cx="6074781" cy="4713193"/>
          </a:xfrm>
          <a:prstGeom prst="rect">
            <a:avLst/>
          </a:prstGeom>
        </p:spPr>
      </p:pic>
      <p:sp>
        <p:nvSpPr>
          <p:cNvPr id="42" name="TextBox 3"/>
          <p:cNvSpPr txBox="1">
            <a:spLocks noChangeArrowheads="1"/>
          </p:cNvSpPr>
          <p:nvPr/>
        </p:nvSpPr>
        <p:spPr bwMode="auto">
          <a:xfrm>
            <a:off x="984482" y="5584470"/>
            <a:ext cx="4792864" cy="180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24-ch, 6 sensor, OPM array</a:t>
            </a:r>
          </a:p>
          <a:p>
            <a:pPr marL="342900" indent="-342900" algn="just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Human-sized magnetic shield</a:t>
            </a:r>
          </a:p>
          <a:p>
            <a:pPr marL="342900" indent="-342900" algn="just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Custom laser source</a:t>
            </a:r>
          </a:p>
          <a:p>
            <a:pPr marL="342900" indent="-342900" algn="just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Custom electronics</a:t>
            </a:r>
          </a:p>
          <a:p>
            <a:pPr algn="just" eaLnBrk="1" hangingPunct="1">
              <a:spcBef>
                <a:spcPts val="600"/>
              </a:spcBef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342900" indent="-342900" algn="just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7AC330-97F6-4B2F-AF0A-1139423BF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MEG System: Block Diagram</a:t>
            </a:r>
          </a:p>
        </p:txBody>
      </p:sp>
      <p:sp>
        <p:nvSpPr>
          <p:cNvPr id="43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4098" name="Picture 2" descr="https://share-ng.sandia.gov/news/resources/news_releases/images/2017/OPM.jpg">
            <a:extLst>
              <a:ext uri="{FF2B5EF4-FFF2-40B4-BE49-F238E27FC236}">
                <a16:creationId xmlns:a16="http://schemas.microsoft.com/office/drawing/2014/main" id="{FAD55968-507B-4C0D-B1E6-DD7452029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4209" y="956003"/>
            <a:ext cx="4654202" cy="3106842"/>
          </a:xfrm>
          <a:prstGeom prst="rect">
            <a:avLst/>
          </a:prstGeom>
          <a:noFill/>
          <a:ln w="254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3FA4202A-3DD1-4C1C-A8A2-2D18DA0DE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8865" y="5584470"/>
            <a:ext cx="4810184" cy="16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marL="342900" indent="-342900" algn="l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Custom LabView-based data acquisition and control software</a:t>
            </a:r>
          </a:p>
          <a:p>
            <a:pPr marL="342900" indent="-342900" algn="l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Custom Matlab-based MEG data analysis pipeline</a:t>
            </a:r>
          </a:p>
          <a:p>
            <a:pPr marL="342900" indent="-342900" algn="l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  <a:p>
            <a:pPr marL="342900" indent="-342900" algn="l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97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FC7F-385C-6D17-E496-540C82CF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MEG System: The 24-Channel Array</a:t>
            </a:r>
            <a:br>
              <a:rPr lang="en-US" dirty="0"/>
            </a:b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7" name="Content Placeholder 3"/>
          <p:cNvSpPr txBox="1">
            <a:spLocks/>
          </p:cNvSpPr>
          <p:nvPr/>
        </p:nvSpPr>
        <p:spPr bwMode="auto">
          <a:xfrm>
            <a:off x="2546067" y="1209879"/>
            <a:ext cx="3624211" cy="46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2E54"/>
              </a:buClr>
              <a:buFont typeface="Wingdings" pitchFamily="-111" charset="2"/>
              <a:buChar char="§"/>
              <a:defRPr sz="2400">
                <a:solidFill>
                  <a:schemeClr val="tx1"/>
                </a:solidFill>
                <a:latin typeface="Calibri"/>
                <a:ea typeface="ＭＳ Ｐゴシック" charset="-128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-111" charset="2"/>
              <a:buChar char="§"/>
              <a:defRPr sz="20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E8C78"/>
              </a:buClr>
              <a:buFont typeface="Wingdings" pitchFamily="-111" charset="2"/>
              <a:buChar char="§"/>
              <a:defRPr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algn="ctr">
              <a:buNone/>
            </a:pPr>
            <a:r>
              <a:rPr lang="en-US" sz="1500" b="1" kern="0" dirty="0">
                <a:latin typeface="+mj-lt"/>
              </a:rPr>
              <a:t>6-sensor, 24-channel array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8521" y="1831510"/>
            <a:ext cx="2869001" cy="3825334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  <p:sp>
        <p:nvSpPr>
          <p:cNvPr id="19" name="Content Placeholder 3"/>
          <p:cNvSpPr txBox="1">
            <a:spLocks/>
          </p:cNvSpPr>
          <p:nvPr/>
        </p:nvSpPr>
        <p:spPr bwMode="auto">
          <a:xfrm>
            <a:off x="7454160" y="1082921"/>
            <a:ext cx="2113010" cy="46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2E54"/>
              </a:buClr>
              <a:buFont typeface="Wingdings" pitchFamily="-111" charset="2"/>
              <a:buChar char="§"/>
              <a:defRPr sz="2400">
                <a:solidFill>
                  <a:schemeClr val="tx1"/>
                </a:solidFill>
                <a:latin typeface="Calibri"/>
                <a:ea typeface="ＭＳ Ｐゴシック" charset="-128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-111" charset="2"/>
              <a:buChar char="§"/>
              <a:defRPr sz="20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E8C78"/>
              </a:buClr>
              <a:buFont typeface="Wingdings" pitchFamily="-111" charset="2"/>
              <a:buChar char="§"/>
              <a:defRPr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algn="ctr">
              <a:buNone/>
            </a:pPr>
            <a:r>
              <a:rPr lang="en-US" sz="1500" b="1" kern="0" dirty="0">
                <a:latin typeface="+mj-lt"/>
              </a:rPr>
              <a:t>Partially covers the left hemisphere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6C06A6-C2D4-4CE5-B63D-77E2711FEE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949" y="1831510"/>
            <a:ext cx="5100446" cy="3825334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8078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39B68-555E-4415-4D7C-FDDB7D702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MEG System: Signal Processing Pipeline </a:t>
            </a:r>
            <a:br>
              <a:rPr lang="en-US" dirty="0"/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438591-E851-4F81-8466-B5A04DB12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19502DC-39DB-4ABA-BBC8-2599CD473598}"/>
              </a:ext>
            </a:extLst>
          </p:cNvPr>
          <p:cNvSpPr>
            <a:spLocks noChangeAspect="1"/>
          </p:cNvSpPr>
          <p:nvPr/>
        </p:nvSpPr>
        <p:spPr>
          <a:xfrm>
            <a:off x="2091107" y="1513770"/>
            <a:ext cx="1463040" cy="9906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sz="1750" b="1" kern="0" dirty="0">
                <a:solidFill>
                  <a:prstClr val="white"/>
                </a:solidFill>
                <a:latin typeface="Calibri"/>
              </a:rPr>
              <a:t>Read the Recorded MEG data (V)</a:t>
            </a:r>
          </a:p>
        </p:txBody>
      </p:sp>
      <p:sp>
        <p:nvSpPr>
          <p:cNvPr id="34" name="Right Arrow 4">
            <a:extLst>
              <a:ext uri="{FF2B5EF4-FFF2-40B4-BE49-F238E27FC236}">
                <a16:creationId xmlns:a16="http://schemas.microsoft.com/office/drawing/2014/main" id="{2113514F-573C-40DD-AAAD-BEE41B8CAC3C}"/>
              </a:ext>
            </a:extLst>
          </p:cNvPr>
          <p:cNvSpPr/>
          <p:nvPr/>
        </p:nvSpPr>
        <p:spPr>
          <a:xfrm>
            <a:off x="3554147" y="1913820"/>
            <a:ext cx="1814484" cy="190500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D09D4A7-9923-4B3D-AEEB-7B1B3123D28E}"/>
              </a:ext>
            </a:extLst>
          </p:cNvPr>
          <p:cNvSpPr>
            <a:spLocks noChangeAspect="1"/>
          </p:cNvSpPr>
          <p:nvPr/>
        </p:nvSpPr>
        <p:spPr>
          <a:xfrm>
            <a:off x="5398500" y="1513770"/>
            <a:ext cx="1463040" cy="9906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sz="1750" b="1" kern="0" dirty="0">
                <a:solidFill>
                  <a:prstClr val="white"/>
                </a:solidFill>
                <a:latin typeface="Calibri"/>
              </a:rPr>
              <a:t>Time Locked MEG Signal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B2EB952-2DEE-447B-8992-65479CAF8F65}"/>
              </a:ext>
            </a:extLst>
          </p:cNvPr>
          <p:cNvSpPr txBox="1"/>
          <p:nvPr/>
        </p:nvSpPr>
        <p:spPr>
          <a:xfrm>
            <a:off x="3870649" y="1320055"/>
            <a:ext cx="1638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MEG Signal Processing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D621128-2EE4-4CDC-B530-1E174BA911A3}"/>
              </a:ext>
            </a:extLst>
          </p:cNvPr>
          <p:cNvSpPr>
            <a:spLocks noChangeAspect="1"/>
          </p:cNvSpPr>
          <p:nvPr/>
        </p:nvSpPr>
        <p:spPr>
          <a:xfrm>
            <a:off x="2091107" y="2646236"/>
            <a:ext cx="1463040" cy="9906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sz="1750" b="1" kern="0" dirty="0">
                <a:solidFill>
                  <a:prstClr val="white"/>
                </a:solidFill>
                <a:latin typeface="Calibri"/>
              </a:rPr>
              <a:t>Read the Recorded  HPI Data (V)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44DD57E-ACE8-43C4-B1C2-3A22DA903DF2}"/>
              </a:ext>
            </a:extLst>
          </p:cNvPr>
          <p:cNvSpPr>
            <a:spLocks noChangeAspect="1"/>
          </p:cNvSpPr>
          <p:nvPr/>
        </p:nvSpPr>
        <p:spPr>
          <a:xfrm>
            <a:off x="2091107" y="3778702"/>
            <a:ext cx="1463040" cy="9906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sz="1750" b="1" kern="0" dirty="0">
                <a:solidFill>
                  <a:prstClr val="white"/>
                </a:solidFill>
                <a:latin typeface="Calibri"/>
              </a:rPr>
              <a:t>Magnetic Resonance Image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BEEB30-863B-4178-AE85-101F97836283}"/>
              </a:ext>
            </a:extLst>
          </p:cNvPr>
          <p:cNvSpPr>
            <a:spLocks noChangeAspect="1"/>
          </p:cNvSpPr>
          <p:nvPr/>
        </p:nvSpPr>
        <p:spPr>
          <a:xfrm>
            <a:off x="5398500" y="3240172"/>
            <a:ext cx="1463040" cy="9906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sz="1750" b="1" kern="0" dirty="0">
                <a:solidFill>
                  <a:prstClr val="white"/>
                </a:solidFill>
                <a:latin typeface="Calibri"/>
              </a:rPr>
              <a:t>Volume Conduction Model</a:t>
            </a:r>
          </a:p>
        </p:txBody>
      </p:sp>
      <p:sp>
        <p:nvSpPr>
          <p:cNvPr id="67" name="Right Brace 66">
            <a:extLst>
              <a:ext uri="{FF2B5EF4-FFF2-40B4-BE49-F238E27FC236}">
                <a16:creationId xmlns:a16="http://schemas.microsoft.com/office/drawing/2014/main" id="{79FCC673-9D7B-493D-ACA5-E2AF767E5A3A}"/>
              </a:ext>
            </a:extLst>
          </p:cNvPr>
          <p:cNvSpPr/>
          <p:nvPr/>
        </p:nvSpPr>
        <p:spPr>
          <a:xfrm>
            <a:off x="3601441" y="3257216"/>
            <a:ext cx="257175" cy="1023105"/>
          </a:xfrm>
          <a:prstGeom prst="rightBrace">
            <a:avLst>
              <a:gd name="adj1" fmla="val 8333"/>
              <a:gd name="adj2" fmla="val 46645"/>
            </a:avLst>
          </a:prstGeom>
          <a:solidFill>
            <a:schemeClr val="bg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750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8" name="Right Arrow 4">
            <a:extLst>
              <a:ext uri="{FF2B5EF4-FFF2-40B4-BE49-F238E27FC236}">
                <a16:creationId xmlns:a16="http://schemas.microsoft.com/office/drawing/2014/main" id="{03792A91-CBF6-4315-9B54-CE3F7027EADE}"/>
              </a:ext>
            </a:extLst>
          </p:cNvPr>
          <p:cNvSpPr/>
          <p:nvPr/>
        </p:nvSpPr>
        <p:spPr>
          <a:xfrm>
            <a:off x="3905591" y="3633726"/>
            <a:ext cx="1463040" cy="190500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97622AC-53BE-47B7-A59D-0E211D6EBD2B}"/>
              </a:ext>
            </a:extLst>
          </p:cNvPr>
          <p:cNvSpPr txBox="1"/>
          <p:nvPr/>
        </p:nvSpPr>
        <p:spPr>
          <a:xfrm>
            <a:off x="4155757" y="3267504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ECD [3]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795FDE1-3FBA-4D52-A34D-480200793C03}"/>
              </a:ext>
            </a:extLst>
          </p:cNvPr>
          <p:cNvSpPr>
            <a:spLocks noChangeAspect="1"/>
          </p:cNvSpPr>
          <p:nvPr/>
        </p:nvSpPr>
        <p:spPr>
          <a:xfrm>
            <a:off x="8905181" y="2461570"/>
            <a:ext cx="1463040" cy="9906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sz="1750" b="1" kern="0" dirty="0">
                <a:solidFill>
                  <a:prstClr val="white"/>
                </a:solidFill>
                <a:latin typeface="Calibri"/>
              </a:rPr>
              <a:t>Source Location</a:t>
            </a:r>
          </a:p>
        </p:txBody>
      </p:sp>
      <p:sp>
        <p:nvSpPr>
          <p:cNvPr id="71" name="Right Brace 70">
            <a:extLst>
              <a:ext uri="{FF2B5EF4-FFF2-40B4-BE49-F238E27FC236}">
                <a16:creationId xmlns:a16="http://schemas.microsoft.com/office/drawing/2014/main" id="{F799B278-0F96-48C9-A66D-15D88E06A4D7}"/>
              </a:ext>
            </a:extLst>
          </p:cNvPr>
          <p:cNvSpPr/>
          <p:nvPr/>
        </p:nvSpPr>
        <p:spPr>
          <a:xfrm>
            <a:off x="6945395" y="2428774"/>
            <a:ext cx="228787" cy="990600"/>
          </a:xfrm>
          <a:prstGeom prst="rightBrace">
            <a:avLst>
              <a:gd name="adj1" fmla="val 8333"/>
              <a:gd name="adj2" fmla="val 51820"/>
            </a:avLst>
          </a:prstGeom>
          <a:solidFill>
            <a:schemeClr val="bg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750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65A1B98-768B-4271-AB50-35597767172A}"/>
              </a:ext>
            </a:extLst>
          </p:cNvPr>
          <p:cNvSpPr/>
          <p:nvPr/>
        </p:nvSpPr>
        <p:spPr>
          <a:xfrm>
            <a:off x="1963454" y="1404015"/>
            <a:ext cx="1708880" cy="3489960"/>
          </a:xfrm>
          <a:prstGeom prst="rect">
            <a:avLst/>
          </a:prstGeom>
          <a:noFill/>
          <a:ln>
            <a:solidFill>
              <a:srgbClr val="FF0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6136E17-4E48-44E0-9331-C603767ED859}"/>
              </a:ext>
            </a:extLst>
          </p:cNvPr>
          <p:cNvSpPr txBox="1"/>
          <p:nvPr/>
        </p:nvSpPr>
        <p:spPr>
          <a:xfrm>
            <a:off x="2345909" y="963442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2D6F567-706E-49B9-94F8-485BB024A8BD}"/>
              </a:ext>
            </a:extLst>
          </p:cNvPr>
          <p:cNvSpPr txBox="1"/>
          <p:nvPr/>
        </p:nvSpPr>
        <p:spPr>
          <a:xfrm>
            <a:off x="9098740" y="2089699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OUTPUT</a:t>
            </a:r>
          </a:p>
        </p:txBody>
      </p:sp>
      <p:sp>
        <p:nvSpPr>
          <p:cNvPr id="75" name="Right Arrow 4">
            <a:extLst>
              <a:ext uri="{FF2B5EF4-FFF2-40B4-BE49-F238E27FC236}">
                <a16:creationId xmlns:a16="http://schemas.microsoft.com/office/drawing/2014/main" id="{DFEFFCB8-1F38-4283-B9B6-CFCF56D3DEEF}"/>
              </a:ext>
            </a:extLst>
          </p:cNvPr>
          <p:cNvSpPr/>
          <p:nvPr/>
        </p:nvSpPr>
        <p:spPr>
          <a:xfrm>
            <a:off x="7204687" y="2851666"/>
            <a:ext cx="1655683" cy="190500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4342A48-1FC8-41E6-8E73-95C80C5CE520}"/>
              </a:ext>
            </a:extLst>
          </p:cNvPr>
          <p:cNvSpPr txBox="1"/>
          <p:nvPr/>
        </p:nvSpPr>
        <p:spPr>
          <a:xfrm>
            <a:off x="7542469" y="2534401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ECD [3]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76CD2DD-4B63-4239-B0D6-E55CD6EDD7A7}"/>
              </a:ext>
            </a:extLst>
          </p:cNvPr>
          <p:cNvSpPr txBox="1"/>
          <p:nvPr/>
        </p:nvSpPr>
        <p:spPr>
          <a:xfrm>
            <a:off x="7442975" y="2998488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LCMV [4]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BC9E7D1-3DF3-475A-A0AB-62AF139794D2}"/>
              </a:ext>
            </a:extLst>
          </p:cNvPr>
          <p:cNvSpPr/>
          <p:nvPr/>
        </p:nvSpPr>
        <p:spPr>
          <a:xfrm>
            <a:off x="1941532" y="5074992"/>
            <a:ext cx="8547753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R.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Oostenveld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Fries, E. Maris, and J.-M.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Schoffelen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FieldTrip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Open Source Software for Advanced Analysis of MEG, EEG, and Invasive Electrophysiological Data," Computational Intelligence and Neuroscience, vol. 2011, p. 9, 2011.</a:t>
            </a:r>
          </a:p>
          <a:p>
            <a:pPr algn="just">
              <a:spcBef>
                <a:spcPts val="300"/>
              </a:spcBef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G. Nolte, "The magnetic lead field theorem in the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quasistatic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approximation and its use for magnetoencephalography forward calculation in realistic volume conductors," Physics in Medicine and Biology, Article vol. 48, no. 22, pp. 3637-3652, Nov 2003.</a:t>
            </a:r>
          </a:p>
          <a:p>
            <a:pPr algn="just">
              <a:spcBef>
                <a:spcPts val="300"/>
              </a:spcBef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Lutkenhoner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B. "Dipole source localization by means of maximum likelihood estimation I. Theory and simulations,“ Electroencephalography and Clinical Neurophysiology, Volume 106, Issue 4, April 1998, Pages 314-321.</a:t>
            </a:r>
          </a:p>
          <a:p>
            <a:pPr algn="just">
              <a:spcBef>
                <a:spcPts val="300"/>
              </a:spcBef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[4] B. D. Van Veen, W. van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Drongelen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Yuchtman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A. Suzuki, "Localization of brain electrical activity via linearly constrained minimum variance spatial filtering,“ IEEE Transactions on Biomedical Engineering, Article vol. 44, no. 9, pp. 867-880, Sep 1997.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75393E6-FFD0-4B33-8F1D-84AAA0A0EE3F}"/>
              </a:ext>
            </a:extLst>
          </p:cNvPr>
          <p:cNvSpPr txBox="1"/>
          <p:nvPr/>
        </p:nvSpPr>
        <p:spPr>
          <a:xfrm>
            <a:off x="3972525" y="4522334"/>
            <a:ext cx="56114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 Combination of custom Matlab code and Fieldtrip toolbox [1]</a:t>
            </a:r>
          </a:p>
        </p:txBody>
      </p:sp>
    </p:spTree>
    <p:extLst>
      <p:ext uri="{BB962C8B-B14F-4D97-AF65-F5344CB8AC3E}">
        <p14:creationId xmlns:p14="http://schemas.microsoft.com/office/powerpoint/2010/main" val="154656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C31BA-DF46-4E4A-8FA3-7176174CA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20-Channels: 40 Measurements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99960" y="1829444"/>
            <a:ext cx="36537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Sequentially measure two </a:t>
            </a:r>
            <a:r>
              <a:rPr lang="en-US" sz="2000" b="1" dirty="0"/>
              <a:t>transverse</a:t>
            </a:r>
            <a:r>
              <a:rPr lang="en-US" sz="2000" dirty="0"/>
              <a:t> components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Calibrate each sensor to know its sensitive direction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Neighboring sensors interfere to change sensitive direction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937" y="1260640"/>
            <a:ext cx="5320388" cy="517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7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730" y="206514"/>
            <a:ext cx="9202774" cy="707886"/>
          </a:xfrm>
        </p:spPr>
        <p:txBody>
          <a:bodyPr/>
          <a:lstStyle/>
          <a:p>
            <a:r>
              <a:rPr lang="en-US" sz="3200" dirty="0"/>
              <a:t>Functional Neural Imaging Technologies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5975" y="4626256"/>
            <a:ext cx="1818475" cy="2042929"/>
          </a:xfrm>
          <a:prstGeom prst="rect">
            <a:avLst/>
          </a:prstGeom>
        </p:spPr>
      </p:pic>
      <p:pic>
        <p:nvPicPr>
          <p:cNvPr id="84997" name="Picture 5" descr="C:\Users\apcolom\Documents\Resumes and CVs\1725 Job 648596 Interview\Talk slides\Reference materials\20100309104048-1_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9283" y="4629247"/>
            <a:ext cx="1655875" cy="2038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8" name="Picture 6" descr="C:\Users\apcolom\Documents\Resumes and CVs\1725 Job 648596 Interview\Talk slides\Reference materials\fmriscan_l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4869" y="4691842"/>
            <a:ext cx="1856851" cy="193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32421" y="1431338"/>
            <a:ext cx="1398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Spatial </a:t>
            </a:r>
          </a:p>
          <a:p>
            <a:pPr algn="ctr"/>
            <a:r>
              <a:rPr lang="en-US" sz="2000" dirty="0"/>
              <a:t>Resolution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2421" y="2256260"/>
            <a:ext cx="1398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Temporal</a:t>
            </a:r>
          </a:p>
          <a:p>
            <a:pPr algn="ctr"/>
            <a:r>
              <a:rPr lang="en-US" sz="2000" dirty="0"/>
              <a:t>Resolution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70120" y="824941"/>
            <a:ext cx="740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EEG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425407" y="824941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MEG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83142" y="82494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fMRI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24433" y="1400559"/>
            <a:ext cx="8322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Poor</a:t>
            </a:r>
            <a:endParaRPr lang="en-US" sz="2400" b="1" dirty="0"/>
          </a:p>
          <a:p>
            <a:pPr algn="ctr"/>
            <a:r>
              <a:rPr lang="en-US" dirty="0"/>
              <a:t>(~cm)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45885" y="2225481"/>
            <a:ext cx="9893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Great</a:t>
            </a:r>
            <a:endParaRPr lang="en-US" b="1" dirty="0">
              <a:solidFill>
                <a:srgbClr val="00B050"/>
              </a:solidFill>
            </a:endParaRPr>
          </a:p>
          <a:p>
            <a:pPr algn="ctr"/>
            <a:r>
              <a:rPr lang="en-US" dirty="0"/>
              <a:t>(~</a:t>
            </a:r>
            <a:r>
              <a:rPr lang="en-US" dirty="0" err="1"/>
              <a:t>ms</a:t>
            </a:r>
            <a:r>
              <a:rPr lang="en-US" dirty="0"/>
              <a:t>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24043" y="1400558"/>
            <a:ext cx="13981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C000"/>
                </a:solidFill>
              </a:rPr>
              <a:t>Good</a:t>
            </a:r>
            <a:endParaRPr lang="en-US" b="1" dirty="0">
              <a:solidFill>
                <a:srgbClr val="FFC000"/>
              </a:solidFill>
            </a:endParaRPr>
          </a:p>
          <a:p>
            <a:pPr algn="ctr"/>
            <a:r>
              <a:rPr lang="en-US" dirty="0"/>
              <a:t>(mm to cm)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28424" y="2225481"/>
            <a:ext cx="9893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Great</a:t>
            </a:r>
            <a:endParaRPr lang="en-US" b="1" dirty="0">
              <a:solidFill>
                <a:srgbClr val="00B050"/>
              </a:solidFill>
            </a:endParaRPr>
          </a:p>
          <a:p>
            <a:pPr algn="ctr"/>
            <a:r>
              <a:rPr lang="en-US" dirty="0"/>
              <a:t>(~</a:t>
            </a:r>
            <a:r>
              <a:rPr lang="en-US" dirty="0" err="1"/>
              <a:t>ms</a:t>
            </a:r>
            <a:r>
              <a:rPr lang="en-US" dirty="0"/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88564" y="1400559"/>
            <a:ext cx="9893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Great</a:t>
            </a:r>
          </a:p>
          <a:p>
            <a:pPr algn="ctr"/>
            <a:r>
              <a:rPr lang="en-US" dirty="0"/>
              <a:t>(~mm)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67109" y="2225481"/>
            <a:ext cx="8322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Poor</a:t>
            </a:r>
          </a:p>
          <a:p>
            <a:pPr algn="ctr"/>
            <a:r>
              <a:rPr lang="en-US" dirty="0"/>
              <a:t>(~s)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7C1E4E-9EA7-B382-46C4-9321CC7115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4613" y="4695385"/>
            <a:ext cx="1797490" cy="17776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70A880-C6CD-78B4-4707-61ACE85D4FB0}"/>
              </a:ext>
            </a:extLst>
          </p:cNvPr>
          <p:cNvSpPr txBox="1"/>
          <p:nvPr/>
        </p:nvSpPr>
        <p:spPr>
          <a:xfrm>
            <a:off x="9798208" y="851646"/>
            <a:ext cx="933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/>
              <a:t>fNIRS</a:t>
            </a:r>
            <a:endParaRPr lang="en-US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070AAE-D789-1220-58BA-87C429882888}"/>
              </a:ext>
            </a:extLst>
          </p:cNvPr>
          <p:cNvSpPr txBox="1"/>
          <p:nvPr/>
        </p:nvSpPr>
        <p:spPr>
          <a:xfrm>
            <a:off x="9565773" y="1274864"/>
            <a:ext cx="1398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C000"/>
                </a:solidFill>
              </a:rPr>
              <a:t>Good</a:t>
            </a:r>
          </a:p>
          <a:p>
            <a:pPr algn="ctr"/>
            <a:r>
              <a:rPr lang="en-US" dirty="0"/>
              <a:t>(mm to cm)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Poor depth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9F0FF4-683C-ED62-DB6A-6205ABD9A4BE}"/>
              </a:ext>
            </a:extLst>
          </p:cNvPr>
          <p:cNvSpPr txBox="1"/>
          <p:nvPr/>
        </p:nvSpPr>
        <p:spPr>
          <a:xfrm>
            <a:off x="9848700" y="2252186"/>
            <a:ext cx="8322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Poor</a:t>
            </a:r>
          </a:p>
          <a:p>
            <a:pPr algn="ctr"/>
            <a:r>
              <a:rPr lang="en-US" dirty="0"/>
              <a:t>(~s)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C3628D-2B96-F754-3A70-86C3D8F916DF}"/>
              </a:ext>
            </a:extLst>
          </p:cNvPr>
          <p:cNvSpPr txBox="1"/>
          <p:nvPr/>
        </p:nvSpPr>
        <p:spPr>
          <a:xfrm>
            <a:off x="1090693" y="4052744"/>
            <a:ext cx="681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Cost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6B11EB-BDF6-FDCB-0A14-2CB5C4773FAD}"/>
              </a:ext>
            </a:extLst>
          </p:cNvPr>
          <p:cNvSpPr txBox="1"/>
          <p:nvPr/>
        </p:nvSpPr>
        <p:spPr>
          <a:xfrm>
            <a:off x="3357669" y="4021965"/>
            <a:ext cx="365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136185-AF94-8DD7-932A-AE442EB67877}"/>
              </a:ext>
            </a:extLst>
          </p:cNvPr>
          <p:cNvSpPr txBox="1"/>
          <p:nvPr/>
        </p:nvSpPr>
        <p:spPr>
          <a:xfrm>
            <a:off x="5148087" y="4021965"/>
            <a:ext cx="1350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$$$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$$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D852B7-41BB-8D4E-593D-AC91538945AC}"/>
              </a:ext>
            </a:extLst>
          </p:cNvPr>
          <p:cNvSpPr txBox="1"/>
          <p:nvPr/>
        </p:nvSpPr>
        <p:spPr>
          <a:xfrm>
            <a:off x="7733633" y="4021965"/>
            <a:ext cx="699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$$$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26848E-5733-B2BE-4197-9CCB1C69C496}"/>
              </a:ext>
            </a:extLst>
          </p:cNvPr>
          <p:cNvSpPr txBox="1"/>
          <p:nvPr/>
        </p:nvSpPr>
        <p:spPr>
          <a:xfrm>
            <a:off x="9991366" y="4048670"/>
            <a:ext cx="546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$$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8E2511-7E82-4E17-7A15-799956401070}"/>
              </a:ext>
            </a:extLst>
          </p:cNvPr>
          <p:cNvSpPr txBox="1"/>
          <p:nvPr/>
        </p:nvSpPr>
        <p:spPr>
          <a:xfrm>
            <a:off x="572923" y="3054527"/>
            <a:ext cx="17171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Measurement</a:t>
            </a:r>
          </a:p>
          <a:p>
            <a:pPr algn="ctr"/>
            <a:r>
              <a:rPr lang="en-US" sz="2000" dirty="0"/>
              <a:t>Paradigm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62AE2-DC69-FD40-6273-2155D60D03C5}"/>
              </a:ext>
            </a:extLst>
          </p:cNvPr>
          <p:cNvSpPr txBox="1"/>
          <p:nvPr/>
        </p:nvSpPr>
        <p:spPr>
          <a:xfrm>
            <a:off x="2879888" y="3023748"/>
            <a:ext cx="1298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Neural</a:t>
            </a:r>
          </a:p>
          <a:p>
            <a:pPr algn="ctr"/>
            <a:r>
              <a:rPr lang="en-US" sz="2400" b="1" dirty="0">
                <a:solidFill>
                  <a:srgbClr val="00B050"/>
                </a:solidFill>
              </a:rPr>
              <a:t>Activity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FBF231-826C-0816-84BD-BB5B0EBCACC5}"/>
              </a:ext>
            </a:extLst>
          </p:cNvPr>
          <p:cNvSpPr txBox="1"/>
          <p:nvPr/>
        </p:nvSpPr>
        <p:spPr>
          <a:xfrm>
            <a:off x="5162426" y="3023748"/>
            <a:ext cx="1298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Neural</a:t>
            </a:r>
          </a:p>
          <a:p>
            <a:pPr algn="ctr"/>
            <a:r>
              <a:rPr lang="en-US" sz="2400" b="1" dirty="0">
                <a:solidFill>
                  <a:srgbClr val="00B050"/>
                </a:solidFill>
              </a:rPr>
              <a:t>Activity</a:t>
            </a:r>
            <a:endParaRPr lang="en-US" sz="2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E7ED2E1-A558-BBAA-CF4E-A7B5E116D51C}"/>
              </a:ext>
            </a:extLst>
          </p:cNvPr>
          <p:cNvSpPr txBox="1"/>
          <p:nvPr/>
        </p:nvSpPr>
        <p:spPr>
          <a:xfrm>
            <a:off x="7578857" y="3023748"/>
            <a:ext cx="986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Blood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Flow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29D2DB4-0A0F-95ED-C42A-4463674D588A}"/>
              </a:ext>
            </a:extLst>
          </p:cNvPr>
          <p:cNvSpPr txBox="1"/>
          <p:nvPr/>
        </p:nvSpPr>
        <p:spPr>
          <a:xfrm>
            <a:off x="9760448" y="3050453"/>
            <a:ext cx="986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Blood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Flow</a:t>
            </a:r>
            <a:endParaRPr lang="en-US" sz="2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678B4-26EC-1320-AAC1-D9EAA3DCC05E}"/>
              </a:ext>
            </a:extLst>
          </p:cNvPr>
          <p:cNvSpPr txBox="1"/>
          <p:nvPr/>
        </p:nvSpPr>
        <p:spPr>
          <a:xfrm>
            <a:off x="9156129" y="6291330"/>
            <a:ext cx="276436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Naseer Noman, Hong </a:t>
            </a:r>
            <a:r>
              <a:rPr lang="en-US" sz="1000" dirty="0" err="1"/>
              <a:t>Keum</a:t>
            </a:r>
            <a:r>
              <a:rPr lang="en-US" sz="1000" dirty="0"/>
              <a:t>-</a:t>
            </a:r>
            <a:r>
              <a:rPr lang="en-US" sz="1000" dirty="0" err="1"/>
              <a:t>Shik,”NIRS</a:t>
            </a:r>
            <a:r>
              <a:rPr lang="en-US" sz="1000" dirty="0"/>
              <a:t>-based brain-computer interfaces: a review,” </a:t>
            </a:r>
            <a:r>
              <a:rPr lang="en-US" sz="1000" i="1" dirty="0"/>
              <a:t>Frontiers in Human Neuroscience</a:t>
            </a:r>
            <a:r>
              <a:rPr lang="en-US" sz="1000" dirty="0"/>
              <a:t>, </a:t>
            </a:r>
            <a:r>
              <a:rPr lang="en-US" sz="1000" b="1" dirty="0"/>
              <a:t>9</a:t>
            </a:r>
            <a:r>
              <a:rPr lang="en-US" sz="1000" dirty="0"/>
              <a:t> (2015)</a:t>
            </a:r>
          </a:p>
        </p:txBody>
      </p:sp>
    </p:spTree>
    <p:extLst>
      <p:ext uri="{BB962C8B-B14F-4D97-AF65-F5344CB8AC3E}">
        <p14:creationId xmlns:p14="http://schemas.microsoft.com/office/powerpoint/2010/main" val="89690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method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0648" y="951713"/>
                <a:ext cx="5421534" cy="3295167"/>
              </a:xfrm>
            </p:spPr>
            <p:txBody>
              <a:bodyPr>
                <a:normAutofit lnSpcReduction="1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A magnetic field sensor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Gain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/>
                  <a:t> (V/T)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Orientation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Position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endParaRPr lang="en-US" b="1" i="1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A set of </a:t>
                </a:r>
                <a:r>
                  <a:rPr lang="en-US" i="1" dirty="0"/>
                  <a:t>N</a:t>
                </a:r>
                <a:r>
                  <a:rPr lang="en-US" dirty="0"/>
                  <a:t> magnetic field generators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b="1" i="1" baseline="-25000" smtClean="0">
                        <a:latin typeface="Cambria Math" panose="02040503050406030204" pitchFamily="18" charset="0"/>
                      </a:rPr>
                      <m:t>𝒊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b="1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Measure the sensor response to the </a:t>
                </a:r>
                <a:r>
                  <a:rPr lang="en-US" i="1" dirty="0" err="1"/>
                  <a:t>i</a:t>
                </a:r>
                <a:r>
                  <a:rPr lang="en-US" dirty="0" err="1"/>
                  <a:t>th</a:t>
                </a:r>
                <a:r>
                  <a:rPr lang="en-US" dirty="0"/>
                  <a:t> generator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Model magnetic fields of the generators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b="0" i="1" baseline="3000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𝑖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Minimize the sum of squared errors between the measurements and the models to obtain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648" y="951713"/>
                <a:ext cx="5421534" cy="3295167"/>
              </a:xfrm>
              <a:blipFill>
                <a:blip r:embed="rId2"/>
                <a:stretch>
                  <a:fillRect l="-2697" t="-2773" r="-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40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608829" y="951713"/>
                <a:ext cx="3029527" cy="64633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</a:rPr>
                  <a:t>Sensor output:</a:t>
                </a:r>
                <a:endParaRPr lang="en-US" b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829" y="951713"/>
                <a:ext cx="3029527" cy="646331"/>
              </a:xfrm>
              <a:prstGeom prst="rect">
                <a:avLst/>
              </a:prstGeom>
              <a:blipFill>
                <a:blip r:embed="rId3"/>
                <a:stretch>
                  <a:fillRect l="-1400" t="-4587" b="-6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608829" y="2502099"/>
                <a:ext cx="3029527" cy="36933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829" y="2502099"/>
                <a:ext cx="3029527" cy="369332"/>
              </a:xfrm>
              <a:prstGeom prst="rect">
                <a:avLst/>
              </a:prstGeom>
              <a:blipFill>
                <a:blip r:embed="rId4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608828" y="3413806"/>
                <a:ext cx="3029527" cy="87126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argmin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lim>
                          </m:limLow>
                        </m:fName>
                        <m:e>
                          <m:nary>
                            <m:naryPr>
                              <m:chr m:val="∑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 baseline="3000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en-US" i="1" baseline="30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828" y="3413806"/>
                <a:ext cx="3029527" cy="87126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608829" y="3005665"/>
                <a:ext cx="3029527" cy="37035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829" y="3005665"/>
                <a:ext cx="3029527" cy="370358"/>
              </a:xfrm>
              <a:prstGeom prst="rect">
                <a:avLst/>
              </a:prstGeom>
              <a:blipFill>
                <a:blip r:embed="rId6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104" y="4092536"/>
            <a:ext cx="2943225" cy="27717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914" y="4322853"/>
            <a:ext cx="3041134" cy="2330290"/>
          </a:xfrm>
          <a:prstGeom prst="rect">
            <a:avLst/>
          </a:prstGeom>
        </p:spPr>
      </p:pic>
      <p:pic>
        <p:nvPicPr>
          <p:cNvPr id="6146" name="Picture 2" descr="http://quspin.com/wp-content/uploads/2024/09/HALO-on-head-scaled-e1726761238376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8374"/>
          <a:stretch/>
        </p:blipFill>
        <p:spPr bwMode="auto">
          <a:xfrm>
            <a:off x="3621713" y="4246880"/>
            <a:ext cx="3053375" cy="248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9906000" y="1011819"/>
            <a:ext cx="2092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222222"/>
                </a:solidFill>
                <a:latin typeface="Arial" panose="020B0604020202020204" pitchFamily="34" charset="0"/>
              </a:rPr>
              <a:t>Iivanainen</a:t>
            </a:r>
            <a:r>
              <a:rPr 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222222"/>
                </a:solidFill>
                <a:latin typeface="Arial" panose="020B0604020202020204" pitchFamily="34" charset="0"/>
              </a:rPr>
              <a:t>Joonas</a:t>
            </a:r>
            <a:r>
              <a:rPr 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, et al. "Calibration and localization of optically pumped magnetometers using electromagnetic coils." </a:t>
            </a:r>
            <a:r>
              <a:rPr lang="en-US" sz="1200" i="1" dirty="0">
                <a:solidFill>
                  <a:srgbClr val="222222"/>
                </a:solidFill>
                <a:latin typeface="Arial" panose="020B0604020202020204" pitchFamily="34" charset="0"/>
              </a:rPr>
              <a:t>Sensors</a:t>
            </a:r>
            <a:r>
              <a:rPr 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 22.8 (2022): 3059</a:t>
            </a:r>
            <a:r>
              <a:rPr lang="en-US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endParaRPr lang="en-US" sz="12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sz="1200" dirty="0"/>
              <a:t>Ryan M. Hill, </a:t>
            </a:r>
            <a:r>
              <a:rPr lang="en-US" sz="1200" dirty="0" smtClean="0"/>
              <a:t>et al. </a:t>
            </a:r>
          </a:p>
          <a:p>
            <a:r>
              <a:rPr lang="en-US" sz="1200" dirty="0" smtClean="0"/>
              <a:t>‘Determining </a:t>
            </a:r>
            <a:r>
              <a:rPr lang="en-US" sz="1200" dirty="0"/>
              <a:t>sensor geometry and gain in a wearable MEG system</a:t>
            </a:r>
            <a:r>
              <a:rPr lang="en-US" sz="1200" dirty="0" smtClean="0"/>
              <a:t>.” </a:t>
            </a:r>
            <a:r>
              <a:rPr lang="en-US" sz="1200" dirty="0"/>
              <a:t>Imaging Neuroscience 2025; 3 imag_a_00535. </a:t>
            </a:r>
          </a:p>
        </p:txBody>
      </p:sp>
    </p:spTree>
    <p:extLst>
      <p:ext uri="{BB962C8B-B14F-4D97-AF65-F5344CB8AC3E}">
        <p14:creationId xmlns:p14="http://schemas.microsoft.com/office/powerpoint/2010/main" val="317878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B3406D-BF8E-468E-8926-5E21D6CBB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MRI Co-registration and Forward Model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7176" y="851070"/>
            <a:ext cx="3827934" cy="4054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8971" y="1641904"/>
            <a:ext cx="5384799" cy="4038600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354706" y="4941306"/>
            <a:ext cx="4493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/>
              <a:t>Four head localization coils close to the array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 err="1"/>
              <a:t>Polhemus</a:t>
            </a:r>
            <a:r>
              <a:rPr lang="en-US" sz="2000" dirty="0"/>
              <a:t> </a:t>
            </a:r>
            <a:r>
              <a:rPr lang="en-US" sz="2000" dirty="0" err="1"/>
              <a:t>Fastrak</a:t>
            </a:r>
            <a:r>
              <a:rPr lang="en-US" sz="2000" dirty="0"/>
              <a:t> system to digitize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/>
              <a:t>Relative sensor positions from CAD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ADCBC9-63F5-43DF-81C0-0E1BBD879F44}"/>
              </a:ext>
            </a:extLst>
          </p:cNvPr>
          <p:cNvSpPr txBox="1"/>
          <p:nvPr/>
        </p:nvSpPr>
        <p:spPr>
          <a:xfrm>
            <a:off x="1451610" y="1049774"/>
            <a:ext cx="259558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Head Localization Coils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5810B3-3042-44B0-8C96-A935C5669413}"/>
              </a:ext>
            </a:extLst>
          </p:cNvPr>
          <p:cNvCxnSpPr>
            <a:cxnSpLocks/>
          </p:cNvCxnSpPr>
          <p:nvPr/>
        </p:nvCxnSpPr>
        <p:spPr>
          <a:xfrm flipH="1">
            <a:off x="2571750" y="1419106"/>
            <a:ext cx="662940" cy="958334"/>
          </a:xfrm>
          <a:prstGeom prst="straightConnector1">
            <a:avLst/>
          </a:prstGeom>
          <a:ln w="34925">
            <a:solidFill>
              <a:srgbClr val="FF0000"/>
            </a:solidFill>
            <a:headEnd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364088-9AC5-4534-AD77-57B1FC13F5E8}"/>
              </a:ext>
            </a:extLst>
          </p:cNvPr>
          <p:cNvCxnSpPr>
            <a:cxnSpLocks/>
          </p:cNvCxnSpPr>
          <p:nvPr/>
        </p:nvCxnSpPr>
        <p:spPr>
          <a:xfrm flipH="1">
            <a:off x="2736850" y="1419106"/>
            <a:ext cx="581660" cy="2467094"/>
          </a:xfrm>
          <a:prstGeom prst="straightConnector1">
            <a:avLst/>
          </a:prstGeom>
          <a:ln w="34925">
            <a:solidFill>
              <a:srgbClr val="FF0000"/>
            </a:solidFill>
            <a:headEnd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8EABF27-D369-4529-9362-DE360FD6E97E}"/>
              </a:ext>
            </a:extLst>
          </p:cNvPr>
          <p:cNvCxnSpPr>
            <a:cxnSpLocks/>
          </p:cNvCxnSpPr>
          <p:nvPr/>
        </p:nvCxnSpPr>
        <p:spPr>
          <a:xfrm>
            <a:off x="3470910" y="1419106"/>
            <a:ext cx="605790" cy="917694"/>
          </a:xfrm>
          <a:prstGeom prst="straightConnector1">
            <a:avLst/>
          </a:prstGeom>
          <a:ln w="34925">
            <a:solidFill>
              <a:srgbClr val="FF0000"/>
            </a:solidFill>
            <a:headEnd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CF7588E-30E3-4572-A4A1-F40310CE1EE6}"/>
              </a:ext>
            </a:extLst>
          </p:cNvPr>
          <p:cNvCxnSpPr>
            <a:cxnSpLocks/>
          </p:cNvCxnSpPr>
          <p:nvPr/>
        </p:nvCxnSpPr>
        <p:spPr>
          <a:xfrm>
            <a:off x="3409950" y="1419107"/>
            <a:ext cx="736600" cy="2336919"/>
          </a:xfrm>
          <a:prstGeom prst="straightConnector1">
            <a:avLst/>
          </a:prstGeom>
          <a:ln w="34925">
            <a:solidFill>
              <a:srgbClr val="FF0000"/>
            </a:solidFill>
            <a:headEnd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1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</a:t>
            </a:r>
            <a:r>
              <a:rPr lang="en-US" dirty="0" err="1" smtClean="0"/>
              <a:t>coregistration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228" y="929997"/>
            <a:ext cx="6006652" cy="583588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569200" y="3109274"/>
            <a:ext cx="42062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222222"/>
                </a:solidFill>
                <a:latin typeface="-apple-system"/>
              </a:rPr>
              <a:t>Zetter</a:t>
            </a:r>
            <a:r>
              <a:rPr lang="en-US" sz="1600" dirty="0">
                <a:solidFill>
                  <a:srgbClr val="222222"/>
                </a:solidFill>
                <a:latin typeface="-apple-system"/>
              </a:rPr>
              <a:t>, R., </a:t>
            </a:r>
            <a:r>
              <a:rPr lang="en-US" sz="1600" dirty="0" err="1">
                <a:solidFill>
                  <a:srgbClr val="222222"/>
                </a:solidFill>
                <a:latin typeface="-apple-system"/>
              </a:rPr>
              <a:t>Iivanainen</a:t>
            </a:r>
            <a:r>
              <a:rPr lang="en-US" sz="1600" dirty="0">
                <a:solidFill>
                  <a:srgbClr val="222222"/>
                </a:solidFill>
                <a:latin typeface="-apple-system"/>
              </a:rPr>
              <a:t>, J. &amp; </a:t>
            </a:r>
            <a:r>
              <a:rPr lang="en-US" sz="1600" dirty="0" err="1">
                <a:solidFill>
                  <a:srgbClr val="222222"/>
                </a:solidFill>
                <a:latin typeface="-apple-system"/>
              </a:rPr>
              <a:t>Parkkonen</a:t>
            </a:r>
            <a:r>
              <a:rPr lang="en-US" sz="1600" dirty="0">
                <a:solidFill>
                  <a:srgbClr val="222222"/>
                </a:solidFill>
                <a:latin typeface="-apple-system"/>
              </a:rPr>
              <a:t>, L. Optical Co-registration of MRI and On-scalp MEG. </a:t>
            </a:r>
            <a:r>
              <a:rPr lang="en-US" sz="1600" i="1" dirty="0" err="1">
                <a:solidFill>
                  <a:srgbClr val="222222"/>
                </a:solidFill>
                <a:latin typeface="-apple-system"/>
              </a:rPr>
              <a:t>Sci</a:t>
            </a:r>
            <a:r>
              <a:rPr lang="en-US" sz="1600" i="1" dirty="0">
                <a:solidFill>
                  <a:srgbClr val="222222"/>
                </a:solidFill>
                <a:latin typeface="-apple-system"/>
              </a:rPr>
              <a:t> Rep</a:t>
            </a:r>
            <a:r>
              <a:rPr lang="en-US" sz="1600" dirty="0">
                <a:solidFill>
                  <a:srgbClr val="222222"/>
                </a:solidFill>
                <a:latin typeface="-apple-system"/>
              </a:rPr>
              <a:t> </a:t>
            </a:r>
            <a:r>
              <a:rPr lang="en-US" sz="1600" b="1" dirty="0">
                <a:solidFill>
                  <a:srgbClr val="222222"/>
                </a:solidFill>
                <a:latin typeface="-apple-system"/>
              </a:rPr>
              <a:t>9</a:t>
            </a:r>
            <a:r>
              <a:rPr lang="en-US" sz="1600" dirty="0">
                <a:solidFill>
                  <a:srgbClr val="222222"/>
                </a:solidFill>
                <a:latin typeface="-apple-system"/>
              </a:rPr>
              <a:t>, 5490 (2019). </a:t>
            </a:r>
            <a:r>
              <a:rPr lang="en-US" sz="1600" dirty="0">
                <a:solidFill>
                  <a:srgbClr val="222222"/>
                </a:solidFill>
                <a:latin typeface="-apple-system"/>
                <a:hlinkClick r:id="rId3"/>
              </a:rPr>
              <a:t>https://</a:t>
            </a:r>
            <a:r>
              <a:rPr lang="en-US" sz="1600" dirty="0" smtClean="0">
                <a:solidFill>
                  <a:srgbClr val="222222"/>
                </a:solidFill>
                <a:latin typeface="-apple-system"/>
                <a:hlinkClick r:id="rId3"/>
              </a:rPr>
              <a:t>doi.org/10.1038/s41598-019-41763-4</a:t>
            </a:r>
            <a:r>
              <a:rPr lang="en-US" sz="1600" dirty="0" smtClean="0">
                <a:solidFill>
                  <a:srgbClr val="222222"/>
                </a:solidFill>
                <a:latin typeface="-apple-system"/>
              </a:rPr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4253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A9B8E-19E9-5123-9936-2DD6C5E0D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648" y="74022"/>
            <a:ext cx="10058400" cy="570225"/>
          </a:xfrm>
        </p:spPr>
        <p:txBody>
          <a:bodyPr/>
          <a:lstStyle/>
          <a:p>
            <a:r>
              <a:rPr lang="en-US" dirty="0"/>
              <a:t>Somatosensory/Auditory Evoked Magnetic Fields: </a:t>
            </a:r>
            <a:br>
              <a:rPr lang="en-US" dirty="0"/>
            </a:br>
            <a:r>
              <a:rPr lang="en-US" dirty="0"/>
              <a:t>Spatial Topographies </a:t>
            </a:r>
          </a:p>
        </p:txBody>
      </p:sp>
      <p:sp>
        <p:nvSpPr>
          <p:cNvPr id="40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43</a:t>
            </a:fld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DC28178-C047-2BE2-C602-BFDCC59BDFA9}"/>
              </a:ext>
            </a:extLst>
          </p:cNvPr>
          <p:cNvGrpSpPr/>
          <p:nvPr/>
        </p:nvGrpSpPr>
        <p:grpSpPr>
          <a:xfrm>
            <a:off x="758887" y="1021682"/>
            <a:ext cx="10693946" cy="5762296"/>
            <a:chOff x="1395973" y="1455504"/>
            <a:chExt cx="8784419" cy="4733372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A3828EB-22F9-6262-1D73-3B1833D216D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12091" y="1455504"/>
              <a:ext cx="4468301" cy="4276442"/>
              <a:chOff x="1276838" y="506249"/>
              <a:chExt cx="5123962" cy="4903951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7775DEDE-CC54-3433-2990-F5657F8EE24B}"/>
                  </a:ext>
                </a:extLst>
              </p:cNvPr>
              <p:cNvGrpSpPr/>
              <p:nvPr/>
            </p:nvGrpSpPr>
            <p:grpSpPr>
              <a:xfrm>
                <a:off x="1276838" y="506249"/>
                <a:ext cx="5123962" cy="4903951"/>
                <a:chOff x="1235196" y="457201"/>
                <a:chExt cx="5123962" cy="4903951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6DFDB5DD-B87B-0A2C-2DE7-6E5944E175D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235196" y="457201"/>
                  <a:ext cx="5123962" cy="4800599"/>
                  <a:chOff x="1235195" y="457200"/>
                  <a:chExt cx="6553200" cy="6139641"/>
                </a:xfrm>
              </p:grpSpPr>
              <p:pic>
                <p:nvPicPr>
                  <p:cNvPr id="55" name="Picture 54">
                    <a:extLst>
                      <a:ext uri="{FF2B5EF4-FFF2-40B4-BE49-F238E27FC236}">
                        <a16:creationId xmlns:a16="http://schemas.microsoft.com/office/drawing/2014/main" id="{541DB0F9-7865-9F15-8828-E88AEB36BB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371600" y="457200"/>
                    <a:ext cx="5943600" cy="6139641"/>
                  </a:xfrm>
                  <a:prstGeom prst="rect">
                    <a:avLst/>
                  </a:prstGeom>
                </p:spPr>
              </p:pic>
              <p:sp>
                <p:nvSpPr>
                  <p:cNvPr id="56" name="Rectangle 55">
                    <a:extLst>
                      <a:ext uri="{FF2B5EF4-FFF2-40B4-BE49-F238E27FC236}">
                        <a16:creationId xmlns:a16="http://schemas.microsoft.com/office/drawing/2014/main" id="{594475E2-C72E-217D-D499-EB266ED5E054}"/>
                      </a:ext>
                    </a:extLst>
                  </p:cNvPr>
                  <p:cNvSpPr/>
                  <p:nvPr/>
                </p:nvSpPr>
                <p:spPr>
                  <a:xfrm>
                    <a:off x="1235195" y="525779"/>
                    <a:ext cx="6553200" cy="6063441"/>
                  </a:xfrm>
                  <a:prstGeom prst="rect">
                    <a:avLst/>
                  </a:prstGeom>
                  <a:solidFill>
                    <a:srgbClr val="FFFFFF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pic>
                <p:nvPicPr>
                  <p:cNvPr id="57" name="Picture 56">
                    <a:extLst>
                      <a:ext uri="{FF2B5EF4-FFF2-40B4-BE49-F238E27FC236}">
                        <a16:creationId xmlns:a16="http://schemas.microsoft.com/office/drawing/2014/main" id="{83F2A1FF-1529-75C4-DF57-C4EB81E332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ackgroundRemoval t="10000" b="90000" l="10000" r="90000">
                                <a14:backgroundMark x1="44500" y1="55333" x2="44500" y2="55333"/>
                                <a14:backgroundMark x1="39167" y1="65889" x2="39167" y2="65889"/>
                                <a14:backgroundMark x1="30833" y1="47333" x2="30833" y2="47333"/>
                                <a14:backgroundMark x1="48500" y1="64222" x2="48500" y2="64222"/>
                                <a14:backgroundMark x1="53833" y1="62667" x2="53833" y2="62667"/>
                                <a14:backgroundMark x1="60833" y1="62111" x2="60833" y2="62111"/>
                                <a14:backgroundMark x1="73500" y1="65222" x2="73500" y2="65222"/>
                                <a14:backgroundMark x1="67333" y1="61444" x2="67333" y2="61444"/>
                                <a14:backgroundMark x1="85333" y1="61778" x2="85333" y2="61778"/>
                                <a14:backgroundMark x1="33000" y1="63333" x2="33000" y2="63333"/>
                                <a14:backgroundMark x1="24083" y1="62000" x2="24083" y2="6200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65887" y="3042487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58" name="Picture 57">
                    <a:extLst>
                      <a:ext uri="{FF2B5EF4-FFF2-40B4-BE49-F238E27FC236}">
                        <a16:creationId xmlns:a16="http://schemas.microsoft.com/office/drawing/2014/main" id="{B80CFB39-22EB-4D80-8EE2-116371DCCF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backgroundRemoval t="10000" b="90000" l="10000" r="90000">
                                <a14:backgroundMark x1="25083" y1="44222" x2="25083" y2="44222"/>
                                <a14:backgroundMark x1="44750" y1="55667" x2="44750" y2="55667"/>
                                <a14:backgroundMark x1="39500" y1="63222" x2="39500" y2="63222"/>
                                <a14:backgroundMark x1="48500" y1="64778" x2="48500" y2="64778"/>
                                <a14:backgroundMark x1="54083" y1="63333" x2="54083" y2="63333"/>
                                <a14:backgroundMark x1="73333" y1="65333" x2="73333" y2="65333"/>
                                <a14:backgroundMark x1="67917" y1="61000" x2="67917" y2="61000"/>
                                <a14:backgroundMark x1="63167" y1="62556" x2="63167" y2="62556"/>
                                <a14:backgroundMark x1="80250" y1="62667" x2="80250" y2="62667"/>
                                <a14:backgroundMark x1="85250" y1="62222" x2="85250" y2="62222"/>
                                <a14:backgroundMark x1="24167" y1="62000" x2="24167" y2="62000"/>
                                <a14:backgroundMark x1="35750" y1="63000" x2="35750" y2="63000"/>
                                <a14:backgroundMark x1="19000" y1="64333" x2="19000" y2="64333"/>
                                <a14:backgroundMark x1="41167" y1="57111" x2="41167" y2="57111"/>
                                <a14:backgroundMark x1="42000" y1="66556" x2="42000" y2="66556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177605" y="3288890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59" name="Picture 58">
                    <a:extLst>
                      <a:ext uri="{FF2B5EF4-FFF2-40B4-BE49-F238E27FC236}">
                        <a16:creationId xmlns:a16="http://schemas.microsoft.com/office/drawing/2014/main" id="{3907EFAD-89EF-9DF0-C98D-09CAE0540A1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BEBA8EAE-BF5A-486C-A8C5-ECC9F3942E4B}">
                        <a14:imgProps xmlns:a14="http://schemas.microsoft.com/office/drawing/2010/main">
                          <a14:imgLayer r:embed="rId9">
                            <a14:imgEffect>
                              <a14:backgroundRemoval t="10000" b="90000" l="10000" r="90000">
                                <a14:backgroundMark x1="44750" y1="56667" x2="44750" y2="56667"/>
                                <a14:backgroundMark x1="39833" y1="67444" x2="39833" y2="67444"/>
                                <a14:backgroundMark x1="37750" y1="63667" x2="37750" y2="63667"/>
                                <a14:backgroundMark x1="48833" y1="65556" x2="48833" y2="65556"/>
                                <a14:backgroundMark x1="54083" y1="63000" x2="54083" y2="63000"/>
                                <a14:backgroundMark x1="61250" y1="62111" x2="61250" y2="62111"/>
                                <a14:backgroundMark x1="73333" y1="65222" x2="73333" y2="65222"/>
                                <a14:backgroundMark x1="69667" y1="61333" x2="69667" y2="61333"/>
                                <a14:backgroundMark x1="76417" y1="63333" x2="76417" y2="63333"/>
                                <a14:backgroundMark x1="84917" y1="62333" x2="84917" y2="62333"/>
                                <a14:backgroundMark x1="25250" y1="61667" x2="25250" y2="61667"/>
                                <a14:backgroundMark x1="24333" y1="62111" x2="24333" y2="62111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67648" y="3538649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0" name="Picture 59">
                    <a:extLst>
                      <a:ext uri="{FF2B5EF4-FFF2-40B4-BE49-F238E27FC236}">
                        <a16:creationId xmlns:a16="http://schemas.microsoft.com/office/drawing/2014/main" id="{8FEB3996-B937-18FE-5421-0985E9B1D19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BEBA8EAE-BF5A-486C-A8C5-ECC9F3942E4B}">
                        <a14:imgProps xmlns:a14="http://schemas.microsoft.com/office/drawing/2010/main">
                          <a14:imgLayer r:embed="rId11">
                            <a14:imgEffect>
                              <a14:backgroundRemoval t="10000" b="90000" l="10000" r="90000">
                                <a14:backgroundMark x1="31333" y1="39444" x2="31333" y2="39444"/>
                                <a14:backgroundMark x1="39500" y1="64778" x2="39500" y2="64778"/>
                                <a14:backgroundMark x1="43833" y1="58222" x2="43833" y2="58222"/>
                                <a14:backgroundMark x1="49167" y1="64333" x2="49167" y2="64333"/>
                                <a14:backgroundMark x1="54000" y1="62667" x2="54000" y2="62667"/>
                                <a14:backgroundMark x1="69333" y1="61000" x2="69333" y2="61000"/>
                                <a14:backgroundMark x1="67833" y1="61444" x2="67833" y2="61444"/>
                                <a14:backgroundMark x1="73583" y1="64556" x2="73583" y2="64556"/>
                                <a14:backgroundMark x1="85500" y1="62222" x2="85500" y2="62222"/>
                                <a14:backgroundMark x1="24417" y1="62111" x2="24417" y2="62111"/>
                                <a14:backgroundMark x1="40917" y1="60111" x2="40917" y2="60111"/>
                                <a14:backgroundMark x1="42167" y1="66000" x2="42167" y2="6600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179366" y="3746805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>
                    <a:extLst>
                      <a:ext uri="{FF2B5EF4-FFF2-40B4-BE49-F238E27FC236}">
                        <a16:creationId xmlns:a16="http://schemas.microsoft.com/office/drawing/2014/main" id="{E0AB1177-1BB7-5B22-1B4B-7F97EAB2E7C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>
                    <a:extLst>
                      <a:ext uri="{BEBA8EAE-BF5A-486C-A8C5-ECC9F3942E4B}">
                        <a14:imgProps xmlns:a14="http://schemas.microsoft.com/office/drawing/2010/main">
                          <a14:imgLayer r:embed="rId13">
                            <a14:imgEffect>
                              <a14:backgroundRemoval t="10000" b="90000" l="10000" r="90000">
                                <a14:backgroundMark x1="54250" y1="64111" x2="54250" y2="64111"/>
                                <a14:backgroundMark x1="63333" y1="62556" x2="63333" y2="62556"/>
                                <a14:backgroundMark x1="68417" y1="60333" x2="68417" y2="60333"/>
                                <a14:backgroundMark x1="81250" y1="62222" x2="81250" y2="62222"/>
                                <a14:backgroundMark x1="85417" y1="62222" x2="85417" y2="62222"/>
                                <a14:backgroundMark x1="73333" y1="63667" x2="73333" y2="63667"/>
                                <a14:backgroundMark x1="67000" y1="62333" x2="67000" y2="62333"/>
                                <a14:backgroundMark x1="41917" y1="74889" x2="41917" y2="74889"/>
                                <a14:backgroundMark x1="20000" y1="63222" x2="20000" y2="63222"/>
                                <a14:backgroundMark x1="15167" y1="61444" x2="15167" y2="61444"/>
                                <a14:backgroundMark x1="41667" y1="72444" x2="41667" y2="72444"/>
                                <a14:backgroundMark x1="46833" y1="52222" x2="46833" y2="52222"/>
                                <a14:backgroundMark x1="40833" y1="50000" x2="40833" y2="50000"/>
                                <a14:backgroundMark x1="47750" y1="52889" x2="47750" y2="52889"/>
                                <a14:backgroundMark x1="42917" y1="23111" x2="42917" y2="23111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497684" y="2463021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2" name="Picture 61">
                    <a:extLst>
                      <a:ext uri="{FF2B5EF4-FFF2-40B4-BE49-F238E27FC236}">
                        <a16:creationId xmlns:a16="http://schemas.microsoft.com/office/drawing/2014/main" id="{A18F59FA-8654-9C83-6094-02D7F984CC7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BEBA8EAE-BF5A-486C-A8C5-ECC9F3942E4B}">
                        <a14:imgProps xmlns:a14="http://schemas.microsoft.com/office/drawing/2010/main">
                          <a14:imgLayer r:embed="rId15">
                            <a14:imgEffect>
                              <a14:backgroundRemoval t="10000" b="90000" l="10000" r="90000">
                                <a14:backgroundMark x1="31833" y1="65889" x2="31833" y2="65889"/>
                                <a14:backgroundMark x1="33000" y1="64444" x2="33000" y2="64444"/>
                                <a14:backgroundMark x1="24083" y1="62667" x2="24083" y2="62667"/>
                                <a14:backgroundMark x1="41833" y1="70778" x2="41833" y2="70778"/>
                                <a14:backgroundMark x1="43417" y1="25556" x2="43417" y2="25556"/>
                                <a14:backgroundMark x1="54167" y1="64222" x2="54167" y2="64222"/>
                                <a14:backgroundMark x1="63000" y1="63889" x2="63000" y2="63889"/>
                                <a14:backgroundMark x1="73333" y1="64222" x2="73333" y2="64222"/>
                                <a14:backgroundMark x1="69917" y1="62778" x2="69917" y2="62778"/>
                                <a14:backgroundMark x1="85667" y1="62333" x2="85667" y2="62333"/>
                                <a14:backgroundMark x1="69333" y1="61222" x2="69333" y2="61222"/>
                                <a14:backgroundMark x1="61000" y1="61889" x2="61000" y2="61889"/>
                                <a14:backgroundMark x1="42167" y1="69000" x2="42167" y2="69000"/>
                                <a14:backgroundMark x1="43667" y1="76222" x2="43667" y2="76222"/>
                                <a14:backgroundMark x1="47917" y1="68556" x2="47917" y2="68556"/>
                                <a14:backgroundMark x1="43250" y1="23111" x2="43250" y2="23111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191805" y="2540023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3" name="Picture 62">
                    <a:extLst>
                      <a:ext uri="{FF2B5EF4-FFF2-40B4-BE49-F238E27FC236}">
                        <a16:creationId xmlns:a16="http://schemas.microsoft.com/office/drawing/2014/main" id="{6BE8F6D7-2BE2-EC1E-6CB3-B687E73645B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>
                    <a:extLst>
                      <a:ext uri="{BEBA8EAE-BF5A-486C-A8C5-ECC9F3942E4B}">
                        <a14:imgProps xmlns:a14="http://schemas.microsoft.com/office/drawing/2010/main">
                          <a14:imgLayer r:embed="rId17">
                            <a14:imgEffect>
                              <a14:backgroundRemoval t="10000" b="90000" l="10000" r="90000">
                                <a14:backgroundMark x1="31167" y1="64889" x2="31167" y2="64889"/>
                                <a14:backgroundMark x1="34083" y1="64111" x2="34083" y2="64111"/>
                                <a14:backgroundMark x1="54000" y1="63333" x2="54000" y2="63333"/>
                                <a14:backgroundMark x1="43000" y1="32222" x2="43000" y2="32222"/>
                                <a14:backgroundMark x1="42000" y1="65111" x2="42000" y2="65111"/>
                                <a14:backgroundMark x1="68833" y1="61222" x2="68833" y2="61222"/>
                                <a14:backgroundMark x1="73083" y1="63889" x2="73083" y2="63889"/>
                                <a14:backgroundMark x1="85583" y1="61889" x2="85583" y2="61889"/>
                                <a14:backgroundMark x1="24333" y1="61667" x2="24333" y2="61667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67648" y="1742881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89A2F68F-8B0E-E63E-29CF-F09130BC4C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8">
                    <a:extLst>
                      <a:ext uri="{BEBA8EAE-BF5A-486C-A8C5-ECC9F3942E4B}">
                        <a14:imgProps xmlns:a14="http://schemas.microsoft.com/office/drawing/2010/main">
                          <a14:imgLayer r:embed="rId19">
                            <a14:imgEffect>
                              <a14:backgroundRemoval t="10000" b="90000" l="10000" r="90000">
                                <a14:backgroundMark x1="38583" y1="63111" x2="38583" y2="63111"/>
                                <a14:backgroundMark x1="31500" y1="66000" x2="31500" y2="66000"/>
                                <a14:backgroundMark x1="54667" y1="65111" x2="54667" y2="65111"/>
                                <a14:backgroundMark x1="63000" y1="63556" x2="63000" y2="63556"/>
                                <a14:backgroundMark x1="68000" y1="61111" x2="68000" y2="61111"/>
                                <a14:backgroundMark x1="73083" y1="63333" x2="73083" y2="63333"/>
                                <a14:backgroundMark x1="85583" y1="60889" x2="85583" y2="60889"/>
                                <a14:backgroundMark x1="43000" y1="21000" x2="43000" y2="21000"/>
                                <a14:backgroundMark x1="43167" y1="18333" x2="43167" y2="18333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211194" y="1989284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AB662E56-49B4-F290-ED39-DEB234373DC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0">
                    <a:extLst>
                      <a:ext uri="{BEBA8EAE-BF5A-486C-A8C5-ECC9F3942E4B}">
                        <a14:imgProps xmlns:a14="http://schemas.microsoft.com/office/drawing/2010/main">
                          <a14:imgLayer r:embed="rId21">
                            <a14:imgEffect>
                              <a14:backgroundRemoval t="10000" b="90000" l="10000" r="90000">
                                <a14:backgroundMark x1="18833" y1="64333" x2="18833" y2="64333"/>
                                <a14:backgroundMark x1="24250" y1="61444" x2="24250" y2="61444"/>
                                <a14:backgroundMark x1="39167" y1="60000" x2="39167" y2="60000"/>
                                <a14:backgroundMark x1="41083" y1="57556" x2="41083" y2="57556"/>
                                <a14:backgroundMark x1="47917" y1="61111" x2="47917" y2="61111"/>
                                <a14:backgroundMark x1="68917" y1="60778" x2="68917" y2="60778"/>
                                <a14:backgroundMark x1="73000" y1="65111" x2="73000" y2="65111"/>
                                <a14:backgroundMark x1="76667" y1="64000" x2="76667" y2="6400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388506" y="2400885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51B77558-919A-5865-E5C2-79D3DF4234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2">
                    <a:extLst>
                      <a:ext uri="{BEBA8EAE-BF5A-486C-A8C5-ECC9F3942E4B}">
                        <a14:imgProps xmlns:a14="http://schemas.microsoft.com/office/drawing/2010/main">
                          <a14:imgLayer r:embed="rId23">
                            <a14:imgEffect>
                              <a14:backgroundRemoval t="10000" b="90000" l="10000" r="90000">
                                <a14:backgroundMark x1="17917" y1="62556" x2="17917" y2="62556"/>
                                <a14:backgroundMark x1="24000" y1="61111" x2="24000" y2="61111"/>
                                <a14:backgroundMark x1="69833" y1="62000" x2="69833" y2="62000"/>
                                <a14:backgroundMark x1="68667" y1="60000" x2="68667" y2="60000"/>
                                <a14:backgroundMark x1="72417" y1="64111" x2="72417" y2="64111"/>
                                <a14:backgroundMark x1="76667" y1="63667" x2="76667" y2="63667"/>
                                <a14:backgroundMark x1="85167" y1="62556" x2="85167" y2="62556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797744" y="2196934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FD1E8BAB-09BD-986D-596F-3B05ED86EEB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4">
                    <a:extLst>
                      <a:ext uri="{BEBA8EAE-BF5A-486C-A8C5-ECC9F3942E4B}">
                        <a14:imgProps xmlns:a14="http://schemas.microsoft.com/office/drawing/2010/main">
                          <a14:imgLayer r:embed="rId25">
                            <a14:imgEffect>
                              <a14:backgroundRemoval t="10000" b="90000" l="10000" r="90000">
                                <a14:backgroundMark x1="19250" y1="64444" x2="19250" y2="64444"/>
                                <a14:backgroundMark x1="40250" y1="58667" x2="40250" y2="58667"/>
                                <a14:backgroundMark x1="50167" y1="60556" x2="50167" y2="60556"/>
                                <a14:backgroundMark x1="59500" y1="62000" x2="59500" y2="62000"/>
                                <a14:backgroundMark x1="68500" y1="61667" x2="68500" y2="61667"/>
                                <a14:backgroundMark x1="72583" y1="64111" x2="72583" y2="64111"/>
                                <a14:backgroundMark x1="76500" y1="63778" x2="76500" y2="63778"/>
                                <a14:backgroundMark x1="84417" y1="61222" x2="84417" y2="61222"/>
                                <a14:backgroundMark x1="80417" y1="61444" x2="80417" y2="61444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275689" y="1945922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8" name="Picture 67">
                    <a:extLst>
                      <a:ext uri="{FF2B5EF4-FFF2-40B4-BE49-F238E27FC236}">
                        <a16:creationId xmlns:a16="http://schemas.microsoft.com/office/drawing/2014/main" id="{DB75AA7B-1FDA-8AC1-806A-251842E6F1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6">
                    <a:extLst>
                      <a:ext uri="{BEBA8EAE-BF5A-486C-A8C5-ECC9F3942E4B}">
                        <a14:imgProps xmlns:a14="http://schemas.microsoft.com/office/drawing/2010/main">
                          <a14:imgLayer r:embed="rId27">
                            <a14:imgEffect>
                              <a14:backgroundRemoval t="10000" b="90000" l="10000" r="90000">
                                <a14:backgroundMark x1="30917" y1="65667" x2="30917" y2="65667"/>
                                <a14:backgroundMark x1="32500" y1="65444" x2="32500" y2="65444"/>
                                <a14:backgroundMark x1="29083" y1="67333" x2="29083" y2="67333"/>
                                <a14:backgroundMark x1="39417" y1="65111" x2="39417" y2="65111"/>
                                <a14:backgroundMark x1="38083" y1="62222" x2="38083" y2="62222"/>
                                <a14:backgroundMark x1="48917" y1="64111" x2="48917" y2="64111"/>
                                <a14:backgroundMark x1="52250" y1="64111" x2="52250" y2="64111"/>
                                <a14:backgroundMark x1="56000" y1="65111" x2="56000" y2="65111"/>
                                <a14:backgroundMark x1="65250" y1="60333" x2="65250" y2="60333"/>
                                <a14:backgroundMark x1="62750" y1="63222" x2="62750" y2="63222"/>
                                <a14:backgroundMark x1="68333" y1="60889" x2="68333" y2="60889"/>
                                <a14:backgroundMark x1="73000" y1="63444" x2="73000" y2="63444"/>
                                <a14:backgroundMark x1="57333" y1="63222" x2="57333" y2="63222"/>
                                <a14:backgroundMark x1="53583" y1="62556" x2="53583" y2="62556"/>
                                <a14:backgroundMark x1="41917" y1="62333" x2="41917" y2="62333"/>
                                <a14:backgroundMark x1="38833" y1="62889" x2="38833" y2="62889"/>
                                <a14:backgroundMark x1="84750" y1="60889" x2="84750" y2="60889"/>
                                <a14:backgroundMark x1="13583" y1="61444" x2="13583" y2="61444"/>
                                <a14:backgroundMark x1="15167" y1="59111" x2="15167" y2="59111"/>
                                <a14:backgroundMark x1="16333" y1="60333" x2="16333" y2="60333"/>
                                <a14:backgroundMark x1="16917" y1="64111" x2="16917" y2="64111"/>
                                <a14:backgroundMark x1="21750" y1="61111" x2="21750" y2="61111"/>
                                <a14:backgroundMark x1="22833" y1="57778" x2="22833" y2="57778"/>
                                <a14:backgroundMark x1="58833" y1="64000" x2="58833" y2="64000"/>
                                <a14:backgroundMark x1="54417" y1="65111" x2="54417" y2="65111"/>
                                <a14:backgroundMark x1="50750" y1="64889" x2="50750" y2="64889"/>
                                <a14:backgroundMark x1="66750" y1="60444" x2="66750" y2="60444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718263" y="1740434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69" name="Picture 68">
                    <a:extLst>
                      <a:ext uri="{FF2B5EF4-FFF2-40B4-BE49-F238E27FC236}">
                        <a16:creationId xmlns:a16="http://schemas.microsoft.com/office/drawing/2014/main" id="{A123DD6C-9F4D-F0F6-9376-EFED3B83934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8">
                    <a:extLst>
                      <a:ext uri="{BEBA8EAE-BF5A-486C-A8C5-ECC9F3942E4B}">
                        <a14:imgProps xmlns:a14="http://schemas.microsoft.com/office/drawing/2010/main">
                          <a14:imgLayer r:embed="rId29">
                            <a14:imgEffect>
                              <a14:backgroundRemoval t="10000" b="90000" l="10000" r="90000">
                                <a14:backgroundMark x1="16917" y1="65111" x2="16917" y2="65111"/>
                                <a14:backgroundMark x1="19417" y1="63778" x2="19417" y2="63778"/>
                                <a14:backgroundMark x1="22083" y1="63556" x2="22083" y2="63556"/>
                                <a14:backgroundMark x1="24083" y1="60889" x2="24083" y2="60889"/>
                                <a14:backgroundMark x1="32667" y1="63444" x2="32667" y2="63444"/>
                                <a14:backgroundMark x1="43583" y1="63667" x2="43583" y2="63667"/>
                                <a14:backgroundMark x1="49167" y1="61667" x2="49000" y2="62222"/>
                                <a14:backgroundMark x1="46500" y1="64000" x2="46500" y2="64000"/>
                                <a14:backgroundMark x1="53917" y1="63444" x2="53917" y2="63444"/>
                                <a14:backgroundMark x1="55583" y1="65333" x2="55583" y2="65333"/>
                                <a14:backgroundMark x1="68667" y1="60333" x2="68667" y2="60333"/>
                                <a14:backgroundMark x1="64917" y1="60333" x2="64917" y2="60333"/>
                                <a14:backgroundMark x1="66167" y1="61778" x2="66167" y2="61778"/>
                                <a14:backgroundMark x1="59417" y1="60444" x2="59417" y2="60444"/>
                                <a14:backgroundMark x1="73583" y1="64667" x2="73583" y2="64667"/>
                                <a14:backgroundMark x1="76417" y1="64222" x2="76417" y2="64222"/>
                                <a14:backgroundMark x1="85667" y1="61222" x2="85667" y2="61222"/>
                                <a14:backgroundMark x1="71750" y1="67444" x2="71750" y2="67444"/>
                                <a14:backgroundMark x1="80333" y1="63333" x2="80333" y2="63333"/>
                                <a14:backgroundMark x1="23083" y1="59000" x2="23083" y2="59000"/>
                                <a14:backgroundMark x1="18167" y1="62556" x2="18167" y2="62556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209766" y="1146090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70" name="Picture 69">
                    <a:extLst>
                      <a:ext uri="{FF2B5EF4-FFF2-40B4-BE49-F238E27FC236}">
                        <a16:creationId xmlns:a16="http://schemas.microsoft.com/office/drawing/2014/main" id="{C40EC95F-8222-24C9-D995-3D237B9964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0">
                    <a:extLst>
                      <a:ext uri="{BEBA8EAE-BF5A-486C-A8C5-ECC9F3942E4B}">
                        <a14:imgProps xmlns:a14="http://schemas.microsoft.com/office/drawing/2010/main">
                          <a14:imgLayer r:embed="rId31">
                            <a14:imgEffect>
                              <a14:backgroundRemoval t="10000" b="90000" l="10000" r="90000">
                                <a14:backgroundMark x1="43000" y1="39444" x2="43000" y2="39444"/>
                                <a14:backgroundMark x1="54250" y1="63000" x2="54250" y2="63000"/>
                                <a14:backgroundMark x1="60917" y1="60889" x2="60917" y2="60889"/>
                                <a14:backgroundMark x1="67167" y1="60222" x2="67167" y2="60222"/>
                                <a14:backgroundMark x1="64667" y1="60444" x2="64667" y2="60444"/>
                                <a14:backgroundMark x1="62917" y1="62778" x2="62917" y2="62778"/>
                                <a14:backgroundMark x1="55667" y1="65333" x2="55667" y2="65333"/>
                                <a14:backgroundMark x1="75083" y1="63333" x2="75083" y2="63333"/>
                                <a14:backgroundMark x1="82333" y1="64000" x2="82333" y2="64000"/>
                                <a14:backgroundMark x1="85333" y1="60444" x2="85333" y2="60444"/>
                                <a14:backgroundMark x1="76250" y1="64333" x2="76250" y2="64333"/>
                                <a14:backgroundMark x1="24500" y1="61222" x2="24500" y2="61222"/>
                                <a14:backgroundMark x1="19250" y1="63222" x2="19250" y2="63222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11795" y="873033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71" name="Picture 70">
                    <a:extLst>
                      <a:ext uri="{FF2B5EF4-FFF2-40B4-BE49-F238E27FC236}">
                        <a16:creationId xmlns:a16="http://schemas.microsoft.com/office/drawing/2014/main" id="{6228D13D-EE40-6CA1-5F73-9250C4307B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2">
                    <a:extLst>
                      <a:ext uri="{BEBA8EAE-BF5A-486C-A8C5-ECC9F3942E4B}">
                        <a14:imgProps xmlns:a14="http://schemas.microsoft.com/office/drawing/2010/main">
                          <a14:imgLayer r:embed="rId33">
                            <a14:imgEffect>
                              <a14:backgroundRemoval t="10000" b="90000" l="10000" r="90000">
                                <a14:backgroundMark x1="24917" y1="61333" x2="24917" y2="61333"/>
                                <a14:backgroundMark x1="31167" y1="62889" x2="31167" y2="62889"/>
                                <a14:backgroundMark x1="32750" y1="61444" x2="32750" y2="61444"/>
                                <a14:backgroundMark x1="39417" y1="66222" x2="39417" y2="66222"/>
                                <a14:backgroundMark x1="43000" y1="57222" x2="43000" y2="57222"/>
                                <a14:backgroundMark x1="45667" y1="59556" x2="45667" y2="59556"/>
                                <a14:backgroundMark x1="55250" y1="64556" x2="55250" y2="64556"/>
                                <a14:backgroundMark x1="53667" y1="63444" x2="53667" y2="63444"/>
                                <a14:backgroundMark x1="60583" y1="61444" x2="60583" y2="61444"/>
                                <a14:backgroundMark x1="64750" y1="60778" x2="64750" y2="60778"/>
                                <a14:backgroundMark x1="85667" y1="60111" x2="85667" y2="60111"/>
                                <a14:backgroundMark x1="82333" y1="63444" x2="82333" y2="63444"/>
                                <a14:backgroundMark x1="76333" y1="64778" x2="76333" y2="64778"/>
                                <a14:backgroundMark x1="89667" y1="61222" x2="89667" y2="61222"/>
                                <a14:backgroundMark x1="19417" y1="63333" x2="19417" y2="63333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209766" y="730436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72" name="Picture 71">
                    <a:extLst>
                      <a:ext uri="{FF2B5EF4-FFF2-40B4-BE49-F238E27FC236}">
                        <a16:creationId xmlns:a16="http://schemas.microsoft.com/office/drawing/2014/main" id="{DA477C93-7997-0F31-525B-6207BE5F908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4">
                    <a:extLst>
                      <a:ext uri="{BEBA8EAE-BF5A-486C-A8C5-ECC9F3942E4B}">
                        <a14:imgProps xmlns:a14="http://schemas.microsoft.com/office/drawing/2010/main">
                          <a14:imgLayer r:embed="rId35">
                            <a14:imgEffect>
                              <a14:backgroundRemoval t="10000" b="90000" l="10000" r="90000">
                                <a14:backgroundMark x1="24583" y1="60889" x2="24583" y2="60889"/>
                                <a14:backgroundMark x1="54000" y1="63556" x2="54000" y2="63556"/>
                                <a14:backgroundMark x1="55667" y1="64778" x2="55667" y2="64778"/>
                                <a14:backgroundMark x1="60667" y1="61000" x2="60667" y2="61000"/>
                                <a14:backgroundMark x1="64750" y1="60778" x2="64750" y2="60778"/>
                                <a14:backgroundMark x1="85833" y1="59333" x2="85833" y2="59333"/>
                                <a14:backgroundMark x1="82333" y1="64111" x2="82333" y2="64111"/>
                                <a14:backgroundMark x1="76167" y1="64222" x2="76167" y2="64222"/>
                                <a14:backgroundMark x1="32583" y1="62778" x2="32583" y2="62778"/>
                                <a14:backgroundMark x1="19250" y1="63111" x2="19250" y2="63111"/>
                                <a14:backgroundMark x1="75250" y1="62889" x2="75250" y2="62889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65887" y="462165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73" name="Picture 72">
                    <a:extLst>
                      <a:ext uri="{FF2B5EF4-FFF2-40B4-BE49-F238E27FC236}">
                        <a16:creationId xmlns:a16="http://schemas.microsoft.com/office/drawing/2014/main" id="{95A46764-C797-29D6-CA48-760EF2D5F5B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6">
                    <a:extLst>
                      <a:ext uri="{BEBA8EAE-BF5A-486C-A8C5-ECC9F3942E4B}">
                        <a14:imgProps xmlns:a14="http://schemas.microsoft.com/office/drawing/2010/main">
                          <a14:imgLayer r:embed="rId37">
                            <a14:imgEffect>
                              <a14:backgroundRemoval t="10000" b="90000" l="10000" r="90000">
                                <a14:backgroundMark x1="24917" y1="61111" x2="24917" y2="61111"/>
                                <a14:backgroundMark x1="44833" y1="61333" x2="44833" y2="61333"/>
                                <a14:backgroundMark x1="41917" y1="55556" x2="41917" y2="55556"/>
                                <a14:backgroundMark x1="40583" y1="56000" x2="40583" y2="56000"/>
                                <a14:backgroundMark x1="42000" y1="56667" x2="42000" y2="56667"/>
                                <a14:backgroundMark x1="44000" y1="54778" x2="44000" y2="54778"/>
                                <a14:backgroundMark x1="46500" y1="56333" x2="46500" y2="56333"/>
                                <a14:backgroundMark x1="47750" y1="58778" x2="47750" y2="58778"/>
                                <a14:backgroundMark x1="46500" y1="62667" x2="46500" y2="62667"/>
                                <a14:backgroundMark x1="50917" y1="63111" x2="50917" y2="63111"/>
                                <a14:backgroundMark x1="53917" y1="62667" x2="53917" y2="62667"/>
                                <a14:backgroundMark x1="55667" y1="65000" x2="55667" y2="65000"/>
                                <a14:backgroundMark x1="54500" y1="65778" x2="54500" y2="65778"/>
                                <a14:backgroundMark x1="60667" y1="61333" x2="60667" y2="61333"/>
                                <a14:backgroundMark x1="56083" y1="62778" x2="56083" y2="62778"/>
                                <a14:backgroundMark x1="67917" y1="60333" x2="67917" y2="60333"/>
                                <a14:backgroundMark x1="59250" y1="60889" x2="59250" y2="60889"/>
                                <a14:backgroundMark x1="60417" y1="62111" x2="60417" y2="62111"/>
                                <a14:backgroundMark x1="63083" y1="62556" x2="63083" y2="62556"/>
                                <a14:backgroundMark x1="71333" y1="63778" x2="71333" y2="63778"/>
                                <a14:backgroundMark x1="41417" y1="64889" x2="41417" y2="64889"/>
                                <a14:backgroundMark x1="85750" y1="61111" x2="85750" y2="61111"/>
                                <a14:backgroundMark x1="82417" y1="63333" x2="82417" y2="63333"/>
                                <a14:backgroundMark x1="79417" y1="62889" x2="79417" y2="62889"/>
                                <a14:backgroundMark x1="77667" y1="64222" x2="77667" y2="64222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760819" y="1760228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74" name="Picture 73">
                    <a:extLst>
                      <a:ext uri="{FF2B5EF4-FFF2-40B4-BE49-F238E27FC236}">
                        <a16:creationId xmlns:a16="http://schemas.microsoft.com/office/drawing/2014/main" id="{87015F97-2E32-2E77-A591-AF3C85D79E1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8">
                    <a:extLst>
                      <a:ext uri="{BEBA8EAE-BF5A-486C-A8C5-ECC9F3942E4B}">
                        <a14:imgProps xmlns:a14="http://schemas.microsoft.com/office/drawing/2010/main">
                          <a14:imgLayer r:embed="rId39">
                            <a14:imgEffect>
                              <a14:backgroundRemoval t="10000" b="90000" l="10000" r="90000">
                                <a14:backgroundMark x1="25000" y1="61000" x2="25000" y2="61000"/>
                                <a14:backgroundMark x1="21917" y1="60111" x2="21917" y2="60111"/>
                                <a14:backgroundMark x1="29167" y1="63444" x2="29167" y2="63444"/>
                                <a14:backgroundMark x1="30167" y1="63000" x2="30167" y2="63000"/>
                                <a14:backgroundMark x1="34333" y1="64778" x2="34417" y2="64778"/>
                                <a14:backgroundMark x1="47917" y1="60333" x2="47917" y2="60333"/>
                                <a14:backgroundMark x1="54000" y1="62111" x2="54000" y2="62111"/>
                                <a14:backgroundMark x1="60750" y1="61444" x2="60750" y2="61444"/>
                                <a14:backgroundMark x1="62917" y1="62222" x2="62917" y2="62222"/>
                                <a14:backgroundMark x1="68750" y1="61000" x2="68750" y2="61000"/>
                                <a14:backgroundMark x1="73917" y1="65111" x2="73917" y2="65111"/>
                                <a14:backgroundMark x1="71500" y1="63000" x2="71500" y2="63000"/>
                                <a14:backgroundMark x1="78833" y1="62444" x2="78833" y2="62444"/>
                                <a14:backgroundMark x1="85917" y1="61333" x2="85917" y2="61333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69375" y="2237789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75" name="Picture 74">
                    <a:extLst>
                      <a:ext uri="{FF2B5EF4-FFF2-40B4-BE49-F238E27FC236}">
                        <a16:creationId xmlns:a16="http://schemas.microsoft.com/office/drawing/2014/main" id="{441C1173-BA08-C93B-30A3-0BFB2D2BB5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0">
                    <a:extLst>
                      <a:ext uri="{BEBA8EAE-BF5A-486C-A8C5-ECC9F3942E4B}">
                        <a14:imgProps xmlns:a14="http://schemas.microsoft.com/office/drawing/2010/main">
                          <a14:imgLayer r:embed="rId41">
                            <a14:imgEffect>
                              <a14:backgroundRemoval t="10000" b="90000" l="10000" r="90000">
                                <a14:backgroundMark x1="21917" y1="60444" x2="21917" y2="60444"/>
                                <a14:backgroundMark x1="24417" y1="61889" x2="24417" y2="61889"/>
                                <a14:backgroundMark x1="25417" y1="61333" x2="25417" y2="61333"/>
                                <a14:backgroundMark x1="42000" y1="56556" x2="42000" y2="56556"/>
                                <a14:backgroundMark x1="47333" y1="59556" x2="47333" y2="59556"/>
                                <a14:backgroundMark x1="40917" y1="57333" x2="40917" y2="57333"/>
                                <a14:backgroundMark x1="41250" y1="64222" x2="41250" y2="64222"/>
                                <a14:backgroundMark x1="51000" y1="62667" x2="51000" y2="62667"/>
                                <a14:backgroundMark x1="49667" y1="61889" x2="49667" y2="61889"/>
                                <a14:backgroundMark x1="54333" y1="62889" x2="54333" y2="62889"/>
                                <a14:backgroundMark x1="60583" y1="61556" x2="60583" y2="61556"/>
                                <a14:backgroundMark x1="62750" y1="62889" x2="62750" y2="62889"/>
                                <a14:backgroundMark x1="67333" y1="60889" x2="67333" y2="60889"/>
                                <a14:backgroundMark x1="59167" y1="61778" x2="59167" y2="61778"/>
                                <a14:backgroundMark x1="69667" y1="61556" x2="69667" y2="61556"/>
                                <a14:backgroundMark x1="72667" y1="63333" x2="72667" y2="63333"/>
                                <a14:backgroundMark x1="74167" y1="63778" x2="74167" y2="63778"/>
                                <a14:backgroundMark x1="78833" y1="62222" x2="78833" y2="62222"/>
                                <a14:backgroundMark x1="81083" y1="64778" x2="81083" y2="64778"/>
                                <a14:backgroundMark x1="86083" y1="62111" x2="86083" y2="62111"/>
                                <a14:backgroundMark x1="82333" y1="63111" x2="82333" y2="63111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64565" y="1948519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76" name="Picture 75">
                    <a:extLst>
                      <a:ext uri="{FF2B5EF4-FFF2-40B4-BE49-F238E27FC236}">
                        <a16:creationId xmlns:a16="http://schemas.microsoft.com/office/drawing/2014/main" id="{5095DFD0-EFC7-C601-22EE-2D4E1C9041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2">
                    <a:extLst>
                      <a:ext uri="{BEBA8EAE-BF5A-486C-A8C5-ECC9F3942E4B}">
                        <a14:imgProps xmlns:a14="http://schemas.microsoft.com/office/drawing/2010/main">
                          <a14:imgLayer r:embed="rId43">
                            <a14:imgEffect>
                              <a14:backgroundRemoval t="10000" b="90000" l="10000" r="90000">
                                <a14:backgroundMark x1="25000" y1="61667" x2="25000" y2="61667"/>
                                <a14:backgroundMark x1="21833" y1="60444" x2="21833" y2="60444"/>
                                <a14:backgroundMark x1="17750" y1="60889" x2="17750" y2="60889"/>
                                <a14:backgroundMark x1="32500" y1="62556" x2="32750" y2="62444"/>
                                <a14:backgroundMark x1="41083" y1="58222" x2="41083" y2="58222"/>
                                <a14:backgroundMark x1="38167" y1="60778" x2="38167" y2="60778"/>
                                <a14:backgroundMark x1="41917" y1="67000" x2="41917" y2="67000"/>
                                <a14:backgroundMark x1="43917" y1="71111" x2="43917" y2="71111"/>
                                <a14:backgroundMark x1="41917" y1="68667" x2="41917" y2="68667"/>
                                <a14:backgroundMark x1="41750" y1="65556" x2="41750" y2="65556"/>
                                <a14:backgroundMark x1="41583" y1="63333" x2="41583" y2="63333"/>
                                <a14:backgroundMark x1="41417" y1="60222" x2="41417" y2="60222"/>
                                <a14:backgroundMark x1="41500" y1="61111" x2="41500" y2="61111"/>
                                <a14:backgroundMark x1="41583" y1="62000" x2="41583" y2="62000"/>
                                <a14:backgroundMark x1="38667" y1="59778" x2="38667" y2="59778"/>
                                <a14:backgroundMark x1="54000" y1="62111" x2="54000" y2="62111"/>
                                <a14:backgroundMark x1="60500" y1="61444" x2="60500" y2="61444"/>
                                <a14:backgroundMark x1="62750" y1="62778" x2="62750" y2="62778"/>
                                <a14:backgroundMark x1="66833" y1="61000" x2="66833" y2="61000"/>
                                <a14:backgroundMark x1="69667" y1="61667" x2="69667" y2="61667"/>
                                <a14:backgroundMark x1="72583" y1="63778" x2="72583" y2="63778"/>
                                <a14:backgroundMark x1="74250" y1="63889" x2="74250" y2="63889"/>
                                <a14:backgroundMark x1="78167" y1="63111" x2="78167" y2="63111"/>
                                <a14:backgroundMark x1="85667" y1="61444" x2="85667" y2="61444"/>
                                <a14:backgroundMark x1="71667" y1="63333" x2="71667" y2="63333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96641" y="2451733"/>
                    <a:ext cx="975360" cy="73152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95258071-2804-A72E-1916-BEF9B1598EE4}"/>
                    </a:ext>
                  </a:extLst>
                </p:cNvPr>
                <p:cNvGrpSpPr/>
                <p:nvPr/>
              </p:nvGrpSpPr>
              <p:grpSpPr>
                <a:xfrm>
                  <a:off x="4248271" y="3921271"/>
                  <a:ext cx="1008691" cy="1148271"/>
                  <a:chOff x="7009899" y="3588845"/>
                  <a:chExt cx="1008691" cy="1148271"/>
                </a:xfrm>
              </p:grpSpPr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C72B8426-C680-9AE1-497A-5BBE663F7752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7086600" y="4419600"/>
                    <a:ext cx="685800" cy="1"/>
                  </a:xfrm>
                  <a:prstGeom prst="straightConnector1">
                    <a:avLst/>
                  </a:prstGeom>
                  <a:ln w="25400">
                    <a:solidFill>
                      <a:srgbClr val="0070C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Arrow Connector 51">
                    <a:extLst>
                      <a:ext uri="{FF2B5EF4-FFF2-40B4-BE49-F238E27FC236}">
                        <a16:creationId xmlns:a16="http://schemas.microsoft.com/office/drawing/2014/main" id="{23F6CC47-B778-18F6-406D-116C44AAE07C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7418070" y="4086226"/>
                    <a:ext cx="685800" cy="1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8C1EFED2-437F-95F8-190A-AF04D2B11927}"/>
                      </a:ext>
                    </a:extLst>
                  </p:cNvPr>
                  <p:cNvSpPr txBox="1"/>
                  <p:nvPr/>
                </p:nvSpPr>
                <p:spPr>
                  <a:xfrm>
                    <a:off x="7009899" y="4367784"/>
                    <a:ext cx="3000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i="1" dirty="0">
                        <a:solidFill>
                          <a:srgbClr val="0070C0"/>
                        </a:solidFill>
                      </a:rPr>
                      <a:t>x</a:t>
                    </a:r>
                  </a:p>
                </p:txBody>
              </p: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01E0D822-265D-FF76-E829-6CA526461373}"/>
                      </a:ext>
                    </a:extLst>
                  </p:cNvPr>
                  <p:cNvSpPr txBox="1"/>
                  <p:nvPr/>
                </p:nvSpPr>
                <p:spPr>
                  <a:xfrm>
                    <a:off x="7729728" y="3588845"/>
                    <a:ext cx="28886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i="1" dirty="0">
                        <a:solidFill>
                          <a:srgbClr val="FF0000"/>
                        </a:solidFill>
                      </a:rPr>
                      <a:t>y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21302C56-55E0-BBA0-5CBD-71784857725C}"/>
                    </a:ext>
                  </a:extLst>
                </p:cNvPr>
                <p:cNvSpPr/>
                <p:nvPr/>
              </p:nvSpPr>
              <p:spPr>
                <a:xfrm>
                  <a:off x="1295400" y="5173980"/>
                  <a:ext cx="5029200" cy="1871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E659860-02EF-4126-641C-F7D5D7109E01}"/>
                  </a:ext>
                </a:extLst>
              </p:cNvPr>
              <p:cNvGrpSpPr/>
              <p:nvPr/>
            </p:nvGrpSpPr>
            <p:grpSpPr>
              <a:xfrm>
                <a:off x="2902366" y="1161366"/>
                <a:ext cx="852010" cy="463017"/>
                <a:chOff x="6482080" y="2763520"/>
                <a:chExt cx="852010" cy="463017"/>
              </a:xfrm>
            </p:grpSpPr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A94BF756-06A0-D1B7-530F-6B342281A848}"/>
                    </a:ext>
                  </a:extLst>
                </p:cNvPr>
                <p:cNvCxnSpPr/>
                <p:nvPr/>
              </p:nvCxnSpPr>
              <p:spPr>
                <a:xfrm>
                  <a:off x="6536485" y="2769337"/>
                  <a:ext cx="0" cy="45720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F6858D1-8916-994A-7D15-BAF488DCC44A}"/>
                    </a:ext>
                  </a:extLst>
                </p:cNvPr>
                <p:cNvCxnSpPr/>
                <p:nvPr/>
              </p:nvCxnSpPr>
              <p:spPr>
                <a:xfrm>
                  <a:off x="6483985" y="2763520"/>
                  <a:ext cx="10668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79CEFD5C-3A9D-3B0B-FA06-CCDC280406ED}"/>
                    </a:ext>
                  </a:extLst>
                </p:cNvPr>
                <p:cNvCxnSpPr/>
                <p:nvPr/>
              </p:nvCxnSpPr>
              <p:spPr>
                <a:xfrm>
                  <a:off x="6482080" y="3224530"/>
                  <a:ext cx="10668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7D864DDE-3B6E-D106-5C6E-2EAFD3956CA4}"/>
                    </a:ext>
                  </a:extLst>
                </p:cNvPr>
                <p:cNvSpPr txBox="1"/>
                <p:nvPr/>
              </p:nvSpPr>
              <p:spPr>
                <a:xfrm>
                  <a:off x="6562725" y="2787267"/>
                  <a:ext cx="77136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500 fT</a:t>
                  </a:r>
                </a:p>
              </p:txBody>
            </p:sp>
          </p:grp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B6AC77B-F02C-43AD-8B21-7DE99E9743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95973" y="1506010"/>
              <a:ext cx="4529278" cy="4243010"/>
              <a:chOff x="5905500" y="1301746"/>
              <a:chExt cx="5242947" cy="4911572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9E22EBA1-66F4-FFC9-48CF-161EDE58C1C1}"/>
                  </a:ext>
                </a:extLst>
              </p:cNvPr>
              <p:cNvGrpSpPr/>
              <p:nvPr/>
            </p:nvGrpSpPr>
            <p:grpSpPr>
              <a:xfrm>
                <a:off x="5905500" y="1301746"/>
                <a:ext cx="5242947" cy="4911572"/>
                <a:chOff x="1295400" y="457200"/>
                <a:chExt cx="5242947" cy="4911572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E90489F0-E6F9-DF46-2015-85D57448A46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371600" y="457200"/>
                  <a:ext cx="5166747" cy="4825721"/>
                  <a:chOff x="1371600" y="457200"/>
                  <a:chExt cx="6573520" cy="6139641"/>
                </a:xfrm>
              </p:grpSpPr>
              <p:pic>
                <p:nvPicPr>
                  <p:cNvPr id="91" name="Picture 90">
                    <a:extLst>
                      <a:ext uri="{FF2B5EF4-FFF2-40B4-BE49-F238E27FC236}">
                        <a16:creationId xmlns:a16="http://schemas.microsoft.com/office/drawing/2014/main" id="{A7464DD0-F01F-3DA2-1030-A3C38F205E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371600" y="457200"/>
                    <a:ext cx="5943600" cy="6139641"/>
                  </a:xfrm>
                  <a:prstGeom prst="rect">
                    <a:avLst/>
                  </a:prstGeom>
                </p:spPr>
              </p:pic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4268F3DB-FD7B-7530-332E-A1C668774455}"/>
                      </a:ext>
                    </a:extLst>
                  </p:cNvPr>
                  <p:cNvSpPr/>
                  <p:nvPr/>
                </p:nvSpPr>
                <p:spPr>
                  <a:xfrm>
                    <a:off x="1391920" y="457200"/>
                    <a:ext cx="6553200" cy="6063441"/>
                  </a:xfrm>
                  <a:prstGeom prst="rect">
                    <a:avLst/>
                  </a:prstGeom>
                  <a:solidFill>
                    <a:srgbClr val="FFFFFF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93" name="Picture 92">
                    <a:extLst>
                      <a:ext uri="{FF2B5EF4-FFF2-40B4-BE49-F238E27FC236}">
                        <a16:creationId xmlns:a16="http://schemas.microsoft.com/office/drawing/2014/main" id="{DCD206F5-7877-2EE2-53D5-355973456F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4">
                    <a:extLst>
                      <a:ext uri="{BEBA8EAE-BF5A-486C-A8C5-ECC9F3942E4B}">
                        <a14:imgProps xmlns:a14="http://schemas.microsoft.com/office/drawing/2010/main">
                          <a14:imgLayer r:embed="rId45">
                            <a14:imgEffect>
                              <a14:backgroundRemoval t="10000" b="90000" l="10000" r="90000">
                                <a14:backgroundMark x1="23667" y1="59333" x2="23667" y2="59333"/>
                                <a14:backgroundMark x1="26417" y1="57556" x2="26417" y2="57556"/>
                                <a14:backgroundMark x1="28750" y1="58111" x2="28750" y2="58111"/>
                                <a14:backgroundMark x1="18333" y1="58667" x2="18333" y2="58667"/>
                                <a14:backgroundMark x1="16750" y1="58222" x2="16750" y2="58222"/>
                                <a14:backgroundMark x1="14333" y1="58444" x2="14333" y2="58444"/>
                                <a14:backgroundMark x1="21500" y1="58778" x2="21500" y2="58778"/>
                                <a14:backgroundMark x1="37917" y1="60778" x2="37917" y2="60778"/>
                                <a14:backgroundMark x1="39167" y1="49889" x2="39167" y2="49889"/>
                                <a14:backgroundMark x1="38000" y1="62889" x2="38000" y2="62889"/>
                                <a14:backgroundMark x1="39083" y1="51000" x2="39083" y2="51000"/>
                                <a14:backgroundMark x1="44333" y1="54000" x2="44333" y2="54000"/>
                                <a14:backgroundMark x1="38000" y1="63889" x2="38000" y2="63889"/>
                                <a14:backgroundMark x1="40750" y1="63889" x2="40750" y2="63889"/>
                                <a14:backgroundMark x1="56917" y1="59111" x2="56917" y2="59111"/>
                                <a14:backgroundMark x1="63083" y1="60111" x2="63083" y2="60111"/>
                                <a14:backgroundMark x1="41333" y1="17889" x2="41333" y2="17889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457601" y="3047398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94" name="Picture 93">
                    <a:extLst>
                      <a:ext uri="{FF2B5EF4-FFF2-40B4-BE49-F238E27FC236}">
                        <a16:creationId xmlns:a16="http://schemas.microsoft.com/office/drawing/2014/main" id="{D548C7C1-346A-65E0-E4AD-B9B582F8253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6">
                    <a:extLst>
                      <a:ext uri="{BEBA8EAE-BF5A-486C-A8C5-ECC9F3942E4B}">
                        <a14:imgProps xmlns:a14="http://schemas.microsoft.com/office/drawing/2010/main">
                          <a14:imgLayer r:embed="rId47">
                            <a14:imgEffect>
                              <a14:backgroundRemoval t="10000" b="90000" l="10000" r="90000">
                                <a14:backgroundMark x1="37917" y1="63111" x2="37917" y2="63111"/>
                                <a14:backgroundMark x1="39250" y1="55667" x2="39250" y2="55667"/>
                                <a14:backgroundMark x1="34333" y1="56556" x2="34333" y2="56556"/>
                                <a14:backgroundMark x1="36667" y1="60556" x2="36667" y2="60556"/>
                                <a14:backgroundMark x1="38000" y1="58222" x2="38000" y2="58222"/>
                                <a14:backgroundMark x1="28583" y1="58778" x2="28583" y2="58778"/>
                                <a14:backgroundMark x1="38000" y1="64333" x2="38000" y2="64333"/>
                                <a14:backgroundMark x1="26250" y1="58667" x2="26250" y2="58667"/>
                                <a14:backgroundMark x1="23667" y1="60778" x2="23667" y2="60778"/>
                                <a14:backgroundMark x1="21167" y1="59222" x2="21167" y2="59222"/>
                                <a14:backgroundMark x1="18333" y1="59556" x2="18333" y2="59556"/>
                                <a14:backgroundMark x1="16333" y1="59444" x2="16333" y2="59444"/>
                                <a14:backgroundMark x1="17333" y1="60222" x2="17333" y2="60222"/>
                                <a14:backgroundMark x1="50250" y1="61667" x2="50250" y2="61667"/>
                                <a14:backgroundMark x1="56167" y1="55222" x2="56167" y2="55222"/>
                                <a14:backgroundMark x1="66250" y1="54222" x2="66250" y2="54222"/>
                                <a14:backgroundMark x1="72083" y1="58667" x2="72083" y2="58667"/>
                                <a14:backgroundMark x1="83333" y1="58889" x2="83333" y2="58889"/>
                                <a14:backgroundMark x1="80750" y1="58000" x2="80750" y2="58000"/>
                                <a14:backgroundMark x1="87500" y1="59222" x2="87500" y2="59222"/>
                                <a14:backgroundMark x1="88750" y1="59333" x2="88750" y2="59333"/>
                                <a14:backgroundMark x1="86083" y1="60000" x2="86083" y2="60000"/>
                                <a14:backgroundMark x1="73167" y1="57222" x2="73167" y2="57222"/>
                                <a14:backgroundMark x1="68083" y1="58333" x2="68083" y2="58333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231848" y="3097968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95" name="Picture 94">
                    <a:extLst>
                      <a:ext uri="{FF2B5EF4-FFF2-40B4-BE49-F238E27FC236}">
                        <a16:creationId xmlns:a16="http://schemas.microsoft.com/office/drawing/2014/main" id="{0F24AB06-68DF-D53E-DB20-811B3F27A1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8">
                    <a:extLst>
                      <a:ext uri="{BEBA8EAE-BF5A-486C-A8C5-ECC9F3942E4B}">
                        <a14:imgProps xmlns:a14="http://schemas.microsoft.com/office/drawing/2010/main">
                          <a14:imgLayer r:embed="rId49">
                            <a14:imgEffect>
                              <a14:backgroundRemoval t="10000" b="90000" l="10000" r="90000">
                                <a14:backgroundMark x1="45417" y1="47889" x2="45417" y2="47889"/>
                                <a14:backgroundMark x1="43667" y1="53111" x2="43667" y2="53111"/>
                                <a14:backgroundMark x1="39083" y1="59222" x2="39083" y2="59222"/>
                                <a14:backgroundMark x1="41500" y1="37556" x2="41500" y2="37556"/>
                                <a14:backgroundMark x1="39167" y1="60444" x2="39167" y2="60444"/>
                                <a14:backgroundMark x1="33417" y1="57444" x2="33417" y2="57444"/>
                                <a14:backgroundMark x1="28250" y1="59111" x2="28250" y2="59111"/>
                                <a14:backgroundMark x1="26083" y1="59667" x2="26083" y2="59889"/>
                                <a14:backgroundMark x1="23500" y1="62556" x2="23500" y2="62556"/>
                                <a14:backgroundMark x1="16500" y1="59556" x2="16917" y2="59556"/>
                                <a14:backgroundMark x1="18250" y1="59222" x2="18250" y2="59222"/>
                                <a14:backgroundMark x1="13583" y1="59889" x2="13583" y2="59889"/>
                                <a14:backgroundMark x1="27417" y1="61222" x2="27417" y2="61222"/>
                                <a14:backgroundMark x1="56083" y1="54444" x2="56083" y2="54444"/>
                                <a14:backgroundMark x1="52833" y1="61111" x2="52833" y2="61111"/>
                                <a14:backgroundMark x1="70500" y1="59333" x2="70500" y2="59333"/>
                                <a14:backgroundMark x1="66333" y1="53778" x2="66333" y2="53778"/>
                                <a14:backgroundMark x1="75083" y1="57556" x2="75083" y2="57556"/>
                                <a14:backgroundMark x1="78750" y1="57778" x2="78750" y2="57778"/>
                                <a14:backgroundMark x1="81583" y1="57889" x2="81583" y2="57889"/>
                                <a14:backgroundMark x1="84833" y1="57556" x2="84833" y2="57556"/>
                                <a14:backgroundMark x1="89667" y1="57889" x2="89667" y2="57889"/>
                                <a14:backgroundMark x1="38000" y1="66667" x2="38000" y2="66667"/>
                                <a14:backgroundMark x1="37917" y1="68333" x2="37917" y2="68333"/>
                                <a14:backgroundMark x1="38000" y1="69667" x2="38000" y2="69667"/>
                                <a14:backgroundMark x1="38000" y1="70778" x2="38000" y2="70778"/>
                                <a14:backgroundMark x1="39167" y1="61444" x2="39167" y2="61444"/>
                                <a14:backgroundMark x1="38667" y1="66889" x2="38667" y2="66889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39571" y="3458798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96" name="Picture 95">
                    <a:extLst>
                      <a:ext uri="{FF2B5EF4-FFF2-40B4-BE49-F238E27FC236}">
                        <a16:creationId xmlns:a16="http://schemas.microsoft.com/office/drawing/2014/main" id="{1B68CB9F-5614-F8B5-8E28-66315C369A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0">
                    <a:extLst>
                      <a:ext uri="{BEBA8EAE-BF5A-486C-A8C5-ECC9F3942E4B}">
                        <a14:imgProps xmlns:a14="http://schemas.microsoft.com/office/drawing/2010/main">
                          <a14:imgLayer r:embed="rId51">
                            <a14:imgEffect>
                              <a14:backgroundRemoval t="10000" b="90000" l="10000" r="90000">
                                <a14:backgroundMark x1="18083" y1="58556" x2="18083" y2="58556"/>
                                <a14:backgroundMark x1="14250" y1="58222" x2="14250" y2="58222"/>
                                <a14:backgroundMark x1="37917" y1="62778" x2="37917" y2="62778"/>
                                <a14:backgroundMark x1="38000" y1="64444" x2="38000" y2="64444"/>
                                <a14:backgroundMark x1="38000" y1="65889" x2="38000" y2="65889"/>
                                <a14:backgroundMark x1="38000" y1="67111" x2="38000" y2="67111"/>
                                <a14:backgroundMark x1="38000" y1="55000" x2="38000" y2="55000"/>
                                <a14:backgroundMark x1="66417" y1="57889" x2="66417" y2="57889"/>
                                <a14:backgroundMark x1="68167" y1="58889" x2="68167" y2="58889"/>
                                <a14:backgroundMark x1="70750" y1="60222" x2="70750" y2="60222"/>
                                <a14:backgroundMark x1="67583" y1="57111" x2="67583" y2="57111"/>
                                <a14:backgroundMark x1="39250" y1="53667" x2="39250" y2="53667"/>
                                <a14:backgroundMark x1="44250" y1="55667" x2="44250" y2="55667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278618" y="3546214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26FCC188-F04E-DA9D-1B44-23F23FA1BE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2">
                    <a:extLst>
                      <a:ext uri="{BEBA8EAE-BF5A-486C-A8C5-ECC9F3942E4B}">
                        <a14:imgProps xmlns:a14="http://schemas.microsoft.com/office/drawing/2010/main">
                          <a14:imgLayer r:embed="rId53">
                            <a14:imgEffect>
                              <a14:backgroundRemoval t="10000" b="90000" l="10000" r="90000">
                                <a14:backgroundMark x1="41417" y1="24778" x2="41417" y2="24778"/>
                                <a14:backgroundMark x1="25833" y1="56000" x2="25833" y2="56000"/>
                                <a14:backgroundMark x1="23750" y1="58111" x2="23750" y2="58111"/>
                                <a14:backgroundMark x1="28917" y1="56889" x2="28917" y2="56889"/>
                                <a14:backgroundMark x1="39250" y1="49222" x2="39250" y2="49222"/>
                                <a14:backgroundMark x1="59667" y1="60111" x2="59667" y2="60111"/>
                                <a14:backgroundMark x1="71667" y1="60000" x2="71667" y2="60000"/>
                                <a14:backgroundMark x1="81083" y1="60000" x2="81083" y2="60000"/>
                                <a14:backgroundMark x1="77667" y1="60000" x2="77667" y2="60000"/>
                                <a14:backgroundMark x1="14917" y1="56222" x2="14917" y2="56222"/>
                                <a14:backgroundMark x1="21333" y1="58000" x2="21333" y2="58000"/>
                                <a14:backgroundMark x1="22500" y1="59333" x2="22500" y2="59333"/>
                                <a14:backgroundMark x1="20667" y1="54778" x2="20667" y2="54778"/>
                                <a14:backgroundMark x1="23417" y1="53444" x2="23417" y2="53444"/>
                                <a14:backgroundMark x1="24833" y1="53222" x2="24833" y2="53222"/>
                                <a14:backgroundMark x1="14333" y1="54556" x2="14333" y2="54556"/>
                                <a14:backgroundMark x1="30000" y1="53000" x2="30000" y2="53000"/>
                                <a14:backgroundMark x1="30167" y1="57556" x2="30167" y2="57556"/>
                                <a14:backgroundMark x1="31917" y1="55444" x2="31917" y2="55444"/>
                                <a14:backgroundMark x1="30667" y1="55222" x2="30667" y2="55222"/>
                                <a14:backgroundMark x1="28667" y1="52111" x2="28667" y2="52111"/>
                                <a14:backgroundMark x1="23417" y1="54444" x2="23417" y2="54444"/>
                                <a14:backgroundMark x1="33167" y1="56778" x2="33167" y2="56667"/>
                                <a14:backgroundMark x1="33917" y1="53556" x2="33917" y2="53556"/>
                                <a14:backgroundMark x1="31833" y1="54111" x2="31833" y2="54111"/>
                                <a14:backgroundMark x1="34583" y1="56778" x2="34583" y2="56778"/>
                                <a14:backgroundMark x1="33917" y1="54778" x2="33917" y2="54778"/>
                                <a14:backgroundMark x1="35167" y1="54667" x2="35167" y2="54667"/>
                                <a14:backgroundMark x1="35833" y1="58111" x2="35833" y2="58111"/>
                                <a14:backgroundMark x1="37083" y1="59000" x2="37083" y2="59000"/>
                                <a14:backgroundMark x1="38000" y1="58667" x2="38000" y2="58667"/>
                                <a14:backgroundMark x1="26500" y1="52556" x2="26500" y2="52556"/>
                                <a14:backgroundMark x1="27333" y1="53111" x2="27333" y2="53111"/>
                                <a14:backgroundMark x1="29917" y1="54111" x2="29917" y2="54111"/>
                                <a14:backgroundMark x1="35417" y1="60000" x2="35417" y2="60000"/>
                                <a14:backgroundMark x1="36833" y1="61444" x2="36833" y2="61444"/>
                                <a14:backgroundMark x1="34083" y1="57889" x2="34083" y2="57889"/>
                                <a14:backgroundMark x1="37083" y1="58000" x2="37083" y2="58000"/>
                                <a14:backgroundMark x1="36500" y1="56222" x2="36500" y2="56222"/>
                                <a14:backgroundMark x1="38667" y1="61111" x2="38667" y2="61111"/>
                                <a14:backgroundMark x1="39167" y1="53000" x2="39167" y2="53000"/>
                                <a14:backgroundMark x1="40250" y1="62889" x2="40250" y2="62889"/>
                                <a14:backgroundMark x1="43000" y1="60000" x2="43000" y2="60000"/>
                                <a14:backgroundMark x1="43750" y1="58778" x2="43750" y2="58778"/>
                                <a14:backgroundMark x1="44417" y1="56111" x2="44417" y2="56111"/>
                                <a14:backgroundMark x1="44833" y1="60111" x2="44833" y2="60111"/>
                                <a14:backgroundMark x1="45750" y1="61444" x2="45750" y2="61444"/>
                                <a14:backgroundMark x1="46000" y1="58778" x2="46000" y2="58778"/>
                                <a14:backgroundMark x1="43750" y1="57556" x2="43750" y2="57556"/>
                                <a14:backgroundMark x1="40417" y1="64444" x2="40417" y2="64444"/>
                                <a14:backgroundMark x1="47583" y1="68778" x2="47583" y2="68778"/>
                                <a14:backgroundMark x1="48333" y1="69000" x2="48333" y2="69000"/>
                                <a14:backgroundMark x1="50083" y1="78889" x2="50083" y2="78889"/>
                                <a14:backgroundMark x1="50750" y1="77556" x2="50750" y2="77556"/>
                                <a14:backgroundMark x1="55250" y1="58889" x2="55250" y2="58889"/>
                                <a14:backgroundMark x1="56000" y1="57222" x2="56000" y2="57222"/>
                                <a14:backgroundMark x1="56667" y1="59222" x2="56667" y2="59222"/>
                                <a14:backgroundMark x1="58000" y1="60111" x2="58000" y2="60111"/>
                                <a14:backgroundMark x1="58833" y1="62111" x2="58833" y2="62111"/>
                                <a14:backgroundMark x1="60000" y1="62667" x2="60000" y2="62667"/>
                                <a14:backgroundMark x1="60000" y1="64111" x2="60000" y2="64111"/>
                                <a14:backgroundMark x1="60667" y1="65778" x2="60667" y2="65778"/>
                                <a14:backgroundMark x1="64500" y1="58222" x2="64500" y2="58222"/>
                                <a14:backgroundMark x1="67417" y1="63111" x2="67417" y2="63111"/>
                                <a14:backgroundMark x1="61250" y1="63000" x2="61250" y2="63000"/>
                                <a14:backgroundMark x1="65833" y1="54111" x2="65833" y2="54111"/>
                                <a14:backgroundMark x1="66583" y1="52778" x2="66583" y2="52778"/>
                                <a14:backgroundMark x1="71667" y1="56444" x2="71667" y2="56444"/>
                                <a14:backgroundMark x1="73083" y1="56444" x2="73083" y2="56444"/>
                                <a14:backgroundMark x1="74333" y1="54778" x2="74333" y2="54778"/>
                                <a14:backgroundMark x1="75667" y1="54111" x2="75667" y2="54111"/>
                                <a14:backgroundMark x1="73083" y1="57556" x2="73083" y2="57556"/>
                                <a14:backgroundMark x1="75000" y1="56222" x2="75000" y2="56222"/>
                                <a14:backgroundMark x1="79000" y1="58889" x2="79000" y2="58889"/>
                                <a14:backgroundMark x1="78500" y1="62000" x2="78500" y2="62000"/>
                                <a14:backgroundMark x1="77667" y1="57000" x2="77667" y2="57000"/>
                                <a14:backgroundMark x1="77000" y1="55667" x2="77000" y2="55667"/>
                                <a14:backgroundMark x1="78333" y1="53556" x2="78333" y2="53556"/>
                                <a14:backgroundMark x1="84083" y1="55333" x2="84083" y2="55333"/>
                                <a14:backgroundMark x1="85417" y1="57333" x2="85417" y2="57333"/>
                                <a14:backgroundMark x1="86833" y1="56889" x2="86833" y2="56889"/>
                                <a14:backgroundMark x1="88000" y1="57333" x2="88000" y2="57333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440222" y="2224314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98" name="Picture 97">
                    <a:extLst>
                      <a:ext uri="{FF2B5EF4-FFF2-40B4-BE49-F238E27FC236}">
                        <a16:creationId xmlns:a16="http://schemas.microsoft.com/office/drawing/2014/main" id="{EB632971-D927-4FD0-F78B-99C2F6A6BE8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4">
                    <a:extLst>
                      <a:ext uri="{BEBA8EAE-BF5A-486C-A8C5-ECC9F3942E4B}">
                        <a14:imgProps xmlns:a14="http://schemas.microsoft.com/office/drawing/2010/main">
                          <a14:imgLayer r:embed="rId55">
                            <a14:imgEffect>
                              <a14:backgroundRemoval t="10000" b="90000" l="10000" r="90000">
                                <a14:backgroundMark x1="41417" y1="29222" x2="41417" y2="29222"/>
                                <a14:backgroundMark x1="16917" y1="57556" x2="16917" y2="57556"/>
                                <a14:backgroundMark x1="46167" y1="58889" x2="46167" y2="58889"/>
                                <a14:backgroundMark x1="66667" y1="55889" x2="66667" y2="55889"/>
                                <a14:backgroundMark x1="78917" y1="59556" x2="78917" y2="59556"/>
                                <a14:backgroundMark x1="41417" y1="27667" x2="41417" y2="27667"/>
                                <a14:backgroundMark x1="44833" y1="53667" x2="44833" y2="53667"/>
                                <a14:backgroundMark x1="39167" y1="51667" x2="39167" y2="51667"/>
                                <a14:backgroundMark x1="40417" y1="60111" x2="40417" y2="60111"/>
                                <a14:backgroundMark x1="39750" y1="61333" x2="39750" y2="61333"/>
                                <a14:backgroundMark x1="37833" y1="60000" x2="37833" y2="60000"/>
                                <a14:backgroundMark x1="37000" y1="60333" x2="37000" y2="60333"/>
                                <a14:backgroundMark x1="35667" y1="60778" x2="35667" y2="60778"/>
                                <a14:backgroundMark x1="33167" y1="56444" x2="33167" y2="56444"/>
                                <a14:backgroundMark x1="33833" y1="54556" x2="33833" y2="54556"/>
                                <a14:backgroundMark x1="55250" y1="56889" x2="55250" y2="56889"/>
                                <a14:backgroundMark x1="62167" y1="60333" x2="62167" y2="60333"/>
                                <a14:backgroundMark x1="61250" y1="66000" x2="61250" y2="66000"/>
                                <a14:backgroundMark x1="59917" y1="68556" x2="59917" y2="68556"/>
                                <a14:backgroundMark x1="71917" y1="59556" x2="71917" y2="59556"/>
                                <a14:backgroundMark x1="83167" y1="58556" x2="83167" y2="58556"/>
                                <a14:backgroundMark x1="85417" y1="59222" x2="85417" y2="59222"/>
                                <a14:backgroundMark x1="28000" y1="56000" x2="28000" y2="56000"/>
                                <a14:backgroundMark x1="26333" y1="56222" x2="26333" y2="56222"/>
                                <a14:backgroundMark x1="56583" y1="57556" x2="56583" y2="57556"/>
                                <a14:backgroundMark x1="72333" y1="58333" x2="72333" y2="58333"/>
                                <a14:backgroundMark x1="73000" y1="56111" x2="73000" y2="56111"/>
                                <a14:backgroundMark x1="76250" y1="55556" x2="76250" y2="55556"/>
                                <a14:backgroundMark x1="77667" y1="56444" x2="77667" y2="56444"/>
                                <a14:backgroundMark x1="77000" y1="54222" x2="77000" y2="54222"/>
                                <a14:backgroundMark x1="78917" y1="57222" x2="78917" y2="57222"/>
                                <a14:backgroundMark x1="84000" y1="56000" x2="84000" y2="56000"/>
                                <a14:backgroundMark x1="86250" y1="61111" x2="86250" y2="61111"/>
                                <a14:backgroundMark x1="86917" y1="55667" x2="86917" y2="55667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007024" y="2522821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99" name="Picture 98">
                    <a:extLst>
                      <a:ext uri="{FF2B5EF4-FFF2-40B4-BE49-F238E27FC236}">
                        <a16:creationId xmlns:a16="http://schemas.microsoft.com/office/drawing/2014/main" id="{51DC12B0-6D30-3372-8295-8BBB7D1A16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6">
                    <a:extLst>
                      <a:ext uri="{BEBA8EAE-BF5A-486C-A8C5-ECC9F3942E4B}">
                        <a14:imgProps xmlns:a14="http://schemas.microsoft.com/office/drawing/2010/main">
                          <a14:imgLayer r:embed="rId57">
                            <a14:imgEffect>
                              <a14:backgroundRemoval t="10000" b="90000" l="10000" r="90000">
                                <a14:backgroundMark x1="26083" y1="56778" x2="26083" y2="56778"/>
                                <a14:backgroundMark x1="27833" y1="56778" x2="27833" y2="56778"/>
                                <a14:backgroundMark x1="30667" y1="57556" x2="30667" y2="57556"/>
                                <a14:backgroundMark x1="35667" y1="60444" x2="35667" y2="60444"/>
                                <a14:backgroundMark x1="37083" y1="59778" x2="37083" y2="59778"/>
                                <a14:backgroundMark x1="33167" y1="56889" x2="33167" y2="56889"/>
                                <a14:backgroundMark x1="23333" y1="55000" x2="23333" y2="55000"/>
                                <a14:backgroundMark x1="40250" y1="54667" x2="40250" y2="54667"/>
                                <a14:backgroundMark x1="41417" y1="45000" x2="41417" y2="45000"/>
                                <a14:backgroundMark x1="41417" y1="48444" x2="41417" y2="48444"/>
                                <a14:backgroundMark x1="42667" y1="51556" x2="42667" y2="51556"/>
                                <a14:backgroundMark x1="37917" y1="62000" x2="37917" y2="62000"/>
                                <a14:backgroundMark x1="31833" y1="56111" x2="31833" y2="56111"/>
                                <a14:backgroundMark x1="55167" y1="58778" x2="55167" y2="58778"/>
                                <a14:backgroundMark x1="60000" y1="65778" x2="60000" y2="65778"/>
                                <a14:backgroundMark x1="73667" y1="58333" x2="73667" y2="58333"/>
                                <a14:backgroundMark x1="87000" y1="57556" x2="87000" y2="57556"/>
                                <a14:backgroundMark x1="80583" y1="58111" x2="80583" y2="58111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455904" y="1788217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0" name="Picture 99">
                    <a:extLst>
                      <a:ext uri="{FF2B5EF4-FFF2-40B4-BE49-F238E27FC236}">
                        <a16:creationId xmlns:a16="http://schemas.microsoft.com/office/drawing/2014/main" id="{C76EBE45-96FE-5294-EB63-6396C154CC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8">
                    <a:extLst>
                      <a:ext uri="{BEBA8EAE-BF5A-486C-A8C5-ECC9F3942E4B}">
                        <a14:imgProps xmlns:a14="http://schemas.microsoft.com/office/drawing/2010/main">
                          <a14:imgLayer r:embed="rId59">
                            <a14:imgEffect>
                              <a14:backgroundRemoval t="10000" b="90000" l="10000" r="90000">
                                <a14:backgroundMark x1="54833" y1="58778" x2="54833" y2="58778"/>
                                <a14:backgroundMark x1="72333" y1="58778" x2="72333" y2="58778"/>
                                <a14:backgroundMark x1="68833" y1="58889" x2="68833" y2="58889"/>
                                <a14:backgroundMark x1="15500" y1="54333" x2="15500" y2="54333"/>
                                <a14:backgroundMark x1="24333" y1="56000" x2="24333" y2="56000"/>
                                <a14:backgroundMark x1="31917" y1="57556" x2="31917" y2="57556"/>
                                <a14:backgroundMark x1="21333" y1="56556" x2="21333" y2="56556"/>
                                <a14:backgroundMark x1="41500" y1="69111" x2="41500" y2="69111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169953" y="2036808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1" name="Picture 100">
                    <a:extLst>
                      <a:ext uri="{FF2B5EF4-FFF2-40B4-BE49-F238E27FC236}">
                        <a16:creationId xmlns:a16="http://schemas.microsoft.com/office/drawing/2014/main" id="{C43B5B13-9D49-FA6C-34E7-81478C36129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0">
                    <a:extLst>
                      <a:ext uri="{BEBA8EAE-BF5A-486C-A8C5-ECC9F3942E4B}">
                        <a14:imgProps xmlns:a14="http://schemas.microsoft.com/office/drawing/2010/main">
                          <a14:imgLayer r:embed="rId61">
                            <a14:imgEffect>
                              <a14:backgroundRemoval t="10000" b="90000" l="10000" r="90000">
                                <a14:backgroundMark x1="60083" y1="57667" x2="60083" y2="57667"/>
                                <a14:backgroundMark x1="61083" y1="58889" x2="61083" y2="58889"/>
                                <a14:backgroundMark x1="69083" y1="57111" x2="69083" y2="57111"/>
                                <a14:backgroundMark x1="38917" y1="62778" x2="38917" y2="62778"/>
                                <a14:backgroundMark x1="33167" y1="55889" x2="33167" y2="55889"/>
                                <a14:backgroundMark x1="74583" y1="61111" x2="74583" y2="61111"/>
                                <a14:backgroundMark x1="80833" y1="58333" x2="80833" y2="58333"/>
                                <a14:backgroundMark x1="77000" y1="59111" x2="77000" y2="59111"/>
                                <a14:backgroundMark x1="85417" y1="58000" x2="85417" y2="5800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380190" y="2201543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2" name="Picture 101">
                    <a:extLst>
                      <a:ext uri="{FF2B5EF4-FFF2-40B4-BE49-F238E27FC236}">
                        <a16:creationId xmlns:a16="http://schemas.microsoft.com/office/drawing/2014/main" id="{1ECA5BE5-EDCB-82D1-2FBC-82FE2A1929E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2">
                    <a:extLst>
                      <a:ext uri="{BEBA8EAE-BF5A-486C-A8C5-ECC9F3942E4B}">
                        <a14:imgProps xmlns:a14="http://schemas.microsoft.com/office/drawing/2010/main">
                          <a14:imgLayer r:embed="rId63">
                            <a14:imgEffect>
                              <a14:backgroundRemoval t="10000" b="90000" l="10000" r="90000">
                                <a14:backgroundMark x1="16000" y1="56444" x2="16000" y2="56444"/>
                                <a14:backgroundMark x1="29000" y1="57222" x2="29000" y2="57222"/>
                                <a14:backgroundMark x1="30333" y1="56889" x2="30333" y2="56889"/>
                                <a14:backgroundMark x1="40500" y1="54889" x2="40500" y2="54889"/>
                                <a14:backgroundMark x1="57333" y1="59778" x2="57333" y2="59778"/>
                                <a14:backgroundMark x1="54500" y1="57111" x2="54500" y2="57111"/>
                                <a14:backgroundMark x1="66750" y1="57333" x2="66750" y2="57333"/>
                                <a14:backgroundMark x1="79083" y1="59444" x2="78833" y2="59444"/>
                                <a14:backgroundMark x1="86000" y1="57222" x2="86000" y2="57222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813388" y="2491392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3" name="Picture 102">
                    <a:extLst>
                      <a:ext uri="{FF2B5EF4-FFF2-40B4-BE49-F238E27FC236}">
                        <a16:creationId xmlns:a16="http://schemas.microsoft.com/office/drawing/2014/main" id="{FB6F6137-A601-14BA-1634-68258D9A7B0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4">
                    <a:extLst>
                      <a:ext uri="{BEBA8EAE-BF5A-486C-A8C5-ECC9F3942E4B}">
                        <a14:imgProps xmlns:a14="http://schemas.microsoft.com/office/drawing/2010/main">
                          <a14:imgLayer r:embed="rId65">
                            <a14:imgEffect>
                              <a14:backgroundRemoval t="10000" b="90000" l="10000" r="90000">
                                <a14:backgroundMark x1="42083" y1="56778" x2="42083" y2="56778"/>
                                <a14:backgroundMark x1="73917" y1="60222" x2="73917" y2="60222"/>
                                <a14:backgroundMark x1="69250" y1="57556" x2="69250" y2="57556"/>
                                <a14:backgroundMark x1="65083" y1="55444" x2="65083" y2="55444"/>
                                <a14:backgroundMark x1="54667" y1="58444" x2="54667" y2="58444"/>
                                <a14:backgroundMark x1="57833" y1="56000" x2="57833" y2="56000"/>
                                <a14:backgroundMark x1="53667" y1="62556" x2="53667" y2="62556"/>
                                <a14:backgroundMark x1="16000" y1="58000" x2="16000" y2="58000"/>
                                <a14:backgroundMark x1="14667" y1="57556" x2="14667" y2="57556"/>
                                <a14:backgroundMark x1="31750" y1="57111" x2="31750" y2="57111"/>
                                <a14:backgroundMark x1="60917" y1="57889" x2="60917" y2="57889"/>
                                <a14:backgroundMark x1="59917" y1="57000" x2="59917" y2="5700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312052" y="1712232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4" name="Picture 103">
                    <a:extLst>
                      <a:ext uri="{FF2B5EF4-FFF2-40B4-BE49-F238E27FC236}">
                        <a16:creationId xmlns:a16="http://schemas.microsoft.com/office/drawing/2014/main" id="{D6613F21-2172-F5C9-4A67-A9A2E8BE7C8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6">
                    <a:extLst>
                      <a:ext uri="{BEBA8EAE-BF5A-486C-A8C5-ECC9F3942E4B}">
                        <a14:imgProps xmlns:a14="http://schemas.microsoft.com/office/drawing/2010/main">
                          <a14:imgLayer r:embed="rId67">
                            <a14:imgEffect>
                              <a14:backgroundRemoval t="10000" b="90000" l="10000" r="90000">
                                <a14:backgroundMark x1="16500" y1="57000" x2="16500" y2="57000"/>
                                <a14:backgroundMark x1="40000" y1="61667" x2="40000" y2="61667"/>
                                <a14:backgroundMark x1="36083" y1="55667" x2="36083" y2="55667"/>
                                <a14:backgroundMark x1="37000" y1="58778" x2="37000" y2="58778"/>
                                <a14:backgroundMark x1="38000" y1="57000" x2="38000" y2="57000"/>
                                <a14:backgroundMark x1="28250" y1="56000" x2="28250" y2="56000"/>
                                <a14:backgroundMark x1="29667" y1="52667" x2="29667" y2="52667"/>
                                <a14:backgroundMark x1="34250" y1="56111" x2="34250" y2="56111"/>
                                <a14:backgroundMark x1="57917" y1="59556" x2="57917" y2="59556"/>
                                <a14:backgroundMark x1="61083" y1="58889" x2="61083" y2="58889"/>
                                <a14:backgroundMark x1="67917" y1="55111" x2="67917" y2="55111"/>
                                <a14:backgroundMark x1="71250" y1="58222" x2="71250" y2="58222"/>
                                <a14:backgroundMark x1="42750" y1="57000" x2="42750" y2="57000"/>
                                <a14:backgroundMark x1="79417" y1="58667" x2="79417" y2="58667"/>
                                <a14:backgroundMark x1="85333" y1="57667" x2="85333" y2="57667"/>
                                <a14:backgroundMark x1="81500" y1="56889" x2="81500" y2="56889"/>
                                <a14:backgroundMark x1="88083" y1="59222" x2="88083" y2="59222"/>
                                <a14:backgroundMark x1="19417" y1="55444" x2="19417" y2="55444"/>
                                <a14:backgroundMark x1="14833" y1="56333" x2="14833" y2="56333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560822" y="1777288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5" name="Picture 104">
                    <a:extLst>
                      <a:ext uri="{FF2B5EF4-FFF2-40B4-BE49-F238E27FC236}">
                        <a16:creationId xmlns:a16="http://schemas.microsoft.com/office/drawing/2014/main" id="{CA7B6FE7-65B0-A397-B2FD-C4F538992D5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8">
                    <a:extLst>
                      <a:ext uri="{BEBA8EAE-BF5A-486C-A8C5-ECC9F3942E4B}">
                        <a14:imgProps xmlns:a14="http://schemas.microsoft.com/office/drawing/2010/main">
                          <a14:imgLayer r:embed="rId69">
                            <a14:imgEffect>
                              <a14:backgroundRemoval t="10000" b="90000" l="10000" r="90000">
                                <a14:backgroundMark x1="55333" y1="58000" x2="55333" y2="58000"/>
                                <a14:backgroundMark x1="56667" y1="59778" x2="56667" y2="59778"/>
                                <a14:backgroundMark x1="57667" y1="59778" x2="57667" y2="59778"/>
                                <a14:backgroundMark x1="41417" y1="56000" x2="41417" y2="56000"/>
                                <a14:backgroundMark x1="34083" y1="57889" x2="34083" y2="57889"/>
                                <a14:backgroundMark x1="33083" y1="59000" x2="33083" y2="5900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219144" y="1199039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6" name="Picture 105">
                    <a:extLst>
                      <a:ext uri="{FF2B5EF4-FFF2-40B4-BE49-F238E27FC236}">
                        <a16:creationId xmlns:a16="http://schemas.microsoft.com/office/drawing/2014/main" id="{D42D509A-4FD7-DF7F-DC05-46358BB57ED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0">
                    <a:extLst>
                      <a:ext uri="{BEBA8EAE-BF5A-486C-A8C5-ECC9F3942E4B}">
                        <a14:imgProps xmlns:a14="http://schemas.microsoft.com/office/drawing/2010/main">
                          <a14:imgLayer r:embed="rId71">
                            <a14:imgEffect>
                              <a14:backgroundRemoval t="10000" b="90000" l="10000" r="90000">
                                <a14:backgroundMark x1="36083" y1="59333" x2="36083" y2="59333"/>
                                <a14:backgroundMark x1="55833" y1="57333" x2="55833" y2="57333"/>
                                <a14:backgroundMark x1="68333" y1="60111" x2="68333" y2="60111"/>
                                <a14:backgroundMark x1="64583" y1="57333" x2="64583" y2="57333"/>
                                <a14:backgroundMark x1="37833" y1="61889" x2="37833" y2="61889"/>
                                <a14:backgroundMark x1="36833" y1="61444" x2="36833" y2="61444"/>
                                <a14:backgroundMark x1="40583" y1="42000" x2="40583" y2="4200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403596" y="1215804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7" name="Picture 106">
                    <a:extLst>
                      <a:ext uri="{FF2B5EF4-FFF2-40B4-BE49-F238E27FC236}">
                        <a16:creationId xmlns:a16="http://schemas.microsoft.com/office/drawing/2014/main" id="{0774A21A-CEB6-EA4B-422D-0389C78A59D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2">
                    <a:extLst>
                      <a:ext uri="{BEBA8EAE-BF5A-486C-A8C5-ECC9F3942E4B}">
                        <a14:imgProps xmlns:a14="http://schemas.microsoft.com/office/drawing/2010/main">
                          <a14:imgLayer r:embed="rId73">
                            <a14:imgEffect>
                              <a14:backgroundRemoval t="10000" b="90000" l="10000" r="90000">
                                <a14:backgroundMark x1="86917" y1="56444" x2="86917" y2="56444"/>
                                <a14:backgroundMark x1="89417" y1="60667" x2="89417" y2="60667"/>
                                <a14:backgroundMark x1="82333" y1="54889" x2="82333" y2="54889"/>
                                <a14:backgroundMark x1="34583" y1="59778" x2="34583" y2="59778"/>
                                <a14:backgroundMark x1="39583" y1="52000" x2="39583" y2="52000"/>
                                <a14:backgroundMark x1="38000" y1="58667" x2="38000" y2="58667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231848" y="485237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8" name="Picture 107">
                    <a:extLst>
                      <a:ext uri="{FF2B5EF4-FFF2-40B4-BE49-F238E27FC236}">
                        <a16:creationId xmlns:a16="http://schemas.microsoft.com/office/drawing/2014/main" id="{8777AA6C-C3FE-C887-7C06-BA20A4330F6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4">
                    <a:extLst>
                      <a:ext uri="{BEBA8EAE-BF5A-486C-A8C5-ECC9F3942E4B}">
                        <a14:imgProps xmlns:a14="http://schemas.microsoft.com/office/drawing/2010/main">
                          <a14:imgLayer r:embed="rId75">
                            <a14:imgEffect>
                              <a14:backgroundRemoval t="10000" b="90000" l="10000" r="90000">
                                <a14:backgroundMark x1="55250" y1="51778" x2="55250" y2="51778"/>
                                <a14:backgroundMark x1="57417" y1="53333" x2="57417" y2="53333"/>
                                <a14:backgroundMark x1="22583" y1="59778" x2="22583" y2="59556"/>
                                <a14:backgroundMark x1="38000" y1="44111" x2="38000" y2="44111"/>
                                <a14:backgroundMark x1="37917" y1="40111" x2="37917" y2="40111"/>
                                <a14:backgroundMark x1="37167" y1="43333" x2="37167" y2="43333"/>
                                <a14:backgroundMark x1="39083" y1="50778" x2="39083" y2="50778"/>
                                <a14:backgroundMark x1="40167" y1="33222" x2="40167" y2="33222"/>
                                <a14:backgroundMark x1="37917" y1="37889" x2="37917" y2="37889"/>
                                <a14:backgroundMark x1="38583" y1="29444" x2="38583" y2="29444"/>
                                <a14:backgroundMark x1="40250" y1="31111" x2="40250" y2="31111"/>
                                <a14:backgroundMark x1="38583" y1="31222" x2="38583" y2="31222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346255" y="800174"/>
                    <a:ext cx="1090041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09" name="Picture 108">
                    <a:extLst>
                      <a:ext uri="{FF2B5EF4-FFF2-40B4-BE49-F238E27FC236}">
                        <a16:creationId xmlns:a16="http://schemas.microsoft.com/office/drawing/2014/main" id="{35BE3C00-779B-881A-58BA-1DCD5338A7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6">
                    <a:extLst>
                      <a:ext uri="{BEBA8EAE-BF5A-486C-A8C5-ECC9F3942E4B}">
                        <a14:imgProps xmlns:a14="http://schemas.microsoft.com/office/drawing/2010/main">
                          <a14:imgLayer r:embed="rId77">
                            <a14:imgEffect>
                              <a14:backgroundRemoval t="10000" b="90000" l="10000" r="90000">
                                <a14:backgroundMark x1="37917" y1="58556" x2="37917" y2="58556"/>
                                <a14:backgroundMark x1="36083" y1="62333" x2="36083" y2="62333"/>
                                <a14:backgroundMark x1="35167" y1="61667" x2="35167" y2="61667"/>
                                <a14:backgroundMark x1="38000" y1="55667" x2="38000" y2="55667"/>
                                <a14:backgroundMark x1="33250" y1="58222" x2="33250" y2="58222"/>
                                <a14:backgroundMark x1="55083" y1="60111" x2="55083" y2="60111"/>
                                <a14:backgroundMark x1="64833" y1="57667" x2="64833" y2="57667"/>
                                <a14:backgroundMark x1="69833" y1="59444" x2="69833" y2="59444"/>
                                <a14:backgroundMark x1="22167" y1="57889" x2="22167" y2="57889"/>
                                <a14:backgroundMark x1="25750" y1="58889" x2="25750" y2="58889"/>
                                <a14:backgroundMark x1="24250" y1="59889" x2="24250" y2="59889"/>
                                <a14:backgroundMark x1="18750" y1="56667" x2="18750" y2="56667"/>
                                <a14:backgroundMark x1="15250" y1="56222" x2="15250" y2="56222"/>
                                <a14:backgroundMark x1="76500" y1="55111" x2="76500" y2="55111"/>
                                <a14:backgroundMark x1="80417" y1="57111" x2="80417" y2="57111"/>
                                <a14:backgroundMark x1="78000" y1="54667" x2="78000" y2="54667"/>
                                <a14:backgroundMark x1="79333" y1="54333" x2="79333" y2="54333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710106" y="2011225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10" name="Picture 109">
                    <a:extLst>
                      <a:ext uri="{FF2B5EF4-FFF2-40B4-BE49-F238E27FC236}">
                        <a16:creationId xmlns:a16="http://schemas.microsoft.com/office/drawing/2014/main" id="{7068E4EC-39CF-495F-0675-1901310532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8">
                    <a:extLst>
                      <a:ext uri="{BEBA8EAE-BF5A-486C-A8C5-ECC9F3942E4B}">
                        <a14:imgProps xmlns:a14="http://schemas.microsoft.com/office/drawing/2010/main">
                          <a14:imgLayer r:embed="rId79">
                            <a14:imgEffect>
                              <a14:backgroundRemoval t="10000" b="90000" l="10000" r="90000">
                                <a14:backgroundMark x1="13750" y1="56222" x2="13750" y2="56222"/>
                                <a14:backgroundMark x1="22750" y1="58111" x2="22750" y2="58111"/>
                                <a14:backgroundMark x1="18833" y1="56444" x2="18833" y2="56444"/>
                                <a14:backgroundMark x1="15167" y1="55000" x2="15167" y2="55000"/>
                                <a14:backgroundMark x1="24000" y1="59556" x2="24000" y2="59556"/>
                                <a14:backgroundMark x1="25583" y1="57444" x2="25583" y2="57444"/>
                                <a14:backgroundMark x1="27750" y1="57889" x2="27750" y2="57889"/>
                                <a14:backgroundMark x1="33417" y1="56444" x2="33417" y2="56444"/>
                                <a14:backgroundMark x1="30917" y1="57556" x2="30917" y2="57556"/>
                                <a14:backgroundMark x1="17333" y1="55333" x2="17333" y2="55333"/>
                                <a14:backgroundMark x1="34833" y1="58111" x2="34833" y2="58333"/>
                                <a14:backgroundMark x1="35250" y1="62778" x2="35250" y2="62778"/>
                                <a14:backgroundMark x1="47917" y1="55889" x2="47917" y2="55889"/>
                                <a14:backgroundMark x1="54167" y1="58556" x2="54167" y2="58556"/>
                                <a14:backgroundMark x1="49583" y1="60556" x2="49583" y2="60556"/>
                                <a14:backgroundMark x1="64750" y1="58222" x2="64750" y2="58222"/>
                                <a14:backgroundMark x1="56083" y1="58556" x2="56083" y2="58556"/>
                                <a14:backgroundMark x1="69833" y1="62000" x2="69833" y2="62000"/>
                                <a14:backgroundMark x1="70500" y1="60000" x2="70500" y2="60000"/>
                                <a14:backgroundMark x1="74167" y1="61111" x2="74167" y2="61111"/>
                                <a14:backgroundMark x1="79000" y1="59222" x2="79000" y2="59222"/>
                                <a14:backgroundMark x1="80500" y1="59889" x2="80500" y2="59889"/>
                                <a14:backgroundMark x1="76250" y1="57889" x2="76250" y2="57889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703002" y="2484805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11" name="Picture 110">
                    <a:extLst>
                      <a:ext uri="{FF2B5EF4-FFF2-40B4-BE49-F238E27FC236}">
                        <a16:creationId xmlns:a16="http://schemas.microsoft.com/office/drawing/2014/main" id="{99EF9A4D-62C4-1EF7-8B96-2285FE711FD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0">
                    <a:extLst>
                      <a:ext uri="{BEBA8EAE-BF5A-486C-A8C5-ECC9F3942E4B}">
                        <a14:imgProps xmlns:a14="http://schemas.microsoft.com/office/drawing/2010/main">
                          <a14:imgLayer r:embed="rId81">
                            <a14:imgEffect>
                              <a14:backgroundRemoval t="10000" b="90000" l="10000" r="90000">
                                <a14:backgroundMark x1="41833" y1="52111" x2="41833" y2="52111"/>
                                <a14:backgroundMark x1="52583" y1="57333" x2="52583" y2="57333"/>
                                <a14:backgroundMark x1="61333" y1="63111" x2="61333" y2="63111"/>
                                <a14:backgroundMark x1="46083" y1="51000" x2="46083" y2="51000"/>
                                <a14:backgroundMark x1="45000" y1="48111" x2="45000" y2="48111"/>
                                <a14:backgroundMark x1="48917" y1="49222" x2="48917" y2="49222"/>
                                <a14:backgroundMark x1="36917" y1="58444" x2="36917" y2="58444"/>
                                <a14:backgroundMark x1="34083" y1="55222" x2="34083" y2="55333"/>
                                <a14:backgroundMark x1="34083" y1="59000" x2="34083" y2="59000"/>
                                <a14:backgroundMark x1="32500" y1="57222" x2="32500" y2="57222"/>
                                <a14:backgroundMark x1="36417" y1="60778" x2="36417" y2="60778"/>
                                <a14:backgroundMark x1="35250" y1="59444" x2="35250" y2="59444"/>
                                <a14:backgroundMark x1="37583" y1="55889" x2="37583" y2="55889"/>
                                <a14:backgroundMark x1="39000" y1="59333" x2="39000" y2="59333"/>
                                <a14:backgroundMark x1="47583" y1="49333" x2="47583" y2="49333"/>
                                <a14:backgroundMark x1="56583" y1="60889" x2="56583" y2="60889"/>
                                <a14:backgroundMark x1="59167" y1="61111" x2="59167" y2="61111"/>
                                <a14:backgroundMark x1="58333" y1="62111" x2="58333" y2="62111"/>
                                <a14:backgroundMark x1="63917" y1="63444" x2="63917" y2="63444"/>
                                <a14:backgroundMark x1="65083" y1="61778" x2="65083" y2="61778"/>
                                <a14:backgroundMark x1="74083" y1="61444" x2="74083" y2="61444"/>
                                <a14:backgroundMark x1="69250" y1="64000" x2="69250" y2="64000"/>
                                <a14:backgroundMark x1="67500" y1="63222" x2="67500" y2="63222"/>
                                <a14:backgroundMark x1="76333" y1="59111" x2="76333" y2="59111"/>
                                <a14:backgroundMark x1="80583" y1="60667" x2="80583" y2="60667"/>
                                <a14:backgroundMark x1="80000" y1="57889" x2="80000" y2="57889"/>
                                <a14:backgroundMark x1="79250" y1="57778" x2="79250" y2="57778"/>
                                <a14:backgroundMark x1="83167" y1="56778" x2="83167" y2="56778"/>
                                <a14:backgroundMark x1="88333" y1="57444" x2="88333" y2="57444"/>
                                <a14:backgroundMark x1="89000" y1="66778" x2="89000" y2="66778"/>
                                <a14:backgroundMark x1="85583" y1="66222" x2="85583" y2="66222"/>
                                <a14:backgroundMark x1="77167" y1="56778" x2="77167" y2="56778"/>
                                <a14:backgroundMark x1="68500" y1="60667" x2="68500" y2="60667"/>
                                <a14:backgroundMark x1="29833" y1="56444" x2="29833" y2="56444"/>
                                <a14:backgroundMark x1="22000" y1="56667" x2="22000" y2="56667"/>
                                <a14:backgroundMark x1="24333" y1="56667" x2="24333" y2="56667"/>
                                <a14:backgroundMark x1="23500" y1="59778" x2="23500" y2="59778"/>
                                <a14:backgroundMark x1="26500" y1="58000" x2="26500" y2="58000"/>
                                <a14:backgroundMark x1="25667" y1="56778" x2="25667" y2="56778"/>
                                <a14:backgroundMark x1="26500" y1="55111" x2="26500" y2="55111"/>
                                <a14:backgroundMark x1="28833" y1="58778" x2="28833" y2="58778"/>
                                <a14:backgroundMark x1="29917" y1="59111" x2="29917" y2="59111"/>
                                <a14:backgroundMark x1="27417" y1="59667" x2="27417" y2="59667"/>
                                <a14:backgroundMark x1="25250" y1="58000" x2="25250" y2="58000"/>
                                <a14:backgroundMark x1="20833" y1="58111" x2="20833" y2="58111"/>
                                <a14:backgroundMark x1="20083" y1="57111" x2="20083" y2="57111"/>
                                <a14:backgroundMark x1="18917" y1="56667" x2="18917" y2="56667"/>
                                <a14:backgroundMark x1="15083" y1="57222" x2="15083" y2="57222"/>
                                <a14:backgroundMark x1="16083" y1="56000" x2="16083" y2="56000"/>
                                <a14:backgroundMark x1="15667" y1="59556" x2="15667" y2="59556"/>
                                <a14:backgroundMark x1="14417" y1="59778" x2="14417" y2="59778"/>
                                <a14:backgroundMark x1="14000" y1="56778" x2="14000" y2="56778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037710" y="1734027"/>
                    <a:ext cx="975360" cy="731520"/>
                  </a:xfrm>
                  <a:prstGeom prst="rect">
                    <a:avLst/>
                  </a:prstGeom>
                </p:spPr>
              </p:pic>
              <p:pic>
                <p:nvPicPr>
                  <p:cNvPr id="112" name="Picture 111">
                    <a:extLst>
                      <a:ext uri="{FF2B5EF4-FFF2-40B4-BE49-F238E27FC236}">
                        <a16:creationId xmlns:a16="http://schemas.microsoft.com/office/drawing/2014/main" id="{674ED757-78C3-2E18-D1D5-EAB07A7BE3A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2">
                    <a:extLst>
                      <a:ext uri="{BEBA8EAE-BF5A-486C-A8C5-ECC9F3942E4B}">
                        <a14:imgProps xmlns:a14="http://schemas.microsoft.com/office/drawing/2010/main">
                          <a14:imgLayer r:embed="rId83">
                            <a14:imgEffect>
                              <a14:backgroundRemoval t="10000" b="90000" l="10000" r="90000">
                                <a14:backgroundMark x1="33750" y1="57000" x2="33750" y2="57000"/>
                                <a14:backgroundMark x1="20917" y1="55111" x2="20917" y2="55111"/>
                                <a14:backgroundMark x1="23333" y1="55889" x2="23333" y2="55889"/>
                                <a14:backgroundMark x1="56333" y1="59000" x2="56333" y2="59000"/>
                                <a14:backgroundMark x1="64750" y1="60778" x2="64750" y2="60778"/>
                                <a14:backgroundMark x1="37750" y1="56778" x2="37750" y2="56778"/>
                                <a14:backgroundMark x1="61833" y1="63778" x2="61833" y2="63778"/>
                                <a14:backgroundMark x1="60167" y1="63889" x2="60167" y2="63889"/>
                                <a14:backgroundMark x1="58250" y1="62556" x2="58250" y2="62556"/>
                                <a14:backgroundMark x1="70917" y1="60222" x2="70917" y2="60222"/>
                                <a14:backgroundMark x1="76417" y1="57556" x2="76417" y2="57556"/>
                                <a14:backgroundMark x1="75000" y1="59889" x2="75000" y2="59889"/>
                                <a14:backgroundMark x1="37917" y1="55000" x2="37917" y2="5500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986427" y="2225928"/>
                    <a:ext cx="975360" cy="73152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837C239D-30DC-1043-BBBF-1C3D4E822E77}"/>
                    </a:ext>
                  </a:extLst>
                </p:cNvPr>
                <p:cNvGrpSpPr/>
                <p:nvPr/>
              </p:nvGrpSpPr>
              <p:grpSpPr>
                <a:xfrm>
                  <a:off x="4248271" y="3921271"/>
                  <a:ext cx="1008691" cy="1148271"/>
                  <a:chOff x="7009899" y="3588845"/>
                  <a:chExt cx="1008691" cy="1148271"/>
                </a:xfrm>
              </p:grpSpPr>
              <p:cxnSp>
                <p:nvCxnSpPr>
                  <p:cNvPr id="87" name="Straight Arrow Connector 86">
                    <a:extLst>
                      <a:ext uri="{FF2B5EF4-FFF2-40B4-BE49-F238E27FC236}">
                        <a16:creationId xmlns:a16="http://schemas.microsoft.com/office/drawing/2014/main" id="{A30BC004-BAAF-D18B-FDC2-9F84ECC19FA8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7086600" y="4419600"/>
                    <a:ext cx="685800" cy="1"/>
                  </a:xfrm>
                  <a:prstGeom prst="straightConnector1">
                    <a:avLst/>
                  </a:prstGeom>
                  <a:ln w="25400">
                    <a:solidFill>
                      <a:srgbClr val="0070C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Arrow Connector 87">
                    <a:extLst>
                      <a:ext uri="{FF2B5EF4-FFF2-40B4-BE49-F238E27FC236}">
                        <a16:creationId xmlns:a16="http://schemas.microsoft.com/office/drawing/2014/main" id="{6BD6B207-F02C-78A6-F906-64FD9E124CCE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7418070" y="4086226"/>
                    <a:ext cx="685800" cy="1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BD51EB61-89DF-594E-B21A-DDE4FA6BB11C}"/>
                      </a:ext>
                    </a:extLst>
                  </p:cNvPr>
                  <p:cNvSpPr txBox="1"/>
                  <p:nvPr/>
                </p:nvSpPr>
                <p:spPr>
                  <a:xfrm>
                    <a:off x="7009899" y="4367784"/>
                    <a:ext cx="3000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i="1" dirty="0">
                        <a:solidFill>
                          <a:srgbClr val="0070C0"/>
                        </a:solidFill>
                      </a:rPr>
                      <a:t>x</a:t>
                    </a:r>
                  </a:p>
                </p:txBody>
              </p:sp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20BC29D0-3295-A0E9-AA8A-CC57EC15DF1F}"/>
                      </a:ext>
                    </a:extLst>
                  </p:cNvPr>
                  <p:cNvSpPr txBox="1"/>
                  <p:nvPr/>
                </p:nvSpPr>
                <p:spPr>
                  <a:xfrm>
                    <a:off x="7729728" y="3588845"/>
                    <a:ext cx="28886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i="1" dirty="0">
                        <a:solidFill>
                          <a:srgbClr val="FF0000"/>
                        </a:solidFill>
                      </a:rPr>
                      <a:t>y</a:t>
                    </a:r>
                  </a:p>
                </p:txBody>
              </p:sp>
            </p:grp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35D4D99C-282C-BAD0-D260-51E2730424C1}"/>
                    </a:ext>
                  </a:extLst>
                </p:cNvPr>
                <p:cNvSpPr/>
                <p:nvPr/>
              </p:nvSpPr>
              <p:spPr>
                <a:xfrm>
                  <a:off x="1295400" y="5181600"/>
                  <a:ext cx="5029200" cy="1871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6BAE1FD4-2009-4D94-C7CF-089B4FB69E99}"/>
                  </a:ext>
                </a:extLst>
              </p:cNvPr>
              <p:cNvGrpSpPr/>
              <p:nvPr/>
            </p:nvGrpSpPr>
            <p:grpSpPr>
              <a:xfrm>
                <a:off x="7490793" y="1867263"/>
                <a:ext cx="852010" cy="369332"/>
                <a:chOff x="3518056" y="816341"/>
                <a:chExt cx="852010" cy="369332"/>
              </a:xfrm>
            </p:grpSpPr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29C076A0-7391-99C4-3920-DB1CDDFF3EB7}"/>
                    </a:ext>
                  </a:extLst>
                </p:cNvPr>
                <p:cNvCxnSpPr/>
                <p:nvPr/>
              </p:nvCxnSpPr>
              <p:spPr>
                <a:xfrm>
                  <a:off x="3571875" y="855338"/>
                  <a:ext cx="0" cy="27432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AE2169A7-B62E-D98D-3589-2E60EE2ABB49}"/>
                    </a:ext>
                  </a:extLst>
                </p:cNvPr>
                <p:cNvCxnSpPr/>
                <p:nvPr/>
              </p:nvCxnSpPr>
              <p:spPr>
                <a:xfrm>
                  <a:off x="3519961" y="849744"/>
                  <a:ext cx="10668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6B87E691-08F3-49FA-E83B-A5CE70B26D6A}"/>
                    </a:ext>
                  </a:extLst>
                </p:cNvPr>
                <p:cNvCxnSpPr/>
                <p:nvPr/>
              </p:nvCxnSpPr>
              <p:spPr>
                <a:xfrm>
                  <a:off x="3518056" y="1140574"/>
                  <a:ext cx="10668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605DE76A-EF46-40FA-74B6-A0DAF639C963}"/>
                    </a:ext>
                  </a:extLst>
                </p:cNvPr>
                <p:cNvSpPr txBox="1"/>
                <p:nvPr/>
              </p:nvSpPr>
              <p:spPr>
                <a:xfrm>
                  <a:off x="3598701" y="816341"/>
                  <a:ext cx="77136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500 fT</a:t>
                  </a:r>
                </a:p>
              </p:txBody>
            </p:sp>
          </p:grpSp>
        </p:grp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9646097D-DCB3-F274-4BAD-FD0CC750AF17}"/>
                </a:ext>
              </a:extLst>
            </p:cNvPr>
            <p:cNvSpPr txBox="1"/>
            <p:nvPr/>
          </p:nvSpPr>
          <p:spPr>
            <a:xfrm>
              <a:off x="3605885" y="5819544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SEF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D540EA0F-BB1F-992F-B852-B02043960DC2}"/>
                </a:ext>
              </a:extLst>
            </p:cNvPr>
            <p:cNvSpPr txBox="1"/>
            <p:nvPr/>
          </p:nvSpPr>
          <p:spPr>
            <a:xfrm>
              <a:off x="7950835" y="5814345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AEF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4F1FB-98F9-6781-FDD1-35491372C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648" y="359772"/>
            <a:ext cx="3260802" cy="570225"/>
          </a:xfrm>
        </p:spPr>
        <p:txBody>
          <a:bodyPr/>
          <a:lstStyle/>
          <a:p>
            <a:r>
              <a:rPr lang="en-US" dirty="0"/>
              <a:t>OPM SEF/AEF Spatial Topography</a:t>
            </a:r>
            <a:br>
              <a:rPr lang="en-US" dirty="0"/>
            </a:br>
            <a:endParaRPr lang="en-US" dirty="0"/>
          </a:p>
        </p:txBody>
      </p:sp>
      <p:sp>
        <p:nvSpPr>
          <p:cNvPr id="4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8A2183-8305-481C-8C59-8D612C45B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025" y="54954"/>
            <a:ext cx="5715600" cy="68262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03E32C-C49C-DF43-8941-0E637A31E0E9}"/>
              </a:ext>
            </a:extLst>
          </p:cNvPr>
          <p:cNvSpPr txBox="1"/>
          <p:nvPr/>
        </p:nvSpPr>
        <p:spPr>
          <a:xfrm>
            <a:off x="895351" y="2143720"/>
            <a:ext cx="2358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N20m peak (~ 20 </a:t>
            </a:r>
            <a:r>
              <a:rPr lang="en-US" dirty="0" err="1"/>
              <a:t>ms</a:t>
            </a:r>
            <a:r>
              <a:rPr lang="en-US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9E251F-C6EB-EA55-0F30-E17F4C5169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159" y="2847261"/>
            <a:ext cx="3165995" cy="26677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963057-BBA8-4B68-2228-DA2378AE2C10}"/>
              </a:ext>
            </a:extLst>
          </p:cNvPr>
          <p:cNvCxnSpPr>
            <a:cxnSpLocks/>
          </p:cNvCxnSpPr>
          <p:nvPr/>
        </p:nvCxnSpPr>
        <p:spPr>
          <a:xfrm flipV="1">
            <a:off x="2257425" y="2513052"/>
            <a:ext cx="0" cy="239232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B6EFB54-0A5B-EDF9-9EC7-BB736393AC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72625" y="2840593"/>
            <a:ext cx="2400300" cy="20288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648AA35-C338-7F88-F96F-0AE2BCE209B3}"/>
              </a:ext>
            </a:extLst>
          </p:cNvPr>
          <p:cNvSpPr txBox="1"/>
          <p:nvPr/>
        </p:nvSpPr>
        <p:spPr>
          <a:xfrm>
            <a:off x="9572625" y="2107763"/>
            <a:ext cx="2743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N100m peak (~ 100 </a:t>
            </a:r>
            <a:r>
              <a:rPr lang="en-US" dirty="0" err="1"/>
              <a:t>ms</a:t>
            </a:r>
            <a:r>
              <a:rPr lang="en-US" dirty="0"/>
              <a:t>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074587F-C757-D36A-6BA4-CFBDA9F9E6DE}"/>
              </a:ext>
            </a:extLst>
          </p:cNvPr>
          <p:cNvCxnSpPr>
            <a:cxnSpLocks/>
          </p:cNvCxnSpPr>
          <p:nvPr/>
        </p:nvCxnSpPr>
        <p:spPr>
          <a:xfrm flipV="1">
            <a:off x="11391900" y="2477095"/>
            <a:ext cx="0" cy="202084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76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E2F72-1739-40C7-BB67-DEFB16511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Localization: SEF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33C4E0-17A4-461E-9D2A-999A9BEB7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6A4988-5276-48BA-AABE-0FC52902CA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348" y="929997"/>
            <a:ext cx="11347730" cy="56642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F57700D-D645-187F-1CCA-BCB10C456EE1}"/>
              </a:ext>
            </a:extLst>
          </p:cNvPr>
          <p:cNvSpPr txBox="1"/>
          <p:nvPr/>
        </p:nvSpPr>
        <p:spPr>
          <a:xfrm>
            <a:off x="1640393" y="6513860"/>
            <a:ext cx="9975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Red dot</a:t>
            </a:r>
            <a:r>
              <a:rPr lang="en-US" sz="1600" dirty="0"/>
              <a:t>: Elekta </a:t>
            </a:r>
            <a:r>
              <a:rPr lang="en-US" sz="1600" dirty="0" err="1"/>
              <a:t>Neuromag</a:t>
            </a:r>
            <a:r>
              <a:rPr lang="en-US" sz="1600" dirty="0"/>
              <a:t> system and software.  White dot: OPM data and Fieldtrip analysis software</a:t>
            </a:r>
          </a:p>
        </p:txBody>
      </p:sp>
    </p:spTree>
    <p:extLst>
      <p:ext uri="{BB962C8B-B14F-4D97-AF65-F5344CB8AC3E}">
        <p14:creationId xmlns:p14="http://schemas.microsoft.com/office/powerpoint/2010/main" val="160818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1DBFC-696A-46F7-BE43-F39123F49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SERF OPMs: Formulating Gain/Sense-Angle Error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1DBE9-0BEC-4332-87B7-A88293FFC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C36B32-8E1B-44CC-AEF8-1B20C91C1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007" y="1106602"/>
            <a:ext cx="7200900" cy="6381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52484D7-AD55-478C-B2E4-5841253A8279}"/>
                  </a:ext>
                </a:extLst>
              </p:cNvPr>
              <p:cNvSpPr/>
              <p:nvPr/>
            </p:nvSpPr>
            <p:spPr>
              <a:xfrm>
                <a:off x="-103693" y="1918574"/>
                <a:ext cx="12361681" cy="12247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8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8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28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280" i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28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8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1280" i="1">
                                  <a:latin typeface="Cambria Math" panose="02040503050406030204" pitchFamily="18" charset="0"/>
                                </a:rPr>
                                <m:t>𝑜𝑝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8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1280" i="1">
                                  <a:latin typeface="Cambria Math" panose="02040503050406030204" pitchFamily="18" charset="0"/>
                                </a:rPr>
                                <m:t>𝑜𝑝</m:t>
                              </m:r>
                            </m:sub>
                          </m:sSub>
                          <m:r>
                            <a:rPr lang="en-US" sz="128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8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1280" i="1">
                                  <a:latin typeface="Cambria Math" panose="02040503050406030204" pitchFamily="18" charset="0"/>
                                </a:rPr>
                                <m:t>𝑟𝑒𝑙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28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8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28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28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8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sz="128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8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28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28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8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unc>
                        <m:funcPr>
                          <m:ctrlPr>
                            <a:rPr lang="en-US" sz="128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280" i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128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d>
                        <m:dPr>
                          <m:begChr m:val="["/>
                          <m:endChr m:val="]"/>
                          <m:ctrlPr>
                            <a:rPr lang="en-US" sz="128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𝑥𝑠</m:t>
                                          </m:r>
                                        </m:sub>
                                      </m:sSub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8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280" i="0">
                                              <a:latin typeface="Cambria Math" panose="02040503050406030204" pitchFamily="18" charset="0"/>
                                            </a:rPr>
                                            <m:t>R</m:t>
                                          </m:r>
                                        </m:e>
                                        <m:sub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𝑜𝑝</m:t>
                                          </m:r>
                                        </m:sub>
                                      </m:sSub>
                                      <m:r>
                                        <a:rPr lang="en-US" sz="1280" i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280" i="0">
                                              <a:latin typeface="Cambria Math" panose="02040503050406030204" pitchFamily="18" charset="0"/>
                                            </a:rPr>
                                            <m:t>R</m:t>
                                          </m:r>
                                        </m:e>
                                        <m:sub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𝑟𝑒𝑙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num>
                            <m:den>
                              <m:r>
                                <a:rPr lang="en-US" sz="1280" i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280" i="1">
                                                      <a:latin typeface="Cambria Math" panose="02040503050406030204" pitchFamily="18" charset="0"/>
                                                    </a:rPr>
                                                    <m:t>𝐵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280" i="1">
                                                      <a:latin typeface="Cambria Math" panose="02040503050406030204" pitchFamily="18" charset="0"/>
                                                    </a:rPr>
                                                    <m:t>𝑥𝑠</m:t>
                                                  </m:r>
                                                </m:sub>
                                              </m:sSub>
                                            </m:e>
                                          </m:acc>
                                          <m:d>
                                            <m:d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280" i="1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d>
                                            <m:d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1280" i="0">
                                                      <a:latin typeface="Cambria Math" panose="02040503050406030204" pitchFamily="18" charset="0"/>
                                                    </a:rPr>
                                                    <m:t>R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280" i="1">
                                                      <a:latin typeface="Cambria Math" panose="02040503050406030204" pitchFamily="18" charset="0"/>
                                                    </a:rPr>
                                                    <m:t>𝑜𝑝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1280" i="0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1280" i="0">
                                                      <a:latin typeface="Cambria Math" panose="02040503050406030204" pitchFamily="18" charset="0"/>
                                                    </a:rPr>
                                                    <m:t>R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280" i="1">
                                                      <a:latin typeface="Cambria Math" panose="02040503050406030204" pitchFamily="18" charset="0"/>
                                                    </a:rPr>
                                                    <m:t>𝑟𝑒𝑙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28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280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280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28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8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sSub>
                                    <m:sSub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8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sz="128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8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  <m:r>
                                        <a:rPr lang="en-US" sz="1280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28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d>
                            <m:dPr>
                              <m:begChr m:val="{"/>
                              <m:endChr m:val="}"/>
                              <m:ctrlPr>
                                <a:rPr lang="en-US" sz="128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>
                                    <m:f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p>
                                          <m:r>
                                            <a:rPr lang="en-US" sz="1280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1280" i="0">
                                                      <a:latin typeface="Cambria Math" panose="02040503050406030204" pitchFamily="18" charset="0"/>
                                                    </a:rPr>
                                                    <m:t>R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280" i="1">
                                                      <a:latin typeface="Cambria Math" panose="02040503050406030204" pitchFamily="18" charset="0"/>
                                                    </a:rPr>
                                                    <m:t>𝑜𝑝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1280" i="0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1280" i="0">
                                                      <a:latin typeface="Cambria Math" panose="02040503050406030204" pitchFamily="18" charset="0"/>
                                                    </a:rPr>
                                                    <m:t>R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280" i="1">
                                                      <a:latin typeface="Cambria Math" panose="02040503050406030204" pitchFamily="18" charset="0"/>
                                                    </a:rPr>
                                                    <m:t>𝑟𝑒𝑙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1280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num>
                                <m:den>
                                  <m:r>
                                    <a:rPr lang="en-US" sz="1280" i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280" i="1">
                                                  <a:latin typeface="Cambria Math" panose="02040503050406030204" pitchFamily="18" charset="0"/>
                                                </a:rPr>
                                                <m:t>𝛾</m:t>
                                              </m:r>
                                              <m:acc>
                                                <m:accPr>
                                                  <m:chr m:val="̂"/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sz="128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sz="128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𝐵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128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𝑥𝑠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acc>
                                              <m:d>
                                                <m:d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1280" i="1">
                                                      <a:latin typeface="Cambria Math" panose="02040503050406030204" pitchFamily="18" charset="0"/>
                                                    </a:rPr>
                                                    <m:t>𝑡</m:t>
                                                  </m:r>
                                                </m:e>
                                              </m:d>
                                            </m:num>
                                            <m:den>
                                              <m:d>
                                                <m:d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sz="128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m:rPr>
                                                          <m:sty m:val="p"/>
                                                        </m:rPr>
                                                        <a:rPr lang="en-US" sz="1280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R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128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𝑜𝑝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 sz="1280" i="0">
                                                      <a:latin typeface="Cambria Math" panose="02040503050406030204" pitchFamily="18" charset="0"/>
                                                    </a:rPr>
                                                    <m:t>+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sz="128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m:rPr>
                                                          <m:sty m:val="p"/>
                                                        </m:rPr>
                                                        <a:rPr lang="en-US" sz="1280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R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128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𝑟𝑒𝑙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28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sz="128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>
                                    <m:f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280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280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280" i="1">
                                                  <a:latin typeface="Cambria Math" panose="02040503050406030204" pitchFamily="18" charset="0"/>
                                                </a:rPr>
                                                <m:t>𝑥𝑠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  <m:d>
                                        <m:d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28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num>
                                    <m:den>
                                      <m:d>
                                        <m:d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280" i="0">
                                                  <a:latin typeface="Cambria Math" panose="02040503050406030204" pitchFamily="18" charset="0"/>
                                                </a:rPr>
                                                <m:t>R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280" i="1">
                                                  <a:latin typeface="Cambria Math" panose="02040503050406030204" pitchFamily="18" charset="0"/>
                                                </a:rPr>
                                                <m:t>𝑜𝑝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280" i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280" i="0">
                                                  <a:latin typeface="Cambria Math" panose="02040503050406030204" pitchFamily="18" charset="0"/>
                                                </a:rPr>
                                                <m:t>R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280" i="1">
                                                  <a:latin typeface="Cambria Math" panose="02040503050406030204" pitchFamily="18" charset="0"/>
                                                </a:rPr>
                                                <m:t>𝑟𝑒𝑙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den>
                                  </m:f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280" i="0"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f>
                                                    <m:fPr>
                                                      <m:ctrlPr>
                                                        <a:rPr lang="en-US" sz="128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sz="128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𝛾</m:t>
                                                      </m:r>
                                                      <m:acc>
                                                        <m:accPr>
                                                          <m:chr m:val="̂"/>
                                                          <m:ctrlPr>
                                                            <a:rPr lang="en-US" sz="1280" i="1">
                                                              <a:solidFill>
                                                                <a:srgbClr val="836967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accPr>
                                                        <m:e>
                                                          <m:sSub>
                                                            <m:sSubPr>
                                                              <m:ctrlPr>
                                                                <a:rPr lang="en-US" sz="1280" i="1">
                                                                  <a:solidFill>
                                                                    <a:srgbClr val="836967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sSubPr>
                                                            <m:e>
                                                              <m:r>
                                                                <a:rPr lang="en-US" sz="1280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𝐵</m:t>
                                                              </m:r>
                                                            </m:e>
                                                            <m:sub>
                                                              <m:r>
                                                                <a:rPr lang="en-US" sz="1280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𝑥𝑠</m:t>
                                                              </m:r>
                                                            </m:sub>
                                                          </m:sSub>
                                                        </m:e>
                                                      </m:acc>
                                                      <m:d>
                                                        <m:dPr>
                                                          <m:ctrlPr>
                                                            <a:rPr lang="en-US" sz="1280" i="1">
                                                              <a:solidFill>
                                                                <a:srgbClr val="836967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dPr>
                                                        <m:e>
                                                          <m:r>
                                                            <a:rPr lang="en-US" sz="128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𝑡</m:t>
                                                          </m:r>
                                                        </m:e>
                                                      </m:d>
                                                    </m:num>
                                                    <m:den>
                                                      <m:d>
                                                        <m:dPr>
                                                          <m:ctrlPr>
                                                            <a:rPr lang="en-US" sz="1280" i="1">
                                                              <a:solidFill>
                                                                <a:srgbClr val="836967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dPr>
                                                        <m:e>
                                                          <m:sSub>
                                                            <m:sSubPr>
                                                              <m:ctrlPr>
                                                                <a:rPr lang="en-US" sz="1280" i="1">
                                                                  <a:solidFill>
                                                                    <a:srgbClr val="836967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sSubPr>
                                                            <m:e>
                                                              <m:r>
                                                                <m:rPr>
                                                                  <m:sty m:val="p"/>
                                                                </m:rPr>
                                                                <a:rPr lang="en-US" sz="1280" i="0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R</m:t>
                                                              </m:r>
                                                            </m:e>
                                                            <m:sub>
                                                              <m:r>
                                                                <a:rPr lang="en-US" sz="1280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𝑜𝑝</m:t>
                                                              </m:r>
                                                            </m:sub>
                                                          </m:sSub>
                                                          <m:r>
                                                            <a:rPr lang="en-US" sz="1280" i="0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+</m:t>
                                                          </m:r>
                                                          <m:sSub>
                                                            <m:sSubPr>
                                                              <m:ctrlPr>
                                                                <a:rPr lang="en-US" sz="1280" i="1">
                                                                  <a:solidFill>
                                                                    <a:srgbClr val="836967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sSubPr>
                                                            <m:e>
                                                              <m:r>
                                                                <m:rPr>
                                                                  <m:sty m:val="p"/>
                                                                </m:rPr>
                                                                <a:rPr lang="en-US" sz="1280" i="0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R</m:t>
                                                              </m:r>
                                                            </m:e>
                                                            <m:sub>
                                                              <m:r>
                                                                <a:rPr lang="en-US" sz="1280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𝑟𝑒𝑙</m:t>
                                                              </m:r>
                                                            </m:sub>
                                                          </m:sSub>
                                                        </m:e>
                                                      </m:d>
                                                    </m:den>
                                                  </m:f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1280" i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28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d>
                                <m:dPr>
                                  <m:begChr m:val=""/>
                                  <m:endChr m:val=""/>
                                  <m:ctrlPr>
                                    <a:rPr lang="en-US" sz="128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128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sz="1280" i="1">
                                                      <a:latin typeface="Cambria Math" panose="02040503050406030204" pitchFamily="18" charset="0"/>
                                                    </a:rPr>
                                                    <m:t>𝛾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sz="128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sz="128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𝐵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128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𝑦</m:t>
                                                      </m:r>
                                                    </m:sub>
                                                  </m:sSub>
                                                </m:num>
                                                <m:den>
                                                  <m:d>
                                                    <m:dPr>
                                                      <m:ctrlPr>
                                                        <a:rPr lang="en-US" sz="128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280" i="1">
                                                              <a:solidFill>
                                                                <a:srgbClr val="836967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m:rPr>
                                                              <m:sty m:val="p"/>
                                                            </m:rPr>
                                                            <a:rPr lang="en-US" sz="1280" i="0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R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128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𝑜𝑝</m:t>
                                                          </m:r>
                                                        </m:sub>
                                                      </m:sSub>
                                                      <m:r>
                                                        <a:rPr lang="en-US" sz="1280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+</m:t>
                                                      </m:r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280" i="1">
                                                              <a:solidFill>
                                                                <a:srgbClr val="836967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m:rPr>
                                                              <m:sty m:val="p"/>
                                                            </m:rPr>
                                                            <a:rPr lang="en-US" sz="1280" i="0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R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128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𝑟𝑒𝑙</m:t>
                                                          </m:r>
                                                        </m:sub>
                                                      </m:sSub>
                                                    </m:e>
                                                  </m:d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1280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1280" i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n-US" sz="128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128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US" sz="128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sz="1280" i="1">
                                                      <a:latin typeface="Cambria Math" panose="02040503050406030204" pitchFamily="18" charset="0"/>
                                                    </a:rPr>
                                                    <m:t>𝛾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sz="128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sz="128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𝐵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128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sub>
                                                  </m:sSub>
                                                </m:num>
                                                <m:den>
                                                  <m:d>
                                                    <m:dPr>
                                                      <m:ctrlPr>
                                                        <a:rPr lang="en-US" sz="128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280" i="1">
                                                              <a:solidFill>
                                                                <a:srgbClr val="836967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m:rPr>
                                                              <m:sty m:val="p"/>
                                                            </m:rPr>
                                                            <a:rPr lang="en-US" sz="1280" i="0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R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128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𝑜𝑝</m:t>
                                                          </m:r>
                                                        </m:sub>
                                                      </m:sSub>
                                                      <m:r>
                                                        <a:rPr lang="en-US" sz="1280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+</m:t>
                                                      </m:r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280" i="1">
                                                              <a:solidFill>
                                                                <a:srgbClr val="836967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m:rPr>
                                                              <m:sty m:val="p"/>
                                                            </m:rPr>
                                                            <a:rPr lang="en-US" sz="1280" i="0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R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128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𝑟𝑒𝑙</m:t>
                                                          </m:r>
                                                        </m:sub>
                                                      </m:sSub>
                                                    </m:e>
                                                  </m:d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1280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sz="128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52484D7-AD55-478C-B2E4-5841253A82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3693" y="1918574"/>
                <a:ext cx="12361681" cy="122475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067A83E-8C49-4813-8B8A-6DFAB8284091}"/>
              </a:ext>
            </a:extLst>
          </p:cNvPr>
          <p:cNvSpPr txBox="1"/>
          <p:nvPr/>
        </p:nvSpPr>
        <p:spPr>
          <a:xfrm>
            <a:off x="2863337" y="3328779"/>
            <a:ext cx="45456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Cross Axis Projection Error (CAPE) Effects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1AEC70-6B48-4005-9FAA-C0736D5AC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6920" y="4700683"/>
            <a:ext cx="3487714" cy="6780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AAB2E8-0E1E-4C45-8A46-1E1039AA85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9096" y="4065687"/>
            <a:ext cx="267824" cy="1249846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42883EEF-AB5E-4D99-A4FE-A933DE25C0D7}"/>
              </a:ext>
            </a:extLst>
          </p:cNvPr>
          <p:cNvSpPr/>
          <p:nvPr/>
        </p:nvSpPr>
        <p:spPr>
          <a:xfrm rot="16200000">
            <a:off x="2055071" y="4328954"/>
            <a:ext cx="369331" cy="743459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7E47CA7-C123-49EF-87ED-F930766A2588}"/>
                  </a:ext>
                </a:extLst>
              </p:cNvPr>
              <p:cNvSpPr txBox="1"/>
              <p:nvPr/>
            </p:nvSpPr>
            <p:spPr>
              <a:xfrm>
                <a:off x="2982069" y="3986000"/>
                <a:ext cx="7685929" cy="5839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0">
                        <a:latin typeface="Cambria Math" panose="02040503050406030204" pitchFamily="18" charset="0"/>
                      </a:rPr>
                      <m:t>≈</m:t>
                    </m:r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arctan</m:t>
                    </m:r>
                    <m:d>
                      <m:d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𝑂𝑃𝑀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Rotation of the sensitive axis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7E47CA7-C123-49EF-87ED-F930766A2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2069" y="3986000"/>
                <a:ext cx="7685929" cy="58394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CEEDDA0-935F-4001-8CE1-5E4D318B0CBE}"/>
                  </a:ext>
                </a:extLst>
              </p:cNvPr>
              <p:cNvSpPr txBox="1"/>
              <p:nvPr/>
            </p:nvSpPr>
            <p:spPr>
              <a:xfrm>
                <a:off x="6355682" y="4815855"/>
                <a:ext cx="438265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Reduction of gain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CEEDDA0-935F-4001-8CE1-5E4D318B0C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5682" y="4815855"/>
                <a:ext cx="4382658" cy="400110"/>
              </a:xfrm>
              <a:prstGeom prst="rect">
                <a:avLst/>
              </a:prstGeom>
              <a:blipFill>
                <a:blip r:embed="rId7"/>
                <a:stretch>
                  <a:fillRect t="-909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00269961-C463-437F-9F8A-211DFF4A8CF2}"/>
              </a:ext>
            </a:extLst>
          </p:cNvPr>
          <p:cNvSpPr txBox="1"/>
          <p:nvPr/>
        </p:nvSpPr>
        <p:spPr>
          <a:xfrm>
            <a:off x="3929005" y="5800593"/>
            <a:ext cx="43826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Phase errors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191549" y="1258944"/>
                <a:ext cx="2755241" cy="2841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𝑥𝑠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1549" y="1258944"/>
                <a:ext cx="2755241" cy="284180"/>
              </a:xfrm>
              <a:prstGeom prst="rect">
                <a:avLst/>
              </a:prstGeom>
              <a:blipFill>
                <a:blip r:embed="rId8"/>
                <a:stretch>
                  <a:fillRect l="-1327" t="-17391" r="-2434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6120334" y="587396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Amir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Borna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Joonas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Iivanainen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Tony R. Carter, Jim McKay,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Samu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Taulu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Julia Stephen, Peter D.D.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Schwindt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“Cross-Axis projection error in optically pumped magnetometers and its implication for magnetoencephalography systems,” </a:t>
            </a:r>
            <a:r>
              <a:rPr lang="en-US" sz="12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NeuroImage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</a:rPr>
              <a:t>247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118818 (2022).</a:t>
            </a:r>
            <a:endParaRPr lang="en-US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387706" y="1918574"/>
            <a:ext cx="4353071" cy="1381183"/>
          </a:xfrm>
          <a:prstGeom prst="rect">
            <a:avLst/>
          </a:prstGeom>
          <a:solidFill>
            <a:srgbClr val="008E7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59305" y="2983111"/>
                <a:ext cx="5952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𝑂𝑃𝑀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305" y="2983111"/>
                <a:ext cx="595227" cy="276999"/>
              </a:xfrm>
              <a:prstGeom prst="rect">
                <a:avLst/>
              </a:prstGeom>
              <a:blipFill>
                <a:blip r:embed="rId9"/>
                <a:stretch>
                  <a:fillRect l="-8247" r="-2062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5669280" y="1918206"/>
            <a:ext cx="1580084" cy="1381183"/>
          </a:xfrm>
          <a:prstGeom prst="rect">
            <a:avLst/>
          </a:prstGeom>
          <a:solidFill>
            <a:srgbClr val="008E7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802483" y="3004688"/>
                <a:ext cx="6930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2483" y="3004688"/>
                <a:ext cx="693010" cy="276999"/>
              </a:xfrm>
              <a:prstGeom prst="rect">
                <a:avLst/>
              </a:prstGeom>
              <a:blipFill>
                <a:blip r:embed="rId10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7408983" y="1916991"/>
            <a:ext cx="4485531" cy="1381183"/>
          </a:xfrm>
          <a:prstGeom prst="rect">
            <a:avLst/>
          </a:prstGeom>
          <a:solidFill>
            <a:srgbClr val="008E7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571065" y="2996331"/>
                <a:ext cx="6930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1065" y="2996331"/>
                <a:ext cx="693010" cy="276999"/>
              </a:xfrm>
              <a:prstGeom prst="rect">
                <a:avLst/>
              </a:prstGeom>
              <a:blipFill>
                <a:blip r:embed="rId11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04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5" grpId="0"/>
      <p:bldP spid="16" grpId="0"/>
      <p:bldP spid="17" grpId="0"/>
      <p:bldP spid="7" grpId="0"/>
      <p:bldP spid="9" grpId="0" animBg="1"/>
      <p:bldP spid="10" grpId="0"/>
      <p:bldP spid="18" grpId="0" animBg="1"/>
      <p:bldP spid="19" grpId="0"/>
      <p:bldP spid="20" grpId="0" animBg="1"/>
      <p:bldP spid="2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1DBFC-696A-46F7-BE43-F39123F49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Sensitive Axis Rotation: </a:t>
            </a:r>
            <a:r>
              <a:rPr lang="en-US" dirty="0"/>
              <a:t>Simulation vs. 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1DBE9-0BEC-4332-87B7-A88293FFC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CC72DB-B21F-4EB4-9DBE-C1DE7B12C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235" y="1073738"/>
            <a:ext cx="4731385" cy="40935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CD58CA-4BE0-4BB9-AA23-0B5C03047919}"/>
              </a:ext>
            </a:extLst>
          </p:cNvPr>
          <p:cNvSpPr/>
          <p:nvPr/>
        </p:nvSpPr>
        <p:spPr>
          <a:xfrm>
            <a:off x="838985" y="5134996"/>
            <a:ext cx="10369485" cy="135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CAPE rotates the sensitive axis by 2.86 °/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nT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(measured) and 3.33 °/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nT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(simulated).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slight difference between the two is attributed to different relaxation rates. </a:t>
            </a:r>
            <a:endParaRPr lang="en-US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222C78-D190-4FDF-93AC-7C25E7CD1D14}"/>
                  </a:ext>
                </a:extLst>
              </p:cNvPr>
              <p:cNvSpPr txBox="1"/>
              <p:nvPr/>
            </p:nvSpPr>
            <p:spPr>
              <a:xfrm>
                <a:off x="7987901" y="2993510"/>
                <a:ext cx="3220569" cy="783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m:rPr>
                          <m:sty m:val="p"/>
                        </m:rPr>
                        <a:rPr lang="en-US" sz="2000" i="0">
                          <a:latin typeface="Cambria Math" panose="02040503050406030204" pitchFamily="18" charset="0"/>
                        </a:rPr>
                        <m:t>arctan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𝑂𝑃𝑀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222C78-D190-4FDF-93AC-7C25E7CD1D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7901" y="2993510"/>
                <a:ext cx="3220569" cy="7838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457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2040A-ED3B-4576-BB95-268334A06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of CAPE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DFEE6-49B6-4764-A401-BBA1E8177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648" y="1429232"/>
            <a:ext cx="4323300" cy="5099387"/>
          </a:xfrm>
        </p:spPr>
        <p:txBody>
          <a:bodyPr>
            <a:normAutofit/>
          </a:bodyPr>
          <a:lstStyle/>
          <a:p>
            <a:r>
              <a:rPr lang="en-US" dirty="0"/>
              <a:t>Zero the fields (easier)</a:t>
            </a:r>
          </a:p>
          <a:p>
            <a:pPr lvl="1"/>
            <a:r>
              <a:rPr lang="en-US" dirty="0"/>
              <a:t>Zero the field at each sensor (&lt; </a:t>
            </a:r>
            <a:r>
              <a:rPr lang="en-US" dirty="0" err="1"/>
              <a:t>nT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Zero the field in the shield</a:t>
            </a:r>
          </a:p>
          <a:p>
            <a:r>
              <a:rPr lang="en-US" dirty="0"/>
              <a:t>Closed-loop, 3-axis OPM (harder)</a:t>
            </a:r>
          </a:p>
          <a:p>
            <a:pPr lvl="1"/>
            <a:r>
              <a:rPr lang="en-US" dirty="0"/>
              <a:t>Upside: It’s a 3-axis measurement!</a:t>
            </a:r>
          </a:p>
          <a:p>
            <a:pPr lvl="2"/>
            <a:r>
              <a:rPr lang="en-US" sz="1600" dirty="0"/>
              <a:t>Can we maintain good sensitivity?</a:t>
            </a:r>
          </a:p>
          <a:p>
            <a:pPr lvl="1"/>
            <a:r>
              <a:rPr lang="en-US" dirty="0"/>
              <a:t>Upside: Fixed gain. Sensors are always calibrated.</a:t>
            </a:r>
          </a:p>
          <a:p>
            <a:pPr lvl="1"/>
            <a:r>
              <a:rPr lang="en-US" dirty="0"/>
              <a:t>Downside: cross-talk between sensors.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0911D-52A7-4D76-8BC5-63550C289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147F05-28AA-4F66-A313-A54335A03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0042" y="4246071"/>
            <a:ext cx="3189535" cy="23128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526454-A3A6-4A97-BE04-ED304AA99A0F}"/>
              </a:ext>
            </a:extLst>
          </p:cNvPr>
          <p:cNvSpPr txBox="1"/>
          <p:nvPr/>
        </p:nvSpPr>
        <p:spPr>
          <a:xfrm>
            <a:off x="5792699" y="4400103"/>
            <a:ext cx="211734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err="1"/>
              <a:t>QuSpin</a:t>
            </a:r>
            <a:r>
              <a:rPr lang="en-US" sz="1600" b="1" dirty="0"/>
              <a:t> Gen 3 QZFM</a:t>
            </a:r>
          </a:p>
          <a:p>
            <a:r>
              <a:rPr lang="en-US" sz="1400" i="1" dirty="0" err="1"/>
              <a:t>Triax</a:t>
            </a:r>
            <a:r>
              <a:rPr lang="en-US" sz="1400" i="1" dirty="0"/>
              <a:t> Variant:</a:t>
            </a:r>
            <a:r>
              <a:rPr lang="en-US" sz="1400" dirty="0"/>
              <a:t> &lt;23 </a:t>
            </a:r>
            <a:r>
              <a:rPr lang="en-US" sz="1400" dirty="0" err="1"/>
              <a:t>fT</a:t>
            </a:r>
            <a:r>
              <a:rPr lang="en-US" sz="1400" dirty="0"/>
              <a:t>/√Hz in 3-100 Hz band (typical 15 </a:t>
            </a:r>
            <a:r>
              <a:rPr lang="en-US" sz="1400" dirty="0" err="1"/>
              <a:t>fT</a:t>
            </a:r>
            <a:r>
              <a:rPr lang="en-US" sz="1400" dirty="0"/>
              <a:t>/√Hz all axis simultaneous)</a:t>
            </a:r>
          </a:p>
          <a:p>
            <a:endParaRPr lang="en-US" sz="1400" dirty="0"/>
          </a:p>
          <a:p>
            <a:r>
              <a:rPr lang="en-US" sz="1400" dirty="0"/>
              <a:t>Uses 2 perpendicular beams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CD2465-8D34-4FA0-AC6D-225C7AF161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967" y="190132"/>
            <a:ext cx="4103820" cy="31918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03F0F3A-70B2-4464-97F0-11660D6D27A1}"/>
              </a:ext>
            </a:extLst>
          </p:cNvPr>
          <p:cNvSpPr txBox="1"/>
          <p:nvPr/>
        </p:nvSpPr>
        <p:spPr>
          <a:xfrm>
            <a:off x="6017841" y="724295"/>
            <a:ext cx="1487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Sandia Person-Sized Shield Coils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B87D301-6D6A-4FF0-9B0A-D6EE390497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456" r="34510"/>
          <a:stretch/>
        </p:blipFill>
        <p:spPr>
          <a:xfrm>
            <a:off x="5067226" y="2070001"/>
            <a:ext cx="2326741" cy="22576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3254D63-FEF7-451D-8209-27FA2AE48203}"/>
              </a:ext>
            </a:extLst>
          </p:cNvPr>
          <p:cNvSpPr txBox="1"/>
          <p:nvPr/>
        </p:nvSpPr>
        <p:spPr>
          <a:xfrm>
            <a:off x="7166301" y="3094785"/>
            <a:ext cx="1660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Nottingham Biplanar Coils</a:t>
            </a:r>
          </a:p>
          <a:p>
            <a:r>
              <a:rPr lang="fr-FR" sz="1200" dirty="0"/>
              <a:t>NeuroImage, </a:t>
            </a:r>
            <a:r>
              <a:rPr lang="fr-FR" sz="1200" b="1" dirty="0"/>
              <a:t>181</a:t>
            </a:r>
            <a:r>
              <a:rPr lang="fr-FR" sz="1200" dirty="0"/>
              <a:t>, 760-774 (2018)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0F090D-4483-4785-B959-ABF91D939543}"/>
              </a:ext>
            </a:extLst>
          </p:cNvPr>
          <p:cNvSpPr txBox="1"/>
          <p:nvPr/>
        </p:nvSpPr>
        <p:spPr>
          <a:xfrm>
            <a:off x="5380893" y="6246762"/>
            <a:ext cx="26650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NeuroImage, </a:t>
            </a:r>
            <a:r>
              <a:rPr lang="fr-FR" sz="1200" b="1" dirty="0"/>
              <a:t>236</a:t>
            </a:r>
            <a:r>
              <a:rPr lang="fr-FR" sz="1200" dirty="0"/>
              <a:t>, 118025 (2021)</a:t>
            </a:r>
          </a:p>
          <a:p>
            <a:r>
              <a:rPr lang="fr-FR" sz="1200" dirty="0"/>
              <a:t>NeuroImage, </a:t>
            </a:r>
            <a:r>
              <a:rPr lang="fr-FR" sz="1200" b="1" dirty="0"/>
              <a:t>252</a:t>
            </a:r>
            <a:r>
              <a:rPr lang="fr-FR" sz="1200" dirty="0"/>
              <a:t>, 119027 (2022)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5273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 and crosstalk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648" y="1429233"/>
            <a:ext cx="3770072" cy="375236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Interference</a:t>
            </a:r>
          </a:p>
          <a:p>
            <a:pPr lvl="1"/>
            <a:r>
              <a:rPr lang="en-US" dirty="0"/>
              <a:t>Leakage of the modulation field from one sensor to another</a:t>
            </a:r>
          </a:p>
          <a:p>
            <a:pPr lvl="1"/>
            <a:r>
              <a:rPr lang="en-US" dirty="0"/>
              <a:t>Can easily be ameliorated through sensor calibration</a:t>
            </a:r>
          </a:p>
          <a:p>
            <a:r>
              <a:rPr lang="en-US" dirty="0"/>
              <a:t>Crosstalk in closed loop system</a:t>
            </a:r>
          </a:p>
          <a:p>
            <a:pPr lvl="1"/>
            <a:r>
              <a:rPr lang="en-US" dirty="0"/>
              <a:t>Cancelling field at one sensor is sensed by another sensor</a:t>
            </a:r>
          </a:p>
          <a:p>
            <a:pPr lvl="1"/>
            <a:r>
              <a:rPr lang="en-US" dirty="0"/>
              <a:t>Mitigation: Design feedback coils that minimize cross talk.</a:t>
            </a:r>
          </a:p>
          <a:p>
            <a:pPr lvl="1"/>
            <a:r>
              <a:rPr lang="en-US" dirty="0"/>
              <a:t>Mitigation:  A cross-talk matrix may need to be measured for each sensor configuration.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977" y="719938"/>
            <a:ext cx="5320388" cy="51709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6C06A6-C2D4-4CE5-B63D-77E2711FEE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890" y="4507971"/>
            <a:ext cx="3123916" cy="2342937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55629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3D180-567E-E666-2713-C34A4CBA8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strength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D22B9-C189-9DD1-9594-99E180BF8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2C1EE-5D23-3630-996D-7D11873E1E1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0FFDCE2-AFFA-7FD7-1F00-43DF37C12A90}"/>
              </a:ext>
            </a:extLst>
          </p:cNvPr>
          <p:cNvGrpSpPr/>
          <p:nvPr/>
        </p:nvGrpSpPr>
        <p:grpSpPr>
          <a:xfrm>
            <a:off x="726864" y="1114426"/>
            <a:ext cx="10686324" cy="5190986"/>
            <a:chOff x="6654800" y="1269137"/>
            <a:chExt cx="5921754" cy="287655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B8A6F4E-5395-D540-9F56-DEBF6D0DA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54800" y="1269137"/>
              <a:ext cx="5457825" cy="2876550"/>
            </a:xfrm>
            <a:prstGeom prst="rect">
              <a:avLst/>
            </a:prstGeom>
          </p:spPr>
        </p:pic>
        <p:sp>
          <p:nvSpPr>
            <p:cNvPr id="7" name="Date Placeholder 3">
              <a:extLst>
                <a:ext uri="{FF2B5EF4-FFF2-40B4-BE49-F238E27FC236}">
                  <a16:creationId xmlns:a16="http://schemas.microsoft.com/office/drawing/2014/main" id="{567F4DF4-A5C6-1D91-7F1C-52828F34D794}"/>
                </a:ext>
              </a:extLst>
            </p:cNvPr>
            <p:cNvSpPr txBox="1">
              <a:spLocks/>
            </p:cNvSpPr>
            <p:nvPr/>
          </p:nvSpPr>
          <p:spPr>
            <a:xfrm>
              <a:off x="10987829" y="2090257"/>
              <a:ext cx="1588725" cy="419573"/>
            </a:xfrm>
            <a:prstGeom prst="rect">
              <a:avLst/>
            </a:prstGeom>
          </p:spPr>
          <p:txBody>
            <a:bodyPr vert="horz" lIns="91440" tIns="45720" rIns="91440" bIns="45720" rtlCol="0" anchor="t" anchorCtr="0"/>
            <a:lstStyle>
              <a:defPPr>
                <a:defRPr lang="en-US"/>
              </a:defPPr>
              <a:lvl1pPr marL="0" algn="l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1800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S. Seltzer Ph.D. thesis (2008)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86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0648" y="1429233"/>
            <a:ext cx="10058400" cy="4880127"/>
          </a:xfrm>
        </p:spPr>
        <p:txBody>
          <a:bodyPr/>
          <a:lstStyle/>
          <a:p>
            <a:r>
              <a:rPr lang="en-US" dirty="0" smtClean="0"/>
              <a:t>Introduction to MEG</a:t>
            </a:r>
          </a:p>
          <a:p>
            <a:r>
              <a:rPr lang="en-US" dirty="0" smtClean="0"/>
              <a:t>SERF OPMs: What is SERF?</a:t>
            </a:r>
          </a:p>
          <a:p>
            <a:pPr lvl="1"/>
            <a:r>
              <a:rPr lang="en-US" dirty="0" smtClean="0"/>
              <a:t>Specific examples of SERF OPMs</a:t>
            </a:r>
          </a:p>
          <a:p>
            <a:r>
              <a:rPr lang="en-US" dirty="0" smtClean="0"/>
              <a:t>How MEG measurements </a:t>
            </a:r>
            <a:r>
              <a:rPr lang="en-US" dirty="0"/>
              <a:t>are </a:t>
            </a:r>
            <a:r>
              <a:rPr lang="en-US" dirty="0" smtClean="0"/>
              <a:t>made</a:t>
            </a:r>
          </a:p>
          <a:p>
            <a:pPr lvl="1"/>
            <a:r>
              <a:rPr lang="en-US" dirty="0" smtClean="0"/>
              <a:t>Sandia example</a:t>
            </a:r>
          </a:p>
          <a:p>
            <a:pPr lvl="1"/>
            <a:r>
              <a:rPr lang="en-US" dirty="0" smtClean="0"/>
              <a:t>Calibrating OPM arrays</a:t>
            </a:r>
          </a:p>
          <a:p>
            <a:pPr lvl="1"/>
            <a:r>
              <a:rPr lang="en-US" dirty="0" err="1" smtClean="0"/>
              <a:t>Coregistration</a:t>
            </a:r>
            <a:endParaRPr lang="en-US" dirty="0" smtClean="0"/>
          </a:p>
          <a:p>
            <a:r>
              <a:rPr lang="en-US" b="1" dirty="0" smtClean="0"/>
              <a:t>Other OPMs for MEG</a:t>
            </a:r>
          </a:p>
          <a:p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Comparison of MEG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43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AB41E-9256-0698-3757-DF59D9BAD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types of OPM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EC6C727-34AD-B9C0-AFE5-A66B10F4D6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787243" y="5632661"/>
            <a:ext cx="2636322" cy="6632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536BA-75C4-3025-C647-C1A36E10A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908E5F-1CC3-D3A8-E3C0-50159EB48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615" y="5327829"/>
            <a:ext cx="2888244" cy="12046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5F16A2-8BA3-C5C1-ACF4-5F7FDB327F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4550" y="2273365"/>
            <a:ext cx="5639989" cy="31358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BDADCA-0CCE-5A1C-BDDF-3BD8263FA2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3401" y="5730541"/>
            <a:ext cx="1716365" cy="6791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4F67DD-1C33-D5FC-0F76-650A4CC391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0153" y="5674709"/>
            <a:ext cx="1776660" cy="6596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CE3745E-0276-C799-2521-12290F222C35}"/>
              </a:ext>
            </a:extLst>
          </p:cNvPr>
          <p:cNvSpPr txBox="1"/>
          <p:nvPr/>
        </p:nvSpPr>
        <p:spPr>
          <a:xfrm>
            <a:off x="6095999" y="892359"/>
            <a:ext cx="5537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Unshielded MEG using scalar OPM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6CBE93-A62D-EC2E-3D07-2F09F1E305C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6008"/>
          <a:stretch/>
        </p:blipFill>
        <p:spPr>
          <a:xfrm>
            <a:off x="2766949" y="2261473"/>
            <a:ext cx="2888244" cy="31547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614B987-9EC7-9980-6EEA-83B1FA3E438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1830"/>
          <a:stretch/>
        </p:blipFill>
        <p:spPr>
          <a:xfrm>
            <a:off x="64951" y="2279296"/>
            <a:ext cx="2535745" cy="3135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319FB79-5B26-4CC2-1BB6-C39B9BF2937A}"/>
              </a:ext>
            </a:extLst>
          </p:cNvPr>
          <p:cNvSpPr txBox="1"/>
          <p:nvPr/>
        </p:nvSpPr>
        <p:spPr>
          <a:xfrm>
            <a:off x="1769377" y="898519"/>
            <a:ext cx="2441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Helium-4 OPM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89CDE1-1096-E9AB-5593-6A79F030BBC1}"/>
              </a:ext>
            </a:extLst>
          </p:cNvPr>
          <p:cNvSpPr txBox="1"/>
          <p:nvPr/>
        </p:nvSpPr>
        <p:spPr>
          <a:xfrm>
            <a:off x="1125615" y="1421739"/>
            <a:ext cx="39741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Sensitivity: 50 </a:t>
            </a:r>
            <a:r>
              <a:rPr lang="en-US" dirty="0" err="1"/>
              <a:t>fT</a:t>
            </a:r>
            <a:r>
              <a:rPr lang="en-US" dirty="0"/>
              <a:t>/rt-Hz</a:t>
            </a:r>
          </a:p>
          <a:p>
            <a:r>
              <a:rPr lang="en-US" dirty="0"/>
              <a:t>Closed-loop, triaxial operation</a:t>
            </a:r>
          </a:p>
          <a:p>
            <a:r>
              <a:rPr lang="en-US" dirty="0"/>
              <a:t>No cell heating: 10 </a:t>
            </a:r>
            <a:r>
              <a:rPr lang="en-US" dirty="0" err="1"/>
              <a:t>mW</a:t>
            </a:r>
            <a:r>
              <a:rPr lang="en-US" dirty="0"/>
              <a:t> RF discharge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D2F418-05D6-B654-0A57-E5B81BE04E4A}"/>
              </a:ext>
            </a:extLst>
          </p:cNvPr>
          <p:cNvSpPr txBox="1"/>
          <p:nvPr/>
        </p:nvSpPr>
        <p:spPr>
          <a:xfrm>
            <a:off x="6095999" y="1372552"/>
            <a:ext cx="54024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Gradiometric Sensitivity: 15 </a:t>
            </a:r>
            <a:r>
              <a:rPr lang="en-US" dirty="0" err="1"/>
              <a:t>fT</a:t>
            </a:r>
            <a:r>
              <a:rPr lang="en-US" dirty="0"/>
              <a:t>/cm/rt-Hz</a:t>
            </a:r>
          </a:p>
          <a:p>
            <a:r>
              <a:rPr lang="en-US" dirty="0"/>
              <a:t>Measure field component parallel to ambient field</a:t>
            </a:r>
          </a:p>
          <a:p>
            <a:r>
              <a:rPr lang="en-US" dirty="0"/>
              <a:t>No crosstalk / magnetically silent</a:t>
            </a:r>
          </a:p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0808CB-B00A-E4F5-6CB8-99FD5DF61FF2}"/>
              </a:ext>
            </a:extLst>
          </p:cNvPr>
          <p:cNvSpPr txBox="1"/>
          <p:nvPr/>
        </p:nvSpPr>
        <p:spPr>
          <a:xfrm>
            <a:off x="274649" y="6469485"/>
            <a:ext cx="4487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William </a:t>
            </a:r>
            <a:r>
              <a:rPr lang="en-US" sz="1200" dirty="0" err="1"/>
              <a:t>Fourcault</a:t>
            </a:r>
            <a:r>
              <a:rPr lang="en-US" sz="1200" dirty="0"/>
              <a:t>, et al., </a:t>
            </a:r>
            <a:r>
              <a:rPr lang="en-US" sz="1200" i="1" dirty="0"/>
              <a:t>Opt. Express</a:t>
            </a:r>
            <a:r>
              <a:rPr lang="en-US" sz="1200" dirty="0"/>
              <a:t> </a:t>
            </a:r>
            <a:r>
              <a:rPr lang="en-US" sz="1200" b="1" dirty="0"/>
              <a:t>29</a:t>
            </a:r>
            <a:r>
              <a:rPr lang="en-US" sz="1200" dirty="0"/>
              <a:t>, 14467-14475 (2021)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F34AD4-5DCF-7A22-231B-CDCFAD7BA491}"/>
              </a:ext>
            </a:extLst>
          </p:cNvPr>
          <p:cNvSpPr txBox="1"/>
          <p:nvPr/>
        </p:nvSpPr>
        <p:spPr>
          <a:xfrm>
            <a:off x="6005292" y="6469485"/>
            <a:ext cx="3980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Limes, M.E., et al., </a:t>
            </a:r>
            <a:r>
              <a:rPr lang="en-US" sz="1200" i="1" dirty="0"/>
              <a:t>Phys. Rev. Appl</a:t>
            </a:r>
            <a:r>
              <a:rPr lang="en-US" sz="1200" b="1" dirty="0"/>
              <a:t>.</a:t>
            </a:r>
            <a:r>
              <a:rPr lang="en-US" sz="1200" dirty="0"/>
              <a:t> </a:t>
            </a:r>
            <a:r>
              <a:rPr lang="en-US" sz="1200" b="1" dirty="0"/>
              <a:t>14</a:t>
            </a:r>
            <a:r>
              <a:rPr lang="en-US" sz="1200" dirty="0"/>
              <a:t>, 011002 (2020)</a:t>
            </a:r>
          </a:p>
        </p:txBody>
      </p:sp>
    </p:spTree>
    <p:extLst>
      <p:ext uri="{BB962C8B-B14F-4D97-AF65-F5344CB8AC3E}">
        <p14:creationId xmlns:p14="http://schemas.microsoft.com/office/powerpoint/2010/main" val="120934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281473" y="174155"/>
            <a:ext cx="11540352" cy="11441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5321" spc="-1" dirty="0">
                <a:latin typeface="Georgia"/>
              </a:rPr>
              <a:t>Helium-4 OPM - principle</a:t>
            </a:r>
            <a:endParaRPr lang="en-US" sz="5321" spc="-1" dirty="0">
              <a:latin typeface="Arial"/>
            </a:endParaRPr>
          </a:p>
        </p:txBody>
      </p:sp>
      <p:sp>
        <p:nvSpPr>
          <p:cNvPr id="249" name="Cylindre 1"/>
          <p:cNvSpPr/>
          <p:nvPr/>
        </p:nvSpPr>
        <p:spPr>
          <a:xfrm rot="5400000">
            <a:off x="5321888" y="1874338"/>
            <a:ext cx="734497" cy="1314431"/>
          </a:xfrm>
          <a:prstGeom prst="can">
            <a:avLst>
              <a:gd name="adj" fmla="val 45877"/>
            </a:avLst>
          </a:prstGeom>
          <a:solidFill>
            <a:srgbClr val="DF97E1">
              <a:alpha val="60000"/>
            </a:srgbClr>
          </a:solidFill>
          <a:ln w="64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Flèche droite 2"/>
          <p:cNvSpPr/>
          <p:nvPr/>
        </p:nvSpPr>
        <p:spPr>
          <a:xfrm>
            <a:off x="1004162" y="2399849"/>
            <a:ext cx="7678038" cy="240769"/>
          </a:xfrm>
          <a:prstGeom prst="rightArrow">
            <a:avLst>
              <a:gd name="adj1" fmla="val 23469"/>
              <a:gd name="adj2" fmla="val 134030"/>
            </a:avLst>
          </a:prstGeom>
          <a:solidFill>
            <a:srgbClr val="FFA6A6"/>
          </a:solidFill>
          <a:ln w="25560">
            <a:solidFill>
              <a:srgbClr val="FF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onnecteur droit avec flèche 9"/>
          <p:cNvSpPr/>
          <p:nvPr/>
        </p:nvSpPr>
        <p:spPr>
          <a:xfrm>
            <a:off x="6732975" y="2535690"/>
            <a:ext cx="3590196" cy="348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2" name="ZoneTexte 36"/>
              <p:cNvSpPr txBox="1"/>
              <p:nvPr/>
            </p:nvSpPr>
            <p:spPr>
              <a:xfrm>
                <a:off x="9879077" y="2522193"/>
                <a:ext cx="444529" cy="337424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177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sz="2177"/>
              </a:p>
            </p:txBody>
          </p:sp>
        </mc:Choice>
        <mc:Fallback xmlns="">
          <p:sp>
            <p:nvSpPr>
              <p:cNvPr id="252" name="ZoneText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9077" y="2522193"/>
                <a:ext cx="444529" cy="337424"/>
              </a:xfrm>
              <a:prstGeom prst="rect">
                <a:avLst/>
              </a:prstGeom>
              <a:blipFill>
                <a:blip r:embed="rId2"/>
                <a:stretch>
                  <a:fillRect b="-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3" name="Connecteur droit avec flèche 14"/>
          <p:cNvSpPr/>
          <p:nvPr/>
        </p:nvSpPr>
        <p:spPr>
          <a:xfrm flipV="1">
            <a:off x="5686742" y="1536043"/>
            <a:ext cx="435" cy="62260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Connecteur droit 10"/>
          <p:cNvSpPr/>
          <p:nvPr/>
        </p:nvSpPr>
        <p:spPr>
          <a:xfrm>
            <a:off x="5686307" y="2897932"/>
            <a:ext cx="1742" cy="358758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onnecteur droit 11"/>
          <p:cNvSpPr/>
          <p:nvPr/>
        </p:nvSpPr>
        <p:spPr>
          <a:xfrm flipH="1">
            <a:off x="5254403" y="2202619"/>
            <a:ext cx="957415" cy="602575"/>
          </a:xfrm>
          <a:prstGeom prst="line">
            <a:avLst/>
          </a:prstGeom>
          <a:ln w="9360">
            <a:solidFill>
              <a:srgbClr val="000000"/>
            </a:solidFill>
            <a:prstDash val="dash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onnecteur droit 12"/>
          <p:cNvSpPr/>
          <p:nvPr/>
        </p:nvSpPr>
        <p:spPr>
          <a:xfrm>
            <a:off x="5686307" y="2164741"/>
            <a:ext cx="1742" cy="734497"/>
          </a:xfrm>
          <a:prstGeom prst="line">
            <a:avLst/>
          </a:prstGeom>
          <a:ln w="9360">
            <a:solidFill>
              <a:srgbClr val="000000"/>
            </a:solidFill>
            <a:prstDash val="dash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onnecteur droit 13"/>
          <p:cNvSpPr/>
          <p:nvPr/>
        </p:nvSpPr>
        <p:spPr>
          <a:xfrm flipH="1" flipV="1">
            <a:off x="4953987" y="2534819"/>
            <a:ext cx="1202102" cy="871"/>
          </a:xfrm>
          <a:prstGeom prst="line">
            <a:avLst/>
          </a:prstGeom>
          <a:ln w="9360">
            <a:solidFill>
              <a:srgbClr val="000000"/>
            </a:solidFill>
            <a:prstDash val="dash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onnecteur droit 14"/>
          <p:cNvSpPr/>
          <p:nvPr/>
        </p:nvSpPr>
        <p:spPr>
          <a:xfrm>
            <a:off x="5806909" y="2535690"/>
            <a:ext cx="1341425" cy="435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onnecteur droit 15"/>
          <p:cNvSpPr/>
          <p:nvPr/>
        </p:nvSpPr>
        <p:spPr>
          <a:xfrm>
            <a:off x="1009822" y="2518710"/>
            <a:ext cx="3968111" cy="169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0" name="ZoneTexte 41"/>
              <p:cNvSpPr txBox="1"/>
              <p:nvPr/>
            </p:nvSpPr>
            <p:spPr>
              <a:xfrm>
                <a:off x="5310133" y="1293533"/>
                <a:ext cx="464993" cy="337424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177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sz="2177"/>
              </a:p>
            </p:txBody>
          </p:sp>
        </mc:Choice>
        <mc:Fallback xmlns="">
          <p:sp>
            <p:nvSpPr>
              <p:cNvPr id="260" name="ZoneText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0133" y="1293533"/>
                <a:ext cx="464993" cy="337424"/>
              </a:xfrm>
              <a:prstGeom prst="rect">
                <a:avLst/>
              </a:prstGeom>
              <a:blipFill>
                <a:blip r:embed="rId3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1" name="ZoneTexte 42"/>
          <p:cNvSpPr/>
          <p:nvPr/>
        </p:nvSpPr>
        <p:spPr>
          <a:xfrm>
            <a:off x="7986454" y="1907428"/>
            <a:ext cx="1846676" cy="40768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935" spc="-1">
                <a:solidFill>
                  <a:srgbClr val="000000"/>
                </a:solidFill>
                <a:latin typeface="Georgia"/>
                <a:ea typeface="DejaVu Sans"/>
              </a:rPr>
              <a:t>photo-detector</a:t>
            </a:r>
            <a:endParaRPr lang="en-US" sz="1935" spc="-1">
              <a:latin typeface="Arial"/>
            </a:endParaRPr>
          </a:p>
        </p:txBody>
      </p:sp>
      <p:sp>
        <p:nvSpPr>
          <p:cNvPr id="262" name="ZoneTexte 43"/>
          <p:cNvSpPr/>
          <p:nvPr/>
        </p:nvSpPr>
        <p:spPr>
          <a:xfrm>
            <a:off x="427253" y="1856923"/>
            <a:ext cx="1613150" cy="70545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935" spc="-1">
                <a:solidFill>
                  <a:srgbClr val="FFA6A6"/>
                </a:solidFill>
                <a:latin typeface="Georgia"/>
                <a:ea typeface="DejaVu Sans"/>
              </a:rPr>
              <a:t>pump/probe</a:t>
            </a:r>
            <a:endParaRPr lang="en-US" sz="1935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935" spc="-1">
                <a:solidFill>
                  <a:srgbClr val="FFA6A6"/>
                </a:solidFill>
                <a:latin typeface="Georgia"/>
                <a:ea typeface="DejaVu Sans"/>
              </a:rPr>
              <a:t>laser beam</a:t>
            </a:r>
            <a:endParaRPr lang="en-US" sz="1935" spc="-1">
              <a:latin typeface="Arial"/>
            </a:endParaRPr>
          </a:p>
        </p:txBody>
      </p:sp>
      <p:sp>
        <p:nvSpPr>
          <p:cNvPr id="263" name="Connecteur droit 16"/>
          <p:cNvSpPr/>
          <p:nvPr/>
        </p:nvSpPr>
        <p:spPr>
          <a:xfrm>
            <a:off x="2420039" y="2047187"/>
            <a:ext cx="1306" cy="979619"/>
          </a:xfrm>
          <a:prstGeom prst="line">
            <a:avLst/>
          </a:prstGeom>
          <a:ln w="9360">
            <a:solidFill>
              <a:srgbClr val="000000"/>
            </a:solidFill>
            <a:prstDash val="dash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onnecteur droit 17"/>
          <p:cNvSpPr/>
          <p:nvPr/>
        </p:nvSpPr>
        <p:spPr>
          <a:xfrm flipH="1">
            <a:off x="2032544" y="2308418"/>
            <a:ext cx="755831" cy="475442"/>
          </a:xfrm>
          <a:prstGeom prst="line">
            <a:avLst/>
          </a:prstGeom>
          <a:ln w="9360">
            <a:solidFill>
              <a:srgbClr val="000000"/>
            </a:solidFill>
            <a:prstDash val="dash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onnecteur droit avec flèche 15"/>
          <p:cNvSpPr/>
          <p:nvPr/>
        </p:nvSpPr>
        <p:spPr>
          <a:xfrm>
            <a:off x="2415249" y="2041962"/>
            <a:ext cx="435" cy="97874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FFA6A6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Forme libre 2"/>
          <p:cNvSpPr/>
          <p:nvPr/>
        </p:nvSpPr>
        <p:spPr>
          <a:xfrm>
            <a:off x="9320477" y="2314949"/>
            <a:ext cx="1205149" cy="223789"/>
          </a:xfrm>
          <a:custGeom>
            <a:avLst/>
            <a:gdLst/>
            <a:ahLst/>
            <a:cxnLst/>
            <a:rect l="l" t="t" r="r" b="b"/>
            <a:pathLst>
              <a:path w="905070" h="224969">
                <a:moveTo>
                  <a:pt x="0" y="224969"/>
                </a:moveTo>
                <a:cubicBezTo>
                  <a:pt x="87863" y="120000"/>
                  <a:pt x="175727" y="15031"/>
                  <a:pt x="270588" y="1035"/>
                </a:cubicBezTo>
                <a:cubicBezTo>
                  <a:pt x="365449" y="-12961"/>
                  <a:pt x="463421" y="119223"/>
                  <a:pt x="569168" y="140994"/>
                </a:cubicBezTo>
                <a:cubicBezTo>
                  <a:pt x="674915" y="162765"/>
                  <a:pt x="570723" y="-5186"/>
                  <a:pt x="905070" y="131663"/>
                </a:cubicBezTo>
              </a:path>
            </a:pathLst>
          </a:custGeom>
          <a:noFill/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orde 2"/>
          <p:cNvSpPr/>
          <p:nvPr/>
        </p:nvSpPr>
        <p:spPr>
          <a:xfrm>
            <a:off x="8425758" y="2261832"/>
            <a:ext cx="913005" cy="544233"/>
          </a:xfrm>
          <a:prstGeom prst="chord">
            <a:avLst>
              <a:gd name="adj1" fmla="val 15392449"/>
              <a:gd name="adj2" fmla="val 6214305"/>
            </a:avLst>
          </a:prstGeom>
          <a:solidFill>
            <a:srgbClr val="808080"/>
          </a:solidFill>
          <a:ln w="25560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8" name="ZoneTexte 267"/>
              <p:cNvSpPr txBox="1"/>
              <p:nvPr/>
            </p:nvSpPr>
            <p:spPr>
              <a:xfrm>
                <a:off x="2366921" y="1767668"/>
                <a:ext cx="693135" cy="539444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sz="2177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sz="2177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sz="2177"/>
              </a:p>
            </p:txBody>
          </p:sp>
        </mc:Choice>
        <mc:Fallback xmlns="">
          <p:sp>
            <p:nvSpPr>
              <p:cNvPr id="268" name="ZoneTexte 2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921" y="1767668"/>
                <a:ext cx="693135" cy="5394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9" name="ZoneTexte 268"/>
          <p:cNvSpPr txBox="1"/>
          <p:nvPr/>
        </p:nvSpPr>
        <p:spPr>
          <a:xfrm>
            <a:off x="5089392" y="2113801"/>
            <a:ext cx="656998" cy="391412"/>
          </a:xfrm>
          <a:prstGeom prst="rect">
            <a:avLst/>
          </a:prstGeom>
        </p:spPr>
        <p:txBody>
          <a:bodyPr/>
          <a:lstStyle/>
          <a:p>
            <a:endParaRPr sz="2177"/>
          </a:p>
        </p:txBody>
      </p:sp>
      <p:grpSp>
        <p:nvGrpSpPr>
          <p:cNvPr id="270" name="Groupe 269"/>
          <p:cNvGrpSpPr/>
          <p:nvPr/>
        </p:nvGrpSpPr>
        <p:grpSpPr>
          <a:xfrm>
            <a:off x="4080637" y="3058154"/>
            <a:ext cx="1351439" cy="885576"/>
            <a:chOff x="3490920" y="2528640"/>
            <a:chExt cx="1117440" cy="732240"/>
          </a:xfrm>
        </p:grpSpPr>
        <p:sp>
          <p:nvSpPr>
            <p:cNvPr id="271" name="Connecteur droit avec flèche 10"/>
            <p:cNvSpPr/>
            <p:nvPr/>
          </p:nvSpPr>
          <p:spPr>
            <a:xfrm>
              <a:off x="3899520" y="2975040"/>
              <a:ext cx="59508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1752B1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2" name="ZoneTexte 271"/>
                <p:cNvSpPr txBox="1"/>
                <p:nvPr/>
              </p:nvSpPr>
              <p:spPr>
                <a:xfrm>
                  <a:off x="3979080" y="3005280"/>
                  <a:ext cx="356760" cy="25560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sz="2177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sz="2177"/>
                </a:p>
              </p:txBody>
            </p:sp>
          </mc:Choice>
          <mc:Fallback xmlns:p15="http://schemas.microsoft.com/office/powerpoint/2012/main" xmlns:p14="http://schemas.microsoft.com/office/powerpoint/2010/main" xmlns=""/>
        </mc:AlternateContent>
        <p:sp>
          <p:nvSpPr>
            <p:cNvPr id="273" name="Connecteur droit avec flèche 1"/>
            <p:cNvSpPr/>
            <p:nvPr/>
          </p:nvSpPr>
          <p:spPr>
            <a:xfrm flipV="1">
              <a:off x="3894480" y="2528280"/>
              <a:ext cx="4680" cy="4460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69A2E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4" name="ZoneTexte 273"/>
                <p:cNvSpPr txBox="1"/>
                <p:nvPr/>
              </p:nvSpPr>
              <p:spPr>
                <a:xfrm>
                  <a:off x="3490920" y="2588400"/>
                  <a:ext cx="356760" cy="2408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sz="2177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sz="2177"/>
                </a:p>
              </p:txBody>
            </p:sp>
          </mc:Choice>
          <mc:Fallback xmlns:p15="http://schemas.microsoft.com/office/powerpoint/2012/main" xmlns:p14="http://schemas.microsoft.com/office/powerpoint/2010/main" xmlns=""/>
        </mc:AlternateContent>
        <p:sp>
          <p:nvSpPr>
            <p:cNvPr id="275" name="Connecteur droit 2"/>
            <p:cNvSpPr/>
            <p:nvPr/>
          </p:nvSpPr>
          <p:spPr>
            <a:xfrm flipH="1">
              <a:off x="3894480" y="2715120"/>
              <a:ext cx="396720" cy="249840"/>
            </a:xfrm>
            <a:prstGeom prst="line">
              <a:avLst/>
            </a:prstGeom>
            <a:ln w="18000">
              <a:solidFill>
                <a:srgbClr val="FF860D"/>
              </a:solidFill>
              <a:round/>
              <a:head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6" name="ZoneTexte 275"/>
                <p:cNvSpPr txBox="1"/>
                <p:nvPr/>
              </p:nvSpPr>
              <p:spPr>
                <a:xfrm>
                  <a:off x="4251600" y="2554200"/>
                  <a:ext cx="356760" cy="2498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sz="2177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sz="2177"/>
                </a:p>
              </p:txBody>
            </p:sp>
          </mc:Choice>
          <mc:Fallback xmlns:p15="http://schemas.microsoft.com/office/powerpoint/2012/main" xmlns:p14="http://schemas.microsoft.com/office/powerpoint/2010/main" xmlns=""/>
        </mc:AlternateContent>
      </p:grpSp>
      <p:grpSp>
        <p:nvGrpSpPr>
          <p:cNvPr id="277" name="Groupe 276"/>
          <p:cNvGrpSpPr/>
          <p:nvPr/>
        </p:nvGrpSpPr>
        <p:grpSpPr>
          <a:xfrm>
            <a:off x="5631448" y="1785084"/>
            <a:ext cx="2014533" cy="1444176"/>
            <a:chOff x="5097240" y="1476000"/>
            <a:chExt cx="1665720" cy="1194120"/>
          </a:xfrm>
        </p:grpSpPr>
        <p:sp>
          <p:nvSpPr>
            <p:cNvPr id="278" name="Connecteur droit avec flèche 10"/>
            <p:cNvSpPr/>
            <p:nvPr/>
          </p:nvSpPr>
          <p:spPr>
            <a:xfrm>
              <a:off x="5101920" y="2090880"/>
              <a:ext cx="59508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6000">
              <a:solidFill>
                <a:srgbClr val="1752B1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9" name="ZoneTexte 278"/>
                <p:cNvSpPr txBox="1"/>
                <p:nvPr/>
              </p:nvSpPr>
              <p:spPr>
                <a:xfrm>
                  <a:off x="5379840" y="2409480"/>
                  <a:ext cx="1383120" cy="2606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sz="2177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  <m:sSub>
                          <m:sSubPr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sz="2177">
                            <a:latin typeface="Cambria Math" panose="02040503050406030204" pitchFamily="18" charset="0"/>
                          </a:rPr>
                          <m:t>𝑐𝑜𝑠</m:t>
                        </m:r>
                        <m:d>
                          <m:dPr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sz="2177"/>
                </a:p>
              </p:txBody>
            </p:sp>
          </mc:Choice>
          <mc:Fallback xmlns:p15="http://schemas.microsoft.com/office/powerpoint/2012/main" xmlns:p14="http://schemas.microsoft.com/office/powerpoint/2010/main" xmlns=""/>
        </mc:AlternateContent>
        <p:sp>
          <p:nvSpPr>
            <p:cNvPr id="280" name="Connecteur droit 2"/>
            <p:cNvSpPr/>
            <p:nvPr/>
          </p:nvSpPr>
          <p:spPr>
            <a:xfrm flipH="1">
              <a:off x="5097240" y="1812960"/>
              <a:ext cx="396720" cy="267120"/>
            </a:xfrm>
            <a:prstGeom prst="line">
              <a:avLst/>
            </a:prstGeom>
            <a:ln w="36000">
              <a:solidFill>
                <a:srgbClr val="FF860D"/>
              </a:solidFill>
              <a:round/>
              <a:head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1" name="ZoneTexte 280"/>
                <p:cNvSpPr txBox="1"/>
                <p:nvPr/>
              </p:nvSpPr>
              <p:spPr>
                <a:xfrm>
                  <a:off x="5269680" y="1476000"/>
                  <a:ext cx="1357560" cy="25416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sz="2177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sz="2177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acc>
                        <m:sSub>
                          <m:sSubPr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sz="2177">
                            <a:latin typeface="Cambria Math" panose="02040503050406030204" pitchFamily="18" charset="0"/>
                          </a:rPr>
                          <m:t>𝑐𝑜𝑠</m:t>
                        </m:r>
                        <m:d>
                          <m:dPr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𝛺</m:t>
                            </m:r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sz="2177"/>
                </a:p>
              </p:txBody>
            </p:sp>
          </mc:Choice>
          <mc:Fallback xmlns:p15="http://schemas.microsoft.com/office/powerpoint/2012/main" xmlns:p14="http://schemas.microsoft.com/office/powerpoint/2010/main" xmlns=""/>
        </mc:AlternateContent>
      </p:grpSp>
      <p:sp>
        <p:nvSpPr>
          <p:cNvPr id="282" name="ZoneTexte 44"/>
          <p:cNvSpPr/>
          <p:nvPr/>
        </p:nvSpPr>
        <p:spPr>
          <a:xfrm>
            <a:off x="1403152" y="4900709"/>
            <a:ext cx="2555909" cy="12266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814" spc="-1" dirty="0">
                <a:solidFill>
                  <a:srgbClr val="000000"/>
                </a:solidFill>
                <a:latin typeface="Georgia"/>
                <a:ea typeface="DejaVu Sans"/>
              </a:rPr>
              <a:t>Parametric resonances</a:t>
            </a:r>
            <a:endParaRPr lang="en-US" sz="1814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14" spc="-1" dirty="0">
                <a:solidFill>
                  <a:srgbClr val="000000"/>
                </a:solidFill>
                <a:latin typeface="Georgia"/>
                <a:ea typeface="DejaVu Sans"/>
              </a:rPr>
              <a:t>along each direction</a:t>
            </a:r>
            <a:endParaRPr lang="en-US" sz="1814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14" spc="-1" dirty="0">
                <a:solidFill>
                  <a:srgbClr val="000000"/>
                </a:solidFill>
                <a:latin typeface="Georgia"/>
                <a:ea typeface="DejaVu Sans"/>
              </a:rPr>
              <a:t>with 2 rf fields </a:t>
            </a:r>
            <a:endParaRPr lang="en-US" sz="1814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14" spc="-1" dirty="0">
                <a:solidFill>
                  <a:srgbClr val="000000"/>
                </a:solidFill>
                <a:latin typeface="Georgia"/>
                <a:ea typeface="DejaVu Sans"/>
              </a:rPr>
              <a:t>and 1 laser beam </a:t>
            </a:r>
            <a:endParaRPr lang="en-US" sz="1814" spc="-1" dirty="0">
              <a:latin typeface="Arial"/>
            </a:endParaRPr>
          </a:p>
        </p:txBody>
      </p:sp>
      <p:grpSp>
        <p:nvGrpSpPr>
          <p:cNvPr id="283" name="Groupe 282"/>
          <p:cNvGrpSpPr/>
          <p:nvPr/>
        </p:nvGrpSpPr>
        <p:grpSpPr>
          <a:xfrm>
            <a:off x="439519" y="3231442"/>
            <a:ext cx="3412746" cy="1276770"/>
            <a:chOff x="363240" y="2671920"/>
            <a:chExt cx="2821835" cy="1055698"/>
          </a:xfrm>
        </p:grpSpPr>
        <p:sp>
          <p:nvSpPr>
            <p:cNvPr id="284" name="Connecteur droit avec flèche 10"/>
            <p:cNvSpPr/>
            <p:nvPr/>
          </p:nvSpPr>
          <p:spPr>
            <a:xfrm>
              <a:off x="363240" y="3421800"/>
              <a:ext cx="257904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5" name="Connecteur droit avec flèche 1"/>
            <p:cNvSpPr/>
            <p:nvPr/>
          </p:nvSpPr>
          <p:spPr>
            <a:xfrm flipV="1">
              <a:off x="363240" y="2671920"/>
              <a:ext cx="11520" cy="7437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6" name="ZoneTexte 285"/>
                <p:cNvSpPr txBox="1"/>
                <p:nvPr/>
              </p:nvSpPr>
              <p:spPr>
                <a:xfrm>
                  <a:off x="641160" y="2784960"/>
                  <a:ext cx="467640" cy="2264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2177">
                            <a:latin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sz="2177"/>
                </a:p>
              </p:txBody>
            </p:sp>
          </mc:Choice>
          <mc:Fallback xmlns:p15="http://schemas.microsoft.com/office/powerpoint/2012/main" xmlns:p14="http://schemas.microsoft.com/office/powerpoint/2010/main" xmlns=""/>
        </mc:AlternateContent>
        <p:sp>
          <p:nvSpPr>
            <p:cNvPr id="287" name="Connecteur droit avec flèche 2"/>
            <p:cNvSpPr/>
            <p:nvPr/>
          </p:nvSpPr>
          <p:spPr>
            <a:xfrm flipV="1">
              <a:off x="882720" y="2973240"/>
              <a:ext cx="3600" cy="446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8" name="ZoneTexte 287"/>
                <p:cNvSpPr txBox="1"/>
                <p:nvPr/>
              </p:nvSpPr>
              <p:spPr>
                <a:xfrm>
                  <a:off x="720720" y="3378799"/>
                  <a:ext cx="297000" cy="1400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2177">
                            <a:latin typeface="Cambria Math" panose="02040503050406030204" pitchFamily="18" charset="0"/>
                          </a:rPr>
                          <m:t>𝛺</m:t>
                        </m:r>
                      </m:oMath>
                    </m:oMathPara>
                  </a14:m>
                  <a:endParaRPr sz="2177" dirty="0"/>
                </a:p>
              </p:txBody>
            </p:sp>
          </mc:Choice>
          <mc:Fallback xmlns="">
            <p:sp>
              <p:nvSpPr>
                <p:cNvPr id="288" name="ZoneTexte 28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0720" y="3378799"/>
                  <a:ext cx="297000" cy="140040"/>
                </a:xfrm>
                <a:prstGeom prst="rect">
                  <a:avLst/>
                </a:prstGeom>
                <a:blipFill>
                  <a:blip r:embed="rId5"/>
                  <a:stretch>
                    <a:fillRect r="-5085" b="-139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9" name="ZoneTexte 288"/>
                <p:cNvSpPr txBox="1"/>
                <p:nvPr/>
              </p:nvSpPr>
              <p:spPr>
                <a:xfrm>
                  <a:off x="1950480" y="2784960"/>
                  <a:ext cx="467640" cy="2264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2177">
                            <a:latin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sz="2177"/>
                </a:p>
              </p:txBody>
            </p:sp>
          </mc:Choice>
          <mc:Fallback xmlns:p15="http://schemas.microsoft.com/office/powerpoint/2012/main" xmlns:p14="http://schemas.microsoft.com/office/powerpoint/2010/main" xmlns=""/>
        </mc:AlternateContent>
        <p:sp>
          <p:nvSpPr>
            <p:cNvPr id="290" name="Connecteur droit avec flèche 3"/>
            <p:cNvSpPr/>
            <p:nvPr/>
          </p:nvSpPr>
          <p:spPr>
            <a:xfrm flipV="1">
              <a:off x="2192760" y="2973240"/>
              <a:ext cx="3600" cy="446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1" name="ZoneTexte 290"/>
                <p:cNvSpPr txBox="1"/>
                <p:nvPr/>
              </p:nvSpPr>
              <p:spPr>
                <a:xfrm>
                  <a:off x="2030760" y="3408318"/>
                  <a:ext cx="308520" cy="10368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2177">
                            <a:latin typeface="Cambria Math" panose="02040503050406030204" pitchFamily="18" charset="0"/>
                          </a:rPr>
                          <m:t>𝜔</m:t>
                        </m:r>
                      </m:oMath>
                    </m:oMathPara>
                  </a14:m>
                  <a:endParaRPr sz="2177"/>
                </a:p>
              </p:txBody>
            </p:sp>
          </mc:Choice>
          <mc:Fallback xmlns="">
            <p:sp>
              <p:nvSpPr>
                <p:cNvPr id="291" name="ZoneTexte 2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30760" y="3408318"/>
                  <a:ext cx="308520" cy="103680"/>
                </a:xfrm>
                <a:prstGeom prst="rect">
                  <a:avLst/>
                </a:prstGeom>
                <a:blipFill>
                  <a:blip r:embed="rId6"/>
                  <a:stretch>
                    <a:fillRect b="-20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2" name="ZoneTexte 291"/>
                <p:cNvSpPr txBox="1"/>
                <p:nvPr/>
              </p:nvSpPr>
              <p:spPr>
                <a:xfrm>
                  <a:off x="1474920" y="2785320"/>
                  <a:ext cx="467640" cy="2264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2177">
                            <a:latin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sz="2177"/>
                </a:p>
              </p:txBody>
            </p:sp>
          </mc:Choice>
          <mc:Fallback xmlns:p15="http://schemas.microsoft.com/office/powerpoint/2012/main" xmlns:p14="http://schemas.microsoft.com/office/powerpoint/2010/main" xmlns=""/>
        </mc:AlternateContent>
        <p:sp>
          <p:nvSpPr>
            <p:cNvPr id="293" name="Connecteur droit avec flèche 4"/>
            <p:cNvSpPr/>
            <p:nvPr/>
          </p:nvSpPr>
          <p:spPr>
            <a:xfrm flipV="1">
              <a:off x="1716480" y="3128040"/>
              <a:ext cx="3600" cy="297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4" name="ZoneTexte 293"/>
                <p:cNvSpPr txBox="1"/>
                <p:nvPr/>
              </p:nvSpPr>
              <p:spPr>
                <a:xfrm>
                  <a:off x="1286357" y="3566969"/>
                  <a:ext cx="843476" cy="1436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2177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sz="2177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sz="2177">
                            <a:latin typeface="Cambria Math" panose="02040503050406030204" pitchFamily="18" charset="0"/>
                          </a:rPr>
                          <m:t>𝛺</m:t>
                        </m:r>
                      </m:oMath>
                    </m:oMathPara>
                  </a14:m>
                  <a:endParaRPr sz="2177" dirty="0"/>
                </a:p>
              </p:txBody>
            </p:sp>
          </mc:Choice>
          <mc:Fallback xmlns="">
            <p:sp>
              <p:nvSpPr>
                <p:cNvPr id="294" name="ZoneTexte 2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6357" y="3566969"/>
                  <a:ext cx="843476" cy="143640"/>
                </a:xfrm>
                <a:prstGeom prst="rect">
                  <a:avLst/>
                </a:prstGeom>
                <a:blipFill>
                  <a:blip r:embed="rId7"/>
                  <a:stretch>
                    <a:fillRect b="-139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5" name="ZoneTexte 294"/>
                <p:cNvSpPr txBox="1"/>
                <p:nvPr/>
              </p:nvSpPr>
              <p:spPr>
                <a:xfrm>
                  <a:off x="2427480" y="2785680"/>
                  <a:ext cx="467640" cy="2264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2177">
                            <a:latin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sz="217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2177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sz="2177"/>
                </a:p>
              </p:txBody>
            </p:sp>
          </mc:Choice>
          <mc:Fallback xmlns:p15="http://schemas.microsoft.com/office/powerpoint/2012/main" xmlns:p14="http://schemas.microsoft.com/office/powerpoint/2010/main" xmlns=""/>
        </mc:AlternateContent>
        <p:sp>
          <p:nvSpPr>
            <p:cNvPr id="296" name="Connecteur droit avec flèche 5"/>
            <p:cNvSpPr/>
            <p:nvPr/>
          </p:nvSpPr>
          <p:spPr>
            <a:xfrm flipV="1">
              <a:off x="2669400" y="3122640"/>
              <a:ext cx="3600" cy="297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7" name="ZoneTexte 296"/>
                <p:cNvSpPr txBox="1"/>
                <p:nvPr/>
              </p:nvSpPr>
              <p:spPr>
                <a:xfrm>
                  <a:off x="2236120" y="3587578"/>
                  <a:ext cx="948955" cy="1400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2177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sz="2177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sz="2177">
                            <a:latin typeface="Cambria Math" panose="02040503050406030204" pitchFamily="18" charset="0"/>
                          </a:rPr>
                          <m:t>𝛺</m:t>
                        </m:r>
                      </m:oMath>
                    </m:oMathPara>
                  </a14:m>
                  <a:endParaRPr sz="2177" dirty="0"/>
                </a:p>
              </p:txBody>
            </p:sp>
          </mc:Choice>
          <mc:Fallback xmlns="">
            <p:sp>
              <p:nvSpPr>
                <p:cNvPr id="297" name="ZoneTexte 29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120" y="3587578"/>
                  <a:ext cx="948955" cy="140040"/>
                </a:xfrm>
                <a:prstGeom prst="rect">
                  <a:avLst/>
                </a:prstGeom>
                <a:blipFill>
                  <a:blip r:embed="rId8"/>
                  <a:stretch>
                    <a:fillRect b="-14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8" name="Groupe 297"/>
          <p:cNvGrpSpPr/>
          <p:nvPr/>
        </p:nvGrpSpPr>
        <p:grpSpPr>
          <a:xfrm>
            <a:off x="394239" y="5002589"/>
            <a:ext cx="960027" cy="576452"/>
            <a:chOff x="325800" y="4136400"/>
            <a:chExt cx="793800" cy="476640"/>
          </a:xfrm>
        </p:grpSpPr>
        <p:sp>
          <p:nvSpPr>
            <p:cNvPr id="299" name="Connecteur droit 298"/>
            <p:cNvSpPr/>
            <p:nvPr/>
          </p:nvSpPr>
          <p:spPr>
            <a:xfrm flipH="1">
              <a:off x="325800" y="4612680"/>
              <a:ext cx="793800" cy="360"/>
            </a:xfrm>
            <a:prstGeom prst="line">
              <a:avLst/>
            </a:prstGeom>
            <a:ln w="29160">
              <a:solidFill>
                <a:srgbClr val="000000"/>
              </a:solidFill>
              <a:round/>
              <a:head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0" name="Connecteur droit 299"/>
            <p:cNvSpPr/>
            <p:nvPr/>
          </p:nvSpPr>
          <p:spPr>
            <a:xfrm flipV="1">
              <a:off x="345600" y="4136400"/>
              <a:ext cx="360" cy="476280"/>
            </a:xfrm>
            <a:prstGeom prst="line">
              <a:avLst/>
            </a:prstGeom>
            <a:ln w="291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01" name="Groupe 300"/>
          <p:cNvGrpSpPr/>
          <p:nvPr/>
        </p:nvGrpSpPr>
        <p:grpSpPr>
          <a:xfrm>
            <a:off x="7618176" y="3743889"/>
            <a:ext cx="4551522" cy="2214361"/>
            <a:chOff x="6298926" y="3095640"/>
            <a:chExt cx="3763434" cy="1830948"/>
          </a:xfrm>
        </p:grpSpPr>
        <p:grpSp>
          <p:nvGrpSpPr>
            <p:cNvPr id="302" name="Groupe 301"/>
            <p:cNvGrpSpPr/>
            <p:nvPr/>
          </p:nvGrpSpPr>
          <p:grpSpPr>
            <a:xfrm>
              <a:off x="6298926" y="3095640"/>
              <a:ext cx="3475794" cy="1830948"/>
              <a:chOff x="6298926" y="3095640"/>
              <a:chExt cx="3475794" cy="1830948"/>
            </a:xfrm>
          </p:grpSpPr>
          <p:sp>
            <p:nvSpPr>
              <p:cNvPr id="303" name="Rectangle 57"/>
              <p:cNvSpPr/>
              <p:nvPr/>
            </p:nvSpPr>
            <p:spPr>
              <a:xfrm>
                <a:off x="6506280" y="3100320"/>
                <a:ext cx="207000" cy="148644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04" name="ZoneTexte 5"/>
              <p:cNvSpPr/>
              <p:nvPr/>
            </p:nvSpPr>
            <p:spPr>
              <a:xfrm rot="16200000">
                <a:off x="5843897" y="3788646"/>
                <a:ext cx="1139366" cy="22930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Georgia"/>
                    <a:ea typeface="DejaVu Sans"/>
                  </a:rPr>
                  <a:t>Signal (Arb. Units)</a:t>
                </a:r>
                <a:endParaRPr lang="en-US" sz="1088" spc="-1">
                  <a:latin typeface="Arial"/>
                </a:endParaRPr>
              </a:p>
            </p:txBody>
          </p:sp>
          <p:sp>
            <p:nvSpPr>
              <p:cNvPr id="305" name="ZoneTexte 49"/>
              <p:cNvSpPr/>
              <p:nvPr/>
            </p:nvSpPr>
            <p:spPr>
              <a:xfrm>
                <a:off x="7425360" y="4697280"/>
                <a:ext cx="1739953" cy="22930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Georgia"/>
                    <a:ea typeface="DejaVu Sans"/>
                  </a:rPr>
                  <a:t> Magnetic field amplitude (nT)</a:t>
                </a:r>
                <a:endParaRPr lang="en-US" sz="1088" spc="-1">
                  <a:latin typeface="Arial"/>
                </a:endParaRPr>
              </a:p>
            </p:txBody>
          </p:sp>
          <p:sp>
            <p:nvSpPr>
              <p:cNvPr id="306" name="Rectangle 51"/>
              <p:cNvSpPr/>
              <p:nvPr/>
            </p:nvSpPr>
            <p:spPr>
              <a:xfrm>
                <a:off x="6714000" y="4611240"/>
                <a:ext cx="3060720" cy="504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07" name="ZoneTexte 56"/>
              <p:cNvSpPr/>
              <p:nvPr/>
            </p:nvSpPr>
            <p:spPr>
              <a:xfrm>
                <a:off x="8158680" y="4578480"/>
                <a:ext cx="245274" cy="22930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Arial"/>
                    <a:ea typeface="DejaVu Sans"/>
                  </a:rPr>
                  <a:t>0</a:t>
                </a:r>
                <a:endParaRPr lang="en-US" sz="1088" spc="-1">
                  <a:latin typeface="Arial"/>
                </a:endParaRPr>
              </a:p>
            </p:txBody>
          </p:sp>
          <p:sp>
            <p:nvSpPr>
              <p:cNvPr id="308" name="ZoneTexte 92"/>
              <p:cNvSpPr/>
              <p:nvPr/>
            </p:nvSpPr>
            <p:spPr>
              <a:xfrm>
                <a:off x="8724240" y="4578480"/>
                <a:ext cx="308789" cy="22930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Arial"/>
                    <a:ea typeface="DejaVu Sans"/>
                  </a:rPr>
                  <a:t>50</a:t>
                </a:r>
                <a:endParaRPr lang="en-US" sz="1088" spc="-1">
                  <a:latin typeface="Arial"/>
                </a:endParaRPr>
              </a:p>
            </p:txBody>
          </p:sp>
          <p:sp>
            <p:nvSpPr>
              <p:cNvPr id="309" name="ZoneTexte 94"/>
              <p:cNvSpPr/>
              <p:nvPr/>
            </p:nvSpPr>
            <p:spPr>
              <a:xfrm>
                <a:off x="9275760" y="4578480"/>
                <a:ext cx="372305" cy="22930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Arial"/>
                    <a:ea typeface="DejaVu Sans"/>
                  </a:rPr>
                  <a:t>100</a:t>
                </a:r>
                <a:endParaRPr lang="en-US" sz="1088" spc="-1">
                  <a:latin typeface="Arial"/>
                </a:endParaRPr>
              </a:p>
            </p:txBody>
          </p:sp>
          <p:sp>
            <p:nvSpPr>
              <p:cNvPr id="310" name="ZoneTexte 95"/>
              <p:cNvSpPr/>
              <p:nvPr/>
            </p:nvSpPr>
            <p:spPr>
              <a:xfrm>
                <a:off x="6890040" y="4578480"/>
                <a:ext cx="410637" cy="22930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Arial"/>
                    <a:ea typeface="DejaVu Sans"/>
                  </a:rPr>
                  <a:t>-100</a:t>
                </a:r>
                <a:endParaRPr lang="en-US" sz="1088" spc="-1">
                  <a:latin typeface="Arial"/>
                </a:endParaRPr>
              </a:p>
            </p:txBody>
          </p:sp>
          <p:sp>
            <p:nvSpPr>
              <p:cNvPr id="311" name="ZoneTexte 96"/>
              <p:cNvSpPr/>
              <p:nvPr/>
            </p:nvSpPr>
            <p:spPr>
              <a:xfrm>
                <a:off x="7513920" y="4578480"/>
                <a:ext cx="347121" cy="22930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Arial"/>
                    <a:ea typeface="DejaVu Sans"/>
                  </a:rPr>
                  <a:t>-50</a:t>
                </a:r>
                <a:endParaRPr lang="en-US" sz="1088" spc="-1">
                  <a:latin typeface="Arial"/>
                </a:endParaRPr>
              </a:p>
            </p:txBody>
          </p:sp>
          <p:sp>
            <p:nvSpPr>
              <p:cNvPr id="312" name="ZoneTexte 101"/>
              <p:cNvSpPr/>
              <p:nvPr/>
            </p:nvSpPr>
            <p:spPr>
              <a:xfrm>
                <a:off x="6507360" y="3095640"/>
                <a:ext cx="283606" cy="22930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Arial"/>
                    <a:ea typeface="DejaVu Sans"/>
                  </a:rPr>
                  <a:t>-1</a:t>
                </a:r>
                <a:endParaRPr lang="en-US" sz="1088" spc="-1">
                  <a:latin typeface="Arial"/>
                </a:endParaRPr>
              </a:p>
            </p:txBody>
          </p:sp>
          <p:sp>
            <p:nvSpPr>
              <p:cNvPr id="313" name="ZoneTexte 104"/>
              <p:cNvSpPr/>
              <p:nvPr/>
            </p:nvSpPr>
            <p:spPr>
              <a:xfrm>
                <a:off x="6520320" y="3541680"/>
                <a:ext cx="283606" cy="22930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Arial"/>
                    <a:ea typeface="DejaVu Sans"/>
                  </a:rPr>
                  <a:t>-2</a:t>
                </a:r>
                <a:endParaRPr lang="en-US" sz="1088" spc="-1">
                  <a:latin typeface="Arial"/>
                </a:endParaRPr>
              </a:p>
            </p:txBody>
          </p:sp>
          <p:sp>
            <p:nvSpPr>
              <p:cNvPr id="314" name="ZoneTexte 105"/>
              <p:cNvSpPr/>
              <p:nvPr/>
            </p:nvSpPr>
            <p:spPr>
              <a:xfrm>
                <a:off x="6514560" y="4181400"/>
                <a:ext cx="283606" cy="22930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108847" tIns="54423" rIns="108847" bIns="54423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088" spc="-1">
                    <a:solidFill>
                      <a:srgbClr val="000000"/>
                    </a:solidFill>
                    <a:latin typeface="Arial"/>
                    <a:ea typeface="DejaVu Sans"/>
                  </a:rPr>
                  <a:t>-3</a:t>
                </a:r>
                <a:endParaRPr lang="en-US" sz="1088" spc="-1">
                  <a:latin typeface="Arial"/>
                </a:endParaRPr>
              </a:p>
            </p:txBody>
          </p:sp>
        </p:grpSp>
        <p:grpSp>
          <p:nvGrpSpPr>
            <p:cNvPr id="315" name="Groupe 3"/>
            <p:cNvGrpSpPr/>
            <p:nvPr/>
          </p:nvGrpSpPr>
          <p:grpSpPr>
            <a:xfrm>
              <a:off x="6520320" y="3322440"/>
              <a:ext cx="3542040" cy="1439640"/>
              <a:chOff x="6520320" y="3322440"/>
              <a:chExt cx="3542040" cy="1439640"/>
            </a:xfrm>
          </p:grpSpPr>
          <p:pic>
            <p:nvPicPr>
              <p:cNvPr id="316" name="Image 13"/>
              <p:cNvPicPr/>
              <p:nvPr/>
            </p:nvPicPr>
            <p:blipFill>
              <a:blip r:embed="rId9"/>
              <a:srcRect l="5146" b="7396"/>
              <a:stretch/>
            </p:blipFill>
            <p:spPr>
              <a:xfrm>
                <a:off x="6520320" y="3322440"/>
                <a:ext cx="3542040" cy="1439640"/>
              </a:xfrm>
              <a:prstGeom prst="rect">
                <a:avLst/>
              </a:prstGeom>
              <a:ln w="0">
                <a:noFill/>
              </a:ln>
            </p:spPr>
          </p:pic>
        </p:grpSp>
      </p:grpSp>
      <p:sp>
        <p:nvSpPr>
          <p:cNvPr id="317" name="ZoneTexte 45"/>
          <p:cNvSpPr/>
          <p:nvPr/>
        </p:nvSpPr>
        <p:spPr>
          <a:xfrm>
            <a:off x="161690" y="2965417"/>
            <a:ext cx="1749149" cy="40768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935" spc="-1">
                <a:solidFill>
                  <a:srgbClr val="000000"/>
                </a:solidFill>
                <a:latin typeface="Georgia"/>
                <a:ea typeface="DejaVu Sans"/>
              </a:rPr>
              <a:t>demodulation</a:t>
            </a:r>
            <a:endParaRPr lang="en-US" sz="1935" spc="-1">
              <a:latin typeface="Arial"/>
            </a:endParaRPr>
          </a:p>
        </p:txBody>
      </p:sp>
      <p:sp>
        <p:nvSpPr>
          <p:cNvPr id="318" name="ZoneTexte 46"/>
          <p:cNvSpPr/>
          <p:nvPr/>
        </p:nvSpPr>
        <p:spPr>
          <a:xfrm>
            <a:off x="2353913" y="6374927"/>
            <a:ext cx="4024131" cy="3331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51" spc="-1">
                <a:solidFill>
                  <a:srgbClr val="000000"/>
                </a:solidFill>
                <a:latin typeface="Georgia"/>
                <a:ea typeface="DejaVu Sans"/>
              </a:rPr>
              <a:t>F. Beato et al. Phys. Rev. A  </a:t>
            </a:r>
            <a:r>
              <a:rPr lang="en-US" sz="1451" b="1" spc="-1">
                <a:solidFill>
                  <a:srgbClr val="000000"/>
                </a:solidFill>
                <a:latin typeface="Georgia"/>
                <a:ea typeface="DejaVu Sans"/>
              </a:rPr>
              <a:t>98</a:t>
            </a:r>
            <a:r>
              <a:rPr lang="en-US" sz="1451" spc="-1">
                <a:solidFill>
                  <a:srgbClr val="000000"/>
                </a:solidFill>
                <a:latin typeface="Georgia"/>
                <a:ea typeface="DejaVu Sans"/>
              </a:rPr>
              <a:t>, 053431 (2018)</a:t>
            </a:r>
            <a:endParaRPr lang="en-US" sz="1451" spc="-1">
              <a:latin typeface="Arial"/>
            </a:endParaRPr>
          </a:p>
        </p:txBody>
      </p:sp>
      <p:sp>
        <p:nvSpPr>
          <p:cNvPr id="319" name="ZoneTexte 47"/>
          <p:cNvSpPr/>
          <p:nvPr/>
        </p:nvSpPr>
        <p:spPr>
          <a:xfrm>
            <a:off x="1281069" y="1398026"/>
            <a:ext cx="2304493" cy="40768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935" spc="-1">
                <a:solidFill>
                  <a:srgbClr val="FF4000"/>
                </a:solidFill>
                <a:latin typeface="Georgia"/>
                <a:ea typeface="DejaVu Sans"/>
              </a:rPr>
              <a:t>Linear polarization</a:t>
            </a:r>
            <a:endParaRPr lang="en-US" sz="1935" spc="-1">
              <a:latin typeface="Arial"/>
            </a:endParaRPr>
          </a:p>
        </p:txBody>
      </p:sp>
      <p:grpSp>
        <p:nvGrpSpPr>
          <p:cNvPr id="320" name="Groupe 319"/>
          <p:cNvGrpSpPr/>
          <p:nvPr/>
        </p:nvGrpSpPr>
        <p:grpSpPr>
          <a:xfrm>
            <a:off x="3997496" y="5616919"/>
            <a:ext cx="960027" cy="435"/>
            <a:chOff x="3305160" y="4644360"/>
            <a:chExt cx="793800" cy="360"/>
          </a:xfrm>
        </p:grpSpPr>
        <p:sp>
          <p:nvSpPr>
            <p:cNvPr id="321" name="Connecteur droit 320"/>
            <p:cNvSpPr/>
            <p:nvPr/>
          </p:nvSpPr>
          <p:spPr>
            <a:xfrm flipH="1">
              <a:off x="3305160" y="4644360"/>
              <a:ext cx="793800" cy="36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  <a:head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22" name="ZoneTexte 48"/>
          <p:cNvSpPr/>
          <p:nvPr/>
        </p:nvSpPr>
        <p:spPr>
          <a:xfrm>
            <a:off x="4931744" y="5217235"/>
            <a:ext cx="2292054" cy="6682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814" spc="-1">
                <a:solidFill>
                  <a:srgbClr val="000000"/>
                </a:solidFill>
                <a:latin typeface="Georgia"/>
                <a:ea typeface="DejaVu Sans"/>
              </a:rPr>
              <a:t>Magnetic ALIGNED</a:t>
            </a:r>
            <a:endParaRPr lang="en-US" sz="1814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14" spc="-1">
                <a:solidFill>
                  <a:srgbClr val="000000"/>
                </a:solidFill>
                <a:latin typeface="Georgia"/>
                <a:ea typeface="DejaVu Sans"/>
              </a:rPr>
              <a:t>state</a:t>
            </a:r>
            <a:endParaRPr lang="en-US" sz="1814" spc="-1">
              <a:latin typeface="Arial"/>
            </a:endParaRPr>
          </a:p>
        </p:txBody>
      </p:sp>
      <p:grpSp>
        <p:nvGrpSpPr>
          <p:cNvPr id="2" name="Groupe 361">
            <a:extLst>
              <a:ext uri="{FF2B5EF4-FFF2-40B4-BE49-F238E27FC236}">
                <a16:creationId xmlns:a16="http://schemas.microsoft.com/office/drawing/2014/main" id="{59B89F8F-B377-D664-7D69-EC849CB46BC6}"/>
              </a:ext>
            </a:extLst>
          </p:cNvPr>
          <p:cNvGrpSpPr/>
          <p:nvPr/>
        </p:nvGrpSpPr>
        <p:grpSpPr>
          <a:xfrm>
            <a:off x="10598688" y="1208555"/>
            <a:ext cx="1536674" cy="2534171"/>
            <a:chOff x="1980000" y="972000"/>
            <a:chExt cx="2701646" cy="4455360"/>
          </a:xfrm>
        </p:grpSpPr>
        <p:grpSp>
          <p:nvGrpSpPr>
            <p:cNvPr id="3" name="Groupe 362">
              <a:extLst>
                <a:ext uri="{FF2B5EF4-FFF2-40B4-BE49-F238E27FC236}">
                  <a16:creationId xmlns:a16="http://schemas.microsoft.com/office/drawing/2014/main" id="{F92D1554-B3F2-7776-F4DB-9CF069DE3B36}"/>
                </a:ext>
              </a:extLst>
            </p:cNvPr>
            <p:cNvGrpSpPr/>
            <p:nvPr/>
          </p:nvGrpSpPr>
          <p:grpSpPr>
            <a:xfrm>
              <a:off x="1980000" y="972000"/>
              <a:ext cx="2701646" cy="4455360"/>
              <a:chOff x="1980000" y="972000"/>
              <a:chExt cx="2701646" cy="4455360"/>
            </a:xfrm>
          </p:grpSpPr>
          <p:pic>
            <p:nvPicPr>
              <p:cNvPr id="4" name="Image 363">
                <a:extLst>
                  <a:ext uri="{FF2B5EF4-FFF2-40B4-BE49-F238E27FC236}">
                    <a16:creationId xmlns:a16="http://schemas.microsoft.com/office/drawing/2014/main" id="{B4D27C47-F1D8-E879-68A1-57E9FC5ABA03}"/>
                  </a:ext>
                </a:extLst>
              </p:cNvPr>
              <p:cNvPicPr/>
              <p:nvPr/>
            </p:nvPicPr>
            <p:blipFill>
              <a:blip r:embed="rId10"/>
              <a:srcRect l="41282" t="20789" r="31811"/>
              <a:stretch/>
            </p:blipFill>
            <p:spPr>
              <a:xfrm>
                <a:off x="1980000" y="972000"/>
                <a:ext cx="2519280" cy="44553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5" name="Connecteur droit 364">
                <a:extLst>
                  <a:ext uri="{FF2B5EF4-FFF2-40B4-BE49-F238E27FC236}">
                    <a16:creationId xmlns:a16="http://schemas.microsoft.com/office/drawing/2014/main" id="{AF09057A-5297-0B3C-451E-6F38D6EBBA37}"/>
                  </a:ext>
                </a:extLst>
              </p:cNvPr>
              <p:cNvSpPr/>
              <p:nvPr/>
            </p:nvSpPr>
            <p:spPr>
              <a:xfrm flipV="1">
                <a:off x="3505997" y="2030040"/>
                <a:ext cx="360" cy="2561399"/>
              </a:xfrm>
              <a:prstGeom prst="line">
                <a:avLst/>
              </a:prstGeom>
              <a:ln w="25200">
                <a:solidFill>
                  <a:srgbClr val="FFFFFF"/>
                </a:solidFill>
                <a:round/>
                <a:headEnd type="triangl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" name="Connecteur droit 365">
                <a:extLst>
                  <a:ext uri="{FF2B5EF4-FFF2-40B4-BE49-F238E27FC236}">
                    <a16:creationId xmlns:a16="http://schemas.microsoft.com/office/drawing/2014/main" id="{FF040339-053E-7C8A-2B43-CE0F1AAF7FA5}"/>
                  </a:ext>
                </a:extLst>
              </p:cNvPr>
              <p:cNvSpPr/>
              <p:nvPr/>
            </p:nvSpPr>
            <p:spPr>
              <a:xfrm flipH="1">
                <a:off x="2327400" y="4925520"/>
                <a:ext cx="1177200" cy="360"/>
              </a:xfrm>
              <a:prstGeom prst="line">
                <a:avLst/>
              </a:prstGeom>
              <a:ln w="25200">
                <a:solidFill>
                  <a:srgbClr val="FFFFFF"/>
                </a:solidFill>
                <a:round/>
                <a:headEnd type="triangl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DB5C439-A5DB-EAF0-CA5D-142BE644107B}"/>
                  </a:ext>
                </a:extLst>
              </p:cNvPr>
              <p:cNvSpPr/>
              <p:nvPr/>
            </p:nvSpPr>
            <p:spPr>
              <a:xfrm>
                <a:off x="3386898" y="2983625"/>
                <a:ext cx="1294748" cy="5590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54423" rIns="108847" bIns="54423" anchor="t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pc="-1" dirty="0">
                    <a:solidFill>
                      <a:srgbClr val="FFFFFF"/>
                    </a:solidFill>
                    <a:latin typeface="Georgia"/>
                  </a:rPr>
                  <a:t>6 cm</a:t>
                </a:r>
                <a:endParaRPr lang="en-US" spc="-1" dirty="0">
                  <a:latin typeface="Arial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CB955DE-52F8-24AE-C168-0021C237430C}"/>
                  </a:ext>
                </a:extLst>
              </p:cNvPr>
              <p:cNvSpPr/>
              <p:nvPr/>
            </p:nvSpPr>
            <p:spPr>
              <a:xfrm>
                <a:off x="2369521" y="4854393"/>
                <a:ext cx="1719173" cy="555121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54423" rIns="108847" bIns="54423" anchor="t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pc="-1" dirty="0">
                    <a:solidFill>
                      <a:srgbClr val="FFFFFF"/>
                    </a:solidFill>
                    <a:latin typeface="Georgia"/>
                  </a:rPr>
                  <a:t>2x2 cm</a:t>
                </a:r>
                <a:endParaRPr lang="en-US" spc="-1" dirty="0">
                  <a:latin typeface="Arial"/>
                </a:endParaRPr>
              </a:p>
            </p:txBody>
          </p:sp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329C971-122D-85C9-E890-1075C2E8DC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936" y="6004749"/>
            <a:ext cx="2188894" cy="912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Operate at nonzero background field"/>
          <p:cNvSpPr/>
          <p:nvPr/>
        </p:nvSpPr>
        <p:spPr>
          <a:xfrm>
            <a:off x="2812362" y="1371738"/>
            <a:ext cx="4886676" cy="5330234"/>
          </a:xfrm>
          <a:prstGeom prst="roundRect">
            <a:avLst>
              <a:gd name="adj" fmla="val 9510"/>
            </a:avLst>
          </a:prstGeom>
          <a:ln w="88900">
            <a:solidFill>
              <a:schemeClr val="accent3">
                <a:hueOff val="-274225"/>
                <a:satOff val="26768"/>
                <a:lumOff val="11368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/>
          <a:lstStyle/>
          <a:p>
            <a:pPr algn="ctr" defTabSz="412750" hangingPunct="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600" kern="0">
                <a:solidFill>
                  <a:srgbClr val="000000"/>
                </a:solidFill>
                <a:latin typeface="Helvetica Neue Medium"/>
                <a:sym typeface="Helvetica Neue Medium"/>
              </a:rPr>
              <a:t>Operate at </a:t>
            </a:r>
            <a:r>
              <a:rPr sz="1600" i="1" kern="0">
                <a:solidFill>
                  <a:srgbClr val="000000"/>
                </a:solidFill>
                <a:latin typeface="Helvetica Neue"/>
                <a:sym typeface="Helvetica Neue"/>
              </a:rPr>
              <a:t>nonzero</a:t>
            </a:r>
            <a:r>
              <a:rPr sz="1600" kern="0">
                <a:solidFill>
                  <a:srgbClr val="000000"/>
                </a:solidFill>
                <a:latin typeface="Helvetica Neue Medium"/>
                <a:sym typeface="Helvetica Neue Medium"/>
              </a:rPr>
              <a:t> background field</a:t>
            </a:r>
          </a:p>
        </p:txBody>
      </p:sp>
      <p:grpSp>
        <p:nvGrpSpPr>
          <p:cNvPr id="174" name="Group"/>
          <p:cNvGrpSpPr/>
          <p:nvPr/>
        </p:nvGrpSpPr>
        <p:grpSpPr>
          <a:xfrm>
            <a:off x="7862557" y="3700187"/>
            <a:ext cx="4395206" cy="3158016"/>
            <a:chOff x="0" y="0"/>
            <a:chExt cx="8790409" cy="6316029"/>
          </a:xfrm>
        </p:grpSpPr>
        <p:sp>
          <p:nvSpPr>
            <p:cNvPr id="172" name="Extraordinary sensitivity without magnetic shielding"/>
            <p:cNvSpPr/>
            <p:nvPr/>
          </p:nvSpPr>
          <p:spPr>
            <a:xfrm>
              <a:off x="0" y="0"/>
              <a:ext cx="8790411" cy="510754"/>
            </a:xfrm>
            <a:prstGeom prst="roundRect">
              <a:avLst>
                <a:gd name="adj" fmla="val 0"/>
              </a:avLst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2700" b="1"/>
              </a:lvl1pPr>
            </a:lstStyle>
            <a:p>
              <a:pPr defTabSz="412750" hangingPunct="0"/>
              <a:r>
                <a:rPr sz="1350" kern="0">
                  <a:solidFill>
                    <a:srgbClr val="000000"/>
                  </a:solidFill>
                  <a:latin typeface="Helvetica Neue"/>
                  <a:sym typeface="Helvetica Neue"/>
                </a:rPr>
                <a:t>Extraordinary sensitivity without magnetic shielding</a:t>
              </a:r>
            </a:p>
          </p:txBody>
        </p:sp>
        <p:pic>
          <p:nvPicPr>
            <p:cNvPr id="173" name="Picture 6" descr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12353"/>
              <a:ext cx="8790410" cy="57036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82" name="Group"/>
          <p:cNvGrpSpPr/>
          <p:nvPr/>
        </p:nvGrpSpPr>
        <p:grpSpPr>
          <a:xfrm>
            <a:off x="2993789" y="4199732"/>
            <a:ext cx="4523823" cy="2338441"/>
            <a:chOff x="0" y="0"/>
            <a:chExt cx="9047644" cy="4676880"/>
          </a:xfrm>
        </p:grpSpPr>
        <p:sp>
          <p:nvSpPr>
            <p:cNvPr id="175" name="Free-induction decay frequency"/>
            <p:cNvSpPr/>
            <p:nvPr/>
          </p:nvSpPr>
          <p:spPr>
            <a:xfrm>
              <a:off x="0" y="0"/>
              <a:ext cx="9047645" cy="510754"/>
            </a:xfrm>
            <a:prstGeom prst="roundRect">
              <a:avLst>
                <a:gd name="adj" fmla="val 0"/>
              </a:avLst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2700" b="1"/>
              </a:lvl1pPr>
            </a:lstStyle>
            <a:p>
              <a:pPr defTabSz="412750" hangingPunct="0"/>
              <a:r>
                <a:rPr sz="1350" kern="0">
                  <a:solidFill>
                    <a:srgbClr val="000000"/>
                  </a:solidFill>
                  <a:latin typeface="Helvetica Neue"/>
                  <a:sym typeface="Helvetica Neue"/>
                </a:rPr>
                <a:t>Free-induction decay frequency</a:t>
              </a:r>
            </a:p>
          </p:txBody>
        </p:sp>
        <p:grpSp>
          <p:nvGrpSpPr>
            <p:cNvPr id="181" name="Group"/>
            <p:cNvGrpSpPr/>
            <p:nvPr/>
          </p:nvGrpSpPr>
          <p:grpSpPr>
            <a:xfrm>
              <a:off x="0" y="612353"/>
              <a:ext cx="9047645" cy="4064528"/>
              <a:chOff x="0" y="0"/>
              <a:chExt cx="9047644" cy="4064527"/>
            </a:xfrm>
          </p:grpSpPr>
          <p:pic>
            <p:nvPicPr>
              <p:cNvPr id="176" name="Image" descr="Image"/>
              <p:cNvPicPr>
                <a:picLocks/>
              </p:cNvPicPr>
              <p:nvPr/>
            </p:nvPicPr>
            <p:blipFill>
              <a:blip r:embed="rId3"/>
              <a:srcRect t="22036" b="22036"/>
              <a:stretch>
                <a:fillRect/>
              </a:stretch>
            </p:blipFill>
            <p:spPr>
              <a:xfrm>
                <a:off x="2345131" y="0"/>
                <a:ext cx="4858377" cy="203993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77" name="Image" descr="Image"/>
              <p:cNvPicPr>
                <a:picLocks/>
              </p:cNvPicPr>
              <p:nvPr/>
            </p:nvPicPr>
            <p:blipFill>
              <a:blip r:embed="rId3"/>
              <a:srcRect t="23131" r="69232" b="23131"/>
              <a:stretch>
                <a:fillRect/>
              </a:stretch>
            </p:blipFill>
            <p:spPr>
              <a:xfrm>
                <a:off x="7552862" y="39918"/>
                <a:ext cx="1494783" cy="196009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78" name="PUMP PULSE"/>
              <p:cNvSpPr/>
              <p:nvPr/>
            </p:nvSpPr>
            <p:spPr>
              <a:xfrm rot="16200000">
                <a:off x="5772727" y="2001158"/>
                <a:ext cx="3140369" cy="986371"/>
              </a:xfrm>
              <a:prstGeom prst="rightArrow">
                <a:avLst>
                  <a:gd name="adj1" fmla="val 65688"/>
                  <a:gd name="adj2" fmla="val 97850"/>
                </a:avLst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>
                <a:lvl1pPr algn="ctr" defTabSz="825500">
                  <a:lnSpc>
                    <a:spcPct val="100000"/>
                  </a:lnSpc>
                  <a:spcBef>
                    <a:spcPts val="0"/>
                  </a:spcBef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pPr defTabSz="412750" hangingPunct="0"/>
                <a:r>
                  <a:rPr sz="1150" kern="0"/>
                  <a:t>PUMP PULSE</a:t>
                </a:r>
              </a:p>
            </p:txBody>
          </p:sp>
          <p:pic>
            <p:nvPicPr>
              <p:cNvPr id="179" name="Image" descr="Image"/>
              <p:cNvPicPr>
                <a:picLocks/>
              </p:cNvPicPr>
              <p:nvPr/>
            </p:nvPicPr>
            <p:blipFill>
              <a:blip r:embed="rId3"/>
              <a:srcRect l="58920" t="22562" b="22563"/>
              <a:stretch>
                <a:fillRect/>
              </a:stretch>
            </p:blipFill>
            <p:spPr>
              <a:xfrm>
                <a:off x="0" y="19190"/>
                <a:ext cx="1995778" cy="200155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80" name="PUMP PULSE"/>
              <p:cNvSpPr/>
              <p:nvPr/>
            </p:nvSpPr>
            <p:spPr>
              <a:xfrm rot="16200000">
                <a:off x="535372" y="2001158"/>
                <a:ext cx="3140369" cy="986371"/>
              </a:xfrm>
              <a:prstGeom prst="rightArrow">
                <a:avLst>
                  <a:gd name="adj1" fmla="val 65688"/>
                  <a:gd name="adj2" fmla="val 97850"/>
                </a:avLst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>
                <a:lvl1pPr algn="ctr" defTabSz="825500">
                  <a:lnSpc>
                    <a:spcPct val="100000"/>
                  </a:lnSpc>
                  <a:spcBef>
                    <a:spcPts val="0"/>
                  </a:spcBef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pPr defTabSz="412750" hangingPunct="0"/>
                <a:r>
                  <a:rPr sz="1150" kern="0"/>
                  <a:t>PUMP PULSE</a:t>
                </a:r>
              </a:p>
            </p:txBody>
          </p:sp>
        </p:grpSp>
      </p:grpSp>
      <p:sp>
        <p:nvSpPr>
          <p:cNvPr id="183" name="Pulsed Pump Magnetome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Pulsed Pump Magnetometer</a:t>
            </a:r>
          </a:p>
        </p:txBody>
      </p:sp>
      <p:grpSp>
        <p:nvGrpSpPr>
          <p:cNvPr id="186" name="Group"/>
          <p:cNvGrpSpPr/>
          <p:nvPr/>
        </p:nvGrpSpPr>
        <p:grpSpPr>
          <a:xfrm>
            <a:off x="8624616" y="149828"/>
            <a:ext cx="2960230" cy="3461129"/>
            <a:chOff x="0" y="0"/>
            <a:chExt cx="5920458" cy="6922256"/>
          </a:xfrm>
        </p:grpSpPr>
        <p:sp>
          <p:nvSpPr>
            <p:cNvPr id="184" name="High performance Optical Magnetic Gradiometers"/>
            <p:cNvSpPr/>
            <p:nvPr/>
          </p:nvSpPr>
          <p:spPr>
            <a:xfrm>
              <a:off x="0" y="0"/>
              <a:ext cx="5920459" cy="929854"/>
            </a:xfrm>
            <a:prstGeom prst="roundRect">
              <a:avLst>
                <a:gd name="adj" fmla="val 0"/>
              </a:avLst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2700" b="1"/>
              </a:lvl1pPr>
            </a:lstStyle>
            <a:p>
              <a:pPr defTabSz="412750" hangingPunct="0"/>
              <a:r>
                <a:rPr sz="1350" kern="0">
                  <a:solidFill>
                    <a:srgbClr val="000000"/>
                  </a:solidFill>
                  <a:latin typeface="Helvetica Neue"/>
                  <a:sym typeface="Helvetica Neue"/>
                </a:rPr>
                <a:t>High performance Optical Magnetic Gradiometers</a:t>
              </a:r>
            </a:p>
          </p:txBody>
        </p:sp>
        <p:pic>
          <p:nvPicPr>
            <p:cNvPr id="185" name="Picture 6" descr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031453"/>
              <a:ext cx="5920459" cy="58908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7" name="Zero field  SERF OPM"/>
          <p:cNvSpPr/>
          <p:nvPr/>
        </p:nvSpPr>
        <p:spPr>
          <a:xfrm>
            <a:off x="259457" y="1371738"/>
            <a:ext cx="2345267" cy="3383805"/>
          </a:xfrm>
          <a:prstGeom prst="roundRect">
            <a:avLst>
              <a:gd name="adj" fmla="val 12580"/>
            </a:avLst>
          </a:prstGeom>
          <a:solidFill>
            <a:srgbClr val="D5D5D5"/>
          </a:solidFill>
          <a:ln w="889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/>
          <a:lstStyle/>
          <a:p>
            <a:pPr algn="ctr" defTabSz="412750" hangingPunct="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600" kern="0">
                <a:solidFill>
                  <a:srgbClr val="000000"/>
                </a:solidFill>
                <a:latin typeface="Helvetica Neue Medium"/>
                <a:sym typeface="Helvetica Neue Medium"/>
              </a:rPr>
              <a:t>Zero field </a:t>
            </a:r>
            <a:br>
              <a:rPr sz="1600" kern="0">
                <a:solidFill>
                  <a:srgbClr val="000000"/>
                </a:solidFill>
                <a:latin typeface="Helvetica Neue Medium"/>
                <a:sym typeface="Helvetica Neue Medium"/>
              </a:rPr>
            </a:br>
            <a:r>
              <a:rPr sz="1600" kern="0">
                <a:solidFill>
                  <a:srgbClr val="000000"/>
                </a:solidFill>
                <a:latin typeface="Helvetica Neue Medium"/>
                <a:sym typeface="Helvetica Neue Medium"/>
              </a:rPr>
              <a:t>SERF OPM</a:t>
            </a:r>
          </a:p>
        </p:txBody>
      </p:sp>
      <p:grpSp>
        <p:nvGrpSpPr>
          <p:cNvPr id="203" name="Group"/>
          <p:cNvGrpSpPr/>
          <p:nvPr/>
        </p:nvGrpSpPr>
        <p:grpSpPr>
          <a:xfrm>
            <a:off x="353927" y="1998609"/>
            <a:ext cx="1416438" cy="2385207"/>
            <a:chOff x="0" y="0"/>
            <a:chExt cx="2832874" cy="4770412"/>
          </a:xfrm>
        </p:grpSpPr>
        <p:sp>
          <p:nvSpPr>
            <p:cNvPr id="188" name="Circle"/>
            <p:cNvSpPr/>
            <p:nvPr/>
          </p:nvSpPr>
          <p:spPr>
            <a:xfrm>
              <a:off x="0" y="654846"/>
              <a:ext cx="2591674" cy="2591674"/>
            </a:xfrm>
            <a:prstGeom prst="ellipse">
              <a:avLst/>
            </a:prstGeom>
            <a:solidFill>
              <a:srgbClr val="F1F1F1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66" hangingPunct="0">
                <a:defRPr sz="3800" b="1">
                  <a:latin typeface="Cronos Pro"/>
                  <a:ea typeface="Cronos Pro"/>
                  <a:cs typeface="Cronos Pro"/>
                  <a:sym typeface="Cronos Pro"/>
                </a:defRPr>
              </a:pPr>
              <a:endParaRPr sz="1900" b="1" kern="0">
                <a:solidFill>
                  <a:srgbClr val="000000"/>
                </a:solidFill>
                <a:latin typeface="Cronos Pro"/>
                <a:sym typeface="Cronos Pro"/>
              </a:endParaRPr>
            </a:p>
          </p:txBody>
        </p:sp>
        <p:grpSp>
          <p:nvGrpSpPr>
            <p:cNvPr id="191" name="Group"/>
            <p:cNvGrpSpPr/>
            <p:nvPr/>
          </p:nvGrpSpPr>
          <p:grpSpPr>
            <a:xfrm>
              <a:off x="1570688" y="1868267"/>
              <a:ext cx="295425" cy="295425"/>
              <a:chOff x="0" y="0"/>
              <a:chExt cx="295424" cy="295423"/>
            </a:xfrm>
          </p:grpSpPr>
          <p:sp>
            <p:nvSpPr>
              <p:cNvPr id="189" name="Circle"/>
              <p:cNvSpPr/>
              <p:nvPr/>
            </p:nvSpPr>
            <p:spPr>
              <a:xfrm>
                <a:off x="0" y="0"/>
                <a:ext cx="295425" cy="295424"/>
              </a:xfrm>
              <a:prstGeom prst="ellipse">
                <a:avLst/>
              </a:prstGeom>
              <a:noFill/>
              <a:ln w="25400" cap="flat">
                <a:solidFill>
                  <a:srgbClr val="868EC2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66" hangingPunct="0">
                  <a:defRPr sz="3800" b="1">
                    <a:solidFill>
                      <a:srgbClr val="868EC2"/>
                    </a:solidFill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endParaRPr sz="1900" b="1" kern="0">
                  <a:solidFill>
                    <a:srgbClr val="868EC2"/>
                  </a:solidFill>
                  <a:latin typeface="Cronos Pro"/>
                  <a:sym typeface="Cronos Pro"/>
                </a:endParaRPr>
              </a:p>
            </p:txBody>
          </p:sp>
          <p:sp>
            <p:nvSpPr>
              <p:cNvPr id="190" name="Circle"/>
              <p:cNvSpPr/>
              <p:nvPr/>
            </p:nvSpPr>
            <p:spPr>
              <a:xfrm>
                <a:off x="97918" y="97920"/>
                <a:ext cx="102801" cy="102791"/>
              </a:xfrm>
              <a:prstGeom prst="ellipse">
                <a:avLst/>
              </a:prstGeom>
              <a:solidFill>
                <a:srgbClr val="868EC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66" hangingPunct="0">
                  <a:defRPr b="1">
                    <a:solidFill>
                      <a:srgbClr val="868EC2"/>
                    </a:solidFill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endParaRPr sz="2400" b="1" kern="0">
                  <a:solidFill>
                    <a:srgbClr val="868EC2"/>
                  </a:solidFill>
                  <a:latin typeface="Cronos Pro"/>
                  <a:sym typeface="Cronos Pro"/>
                </a:endParaRPr>
              </a:p>
            </p:txBody>
          </p:sp>
        </p:grpSp>
        <p:sp>
          <p:nvSpPr>
            <p:cNvPr id="192" name="By"/>
            <p:cNvSpPr txBox="1"/>
            <p:nvPr/>
          </p:nvSpPr>
          <p:spPr>
            <a:xfrm>
              <a:off x="1790313" y="1860768"/>
              <a:ext cx="590849" cy="66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4648" tIns="44648" rIns="44648" bIns="44648" numCol="1" anchor="t">
              <a:noAutofit/>
            </a:bodyPr>
            <a:lstStyle/>
            <a:p>
              <a:pPr algn="ctr" defTabSz="410766" hangingPunct="0">
                <a:spcBef>
                  <a:spcPts val="550"/>
                </a:spcBef>
                <a:defRPr sz="3200" b="1">
                  <a:solidFill>
                    <a:srgbClr val="868EC2"/>
                  </a:solidFill>
                  <a:latin typeface="Cronos Pro"/>
                  <a:ea typeface="Cronos Pro"/>
                  <a:cs typeface="Cronos Pro"/>
                  <a:sym typeface="Cronos Pro"/>
                </a:defRPr>
              </a:pPr>
              <a:r>
                <a:rPr sz="1600" b="1" kern="0">
                  <a:solidFill>
                    <a:srgbClr val="868EC2"/>
                  </a:solidFill>
                  <a:latin typeface="Cronos Pro"/>
                  <a:sym typeface="Cronos Pro"/>
                </a:rPr>
                <a:t>B</a:t>
              </a:r>
              <a:r>
                <a:rPr sz="1600" b="1" kern="0" baseline="-5999">
                  <a:solidFill>
                    <a:srgbClr val="868EC2"/>
                  </a:solidFill>
                  <a:latin typeface="Cronos Pro"/>
                  <a:sym typeface="Cronos Pro"/>
                </a:rPr>
                <a:t>y</a:t>
              </a:r>
            </a:p>
          </p:txBody>
        </p:sp>
        <p:sp>
          <p:nvSpPr>
            <p:cNvPr id="193" name="σ+ Light"/>
            <p:cNvSpPr/>
            <p:nvPr/>
          </p:nvSpPr>
          <p:spPr>
            <a:xfrm rot="16200000">
              <a:off x="341738" y="3317738"/>
              <a:ext cx="1908196" cy="997154"/>
            </a:xfrm>
            <a:prstGeom prst="rightArrow">
              <a:avLst>
                <a:gd name="adj1" fmla="val 78802"/>
                <a:gd name="adj2" fmla="val 74684"/>
              </a:avLst>
            </a:prstGeom>
            <a:solidFill>
              <a:srgbClr val="FF574C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66" hangingPunct="0">
                <a:defRPr sz="2500" b="1">
                  <a:solidFill>
                    <a:srgbClr val="FFFFFF"/>
                  </a:solidFill>
                  <a:effectLst>
                    <a:outerShdw blurRad="38100" dist="25400" dir="2700000" rotWithShape="0">
                      <a:srgbClr val="000000">
                        <a:alpha val="86000"/>
                      </a:srgbClr>
                    </a:outerShdw>
                  </a:effectLst>
                  <a:latin typeface="Cronos Pro"/>
                  <a:ea typeface="Cronos Pro"/>
                  <a:cs typeface="Cronos Pro"/>
                  <a:sym typeface="Cronos Pro"/>
                </a:defRPr>
              </a:pPr>
              <a:r>
                <a:rPr sz="1250" b="1" kern="0">
                  <a:solidFill>
                    <a:srgbClr val="FFFFFF"/>
                  </a:solidFill>
                  <a:effectLst>
                    <a:outerShdw blurRad="38100" dist="25400" dir="2700000" rotWithShape="0">
                      <a:srgbClr val="000000">
                        <a:alpha val="86000"/>
                      </a:srgbClr>
                    </a:outerShdw>
                  </a:effectLst>
                  <a:latin typeface="Cronos Pro"/>
                  <a:sym typeface="Cronos Pro"/>
                </a:rPr>
                <a:t>σ</a:t>
              </a:r>
              <a:r>
                <a:rPr sz="1250" b="1" kern="0" baseline="-5999">
                  <a:solidFill>
                    <a:srgbClr val="FFFFFF"/>
                  </a:solidFill>
                  <a:effectLst>
                    <a:outerShdw blurRad="38100" dist="25400" dir="2700000" rotWithShape="0">
                      <a:srgbClr val="000000">
                        <a:alpha val="86000"/>
                      </a:srgbClr>
                    </a:outerShdw>
                  </a:effectLst>
                  <a:latin typeface="Cronos Pro"/>
                  <a:sym typeface="Cronos Pro"/>
                </a:rPr>
                <a:t>+</a:t>
              </a:r>
              <a:r>
                <a:rPr sz="1250" b="1" kern="0">
                  <a:solidFill>
                    <a:srgbClr val="FFFFFF"/>
                  </a:solidFill>
                  <a:effectLst>
                    <a:outerShdw blurRad="38100" dist="25400" dir="2700000" rotWithShape="0">
                      <a:srgbClr val="000000">
                        <a:alpha val="86000"/>
                      </a:srgbClr>
                    </a:outerShdw>
                  </a:effectLst>
                  <a:latin typeface="Cronos Pro"/>
                  <a:sym typeface="Cronos Pro"/>
                </a:rPr>
                <a:t> Light</a:t>
              </a:r>
            </a:p>
          </p:txBody>
        </p:sp>
        <p:sp>
          <p:nvSpPr>
            <p:cNvPr id="194" name="Line"/>
            <p:cNvSpPr/>
            <p:nvPr/>
          </p:nvSpPr>
          <p:spPr>
            <a:xfrm flipV="1">
              <a:off x="1295837" y="479581"/>
              <a:ext cx="1" cy="17027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1219169" hangingPunct="0">
                <a:lnSpc>
                  <a:spcPct val="90000"/>
                </a:lnSpc>
                <a:spcBef>
                  <a:spcPts val="2250"/>
                </a:spcBef>
              </a:pPr>
              <a:endParaRPr sz="2400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grpSp>
          <p:nvGrpSpPr>
            <p:cNvPr id="201" name="Group"/>
            <p:cNvGrpSpPr/>
            <p:nvPr/>
          </p:nvGrpSpPr>
          <p:grpSpPr>
            <a:xfrm rot="973550">
              <a:off x="669069" y="500906"/>
              <a:ext cx="1210692" cy="2288217"/>
              <a:chOff x="0" y="0"/>
              <a:chExt cx="1210690" cy="2288216"/>
            </a:xfrm>
          </p:grpSpPr>
          <p:sp>
            <p:nvSpPr>
              <p:cNvPr id="195" name="Line"/>
              <p:cNvSpPr/>
              <p:nvPr/>
            </p:nvSpPr>
            <p:spPr>
              <a:xfrm rot="1318718">
                <a:off x="782091" y="646359"/>
                <a:ext cx="295425" cy="26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6" extrusionOk="0">
                    <a:moveTo>
                      <a:pt x="0" y="20996"/>
                    </a:moveTo>
                    <a:cubicBezTo>
                      <a:pt x="3309" y="7713"/>
                      <a:pt x="6797" y="629"/>
                      <a:pt x="10318" y="40"/>
                    </a:cubicBezTo>
                    <a:cubicBezTo>
                      <a:pt x="14163" y="-604"/>
                      <a:pt x="17987" y="6498"/>
                      <a:pt x="21600" y="20996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stealth" w="med" len="med"/>
              </a:ln>
              <a:effectLst>
                <a:outerShdw blurRad="50800" dir="2700000" rotWithShape="0">
                  <a:srgbClr val="FFFFFF">
                    <a:alpha val="75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 defTabSz="410766" hangingPunct="0">
                  <a:defRPr sz="3800" b="1"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endParaRPr sz="1900" b="1" kern="0">
                  <a:solidFill>
                    <a:srgbClr val="000000"/>
                  </a:solidFill>
                  <a:latin typeface="Cronos Pro"/>
                  <a:sym typeface="Cronos Pro"/>
                </a:endParaRPr>
              </a:p>
            </p:txBody>
          </p:sp>
          <p:sp>
            <p:nvSpPr>
              <p:cNvPr id="196" name="Line"/>
              <p:cNvSpPr/>
              <p:nvPr/>
            </p:nvSpPr>
            <p:spPr>
              <a:xfrm rot="12895182">
                <a:off x="-19134" y="2078717"/>
                <a:ext cx="295425" cy="260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6" extrusionOk="0">
                    <a:moveTo>
                      <a:pt x="0" y="20996"/>
                    </a:moveTo>
                    <a:cubicBezTo>
                      <a:pt x="3309" y="7713"/>
                      <a:pt x="6797" y="629"/>
                      <a:pt x="10318" y="40"/>
                    </a:cubicBezTo>
                    <a:cubicBezTo>
                      <a:pt x="14163" y="-604"/>
                      <a:pt x="17987" y="6498"/>
                      <a:pt x="21600" y="20996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stealth" w="med" len="med"/>
              </a:ln>
              <a:effectLst>
                <a:outerShdw blurRad="50800" dir="2700000" rotWithShape="0">
                  <a:srgbClr val="FFFFFF">
                    <a:alpha val="75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 defTabSz="410766" hangingPunct="0">
                  <a:defRPr sz="3800" b="1"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endParaRPr sz="1900" b="1" kern="0">
                  <a:solidFill>
                    <a:srgbClr val="000000"/>
                  </a:solidFill>
                  <a:latin typeface="Cronos Pro"/>
                  <a:sym typeface="Cronos Pro"/>
                </a:endParaRPr>
              </a:p>
            </p:txBody>
          </p:sp>
          <p:sp>
            <p:nvSpPr>
              <p:cNvPr id="197" name="Line"/>
              <p:cNvSpPr/>
              <p:nvPr/>
            </p:nvSpPr>
            <p:spPr>
              <a:xfrm flipV="1">
                <a:off x="643543" y="-1"/>
                <a:ext cx="173993" cy="153827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defTabSz="1219169" hangingPunct="0">
                  <a:lnSpc>
                    <a:spcPct val="90000"/>
                  </a:lnSpc>
                  <a:spcBef>
                    <a:spcPts val="2250"/>
                  </a:spcBef>
                </a:pPr>
                <a:endParaRPr sz="2400" kern="0">
                  <a:solidFill>
                    <a:srgbClr val="000000"/>
                  </a:solidFill>
                  <a:latin typeface="Helvetica Neue"/>
                  <a:sym typeface="Helvetica Neue"/>
                </a:endParaRPr>
              </a:p>
            </p:txBody>
          </p:sp>
          <p:grpSp>
            <p:nvGrpSpPr>
              <p:cNvPr id="200" name="Group"/>
              <p:cNvGrpSpPr/>
              <p:nvPr/>
            </p:nvGrpSpPr>
            <p:grpSpPr>
              <a:xfrm rot="16709670">
                <a:off x="-172221" y="959642"/>
                <a:ext cx="1611404" cy="926558"/>
                <a:chOff x="0" y="0"/>
                <a:chExt cx="1611402" cy="926556"/>
              </a:xfrm>
            </p:grpSpPr>
            <p:sp>
              <p:nvSpPr>
                <p:cNvPr id="198" name="Arrow"/>
                <p:cNvSpPr/>
                <p:nvPr/>
              </p:nvSpPr>
              <p:spPr>
                <a:xfrm>
                  <a:off x="0" y="0"/>
                  <a:ext cx="1611403" cy="926557"/>
                </a:xfrm>
                <a:prstGeom prst="rightArrow">
                  <a:avLst>
                    <a:gd name="adj1" fmla="val 51284"/>
                    <a:gd name="adj2" fmla="val 60035"/>
                  </a:avLst>
                </a:prstGeom>
                <a:solidFill>
                  <a:srgbClr val="FFFDD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66" hangingPunct="0">
                    <a:defRPr sz="3800" b="1">
                      <a:latin typeface="Cronos Pro"/>
                      <a:ea typeface="Cronos Pro"/>
                      <a:cs typeface="Cronos Pro"/>
                      <a:sym typeface="Cronos Pro"/>
                    </a:defRPr>
                  </a:pPr>
                  <a:endParaRPr sz="1900" b="1" kern="0">
                    <a:solidFill>
                      <a:srgbClr val="000000"/>
                    </a:solidFill>
                    <a:latin typeface="Cronos Pro"/>
                    <a:sym typeface="Cronos Pro"/>
                  </a:endParaRPr>
                </a:p>
              </p:txBody>
            </p:sp>
            <p:sp>
              <p:nvSpPr>
                <p:cNvPr id="199" name="87Rb Spin"/>
                <p:cNvSpPr txBox="1"/>
                <p:nvPr/>
              </p:nvSpPr>
              <p:spPr>
                <a:xfrm>
                  <a:off x="272463" y="281995"/>
                  <a:ext cx="1006533" cy="36537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4648" tIns="44648" rIns="44648" bIns="44648" numCol="1" anchor="t">
                  <a:noAutofit/>
                </a:bodyPr>
                <a:lstStyle/>
                <a:p>
                  <a:pPr algn="ctr" defTabSz="410766" hangingPunct="0">
                    <a:defRPr sz="1600" b="1">
                      <a:latin typeface="Cronos Pro"/>
                      <a:ea typeface="Cronos Pro"/>
                      <a:cs typeface="Cronos Pro"/>
                      <a:sym typeface="Cronos Pro"/>
                    </a:defRPr>
                  </a:pPr>
                  <a:r>
                    <a:rPr sz="800" b="1" kern="0" baseline="31999">
                      <a:solidFill>
                        <a:srgbClr val="000000"/>
                      </a:solidFill>
                      <a:latin typeface="Cronos Pro"/>
                      <a:sym typeface="Cronos Pro"/>
                    </a:rPr>
                    <a:t>87</a:t>
                  </a:r>
                  <a:r>
                    <a:rPr sz="800" b="1" kern="0">
                      <a:solidFill>
                        <a:srgbClr val="000000"/>
                      </a:solidFill>
                      <a:latin typeface="Cronos Pro"/>
                      <a:sym typeface="Cronos Pro"/>
                    </a:rPr>
                    <a:t>Rb Spin</a:t>
                  </a:r>
                </a:p>
              </p:txBody>
            </p:sp>
          </p:grpSp>
        </p:grpSp>
        <p:sp>
          <p:nvSpPr>
            <p:cNvPr id="202" name="θ∝B"/>
            <p:cNvSpPr txBox="1"/>
            <p:nvPr/>
          </p:nvSpPr>
          <p:spPr>
            <a:xfrm>
              <a:off x="1338602" y="0"/>
              <a:ext cx="1494273" cy="66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4648" tIns="44648" rIns="44648" bIns="44648" numCol="1" anchor="t">
              <a:noAutofit/>
            </a:bodyPr>
            <a:lstStyle>
              <a:lvl1pPr defTabSz="825500">
                <a:lnSpc>
                  <a:spcPct val="100000"/>
                </a:lnSpc>
                <a:spcBef>
                  <a:spcPts val="0"/>
                </a:spcBef>
                <a:defRPr sz="3600" i="1"/>
              </a:lvl1pPr>
            </a:lstStyle>
            <a:p>
              <a:pPr defTabSz="412750" hangingPunct="0"/>
              <a:r>
                <a:rPr sz="1800" kern="0">
                  <a:solidFill>
                    <a:srgbClr val="000000"/>
                  </a:solidFill>
                  <a:latin typeface="Helvetica Neue"/>
                  <a:sym typeface="Helvetica Neue"/>
                </a:rPr>
                <a:t>θ∝B</a:t>
              </a:r>
            </a:p>
          </p:txBody>
        </p:sp>
      </p:grpSp>
      <p:sp>
        <p:nvSpPr>
          <p:cNvPr id="204" name="Measure…"/>
          <p:cNvSpPr txBox="1"/>
          <p:nvPr/>
        </p:nvSpPr>
        <p:spPr>
          <a:xfrm>
            <a:off x="1659131" y="2640316"/>
            <a:ext cx="907300" cy="466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defRPr sz="2700" b="1"/>
            </a:pPr>
            <a:r>
              <a:rPr sz="1350" b="1" kern="0">
                <a:solidFill>
                  <a:srgbClr val="000000"/>
                </a:solidFill>
                <a:latin typeface="Helvetica Neue"/>
                <a:sym typeface="Helvetica Neue"/>
              </a:rPr>
              <a:t>Measure </a:t>
            </a:r>
          </a:p>
          <a:p>
            <a:pPr defTabSz="412750" hangingPunct="0">
              <a:defRPr sz="2700" b="1"/>
            </a:pPr>
            <a:r>
              <a:rPr sz="1350" b="1" i="1" kern="0">
                <a:solidFill>
                  <a:srgbClr val="000000"/>
                </a:solidFill>
                <a:latin typeface="Helvetica Neue"/>
                <a:sym typeface="Helvetica Neue"/>
              </a:rPr>
              <a:t>spin angle</a:t>
            </a:r>
          </a:p>
        </p:txBody>
      </p:sp>
      <p:sp>
        <p:nvSpPr>
          <p:cNvPr id="205" name="Measure…"/>
          <p:cNvSpPr txBox="1"/>
          <p:nvPr/>
        </p:nvSpPr>
        <p:spPr>
          <a:xfrm>
            <a:off x="6397276" y="2623063"/>
            <a:ext cx="1282402" cy="466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defRPr sz="2700" b="1"/>
            </a:pPr>
            <a:r>
              <a:rPr sz="1350" b="1" kern="0">
                <a:solidFill>
                  <a:srgbClr val="000000"/>
                </a:solidFill>
                <a:latin typeface="Helvetica Neue"/>
                <a:sym typeface="Helvetica Neue"/>
              </a:rPr>
              <a:t>Measure </a:t>
            </a:r>
          </a:p>
          <a:p>
            <a:pPr defTabSz="412750" hangingPunct="0">
              <a:defRPr sz="2700" b="1"/>
            </a:pPr>
            <a:r>
              <a:rPr sz="1350" b="1" i="1" kern="0">
                <a:solidFill>
                  <a:srgbClr val="000000"/>
                </a:solidFill>
                <a:latin typeface="Helvetica Neue"/>
                <a:sym typeface="Helvetica Neue"/>
              </a:rPr>
              <a:t>spin frequency</a:t>
            </a:r>
          </a:p>
        </p:txBody>
      </p:sp>
      <p:sp>
        <p:nvSpPr>
          <p:cNvPr id="206" name="Arrow"/>
          <p:cNvSpPr/>
          <p:nvPr/>
        </p:nvSpPr>
        <p:spPr>
          <a:xfrm>
            <a:off x="2272373" y="3453546"/>
            <a:ext cx="1081486" cy="635001"/>
          </a:xfrm>
          <a:prstGeom prst="rightArrow">
            <a:avLst>
              <a:gd name="adj1" fmla="val 67223"/>
              <a:gd name="adj2" fmla="val 57912"/>
            </a:avLst>
          </a:prstGeom>
          <a:ln w="88900">
            <a:solidFill>
              <a:srgbClr val="5E5E5E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grpSp>
        <p:nvGrpSpPr>
          <p:cNvPr id="228" name="Group"/>
          <p:cNvGrpSpPr/>
          <p:nvPr/>
        </p:nvGrpSpPr>
        <p:grpSpPr>
          <a:xfrm>
            <a:off x="3439864" y="1699935"/>
            <a:ext cx="4144675" cy="2446502"/>
            <a:chOff x="0" y="-48691"/>
            <a:chExt cx="8289348" cy="4893002"/>
          </a:xfrm>
        </p:grpSpPr>
        <p:grpSp>
          <p:nvGrpSpPr>
            <p:cNvPr id="219" name="Group"/>
            <p:cNvGrpSpPr/>
            <p:nvPr/>
          </p:nvGrpSpPr>
          <p:grpSpPr>
            <a:xfrm>
              <a:off x="2961932" y="1126318"/>
              <a:ext cx="2848897" cy="2591674"/>
              <a:chOff x="0" y="0"/>
              <a:chExt cx="2848896" cy="2591673"/>
            </a:xfrm>
          </p:grpSpPr>
          <p:sp>
            <p:nvSpPr>
              <p:cNvPr id="207" name="Circle"/>
              <p:cNvSpPr/>
              <p:nvPr/>
            </p:nvSpPr>
            <p:spPr>
              <a:xfrm>
                <a:off x="257223" y="0"/>
                <a:ext cx="2591674" cy="2591674"/>
              </a:xfrm>
              <a:prstGeom prst="ellipse">
                <a:avLst/>
              </a:prstGeom>
              <a:solidFill>
                <a:srgbClr val="F1F1F1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66" hangingPunct="0">
                  <a:defRPr sz="3800" b="1"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endParaRPr sz="1900" b="1" kern="0">
                  <a:solidFill>
                    <a:srgbClr val="000000"/>
                  </a:solidFill>
                  <a:latin typeface="Cronos Pro"/>
                  <a:sym typeface="Cronos Pro"/>
                </a:endParaRPr>
              </a:p>
            </p:txBody>
          </p:sp>
          <p:grpSp>
            <p:nvGrpSpPr>
              <p:cNvPr id="210" name="Group"/>
              <p:cNvGrpSpPr/>
              <p:nvPr/>
            </p:nvGrpSpPr>
            <p:grpSpPr>
              <a:xfrm rot="16709670">
                <a:off x="754072" y="805701"/>
                <a:ext cx="1611404" cy="926558"/>
                <a:chOff x="0" y="0"/>
                <a:chExt cx="1611402" cy="926556"/>
              </a:xfrm>
            </p:grpSpPr>
            <p:sp>
              <p:nvSpPr>
                <p:cNvPr id="208" name="Arrow"/>
                <p:cNvSpPr/>
                <p:nvPr/>
              </p:nvSpPr>
              <p:spPr>
                <a:xfrm>
                  <a:off x="0" y="0"/>
                  <a:ext cx="1611403" cy="926557"/>
                </a:xfrm>
                <a:prstGeom prst="rightArrow">
                  <a:avLst>
                    <a:gd name="adj1" fmla="val 51284"/>
                    <a:gd name="adj2" fmla="val 60035"/>
                  </a:avLst>
                </a:prstGeom>
                <a:solidFill>
                  <a:srgbClr val="FFFDD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66" hangingPunct="0">
                    <a:defRPr sz="3800" b="1">
                      <a:latin typeface="Cronos Pro"/>
                      <a:ea typeface="Cronos Pro"/>
                      <a:cs typeface="Cronos Pro"/>
                      <a:sym typeface="Cronos Pro"/>
                    </a:defRPr>
                  </a:pPr>
                  <a:endParaRPr sz="1900" b="1" kern="0">
                    <a:solidFill>
                      <a:srgbClr val="000000"/>
                    </a:solidFill>
                    <a:latin typeface="Cronos Pro"/>
                    <a:sym typeface="Cronos Pro"/>
                  </a:endParaRPr>
                </a:p>
              </p:txBody>
            </p:sp>
            <p:sp>
              <p:nvSpPr>
                <p:cNvPr id="209" name="87Rb Spin"/>
                <p:cNvSpPr txBox="1"/>
                <p:nvPr/>
              </p:nvSpPr>
              <p:spPr>
                <a:xfrm>
                  <a:off x="272463" y="281995"/>
                  <a:ext cx="1006533" cy="36537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4648" tIns="44648" rIns="44648" bIns="44648" numCol="1" anchor="t">
                  <a:noAutofit/>
                </a:bodyPr>
                <a:lstStyle/>
                <a:p>
                  <a:pPr algn="ctr" defTabSz="410766" hangingPunct="0">
                    <a:defRPr sz="1600" b="1">
                      <a:latin typeface="Cronos Pro"/>
                      <a:ea typeface="Cronos Pro"/>
                      <a:cs typeface="Cronos Pro"/>
                      <a:sym typeface="Cronos Pro"/>
                    </a:defRPr>
                  </a:pPr>
                  <a:r>
                    <a:rPr sz="800" b="1" kern="0" baseline="31999">
                      <a:solidFill>
                        <a:srgbClr val="000000"/>
                      </a:solidFill>
                      <a:latin typeface="Cronos Pro"/>
                      <a:sym typeface="Cronos Pro"/>
                    </a:rPr>
                    <a:t>87</a:t>
                  </a:r>
                  <a:r>
                    <a:rPr sz="800" b="1" kern="0">
                      <a:solidFill>
                        <a:srgbClr val="000000"/>
                      </a:solidFill>
                      <a:latin typeface="Cronos Pro"/>
                      <a:sym typeface="Cronos Pro"/>
                    </a:rPr>
                    <a:t>Rb Spin</a:t>
                  </a:r>
                </a:p>
              </p:txBody>
            </p:sp>
          </p:grpSp>
          <p:sp>
            <p:nvSpPr>
              <p:cNvPr id="211" name="Probe"/>
              <p:cNvSpPr/>
              <p:nvPr/>
            </p:nvSpPr>
            <p:spPr>
              <a:xfrm>
                <a:off x="0" y="832558"/>
                <a:ext cx="1232621" cy="926557"/>
              </a:xfrm>
              <a:prstGeom prst="rightArrow">
                <a:avLst>
                  <a:gd name="adj1" fmla="val 56295"/>
                  <a:gd name="adj2" fmla="val 69673"/>
                </a:avLst>
              </a:prstGeom>
              <a:solidFill>
                <a:srgbClr val="FF574C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821531">
                  <a:lnSpc>
                    <a:spcPct val="100000"/>
                  </a:lnSpc>
                  <a:spcBef>
                    <a:spcPts val="0"/>
                  </a:spcBef>
                  <a:defRPr sz="2300" b="1">
                    <a:solidFill>
                      <a:srgbClr val="FFFFFF"/>
                    </a:solidFill>
                    <a:effectLst>
                      <a:outerShdw blurRad="38100" dist="25400" dir="2700000" rotWithShape="0">
                        <a:srgbClr val="000000">
                          <a:alpha val="86000"/>
                        </a:srgbClr>
                      </a:outerShdw>
                    </a:effectLst>
                    <a:latin typeface="Cronos Pro"/>
                    <a:ea typeface="Cronos Pro"/>
                    <a:cs typeface="Cronos Pro"/>
                    <a:sym typeface="Cronos Pro"/>
                  </a:defRPr>
                </a:lvl1pPr>
              </a:lstStyle>
              <a:p>
                <a:pPr defTabSz="410766" hangingPunct="0"/>
                <a:r>
                  <a:rPr sz="1150" kern="0"/>
                  <a:t>Probe</a:t>
                </a:r>
              </a:p>
            </p:txBody>
          </p:sp>
          <p:sp>
            <p:nvSpPr>
              <p:cNvPr id="212" name="Line"/>
              <p:cNvSpPr/>
              <p:nvPr/>
            </p:nvSpPr>
            <p:spPr>
              <a:xfrm>
                <a:off x="887859" y="1100911"/>
                <a:ext cx="1" cy="364279"/>
              </a:xfrm>
              <a:prstGeom prst="line">
                <a:avLst/>
              </a:prstGeom>
              <a:noFill/>
              <a:ln w="25400" cap="flat">
                <a:solidFill>
                  <a:srgbClr val="FFFFFF"/>
                </a:solidFill>
                <a:prstDash val="solid"/>
                <a:miter lim="400000"/>
                <a:headEnd type="arrow" w="med" len="med"/>
                <a:tailEnd type="arrow" w="med" len="med"/>
              </a:ln>
              <a:effectLst>
                <a:outerShdw blurRad="50800" dist="25400" dir="2700000" rotWithShape="0">
                  <a:srgbClr val="000000">
                    <a:alpha val="86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1469" hangingPunct="0">
                  <a:defRPr sz="1600"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endParaRPr sz="800" kern="0">
                  <a:solidFill>
                    <a:srgbClr val="000000"/>
                  </a:solidFill>
                  <a:latin typeface="Cronos Pro"/>
                  <a:sym typeface="Cronos Pro"/>
                </a:endParaRPr>
              </a:p>
            </p:txBody>
          </p:sp>
          <p:grpSp>
            <p:nvGrpSpPr>
              <p:cNvPr id="215" name="Group"/>
              <p:cNvGrpSpPr/>
              <p:nvPr/>
            </p:nvGrpSpPr>
            <p:grpSpPr>
              <a:xfrm>
                <a:off x="1827912" y="1213420"/>
                <a:ext cx="295425" cy="295425"/>
                <a:chOff x="0" y="0"/>
                <a:chExt cx="295424" cy="295423"/>
              </a:xfrm>
            </p:grpSpPr>
            <p:sp>
              <p:nvSpPr>
                <p:cNvPr id="213" name="Circle"/>
                <p:cNvSpPr/>
                <p:nvPr/>
              </p:nvSpPr>
              <p:spPr>
                <a:xfrm>
                  <a:off x="0" y="0"/>
                  <a:ext cx="295425" cy="295424"/>
                </a:xfrm>
                <a:prstGeom prst="ellipse">
                  <a:avLst/>
                </a:prstGeom>
                <a:noFill/>
                <a:ln w="25400" cap="flat">
                  <a:solidFill>
                    <a:srgbClr val="868EC2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66" hangingPunct="0">
                    <a:defRPr sz="3800" b="1">
                      <a:solidFill>
                        <a:srgbClr val="868EC2"/>
                      </a:solidFill>
                      <a:latin typeface="Cronos Pro"/>
                      <a:ea typeface="Cronos Pro"/>
                      <a:cs typeface="Cronos Pro"/>
                      <a:sym typeface="Cronos Pro"/>
                    </a:defRPr>
                  </a:pPr>
                  <a:endParaRPr sz="1900" b="1" kern="0">
                    <a:solidFill>
                      <a:srgbClr val="868EC2"/>
                    </a:solidFill>
                    <a:latin typeface="Cronos Pro"/>
                    <a:sym typeface="Cronos Pro"/>
                  </a:endParaRPr>
                </a:p>
              </p:txBody>
            </p:sp>
            <p:sp>
              <p:nvSpPr>
                <p:cNvPr id="214" name="Circle"/>
                <p:cNvSpPr/>
                <p:nvPr/>
              </p:nvSpPr>
              <p:spPr>
                <a:xfrm>
                  <a:off x="97918" y="97920"/>
                  <a:ext cx="102801" cy="102791"/>
                </a:xfrm>
                <a:prstGeom prst="ellipse">
                  <a:avLst/>
                </a:prstGeom>
                <a:solidFill>
                  <a:srgbClr val="868EC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66" hangingPunct="0">
                    <a:defRPr b="1">
                      <a:solidFill>
                        <a:srgbClr val="868EC2"/>
                      </a:solidFill>
                      <a:latin typeface="Cronos Pro"/>
                      <a:ea typeface="Cronos Pro"/>
                      <a:cs typeface="Cronos Pro"/>
                      <a:sym typeface="Cronos Pro"/>
                    </a:defRPr>
                  </a:pPr>
                  <a:endParaRPr sz="2400" b="1" kern="0">
                    <a:solidFill>
                      <a:srgbClr val="868EC2"/>
                    </a:solidFill>
                    <a:latin typeface="Cronos Pro"/>
                    <a:sym typeface="Cronos Pro"/>
                  </a:endParaRPr>
                </a:p>
              </p:txBody>
            </p:sp>
          </p:grpSp>
          <p:sp>
            <p:nvSpPr>
              <p:cNvPr id="216" name="By"/>
              <p:cNvSpPr txBox="1"/>
              <p:nvPr/>
            </p:nvSpPr>
            <p:spPr>
              <a:xfrm>
                <a:off x="2047537" y="1205921"/>
                <a:ext cx="590848" cy="5237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4648" tIns="44648" rIns="44648" bIns="44648" numCol="1" anchor="t">
                <a:noAutofit/>
              </a:bodyPr>
              <a:lstStyle/>
              <a:p>
                <a:pPr algn="ctr" defTabSz="410766" hangingPunct="0">
                  <a:spcBef>
                    <a:spcPts val="550"/>
                  </a:spcBef>
                  <a:defRPr sz="3200" b="1">
                    <a:solidFill>
                      <a:srgbClr val="868EC2"/>
                    </a:solidFill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r>
                  <a:rPr sz="1600" b="1" kern="0">
                    <a:solidFill>
                      <a:srgbClr val="868EC2"/>
                    </a:solidFill>
                    <a:latin typeface="Cronos Pro"/>
                    <a:sym typeface="Cronos Pro"/>
                  </a:rPr>
                  <a:t>B</a:t>
                </a:r>
                <a:r>
                  <a:rPr sz="1600" b="1" kern="0" baseline="-5999">
                    <a:solidFill>
                      <a:srgbClr val="868EC2"/>
                    </a:solidFill>
                    <a:latin typeface="Cronos Pro"/>
                    <a:sym typeface="Cronos Pro"/>
                  </a:rPr>
                  <a:t>y</a:t>
                </a:r>
              </a:p>
            </p:txBody>
          </p:sp>
          <p:sp>
            <p:nvSpPr>
              <p:cNvPr id="217" name="Line"/>
              <p:cNvSpPr/>
              <p:nvPr/>
            </p:nvSpPr>
            <p:spPr>
              <a:xfrm rot="1318718">
                <a:off x="1708384" y="492419"/>
                <a:ext cx="295425" cy="260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6" extrusionOk="0">
                    <a:moveTo>
                      <a:pt x="0" y="20996"/>
                    </a:moveTo>
                    <a:cubicBezTo>
                      <a:pt x="3309" y="7713"/>
                      <a:pt x="6797" y="629"/>
                      <a:pt x="10318" y="40"/>
                    </a:cubicBezTo>
                    <a:cubicBezTo>
                      <a:pt x="14163" y="-604"/>
                      <a:pt x="17987" y="6498"/>
                      <a:pt x="21600" y="20996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stealth" w="med" len="med"/>
              </a:ln>
              <a:effectLst>
                <a:outerShdw blurRad="50800" dir="2700000" rotWithShape="0">
                  <a:srgbClr val="FFFFFF">
                    <a:alpha val="75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 defTabSz="410766" hangingPunct="0">
                  <a:defRPr sz="3800" b="1"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endParaRPr sz="1900" b="1" kern="0">
                  <a:solidFill>
                    <a:srgbClr val="000000"/>
                  </a:solidFill>
                  <a:latin typeface="Cronos Pro"/>
                  <a:sym typeface="Cronos Pro"/>
                </a:endParaRPr>
              </a:p>
            </p:txBody>
          </p:sp>
          <p:sp>
            <p:nvSpPr>
              <p:cNvPr id="218" name="Line"/>
              <p:cNvSpPr/>
              <p:nvPr/>
            </p:nvSpPr>
            <p:spPr>
              <a:xfrm rot="12895182">
                <a:off x="907158" y="1924776"/>
                <a:ext cx="295425" cy="26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6" extrusionOk="0">
                    <a:moveTo>
                      <a:pt x="0" y="20996"/>
                    </a:moveTo>
                    <a:cubicBezTo>
                      <a:pt x="3309" y="7713"/>
                      <a:pt x="6797" y="629"/>
                      <a:pt x="10318" y="40"/>
                    </a:cubicBezTo>
                    <a:cubicBezTo>
                      <a:pt x="14163" y="-604"/>
                      <a:pt x="17987" y="6498"/>
                      <a:pt x="21600" y="20996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stealth" w="med" len="med"/>
              </a:ln>
              <a:effectLst>
                <a:outerShdw blurRad="50800" dir="2700000" rotWithShape="0">
                  <a:srgbClr val="FFFFFF">
                    <a:alpha val="75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 defTabSz="410766" hangingPunct="0">
                  <a:defRPr sz="3800" b="1"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endParaRPr sz="1900" b="1" kern="0">
                  <a:solidFill>
                    <a:srgbClr val="000000"/>
                  </a:solidFill>
                  <a:latin typeface="Cronos Pro"/>
                  <a:sym typeface="Cronos Pro"/>
                </a:endParaRPr>
              </a:p>
            </p:txBody>
          </p:sp>
        </p:grpSp>
        <p:grpSp>
          <p:nvGrpSpPr>
            <p:cNvPr id="225" name="Group"/>
            <p:cNvGrpSpPr/>
            <p:nvPr/>
          </p:nvGrpSpPr>
          <p:grpSpPr>
            <a:xfrm>
              <a:off x="0" y="607377"/>
              <a:ext cx="2710094" cy="4236934"/>
              <a:chOff x="0" y="607377"/>
              <a:chExt cx="2710093" cy="4236933"/>
            </a:xfrm>
          </p:grpSpPr>
          <p:grpSp>
            <p:nvGrpSpPr>
              <p:cNvPr id="223" name="Group"/>
              <p:cNvGrpSpPr/>
              <p:nvPr/>
            </p:nvGrpSpPr>
            <p:grpSpPr>
              <a:xfrm>
                <a:off x="0" y="1117468"/>
                <a:ext cx="2710094" cy="3726843"/>
                <a:chOff x="0" y="0"/>
                <a:chExt cx="2710093" cy="3726842"/>
              </a:xfrm>
            </p:grpSpPr>
            <p:sp>
              <p:nvSpPr>
                <p:cNvPr id="220" name="Circle"/>
                <p:cNvSpPr/>
                <p:nvPr/>
              </p:nvSpPr>
              <p:spPr>
                <a:xfrm>
                  <a:off x="0" y="0"/>
                  <a:ext cx="2710094" cy="2710094"/>
                </a:xfrm>
                <a:prstGeom prst="ellipse">
                  <a:avLst/>
                </a:prstGeom>
                <a:solidFill>
                  <a:srgbClr val="F1F1F1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66" hangingPunct="0">
                    <a:defRPr sz="3800" b="1">
                      <a:latin typeface="Cronos Pro"/>
                      <a:ea typeface="Cronos Pro"/>
                      <a:cs typeface="Cronos Pro"/>
                      <a:sym typeface="Cronos Pro"/>
                    </a:defRPr>
                  </a:pPr>
                  <a:endParaRPr sz="1900" b="1" kern="0">
                    <a:solidFill>
                      <a:srgbClr val="000000"/>
                    </a:solidFill>
                    <a:latin typeface="Cronos Pro"/>
                    <a:sym typeface="Cronos Pro"/>
                  </a:endParaRPr>
                </a:p>
              </p:txBody>
            </p:sp>
            <p:sp>
              <p:nvSpPr>
                <p:cNvPr id="221" name="Group"/>
                <p:cNvSpPr/>
                <p:nvPr/>
              </p:nvSpPr>
              <p:spPr>
                <a:xfrm rot="16200000">
                  <a:off x="512530" y="842516"/>
                  <a:ext cx="1685034" cy="968894"/>
                </a:xfrm>
                <a:prstGeom prst="rightArrow">
                  <a:avLst>
                    <a:gd name="adj1" fmla="val 51284"/>
                    <a:gd name="adj2" fmla="val 60035"/>
                  </a:avLst>
                </a:prstGeom>
                <a:solidFill>
                  <a:srgbClr val="FFFDD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66" hangingPunct="0">
                    <a:defRPr sz="1900" b="1">
                      <a:latin typeface="Cronos Pro"/>
                      <a:ea typeface="Cronos Pro"/>
                      <a:cs typeface="Cronos Pro"/>
                      <a:sym typeface="Cronos Pro"/>
                    </a:defRPr>
                  </a:pPr>
                  <a:r>
                    <a:rPr sz="950" b="1" kern="0" baseline="31999">
                      <a:solidFill>
                        <a:srgbClr val="000000"/>
                      </a:solidFill>
                      <a:latin typeface="Cronos Pro"/>
                      <a:sym typeface="Cronos Pro"/>
                    </a:rPr>
                    <a:t>87</a:t>
                  </a:r>
                  <a:r>
                    <a:rPr sz="950" b="1" kern="0">
                      <a:solidFill>
                        <a:srgbClr val="000000"/>
                      </a:solidFill>
                      <a:latin typeface="Cronos Pro"/>
                      <a:sym typeface="Cronos Pro"/>
                    </a:rPr>
                    <a:t>Rb Spin</a:t>
                  </a:r>
                </a:p>
              </p:txBody>
            </p:sp>
            <p:sp>
              <p:nvSpPr>
                <p:cNvPr id="222" name="σ+ Pump"/>
                <p:cNvSpPr/>
                <p:nvPr/>
              </p:nvSpPr>
              <p:spPr>
                <a:xfrm rot="16200000">
                  <a:off x="427988" y="2315337"/>
                  <a:ext cx="1854118" cy="968895"/>
                </a:xfrm>
                <a:prstGeom prst="rightArrow">
                  <a:avLst>
                    <a:gd name="adj1" fmla="val 78802"/>
                    <a:gd name="adj2" fmla="val 74684"/>
                  </a:avLst>
                </a:prstGeom>
                <a:solidFill>
                  <a:srgbClr val="FF574C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66" hangingPunct="0">
                    <a:defRPr sz="2500" b="1">
                      <a:solidFill>
                        <a:srgbClr val="FFFFFF"/>
                      </a:solidFill>
                      <a:effectLst>
                        <a:outerShdw blurRad="38100" dist="25400" dir="2700000" rotWithShape="0">
                          <a:srgbClr val="000000">
                            <a:alpha val="86000"/>
                          </a:srgbClr>
                        </a:outerShdw>
                      </a:effectLst>
                      <a:latin typeface="Cronos Pro"/>
                      <a:ea typeface="Cronos Pro"/>
                      <a:cs typeface="Cronos Pro"/>
                      <a:sym typeface="Cronos Pro"/>
                    </a:defRPr>
                  </a:pPr>
                  <a:r>
                    <a:rPr sz="1250" b="1" kern="0">
                      <a:solidFill>
                        <a:srgbClr val="FFFFFF"/>
                      </a:solidFill>
                      <a:effectLst>
                        <a:outerShdw blurRad="38100" dist="25400" dir="2700000" rotWithShape="0">
                          <a:srgbClr val="000000">
                            <a:alpha val="86000"/>
                          </a:srgbClr>
                        </a:outerShdw>
                      </a:effectLst>
                      <a:latin typeface="Cronos Pro"/>
                      <a:sym typeface="Cronos Pro"/>
                    </a:rPr>
                    <a:t>σ</a:t>
                  </a:r>
                  <a:r>
                    <a:rPr sz="1250" b="1" kern="0" baseline="-5999">
                      <a:solidFill>
                        <a:srgbClr val="FFFFFF"/>
                      </a:solidFill>
                      <a:effectLst>
                        <a:outerShdw blurRad="38100" dist="25400" dir="2700000" rotWithShape="0">
                          <a:srgbClr val="000000">
                            <a:alpha val="86000"/>
                          </a:srgbClr>
                        </a:outerShdw>
                      </a:effectLst>
                      <a:latin typeface="Cronos Pro"/>
                      <a:sym typeface="Cronos Pro"/>
                    </a:rPr>
                    <a:t>+</a:t>
                  </a:r>
                  <a:r>
                    <a:rPr sz="1250" b="1" kern="0">
                      <a:solidFill>
                        <a:srgbClr val="FFFFFF"/>
                      </a:solidFill>
                      <a:effectLst>
                        <a:outerShdw blurRad="38100" dist="25400" dir="2700000" rotWithShape="0">
                          <a:srgbClr val="000000">
                            <a:alpha val="86000"/>
                          </a:srgbClr>
                        </a:outerShdw>
                      </a:effectLst>
                      <a:latin typeface="Cronos Pro"/>
                      <a:sym typeface="Cronos Pro"/>
                    </a:rPr>
                    <a:t> Pump</a:t>
                  </a:r>
                </a:p>
              </p:txBody>
            </p:sp>
          </p:grpSp>
          <p:sp>
            <p:nvSpPr>
              <p:cNvPr id="224" name="Pump…"/>
              <p:cNvSpPr/>
              <p:nvPr/>
            </p:nvSpPr>
            <p:spPr>
              <a:xfrm>
                <a:off x="1355046" y="607377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/>
              <a:p>
                <a:pPr algn="ctr" defTabSz="410766" hangingPunct="0">
                  <a:defRPr sz="3800" b="1"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r>
                  <a:rPr sz="1900" b="1" kern="0">
                    <a:solidFill>
                      <a:srgbClr val="000000"/>
                    </a:solidFill>
                    <a:latin typeface="Cronos Pro"/>
                    <a:sym typeface="Cronos Pro"/>
                  </a:rPr>
                  <a:t>Pump</a:t>
                </a:r>
              </a:p>
              <a:p>
                <a:pPr algn="ctr" defTabSz="410766" hangingPunct="0">
                  <a:defRPr sz="3800" b="1">
                    <a:latin typeface="Cronos Pro"/>
                    <a:ea typeface="Cronos Pro"/>
                    <a:cs typeface="Cronos Pro"/>
                    <a:sym typeface="Cronos Pro"/>
                  </a:defRPr>
                </a:pPr>
                <a:r>
                  <a:rPr sz="1900" b="1" kern="0">
                    <a:solidFill>
                      <a:srgbClr val="000000"/>
                    </a:solidFill>
                    <a:latin typeface="Cronos Pro"/>
                    <a:sym typeface="Cronos Pro"/>
                  </a:rPr>
                  <a:t>&lt;1 µs</a:t>
                </a:r>
              </a:p>
            </p:txBody>
          </p:sp>
        </p:grpSp>
        <p:sp>
          <p:nvSpPr>
            <p:cNvPr id="226" name="Probe…"/>
            <p:cNvSpPr txBox="1"/>
            <p:nvPr/>
          </p:nvSpPr>
          <p:spPr>
            <a:xfrm>
              <a:off x="3711515" y="-48691"/>
              <a:ext cx="1349732" cy="13138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 algn="ctr" defTabSz="410766" hangingPunct="0">
                <a:defRPr sz="3800" b="1">
                  <a:latin typeface="Cronos Pro"/>
                  <a:ea typeface="Cronos Pro"/>
                  <a:cs typeface="Cronos Pro"/>
                  <a:sym typeface="Cronos Pro"/>
                </a:defRPr>
              </a:pPr>
              <a:r>
                <a:rPr sz="1900" b="1" kern="0">
                  <a:solidFill>
                    <a:srgbClr val="000000"/>
                  </a:solidFill>
                  <a:latin typeface="Cronos Pro"/>
                  <a:sym typeface="Cronos Pro"/>
                </a:rPr>
                <a:t>Probe</a:t>
              </a:r>
            </a:p>
            <a:p>
              <a:pPr algn="ctr" defTabSz="410766" hangingPunct="0">
                <a:defRPr sz="3800" b="1">
                  <a:latin typeface="Cronos Pro"/>
                  <a:ea typeface="Cronos Pro"/>
                  <a:cs typeface="Cronos Pro"/>
                  <a:sym typeface="Cronos Pro"/>
                </a:defRPr>
              </a:pPr>
              <a:r>
                <a:rPr sz="1900" b="1" kern="0">
                  <a:solidFill>
                    <a:srgbClr val="000000"/>
                  </a:solidFill>
                  <a:latin typeface="Cronos Pro"/>
                  <a:sym typeface="Cronos Pro"/>
                </a:rPr>
                <a:t>~1 ms</a:t>
              </a:r>
            </a:p>
          </p:txBody>
        </p:sp>
        <p:sp>
          <p:nvSpPr>
            <p:cNvPr id="227" name="f = ɣB"/>
            <p:cNvSpPr txBox="1"/>
            <p:nvPr/>
          </p:nvSpPr>
          <p:spPr>
            <a:xfrm>
              <a:off x="5755202" y="1226035"/>
              <a:ext cx="2534146" cy="929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4648" tIns="44648" rIns="44648" bIns="44648" numCol="1" anchor="t">
              <a:noAutofit/>
            </a:bodyPr>
            <a:lstStyle>
              <a:lvl1pPr defTabSz="825500">
                <a:lnSpc>
                  <a:spcPct val="100000"/>
                </a:lnSpc>
                <a:spcBef>
                  <a:spcPts val="0"/>
                </a:spcBef>
                <a:defRPr sz="3600" i="1"/>
              </a:lvl1pPr>
            </a:lstStyle>
            <a:p>
              <a:pPr defTabSz="412750" hangingPunct="0"/>
              <a:r>
                <a:rPr sz="1800" kern="0">
                  <a:solidFill>
                    <a:srgbClr val="000000"/>
                  </a:solidFill>
                  <a:latin typeface="Helvetica Neue"/>
                  <a:sym typeface="Helvetica Neue"/>
                </a:rPr>
                <a:t>f = ɣB</a:t>
              </a:r>
            </a:p>
          </p:txBody>
        </p:sp>
      </p:grpSp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18FEE204-F2FB-5A40-8954-01A952C4E4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6411" y="5964261"/>
            <a:ext cx="2636322" cy="66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0648" y="1429233"/>
            <a:ext cx="10058400" cy="4880127"/>
          </a:xfrm>
        </p:spPr>
        <p:txBody>
          <a:bodyPr/>
          <a:lstStyle/>
          <a:p>
            <a:r>
              <a:rPr lang="en-US" dirty="0" smtClean="0"/>
              <a:t>Introduction to MEG</a:t>
            </a:r>
          </a:p>
          <a:p>
            <a:r>
              <a:rPr lang="en-US" dirty="0" smtClean="0"/>
              <a:t>SERF OPMs: What is SERF?</a:t>
            </a:r>
          </a:p>
          <a:p>
            <a:pPr lvl="1"/>
            <a:r>
              <a:rPr lang="en-US" dirty="0" smtClean="0"/>
              <a:t>Specific examples of SERF OPMs</a:t>
            </a:r>
          </a:p>
          <a:p>
            <a:r>
              <a:rPr lang="en-US" dirty="0" smtClean="0"/>
              <a:t>How MEG measurements </a:t>
            </a:r>
            <a:r>
              <a:rPr lang="en-US" dirty="0"/>
              <a:t>are </a:t>
            </a:r>
            <a:r>
              <a:rPr lang="en-US" dirty="0" smtClean="0"/>
              <a:t>made</a:t>
            </a:r>
          </a:p>
          <a:p>
            <a:pPr lvl="1"/>
            <a:r>
              <a:rPr lang="en-US" dirty="0" smtClean="0"/>
              <a:t>Sandia example</a:t>
            </a:r>
          </a:p>
          <a:p>
            <a:pPr lvl="1"/>
            <a:r>
              <a:rPr lang="en-US" dirty="0" smtClean="0"/>
              <a:t>Calibrating OPM arrays</a:t>
            </a:r>
          </a:p>
          <a:p>
            <a:pPr lvl="1"/>
            <a:r>
              <a:rPr lang="en-US" dirty="0" err="1" smtClean="0"/>
              <a:t>Coregistration</a:t>
            </a:r>
            <a:endParaRPr lang="en-US" dirty="0" smtClean="0"/>
          </a:p>
          <a:p>
            <a:r>
              <a:rPr lang="en-US" dirty="0" smtClean="0"/>
              <a:t>Other OPMs for MEG</a:t>
            </a:r>
          </a:p>
          <a:p>
            <a:r>
              <a:rPr lang="en-US" b="1" dirty="0" smtClean="0"/>
              <a:t>Conclusion</a:t>
            </a:r>
          </a:p>
          <a:p>
            <a:pPr lvl="1"/>
            <a:r>
              <a:rPr lang="en-US" b="1" dirty="0" smtClean="0"/>
              <a:t>Comparison of MEG technologies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928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1DCF7-6A49-3B1F-9DDF-39325F2C4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SQUID vs OPM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8571D-42A6-28BA-D120-E9807829F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F47744-6AEF-56A6-954F-851A7BC4D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3929" y="1440272"/>
            <a:ext cx="3484564" cy="35889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BAC959-56EF-202C-4ABC-3062AC0F90A3}"/>
              </a:ext>
            </a:extLst>
          </p:cNvPr>
          <p:cNvSpPr txBox="1"/>
          <p:nvPr/>
        </p:nvSpPr>
        <p:spPr>
          <a:xfrm>
            <a:off x="7325863" y="1004172"/>
            <a:ext cx="1015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SQUID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426FE6-12EC-33CE-2D3A-C30163F14C20}"/>
              </a:ext>
            </a:extLst>
          </p:cNvPr>
          <p:cNvSpPr txBox="1"/>
          <p:nvPr/>
        </p:nvSpPr>
        <p:spPr>
          <a:xfrm>
            <a:off x="2229941" y="1004172"/>
            <a:ext cx="1527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SERF OPM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AAFEB17-D8D4-3A6D-FAEC-413CB948EA50}"/>
              </a:ext>
            </a:extLst>
          </p:cNvPr>
          <p:cNvGrpSpPr/>
          <p:nvPr/>
        </p:nvGrpSpPr>
        <p:grpSpPr>
          <a:xfrm>
            <a:off x="1030594" y="1440272"/>
            <a:ext cx="3777350" cy="3648102"/>
            <a:chOff x="1400131" y="1420380"/>
            <a:chExt cx="3228193" cy="311773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DA805E6-1E1C-1EC1-9E48-7B324F4262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214" t="52111" r="58865" b="5494"/>
            <a:stretch/>
          </p:blipFill>
          <p:spPr>
            <a:xfrm>
              <a:off x="1400131" y="1420380"/>
              <a:ext cx="3073400" cy="285781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624371F-FF80-4993-309F-3949A67A8112}"/>
                </a:ext>
              </a:extLst>
            </p:cNvPr>
            <p:cNvSpPr txBox="1"/>
            <p:nvPr/>
          </p:nvSpPr>
          <p:spPr>
            <a:xfrm>
              <a:off x="4166338" y="3013890"/>
              <a:ext cx="46198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70C0"/>
                  </a:solidFill>
                </a:rPr>
                <a:t>B</a:t>
              </a:r>
              <a:r>
                <a:rPr lang="en-US" sz="2400" baseline="-25000" dirty="0">
                  <a:solidFill>
                    <a:srgbClr val="0070C0"/>
                  </a:solidFill>
                </a:rPr>
                <a:t>x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C69FFF8-E20C-F247-CCA1-BE87BF530EBD}"/>
                </a:ext>
              </a:extLst>
            </p:cNvPr>
            <p:cNvSpPr txBox="1"/>
            <p:nvPr/>
          </p:nvSpPr>
          <p:spPr>
            <a:xfrm>
              <a:off x="3751676" y="4168783"/>
              <a:ext cx="27571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B</a:t>
              </a:r>
              <a:r>
                <a:rPr lang="en-US" sz="2400" baseline="-25000" dirty="0">
                  <a:solidFill>
                    <a:srgbClr val="FF0000"/>
                  </a:solidFill>
                </a:rPr>
                <a:t>y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3E03574-19DF-EF12-4426-D1B6D6D8D9B6}"/>
              </a:ext>
            </a:extLst>
          </p:cNvPr>
          <p:cNvSpPr txBox="1"/>
          <p:nvPr/>
        </p:nvSpPr>
        <p:spPr>
          <a:xfrm>
            <a:off x="720648" y="5126283"/>
            <a:ext cx="4023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Integrates over volume of laser beam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Sensitive axis determined by field modulation </a:t>
            </a:r>
            <a:r>
              <a:rPr lang="en-US" sz="1400" dirty="0"/>
              <a:t>(Some SERF designs use laser beam geometry to define sensitivity axis.)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7348B5-70BF-0D3B-76BB-34CCD54AAA44}"/>
              </a:ext>
            </a:extLst>
          </p:cNvPr>
          <p:cNvSpPr txBox="1"/>
          <p:nvPr/>
        </p:nvSpPr>
        <p:spPr>
          <a:xfrm>
            <a:off x="5787357" y="5122483"/>
            <a:ext cx="40239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Integrates over the area of pickup loop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Sensitive axis determined by loop geometry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22F945-8B20-A079-CABB-80A907E6DA21}"/>
              </a:ext>
            </a:extLst>
          </p:cNvPr>
          <p:cNvSpPr txBox="1"/>
          <p:nvPr/>
        </p:nvSpPr>
        <p:spPr>
          <a:xfrm>
            <a:off x="5990522" y="4934791"/>
            <a:ext cx="419338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linkClick r:id="rId4"/>
              </a:rPr>
              <a:t>http://hyperphysics.phy-astr.gsu.edu/hbase/Solids/Squid.html</a:t>
            </a:r>
            <a:r>
              <a:rPr lang="en-US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593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D05CC-F346-47A7-A91D-9D4BE683E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DB2089-38B0-7E6F-0033-7FA1A168B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725" y="360363"/>
            <a:ext cx="10058400" cy="569912"/>
          </a:xfrm>
        </p:spPr>
        <p:txBody>
          <a:bodyPr/>
          <a:lstStyle/>
          <a:p>
            <a:r>
              <a:rPr lang="en-US" dirty="0"/>
              <a:t>SQUID vs OPM</a:t>
            </a:r>
          </a:p>
        </p:txBody>
      </p:sp>
      <p:graphicFrame>
        <p:nvGraphicFramePr>
          <p:cNvPr id="6" name="Table 19">
            <a:extLst>
              <a:ext uri="{FF2B5EF4-FFF2-40B4-BE49-F238E27FC236}">
                <a16:creationId xmlns:a16="http://schemas.microsoft.com/office/drawing/2014/main" id="{5852D699-2357-2575-E32D-D840C1F7D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096622"/>
              </p:ext>
            </p:extLst>
          </p:nvPr>
        </p:nvGraphicFramePr>
        <p:xfrm>
          <a:off x="234779" y="1374574"/>
          <a:ext cx="11677135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7718">
                  <a:extLst>
                    <a:ext uri="{9D8B030D-6E8A-4147-A177-3AD203B41FA5}">
                      <a16:colId xmlns:a16="http://schemas.microsoft.com/office/drawing/2014/main" val="3632126921"/>
                    </a:ext>
                  </a:extLst>
                </a:gridCol>
                <a:gridCol w="1569308">
                  <a:extLst>
                    <a:ext uri="{9D8B030D-6E8A-4147-A177-3AD203B41FA5}">
                      <a16:colId xmlns:a16="http://schemas.microsoft.com/office/drawing/2014/main" val="2203958400"/>
                    </a:ext>
                  </a:extLst>
                </a:gridCol>
                <a:gridCol w="2483709">
                  <a:extLst>
                    <a:ext uri="{9D8B030D-6E8A-4147-A177-3AD203B41FA5}">
                      <a16:colId xmlns:a16="http://schemas.microsoft.com/office/drawing/2014/main" val="1905796742"/>
                    </a:ext>
                  </a:extLst>
                </a:gridCol>
                <a:gridCol w="2113005">
                  <a:extLst>
                    <a:ext uri="{9D8B030D-6E8A-4147-A177-3AD203B41FA5}">
                      <a16:colId xmlns:a16="http://schemas.microsoft.com/office/drawing/2014/main" val="3266728910"/>
                    </a:ext>
                  </a:extLst>
                </a:gridCol>
                <a:gridCol w="3373395">
                  <a:extLst>
                    <a:ext uri="{9D8B030D-6E8A-4147-A177-3AD203B41FA5}">
                      <a16:colId xmlns:a16="http://schemas.microsoft.com/office/drawing/2014/main" val="61369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Sensitivity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Bandwidth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Sensitive axis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Dynamic range (Max field)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458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Zero field, SERF OPM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5-20 </a:t>
                      </a:r>
                      <a:r>
                        <a:rPr lang="en-US" dirty="0" err="1"/>
                        <a:t>fT</a:t>
                      </a:r>
                      <a:r>
                        <a:rPr lang="en-US" dirty="0"/>
                        <a:t>/rt-Hz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80-150 Hz (open loop)</a:t>
                      </a:r>
                    </a:p>
                    <a:p>
                      <a:r>
                        <a:rPr lang="en-US" dirty="0"/>
                        <a:t>350 Hz (closed loop)</a:t>
                      </a:r>
                      <a:r>
                        <a:rPr lang="en-US" baseline="30000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 2, or 3 axis (3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axis from 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OPM)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±2 </a:t>
                      </a:r>
                      <a:r>
                        <a:rPr lang="en-US" dirty="0" err="1"/>
                        <a:t>nT</a:t>
                      </a:r>
                      <a:r>
                        <a:rPr lang="en-US" dirty="0"/>
                        <a:t> (80 </a:t>
                      </a:r>
                      <a:r>
                        <a:rPr lang="en-US" dirty="0" err="1"/>
                        <a:t>nT</a:t>
                      </a:r>
                      <a:r>
                        <a:rPr lang="en-US" dirty="0"/>
                        <a:t>) open loop*</a:t>
                      </a:r>
                    </a:p>
                    <a:p>
                      <a:pPr marL="0" marR="0" lvl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±150 </a:t>
                      </a:r>
                      <a:r>
                        <a:rPr lang="en-US" dirty="0" err="1"/>
                        <a:t>nT</a:t>
                      </a:r>
                      <a:r>
                        <a:rPr lang="en-US" dirty="0"/>
                        <a:t> (150 </a:t>
                      </a:r>
                      <a:r>
                        <a:rPr lang="en-US" dirty="0" err="1"/>
                        <a:t>nT</a:t>
                      </a:r>
                      <a:r>
                        <a:rPr lang="en-US" dirty="0"/>
                        <a:t>) closed loop**</a:t>
                      </a:r>
                      <a:endParaRPr 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146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 OPM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 </a:t>
                      </a:r>
                      <a:r>
                        <a:rPr lang="en-US" dirty="0" err="1"/>
                        <a:t>fT</a:t>
                      </a:r>
                      <a:r>
                        <a:rPr lang="en-US" dirty="0"/>
                        <a:t>/rt-Hz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kHz (open loop)</a:t>
                      </a:r>
                    </a:p>
                    <a:p>
                      <a:r>
                        <a:rPr lang="en-US" dirty="0"/>
                        <a:t>1.35 kHz (closed loop)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axis (3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axis 6x worse sensitivity)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±300 </a:t>
                      </a:r>
                      <a:r>
                        <a:rPr lang="en-US" dirty="0" err="1"/>
                        <a:t>nT</a:t>
                      </a:r>
                      <a:r>
                        <a:rPr lang="en-US" dirty="0"/>
                        <a:t> (unknown)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441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Scalar OPM </a:t>
                      </a:r>
                      <a:r>
                        <a:rPr lang="en-US" dirty="0" err="1"/>
                        <a:t>gradio</a:t>
                      </a:r>
                      <a:r>
                        <a:rPr lang="en-US" dirty="0"/>
                        <a:t>-meter—Unshielded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 </a:t>
                      </a:r>
                      <a:r>
                        <a:rPr lang="en-US" dirty="0" err="1"/>
                        <a:t>fT</a:t>
                      </a:r>
                      <a:r>
                        <a:rPr lang="en-US" dirty="0"/>
                        <a:t>/cm/ </a:t>
                      </a:r>
                    </a:p>
                    <a:p>
                      <a:r>
                        <a:rPr lang="en-US" dirty="0"/>
                        <a:t>rt-Hz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 Samples/s (adjustable)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Parallel to am-</a:t>
                      </a:r>
                      <a:r>
                        <a:rPr lang="en-US" dirty="0" err="1"/>
                        <a:t>bient</a:t>
                      </a:r>
                      <a:r>
                        <a:rPr lang="en-US" dirty="0"/>
                        <a:t> bias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Unknown (Earth’s field)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428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SQUID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2-3 </a:t>
                      </a:r>
                      <a:r>
                        <a:rPr lang="en-US" dirty="0" err="1"/>
                        <a:t>fT</a:t>
                      </a:r>
                      <a:r>
                        <a:rPr lang="en-US" dirty="0"/>
                        <a:t>/rt-Hz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1–5 </a:t>
                      </a:r>
                      <a:r>
                        <a:rPr lang="en-US" dirty="0" err="1"/>
                        <a:t>kS</a:t>
                      </a:r>
                      <a:r>
                        <a:rPr lang="en-US" dirty="0"/>
                        <a:t>/s (adjustable)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Normal to pickup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±20 </a:t>
                      </a:r>
                      <a:r>
                        <a:rPr lang="en-US" dirty="0" err="1"/>
                        <a:t>nT</a:t>
                      </a:r>
                      <a:r>
                        <a:rPr lang="en-US" dirty="0"/>
                        <a:t> (Unshielded operation possible)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6667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9EABA4C-6518-CB9A-58AD-CCA013F8C896}"/>
              </a:ext>
            </a:extLst>
          </p:cNvPr>
          <p:cNvSpPr txBox="1"/>
          <p:nvPr/>
        </p:nvSpPr>
        <p:spPr>
          <a:xfrm>
            <a:off x="8587946" y="4616511"/>
            <a:ext cx="32127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*</a:t>
            </a:r>
            <a:r>
              <a:rPr lang="en-US" dirty="0" err="1"/>
              <a:t>Quspin</a:t>
            </a:r>
            <a:r>
              <a:rPr lang="en-US" dirty="0"/>
              <a:t> Neuro-1: </a:t>
            </a:r>
            <a:r>
              <a:rPr lang="en-US" sz="1400" dirty="0"/>
              <a:t>Neuro-1 flyer</a:t>
            </a:r>
            <a:r>
              <a:rPr lang="en-US" dirty="0"/>
              <a:t> </a:t>
            </a:r>
          </a:p>
          <a:p>
            <a:pPr>
              <a:spcBef>
                <a:spcPts val="600"/>
              </a:spcBef>
            </a:pPr>
            <a:r>
              <a:rPr lang="en-US" dirty="0"/>
              <a:t>**</a:t>
            </a:r>
            <a:r>
              <a:rPr lang="en-US" dirty="0" err="1"/>
              <a:t>Fieldline</a:t>
            </a:r>
            <a:r>
              <a:rPr lang="en-US" dirty="0"/>
              <a:t>: </a:t>
            </a:r>
            <a:r>
              <a:rPr lang="en-US" sz="1400" dirty="0"/>
              <a:t>Alem O, et </a:t>
            </a:r>
            <a:r>
              <a:rPr lang="en-US" sz="1400" dirty="0" err="1"/>
              <a:t>al.,</a:t>
            </a:r>
            <a:r>
              <a:rPr lang="en-US" sz="1400" i="1" dirty="0" err="1"/>
              <a:t>Front</a:t>
            </a:r>
            <a:r>
              <a:rPr lang="en-US" sz="1400" i="1" dirty="0"/>
              <a:t>. </a:t>
            </a:r>
            <a:r>
              <a:rPr lang="en-US" sz="1400" i="1" dirty="0" err="1"/>
              <a:t>Neurosci</a:t>
            </a:r>
            <a:r>
              <a:rPr lang="en-US" sz="1400" dirty="0"/>
              <a:t>. </a:t>
            </a:r>
            <a:r>
              <a:rPr lang="en-US" sz="1400" b="1" dirty="0"/>
              <a:t>17</a:t>
            </a:r>
            <a:r>
              <a:rPr lang="en-US" sz="1400" dirty="0"/>
              <a:t>, 1190310 (2023) </a:t>
            </a:r>
          </a:p>
          <a:p>
            <a:pPr>
              <a:spcBef>
                <a:spcPts val="600"/>
              </a:spcBef>
            </a:pPr>
            <a:r>
              <a:rPr lang="en-US" dirty="0"/>
              <a:t>Unknown = Unknown to this author</a:t>
            </a:r>
          </a:p>
        </p:txBody>
      </p:sp>
    </p:spTree>
    <p:extLst>
      <p:ext uri="{BB962C8B-B14F-4D97-AF65-F5344CB8AC3E}">
        <p14:creationId xmlns:p14="http://schemas.microsoft.com/office/powerpoint/2010/main" val="166452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439545"/>
            <a:ext cx="7886700" cy="595358"/>
          </a:xfrm>
        </p:spPr>
        <p:txBody>
          <a:bodyPr>
            <a:normAutofit/>
          </a:bodyPr>
          <a:lstStyle/>
          <a:p>
            <a:r>
              <a:rPr lang="en-US" dirty="0"/>
              <a:t>Sensitivity results should be normalized by the bandwidth.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6689984"/>
              </p:ext>
            </p:extLst>
          </p:nvPr>
        </p:nvGraphicFramePr>
        <p:xfrm>
          <a:off x="215435" y="2156822"/>
          <a:ext cx="6786584" cy="4158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Graph" r:id="rId3" imgW="3870720" imgH="2956320" progId="Origin50.Graph">
                  <p:embed/>
                </p:oleObj>
              </mc:Choice>
              <mc:Fallback>
                <p:oleObj name="Graph" r:id="rId3" imgW="3870720" imgH="295632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5435" y="2156822"/>
                        <a:ext cx="6786584" cy="41586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227289"/>
              </p:ext>
            </p:extLst>
          </p:nvPr>
        </p:nvGraphicFramePr>
        <p:xfrm>
          <a:off x="6291041" y="2156823"/>
          <a:ext cx="5746132" cy="394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Graph" r:id="rId5" imgW="3870720" imgH="2956320" progId="Origin50.Graph">
                  <p:embed/>
                </p:oleObj>
              </mc:Choice>
              <mc:Fallback>
                <p:oleObj name="Graph" r:id="rId5" imgW="3870720" imgH="2956320" progId="Origin50.Graph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91041" y="2156823"/>
                        <a:ext cx="5746132" cy="3942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118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5F206A-FB4B-DC54-BB61-BBB6DFEC15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76" t="17486" r="15796" b="44495"/>
          <a:stretch/>
        </p:blipFill>
        <p:spPr>
          <a:xfrm>
            <a:off x="141314" y="617715"/>
            <a:ext cx="11811000" cy="46374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0A9A08-5BBE-4A66-A1E8-2D5E37B67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DC20D-46F7-4EC9-8BC7-C914ABF41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58</a:t>
            </a:fld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75F9AEF-F933-0CFC-89E4-ACCC672759E6}"/>
              </a:ext>
            </a:extLst>
          </p:cNvPr>
          <p:cNvCxnSpPr>
            <a:cxnSpLocks/>
          </p:cNvCxnSpPr>
          <p:nvPr/>
        </p:nvCxnSpPr>
        <p:spPr>
          <a:xfrm>
            <a:off x="3081324" y="2662838"/>
            <a:ext cx="235671" cy="4430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09F9002-E0F3-5E3E-440D-263C1DA1DD9D}"/>
              </a:ext>
            </a:extLst>
          </p:cNvPr>
          <p:cNvSpPr txBox="1"/>
          <p:nvPr/>
        </p:nvSpPr>
        <p:spPr>
          <a:xfrm>
            <a:off x="2207142" y="2340641"/>
            <a:ext cx="174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Vibration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 flipH="1">
                <a:off x="2169159" y="5537200"/>
                <a:ext cx="7432041" cy="950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Gradiometrically inferred sensitivity = (Ch1 – Ch2)/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dirty="0"/>
              </a:p>
              <a:p>
                <a:r>
                  <a:rPr lang="en-US" dirty="0"/>
                  <a:t>Gradiometer sensitivity = (Ch1 – Ch2)/1.8 cm</a:t>
                </a:r>
              </a:p>
              <a:p>
                <a:r>
                  <a:rPr lang="en-US" dirty="0"/>
                  <a:t>					1.8 cm = gradiometer baseline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169159" y="5537200"/>
                <a:ext cx="7432041" cy="950325"/>
              </a:xfrm>
              <a:prstGeom prst="rect">
                <a:avLst/>
              </a:prstGeom>
              <a:blipFill>
                <a:blip r:embed="rId3"/>
                <a:stretch>
                  <a:fillRect l="-738" t="-641" b="-8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104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720E1-96FB-EAA5-00F8-D2DB7D82E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of epilepsy in children with OPMs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E5F02-19C5-B6E2-2AC8-C473CCCE27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973C0-FBDC-3F9B-2C09-AB64146EF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A58453-FB59-969A-CDFB-1A6747370D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649" y="1004064"/>
            <a:ext cx="11538316" cy="52224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7DAABA-1AAD-CFF6-1438-E446B251201C}"/>
              </a:ext>
            </a:extLst>
          </p:cNvPr>
          <p:cNvSpPr txBox="1"/>
          <p:nvPr/>
        </p:nvSpPr>
        <p:spPr>
          <a:xfrm>
            <a:off x="64951" y="6353769"/>
            <a:ext cx="1196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Odile </a:t>
            </a:r>
            <a:r>
              <a:rPr lang="en-US" sz="1200" dirty="0" err="1"/>
              <a:t>Feys</a:t>
            </a:r>
            <a:r>
              <a:rPr lang="en-US" sz="1200" dirty="0"/>
              <a:t>, Pierre </a:t>
            </a:r>
            <a:r>
              <a:rPr lang="en-US" sz="1200" dirty="0" err="1"/>
              <a:t>Corvilain</a:t>
            </a:r>
            <a:r>
              <a:rPr lang="en-US" sz="1200" dirty="0"/>
              <a:t>, Alec </a:t>
            </a:r>
            <a:r>
              <a:rPr lang="en-US" sz="1200" dirty="0" err="1"/>
              <a:t>Aeby</a:t>
            </a:r>
            <a:r>
              <a:rPr lang="en-US" sz="1200" dirty="0"/>
              <a:t>, Claudine </a:t>
            </a:r>
            <a:r>
              <a:rPr lang="en-US" sz="1200" dirty="0" err="1"/>
              <a:t>Sculier</a:t>
            </a:r>
            <a:r>
              <a:rPr lang="en-US" sz="1200" dirty="0"/>
              <a:t>, Niall Holmes, Matthew Brookes, Serge Goldman, Vincent Wens, and Xavier De Tiège, “On-Scalp Optically Pumped Magnetometers versus Cryogenic Magnetoencephalography for Diagnostic Evaluation of Epilepsy in School-aged Children,” </a:t>
            </a:r>
            <a:r>
              <a:rPr lang="en-US" sz="1200" i="1" dirty="0"/>
              <a:t>Radiology</a:t>
            </a:r>
            <a:r>
              <a:rPr lang="en-US" sz="1200" dirty="0"/>
              <a:t> </a:t>
            </a:r>
            <a:r>
              <a:rPr lang="en-US" sz="1200" b="1" dirty="0"/>
              <a:t>304</a:t>
            </a:r>
            <a:r>
              <a:rPr lang="en-US" sz="1200" dirty="0"/>
              <a:t>:2, 429-434 (2022).</a:t>
            </a:r>
          </a:p>
        </p:txBody>
      </p:sp>
    </p:spTree>
    <p:extLst>
      <p:ext uri="{BB962C8B-B14F-4D97-AF65-F5344CB8AC3E}">
        <p14:creationId xmlns:p14="http://schemas.microsoft.com/office/powerpoint/2010/main" val="183778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83C15473-1E1A-4778-B537-5202CF3DBB66}"/>
              </a:ext>
            </a:extLst>
          </p:cNvPr>
          <p:cNvSpPr txBox="1"/>
          <p:nvPr/>
        </p:nvSpPr>
        <p:spPr>
          <a:xfrm>
            <a:off x="281298" y="6119687"/>
            <a:ext cx="8346867" cy="764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225"/>
              </a:spcAft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[1] Rainer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Körber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et al, “SQUIDs in biomagnetism: A roadmap towards improved healthcare,” </a:t>
            </a:r>
            <a:r>
              <a:rPr lang="en-US" sz="1050" i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 Superconductor Science and Technology 29(11):113001, DOI: 10.1088/0953-2048/29/11/113001</a:t>
            </a:r>
          </a:p>
          <a:p>
            <a:pPr algn="just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[2]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Boto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E, Holmes N, Leggett J, Roberts G, Shah V, Meyer SS, et al. Moving magnetoencephalography towards real-world applications with a wearable system. Nature. 2018;555(7698):657.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1CDB93-4615-4325-AE1D-C871803D5F49}"/>
              </a:ext>
            </a:extLst>
          </p:cNvPr>
          <p:cNvGrpSpPr/>
          <p:nvPr/>
        </p:nvGrpSpPr>
        <p:grpSpPr>
          <a:xfrm>
            <a:off x="294967" y="1125347"/>
            <a:ext cx="8020124" cy="4881610"/>
            <a:chOff x="216940" y="1004452"/>
            <a:chExt cx="7843305" cy="4773989"/>
          </a:xfrm>
        </p:grpSpPr>
        <p:pic>
          <p:nvPicPr>
            <p:cNvPr id="16" name="Picture 2" descr="Schematic of a low-Tc SQUID-based MEG system. Left: MRI of author JFS's head, outer dewar shell (dark grey outline), insulation space (light grey), sensor array pickup loops (black lines) and liquid helium dewar (LHe, blue). Middle: Inset highlighting the 30+ mm typical distance between the pickup loop of each low-Tc SQUID and the subject's brain. Right: Standard MEG sensor pickup loop configurations: (top) a planar triple-sensor consisting of two orthogonal gradiometers and a magnetometer and (bottom) an axial gradiometer.">
              <a:extLst>
                <a:ext uri="{FF2B5EF4-FFF2-40B4-BE49-F238E27FC236}">
                  <a16:creationId xmlns:a16="http://schemas.microsoft.com/office/drawing/2014/main" id="{21988101-1BC4-473A-BF3E-31E9A0ED09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940" y="1034215"/>
              <a:ext cx="5901307" cy="2291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Schematic of a theoretical high-Tc SQUID-based MEG system. Left: Head surrounded by an array of single-sensor cooling modules. Middle: Inset highlighting the ~10 mm typical distance between the pickup loop of each high-Tc SQUID and the subject's brain. Right: Detail of a single cooling module with outer vacuum enclosure (dark grey outline), insulation space (light grey), sensor (black line), and cold insert (blue).">
              <a:extLst>
                <a:ext uri="{FF2B5EF4-FFF2-40B4-BE49-F238E27FC236}">
                  <a16:creationId xmlns:a16="http://schemas.microsoft.com/office/drawing/2014/main" id="{A48E732A-1897-4F32-BCA1-594C8BBA19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940" y="3417916"/>
              <a:ext cx="5901307" cy="2360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6D2F400-6C15-47D0-B2EB-5C5393687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8599" y="3841061"/>
              <a:ext cx="742951" cy="245943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163D3E7-79D3-471D-8346-C1F88F5C8206}"/>
                </a:ext>
              </a:extLst>
            </p:cNvPr>
            <p:cNvSpPr txBox="1"/>
            <p:nvPr/>
          </p:nvSpPr>
          <p:spPr>
            <a:xfrm>
              <a:off x="5048441" y="3755532"/>
              <a:ext cx="925895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T ~ 180 C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6ECC254-5E95-4F11-8650-4401E5C37EC1}"/>
                </a:ext>
              </a:extLst>
            </p:cNvPr>
            <p:cNvSpPr/>
            <p:nvPr/>
          </p:nvSpPr>
          <p:spPr>
            <a:xfrm>
              <a:off x="4924415" y="4841002"/>
              <a:ext cx="1071161" cy="200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10 mm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848E84F-FAD4-47AA-AC0D-936D9BDCE4C2}"/>
                </a:ext>
              </a:extLst>
            </p:cNvPr>
            <p:cNvSpPr/>
            <p:nvPr/>
          </p:nvSpPr>
          <p:spPr>
            <a:xfrm rot="18906754">
              <a:off x="3132357" y="4116499"/>
              <a:ext cx="596021" cy="18110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" dirty="0">
                <a:solidFill>
                  <a:schemeClr val="tx1"/>
                </a:solidFill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67D561C-F00C-44E8-B9D7-177C9DCA5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6775" y="1010349"/>
              <a:ext cx="1738069" cy="231496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5256F7B-F2F9-42D2-9FB8-01C4FCBBC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6775" y="3417916"/>
              <a:ext cx="1738069" cy="2342454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301A578-AC86-4CE6-9D8F-66847484E777}"/>
                </a:ext>
              </a:extLst>
            </p:cNvPr>
            <p:cNvSpPr txBox="1"/>
            <p:nvPr/>
          </p:nvSpPr>
          <p:spPr>
            <a:xfrm>
              <a:off x="216940" y="1052287"/>
              <a:ext cx="43858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[1]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8B5938A-3259-42B1-B411-AE68F5302ED3}"/>
                </a:ext>
              </a:extLst>
            </p:cNvPr>
            <p:cNvSpPr txBox="1"/>
            <p:nvPr/>
          </p:nvSpPr>
          <p:spPr>
            <a:xfrm>
              <a:off x="216940" y="3403091"/>
              <a:ext cx="1107569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[1]-modified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1214252-64A6-4FE1-BA9C-26CF5805B7B6}"/>
                </a:ext>
              </a:extLst>
            </p:cNvPr>
            <p:cNvSpPr txBox="1"/>
            <p:nvPr/>
          </p:nvSpPr>
          <p:spPr>
            <a:xfrm>
              <a:off x="7621664" y="1004452"/>
              <a:ext cx="43858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[2]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EB2803-A4FD-4199-9E43-645B31085725}"/>
                </a:ext>
              </a:extLst>
            </p:cNvPr>
            <p:cNvSpPr txBox="1"/>
            <p:nvPr/>
          </p:nvSpPr>
          <p:spPr>
            <a:xfrm>
              <a:off x="7585550" y="3459817"/>
              <a:ext cx="43858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[2]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BFB5498-8611-404E-A7D0-C1CAEFEBD6CF}"/>
                </a:ext>
              </a:extLst>
            </p:cNvPr>
            <p:cNvSpPr txBox="1"/>
            <p:nvPr/>
          </p:nvSpPr>
          <p:spPr>
            <a:xfrm rot="18825690">
              <a:off x="3005890" y="4037056"/>
              <a:ext cx="84895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~ 15 mm</a:t>
              </a:r>
            </a:p>
          </p:txBody>
        </p:sp>
      </p:grpSp>
      <p:sp>
        <p:nvSpPr>
          <p:cNvPr id="21" name="TextBox 3">
            <a:extLst>
              <a:ext uri="{FF2B5EF4-FFF2-40B4-BE49-F238E27FC236}">
                <a16:creationId xmlns:a16="http://schemas.microsoft.com/office/drawing/2014/main" id="{EACD9DE2-AA64-4DCF-B103-E6FCE9DD1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8163" y="1160143"/>
            <a:ext cx="3746689" cy="504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 algn="ctr" eaLnBrk="0" hangingPunct="0">
              <a:lnSpc>
                <a:spcPct val="80000"/>
              </a:lnSpc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marL="136525" indent="-136525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SQUIDs require liquid He (4 K).</a:t>
            </a:r>
          </a:p>
          <a:p>
            <a:pPr marL="136525" indent="-136525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Rigid helmet manufactured to fit 95% adult male subject’s head size.</a:t>
            </a:r>
          </a:p>
          <a:p>
            <a:pPr marL="136525" indent="-136525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Large sensor-source distance</a:t>
            </a:r>
          </a:p>
          <a:p>
            <a:pPr marL="879475" lvl="1" indent="-136525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Diminished signal</a:t>
            </a:r>
          </a:p>
          <a:p>
            <a:pPr marL="879475" lvl="1" indent="-136525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Less spatial complexity</a:t>
            </a:r>
          </a:p>
          <a:p>
            <a:pPr marL="136525" indent="-136525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On-scalp MEG enhances spatial resolution</a:t>
            </a:r>
          </a:p>
          <a:p>
            <a:pPr marL="136525" indent="-136525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Potentially wearable systems</a:t>
            </a:r>
          </a:p>
          <a:p>
            <a:pPr marL="879475" lvl="1" indent="-136525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New research paradigms</a:t>
            </a:r>
          </a:p>
          <a:p>
            <a:pPr marL="136525" indent="-136525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Applications:</a:t>
            </a:r>
          </a:p>
          <a:p>
            <a:pPr lvl="1" indent="-137160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Neuroscience research</a:t>
            </a:r>
          </a:p>
          <a:p>
            <a:pPr lvl="1" indent="-137160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Brain Computer Interface (BCI)</a:t>
            </a:r>
          </a:p>
          <a:p>
            <a:pPr lvl="1" indent="-137160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Clinical, e.g. epilepsy</a:t>
            </a:r>
          </a:p>
          <a:p>
            <a:pPr lvl="1" indent="-137160" algn="l" eaLnBrk="1" hangingPunct="1">
              <a:lnSpc>
                <a:spcPct val="114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6955399-715C-42CD-8AA7-7F792D38A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SQUID MEG vs. On-Scalp MEG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841D81B-691D-10F1-FD55-122BBD898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19145851-9FE6-48E7-9AD4-88344492CF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6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22F4C-1F2B-9E43-24AB-8B9FFF597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of epilepsy in children with OPMs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DE188-29C4-7908-A479-8F36215A9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79424-BCC3-1D5B-957E-DBB995B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4912FB-14B1-CB66-4CCA-21D1154BA4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641" y="871885"/>
            <a:ext cx="10725122" cy="598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42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9E139-B264-7324-73A0-7D7B2F191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BFF13-A135-084B-045E-4A96E73CC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348" y="1089531"/>
            <a:ext cx="5929331" cy="5408697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OPMs are fundamentally different than SQUID sensors</a:t>
            </a:r>
          </a:p>
          <a:p>
            <a:pPr lvl="1"/>
            <a:r>
              <a:rPr lang="en-US" sz="2000" dirty="0"/>
              <a:t>OPMs integrate field over a volume, not an area</a:t>
            </a:r>
          </a:p>
          <a:p>
            <a:pPr lvl="1"/>
            <a:r>
              <a:rPr lang="en-US" sz="2000" dirty="0"/>
              <a:t>Bandwidth reduced compared to SQUID, at least for SERF OPMs</a:t>
            </a:r>
          </a:p>
          <a:p>
            <a:pPr lvl="1"/>
            <a:r>
              <a:rPr lang="en-US" sz="2000" dirty="0"/>
              <a:t>Sensitivity of today’s OPM are reduced compared to SQUIDs</a:t>
            </a:r>
          </a:p>
          <a:p>
            <a:pPr lvl="2"/>
            <a:r>
              <a:rPr lang="en-US" sz="1600" dirty="0"/>
              <a:t>Mitigated by being closer to the head</a:t>
            </a:r>
          </a:p>
          <a:p>
            <a:pPr lvl="2"/>
            <a:r>
              <a:rPr lang="en-US" sz="1600" dirty="0"/>
              <a:t>Prospects for better OPM sensitivity: Best OPM 0.16 </a:t>
            </a:r>
            <a:r>
              <a:rPr lang="en-US" sz="1600" dirty="0" err="1"/>
              <a:t>fT</a:t>
            </a:r>
            <a:r>
              <a:rPr lang="en-US" sz="1600" dirty="0"/>
              <a:t>/rt-Hz</a:t>
            </a:r>
          </a:p>
          <a:p>
            <a:pPr lvl="1"/>
            <a:r>
              <a:rPr lang="en-US" sz="2000" dirty="0"/>
              <a:t>OPM respond to all components of the field</a:t>
            </a:r>
          </a:p>
          <a:p>
            <a:pPr lvl="2"/>
            <a:r>
              <a:rPr lang="en-US" sz="1600" dirty="0"/>
              <a:t>“Vectorization” methods needed to read out specific field components</a:t>
            </a:r>
          </a:p>
          <a:p>
            <a:pPr lvl="2"/>
            <a:r>
              <a:rPr lang="en-US" sz="1600" dirty="0"/>
              <a:t>Three-axis detection possible</a:t>
            </a:r>
          </a:p>
          <a:p>
            <a:pPr lvl="2"/>
            <a:r>
              <a:rPr lang="en-US" sz="1600" dirty="0"/>
              <a:t>Systematic errors arise from offset field</a:t>
            </a:r>
          </a:p>
          <a:p>
            <a:r>
              <a:rPr lang="en-US" sz="2200" dirty="0"/>
              <a:t>SERF and He OPM need a low-field environment</a:t>
            </a:r>
          </a:p>
          <a:p>
            <a:r>
              <a:rPr lang="en-US" sz="2200" dirty="0"/>
              <a:t>Scalar gradiometer operates in Earth’s </a:t>
            </a:r>
            <a:r>
              <a:rPr lang="en-US" sz="2200" dirty="0" smtClean="0"/>
              <a:t>field</a:t>
            </a:r>
          </a:p>
          <a:p>
            <a:r>
              <a:rPr lang="en-US" sz="2200" dirty="0" smtClean="0"/>
              <a:t>OPMs are making a real world impact!</a:t>
            </a:r>
            <a:endParaRPr lang="en-US" sz="2200" dirty="0"/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B3050-F33B-B6A2-F759-F4ADA3236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61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836C1C1-D612-0146-BCB5-36B1D00179CF}"/>
              </a:ext>
            </a:extLst>
          </p:cNvPr>
          <p:cNvGrpSpPr/>
          <p:nvPr/>
        </p:nvGrpSpPr>
        <p:grpSpPr>
          <a:xfrm>
            <a:off x="6545808" y="1072939"/>
            <a:ext cx="5418186" cy="4355828"/>
            <a:chOff x="216940" y="1034215"/>
            <a:chExt cx="5901307" cy="4744226"/>
          </a:xfrm>
        </p:grpSpPr>
        <p:pic>
          <p:nvPicPr>
            <p:cNvPr id="6" name="Picture 2" descr="Schematic of a low-Tc SQUID-based MEG system. Left: MRI of author JFS's head, outer dewar shell (dark grey outline), insulation space (light grey), sensor array pickup loops (black lines) and liquid helium dewar (LHe, blue). Middle: Inset highlighting the 30+ mm typical distance between the pickup loop of each low-Tc SQUID and the subject's brain. Right: Standard MEG sensor pickup loop configurations: (top) a planar triple-sensor consisting of two orthogonal gradiometers and a magnetometer and (bottom) an axial gradiometer.">
              <a:extLst>
                <a:ext uri="{FF2B5EF4-FFF2-40B4-BE49-F238E27FC236}">
                  <a16:creationId xmlns:a16="http://schemas.microsoft.com/office/drawing/2014/main" id="{F5E53142-9B97-E440-62E0-C277C8B508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940" y="1034215"/>
              <a:ext cx="5901307" cy="2291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Schematic of a theoretical high-Tc SQUID-based MEG system. Left: Head surrounded by an array of single-sensor cooling modules. Middle: Inset highlighting the ~10 mm typical distance between the pickup loop of each high-Tc SQUID and the subject's brain. Right: Detail of a single cooling module with outer vacuum enclosure (dark grey outline), insulation space (light grey), sensor (black line), and cold insert (blue).">
              <a:extLst>
                <a:ext uri="{FF2B5EF4-FFF2-40B4-BE49-F238E27FC236}">
                  <a16:creationId xmlns:a16="http://schemas.microsoft.com/office/drawing/2014/main" id="{5B14E07D-08D0-FA87-0094-D118B87514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940" y="3417916"/>
              <a:ext cx="5901307" cy="2360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1295B6-E6FC-B68B-45D9-0229878F1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28599" y="3841061"/>
              <a:ext cx="742951" cy="24594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03E3067-E82C-7229-E299-16B2C19CD961}"/>
                </a:ext>
              </a:extLst>
            </p:cNvPr>
            <p:cNvSpPr txBox="1"/>
            <p:nvPr/>
          </p:nvSpPr>
          <p:spPr>
            <a:xfrm>
              <a:off x="5048441" y="3755532"/>
              <a:ext cx="925895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T ~ 180 C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27BA426-56F0-CA35-B30E-1AA9F16CA759}"/>
                </a:ext>
              </a:extLst>
            </p:cNvPr>
            <p:cNvSpPr/>
            <p:nvPr/>
          </p:nvSpPr>
          <p:spPr>
            <a:xfrm>
              <a:off x="4924415" y="4841002"/>
              <a:ext cx="1071161" cy="200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10 mm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B1D4766-E58F-BCEB-83E0-5D878121662F}"/>
                </a:ext>
              </a:extLst>
            </p:cNvPr>
            <p:cNvSpPr/>
            <p:nvPr/>
          </p:nvSpPr>
          <p:spPr>
            <a:xfrm rot="18906754">
              <a:off x="3132357" y="4116499"/>
              <a:ext cx="596021" cy="18110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5F8F57F-A3DE-2F67-91F1-2CBB2C5634DB}"/>
                </a:ext>
              </a:extLst>
            </p:cNvPr>
            <p:cNvSpPr txBox="1"/>
            <p:nvPr/>
          </p:nvSpPr>
          <p:spPr>
            <a:xfrm>
              <a:off x="216940" y="1052287"/>
              <a:ext cx="43858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[1]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F72310F-7577-404B-6FC3-C750AC033834}"/>
                </a:ext>
              </a:extLst>
            </p:cNvPr>
            <p:cNvSpPr txBox="1"/>
            <p:nvPr/>
          </p:nvSpPr>
          <p:spPr>
            <a:xfrm>
              <a:off x="216940" y="3403091"/>
              <a:ext cx="1107569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[1]-modified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8E9D2CC-BB5D-A726-C01B-A3816A9CB019}"/>
                </a:ext>
              </a:extLst>
            </p:cNvPr>
            <p:cNvSpPr txBox="1"/>
            <p:nvPr/>
          </p:nvSpPr>
          <p:spPr>
            <a:xfrm rot="18825690">
              <a:off x="3005890" y="4037056"/>
              <a:ext cx="84895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~ 15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700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AF3D2E3-BA05-B996-714B-133CBF58E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references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98167-381C-D01D-4079-80DC90E8A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1F611E-6F7D-F3BB-089D-BCE76AF4A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848" y="1114425"/>
            <a:ext cx="3445354" cy="49439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C74775-0886-F4D6-182C-68F078D50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500" y="1114426"/>
            <a:ext cx="3181823" cy="494394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4909734-3C1A-AFE3-A8DF-FB2DD4D4D78E}"/>
              </a:ext>
            </a:extLst>
          </p:cNvPr>
          <p:cNvSpPr txBox="1">
            <a:spLocks/>
          </p:cNvSpPr>
          <p:nvPr/>
        </p:nvSpPr>
        <p:spPr>
          <a:xfrm>
            <a:off x="720648" y="1429233"/>
            <a:ext cx="3898977" cy="4943944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B0F0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Calibri" pitchFamily="34" charset="0"/>
              <a:buChar char="◦"/>
              <a:defRPr sz="1800" kern="120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Calibri" pitchFamily="34" charset="0"/>
              <a:buChar char="◦"/>
              <a:defRPr sz="1400" kern="120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Calibri" pitchFamily="34" charset="0"/>
              <a:buChar char="◦"/>
              <a:defRPr sz="1400" kern="120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Calibri" pitchFamily="34" charset="0"/>
              <a:buChar char="◦"/>
              <a:defRPr sz="1400" kern="120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Budker D, Jackson Kimball DF, eds. </a:t>
            </a:r>
            <a:r>
              <a:rPr lang="en-US" i="1" dirty="0"/>
              <a:t>Optical Magnetometry</a:t>
            </a:r>
            <a:r>
              <a:rPr lang="en-US" dirty="0"/>
              <a:t>. Cambridge University Press; (2013). </a:t>
            </a:r>
          </a:p>
          <a:p>
            <a:r>
              <a:rPr lang="en-US" dirty="0" err="1"/>
              <a:t>Labyt</a:t>
            </a:r>
            <a:r>
              <a:rPr lang="en-US" dirty="0"/>
              <a:t>, Etienne, S. </a:t>
            </a:r>
            <a:r>
              <a:rPr lang="en-US" dirty="0" err="1"/>
              <a:t>Tilmann</a:t>
            </a:r>
            <a:r>
              <a:rPr lang="en-US" dirty="0"/>
              <a:t>, and Ronald Wakai. "Flexible High Performance Magnetic Field Sensors." </a:t>
            </a:r>
            <a:r>
              <a:rPr lang="en-US" i="1" dirty="0" err="1"/>
              <a:t>Labyt</a:t>
            </a:r>
            <a:r>
              <a:rPr lang="en-US" i="1" dirty="0"/>
              <a:t>, E., Sander, T., Wakai, R., Eds</a:t>
            </a:r>
            <a:r>
              <a:rPr lang="en-US" dirty="0"/>
              <a:t> (2022).</a:t>
            </a:r>
          </a:p>
          <a:p>
            <a:r>
              <a:rPr lang="en-US" dirty="0"/>
              <a:t>Fabricant, Anne, Irina Novikova, and Georg Bison. "How to build a magnetometer with thermal atomic vapor: a tutorial." </a:t>
            </a:r>
            <a:r>
              <a:rPr lang="en-US" i="1" dirty="0"/>
              <a:t>New Journal of Physics</a:t>
            </a:r>
            <a:r>
              <a:rPr lang="en-US" dirty="0"/>
              <a:t> 25, no. 2 (2023): 025001.</a:t>
            </a:r>
          </a:p>
          <a:p>
            <a:r>
              <a:rPr lang="en-US" dirty="0"/>
              <a:t>Kimball, DF Jackson, E. B. Alexandrov, and D. Budker. "A Brief History of Optical Magnetometry." </a:t>
            </a:r>
            <a:r>
              <a:rPr lang="en-US" i="1" dirty="0"/>
              <a:t>D. Budker (Cambridge University Press, Cambridge, UK, 2013) Chap</a:t>
            </a:r>
            <a:r>
              <a:rPr lang="en-US" dirty="0"/>
              <a:t> 1: 1-10.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46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83BC8E0-65C6-406E-9E3C-4277648C5F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42F62D9-EEC4-600E-8619-95EAC54A6E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13047-ED8F-4686-B436-DB4147898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635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27263" y="0"/>
            <a:ext cx="8229600" cy="1143000"/>
          </a:xfrm>
        </p:spPr>
        <p:txBody>
          <a:bodyPr/>
          <a:lstStyle/>
          <a:p>
            <a:r>
              <a:rPr lang="en-US" altLang="en-US"/>
              <a:t>Properties of a Neutral Atoms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Quantized energy levels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5087938" y="4008438"/>
            <a:ext cx="266700" cy="266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4383089" y="3303589"/>
            <a:ext cx="1677987" cy="1677987"/>
          </a:xfrm>
          <a:prstGeom prst="ellips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4562475" y="3459163"/>
            <a:ext cx="158750" cy="1587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243513" y="4130676"/>
            <a:ext cx="400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+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4146550" y="3067050"/>
            <a:ext cx="2152650" cy="2152650"/>
          </a:xfrm>
          <a:prstGeom prst="ellipse">
            <a:avLst/>
          </a:prstGeom>
          <a:noFill/>
          <a:ln w="19050">
            <a:solidFill>
              <a:srgbClr val="FF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4005263" y="2917825"/>
            <a:ext cx="2438400" cy="2438400"/>
          </a:xfrm>
          <a:prstGeom prst="ellipse">
            <a:avLst/>
          </a:prstGeom>
          <a:noFill/>
          <a:ln w="19050">
            <a:solidFill>
              <a:srgbClr val="FF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7859713" y="5037138"/>
            <a:ext cx="98425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7859713" y="3455988"/>
            <a:ext cx="98425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7859713" y="2897188"/>
            <a:ext cx="98425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8880475" y="4848226"/>
            <a:ext cx="127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1, 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= 0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8882063" y="3298826"/>
            <a:ext cx="1466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2, 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= 0,1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8882063" y="2709863"/>
            <a:ext cx="165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3, 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= 0,1,2</a:t>
            </a:r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8269288" y="4959350"/>
            <a:ext cx="158750" cy="1587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4670425" y="3432176"/>
            <a:ext cx="36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6183" name="Group 39"/>
          <p:cNvGrpSpPr>
            <a:grpSpLocks/>
          </p:cNvGrpSpPr>
          <p:nvPr/>
        </p:nvGrpSpPr>
        <p:grpSpPr bwMode="auto">
          <a:xfrm>
            <a:off x="4675189" y="3235325"/>
            <a:ext cx="3678237" cy="1778000"/>
            <a:chOff x="1985" y="2038"/>
            <a:chExt cx="2317" cy="1120"/>
          </a:xfrm>
        </p:grpSpPr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 flipV="1">
              <a:off x="4302" y="2190"/>
              <a:ext cx="0" cy="96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 flipH="1" flipV="1">
              <a:off x="1985" y="2038"/>
              <a:ext cx="80" cy="11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grpSp>
        <p:nvGrpSpPr>
          <p:cNvPr id="6184" name="Group 40"/>
          <p:cNvGrpSpPr>
            <a:grpSpLocks/>
          </p:cNvGrpSpPr>
          <p:nvPr/>
        </p:nvGrpSpPr>
        <p:grpSpPr bwMode="auto">
          <a:xfrm>
            <a:off x="2814639" y="3946526"/>
            <a:ext cx="966787" cy="828675"/>
            <a:chOff x="813" y="2486"/>
            <a:chExt cx="609" cy="522"/>
          </a:xfrm>
        </p:grpSpPr>
        <p:sp>
          <p:nvSpPr>
            <p:cNvPr id="6180" name="Freeform 36"/>
            <p:cNvSpPr>
              <a:spLocks/>
            </p:cNvSpPr>
            <p:nvPr/>
          </p:nvSpPr>
          <p:spPr bwMode="auto">
            <a:xfrm>
              <a:off x="813" y="2486"/>
              <a:ext cx="609" cy="293"/>
            </a:xfrm>
            <a:custGeom>
              <a:avLst/>
              <a:gdLst>
                <a:gd name="T0" fmla="*/ 0 w 1098"/>
                <a:gd name="T1" fmla="*/ 207 h 422"/>
                <a:gd name="T2" fmla="*/ 103 w 1098"/>
                <a:gd name="T3" fmla="*/ 31 h 422"/>
                <a:gd name="T4" fmla="*/ 259 w 1098"/>
                <a:gd name="T5" fmla="*/ 394 h 422"/>
                <a:gd name="T6" fmla="*/ 409 w 1098"/>
                <a:gd name="T7" fmla="*/ 31 h 422"/>
                <a:gd name="T8" fmla="*/ 559 w 1098"/>
                <a:gd name="T9" fmla="*/ 394 h 422"/>
                <a:gd name="T10" fmla="*/ 712 w 1098"/>
                <a:gd name="T11" fmla="*/ 34 h 422"/>
                <a:gd name="T12" fmla="*/ 861 w 1098"/>
                <a:gd name="T13" fmla="*/ 387 h 422"/>
                <a:gd name="T14" fmla="*/ 946 w 1098"/>
                <a:gd name="T15" fmla="*/ 244 h 422"/>
                <a:gd name="T16" fmla="*/ 1012 w 1098"/>
                <a:gd name="T17" fmla="*/ 214 h 422"/>
                <a:gd name="T18" fmla="*/ 1098 w 1098"/>
                <a:gd name="T19" fmla="*/ 21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8" h="422">
                  <a:moveTo>
                    <a:pt x="0" y="207"/>
                  </a:moveTo>
                  <a:cubicBezTo>
                    <a:pt x="17" y="178"/>
                    <a:pt x="60" y="0"/>
                    <a:pt x="103" y="31"/>
                  </a:cubicBezTo>
                  <a:cubicBezTo>
                    <a:pt x="146" y="62"/>
                    <a:pt x="208" y="394"/>
                    <a:pt x="259" y="394"/>
                  </a:cubicBezTo>
                  <a:cubicBezTo>
                    <a:pt x="310" y="394"/>
                    <a:pt x="359" y="31"/>
                    <a:pt x="409" y="31"/>
                  </a:cubicBezTo>
                  <a:cubicBezTo>
                    <a:pt x="459" y="31"/>
                    <a:pt x="509" y="394"/>
                    <a:pt x="559" y="394"/>
                  </a:cubicBezTo>
                  <a:cubicBezTo>
                    <a:pt x="609" y="394"/>
                    <a:pt x="662" y="35"/>
                    <a:pt x="712" y="34"/>
                  </a:cubicBezTo>
                  <a:cubicBezTo>
                    <a:pt x="762" y="33"/>
                    <a:pt x="822" y="352"/>
                    <a:pt x="861" y="387"/>
                  </a:cubicBezTo>
                  <a:cubicBezTo>
                    <a:pt x="900" y="422"/>
                    <a:pt x="921" y="273"/>
                    <a:pt x="946" y="244"/>
                  </a:cubicBezTo>
                  <a:cubicBezTo>
                    <a:pt x="971" y="215"/>
                    <a:pt x="987" y="219"/>
                    <a:pt x="1012" y="214"/>
                  </a:cubicBezTo>
                  <a:cubicBezTo>
                    <a:pt x="1037" y="209"/>
                    <a:pt x="1080" y="212"/>
                    <a:pt x="1098" y="211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81" name="Text Box 37"/>
            <p:cNvSpPr txBox="1">
              <a:spLocks noChangeArrowheads="1"/>
            </p:cNvSpPr>
            <p:nvPr/>
          </p:nvSpPr>
          <p:spPr bwMode="auto">
            <a:xfrm>
              <a:off x="819" y="2777"/>
              <a:ext cx="5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Photon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6858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27263" y="0"/>
            <a:ext cx="8229600" cy="1143000"/>
          </a:xfrm>
        </p:spPr>
        <p:txBody>
          <a:bodyPr/>
          <a:lstStyle/>
          <a:p>
            <a:r>
              <a:rPr lang="en-US" altLang="en-US"/>
              <a:t>Properties of a Neutral Atoms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Spin and magnetic moment</a:t>
            </a:r>
          </a:p>
          <a:p>
            <a:pPr lvl="1"/>
            <a:r>
              <a:rPr lang="en-US" altLang="en-US"/>
              <a:t>Electron spin</a:t>
            </a:r>
          </a:p>
          <a:p>
            <a:pPr lvl="1"/>
            <a:r>
              <a:rPr lang="en-US" altLang="en-US"/>
              <a:t>Nuclear spin</a:t>
            </a: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4810125" y="4310063"/>
            <a:ext cx="266700" cy="266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4105275" y="3605214"/>
            <a:ext cx="1677988" cy="1677987"/>
          </a:xfrm>
          <a:prstGeom prst="ellips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4284663" y="3760788"/>
            <a:ext cx="158750" cy="1587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965700" y="4432301"/>
            <a:ext cx="400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+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3868738" y="3368675"/>
            <a:ext cx="2152650" cy="2152650"/>
          </a:xfrm>
          <a:prstGeom prst="ellipse">
            <a:avLst/>
          </a:prstGeom>
          <a:noFill/>
          <a:ln w="19050">
            <a:solidFill>
              <a:srgbClr val="FF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3727450" y="3219450"/>
            <a:ext cx="2438400" cy="2438400"/>
          </a:xfrm>
          <a:prstGeom prst="ellipse">
            <a:avLst/>
          </a:prstGeom>
          <a:noFill/>
          <a:ln w="19050">
            <a:solidFill>
              <a:srgbClr val="FF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392613" y="3733801"/>
            <a:ext cx="679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½</a:t>
            </a:r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 flipV="1">
            <a:off x="4286250" y="3676651"/>
            <a:ext cx="152400" cy="32702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8219" name="Group 27"/>
          <p:cNvGrpSpPr>
            <a:grpSpLocks/>
          </p:cNvGrpSpPr>
          <p:nvPr/>
        </p:nvGrpSpPr>
        <p:grpSpPr bwMode="auto">
          <a:xfrm>
            <a:off x="7859713" y="2709864"/>
            <a:ext cx="2679700" cy="2505075"/>
            <a:chOff x="3991" y="1707"/>
            <a:chExt cx="1688" cy="1578"/>
          </a:xfrm>
        </p:grpSpPr>
        <p:sp>
          <p:nvSpPr>
            <p:cNvPr id="8202" name="Line 10"/>
            <p:cNvSpPr>
              <a:spLocks noChangeShapeType="1"/>
            </p:cNvSpPr>
            <p:nvPr/>
          </p:nvSpPr>
          <p:spPr bwMode="auto">
            <a:xfrm>
              <a:off x="3991" y="3173"/>
              <a:ext cx="620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03" name="Line 11"/>
            <p:cNvSpPr>
              <a:spLocks noChangeShapeType="1"/>
            </p:cNvSpPr>
            <p:nvPr/>
          </p:nvSpPr>
          <p:spPr bwMode="auto">
            <a:xfrm>
              <a:off x="3991" y="2177"/>
              <a:ext cx="620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04" name="Line 12"/>
            <p:cNvSpPr>
              <a:spLocks noChangeShapeType="1"/>
            </p:cNvSpPr>
            <p:nvPr/>
          </p:nvSpPr>
          <p:spPr bwMode="auto">
            <a:xfrm>
              <a:off x="3991" y="1825"/>
              <a:ext cx="620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05" name="Text Box 13"/>
            <p:cNvSpPr txBox="1">
              <a:spLocks noChangeArrowheads="1"/>
            </p:cNvSpPr>
            <p:nvPr/>
          </p:nvSpPr>
          <p:spPr bwMode="auto">
            <a:xfrm>
              <a:off x="4634" y="3054"/>
              <a:ext cx="8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n 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 1, </a:t>
              </a: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l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= 0</a:t>
              </a:r>
            </a:p>
          </p:txBody>
        </p:sp>
        <p:sp>
          <p:nvSpPr>
            <p:cNvPr id="8206" name="Text Box 14"/>
            <p:cNvSpPr txBox="1">
              <a:spLocks noChangeArrowheads="1"/>
            </p:cNvSpPr>
            <p:nvPr/>
          </p:nvSpPr>
          <p:spPr bwMode="auto">
            <a:xfrm>
              <a:off x="4635" y="2078"/>
              <a:ext cx="9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n 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 2, </a:t>
              </a: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l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= 0,1</a:t>
              </a:r>
            </a:p>
          </p:txBody>
        </p:sp>
        <p:sp>
          <p:nvSpPr>
            <p:cNvPr id="8207" name="Text Box 15"/>
            <p:cNvSpPr txBox="1">
              <a:spLocks noChangeArrowheads="1"/>
            </p:cNvSpPr>
            <p:nvPr/>
          </p:nvSpPr>
          <p:spPr bwMode="auto">
            <a:xfrm>
              <a:off x="4635" y="1707"/>
              <a:ext cx="10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n 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 3, </a:t>
              </a: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l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= 0,1,2</a:t>
              </a:r>
            </a:p>
          </p:txBody>
        </p:sp>
        <p:sp>
          <p:nvSpPr>
            <p:cNvPr id="8208" name="Oval 16"/>
            <p:cNvSpPr>
              <a:spLocks noChangeArrowheads="1"/>
            </p:cNvSpPr>
            <p:nvPr/>
          </p:nvSpPr>
          <p:spPr bwMode="auto">
            <a:xfrm>
              <a:off x="4249" y="3124"/>
              <a:ext cx="100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18" name="Line 26"/>
            <p:cNvSpPr>
              <a:spLocks noChangeShapeType="1"/>
            </p:cNvSpPr>
            <p:nvPr/>
          </p:nvSpPr>
          <p:spPr bwMode="auto">
            <a:xfrm flipH="1" flipV="1">
              <a:off x="4243" y="3057"/>
              <a:ext cx="96" cy="206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8234" name="Line 42"/>
          <p:cNvSpPr>
            <a:spLocks noChangeShapeType="1"/>
          </p:cNvSpPr>
          <p:nvPr/>
        </p:nvSpPr>
        <p:spPr bwMode="auto">
          <a:xfrm flipV="1">
            <a:off x="4775200" y="4286251"/>
            <a:ext cx="349250" cy="2825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8244" name="Group 52"/>
          <p:cNvGrpSpPr>
            <a:grpSpLocks/>
          </p:cNvGrpSpPr>
          <p:nvPr/>
        </p:nvGrpSpPr>
        <p:grpSpPr bwMode="auto">
          <a:xfrm>
            <a:off x="7351714" y="4243389"/>
            <a:ext cx="3355975" cy="854075"/>
            <a:chOff x="3671" y="2673"/>
            <a:chExt cx="2114" cy="538"/>
          </a:xfrm>
        </p:grpSpPr>
        <p:grpSp>
          <p:nvGrpSpPr>
            <p:cNvPr id="8233" name="Group 41"/>
            <p:cNvGrpSpPr>
              <a:grpSpLocks/>
            </p:cNvGrpSpPr>
            <p:nvPr/>
          </p:nvGrpSpPr>
          <p:grpSpPr bwMode="auto">
            <a:xfrm>
              <a:off x="3671" y="2739"/>
              <a:ext cx="1564" cy="472"/>
              <a:chOff x="2619" y="3523"/>
              <a:chExt cx="1564" cy="472"/>
            </a:xfrm>
          </p:grpSpPr>
          <p:sp>
            <p:nvSpPr>
              <p:cNvPr id="8221" name="Line 29"/>
              <p:cNvSpPr>
                <a:spLocks noChangeShapeType="1"/>
              </p:cNvSpPr>
              <p:nvPr/>
            </p:nvSpPr>
            <p:spPr bwMode="auto">
              <a:xfrm>
                <a:off x="2779" y="3653"/>
                <a:ext cx="471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224" name="Text Box 32"/>
              <p:cNvSpPr txBox="1">
                <a:spLocks noChangeArrowheads="1"/>
              </p:cNvSpPr>
              <p:nvPr/>
            </p:nvSpPr>
            <p:spPr bwMode="auto">
              <a:xfrm>
                <a:off x="2619" y="3759"/>
                <a:ext cx="63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   s = ½</a:t>
                </a:r>
              </a:p>
            </p:txBody>
          </p:sp>
          <p:sp>
            <p:nvSpPr>
              <p:cNvPr id="8227" name="Oval 35"/>
              <p:cNvSpPr>
                <a:spLocks noChangeArrowheads="1"/>
              </p:cNvSpPr>
              <p:nvPr/>
            </p:nvSpPr>
            <p:spPr bwMode="auto">
              <a:xfrm>
                <a:off x="2972" y="3604"/>
                <a:ext cx="100" cy="100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228" name="Line 36"/>
              <p:cNvSpPr>
                <a:spLocks noChangeShapeType="1"/>
              </p:cNvSpPr>
              <p:nvPr/>
            </p:nvSpPr>
            <p:spPr bwMode="auto">
              <a:xfrm flipH="1" flipV="1">
                <a:off x="3022" y="3523"/>
                <a:ext cx="0" cy="230"/>
              </a:xfrm>
              <a:prstGeom prst="line">
                <a:avLst/>
              </a:prstGeom>
              <a:noFill/>
              <a:ln w="19050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229" name="Text Box 37"/>
              <p:cNvSpPr txBox="1">
                <a:spLocks noChangeArrowheads="1"/>
              </p:cNvSpPr>
              <p:nvPr/>
            </p:nvSpPr>
            <p:spPr bwMode="auto">
              <a:xfrm>
                <a:off x="3583" y="3764"/>
                <a:ext cx="60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 s = -½</a:t>
                </a:r>
              </a:p>
            </p:txBody>
          </p:sp>
          <p:sp>
            <p:nvSpPr>
              <p:cNvPr id="8230" name="Line 38"/>
              <p:cNvSpPr>
                <a:spLocks noChangeShapeType="1"/>
              </p:cNvSpPr>
              <p:nvPr/>
            </p:nvSpPr>
            <p:spPr bwMode="auto">
              <a:xfrm>
                <a:off x="3710" y="3653"/>
                <a:ext cx="471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231" name="Oval 39"/>
              <p:cNvSpPr>
                <a:spLocks noChangeArrowheads="1"/>
              </p:cNvSpPr>
              <p:nvPr/>
            </p:nvSpPr>
            <p:spPr bwMode="auto">
              <a:xfrm>
                <a:off x="3903" y="3604"/>
                <a:ext cx="100" cy="100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232" name="Line 40"/>
              <p:cNvSpPr>
                <a:spLocks noChangeShapeType="1"/>
              </p:cNvSpPr>
              <p:nvPr/>
            </p:nvSpPr>
            <p:spPr bwMode="auto">
              <a:xfrm flipH="1">
                <a:off x="3953" y="3548"/>
                <a:ext cx="0" cy="230"/>
              </a:xfrm>
              <a:prstGeom prst="line">
                <a:avLst/>
              </a:prstGeom>
              <a:noFill/>
              <a:ln w="19050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8239" name="Text Box 47"/>
            <p:cNvSpPr txBox="1">
              <a:spLocks noChangeArrowheads="1"/>
            </p:cNvSpPr>
            <p:nvPr/>
          </p:nvSpPr>
          <p:spPr bwMode="auto">
            <a:xfrm>
              <a:off x="5265" y="2673"/>
              <a:ext cx="52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n 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 1,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l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= 0</a:t>
              </a:r>
            </a:p>
          </p:txBody>
        </p:sp>
      </p:grpSp>
      <p:grpSp>
        <p:nvGrpSpPr>
          <p:cNvPr id="8276" name="Group 84"/>
          <p:cNvGrpSpPr>
            <a:grpSpLocks/>
          </p:cNvGrpSpPr>
          <p:nvPr/>
        </p:nvGrpSpPr>
        <p:grpSpPr bwMode="auto">
          <a:xfrm>
            <a:off x="9080501" y="4095751"/>
            <a:ext cx="747713" cy="366713"/>
            <a:chOff x="2447" y="3333"/>
            <a:chExt cx="471" cy="231"/>
          </a:xfrm>
        </p:grpSpPr>
        <p:sp>
          <p:nvSpPr>
            <p:cNvPr id="8247" name="Line 55"/>
            <p:cNvSpPr>
              <a:spLocks noChangeShapeType="1"/>
            </p:cNvSpPr>
            <p:nvPr/>
          </p:nvSpPr>
          <p:spPr bwMode="auto">
            <a:xfrm>
              <a:off x="2447" y="3463"/>
              <a:ext cx="47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49" name="Oval 57"/>
            <p:cNvSpPr>
              <a:spLocks noChangeArrowheads="1"/>
            </p:cNvSpPr>
            <p:nvPr/>
          </p:nvSpPr>
          <p:spPr bwMode="auto">
            <a:xfrm>
              <a:off x="2555" y="3414"/>
              <a:ext cx="100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50" name="Line 58"/>
            <p:cNvSpPr>
              <a:spLocks noChangeShapeType="1"/>
            </p:cNvSpPr>
            <p:nvPr/>
          </p:nvSpPr>
          <p:spPr bwMode="auto">
            <a:xfrm flipH="1" flipV="1">
              <a:off x="2605" y="3333"/>
              <a:ext cx="0" cy="23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63" name="Oval 71"/>
            <p:cNvSpPr>
              <a:spLocks noChangeArrowheads="1"/>
            </p:cNvSpPr>
            <p:nvPr/>
          </p:nvSpPr>
          <p:spPr bwMode="auto">
            <a:xfrm>
              <a:off x="2696" y="3415"/>
              <a:ext cx="100" cy="1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64" name="Line 72"/>
            <p:cNvSpPr>
              <a:spLocks noChangeShapeType="1"/>
            </p:cNvSpPr>
            <p:nvPr/>
          </p:nvSpPr>
          <p:spPr bwMode="auto">
            <a:xfrm flipH="1" flipV="1">
              <a:off x="2746" y="3334"/>
              <a:ext cx="0" cy="23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grpSp>
        <p:nvGrpSpPr>
          <p:cNvPr id="8275" name="Group 83"/>
          <p:cNvGrpSpPr>
            <a:grpSpLocks/>
          </p:cNvGrpSpPr>
          <p:nvPr/>
        </p:nvGrpSpPr>
        <p:grpSpPr bwMode="auto">
          <a:xfrm>
            <a:off x="7312026" y="4135438"/>
            <a:ext cx="747713" cy="366712"/>
            <a:chOff x="3593" y="3358"/>
            <a:chExt cx="471" cy="231"/>
          </a:xfrm>
        </p:grpSpPr>
        <p:sp>
          <p:nvSpPr>
            <p:cNvPr id="8252" name="Line 60"/>
            <p:cNvSpPr>
              <a:spLocks noChangeShapeType="1"/>
            </p:cNvSpPr>
            <p:nvPr/>
          </p:nvSpPr>
          <p:spPr bwMode="auto">
            <a:xfrm>
              <a:off x="3593" y="3463"/>
              <a:ext cx="47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53" name="Oval 61"/>
            <p:cNvSpPr>
              <a:spLocks noChangeArrowheads="1"/>
            </p:cNvSpPr>
            <p:nvPr/>
          </p:nvSpPr>
          <p:spPr bwMode="auto">
            <a:xfrm>
              <a:off x="3841" y="3414"/>
              <a:ext cx="100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54" name="Line 62"/>
            <p:cNvSpPr>
              <a:spLocks noChangeShapeType="1"/>
            </p:cNvSpPr>
            <p:nvPr/>
          </p:nvSpPr>
          <p:spPr bwMode="auto">
            <a:xfrm flipH="1">
              <a:off x="3891" y="3358"/>
              <a:ext cx="0" cy="23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65" name="Oval 73"/>
            <p:cNvSpPr>
              <a:spLocks noChangeArrowheads="1"/>
            </p:cNvSpPr>
            <p:nvPr/>
          </p:nvSpPr>
          <p:spPr bwMode="auto">
            <a:xfrm flipV="1">
              <a:off x="3716" y="3410"/>
              <a:ext cx="100" cy="1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66" name="Line 74"/>
            <p:cNvSpPr>
              <a:spLocks noChangeShapeType="1"/>
            </p:cNvSpPr>
            <p:nvPr/>
          </p:nvSpPr>
          <p:spPr bwMode="auto">
            <a:xfrm flipH="1">
              <a:off x="3766" y="3359"/>
              <a:ext cx="0" cy="23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grpSp>
        <p:nvGrpSpPr>
          <p:cNvPr id="8274" name="Group 82"/>
          <p:cNvGrpSpPr>
            <a:grpSpLocks/>
          </p:cNvGrpSpPr>
          <p:nvPr/>
        </p:nvGrpSpPr>
        <p:grpSpPr bwMode="auto">
          <a:xfrm>
            <a:off x="7275514" y="4097338"/>
            <a:ext cx="3392487" cy="1200150"/>
            <a:chOff x="2437" y="3334"/>
            <a:chExt cx="2137" cy="756"/>
          </a:xfrm>
        </p:grpSpPr>
        <p:sp>
          <p:nvSpPr>
            <p:cNvPr id="8248" name="Text Box 56"/>
            <p:cNvSpPr txBox="1">
              <a:spLocks noChangeArrowheads="1"/>
            </p:cNvSpPr>
            <p:nvPr/>
          </p:nvSpPr>
          <p:spPr bwMode="auto">
            <a:xfrm>
              <a:off x="2437" y="3854"/>
              <a:ext cx="5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 = -1</a:t>
              </a:r>
            </a:p>
          </p:txBody>
        </p:sp>
        <p:sp>
          <p:nvSpPr>
            <p:cNvPr id="8251" name="Text Box 59"/>
            <p:cNvSpPr txBox="1">
              <a:spLocks noChangeArrowheads="1"/>
            </p:cNvSpPr>
            <p:nvPr/>
          </p:nvSpPr>
          <p:spPr bwMode="auto">
            <a:xfrm>
              <a:off x="3551" y="3859"/>
              <a:ext cx="4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 = 1</a:t>
              </a:r>
            </a:p>
          </p:txBody>
        </p:sp>
        <p:sp>
          <p:nvSpPr>
            <p:cNvPr id="8255" name="Text Box 63"/>
            <p:cNvSpPr txBox="1">
              <a:spLocks noChangeArrowheads="1"/>
            </p:cNvSpPr>
            <p:nvPr/>
          </p:nvSpPr>
          <p:spPr bwMode="auto">
            <a:xfrm>
              <a:off x="4126" y="3352"/>
              <a:ext cx="4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 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 1</a:t>
              </a:r>
            </a:p>
          </p:txBody>
        </p:sp>
        <p:sp>
          <p:nvSpPr>
            <p:cNvPr id="8256" name="Text Box 64"/>
            <p:cNvSpPr txBox="1">
              <a:spLocks noChangeArrowheads="1"/>
            </p:cNvSpPr>
            <p:nvPr/>
          </p:nvSpPr>
          <p:spPr bwMode="auto">
            <a:xfrm>
              <a:off x="4122" y="3828"/>
              <a:ext cx="4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 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= 0</a:t>
              </a:r>
            </a:p>
          </p:txBody>
        </p:sp>
        <p:sp>
          <p:nvSpPr>
            <p:cNvPr id="8257" name="Text Box 65"/>
            <p:cNvSpPr txBox="1">
              <a:spLocks noChangeArrowheads="1"/>
            </p:cNvSpPr>
            <p:nvPr/>
          </p:nvSpPr>
          <p:spPr bwMode="auto">
            <a:xfrm>
              <a:off x="2998" y="3858"/>
              <a:ext cx="4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 = 0</a:t>
              </a:r>
            </a:p>
          </p:txBody>
        </p:sp>
        <p:sp>
          <p:nvSpPr>
            <p:cNvPr id="8258" name="Line 66"/>
            <p:cNvSpPr>
              <a:spLocks noChangeShapeType="1"/>
            </p:cNvSpPr>
            <p:nvPr/>
          </p:nvSpPr>
          <p:spPr bwMode="auto">
            <a:xfrm>
              <a:off x="3021" y="3463"/>
              <a:ext cx="47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59" name="Oval 67"/>
            <p:cNvSpPr>
              <a:spLocks noChangeArrowheads="1"/>
            </p:cNvSpPr>
            <p:nvPr/>
          </p:nvSpPr>
          <p:spPr bwMode="auto">
            <a:xfrm>
              <a:off x="3209" y="3334"/>
              <a:ext cx="100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60" name="Line 68"/>
            <p:cNvSpPr>
              <a:spLocks noChangeShapeType="1"/>
            </p:cNvSpPr>
            <p:nvPr/>
          </p:nvSpPr>
          <p:spPr bwMode="auto">
            <a:xfrm rot="5400000" flipH="1">
              <a:off x="3244" y="3268"/>
              <a:ext cx="0" cy="23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67" name="Oval 75"/>
            <p:cNvSpPr>
              <a:spLocks noChangeArrowheads="1"/>
            </p:cNvSpPr>
            <p:nvPr/>
          </p:nvSpPr>
          <p:spPr bwMode="auto">
            <a:xfrm rot="-5400000">
              <a:off x="3214" y="3477"/>
              <a:ext cx="100" cy="1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68" name="Line 76"/>
            <p:cNvSpPr>
              <a:spLocks noChangeShapeType="1"/>
            </p:cNvSpPr>
            <p:nvPr/>
          </p:nvSpPr>
          <p:spPr bwMode="auto">
            <a:xfrm rot="-5400000" flipH="1" flipV="1">
              <a:off x="3244" y="3411"/>
              <a:ext cx="0" cy="23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69" name="Line 77"/>
            <p:cNvSpPr>
              <a:spLocks noChangeShapeType="1"/>
            </p:cNvSpPr>
            <p:nvPr/>
          </p:nvSpPr>
          <p:spPr bwMode="auto">
            <a:xfrm>
              <a:off x="3018" y="3799"/>
              <a:ext cx="47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70" name="Oval 78"/>
            <p:cNvSpPr>
              <a:spLocks noChangeArrowheads="1"/>
            </p:cNvSpPr>
            <p:nvPr/>
          </p:nvSpPr>
          <p:spPr bwMode="auto">
            <a:xfrm>
              <a:off x="3126" y="3750"/>
              <a:ext cx="100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71" name="Line 79"/>
            <p:cNvSpPr>
              <a:spLocks noChangeShapeType="1"/>
            </p:cNvSpPr>
            <p:nvPr/>
          </p:nvSpPr>
          <p:spPr bwMode="auto">
            <a:xfrm flipH="1" flipV="1">
              <a:off x="3176" y="3669"/>
              <a:ext cx="0" cy="23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72" name="Oval 80"/>
            <p:cNvSpPr>
              <a:spLocks noChangeArrowheads="1"/>
            </p:cNvSpPr>
            <p:nvPr/>
          </p:nvSpPr>
          <p:spPr bwMode="auto">
            <a:xfrm>
              <a:off x="3267" y="3751"/>
              <a:ext cx="100" cy="1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73" name="Line 81"/>
            <p:cNvSpPr>
              <a:spLocks noChangeShapeType="1"/>
            </p:cNvSpPr>
            <p:nvPr/>
          </p:nvSpPr>
          <p:spPr bwMode="auto">
            <a:xfrm flipH="1">
              <a:off x="3317" y="3695"/>
              <a:ext cx="0" cy="23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8277" name="Text Box 85"/>
          <p:cNvSpPr txBox="1">
            <a:spLocks noChangeArrowheads="1"/>
          </p:cNvSpPr>
          <p:nvPr/>
        </p:nvSpPr>
        <p:spPr bwMode="auto">
          <a:xfrm>
            <a:off x="5797551" y="5643563"/>
            <a:ext cx="2460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Zeeman effect</a:t>
            </a:r>
          </a:p>
        </p:txBody>
      </p:sp>
      <p:sp>
        <p:nvSpPr>
          <p:cNvPr id="8278" name="Text Box 86"/>
          <p:cNvSpPr txBox="1">
            <a:spLocks noChangeArrowheads="1"/>
          </p:cNvSpPr>
          <p:nvPr/>
        </p:nvSpPr>
        <p:spPr bwMode="auto">
          <a:xfrm>
            <a:off x="6415088" y="3854451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66FF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</a:t>
            </a:r>
          </a:p>
        </p:txBody>
      </p:sp>
      <p:sp>
        <p:nvSpPr>
          <p:cNvPr id="8280" name="Line 88"/>
          <p:cNvSpPr>
            <a:spLocks noChangeShapeType="1"/>
          </p:cNvSpPr>
          <p:nvPr/>
        </p:nvSpPr>
        <p:spPr bwMode="auto">
          <a:xfrm flipV="1">
            <a:off x="6808788" y="3857625"/>
            <a:ext cx="0" cy="381000"/>
          </a:xfrm>
          <a:prstGeom prst="line">
            <a:avLst/>
          </a:prstGeom>
          <a:noFill/>
          <a:ln w="28575">
            <a:solidFill>
              <a:srgbClr val="66FF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281" name="Text Box 89"/>
          <p:cNvSpPr txBox="1">
            <a:spLocks noChangeArrowheads="1"/>
          </p:cNvSpPr>
          <p:nvPr/>
        </p:nvSpPr>
        <p:spPr bwMode="auto">
          <a:xfrm>
            <a:off x="5175250" y="4446588"/>
            <a:ext cx="50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½</a:t>
            </a:r>
          </a:p>
        </p:txBody>
      </p:sp>
    </p:spTree>
    <p:extLst>
      <p:ext uri="{BB962C8B-B14F-4D97-AF65-F5344CB8AC3E}">
        <p14:creationId xmlns:p14="http://schemas.microsoft.com/office/powerpoint/2010/main" val="1482696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8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00046 L -4.72222E-6 0.0405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37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116 L 2.5E-6 -0.0356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8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5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828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4" grpId="0" animBg="1"/>
      <p:bldP spid="8277" grpId="0"/>
      <p:bldP spid="8278" grpId="0"/>
      <p:bldP spid="8280" grpId="0" animBg="1"/>
      <p:bldP spid="8280" grpId="1" animBg="1"/>
      <p:bldP spid="8281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EF7DF-A515-1EBD-3FC7-DC185945C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Vapor cell optimization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4DC9FA-2A2F-6153-761B-48B2EB4F4C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2594" y="806173"/>
                <a:ext cx="5303831" cy="49088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Decoherence processes</a:t>
                </a:r>
              </a:p>
              <a:p>
                <a:pPr lvl="1"/>
                <a:r>
                  <a:rPr lang="en-US" dirty="0"/>
                  <a:t>Diffusion (simplified to a lowest order rate) 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𝑑𝑖𝑓𝑓</m:t>
                        </m:r>
                      </m:sub>
                    </m:sSub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d>
                          <m:d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𝑓𝑖𝑙𝑙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7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7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, cubic cell of length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the diffusion constant,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are the pressure and temperature at which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measured,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en-US" dirty="0"/>
                  <a:t> is the buffer gas pressure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,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is the cell operating temperature</a:t>
                </a:r>
              </a:p>
              <a:p>
                <a:pPr lvl="1"/>
                <a:r>
                  <a:rPr lang="en-US" dirty="0"/>
                  <a:t>Alkali-alkali spin destruction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𝑅𝑏</m:t>
                        </m:r>
                      </m:sub>
                    </m:sSub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𝑟𝑏</m:t>
                        </m:r>
                      </m:sub>
                    </m:sSub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𝑟𝑏</m:t>
                        </m:r>
                      </m:sub>
                    </m:sSub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sz="170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𝑟𝑏</m:t>
                        </m:r>
                      </m:sub>
                    </m:sSub>
                  </m:oMath>
                </a14:m>
                <a:r>
                  <a:rPr lang="en-US" dirty="0"/>
                  <a:t> is the Rb density,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𝑟𝑏</m:t>
                        </m:r>
                      </m:sub>
                    </m:sSub>
                  </m:oMath>
                </a14:m>
                <a:r>
                  <a:rPr lang="en-US" dirty="0"/>
                  <a:t> is the Rb-Rb spin destruction cross section,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is the relative velocity</a:t>
                </a:r>
              </a:p>
              <a:p>
                <a:pPr lvl="1"/>
                <a:r>
                  <a:rPr lang="en-US" dirty="0"/>
                  <a:t>Alkali-buffer-gas spin destruction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𝑅𝑏</m:t>
                        </m:r>
                      </m:sub>
                    </m:sSub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𝑏𝑢𝑓𝑓</m:t>
                        </m:r>
                      </m:sub>
                    </m:sSub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𝑏𝑢𝑓𝑓</m:t>
                        </m:r>
                      </m:sub>
                    </m:sSub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17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7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7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3.7</m:t>
                        </m:r>
                      </m:sup>
                    </m:sSup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𝑏𝑢𝑓𝑓</m:t>
                        </m:r>
                      </m:sub>
                    </m:sSub>
                  </m:oMath>
                </a14:m>
                <a:r>
                  <a:rPr lang="en-US" dirty="0"/>
                  <a:t> is the buffer gas density,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𝑏𝑢𝑓𝑓</m:t>
                        </m:r>
                      </m:sub>
                    </m:sSub>
                  </m:oMath>
                </a14:m>
                <a:r>
                  <a:rPr lang="en-US" dirty="0"/>
                  <a:t> is the Rb-buffer-gas spin destruction cross section,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is the relative velocity,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dirty="0"/>
                  <a:t> is the pressure at which the cross section is measured</a:t>
                </a:r>
              </a:p>
              <a:p>
                <a:pPr lvl="1"/>
                <a:r>
                  <a:rPr lang="en-US" dirty="0"/>
                  <a:t>Noble gases typically have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𝑏𝑢𝑓𝑓</m:t>
                        </m:r>
                      </m:sub>
                    </m:sSub>
                  </m:oMath>
                </a14:m>
                <a:r>
                  <a:rPr lang="en-US" dirty="0"/>
                  <a:t> but excited state depolarization reduces optical pumping efficiency and allow radiation trapping</a:t>
                </a:r>
              </a:p>
              <a:p>
                <a:pPr lvl="1"/>
                <a:r>
                  <a:rPr lang="en-US" dirty="0"/>
                  <a:t>Nitrogen has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𝑏𝑢𝑓𝑓</m:t>
                        </m:r>
                      </m:sub>
                    </m:sSub>
                  </m:oMath>
                </a14:m>
                <a:r>
                  <a:rPr lang="en-US" dirty="0"/>
                  <a:t> but advantageously quenches the excited state</a:t>
                </a:r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4DC9FA-2A2F-6153-761B-48B2EB4F4C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2594" y="806173"/>
                <a:ext cx="5303831" cy="4908828"/>
              </a:xfrm>
              <a:blipFill>
                <a:blip r:embed="rId2"/>
                <a:stretch>
                  <a:fillRect l="-1149" t="-2357" r="-32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CBF330-537D-DDC7-655F-EE2DCA35D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6A983A-6B86-2C0C-F396-0A17DC0B9D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252"/>
          <a:stretch/>
        </p:blipFill>
        <p:spPr>
          <a:xfrm>
            <a:off x="5793077" y="218172"/>
            <a:ext cx="5423229" cy="33237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052431-97F1-557F-6DC9-363220274EB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158"/>
          <a:stretch/>
        </p:blipFill>
        <p:spPr>
          <a:xfrm>
            <a:off x="5900402" y="3541914"/>
            <a:ext cx="5303831" cy="32683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1A73986-571D-1131-EC00-138DDED356EE}"/>
                  </a:ext>
                </a:extLst>
              </p:cNvPr>
              <p:cNvSpPr txBox="1"/>
              <p:nvPr/>
            </p:nvSpPr>
            <p:spPr>
              <a:xfrm>
                <a:off x="10720754" y="1300387"/>
                <a:ext cx="147534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1600" dirty="0"/>
                  <a:t> = 5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𝑁𝑒</m:t>
                        </m:r>
                      </m:sub>
                    </m:sSub>
                  </m:oMath>
                </a14:m>
                <a:r>
                  <a:rPr lang="en-US" sz="1600" dirty="0"/>
                  <a:t> = 700 Torr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/>
                  <a:t> = 30 Torr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1A73986-571D-1131-EC00-138DDED356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0754" y="1300387"/>
                <a:ext cx="1475340" cy="830997"/>
              </a:xfrm>
              <a:prstGeom prst="rect">
                <a:avLst/>
              </a:prstGeom>
              <a:blipFill>
                <a:blip r:embed="rId5"/>
                <a:stretch>
                  <a:fillRect t="-2920" r="-1240" b="-7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1CD8CA2-98A5-1EA0-5903-0D49FBBA9A5A}"/>
                  </a:ext>
                </a:extLst>
              </p:cNvPr>
              <p:cNvSpPr txBox="1"/>
              <p:nvPr/>
            </p:nvSpPr>
            <p:spPr>
              <a:xfrm>
                <a:off x="10716660" y="4511120"/>
                <a:ext cx="1368195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1600" dirty="0"/>
                  <a:t> = 5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/>
                  <a:t> = 30 Torr</a:t>
                </a: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600" dirty="0"/>
                  <a:t> = 150 C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1CD8CA2-98A5-1EA0-5903-0D49FBBA9A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6660" y="4511120"/>
                <a:ext cx="1368195" cy="861774"/>
              </a:xfrm>
              <a:prstGeom prst="rect">
                <a:avLst/>
              </a:prstGeom>
              <a:blipFill>
                <a:blip r:embed="rId6"/>
                <a:stretch>
                  <a:fillRect t="-2837" r="-1339" b="-7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4C4CC401-8473-F5C4-475B-AE4B3291739F}"/>
              </a:ext>
            </a:extLst>
          </p:cNvPr>
          <p:cNvSpPr txBox="1"/>
          <p:nvPr/>
        </p:nvSpPr>
        <p:spPr>
          <a:xfrm>
            <a:off x="6751890" y="1913007"/>
            <a:ext cx="8334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Diffusion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3C9104-C6CD-5B4F-FEC5-87A112CEF9C8}"/>
              </a:ext>
            </a:extLst>
          </p:cNvPr>
          <p:cNvSpPr txBox="1"/>
          <p:nvPr/>
        </p:nvSpPr>
        <p:spPr>
          <a:xfrm>
            <a:off x="9190586" y="2081437"/>
            <a:ext cx="13080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Buffer gas</a:t>
            </a:r>
          </a:p>
          <a:p>
            <a:r>
              <a:rPr lang="en-US" sz="1100" dirty="0"/>
              <a:t>Spin Destruction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D8D035-D9FD-41AD-983E-AB06D5AB8DCE}"/>
              </a:ext>
            </a:extLst>
          </p:cNvPr>
          <p:cNvSpPr txBox="1"/>
          <p:nvPr/>
        </p:nvSpPr>
        <p:spPr>
          <a:xfrm rot="19264968">
            <a:off x="9556331" y="814236"/>
            <a:ext cx="13332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Alkali-Alkali</a:t>
            </a:r>
          </a:p>
          <a:p>
            <a:r>
              <a:rPr lang="en-US" sz="1100" dirty="0"/>
              <a:t>Spin Destruction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95E082-869E-3057-9217-1AB3518C48EF}"/>
              </a:ext>
            </a:extLst>
          </p:cNvPr>
          <p:cNvSpPr txBox="1"/>
          <p:nvPr/>
        </p:nvSpPr>
        <p:spPr>
          <a:xfrm>
            <a:off x="73895" y="6338629"/>
            <a:ext cx="5844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J. C. Allred</a:t>
            </a:r>
            <a:r>
              <a:rPr lang="en-US" altLang="ii-CN" sz="900" dirty="0"/>
              <a:t>, </a:t>
            </a:r>
            <a:r>
              <a:rPr lang="en-US" sz="900" dirty="0"/>
              <a:t>R. N. Lyman, T. W. Kornack, and Michael V. Romalis. "High-sensitivity atomic magnetometer unaffected by spin-exchange relaxation." </a:t>
            </a:r>
            <a:r>
              <a:rPr lang="en-US" sz="900" i="1" dirty="0"/>
              <a:t>Physical review letters</a:t>
            </a:r>
            <a:r>
              <a:rPr lang="en-US" sz="900" dirty="0"/>
              <a:t> 89, no. 13 (2002): 130801.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6E269D1-C9D0-4B2A-B504-E486EF5A949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2285"/>
          <a:stretch/>
        </p:blipFill>
        <p:spPr>
          <a:xfrm>
            <a:off x="82146" y="5401469"/>
            <a:ext cx="5710931" cy="97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7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33333E-6 L 0.25885 -0.3958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43" y="-1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coils of the shield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720725" y="1125414"/>
            <a:ext cx="4934487" cy="488803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Use the coils of the human-sized shield for calibration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Fluxgate measurement of the magnetic fields of the 18 shield coils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Three-axis measurement at 108 positions around the sensor array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Model the magnetic fields using vector-spherical harmonics (VSH) expansion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Maximum degree </a:t>
            </a:r>
            <a:r>
              <a:rPr lang="en-US" sz="2000" i="1" dirty="0"/>
              <a:t>l </a:t>
            </a:r>
            <a:r>
              <a:rPr lang="en-US" sz="2000" dirty="0"/>
              <a:t>= 5</a:t>
            </a:r>
          </a:p>
          <a:p>
            <a:pPr marL="201159" lvl="1" indent="0">
              <a:buNone/>
            </a:pPr>
            <a:endParaRPr lang="en-US" sz="2000" dirty="0"/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5749848" y="172539"/>
            <a:ext cx="5622593" cy="31135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644" y="3465420"/>
            <a:ext cx="4104302" cy="31449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1535" y="4461100"/>
            <a:ext cx="4052866" cy="87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35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VSH model allows to calculate the currents to generate homogeneous and gradient fields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052344" y="1480798"/>
            <a:ext cx="2943225" cy="2771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391" y="3751386"/>
            <a:ext cx="3106614" cy="3106614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163460" y="1480798"/>
            <a:ext cx="2886075" cy="2819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5625" y="3751386"/>
            <a:ext cx="3152753" cy="311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54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0648" y="1429233"/>
                <a:ext cx="10058400" cy="3798549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Get initial estimate on the sensor orientation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, gain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and position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baseline="-25000" dirty="0"/>
                  <a:t>0</a:t>
                </a:r>
                <a:r>
                  <a:rPr lang="en-US" dirty="0"/>
                  <a:t> </a:t>
                </a:r>
              </a:p>
              <a:p>
                <a:pPr marL="749793" lvl="1" indent="-457200">
                  <a:buFont typeface="+mj-lt"/>
                  <a:buAutoNum type="arabicPeriod"/>
                </a:pPr>
                <a:r>
                  <a:rPr lang="en-US" dirty="0"/>
                  <a:t>Use the 18 shield coils to excite homogeneous fields along x, y, and z</a:t>
                </a:r>
              </a:p>
              <a:p>
                <a:pPr marL="749793" lvl="1" indent="-457200">
                  <a:buFont typeface="+mj-lt"/>
                  <a:buAutoNum type="arabicPeriod"/>
                </a:pPr>
                <a:r>
                  <a:rPr lang="en-US" dirty="0"/>
                  <a:t>Solve initial sensor orientation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and gain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by a matrix inversion</a:t>
                </a:r>
              </a:p>
              <a:p>
                <a:pPr marL="749793" lvl="1" indent="-457200">
                  <a:buFont typeface="+mj-lt"/>
                  <a:buAutoNum type="arabicPeriod"/>
                </a:pPr>
                <a:r>
                  <a:rPr lang="en-US" dirty="0"/>
                  <a:t>Excite the five first-order gradients</a:t>
                </a:r>
              </a:p>
              <a:p>
                <a:pPr marL="749793" lvl="1" indent="-457200">
                  <a:buFont typeface="+mj-lt"/>
                  <a:buAutoNum type="arabicPeriod"/>
                </a:pPr>
                <a:r>
                  <a:rPr lang="en-US" dirty="0"/>
                  <a:t>Given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1" i="1" baseline="-25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b="1" i="1" baseline="-250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, solve initial sensor position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baseline="-25000" dirty="0"/>
                  <a:t>0</a:t>
                </a:r>
                <a:r>
                  <a:rPr lang="en-US" dirty="0"/>
                  <a:t> by a matrix inversion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Get final estimate on sensor orientation, gain and position</a:t>
                </a:r>
              </a:p>
              <a:p>
                <a:pPr marL="749793" lvl="1" indent="-457200">
                  <a:buFont typeface="+mj-lt"/>
                  <a:buAutoNum type="arabicPeriod"/>
                </a:pPr>
                <a:r>
                  <a:rPr lang="en-US" dirty="0"/>
                  <a:t>Excite all 18 coils</a:t>
                </a:r>
              </a:p>
              <a:p>
                <a:pPr marL="749793" lvl="1" indent="-457200">
                  <a:buFont typeface="+mj-lt"/>
                  <a:buAutoNum type="arabicPeriod"/>
                </a:pPr>
                <a:r>
                  <a:rPr lang="en-US" dirty="0"/>
                  <a:t>Solve the optimization problem using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baseline="-25000" dirty="0"/>
                  <a:t>0 </a:t>
                </a:r>
                <a:r>
                  <a:rPr lang="en-US" dirty="0"/>
                  <a:t>as the initial guess</a:t>
                </a:r>
              </a:p>
              <a:p>
                <a:pPr marL="932664" lvl="2" indent="-457200">
                  <a:buFont typeface="+mj-lt"/>
                  <a:buAutoNum type="alphaLcPeriod"/>
                </a:pPr>
                <a:r>
                  <a:rPr lang="en-US" dirty="0"/>
                  <a:t>Use the full VSH models to take into account the whole spatial structure of the fields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648" y="1429233"/>
                <a:ext cx="10058400" cy="3798549"/>
              </a:xfrm>
              <a:blipFill>
                <a:blip r:embed="rId2"/>
                <a:stretch>
                  <a:fillRect l="-1515" t="-1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361428" y="3495244"/>
                <a:ext cx="3029527" cy="87126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argmin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lim>
                          </m:limLow>
                        </m:fName>
                        <m:e>
                          <m:nary>
                            <m:naryPr>
                              <m:chr m:val="∑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 baseline="3000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en-US" i="1" baseline="30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1428" y="3495244"/>
                <a:ext cx="3029527" cy="8712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252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EF7CBA-A605-4663-8769-546E67435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OPMs for MEG: Early 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1452A1-C15A-44EF-84A8-D08DAFC73E4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2" descr="http://physics.princeton.edu/romalis/medical/pictures/Micah%20Brain.jpg">
            <a:extLst>
              <a:ext uri="{FF2B5EF4-FFF2-40B4-BE49-F238E27FC236}">
                <a16:creationId xmlns:a16="http://schemas.microsoft.com/office/drawing/2014/main" id="{7EEE12D1-5F94-45D4-AAF4-669987B9AC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21817" y="829207"/>
            <a:ext cx="2890082" cy="342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CFE808-620D-4B3C-9471-355D6912E8ED}"/>
              </a:ext>
            </a:extLst>
          </p:cNvPr>
          <p:cNvSpPr txBox="1"/>
          <p:nvPr/>
        </p:nvSpPr>
        <p:spPr>
          <a:xfrm>
            <a:off x="2523460" y="826216"/>
            <a:ext cx="2018622" cy="830997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Princeton/Twinleaf OPM MEG System</a:t>
            </a:r>
          </a:p>
          <a:p>
            <a:pPr algn="r"/>
            <a:r>
              <a:rPr lang="en-US" sz="1600" b="1" dirty="0"/>
              <a:t>2006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766C854-19C3-4A05-AFD3-D0C23ECE4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9562" y="829207"/>
            <a:ext cx="5037870" cy="277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794589-A6F6-4421-9033-10FCBCA61D64}"/>
              </a:ext>
            </a:extLst>
          </p:cNvPr>
          <p:cNvSpPr txBox="1"/>
          <p:nvPr/>
        </p:nvSpPr>
        <p:spPr>
          <a:xfrm>
            <a:off x="5477811" y="926368"/>
            <a:ext cx="408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NIST Miniature Magnetometer  2012</a:t>
            </a:r>
          </a:p>
          <a:p>
            <a:r>
              <a:rPr lang="en-US" b="1" dirty="0"/>
              <a:t>-now </a:t>
            </a:r>
            <a:r>
              <a:rPr lang="en-US" b="1" dirty="0" err="1"/>
              <a:t>FieldLine</a:t>
            </a:r>
            <a:r>
              <a:rPr lang="en-US" b="1" dirty="0"/>
              <a:t> Inc.</a:t>
            </a:r>
          </a:p>
        </p:txBody>
      </p:sp>
      <p:pic>
        <p:nvPicPr>
          <p:cNvPr id="10" name="Content Placeholder 4" descr="DSC02952.JPG">
            <a:extLst>
              <a:ext uri="{FF2B5EF4-FFF2-40B4-BE49-F238E27FC236}">
                <a16:creationId xmlns:a16="http://schemas.microsoft.com/office/drawing/2014/main" id="{75F309C6-7350-453F-84AF-216C54C7F6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43418" y="3640236"/>
            <a:ext cx="4445984" cy="281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4D861F-B0B6-4B43-B630-30791C091187}"/>
              </a:ext>
            </a:extLst>
          </p:cNvPr>
          <p:cNvSpPr txBox="1"/>
          <p:nvPr/>
        </p:nvSpPr>
        <p:spPr>
          <a:xfrm>
            <a:off x="8810224" y="5249372"/>
            <a:ext cx="17684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Sandia Atomic </a:t>
            </a:r>
          </a:p>
          <a:p>
            <a:r>
              <a:rPr lang="en-US" b="1" dirty="0"/>
              <a:t>Magnetometer</a:t>
            </a:r>
          </a:p>
          <a:p>
            <a:pPr algn="ctr"/>
            <a:r>
              <a:rPr lang="en-US" b="1" dirty="0"/>
              <a:t>2010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703156A5-4E6F-43C2-A1BB-6D67E2A82D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3344" y="3641465"/>
            <a:ext cx="2713939" cy="285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93BC914-92B3-4EC0-BAD4-72941464F6EE}"/>
              </a:ext>
            </a:extLst>
          </p:cNvPr>
          <p:cNvSpPr txBox="1"/>
          <p:nvPr/>
        </p:nvSpPr>
        <p:spPr>
          <a:xfrm>
            <a:off x="2978191" y="6132211"/>
            <a:ext cx="304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QuSpin</a:t>
            </a:r>
            <a:r>
              <a:rPr lang="en-US" b="1" dirty="0"/>
              <a:t> Inc. Magnetometer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86B3A-0AA9-4571-9C43-FBDE05B0B05E}"/>
              </a:ext>
            </a:extLst>
          </p:cNvPr>
          <p:cNvSpPr txBox="1"/>
          <p:nvPr/>
        </p:nvSpPr>
        <p:spPr>
          <a:xfrm>
            <a:off x="5066904" y="590501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8082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3" grpId="0"/>
      <p:bldP spid="1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of the method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Place three-axis fluxgate inside the sensor array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Use the algorithm to find the fluxgate parameters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Six positions inside the sensor array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6×3 = 18 measurements (or sensors to calibrate)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gains and relative positions/orientations of the fluxgate channels are known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Gain (0.1 ±0.1%) V/µT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Orthogonality ±0.5°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5891512" y="802777"/>
            <a:ext cx="2823434" cy="27932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949" y="5022849"/>
            <a:ext cx="4278301" cy="18351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8949" y="6488668"/>
            <a:ext cx="279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/>
              <a:t>Sensys</a:t>
            </a:r>
            <a:r>
              <a:rPr lang="en-US" i="1" dirty="0"/>
              <a:t> GmbH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3000" y="836664"/>
            <a:ext cx="2817518" cy="28527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8939" y="3995738"/>
            <a:ext cx="2821445" cy="28622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3293" y="1125414"/>
            <a:ext cx="1571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Mean = 0.8%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66568" y="1125414"/>
            <a:ext cx="1571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Mean = 0.1°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714946" y="4355840"/>
            <a:ext cx="1571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Mean = 0.8 mm</a:t>
            </a:r>
          </a:p>
        </p:txBody>
      </p:sp>
    </p:spTree>
    <p:extLst>
      <p:ext uri="{BB962C8B-B14F-4D97-AF65-F5344CB8AC3E}">
        <p14:creationId xmlns:p14="http://schemas.microsoft.com/office/powerpoint/2010/main" val="42792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A07C3C7-464F-41E5-B8B3-3AEF37086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65" y="1005714"/>
            <a:ext cx="11884071" cy="49924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71DBFC-696A-46F7-BE43-F39123F49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vs. Measurement, CAPE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1DBE9-0BEC-4332-87B7-A88293FFC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330AA3-E46F-47F8-895A-B76F155FDB18}"/>
              </a:ext>
            </a:extLst>
          </p:cNvPr>
          <p:cNvSpPr/>
          <p:nvPr/>
        </p:nvSpPr>
        <p:spPr>
          <a:xfrm>
            <a:off x="1728442" y="6010062"/>
            <a:ext cx="84963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OPM’s cross-axis projection error for a 25 Hz, sinusoidal signal with an amplitude of 0.33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nT.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484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1DBFC-696A-46F7-BE43-F39123F49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648" y="176170"/>
            <a:ext cx="10058400" cy="753828"/>
          </a:xfrm>
        </p:spPr>
        <p:txBody>
          <a:bodyPr/>
          <a:lstStyle/>
          <a:p>
            <a:r>
              <a:rPr lang="en-US" dirty="0"/>
              <a:t>Impact of CAPE on MEG Signals: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M20 Median Nerve Response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1DBE9-0BEC-4332-87B7-A88293FFC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CABB68-8D3E-4160-BADD-82E8478572A7}"/>
              </a:ext>
            </a:extLst>
          </p:cNvPr>
          <p:cNvSpPr/>
          <p:nvPr/>
        </p:nvSpPr>
        <p:spPr>
          <a:xfrm>
            <a:off x="1978792" y="5842292"/>
            <a:ext cx="83900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Wide bandwidth of SEF response at 20 ms (M20) reveals possible effects of CAPE.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16F583-9E99-4677-9997-13C855AF4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743" y="962168"/>
            <a:ext cx="6245132" cy="487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8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1DBFC-696A-46F7-BE43-F39123F49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CAPE on OPM-MEG Systems’ Localization Capability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1DBE9-0BEC-4332-87B7-A88293FFC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40AFDF-9F69-4E1D-B7B8-45AC5A9AFC09}"/>
              </a:ext>
            </a:extLst>
          </p:cNvPr>
          <p:cNvSpPr/>
          <p:nvPr/>
        </p:nvSpPr>
        <p:spPr>
          <a:xfrm>
            <a:off x="1407210" y="5312861"/>
            <a:ext cx="10058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 mean and standard deviation (bars) for source localization error; the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-axis is the standard deviation of the remnant static magnetic field on the laser propagation axis selected from a normal gaussian distribution.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FA483E-F390-4327-983D-CF5F36895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543" y="1556098"/>
            <a:ext cx="4238997" cy="33257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E473A8-629C-4CAA-B5AE-6906FB98B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040" y="1605738"/>
            <a:ext cx="2993073" cy="31021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796048" y="2972143"/>
            <a:ext cx="2206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</a:rPr>
              <a:t>Poster Number: IM-29</a:t>
            </a:r>
          </a:p>
          <a:p>
            <a:r>
              <a:rPr lang="en-US" sz="1600" dirty="0">
                <a:latin typeface="Arial" panose="020B0604020202020204" pitchFamily="34" charset="0"/>
              </a:rPr>
              <a:t>Amir </a:t>
            </a:r>
            <a:r>
              <a:rPr lang="en-US" sz="1600" dirty="0" err="1">
                <a:latin typeface="Arial" panose="020B0604020202020204" pitchFamily="34" charset="0"/>
              </a:rPr>
              <a:t>Borna</a:t>
            </a:r>
            <a:r>
              <a:rPr lang="en-US" sz="1600" dirty="0">
                <a:latin typeface="Arial" panose="020B0604020202020204" pitchFamily="34" charset="0"/>
              </a:rPr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2716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C47BD-9913-4D35-A908-9949DAE47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Emerging Companies Using Zero-Field/SERF OPM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24DD0-8989-4F7C-A42A-53CC5E451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F4951B-B5CE-4BFB-ABE7-45CBA4AED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48" y="1426891"/>
            <a:ext cx="4476750" cy="1104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D8E9A0-4CC0-4A7B-BAC5-D4C354550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3158" y="954245"/>
            <a:ext cx="3196685" cy="19116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013332-402C-40DA-8E19-B6788839CF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523" t="14024" r="28176" b="17298"/>
          <a:stretch/>
        </p:blipFill>
        <p:spPr>
          <a:xfrm>
            <a:off x="5196468" y="963915"/>
            <a:ext cx="1591053" cy="19019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3D55E1-EF64-4B1B-9714-C94B7F4ABE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3091" y="2572192"/>
            <a:ext cx="2458381" cy="24583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918400-674A-4740-B2E2-DE8BFFB78B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543" y="5216629"/>
            <a:ext cx="4354955" cy="6169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DC1C807-F7E0-6550-8671-51ECF9370F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96468" y="3118239"/>
            <a:ext cx="6413500" cy="17477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DA4A03-4F9B-D24C-D39E-DA23D8098C27}"/>
              </a:ext>
            </a:extLst>
          </p:cNvPr>
          <p:cNvSpPr txBox="1"/>
          <p:nvPr/>
        </p:nvSpPr>
        <p:spPr>
          <a:xfrm>
            <a:off x="11451912" y="3468918"/>
            <a:ext cx="316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*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BACC36-B8B1-AE2B-C9D6-C0CE1E3C1F81}"/>
              </a:ext>
            </a:extLst>
          </p:cNvPr>
          <p:cNvSpPr txBox="1"/>
          <p:nvPr/>
        </p:nvSpPr>
        <p:spPr>
          <a:xfrm>
            <a:off x="6377997" y="6516603"/>
            <a:ext cx="4286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*Assuming this is a zero-field/SERF OPM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442183-C356-3F34-7DB4-134D5503CE3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6985" b="20861"/>
          <a:stretch/>
        </p:blipFill>
        <p:spPr>
          <a:xfrm>
            <a:off x="7069757" y="4837964"/>
            <a:ext cx="2213944" cy="16602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908E5F-1CC3-D3A8-E3C0-50159EB48A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22366" y="4300750"/>
            <a:ext cx="4709899" cy="1964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9042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0648" y="1429233"/>
            <a:ext cx="10058400" cy="4880127"/>
          </a:xfrm>
        </p:spPr>
        <p:txBody>
          <a:bodyPr/>
          <a:lstStyle/>
          <a:p>
            <a:r>
              <a:rPr lang="en-US" dirty="0" smtClean="0"/>
              <a:t>Introduction to MEG</a:t>
            </a:r>
          </a:p>
          <a:p>
            <a:r>
              <a:rPr lang="en-US" b="1" dirty="0" smtClean="0"/>
              <a:t>SERF OPMs: What is SERF?</a:t>
            </a:r>
          </a:p>
          <a:p>
            <a:pPr lvl="1"/>
            <a:r>
              <a:rPr lang="en-US" b="1" dirty="0" smtClean="0"/>
              <a:t>Specific examples of SERF OPMs</a:t>
            </a:r>
          </a:p>
          <a:p>
            <a:r>
              <a:rPr lang="en-US" dirty="0" smtClean="0"/>
              <a:t>How MEG measurements </a:t>
            </a:r>
            <a:r>
              <a:rPr lang="en-US" dirty="0"/>
              <a:t>are </a:t>
            </a:r>
            <a:r>
              <a:rPr lang="en-US" dirty="0" smtClean="0"/>
              <a:t>made</a:t>
            </a:r>
          </a:p>
          <a:p>
            <a:pPr lvl="1"/>
            <a:r>
              <a:rPr lang="en-US" dirty="0" smtClean="0"/>
              <a:t>Sandia example</a:t>
            </a:r>
          </a:p>
          <a:p>
            <a:pPr lvl="1"/>
            <a:r>
              <a:rPr lang="en-US" dirty="0" smtClean="0"/>
              <a:t>Calibrating OPM arrays</a:t>
            </a:r>
          </a:p>
          <a:p>
            <a:pPr lvl="1"/>
            <a:r>
              <a:rPr lang="en-US" dirty="0" err="1" smtClean="0"/>
              <a:t>Coregistration</a:t>
            </a:r>
            <a:endParaRPr lang="en-US" dirty="0" smtClean="0"/>
          </a:p>
          <a:p>
            <a:r>
              <a:rPr lang="en-US" dirty="0" smtClean="0"/>
              <a:t>Other OPMs for MEG</a:t>
            </a:r>
          </a:p>
          <a:p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Comparison of MEG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3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ndia Theme (White Background)">
  <a:themeElements>
    <a:clrScheme name="Sandia 2018">
      <a:dk1>
        <a:srgbClr val="000000"/>
      </a:dk1>
      <a:lt1>
        <a:srgbClr val="FFFFFF"/>
      </a:lt1>
      <a:dk2>
        <a:srgbClr val="005376"/>
      </a:dk2>
      <a:lt2>
        <a:srgbClr val="E7E6E6"/>
      </a:lt2>
      <a:accent1>
        <a:srgbClr val="008E74"/>
      </a:accent1>
      <a:accent2>
        <a:srgbClr val="6CB312"/>
      </a:accent2>
      <a:accent3>
        <a:srgbClr val="FFA033"/>
      </a:accent3>
      <a:accent4>
        <a:srgbClr val="A92C00"/>
      </a:accent4>
      <a:accent5>
        <a:srgbClr val="7D0D7C"/>
      </a:accent5>
      <a:accent6>
        <a:srgbClr val="00ADD0"/>
      </a:accent6>
      <a:hlink>
        <a:srgbClr val="0563C1"/>
      </a:hlink>
      <a:folHlink>
        <a:srgbClr val="954F72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altLang="en-US" sz="1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altLang="en-US" sz="1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1079DF6A0E044885FBC6A802487BEB" ma:contentTypeVersion="1" ma:contentTypeDescription="Create a new document." ma:contentTypeScope="" ma:versionID="5a64d775a548dfbf889c2b3e129abd88">
  <xsd:schema xmlns:xsd="http://www.w3.org/2001/XMLSchema" xmlns:xs="http://www.w3.org/2001/XMLSchema" xmlns:p="http://schemas.microsoft.com/office/2006/metadata/properties" xmlns:ns2="0f0d12ba-5c96-4c3c-a96b-b9573d1d4d41" targetNamespace="http://schemas.microsoft.com/office/2006/metadata/properties" ma:root="true" ma:fieldsID="997ccf7034842bdb8be3aa54ca0a5a0b" ns2:_="">
    <xsd:import namespace="0f0d12ba-5c96-4c3c-a96b-b9573d1d4d4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0d12ba-5c96-4c3c-a96b-b9573d1d4d4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A9EB72-19BE-4EB6-B79B-9C113D1644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B8E657D-1B31-496A-AE33-4EAEB86E1CC2}">
  <ds:schemaRefs>
    <ds:schemaRef ds:uri="http://purl.org/dc/elements/1.1/"/>
    <ds:schemaRef ds:uri="http://schemas.microsoft.com/office/2006/metadata/properties"/>
    <ds:schemaRef ds:uri="0f0d12ba-5c96-4c3c-a96b-b9573d1d4d41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6D6818C-8C71-4F27-BE9F-8968A535BF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0d12ba-5c96-4c3c-a96b-b9573d1d4d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Sandia2018_16x9_1</Template>
  <TotalTime>63769</TotalTime>
  <Words>5976</Words>
  <Application>Microsoft Office PowerPoint</Application>
  <PresentationFormat>Widescreen</PresentationFormat>
  <Paragraphs>918</Paragraphs>
  <Slides>73</Slides>
  <Notes>13</Notes>
  <HiddenSlides>0</HiddenSlides>
  <MMClips>1</MMClips>
  <ScaleCrop>false</ScaleCrop>
  <HeadingPairs>
    <vt:vector size="8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97" baseType="lpstr">
      <vt:lpstr>MS PGothic</vt:lpstr>
      <vt:lpstr>-apple-system</vt:lpstr>
      <vt:lpstr>Arial</vt:lpstr>
      <vt:lpstr>Calibri</vt:lpstr>
      <vt:lpstr>Cambria Math</vt:lpstr>
      <vt:lpstr>Cronos Pro</vt:lpstr>
      <vt:lpstr>DejaVu Sans</vt:lpstr>
      <vt:lpstr>Garamond</vt:lpstr>
      <vt:lpstr>Georgia</vt:lpstr>
      <vt:lpstr>Gill Sans MT</vt:lpstr>
      <vt:lpstr>Helvetica Neue</vt:lpstr>
      <vt:lpstr>Helvetica Neue Medium</vt:lpstr>
      <vt:lpstr>Microsoft Yi Baiti</vt:lpstr>
      <vt:lpstr>Open Sans</vt:lpstr>
      <vt:lpstr>Symbol</vt:lpstr>
      <vt:lpstr>Times New Roman</vt:lpstr>
      <vt:lpstr>Trebuchet MS</vt:lpstr>
      <vt:lpstr>Verdana</vt:lpstr>
      <vt:lpstr>Wingdings</vt:lpstr>
      <vt:lpstr>Sandia Theme (White Background)</vt:lpstr>
      <vt:lpstr>21_BasicWhite</vt:lpstr>
      <vt:lpstr>Default Design</vt:lpstr>
      <vt:lpstr>Equation</vt:lpstr>
      <vt:lpstr>Graph</vt:lpstr>
      <vt:lpstr>Introduction to Optically Pumped Magnetometers (OPMs) For MEG</vt:lpstr>
      <vt:lpstr>Outline</vt:lpstr>
      <vt:lpstr>Magnetoencephalography (MEG)</vt:lpstr>
      <vt:lpstr>Functional Neural Imaging Technologies</vt:lpstr>
      <vt:lpstr>Field strength</vt:lpstr>
      <vt:lpstr>Traditional SQUID MEG vs. On-Scalp MEG</vt:lpstr>
      <vt:lpstr>OPMs for MEG: Early work</vt:lpstr>
      <vt:lpstr>Emerging Companies Using Zero-Field/SERF OPM</vt:lpstr>
      <vt:lpstr>Outline</vt:lpstr>
      <vt:lpstr>Atoms Used in OPMs</vt:lpstr>
      <vt:lpstr>Hyperfine Ground State</vt:lpstr>
      <vt:lpstr>OPMs: Three main physical effects</vt:lpstr>
      <vt:lpstr>The Rubidium-87 Ground State</vt:lpstr>
      <vt:lpstr>Optical Pumping</vt:lpstr>
      <vt:lpstr>Decoherence: Spin Exchange Relaxation Free (SERF) </vt:lpstr>
      <vt:lpstr>Transition between SERF and high-field regime</vt:lpstr>
      <vt:lpstr>Optimizing sensitivity</vt:lpstr>
      <vt:lpstr>Density matrix for an atomic vapor-cell system</vt:lpstr>
      <vt:lpstr>Bloch Equations for an OPM</vt:lpstr>
      <vt:lpstr>Bloch Equation for a zero-field SERF OPM</vt:lpstr>
      <vt:lpstr>Sensitivity Limits</vt:lpstr>
      <vt:lpstr>Zero-Field/SERF Magnetometer (Vector)</vt:lpstr>
      <vt:lpstr>Signals to Detect</vt:lpstr>
      <vt:lpstr>Zero-Field SERF Magnetometer</vt:lpstr>
      <vt:lpstr>Outline</vt:lpstr>
      <vt:lpstr>Single beam SERF OPM</vt:lpstr>
      <vt:lpstr>Two-color pump/probe scheme</vt:lpstr>
      <vt:lpstr>Magnetometer Signals</vt:lpstr>
      <vt:lpstr>Linearity of OPMs</vt:lpstr>
      <vt:lpstr>Gen 2 Sensor Design</vt:lpstr>
      <vt:lpstr>Gen 2 Oven design</vt:lpstr>
      <vt:lpstr>Gen 2 Module Design</vt:lpstr>
      <vt:lpstr>On-Sensor coils for the Gen 2 Sensor</vt:lpstr>
      <vt:lpstr>Bandwidth</vt:lpstr>
      <vt:lpstr>Gen 2 Sensor Performance</vt:lpstr>
      <vt:lpstr>MEG System: Block Diagram</vt:lpstr>
      <vt:lpstr>MEG System: The 24-Channel Array </vt:lpstr>
      <vt:lpstr>MEG System: Signal Processing Pipeline  </vt:lpstr>
      <vt:lpstr>20-Channels: 40 Measurements</vt:lpstr>
      <vt:lpstr>Summary of the method</vt:lpstr>
      <vt:lpstr>MRI Co-registration and Forward Model</vt:lpstr>
      <vt:lpstr>Optical coregistration</vt:lpstr>
      <vt:lpstr>Somatosensory/Auditory Evoked Magnetic Fields:  Spatial Topographies </vt:lpstr>
      <vt:lpstr>OPM SEF/AEF Spatial Topography </vt:lpstr>
      <vt:lpstr>Source Localization: SEF</vt:lpstr>
      <vt:lpstr>SERF OPMs: Formulating Gain/Sense-Angle Error</vt:lpstr>
      <vt:lpstr>Sensitive Axis Rotation: Simulation vs. Measurement</vt:lpstr>
      <vt:lpstr>Mitigation of CAPE</vt:lpstr>
      <vt:lpstr>Interference and crosstalk</vt:lpstr>
      <vt:lpstr>Outline</vt:lpstr>
      <vt:lpstr>Other types of OPM</vt:lpstr>
      <vt:lpstr>Helium-4 OPM - principle</vt:lpstr>
      <vt:lpstr>Pulsed Pump Magnetometer</vt:lpstr>
      <vt:lpstr>Outline</vt:lpstr>
      <vt:lpstr>SQUID vs OPM</vt:lpstr>
      <vt:lpstr>SQUID vs OPM</vt:lpstr>
      <vt:lpstr>Reporting results</vt:lpstr>
      <vt:lpstr>Reporting results</vt:lpstr>
      <vt:lpstr>Detection of epilepsy in children with OPMs</vt:lpstr>
      <vt:lpstr>Detection of epilepsy in children with OPMs</vt:lpstr>
      <vt:lpstr>Conclusions</vt:lpstr>
      <vt:lpstr>Other references</vt:lpstr>
      <vt:lpstr>Back up slides</vt:lpstr>
      <vt:lpstr>Properties of a Neutral Atoms</vt:lpstr>
      <vt:lpstr>Properties of a Neutral Atoms</vt:lpstr>
      <vt:lpstr>Vapor cell optimization</vt:lpstr>
      <vt:lpstr>Internal coils of the shield</vt:lpstr>
      <vt:lpstr>VSH model allows to calculate the currents to generate homogeneous and gradient fields </vt:lpstr>
      <vt:lpstr>Calibration algorithm</vt:lpstr>
      <vt:lpstr>Validation of the method</vt:lpstr>
      <vt:lpstr>Simulation vs. Measurement, CAPE</vt:lpstr>
      <vt:lpstr>Impact of CAPE on MEG Signals: M20 Median Nerve Response</vt:lpstr>
      <vt:lpstr>Impact of CAPE on OPM-MEG Systems’ Localization Capability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LOFTAdmin</cp:lastModifiedBy>
  <cp:revision>175</cp:revision>
  <dcterms:created xsi:type="dcterms:W3CDTF">2017-10-14T01:15:26Z</dcterms:created>
  <dcterms:modified xsi:type="dcterms:W3CDTF">2025-08-06T05:29:12Z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0x010100921079DF6A0E044885FBC6A802487BEB</vt:lpwstr>
  </property>
</Properties>
</file>